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0" r:id="rId6"/>
    <p:sldMasterId id="2147483714" r:id="rId7"/>
    <p:sldMasterId id="2147483749" r:id="rId8"/>
    <p:sldMasterId id="2147483778" r:id="rId9"/>
  </p:sldMasterIdLst>
  <p:notesMasterIdLst>
    <p:notesMasterId r:id="rId31"/>
  </p:notesMasterIdLst>
  <p:sldIdLst>
    <p:sldId id="258" r:id="rId10"/>
    <p:sldId id="268" r:id="rId11"/>
    <p:sldId id="264" r:id="rId12"/>
    <p:sldId id="2147471817" r:id="rId13"/>
    <p:sldId id="2147471819" r:id="rId14"/>
    <p:sldId id="2147471821" r:id="rId15"/>
    <p:sldId id="2147471824" r:id="rId16"/>
    <p:sldId id="2147471801" r:id="rId17"/>
    <p:sldId id="2147471802" r:id="rId18"/>
    <p:sldId id="2147471760" r:id="rId19"/>
    <p:sldId id="2147471805" r:id="rId20"/>
    <p:sldId id="2147471751" r:id="rId21"/>
    <p:sldId id="2147471825" r:id="rId22"/>
    <p:sldId id="2147471826" r:id="rId23"/>
    <p:sldId id="2147471823" r:id="rId24"/>
    <p:sldId id="267" r:id="rId25"/>
    <p:sldId id="283" r:id="rId26"/>
    <p:sldId id="291" r:id="rId27"/>
    <p:sldId id="290" r:id="rId28"/>
    <p:sldId id="2147471815" r:id="rId29"/>
    <p:sldId id="214747181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68136-D7C1-8A3F-A80E-D24FE1750463}" name="Megan Bray" initials="MB" userId="S::Megan.Bray@uk.nationalgrid.com::a0391ed3-1bb1-404d-8e7b-03d1681b3c13" providerId="AD"/>
  <p188:author id="{AE18454E-3B85-15C4-AB5D-6B90C0CEB447}" name="Randall, Jennifer" initials="RJ" userId="S::Jennifer.Randall@uk.nationalgrid.com::8ea70a2a-ce88-4e53-b759-f471c8b0b3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B98"/>
    <a:srgbClr val="1DD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8E9C3-CF77-4438-AB0E-EAA8B7376C61}" v="28" dt="2024-04-22T15:36:02.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16C52-79B8-4831-B303-3583D34124FC}"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1474A-39D5-4E1A-90BD-714D47170149}" type="slidenum">
              <a:rPr lang="en-GB" smtClean="0"/>
              <a:t>‹#›</a:t>
            </a:fld>
            <a:endParaRPr lang="en-GB"/>
          </a:p>
        </p:txBody>
      </p:sp>
    </p:spTree>
    <p:extLst>
      <p:ext uri="{BB962C8B-B14F-4D97-AF65-F5344CB8AC3E}">
        <p14:creationId xmlns:p14="http://schemas.microsoft.com/office/powerpoint/2010/main" val="375572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Do</a:t>
            </a:r>
          </a:p>
          <a:p>
            <a:endParaRPr lang="en-GB" dirty="0"/>
          </a:p>
          <a:p>
            <a:pPr marL="171450" indent="-171450">
              <a:buFontTx/>
              <a:buChar char="-"/>
            </a:pPr>
            <a:r>
              <a:rPr lang="en-GB" dirty="0"/>
              <a:t>Check if any changes last time to assumptions. </a:t>
            </a:r>
          </a:p>
          <a:p>
            <a:pPr marL="171450" indent="-171450">
              <a:buFontTx/>
              <a:buChar char="-"/>
            </a:pPr>
            <a:r>
              <a:rPr lang="en-GB" dirty="0"/>
              <a:t>Cross check issues list with KPMG outputs (areas of change) highlight any additional points not included. </a:t>
            </a:r>
          </a:p>
          <a:p>
            <a:pPr marL="171450" indent="-171450">
              <a:buFontTx/>
              <a:buChar char="-"/>
            </a:pPr>
            <a:r>
              <a:rPr lang="en-GB" dirty="0"/>
              <a:t>Get KPMG slides off them. </a:t>
            </a:r>
          </a:p>
        </p:txBody>
      </p:sp>
      <p:sp>
        <p:nvSpPr>
          <p:cNvPr id="4" name="Slide Number Placeholder 3"/>
          <p:cNvSpPr>
            <a:spLocks noGrp="1"/>
          </p:cNvSpPr>
          <p:nvPr>
            <p:ph type="sldNum" sz="quarter" idx="5"/>
          </p:nvPr>
        </p:nvSpPr>
        <p:spPr/>
        <p:txBody>
          <a:bodyPr/>
          <a:lstStyle/>
          <a:p>
            <a:fld id="{D2D1474A-39D5-4E1A-90BD-714D47170149}" type="slidenum">
              <a:rPr lang="en-GB" smtClean="0"/>
              <a:t>2</a:t>
            </a:fld>
            <a:endParaRPr lang="en-GB"/>
          </a:p>
        </p:txBody>
      </p:sp>
    </p:spTree>
    <p:extLst>
      <p:ext uri="{BB962C8B-B14F-4D97-AF65-F5344CB8AC3E}">
        <p14:creationId xmlns:p14="http://schemas.microsoft.com/office/powerpoint/2010/main" val="386807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actions with an update/ require discussion </a:t>
            </a:r>
          </a:p>
          <a:p>
            <a:r>
              <a:rPr lang="en-GB" dirty="0"/>
              <a:t>Run through all issues </a:t>
            </a:r>
          </a:p>
        </p:txBody>
      </p:sp>
      <p:sp>
        <p:nvSpPr>
          <p:cNvPr id="4" name="Slide Number Placeholder 3"/>
          <p:cNvSpPr>
            <a:spLocks noGrp="1"/>
          </p:cNvSpPr>
          <p:nvPr>
            <p:ph type="sldNum" sz="quarter" idx="5"/>
          </p:nvPr>
        </p:nvSpPr>
        <p:spPr/>
        <p:txBody>
          <a:bodyPr/>
          <a:lstStyle/>
          <a:p>
            <a:fld id="{D2D1474A-39D5-4E1A-90BD-714D47170149}" type="slidenum">
              <a:rPr lang="en-GB" smtClean="0"/>
              <a:t>3</a:t>
            </a:fld>
            <a:endParaRPr lang="en-GB"/>
          </a:p>
        </p:txBody>
      </p:sp>
    </p:spTree>
    <p:extLst>
      <p:ext uri="{BB962C8B-B14F-4D97-AF65-F5344CB8AC3E}">
        <p14:creationId xmlns:p14="http://schemas.microsoft.com/office/powerpoint/2010/main" val="426414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actions with an update/ require discussion </a:t>
            </a:r>
          </a:p>
          <a:p>
            <a:r>
              <a:rPr lang="en-GB" dirty="0"/>
              <a:t>Run through all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1474A-39D5-4E1A-90BD-714D47170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Share a high-level summary of the outputs of the project’s “planning” phase including a breakdown of the outputs from each of the five workstream pillars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2D1474A-39D5-4E1A-90BD-714D47170149}" type="slidenum">
              <a:rPr lang="en-GB" smtClean="0"/>
              <a:t>8</a:t>
            </a:fld>
            <a:endParaRPr lang="en-GB"/>
          </a:p>
        </p:txBody>
      </p:sp>
    </p:spTree>
    <p:extLst>
      <p:ext uri="{BB962C8B-B14F-4D97-AF65-F5344CB8AC3E}">
        <p14:creationId xmlns:p14="http://schemas.microsoft.com/office/powerpoint/2010/main" val="46390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actions with an update/ require discussion </a:t>
            </a:r>
          </a:p>
          <a:p>
            <a:r>
              <a:rPr lang="en-GB" dirty="0"/>
              <a:t>Run through all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1474A-39D5-4E1A-90BD-714D471701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29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6.sv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7.emf"/><Relationship Id="rId4" Type="http://schemas.openxmlformats.org/officeDocument/2006/relationships/oleObject" Target="../embeddings/oleObject1.bin"/></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e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1.emf"/><Relationship Id="rId1" Type="http://schemas.openxmlformats.org/officeDocument/2006/relationships/slideMaster" Target="../slideMasters/slideMaster6.xml"/><Relationship Id="rId4" Type="http://schemas.openxmlformats.org/officeDocument/2006/relationships/image" Target="../media/image3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9B34-5CF7-46E2-5575-55F157514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4BEB6E-1D7C-FF74-FC0F-CB136675A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4B6E05-373B-EDAF-79D4-A1BA61C25EDA}"/>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EADB15E1-5204-FECC-5A54-21B720F85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647B3-6421-E6A7-320D-0032BF2FDD0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862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F48B-1688-F943-5D35-3E4B2595DD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DA722-EFB4-1FA7-9734-4E7A98CD8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32832-A0A0-0DC1-E35C-AE335621856E}"/>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1FB30E16-F3F6-6F20-3E3D-AB9B9F369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462A9-113C-A0CC-DC03-912D13615EA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389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5A6F9-D7B2-DFDD-AD61-A7D872CB07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8FFD0-90FE-5177-18F9-BB735715E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30C36-A471-FF29-592F-116061B80A90}"/>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A5DB3E47-22E6-6CA8-E05C-545EAD735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D10CA-FCAD-42BF-02B6-43739A8343F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636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9666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2527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040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086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0390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5159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797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119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DE61-15BF-6CBD-4785-8661004A9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ED32BC-C83D-B876-174A-83D4EFC15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E5B258-8B9A-2A7F-312A-1CFCCF31C3E8}"/>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72337238-F1C4-8ED8-8E39-86CE9EF4D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1986D-412A-D755-340D-64DFF9FE3FF9}"/>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47020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964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504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116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3659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2974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542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23/04/2024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3676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23/04/2024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6469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0701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4356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1166-F4E6-DE83-1CE5-50BCB9903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1D574-9803-9390-CE7B-4C4DB55EA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B734D-F7F9-BE0A-F325-C7FF6A8C06CB}"/>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95A348C1-6374-5E2B-404B-CC028BE54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A0102-C530-232E-D3AD-80C7C0132A6E}"/>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33492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1047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50483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16951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24072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043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28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726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058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87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872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9E94-7039-BF31-68ED-2AD3C2C69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64498-0522-33E8-AAD4-A3CFD0AE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600A62-FC8F-762E-5664-E8CEB710FB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5BB58D-59E3-B871-FE21-FEC404526F4D}"/>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6" name="Footer Placeholder 5">
            <a:extLst>
              <a:ext uri="{FF2B5EF4-FFF2-40B4-BE49-F238E27FC236}">
                <a16:creationId xmlns:a16="http://schemas.microsoft.com/office/drawing/2014/main" id="{6616DF89-74F8-7142-4192-CAEA18F4F1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8B2F5B-EB87-EC4F-5512-A985095876F0}"/>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57628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7922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8050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23/04/2024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69107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23/04/2024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87775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41228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 y="1"/>
            <a:ext cx="12191997" cy="6857998"/>
          </a:xfrm>
          <a:prstGeom prst="rect">
            <a:avLst/>
          </a:prstGeom>
        </p:spPr>
      </p:pic>
      <p:sp>
        <p:nvSpPr>
          <p:cNvPr id="2" name="Title 1"/>
          <p:cNvSpPr>
            <a:spLocks noGrp="1"/>
          </p:cNvSpPr>
          <p:nvPr>
            <p:ph type="ctrTitle"/>
          </p:nvPr>
        </p:nvSpPr>
        <p:spPr>
          <a:xfrm>
            <a:off x="819515" y="620691"/>
            <a:ext cx="9596965" cy="863625"/>
          </a:xfrm>
        </p:spPr>
        <p:txBody>
          <a:bodyPr/>
          <a:lstStyle>
            <a:lvl1pPr>
              <a:defRPr sz="5800">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830117" y="1484785"/>
            <a:ext cx="8534400" cy="648543"/>
          </a:xfrm>
        </p:spPr>
        <p:txBody>
          <a:bodyPr/>
          <a:lstStyle>
            <a:lvl1pPr marL="0" indent="0" algn="l">
              <a:buNone/>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Text Placeholder 9"/>
          <p:cNvSpPr>
            <a:spLocks noGrp="1"/>
          </p:cNvSpPr>
          <p:nvPr>
            <p:ph type="body" sz="quarter" idx="13"/>
          </p:nvPr>
        </p:nvSpPr>
        <p:spPr>
          <a:xfrm>
            <a:off x="814917" y="2275532"/>
            <a:ext cx="3073400" cy="433388"/>
          </a:xfrm>
        </p:spPr>
        <p:txBody>
          <a:bodyPr/>
          <a:lstStyle>
            <a:lvl1pPr marL="0" indent="0">
              <a:buNone/>
              <a:defRPr>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59687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ontents (2 column)">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 y="1"/>
            <a:ext cx="12191997" cy="6857998"/>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dirty="0"/>
          </a:p>
        </p:txBody>
      </p:sp>
      <p:sp>
        <p:nvSpPr>
          <p:cNvPr id="7" name="Text Placeholder 6"/>
          <p:cNvSpPr>
            <a:spLocks noGrp="1"/>
          </p:cNvSpPr>
          <p:nvPr>
            <p:ph type="body" sz="quarter" idx="13"/>
          </p:nvPr>
        </p:nvSpPr>
        <p:spPr>
          <a:xfrm>
            <a:off x="814917" y="1629835"/>
            <a:ext cx="10657416" cy="3815391"/>
          </a:xfrm>
        </p:spPr>
        <p:txBody>
          <a:bodyPr numCol="2" spcCol="540000"/>
          <a:lstStyle>
            <a:lvl1pPr marL="342900" indent="-342900">
              <a:spcAft>
                <a:spcPts val="600"/>
              </a:spcAft>
              <a:buClr>
                <a:schemeClr val="accent2"/>
              </a:buClr>
              <a:buFont typeface="+mj-lt"/>
              <a:buAutoNum type="arabicPeriod"/>
              <a:defRPr>
                <a:solidFill>
                  <a:schemeClr val="accent2"/>
                </a:solidFill>
              </a:defRPr>
            </a:lvl1pPr>
            <a:lvl2pPr marL="360363" indent="0">
              <a:spcAft>
                <a:spcPts val="600"/>
              </a:spcAft>
              <a:buClr>
                <a:schemeClr val="accent2"/>
              </a:buClr>
              <a:defRPr>
                <a:solidFill>
                  <a:schemeClr val="accent2"/>
                </a:solidFill>
              </a:defRPr>
            </a:lvl2pPr>
            <a:lvl3pPr marL="538163" indent="-177800">
              <a:spcAft>
                <a:spcPts val="600"/>
              </a:spcAft>
              <a:buClr>
                <a:schemeClr val="accent2"/>
              </a:buClr>
              <a:defRPr>
                <a:solidFill>
                  <a:schemeClr val="accent2"/>
                </a:solidFill>
              </a:defRPr>
            </a:lvl3pPr>
            <a:lvl4pPr marL="714375" indent="-176213">
              <a:spcAft>
                <a:spcPts val="600"/>
              </a:spcAft>
              <a:buClr>
                <a:schemeClr val="accent2"/>
              </a:buClr>
              <a:defRPr>
                <a:solidFill>
                  <a:schemeClr val="accent2"/>
                </a:solidFill>
              </a:defRPr>
            </a:lvl4pPr>
            <a:lvl5pPr marL="898525" indent="-184150">
              <a:spcAft>
                <a:spcPts val="600"/>
              </a:spcAft>
              <a:buClr>
                <a:schemeClr val="accent2"/>
              </a:buCl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8630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tents (1 colum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 y="1"/>
            <a:ext cx="12191997" cy="6857998"/>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dirty="0"/>
          </a:p>
        </p:txBody>
      </p:sp>
      <p:sp>
        <p:nvSpPr>
          <p:cNvPr id="7" name="Text Placeholder 6"/>
          <p:cNvSpPr>
            <a:spLocks noGrp="1"/>
          </p:cNvSpPr>
          <p:nvPr>
            <p:ph type="body" sz="quarter" idx="13"/>
          </p:nvPr>
        </p:nvSpPr>
        <p:spPr>
          <a:xfrm>
            <a:off x="814917" y="1629835"/>
            <a:ext cx="10657416" cy="3815391"/>
          </a:xfrm>
        </p:spPr>
        <p:txBody>
          <a:bodyPr numCol="1" spcCol="0"/>
          <a:lstStyle>
            <a:lvl1pPr marL="342900" indent="-342900">
              <a:spcAft>
                <a:spcPts val="600"/>
              </a:spcAft>
              <a:buClr>
                <a:schemeClr val="accent2"/>
              </a:buClr>
              <a:buFont typeface="+mj-lt"/>
              <a:buAutoNum type="arabicPeriod"/>
              <a:defRPr>
                <a:solidFill>
                  <a:schemeClr val="accent2"/>
                </a:solidFill>
              </a:defRPr>
            </a:lvl1pPr>
            <a:lvl2pPr marL="360363" indent="0">
              <a:spcAft>
                <a:spcPts val="600"/>
              </a:spcAft>
              <a:buClr>
                <a:schemeClr val="accent2"/>
              </a:buClr>
              <a:defRPr>
                <a:solidFill>
                  <a:schemeClr val="accent2"/>
                </a:solidFill>
              </a:defRPr>
            </a:lvl2pPr>
            <a:lvl3pPr marL="538163" indent="-177800">
              <a:spcAft>
                <a:spcPts val="600"/>
              </a:spcAft>
              <a:buClr>
                <a:schemeClr val="accent2"/>
              </a:buClr>
              <a:defRPr>
                <a:solidFill>
                  <a:schemeClr val="accent2"/>
                </a:solidFill>
              </a:defRPr>
            </a:lvl3pPr>
            <a:lvl4pPr marL="714375" indent="-176213">
              <a:spcAft>
                <a:spcPts val="600"/>
              </a:spcAft>
              <a:buClr>
                <a:schemeClr val="accent2"/>
              </a:buClr>
              <a:defRPr>
                <a:solidFill>
                  <a:schemeClr val="accent2"/>
                </a:solidFill>
              </a:defRPr>
            </a:lvl4pPr>
            <a:lvl5pPr marL="898525" indent="-184150">
              <a:spcAft>
                <a:spcPts val="600"/>
              </a:spcAft>
              <a:buClr>
                <a:schemeClr val="accent2"/>
              </a:buCl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6732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716535-EEE8-4781-93EF-B1BFD48E8A12}" type="slidenum">
              <a:rPr lang="en-GB" smtClean="0"/>
              <a:t>‹#›</a:t>
            </a:fld>
            <a:endParaRPr lang="en-GB" dirty="0"/>
          </a:p>
        </p:txBody>
      </p:sp>
      <p:sp>
        <p:nvSpPr>
          <p:cNvPr id="7" name="Content Placeholder 6"/>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929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716535-EEE8-4781-93EF-B1BFD48E8A12}" type="slidenum">
              <a:rPr lang="en-GB" smtClean="0"/>
              <a:t>‹#›</a:t>
            </a:fld>
            <a:endParaRPr lang="en-GB" dirty="0"/>
          </a:p>
        </p:txBody>
      </p:sp>
      <p:sp>
        <p:nvSpPr>
          <p:cNvPr id="6" name="Content Placeholder 5"/>
          <p:cNvSpPr>
            <a:spLocks noGrp="1"/>
          </p:cNvSpPr>
          <p:nvPr>
            <p:ph sz="quarter" idx="15"/>
          </p:nvPr>
        </p:nvSpPr>
        <p:spPr>
          <a:xfrm>
            <a:off x="814917" y="1630363"/>
            <a:ext cx="5088467"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5"/>
          <p:cNvSpPr>
            <a:spLocks noGrp="1"/>
          </p:cNvSpPr>
          <p:nvPr>
            <p:ph sz="quarter" idx="16"/>
          </p:nvPr>
        </p:nvSpPr>
        <p:spPr>
          <a:xfrm>
            <a:off x="6363081" y="1630363"/>
            <a:ext cx="5088467"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115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2B61-CF45-BF5A-186D-99B0A9ED52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BBFA43-0994-9EBF-2272-FB836CBFC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7C4B5-7502-8673-4E44-DC9993691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46079-7526-CF26-6331-79596EE4D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226B27-179F-DE79-8FFD-97AC49200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0EC0BD-3E84-D24C-3878-D2BDF8933858}"/>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8" name="Footer Placeholder 7">
            <a:extLst>
              <a:ext uri="{FF2B5EF4-FFF2-40B4-BE49-F238E27FC236}">
                <a16:creationId xmlns:a16="http://schemas.microsoft.com/office/drawing/2014/main" id="{31572E56-A7D2-4EC1-D87F-D1E8ACCE51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106F2B-37E9-199D-5F3C-F36D63106ED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723098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716535-EEE8-4781-93EF-B1BFD48E8A12}" type="slidenum">
              <a:rPr lang="en-GB" smtClean="0"/>
              <a:t>‹#›</a:t>
            </a:fld>
            <a:endParaRPr lang="en-GB" dirty="0"/>
          </a:p>
        </p:txBody>
      </p:sp>
    </p:spTree>
    <p:extLst>
      <p:ext uri="{BB962C8B-B14F-4D97-AF65-F5344CB8AC3E}">
        <p14:creationId xmlns:p14="http://schemas.microsoft.com/office/powerpoint/2010/main" val="3996405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9716535-EEE8-4781-93EF-B1BFD48E8A12}" type="slidenum">
              <a:rPr lang="en-GB" smtClean="0"/>
              <a:t>‹#›</a:t>
            </a:fld>
            <a:endParaRPr lang="en-GB" dirty="0"/>
          </a:p>
        </p:txBody>
      </p:sp>
    </p:spTree>
    <p:extLst>
      <p:ext uri="{BB962C8B-B14F-4D97-AF65-F5344CB8AC3E}">
        <p14:creationId xmlns:p14="http://schemas.microsoft.com/office/powerpoint/2010/main" val="159620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2" name="Title 1"/>
          <p:cNvSpPr>
            <a:spLocks noGrp="1"/>
          </p:cNvSpPr>
          <p:nvPr>
            <p:ph type="ctrTitle" hasCustomPrompt="1"/>
          </p:nvPr>
        </p:nvSpPr>
        <p:spPr>
          <a:xfrm>
            <a:off x="814917" y="1630363"/>
            <a:ext cx="6524624" cy="2376262"/>
          </a:xfrm>
        </p:spPr>
        <p:txBody>
          <a:bodyPr anchor="ctr" anchorCtr="0"/>
          <a:lstStyle>
            <a:lvl1pPr>
              <a:lnSpc>
                <a:spcPts val="5800"/>
              </a:lnSpc>
              <a:defRPr sz="5800" baseline="0">
                <a:solidFill>
                  <a:schemeClr val="bg1"/>
                </a:solidFill>
              </a:defRPr>
            </a:lvl1pPr>
          </a:lstStyle>
          <a:p>
            <a:r>
              <a:rPr lang="en-US" dirty="0"/>
              <a:t>Click to add closing message</a:t>
            </a:r>
            <a:endParaRPr lang="en-GB" dirty="0"/>
          </a:p>
        </p:txBody>
      </p:sp>
    </p:spTree>
    <p:extLst>
      <p:ext uri="{BB962C8B-B14F-4D97-AF65-F5344CB8AC3E}">
        <p14:creationId xmlns:p14="http://schemas.microsoft.com/office/powerpoint/2010/main" val="3647538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541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3885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9402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37691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7B2162D0-B68A-4F4E-95BB-00EB90AB49DD}"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2750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34F1F30D-CFDE-46D5-9CA8-50E69838BB57}"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4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BAB26034-D474-442E-A4ED-412F3D9D08D9}"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9910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3F1B-995C-0777-5902-266E247102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C7A6EB-48FE-65D8-7CDB-F233DF1C7476}"/>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4" name="Footer Placeholder 3">
            <a:extLst>
              <a:ext uri="{FF2B5EF4-FFF2-40B4-BE49-F238E27FC236}">
                <a16:creationId xmlns:a16="http://schemas.microsoft.com/office/drawing/2014/main" id="{6B666EE0-7559-D2C3-94FD-7385FE784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334303-07C6-CA59-974C-AD3A01970D22}"/>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3671608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DA859E15-0C3C-4AF4-B336-158DDB2CF77A}"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668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CE5D1987-D8BD-4A84-ACBC-078B1FE0FEFE}"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060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AA1F9713-FEA9-4F40-8FAB-43A83911A5FF}" type="datetime1">
              <a:rPr lang="en-GB" smtClean="0"/>
              <a:t>23/04/2024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1676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45136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352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231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52FA55DE-B67D-4434-9D69-65717CDD64EA}" type="datetime1">
              <a:rPr lang="en-GB" smtClean="0"/>
              <a:t>23/04/2024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1488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A077BDB0-6272-40AE-A5F6-C2B3E0A8AD80}" type="datetime1">
              <a:rPr lang="en-GB" smtClean="0"/>
              <a:t>23/04/2024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1089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260588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18" algn="l"/>
              </a:tabLst>
            </a:pPr>
            <a:r>
              <a:rPr lang="fr-FR"/>
              <a:t>Private &amp; Confidential</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5" y="1424518"/>
            <a:ext cx="7392828" cy="2502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7004898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D00A3-5CEA-8BFF-47FF-2539E305492D}"/>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3" name="Footer Placeholder 2">
            <a:extLst>
              <a:ext uri="{FF2B5EF4-FFF2-40B4-BE49-F238E27FC236}">
                <a16:creationId xmlns:a16="http://schemas.microsoft.com/office/drawing/2014/main" id="{FB42272E-4C2E-069C-1219-A76E32F538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788BBC-C42C-BEF1-0322-1FCBB6DD9D7D}"/>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281939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Insert date DD Month Year</a:t>
            </a:r>
            <a:endParaRPr lang="en-US"/>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Tree>
    <p:extLst>
      <p:ext uri="{BB962C8B-B14F-4D97-AF65-F5344CB8AC3E}">
        <p14:creationId xmlns:p14="http://schemas.microsoft.com/office/powerpoint/2010/main" val="595422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230211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70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1777633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663120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14 October 2022</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517385890"/>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40">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0" name="Picture Placeholder 9"/>
          <p:cNvSpPr>
            <a:spLocks noGrp="1"/>
          </p:cNvSpPr>
          <p:nvPr>
            <p:ph type="pic" sz="quarter" idx="13"/>
          </p:nvPr>
        </p:nvSpPr>
        <p:spPr>
          <a:xfrm>
            <a:off x="0" y="1268413"/>
            <a:ext cx="11856640" cy="4645025"/>
          </a:xfrm>
          <a:solidFill>
            <a:schemeClr val="bg2">
              <a:lumMod val="40000"/>
              <a:lumOff val="60000"/>
            </a:schemeClr>
          </a:solidFill>
        </p:spPr>
        <p:txBody>
          <a:bodyPr/>
          <a:lstStyle>
            <a:lvl1pPr marL="0" indent="0" algn="ctr">
              <a:buNone/>
              <a:defRPr b="0"/>
            </a:lvl1pPr>
          </a:lstStyle>
          <a:p>
            <a:r>
              <a:rPr lang="en-GB"/>
              <a:t>Click icon to add picture</a:t>
            </a:r>
          </a:p>
        </p:txBody>
      </p:sp>
      <p:sp>
        <p:nvSpPr>
          <p:cNvPr id="8" name="Table Placeholder 11">
            <a:extLst>
              <a:ext uri="{FF2B5EF4-FFF2-40B4-BE49-F238E27FC236}">
                <a16:creationId xmlns:a16="http://schemas.microsoft.com/office/drawing/2014/main" id="{2C46DE60-69E8-4524-B675-3EBD90039E2D}"/>
              </a:ext>
            </a:extLst>
          </p:cNvPr>
          <p:cNvSpPr>
            <a:spLocks noGrp="1"/>
          </p:cNvSpPr>
          <p:nvPr>
            <p:ph type="tbl" sz="quarter" idx="15"/>
          </p:nvPr>
        </p:nvSpPr>
        <p:spPr>
          <a:xfrm>
            <a:off x="0" y="5796519"/>
            <a:ext cx="11856000" cy="27940"/>
          </a:xfrm>
          <a:solidFill>
            <a:schemeClr val="bg1"/>
          </a:solidFill>
        </p:spPr>
        <p:txBody>
          <a:bodyPr>
            <a:normAutofit/>
          </a:bodyPr>
          <a:lstStyle>
            <a:lvl1pPr>
              <a:defRPr sz="100">
                <a:solidFill>
                  <a:schemeClr val="bg1"/>
                </a:solidFill>
              </a:defRPr>
            </a:lvl1pPr>
          </a:lstStyle>
          <a:p>
            <a:r>
              <a:rPr lang="en-GB"/>
              <a:t>Click icon to add table</a:t>
            </a:r>
          </a:p>
        </p:txBody>
      </p:sp>
    </p:spTree>
    <p:extLst>
      <p:ext uri="{BB962C8B-B14F-4D97-AF65-F5344CB8AC3E}">
        <p14:creationId xmlns:p14="http://schemas.microsoft.com/office/powerpoint/2010/main" val="2288676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136676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53975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652058538"/>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39">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930006982"/>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pic>
        <p:nvPicPr>
          <p:cNvPr id="17" name="Google Shape;17;p5"/>
          <p:cNvPicPr preferRelativeResize="0"/>
          <p:nvPr/>
        </p:nvPicPr>
        <p:blipFill rotWithShape="1">
          <a:blip r:embed="rId2">
            <a:alphaModFix/>
          </a:blip>
          <a:srcRect/>
          <a:stretch/>
        </p:blipFill>
        <p:spPr>
          <a:xfrm>
            <a:off x="0" y="4"/>
            <a:ext cx="12192000" cy="6857999"/>
          </a:xfrm>
          <a:prstGeom prst="rect">
            <a:avLst/>
          </a:prstGeom>
          <a:noFill/>
          <a:ln>
            <a:noFill/>
          </a:ln>
        </p:spPr>
      </p:pic>
      <p:sp>
        <p:nvSpPr>
          <p:cNvPr id="18" name="Google Shape;18;p5"/>
          <p:cNvSpPr txBox="1">
            <a:spLocks noGrp="1"/>
          </p:cNvSpPr>
          <p:nvPr>
            <p:ph type="ctrTitle"/>
          </p:nvPr>
        </p:nvSpPr>
        <p:spPr>
          <a:xfrm>
            <a:off x="819516" y="620699"/>
            <a:ext cx="9596965" cy="8636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63"/>
              <a:buFont typeface="Calibri"/>
              <a:buNone/>
              <a:defRPr sz="3263">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subTitle" idx="1"/>
          </p:nvPr>
        </p:nvSpPr>
        <p:spPr>
          <a:xfrm>
            <a:off x="830117" y="1484787"/>
            <a:ext cx="8534400" cy="64854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575"/>
              <a:buNone/>
              <a:defRPr sz="1575">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20" name="Google Shape;20;p5"/>
          <p:cNvSpPr txBox="1">
            <a:spLocks noGrp="1"/>
          </p:cNvSpPr>
          <p:nvPr>
            <p:ph type="body" idx="2"/>
          </p:nvPr>
        </p:nvSpPr>
        <p:spPr>
          <a:xfrm>
            <a:off x="814917" y="2275532"/>
            <a:ext cx="3073400" cy="433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22253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Contents (2 column)">
  <p:cSld name="Contents (2 column)">
    <p:spTree>
      <p:nvGrpSpPr>
        <p:cNvPr id="1" name="Shape 128"/>
        <p:cNvGrpSpPr/>
        <p:nvPr/>
      </p:nvGrpSpPr>
      <p:grpSpPr>
        <a:xfrm>
          <a:off x="0" y="0"/>
          <a:ext cx="0" cy="0"/>
          <a:chOff x="0" y="0"/>
          <a:chExt cx="0" cy="0"/>
        </a:xfrm>
      </p:grpSpPr>
      <p:pic>
        <p:nvPicPr>
          <p:cNvPr id="129" name="Google Shape;129;p24"/>
          <p:cNvPicPr preferRelativeResize="0"/>
          <p:nvPr/>
        </p:nvPicPr>
        <p:blipFill rotWithShape="1">
          <a:blip r:embed="rId2">
            <a:alphaModFix/>
          </a:blip>
          <a:srcRect/>
          <a:stretch/>
        </p:blipFill>
        <p:spPr>
          <a:xfrm>
            <a:off x="0" y="3"/>
            <a:ext cx="12192000" cy="6857999"/>
          </a:xfrm>
          <a:prstGeom prst="rect">
            <a:avLst/>
          </a:prstGeom>
          <a:noFill/>
          <a:ln>
            <a:noFill/>
          </a:ln>
        </p:spPr>
      </p:pic>
      <p:sp>
        <p:nvSpPr>
          <p:cNvPr id="130" name="Google Shape;130;p24"/>
          <p:cNvSpPr txBox="1">
            <a:spLocks noGrp="1"/>
          </p:cNvSpPr>
          <p:nvPr>
            <p:ph type="title"/>
          </p:nvPr>
        </p:nvSpPr>
        <p:spPr>
          <a:xfrm>
            <a:off x="814917" y="620693"/>
            <a:ext cx="10657416" cy="863625"/>
          </a:xfrm>
          <a:prstGeom prst="rect">
            <a:avLst/>
          </a:prstGeom>
          <a:noFill/>
          <a:ln>
            <a:noFill/>
          </a:ln>
        </p:spPr>
        <p:txBody>
          <a:bodyPr spcFirstLastPara="1" wrap="square" lIns="0" tIns="0" rIns="0" bIns="0" anchor="t" anchorCtr="0">
            <a:noAutofit/>
          </a:bodyPr>
          <a:lstStyle>
            <a:lvl1pPr lvl="0" algn="l">
              <a:lnSpc>
                <a:spcPct val="104545"/>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814917" y="1629836"/>
            <a:ext cx="10657416" cy="3815391"/>
          </a:xfrm>
          <a:prstGeom prst="rect">
            <a:avLst/>
          </a:prstGeom>
          <a:noFill/>
          <a:ln>
            <a:noFill/>
          </a:ln>
        </p:spPr>
        <p:txBody>
          <a:bodyPr spcFirstLastPara="1" wrap="square" lIns="0" tIns="0" rIns="0" bIns="0" anchor="t" anchorCtr="0">
            <a:noAutofit/>
          </a:bodyPr>
          <a:lstStyle>
            <a:lvl1pPr marL="457200" lvl="0" indent="-333375" algn="l">
              <a:spcBef>
                <a:spcPts val="0"/>
              </a:spcBef>
              <a:spcAft>
                <a:spcPts val="0"/>
              </a:spcAft>
              <a:buClr>
                <a:schemeClr val="lt1"/>
              </a:buClr>
              <a:buSzPts val="1650"/>
              <a:buFont typeface="Calibri"/>
              <a:buAutoNum type="arabicPeriod"/>
              <a:defRPr>
                <a:solidFill>
                  <a:schemeClr val="lt1"/>
                </a:solidFill>
              </a:defRPr>
            </a:lvl1pPr>
            <a:lvl2pPr marL="914400" lvl="1" indent="-228600" algn="l">
              <a:spcBef>
                <a:spcPts val="450"/>
              </a:spcBef>
              <a:spcAft>
                <a:spcPts val="0"/>
              </a:spcAft>
              <a:buClr>
                <a:schemeClr val="lt1"/>
              </a:buClr>
              <a:buSzPts val="1650"/>
              <a:buNone/>
              <a:defRPr>
                <a:solidFill>
                  <a:schemeClr val="lt1"/>
                </a:solidFill>
              </a:defRPr>
            </a:lvl2pPr>
            <a:lvl3pPr marL="1371600" lvl="2" indent="-333375" algn="l">
              <a:spcBef>
                <a:spcPts val="450"/>
              </a:spcBef>
              <a:spcAft>
                <a:spcPts val="0"/>
              </a:spcAft>
              <a:buClr>
                <a:schemeClr val="lt1"/>
              </a:buClr>
              <a:buSzPts val="1650"/>
              <a:buChar char="•"/>
              <a:defRPr>
                <a:solidFill>
                  <a:schemeClr val="lt1"/>
                </a:solidFill>
              </a:defRPr>
            </a:lvl3pPr>
            <a:lvl4pPr marL="1828800" lvl="3" indent="-314325" algn="l">
              <a:spcBef>
                <a:spcPts val="450"/>
              </a:spcBef>
              <a:spcAft>
                <a:spcPts val="0"/>
              </a:spcAft>
              <a:buClr>
                <a:schemeClr val="lt1"/>
              </a:buClr>
              <a:buSzPts val="1350"/>
              <a:buChar char="•"/>
              <a:defRPr>
                <a:solidFill>
                  <a:schemeClr val="lt1"/>
                </a:solidFill>
              </a:defRPr>
            </a:lvl4pPr>
            <a:lvl5pPr marL="2286000" lvl="4" indent="-314325" algn="l">
              <a:spcBef>
                <a:spcPts val="450"/>
              </a:spcBef>
              <a:spcAft>
                <a:spcPts val="0"/>
              </a:spcAft>
              <a:buClr>
                <a:schemeClr val="lt1"/>
              </a:buClr>
              <a:buSzPts val="1350"/>
              <a:buChar char="–"/>
              <a:defRPr>
                <a:solidFill>
                  <a:schemeClr val="lt1"/>
                </a:solidFill>
              </a:defRPr>
            </a:lvl5pPr>
            <a:lvl6pPr marL="2743200" lvl="5" indent="-228600" algn="l">
              <a:spcBef>
                <a:spcPts val="450"/>
              </a:spcBef>
              <a:spcAft>
                <a:spcPts val="0"/>
              </a:spcAft>
              <a:buClr>
                <a:schemeClr val="dk1"/>
              </a:buClr>
              <a:buSzPts val="1800"/>
              <a:buNone/>
              <a:defRPr/>
            </a:lvl6pPr>
            <a:lvl7pPr marL="3200400" lvl="6" indent="-342900" algn="l">
              <a:spcBef>
                <a:spcPts val="675"/>
              </a:spcBef>
              <a:spcAft>
                <a:spcPts val="0"/>
              </a:spcAft>
              <a:buClr>
                <a:schemeClr val="dk1"/>
              </a:buClr>
              <a:buSzPts val="1800"/>
              <a:buChar char="•"/>
              <a:defRPr/>
            </a:lvl7pPr>
            <a:lvl8pPr marL="3657600" lvl="7" indent="-342900" algn="l">
              <a:spcBef>
                <a:spcPts val="675"/>
              </a:spcBef>
              <a:spcAft>
                <a:spcPts val="0"/>
              </a:spcAft>
              <a:buClr>
                <a:schemeClr val="dk1"/>
              </a:buClr>
              <a:buSzPts val="1800"/>
              <a:buChar char="•"/>
              <a:defRPr/>
            </a:lvl8pPr>
            <a:lvl9pPr marL="4114800" lvl="8" indent="-342900" algn="l">
              <a:spcBef>
                <a:spcPts val="675"/>
              </a:spcBef>
              <a:spcAft>
                <a:spcPts val="675"/>
              </a:spcAft>
              <a:buClr>
                <a:schemeClr val="dk1"/>
              </a:buClr>
              <a:buSzPts val="1800"/>
              <a:buChar char="•"/>
              <a:defRPr/>
            </a:lvl9pPr>
          </a:lstStyle>
          <a:p>
            <a:endParaRPr/>
          </a:p>
        </p:txBody>
      </p:sp>
    </p:spTree>
    <p:extLst>
      <p:ext uri="{BB962C8B-B14F-4D97-AF65-F5344CB8AC3E}">
        <p14:creationId xmlns:p14="http://schemas.microsoft.com/office/powerpoint/2010/main" val="138656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AE45-E573-4B34-896E-E5AEC2D77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71BF7C-CC28-20BA-F758-D1A32E421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509C70-D8C0-B06E-C6CC-BC212BFA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78974-F2DE-191A-F2BE-F7E4285AD88F}"/>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6" name="Footer Placeholder 5">
            <a:extLst>
              <a:ext uri="{FF2B5EF4-FFF2-40B4-BE49-F238E27FC236}">
                <a16:creationId xmlns:a16="http://schemas.microsoft.com/office/drawing/2014/main" id="{93369F2B-F4F1-D99C-4C71-04C6E5A00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16471A-7087-E083-5E54-9F674EF403B3}"/>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13856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rapline_Not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BE3274-845A-4F99-A814-CFE2EE1FB0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7" name="Object 6" hidden="1">
                        <a:extLst>
                          <a:ext uri="{FF2B5EF4-FFF2-40B4-BE49-F238E27FC236}">
                            <a16:creationId xmlns:a16="http://schemas.microsoft.com/office/drawing/2014/main" id="{B7BE3274-845A-4F99-A814-CFE2EE1FB0CA}"/>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C8DF41-8CEE-422C-B0C2-F8D0F442A311}"/>
              </a:ext>
            </a:extLst>
          </p:cNvPr>
          <p:cNvSpPr/>
          <p:nvPr userDrawn="1">
            <p:custDataLst>
              <p:tags r:id="rId2"/>
            </p:custDataLst>
          </p:nvPr>
        </p:nvSpPr>
        <p:spPr bwMode="auto">
          <a:xfrm>
            <a:off x="1" y="1"/>
            <a:ext cx="211667" cy="211667"/>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600"/>
              </a:spcAft>
            </a:pPr>
            <a:endParaRPr lang="en-US" sz="2667" b="1" i="0" baseline="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5" name="Title 3">
            <a:extLst>
              <a:ext uri="{FF2B5EF4-FFF2-40B4-BE49-F238E27FC236}">
                <a16:creationId xmlns:a16="http://schemas.microsoft.com/office/drawing/2014/main" id="{1410A417-9CE2-40BE-BA41-2D09E258F938}"/>
              </a:ext>
            </a:extLst>
          </p:cNvPr>
          <p:cNvSpPr>
            <a:spLocks noGrp="1"/>
          </p:cNvSpPr>
          <p:nvPr>
            <p:ph type="title" hasCustomPrompt="1"/>
          </p:nvPr>
        </p:nvSpPr>
        <p:spPr>
          <a:xfrm>
            <a:off x="323851" y="276790"/>
            <a:ext cx="11460164" cy="576687"/>
          </a:xfrm>
        </p:spPr>
        <p:txBody>
          <a:bodyPr vert="horz" lIns="0" tIns="0" rIns="0" bIns="0"/>
          <a:lstStyle>
            <a:lvl1pPr>
              <a:defRPr sz="2667"/>
            </a:lvl1pPr>
          </a:lstStyle>
          <a:p>
            <a:r>
              <a:rPr lang="en-US"/>
              <a:t>[Click to enter title – guidance Arial font, size 20]</a:t>
            </a:r>
            <a:endParaRPr lang="en-GB"/>
          </a:p>
        </p:txBody>
      </p:sp>
      <p:sp>
        <p:nvSpPr>
          <p:cNvPr id="10" name="Text Placeholder 4">
            <a:extLst>
              <a:ext uri="{FF2B5EF4-FFF2-40B4-BE49-F238E27FC236}">
                <a16:creationId xmlns:a16="http://schemas.microsoft.com/office/drawing/2014/main" id="{555189B4-1FD1-4D91-8146-AF0FC8EAB5BD}"/>
              </a:ext>
            </a:extLst>
          </p:cNvPr>
          <p:cNvSpPr>
            <a:spLocks noGrp="1"/>
          </p:cNvSpPr>
          <p:nvPr>
            <p:ph type="body" sz="quarter" idx="10" hasCustomPrompt="1"/>
          </p:nvPr>
        </p:nvSpPr>
        <p:spPr>
          <a:xfrm>
            <a:off x="323849" y="1056566"/>
            <a:ext cx="11460163" cy="369332"/>
          </a:xfrm>
          <a:prstGeom prst="rect">
            <a:avLst/>
          </a:prstGeom>
        </p:spPr>
        <p:txBody>
          <a:bodyPr wrap="square" lIns="0" tIns="0" rIns="0" bIns="0" anchor="t">
            <a:spAutoFit/>
          </a:bodyPr>
          <a:lstStyle>
            <a:lvl1pPr>
              <a:spcAft>
                <a:spcPts val="0"/>
              </a:spcAft>
              <a:defRPr sz="1200" b="1">
                <a:solidFill>
                  <a:schemeClr val="accent1"/>
                </a:solidFill>
                <a:latin typeface="Arial" panose="020B0604020202020204" pitchFamily="34" charset="0"/>
              </a:defRPr>
            </a:lvl1pPr>
            <a:lvl2pPr>
              <a:defRPr sz="1333"/>
            </a:lvl2pPr>
            <a:lvl3pPr>
              <a:defRPr sz="1333"/>
            </a:lvl3pPr>
            <a:lvl4pPr>
              <a:defRPr sz="1333"/>
            </a:lvl4pPr>
            <a:lvl5pPr>
              <a:defRPr sz="1333"/>
            </a:lvl5pPr>
          </a:lstStyle>
          <a:p>
            <a:pPr lvl="0"/>
            <a:r>
              <a:rPr lang="en-US"/>
              <a:t>[click to enter strapline – guidance 2x lines, Arial font, size 10)</a:t>
            </a:r>
          </a:p>
          <a:p>
            <a:pPr lvl="0"/>
            <a:r>
              <a:rPr lang="en-US"/>
              <a:t>…]</a:t>
            </a:r>
            <a:endParaRPr lang="en-GB"/>
          </a:p>
        </p:txBody>
      </p:sp>
      <p:sp>
        <p:nvSpPr>
          <p:cNvPr id="12" name="Text Placeholder 4">
            <a:extLst>
              <a:ext uri="{FF2B5EF4-FFF2-40B4-BE49-F238E27FC236}">
                <a16:creationId xmlns:a16="http://schemas.microsoft.com/office/drawing/2014/main" id="{07FA8FC9-BEAE-41C0-A538-6B763E9133C9}"/>
              </a:ext>
            </a:extLst>
          </p:cNvPr>
          <p:cNvSpPr>
            <a:spLocks noGrp="1"/>
          </p:cNvSpPr>
          <p:nvPr>
            <p:ph type="body" sz="quarter" idx="11" hasCustomPrompt="1"/>
          </p:nvPr>
        </p:nvSpPr>
        <p:spPr>
          <a:xfrm>
            <a:off x="323850" y="6120031"/>
            <a:ext cx="11436351" cy="384000"/>
          </a:xfrm>
          <a:prstGeom prst="rect">
            <a:avLst/>
          </a:prstGeom>
        </p:spPr>
        <p:txBody>
          <a:bodyPr lIns="0" tIns="36000" rIns="0" bIns="36000" anchor="t"/>
          <a:lstStyle>
            <a:lvl1pPr>
              <a:spcAft>
                <a:spcPts val="0"/>
              </a:spcAft>
              <a:defRPr sz="933" b="0">
                <a:solidFill>
                  <a:schemeClr val="tx1"/>
                </a:solidFill>
                <a:latin typeface="Arial" panose="020B0604020202020204" pitchFamily="34" charset="0"/>
              </a:defRPr>
            </a:lvl1pPr>
            <a:lvl2pPr>
              <a:defRPr sz="1333"/>
            </a:lvl2pPr>
            <a:lvl3pPr>
              <a:defRPr sz="1333"/>
            </a:lvl3pPr>
            <a:lvl4pPr>
              <a:defRPr sz="1333"/>
            </a:lvl4pPr>
            <a:lvl5pPr>
              <a:defRPr sz="1333"/>
            </a:lvl5pPr>
          </a:lstStyle>
          <a:p>
            <a:pPr lvl="0"/>
            <a:r>
              <a:rPr lang="en-US"/>
              <a:t>Note: (a) guidance – Arial font, size 7; (b) […]; (c) […]</a:t>
            </a:r>
            <a:endParaRPr lang="en-GB"/>
          </a:p>
        </p:txBody>
      </p:sp>
    </p:spTree>
    <p:extLst>
      <p:ext uri="{BB962C8B-B14F-4D97-AF65-F5344CB8AC3E}">
        <p14:creationId xmlns:p14="http://schemas.microsoft.com/office/powerpoint/2010/main" val="2939376393"/>
      </p:ext>
    </p:extLst>
  </p:cSld>
  <p:clrMapOvr>
    <a:masterClrMapping/>
  </p:clrMapOvr>
  <p:transition>
    <p:fade/>
  </p:transition>
  <p:extLst>
    <p:ext uri="{DCECCB84-F9BA-43D5-87BE-67443E8EF086}">
      <p15:sldGuideLst xmlns:p15="http://schemas.microsoft.com/office/powerpoint/2012/main">
        <p15:guide id="1" orient="horz" pos="2890">
          <p15:clr>
            <a:srgbClr val="FBAE40"/>
          </p15:clr>
        </p15:guide>
        <p15:guide id="2" orient="horz" pos="690">
          <p15:clr>
            <a:srgbClr val="FBAE40"/>
          </p15:clr>
        </p15:guide>
        <p15:guide id="3" orient="horz" pos="406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85565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8720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2465232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8169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9104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8342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6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2327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dirty="0">
                <a:solidFill>
                  <a:schemeClr val="bg1"/>
                </a:solidFill>
              </a:rPr>
              <a:t>Energy Networks Association</a:t>
            </a:r>
          </a:p>
          <a:p>
            <a:r>
              <a:rPr lang="en-GB" sz="1000" dirty="0">
                <a:solidFill>
                  <a:schemeClr val="bg1"/>
                </a:solidFill>
              </a:rPr>
              <a:t>4 More London Riverside</a:t>
            </a:r>
          </a:p>
          <a:p>
            <a:r>
              <a:rPr lang="en-GB" sz="1000" dirty="0">
                <a:solidFill>
                  <a:schemeClr val="bg1"/>
                </a:solidFill>
              </a:rPr>
              <a:t>London SE1 2AU</a:t>
            </a:r>
          </a:p>
          <a:p>
            <a:pPr>
              <a:spcAft>
                <a:spcPts val="600"/>
              </a:spcAft>
            </a:pPr>
            <a:r>
              <a:rPr lang="en-GB" sz="1000" dirty="0">
                <a:solidFill>
                  <a:schemeClr val="bg1"/>
                </a:solidFill>
              </a:rPr>
              <a:t>t: +44 (0)20 4599 7700 </a:t>
            </a:r>
          </a:p>
          <a:p>
            <a:r>
              <a:rPr lang="en-GB" sz="1000" dirty="0">
                <a:solidFill>
                  <a:schemeClr val="bg1"/>
                </a:solidFill>
              </a:rPr>
              <a:t>    @EnergyNetworks</a:t>
            </a:r>
          </a:p>
          <a:p>
            <a:r>
              <a:rPr lang="en-GB" sz="1000" b="1" dirty="0" err="1">
                <a:solidFill>
                  <a:schemeClr val="accent3"/>
                </a:solidFill>
              </a:rPr>
              <a:t>energynetworks:org</a:t>
            </a:r>
            <a:endParaRPr lang="en-GB" sz="1000" b="1" dirty="0">
              <a:solidFill>
                <a:schemeClr val="accent3"/>
              </a:solidFill>
            </a:endParaRPr>
          </a:p>
          <a:p>
            <a:endParaRPr lang="en-GB" sz="1000" dirty="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dirty="0">
                <a:solidFill>
                  <a:schemeClr val="bg1"/>
                </a:solidFill>
              </a:rPr>
              <a:t>Energy Networks Association Limited is a company registered in England &amp; Wales No: 04832301</a:t>
            </a:r>
          </a:p>
          <a:p>
            <a:r>
              <a:rPr lang="en-GB" sz="730" b="0" dirty="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98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CCC-61AE-4926-845B-2FC93F03C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E4975A-A6A8-D7D9-CF0F-3C87D42F8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6DA20D-6776-5760-573C-8F65585A4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F92B3-7982-7CE2-E6BD-BE96A809ABB6}"/>
              </a:ext>
            </a:extLst>
          </p:cNvPr>
          <p:cNvSpPr>
            <a:spLocks noGrp="1"/>
          </p:cNvSpPr>
          <p:nvPr>
            <p:ph type="dt" sz="half" idx="10"/>
          </p:nvPr>
        </p:nvSpPr>
        <p:spPr/>
        <p:txBody>
          <a:bodyPr/>
          <a:lstStyle/>
          <a:p>
            <a:fld id="{77001DAF-C52F-4A94-8082-0461E3E33803}" type="datetimeFigureOut">
              <a:rPr lang="en-GB" smtClean="0"/>
              <a:t>23/04/2024</a:t>
            </a:fld>
            <a:endParaRPr lang="en-GB"/>
          </a:p>
        </p:txBody>
      </p:sp>
      <p:sp>
        <p:nvSpPr>
          <p:cNvPr id="6" name="Footer Placeholder 5">
            <a:extLst>
              <a:ext uri="{FF2B5EF4-FFF2-40B4-BE49-F238E27FC236}">
                <a16:creationId xmlns:a16="http://schemas.microsoft.com/office/drawing/2014/main" id="{90DAF0FF-9130-DA79-1D08-0E64B8AA9C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285E6-CB14-4F61-0219-C9D37CB972C1}"/>
              </a:ext>
            </a:extLst>
          </p:cNvPr>
          <p:cNvSpPr>
            <a:spLocks noGrp="1"/>
          </p:cNvSpPr>
          <p:nvPr>
            <p:ph type="sldNum" sz="quarter" idx="12"/>
          </p:nvPr>
        </p:nvSpPr>
        <p:spPr/>
        <p:txBody>
          <a:bodyPr/>
          <a:lstStyle/>
          <a:p>
            <a:fld id="{D73609AC-DA6F-4A27-B0B2-AAF40C4C1AD7}" type="slidenum">
              <a:rPr lang="en-GB" smtClean="0"/>
              <a:t>‹#›</a:t>
            </a:fld>
            <a:endParaRPr lang="en-GB"/>
          </a:p>
        </p:txBody>
      </p:sp>
    </p:spTree>
    <p:extLst>
      <p:ext uri="{BB962C8B-B14F-4D97-AF65-F5344CB8AC3E}">
        <p14:creationId xmlns:p14="http://schemas.microsoft.com/office/powerpoint/2010/main" val="400319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0.png"/><Relationship Id="rId4" Type="http://schemas.openxmlformats.org/officeDocument/2006/relationships/slideLayout" Target="../slideLayouts/slideLayout4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8.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2.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3.xml"/><Relationship Id="rId5" Type="http://schemas.openxmlformats.org/officeDocument/2006/relationships/slideLayout" Target="../slideLayouts/slideLayout85.xml"/><Relationship Id="rId10"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12E9D-6D9E-E66E-296B-B3021CE7F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D87A4A-977C-C41D-DAFC-73679210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F5E091-0065-943A-6053-A33B3E98D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01DAF-C52F-4A94-8082-0461E3E33803}" type="datetimeFigureOut">
              <a:rPr lang="en-GB" smtClean="0"/>
              <a:t>23/04/2024</a:t>
            </a:fld>
            <a:endParaRPr lang="en-GB"/>
          </a:p>
        </p:txBody>
      </p:sp>
      <p:sp>
        <p:nvSpPr>
          <p:cNvPr id="5" name="Footer Placeholder 4">
            <a:extLst>
              <a:ext uri="{FF2B5EF4-FFF2-40B4-BE49-F238E27FC236}">
                <a16:creationId xmlns:a16="http://schemas.microsoft.com/office/drawing/2014/main" id="{5F210C00-9302-8CFF-2C8E-0422998BF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070801-7FDB-6416-E00A-25F94F8C0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609AC-DA6F-4A27-B0B2-AAF40C4C1AD7}" type="slidenum">
              <a:rPr lang="en-GB" smtClean="0"/>
              <a:t>‹#›</a:t>
            </a:fld>
            <a:endParaRPr lang="en-GB"/>
          </a:p>
        </p:txBody>
      </p:sp>
    </p:spTree>
    <p:extLst>
      <p:ext uri="{BB962C8B-B14F-4D97-AF65-F5344CB8AC3E}">
        <p14:creationId xmlns:p14="http://schemas.microsoft.com/office/powerpoint/2010/main" val="28484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23/04/2024</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27224617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23/04/2024</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8026584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0">
            <a:extLst>
              <a:ext uri="{28A0092B-C50C-407E-A947-70E740481C1C}">
                <a14:useLocalDpi xmlns:a14="http://schemas.microsoft.com/office/drawing/2010/main" val="0"/>
              </a:ext>
            </a:extLst>
          </a:blip>
          <a:srcRect/>
          <a:stretch/>
        </p:blipFill>
        <p:spPr>
          <a:xfrm>
            <a:off x="1" y="2"/>
            <a:ext cx="12191998" cy="6857999"/>
          </a:xfrm>
          <a:prstGeom prst="rect">
            <a:avLst/>
          </a:prstGeom>
        </p:spPr>
      </p:pic>
      <p:sp>
        <p:nvSpPr>
          <p:cNvPr id="2" name="Title Placeholder 1"/>
          <p:cNvSpPr>
            <a:spLocks noGrp="1"/>
          </p:cNvSpPr>
          <p:nvPr>
            <p:ph type="title"/>
          </p:nvPr>
        </p:nvSpPr>
        <p:spPr>
          <a:xfrm>
            <a:off x="814917" y="620691"/>
            <a:ext cx="10657416" cy="86362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14917" y="1629835"/>
            <a:ext cx="10657416" cy="42474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47861" y="6309785"/>
            <a:ext cx="2844800" cy="365125"/>
          </a:xfrm>
          <a:prstGeom prst="rect">
            <a:avLst/>
          </a:prstGeom>
        </p:spPr>
        <p:txBody>
          <a:bodyPr vert="horz" lIns="0" tIns="0" rIns="0" bIns="0" rtlCol="0" anchor="t" anchorCtr="0"/>
          <a:lstStyle>
            <a:lvl1pPr algn="l">
              <a:defRPr sz="1200">
                <a:solidFill>
                  <a:schemeClr val="tx1">
                    <a:tint val="75000"/>
                  </a:schemeClr>
                </a:solidFill>
              </a:defRPr>
            </a:lvl1pPr>
          </a:lstStyle>
          <a:p>
            <a:fld id="{1201C652-1E61-418C-B2EC-6D85F5D25FE2}" type="datetimeFigureOut">
              <a:rPr lang="en-GB" smtClean="0"/>
              <a:t>23/04/2024</a:t>
            </a:fld>
            <a:endParaRPr lang="en-GB" dirty="0"/>
          </a:p>
        </p:txBody>
      </p:sp>
      <p:sp>
        <p:nvSpPr>
          <p:cNvPr id="5" name="Footer Placeholder 4"/>
          <p:cNvSpPr>
            <a:spLocks noGrp="1"/>
          </p:cNvSpPr>
          <p:nvPr>
            <p:ph type="ftr" sz="quarter" idx="3"/>
          </p:nvPr>
        </p:nvSpPr>
        <p:spPr>
          <a:xfrm>
            <a:off x="8400256" y="6273088"/>
            <a:ext cx="3072077" cy="396000"/>
          </a:xfrm>
          <a:prstGeom prst="rect">
            <a:avLst/>
          </a:prstGeom>
        </p:spPr>
        <p:txBody>
          <a:bodyPr vert="horz" lIns="0" tIns="0" rIns="0" bIns="0" rtlCol="0" anchor="t" anchorCtr="0"/>
          <a:lstStyle>
            <a:lvl1pPr algn="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10992280" y="6022022"/>
            <a:ext cx="480053" cy="216000"/>
          </a:xfrm>
          <a:prstGeom prst="rect">
            <a:avLst/>
          </a:prstGeom>
        </p:spPr>
        <p:txBody>
          <a:bodyPr vert="horz" lIns="0" tIns="0" rIns="0" bIns="0" rtlCol="0" anchor="b" anchorCtr="0"/>
          <a:lstStyle>
            <a:lvl1pPr algn="r">
              <a:defRPr sz="900">
                <a:solidFill>
                  <a:schemeClr val="bg1"/>
                </a:solidFill>
                <a:latin typeface="Calibri" panose="020F0502020204030204" pitchFamily="34" charset="0"/>
              </a:defRPr>
            </a:lvl1pPr>
          </a:lstStyle>
          <a:p>
            <a:fld id="{99716535-EEE8-4781-93EF-B1BFD48E8A12}" type="slidenum">
              <a:rPr lang="en-GB" smtClean="0"/>
              <a:t>‹#›</a:t>
            </a:fld>
            <a:endParaRPr lang="en-GB" dirty="0"/>
          </a:p>
        </p:txBody>
      </p:sp>
    </p:spTree>
    <p:extLst>
      <p:ext uri="{BB962C8B-B14F-4D97-AF65-F5344CB8AC3E}">
        <p14:creationId xmlns:p14="http://schemas.microsoft.com/office/powerpoint/2010/main" val="29094717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defTabSz="914400" rtl="0" eaLnBrk="1" latinLnBrk="0" hangingPunct="1">
        <a:lnSpc>
          <a:spcPts val="4600"/>
        </a:lnSpc>
        <a:spcBef>
          <a:spcPct val="0"/>
        </a:spcBef>
        <a:buNone/>
        <a:defRPr sz="4400" b="1"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ts val="0"/>
        </a:spcBef>
        <a:spcAft>
          <a:spcPts val="900"/>
        </a:spcAft>
        <a:buFont typeface="Arial" panose="020B0604020202020204" pitchFamily="34" charset="0"/>
        <a:buNone/>
        <a:defRPr sz="2200" kern="1200">
          <a:solidFill>
            <a:schemeClr val="tx2"/>
          </a:solidFill>
          <a:latin typeface="+mn-lt"/>
          <a:ea typeface="+mn-ea"/>
          <a:cs typeface="+mn-cs"/>
        </a:defRPr>
      </a:lvl1pPr>
      <a:lvl2pPr marL="0" indent="0" algn="l" defTabSz="914400" rtl="0" eaLnBrk="1" latinLnBrk="0" hangingPunct="1">
        <a:spcBef>
          <a:spcPts val="0"/>
        </a:spcBef>
        <a:spcAft>
          <a:spcPts val="900"/>
        </a:spcAft>
        <a:buFont typeface="Arial" panose="020B0604020202020204" pitchFamily="34" charset="0"/>
        <a:buNone/>
        <a:defRPr sz="2200" kern="1200">
          <a:solidFill>
            <a:schemeClr val="tx1"/>
          </a:solidFill>
          <a:latin typeface="+mn-lt"/>
          <a:ea typeface="+mn-ea"/>
          <a:cs typeface="+mn-cs"/>
        </a:defRPr>
      </a:lvl2pPr>
      <a:lvl3pPr marL="182563" indent="-182563" algn="l" defTabSz="914400" rtl="0" eaLnBrk="1" latinLnBrk="0" hangingPunct="1">
        <a:spcBef>
          <a:spcPts val="0"/>
        </a:spcBef>
        <a:spcAft>
          <a:spcPts val="900"/>
        </a:spcAft>
        <a:buFont typeface="Arial" panose="020B0604020202020204" pitchFamily="34" charset="0"/>
        <a:buChar char="•"/>
        <a:defRPr sz="2200" kern="1200">
          <a:solidFill>
            <a:schemeClr val="tx1"/>
          </a:solidFill>
          <a:latin typeface="+mn-lt"/>
          <a:ea typeface="+mn-ea"/>
          <a:cs typeface="+mn-cs"/>
        </a:defRPr>
      </a:lvl3pPr>
      <a:lvl4pPr marL="357188" indent="-174625" algn="l" defTabSz="914400" rtl="0" eaLnBrk="1" latinLnBrk="0" hangingPunct="1">
        <a:spcBef>
          <a:spcPts val="0"/>
        </a:spcBef>
        <a:spcAft>
          <a:spcPts val="9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539750" indent="-179388" algn="l" defTabSz="914400" rtl="0" eaLnBrk="1" latinLnBrk="0" hangingPunct="1">
        <a:spcBef>
          <a:spcPts val="0"/>
        </a:spcBef>
        <a:spcAft>
          <a:spcPts val="900"/>
        </a:spcAft>
        <a:buFont typeface="Arial" panose="020B0604020202020204" pitchFamily="34" charset="0"/>
        <a:buChar char="–"/>
        <a:defRPr sz="1800" kern="1200">
          <a:solidFill>
            <a:schemeClr val="tx1"/>
          </a:solidFill>
          <a:latin typeface="+mn-lt"/>
          <a:ea typeface="+mn-ea"/>
          <a:cs typeface="+mn-cs"/>
        </a:defRPr>
      </a:lvl5pPr>
      <a:lvl6pPr marL="538163" indent="-177800" algn="l" defTabSz="914400" rtl="0" eaLnBrk="1" latinLnBrk="0" hangingPunct="1">
        <a:spcBef>
          <a:spcPts val="0"/>
        </a:spcBef>
        <a:spcAft>
          <a:spcPts val="900"/>
        </a:spcAft>
        <a:buFont typeface="Arial" pitchFamily="34" charset="0"/>
        <a:buChar char="•"/>
        <a:defRPr sz="2200" kern="1200">
          <a:solidFill>
            <a:schemeClr val="tx1"/>
          </a:solidFill>
          <a:latin typeface="+mn-lt"/>
          <a:ea typeface="+mn-ea"/>
          <a:cs typeface="+mn-cs"/>
        </a:defRPr>
      </a:lvl6pPr>
      <a:lvl7pPr marL="538163" indent="-177800" algn="l" defTabSz="914400" rtl="0" eaLnBrk="1" latinLnBrk="0" hangingPunct="1">
        <a:spcBef>
          <a:spcPts val="0"/>
        </a:spcBef>
        <a:spcAft>
          <a:spcPts val="900"/>
        </a:spcAft>
        <a:buFont typeface="Arial" panose="020B0604020202020204" pitchFamily="34" charset="0"/>
        <a:buChar char="•"/>
        <a:defRPr sz="2200" kern="1200">
          <a:solidFill>
            <a:schemeClr val="tx1"/>
          </a:solidFill>
          <a:latin typeface="+mn-lt"/>
          <a:ea typeface="+mn-ea"/>
          <a:cs typeface="+mn-cs"/>
        </a:defRPr>
      </a:lvl7pPr>
      <a:lvl8pPr marL="538163" indent="-177800" algn="l" defTabSz="914400" rtl="0" eaLnBrk="1" latinLnBrk="0" hangingPunct="1">
        <a:spcBef>
          <a:spcPts val="0"/>
        </a:spcBef>
        <a:spcAft>
          <a:spcPts val="900"/>
        </a:spcAft>
        <a:buFont typeface="Arial" panose="020B0604020202020204" pitchFamily="34" charset="0"/>
        <a:buChar char="•"/>
        <a:defRPr sz="2200" kern="1200">
          <a:solidFill>
            <a:schemeClr val="tx1"/>
          </a:solidFill>
          <a:latin typeface="+mn-lt"/>
          <a:ea typeface="+mn-ea"/>
          <a:cs typeface="+mn-cs"/>
        </a:defRPr>
      </a:lvl8pPr>
      <a:lvl9pPr marL="538163" indent="-177800" algn="l" defTabSz="914400" rtl="0" eaLnBrk="1" latinLnBrk="0" hangingPunct="1">
        <a:spcBef>
          <a:spcPts val="0"/>
        </a:spcBef>
        <a:spcAft>
          <a:spcPts val="900"/>
        </a:spcAft>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7559E644-8A01-487C-A228-951358024F2F}" type="datetime1">
              <a:rPr lang="en-GB" smtClean="0"/>
              <a:t>23/04/2024</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a:solidFill>
                  <a:schemeClr val="accent6"/>
                </a:solidFill>
              </a:rPr>
              <a:t>National Gas Transmission </a:t>
            </a:r>
            <a:r>
              <a:rPr lang="en-GB" sz="1000" b="0">
                <a:solidFill>
                  <a:schemeClr val="accent6"/>
                </a:solidFill>
              </a:rPr>
              <a:t>|</a:t>
            </a:r>
          </a:p>
        </p:txBody>
      </p:sp>
    </p:spTree>
    <p:extLst>
      <p:ext uri="{BB962C8B-B14F-4D97-AF65-F5344CB8AC3E}">
        <p14:creationId xmlns:p14="http://schemas.microsoft.com/office/powerpoint/2010/main" val="31807035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B9FCFE-876C-6A1C-E1DB-DB3B4051D316}"/>
              </a:ext>
            </a:extLst>
          </p:cNvPr>
          <p:cNvGraphicFramePr>
            <a:graphicFrameLocks noChangeAspect="1"/>
          </p:cNvGraphicFramePr>
          <p:nvPr userDrawn="1">
            <p:custDataLst>
              <p:tags r:id="rId11"/>
            </p:custDataLst>
            <p:extLst>
              <p:ext uri="{D42A27DB-BD31-4B8C-83A1-F6EECF244321}">
                <p14:modId xmlns:p14="http://schemas.microsoft.com/office/powerpoint/2010/main" val="129629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03" imgH="503" progId="TCLayout.ActiveDocument.1">
                  <p:embed/>
                </p:oleObj>
              </mc:Choice>
              <mc:Fallback>
                <p:oleObj name="think-cell Slide" r:id="rId12" imgW="503" imgH="503" progId="TCLayout.ActiveDocument.1">
                  <p:embed/>
                  <p:pic>
                    <p:nvPicPr>
                      <p:cNvPr id="5" name="Object 4" hidden="1">
                        <a:extLst>
                          <a:ext uri="{FF2B5EF4-FFF2-40B4-BE49-F238E27FC236}">
                            <a16:creationId xmlns:a16="http://schemas.microsoft.com/office/drawing/2014/main" id="{CDB9FCFE-876C-6A1C-E1DB-DB3B4051D31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7747461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5.xml"/><Relationship Id="rId1" Type="http://schemas.openxmlformats.org/officeDocument/2006/relationships/tags" Target="../tags/tag4.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5.xml"/><Relationship Id="rId1" Type="http://schemas.openxmlformats.org/officeDocument/2006/relationships/tags" Target="../tags/tag5.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5.xml"/><Relationship Id="rId1" Type="http://schemas.openxmlformats.org/officeDocument/2006/relationships/tags" Target="../tags/tag6.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https://nationalgridplc-my.sharepoint.com/personal/megan_bray_uk_nationalgrid_com/Documents/Documents/Blending/GGG%20Regulations%20and%20UNC%20Workshops/849R%20Issues%20and%20Actions%20Tracker/Copy%20of%20Issues%20and%20Actions%20Tracker%200849R%20(002)%20(version%201).xlsx"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https://smarter.energynetworks.org/projects/nia_ngt0218/"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nationalgridplc-my.sharepoint.com/:w:/r/personal/megan_bray_uk_nationalgrid_com/Documents/Documents/Blending/Hydrogen%20Production%20Map/UK%20Hydrogen%20Production%20Map-%20Blending.docx?d=wa0263f8a61c14a66a2cf7bfe879d4c2d&amp;csf=1&amp;web=1&amp;e=VKctVt"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a:xfrm>
            <a:off x="406404" y="1727086"/>
            <a:ext cx="7482110" cy="1822333"/>
          </a:xfrm>
        </p:spPr>
        <p:txBody>
          <a:bodyPr>
            <a:normAutofit fontScale="90000"/>
          </a:bodyPr>
          <a:lstStyle/>
          <a:p>
            <a:r>
              <a:rPr lang="en-GB" altLang="en-US" sz="4000" dirty="0">
                <a:solidFill>
                  <a:srgbClr val="159B98"/>
                </a:solidFill>
                <a:latin typeface="Arial" panose="020B0604020202020204" pitchFamily="34" charset="0"/>
              </a:rPr>
              <a:t>UNC 0849R:</a:t>
            </a:r>
            <a:br>
              <a:rPr lang="en-GB" altLang="en-US" sz="4000" i="1" dirty="0">
                <a:latin typeface="Arial" panose="020B0604020202020204" pitchFamily="34" charset="0"/>
              </a:rPr>
            </a:br>
            <a:r>
              <a:rPr lang="en-GB" dirty="0"/>
              <a:t>Hydrogen Blending: Commercial framework review and amendments </a:t>
            </a: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506612" y="3549419"/>
            <a:ext cx="7482110" cy="1655762"/>
          </a:xfrm>
        </p:spPr>
        <p:txBody>
          <a:bodyPr/>
          <a:lstStyle/>
          <a:p>
            <a:r>
              <a:rPr lang="en-GB" b="0" dirty="0"/>
              <a:t>Review Group Seven</a:t>
            </a:r>
          </a:p>
          <a:p>
            <a:r>
              <a:rPr lang="en-GB" b="0" dirty="0"/>
              <a:t>Tuesday 30</a:t>
            </a:r>
            <a:r>
              <a:rPr lang="en-GB" b="0" baseline="30000" dirty="0"/>
              <a:t>th</a:t>
            </a:r>
            <a:r>
              <a:rPr lang="en-GB" b="0" dirty="0"/>
              <a:t> April </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37536A-85F7-4971-7588-D1C5F79221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6" name="Object 5" hidden="1">
                        <a:extLst>
                          <a:ext uri="{FF2B5EF4-FFF2-40B4-BE49-F238E27FC236}">
                            <a16:creationId xmlns:a16="http://schemas.microsoft.com/office/drawing/2014/main" id="{7B37536A-85F7-4971-7588-D1C5F79221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4A0B23-9EB7-70F9-DE88-F4D9C785BC47}"/>
              </a:ext>
            </a:extLst>
          </p:cNvPr>
          <p:cNvSpPr>
            <a:spLocks noGrp="1"/>
          </p:cNvSpPr>
          <p:nvPr>
            <p:ph type="title"/>
          </p:nvPr>
        </p:nvSpPr>
        <p:spPr/>
        <p:txBody>
          <a:bodyPr vert="horz"/>
          <a:lstStyle/>
          <a:p>
            <a:r>
              <a:rPr lang="en-GB"/>
              <a:t>Phase-2 working groups structure</a:t>
            </a:r>
          </a:p>
        </p:txBody>
      </p:sp>
      <p:graphicFrame>
        <p:nvGraphicFramePr>
          <p:cNvPr id="5" name="Content Placeholder 4">
            <a:extLst>
              <a:ext uri="{FF2B5EF4-FFF2-40B4-BE49-F238E27FC236}">
                <a16:creationId xmlns:a16="http://schemas.microsoft.com/office/drawing/2014/main" id="{F081EAB7-4D7A-5A63-DFBB-8FA0452F842E}"/>
              </a:ext>
            </a:extLst>
          </p:cNvPr>
          <p:cNvGraphicFramePr>
            <a:graphicFrameLocks noGrp="1"/>
          </p:cNvGraphicFramePr>
          <p:nvPr>
            <p:ph idx="1"/>
          </p:nvPr>
        </p:nvGraphicFramePr>
        <p:xfrm>
          <a:off x="720000" y="1371603"/>
          <a:ext cx="11083554" cy="4555370"/>
        </p:xfrm>
        <a:graphic>
          <a:graphicData uri="http://schemas.openxmlformats.org/drawingml/2006/table">
            <a:tbl>
              <a:tblPr firstRow="1" firstCol="1" bandRow="1">
                <a:tableStyleId>{5C22544A-7EE6-4342-B048-85BDC9FD1C3A}</a:tableStyleId>
              </a:tblPr>
              <a:tblGrid>
                <a:gridCol w="1854714">
                  <a:extLst>
                    <a:ext uri="{9D8B030D-6E8A-4147-A177-3AD203B41FA5}">
                      <a16:colId xmlns:a16="http://schemas.microsoft.com/office/drawing/2014/main" val="1623980944"/>
                    </a:ext>
                  </a:extLst>
                </a:gridCol>
                <a:gridCol w="3321293">
                  <a:extLst>
                    <a:ext uri="{9D8B030D-6E8A-4147-A177-3AD203B41FA5}">
                      <a16:colId xmlns:a16="http://schemas.microsoft.com/office/drawing/2014/main" val="723885472"/>
                    </a:ext>
                  </a:extLst>
                </a:gridCol>
                <a:gridCol w="2776819">
                  <a:extLst>
                    <a:ext uri="{9D8B030D-6E8A-4147-A177-3AD203B41FA5}">
                      <a16:colId xmlns:a16="http://schemas.microsoft.com/office/drawing/2014/main" val="3270413830"/>
                    </a:ext>
                  </a:extLst>
                </a:gridCol>
                <a:gridCol w="3130728">
                  <a:extLst>
                    <a:ext uri="{9D8B030D-6E8A-4147-A177-3AD203B41FA5}">
                      <a16:colId xmlns:a16="http://schemas.microsoft.com/office/drawing/2014/main" val="1773591781"/>
                    </a:ext>
                  </a:extLst>
                </a:gridCol>
              </a:tblGrid>
              <a:tr h="345363">
                <a:tc rowSpan="2">
                  <a:txBody>
                    <a:bodyPr/>
                    <a:lstStyle/>
                    <a:p>
                      <a:pPr algn="ctr">
                        <a:lnSpc>
                          <a:spcPct val="107000"/>
                        </a:lnSpc>
                        <a:spcAft>
                          <a:spcPts val="800"/>
                        </a:spcAft>
                      </a:pPr>
                      <a:r>
                        <a:rPr lang="en-GB" sz="1000">
                          <a:effectLst/>
                        </a:rPr>
                        <a:t>Working Group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rowSpan="2">
                  <a:txBody>
                    <a:bodyPr/>
                    <a:lstStyle/>
                    <a:p>
                      <a:pPr algn="ctr">
                        <a:lnSpc>
                          <a:spcPct val="107000"/>
                        </a:lnSpc>
                        <a:spcAft>
                          <a:spcPts val="800"/>
                        </a:spcAft>
                      </a:pPr>
                      <a:r>
                        <a:rPr lang="en-GB" sz="1000">
                          <a:effectLst/>
                        </a:rPr>
                        <a:t>Scope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gridSpan="2">
                  <a:txBody>
                    <a:bodyPr/>
                    <a:lstStyle/>
                    <a:p>
                      <a:pPr algn="ctr">
                        <a:lnSpc>
                          <a:spcPct val="107000"/>
                        </a:lnSpc>
                        <a:spcAft>
                          <a:spcPts val="800"/>
                        </a:spcAft>
                      </a:pPr>
                      <a:r>
                        <a:rPr lang="en-GB" sz="1000">
                          <a:effectLst/>
                        </a:rPr>
                        <a:t>Example range of options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hMerge="1">
                  <a:txBody>
                    <a:bodyPr/>
                    <a:lstStyle/>
                    <a:p>
                      <a:endParaRPr lang="en-GB"/>
                    </a:p>
                  </a:txBody>
                  <a:tcPr/>
                </a:tc>
                <a:extLst>
                  <a:ext uri="{0D108BD9-81ED-4DB2-BD59-A6C34878D82A}">
                    <a16:rowId xmlns:a16="http://schemas.microsoft.com/office/drawing/2014/main" val="1052900549"/>
                  </a:ext>
                </a:extLst>
              </a:tr>
              <a:tr h="306681">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a:solidFill>
                            <a:schemeClr val="bg1"/>
                          </a:solidFill>
                          <a:effectLst/>
                        </a:rPr>
                        <a:t>Least Change</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solidFill>
                      <a:schemeClr val="accent2"/>
                    </a:solidFill>
                  </a:tcPr>
                </a:tc>
                <a:tc>
                  <a:txBody>
                    <a:bodyPr/>
                    <a:lstStyle/>
                    <a:p>
                      <a:pPr algn="ctr">
                        <a:lnSpc>
                          <a:spcPct val="107000"/>
                        </a:lnSpc>
                        <a:spcAft>
                          <a:spcPts val="800"/>
                        </a:spcAft>
                      </a:pPr>
                      <a:r>
                        <a:rPr lang="en-GB" sz="1000" b="1">
                          <a:solidFill>
                            <a:schemeClr val="bg1"/>
                          </a:solidFill>
                          <a:effectLst/>
                        </a:rPr>
                        <a:t>Optimisation</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solidFill>
                      <a:schemeClr val="accent2"/>
                    </a:solidFill>
                  </a:tcPr>
                </a:tc>
                <a:extLst>
                  <a:ext uri="{0D108BD9-81ED-4DB2-BD59-A6C34878D82A}">
                    <a16:rowId xmlns:a16="http://schemas.microsoft.com/office/drawing/2014/main" val="123271308"/>
                  </a:ext>
                </a:extLst>
              </a:tr>
              <a:tr h="1381183">
                <a:tc>
                  <a:txBody>
                    <a:bodyPr/>
                    <a:lstStyle/>
                    <a:p>
                      <a:pPr algn="ctr">
                        <a:lnSpc>
                          <a:spcPct val="107000"/>
                        </a:lnSpc>
                        <a:spcAft>
                          <a:spcPts val="800"/>
                        </a:spcAft>
                      </a:pPr>
                      <a:r>
                        <a:rPr lang="en-GB" sz="1000" dirty="0">
                          <a:effectLst/>
                        </a:rPr>
                        <a:t>Capacity, Connection and Charging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dirty="0">
                          <a:effectLst/>
                        </a:rPr>
                        <a:t>Connection offers </a:t>
                      </a:r>
                      <a:r>
                        <a:rPr lang="en-GB" sz="1000" dirty="0">
                          <a:effectLst/>
                        </a:rPr>
                        <a:t>– a ‘free market’ approach whilst optimising system flows </a:t>
                      </a:r>
                    </a:p>
                    <a:p>
                      <a:pPr marL="171450" indent="-171450">
                        <a:lnSpc>
                          <a:spcPct val="107000"/>
                        </a:lnSpc>
                        <a:spcAft>
                          <a:spcPts val="600"/>
                        </a:spcAft>
                        <a:buFont typeface="Arial" panose="020B0604020202020204" pitchFamily="34" charset="0"/>
                        <a:buChar char="•"/>
                      </a:pPr>
                      <a:r>
                        <a:rPr lang="en-GB" sz="1000" b="1" dirty="0">
                          <a:effectLst/>
                        </a:rPr>
                        <a:t>Capacity Allocation process </a:t>
                      </a:r>
                      <a:r>
                        <a:rPr lang="en-GB" sz="1000" dirty="0">
                          <a:effectLst/>
                        </a:rPr>
                        <a:t>– shippers obtaining capacity to inject hydrogen-blends</a:t>
                      </a:r>
                    </a:p>
                    <a:p>
                      <a:pPr marL="171450" indent="-171450">
                        <a:lnSpc>
                          <a:spcPct val="107000"/>
                        </a:lnSpc>
                        <a:spcAft>
                          <a:spcPts val="600"/>
                        </a:spcAft>
                        <a:buFont typeface="Arial" panose="020B0604020202020204" pitchFamily="34" charset="0"/>
                        <a:buChar char="•"/>
                      </a:pPr>
                      <a:r>
                        <a:rPr lang="en-GB" sz="1000" b="1" dirty="0">
                          <a:effectLst/>
                        </a:rPr>
                        <a:t>Network charging </a:t>
                      </a:r>
                      <a:r>
                        <a:rPr lang="en-GB" sz="1000" dirty="0">
                          <a:effectLst/>
                        </a:rPr>
                        <a:t>– new charge required for transportation of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dirty="0">
                          <a:effectLst/>
                        </a:rPr>
                        <a:t>Mirror biomethane model for connections and capacity allocation</a:t>
                      </a:r>
                    </a:p>
                    <a:p>
                      <a:pPr marL="171450" indent="-171450">
                        <a:lnSpc>
                          <a:spcPct val="107000"/>
                        </a:lnSpc>
                        <a:spcAft>
                          <a:spcPts val="600"/>
                        </a:spcAft>
                        <a:buFont typeface="Arial" panose="020B0604020202020204" pitchFamily="34" charset="0"/>
                        <a:buChar char="•"/>
                      </a:pPr>
                      <a:r>
                        <a:rPr lang="en-GB" sz="1000" dirty="0">
                          <a:effectLst/>
                        </a:rPr>
                        <a:t>Minimal changes required with Entry Points and connection offers made on first-come, first-served basis </a:t>
                      </a:r>
                    </a:p>
                    <a:p>
                      <a:pPr marL="171450" indent="-171450">
                        <a:lnSpc>
                          <a:spcPct val="107000"/>
                        </a:lnSpc>
                        <a:spcAft>
                          <a:spcPts val="600"/>
                        </a:spcAft>
                        <a:buFont typeface="Arial" panose="020B0604020202020204" pitchFamily="34" charset="0"/>
                        <a:buChar char="•"/>
                      </a:pPr>
                      <a:r>
                        <a:rPr lang="en-GB" sz="1000" dirty="0">
                          <a:effectLst/>
                        </a:rPr>
                        <a:t>Additional ‘blending transportation charge’ may be required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Bespoke connections and capacity allocation processes for hydrogen injection points</a:t>
                      </a:r>
                    </a:p>
                    <a:p>
                      <a:pPr marL="171450" indent="-171450">
                        <a:lnSpc>
                          <a:spcPct val="107000"/>
                        </a:lnSpc>
                        <a:spcAft>
                          <a:spcPts val="600"/>
                        </a:spcAft>
                        <a:buFont typeface="Arial" panose="020B0604020202020204" pitchFamily="34" charset="0"/>
                        <a:buChar char="•"/>
                      </a:pPr>
                      <a:r>
                        <a:rPr lang="en-GB" sz="1000" dirty="0">
                          <a:effectLst/>
                        </a:rPr>
                        <a:t>Optimise blending flows to reduce curtailment risk and prioritise larger hydrogen plants</a:t>
                      </a:r>
                    </a:p>
                    <a:p>
                      <a:pPr marL="171450" indent="-171450">
                        <a:lnSpc>
                          <a:spcPct val="107000"/>
                        </a:lnSpc>
                        <a:spcAft>
                          <a:spcPts val="600"/>
                        </a:spcAft>
                        <a:buFont typeface="Arial" panose="020B0604020202020204" pitchFamily="34" charset="0"/>
                        <a:buChar char="•"/>
                      </a:pPr>
                      <a:r>
                        <a:rPr lang="en-GB" sz="1000" dirty="0">
                          <a:effectLst/>
                        </a:rPr>
                        <a:t>Additional ‘blending transportation charge’ </a:t>
                      </a:r>
                    </a:p>
                    <a:p>
                      <a:pPr marL="171450" indent="-171450">
                        <a:lnSpc>
                          <a:spcPct val="107000"/>
                        </a:lnSpc>
                        <a:spcAft>
                          <a:spcPts val="600"/>
                        </a:spcAft>
                        <a:buFont typeface="Arial" panose="020B0604020202020204" pitchFamily="34" charset="0"/>
                        <a:buChar char="•"/>
                      </a:pPr>
                      <a:r>
                        <a:rPr lang="en-GB" sz="1000" dirty="0">
                          <a:effectLst/>
                        </a:rPr>
                        <a:t>Charges related to new hydrogen connections and capacity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542342303"/>
                  </a:ext>
                </a:extLst>
              </a:tr>
              <a:tr h="895843">
                <a:tc>
                  <a:txBody>
                    <a:bodyPr/>
                    <a:lstStyle/>
                    <a:p>
                      <a:pPr algn="ctr">
                        <a:lnSpc>
                          <a:spcPct val="107000"/>
                        </a:lnSpc>
                        <a:spcAft>
                          <a:spcPts val="800"/>
                        </a:spcAft>
                      </a:pPr>
                      <a:r>
                        <a:rPr lang="en-GB" sz="1000" dirty="0">
                          <a:effectLst/>
                        </a:rPr>
                        <a:t>Trading and Balancing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a:effectLst/>
                        </a:rPr>
                        <a:t>Nominations process </a:t>
                      </a:r>
                      <a:r>
                        <a:rPr lang="en-GB" sz="1000">
                          <a:effectLst/>
                        </a:rPr>
                        <a:t>- how hydrogen-blended gas reaches the system</a:t>
                      </a:r>
                    </a:p>
                    <a:p>
                      <a:pPr marL="171450" indent="-171450">
                        <a:lnSpc>
                          <a:spcPct val="107000"/>
                        </a:lnSpc>
                        <a:spcAft>
                          <a:spcPts val="600"/>
                        </a:spcAft>
                        <a:buFont typeface="Arial" panose="020B0604020202020204" pitchFamily="34" charset="0"/>
                        <a:buChar char="•"/>
                      </a:pPr>
                      <a:r>
                        <a:rPr lang="en-GB" sz="1000">
                          <a:effectLst/>
                        </a:rPr>
                        <a:t>Curtailment of hydrogen-blended nominated gas due to gas quality (a ‘no fault’ curtailment)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Minimal changes to ‘Input Nominations’ with NGT responsible for accepting or rejecting </a:t>
                      </a:r>
                    </a:p>
                    <a:p>
                      <a:pPr marL="171450" indent="-171450">
                        <a:lnSpc>
                          <a:spcPct val="107000"/>
                        </a:lnSpc>
                        <a:spcAft>
                          <a:spcPts val="600"/>
                        </a:spcAft>
                        <a:buFont typeface="Arial" panose="020B0604020202020204" pitchFamily="34" charset="0"/>
                        <a:buChar char="•"/>
                      </a:pPr>
                      <a:r>
                        <a:rPr lang="en-GB" sz="1000">
                          <a:effectLst/>
                        </a:rPr>
                        <a:t>No special protection for hydrogen gas shippers from curtailment risk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Bespoke nominations process for H</a:t>
                      </a:r>
                      <a:r>
                        <a:rPr lang="en-GB" sz="1000" baseline="-25000" dirty="0">
                          <a:effectLst/>
                        </a:rPr>
                        <a:t>2</a:t>
                      </a:r>
                      <a:r>
                        <a:rPr lang="en-GB" sz="1000" dirty="0">
                          <a:effectLst/>
                        </a:rPr>
                        <a:t>-blended gas with accommodations for gas quality and hydrogen capacity</a:t>
                      </a:r>
                    </a:p>
                    <a:p>
                      <a:pPr marL="171450" indent="-171450">
                        <a:lnSpc>
                          <a:spcPct val="107000"/>
                        </a:lnSpc>
                        <a:spcAft>
                          <a:spcPts val="600"/>
                        </a:spcAft>
                        <a:buFont typeface="Arial" panose="020B0604020202020204" pitchFamily="34" charset="0"/>
                        <a:buChar char="•"/>
                      </a:pPr>
                      <a:r>
                        <a:rPr lang="en-GB" sz="1000" dirty="0">
                          <a:effectLst/>
                        </a:rPr>
                        <a:t>Potential new charging arrangement in the event of a ‘no fault curtailment’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497038439"/>
                  </a:ext>
                </a:extLst>
              </a:tr>
              <a:tr h="1138513">
                <a:tc>
                  <a:txBody>
                    <a:bodyPr/>
                    <a:lstStyle/>
                    <a:p>
                      <a:pPr algn="ctr">
                        <a:lnSpc>
                          <a:spcPct val="107000"/>
                        </a:lnSpc>
                        <a:spcAft>
                          <a:spcPts val="800"/>
                        </a:spcAft>
                      </a:pPr>
                      <a:r>
                        <a:rPr lang="en-GB" sz="1000" dirty="0">
                          <a:effectLst/>
                        </a:rPr>
                        <a:t>Measurement, Monitoring and System Operations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dirty="0">
                          <a:effectLst/>
                        </a:rPr>
                        <a:t>System entry conditions </a:t>
                      </a:r>
                      <a:r>
                        <a:rPr lang="en-GB" sz="1000" dirty="0">
                          <a:effectLst/>
                        </a:rPr>
                        <a:t>– changes to account for gas properties</a:t>
                      </a:r>
                    </a:p>
                    <a:p>
                      <a:pPr marL="171450" indent="-171450">
                        <a:lnSpc>
                          <a:spcPct val="107000"/>
                        </a:lnSpc>
                        <a:spcAft>
                          <a:spcPts val="600"/>
                        </a:spcAft>
                        <a:buFont typeface="Arial" panose="020B0604020202020204" pitchFamily="34" charset="0"/>
                        <a:buChar char="•"/>
                      </a:pPr>
                      <a:r>
                        <a:rPr lang="en-GB" sz="1000" b="1" dirty="0">
                          <a:effectLst/>
                        </a:rPr>
                        <a:t>Measurement</a:t>
                      </a:r>
                      <a:r>
                        <a:rPr lang="en-GB" sz="1000" dirty="0">
                          <a:effectLst/>
                        </a:rPr>
                        <a:t> – hydrogen injection facilities’ measurement procedures</a:t>
                      </a:r>
                    </a:p>
                    <a:p>
                      <a:pPr marL="171450" indent="-171450">
                        <a:lnSpc>
                          <a:spcPct val="107000"/>
                        </a:lnSpc>
                        <a:spcAft>
                          <a:spcPts val="600"/>
                        </a:spcAft>
                        <a:buFont typeface="Arial" panose="020B0604020202020204" pitchFamily="34" charset="0"/>
                        <a:buChar char="•"/>
                      </a:pPr>
                      <a:r>
                        <a:rPr lang="en-GB" sz="1000" b="1" dirty="0">
                          <a:effectLst/>
                        </a:rPr>
                        <a:t>Curtailment rights </a:t>
                      </a:r>
                      <a:r>
                        <a:rPr lang="en-GB" sz="1000" dirty="0">
                          <a:effectLst/>
                        </a:rPr>
                        <a:t>– physical movement of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No changes to system boundary definitions and additional monitoring only at new hydrogen entry points</a:t>
                      </a:r>
                    </a:p>
                    <a:p>
                      <a:pPr marL="171450" indent="-171450">
                        <a:lnSpc>
                          <a:spcPct val="107000"/>
                        </a:lnSpc>
                        <a:spcAft>
                          <a:spcPts val="600"/>
                        </a:spcAft>
                        <a:buFont typeface="Arial" panose="020B0604020202020204" pitchFamily="34" charset="0"/>
                        <a:buChar char="•"/>
                      </a:pPr>
                      <a:r>
                        <a:rPr lang="en-GB" sz="1000">
                          <a:effectLst/>
                        </a:rPr>
                        <a:t>Exemptions-based approach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No change to system boundary definitions</a:t>
                      </a:r>
                    </a:p>
                    <a:p>
                      <a:pPr marL="171450" indent="-171450">
                        <a:lnSpc>
                          <a:spcPct val="107000"/>
                        </a:lnSpc>
                        <a:spcAft>
                          <a:spcPts val="600"/>
                        </a:spcAft>
                        <a:buFont typeface="Arial" panose="020B0604020202020204" pitchFamily="34" charset="0"/>
                        <a:buChar char="•"/>
                      </a:pPr>
                      <a:r>
                        <a:rPr lang="en-GB" sz="1000" dirty="0">
                          <a:effectLst/>
                        </a:rPr>
                        <a:t>Expanded definition of ‘Commingling facilities’ to enable these at LDZ</a:t>
                      </a:r>
                    </a:p>
                    <a:p>
                      <a:pPr marL="171450" indent="-171450">
                        <a:lnSpc>
                          <a:spcPct val="107000"/>
                        </a:lnSpc>
                        <a:spcAft>
                          <a:spcPts val="600"/>
                        </a:spcAft>
                        <a:buFont typeface="Arial" panose="020B0604020202020204" pitchFamily="34" charset="0"/>
                        <a:buChar char="•"/>
                      </a:pPr>
                      <a:r>
                        <a:rPr lang="en-GB" sz="1000" dirty="0">
                          <a:effectLst/>
                        </a:rPr>
                        <a:t>Additional monitoring infrastructure to improve gas quality forecasts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249418356"/>
                  </a:ext>
                </a:extLst>
              </a:tr>
              <a:tr h="487787">
                <a:tc>
                  <a:txBody>
                    <a:bodyPr/>
                    <a:lstStyle/>
                    <a:p>
                      <a:pPr algn="ctr">
                        <a:lnSpc>
                          <a:spcPct val="107000"/>
                        </a:lnSpc>
                        <a:spcAft>
                          <a:spcPts val="800"/>
                        </a:spcAft>
                      </a:pPr>
                      <a:r>
                        <a:rPr lang="en-GB" sz="1000" dirty="0">
                          <a:effectLst/>
                        </a:rPr>
                        <a:t>Communications and Coordination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dirty="0">
                          <a:effectLst/>
                        </a:rPr>
                        <a:t>Information flows from NTS to LDZ in relation to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Data on hydrogen content of gas to be recorded and shared at NTS-LDZ offtakes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Enhanced communication between control centres to allow optimisation of connections and capacity offers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511721094"/>
                  </a:ext>
                </a:extLst>
              </a:tr>
            </a:tbl>
          </a:graphicData>
        </a:graphic>
      </p:graphicFrame>
      <p:sp>
        <p:nvSpPr>
          <p:cNvPr id="4" name="Slide Number Placeholder 3">
            <a:extLst>
              <a:ext uri="{FF2B5EF4-FFF2-40B4-BE49-F238E27FC236}">
                <a16:creationId xmlns:a16="http://schemas.microsoft.com/office/drawing/2014/main" id="{53F3CF92-C276-AEFD-E7E8-3C684F38ABB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540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0F95-0C8E-32BD-6C02-CB6FFD2F661B}"/>
              </a:ext>
            </a:extLst>
          </p:cNvPr>
          <p:cNvSpPr>
            <a:spLocks noGrp="1"/>
          </p:cNvSpPr>
          <p:nvPr>
            <p:ph type="title"/>
          </p:nvPr>
        </p:nvSpPr>
        <p:spPr/>
        <p:txBody>
          <a:bodyPr/>
          <a:lstStyle/>
          <a:p>
            <a:r>
              <a:rPr lang="en-GB" dirty="0"/>
              <a:t>Blending Delivery Model Design / Governance Overview</a:t>
            </a:r>
          </a:p>
        </p:txBody>
      </p:sp>
      <p:sp>
        <p:nvSpPr>
          <p:cNvPr id="4" name="Slide Number Placeholder 3">
            <a:extLst>
              <a:ext uri="{FF2B5EF4-FFF2-40B4-BE49-F238E27FC236}">
                <a16:creationId xmlns:a16="http://schemas.microsoft.com/office/drawing/2014/main" id="{85F711C5-52CB-1AE7-E1C2-1F53E40CC16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4B7E19F-B5DB-EA90-2D97-E193A01790A4}"/>
              </a:ext>
            </a:extLst>
          </p:cNvPr>
          <p:cNvSpPr/>
          <p:nvPr/>
        </p:nvSpPr>
        <p:spPr>
          <a:xfrm>
            <a:off x="2609857" y="1368653"/>
            <a:ext cx="3258221" cy="547437"/>
          </a:xfrm>
          <a:prstGeom prst="rect">
            <a:avLst/>
          </a:prstGeom>
          <a:solidFill>
            <a:srgbClr val="7213EA"/>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Gas Strategy Group </a:t>
            </a:r>
          </a:p>
        </p:txBody>
      </p:sp>
      <p:sp>
        <p:nvSpPr>
          <p:cNvPr id="6" name="Rectangle 5">
            <a:extLst>
              <a:ext uri="{FF2B5EF4-FFF2-40B4-BE49-F238E27FC236}">
                <a16:creationId xmlns:a16="http://schemas.microsoft.com/office/drawing/2014/main" id="{1DF4BCAC-8205-C977-C04F-0005DC31651A}"/>
              </a:ext>
            </a:extLst>
          </p:cNvPr>
          <p:cNvSpPr/>
          <p:nvPr/>
        </p:nvSpPr>
        <p:spPr>
          <a:xfrm>
            <a:off x="1390420" y="4338293"/>
            <a:ext cx="152667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49E2"/>
                </a:solidFill>
                <a:effectLst/>
                <a:uLnTx/>
                <a:uFillTx/>
                <a:latin typeface="Arial" panose="020B0604020202020204"/>
                <a:ea typeface="+mn-ea"/>
                <a:cs typeface="+mn-cs"/>
              </a:rPr>
              <a:t>Engagement</a:t>
            </a:r>
            <a:endParaRPr kumimoji="0" lang="en-GB" sz="1000" b="0" i="0" u="none" strike="noStrike" kern="1200" cap="none" spc="0" normalizeH="0" baseline="0" noProof="0">
              <a:ln>
                <a:noFill/>
              </a:ln>
              <a:solidFill>
                <a:srgbClr val="00338D"/>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DEC65B24-EEA3-DBCB-5737-19E1E5540192}"/>
              </a:ext>
            </a:extLst>
          </p:cNvPr>
          <p:cNvGrpSpPr/>
          <p:nvPr/>
        </p:nvGrpSpPr>
        <p:grpSpPr>
          <a:xfrm>
            <a:off x="3371373" y="2515373"/>
            <a:ext cx="1735190" cy="982796"/>
            <a:chOff x="3982056" y="2584697"/>
            <a:chExt cx="1735190" cy="982796"/>
          </a:xfrm>
        </p:grpSpPr>
        <p:sp>
          <p:nvSpPr>
            <p:cNvPr id="8" name="Rectangle 7">
              <a:extLst>
                <a:ext uri="{FF2B5EF4-FFF2-40B4-BE49-F238E27FC236}">
                  <a16:creationId xmlns:a16="http://schemas.microsoft.com/office/drawing/2014/main" id="{F3F4DF02-8466-7EF6-B9A7-77A3D8B3AC92}"/>
                </a:ext>
              </a:extLst>
            </p:cNvPr>
            <p:cNvSpPr/>
            <p:nvPr/>
          </p:nvSpPr>
          <p:spPr>
            <a:xfrm>
              <a:off x="3982056" y="2584697"/>
              <a:ext cx="1450927" cy="70714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24B56A54-741F-1ED0-B5DF-96F675FC956C}"/>
                </a:ext>
              </a:extLst>
            </p:cNvPr>
            <p:cNvSpPr/>
            <p:nvPr/>
          </p:nvSpPr>
          <p:spPr>
            <a:xfrm>
              <a:off x="4124188" y="2722522"/>
              <a:ext cx="1450927" cy="70714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Working Groups </a:t>
              </a:r>
            </a:p>
          </p:txBody>
        </p:sp>
        <p:sp>
          <p:nvSpPr>
            <p:cNvPr id="10" name="Rectangle 9">
              <a:extLst>
                <a:ext uri="{FF2B5EF4-FFF2-40B4-BE49-F238E27FC236}">
                  <a16:creationId xmlns:a16="http://schemas.microsoft.com/office/drawing/2014/main" id="{2AF2622C-4395-A10D-D621-823119987662}"/>
                </a:ext>
              </a:extLst>
            </p:cNvPr>
            <p:cNvSpPr/>
            <p:nvPr/>
          </p:nvSpPr>
          <p:spPr>
            <a:xfrm>
              <a:off x="4266319" y="2860347"/>
              <a:ext cx="1450927" cy="70714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Working Groups</a:t>
              </a:r>
            </a:p>
          </p:txBody>
        </p:sp>
      </p:grpSp>
      <p:sp>
        <p:nvSpPr>
          <p:cNvPr id="11" name="Rectangle 10">
            <a:extLst>
              <a:ext uri="{FF2B5EF4-FFF2-40B4-BE49-F238E27FC236}">
                <a16:creationId xmlns:a16="http://schemas.microsoft.com/office/drawing/2014/main" id="{767737EA-0B16-ADFF-960F-BDED0B58709B}"/>
              </a:ext>
            </a:extLst>
          </p:cNvPr>
          <p:cNvSpPr/>
          <p:nvPr/>
        </p:nvSpPr>
        <p:spPr>
          <a:xfrm>
            <a:off x="3513504" y="4008153"/>
            <a:ext cx="1450928" cy="54743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Programme Manager</a:t>
            </a:r>
          </a:p>
        </p:txBody>
      </p:sp>
      <p:grpSp>
        <p:nvGrpSpPr>
          <p:cNvPr id="12" name="Group 11">
            <a:extLst>
              <a:ext uri="{FF2B5EF4-FFF2-40B4-BE49-F238E27FC236}">
                <a16:creationId xmlns:a16="http://schemas.microsoft.com/office/drawing/2014/main" id="{7E71C5C5-5F9F-2F95-80F8-6E6588038DDC}"/>
              </a:ext>
            </a:extLst>
          </p:cNvPr>
          <p:cNvGrpSpPr/>
          <p:nvPr/>
        </p:nvGrpSpPr>
        <p:grpSpPr>
          <a:xfrm>
            <a:off x="986427" y="5019508"/>
            <a:ext cx="6460597" cy="1035381"/>
            <a:chOff x="1064153" y="5030147"/>
            <a:chExt cx="6460597" cy="979175"/>
          </a:xfrm>
        </p:grpSpPr>
        <p:sp>
          <p:nvSpPr>
            <p:cNvPr id="13" name="Rectangle 12">
              <a:extLst>
                <a:ext uri="{FF2B5EF4-FFF2-40B4-BE49-F238E27FC236}">
                  <a16:creationId xmlns:a16="http://schemas.microsoft.com/office/drawing/2014/main" id="{53562070-B1A7-DA4E-C98C-023CDF532F98}"/>
                </a:ext>
              </a:extLst>
            </p:cNvPr>
            <p:cNvSpPr/>
            <p:nvPr/>
          </p:nvSpPr>
          <p:spPr>
            <a:xfrm>
              <a:off x="1064153" y="5030147"/>
              <a:ext cx="6460597" cy="979175"/>
            </a:xfrm>
            <a:prstGeom prst="rect">
              <a:avLst/>
            </a:prstGeom>
            <a:ln>
              <a:solidFill>
                <a:srgbClr val="00338D"/>
              </a:solidFill>
              <a:prstDash val="lgDash"/>
            </a:ln>
          </p:spPr>
          <p:style>
            <a:lnRef idx="2">
              <a:schemeClr val="accent6"/>
            </a:lnRef>
            <a:fillRef idx="1">
              <a:schemeClr val="lt1"/>
            </a:fillRef>
            <a:effectRef idx="0">
              <a:schemeClr val="accent6"/>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DCBEAB0-FB30-F98B-E077-DCFC37569BBD}"/>
                </a:ext>
              </a:extLst>
            </p:cNvPr>
            <p:cNvSpPr/>
            <p:nvPr/>
          </p:nvSpPr>
          <p:spPr>
            <a:xfrm>
              <a:off x="1171244" y="5325582"/>
              <a:ext cx="1952310" cy="547437"/>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Technical specialists (e.g. for operational delivery)</a:t>
              </a:r>
            </a:p>
          </p:txBody>
        </p:sp>
        <p:sp>
          <p:nvSpPr>
            <p:cNvPr id="15" name="Rectangle 14">
              <a:extLst>
                <a:ext uri="{FF2B5EF4-FFF2-40B4-BE49-F238E27FC236}">
                  <a16:creationId xmlns:a16="http://schemas.microsoft.com/office/drawing/2014/main" id="{32EE6922-2DD8-223B-C9A3-4A434EEC8D30}"/>
                </a:ext>
              </a:extLst>
            </p:cNvPr>
            <p:cNvSpPr/>
            <p:nvPr/>
          </p:nvSpPr>
          <p:spPr>
            <a:xfrm>
              <a:off x="3326307" y="5343978"/>
              <a:ext cx="1952311" cy="547437"/>
            </a:xfrm>
            <a:prstGeom prst="rect">
              <a:avLst/>
            </a:prstGeom>
            <a:solidFill>
              <a:srgbClr val="00B8F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Gas market experts (incl. lawyers)</a:t>
              </a:r>
            </a:p>
          </p:txBody>
        </p:sp>
        <p:sp>
          <p:nvSpPr>
            <p:cNvPr id="16" name="Rectangle 15">
              <a:extLst>
                <a:ext uri="{FF2B5EF4-FFF2-40B4-BE49-F238E27FC236}">
                  <a16:creationId xmlns:a16="http://schemas.microsoft.com/office/drawing/2014/main" id="{5B4DC9B6-8003-452E-228A-69A6AB7FC884}"/>
                </a:ext>
              </a:extLst>
            </p:cNvPr>
            <p:cNvSpPr/>
            <p:nvPr/>
          </p:nvSpPr>
          <p:spPr>
            <a:xfrm>
              <a:off x="5481371" y="5338329"/>
              <a:ext cx="1952311" cy="547437"/>
            </a:xfrm>
            <a:prstGeom prst="rect">
              <a:avLst/>
            </a:prstGeom>
            <a:solidFill>
              <a:srgbClr val="00B8F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External stakeholders (e.g. 0849R working group)</a:t>
              </a:r>
            </a:p>
          </p:txBody>
        </p:sp>
      </p:grpSp>
      <p:sp>
        <p:nvSpPr>
          <p:cNvPr id="17" name="Rectangle 16">
            <a:extLst>
              <a:ext uri="{FF2B5EF4-FFF2-40B4-BE49-F238E27FC236}">
                <a16:creationId xmlns:a16="http://schemas.microsoft.com/office/drawing/2014/main" id="{40268F8F-9410-A9AF-DDAF-E226E8246718}"/>
              </a:ext>
            </a:extLst>
          </p:cNvPr>
          <p:cNvSpPr/>
          <p:nvPr/>
        </p:nvSpPr>
        <p:spPr>
          <a:xfrm>
            <a:off x="4295507" y="3624406"/>
            <a:ext cx="193753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49E2"/>
                </a:solidFill>
                <a:effectLst/>
                <a:uLnTx/>
                <a:uFillTx/>
                <a:latin typeface="Arial" panose="020B0604020202020204"/>
                <a:ea typeface="+mn-ea"/>
                <a:cs typeface="+mn-cs"/>
              </a:rPr>
              <a:t>Working papers</a:t>
            </a:r>
            <a:endParaRPr kumimoji="0" lang="en-GB" sz="1000" b="0" i="0" u="none" strike="noStrike" kern="1200" cap="none" spc="0" normalizeH="0" baseline="0" noProof="0">
              <a:ln>
                <a:noFill/>
              </a:ln>
              <a:solidFill>
                <a:srgbClr val="00338D"/>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89E7E1DA-AF9B-A3AC-F173-1B280374D318}"/>
              </a:ext>
            </a:extLst>
          </p:cNvPr>
          <p:cNvGrpSpPr/>
          <p:nvPr/>
        </p:nvGrpSpPr>
        <p:grpSpPr>
          <a:xfrm>
            <a:off x="695216" y="1331665"/>
            <a:ext cx="1735513" cy="1699516"/>
            <a:chOff x="461818" y="1154545"/>
            <a:chExt cx="1735513" cy="1699516"/>
          </a:xfrm>
        </p:grpSpPr>
        <p:sp>
          <p:nvSpPr>
            <p:cNvPr id="19" name="Rectangle: Rounded Corners 18">
              <a:extLst>
                <a:ext uri="{FF2B5EF4-FFF2-40B4-BE49-F238E27FC236}">
                  <a16:creationId xmlns:a16="http://schemas.microsoft.com/office/drawing/2014/main" id="{B2A591D3-A132-7B53-C0E8-56B99D75803F}"/>
                </a:ext>
              </a:extLst>
            </p:cNvPr>
            <p:cNvSpPr/>
            <p:nvPr/>
          </p:nvSpPr>
          <p:spPr>
            <a:xfrm>
              <a:off x="461818" y="1154545"/>
              <a:ext cx="1502115" cy="1699516"/>
            </a:xfrm>
            <a:prstGeom prst="roundRect">
              <a:avLst/>
            </a:prstGeom>
            <a:ln>
              <a:solidFill>
                <a:srgbClr val="00338D"/>
              </a:solidFill>
            </a:ln>
          </p:spPr>
          <p:style>
            <a:lnRef idx="2">
              <a:schemeClr val="accent6"/>
            </a:lnRef>
            <a:fillRef idx="1">
              <a:schemeClr val="lt1"/>
            </a:fillRef>
            <a:effectRef idx="0">
              <a:schemeClr val="accent6"/>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0D2BA733-D3E8-D9DD-C961-0AE3CC67F03A}"/>
                </a:ext>
              </a:extLst>
            </p:cNvPr>
            <p:cNvPicPr>
              <a:picLocks noChangeAspect="1"/>
            </p:cNvPicPr>
            <p:nvPr/>
          </p:nvPicPr>
          <p:blipFill>
            <a:blip r:embed="rId2"/>
            <a:stretch>
              <a:fillRect/>
            </a:stretch>
          </p:blipFill>
          <p:spPr>
            <a:xfrm>
              <a:off x="762022" y="2241492"/>
              <a:ext cx="902651" cy="345264"/>
            </a:xfrm>
            <a:prstGeom prst="rect">
              <a:avLst/>
            </a:prstGeom>
          </p:spPr>
        </p:pic>
        <p:pic>
          <p:nvPicPr>
            <p:cNvPr id="21" name="Picture 20">
              <a:extLst>
                <a:ext uri="{FF2B5EF4-FFF2-40B4-BE49-F238E27FC236}">
                  <a16:creationId xmlns:a16="http://schemas.microsoft.com/office/drawing/2014/main" id="{3414D572-0572-EF95-F9AE-755D02760B4E}"/>
                </a:ext>
              </a:extLst>
            </p:cNvPr>
            <p:cNvPicPr>
              <a:picLocks noChangeAspect="1"/>
            </p:cNvPicPr>
            <p:nvPr/>
          </p:nvPicPr>
          <p:blipFill>
            <a:blip r:embed="rId3"/>
            <a:stretch>
              <a:fillRect/>
            </a:stretch>
          </p:blipFill>
          <p:spPr>
            <a:xfrm>
              <a:off x="662663" y="1335291"/>
              <a:ext cx="1100423" cy="707145"/>
            </a:xfrm>
            <a:prstGeom prst="rect">
              <a:avLst/>
            </a:prstGeom>
          </p:spPr>
        </p:pic>
        <p:sp>
          <p:nvSpPr>
            <p:cNvPr id="22" name="Rectangle 21">
              <a:extLst>
                <a:ext uri="{FF2B5EF4-FFF2-40B4-BE49-F238E27FC236}">
                  <a16:creationId xmlns:a16="http://schemas.microsoft.com/office/drawing/2014/main" id="{41637FDB-F62A-A686-B3B5-76CC9CAE3851}"/>
                </a:ext>
              </a:extLst>
            </p:cNvPr>
            <p:cNvSpPr/>
            <p:nvPr/>
          </p:nvSpPr>
          <p:spPr>
            <a:xfrm>
              <a:off x="695216" y="1485900"/>
              <a:ext cx="1502115" cy="116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grpSp>
      <p:graphicFrame>
        <p:nvGraphicFramePr>
          <p:cNvPr id="23" name="Table 88">
            <a:extLst>
              <a:ext uri="{FF2B5EF4-FFF2-40B4-BE49-F238E27FC236}">
                <a16:creationId xmlns:a16="http://schemas.microsoft.com/office/drawing/2014/main" id="{904618FD-28B6-C306-D34D-FBFE3D8DEF4D}"/>
              </a:ext>
            </a:extLst>
          </p:cNvPr>
          <p:cNvGraphicFramePr>
            <a:graphicFrameLocks noGrp="1"/>
          </p:cNvGraphicFramePr>
          <p:nvPr/>
        </p:nvGraphicFramePr>
        <p:xfrm>
          <a:off x="7882054" y="1672821"/>
          <a:ext cx="3574974" cy="4419600"/>
        </p:xfrm>
        <a:graphic>
          <a:graphicData uri="http://schemas.openxmlformats.org/drawingml/2006/table">
            <a:tbl>
              <a:tblPr firstRow="1" bandRow="1">
                <a:tableStyleId>{72833802-FEF1-4C79-8D5D-14CF1EAF98D9}</a:tableStyleId>
              </a:tblPr>
              <a:tblGrid>
                <a:gridCol w="1033346">
                  <a:extLst>
                    <a:ext uri="{9D8B030D-6E8A-4147-A177-3AD203B41FA5}">
                      <a16:colId xmlns:a16="http://schemas.microsoft.com/office/drawing/2014/main" val="2668633919"/>
                    </a:ext>
                  </a:extLst>
                </a:gridCol>
                <a:gridCol w="2541628">
                  <a:extLst>
                    <a:ext uri="{9D8B030D-6E8A-4147-A177-3AD203B41FA5}">
                      <a16:colId xmlns:a16="http://schemas.microsoft.com/office/drawing/2014/main" val="1752924064"/>
                    </a:ext>
                  </a:extLst>
                </a:gridCol>
              </a:tblGrid>
              <a:tr h="256880">
                <a:tc>
                  <a:txBody>
                    <a:bodyPr/>
                    <a:lstStyle/>
                    <a:p>
                      <a:pPr algn="l"/>
                      <a:r>
                        <a:rPr lang="en-GB" sz="1100"/>
                        <a:t>Group</a:t>
                      </a:r>
                    </a:p>
                  </a:txBody>
                  <a:tcPr anchor="ctr"/>
                </a:tc>
                <a:tc>
                  <a:txBody>
                    <a:bodyPr/>
                    <a:lstStyle/>
                    <a:p>
                      <a:pPr algn="l"/>
                      <a:r>
                        <a:rPr lang="en-GB" sz="1100"/>
                        <a:t>Role</a:t>
                      </a:r>
                    </a:p>
                  </a:txBody>
                  <a:tcPr anchor="ctr"/>
                </a:tc>
                <a:extLst>
                  <a:ext uri="{0D108BD9-81ED-4DB2-BD59-A6C34878D82A}">
                    <a16:rowId xmlns:a16="http://schemas.microsoft.com/office/drawing/2014/main" val="2285085234"/>
                  </a:ext>
                </a:extLst>
              </a:tr>
              <a:tr h="634644">
                <a:tc>
                  <a:txBody>
                    <a:bodyPr/>
                    <a:lstStyle/>
                    <a:p>
                      <a:pPr algn="ctr"/>
                      <a:r>
                        <a:rPr lang="en-GB" sz="1050" b="1">
                          <a:solidFill>
                            <a:srgbClr val="00338D"/>
                          </a:solidFill>
                        </a:rPr>
                        <a:t>Gas Strategy Group</a:t>
                      </a:r>
                    </a:p>
                  </a:txBody>
                  <a:tcPr anchor="ctr">
                    <a:lnR w="6350" cap="flat" cmpd="sng" algn="ctr">
                      <a:solidFill>
                        <a:schemeClr val="tx2"/>
                      </a:solidFill>
                      <a:prstDash val="solid"/>
                      <a:round/>
                      <a:headEnd type="none" w="med" len="med"/>
                      <a:tailEnd type="none" w="med" len="med"/>
                    </a:lnR>
                  </a:tcPr>
                </a:tc>
                <a:tc>
                  <a:txBody>
                    <a:bodyPr/>
                    <a:lstStyle/>
                    <a:p>
                      <a:pPr marL="171450" indent="-171450" algn="l">
                        <a:buFont typeface="Arial" panose="020B0604020202020204" pitchFamily="34" charset="0"/>
                        <a:buChar char="•"/>
                      </a:pPr>
                      <a:r>
                        <a:rPr lang="en-GB" sz="900">
                          <a:solidFill>
                            <a:srgbClr val="00338D"/>
                          </a:solidFill>
                        </a:rPr>
                        <a:t>Sign-off recommendations from working groups at stage gates</a:t>
                      </a:r>
                    </a:p>
                    <a:p>
                      <a:pPr marL="171450" indent="-171450" algn="l">
                        <a:buFont typeface="Arial" panose="020B0604020202020204" pitchFamily="34" charset="0"/>
                        <a:buChar char="•"/>
                      </a:pPr>
                      <a:r>
                        <a:rPr lang="en-GB" sz="900">
                          <a:solidFill>
                            <a:srgbClr val="00338D"/>
                          </a:solidFill>
                        </a:rPr>
                        <a:t>Resolve any issues escalated by working groups</a:t>
                      </a:r>
                    </a:p>
                  </a:txBody>
                  <a:tcPr anchor="ct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559900247"/>
                  </a:ext>
                </a:extLst>
              </a:tr>
              <a:tr h="1042630">
                <a:tc>
                  <a:txBody>
                    <a:bodyPr/>
                    <a:lstStyle/>
                    <a:p>
                      <a:pPr algn="ctr"/>
                      <a:r>
                        <a:rPr lang="en-GB" sz="1050" b="1">
                          <a:solidFill>
                            <a:srgbClr val="00338D"/>
                          </a:solidFill>
                        </a:rPr>
                        <a:t>Working Groups</a:t>
                      </a:r>
                    </a:p>
                  </a:txBody>
                  <a:tcPr anchor="ctr">
                    <a:lnR w="6350" cap="flat" cmpd="sng" algn="ctr">
                      <a:solidFill>
                        <a:schemeClr val="tx2"/>
                      </a:solidFill>
                      <a:prstDash val="solid"/>
                      <a:round/>
                      <a:headEnd type="none" w="med" len="med"/>
                      <a:tailEnd type="none" w="med" len="med"/>
                    </a:lnR>
                  </a:tcPr>
                </a:tc>
                <a:tc>
                  <a:txBody>
                    <a:bodyPr/>
                    <a:lstStyle/>
                    <a:p>
                      <a:pPr marL="171450" indent="-171450" algn="l">
                        <a:buFont typeface="Arial" panose="020B0604020202020204" pitchFamily="34" charset="0"/>
                        <a:buChar char="•"/>
                      </a:pPr>
                      <a:r>
                        <a:rPr lang="en-GB" sz="900">
                          <a:solidFill>
                            <a:srgbClr val="00338D"/>
                          </a:solidFill>
                        </a:rPr>
                        <a:t>Review and approve framework for deciding between options</a:t>
                      </a:r>
                    </a:p>
                    <a:p>
                      <a:pPr marL="171450" indent="-171450" algn="l">
                        <a:buFont typeface="Arial" panose="020B0604020202020204" pitchFamily="34" charset="0"/>
                        <a:buChar char="•"/>
                      </a:pPr>
                      <a:r>
                        <a:rPr lang="en-GB" sz="900">
                          <a:solidFill>
                            <a:srgbClr val="00338D"/>
                          </a:solidFill>
                        </a:rPr>
                        <a:t>Review options and assess / score against decision making framework</a:t>
                      </a:r>
                    </a:p>
                    <a:p>
                      <a:pPr marL="171450" indent="-171450" algn="l">
                        <a:buFont typeface="Arial" panose="020B0604020202020204" pitchFamily="34" charset="0"/>
                        <a:buChar char="•"/>
                      </a:pPr>
                      <a:r>
                        <a:rPr lang="en-GB" sz="900">
                          <a:solidFill>
                            <a:srgbClr val="00338D"/>
                          </a:solidFill>
                        </a:rPr>
                        <a:t>Provide recommendations to GSG on shortlist / final delivery model based on options assessment</a:t>
                      </a:r>
                    </a:p>
                  </a:txBody>
                  <a:tcPr anchor="ct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811320846"/>
                  </a:ext>
                </a:extLst>
              </a:tr>
              <a:tr h="1178625">
                <a:tc>
                  <a:txBody>
                    <a:bodyPr/>
                    <a:lstStyle/>
                    <a:p>
                      <a:pPr algn="ctr"/>
                      <a:r>
                        <a:rPr lang="en-GB" sz="1050" b="1">
                          <a:solidFill>
                            <a:srgbClr val="00338D"/>
                          </a:solidFill>
                        </a:rPr>
                        <a:t>Programme Manager</a:t>
                      </a:r>
                    </a:p>
                  </a:txBody>
                  <a:tcPr anchor="ctr">
                    <a:lnR w="6350" cap="flat" cmpd="sng" algn="ctr">
                      <a:solidFill>
                        <a:schemeClr val="tx2"/>
                      </a:solidFill>
                      <a:prstDash val="solid"/>
                      <a:round/>
                      <a:headEnd type="none" w="med" len="med"/>
                      <a:tailEnd type="none" w="med" len="med"/>
                    </a:lnR>
                  </a:tcPr>
                </a:tc>
                <a:tc>
                  <a:txBody>
                    <a:bodyPr/>
                    <a:lstStyle/>
                    <a:p>
                      <a:pPr marL="171450" indent="-171450" algn="l">
                        <a:buFont typeface="Arial" panose="020B0604020202020204" pitchFamily="34" charset="0"/>
                        <a:buChar char="•"/>
                      </a:pPr>
                      <a:r>
                        <a:rPr lang="en-GB" sz="900">
                          <a:solidFill>
                            <a:srgbClr val="00338D"/>
                          </a:solidFill>
                        </a:rPr>
                        <a:t>Prepare workpapers and decision papers for network working groups, and summary versions for GSG</a:t>
                      </a:r>
                    </a:p>
                    <a:p>
                      <a:pPr marL="171450" indent="-171450" algn="l">
                        <a:buFont typeface="Arial" panose="020B0604020202020204" pitchFamily="34" charset="0"/>
                        <a:buChar char="•"/>
                      </a:pPr>
                      <a:r>
                        <a:rPr lang="en-GB" sz="900">
                          <a:solidFill>
                            <a:srgbClr val="00338D"/>
                          </a:solidFill>
                        </a:rPr>
                        <a:t>Coordinate process for determining delivery principles, and design framework for assessing options</a:t>
                      </a:r>
                    </a:p>
                    <a:p>
                      <a:pPr marL="171450" indent="-171450" algn="l">
                        <a:buFont typeface="Arial" panose="020B0604020202020204" pitchFamily="34" charset="0"/>
                        <a:buChar char="•"/>
                      </a:pPr>
                      <a:r>
                        <a:rPr lang="en-GB" sz="900">
                          <a:solidFill>
                            <a:srgbClr val="00338D"/>
                          </a:solidFill>
                        </a:rPr>
                        <a:t>Secretariat / PMO support for overall programme</a:t>
                      </a:r>
                    </a:p>
                  </a:txBody>
                  <a:tcPr anchor="ct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535001251"/>
                  </a:ext>
                </a:extLst>
              </a:tr>
              <a:tr h="634644">
                <a:tc>
                  <a:txBody>
                    <a:bodyPr/>
                    <a:lstStyle/>
                    <a:p>
                      <a:pPr algn="ctr"/>
                      <a:r>
                        <a:rPr lang="en-GB" sz="1050" b="1">
                          <a:solidFill>
                            <a:srgbClr val="00338D"/>
                          </a:solidFill>
                        </a:rPr>
                        <a:t>Government &amp; Ofgem</a:t>
                      </a:r>
                    </a:p>
                  </a:txBody>
                  <a:tcPr anchor="ctr">
                    <a:lnR w="6350" cap="flat" cmpd="sng" algn="ctr">
                      <a:solidFill>
                        <a:schemeClr val="tx2"/>
                      </a:solidFill>
                      <a:prstDash val="solid"/>
                      <a:round/>
                      <a:headEnd type="none" w="med" len="med"/>
                      <a:tailEnd type="none" w="med" len="med"/>
                    </a:lnR>
                  </a:tcPr>
                </a:tc>
                <a:tc>
                  <a:txBody>
                    <a:bodyPr/>
                    <a:lstStyle/>
                    <a:p>
                      <a:pPr marL="171450" indent="-171450" algn="l">
                        <a:buFont typeface="Arial" panose="020B0604020202020204" pitchFamily="34" charset="0"/>
                        <a:buChar char="•"/>
                      </a:pPr>
                      <a:r>
                        <a:rPr lang="en-GB" sz="900">
                          <a:solidFill>
                            <a:srgbClr val="00338D"/>
                          </a:solidFill>
                        </a:rPr>
                        <a:t>Provide overall policy direction, including views on acceptability of decision making principles, framework, and emerging positions</a:t>
                      </a:r>
                    </a:p>
                  </a:txBody>
                  <a:tcPr anchor="ct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597216559"/>
                  </a:ext>
                </a:extLst>
              </a:tr>
              <a:tr h="634644">
                <a:tc>
                  <a:txBody>
                    <a:bodyPr/>
                    <a:lstStyle/>
                    <a:p>
                      <a:pPr algn="ctr"/>
                      <a:r>
                        <a:rPr lang="en-GB" sz="1050" b="1" dirty="0">
                          <a:solidFill>
                            <a:srgbClr val="00338D"/>
                          </a:solidFill>
                        </a:rPr>
                        <a:t>Industry / SMEs</a:t>
                      </a:r>
                    </a:p>
                  </a:txBody>
                  <a:tcPr anchor="ctr">
                    <a:lnR w="6350" cap="flat" cmpd="sng" algn="ctr">
                      <a:solidFill>
                        <a:schemeClr val="tx2"/>
                      </a:solidFill>
                      <a:prstDash val="solid"/>
                      <a:round/>
                      <a:headEnd type="none" w="med" len="med"/>
                      <a:tailEnd type="none" w="med" len="med"/>
                    </a:lnR>
                  </a:tcPr>
                </a:tc>
                <a:tc>
                  <a:txBody>
                    <a:bodyPr/>
                    <a:lstStyle/>
                    <a:p>
                      <a:pPr marL="171450" indent="-171450" algn="l">
                        <a:buFont typeface="Arial" panose="020B0604020202020204" pitchFamily="34" charset="0"/>
                        <a:buChar char="•"/>
                      </a:pPr>
                      <a:r>
                        <a:rPr lang="en-GB" sz="900" dirty="0">
                          <a:solidFill>
                            <a:srgbClr val="00338D"/>
                          </a:solidFill>
                        </a:rPr>
                        <a:t>Provide evidence / input into workpapers for options analysis</a:t>
                      </a:r>
                    </a:p>
                    <a:p>
                      <a:pPr marL="171450" indent="-171450" algn="l">
                        <a:buFont typeface="Arial" panose="020B0604020202020204" pitchFamily="34" charset="0"/>
                        <a:buChar char="•"/>
                      </a:pPr>
                      <a:r>
                        <a:rPr lang="en-GB" sz="900" dirty="0">
                          <a:solidFill>
                            <a:srgbClr val="00338D"/>
                          </a:solidFill>
                        </a:rPr>
                        <a:t>Consult on viability / acceptability of emerging positions</a:t>
                      </a:r>
                    </a:p>
                  </a:txBody>
                  <a:tcPr anchor="ct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179126391"/>
                  </a:ext>
                </a:extLst>
              </a:tr>
            </a:tbl>
          </a:graphicData>
        </a:graphic>
      </p:graphicFrame>
      <p:cxnSp>
        <p:nvCxnSpPr>
          <p:cNvPr id="24" name="Connector: Elbow 23">
            <a:extLst>
              <a:ext uri="{FF2B5EF4-FFF2-40B4-BE49-F238E27FC236}">
                <a16:creationId xmlns:a16="http://schemas.microsoft.com/office/drawing/2014/main" id="{EF590AC2-0A0D-DD8C-61DC-211291855125}"/>
              </a:ext>
            </a:extLst>
          </p:cNvPr>
          <p:cNvCxnSpPr>
            <a:cxnSpLocks/>
            <a:stCxn id="5" idx="3"/>
            <a:endCxn id="10" idx="3"/>
          </p:cNvCxnSpPr>
          <p:nvPr/>
        </p:nvCxnSpPr>
        <p:spPr>
          <a:xfrm flipH="1">
            <a:off x="5106563" y="1642372"/>
            <a:ext cx="761515" cy="1502224"/>
          </a:xfrm>
          <a:prstGeom prst="bentConnector3">
            <a:avLst>
              <a:gd name="adj1" fmla="val -30019"/>
            </a:avLst>
          </a:prstGeom>
          <a:ln w="12700">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BCFD84-E015-C8CF-BF0B-EBD36434CEEB}"/>
              </a:ext>
            </a:extLst>
          </p:cNvPr>
          <p:cNvSpPr/>
          <p:nvPr/>
        </p:nvSpPr>
        <p:spPr>
          <a:xfrm>
            <a:off x="6152342" y="1993752"/>
            <a:ext cx="1435510"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49E2"/>
                </a:solidFill>
                <a:effectLst/>
                <a:uLnTx/>
                <a:uFillTx/>
                <a:latin typeface="Arial" panose="020B0604020202020204"/>
                <a:ea typeface="+mn-ea"/>
                <a:cs typeface="+mn-cs"/>
              </a:rPr>
              <a:t>Stage gate approvals and escalated issues</a:t>
            </a:r>
            <a:endParaRPr kumimoji="0" lang="en-GB" sz="1000" b="0" i="0" u="none" strike="noStrike" kern="1200" cap="none" spc="0" normalizeH="0" baseline="0" noProof="0">
              <a:ln>
                <a:noFill/>
              </a:ln>
              <a:solidFill>
                <a:srgbClr val="00338D"/>
              </a:solidFill>
              <a:effectLst/>
              <a:uLnTx/>
              <a:uFillTx/>
              <a:latin typeface="Arial" panose="020B0604020202020204"/>
              <a:ea typeface="+mn-ea"/>
              <a:cs typeface="+mn-cs"/>
            </a:endParaRPr>
          </a:p>
        </p:txBody>
      </p:sp>
      <p:cxnSp>
        <p:nvCxnSpPr>
          <p:cNvPr id="26" name="Straight Arrow Connector 25">
            <a:extLst>
              <a:ext uri="{FF2B5EF4-FFF2-40B4-BE49-F238E27FC236}">
                <a16:creationId xmlns:a16="http://schemas.microsoft.com/office/drawing/2014/main" id="{D19C7D39-04FB-B372-5117-7101FE7953A3}"/>
              </a:ext>
            </a:extLst>
          </p:cNvPr>
          <p:cNvCxnSpPr>
            <a:cxnSpLocks/>
          </p:cNvCxnSpPr>
          <p:nvPr/>
        </p:nvCxnSpPr>
        <p:spPr>
          <a:xfrm flipV="1">
            <a:off x="4238967" y="1971636"/>
            <a:ext cx="0" cy="460505"/>
          </a:xfrm>
          <a:prstGeom prst="straightConnector1">
            <a:avLst/>
          </a:prstGeom>
          <a:ln w="12700">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9601F0C-B958-1C89-28BD-6052AE03345D}"/>
              </a:ext>
            </a:extLst>
          </p:cNvPr>
          <p:cNvSpPr/>
          <p:nvPr/>
        </p:nvSpPr>
        <p:spPr>
          <a:xfrm>
            <a:off x="4384337" y="2001254"/>
            <a:ext cx="143551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49E2"/>
                </a:solidFill>
                <a:effectLst/>
                <a:uLnTx/>
                <a:uFillTx/>
                <a:latin typeface="Arial" panose="020B0604020202020204"/>
                <a:ea typeface="+mn-ea"/>
                <a:cs typeface="+mn-cs"/>
              </a:rPr>
              <a:t>Recommendations and escalations</a:t>
            </a:r>
            <a:endParaRPr kumimoji="0" lang="en-GB" sz="1000" b="0" i="0" u="none" strike="noStrike" kern="1200" cap="none" spc="0" normalizeH="0" baseline="0" noProof="0">
              <a:ln>
                <a:noFill/>
              </a:ln>
              <a:solidFill>
                <a:srgbClr val="00338D"/>
              </a:solidFill>
              <a:effectLst/>
              <a:uLnTx/>
              <a:uFillTx/>
              <a:latin typeface="Arial" panose="020B0604020202020204"/>
              <a:ea typeface="+mn-ea"/>
              <a:cs typeface="+mn-cs"/>
            </a:endParaRPr>
          </a:p>
        </p:txBody>
      </p:sp>
      <p:cxnSp>
        <p:nvCxnSpPr>
          <p:cNvPr id="28" name="Straight Arrow Connector 27">
            <a:extLst>
              <a:ext uri="{FF2B5EF4-FFF2-40B4-BE49-F238E27FC236}">
                <a16:creationId xmlns:a16="http://schemas.microsoft.com/office/drawing/2014/main" id="{CCC59B9C-EA46-EBD6-688E-54A73833B482}"/>
              </a:ext>
            </a:extLst>
          </p:cNvPr>
          <p:cNvCxnSpPr>
            <a:cxnSpLocks/>
          </p:cNvCxnSpPr>
          <p:nvPr/>
        </p:nvCxnSpPr>
        <p:spPr>
          <a:xfrm flipV="1">
            <a:off x="4238968" y="3498169"/>
            <a:ext cx="0" cy="473756"/>
          </a:xfrm>
          <a:prstGeom prst="straightConnector1">
            <a:avLst/>
          </a:prstGeom>
          <a:ln w="12700">
            <a:solidFill>
              <a:srgbClr val="00338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ECAA71-20AC-D7AF-8F01-BB8B99FA1FDC}"/>
              </a:ext>
            </a:extLst>
          </p:cNvPr>
          <p:cNvSpPr/>
          <p:nvPr/>
        </p:nvSpPr>
        <p:spPr>
          <a:xfrm>
            <a:off x="4355164" y="4631543"/>
            <a:ext cx="2623759"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49E2"/>
                </a:solidFill>
                <a:effectLst/>
                <a:uLnTx/>
                <a:uFillTx/>
                <a:latin typeface="Arial" panose="020B0604020202020204"/>
                <a:ea typeface="+mn-ea"/>
                <a:cs typeface="+mn-cs"/>
              </a:rPr>
              <a:t>Evidence gathering</a:t>
            </a:r>
            <a:endParaRPr kumimoji="0" lang="en-GB" sz="1000" b="0" i="0" u="none" strike="noStrike" kern="1200" cap="none" spc="0" normalizeH="0" baseline="0" noProof="0">
              <a:ln>
                <a:noFill/>
              </a:ln>
              <a:solidFill>
                <a:srgbClr val="00338D"/>
              </a:solidFill>
              <a:effectLst/>
              <a:uLnTx/>
              <a:uFillTx/>
              <a:latin typeface="Arial" panose="020B0604020202020204"/>
              <a:ea typeface="+mn-ea"/>
              <a:cs typeface="+mn-cs"/>
            </a:endParaRPr>
          </a:p>
        </p:txBody>
      </p:sp>
      <p:cxnSp>
        <p:nvCxnSpPr>
          <p:cNvPr id="30" name="Straight Arrow Connector 29">
            <a:extLst>
              <a:ext uri="{FF2B5EF4-FFF2-40B4-BE49-F238E27FC236}">
                <a16:creationId xmlns:a16="http://schemas.microsoft.com/office/drawing/2014/main" id="{FCF8CF9C-A4A4-4C23-D0D4-D720823ED2C8}"/>
              </a:ext>
            </a:extLst>
          </p:cNvPr>
          <p:cNvCxnSpPr>
            <a:cxnSpLocks/>
          </p:cNvCxnSpPr>
          <p:nvPr/>
        </p:nvCxnSpPr>
        <p:spPr>
          <a:xfrm>
            <a:off x="4238968" y="4575704"/>
            <a:ext cx="0" cy="373289"/>
          </a:xfrm>
          <a:prstGeom prst="straightConnector1">
            <a:avLst/>
          </a:prstGeom>
          <a:ln w="12700">
            <a:solidFill>
              <a:srgbClr val="00338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A1B0688-811D-8073-B3C1-3D558BD8D3F9}"/>
              </a:ext>
            </a:extLst>
          </p:cNvPr>
          <p:cNvSpPr/>
          <p:nvPr/>
        </p:nvSpPr>
        <p:spPr>
          <a:xfrm>
            <a:off x="1036368" y="5039047"/>
            <a:ext cx="1287732" cy="23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338D"/>
                </a:solidFill>
                <a:effectLst/>
                <a:uLnTx/>
                <a:uFillTx/>
                <a:latin typeface="Arial" panose="020B0604020202020204"/>
                <a:ea typeface="+mn-ea"/>
                <a:cs typeface="+mn-cs"/>
              </a:rPr>
              <a:t>SMEs</a:t>
            </a:r>
          </a:p>
        </p:txBody>
      </p:sp>
      <p:sp>
        <p:nvSpPr>
          <p:cNvPr id="32" name="TextBox 31">
            <a:extLst>
              <a:ext uri="{FF2B5EF4-FFF2-40B4-BE49-F238E27FC236}">
                <a16:creationId xmlns:a16="http://schemas.microsoft.com/office/drawing/2014/main" id="{67E08291-3E2B-D889-2793-1AAAAC2D8F25}"/>
              </a:ext>
            </a:extLst>
          </p:cNvPr>
          <p:cNvSpPr txBox="1"/>
          <p:nvPr/>
        </p:nvSpPr>
        <p:spPr>
          <a:xfrm>
            <a:off x="7903419" y="1335291"/>
            <a:ext cx="3357446" cy="273719"/>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a:ln>
                  <a:noFill/>
                </a:ln>
                <a:solidFill>
                  <a:srgbClr val="00598E"/>
                </a:solidFill>
                <a:effectLst/>
                <a:uLnTx/>
                <a:uFillTx/>
                <a:latin typeface="Arial" panose="020B0604020202020204"/>
                <a:ea typeface="+mn-ea"/>
                <a:cs typeface="+mn-cs"/>
              </a:rPr>
              <a:t>Key stakeholder roles and responsibilities</a:t>
            </a:r>
          </a:p>
        </p:txBody>
      </p:sp>
      <p:cxnSp>
        <p:nvCxnSpPr>
          <p:cNvPr id="33" name="Straight Connector 32">
            <a:extLst>
              <a:ext uri="{FF2B5EF4-FFF2-40B4-BE49-F238E27FC236}">
                <a16:creationId xmlns:a16="http://schemas.microsoft.com/office/drawing/2014/main" id="{D42052A1-1C6F-A18D-0DD4-E1326F826419}"/>
              </a:ext>
            </a:extLst>
          </p:cNvPr>
          <p:cNvCxnSpPr>
            <a:cxnSpLocks/>
          </p:cNvCxnSpPr>
          <p:nvPr/>
        </p:nvCxnSpPr>
        <p:spPr>
          <a:xfrm>
            <a:off x="7686744" y="1459314"/>
            <a:ext cx="0" cy="4503534"/>
          </a:xfrm>
          <a:prstGeom prst="line">
            <a:avLst/>
          </a:prstGeom>
          <a:ln w="12700" cap="flat" cmpd="sng" algn="ctr">
            <a:solidFill>
              <a:srgbClr val="00338D"/>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nector: Elbow 33">
            <a:extLst>
              <a:ext uri="{FF2B5EF4-FFF2-40B4-BE49-F238E27FC236}">
                <a16:creationId xmlns:a16="http://schemas.microsoft.com/office/drawing/2014/main" id="{B9773865-F240-D17E-2F58-BD3C1D86CAD7}"/>
              </a:ext>
            </a:extLst>
          </p:cNvPr>
          <p:cNvCxnSpPr>
            <a:cxnSpLocks/>
            <a:stCxn id="11" idx="1"/>
            <a:endCxn id="19" idx="2"/>
          </p:cNvCxnSpPr>
          <p:nvPr/>
        </p:nvCxnSpPr>
        <p:spPr>
          <a:xfrm rot="10800000">
            <a:off x="1446274" y="3031182"/>
            <a:ext cx="2067230" cy="1250691"/>
          </a:xfrm>
          <a:prstGeom prst="bentConnector2">
            <a:avLst/>
          </a:prstGeom>
          <a:ln w="12700">
            <a:solidFill>
              <a:srgbClr val="00338D"/>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7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a:extLst>
              <a:ext uri="{FF2B5EF4-FFF2-40B4-BE49-F238E27FC236}">
                <a16:creationId xmlns:a16="http://schemas.microsoft.com/office/drawing/2014/main" id="{414F0EF9-7B4B-A088-143A-CCD971A347C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46" name="Object 45" hidden="1">
                        <a:extLst>
                          <a:ext uri="{FF2B5EF4-FFF2-40B4-BE49-F238E27FC236}">
                            <a16:creationId xmlns:a16="http://schemas.microsoft.com/office/drawing/2014/main" id="{414F0EF9-7B4B-A088-143A-CCD971A34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CC1A6A64-277D-2CCC-C9A5-1184696F6A7C}"/>
              </a:ext>
            </a:extLst>
          </p:cNvPr>
          <p:cNvSpPr/>
          <p:nvPr/>
        </p:nvSpPr>
        <p:spPr>
          <a:xfrm>
            <a:off x="719999" y="1533998"/>
            <a:ext cx="10292135" cy="3720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5475EBD-6D22-AE0C-1123-297E6C3890B0}"/>
              </a:ext>
            </a:extLst>
          </p:cNvPr>
          <p:cNvSpPr>
            <a:spLocks noGrp="1"/>
          </p:cNvSpPr>
          <p:nvPr>
            <p:ph type="title"/>
          </p:nvPr>
        </p:nvSpPr>
        <p:spPr>
          <a:xfrm>
            <a:off x="720000" y="236629"/>
            <a:ext cx="9000000" cy="936000"/>
          </a:xfrm>
        </p:spPr>
        <p:txBody>
          <a:bodyPr vert="horz"/>
          <a:lstStyle/>
          <a:p>
            <a:r>
              <a:rPr lang="en-GB" dirty="0"/>
              <a:t>Blending Delivery Model process </a:t>
            </a:r>
            <a:r>
              <a:rPr lang="en-GB"/>
              <a:t>and governance</a:t>
            </a:r>
            <a:endParaRPr lang="en-GB" dirty="0"/>
          </a:p>
        </p:txBody>
      </p:sp>
      <p:sp>
        <p:nvSpPr>
          <p:cNvPr id="4" name="Slide Number Placeholder 3">
            <a:extLst>
              <a:ext uri="{FF2B5EF4-FFF2-40B4-BE49-F238E27FC236}">
                <a16:creationId xmlns:a16="http://schemas.microsoft.com/office/drawing/2014/main" id="{0671E51A-BB30-7DDA-E3CD-FAA0821A2F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0E377DF7-BDF9-B6DC-AB48-D4C635E7C003}"/>
              </a:ext>
            </a:extLst>
          </p:cNvPr>
          <p:cNvSpPr/>
          <p:nvPr/>
        </p:nvSpPr>
        <p:spPr>
          <a:xfrm>
            <a:off x="1347637" y="1535628"/>
            <a:ext cx="2250329" cy="70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Develop Blending Design Principles</a:t>
            </a:r>
          </a:p>
        </p:txBody>
      </p:sp>
      <p:sp>
        <p:nvSpPr>
          <p:cNvPr id="8" name="Rectangle 7">
            <a:extLst>
              <a:ext uri="{FF2B5EF4-FFF2-40B4-BE49-F238E27FC236}">
                <a16:creationId xmlns:a16="http://schemas.microsoft.com/office/drawing/2014/main" id="{F1DC24C1-8DB8-1A7D-7008-09C9B93BF3D4}"/>
              </a:ext>
            </a:extLst>
          </p:cNvPr>
          <p:cNvSpPr/>
          <p:nvPr/>
        </p:nvSpPr>
        <p:spPr>
          <a:xfrm>
            <a:off x="720000" y="2327638"/>
            <a:ext cx="369454" cy="224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Description</a:t>
            </a:r>
          </a:p>
        </p:txBody>
      </p:sp>
      <p:sp>
        <p:nvSpPr>
          <p:cNvPr id="9" name="Rectangle 8">
            <a:extLst>
              <a:ext uri="{FF2B5EF4-FFF2-40B4-BE49-F238E27FC236}">
                <a16:creationId xmlns:a16="http://schemas.microsoft.com/office/drawing/2014/main" id="{D7627D0F-E564-0EB3-0598-57D0CA6EBC42}"/>
              </a:ext>
            </a:extLst>
          </p:cNvPr>
          <p:cNvSpPr/>
          <p:nvPr/>
        </p:nvSpPr>
        <p:spPr>
          <a:xfrm>
            <a:off x="720001" y="1535628"/>
            <a:ext cx="369454" cy="7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Stage</a:t>
            </a:r>
          </a:p>
        </p:txBody>
      </p:sp>
      <p:sp>
        <p:nvSpPr>
          <p:cNvPr id="10" name="Rectangle 9">
            <a:extLst>
              <a:ext uri="{FF2B5EF4-FFF2-40B4-BE49-F238E27FC236}">
                <a16:creationId xmlns:a16="http://schemas.microsoft.com/office/drawing/2014/main" id="{575E1660-A0A3-31DF-4453-90C360EDE83A}"/>
              </a:ext>
            </a:extLst>
          </p:cNvPr>
          <p:cNvSpPr/>
          <p:nvPr/>
        </p:nvSpPr>
        <p:spPr>
          <a:xfrm>
            <a:off x="710327" y="4642511"/>
            <a:ext cx="369454" cy="61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solidFill>
                <a:effectLst/>
                <a:uLnTx/>
                <a:uFillTx/>
                <a:latin typeface="Arial" panose="020B0604020202020204"/>
                <a:ea typeface="+mn-ea"/>
                <a:cs typeface="+mn-cs"/>
              </a:rPr>
              <a:t>Output</a:t>
            </a:r>
          </a:p>
        </p:txBody>
      </p:sp>
      <p:sp>
        <p:nvSpPr>
          <p:cNvPr id="13" name="Arrow: Right 12">
            <a:extLst>
              <a:ext uri="{FF2B5EF4-FFF2-40B4-BE49-F238E27FC236}">
                <a16:creationId xmlns:a16="http://schemas.microsoft.com/office/drawing/2014/main" id="{EC373628-9414-C492-1545-35CD0B63B539}"/>
              </a:ext>
            </a:extLst>
          </p:cNvPr>
          <p:cNvSpPr/>
          <p:nvPr/>
        </p:nvSpPr>
        <p:spPr>
          <a:xfrm>
            <a:off x="1347636" y="5286992"/>
            <a:ext cx="2247405" cy="452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Q1 2024</a:t>
            </a:r>
          </a:p>
        </p:txBody>
      </p:sp>
      <p:sp>
        <p:nvSpPr>
          <p:cNvPr id="14" name="Rectangle 13">
            <a:extLst>
              <a:ext uri="{FF2B5EF4-FFF2-40B4-BE49-F238E27FC236}">
                <a16:creationId xmlns:a16="http://schemas.microsoft.com/office/drawing/2014/main" id="{8D16AFB6-0DE4-1A19-E389-5EBDDE0C8CCB}"/>
              </a:ext>
            </a:extLst>
          </p:cNvPr>
          <p:cNvSpPr/>
          <p:nvPr/>
        </p:nvSpPr>
        <p:spPr>
          <a:xfrm>
            <a:off x="3825289" y="1535628"/>
            <a:ext cx="2250329" cy="70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Delivery Model Recommendation</a:t>
            </a:r>
          </a:p>
        </p:txBody>
      </p:sp>
      <p:sp>
        <p:nvSpPr>
          <p:cNvPr id="18" name="Arrow: Right 17">
            <a:extLst>
              <a:ext uri="{FF2B5EF4-FFF2-40B4-BE49-F238E27FC236}">
                <a16:creationId xmlns:a16="http://schemas.microsoft.com/office/drawing/2014/main" id="{2159F620-6401-720A-46D2-DA9901A77E79}"/>
              </a:ext>
            </a:extLst>
          </p:cNvPr>
          <p:cNvSpPr/>
          <p:nvPr/>
        </p:nvSpPr>
        <p:spPr>
          <a:xfrm>
            <a:off x="3825289" y="5286992"/>
            <a:ext cx="2250329" cy="452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Q2 – Q3 24</a:t>
            </a:r>
          </a:p>
        </p:txBody>
      </p:sp>
      <p:sp>
        <p:nvSpPr>
          <p:cNvPr id="23" name="Rectangle 22">
            <a:extLst>
              <a:ext uri="{FF2B5EF4-FFF2-40B4-BE49-F238E27FC236}">
                <a16:creationId xmlns:a16="http://schemas.microsoft.com/office/drawing/2014/main" id="{A417E13B-82BF-5BBE-0ED5-08872FF4419A}"/>
              </a:ext>
            </a:extLst>
          </p:cNvPr>
          <p:cNvSpPr/>
          <p:nvPr/>
        </p:nvSpPr>
        <p:spPr>
          <a:xfrm>
            <a:off x="6301652" y="1535628"/>
            <a:ext cx="2250329" cy="70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Finalisation of Delivery Model</a:t>
            </a:r>
          </a:p>
        </p:txBody>
      </p:sp>
      <p:sp>
        <p:nvSpPr>
          <p:cNvPr id="24" name="Arrow: Right 23">
            <a:extLst>
              <a:ext uri="{FF2B5EF4-FFF2-40B4-BE49-F238E27FC236}">
                <a16:creationId xmlns:a16="http://schemas.microsoft.com/office/drawing/2014/main" id="{C368236D-EDD6-5199-79BC-C1B97B9926AE}"/>
              </a:ext>
            </a:extLst>
          </p:cNvPr>
          <p:cNvSpPr/>
          <p:nvPr/>
        </p:nvSpPr>
        <p:spPr>
          <a:xfrm>
            <a:off x="6301652" y="5286992"/>
            <a:ext cx="2250329" cy="452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Q3 – Q4 24</a:t>
            </a:r>
          </a:p>
        </p:txBody>
      </p:sp>
      <p:sp>
        <p:nvSpPr>
          <p:cNvPr id="27" name="Rectangle 26">
            <a:extLst>
              <a:ext uri="{FF2B5EF4-FFF2-40B4-BE49-F238E27FC236}">
                <a16:creationId xmlns:a16="http://schemas.microsoft.com/office/drawing/2014/main" id="{712B1A2C-5692-C598-3B71-CCF36CD201EB}"/>
              </a:ext>
            </a:extLst>
          </p:cNvPr>
          <p:cNvSpPr/>
          <p:nvPr/>
        </p:nvSpPr>
        <p:spPr>
          <a:xfrm>
            <a:off x="8761806" y="1533998"/>
            <a:ext cx="2250329" cy="701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Implementation</a:t>
            </a:r>
          </a:p>
        </p:txBody>
      </p:sp>
      <p:sp>
        <p:nvSpPr>
          <p:cNvPr id="30" name="Arrow: Right 29">
            <a:extLst>
              <a:ext uri="{FF2B5EF4-FFF2-40B4-BE49-F238E27FC236}">
                <a16:creationId xmlns:a16="http://schemas.microsoft.com/office/drawing/2014/main" id="{A48CB67F-1E95-28B6-37C8-866CF9E58216}"/>
              </a:ext>
            </a:extLst>
          </p:cNvPr>
          <p:cNvSpPr/>
          <p:nvPr/>
        </p:nvSpPr>
        <p:spPr>
          <a:xfrm>
            <a:off x="8761806" y="5286992"/>
            <a:ext cx="2250329" cy="452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2025 onwards</a:t>
            </a:r>
          </a:p>
        </p:txBody>
      </p:sp>
      <p:grpSp>
        <p:nvGrpSpPr>
          <p:cNvPr id="43" name="Group 42">
            <a:extLst>
              <a:ext uri="{FF2B5EF4-FFF2-40B4-BE49-F238E27FC236}">
                <a16:creationId xmlns:a16="http://schemas.microsoft.com/office/drawing/2014/main" id="{50704EF5-FF16-3A05-E167-4337A2555D5F}"/>
              </a:ext>
            </a:extLst>
          </p:cNvPr>
          <p:cNvGrpSpPr/>
          <p:nvPr/>
        </p:nvGrpSpPr>
        <p:grpSpPr>
          <a:xfrm>
            <a:off x="1347636" y="2327639"/>
            <a:ext cx="2250329" cy="1095972"/>
            <a:chOff x="1347636" y="2420377"/>
            <a:chExt cx="2250329" cy="1095972"/>
          </a:xfrm>
        </p:grpSpPr>
        <p:sp>
          <p:nvSpPr>
            <p:cNvPr id="3" name="Rectangle 2">
              <a:extLst>
                <a:ext uri="{FF2B5EF4-FFF2-40B4-BE49-F238E27FC236}">
                  <a16:creationId xmlns:a16="http://schemas.microsoft.com/office/drawing/2014/main" id="{9737FF3A-5CCC-D394-3DA2-DB2BC76B3BDA}"/>
                </a:ext>
              </a:extLst>
            </p:cNvPr>
            <p:cNvSpPr/>
            <p:nvPr/>
          </p:nvSpPr>
          <p:spPr>
            <a:xfrm>
              <a:off x="1347636" y="2420377"/>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84D51"/>
                  </a:solidFill>
                  <a:effectLst/>
                  <a:uLnTx/>
                  <a:uFillTx/>
                  <a:latin typeface="Arial" panose="020B0604020202020204"/>
                  <a:ea typeface="+mn-ea"/>
                  <a:cs typeface="+mn-cs"/>
                </a:rPr>
                <a:t>Following a final policy decision, Gas Networks work with Ofgem to develop ‘Blending Delivery Principles’</a:t>
              </a:r>
            </a:p>
          </p:txBody>
        </p:sp>
        <p:sp>
          <p:nvSpPr>
            <p:cNvPr id="5" name="Rectangle 4">
              <a:extLst>
                <a:ext uri="{FF2B5EF4-FFF2-40B4-BE49-F238E27FC236}">
                  <a16:creationId xmlns:a16="http://schemas.microsoft.com/office/drawing/2014/main" id="{4DBF9CEA-1CBA-38FD-37B5-3206EA192C9D}"/>
                </a:ext>
              </a:extLst>
            </p:cNvPr>
            <p:cNvSpPr/>
            <p:nvPr/>
          </p:nvSpPr>
          <p:spPr>
            <a:xfrm>
              <a:off x="1347636" y="2989575"/>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Draft workgroup's </a:t>
              </a:r>
              <a:r>
                <a:rPr kumimoji="0" lang="en-GB" sz="900" b="0" i="0" u="none" strike="noStrike" kern="1200" cap="none" spc="0" normalizeH="0" baseline="0" noProof="0" dirty="0" err="1">
                  <a:ln>
                    <a:noFill/>
                  </a:ln>
                  <a:solidFill>
                    <a:srgbClr val="484D51"/>
                  </a:solidFill>
                  <a:effectLst/>
                  <a:uLnTx/>
                  <a:uFillTx/>
                  <a:latin typeface="Arial" panose="020B0604020202020204"/>
                  <a:ea typeface="+mn-ea"/>
                  <a:cs typeface="+mn-cs"/>
                </a:rPr>
                <a:t>ToR</a:t>
              </a: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 governance and approvals process for determining final Blending Model: </a:t>
              </a:r>
            </a:p>
          </p:txBody>
        </p:sp>
      </p:grpSp>
      <p:sp>
        <p:nvSpPr>
          <p:cNvPr id="6" name="Rectangle 5">
            <a:extLst>
              <a:ext uri="{FF2B5EF4-FFF2-40B4-BE49-F238E27FC236}">
                <a16:creationId xmlns:a16="http://schemas.microsoft.com/office/drawing/2014/main" id="{4FD7255C-D249-ED07-DB24-F8B5A2F92A89}"/>
              </a:ext>
            </a:extLst>
          </p:cNvPr>
          <p:cNvSpPr/>
          <p:nvPr/>
        </p:nvSpPr>
        <p:spPr>
          <a:xfrm>
            <a:off x="3825289" y="2327639"/>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84D51"/>
                </a:solidFill>
                <a:effectLst/>
                <a:uLnTx/>
                <a:uFillTx/>
                <a:latin typeface="Arial" panose="020B0604020202020204"/>
                <a:ea typeface="+mn-ea"/>
                <a:cs typeface="+mn-cs"/>
              </a:rPr>
              <a:t>Workgroups established and delivery body initiates PMO structures and regular meetings rhythm</a:t>
            </a:r>
          </a:p>
        </p:txBody>
      </p:sp>
      <p:sp>
        <p:nvSpPr>
          <p:cNvPr id="11" name="Rectangle 10">
            <a:extLst>
              <a:ext uri="{FF2B5EF4-FFF2-40B4-BE49-F238E27FC236}">
                <a16:creationId xmlns:a16="http://schemas.microsoft.com/office/drawing/2014/main" id="{B9DAF072-85D9-8DAA-71AF-9DB399987AF4}"/>
              </a:ext>
            </a:extLst>
          </p:cNvPr>
          <p:cNvSpPr/>
          <p:nvPr/>
        </p:nvSpPr>
        <p:spPr>
          <a:xfrm>
            <a:off x="3825289" y="2898754"/>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Workgroups produce recommendations for final Delivery Model guided by Blending Design Principles:</a:t>
            </a:r>
          </a:p>
        </p:txBody>
      </p:sp>
      <p:sp>
        <p:nvSpPr>
          <p:cNvPr id="12" name="Rectangle 11">
            <a:extLst>
              <a:ext uri="{FF2B5EF4-FFF2-40B4-BE49-F238E27FC236}">
                <a16:creationId xmlns:a16="http://schemas.microsoft.com/office/drawing/2014/main" id="{15FF402D-CC90-793D-0A31-1A91431F72C3}"/>
              </a:ext>
            </a:extLst>
          </p:cNvPr>
          <p:cNvSpPr/>
          <p:nvPr/>
        </p:nvSpPr>
        <p:spPr>
          <a:xfrm>
            <a:off x="3825289" y="3469869"/>
            <a:ext cx="2250329" cy="526774"/>
          </a:xfrm>
          <a:prstGeom prst="rect">
            <a:avLst/>
          </a:prstGeom>
          <a:solidFill>
            <a:schemeClr val="bg1">
              <a:lumMod val="85000"/>
            </a:schemeClr>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Engagement on emerging positions throughout with Ofgem and industry (</a:t>
            </a:r>
            <a:r>
              <a:rPr kumimoji="0" lang="en-GB" sz="900" b="0" i="0" u="none" strike="noStrike" kern="1200" cap="none" spc="0" normalizeH="0" baseline="0" noProof="0" dirty="0" err="1">
                <a:ln>
                  <a:noFill/>
                </a:ln>
                <a:solidFill>
                  <a:srgbClr val="484D51"/>
                </a:solidFill>
                <a:effectLst/>
                <a:uLnTx/>
                <a:uFillTx/>
                <a:latin typeface="Arial" panose="020B0604020202020204"/>
                <a:ea typeface="+mn-ea"/>
                <a:cs typeface="+mn-cs"/>
              </a:rPr>
              <a:t>e:g</a:t>
            </a: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 0849R working group): </a:t>
            </a:r>
          </a:p>
        </p:txBody>
      </p:sp>
      <p:sp>
        <p:nvSpPr>
          <p:cNvPr id="17" name="Rectangle 16">
            <a:extLst>
              <a:ext uri="{FF2B5EF4-FFF2-40B4-BE49-F238E27FC236}">
                <a16:creationId xmlns:a16="http://schemas.microsoft.com/office/drawing/2014/main" id="{25C29344-FB64-9085-97CE-D7A4EEBEACFD}"/>
              </a:ext>
            </a:extLst>
          </p:cNvPr>
          <p:cNvSpPr/>
          <p:nvPr/>
        </p:nvSpPr>
        <p:spPr>
          <a:xfrm>
            <a:off x="3825289" y="4040984"/>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Develop operational readiness action plan based on </a:t>
            </a:r>
            <a:r>
              <a:rPr kumimoji="0" lang="en-GB" sz="900" b="0" i="0" u="none" strike="noStrike" kern="1200" cap="none" spc="0" normalizeH="0" baseline="0" noProof="0" dirty="0" err="1">
                <a:ln>
                  <a:noFill/>
                </a:ln>
                <a:solidFill>
                  <a:srgbClr val="484D51"/>
                </a:solidFill>
                <a:effectLst/>
                <a:uLnTx/>
                <a:uFillTx/>
                <a:latin typeface="Arial" panose="020B0604020202020204"/>
                <a:ea typeface="+mn-ea"/>
                <a:cs typeface="+mn-cs"/>
              </a:rPr>
              <a:t>HyDeploy</a:t>
            </a: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 evidence:</a:t>
            </a:r>
          </a:p>
        </p:txBody>
      </p:sp>
      <p:sp>
        <p:nvSpPr>
          <p:cNvPr id="31" name="Rectangle 30">
            <a:extLst>
              <a:ext uri="{FF2B5EF4-FFF2-40B4-BE49-F238E27FC236}">
                <a16:creationId xmlns:a16="http://schemas.microsoft.com/office/drawing/2014/main" id="{88D4323B-5282-66AB-ED6B-C903330FF428}"/>
              </a:ext>
            </a:extLst>
          </p:cNvPr>
          <p:cNvSpPr/>
          <p:nvPr/>
        </p:nvSpPr>
        <p:spPr>
          <a:xfrm>
            <a:off x="6301652" y="2327639"/>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84D51"/>
                </a:solidFill>
                <a:effectLst/>
                <a:uLnTx/>
                <a:uFillTx/>
                <a:latin typeface="Arial" panose="020B0604020202020204"/>
                <a:ea typeface="+mn-ea"/>
                <a:cs typeface="+mn-cs"/>
              </a:rPr>
              <a:t>Formal industry consultation on the Final Blending Model design published by Ofgem</a:t>
            </a:r>
          </a:p>
        </p:txBody>
      </p:sp>
      <p:sp>
        <p:nvSpPr>
          <p:cNvPr id="32" name="Rectangle 31">
            <a:extLst>
              <a:ext uri="{FF2B5EF4-FFF2-40B4-BE49-F238E27FC236}">
                <a16:creationId xmlns:a16="http://schemas.microsoft.com/office/drawing/2014/main" id="{020B48F1-C767-CB26-67B1-E5E81978FAE2}"/>
              </a:ext>
            </a:extLst>
          </p:cNvPr>
          <p:cNvSpPr/>
          <p:nvPr/>
        </p:nvSpPr>
        <p:spPr>
          <a:xfrm>
            <a:off x="6301652" y="2898754"/>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84D51"/>
                </a:solidFill>
                <a:effectLst/>
                <a:uLnTx/>
                <a:uFillTx/>
                <a:latin typeface="Arial" panose="020B0604020202020204"/>
                <a:ea typeface="+mn-ea"/>
                <a:cs typeface="+mn-cs"/>
              </a:rPr>
              <a:t>Refinement of proposals and final Blending Delivery Model</a:t>
            </a:r>
          </a:p>
        </p:txBody>
      </p:sp>
      <p:sp>
        <p:nvSpPr>
          <p:cNvPr id="33" name="Rectangle 32">
            <a:extLst>
              <a:ext uri="{FF2B5EF4-FFF2-40B4-BE49-F238E27FC236}">
                <a16:creationId xmlns:a16="http://schemas.microsoft.com/office/drawing/2014/main" id="{4135FDB0-7630-251B-F26E-FAC041FAD9F4}"/>
              </a:ext>
            </a:extLst>
          </p:cNvPr>
          <p:cNvSpPr/>
          <p:nvPr/>
        </p:nvSpPr>
        <p:spPr>
          <a:xfrm>
            <a:off x="8761806" y="2327639"/>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Restart UNC Working Group (0849R) to propose modification for UNC, GS(M)R + Network License changes:</a:t>
            </a:r>
          </a:p>
        </p:txBody>
      </p:sp>
      <p:sp>
        <p:nvSpPr>
          <p:cNvPr id="34" name="Rectangle 33">
            <a:extLst>
              <a:ext uri="{FF2B5EF4-FFF2-40B4-BE49-F238E27FC236}">
                <a16:creationId xmlns:a16="http://schemas.microsoft.com/office/drawing/2014/main" id="{DDB1A9E7-22CB-B3FC-0332-0AF4DAEB68DA}"/>
              </a:ext>
            </a:extLst>
          </p:cNvPr>
          <p:cNvSpPr/>
          <p:nvPr/>
        </p:nvSpPr>
        <p:spPr>
          <a:xfrm>
            <a:off x="8761806" y="2898754"/>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Initiate operational readiness action plan </a:t>
            </a:r>
            <a:r>
              <a:rPr kumimoji="0" lang="en-GB" sz="900" b="0" i="0" u="none" strike="noStrike" kern="1200" cap="none" spc="0" normalizeH="0" baseline="0" noProof="0" dirty="0" err="1">
                <a:ln>
                  <a:noFill/>
                </a:ln>
                <a:solidFill>
                  <a:srgbClr val="484D51"/>
                </a:solidFill>
                <a:effectLst/>
                <a:uLnTx/>
                <a:uFillTx/>
                <a:latin typeface="Arial" panose="020B0604020202020204"/>
                <a:ea typeface="+mn-ea"/>
                <a:cs typeface="+mn-cs"/>
              </a:rPr>
              <a:t>incl</a:t>
            </a:r>
            <a:r>
              <a:rPr kumimoji="0" lang="en-GB" sz="900" b="0" i="0" u="none" strike="noStrike" kern="1200" cap="none" spc="0" normalizeH="0" baseline="0" noProof="0" dirty="0">
                <a:ln>
                  <a:noFill/>
                </a:ln>
                <a:solidFill>
                  <a:srgbClr val="484D51"/>
                </a:solidFill>
                <a:effectLst/>
                <a:uLnTx/>
                <a:uFillTx/>
                <a:latin typeface="Arial" panose="020B0604020202020204"/>
                <a:ea typeface="+mn-ea"/>
                <a:cs typeface="+mn-cs"/>
              </a:rPr>
              <a:t> submission of updated Safety Cases: </a:t>
            </a:r>
          </a:p>
        </p:txBody>
      </p:sp>
      <p:sp>
        <p:nvSpPr>
          <p:cNvPr id="35" name="Rectangle 34">
            <a:extLst>
              <a:ext uri="{FF2B5EF4-FFF2-40B4-BE49-F238E27FC236}">
                <a16:creationId xmlns:a16="http://schemas.microsoft.com/office/drawing/2014/main" id="{F72E7B7B-3622-204C-317E-0B9CDFF68385}"/>
              </a:ext>
            </a:extLst>
          </p:cNvPr>
          <p:cNvSpPr/>
          <p:nvPr/>
        </p:nvSpPr>
        <p:spPr>
          <a:xfrm>
            <a:off x="1347636" y="4642511"/>
            <a:ext cx="2250329" cy="286492"/>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Blending Delivery Principles + governance outline</a:t>
            </a:r>
          </a:p>
        </p:txBody>
      </p:sp>
      <p:sp>
        <p:nvSpPr>
          <p:cNvPr id="36" name="Rectangle 35">
            <a:extLst>
              <a:ext uri="{FF2B5EF4-FFF2-40B4-BE49-F238E27FC236}">
                <a16:creationId xmlns:a16="http://schemas.microsoft.com/office/drawing/2014/main" id="{3AF48120-EBD1-D56B-0062-3E742285151E}"/>
              </a:ext>
            </a:extLst>
          </p:cNvPr>
          <p:cNvSpPr/>
          <p:nvPr/>
        </p:nvSpPr>
        <p:spPr>
          <a:xfrm>
            <a:off x="1347636" y="4967601"/>
            <a:ext cx="2250329" cy="286492"/>
          </a:xfrm>
          <a:prstGeom prst="rect">
            <a:avLst/>
          </a:prstGeom>
          <a:solidFill>
            <a:srgbClr val="7030A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Ofgem to sign-off on delivery principles and appoint delivery body</a:t>
            </a:r>
          </a:p>
        </p:txBody>
      </p:sp>
      <p:sp>
        <p:nvSpPr>
          <p:cNvPr id="39" name="Rectangle 38">
            <a:extLst>
              <a:ext uri="{FF2B5EF4-FFF2-40B4-BE49-F238E27FC236}">
                <a16:creationId xmlns:a16="http://schemas.microsoft.com/office/drawing/2014/main" id="{BB9AD163-1A68-D450-F85E-82300ECFDA97}"/>
              </a:ext>
            </a:extLst>
          </p:cNvPr>
          <p:cNvSpPr/>
          <p:nvPr/>
        </p:nvSpPr>
        <p:spPr>
          <a:xfrm>
            <a:off x="3825289" y="4642511"/>
            <a:ext cx="2250329" cy="28649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Recommendation on Blending Delivery Model + Operational Action Plan</a:t>
            </a:r>
          </a:p>
        </p:txBody>
      </p:sp>
      <p:sp>
        <p:nvSpPr>
          <p:cNvPr id="40" name="Rectangle 39">
            <a:extLst>
              <a:ext uri="{FF2B5EF4-FFF2-40B4-BE49-F238E27FC236}">
                <a16:creationId xmlns:a16="http://schemas.microsoft.com/office/drawing/2014/main" id="{650BC44D-F572-9560-8753-7A6BC92DFB25}"/>
              </a:ext>
            </a:extLst>
          </p:cNvPr>
          <p:cNvSpPr/>
          <p:nvPr/>
        </p:nvSpPr>
        <p:spPr>
          <a:xfrm>
            <a:off x="3825289" y="4967601"/>
            <a:ext cx="2250329" cy="286492"/>
          </a:xfrm>
          <a:prstGeom prst="rect">
            <a:avLst/>
          </a:prstGeom>
          <a:solidFill>
            <a:srgbClr val="7030A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Ofgem to give initial view on acceptability</a:t>
            </a:r>
          </a:p>
        </p:txBody>
      </p:sp>
      <p:sp>
        <p:nvSpPr>
          <p:cNvPr id="41" name="Rectangle 40">
            <a:extLst>
              <a:ext uri="{FF2B5EF4-FFF2-40B4-BE49-F238E27FC236}">
                <a16:creationId xmlns:a16="http://schemas.microsoft.com/office/drawing/2014/main" id="{2CE260B8-49FD-8D7E-22E1-B8417CA43B1F}"/>
              </a:ext>
            </a:extLst>
          </p:cNvPr>
          <p:cNvSpPr/>
          <p:nvPr/>
        </p:nvSpPr>
        <p:spPr>
          <a:xfrm>
            <a:off x="6301651" y="4642010"/>
            <a:ext cx="2250329" cy="27089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Finalised Delivery Model and suite of license/code changes </a:t>
            </a:r>
          </a:p>
        </p:txBody>
      </p:sp>
      <p:sp>
        <p:nvSpPr>
          <p:cNvPr id="42" name="Rectangle 41">
            <a:extLst>
              <a:ext uri="{FF2B5EF4-FFF2-40B4-BE49-F238E27FC236}">
                <a16:creationId xmlns:a16="http://schemas.microsoft.com/office/drawing/2014/main" id="{1DA63387-9D5E-C095-1832-5230D2618B2B}"/>
              </a:ext>
            </a:extLst>
          </p:cNvPr>
          <p:cNvSpPr/>
          <p:nvPr/>
        </p:nvSpPr>
        <p:spPr>
          <a:xfrm>
            <a:off x="8721229" y="4642511"/>
            <a:ext cx="2250329" cy="2703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Amendments to GS(M)R, Licenses, and UNC, and delivery of operational action plan</a:t>
            </a:r>
          </a:p>
        </p:txBody>
      </p:sp>
      <p:cxnSp>
        <p:nvCxnSpPr>
          <p:cNvPr id="48" name="Straight Connector 47">
            <a:extLst>
              <a:ext uri="{FF2B5EF4-FFF2-40B4-BE49-F238E27FC236}">
                <a16:creationId xmlns:a16="http://schemas.microsoft.com/office/drawing/2014/main" id="{4D453846-54B8-6171-7096-7DCEC5750A2D}"/>
              </a:ext>
            </a:extLst>
          </p:cNvPr>
          <p:cNvCxnSpPr/>
          <p:nvPr/>
        </p:nvCxnSpPr>
        <p:spPr>
          <a:xfrm>
            <a:off x="710327" y="2280013"/>
            <a:ext cx="10301807"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8DC371-8776-96F5-21B4-88D25916C6BC}"/>
              </a:ext>
            </a:extLst>
          </p:cNvPr>
          <p:cNvCxnSpPr/>
          <p:nvPr/>
        </p:nvCxnSpPr>
        <p:spPr>
          <a:xfrm>
            <a:off x="717470" y="4602911"/>
            <a:ext cx="10301807"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A7DF9A-2216-A09C-722A-918FA89A9EB6}"/>
              </a:ext>
            </a:extLst>
          </p:cNvPr>
          <p:cNvCxnSpPr>
            <a:cxnSpLocks/>
          </p:cNvCxnSpPr>
          <p:nvPr/>
        </p:nvCxnSpPr>
        <p:spPr>
          <a:xfrm flipV="1">
            <a:off x="1220442" y="1533998"/>
            <a:ext cx="0" cy="372009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1AE4D24-BF74-3D32-DCA1-3A1D5A2E0AE2}"/>
              </a:ext>
            </a:extLst>
          </p:cNvPr>
          <p:cNvSpPr/>
          <p:nvPr/>
        </p:nvSpPr>
        <p:spPr>
          <a:xfrm>
            <a:off x="6301651" y="4963894"/>
            <a:ext cx="2250329" cy="270900"/>
          </a:xfrm>
          <a:prstGeom prst="rect">
            <a:avLst/>
          </a:prstGeom>
          <a:solidFill>
            <a:srgbClr val="7030A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Ofgem sign-off on final delivery model, for translation into Licenses, UNC, and delivery</a:t>
            </a:r>
          </a:p>
        </p:txBody>
      </p:sp>
      <p:sp>
        <p:nvSpPr>
          <p:cNvPr id="16" name="Rectangle 15">
            <a:extLst>
              <a:ext uri="{FF2B5EF4-FFF2-40B4-BE49-F238E27FC236}">
                <a16:creationId xmlns:a16="http://schemas.microsoft.com/office/drawing/2014/main" id="{5E69C5BC-7948-F750-73E2-95871F0D519F}"/>
              </a:ext>
            </a:extLst>
          </p:cNvPr>
          <p:cNvSpPr/>
          <p:nvPr/>
        </p:nvSpPr>
        <p:spPr>
          <a:xfrm>
            <a:off x="6293546" y="3469869"/>
            <a:ext cx="2250329" cy="526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84D51"/>
                </a:solidFill>
                <a:effectLst/>
                <a:uLnTx/>
                <a:uFillTx/>
                <a:latin typeface="Arial" panose="020B0604020202020204"/>
                <a:ea typeface="+mn-ea"/>
                <a:cs typeface="+mn-cs"/>
              </a:rPr>
              <a:t>Translation of Delivery Model into appropriate legal language for industry licenses and codes</a:t>
            </a:r>
          </a:p>
        </p:txBody>
      </p:sp>
      <p:sp>
        <p:nvSpPr>
          <p:cNvPr id="19" name="Rectangle 18">
            <a:extLst>
              <a:ext uri="{FF2B5EF4-FFF2-40B4-BE49-F238E27FC236}">
                <a16:creationId xmlns:a16="http://schemas.microsoft.com/office/drawing/2014/main" id="{FB634EAE-D808-12B0-F44B-B8D6E3EC44A9}"/>
              </a:ext>
            </a:extLst>
          </p:cNvPr>
          <p:cNvSpPr/>
          <p:nvPr/>
        </p:nvSpPr>
        <p:spPr>
          <a:xfrm>
            <a:off x="8721228" y="4952504"/>
            <a:ext cx="2250329" cy="270900"/>
          </a:xfrm>
          <a:prstGeom prst="rect">
            <a:avLst/>
          </a:prstGeom>
          <a:solidFill>
            <a:srgbClr val="7030A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a:ea typeface="+mn-ea"/>
                <a:cs typeface="+mn-cs"/>
              </a:rPr>
              <a:t>Formal Ofgem approval in line with UNC ‘authority direction’ change procedures</a:t>
            </a:r>
          </a:p>
        </p:txBody>
      </p:sp>
    </p:spTree>
    <p:extLst>
      <p:ext uri="{BB962C8B-B14F-4D97-AF65-F5344CB8AC3E}">
        <p14:creationId xmlns:p14="http://schemas.microsoft.com/office/powerpoint/2010/main" val="398003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AB7C-902E-6CC9-4E2F-831C47ACCE5E}"/>
              </a:ext>
            </a:extLst>
          </p:cNvPr>
          <p:cNvSpPr>
            <a:spLocks noGrp="1"/>
          </p:cNvSpPr>
          <p:nvPr>
            <p:ph type="title"/>
          </p:nvPr>
        </p:nvSpPr>
        <p:spPr/>
        <p:txBody>
          <a:bodyPr/>
          <a:lstStyle/>
          <a:p>
            <a:r>
              <a:rPr lang="en-GB" sz="2000" u="sng" dirty="0">
                <a:effectLst/>
                <a:latin typeface="Calibri" panose="020F0502020204030204" pitchFamily="34" charset="0"/>
                <a:ea typeface="Calibri" panose="020F0502020204030204" pitchFamily="34" charset="0"/>
              </a:rPr>
              <a:t>Questions That We Are Seeking Views On</a:t>
            </a:r>
            <a:br>
              <a:rPr lang="en-GB" sz="1800"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FF59499A-4BDA-FC9D-B575-296D9ECA33EA}"/>
              </a:ext>
            </a:extLst>
          </p:cNvPr>
          <p:cNvSpPr>
            <a:spLocks noGrp="1"/>
          </p:cNvSpPr>
          <p:nvPr>
            <p:ph idx="1"/>
          </p:nvPr>
        </p:nvSpPr>
        <p:spPr>
          <a:xfrm>
            <a:off x="388446" y="1124375"/>
            <a:ext cx="11578166" cy="5733625"/>
          </a:xfrm>
        </p:spPr>
        <p:txBody>
          <a:bodyPr/>
          <a:lstStyle/>
          <a:p>
            <a:r>
              <a:rPr lang="en-GB" sz="1600" b="1" dirty="0">
                <a:effectLst/>
                <a:latin typeface="Calibri" panose="020F0502020204030204" pitchFamily="34" charset="0"/>
                <a:ea typeface="Calibri" panose="020F0502020204030204" pitchFamily="34" charset="0"/>
              </a:rPr>
              <a:t>Phase 2A of the project is yet to commence as final commercial sign off is currently being progressed, therefore any proposals are not yet final. However we are seeking to gain feedback from industry so that considerations can then be reviewed before a final proposal and </a:t>
            </a:r>
            <a:r>
              <a:rPr lang="en-GB" sz="1600" b="1" dirty="0" err="1">
                <a:effectLst/>
                <a:latin typeface="Calibri" panose="020F0502020204030204" pitchFamily="34" charset="0"/>
                <a:ea typeface="Calibri" panose="020F0502020204030204" pitchFamily="34" charset="0"/>
              </a:rPr>
              <a:t>ToR</a:t>
            </a:r>
            <a:r>
              <a:rPr lang="en-GB" sz="1600" b="1" dirty="0">
                <a:effectLst/>
                <a:latin typeface="Calibri" panose="020F0502020204030204" pitchFamily="34" charset="0"/>
                <a:ea typeface="Calibri" panose="020F0502020204030204" pitchFamily="34" charset="0"/>
              </a:rPr>
              <a:t> is completed in preparation for Phase 2A to start. </a:t>
            </a:r>
          </a:p>
          <a:p>
            <a:endParaRPr lang="en-GB" sz="1600" b="1" dirty="0">
              <a:effectLst/>
              <a:latin typeface="Calibri" panose="020F0502020204030204" pitchFamily="34" charset="0"/>
              <a:ea typeface="Calibri" panose="020F0502020204030204" pitchFamily="34" charset="0"/>
            </a:endParaRPr>
          </a:p>
          <a:p>
            <a:r>
              <a:rPr lang="en-GB" sz="1400" dirty="0"/>
              <a:t>1. What overarching principles would you recommend that the project team consider when reaching agreement with DESNEZ/Ofgem on the key ‘blending delivery principles’? </a:t>
            </a:r>
          </a:p>
          <a:p>
            <a:r>
              <a:rPr lang="en-GB" sz="1400" dirty="0"/>
              <a:t>2. What are the design principle(s) that your constituency (e.g. shipper, DNO, transmission, producer, IGT) believes should be prioritised when assessing and recommending options for market framework changes?</a:t>
            </a:r>
          </a:p>
          <a:p>
            <a:r>
              <a:rPr lang="en-GB" sz="1400" dirty="0"/>
              <a:t> </a:t>
            </a:r>
          </a:p>
          <a:p>
            <a:r>
              <a:rPr lang="en-GB" sz="1400" dirty="0"/>
              <a:t>3. The 0849R workgroup will continue to provide an essential stakeholder engagement link between the project and wider industry. To ensure that the future blending implementation modifications that reach the UNC are effective and well-considered: </a:t>
            </a:r>
          </a:p>
          <a:p>
            <a:r>
              <a:rPr lang="en-GB" sz="1400" dirty="0"/>
              <a:t>a. How would you like 0849R to be used as link between </a:t>
            </a:r>
            <a:r>
              <a:rPr lang="en-GB" sz="1400"/>
              <a:t>the Phase 2A </a:t>
            </a:r>
            <a:r>
              <a:rPr lang="en-GB" sz="1400" dirty="0"/>
              <a:t>project and the UNC governance process (e.g. frequency, content etc.), and,</a:t>
            </a:r>
          </a:p>
          <a:p>
            <a:r>
              <a:rPr lang="en-GB" sz="1400" dirty="0"/>
              <a:t>b. What are your views on other industry constituencies (e.g. shippers, producers, interconnectors etc.) having a greater role in the project above and beyond providing views through 0849R? </a:t>
            </a:r>
          </a:p>
          <a:p>
            <a:endParaRPr lang="en-GB" dirty="0"/>
          </a:p>
        </p:txBody>
      </p:sp>
      <p:sp>
        <p:nvSpPr>
          <p:cNvPr id="4" name="Slide Number Placeholder 3">
            <a:extLst>
              <a:ext uri="{FF2B5EF4-FFF2-40B4-BE49-F238E27FC236}">
                <a16:creationId xmlns:a16="http://schemas.microsoft.com/office/drawing/2014/main" id="{9F171357-CD9B-8128-87A2-5534CE3BBF1C}"/>
              </a:ext>
            </a:extLst>
          </p:cNvPr>
          <p:cNvSpPr>
            <a:spLocks noGrp="1"/>
          </p:cNvSpPr>
          <p:nvPr>
            <p:ph type="sldNum" sz="quarter" idx="12"/>
          </p:nvPr>
        </p:nvSpPr>
        <p:spPr/>
        <p:txBody>
          <a:bodyPr/>
          <a:lstStyle/>
          <a:p>
            <a:fld id="{98FF217E-B86F-EA42-9607-BE163228A213}" type="slidenum">
              <a:rPr lang="en-GB" smtClean="0"/>
              <a:pPr/>
              <a:t>13</a:t>
            </a:fld>
            <a:endParaRPr lang="en-GB"/>
          </a:p>
        </p:txBody>
      </p:sp>
    </p:spTree>
    <p:extLst>
      <p:ext uri="{BB962C8B-B14F-4D97-AF65-F5344CB8AC3E}">
        <p14:creationId xmlns:p14="http://schemas.microsoft.com/office/powerpoint/2010/main" val="154542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37536A-85F7-4971-7588-D1C5F79221F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3" imgH="503" progId="TCLayout.ActiveDocument.1">
                  <p:embed/>
                </p:oleObj>
              </mc:Choice>
              <mc:Fallback>
                <p:oleObj name="think-cell Slide" r:id="rId3" imgW="503" imgH="503" progId="TCLayout.ActiveDocument.1">
                  <p:embed/>
                  <p:pic>
                    <p:nvPicPr>
                      <p:cNvPr id="6" name="Object 5" hidden="1">
                        <a:extLst>
                          <a:ext uri="{FF2B5EF4-FFF2-40B4-BE49-F238E27FC236}">
                            <a16:creationId xmlns:a16="http://schemas.microsoft.com/office/drawing/2014/main" id="{7B37536A-85F7-4971-7588-D1C5F79221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4A0B23-9EB7-70F9-DE88-F4D9C785BC47}"/>
              </a:ext>
            </a:extLst>
          </p:cNvPr>
          <p:cNvSpPr>
            <a:spLocks noGrp="1"/>
          </p:cNvSpPr>
          <p:nvPr>
            <p:ph type="title"/>
          </p:nvPr>
        </p:nvSpPr>
        <p:spPr/>
        <p:txBody>
          <a:bodyPr vert="horz"/>
          <a:lstStyle/>
          <a:p>
            <a:r>
              <a:rPr lang="en-GB"/>
              <a:t>Phase-2 working groups structure</a:t>
            </a:r>
          </a:p>
        </p:txBody>
      </p:sp>
      <p:graphicFrame>
        <p:nvGraphicFramePr>
          <p:cNvPr id="5" name="Content Placeholder 4">
            <a:extLst>
              <a:ext uri="{FF2B5EF4-FFF2-40B4-BE49-F238E27FC236}">
                <a16:creationId xmlns:a16="http://schemas.microsoft.com/office/drawing/2014/main" id="{F081EAB7-4D7A-5A63-DFBB-8FA0452F842E}"/>
              </a:ext>
            </a:extLst>
          </p:cNvPr>
          <p:cNvGraphicFramePr>
            <a:graphicFrameLocks noGrp="1"/>
          </p:cNvGraphicFramePr>
          <p:nvPr>
            <p:ph idx="1"/>
          </p:nvPr>
        </p:nvGraphicFramePr>
        <p:xfrm>
          <a:off x="720000" y="1371603"/>
          <a:ext cx="11083554" cy="4555370"/>
        </p:xfrm>
        <a:graphic>
          <a:graphicData uri="http://schemas.openxmlformats.org/drawingml/2006/table">
            <a:tbl>
              <a:tblPr firstRow="1" firstCol="1" bandRow="1">
                <a:tableStyleId>{5C22544A-7EE6-4342-B048-85BDC9FD1C3A}</a:tableStyleId>
              </a:tblPr>
              <a:tblGrid>
                <a:gridCol w="1854714">
                  <a:extLst>
                    <a:ext uri="{9D8B030D-6E8A-4147-A177-3AD203B41FA5}">
                      <a16:colId xmlns:a16="http://schemas.microsoft.com/office/drawing/2014/main" val="1623980944"/>
                    </a:ext>
                  </a:extLst>
                </a:gridCol>
                <a:gridCol w="3321293">
                  <a:extLst>
                    <a:ext uri="{9D8B030D-6E8A-4147-A177-3AD203B41FA5}">
                      <a16:colId xmlns:a16="http://schemas.microsoft.com/office/drawing/2014/main" val="723885472"/>
                    </a:ext>
                  </a:extLst>
                </a:gridCol>
                <a:gridCol w="2776819">
                  <a:extLst>
                    <a:ext uri="{9D8B030D-6E8A-4147-A177-3AD203B41FA5}">
                      <a16:colId xmlns:a16="http://schemas.microsoft.com/office/drawing/2014/main" val="3270413830"/>
                    </a:ext>
                  </a:extLst>
                </a:gridCol>
                <a:gridCol w="3130728">
                  <a:extLst>
                    <a:ext uri="{9D8B030D-6E8A-4147-A177-3AD203B41FA5}">
                      <a16:colId xmlns:a16="http://schemas.microsoft.com/office/drawing/2014/main" val="1773591781"/>
                    </a:ext>
                  </a:extLst>
                </a:gridCol>
              </a:tblGrid>
              <a:tr h="345363">
                <a:tc rowSpan="2">
                  <a:txBody>
                    <a:bodyPr/>
                    <a:lstStyle/>
                    <a:p>
                      <a:pPr algn="ctr">
                        <a:lnSpc>
                          <a:spcPct val="107000"/>
                        </a:lnSpc>
                        <a:spcAft>
                          <a:spcPts val="800"/>
                        </a:spcAft>
                      </a:pPr>
                      <a:r>
                        <a:rPr lang="en-GB" sz="1000">
                          <a:effectLst/>
                        </a:rPr>
                        <a:t>Working Group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rowSpan="2">
                  <a:txBody>
                    <a:bodyPr/>
                    <a:lstStyle/>
                    <a:p>
                      <a:pPr algn="ctr">
                        <a:lnSpc>
                          <a:spcPct val="107000"/>
                        </a:lnSpc>
                        <a:spcAft>
                          <a:spcPts val="800"/>
                        </a:spcAft>
                      </a:pPr>
                      <a:r>
                        <a:rPr lang="en-GB" sz="1000">
                          <a:effectLst/>
                        </a:rPr>
                        <a:t>Scope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gridSpan="2">
                  <a:txBody>
                    <a:bodyPr/>
                    <a:lstStyle/>
                    <a:p>
                      <a:pPr algn="ctr">
                        <a:lnSpc>
                          <a:spcPct val="107000"/>
                        </a:lnSpc>
                        <a:spcAft>
                          <a:spcPts val="800"/>
                        </a:spcAft>
                      </a:pPr>
                      <a:r>
                        <a:rPr lang="en-GB" sz="1000">
                          <a:effectLst/>
                        </a:rPr>
                        <a:t>Example range of options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hMerge="1">
                  <a:txBody>
                    <a:bodyPr/>
                    <a:lstStyle/>
                    <a:p>
                      <a:endParaRPr lang="en-GB"/>
                    </a:p>
                  </a:txBody>
                  <a:tcPr/>
                </a:tc>
                <a:extLst>
                  <a:ext uri="{0D108BD9-81ED-4DB2-BD59-A6C34878D82A}">
                    <a16:rowId xmlns:a16="http://schemas.microsoft.com/office/drawing/2014/main" val="1052900549"/>
                  </a:ext>
                </a:extLst>
              </a:tr>
              <a:tr h="306681">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a:solidFill>
                            <a:schemeClr val="bg1"/>
                          </a:solidFill>
                          <a:effectLst/>
                        </a:rPr>
                        <a:t>Least Change</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solidFill>
                      <a:schemeClr val="accent2"/>
                    </a:solidFill>
                  </a:tcPr>
                </a:tc>
                <a:tc>
                  <a:txBody>
                    <a:bodyPr/>
                    <a:lstStyle/>
                    <a:p>
                      <a:pPr algn="ctr">
                        <a:lnSpc>
                          <a:spcPct val="107000"/>
                        </a:lnSpc>
                        <a:spcAft>
                          <a:spcPts val="800"/>
                        </a:spcAft>
                      </a:pPr>
                      <a:r>
                        <a:rPr lang="en-GB" sz="1000" b="1">
                          <a:solidFill>
                            <a:schemeClr val="bg1"/>
                          </a:solidFill>
                          <a:effectLst/>
                        </a:rPr>
                        <a:t>Optimisation</a:t>
                      </a:r>
                      <a:endParaRPr lang="en-GB"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solidFill>
                      <a:schemeClr val="accent2"/>
                    </a:solidFill>
                  </a:tcPr>
                </a:tc>
                <a:extLst>
                  <a:ext uri="{0D108BD9-81ED-4DB2-BD59-A6C34878D82A}">
                    <a16:rowId xmlns:a16="http://schemas.microsoft.com/office/drawing/2014/main" val="123271308"/>
                  </a:ext>
                </a:extLst>
              </a:tr>
              <a:tr h="1381183">
                <a:tc>
                  <a:txBody>
                    <a:bodyPr/>
                    <a:lstStyle/>
                    <a:p>
                      <a:pPr algn="ctr">
                        <a:lnSpc>
                          <a:spcPct val="107000"/>
                        </a:lnSpc>
                        <a:spcAft>
                          <a:spcPts val="800"/>
                        </a:spcAft>
                      </a:pPr>
                      <a:r>
                        <a:rPr lang="en-GB" sz="1000" dirty="0">
                          <a:effectLst/>
                        </a:rPr>
                        <a:t>Capacity, Connection and Charging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dirty="0">
                          <a:effectLst/>
                        </a:rPr>
                        <a:t>Connection offers </a:t>
                      </a:r>
                      <a:r>
                        <a:rPr lang="en-GB" sz="1000" dirty="0">
                          <a:effectLst/>
                        </a:rPr>
                        <a:t>– a ‘free market’ approach whilst optimising system flows </a:t>
                      </a:r>
                    </a:p>
                    <a:p>
                      <a:pPr marL="171450" indent="-171450">
                        <a:lnSpc>
                          <a:spcPct val="107000"/>
                        </a:lnSpc>
                        <a:spcAft>
                          <a:spcPts val="600"/>
                        </a:spcAft>
                        <a:buFont typeface="Arial" panose="020B0604020202020204" pitchFamily="34" charset="0"/>
                        <a:buChar char="•"/>
                      </a:pPr>
                      <a:r>
                        <a:rPr lang="en-GB" sz="1000" b="1" dirty="0">
                          <a:effectLst/>
                        </a:rPr>
                        <a:t>Capacity Allocation process </a:t>
                      </a:r>
                      <a:r>
                        <a:rPr lang="en-GB" sz="1000" dirty="0">
                          <a:effectLst/>
                        </a:rPr>
                        <a:t>– shippers obtaining capacity to inject hydrogen-blends</a:t>
                      </a:r>
                    </a:p>
                    <a:p>
                      <a:pPr marL="171450" indent="-171450">
                        <a:lnSpc>
                          <a:spcPct val="107000"/>
                        </a:lnSpc>
                        <a:spcAft>
                          <a:spcPts val="600"/>
                        </a:spcAft>
                        <a:buFont typeface="Arial" panose="020B0604020202020204" pitchFamily="34" charset="0"/>
                        <a:buChar char="•"/>
                      </a:pPr>
                      <a:r>
                        <a:rPr lang="en-GB" sz="1000" b="1" dirty="0">
                          <a:effectLst/>
                        </a:rPr>
                        <a:t>Network charging </a:t>
                      </a:r>
                      <a:r>
                        <a:rPr lang="en-GB" sz="1000" dirty="0">
                          <a:effectLst/>
                        </a:rPr>
                        <a:t>– new charge required for transportation of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dirty="0">
                          <a:effectLst/>
                        </a:rPr>
                        <a:t>Mirror biomethane model for connections and capacity allocation</a:t>
                      </a:r>
                    </a:p>
                    <a:p>
                      <a:pPr marL="171450" indent="-171450">
                        <a:lnSpc>
                          <a:spcPct val="107000"/>
                        </a:lnSpc>
                        <a:spcAft>
                          <a:spcPts val="600"/>
                        </a:spcAft>
                        <a:buFont typeface="Arial" panose="020B0604020202020204" pitchFamily="34" charset="0"/>
                        <a:buChar char="•"/>
                      </a:pPr>
                      <a:r>
                        <a:rPr lang="en-GB" sz="1000" dirty="0">
                          <a:effectLst/>
                        </a:rPr>
                        <a:t>Minimal changes required with Entry Points and connection offers made on first-come, first-served basis </a:t>
                      </a:r>
                    </a:p>
                    <a:p>
                      <a:pPr marL="171450" indent="-171450">
                        <a:lnSpc>
                          <a:spcPct val="107000"/>
                        </a:lnSpc>
                        <a:spcAft>
                          <a:spcPts val="600"/>
                        </a:spcAft>
                        <a:buFont typeface="Arial" panose="020B0604020202020204" pitchFamily="34" charset="0"/>
                        <a:buChar char="•"/>
                      </a:pPr>
                      <a:r>
                        <a:rPr lang="en-GB" sz="1000" dirty="0">
                          <a:effectLst/>
                        </a:rPr>
                        <a:t>Additional ‘blending transportation charge’ may be required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Bespoke connections and capacity allocation processes for hydrogen injection points</a:t>
                      </a:r>
                    </a:p>
                    <a:p>
                      <a:pPr marL="171450" indent="-171450">
                        <a:lnSpc>
                          <a:spcPct val="107000"/>
                        </a:lnSpc>
                        <a:spcAft>
                          <a:spcPts val="600"/>
                        </a:spcAft>
                        <a:buFont typeface="Arial" panose="020B0604020202020204" pitchFamily="34" charset="0"/>
                        <a:buChar char="•"/>
                      </a:pPr>
                      <a:r>
                        <a:rPr lang="en-GB" sz="1000" dirty="0">
                          <a:effectLst/>
                        </a:rPr>
                        <a:t>Optimise blending flows to reduce curtailment risk and prioritise larger hydrogen plants</a:t>
                      </a:r>
                    </a:p>
                    <a:p>
                      <a:pPr marL="171450" indent="-171450">
                        <a:lnSpc>
                          <a:spcPct val="107000"/>
                        </a:lnSpc>
                        <a:spcAft>
                          <a:spcPts val="600"/>
                        </a:spcAft>
                        <a:buFont typeface="Arial" panose="020B0604020202020204" pitchFamily="34" charset="0"/>
                        <a:buChar char="•"/>
                      </a:pPr>
                      <a:r>
                        <a:rPr lang="en-GB" sz="1000" dirty="0">
                          <a:effectLst/>
                        </a:rPr>
                        <a:t>Additional ‘blending transportation charge’ </a:t>
                      </a:r>
                    </a:p>
                    <a:p>
                      <a:pPr marL="171450" indent="-171450">
                        <a:lnSpc>
                          <a:spcPct val="107000"/>
                        </a:lnSpc>
                        <a:spcAft>
                          <a:spcPts val="600"/>
                        </a:spcAft>
                        <a:buFont typeface="Arial" panose="020B0604020202020204" pitchFamily="34" charset="0"/>
                        <a:buChar char="•"/>
                      </a:pPr>
                      <a:r>
                        <a:rPr lang="en-GB" sz="1000" dirty="0">
                          <a:effectLst/>
                        </a:rPr>
                        <a:t>Charges related to new hydrogen connections and capacity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542342303"/>
                  </a:ext>
                </a:extLst>
              </a:tr>
              <a:tr h="895843">
                <a:tc>
                  <a:txBody>
                    <a:bodyPr/>
                    <a:lstStyle/>
                    <a:p>
                      <a:pPr algn="ctr">
                        <a:lnSpc>
                          <a:spcPct val="107000"/>
                        </a:lnSpc>
                        <a:spcAft>
                          <a:spcPts val="800"/>
                        </a:spcAft>
                      </a:pPr>
                      <a:r>
                        <a:rPr lang="en-GB" sz="1000" dirty="0">
                          <a:effectLst/>
                        </a:rPr>
                        <a:t>Trading and Balancing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a:effectLst/>
                        </a:rPr>
                        <a:t>Nominations process </a:t>
                      </a:r>
                      <a:r>
                        <a:rPr lang="en-GB" sz="1000">
                          <a:effectLst/>
                        </a:rPr>
                        <a:t>- how hydrogen-blended gas reaches the system</a:t>
                      </a:r>
                    </a:p>
                    <a:p>
                      <a:pPr marL="171450" indent="-171450">
                        <a:lnSpc>
                          <a:spcPct val="107000"/>
                        </a:lnSpc>
                        <a:spcAft>
                          <a:spcPts val="600"/>
                        </a:spcAft>
                        <a:buFont typeface="Arial" panose="020B0604020202020204" pitchFamily="34" charset="0"/>
                        <a:buChar char="•"/>
                      </a:pPr>
                      <a:r>
                        <a:rPr lang="en-GB" sz="1000">
                          <a:effectLst/>
                        </a:rPr>
                        <a:t>Curtailment of hydrogen-blended nominated gas due to gas quality (a ‘no fault’ curtailment)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Minimal changes to ‘Input Nominations’ with NGT responsible for accepting or rejecting </a:t>
                      </a:r>
                    </a:p>
                    <a:p>
                      <a:pPr marL="171450" indent="-171450">
                        <a:lnSpc>
                          <a:spcPct val="107000"/>
                        </a:lnSpc>
                        <a:spcAft>
                          <a:spcPts val="600"/>
                        </a:spcAft>
                        <a:buFont typeface="Arial" panose="020B0604020202020204" pitchFamily="34" charset="0"/>
                        <a:buChar char="•"/>
                      </a:pPr>
                      <a:r>
                        <a:rPr lang="en-GB" sz="1000">
                          <a:effectLst/>
                        </a:rPr>
                        <a:t>No special protection for hydrogen gas shippers from curtailment risk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Bespoke nominations process for H</a:t>
                      </a:r>
                      <a:r>
                        <a:rPr lang="en-GB" sz="1000" baseline="-25000" dirty="0">
                          <a:effectLst/>
                        </a:rPr>
                        <a:t>2</a:t>
                      </a:r>
                      <a:r>
                        <a:rPr lang="en-GB" sz="1000" dirty="0">
                          <a:effectLst/>
                        </a:rPr>
                        <a:t>-blended gas with accommodations for gas quality and hydrogen capacity</a:t>
                      </a:r>
                    </a:p>
                    <a:p>
                      <a:pPr marL="171450" indent="-171450">
                        <a:lnSpc>
                          <a:spcPct val="107000"/>
                        </a:lnSpc>
                        <a:spcAft>
                          <a:spcPts val="600"/>
                        </a:spcAft>
                        <a:buFont typeface="Arial" panose="020B0604020202020204" pitchFamily="34" charset="0"/>
                        <a:buChar char="•"/>
                      </a:pPr>
                      <a:r>
                        <a:rPr lang="en-GB" sz="1000" dirty="0">
                          <a:effectLst/>
                        </a:rPr>
                        <a:t>Potential new charging arrangement in the event of a ‘no fault curtailment’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497038439"/>
                  </a:ext>
                </a:extLst>
              </a:tr>
              <a:tr h="1138513">
                <a:tc>
                  <a:txBody>
                    <a:bodyPr/>
                    <a:lstStyle/>
                    <a:p>
                      <a:pPr algn="ctr">
                        <a:lnSpc>
                          <a:spcPct val="107000"/>
                        </a:lnSpc>
                        <a:spcAft>
                          <a:spcPts val="800"/>
                        </a:spcAft>
                      </a:pPr>
                      <a:r>
                        <a:rPr lang="en-GB" sz="1000" dirty="0">
                          <a:effectLst/>
                        </a:rPr>
                        <a:t>Measurement, Monitoring and System Operations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b="1" dirty="0">
                          <a:effectLst/>
                        </a:rPr>
                        <a:t>System entry conditions </a:t>
                      </a:r>
                      <a:r>
                        <a:rPr lang="en-GB" sz="1000" dirty="0">
                          <a:effectLst/>
                        </a:rPr>
                        <a:t>– changes to account for gas properties</a:t>
                      </a:r>
                    </a:p>
                    <a:p>
                      <a:pPr marL="171450" indent="-171450">
                        <a:lnSpc>
                          <a:spcPct val="107000"/>
                        </a:lnSpc>
                        <a:spcAft>
                          <a:spcPts val="600"/>
                        </a:spcAft>
                        <a:buFont typeface="Arial" panose="020B0604020202020204" pitchFamily="34" charset="0"/>
                        <a:buChar char="•"/>
                      </a:pPr>
                      <a:r>
                        <a:rPr lang="en-GB" sz="1000" b="1" dirty="0">
                          <a:effectLst/>
                        </a:rPr>
                        <a:t>Measurement</a:t>
                      </a:r>
                      <a:r>
                        <a:rPr lang="en-GB" sz="1000" dirty="0">
                          <a:effectLst/>
                        </a:rPr>
                        <a:t> – hydrogen injection facilities’ measurement procedures</a:t>
                      </a:r>
                    </a:p>
                    <a:p>
                      <a:pPr marL="171450" indent="-171450">
                        <a:lnSpc>
                          <a:spcPct val="107000"/>
                        </a:lnSpc>
                        <a:spcAft>
                          <a:spcPts val="600"/>
                        </a:spcAft>
                        <a:buFont typeface="Arial" panose="020B0604020202020204" pitchFamily="34" charset="0"/>
                        <a:buChar char="•"/>
                      </a:pPr>
                      <a:r>
                        <a:rPr lang="en-GB" sz="1000" b="1" dirty="0">
                          <a:effectLst/>
                        </a:rPr>
                        <a:t>Curtailment rights </a:t>
                      </a:r>
                      <a:r>
                        <a:rPr lang="en-GB" sz="1000" dirty="0">
                          <a:effectLst/>
                        </a:rPr>
                        <a:t>– physical movement of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No changes to system boundary definitions and additional monitoring only at new hydrogen entry points</a:t>
                      </a:r>
                    </a:p>
                    <a:p>
                      <a:pPr marL="171450" indent="-171450">
                        <a:lnSpc>
                          <a:spcPct val="107000"/>
                        </a:lnSpc>
                        <a:spcAft>
                          <a:spcPts val="600"/>
                        </a:spcAft>
                        <a:buFont typeface="Arial" panose="020B0604020202020204" pitchFamily="34" charset="0"/>
                        <a:buChar char="•"/>
                      </a:pPr>
                      <a:r>
                        <a:rPr lang="en-GB" sz="1000">
                          <a:effectLst/>
                        </a:rPr>
                        <a:t>Exemptions-based approach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No change to system boundary definitions</a:t>
                      </a:r>
                    </a:p>
                    <a:p>
                      <a:pPr marL="171450" indent="-171450">
                        <a:lnSpc>
                          <a:spcPct val="107000"/>
                        </a:lnSpc>
                        <a:spcAft>
                          <a:spcPts val="600"/>
                        </a:spcAft>
                        <a:buFont typeface="Arial" panose="020B0604020202020204" pitchFamily="34" charset="0"/>
                        <a:buChar char="•"/>
                      </a:pPr>
                      <a:r>
                        <a:rPr lang="en-GB" sz="1000" dirty="0">
                          <a:effectLst/>
                        </a:rPr>
                        <a:t>Expanded definition of ‘Commingling facilities’ to enable these at LDZ</a:t>
                      </a:r>
                    </a:p>
                    <a:p>
                      <a:pPr marL="171450" indent="-171450">
                        <a:lnSpc>
                          <a:spcPct val="107000"/>
                        </a:lnSpc>
                        <a:spcAft>
                          <a:spcPts val="600"/>
                        </a:spcAft>
                        <a:buFont typeface="Arial" panose="020B0604020202020204" pitchFamily="34" charset="0"/>
                        <a:buChar char="•"/>
                      </a:pPr>
                      <a:r>
                        <a:rPr lang="en-GB" sz="1000" dirty="0">
                          <a:effectLst/>
                        </a:rPr>
                        <a:t>Additional monitoring infrastructure to improve gas quality forecasts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249418356"/>
                  </a:ext>
                </a:extLst>
              </a:tr>
              <a:tr h="487787">
                <a:tc>
                  <a:txBody>
                    <a:bodyPr/>
                    <a:lstStyle/>
                    <a:p>
                      <a:pPr algn="ctr">
                        <a:lnSpc>
                          <a:spcPct val="107000"/>
                        </a:lnSpc>
                        <a:spcAft>
                          <a:spcPts val="800"/>
                        </a:spcAft>
                      </a:pPr>
                      <a:r>
                        <a:rPr lang="en-GB" sz="1000" dirty="0">
                          <a:effectLst/>
                        </a:rPr>
                        <a:t>Communications and Coordination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dirty="0">
                          <a:effectLst/>
                        </a:rPr>
                        <a:t>Information flows from NTS to LDZ in relation to hydrogen-blended gas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nchor="ctr"/>
                </a:tc>
                <a:tc>
                  <a:txBody>
                    <a:bodyPr/>
                    <a:lstStyle/>
                    <a:p>
                      <a:pPr marL="171450" indent="-171450">
                        <a:lnSpc>
                          <a:spcPct val="107000"/>
                        </a:lnSpc>
                        <a:spcAft>
                          <a:spcPts val="600"/>
                        </a:spcAft>
                        <a:buFont typeface="Arial" panose="020B0604020202020204" pitchFamily="34" charset="0"/>
                        <a:buChar char="•"/>
                      </a:pPr>
                      <a:r>
                        <a:rPr lang="en-GB" sz="1000">
                          <a:effectLst/>
                        </a:rPr>
                        <a:t>Data on hydrogen content of gas to be recorded and shared at NTS-LDZ offtakes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tc>
                  <a:txBody>
                    <a:bodyPr/>
                    <a:lstStyle/>
                    <a:p>
                      <a:pPr marL="171450" indent="-171450">
                        <a:lnSpc>
                          <a:spcPct val="107000"/>
                        </a:lnSpc>
                        <a:spcAft>
                          <a:spcPts val="600"/>
                        </a:spcAft>
                        <a:buFont typeface="Arial" panose="020B0604020202020204" pitchFamily="34" charset="0"/>
                        <a:buChar char="•"/>
                      </a:pPr>
                      <a:r>
                        <a:rPr lang="en-GB" sz="1000" dirty="0">
                          <a:effectLst/>
                        </a:rPr>
                        <a:t>Enhanced communication between control centres to allow optimisation of connections and capacity offers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16" marR="21316" marT="0" marB="0"/>
                </a:tc>
                <a:extLst>
                  <a:ext uri="{0D108BD9-81ED-4DB2-BD59-A6C34878D82A}">
                    <a16:rowId xmlns:a16="http://schemas.microsoft.com/office/drawing/2014/main" val="3511721094"/>
                  </a:ext>
                </a:extLst>
              </a:tr>
            </a:tbl>
          </a:graphicData>
        </a:graphic>
      </p:graphicFrame>
      <p:sp>
        <p:nvSpPr>
          <p:cNvPr id="4" name="Slide Number Placeholder 3">
            <a:extLst>
              <a:ext uri="{FF2B5EF4-FFF2-40B4-BE49-F238E27FC236}">
                <a16:creationId xmlns:a16="http://schemas.microsoft.com/office/drawing/2014/main" id="{53F3CF92-C276-AEFD-E7E8-3C684F38ABB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813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dirty="0"/>
              <a:t>0849R Interim Report  </a:t>
            </a:r>
          </a:p>
        </p:txBody>
      </p:sp>
      <p:sp>
        <p:nvSpPr>
          <p:cNvPr id="3" name="Slide Number Placeholder 2">
            <a:extLst>
              <a:ext uri="{FF2B5EF4-FFF2-40B4-BE49-F238E27FC236}">
                <a16:creationId xmlns:a16="http://schemas.microsoft.com/office/drawing/2014/main" id="{285ACBE2-A0DE-998E-69F3-791EB0849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1" i="0" u="none" strike="noStrike" kern="1200" cap="none" spc="0" normalizeH="0" baseline="0" noProof="0">
              <a:ln>
                <a:noFill/>
              </a:ln>
              <a:solidFill>
                <a:prstClr val="white"/>
              </a:solidFill>
              <a:effectLst/>
              <a:uLnTx/>
              <a:uFillTx/>
              <a:latin typeface="Tenorite"/>
              <a:ea typeface="+mn-ea"/>
              <a:cs typeface="+mn-cs"/>
            </a:endParaRPr>
          </a:p>
        </p:txBody>
      </p:sp>
      <p:sp>
        <p:nvSpPr>
          <p:cNvPr id="5" name="TextBox 4">
            <a:extLst>
              <a:ext uri="{FF2B5EF4-FFF2-40B4-BE49-F238E27FC236}">
                <a16:creationId xmlns:a16="http://schemas.microsoft.com/office/drawing/2014/main" id="{B6426C6A-F6C9-5F0A-2F33-F3806E96A9E5}"/>
              </a:ext>
            </a:extLst>
          </p:cNvPr>
          <p:cNvSpPr txBox="1"/>
          <p:nvPr/>
        </p:nvSpPr>
        <p:spPr>
          <a:xfrm>
            <a:off x="447223" y="2188396"/>
            <a:ext cx="5275483" cy="461665"/>
          </a:xfrm>
          <a:prstGeom prst="rect">
            <a:avLst/>
          </a:prstGeom>
          <a:noFill/>
        </p:spPr>
        <p:txBody>
          <a:bodyPr wrap="square" rtlCol="0">
            <a:spAutoFit/>
          </a:bodyPr>
          <a:lstStyle/>
          <a:p>
            <a:r>
              <a:rPr lang="en-GB" sz="2400" dirty="0">
                <a:solidFill>
                  <a:schemeClr val="bg1"/>
                </a:solidFill>
              </a:rPr>
              <a:t>Development of workgroup report </a:t>
            </a:r>
          </a:p>
        </p:txBody>
      </p:sp>
    </p:spTree>
    <p:extLst>
      <p:ext uri="{BB962C8B-B14F-4D97-AF65-F5344CB8AC3E}">
        <p14:creationId xmlns:p14="http://schemas.microsoft.com/office/powerpoint/2010/main" val="23633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dirty="0"/>
              <a:t>Appendices </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p:txBody>
          <a:bodyPr/>
          <a:lstStyle/>
          <a:p>
            <a:endParaRPr lang="en-GB" dirty="0"/>
          </a:p>
        </p:txBody>
      </p:sp>
      <p:sp>
        <p:nvSpPr>
          <p:cNvPr id="3" name="Slide Number Placeholder 2">
            <a:extLst>
              <a:ext uri="{FF2B5EF4-FFF2-40B4-BE49-F238E27FC236}">
                <a16:creationId xmlns:a16="http://schemas.microsoft.com/office/drawing/2014/main" id="{285ACBE2-A0DE-998E-69F3-791EB0849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1" i="0" u="none" strike="noStrike" kern="1200" cap="none" spc="0" normalizeH="0" baseline="0" noProof="0">
              <a:ln>
                <a:noFill/>
              </a:ln>
              <a:solidFill>
                <a:prstClr val="white"/>
              </a:solidFill>
              <a:effectLst/>
              <a:uLnTx/>
              <a:uFillTx/>
              <a:latin typeface="Tenorite"/>
              <a:ea typeface="+mn-ea"/>
              <a:cs typeface="+mn-cs"/>
            </a:endParaRPr>
          </a:p>
        </p:txBody>
      </p:sp>
    </p:spTree>
    <p:extLst>
      <p:ext uri="{BB962C8B-B14F-4D97-AF65-F5344CB8AC3E}">
        <p14:creationId xmlns:p14="http://schemas.microsoft.com/office/powerpoint/2010/main" val="26567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31CA-9232-AD2D-864D-6F38239C55E7}"/>
              </a:ext>
            </a:extLst>
          </p:cNvPr>
          <p:cNvSpPr>
            <a:spLocks noGrp="1"/>
          </p:cNvSpPr>
          <p:nvPr>
            <p:ph type="title"/>
          </p:nvPr>
        </p:nvSpPr>
        <p:spPr>
          <a:xfrm>
            <a:off x="402772" y="75264"/>
            <a:ext cx="11383796" cy="1125967"/>
          </a:xfrm>
        </p:spPr>
        <p:txBody>
          <a:bodyPr>
            <a:normAutofit/>
          </a:bodyPr>
          <a:lstStyle/>
          <a:p>
            <a:r>
              <a:rPr lang="en-GB" sz="2800" dirty="0"/>
              <a:t>Assumptions and Parameters  </a:t>
            </a:r>
          </a:p>
        </p:txBody>
      </p:sp>
      <p:sp>
        <p:nvSpPr>
          <p:cNvPr id="3" name="Content Placeholder 2">
            <a:extLst>
              <a:ext uri="{FF2B5EF4-FFF2-40B4-BE49-F238E27FC236}">
                <a16:creationId xmlns:a16="http://schemas.microsoft.com/office/drawing/2014/main" id="{988A081E-849C-FD7B-7DDC-C88EE507A72F}"/>
              </a:ext>
            </a:extLst>
          </p:cNvPr>
          <p:cNvSpPr>
            <a:spLocks noGrp="1"/>
          </p:cNvSpPr>
          <p:nvPr>
            <p:ph idx="1"/>
          </p:nvPr>
        </p:nvSpPr>
        <p:spPr>
          <a:xfrm>
            <a:off x="93194" y="443431"/>
            <a:ext cx="12002951" cy="4705977"/>
          </a:xfrm>
        </p:spPr>
        <p:txBody>
          <a:bodyPr>
            <a:noAutofit/>
          </a:bodyPr>
          <a:lstStyle/>
          <a:p>
            <a:r>
              <a:rPr lang="en-GB" sz="1800" dirty="0">
                <a:ea typeface="Yu Mincho" panose="02020400000000000000" pitchFamily="18" charset="-128"/>
                <a:cs typeface="Arial" panose="020B0604020202020204" pitchFamily="34" charset="0"/>
              </a:rPr>
              <a:t>T</a:t>
            </a:r>
            <a:r>
              <a:rPr lang="en-GB" sz="1800" dirty="0">
                <a:effectLst/>
                <a:ea typeface="Yu Mincho" panose="02020400000000000000" pitchFamily="18" charset="-128"/>
                <a:cs typeface="Arial" panose="020B0604020202020204" pitchFamily="34" charset="0"/>
              </a:rPr>
              <a:t>here are still some unknown certainties for hydrogen blending which will be answered through separate pieces of work, therefore, to ensure deliverability of this project, a number of assumptions have been defined:</a:t>
            </a:r>
          </a:p>
          <a:p>
            <a:r>
              <a:rPr lang="en-GB" sz="1800" dirty="0">
                <a:effectLst/>
                <a:ea typeface="Yu Mincho" panose="02020400000000000000" pitchFamily="18" charset="-128"/>
                <a:cs typeface="Arial" panose="020B0604020202020204" pitchFamily="34" charset="0"/>
              </a:rPr>
              <a:t> </a:t>
            </a:r>
            <a:endParaRPr lang="en-GB" sz="1800" dirty="0"/>
          </a:p>
          <a:p>
            <a:pPr marL="342900" indent="-342900">
              <a:buFont typeface="Wingdings" panose="05000000000000000000" pitchFamily="2" charset="2"/>
              <a:buChar char="Ø"/>
            </a:pPr>
            <a:r>
              <a:rPr lang="en-GB" sz="1800" dirty="0"/>
              <a:t>As the Government are currently set to make a decision in principle for blending into the Distribution Networks by the end of 2023, with a decision for Transmission likely to follow, we assume that changes to GS(M)R for Dx may be implemented before Tx. Having different GS(M)R specifications across networks will therefore need to be considered within this Review Group. </a:t>
            </a:r>
          </a:p>
          <a:p>
            <a:pPr marL="342900" indent="-342900">
              <a:buFont typeface="Wingdings" panose="05000000000000000000" pitchFamily="2" charset="2"/>
              <a:buChar char="Ø"/>
            </a:pPr>
            <a:r>
              <a:rPr lang="en-GB" sz="1800" dirty="0"/>
              <a:t>Exemptions to GS(M)R may also be applied on a individual project basis prior to any increase in hydrogen content within the provisions. </a:t>
            </a:r>
          </a:p>
          <a:p>
            <a:pPr marL="342900" indent="-342900">
              <a:buFont typeface="Wingdings" panose="05000000000000000000" pitchFamily="2" charset="2"/>
              <a:buChar char="Ø"/>
            </a:pPr>
            <a:r>
              <a:rPr lang="en-GB" sz="1800" dirty="0"/>
              <a:t>Both In-network (commingling facility owned by Gas Transporter) and pre-blend (commingling facility owned by Delivery Facility Operator) connections will be considered within this work.</a:t>
            </a:r>
          </a:p>
          <a:p>
            <a:pPr marL="342900" indent="-342900">
              <a:buFont typeface="Wingdings" panose="05000000000000000000" pitchFamily="2" charset="2"/>
              <a:buChar char="Ø"/>
            </a:pPr>
            <a:r>
              <a:rPr lang="en-GB" sz="1800" dirty="0"/>
              <a:t>Hydrogen will be available to blend.</a:t>
            </a:r>
          </a:p>
          <a:p>
            <a:pPr marL="342900" indent="-342900">
              <a:buFont typeface="Wingdings" panose="05000000000000000000" pitchFamily="2" charset="2"/>
              <a:buChar char="Ø"/>
            </a:pPr>
            <a:r>
              <a:rPr lang="en-GB" sz="1800" dirty="0"/>
              <a:t>Blending hydrogen onto gas networks may be used for the role of “reserve </a:t>
            </a:r>
            <a:r>
              <a:rPr lang="en-GB" sz="1800" dirty="0" err="1"/>
              <a:t>offtaker</a:t>
            </a:r>
            <a:r>
              <a:rPr lang="en-GB" sz="1800" dirty="0"/>
              <a:t>”; therefore variability in hydrogen volumes to be injected needs to be considered. </a:t>
            </a:r>
          </a:p>
          <a:p>
            <a:pPr marL="342900" indent="-342900">
              <a:buFont typeface="Wingdings" panose="05000000000000000000" pitchFamily="2" charset="2"/>
              <a:buChar char="Ø"/>
            </a:pPr>
            <a:r>
              <a:rPr lang="en-GB" sz="1800" dirty="0"/>
              <a:t>This project will consider onshore networks regulatory frameworks as well as Interconnectors, however we assume that there won’t be any direct changes to EID section of UNC as it’s currently set out. </a:t>
            </a:r>
          </a:p>
          <a:p>
            <a:pPr marL="342900" indent="-342900">
              <a:buFont typeface="Wingdings" panose="05000000000000000000" pitchFamily="2" charset="2"/>
              <a:buChar char="Ø"/>
            </a:pPr>
            <a:r>
              <a:rPr lang="en-GB" sz="1800" dirty="0"/>
              <a:t>Other projects will also be concluding on framework principles (e.g. the “Functional Specification project”).</a:t>
            </a:r>
          </a:p>
          <a:p>
            <a:pPr marL="342900" indent="-342900">
              <a:buFont typeface="Wingdings" panose="05000000000000000000" pitchFamily="2" charset="2"/>
              <a:buChar char="Ø"/>
            </a:pPr>
            <a:r>
              <a:rPr lang="en-GB" sz="1800" dirty="0"/>
              <a:t>Assume all existing market players and their roles will be included in blending development.</a:t>
            </a:r>
          </a:p>
          <a:p>
            <a:pPr marL="342900" indent="-342900">
              <a:buFont typeface="Wingdings" panose="05000000000000000000" pitchFamily="2" charset="2"/>
              <a:buChar char="Ø"/>
            </a:pPr>
            <a:r>
              <a:rPr lang="en-GB" sz="1800" dirty="0"/>
              <a:t>All GB Industrial, Commercial and Domestic users will be assumed to be customers of Hydrogen blend as well as Independent Gas Transporters.</a:t>
            </a:r>
          </a:p>
          <a:p>
            <a:pPr marL="342900" indent="-342900">
              <a:buFont typeface="Wingdings" panose="05000000000000000000" pitchFamily="2" charset="2"/>
              <a:buChar char="Ø"/>
            </a:pPr>
            <a:r>
              <a:rPr lang="en-GB" sz="1800" dirty="0"/>
              <a:t>This project is just considering the commercial amendments required, not physical arrangements.</a:t>
            </a:r>
          </a:p>
          <a:p>
            <a:pPr marL="285750" indent="-285750">
              <a:buFont typeface="Wingdings" panose="05000000000000000000" pitchFamily="2" charset="2"/>
              <a:buChar char="Ø"/>
            </a:pPr>
            <a:r>
              <a:rPr lang="en-GB" sz="1800" dirty="0"/>
              <a:t>We assume within the project that low levels of blending (C.5%) won’t impact physical capability of the networks (due to higher volumes vs energy).</a:t>
            </a:r>
          </a:p>
        </p:txBody>
      </p:sp>
      <p:sp>
        <p:nvSpPr>
          <p:cNvPr id="4" name="Footer Placeholder 3">
            <a:extLst>
              <a:ext uri="{FF2B5EF4-FFF2-40B4-BE49-F238E27FC236}">
                <a16:creationId xmlns:a16="http://schemas.microsoft.com/office/drawing/2014/main" id="{0D238D33-3107-7DBF-A70E-A66D43E565E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B2A1"/>
                </a:solidFill>
                <a:effectLst/>
                <a:uLnTx/>
                <a:uFillTx/>
                <a:latin typeface="Tenorite"/>
                <a:ea typeface="+mn-ea"/>
                <a:cs typeface="+mn-cs"/>
              </a:rPr>
              <a:t>Hydrogen Blending Framework Amendments </a:t>
            </a:r>
          </a:p>
        </p:txBody>
      </p:sp>
      <p:sp>
        <p:nvSpPr>
          <p:cNvPr id="5" name="Slide Number Placeholder 4">
            <a:extLst>
              <a:ext uri="{FF2B5EF4-FFF2-40B4-BE49-F238E27FC236}">
                <a16:creationId xmlns:a16="http://schemas.microsoft.com/office/drawing/2014/main" id="{933FB23F-BD46-EF33-FF19-C4FE633F0E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spTree>
    <p:extLst>
      <p:ext uri="{BB962C8B-B14F-4D97-AF65-F5344CB8AC3E}">
        <p14:creationId xmlns:p14="http://schemas.microsoft.com/office/powerpoint/2010/main" val="264221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4C898-641B-F4DB-079B-2B33DD2CF880}"/>
              </a:ext>
            </a:extLst>
          </p:cNvPr>
          <p:cNvSpPr>
            <a:spLocks noGrp="1"/>
          </p:cNvSpPr>
          <p:nvPr>
            <p:ph idx="1"/>
          </p:nvPr>
        </p:nvSpPr>
        <p:spPr>
          <a:xfrm>
            <a:off x="405432" y="1513393"/>
            <a:ext cx="11122172" cy="4705977"/>
          </a:xfrm>
        </p:spPr>
        <p:txBody>
          <a:bodyPr>
            <a:normAutofit fontScale="92500" lnSpcReduction="10000"/>
          </a:bodyPr>
          <a:lstStyle/>
          <a:p>
            <a:r>
              <a:rPr lang="en-GB" sz="1800" dirty="0"/>
              <a:t>The aim of this project is to enable the first roll out of hydrogen blend injections in a timely and efficient manner whereby no amendments to Primary legislation (Gas Act 1986) and Secondary legislation (GCOTER) is required. To achieve this, the below parameters for the first phase of blend connections have been suggested: </a:t>
            </a:r>
          </a:p>
          <a:p>
            <a:endParaRPr lang="en-GB" sz="1800" dirty="0"/>
          </a:p>
          <a:p>
            <a:pPr marL="285750" indent="-285750">
              <a:buFont typeface="Wingdings" panose="05000000000000000000" pitchFamily="2" charset="2"/>
              <a:buChar char="Ø"/>
            </a:pPr>
            <a:r>
              <a:rPr lang="en-GB" sz="1800" dirty="0"/>
              <a:t>Within this report we assume that GS(M)R will be updated following a HSE safety review in order to accept volumes of up to 20% hydrogen into the networks. </a:t>
            </a:r>
          </a:p>
          <a:p>
            <a:endParaRPr lang="en-GB" sz="1800" dirty="0"/>
          </a:p>
          <a:p>
            <a:pPr marL="285750" indent="-285750">
              <a:buFont typeface="Wingdings" panose="05000000000000000000" pitchFamily="2" charset="2"/>
              <a:buChar char="Ø"/>
            </a:pPr>
            <a:r>
              <a:rPr lang="en-GB" sz="1800" dirty="0"/>
              <a:t>This project aspires to implement H2 blending by 2026 with least change to existing market framework as possible, it therefore assumes that </a:t>
            </a:r>
            <a:r>
              <a:rPr lang="en-GB" sz="1800" kern="0" dirty="0">
                <a:effectLst/>
                <a:ea typeface="Times New Roman" panose="02020603050405020304" pitchFamily="18" charset="0"/>
                <a:cs typeface="Times New Roman" panose="02020603050405020304" pitchFamily="18" charset="0"/>
              </a:rPr>
              <a:t>A CV target will be calculated by the DNO based on a forecast FWACV for the Gas Day and will require to be met at the natural gas/hydrogen gas blend point. The following parameters </a:t>
            </a:r>
            <a:r>
              <a:rPr lang="en-GB" sz="1800" dirty="0"/>
              <a:t>(a) not exceeding the proposed 20% volume cap in the Transporter’s pipe(s) (b) the available volume of natural gas in the pipe at the hydrogen connection point to blend hydrogen with and (c) the CV of the natural gas to be blended with, </a:t>
            </a:r>
            <a:r>
              <a:rPr lang="en-GB" sz="1800" kern="0" dirty="0">
                <a:effectLst/>
                <a:ea typeface="Times New Roman" panose="02020603050405020304" pitchFamily="18" charset="0"/>
                <a:cs typeface="Times New Roman" panose="02020603050405020304" pitchFamily="18" charset="0"/>
              </a:rPr>
              <a:t>will influence the prevailing rate of injection of 100% hydrogen by the hydrogen producer across the gas day. These parameters will ensure compliance with GS(M)R (20% volume parameter) and provide data to mitigate against CV capping (natural gas CV and natural gas flow rate).</a:t>
            </a:r>
            <a:endParaRPr lang="en-GB" sz="1800" kern="100" dirty="0">
              <a:effectLst/>
              <a:ea typeface="Calibri" panose="020F0502020204030204" pitchFamily="34" charset="0"/>
              <a:cs typeface="Times New Roman" panose="02020603050405020304" pitchFamily="18" charset="0"/>
            </a:endParaRPr>
          </a:p>
          <a:p>
            <a:endParaRPr lang="en-GB" sz="1800" dirty="0">
              <a:highlight>
                <a:srgbClr val="FFFF00"/>
              </a:highlight>
            </a:endParaRPr>
          </a:p>
          <a:p>
            <a:pPr marL="285750" indent="-285750">
              <a:buFont typeface="Wingdings" panose="05000000000000000000" pitchFamily="2" charset="2"/>
              <a:buChar char="Ø"/>
            </a:pPr>
            <a:r>
              <a:rPr lang="en-GB" sz="1800" dirty="0"/>
              <a:t>A final blending delivery model will need to be agreed before all required changes to UNC and Licence can be concluded. Industry input and engagement on the development of this model will be completed through 0849R. </a:t>
            </a:r>
          </a:p>
          <a:p>
            <a:pPr marL="285750" indent="-285750">
              <a:buFont typeface="Wingdings" panose="05000000000000000000" pitchFamily="2" charset="2"/>
              <a:buChar char="Ø"/>
            </a:pPr>
            <a:endParaRPr lang="en-GB" sz="1800" dirty="0"/>
          </a:p>
          <a:p>
            <a:r>
              <a:rPr lang="en-GB" sz="1800" b="1" dirty="0">
                <a:solidFill>
                  <a:schemeClr val="accent4">
                    <a:lumMod val="75000"/>
                  </a:schemeClr>
                </a:solidFill>
              </a:rPr>
              <a:t>Do we agree with these assumptions and parameters? </a:t>
            </a:r>
          </a:p>
          <a:p>
            <a:r>
              <a:rPr lang="en-GB" sz="1800" b="1" dirty="0">
                <a:solidFill>
                  <a:schemeClr val="accent4">
                    <a:lumMod val="75000"/>
                  </a:schemeClr>
                </a:solidFill>
              </a:rPr>
              <a:t>Are there any additional considerations?</a:t>
            </a:r>
          </a:p>
          <a:p>
            <a:endParaRPr lang="en-GB" dirty="0"/>
          </a:p>
        </p:txBody>
      </p:sp>
      <p:sp>
        <p:nvSpPr>
          <p:cNvPr id="4" name="Footer Placeholder 3">
            <a:extLst>
              <a:ext uri="{FF2B5EF4-FFF2-40B4-BE49-F238E27FC236}">
                <a16:creationId xmlns:a16="http://schemas.microsoft.com/office/drawing/2014/main" id="{6821E9F4-71DE-3FFA-1052-C0A6707C02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B2A1"/>
                </a:solidFill>
                <a:effectLst/>
                <a:uLnTx/>
                <a:uFillTx/>
                <a:latin typeface="Tenorite"/>
                <a:ea typeface="+mn-ea"/>
                <a:cs typeface="+mn-cs"/>
              </a:rPr>
              <a:t>Private &amp; Confidential</a:t>
            </a:r>
          </a:p>
        </p:txBody>
      </p:sp>
      <p:sp>
        <p:nvSpPr>
          <p:cNvPr id="5" name="Slide Number Placeholder 4">
            <a:extLst>
              <a:ext uri="{FF2B5EF4-FFF2-40B4-BE49-F238E27FC236}">
                <a16:creationId xmlns:a16="http://schemas.microsoft.com/office/drawing/2014/main" id="{ADEF3F21-4377-DA79-DBF2-AAFB98E37F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sp>
        <p:nvSpPr>
          <p:cNvPr id="7" name="Title 1">
            <a:extLst>
              <a:ext uri="{FF2B5EF4-FFF2-40B4-BE49-F238E27FC236}">
                <a16:creationId xmlns:a16="http://schemas.microsoft.com/office/drawing/2014/main" id="{0A41813B-50C7-1567-219C-1CC0F1DF9760}"/>
              </a:ext>
            </a:extLst>
          </p:cNvPr>
          <p:cNvSpPr>
            <a:spLocks noGrp="1"/>
          </p:cNvSpPr>
          <p:nvPr>
            <p:ph type="title"/>
          </p:nvPr>
        </p:nvSpPr>
        <p:spPr>
          <a:xfrm>
            <a:off x="404813" y="387350"/>
            <a:ext cx="11383962" cy="1125538"/>
          </a:xfrm>
        </p:spPr>
        <p:txBody>
          <a:bodyPr/>
          <a:lstStyle/>
          <a:p>
            <a:r>
              <a:rPr lang="en-GB" dirty="0"/>
              <a:t>Assumptions and Parameters  </a:t>
            </a:r>
          </a:p>
        </p:txBody>
      </p:sp>
    </p:spTree>
    <p:extLst>
      <p:ext uri="{BB962C8B-B14F-4D97-AF65-F5344CB8AC3E}">
        <p14:creationId xmlns:p14="http://schemas.microsoft.com/office/powerpoint/2010/main" val="7118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D6ED-9BF1-D68D-2167-0976306334D6}"/>
              </a:ext>
            </a:extLst>
          </p:cNvPr>
          <p:cNvSpPr>
            <a:spLocks noGrp="1"/>
          </p:cNvSpPr>
          <p:nvPr>
            <p:ph type="title"/>
          </p:nvPr>
        </p:nvSpPr>
        <p:spPr/>
        <p:txBody>
          <a:bodyPr/>
          <a:lstStyle/>
          <a:p>
            <a:r>
              <a:rPr lang="en-GB" dirty="0"/>
              <a:t>Agenda </a:t>
            </a:r>
          </a:p>
        </p:txBody>
      </p:sp>
      <p:sp>
        <p:nvSpPr>
          <p:cNvPr id="3" name="Content Placeholder 2">
            <a:extLst>
              <a:ext uri="{FF2B5EF4-FFF2-40B4-BE49-F238E27FC236}">
                <a16:creationId xmlns:a16="http://schemas.microsoft.com/office/drawing/2014/main" id="{9308BDE7-286C-B003-45E9-9C4CEF741C36}"/>
              </a:ext>
            </a:extLst>
          </p:cNvPr>
          <p:cNvSpPr>
            <a:spLocks noGrp="1"/>
          </p:cNvSpPr>
          <p:nvPr>
            <p:ph idx="1"/>
          </p:nvPr>
        </p:nvSpPr>
        <p:spPr>
          <a:xfrm>
            <a:off x="405431" y="1513393"/>
            <a:ext cx="10805363" cy="4705977"/>
          </a:xfrm>
        </p:spPr>
        <p:txBody>
          <a:bodyPr/>
          <a:lstStyle/>
          <a:p>
            <a:r>
              <a:rPr lang="en-GB" dirty="0">
                <a:solidFill>
                  <a:srgbClr val="159B98"/>
                </a:solidFill>
              </a:rPr>
              <a:t>09:30 – 09:35</a:t>
            </a:r>
            <a:r>
              <a:rPr lang="en-GB" dirty="0"/>
              <a:t> Welcome and agenda</a:t>
            </a:r>
          </a:p>
          <a:p>
            <a:r>
              <a:rPr lang="en-GB" dirty="0">
                <a:solidFill>
                  <a:srgbClr val="159B98"/>
                </a:solidFill>
              </a:rPr>
              <a:t>09:35 – 10:00 </a:t>
            </a:r>
            <a:r>
              <a:rPr lang="en-GB" dirty="0"/>
              <a:t>Review Actions</a:t>
            </a:r>
          </a:p>
          <a:p>
            <a:r>
              <a:rPr lang="en-GB" dirty="0">
                <a:solidFill>
                  <a:srgbClr val="159B98"/>
                </a:solidFill>
              </a:rPr>
              <a:t>10:00 – 10:30 </a:t>
            </a:r>
            <a:r>
              <a:rPr lang="en-GB" dirty="0"/>
              <a:t>Hydrogen Producer Requirements </a:t>
            </a:r>
          </a:p>
          <a:p>
            <a:r>
              <a:rPr lang="en-GB" dirty="0">
                <a:solidFill>
                  <a:srgbClr val="159B98"/>
                </a:solidFill>
              </a:rPr>
              <a:t>10:30 – 11:00 </a:t>
            </a:r>
            <a:r>
              <a:rPr lang="en-GB" dirty="0"/>
              <a:t>Biomethane Model Learnings </a:t>
            </a:r>
          </a:p>
          <a:p>
            <a:r>
              <a:rPr lang="en-GB" dirty="0">
                <a:solidFill>
                  <a:srgbClr val="159B98"/>
                </a:solidFill>
              </a:rPr>
              <a:t>11:00- 11:20 </a:t>
            </a:r>
            <a:r>
              <a:rPr lang="en-GB" dirty="0"/>
              <a:t>Break</a:t>
            </a:r>
          </a:p>
          <a:p>
            <a:r>
              <a:rPr lang="en-GB" dirty="0">
                <a:solidFill>
                  <a:srgbClr val="159B98"/>
                </a:solidFill>
              </a:rPr>
              <a:t>11:20 – 12:30 </a:t>
            </a:r>
            <a:r>
              <a:rPr lang="en-GB" dirty="0"/>
              <a:t>Phase 2A Update</a:t>
            </a:r>
          </a:p>
          <a:p>
            <a:r>
              <a:rPr lang="en-GB" dirty="0">
                <a:solidFill>
                  <a:srgbClr val="159B98"/>
                </a:solidFill>
              </a:rPr>
              <a:t>12:30 – 13:20 </a:t>
            </a:r>
            <a:r>
              <a:rPr lang="en-GB" dirty="0"/>
              <a:t>Development of Workgroup Report</a:t>
            </a:r>
          </a:p>
          <a:p>
            <a:r>
              <a:rPr lang="en-GB" dirty="0">
                <a:solidFill>
                  <a:srgbClr val="159B98"/>
                </a:solidFill>
              </a:rPr>
              <a:t>13:20 – 13:30 </a:t>
            </a:r>
            <a:r>
              <a:rPr lang="en-GB" dirty="0"/>
              <a:t>AOB, Next Steps  </a:t>
            </a:r>
          </a:p>
        </p:txBody>
      </p:sp>
      <p:sp>
        <p:nvSpPr>
          <p:cNvPr id="4" name="Footer Placeholder 3">
            <a:extLst>
              <a:ext uri="{FF2B5EF4-FFF2-40B4-BE49-F238E27FC236}">
                <a16:creationId xmlns:a16="http://schemas.microsoft.com/office/drawing/2014/main" id="{0C083F15-41B8-CC44-CBA0-AAC7B1BC1878}"/>
              </a:ext>
            </a:extLst>
          </p:cNvPr>
          <p:cNvSpPr>
            <a:spLocks noGrp="1"/>
          </p:cNvSpPr>
          <p:nvPr>
            <p:ph type="ftr" sz="quarter" idx="11"/>
          </p:nvPr>
        </p:nvSpPr>
        <p:spPr/>
        <p:txBody>
          <a:bodyPr/>
          <a:lstStyle/>
          <a:p>
            <a:r>
              <a:rPr lang="en-GB" dirty="0"/>
              <a:t>Private &amp; Confidential</a:t>
            </a:r>
          </a:p>
        </p:txBody>
      </p:sp>
      <p:sp>
        <p:nvSpPr>
          <p:cNvPr id="5" name="Slide Number Placeholder 4">
            <a:extLst>
              <a:ext uri="{FF2B5EF4-FFF2-40B4-BE49-F238E27FC236}">
                <a16:creationId xmlns:a16="http://schemas.microsoft.com/office/drawing/2014/main" id="{D1048E21-5C22-6035-6CFD-2CA1B8B260DB}"/>
              </a:ext>
            </a:extLst>
          </p:cNvPr>
          <p:cNvSpPr>
            <a:spLocks noGrp="1"/>
          </p:cNvSpPr>
          <p:nvPr>
            <p:ph type="sldNum" sz="quarter" idx="12"/>
          </p:nvPr>
        </p:nvSpPr>
        <p:spPr/>
        <p:txBody>
          <a:bodyPr/>
          <a:lstStyle/>
          <a:p>
            <a:fld id="{22D356C2-113D-466F-A9E6-BFB2DEE646A5}" type="slidenum">
              <a:rPr lang="en-GB" smtClean="0"/>
              <a:t>2</a:t>
            </a:fld>
            <a:endParaRPr lang="en-GB"/>
          </a:p>
        </p:txBody>
      </p:sp>
    </p:spTree>
    <p:extLst>
      <p:ext uri="{BB962C8B-B14F-4D97-AF65-F5344CB8AC3E}">
        <p14:creationId xmlns:p14="http://schemas.microsoft.com/office/powerpoint/2010/main" val="42140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0955F-BAB3-2EF7-8A08-9D1CF10EA616}"/>
              </a:ext>
            </a:extLst>
          </p:cNvPr>
          <p:cNvSpPr/>
          <p:nvPr/>
        </p:nvSpPr>
        <p:spPr>
          <a:xfrm>
            <a:off x="0" y="0"/>
            <a:ext cx="12192000" cy="8613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a:ea typeface="+mn-ea"/>
              <a:cs typeface="+mn-cs"/>
            </a:endParaRPr>
          </a:p>
        </p:txBody>
      </p:sp>
      <p:sp>
        <p:nvSpPr>
          <p:cNvPr id="2" name="Title 1">
            <a:extLst>
              <a:ext uri="{FF2B5EF4-FFF2-40B4-BE49-F238E27FC236}">
                <a16:creationId xmlns:a16="http://schemas.microsoft.com/office/drawing/2014/main" id="{8ADA3D17-0BDB-D995-ECBE-3056E12481BE}"/>
              </a:ext>
            </a:extLst>
          </p:cNvPr>
          <p:cNvSpPr>
            <a:spLocks noGrp="1"/>
          </p:cNvSpPr>
          <p:nvPr>
            <p:ph type="title"/>
          </p:nvPr>
        </p:nvSpPr>
        <p:spPr>
          <a:xfrm>
            <a:off x="189048" y="94109"/>
            <a:ext cx="11383796" cy="861373"/>
          </a:xfrm>
        </p:spPr>
        <p:txBody>
          <a:bodyPr/>
          <a:lstStyle/>
          <a:p>
            <a:r>
              <a:rPr lang="en-GB" dirty="0">
                <a:solidFill>
                  <a:schemeClr val="bg1"/>
                </a:solidFill>
              </a:rPr>
              <a:t>EU Policy</a:t>
            </a:r>
          </a:p>
        </p:txBody>
      </p:sp>
      <p:sp>
        <p:nvSpPr>
          <p:cNvPr id="4" name="Slide Number Placeholder 3">
            <a:extLst>
              <a:ext uri="{FF2B5EF4-FFF2-40B4-BE49-F238E27FC236}">
                <a16:creationId xmlns:a16="http://schemas.microsoft.com/office/drawing/2014/main" id="{28B6476A-2CDA-F0F8-CE8B-21298E7424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graphicFrame>
        <p:nvGraphicFramePr>
          <p:cNvPr id="5" name="Table 4">
            <a:extLst>
              <a:ext uri="{FF2B5EF4-FFF2-40B4-BE49-F238E27FC236}">
                <a16:creationId xmlns:a16="http://schemas.microsoft.com/office/drawing/2014/main" id="{CFED20BA-0D0F-E9A8-AD73-85D6A1157BFA}"/>
              </a:ext>
            </a:extLst>
          </p:cNvPr>
          <p:cNvGraphicFramePr>
            <a:graphicFrameLocks noGrp="1"/>
          </p:cNvGraphicFramePr>
          <p:nvPr>
            <p:extLst>
              <p:ext uri="{D42A27DB-BD31-4B8C-83A1-F6EECF244321}">
                <p14:modId xmlns:p14="http://schemas.microsoft.com/office/powerpoint/2010/main" val="1180694724"/>
              </p:ext>
            </p:extLst>
          </p:nvPr>
        </p:nvGraphicFramePr>
        <p:xfrm>
          <a:off x="189048" y="955482"/>
          <a:ext cx="11584759" cy="5643880"/>
        </p:xfrm>
        <a:graphic>
          <a:graphicData uri="http://schemas.openxmlformats.org/drawingml/2006/table">
            <a:tbl>
              <a:tblPr firstRow="1" bandRow="1">
                <a:tableStyleId>{5C22544A-7EE6-4342-B048-85BDC9FD1C3A}</a:tableStyleId>
              </a:tblPr>
              <a:tblGrid>
                <a:gridCol w="1603949">
                  <a:extLst>
                    <a:ext uri="{9D8B030D-6E8A-4147-A177-3AD203B41FA5}">
                      <a16:colId xmlns:a16="http://schemas.microsoft.com/office/drawing/2014/main" val="4185574856"/>
                    </a:ext>
                  </a:extLst>
                </a:gridCol>
                <a:gridCol w="1965165">
                  <a:extLst>
                    <a:ext uri="{9D8B030D-6E8A-4147-A177-3AD203B41FA5}">
                      <a16:colId xmlns:a16="http://schemas.microsoft.com/office/drawing/2014/main" val="2566532997"/>
                    </a:ext>
                  </a:extLst>
                </a:gridCol>
                <a:gridCol w="4017387">
                  <a:extLst>
                    <a:ext uri="{9D8B030D-6E8A-4147-A177-3AD203B41FA5}">
                      <a16:colId xmlns:a16="http://schemas.microsoft.com/office/drawing/2014/main" val="2349979443"/>
                    </a:ext>
                  </a:extLst>
                </a:gridCol>
                <a:gridCol w="1146629">
                  <a:extLst>
                    <a:ext uri="{9D8B030D-6E8A-4147-A177-3AD203B41FA5}">
                      <a16:colId xmlns:a16="http://schemas.microsoft.com/office/drawing/2014/main" val="957336648"/>
                    </a:ext>
                  </a:extLst>
                </a:gridCol>
                <a:gridCol w="2851629">
                  <a:extLst>
                    <a:ext uri="{9D8B030D-6E8A-4147-A177-3AD203B41FA5}">
                      <a16:colId xmlns:a16="http://schemas.microsoft.com/office/drawing/2014/main" val="3069027257"/>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t>Topic</a:t>
                      </a:r>
                    </a:p>
                  </a:txBody>
                  <a:tcPr anchor="ctr">
                    <a:solidFill>
                      <a:srgbClr val="159B98"/>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t>Articles</a:t>
                      </a:r>
                    </a:p>
                  </a:txBody>
                  <a:tcPr anchor="ctr">
                    <a:solidFill>
                      <a:srgbClr val="159B98"/>
                    </a:solidFill>
                  </a:tcPr>
                </a:tc>
                <a:tc>
                  <a:txBody>
                    <a:bodyPr/>
                    <a:lstStyle/>
                    <a:p>
                      <a:pPr algn="ctr"/>
                      <a:r>
                        <a:rPr lang="en-US"/>
                        <a:t>Summary</a:t>
                      </a:r>
                      <a:endParaRPr lang="en-150"/>
                    </a:p>
                  </a:txBody>
                  <a:tcPr anchor="ctr">
                    <a:solidFill>
                      <a:srgbClr val="159B98"/>
                    </a:solidFill>
                  </a:tcPr>
                </a:tc>
                <a:tc>
                  <a:txBody>
                    <a:bodyPr/>
                    <a:lstStyle/>
                    <a:p>
                      <a:pPr algn="ctr"/>
                      <a:r>
                        <a:rPr lang="en-US"/>
                        <a:t>New?</a:t>
                      </a:r>
                      <a:endParaRPr lang="en-150"/>
                    </a:p>
                  </a:txBody>
                  <a:tcPr anchor="ctr">
                    <a:solidFill>
                      <a:srgbClr val="159B98"/>
                    </a:solidFill>
                  </a:tcPr>
                </a:tc>
                <a:tc>
                  <a:txBody>
                    <a:bodyPr/>
                    <a:lstStyle/>
                    <a:p>
                      <a:pPr algn="ctr"/>
                      <a:r>
                        <a:rPr lang="en-US" dirty="0"/>
                        <a:t>Notes</a:t>
                      </a:r>
                      <a:endParaRPr lang="en-150" dirty="0"/>
                    </a:p>
                  </a:txBody>
                  <a:tcPr anchor="ctr">
                    <a:solidFill>
                      <a:srgbClr val="159B98"/>
                    </a:solidFill>
                  </a:tcPr>
                </a:tc>
                <a:extLst>
                  <a:ext uri="{0D108BD9-81ED-4DB2-BD59-A6C34878D82A}">
                    <a16:rowId xmlns:a16="http://schemas.microsoft.com/office/drawing/2014/main" val="1595377412"/>
                  </a:ext>
                </a:extLst>
              </a:tr>
              <a:tr h="370840">
                <a:tc>
                  <a:txBody>
                    <a:bodyPr/>
                    <a:lstStyle/>
                    <a:p>
                      <a:pPr marL="0" marR="0" lvl="0" indent="0" algn="ctr" rtl="0">
                        <a:lnSpc>
                          <a:spcPct val="100000"/>
                        </a:lnSpc>
                        <a:spcBef>
                          <a:spcPts val="0"/>
                        </a:spcBef>
                        <a:spcAft>
                          <a:spcPts val="0"/>
                        </a:spcAft>
                        <a:buClrTx/>
                        <a:buSzTx/>
                        <a:buFontTx/>
                        <a:buNone/>
                      </a:pPr>
                      <a:r>
                        <a:rPr lang="en-US" sz="1400" dirty="0"/>
                        <a:t>Gas Quality</a:t>
                      </a:r>
                    </a:p>
                  </a:txBody>
                  <a:tcPr anchor="ctr">
                    <a:solidFill>
                      <a:schemeClr val="bg1"/>
                    </a:solidFill>
                  </a:tcPr>
                </a:tc>
                <a:tc>
                  <a:txBody>
                    <a:bodyPr/>
                    <a:lstStyle/>
                    <a:p>
                      <a:pPr marL="0" marR="0" lvl="0" indent="0" algn="ctr" rtl="0">
                        <a:lnSpc>
                          <a:spcPct val="100000"/>
                        </a:lnSpc>
                        <a:spcBef>
                          <a:spcPts val="0"/>
                        </a:spcBef>
                        <a:spcAft>
                          <a:spcPts val="0"/>
                        </a:spcAft>
                        <a:buClrTx/>
                        <a:buSzTx/>
                        <a:buFontTx/>
                        <a:buNone/>
                      </a:pPr>
                      <a:r>
                        <a:rPr lang="en-US" sz="1400" dirty="0"/>
                        <a:t>Reg - Recital</a:t>
                      </a:r>
                      <a:endParaRPr lang="en-US" dirty="0"/>
                    </a:p>
                  </a:txBody>
                  <a:tcPr anchor="ctr">
                    <a:solidFill>
                      <a:schemeClr val="bg1"/>
                    </a:solidFill>
                  </a:tcPr>
                </a:tc>
                <a:tc>
                  <a:txBody>
                    <a:bodyPr/>
                    <a:lstStyle/>
                    <a:p>
                      <a:pPr marL="285750" marR="0" lvl="0" indent="-285750" algn="l" rtl="0">
                        <a:lnSpc>
                          <a:spcPct val="100000"/>
                        </a:lnSpc>
                        <a:spcBef>
                          <a:spcPts val="0"/>
                        </a:spcBef>
                        <a:spcAft>
                          <a:spcPts val="0"/>
                        </a:spcAft>
                        <a:buClrTx/>
                        <a:buSzTx/>
                        <a:buFont typeface="Arial" panose="020B0604020202020204" pitchFamily="34" charset="0"/>
                        <a:buChar char="•"/>
                      </a:pPr>
                      <a:r>
                        <a:rPr lang="en-US" sz="1400" dirty="0"/>
                        <a:t>Adjacent TSOs should remain free to agree on higher </a:t>
                      </a:r>
                      <a:r>
                        <a:rPr lang="en-US" sz="1400" b="1" dirty="0"/>
                        <a:t>or lower </a:t>
                      </a:r>
                      <a:r>
                        <a:rPr lang="en-US" sz="1400" dirty="0"/>
                        <a:t>hydrogen blending levels at IPs</a:t>
                      </a:r>
                      <a:endParaRPr lang="en-US" dirty="0"/>
                    </a:p>
                  </a:txBody>
                  <a:tcPr>
                    <a:solidFill>
                      <a:schemeClr val="bg1"/>
                    </a:solidFill>
                  </a:tcPr>
                </a:tc>
                <a:tc>
                  <a:txBody>
                    <a:bodyPr/>
                    <a:lstStyle/>
                    <a:p>
                      <a:pPr marL="0" marR="0" lvl="0" indent="0" algn="ctr" defTabSz="914377" rtl="0">
                        <a:lnSpc>
                          <a:spcPct val="100000"/>
                        </a:lnSpc>
                        <a:spcBef>
                          <a:spcPts val="0"/>
                        </a:spcBef>
                        <a:spcAft>
                          <a:spcPts val="0"/>
                        </a:spcAft>
                        <a:buClrTx/>
                        <a:buSzTx/>
                        <a:buFontTx/>
                        <a:buNone/>
                        <a:tabLst/>
                        <a:defRPr/>
                      </a:pPr>
                      <a:r>
                        <a:rPr lang="en-US" sz="1400" dirty="0"/>
                        <a:t>New</a:t>
                      </a:r>
                    </a:p>
                  </a:txBody>
                  <a:tcPr>
                    <a:solidFill>
                      <a:schemeClr val="bg1"/>
                    </a:solidFill>
                  </a:tcPr>
                </a:tc>
                <a:tc>
                  <a:txBody>
                    <a:bodyPr/>
                    <a:lstStyle/>
                    <a:p>
                      <a:pPr marL="285750" marR="0" lvl="0" indent="-285750" algn="l" rtl="0">
                        <a:lnSpc>
                          <a:spcPct val="100000"/>
                        </a:lnSpc>
                        <a:spcBef>
                          <a:spcPts val="0"/>
                        </a:spcBef>
                        <a:spcAft>
                          <a:spcPts val="0"/>
                        </a:spcAft>
                        <a:buClrTx/>
                        <a:buSzTx/>
                        <a:buFont typeface="Arial" panose="020B0604020202020204" pitchFamily="34" charset="0"/>
                        <a:buChar char="•"/>
                      </a:pPr>
                      <a:r>
                        <a:rPr lang="en-US" sz="1400" kern="1200" dirty="0">
                          <a:solidFill>
                            <a:schemeClr val="dk1"/>
                          </a:solidFill>
                          <a:latin typeface="+mn-lt"/>
                          <a:ea typeface="+mn-ea"/>
                          <a:cs typeface="+mn-cs"/>
                        </a:rPr>
                        <a:t>Interpreted as higher or lower than 2%</a:t>
                      </a:r>
                    </a:p>
                  </a:txBody>
                  <a:tcPr>
                    <a:solidFill>
                      <a:schemeClr val="bg1"/>
                    </a:solidFill>
                  </a:tcPr>
                </a:tc>
                <a:extLst>
                  <a:ext uri="{0D108BD9-81ED-4DB2-BD59-A6C34878D82A}">
                    <a16:rowId xmlns:a16="http://schemas.microsoft.com/office/drawing/2014/main" val="4094635013"/>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a:t>Gas Quality</a:t>
                      </a:r>
                      <a:endParaRPr lang="en-150" sz="1400"/>
                    </a:p>
                  </a:txBody>
                  <a:tcPr anchor="ctr">
                    <a:solidFill>
                      <a:srgbClr val="F9F8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t>Reg - Article 19 - Cross-border coordination of gas quality in the natural gas system</a:t>
                      </a:r>
                    </a:p>
                  </a:txBody>
                  <a:tcPr anchor="ctr">
                    <a:solidFill>
                      <a:srgbClr val="F9F8DE"/>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Procedure for solving CB issues related to GQ differences. </a:t>
                      </a:r>
                      <a:endParaRPr lang="en-150" sz="1400" dirty="0"/>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t>For blends, the article applies only if H2 &lt;2%.</a:t>
                      </a:r>
                    </a:p>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TSOs shall accept blends after the completion of the procedure in Art19.</a:t>
                      </a:r>
                    </a:p>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NRAs may jointly decide to maintain the restriction. This decision shall be reviewed every 4 years.</a:t>
                      </a:r>
                    </a:p>
                  </a:txBody>
                  <a:tcPr>
                    <a:solidFill>
                      <a:srgbClr val="F9F8DE"/>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a:t>New in the Regulation</a:t>
                      </a:r>
                      <a:endParaRPr lang="en-150" sz="1400"/>
                    </a:p>
                  </a:txBody>
                  <a:tcPr>
                    <a:solidFill>
                      <a:srgbClr val="F9F8DE"/>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mn-lt"/>
                          <a:ea typeface="+mn-ea"/>
                          <a:cs typeface="+mn-cs"/>
                        </a:rPr>
                        <a:t>Art 19 does not apply to third countries.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Before, this obligation was in the INT NC (Art 15).</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Art 15 can be amended during the INT NC revision to include details from Art. 19</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mn-lt"/>
                          <a:ea typeface="+mn-ea"/>
                          <a:cs typeface="+mn-cs"/>
                        </a:rPr>
                        <a:t>No procedure for H2 &gt; 2%</a:t>
                      </a:r>
                    </a:p>
                  </a:txBody>
                  <a:tcPr>
                    <a:solidFill>
                      <a:srgbClr val="F9F8DE"/>
                    </a:solidFill>
                  </a:tcPr>
                </a:tc>
                <a:extLst>
                  <a:ext uri="{0D108BD9-81ED-4DB2-BD59-A6C34878D82A}">
                    <a16:rowId xmlns:a16="http://schemas.microsoft.com/office/drawing/2014/main" val="3085167900"/>
                  </a:ext>
                </a:extLst>
              </a:tr>
              <a:tr h="370839">
                <a:tc>
                  <a:txBody>
                    <a:bodyPr/>
                    <a:lstStyle/>
                    <a:p>
                      <a:pPr marL="0" marR="0" lvl="0" indent="0" algn="ctr" rtl="0">
                        <a:lnSpc>
                          <a:spcPct val="100000"/>
                        </a:lnSpc>
                        <a:spcBef>
                          <a:spcPts val="0"/>
                        </a:spcBef>
                        <a:spcAft>
                          <a:spcPts val="0"/>
                        </a:spcAft>
                        <a:buClrTx/>
                        <a:buSzTx/>
                        <a:buFontTx/>
                        <a:buNone/>
                      </a:pPr>
                      <a:r>
                        <a:rPr lang="en-US" sz="1400" dirty="0">
                          <a:latin typeface="+mn-lt"/>
                        </a:rPr>
                        <a:t>Gas Quality</a:t>
                      </a:r>
                      <a:endParaRPr lang="en-US" dirty="0"/>
                    </a:p>
                  </a:txBody>
                  <a:tcPr anchor="ctr">
                    <a:solidFill>
                      <a:schemeClr val="bg1"/>
                    </a:solidFill>
                  </a:tcPr>
                </a:tc>
                <a:tc>
                  <a:txBody>
                    <a:bodyPr/>
                    <a:lstStyle/>
                    <a:p>
                      <a:pPr marL="0" marR="0" lvl="0" indent="0" algn="ctr" rtl="0">
                        <a:lnSpc>
                          <a:spcPct val="100000"/>
                        </a:lnSpc>
                        <a:spcBef>
                          <a:spcPts val="0"/>
                        </a:spcBef>
                        <a:spcAft>
                          <a:spcPts val="0"/>
                        </a:spcAft>
                        <a:buClrTx/>
                        <a:buSzTx/>
                        <a:buFontTx/>
                        <a:buNone/>
                      </a:pPr>
                      <a:r>
                        <a:rPr lang="en-US" sz="1400" dirty="0">
                          <a:latin typeface="+mn-lt"/>
                        </a:rPr>
                        <a:t>Reg - Article 23 - Tasks of the ENTSO for Gas</a:t>
                      </a:r>
                      <a:endParaRPr lang="en-US" dirty="0"/>
                    </a:p>
                  </a:txBody>
                  <a:tcPr anchor="ctr">
                    <a:solidFill>
                      <a:schemeClr val="bg1"/>
                    </a:solidFill>
                  </a:tcPr>
                </a:tc>
                <a:tc>
                  <a:txBody>
                    <a:bodyPr/>
                    <a:lstStyle/>
                    <a:p>
                      <a:pPr marL="285750" marR="0" lvl="0" indent="-285750" algn="l" rtl="0">
                        <a:lnSpc>
                          <a:spcPct val="100000"/>
                        </a:lnSpc>
                        <a:spcBef>
                          <a:spcPts val="0"/>
                        </a:spcBef>
                        <a:spcAft>
                          <a:spcPts val="0"/>
                        </a:spcAft>
                        <a:buClrTx/>
                        <a:buSzTx/>
                        <a:buFont typeface="Arial" panose="020B0604020202020204" pitchFamily="34" charset="0"/>
                        <a:buChar char="•"/>
                      </a:pPr>
                      <a:r>
                        <a:rPr lang="en-US" sz="1400" kern="1200" dirty="0">
                          <a:solidFill>
                            <a:schemeClr val="dk1"/>
                          </a:solidFill>
                          <a:latin typeface="+mn-lt"/>
                          <a:ea typeface="+mn-ea"/>
                          <a:cs typeface="+mn-cs"/>
                        </a:rPr>
                        <a:t>Gas quality monitoring report by 1st January 2025 on:</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 new developments on GQ and their forecasts</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 examples of cases related to GQ differences</a:t>
                      </a:r>
                    </a:p>
                  </a:txBody>
                  <a:tcPr>
                    <a:solidFill>
                      <a:schemeClr val="bg1"/>
                    </a:solidFill>
                  </a:tcPr>
                </a:tc>
                <a:tc>
                  <a:txBody>
                    <a:bodyPr/>
                    <a:lstStyle/>
                    <a:p>
                      <a:pPr lvl="0" algn="ctr" defTabSz="914377">
                        <a:buNone/>
                        <a:tabLst/>
                        <a:defRPr/>
                      </a:pPr>
                      <a:r>
                        <a:rPr lang="en-US" sz="1400" dirty="0">
                          <a:latin typeface="+mn-lt"/>
                        </a:rPr>
                        <a:t>New</a:t>
                      </a:r>
                    </a:p>
                  </a:txBody>
                  <a:tcPr>
                    <a:solidFill>
                      <a:schemeClr val="bg1"/>
                    </a:solidFill>
                  </a:tcPr>
                </a:tc>
                <a:tc>
                  <a:txBody>
                    <a:bodyPr/>
                    <a:lstStyle/>
                    <a:p>
                      <a:pPr marL="285750" marR="0" lvl="0" indent="-285750" algn="l" rtl="0">
                        <a:lnSpc>
                          <a:spcPct val="100000"/>
                        </a:lnSpc>
                        <a:spcBef>
                          <a:spcPts val="0"/>
                        </a:spcBef>
                        <a:spcAft>
                          <a:spcPts val="0"/>
                        </a:spcAft>
                        <a:buClrTx/>
                        <a:buSzTx/>
                        <a:buFont typeface="Arial" panose="020B0604020202020204" pitchFamily="34" charset="0"/>
                        <a:buChar char="•"/>
                      </a:pPr>
                      <a:r>
                        <a:rPr lang="en-US" sz="1400" kern="1200" dirty="0">
                          <a:solidFill>
                            <a:schemeClr val="dk1"/>
                          </a:solidFill>
                          <a:latin typeface="+mn-lt"/>
                          <a:ea typeface="+mn-ea"/>
                          <a:cs typeface="+mn-cs"/>
                        </a:rPr>
                        <a:t>GQ info from third country may be needed</a:t>
                      </a:r>
                    </a:p>
                  </a:txBody>
                  <a:tcPr>
                    <a:solidFill>
                      <a:schemeClr val="bg1"/>
                    </a:solidFill>
                  </a:tcPr>
                </a:tc>
                <a:extLst>
                  <a:ext uri="{0D108BD9-81ED-4DB2-BD59-A6C34878D82A}">
                    <a16:rowId xmlns:a16="http://schemas.microsoft.com/office/drawing/2014/main" val="1065736599"/>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a:t>Gas Quality</a:t>
                      </a:r>
                      <a:endParaRPr lang="en-150" sz="1400"/>
                    </a:p>
                  </a:txBody>
                  <a:tcPr anchor="ctr">
                    <a:solidFill>
                      <a:srgbClr val="F9F8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a:solidFill>
                            <a:schemeClr val="dk1"/>
                          </a:solidFill>
                          <a:latin typeface="+mn-lt"/>
                          <a:ea typeface="+mn-ea"/>
                          <a:cs typeface="+mn-cs"/>
                        </a:rPr>
                        <a:t>Reg - Annex I - GUIDELINES ON TRANSPARENCY</a:t>
                      </a:r>
                    </a:p>
                  </a:txBody>
                  <a:tcPr anchor="ctr">
                    <a:solidFill>
                      <a:srgbClr val="F9F8DE"/>
                    </a:solidFill>
                  </a:tcPr>
                </a:tc>
                <a:tc>
                  <a:txBody>
                    <a:bodyPr/>
                    <a:lstStyle/>
                    <a:p>
                      <a:pPr marL="0" indent="-285750" algn="l" defTabSz="914377" rtl="0" eaLnBrk="1" latinLnBrk="0" hangingPunct="1">
                        <a:buFont typeface="Arial" panose="020B0604020202020204" pitchFamily="34" charset="0"/>
                        <a:buChar char="•"/>
                      </a:pPr>
                      <a:r>
                        <a:rPr lang="en-US" sz="1400" kern="1200">
                          <a:solidFill>
                            <a:schemeClr val="dk1"/>
                          </a:solidFill>
                          <a:latin typeface="+mn-lt"/>
                          <a:ea typeface="+mn-ea"/>
                          <a:cs typeface="+mn-cs"/>
                        </a:rPr>
                        <a:t>Publication </a:t>
                      </a:r>
                      <a:r>
                        <a:rPr lang="en-US" sz="1400"/>
                        <a:t>of specification of </a:t>
                      </a:r>
                      <a:r>
                        <a:rPr lang="en-US" sz="1400" kern="1200">
                          <a:solidFill>
                            <a:schemeClr val="dk1"/>
                          </a:solidFill>
                          <a:latin typeface="+mn-lt"/>
                          <a:ea typeface="+mn-ea"/>
                          <a:cs typeface="+mn-cs"/>
                        </a:rPr>
                        <a:t>GQ parameters. At least: GCV, WI and O2 content, and the liability or costs of conversion for network users in case gas is outside these specifications</a:t>
                      </a:r>
                    </a:p>
                    <a:p>
                      <a:pPr marL="0" indent="-285750" algn="l" defTabSz="914377" rtl="0" eaLnBrk="1" latinLnBrk="0" hangingPunct="1">
                        <a:buFont typeface="Arial" panose="020B0604020202020204" pitchFamily="34" charset="0"/>
                        <a:buChar char="•"/>
                      </a:pPr>
                      <a:r>
                        <a:rPr lang="en-US" sz="1400" u="sng" kern="1200">
                          <a:solidFill>
                            <a:schemeClr val="dk1"/>
                          </a:solidFill>
                          <a:latin typeface="+mn-lt"/>
                          <a:ea typeface="+mn-ea"/>
                          <a:cs typeface="+mn-cs"/>
                        </a:rPr>
                        <a:t>Publish measured values of GCV, WI, H2 blended, methane content and O2 at all relevant points, on a daily basis</a:t>
                      </a:r>
                    </a:p>
                  </a:txBody>
                  <a:tcPr>
                    <a:solidFill>
                      <a:srgbClr val="F9F8DE"/>
                    </a:solidFill>
                  </a:tcPr>
                </a:tc>
                <a:tc>
                  <a:txBody>
                    <a:bodyPr/>
                    <a:lstStyle/>
                    <a:p>
                      <a:pPr marL="0" algn="ctr" defTabSz="914377" rtl="0" eaLnBrk="1" latinLnBrk="0" hangingPunct="1"/>
                      <a:r>
                        <a:rPr lang="en-US" sz="1400" kern="1200">
                          <a:solidFill>
                            <a:schemeClr val="dk1"/>
                          </a:solidFill>
                          <a:latin typeface="+mn-lt"/>
                          <a:ea typeface="+mn-ea"/>
                          <a:cs typeface="+mn-cs"/>
                        </a:rPr>
                        <a:t>Not new, but parameters were added</a:t>
                      </a:r>
                      <a:endParaRPr lang="en-150" sz="1400" kern="1200">
                        <a:solidFill>
                          <a:schemeClr val="dk1"/>
                        </a:solidFill>
                        <a:latin typeface="+mn-lt"/>
                        <a:ea typeface="+mn-ea"/>
                        <a:cs typeface="+mn-cs"/>
                      </a:endParaRPr>
                    </a:p>
                  </a:txBody>
                  <a:tcPr>
                    <a:solidFill>
                      <a:srgbClr val="F9F8DE"/>
                    </a:solidFill>
                  </a:tcPr>
                </a:tc>
                <a:tc>
                  <a:txBody>
                    <a:bodyPr/>
                    <a:lstStyle/>
                    <a:p>
                      <a:pPr marL="0" indent="0" algn="l" defTabSz="914377" rtl="0" eaLnBrk="1" latinLnBrk="0" hangingPunct="1">
                        <a:buFont typeface="Arial" panose="020B0604020202020204" pitchFamily="34" charset="0"/>
                        <a:buNone/>
                      </a:pPr>
                      <a:endParaRPr lang="en-150" sz="1400" kern="1200" dirty="0">
                        <a:solidFill>
                          <a:schemeClr val="dk1"/>
                        </a:solidFill>
                        <a:latin typeface="+mn-lt"/>
                        <a:ea typeface="+mn-ea"/>
                        <a:cs typeface="+mn-cs"/>
                      </a:endParaRPr>
                    </a:p>
                  </a:txBody>
                  <a:tcPr>
                    <a:solidFill>
                      <a:srgbClr val="F9F8DE"/>
                    </a:solidFill>
                  </a:tcPr>
                </a:tc>
                <a:extLst>
                  <a:ext uri="{0D108BD9-81ED-4DB2-BD59-A6C34878D82A}">
                    <a16:rowId xmlns:a16="http://schemas.microsoft.com/office/drawing/2014/main" val="3639681382"/>
                  </a:ext>
                </a:extLst>
              </a:tr>
            </a:tbl>
          </a:graphicData>
        </a:graphic>
      </p:graphicFrame>
    </p:spTree>
    <p:extLst>
      <p:ext uri="{BB962C8B-B14F-4D97-AF65-F5344CB8AC3E}">
        <p14:creationId xmlns:p14="http://schemas.microsoft.com/office/powerpoint/2010/main" val="240868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0955F-BAB3-2EF7-8A08-9D1CF10EA616}"/>
              </a:ext>
            </a:extLst>
          </p:cNvPr>
          <p:cNvSpPr/>
          <p:nvPr/>
        </p:nvSpPr>
        <p:spPr>
          <a:xfrm>
            <a:off x="0" y="0"/>
            <a:ext cx="12192000" cy="12927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enorite"/>
              <a:ea typeface="+mn-ea"/>
              <a:cs typeface="+mn-cs"/>
            </a:endParaRPr>
          </a:p>
        </p:txBody>
      </p:sp>
      <p:sp>
        <p:nvSpPr>
          <p:cNvPr id="2" name="Title 1">
            <a:extLst>
              <a:ext uri="{FF2B5EF4-FFF2-40B4-BE49-F238E27FC236}">
                <a16:creationId xmlns:a16="http://schemas.microsoft.com/office/drawing/2014/main" id="{8ADA3D17-0BDB-D995-ECBE-3056E12481BE}"/>
              </a:ext>
            </a:extLst>
          </p:cNvPr>
          <p:cNvSpPr>
            <a:spLocks noGrp="1"/>
          </p:cNvSpPr>
          <p:nvPr>
            <p:ph type="title"/>
          </p:nvPr>
        </p:nvSpPr>
        <p:spPr>
          <a:xfrm>
            <a:off x="189048" y="350963"/>
            <a:ext cx="11383796" cy="861373"/>
          </a:xfrm>
        </p:spPr>
        <p:txBody>
          <a:bodyPr/>
          <a:lstStyle/>
          <a:p>
            <a:r>
              <a:rPr lang="en-GB">
                <a:solidFill>
                  <a:schemeClr val="bg1"/>
                </a:solidFill>
              </a:rPr>
              <a:t>EU Policy</a:t>
            </a:r>
          </a:p>
        </p:txBody>
      </p:sp>
      <p:sp>
        <p:nvSpPr>
          <p:cNvPr id="4" name="Slide Number Placeholder 3">
            <a:extLst>
              <a:ext uri="{FF2B5EF4-FFF2-40B4-BE49-F238E27FC236}">
                <a16:creationId xmlns:a16="http://schemas.microsoft.com/office/drawing/2014/main" id="{28B6476A-2CDA-F0F8-CE8B-21298E7424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srgbClr val="00B2A1"/>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1" i="0" u="none" strike="noStrike" kern="1200" cap="none" spc="0" normalizeH="0" baseline="0" noProof="0">
              <a:ln>
                <a:noFill/>
              </a:ln>
              <a:solidFill>
                <a:srgbClr val="00B2A1"/>
              </a:solidFill>
              <a:effectLst/>
              <a:uLnTx/>
              <a:uFillTx/>
              <a:latin typeface="Tenorite"/>
              <a:ea typeface="+mn-ea"/>
              <a:cs typeface="+mn-cs"/>
            </a:endParaRPr>
          </a:p>
        </p:txBody>
      </p:sp>
      <p:sp>
        <p:nvSpPr>
          <p:cNvPr id="13" name="Rectangle 12">
            <a:extLst>
              <a:ext uri="{FF2B5EF4-FFF2-40B4-BE49-F238E27FC236}">
                <a16:creationId xmlns:a16="http://schemas.microsoft.com/office/drawing/2014/main" id="{788E5B09-65CD-9A17-5648-0731E318D297}"/>
              </a:ext>
            </a:extLst>
          </p:cNvPr>
          <p:cNvSpPr/>
          <p:nvPr/>
        </p:nvSpPr>
        <p:spPr>
          <a:xfrm>
            <a:off x="87640" y="1391094"/>
            <a:ext cx="1258186" cy="2037906"/>
          </a:xfrm>
          <a:prstGeom prst="rect">
            <a:avLst/>
          </a:prstGeom>
          <a:solidFill>
            <a:srgbClr val="00B2A1"/>
          </a:solidFill>
          <a:ln>
            <a:solidFill>
              <a:srgbClr val="00B2A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enorite"/>
                <a:ea typeface="+mn-ea"/>
                <a:cs typeface="+mn-cs"/>
              </a:rPr>
              <a:t>Flexibility for EU-UK </a:t>
            </a:r>
            <a:r>
              <a:rPr kumimoji="0" lang="en-GB" sz="1800" b="0" i="0" u="none" strike="noStrike" kern="1200" cap="none" spc="0" normalizeH="0" baseline="0" noProof="0" err="1">
                <a:ln>
                  <a:noFill/>
                </a:ln>
                <a:solidFill>
                  <a:prstClr val="white"/>
                </a:solidFill>
                <a:effectLst/>
                <a:uLnTx/>
                <a:uFillTx/>
                <a:latin typeface="Tenorite"/>
                <a:ea typeface="+mn-ea"/>
                <a:cs typeface="+mn-cs"/>
              </a:rPr>
              <a:t>interco</a:t>
            </a:r>
            <a:r>
              <a:rPr kumimoji="0" lang="en-GB" sz="1800" b="0" i="0" u="none" strike="noStrike" kern="1200" cap="none" spc="0" normalizeH="0" baseline="0" noProof="0">
                <a:ln>
                  <a:noFill/>
                </a:ln>
                <a:solidFill>
                  <a:prstClr val="white"/>
                </a:solidFill>
                <a:effectLst/>
                <a:uLnTx/>
                <a:uFillTx/>
                <a:latin typeface="Tenorite"/>
                <a:ea typeface="+mn-ea"/>
                <a:cs typeface="+mn-cs"/>
              </a:rPr>
              <a:t> ? </a:t>
            </a: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14" name="Rectangle 13">
            <a:extLst>
              <a:ext uri="{FF2B5EF4-FFF2-40B4-BE49-F238E27FC236}">
                <a16:creationId xmlns:a16="http://schemas.microsoft.com/office/drawing/2014/main" id="{2898E29E-ECEE-5627-2B94-C2F846ACEBB7}"/>
              </a:ext>
            </a:extLst>
          </p:cNvPr>
          <p:cNvSpPr/>
          <p:nvPr/>
        </p:nvSpPr>
        <p:spPr>
          <a:xfrm>
            <a:off x="1418640" y="1391094"/>
            <a:ext cx="10685720" cy="2037906"/>
          </a:xfrm>
          <a:prstGeom prst="rect">
            <a:avLst/>
          </a:prstGeom>
          <a:noFill/>
          <a:ln w="28575">
            <a:solidFill>
              <a:srgbClr val="00B2A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marR="690880" lvl="0" indent="-285750" algn="l" defTabSz="914400" rtl="0" eaLnBrk="1" fontAlgn="auto" latinLnBrk="0" hangingPunct="1">
              <a:lnSpc>
                <a:spcPct val="107000"/>
              </a:lnSpc>
              <a:spcBef>
                <a:spcPts val="0"/>
              </a:spcBef>
              <a:spcAft>
                <a:spcPts val="800"/>
              </a:spcAft>
              <a:buClrTx/>
              <a:buSzTx/>
              <a:buFont typeface="Arial,Sans-Serif"/>
              <a:buChar char="•"/>
              <a:tabLst/>
              <a:defRPr/>
            </a:pPr>
            <a:r>
              <a:rPr kumimoji="0" lang="en-GB" sz="1400" b="1" i="0" u="none" strike="noStrike" kern="1200" cap="none" spc="0" normalizeH="0" baseline="0" noProof="0" dirty="0">
                <a:ln>
                  <a:noFill/>
                </a:ln>
                <a:solidFill>
                  <a:srgbClr val="575756"/>
                </a:solidFill>
                <a:effectLst/>
                <a:uLnTx/>
                <a:uFillTx/>
                <a:latin typeface="Tenorite"/>
                <a:ea typeface="+mn-ea"/>
                <a:cs typeface="Calibri"/>
              </a:rPr>
              <a:t>Article 52 Regulation</a:t>
            </a:r>
            <a:r>
              <a:rPr kumimoji="0" lang="en-GB" sz="1400" b="0" i="0" u="none" strike="noStrike" kern="1200" cap="none" spc="0" normalizeH="0" baseline="0" noProof="0" dirty="0">
                <a:ln>
                  <a:noFill/>
                </a:ln>
                <a:solidFill>
                  <a:srgbClr val="575756"/>
                </a:solidFill>
                <a:effectLst/>
                <a:uLnTx/>
                <a:uFillTx/>
                <a:latin typeface="Tenorite"/>
                <a:ea typeface="+mn-ea"/>
                <a:cs typeface="Calibri"/>
              </a:rPr>
              <a:t> indicates that NC and guidelines apply to entry points from and exit points to third countries from 24 months from the date of entry into force of this Regulation.</a:t>
            </a:r>
          </a:p>
          <a:p>
            <a:pPr marL="285750" marR="69088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GB" sz="1400" b="1" i="0" u="none" strike="noStrike" kern="1200" cap="none" spc="0" normalizeH="0" baseline="0" noProof="0" dirty="0">
                <a:ln>
                  <a:noFill/>
                </a:ln>
                <a:solidFill>
                  <a:srgbClr val="575756"/>
                </a:solidFill>
                <a:effectLst/>
                <a:uLnTx/>
                <a:uFillTx/>
                <a:latin typeface="Tenorite"/>
                <a:ea typeface="+mn-ea"/>
                <a:cs typeface="Calibri"/>
              </a:rPr>
              <a:t>Article 79 Directive</a:t>
            </a:r>
            <a:r>
              <a:rPr kumimoji="0" lang="en-GB" sz="1400" b="0" i="0" u="none" strike="noStrike" kern="1200" cap="none" spc="0" normalizeH="0" baseline="0" noProof="0" dirty="0">
                <a:ln>
                  <a:noFill/>
                </a:ln>
                <a:solidFill>
                  <a:srgbClr val="575756"/>
                </a:solidFill>
                <a:effectLst/>
                <a:uLnTx/>
                <a:uFillTx/>
                <a:latin typeface="Tenorite"/>
                <a:ea typeface="+mn-ea"/>
                <a:cs typeface="Calibri"/>
              </a:rPr>
              <a:t> states that EU TSO and third countries TSO are free to conclude technical agreement on issues concerning the operation of interconnectors pipelines, insofar as those agreements are compatible with Union law and relevant decisions of the regulatory authorities of the Member States concerned. </a:t>
            </a:r>
          </a:p>
          <a:p>
            <a:pPr marL="285750" marR="69088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GB" sz="1400" b="0" i="0" u="none" strike="noStrike" kern="1200" cap="none" spc="0" normalizeH="0" baseline="0" noProof="0" dirty="0">
                <a:ln>
                  <a:noFill/>
                </a:ln>
                <a:solidFill>
                  <a:srgbClr val="575756"/>
                </a:solidFill>
                <a:effectLst/>
                <a:uLnTx/>
                <a:uFillTx/>
                <a:latin typeface="Tenorite"/>
                <a:ea typeface="+mn-ea"/>
                <a:cs typeface="Calibri"/>
              </a:rPr>
              <a:t>Article 82 Directive outlines the procedure to follow in order to amend, extend, adapt, renew or conclude an agreement on the operation of a transmission line with a third country</a:t>
            </a:r>
          </a:p>
        </p:txBody>
      </p:sp>
      <p:sp>
        <p:nvSpPr>
          <p:cNvPr id="3" name="TextBox 2">
            <a:extLst>
              <a:ext uri="{FF2B5EF4-FFF2-40B4-BE49-F238E27FC236}">
                <a16:creationId xmlns:a16="http://schemas.microsoft.com/office/drawing/2014/main" id="{4B61F9B5-1403-4849-74F8-81F6700D6CF1}"/>
              </a:ext>
            </a:extLst>
          </p:cNvPr>
          <p:cNvSpPr txBox="1"/>
          <p:nvPr/>
        </p:nvSpPr>
        <p:spPr>
          <a:xfrm>
            <a:off x="189048" y="3852809"/>
            <a:ext cx="11770071" cy="2308324"/>
          </a:xfrm>
          <a:prstGeom prst="rect">
            <a:avLst/>
          </a:prstGeom>
          <a:noFill/>
        </p:spPr>
        <p:txBody>
          <a:bodyPr wrap="square" rtlCol="0">
            <a:spAutoFit/>
          </a:bodyPr>
          <a:lstStyle/>
          <a:p>
            <a:r>
              <a:rPr lang="en-GB" dirty="0"/>
              <a:t>The Gas Package requires final approval from the EU Parliament and Commission therefore the regulations will likely be enforced prior to the elections in April/ May this year (National Gas Transmission will continue to monitor this and update accordingly.) </a:t>
            </a:r>
          </a:p>
          <a:p>
            <a:r>
              <a:rPr lang="en-GB" dirty="0"/>
              <a:t>EU Network codes and guidelines should be applied to entry points from and exit points to third countries 24 months after enforcement of the Gas Package. Where divergence is unavoidable, the UK can choose to raise a derogation however this must be raised within 18 months of the Gas Package enforcement. It is not clear yet whether this 18-month window for derogations will be extended for scenarios where the EU network codes/ guidelines are updated after the original enforcement date.</a:t>
            </a:r>
            <a:endParaRPr lang="en-GB" b="1" dirty="0"/>
          </a:p>
        </p:txBody>
      </p:sp>
    </p:spTree>
    <p:extLst>
      <p:ext uri="{BB962C8B-B14F-4D97-AF65-F5344CB8AC3E}">
        <p14:creationId xmlns:p14="http://schemas.microsoft.com/office/powerpoint/2010/main" val="174490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dirty="0"/>
              <a:t>Actions and Issues List </a:t>
            </a:r>
          </a:p>
        </p:txBody>
      </p:sp>
      <p:sp>
        <p:nvSpPr>
          <p:cNvPr id="3" name="Slide Number Placeholder 2">
            <a:extLst>
              <a:ext uri="{FF2B5EF4-FFF2-40B4-BE49-F238E27FC236}">
                <a16:creationId xmlns:a16="http://schemas.microsoft.com/office/drawing/2014/main" id="{285ACBE2-A0DE-998E-69F3-791EB0849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1" i="0" u="none" strike="noStrike" kern="1200" cap="none" spc="0" normalizeH="0" baseline="0" noProof="0">
              <a:ln>
                <a:noFill/>
              </a:ln>
              <a:solidFill>
                <a:prstClr val="white"/>
              </a:solidFill>
              <a:effectLst/>
              <a:uLnTx/>
              <a:uFillTx/>
              <a:latin typeface="Tenorite"/>
              <a:ea typeface="+mn-ea"/>
              <a:cs typeface="+mn-cs"/>
            </a:endParaRPr>
          </a:p>
        </p:txBody>
      </p:sp>
      <p:sp>
        <p:nvSpPr>
          <p:cNvPr id="2" name="Text Placeholder 1">
            <a:extLst>
              <a:ext uri="{FF2B5EF4-FFF2-40B4-BE49-F238E27FC236}">
                <a16:creationId xmlns:a16="http://schemas.microsoft.com/office/drawing/2014/main" id="{23FD8FE5-0AF5-0CB5-504F-C51956AF846A}"/>
              </a:ext>
            </a:extLst>
          </p:cNvPr>
          <p:cNvSpPr>
            <a:spLocks noGrp="1" noChangeArrowheads="1"/>
          </p:cNvSpPr>
          <p:nvPr>
            <p:ph type="body" idx="1"/>
          </p:nvPr>
        </p:nvSpPr>
        <p:spPr bwMode="auto">
          <a:xfrm>
            <a:off x="447223" y="3594152"/>
            <a:ext cx="73324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effectLst/>
                <a:latin typeface="Arial" panose="020B0604020202020204" pitchFamily="34" charset="0"/>
                <a:hlinkClick r:id="rId3">
                  <a:extLst>
                    <a:ext uri="{A12FA001-AC4F-418D-AE19-62706E023703}">
                      <ahyp:hlinkClr xmlns:ahyp="http://schemas.microsoft.com/office/drawing/2018/hyperlinkcolor" val="tx"/>
                    </a:ext>
                  </a:extLst>
                </a:hlinkClick>
              </a:rPr>
              <a:t>Issues and Actions Tracker- 0849R</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214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311-B990-8DB0-2987-10A8BCBBA860}"/>
              </a:ext>
            </a:extLst>
          </p:cNvPr>
          <p:cNvSpPr>
            <a:spLocks noGrp="1"/>
          </p:cNvSpPr>
          <p:nvPr>
            <p:ph type="title"/>
          </p:nvPr>
        </p:nvSpPr>
        <p:spPr>
          <a:xfrm>
            <a:off x="404102" y="350963"/>
            <a:ext cx="11383796" cy="1125967"/>
          </a:xfrm>
        </p:spPr>
        <p:txBody>
          <a:bodyPr/>
          <a:lstStyle/>
          <a:p>
            <a:r>
              <a:rPr lang="en-GB" dirty="0"/>
              <a:t>Actions </a:t>
            </a:r>
          </a:p>
        </p:txBody>
      </p:sp>
      <p:sp>
        <p:nvSpPr>
          <p:cNvPr id="3" name="Content Placeholder 2">
            <a:extLst>
              <a:ext uri="{FF2B5EF4-FFF2-40B4-BE49-F238E27FC236}">
                <a16:creationId xmlns:a16="http://schemas.microsoft.com/office/drawing/2014/main" id="{DA8BF72D-1B1D-DDBB-1155-8EC0DC0FD176}"/>
              </a:ext>
            </a:extLst>
          </p:cNvPr>
          <p:cNvSpPr>
            <a:spLocks noGrp="1"/>
          </p:cNvSpPr>
          <p:nvPr>
            <p:ph idx="1"/>
          </p:nvPr>
        </p:nvSpPr>
        <p:spPr>
          <a:xfrm>
            <a:off x="402772" y="1076011"/>
            <a:ext cx="11381136" cy="5215026"/>
          </a:xfrm>
        </p:spPr>
        <p:txBody>
          <a:bodyPr>
            <a:normAutofit fontScale="92500" lnSpcReduction="10000"/>
          </a:bodyPr>
          <a:lstStyle/>
          <a:p>
            <a:r>
              <a:rPr lang="en-GB" dirty="0"/>
              <a:t>Action 1 from Tracker: Progressive Energy Hydrogen Acceptability Study- will this be published? – </a:t>
            </a:r>
          </a:p>
          <a:p>
            <a:r>
              <a:rPr lang="en-GB" dirty="0">
                <a:solidFill>
                  <a:srgbClr val="FF0000"/>
                </a:solidFill>
              </a:rPr>
              <a:t>Megan to give verbal update. </a:t>
            </a:r>
          </a:p>
          <a:p>
            <a:endParaRPr lang="en-GB" dirty="0">
              <a:solidFill>
                <a:srgbClr val="FF0000"/>
              </a:solidFill>
            </a:endParaRPr>
          </a:p>
          <a:p>
            <a:r>
              <a:rPr lang="en-GB" dirty="0">
                <a:solidFill>
                  <a:srgbClr val="FF0000"/>
                </a:solidFill>
              </a:rPr>
              <a:t>In regards to blends across IP’s from EU, NG have submitted evidence to DESNZ for NTS blending, within this evidence we have requested a decision to strategically support up to 2% blends in order to align with Europe. Outputs of study and industry feedback has suggested that 2% blends should be acceptable for most direct connects with minimal to no operational/ safety changes.  </a:t>
            </a:r>
          </a:p>
          <a:p>
            <a:endParaRPr lang="en-GB" dirty="0">
              <a:solidFill>
                <a:srgbClr val="FF0000"/>
              </a:solidFill>
            </a:endParaRPr>
          </a:p>
          <a:p>
            <a:r>
              <a:rPr lang="en-GB" dirty="0"/>
              <a:t>Action 0701: </a:t>
            </a:r>
            <a:r>
              <a:rPr lang="en-GB" dirty="0" err="1"/>
              <a:t>Hydeploy</a:t>
            </a:r>
            <a:r>
              <a:rPr lang="en-GB" dirty="0"/>
              <a:t> and </a:t>
            </a:r>
            <a:r>
              <a:rPr lang="en-GB" dirty="0" err="1"/>
              <a:t>FutureGrid</a:t>
            </a:r>
            <a:r>
              <a:rPr lang="en-GB" dirty="0"/>
              <a:t> Report Update- expected publication date?</a:t>
            </a:r>
          </a:p>
          <a:p>
            <a:r>
              <a:rPr lang="en-GB" dirty="0" err="1">
                <a:solidFill>
                  <a:srgbClr val="FF0000"/>
                </a:solidFill>
              </a:rPr>
              <a:t>Hydeploy</a:t>
            </a:r>
            <a:r>
              <a:rPr lang="en-GB" dirty="0">
                <a:solidFill>
                  <a:srgbClr val="FF0000"/>
                </a:solidFill>
              </a:rPr>
              <a:t>- Update from GDN’s?</a:t>
            </a:r>
          </a:p>
          <a:p>
            <a:r>
              <a:rPr lang="en-GB" dirty="0" err="1">
                <a:solidFill>
                  <a:srgbClr val="FF0000"/>
                </a:solidFill>
              </a:rPr>
              <a:t>Futuregrid</a:t>
            </a:r>
            <a:r>
              <a:rPr lang="en-GB" dirty="0">
                <a:solidFill>
                  <a:srgbClr val="FF0000"/>
                </a:solidFill>
              </a:rPr>
              <a:t>- All blend testing now complete, report is being written up. Aiming to share evidence with HSE end of April and publish close down report end of May.</a:t>
            </a:r>
          </a:p>
          <a:p>
            <a:endParaRPr lang="en-GB" dirty="0">
              <a:solidFill>
                <a:srgbClr val="FF0000"/>
              </a:solidFill>
            </a:endParaRPr>
          </a:p>
          <a:p>
            <a:r>
              <a:rPr lang="en-GB" dirty="0"/>
              <a:t>Action 0703: Requirement for deblending? </a:t>
            </a:r>
          </a:p>
          <a:p>
            <a:r>
              <a:rPr lang="en-GB" dirty="0">
                <a:solidFill>
                  <a:srgbClr val="FF0000"/>
                </a:solidFill>
              </a:rPr>
              <a:t>Once blending safety/ operability evidence is submitted, requirement for deblending to be reviewed. </a:t>
            </a:r>
          </a:p>
          <a:p>
            <a:endParaRPr lang="en-GB" dirty="0">
              <a:solidFill>
                <a:srgbClr val="FF0000"/>
              </a:solidFill>
            </a:endParaRPr>
          </a:p>
          <a:p>
            <a:r>
              <a:rPr lang="en-GB" dirty="0"/>
              <a:t>Action 0801: UNC interactions with OAD and IGTAD. </a:t>
            </a:r>
            <a:r>
              <a:rPr lang="en-GB" dirty="0">
                <a:solidFill>
                  <a:srgbClr val="FF0000"/>
                </a:solidFill>
              </a:rPr>
              <a:t>All UNC documents included in scope of Phase 1 and 2.</a:t>
            </a:r>
          </a:p>
          <a:p>
            <a:endParaRPr lang="en-GB" dirty="0">
              <a:solidFill>
                <a:srgbClr val="FF0000"/>
              </a:solidFill>
            </a:endParaRPr>
          </a:p>
          <a:p>
            <a:r>
              <a:rPr lang="en-GB" dirty="0"/>
              <a:t>Action 0806: NTS blending infrastructure. </a:t>
            </a:r>
            <a:r>
              <a:rPr lang="en-GB" dirty="0">
                <a:hlinkClick r:id="rId2"/>
              </a:rPr>
              <a:t>Blending Infrastructure for the NTS | ENA Innovation Portal (energynetworks.org)</a:t>
            </a:r>
            <a:r>
              <a:rPr lang="en-GB" dirty="0"/>
              <a:t>. </a:t>
            </a:r>
          </a:p>
          <a:p>
            <a:r>
              <a:rPr lang="en-GB" dirty="0">
                <a:solidFill>
                  <a:srgbClr val="FF0000"/>
                </a:solidFill>
              </a:rPr>
              <a:t> </a:t>
            </a:r>
          </a:p>
          <a:p>
            <a:endParaRPr lang="en-GB" dirty="0"/>
          </a:p>
        </p:txBody>
      </p:sp>
      <p:sp>
        <p:nvSpPr>
          <p:cNvPr id="4" name="Footer Placeholder 3">
            <a:extLst>
              <a:ext uri="{FF2B5EF4-FFF2-40B4-BE49-F238E27FC236}">
                <a16:creationId xmlns:a16="http://schemas.microsoft.com/office/drawing/2014/main" id="{10B941C5-7A5F-D8E5-4DB2-660B659D08C2}"/>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3E4AB8F6-B066-E92B-FD67-FDF9EEDABB5D}"/>
              </a:ext>
            </a:extLst>
          </p:cNvPr>
          <p:cNvSpPr>
            <a:spLocks noGrp="1"/>
          </p:cNvSpPr>
          <p:nvPr>
            <p:ph type="sldNum" sz="quarter" idx="12"/>
          </p:nvPr>
        </p:nvSpPr>
        <p:spPr/>
        <p:txBody>
          <a:bodyPr/>
          <a:lstStyle/>
          <a:p>
            <a:fld id="{22D356C2-113D-466F-A9E6-BFB2DEE646A5}" type="slidenum">
              <a:rPr lang="en-GB" smtClean="0"/>
              <a:t>4</a:t>
            </a:fld>
            <a:endParaRPr lang="en-GB"/>
          </a:p>
        </p:txBody>
      </p:sp>
    </p:spTree>
    <p:extLst>
      <p:ext uri="{BB962C8B-B14F-4D97-AF65-F5344CB8AC3E}">
        <p14:creationId xmlns:p14="http://schemas.microsoft.com/office/powerpoint/2010/main" val="38892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BDB1-A0F6-C84D-C0D0-B98DF18C6F6C}"/>
              </a:ext>
            </a:extLst>
          </p:cNvPr>
          <p:cNvSpPr>
            <a:spLocks noGrp="1"/>
          </p:cNvSpPr>
          <p:nvPr>
            <p:ph type="title"/>
          </p:nvPr>
        </p:nvSpPr>
        <p:spPr/>
        <p:txBody>
          <a:bodyPr/>
          <a:lstStyle/>
          <a:p>
            <a:r>
              <a:rPr lang="en-GB" dirty="0"/>
              <a:t>Hydrogen Producer Requirements</a:t>
            </a:r>
          </a:p>
        </p:txBody>
      </p:sp>
      <p:sp>
        <p:nvSpPr>
          <p:cNvPr id="4" name="Footer Placeholder 3">
            <a:extLst>
              <a:ext uri="{FF2B5EF4-FFF2-40B4-BE49-F238E27FC236}">
                <a16:creationId xmlns:a16="http://schemas.microsoft.com/office/drawing/2014/main" id="{E5445754-6E6F-B2DA-5911-4334A11FE740}"/>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3654AC95-10C7-1974-A513-E40C966A4135}"/>
              </a:ext>
            </a:extLst>
          </p:cNvPr>
          <p:cNvSpPr>
            <a:spLocks noGrp="1"/>
          </p:cNvSpPr>
          <p:nvPr>
            <p:ph type="sldNum" sz="quarter" idx="12"/>
          </p:nvPr>
        </p:nvSpPr>
        <p:spPr/>
        <p:txBody>
          <a:bodyPr/>
          <a:lstStyle/>
          <a:p>
            <a:fld id="{22D356C2-113D-466F-A9E6-BFB2DEE646A5}" type="slidenum">
              <a:rPr lang="en-GB" smtClean="0"/>
              <a:t>5</a:t>
            </a:fld>
            <a:endParaRPr lang="en-GB"/>
          </a:p>
        </p:txBody>
      </p:sp>
      <p:sp>
        <p:nvSpPr>
          <p:cNvPr id="6" name="Content Placeholder 5">
            <a:extLst>
              <a:ext uri="{FF2B5EF4-FFF2-40B4-BE49-F238E27FC236}">
                <a16:creationId xmlns:a16="http://schemas.microsoft.com/office/drawing/2014/main" id="{BB5EC27F-B625-8490-5B48-C8D778C3EA38}"/>
              </a:ext>
            </a:extLst>
          </p:cNvPr>
          <p:cNvSpPr>
            <a:spLocks noGrp="1"/>
          </p:cNvSpPr>
          <p:nvPr>
            <p:ph idx="13"/>
          </p:nvPr>
        </p:nvSpPr>
        <p:spPr/>
        <p:txBody>
          <a:bodyPr/>
          <a:lstStyle/>
          <a:p>
            <a:r>
              <a:rPr lang="en-GB" dirty="0"/>
              <a:t>Blending Delivery Model Considerations:</a:t>
            </a:r>
          </a:p>
          <a:p>
            <a:endParaRPr lang="en-GB" dirty="0"/>
          </a:p>
          <a:p>
            <a:pPr marL="342900" indent="-342900">
              <a:buFontTx/>
              <a:buChar char="-"/>
            </a:pPr>
            <a:r>
              <a:rPr lang="en-GB" dirty="0"/>
              <a:t>Blending connection locations (free market)</a:t>
            </a:r>
          </a:p>
          <a:p>
            <a:pPr marL="342900" indent="-342900">
              <a:buFontTx/>
              <a:buChar char="-"/>
            </a:pPr>
            <a:endParaRPr lang="en-GB" dirty="0"/>
          </a:p>
          <a:p>
            <a:pPr marL="342900" indent="-342900">
              <a:buFontTx/>
              <a:buChar char="-"/>
            </a:pPr>
            <a:r>
              <a:rPr lang="en-GB" dirty="0"/>
              <a:t>Firm capacity vs interruptible </a:t>
            </a:r>
          </a:p>
          <a:p>
            <a:pPr marL="342900" indent="-342900">
              <a:buFontTx/>
              <a:buChar char="-"/>
            </a:pPr>
            <a:endParaRPr lang="en-GB" dirty="0"/>
          </a:p>
          <a:p>
            <a:r>
              <a:rPr lang="en-GB" dirty="0"/>
              <a:t>1) Minimum change to arrangements, quicker and easier to deliver – but the network operator has curtailment rights. </a:t>
            </a:r>
          </a:p>
          <a:p>
            <a:endParaRPr lang="en-GB" dirty="0"/>
          </a:p>
          <a:p>
            <a:r>
              <a:rPr lang="en-GB" dirty="0"/>
              <a:t>2) More significant change, including development of gas distribution entry products along with commercially firm entry rights. </a:t>
            </a:r>
          </a:p>
          <a:p>
            <a:pPr marL="342900" indent="-342900">
              <a:buFontTx/>
              <a:buChar char="-"/>
            </a:pPr>
            <a:endParaRPr lang="en-GB" dirty="0"/>
          </a:p>
        </p:txBody>
      </p:sp>
      <p:sp>
        <p:nvSpPr>
          <p:cNvPr id="8" name="Rectangle 2">
            <a:extLst>
              <a:ext uri="{FF2B5EF4-FFF2-40B4-BE49-F238E27FC236}">
                <a16:creationId xmlns:a16="http://schemas.microsoft.com/office/drawing/2014/main" id="{B0CFA05E-648B-9523-9735-B1ADE2C7F71F}"/>
              </a:ext>
            </a:extLst>
          </p:cNvPr>
          <p:cNvSpPr>
            <a:spLocks noGrp="1" noChangeArrowheads="1"/>
          </p:cNvSpPr>
          <p:nvPr>
            <p:ph idx="1"/>
          </p:nvPr>
        </p:nvSpPr>
        <p:spPr bwMode="auto">
          <a:xfrm>
            <a:off x="405430" y="1513393"/>
            <a:ext cx="54873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UK Hydrogen Production Map- Blending.docx</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HAR1, NZHF (strands 1 &amp; 2) and CCUS Track 1 clusters – majority of projects are aiming to be operational by 2025/2026.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Will blending service be required straight away or will demand out way supply initially?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If blending required in 2025/2026, exemptions may be required prior to full GSMR change (target date end of 2026). </a:t>
            </a:r>
          </a:p>
        </p:txBody>
      </p:sp>
    </p:spTree>
    <p:extLst>
      <p:ext uri="{BB962C8B-B14F-4D97-AF65-F5344CB8AC3E}">
        <p14:creationId xmlns:p14="http://schemas.microsoft.com/office/powerpoint/2010/main" val="306191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0180-B713-DAC4-9BF6-6AFCC2F468E7}"/>
              </a:ext>
            </a:extLst>
          </p:cNvPr>
          <p:cNvSpPr>
            <a:spLocks noGrp="1"/>
          </p:cNvSpPr>
          <p:nvPr>
            <p:ph type="title"/>
          </p:nvPr>
        </p:nvSpPr>
        <p:spPr/>
        <p:txBody>
          <a:bodyPr/>
          <a:lstStyle/>
          <a:p>
            <a:r>
              <a:rPr lang="en-GB" dirty="0"/>
              <a:t> </a:t>
            </a:r>
          </a:p>
        </p:txBody>
      </p:sp>
      <p:sp>
        <p:nvSpPr>
          <p:cNvPr id="4" name="Footer Placeholder 3">
            <a:extLst>
              <a:ext uri="{FF2B5EF4-FFF2-40B4-BE49-F238E27FC236}">
                <a16:creationId xmlns:a16="http://schemas.microsoft.com/office/drawing/2014/main" id="{ED2CE648-CBAE-775D-F6EC-F3BD93C21D0D}"/>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55527642-5712-2F56-3366-FF4216282A6A}"/>
              </a:ext>
            </a:extLst>
          </p:cNvPr>
          <p:cNvSpPr>
            <a:spLocks noGrp="1"/>
          </p:cNvSpPr>
          <p:nvPr>
            <p:ph type="sldNum" sz="quarter" idx="12"/>
          </p:nvPr>
        </p:nvSpPr>
        <p:spPr/>
        <p:txBody>
          <a:bodyPr/>
          <a:lstStyle/>
          <a:p>
            <a:fld id="{22D356C2-113D-466F-A9E6-BFB2DEE646A5}" type="slidenum">
              <a:rPr lang="en-GB" smtClean="0"/>
              <a:t>6</a:t>
            </a:fld>
            <a:endParaRPr lang="en-GB"/>
          </a:p>
        </p:txBody>
      </p:sp>
      <p:graphicFrame>
        <p:nvGraphicFramePr>
          <p:cNvPr id="7" name="Table 7">
            <a:extLst>
              <a:ext uri="{FF2B5EF4-FFF2-40B4-BE49-F238E27FC236}">
                <a16:creationId xmlns:a16="http://schemas.microsoft.com/office/drawing/2014/main" id="{C592BF8B-E2EF-789F-9EE5-4F0D47F1EC93}"/>
              </a:ext>
            </a:extLst>
          </p:cNvPr>
          <p:cNvGraphicFramePr>
            <a:graphicFrameLocks noGrp="1"/>
          </p:cNvGraphicFramePr>
          <p:nvPr>
            <p:extLst>
              <p:ext uri="{D42A27DB-BD31-4B8C-83A1-F6EECF244321}">
                <p14:modId xmlns:p14="http://schemas.microsoft.com/office/powerpoint/2010/main" val="4284295222"/>
              </p:ext>
            </p:extLst>
          </p:nvPr>
        </p:nvGraphicFramePr>
        <p:xfrm>
          <a:off x="402772" y="719666"/>
          <a:ext cx="11383795" cy="3632200"/>
        </p:xfrm>
        <a:graphic>
          <a:graphicData uri="http://schemas.openxmlformats.org/drawingml/2006/table">
            <a:tbl>
              <a:tblPr firstRow="1" bandRow="1">
                <a:tableStyleId>{5C22544A-7EE6-4342-B048-85BDC9FD1C3A}</a:tableStyleId>
              </a:tblPr>
              <a:tblGrid>
                <a:gridCol w="2001381">
                  <a:extLst>
                    <a:ext uri="{9D8B030D-6E8A-4147-A177-3AD203B41FA5}">
                      <a16:colId xmlns:a16="http://schemas.microsoft.com/office/drawing/2014/main" val="2785296759"/>
                    </a:ext>
                  </a:extLst>
                </a:gridCol>
                <a:gridCol w="3020602">
                  <a:extLst>
                    <a:ext uri="{9D8B030D-6E8A-4147-A177-3AD203B41FA5}">
                      <a16:colId xmlns:a16="http://schemas.microsoft.com/office/drawing/2014/main" val="270724101"/>
                    </a:ext>
                  </a:extLst>
                </a:gridCol>
                <a:gridCol w="3113070">
                  <a:extLst>
                    <a:ext uri="{9D8B030D-6E8A-4147-A177-3AD203B41FA5}">
                      <a16:colId xmlns:a16="http://schemas.microsoft.com/office/drawing/2014/main" val="4197939820"/>
                    </a:ext>
                  </a:extLst>
                </a:gridCol>
                <a:gridCol w="3248742">
                  <a:extLst>
                    <a:ext uri="{9D8B030D-6E8A-4147-A177-3AD203B41FA5}">
                      <a16:colId xmlns:a16="http://schemas.microsoft.com/office/drawing/2014/main" val="3634960750"/>
                    </a:ext>
                  </a:extLst>
                </a:gridCol>
              </a:tblGrid>
              <a:tr h="370840">
                <a:tc>
                  <a:txBody>
                    <a:bodyPr/>
                    <a:lstStyle/>
                    <a:p>
                      <a:r>
                        <a:rPr lang="en-GB" dirty="0"/>
                        <a:t>Market Principle </a:t>
                      </a:r>
                    </a:p>
                  </a:txBody>
                  <a:tcPr>
                    <a:solidFill>
                      <a:srgbClr val="159B98"/>
                    </a:solidFill>
                  </a:tcPr>
                </a:tc>
                <a:tc>
                  <a:txBody>
                    <a:bodyPr/>
                    <a:lstStyle/>
                    <a:p>
                      <a:r>
                        <a:rPr lang="en-GB" dirty="0"/>
                        <a:t>Scope </a:t>
                      </a:r>
                    </a:p>
                  </a:txBody>
                  <a:tcPr>
                    <a:solidFill>
                      <a:srgbClr val="159B98"/>
                    </a:solidFill>
                  </a:tcPr>
                </a:tc>
                <a:tc>
                  <a:txBody>
                    <a:bodyPr/>
                    <a:lstStyle/>
                    <a:p>
                      <a:r>
                        <a:rPr lang="en-GB" dirty="0"/>
                        <a:t>Least Change approach</a:t>
                      </a:r>
                    </a:p>
                  </a:txBody>
                  <a:tcPr>
                    <a:solidFill>
                      <a:srgbClr val="159B98"/>
                    </a:solidFill>
                  </a:tcPr>
                </a:tc>
                <a:tc>
                  <a:txBody>
                    <a:bodyPr/>
                    <a:lstStyle/>
                    <a:p>
                      <a:r>
                        <a:rPr lang="en-GB" dirty="0"/>
                        <a:t>Optimised approach</a:t>
                      </a:r>
                    </a:p>
                  </a:txBody>
                  <a:tcPr>
                    <a:solidFill>
                      <a:srgbClr val="159B98"/>
                    </a:solidFill>
                  </a:tcPr>
                </a:tc>
                <a:extLst>
                  <a:ext uri="{0D108BD9-81ED-4DB2-BD59-A6C34878D82A}">
                    <a16:rowId xmlns:a16="http://schemas.microsoft.com/office/drawing/2014/main" val="2333594190"/>
                  </a:ext>
                </a:extLst>
              </a:tr>
              <a:tr h="370840">
                <a:tc>
                  <a:txBody>
                    <a:bodyPr/>
                    <a:lstStyle/>
                    <a:p>
                      <a:r>
                        <a:rPr lang="en-GB" sz="1600" dirty="0"/>
                        <a:t>Connections</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Connection offers </a:t>
                      </a:r>
                      <a:r>
                        <a:rPr lang="en-GB" sz="1600" dirty="0">
                          <a:effectLst/>
                        </a:rPr>
                        <a:t>– a ‘free market’ approach whilst optimising system flows </a:t>
                      </a:r>
                    </a:p>
                    <a:p>
                      <a:endParaRPr lang="en-GB" sz="1600" dirty="0"/>
                    </a:p>
                  </a:txBody>
                  <a:tcPr>
                    <a:solidFill>
                      <a:schemeClr val="accent4">
                        <a:lumMod val="20000"/>
                        <a:lumOff val="80000"/>
                      </a:schemeClr>
                    </a:solidFill>
                  </a:tcPr>
                </a:tc>
                <a:tc rowSpan="3">
                  <a:txBody>
                    <a:bodyPr/>
                    <a:lstStyle/>
                    <a:p>
                      <a:pPr marL="285750" indent="-285750">
                        <a:buFont typeface="Arial" panose="020B0604020202020204" pitchFamily="34" charset="0"/>
                        <a:buChar char="•"/>
                      </a:pPr>
                      <a:r>
                        <a:rPr lang="en-GB" sz="1600" dirty="0">
                          <a:highlight>
                            <a:srgbClr val="FFFF00"/>
                          </a:highlight>
                        </a:rPr>
                        <a:t>Mirror biomethane model for connections and capacity allocation</a:t>
                      </a:r>
                    </a:p>
                    <a:p>
                      <a:pPr marL="285750" indent="-285750">
                        <a:buFont typeface="Arial" panose="020B0604020202020204" pitchFamily="34" charset="0"/>
                        <a:buChar char="•"/>
                      </a:pPr>
                      <a:r>
                        <a:rPr lang="en-GB" sz="1600" dirty="0"/>
                        <a:t>Minimal changes required with Entry Points and connection offers made on first-come, first-served basis </a:t>
                      </a:r>
                    </a:p>
                    <a:p>
                      <a:pPr marL="285750" indent="-285750">
                        <a:buFont typeface="Arial" panose="020B0604020202020204" pitchFamily="34" charset="0"/>
                        <a:buChar char="•"/>
                      </a:pPr>
                      <a:r>
                        <a:rPr lang="en-GB" sz="1600" dirty="0"/>
                        <a:t>Additional ‘blending transportation charge’ may be required </a:t>
                      </a:r>
                    </a:p>
                    <a:p>
                      <a:endParaRPr lang="en-GB" sz="1600" dirty="0"/>
                    </a:p>
                  </a:txBody>
                  <a:tcPr>
                    <a:solidFill>
                      <a:schemeClr val="accent4">
                        <a:lumMod val="20000"/>
                        <a:lumOff val="80000"/>
                      </a:schemeClr>
                    </a:solidFill>
                  </a:tcPr>
                </a:tc>
                <a:tc rowSpan="3">
                  <a:txBody>
                    <a:bodyPr/>
                    <a:lstStyle/>
                    <a:p>
                      <a:pPr marL="285750" indent="-285750">
                        <a:buFont typeface="Arial" panose="020B0604020202020204" pitchFamily="34" charset="0"/>
                        <a:buChar char="•"/>
                      </a:pPr>
                      <a:r>
                        <a:rPr lang="en-GB" sz="1600" dirty="0"/>
                        <a:t>Bespoke connections and capacity allocation processes for hydrogen injection points</a:t>
                      </a:r>
                    </a:p>
                    <a:p>
                      <a:pPr marL="285750" indent="-285750">
                        <a:buFont typeface="Arial" panose="020B0604020202020204" pitchFamily="34" charset="0"/>
                        <a:buChar char="•"/>
                      </a:pPr>
                      <a:r>
                        <a:rPr lang="en-GB" sz="1600" dirty="0"/>
                        <a:t>Optimise blending flows to reduce curtailment risk and prioritise larger hydrogen plants</a:t>
                      </a:r>
                    </a:p>
                    <a:p>
                      <a:pPr marL="285750" indent="-285750">
                        <a:buFont typeface="Arial" panose="020B0604020202020204" pitchFamily="34" charset="0"/>
                        <a:buChar char="•"/>
                      </a:pPr>
                      <a:r>
                        <a:rPr lang="en-GB" sz="1600" dirty="0"/>
                        <a:t>Additional ‘blending transportation charge’ </a:t>
                      </a:r>
                    </a:p>
                    <a:p>
                      <a:pPr marL="285750" indent="-285750">
                        <a:buFont typeface="Arial" panose="020B0604020202020204" pitchFamily="34" charset="0"/>
                        <a:buChar char="•"/>
                      </a:pPr>
                      <a:r>
                        <a:rPr lang="en-GB" sz="1600" dirty="0"/>
                        <a:t>Charges related to new hydrogen connections and capacity</a:t>
                      </a:r>
                    </a:p>
                    <a:p>
                      <a:endParaRPr lang="en-GB" sz="1600" dirty="0"/>
                    </a:p>
                  </a:txBody>
                  <a:tcPr>
                    <a:solidFill>
                      <a:schemeClr val="accent4">
                        <a:lumMod val="20000"/>
                        <a:lumOff val="80000"/>
                      </a:schemeClr>
                    </a:solidFill>
                  </a:tcPr>
                </a:tc>
                <a:extLst>
                  <a:ext uri="{0D108BD9-81ED-4DB2-BD59-A6C34878D82A}">
                    <a16:rowId xmlns:a16="http://schemas.microsoft.com/office/drawing/2014/main" val="1041867236"/>
                  </a:ext>
                </a:extLst>
              </a:tr>
              <a:tr h="548108">
                <a:tc>
                  <a:txBody>
                    <a:bodyPr/>
                    <a:lstStyle/>
                    <a:p>
                      <a:r>
                        <a:rPr lang="en-GB" sz="1600" dirty="0"/>
                        <a:t>Capacity</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Capacity Allocation process </a:t>
                      </a:r>
                      <a:r>
                        <a:rPr lang="en-GB" sz="1600" dirty="0">
                          <a:effectLst/>
                        </a:rPr>
                        <a:t>– shippers obtaining capacity to inject hydrogen-blends</a:t>
                      </a:r>
                    </a:p>
                    <a:p>
                      <a:endParaRPr lang="en-GB" sz="1600" dirty="0"/>
                    </a:p>
                  </a:txBody>
                  <a:tcPr>
                    <a:solidFill>
                      <a:schemeClr val="accent4">
                        <a:lumMod val="20000"/>
                        <a:lumOff val="80000"/>
                      </a:schemeClr>
                    </a:solid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545991078"/>
                  </a:ext>
                </a:extLst>
              </a:tr>
              <a:tr h="370840">
                <a:tc>
                  <a:txBody>
                    <a:bodyPr/>
                    <a:lstStyle/>
                    <a:p>
                      <a:r>
                        <a:rPr lang="en-GB" sz="1600" dirty="0"/>
                        <a:t>Charging </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Network charging </a:t>
                      </a:r>
                      <a:r>
                        <a:rPr lang="en-GB" sz="1600" dirty="0">
                          <a:effectLst/>
                        </a:rPr>
                        <a:t>– new charge required for transportation of hydrogen-blended gas?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a:txBody>
                  <a:tcPr>
                    <a:solidFill>
                      <a:schemeClr val="accent4">
                        <a:lumMod val="20000"/>
                        <a:lumOff val="80000"/>
                      </a:schemeClr>
                    </a:solid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669309171"/>
                  </a:ext>
                </a:extLst>
              </a:tr>
            </a:tbl>
          </a:graphicData>
        </a:graphic>
      </p:graphicFrame>
      <p:sp>
        <p:nvSpPr>
          <p:cNvPr id="8" name="TextBox 7">
            <a:extLst>
              <a:ext uri="{FF2B5EF4-FFF2-40B4-BE49-F238E27FC236}">
                <a16:creationId xmlns:a16="http://schemas.microsoft.com/office/drawing/2014/main" id="{363901D2-C88D-5A30-2223-2CFC6541B46A}"/>
              </a:ext>
            </a:extLst>
          </p:cNvPr>
          <p:cNvSpPr txBox="1"/>
          <p:nvPr/>
        </p:nvSpPr>
        <p:spPr>
          <a:xfrm>
            <a:off x="493160" y="4767209"/>
            <a:ext cx="11293407" cy="369332"/>
          </a:xfrm>
          <a:prstGeom prst="rect">
            <a:avLst/>
          </a:prstGeom>
          <a:noFill/>
        </p:spPr>
        <p:txBody>
          <a:bodyPr wrap="square" rtlCol="0">
            <a:spAutoFit/>
          </a:bodyPr>
          <a:lstStyle/>
          <a:p>
            <a:r>
              <a:rPr lang="en-GB" dirty="0"/>
              <a:t>Biomethane Connections Process- what similarities and differences exist? </a:t>
            </a:r>
          </a:p>
        </p:txBody>
      </p:sp>
    </p:spTree>
    <p:extLst>
      <p:ext uri="{BB962C8B-B14F-4D97-AF65-F5344CB8AC3E}">
        <p14:creationId xmlns:p14="http://schemas.microsoft.com/office/powerpoint/2010/main" val="40555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dirty="0"/>
              <a:t>Phase 1 and 2A Update </a:t>
            </a:r>
          </a:p>
        </p:txBody>
      </p:sp>
      <p:sp>
        <p:nvSpPr>
          <p:cNvPr id="3" name="Slide Number Placeholder 2">
            <a:extLst>
              <a:ext uri="{FF2B5EF4-FFF2-40B4-BE49-F238E27FC236}">
                <a16:creationId xmlns:a16="http://schemas.microsoft.com/office/drawing/2014/main" id="{285ACBE2-A0DE-998E-69F3-791EB08493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356C2-113D-466F-A9E6-BFB2DEE646A5}" type="slidenum">
              <a:rPr kumimoji="0" lang="en-GB" sz="1000" b="1"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1" i="0" u="none" strike="noStrike" kern="1200" cap="none" spc="0" normalizeH="0" baseline="0" noProof="0">
              <a:ln>
                <a:noFill/>
              </a:ln>
              <a:solidFill>
                <a:prstClr val="white"/>
              </a:solidFill>
              <a:effectLst/>
              <a:uLnTx/>
              <a:uFillTx/>
              <a:latin typeface="Tenorite"/>
              <a:ea typeface="+mn-ea"/>
              <a:cs typeface="+mn-cs"/>
            </a:endParaRPr>
          </a:p>
        </p:txBody>
      </p:sp>
      <p:sp>
        <p:nvSpPr>
          <p:cNvPr id="5" name="TextBox 4">
            <a:extLst>
              <a:ext uri="{FF2B5EF4-FFF2-40B4-BE49-F238E27FC236}">
                <a16:creationId xmlns:a16="http://schemas.microsoft.com/office/drawing/2014/main" id="{B6426C6A-F6C9-5F0A-2F33-F3806E96A9E5}"/>
              </a:ext>
            </a:extLst>
          </p:cNvPr>
          <p:cNvSpPr txBox="1"/>
          <p:nvPr/>
        </p:nvSpPr>
        <p:spPr>
          <a:xfrm>
            <a:off x="365030" y="2640459"/>
            <a:ext cx="60871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enorite"/>
                <a:ea typeface="+mn-ea"/>
                <a:cs typeface="+mn-cs"/>
              </a:rPr>
              <a:t>Industry Views on Engagement Approach</a:t>
            </a:r>
          </a:p>
        </p:txBody>
      </p:sp>
    </p:spTree>
    <p:extLst>
      <p:ext uri="{BB962C8B-B14F-4D97-AF65-F5344CB8AC3E}">
        <p14:creationId xmlns:p14="http://schemas.microsoft.com/office/powerpoint/2010/main" val="361002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4E26-F195-F65C-DAD8-5DFC302D9BFF}"/>
              </a:ext>
            </a:extLst>
          </p:cNvPr>
          <p:cNvSpPr>
            <a:spLocks noGrp="1"/>
          </p:cNvSpPr>
          <p:nvPr>
            <p:ph type="title"/>
          </p:nvPr>
        </p:nvSpPr>
        <p:spPr/>
        <p:txBody>
          <a:bodyPr/>
          <a:lstStyle/>
          <a:p>
            <a:r>
              <a:rPr lang="en-GB" dirty="0"/>
              <a:t>Phase 1: Summary of our approach</a:t>
            </a:r>
          </a:p>
        </p:txBody>
      </p:sp>
      <p:sp>
        <p:nvSpPr>
          <p:cNvPr id="4" name="Slide Number Placeholder 3">
            <a:extLst>
              <a:ext uri="{FF2B5EF4-FFF2-40B4-BE49-F238E27FC236}">
                <a16:creationId xmlns:a16="http://schemas.microsoft.com/office/drawing/2014/main" id="{CC54426B-6FDA-F9D8-BFED-B8F6C84891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96A3BE0B-0886-A2FA-C2F3-1A5496E2F75A}"/>
              </a:ext>
            </a:extLst>
          </p:cNvPr>
          <p:cNvGrpSpPr/>
          <p:nvPr/>
        </p:nvGrpSpPr>
        <p:grpSpPr>
          <a:xfrm>
            <a:off x="718591" y="2325200"/>
            <a:ext cx="4499999" cy="723723"/>
            <a:chOff x="6307685" y="2199276"/>
            <a:chExt cx="4499999" cy="723723"/>
          </a:xfrm>
        </p:grpSpPr>
        <p:sp>
          <p:nvSpPr>
            <p:cNvPr id="6" name="Rectangle 5">
              <a:extLst>
                <a:ext uri="{FF2B5EF4-FFF2-40B4-BE49-F238E27FC236}">
                  <a16:creationId xmlns:a16="http://schemas.microsoft.com/office/drawing/2014/main" id="{BCB92922-196F-A06B-AE5B-3E3151E99FCD}"/>
                </a:ext>
              </a:extLst>
            </p:cNvPr>
            <p:cNvSpPr/>
            <p:nvPr/>
          </p:nvSpPr>
          <p:spPr>
            <a:xfrm>
              <a:off x="6546343" y="2199276"/>
              <a:ext cx="4261341" cy="608061"/>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E472DC6A-AD3E-CDAC-6CF4-4BEBE34E16DB}"/>
                </a:ext>
              </a:extLst>
            </p:cNvPr>
            <p:cNvSpPr/>
            <p:nvPr/>
          </p:nvSpPr>
          <p:spPr>
            <a:xfrm>
              <a:off x="6307685" y="2269679"/>
              <a:ext cx="477318" cy="45229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8" name="TextBox 7">
              <a:extLst>
                <a:ext uri="{FF2B5EF4-FFF2-40B4-BE49-F238E27FC236}">
                  <a16:creationId xmlns:a16="http://schemas.microsoft.com/office/drawing/2014/main" id="{5E139B69-5A52-0D9E-415E-01E7BB60D895}"/>
                </a:ext>
              </a:extLst>
            </p:cNvPr>
            <p:cNvSpPr txBox="1"/>
            <p:nvPr/>
          </p:nvSpPr>
          <p:spPr>
            <a:xfrm>
              <a:off x="6947296" y="2248698"/>
              <a:ext cx="3780560" cy="674301"/>
            </a:xfrm>
            <a:prstGeom prst="rect">
              <a:avLst/>
            </a:prstGeom>
            <a:ln>
              <a:noFill/>
            </a:ln>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rPr>
                <a:t>Policy</a:t>
              </a:r>
              <a:endPar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The Government’s high-level strategic decision and supporting detail on how blending should be implemented.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0B617539-6BB3-7138-FA18-BAAD8A6F26EA}"/>
              </a:ext>
            </a:extLst>
          </p:cNvPr>
          <p:cNvGrpSpPr/>
          <p:nvPr/>
        </p:nvGrpSpPr>
        <p:grpSpPr>
          <a:xfrm>
            <a:off x="718591" y="2990801"/>
            <a:ext cx="4499999" cy="727839"/>
            <a:chOff x="6307685" y="2199276"/>
            <a:chExt cx="4499999" cy="727839"/>
          </a:xfrm>
        </p:grpSpPr>
        <p:sp>
          <p:nvSpPr>
            <p:cNvPr id="10" name="Rectangle 9">
              <a:extLst>
                <a:ext uri="{FF2B5EF4-FFF2-40B4-BE49-F238E27FC236}">
                  <a16:creationId xmlns:a16="http://schemas.microsoft.com/office/drawing/2014/main" id="{38DA5008-BD9F-A157-3CEC-A4E6CFBE2407}"/>
                </a:ext>
              </a:extLst>
            </p:cNvPr>
            <p:cNvSpPr/>
            <p:nvPr/>
          </p:nvSpPr>
          <p:spPr>
            <a:xfrm>
              <a:off x="6546344" y="2199276"/>
              <a:ext cx="4261340" cy="727839"/>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0491A3B8-E978-3EDC-5711-A51FFE6BA77F}"/>
                </a:ext>
              </a:extLst>
            </p:cNvPr>
            <p:cNvSpPr/>
            <p:nvPr/>
          </p:nvSpPr>
          <p:spPr>
            <a:xfrm>
              <a:off x="6307685" y="2269679"/>
              <a:ext cx="477318" cy="452290"/>
            </a:xfrm>
            <a:prstGeom prst="ellipse">
              <a:avLst/>
            </a:prstGeom>
            <a:solidFill>
              <a:srgbClr val="002C4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sp>
          <p:nvSpPr>
            <p:cNvPr id="12" name="TextBox 11">
              <a:extLst>
                <a:ext uri="{FF2B5EF4-FFF2-40B4-BE49-F238E27FC236}">
                  <a16:creationId xmlns:a16="http://schemas.microsoft.com/office/drawing/2014/main" id="{E9A73C77-1D38-D28A-C094-C48BFEDE40EA}"/>
                </a:ext>
              </a:extLst>
            </p:cNvPr>
            <p:cNvSpPr txBox="1"/>
            <p:nvPr/>
          </p:nvSpPr>
          <p:spPr>
            <a:xfrm>
              <a:off x="6947297" y="2239912"/>
              <a:ext cx="3780559" cy="674301"/>
            </a:xfrm>
            <a:prstGeom prst="rect">
              <a:avLst/>
            </a:prstGeom>
            <a:ln>
              <a:noFill/>
            </a:ln>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rPr>
                <a:t>Safety Evidence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The completion of the safety trials by (HyDeploy / </a:t>
              </a:r>
              <a:r>
                <a:rPr kumimoji="0" lang="en-GB" sz="900" b="0" i="0" u="none" strike="noStrike" kern="1200" cap="none" spc="0" normalizeH="0" baseline="0" noProof="0" dirty="0" err="1">
                  <a:ln>
                    <a:noFill/>
                  </a:ln>
                  <a:solidFill>
                    <a:srgbClr val="00598E"/>
                  </a:solidFill>
                  <a:effectLst/>
                  <a:uLnTx/>
                  <a:uFillTx/>
                  <a:latin typeface="Arial" panose="020B0604020202020204"/>
                  <a:ea typeface="+mn-ea"/>
                  <a:cs typeface="+mn-cs"/>
                </a:rPr>
                <a:t>FutureGrid</a:t>
              </a: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 and subsequent assessment of the evidence and decision by the Health and Safety Executive (HSE).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grpSp>
      <p:grpSp>
        <p:nvGrpSpPr>
          <p:cNvPr id="13" name="Group 12">
            <a:extLst>
              <a:ext uri="{FF2B5EF4-FFF2-40B4-BE49-F238E27FC236}">
                <a16:creationId xmlns:a16="http://schemas.microsoft.com/office/drawing/2014/main" id="{532C43A4-6781-48CE-0B2A-4BC857FED407}"/>
              </a:ext>
            </a:extLst>
          </p:cNvPr>
          <p:cNvGrpSpPr/>
          <p:nvPr/>
        </p:nvGrpSpPr>
        <p:grpSpPr>
          <a:xfrm>
            <a:off x="718591" y="3783793"/>
            <a:ext cx="4499998" cy="787991"/>
            <a:chOff x="6307685" y="2199276"/>
            <a:chExt cx="4499998" cy="787991"/>
          </a:xfrm>
        </p:grpSpPr>
        <p:sp>
          <p:nvSpPr>
            <p:cNvPr id="14" name="Rectangle 13">
              <a:extLst>
                <a:ext uri="{FF2B5EF4-FFF2-40B4-BE49-F238E27FC236}">
                  <a16:creationId xmlns:a16="http://schemas.microsoft.com/office/drawing/2014/main" id="{3E8A8445-3912-6FBD-A50C-451A949B59BC}"/>
                </a:ext>
              </a:extLst>
            </p:cNvPr>
            <p:cNvSpPr/>
            <p:nvPr/>
          </p:nvSpPr>
          <p:spPr>
            <a:xfrm>
              <a:off x="6546343" y="2199276"/>
              <a:ext cx="4261340" cy="787991"/>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3158ECBE-8769-CF50-DA18-00033988E6B4}"/>
                </a:ext>
              </a:extLst>
            </p:cNvPr>
            <p:cNvSpPr/>
            <p:nvPr/>
          </p:nvSpPr>
          <p:spPr>
            <a:xfrm>
              <a:off x="6307685" y="2269679"/>
              <a:ext cx="477318" cy="45229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sp>
          <p:nvSpPr>
            <p:cNvPr id="16" name="TextBox 15">
              <a:extLst>
                <a:ext uri="{FF2B5EF4-FFF2-40B4-BE49-F238E27FC236}">
                  <a16:creationId xmlns:a16="http://schemas.microsoft.com/office/drawing/2014/main" id="{98C402DD-DFEB-51BD-58FD-520A66043A88}"/>
                </a:ext>
              </a:extLst>
            </p:cNvPr>
            <p:cNvSpPr txBox="1"/>
            <p:nvPr/>
          </p:nvSpPr>
          <p:spPr>
            <a:xfrm>
              <a:off x="6947297" y="2239914"/>
              <a:ext cx="3781968" cy="747353"/>
            </a:xfrm>
            <a:prstGeom prst="rect">
              <a:avLst/>
            </a:prstGeom>
            <a:ln>
              <a:noFill/>
            </a:ln>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rPr>
                <a:t>Market Frameworks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The design of the blending ‘delivery model’ plan to support commercial-scale blending, and the changes require to network licenses, codes (UNC), and supporting agreements to achieve this.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E87D9AC8-D650-266B-DB6C-B31E171621F9}"/>
              </a:ext>
            </a:extLst>
          </p:cNvPr>
          <p:cNvGrpSpPr/>
          <p:nvPr/>
        </p:nvGrpSpPr>
        <p:grpSpPr>
          <a:xfrm>
            <a:off x="718591" y="4620157"/>
            <a:ext cx="4499997" cy="722674"/>
            <a:chOff x="6307685" y="2199276"/>
            <a:chExt cx="4499997" cy="722674"/>
          </a:xfrm>
        </p:grpSpPr>
        <p:sp>
          <p:nvSpPr>
            <p:cNvPr id="18" name="Rectangle 17">
              <a:extLst>
                <a:ext uri="{FF2B5EF4-FFF2-40B4-BE49-F238E27FC236}">
                  <a16:creationId xmlns:a16="http://schemas.microsoft.com/office/drawing/2014/main" id="{D7EEC999-8B46-74A4-7ABB-2F208B241FA7}"/>
                </a:ext>
              </a:extLst>
            </p:cNvPr>
            <p:cNvSpPr/>
            <p:nvPr/>
          </p:nvSpPr>
          <p:spPr>
            <a:xfrm>
              <a:off x="6546343" y="2199276"/>
              <a:ext cx="4261339" cy="674301"/>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8E85341E-946E-26D1-365C-E637EF623043}"/>
                </a:ext>
              </a:extLst>
            </p:cNvPr>
            <p:cNvSpPr/>
            <p:nvPr/>
          </p:nvSpPr>
          <p:spPr>
            <a:xfrm>
              <a:off x="6307685" y="2269679"/>
              <a:ext cx="477318" cy="4522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sp>
          <p:nvSpPr>
            <p:cNvPr id="20" name="TextBox 19">
              <a:extLst>
                <a:ext uri="{FF2B5EF4-FFF2-40B4-BE49-F238E27FC236}">
                  <a16:creationId xmlns:a16="http://schemas.microsoft.com/office/drawing/2014/main" id="{3002FCFA-0BA3-2F70-1E89-3A183585756F}"/>
                </a:ext>
              </a:extLst>
            </p:cNvPr>
            <p:cNvSpPr txBox="1"/>
            <p:nvPr/>
          </p:nvSpPr>
          <p:spPr>
            <a:xfrm>
              <a:off x="6947297" y="2247649"/>
              <a:ext cx="3781968" cy="674301"/>
            </a:xfrm>
            <a:prstGeom prst="rect">
              <a:avLst/>
            </a:prstGeom>
            <a:ln>
              <a:noFill/>
            </a:ln>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rPr>
                <a:t>Operational Readiness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The operational changes required to safely deliver a blend-ready network, including procedures updates, staff training, and system upgrades.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grpSp>
      <p:sp>
        <p:nvSpPr>
          <p:cNvPr id="29" name="Rectangle 28">
            <a:extLst>
              <a:ext uri="{FF2B5EF4-FFF2-40B4-BE49-F238E27FC236}">
                <a16:creationId xmlns:a16="http://schemas.microsoft.com/office/drawing/2014/main" id="{6DCE2A58-06D4-D654-143F-5FFBBEBD48F3}"/>
              </a:ext>
            </a:extLst>
          </p:cNvPr>
          <p:cNvSpPr/>
          <p:nvPr/>
        </p:nvSpPr>
        <p:spPr>
          <a:xfrm>
            <a:off x="5521910" y="2016575"/>
            <a:ext cx="6281644"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What we did</a:t>
            </a:r>
          </a:p>
        </p:txBody>
      </p:sp>
      <p:sp>
        <p:nvSpPr>
          <p:cNvPr id="30" name="Rectangle 29">
            <a:extLst>
              <a:ext uri="{FF2B5EF4-FFF2-40B4-BE49-F238E27FC236}">
                <a16:creationId xmlns:a16="http://schemas.microsoft.com/office/drawing/2014/main" id="{76950C8B-0EE3-4E9C-4905-8E708E0B2EAA}"/>
              </a:ext>
            </a:extLst>
          </p:cNvPr>
          <p:cNvSpPr/>
          <p:nvPr/>
        </p:nvSpPr>
        <p:spPr>
          <a:xfrm>
            <a:off x="957249" y="2016575"/>
            <a:ext cx="4261338" cy="23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Pillars</a:t>
            </a:r>
          </a:p>
        </p:txBody>
      </p:sp>
      <p:grpSp>
        <p:nvGrpSpPr>
          <p:cNvPr id="31" name="Group 30">
            <a:extLst>
              <a:ext uri="{FF2B5EF4-FFF2-40B4-BE49-F238E27FC236}">
                <a16:creationId xmlns:a16="http://schemas.microsoft.com/office/drawing/2014/main" id="{08CF3373-01F2-2E87-1F92-D493EDCF6F5F}"/>
              </a:ext>
            </a:extLst>
          </p:cNvPr>
          <p:cNvGrpSpPr/>
          <p:nvPr/>
        </p:nvGrpSpPr>
        <p:grpSpPr>
          <a:xfrm>
            <a:off x="718591" y="5382635"/>
            <a:ext cx="4499997" cy="696412"/>
            <a:chOff x="6307685" y="2199276"/>
            <a:chExt cx="4143551" cy="696412"/>
          </a:xfrm>
        </p:grpSpPr>
        <p:sp>
          <p:nvSpPr>
            <p:cNvPr id="32" name="Rectangle 31">
              <a:extLst>
                <a:ext uri="{FF2B5EF4-FFF2-40B4-BE49-F238E27FC236}">
                  <a16:creationId xmlns:a16="http://schemas.microsoft.com/office/drawing/2014/main" id="{0575EBB4-CC93-9D54-A32E-EA976C419740}"/>
                </a:ext>
              </a:extLst>
            </p:cNvPr>
            <p:cNvSpPr/>
            <p:nvPr/>
          </p:nvSpPr>
          <p:spPr>
            <a:xfrm>
              <a:off x="6546344" y="2199276"/>
              <a:ext cx="3904892" cy="674301"/>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66184E48-7A6C-E5AF-4707-05130A2D6551}"/>
                </a:ext>
              </a:extLst>
            </p:cNvPr>
            <p:cNvSpPr/>
            <p:nvPr/>
          </p:nvSpPr>
          <p:spPr>
            <a:xfrm>
              <a:off x="6307685" y="2269679"/>
              <a:ext cx="477318" cy="45229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5</a:t>
              </a:r>
            </a:p>
          </p:txBody>
        </p:sp>
        <p:sp>
          <p:nvSpPr>
            <p:cNvPr id="34" name="TextBox 33">
              <a:extLst>
                <a:ext uri="{FF2B5EF4-FFF2-40B4-BE49-F238E27FC236}">
                  <a16:creationId xmlns:a16="http://schemas.microsoft.com/office/drawing/2014/main" id="{0BBB0772-57C0-1180-B30C-29ADB6E36D65}"/>
                </a:ext>
              </a:extLst>
            </p:cNvPr>
            <p:cNvSpPr txBox="1"/>
            <p:nvPr/>
          </p:nvSpPr>
          <p:spPr>
            <a:xfrm>
              <a:off x="6945999" y="2221387"/>
              <a:ext cx="3431734" cy="674301"/>
            </a:xfrm>
            <a:prstGeom prst="rect">
              <a:avLst/>
            </a:prstGeom>
            <a:ln>
              <a:noFill/>
            </a:ln>
          </p:spPr>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rPr>
                <a:t>Project Pipeline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dirty="0">
                  <a:ln>
                    <a:noFill/>
                  </a:ln>
                  <a:solidFill>
                    <a:srgbClr val="00598E"/>
                  </a:solidFill>
                  <a:effectLst/>
                  <a:uLnTx/>
                  <a:uFillTx/>
                  <a:latin typeface="Arial" panose="020B0604020202020204"/>
                  <a:ea typeface="+mn-ea"/>
                  <a:cs typeface="+mn-cs"/>
                </a:rPr>
                <a:t>The pipeline (location &amp; size) of early-stage hydrogen projects with ambitions to blend, informing the geographic focus of operational implementation and the delivery model design.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grpSp>
      <p:sp>
        <p:nvSpPr>
          <p:cNvPr id="35" name="Content Placeholder 2">
            <a:extLst>
              <a:ext uri="{FF2B5EF4-FFF2-40B4-BE49-F238E27FC236}">
                <a16:creationId xmlns:a16="http://schemas.microsoft.com/office/drawing/2014/main" id="{4FF02CA9-066C-F26B-CB3C-6A3315D318D5}"/>
              </a:ext>
            </a:extLst>
          </p:cNvPr>
          <p:cNvSpPr>
            <a:spLocks noGrp="1"/>
          </p:cNvSpPr>
          <p:nvPr>
            <p:ph idx="1"/>
          </p:nvPr>
        </p:nvSpPr>
        <p:spPr>
          <a:xfrm>
            <a:off x="720000" y="1455178"/>
            <a:ext cx="11083554" cy="451190"/>
          </a:xfrm>
        </p:spPr>
        <p:txBody>
          <a:bodyPr/>
          <a:lstStyle/>
          <a:p>
            <a:pPr>
              <a:lnSpc>
                <a:spcPct val="100000"/>
              </a:lnSpc>
              <a:spcBef>
                <a:spcPts val="0"/>
              </a:spcBef>
            </a:pPr>
            <a:r>
              <a:rPr lang="en-GB" sz="1100" dirty="0"/>
              <a:t>Five pillars of activity were identified that collectively will allow Britain’s network to become hydrogen blend-ready. In Phase 1, we conducted a review of activities required across each pillar, and mapped the timelines, roles and responsibilities, and sequencing of these activities, to produce a detailed transformation plan.</a:t>
            </a:r>
          </a:p>
        </p:txBody>
      </p:sp>
      <p:sp>
        <p:nvSpPr>
          <p:cNvPr id="36" name="Rectangle 35">
            <a:extLst>
              <a:ext uri="{FF2B5EF4-FFF2-40B4-BE49-F238E27FC236}">
                <a16:creationId xmlns:a16="http://schemas.microsoft.com/office/drawing/2014/main" id="{DF8D2647-A575-C5B5-6B49-843D20381201}"/>
              </a:ext>
            </a:extLst>
          </p:cNvPr>
          <p:cNvSpPr/>
          <p:nvPr/>
        </p:nvSpPr>
        <p:spPr>
          <a:xfrm>
            <a:off x="5521910" y="2374622"/>
            <a:ext cx="6281644" cy="2396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Review of DESNZ minded-to positions (Aug-23) to inform high-level scope of our assessment</a:t>
            </a:r>
          </a:p>
        </p:txBody>
      </p:sp>
      <p:sp>
        <p:nvSpPr>
          <p:cNvPr id="37" name="Rectangle 36">
            <a:extLst>
              <a:ext uri="{FF2B5EF4-FFF2-40B4-BE49-F238E27FC236}">
                <a16:creationId xmlns:a16="http://schemas.microsoft.com/office/drawing/2014/main" id="{EBC9D945-C4A1-AD21-4964-4F1C2FA52B9F}"/>
              </a:ext>
            </a:extLst>
          </p:cNvPr>
          <p:cNvSpPr/>
          <p:nvPr/>
        </p:nvSpPr>
        <p:spPr>
          <a:xfrm>
            <a:off x="5521910" y="2654145"/>
            <a:ext cx="6281644" cy="2396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Review of Strategic Decision in Dec-23, and integration of updated timelines and process into delivery plan</a:t>
            </a:r>
          </a:p>
        </p:txBody>
      </p:sp>
      <p:sp>
        <p:nvSpPr>
          <p:cNvPr id="38" name="Rectangle 37">
            <a:extLst>
              <a:ext uri="{FF2B5EF4-FFF2-40B4-BE49-F238E27FC236}">
                <a16:creationId xmlns:a16="http://schemas.microsoft.com/office/drawing/2014/main" id="{25116C1F-71DD-9A74-CB71-BABFE872AD50}"/>
              </a:ext>
            </a:extLst>
          </p:cNvPr>
          <p:cNvSpPr/>
          <p:nvPr/>
        </p:nvSpPr>
        <p:spPr>
          <a:xfrm>
            <a:off x="5521910" y="3097771"/>
            <a:ext cx="6281644" cy="2396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Workshops held to understand safety trials progress and review process</a:t>
            </a:r>
          </a:p>
        </p:txBody>
      </p:sp>
      <p:sp>
        <p:nvSpPr>
          <p:cNvPr id="39" name="Rectangle 38">
            <a:extLst>
              <a:ext uri="{FF2B5EF4-FFF2-40B4-BE49-F238E27FC236}">
                <a16:creationId xmlns:a16="http://schemas.microsoft.com/office/drawing/2014/main" id="{4A50B89B-421B-139B-7922-359A388F2EDB}"/>
              </a:ext>
            </a:extLst>
          </p:cNvPr>
          <p:cNvSpPr/>
          <p:nvPr/>
        </p:nvSpPr>
        <p:spPr>
          <a:xfrm>
            <a:off x="5521910" y="3402595"/>
            <a:ext cx="6281644" cy="2396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Review of previous comparable GS(M)R change processes to inform mapping of process and timelines</a:t>
            </a:r>
          </a:p>
        </p:txBody>
      </p:sp>
      <p:sp>
        <p:nvSpPr>
          <p:cNvPr id="40" name="Rectangle 39">
            <a:extLst>
              <a:ext uri="{FF2B5EF4-FFF2-40B4-BE49-F238E27FC236}">
                <a16:creationId xmlns:a16="http://schemas.microsoft.com/office/drawing/2014/main" id="{D89921F0-73D3-3AD4-4D05-EBC93382B2A2}"/>
              </a:ext>
            </a:extLst>
          </p:cNvPr>
          <p:cNvSpPr/>
          <p:nvPr/>
        </p:nvSpPr>
        <p:spPr>
          <a:xfrm>
            <a:off x="5521910" y="3781142"/>
            <a:ext cx="6281644" cy="2396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Detailed review of all network codes (UNC) and licenses to identify where changes required to deliver blending</a:t>
            </a:r>
          </a:p>
        </p:txBody>
      </p:sp>
      <p:sp>
        <p:nvSpPr>
          <p:cNvPr id="41" name="Rectangle 40">
            <a:extLst>
              <a:ext uri="{FF2B5EF4-FFF2-40B4-BE49-F238E27FC236}">
                <a16:creationId xmlns:a16="http://schemas.microsoft.com/office/drawing/2014/main" id="{68475A38-64F0-F8A3-ACA1-5BADE62A4CE3}"/>
              </a:ext>
            </a:extLst>
          </p:cNvPr>
          <p:cNvSpPr/>
          <p:nvPr/>
        </p:nvSpPr>
        <p:spPr>
          <a:xfrm>
            <a:off x="5521910" y="4332087"/>
            <a:ext cx="6281644" cy="2396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Design of timetable for achieving final blending delivery model, with input from DESNZ and Ofgem</a:t>
            </a:r>
          </a:p>
        </p:txBody>
      </p:sp>
      <p:sp>
        <p:nvSpPr>
          <p:cNvPr id="42" name="Rectangle 41">
            <a:extLst>
              <a:ext uri="{FF2B5EF4-FFF2-40B4-BE49-F238E27FC236}">
                <a16:creationId xmlns:a16="http://schemas.microsoft.com/office/drawing/2014/main" id="{80D2ECC9-8EC4-48BC-250E-0EA1357C518C}"/>
              </a:ext>
            </a:extLst>
          </p:cNvPr>
          <p:cNvSpPr/>
          <p:nvPr/>
        </p:nvSpPr>
        <p:spPr>
          <a:xfrm>
            <a:off x="5521910" y="4056615"/>
            <a:ext cx="6281644" cy="2396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Literature review of blending delivery models (incl. 0849R working group outputs) to map potential delivery options</a:t>
            </a:r>
          </a:p>
        </p:txBody>
      </p:sp>
      <p:sp>
        <p:nvSpPr>
          <p:cNvPr id="43" name="Rectangle 42">
            <a:extLst>
              <a:ext uri="{FF2B5EF4-FFF2-40B4-BE49-F238E27FC236}">
                <a16:creationId xmlns:a16="http://schemas.microsoft.com/office/drawing/2014/main" id="{59195814-BF29-5CA8-5B1E-F1D7160AE7A3}"/>
              </a:ext>
            </a:extLst>
          </p:cNvPr>
          <p:cNvSpPr/>
          <p:nvPr/>
        </p:nvSpPr>
        <p:spPr>
          <a:xfrm>
            <a:off x="5521910" y="4690560"/>
            <a:ext cx="6281644" cy="239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Workshops with all Gas Networks to map operational functions and review those impacted by blending</a:t>
            </a:r>
          </a:p>
        </p:txBody>
      </p:sp>
      <p:sp>
        <p:nvSpPr>
          <p:cNvPr id="44" name="Rectangle 43">
            <a:extLst>
              <a:ext uri="{FF2B5EF4-FFF2-40B4-BE49-F238E27FC236}">
                <a16:creationId xmlns:a16="http://schemas.microsoft.com/office/drawing/2014/main" id="{08C13C07-E19B-4043-0299-34EFCFD2B8B6}"/>
              </a:ext>
            </a:extLst>
          </p:cNvPr>
          <p:cNvSpPr/>
          <p:nvPr/>
        </p:nvSpPr>
        <p:spPr>
          <a:xfrm>
            <a:off x="5521910" y="4984171"/>
            <a:ext cx="6281644" cy="239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Review of resource requirements for operational readiness activities and est. timelines for implementation</a:t>
            </a:r>
          </a:p>
        </p:txBody>
      </p:sp>
      <p:sp>
        <p:nvSpPr>
          <p:cNvPr id="45" name="Rectangle 44">
            <a:extLst>
              <a:ext uri="{FF2B5EF4-FFF2-40B4-BE49-F238E27FC236}">
                <a16:creationId xmlns:a16="http://schemas.microsoft.com/office/drawing/2014/main" id="{30AF0111-C913-9B0C-B212-64658618C7DD}"/>
              </a:ext>
            </a:extLst>
          </p:cNvPr>
          <p:cNvSpPr/>
          <p:nvPr/>
        </p:nvSpPr>
        <p:spPr>
          <a:xfrm>
            <a:off x="5521910" y="5428689"/>
            <a:ext cx="6281644" cy="2396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Mapped all existing HAR1 applications and other known pipeline projects</a:t>
            </a:r>
          </a:p>
        </p:txBody>
      </p:sp>
      <p:sp>
        <p:nvSpPr>
          <p:cNvPr id="46" name="Rectangle 45">
            <a:extLst>
              <a:ext uri="{FF2B5EF4-FFF2-40B4-BE49-F238E27FC236}">
                <a16:creationId xmlns:a16="http://schemas.microsoft.com/office/drawing/2014/main" id="{99E0CCC1-BB36-FEFB-ECF7-3F8BD80581F2}"/>
              </a:ext>
            </a:extLst>
          </p:cNvPr>
          <p:cNvSpPr/>
          <p:nvPr/>
        </p:nvSpPr>
        <p:spPr>
          <a:xfrm>
            <a:off x="5521910" y="5719785"/>
            <a:ext cx="6281644" cy="2396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Arial" panose="020B0604020202020204"/>
                <a:ea typeface="+mn-ea"/>
                <a:cs typeface="+mn-cs"/>
              </a:rPr>
              <a:t>Review of government funding round timelines against blending timeline and integrate into delivery plan</a:t>
            </a:r>
          </a:p>
        </p:txBody>
      </p:sp>
    </p:spTree>
    <p:extLst>
      <p:ext uri="{BB962C8B-B14F-4D97-AF65-F5344CB8AC3E}">
        <p14:creationId xmlns:p14="http://schemas.microsoft.com/office/powerpoint/2010/main" val="12615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800B-5A35-9758-D912-C1CBCED928BB}"/>
              </a:ext>
            </a:extLst>
          </p:cNvPr>
          <p:cNvSpPr>
            <a:spLocks noGrp="1"/>
          </p:cNvSpPr>
          <p:nvPr>
            <p:ph type="title"/>
          </p:nvPr>
        </p:nvSpPr>
        <p:spPr/>
        <p:txBody>
          <a:bodyPr/>
          <a:lstStyle/>
          <a:p>
            <a:r>
              <a:rPr lang="en-GB" dirty="0"/>
              <a:t>Phase 1: Key findings and Phase 2 activity</a:t>
            </a:r>
          </a:p>
        </p:txBody>
      </p:sp>
      <p:graphicFrame>
        <p:nvGraphicFramePr>
          <p:cNvPr id="7" name="Table 7">
            <a:extLst>
              <a:ext uri="{FF2B5EF4-FFF2-40B4-BE49-F238E27FC236}">
                <a16:creationId xmlns:a16="http://schemas.microsoft.com/office/drawing/2014/main" id="{E03DBB42-6A9C-774B-A801-7720521990A7}"/>
              </a:ext>
            </a:extLst>
          </p:cNvPr>
          <p:cNvGraphicFramePr>
            <a:graphicFrameLocks noGrp="1"/>
          </p:cNvGraphicFramePr>
          <p:nvPr>
            <p:ph idx="1"/>
          </p:nvPr>
        </p:nvGraphicFramePr>
        <p:xfrm>
          <a:off x="720000" y="2019990"/>
          <a:ext cx="11082828" cy="4011436"/>
        </p:xfrm>
        <a:graphic>
          <a:graphicData uri="http://schemas.openxmlformats.org/drawingml/2006/table">
            <a:tbl>
              <a:tblPr firstRow="1" bandRow="1">
                <a:tableStyleId>{69012ECD-51FC-41F1-AA8D-1B2483CD663E}</a:tableStyleId>
              </a:tblPr>
              <a:tblGrid>
                <a:gridCol w="992664">
                  <a:extLst>
                    <a:ext uri="{9D8B030D-6E8A-4147-A177-3AD203B41FA5}">
                      <a16:colId xmlns:a16="http://schemas.microsoft.com/office/drawing/2014/main" val="2741747506"/>
                    </a:ext>
                  </a:extLst>
                </a:gridCol>
                <a:gridCol w="7111014">
                  <a:extLst>
                    <a:ext uri="{9D8B030D-6E8A-4147-A177-3AD203B41FA5}">
                      <a16:colId xmlns:a16="http://schemas.microsoft.com/office/drawing/2014/main" val="4200188652"/>
                    </a:ext>
                  </a:extLst>
                </a:gridCol>
                <a:gridCol w="2979150">
                  <a:extLst>
                    <a:ext uri="{9D8B030D-6E8A-4147-A177-3AD203B41FA5}">
                      <a16:colId xmlns:a16="http://schemas.microsoft.com/office/drawing/2014/main" val="3045257177"/>
                    </a:ext>
                  </a:extLst>
                </a:gridCol>
              </a:tblGrid>
              <a:tr h="247296">
                <a:tc>
                  <a:txBody>
                    <a:bodyPr/>
                    <a:lstStyle/>
                    <a:p>
                      <a:endParaRPr lang="en-GB" sz="1000" dirty="0"/>
                    </a:p>
                  </a:txBody>
                  <a:tcPr/>
                </a:tc>
                <a:tc>
                  <a:txBody>
                    <a:bodyPr/>
                    <a:lstStyle/>
                    <a:p>
                      <a:r>
                        <a:rPr lang="en-GB" sz="1000" dirty="0"/>
                        <a:t>Key findings</a:t>
                      </a:r>
                    </a:p>
                  </a:txBody>
                  <a:tcPr/>
                </a:tc>
                <a:tc>
                  <a:txBody>
                    <a:bodyPr/>
                    <a:lstStyle/>
                    <a:p>
                      <a:r>
                        <a:rPr lang="en-GB" sz="1000" dirty="0"/>
                        <a:t>Next Steps</a:t>
                      </a:r>
                    </a:p>
                  </a:txBody>
                  <a:tcPr/>
                </a:tc>
                <a:extLst>
                  <a:ext uri="{0D108BD9-81ED-4DB2-BD59-A6C34878D82A}">
                    <a16:rowId xmlns:a16="http://schemas.microsoft.com/office/drawing/2014/main" val="956668402"/>
                  </a:ext>
                </a:extLst>
              </a:tr>
              <a:tr h="942817">
                <a:tc>
                  <a:txBody>
                    <a:bodyPr/>
                    <a:lstStyle/>
                    <a:p>
                      <a:r>
                        <a:rPr lang="en-GB" sz="900" b="1" dirty="0"/>
                        <a:t>Safety Evidence</a:t>
                      </a:r>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dirty="0"/>
                        <a:t>HyDeploy evidence review and GS(M)R legislative timeline is </a:t>
                      </a:r>
                      <a:r>
                        <a:rPr lang="en-GB" sz="900" b="1" dirty="0"/>
                        <a:t>driving critical path to networks being ‘blend ready</a:t>
                      </a:r>
                      <a:r>
                        <a:rPr lang="en-GB" sz="900"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dirty="0"/>
                        <a:t>Based on previous comparable legislative processes (e.g. </a:t>
                      </a:r>
                      <a:r>
                        <a:rPr lang="en-GB" sz="900" dirty="0" err="1"/>
                        <a:t>Wobbe</a:t>
                      </a:r>
                      <a:r>
                        <a:rPr lang="en-GB" sz="900" dirty="0"/>
                        <a:t> index changes), initial outlined plan has changes coming into force from </a:t>
                      </a:r>
                      <a:r>
                        <a:rPr lang="en-GB" sz="900" b="1" dirty="0"/>
                        <a:t>Q4-26 </a:t>
                      </a:r>
                      <a:r>
                        <a:rPr lang="en-GB" sz="900" b="0" dirty="0"/>
                        <a:t>(following a 1-yr industry notice period)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b="0" dirty="0"/>
                        <a:t>Potential for NTS timeline to catch up with LDZ if safety assessment process can be streamlined having been completed once already for LDZ</a:t>
                      </a:r>
                      <a:endParaRPr lang="en-GB" sz="900" dirty="0"/>
                    </a:p>
                  </a:txBody>
                  <a:tcPr anchor="ctr"/>
                </a:tc>
                <a:tc>
                  <a:txBody>
                    <a:bodyPr/>
                    <a:lstStyle/>
                    <a:p>
                      <a:pPr marL="171450" indent="-171450">
                        <a:spcAft>
                          <a:spcPts val="600"/>
                        </a:spcAft>
                        <a:buFont typeface="Arial" panose="020B0604020202020204" pitchFamily="34" charset="0"/>
                        <a:buChar char="•"/>
                      </a:pPr>
                      <a:r>
                        <a:rPr lang="en-GB" sz="900" dirty="0"/>
                        <a:t>Focus at start of Phase 2A will be collective buy-in on timeline from DESNZ, Ofgem and HSE</a:t>
                      </a:r>
                    </a:p>
                    <a:p>
                      <a:pPr marL="171450" indent="-171450">
                        <a:spcAft>
                          <a:spcPts val="600"/>
                        </a:spcAft>
                        <a:buFont typeface="Arial" panose="020B0604020202020204" pitchFamily="34" charset="0"/>
                        <a:buChar char="•"/>
                      </a:pPr>
                      <a:r>
                        <a:rPr lang="en-GB" sz="900" dirty="0"/>
                        <a:t>HSE to conduct safety assessment and issue initial minded-to position prior to consultation</a:t>
                      </a:r>
                    </a:p>
                  </a:txBody>
                  <a:tcPr anchor="ctr"/>
                </a:tc>
                <a:extLst>
                  <a:ext uri="{0D108BD9-81ED-4DB2-BD59-A6C34878D82A}">
                    <a16:rowId xmlns:a16="http://schemas.microsoft.com/office/drawing/2014/main" val="3190870686"/>
                  </a:ext>
                </a:extLst>
              </a:tr>
              <a:tr h="1591970">
                <a:tc>
                  <a:txBody>
                    <a:bodyPr/>
                    <a:lstStyle/>
                    <a:p>
                      <a:r>
                        <a:rPr lang="en-GB" sz="900" b="1" dirty="0"/>
                        <a:t>Market Frameworks</a:t>
                      </a:r>
                    </a:p>
                  </a:txBody>
                  <a:tcPr/>
                </a:tc>
                <a:tc>
                  <a:txBody>
                    <a:bodyPr/>
                    <a:lstStyle/>
                    <a:p>
                      <a:pPr marL="171450" indent="-171450">
                        <a:spcAft>
                          <a:spcPts val="600"/>
                        </a:spcAft>
                        <a:buFont typeface="Arial" panose="020B0604020202020204" pitchFamily="34" charset="0"/>
                        <a:buChar char="•"/>
                      </a:pPr>
                      <a:r>
                        <a:rPr lang="en-GB" sz="900" dirty="0"/>
                        <a:t>A set of decisions are required on the final ‘blending delivery model’, which should be consulted on with industry, prior to the translation of these into formal UNC and license changes</a:t>
                      </a:r>
                    </a:p>
                    <a:p>
                      <a:pPr marL="171450" indent="-171450">
                        <a:spcAft>
                          <a:spcPts val="600"/>
                        </a:spcAft>
                        <a:buFont typeface="Arial" panose="020B0604020202020204" pitchFamily="34" charset="0"/>
                        <a:buChar char="•"/>
                      </a:pPr>
                      <a:r>
                        <a:rPr lang="en-GB" sz="900" dirty="0"/>
                        <a:t>These changes were categorised into the following categories, which will guide the Phase 2 working groups structure:</a:t>
                      </a:r>
                    </a:p>
                    <a:p>
                      <a:pPr marL="628650" lvl="1" indent="-171450">
                        <a:spcAft>
                          <a:spcPts val="600"/>
                        </a:spcAft>
                        <a:buFont typeface="Arial" panose="020B0604020202020204" pitchFamily="34" charset="0"/>
                        <a:buChar char="•"/>
                      </a:pPr>
                      <a:r>
                        <a:rPr lang="en-GB" sz="900" dirty="0"/>
                        <a:t>Capacity Allocation, Connections, Trading and Balancing, and Network Charging</a:t>
                      </a:r>
                    </a:p>
                    <a:p>
                      <a:pPr marL="628650" lvl="1" indent="-171450">
                        <a:spcAft>
                          <a:spcPts val="600"/>
                        </a:spcAft>
                        <a:buFont typeface="Arial" panose="020B0604020202020204" pitchFamily="34" charset="0"/>
                        <a:buChar char="•"/>
                      </a:pPr>
                      <a:r>
                        <a:rPr lang="en-GB" sz="900" dirty="0"/>
                        <a:t>Gas quality Measurement, Monitoring and System Operations</a:t>
                      </a:r>
                    </a:p>
                    <a:p>
                      <a:pPr marL="628650" lvl="1" indent="-171450">
                        <a:spcAft>
                          <a:spcPts val="600"/>
                        </a:spcAft>
                        <a:buFont typeface="Arial" panose="020B0604020202020204" pitchFamily="34" charset="0"/>
                        <a:buChar char="•"/>
                      </a:pPr>
                      <a:r>
                        <a:rPr lang="en-GB" sz="900" dirty="0"/>
                        <a:t>Network Communications and Coordination</a:t>
                      </a:r>
                    </a:p>
                    <a:p>
                      <a:pPr marL="171450" indent="-171450">
                        <a:spcAft>
                          <a:spcPts val="600"/>
                        </a:spcAft>
                        <a:buFont typeface="Arial" panose="020B0604020202020204" pitchFamily="34" charset="0"/>
                        <a:buChar char="•"/>
                      </a:pPr>
                      <a:r>
                        <a:rPr lang="en-GB" sz="900" dirty="0"/>
                        <a:t>The process for deciding on the final delivery model needs to be collaborative and involve input from wider industry (and Government / Ofgem), whilst also moving at pace. </a:t>
                      </a:r>
                    </a:p>
                  </a:txBody>
                  <a:tcPr anchor="ctr"/>
                </a:tc>
                <a:tc>
                  <a:txBody>
                    <a:bodyPr/>
                    <a:lstStyle/>
                    <a:p>
                      <a:pPr marL="171450" indent="-171450">
                        <a:spcAft>
                          <a:spcPts val="600"/>
                        </a:spcAft>
                        <a:buFont typeface="Arial" panose="020B0604020202020204" pitchFamily="34" charset="0"/>
                        <a:buChar char="•"/>
                      </a:pPr>
                      <a:r>
                        <a:rPr lang="en-GB" sz="900" dirty="0"/>
                        <a:t>Agreement of up-front ‘blending delivery principles’ with DESNZ / Ofgem to guide decision-making process</a:t>
                      </a:r>
                    </a:p>
                    <a:p>
                      <a:pPr marL="171450" indent="-171450">
                        <a:spcAft>
                          <a:spcPts val="600"/>
                        </a:spcAft>
                        <a:buFont typeface="Arial" panose="020B0604020202020204" pitchFamily="34" charset="0"/>
                        <a:buChar char="•"/>
                      </a:pPr>
                      <a:r>
                        <a:rPr lang="en-GB" sz="900" dirty="0"/>
                        <a:t>Establishment of Phase 2 working groups to conduct options assessments and recommend solutions</a:t>
                      </a:r>
                    </a:p>
                    <a:p>
                      <a:pPr marL="171450" indent="-171450">
                        <a:spcAft>
                          <a:spcPts val="600"/>
                        </a:spcAft>
                        <a:buFont typeface="Arial" panose="020B0604020202020204" pitchFamily="34" charset="0"/>
                        <a:buChar char="•"/>
                      </a:pPr>
                      <a:r>
                        <a:rPr lang="en-GB" sz="900" dirty="0"/>
                        <a:t>Establish stakeholder engagement structures for input into emerging delivery model</a:t>
                      </a:r>
                    </a:p>
                  </a:txBody>
                  <a:tcPr anchor="ctr"/>
                </a:tc>
                <a:extLst>
                  <a:ext uri="{0D108BD9-81ED-4DB2-BD59-A6C34878D82A}">
                    <a16:rowId xmlns:a16="http://schemas.microsoft.com/office/drawing/2014/main" val="1429349164"/>
                  </a:ext>
                </a:extLst>
              </a:tr>
              <a:tr h="726433">
                <a:tc>
                  <a:txBody>
                    <a:bodyPr/>
                    <a:lstStyle/>
                    <a:p>
                      <a:r>
                        <a:rPr lang="en-GB" sz="900" b="1" dirty="0"/>
                        <a:t>Operational Readiness</a:t>
                      </a:r>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dirty="0"/>
                        <a:t>Detailed action plans need developing and delivering in phase 2 in parallel to market frameworks changes (some of this may need to be at risk).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dirty="0"/>
                        <a:t>Plans will need to be responsive to any changes to assumptions arising from HSE Safety Assessment, and emerging final ‘Blending Delivery Model’ to guide scope of actions required</a:t>
                      </a:r>
                      <a:endParaRPr lang="en-GB" sz="900" b="1" dirty="0"/>
                    </a:p>
                  </a:txBody>
                  <a:tcPr anchor="ctr"/>
                </a:tc>
                <a:tc>
                  <a:txBody>
                    <a:bodyPr/>
                    <a:lstStyle/>
                    <a:p>
                      <a:pPr marL="171450" indent="-171450">
                        <a:spcAft>
                          <a:spcPts val="600"/>
                        </a:spcAft>
                        <a:buFont typeface="Arial" panose="020B0604020202020204" pitchFamily="34" charset="0"/>
                        <a:buChar char="•"/>
                      </a:pPr>
                      <a:r>
                        <a:rPr lang="en-GB" sz="900" dirty="0"/>
                        <a:t>Develop operational implementation requirements to inform decisions on delivery model</a:t>
                      </a:r>
                    </a:p>
                    <a:p>
                      <a:pPr marL="171450" indent="-171450">
                        <a:spcAft>
                          <a:spcPts val="600"/>
                        </a:spcAft>
                        <a:buFont typeface="Arial" panose="020B0604020202020204" pitchFamily="34" charset="0"/>
                        <a:buChar char="•"/>
                      </a:pPr>
                      <a:r>
                        <a:rPr lang="en-GB" sz="900" dirty="0"/>
                        <a:t>Begin developing detailed operational action plans for delivery phase</a:t>
                      </a:r>
                    </a:p>
                  </a:txBody>
                  <a:tcPr anchor="ctr"/>
                </a:tc>
                <a:extLst>
                  <a:ext uri="{0D108BD9-81ED-4DB2-BD59-A6C34878D82A}">
                    <a16:rowId xmlns:a16="http://schemas.microsoft.com/office/drawing/2014/main" val="3391978533"/>
                  </a:ext>
                </a:extLst>
              </a:tr>
              <a:tr h="448224">
                <a:tc>
                  <a:txBody>
                    <a:bodyPr/>
                    <a:lstStyle/>
                    <a:p>
                      <a:r>
                        <a:rPr lang="en-GB" sz="900" b="1" dirty="0"/>
                        <a:t>Project Pipeline</a:t>
                      </a:r>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b="0" dirty="0"/>
                        <a:t>More detailed understanding of potential blending pipeline required to target resources of initial operational readiness activities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b="0" dirty="0"/>
                        <a:t>Lack of certainty on blending policy and commercial frameworks limiting producers’ ability to commit to blending projects</a:t>
                      </a:r>
                    </a:p>
                  </a:txBody>
                  <a:tcPr anchor="ctr"/>
                </a:tc>
                <a:tc>
                  <a:txBody>
                    <a:bodyPr/>
                    <a:lstStyle/>
                    <a:p>
                      <a:pPr marL="171450" indent="-171450">
                        <a:spcAft>
                          <a:spcPts val="600"/>
                        </a:spcAft>
                        <a:buFont typeface="Arial" panose="020B0604020202020204" pitchFamily="34" charset="0"/>
                        <a:buChar char="•"/>
                      </a:pPr>
                      <a:r>
                        <a:rPr lang="en-GB" sz="900" dirty="0"/>
                        <a:t>Engage with pipeline to identify priority projects / areas for implementation and collaborate on technical studies / design</a:t>
                      </a:r>
                    </a:p>
                  </a:txBody>
                  <a:tcPr anchor="ctr"/>
                </a:tc>
                <a:extLst>
                  <a:ext uri="{0D108BD9-81ED-4DB2-BD59-A6C34878D82A}">
                    <a16:rowId xmlns:a16="http://schemas.microsoft.com/office/drawing/2014/main" val="680297814"/>
                  </a:ext>
                </a:extLst>
              </a:tr>
            </a:tbl>
          </a:graphicData>
        </a:graphic>
      </p:graphicFrame>
      <p:sp>
        <p:nvSpPr>
          <p:cNvPr id="4" name="Slide Number Placeholder 3">
            <a:extLst>
              <a:ext uri="{FF2B5EF4-FFF2-40B4-BE49-F238E27FC236}">
                <a16:creationId xmlns:a16="http://schemas.microsoft.com/office/drawing/2014/main" id="{78AC0E2F-1EA0-2C3C-435A-F768D1F329A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FF217E-B86F-EA42-9607-BE163228A213}" type="slidenum">
              <a:rPr kumimoji="0" lang="en-GB" sz="1600" b="0" i="0" u="none" strike="noStrike" kern="1200" cap="none" spc="0" normalizeH="0" baseline="0" noProof="0" smtClean="0">
                <a:ln>
                  <a:noFill/>
                </a:ln>
                <a:solidFill>
                  <a:srgbClr val="00598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600" b="0" i="0" u="none" strike="noStrike" kern="1200" cap="none" spc="0" normalizeH="0" baseline="0" noProof="0">
              <a:ln>
                <a:noFill/>
              </a:ln>
              <a:solidFill>
                <a:srgbClr val="00598E"/>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80052085-A2E2-1599-D4C5-72E7E0B38235}"/>
              </a:ext>
            </a:extLst>
          </p:cNvPr>
          <p:cNvSpPr txBox="1">
            <a:spLocks/>
          </p:cNvSpPr>
          <p:nvPr/>
        </p:nvSpPr>
        <p:spPr>
          <a:xfrm>
            <a:off x="720000" y="1455178"/>
            <a:ext cx="11083554" cy="435766"/>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378A8"/>
              </a:buClr>
              <a:buSzTx/>
              <a:buFont typeface="Arial" panose="020B0604020202020204" pitchFamily="34" charset="0"/>
              <a:buNone/>
              <a:tabLst/>
              <a:defRPr/>
            </a:pPr>
            <a:r>
              <a:rPr kumimoji="0" lang="en-GB" sz="1100" b="1" i="0" u="none" strike="noStrike" kern="1200" cap="none" spc="0" normalizeH="0" baseline="0" noProof="0" dirty="0">
                <a:ln>
                  <a:noFill/>
                </a:ln>
                <a:solidFill>
                  <a:srgbClr val="00598E"/>
                </a:solidFill>
                <a:effectLst/>
                <a:uLnTx/>
                <a:uFillTx/>
                <a:latin typeface="Arial" panose="020B0604020202020204"/>
                <a:ea typeface="+mn-ea"/>
                <a:cs typeface="+mn-cs"/>
              </a:rPr>
              <a:t>The key findings from Phase 1, and plan for delivery in Phase 2 are summarised below. ‘Policy’ is excluded from the table below as whilst an important driver of the overall process, this is Government-led with limited further input required by the networks following the strategic decision in December 2023.</a:t>
            </a:r>
          </a:p>
        </p:txBody>
      </p:sp>
    </p:spTree>
    <p:extLst>
      <p:ext uri="{BB962C8B-B14F-4D97-AF65-F5344CB8AC3E}">
        <p14:creationId xmlns:p14="http://schemas.microsoft.com/office/powerpoint/2010/main" val="2712788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ZfwUYzsfDf2beA0i.nd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3.xml><?xml version="1.0" encoding="utf-8"?>
<a:theme xmlns:a="http://schemas.openxmlformats.org/drawingml/2006/main" name="2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4.xml><?xml version="1.0" encoding="utf-8"?>
<a:theme xmlns:a="http://schemas.openxmlformats.org/drawingml/2006/main" name="1_SGN presentation 4-3 v4">
  <a:themeElements>
    <a:clrScheme name="Custom 1">
      <a:dk1>
        <a:srgbClr val="0C2340"/>
      </a:dk1>
      <a:lt1>
        <a:sysClr val="window" lastClr="FFFFFF"/>
      </a:lt1>
      <a:dk2>
        <a:srgbClr val="E35205"/>
      </a:dk2>
      <a:lt2>
        <a:srgbClr val="0C2340"/>
      </a:lt2>
      <a:accent1>
        <a:srgbClr val="E35205"/>
      </a:accent1>
      <a:accent2>
        <a:srgbClr val="002249"/>
      </a:accent2>
      <a:accent3>
        <a:srgbClr val="62B5E5"/>
      </a:accent3>
      <a:accent4>
        <a:srgbClr val="A05EB5"/>
      </a:accent4>
      <a:accent5>
        <a:srgbClr val="E04E39"/>
      </a:accent5>
      <a:accent6>
        <a:srgbClr val="E87722"/>
      </a:accent6>
      <a:hlink>
        <a:srgbClr val="E35205"/>
      </a:hlink>
      <a:folHlink>
        <a:srgbClr val="62B5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9F71805-4477-47B0-9FBA-FCE1E1DB8999}" vid="{F4B93B3B-6862-4C6A-A78B-27DE3EAF410D}"/>
    </a:ext>
  </a:extLst>
</a:theme>
</file>

<file path=ppt/theme/theme5.xml><?xml version="1.0" encoding="utf-8"?>
<a:theme xmlns:a="http://schemas.openxmlformats.org/drawingml/2006/main" name="3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6.xml><?xml version="1.0" encoding="utf-8"?>
<a:theme xmlns:a="http://schemas.openxmlformats.org/drawingml/2006/main" name="5_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0339 ENA Powerpoint template" id="{2B0C6DA9-4E6C-9247-A7F0-4DA09D514E1A}" vid="{06CCB5F2-4A71-FF45-A5DE-129202675C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021FE4EE17B41A5E67D1EB75DD99E" ma:contentTypeVersion="17" ma:contentTypeDescription="Create a new document." ma:contentTypeScope="" ma:versionID="3435d551fcd08eff216d107b0ec11ecb">
  <xsd:schema xmlns:xsd="http://www.w3.org/2001/XMLSchema" xmlns:xs="http://www.w3.org/2001/XMLSchema" xmlns:p="http://schemas.microsoft.com/office/2006/metadata/properties" xmlns:ns2="ca249c35-2c41-4717-8384-495d9b737fa7" xmlns:ns3="3ee84ff3-1fa2-4b0e-bbc1-9d3729ac2ba9" targetNamespace="http://schemas.microsoft.com/office/2006/metadata/properties" ma:root="true" ma:fieldsID="fcf1c2fb9f052e205bb0436ec137164d" ns2:_="" ns3:_="">
    <xsd:import namespace="ca249c35-2c41-4717-8384-495d9b737fa7"/>
    <xsd:import namespace="3ee84ff3-1fa2-4b0e-bbc1-9d3729ac2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_Flow_SignoffStatu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49c35-2c41-4717-8384-495d9b737f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Flow_SignoffStatus" ma:index="17" nillable="true" ma:displayName="Sign-off status" ma:internalName="Sign_x002d_off_x0020_status">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249c35-2c41-4717-8384-495d9b737fa7">
      <Terms xmlns="http://schemas.microsoft.com/office/infopath/2007/PartnerControls"/>
    </lcf76f155ced4ddcb4097134ff3c332f>
    <TaxCatchAll xmlns="3ee84ff3-1fa2-4b0e-bbc1-9d3729ac2ba9" xsi:nil="true"/>
    <_Flow_SignoffStatus xmlns="ca249c35-2c41-4717-8384-495d9b737fa7" xsi:nil="true"/>
  </documentManagement>
</p:properties>
</file>

<file path=customXml/itemProps1.xml><?xml version="1.0" encoding="utf-8"?>
<ds:datastoreItem xmlns:ds="http://schemas.openxmlformats.org/officeDocument/2006/customXml" ds:itemID="{FB9614CE-9EC3-425C-9E95-3EFC8F05DA7A}"/>
</file>

<file path=customXml/itemProps2.xml><?xml version="1.0" encoding="utf-8"?>
<ds:datastoreItem xmlns:ds="http://schemas.openxmlformats.org/officeDocument/2006/customXml" ds:itemID="{1EF8489B-D32A-4D04-AD24-3B0C51F50B8B}">
  <ds:schemaRefs>
    <ds:schemaRef ds:uri="http://schemas.microsoft.com/sharepoint/v3/contenttype/forms"/>
  </ds:schemaRefs>
</ds:datastoreItem>
</file>

<file path=customXml/itemProps3.xml><?xml version="1.0" encoding="utf-8"?>
<ds:datastoreItem xmlns:ds="http://schemas.openxmlformats.org/officeDocument/2006/customXml" ds:itemID="{558C38F4-49EA-4C45-BE8B-B9683909912A}">
  <ds:schemaRefs>
    <ds:schemaRef ds:uri="http://purl.org/dc/terms/"/>
    <ds:schemaRef ds:uri="http://schemas.openxmlformats.org/package/2006/metadata/core-properties"/>
    <ds:schemaRef ds:uri="http://schemas.microsoft.com/office/2006/documentManagement/types"/>
    <ds:schemaRef ds:uri="6ce18c03-71be-4f75-8f67-ffb14577af4b"/>
    <ds:schemaRef ds:uri="http://purl.org/dc/elements/1.1/"/>
    <ds:schemaRef ds:uri="http://schemas.microsoft.com/office/2006/metadata/properties"/>
    <ds:schemaRef ds:uri="http://schemas.microsoft.com/office/infopath/2007/PartnerControls"/>
    <ds:schemaRef ds:uri="12044083-068f-4e60-a86f-f26fd53985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46789</TotalTime>
  <Words>4093</Words>
  <Application>Microsoft Office PowerPoint</Application>
  <PresentationFormat>Widescreen</PresentationFormat>
  <Paragraphs>386</Paragraphs>
  <Slides>21</Slides>
  <Notes>5</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5" baseType="lpstr">
      <vt:lpstr>Arial</vt:lpstr>
      <vt:lpstr>Arial,Sans-Serif</vt:lpstr>
      <vt:lpstr>Calibri</vt:lpstr>
      <vt:lpstr>Calibri Light</vt:lpstr>
      <vt:lpstr>System Font Regular</vt:lpstr>
      <vt:lpstr>Tenorite</vt:lpstr>
      <vt:lpstr>Wingdings</vt:lpstr>
      <vt:lpstr>Office Theme</vt:lpstr>
      <vt:lpstr>1_Office Theme</vt:lpstr>
      <vt:lpstr>2_Office Theme</vt:lpstr>
      <vt:lpstr>1_SGN presentation 4-3 v4</vt:lpstr>
      <vt:lpstr>3_Office Theme</vt:lpstr>
      <vt:lpstr>5_Office Theme</vt:lpstr>
      <vt:lpstr>think-cell Slide</vt:lpstr>
      <vt:lpstr>UNC 0849R: Hydrogen Blending: Commercial framework review and amendments    </vt:lpstr>
      <vt:lpstr>Agenda </vt:lpstr>
      <vt:lpstr>Actions and Issues List </vt:lpstr>
      <vt:lpstr>Actions </vt:lpstr>
      <vt:lpstr>Hydrogen Producer Requirements</vt:lpstr>
      <vt:lpstr> </vt:lpstr>
      <vt:lpstr>Phase 1 and 2A Update </vt:lpstr>
      <vt:lpstr>Phase 1: Summary of our approach</vt:lpstr>
      <vt:lpstr>Phase 1: Key findings and Phase 2 activity</vt:lpstr>
      <vt:lpstr>Phase-2 working groups structure</vt:lpstr>
      <vt:lpstr>Blending Delivery Model Design / Governance Overview</vt:lpstr>
      <vt:lpstr>Blending Delivery Model process and governance</vt:lpstr>
      <vt:lpstr>Questions That We Are Seeking Views On </vt:lpstr>
      <vt:lpstr>Phase-2 working groups structure</vt:lpstr>
      <vt:lpstr>0849R Interim Report  </vt:lpstr>
      <vt:lpstr>Thank you</vt:lpstr>
      <vt:lpstr>Appendices </vt:lpstr>
      <vt:lpstr>Assumptions and Parameters  </vt:lpstr>
      <vt:lpstr>Assumptions and Parameters  </vt:lpstr>
      <vt:lpstr>EU Policy</vt:lpstr>
      <vt:lpstr>EU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Blending: Commercial framework review and amendments  UNC Review Group Request</dc:title>
  <dc:creator>Bray, Megan (National Gas)</dc:creator>
  <cp:lastModifiedBy>Megan Bray (National Gas)</cp:lastModifiedBy>
  <cp:revision>25</cp:revision>
  <dcterms:created xsi:type="dcterms:W3CDTF">2023-04-20T10:19:34Z</dcterms:created>
  <dcterms:modified xsi:type="dcterms:W3CDTF">2024-04-23T13:07:25Z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0x010100EF75D00F36292E4D8C540890869B8EE7</vt:lpwstr>
  </property>
  <property fmtid="{D5CDD505-2E9C-101B-9397-08002B2CF9AE}" pid="3" name="MediaServiceImageTags">
    <vt:lpwstr/>
  </property>
</Properties>
</file>