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1"/>
  </p:notesMasterIdLst>
  <p:handoutMasterIdLst>
    <p:handoutMasterId r:id="rId12"/>
  </p:handoutMasterIdLst>
  <p:sldIdLst>
    <p:sldId id="493" r:id="rId5"/>
    <p:sldId id="534" r:id="rId6"/>
    <p:sldId id="580" r:id="rId7"/>
    <p:sldId id="529" r:id="rId8"/>
    <p:sldId id="533" r:id="rId9"/>
    <p:sldId id="442" r:id="rId10"/>
  </p:sldIdLst>
  <p:sldSz cx="9144000" cy="5143500" type="screen16x9"/>
  <p:notesSz cx="6797675" cy="9928225"/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>
        <a:solidFill>
          <a:schemeClr val="tx1"/>
        </a:solidFill>
        <a:latin typeface="+mn-lt"/>
        <a:ea typeface="+mn-ea"/>
      </a:defRPr>
    </a:lvl2pPr>
    <a:lvl3pPr marL="27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800">
        <a:solidFill>
          <a:schemeClr val="tx1"/>
        </a:solidFill>
        <a:latin typeface="+mn-lt"/>
        <a:ea typeface="+mn-ea"/>
      </a:defRPr>
    </a:lvl3pPr>
    <a:lvl4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-"/>
      <a:defRPr sz="1800">
        <a:solidFill>
          <a:schemeClr val="tx1"/>
        </a:solidFill>
        <a:latin typeface="+mn-lt"/>
        <a:ea typeface="+mn-ea"/>
      </a:defRPr>
    </a:lvl4pPr>
    <a:lvl5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◦"/>
      <a:defRPr sz="1800">
        <a:solidFill>
          <a:schemeClr val="tx1"/>
        </a:solidFill>
        <a:latin typeface="+mn-lt"/>
        <a:ea typeface="+mn-ea"/>
      </a:defRPr>
    </a:lvl5pPr>
    <a:lvl6pPr marL="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rabicPeriod"/>
      <a:defRPr sz="1800">
        <a:solidFill>
          <a:schemeClr val="tx1"/>
        </a:solidFill>
        <a:latin typeface="+mn-lt"/>
        <a:ea typeface="+mn-ea"/>
      </a:defRPr>
    </a:lvl6pPr>
    <a:lvl7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lphaLcPeriod"/>
      <a:defRPr sz="1800">
        <a:solidFill>
          <a:schemeClr val="tx1"/>
        </a:solidFill>
        <a:latin typeface="+mn-lt"/>
        <a:ea typeface="+mn-ea"/>
      </a:defRPr>
    </a:lvl7pPr>
    <a:lvl8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romanLcPeriod"/>
      <a:defRPr sz="18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2400">
        <a:solidFill>
          <a:schemeClr val="accent2"/>
        </a:solidFill>
        <a:latin typeface="+mn-lt"/>
        <a:ea typeface="+mn-ea"/>
      </a:defRPr>
    </a:lvl9pPr>
  </p:defaultTextStyle>
  <p:extLst>
    <p:ext uri="{521415D9-36F7-43E2-AB2F-B90AF26B5E84}">
      <p14:sectionLst xmlns:p14="http://schemas.microsoft.com/office/powerpoint/2010/main">
        <p14:section name="Presentation" id="{C1D72732-30A0-4DD7-AAAA-D59555EE7C85}">
          <p14:sldIdLst>
            <p14:sldId id="493"/>
            <p14:sldId id="534"/>
            <p14:sldId id="580"/>
            <p14:sldId id="529"/>
            <p14:sldId id="533"/>
            <p14:sldId id="442"/>
          </p14:sldIdLst>
        </p14:section>
        <p14:section name="Appendix" id="{B89AF782-5365-4A85-B406-B20FB1B67C5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62" userDrawn="1">
          <p15:clr>
            <a:srgbClr val="A4A3A4"/>
          </p15:clr>
        </p15:guide>
        <p15:guide id="2" pos="748" userDrawn="1">
          <p15:clr>
            <a:srgbClr val="A4A3A4"/>
          </p15:clr>
        </p15:guide>
        <p15:guide id="3" orient="horz" pos="22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2" clrIdx="0">
    <p:extLst>
      <p:ext uri="{19B8F6BF-5375-455C-9EA6-DF929625EA0E}">
        <p15:presenceInfo xmlns:p15="http://schemas.microsoft.com/office/powerpoint/2012/main" userId="S-1-5-21-4161563473-2938609101-4020916863-1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1AFE6-CA93-4970-A343-C290BC926669}" v="7" dt="2021-12-22T12:24:20.4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249" autoAdjust="0"/>
  </p:normalViewPr>
  <p:slideViewPr>
    <p:cSldViewPr snapToGrid="0">
      <p:cViewPr varScale="1">
        <p:scale>
          <a:sx n="79" d="100"/>
          <a:sy n="79" d="100"/>
        </p:scale>
        <p:origin x="756" y="52"/>
      </p:cViewPr>
      <p:guideLst>
        <p:guide orient="horz" pos="962"/>
        <p:guide pos="748"/>
        <p:guide orient="horz" pos="2255"/>
      </p:guideLst>
    </p:cSldViewPr>
  </p:slideViewPr>
  <p:outlineViewPr>
    <p:cViewPr>
      <p:scale>
        <a:sx n="33" d="100"/>
        <a:sy n="33" d="100"/>
      </p:scale>
      <p:origin x="0" y="-171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955" cy="4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3" tIns="46487" rIns="92973" bIns="4648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23" y="2"/>
            <a:ext cx="2945954" cy="4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3" tIns="46487" rIns="92973" bIns="464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22/12/2021</a:t>
            </a:fld>
            <a:endParaRPr lang="en-US" dirty="0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473"/>
            <a:ext cx="2945955" cy="4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3" tIns="46487" rIns="92973" bIns="4648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23" y="9432473"/>
            <a:ext cx="2945954" cy="4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3" tIns="46487" rIns="92973" bIns="464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955" cy="49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3" tIns="46487" rIns="92973" bIns="464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6" y="2"/>
            <a:ext cx="2945955" cy="49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3" tIns="46487" rIns="92973" bIns="464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C4EFE-BC34-5643-BA96-233A28E9007A}" type="datetime1">
              <a:rPr lang="en-GB" smtClean="0"/>
              <a:t>22/12/2021</a:t>
            </a:fld>
            <a:endParaRPr lang="en-GB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3525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5" y="4716237"/>
            <a:ext cx="5437550" cy="446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3" tIns="46487" rIns="92973" bIns="464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33"/>
            <a:ext cx="2945955" cy="49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3" tIns="46487" rIns="92973" bIns="464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6" y="9430833"/>
            <a:ext cx="2945955" cy="49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3" tIns="46487" rIns="92973" bIns="464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discussion with engineers since the December meeting about the potential impacts of a slug of high CO2 gas albeit in unlikely scenarios and engagement with the Proposer about how best to address those concerns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79895-3E67-4CB8-BE0C-23F3FD5FF7F3}" type="slidenum">
              <a:rPr lang="en-GB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GB" sz="1000" u="sng" dirty="0"/>
              <a:t>Operability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Could manifest as either trips or blow-outs of the units resulting in disruption to our ability to move the gas south and additional costs in callouts to restart the machines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Not possible to say definitively x MJ over y duration but when working with the proposer to identify what an elevated CO2 slug might mean in terms of CV change, the reduction in CV was a cause for some concern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Ultimately will only know when we run the gas through the units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GB" sz="100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GB" sz="1000" u="sng" dirty="0"/>
              <a:t>Emissions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dirty="0">
                <a:effectLst/>
                <a:latin typeface="Calibri" panose="020F0502020204030204" pitchFamily="34" charset="0"/>
              </a:rPr>
              <a:t>Concern is that lower CV fuel means lower flame temperature, less efficient combustion and the CO output increases</a:t>
            </a:r>
            <a:endParaRPr lang="en-GB" sz="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000" dirty="0"/>
              <a:t>Potential consequence of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continued repeat breaches to emissions levels detailed in the environmental permits could results in enforcement action from the Env Regulators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59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8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/>
              <a:t> 0.4 MJ = as we say in the WG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16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/>
              <a:t> Balance – giving flexibility to </a:t>
            </a:r>
            <a:r>
              <a:rPr lang="en-GB" sz="1000" dirty="0" err="1"/>
              <a:t>Ancala</a:t>
            </a:r>
            <a:r>
              <a:rPr lang="en-GB" sz="1000" dirty="0"/>
              <a:t> but also protecting the network integrity to be able to transport gas for our other customers. </a:t>
            </a:r>
          </a:p>
          <a:p>
            <a:endParaRPr lang="en-GB" sz="1000" dirty="0"/>
          </a:p>
          <a:p>
            <a:r>
              <a:rPr lang="en-GB" sz="1000" dirty="0"/>
              <a:t>This text would require us to be able to show that it was the </a:t>
            </a:r>
            <a:r>
              <a:rPr lang="en-GB" sz="1000" dirty="0" err="1"/>
              <a:t>Ancala</a:t>
            </a:r>
            <a:r>
              <a:rPr lang="en-GB" sz="1000" dirty="0"/>
              <a:t> supply that had caused this, that it’s not a combination of factors including CVs from other terminals</a:t>
            </a:r>
          </a:p>
          <a:p>
            <a:endParaRPr lang="en-GB" sz="1000" dirty="0"/>
          </a:p>
          <a:p>
            <a:r>
              <a:rPr lang="en-GB" sz="1000" dirty="0"/>
              <a:t>If challenged – this is expectation of a slugs a few times a year – </a:t>
            </a:r>
            <a:r>
              <a:rPr lang="en-GB" sz="1000" dirty="0" err="1"/>
              <a:t>Ancala</a:t>
            </a:r>
            <a:r>
              <a:rPr lang="en-GB" sz="1000" dirty="0"/>
              <a:t> would have a contractual right to deliver up to 6% at any time over the next 5 years therefore we’re seeking this extra contractual protection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99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7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88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317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5" y="4778375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550112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3" y="1062038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15696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0"/>
            <a:ext cx="2592000" cy="15696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1068388"/>
            <a:ext cx="5544621" cy="329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941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27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79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081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90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3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0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7" y="4740424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38" y="4740424"/>
            <a:ext cx="719541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322780" y="4740424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fr-FR" b="1" dirty="0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13" r:id="rId2"/>
    <p:sldLayoutId id="2147483786" r:id="rId3"/>
    <p:sldLayoutId id="2147483814" r:id="rId4"/>
    <p:sldLayoutId id="2147483817" r:id="rId5"/>
    <p:sldLayoutId id="2147483795" r:id="rId6"/>
    <p:sldLayoutId id="2147483796" r:id="rId7"/>
    <p:sldLayoutId id="2147483815" r:id="rId8"/>
    <p:sldLayoutId id="2147483794" r:id="rId9"/>
    <p:sldLayoutId id="2147483797" r:id="rId10"/>
    <p:sldLayoutId id="2147483798" r:id="rId11"/>
    <p:sldLayoutId id="2147483816" r:id="rId12"/>
    <p:sldLayoutId id="2147483784" r:id="rId13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8" pos="204" userDrawn="1">
          <p15:clr>
            <a:srgbClr val="F26B43"/>
          </p15:clr>
        </p15:guide>
        <p15:guide id="13" pos="2993" userDrawn="1">
          <p15:clr>
            <a:srgbClr val="F26B43"/>
          </p15:clr>
        </p15:guide>
        <p15:guide id="14" orient="horz" pos="350" userDrawn="1">
          <p15:clr>
            <a:srgbClr val="F26B43"/>
          </p15:clr>
        </p15:guide>
        <p15:guide id="15" orient="horz" pos="667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pos="3923" userDrawn="1">
          <p15:clr>
            <a:srgbClr val="F26B43"/>
          </p15:clr>
        </p15:guide>
        <p15:guide id="18" pos="3696" userDrawn="1">
          <p15:clr>
            <a:srgbClr val="F26B43"/>
          </p15:clr>
        </p15:guide>
        <p15:guide id="19" pos="18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20D7A5C-41FB-4A52-9B12-B489A975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1604237"/>
          </a:xfrm>
        </p:spPr>
        <p:txBody>
          <a:bodyPr/>
          <a:lstStyle/>
          <a:p>
            <a:r>
              <a:rPr lang="en-GB" sz="2400" dirty="0"/>
              <a:t>UNC Modification 0780S: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Amendment to Gas Quality NTS Entry Specification at the St Fergus SAGE System Entry Point</a:t>
            </a:r>
            <a:br>
              <a:rPr lang="en-GB" sz="2400" dirty="0"/>
            </a:br>
            <a:br>
              <a:rPr lang="en-GB" sz="2400" dirty="0"/>
            </a:br>
            <a:r>
              <a:rPr lang="en-GB" sz="1600" dirty="0"/>
              <a:t>Workgroup Meeting 6</a:t>
            </a:r>
            <a:r>
              <a:rPr lang="en-GB" sz="1600" baseline="30000" dirty="0"/>
              <a:t>th</a:t>
            </a:r>
            <a:r>
              <a:rPr lang="en-GB" sz="1600" dirty="0"/>
              <a:t> January 2022</a:t>
            </a:r>
            <a:endParaRPr lang="en-GB" sz="2400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19050CF7-7E77-48FC-B2F9-DF612A6BFF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16477" t="23428" r="479" b="14332"/>
          <a:stretch/>
        </p:blipFill>
        <p:spPr bwMode="gray">
          <a:xfrm>
            <a:off x="3891611" y="0"/>
            <a:ext cx="4960294" cy="2480147"/>
          </a:xfrm>
        </p:spPr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17C80F3B-2751-4F7E-8E96-61213AFB6A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26276" r="7108"/>
          <a:stretch/>
        </p:blipFill>
        <p:spPr bwMode="gray">
          <a:xfrm>
            <a:off x="4846035" y="1851623"/>
            <a:ext cx="1440000" cy="1440000"/>
          </a:xfr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AADC93F4-E146-4883-9E0C-0D655FBAF8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t="12527" b="12527"/>
          <a:stretch>
            <a:fillRect/>
          </a:stretch>
        </p:blipFill>
        <p:spPr bwMode="gray"/>
      </p:pic>
    </p:spTree>
    <p:extLst>
      <p:ext uri="{BB962C8B-B14F-4D97-AF65-F5344CB8AC3E}">
        <p14:creationId xmlns:p14="http://schemas.microsoft.com/office/powerpoint/2010/main" val="28749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459" y="886139"/>
            <a:ext cx="8570011" cy="3277820"/>
          </a:xfrm>
        </p:spPr>
        <p:txBody>
          <a:bodyPr/>
          <a:lstStyle/>
          <a:p>
            <a:pPr lvl="1"/>
            <a:r>
              <a:rPr lang="en-GB" sz="1300" b="1" dirty="0"/>
              <a:t>NTS Compressor Operability: </a:t>
            </a:r>
          </a:p>
          <a:p>
            <a:pPr lvl="1"/>
            <a:r>
              <a:rPr lang="en-GB" sz="1300" dirty="0"/>
              <a:t>Gas with a high CO</a:t>
            </a:r>
            <a:r>
              <a:rPr lang="en-GB" sz="1300" baseline="-25000" dirty="0"/>
              <a:t>2</a:t>
            </a:r>
            <a:r>
              <a:rPr lang="en-GB" sz="1300" dirty="0"/>
              <a:t> content results in a reduction in its CV</a:t>
            </a:r>
          </a:p>
          <a:p>
            <a:pPr lvl="1"/>
            <a:r>
              <a:rPr lang="en-GB" sz="1300" dirty="0"/>
              <a:t>If the rate of change in CV delivered to the NTS is significant, the operability of NTS compressors could be impacted </a:t>
            </a:r>
          </a:p>
          <a:p>
            <a:pPr lvl="1"/>
            <a:r>
              <a:rPr lang="en-GB" sz="1300" b="1" dirty="0"/>
              <a:t>Compressor Emissions Models:</a:t>
            </a:r>
            <a:r>
              <a:rPr lang="en-GB" sz="1300" dirty="0"/>
              <a:t> </a:t>
            </a:r>
          </a:p>
          <a:p>
            <a:pPr lvl="1"/>
            <a:r>
              <a:rPr lang="en-GB" sz="1300" dirty="0"/>
              <a:t>We use predictive emissions models to determine emissions from compressors on the NTS</a:t>
            </a:r>
          </a:p>
          <a:p>
            <a:pPr lvl="1"/>
            <a:r>
              <a:rPr lang="en-GB" sz="1300" dirty="0"/>
              <a:t>These models are set up based on the gas quality at the time, if gas quality on a day is materially different, the accuracy of these models could be impacted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79" y="283773"/>
            <a:ext cx="8497370" cy="430887"/>
          </a:xfrm>
        </p:spPr>
        <p:txBody>
          <a:bodyPr/>
          <a:lstStyle/>
          <a:p>
            <a:r>
              <a:rPr lang="en-GB" dirty="0"/>
              <a:t>Potential NTS Impacts of Elevated CO</a:t>
            </a:r>
            <a:r>
              <a:rPr lang="en-GB" baseline="-25000" dirty="0"/>
              <a:t>2 </a:t>
            </a:r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8541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685696-C8DB-4424-A735-0DA11A09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15" y="229380"/>
            <a:ext cx="8497370" cy="430887"/>
          </a:xfrm>
        </p:spPr>
        <p:txBody>
          <a:bodyPr/>
          <a:lstStyle/>
          <a:p>
            <a:r>
              <a:rPr lang="en-GB" dirty="0"/>
              <a:t>St Fergus Simplified Schematic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2EB9D0-9DE4-4E96-81CD-993804579A39}"/>
              </a:ext>
            </a:extLst>
          </p:cNvPr>
          <p:cNvSpPr/>
          <p:nvPr/>
        </p:nvSpPr>
        <p:spPr bwMode="auto">
          <a:xfrm>
            <a:off x="1491915" y="1375610"/>
            <a:ext cx="1475873" cy="74595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GB" dirty="0">
                <a:solidFill>
                  <a:schemeClr val="bg1"/>
                </a:solidFill>
                <a:cs typeface="Arial"/>
              </a:rPr>
              <a:t>SAGE</a:t>
            </a:r>
            <a:endParaRPr lang="en-GB" sz="18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4E1DEE-5C64-4711-8782-5FDD780F9920}"/>
              </a:ext>
            </a:extLst>
          </p:cNvPr>
          <p:cNvSpPr/>
          <p:nvPr/>
        </p:nvSpPr>
        <p:spPr bwMode="auto">
          <a:xfrm>
            <a:off x="3348789" y="1375610"/>
            <a:ext cx="1475873" cy="74595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GB" dirty="0">
                <a:solidFill>
                  <a:schemeClr val="bg1"/>
                </a:solidFill>
                <a:cs typeface="Arial"/>
              </a:rPr>
              <a:t>Shell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2E0307-3FF3-4DD2-BA7E-237D00FF06ED}"/>
              </a:ext>
            </a:extLst>
          </p:cNvPr>
          <p:cNvSpPr/>
          <p:nvPr/>
        </p:nvSpPr>
        <p:spPr bwMode="auto">
          <a:xfrm>
            <a:off x="5205663" y="1375610"/>
            <a:ext cx="1475873" cy="74595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GB" dirty="0">
                <a:solidFill>
                  <a:schemeClr val="bg1"/>
                </a:solidFill>
                <a:cs typeface="Arial"/>
              </a:rPr>
              <a:t>NSMP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896440-7BB2-4701-B3DA-49AE819C7605}"/>
              </a:ext>
            </a:extLst>
          </p:cNvPr>
          <p:cNvCxnSpPr>
            <a:stCxn id="4" idx="2"/>
          </p:cNvCxnSpPr>
          <p:nvPr/>
        </p:nvCxnSpPr>
        <p:spPr bwMode="auto">
          <a:xfrm flipH="1">
            <a:off x="2229851" y="2121568"/>
            <a:ext cx="1" cy="4501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8EE21A-BCA5-4807-AB5B-28BBCC592C5A}"/>
              </a:ext>
            </a:extLst>
          </p:cNvPr>
          <p:cNvCxnSpPr/>
          <p:nvPr/>
        </p:nvCxnSpPr>
        <p:spPr bwMode="auto">
          <a:xfrm flipH="1">
            <a:off x="5943599" y="2121568"/>
            <a:ext cx="1" cy="4501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4948BE-4BD4-48AC-996C-19BDBBF1C1AE}"/>
              </a:ext>
            </a:extLst>
          </p:cNvPr>
          <p:cNvCxnSpPr/>
          <p:nvPr/>
        </p:nvCxnSpPr>
        <p:spPr bwMode="auto">
          <a:xfrm flipH="1">
            <a:off x="4086725" y="2121568"/>
            <a:ext cx="1" cy="4501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156E63-DECF-4854-8495-9DC392AA7059}"/>
              </a:ext>
            </a:extLst>
          </p:cNvPr>
          <p:cNvCxnSpPr/>
          <p:nvPr/>
        </p:nvCxnSpPr>
        <p:spPr bwMode="auto">
          <a:xfrm>
            <a:off x="2229851" y="2571750"/>
            <a:ext cx="37137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A5A07-2050-4110-93D5-6AE94A05BCF2}"/>
              </a:ext>
            </a:extLst>
          </p:cNvPr>
          <p:cNvCxnSpPr/>
          <p:nvPr/>
        </p:nvCxnSpPr>
        <p:spPr bwMode="auto">
          <a:xfrm>
            <a:off x="4086725" y="2571750"/>
            <a:ext cx="0" cy="3398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5B41D2-1E5B-41AA-9091-2D6684AADDBC}"/>
              </a:ext>
            </a:extLst>
          </p:cNvPr>
          <p:cNvSpPr/>
          <p:nvPr/>
        </p:nvSpPr>
        <p:spPr bwMode="auto">
          <a:xfrm>
            <a:off x="3348788" y="2907630"/>
            <a:ext cx="1475873" cy="74595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GB" sz="1800" dirty="0">
                <a:solidFill>
                  <a:schemeClr val="bg1"/>
                </a:solidFill>
                <a:latin typeface="+mn-lt"/>
                <a:cs typeface="Arial"/>
              </a:rPr>
              <a:t>NGG Terminal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931D94-BB7C-44D3-9B0D-47123A85C17C}"/>
              </a:ext>
            </a:extLst>
          </p:cNvPr>
          <p:cNvCxnSpPr/>
          <p:nvPr/>
        </p:nvCxnSpPr>
        <p:spPr bwMode="auto">
          <a:xfrm flipH="1">
            <a:off x="2229850" y="923551"/>
            <a:ext cx="1" cy="4501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2067B2-758B-421D-965C-7533C6C26DF1}"/>
              </a:ext>
            </a:extLst>
          </p:cNvPr>
          <p:cNvCxnSpPr/>
          <p:nvPr/>
        </p:nvCxnSpPr>
        <p:spPr bwMode="auto">
          <a:xfrm flipH="1">
            <a:off x="5943595" y="936585"/>
            <a:ext cx="1" cy="4501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6CC0A6-B014-49C8-AE0E-539BABD906B2}"/>
              </a:ext>
            </a:extLst>
          </p:cNvPr>
          <p:cNvCxnSpPr/>
          <p:nvPr/>
        </p:nvCxnSpPr>
        <p:spPr bwMode="auto">
          <a:xfrm flipH="1">
            <a:off x="4086721" y="936585"/>
            <a:ext cx="1" cy="4501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F4DA82-B7F0-4F73-86C1-1AA053BA3362}"/>
              </a:ext>
            </a:extLst>
          </p:cNvPr>
          <p:cNvCxnSpPr/>
          <p:nvPr/>
        </p:nvCxnSpPr>
        <p:spPr bwMode="auto">
          <a:xfrm>
            <a:off x="4090730" y="3653588"/>
            <a:ext cx="0" cy="3398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B2FD60-E344-494F-8B0D-E65C09042E32}"/>
              </a:ext>
            </a:extLst>
          </p:cNvPr>
          <p:cNvCxnSpPr/>
          <p:nvPr/>
        </p:nvCxnSpPr>
        <p:spPr bwMode="auto">
          <a:xfrm>
            <a:off x="2229847" y="3990472"/>
            <a:ext cx="37137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BEFCB2-DD74-46A8-AD4D-6B91BFC182AC}"/>
              </a:ext>
            </a:extLst>
          </p:cNvPr>
          <p:cNvCxnSpPr/>
          <p:nvPr/>
        </p:nvCxnSpPr>
        <p:spPr bwMode="auto">
          <a:xfrm flipH="1">
            <a:off x="5943594" y="3989467"/>
            <a:ext cx="1" cy="4501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93F0E9-9208-44A9-ABCB-985AF0C422F7}"/>
              </a:ext>
            </a:extLst>
          </p:cNvPr>
          <p:cNvCxnSpPr/>
          <p:nvPr/>
        </p:nvCxnSpPr>
        <p:spPr bwMode="auto">
          <a:xfrm flipH="1">
            <a:off x="4094739" y="3989467"/>
            <a:ext cx="1" cy="4501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5F6D25-B626-4A60-9BF5-6B153EAAD8CE}"/>
              </a:ext>
            </a:extLst>
          </p:cNvPr>
          <p:cNvCxnSpPr/>
          <p:nvPr/>
        </p:nvCxnSpPr>
        <p:spPr bwMode="auto">
          <a:xfrm flipH="1">
            <a:off x="2237866" y="3990472"/>
            <a:ext cx="1" cy="4501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3775BD-5D04-48FD-B620-DAB7B4459FF0}"/>
              </a:ext>
            </a:extLst>
          </p:cNvPr>
          <p:cNvCxnSpPr/>
          <p:nvPr/>
        </p:nvCxnSpPr>
        <p:spPr bwMode="auto">
          <a:xfrm>
            <a:off x="401053" y="2218839"/>
            <a:ext cx="77483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1E9C82-CA4E-4CD0-931F-8714A2A2B7AE}"/>
              </a:ext>
            </a:extLst>
          </p:cNvPr>
          <p:cNvCxnSpPr/>
          <p:nvPr/>
        </p:nvCxnSpPr>
        <p:spPr bwMode="auto">
          <a:xfrm>
            <a:off x="401053" y="4324378"/>
            <a:ext cx="77483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7CF6827-CD9E-4B68-93AF-B815C4F1A7C9}"/>
              </a:ext>
            </a:extLst>
          </p:cNvPr>
          <p:cNvSpPr txBox="1"/>
          <p:nvPr/>
        </p:nvSpPr>
        <p:spPr bwMode="auto">
          <a:xfrm>
            <a:off x="3436743" y="687917"/>
            <a:ext cx="19467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400" b="0" kern="0">
                <a:solidFill>
                  <a:schemeClr val="tx1"/>
                </a:solidFill>
                <a:latin typeface="+mn-lt"/>
                <a:ea typeface="+mn-ea"/>
              </a:rPr>
              <a:t>Incoming pipelines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7671D5-90AB-45E5-8A42-BE94DACD83C6}"/>
              </a:ext>
            </a:extLst>
          </p:cNvPr>
          <p:cNvSpPr/>
          <p:nvPr/>
        </p:nvSpPr>
        <p:spPr bwMode="auto">
          <a:xfrm>
            <a:off x="2170078" y="2303232"/>
            <a:ext cx="135575" cy="1117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805E8D9-B75A-42C3-AA49-CB3A9816395D}"/>
              </a:ext>
            </a:extLst>
          </p:cNvPr>
          <p:cNvSpPr/>
          <p:nvPr/>
        </p:nvSpPr>
        <p:spPr bwMode="auto">
          <a:xfrm>
            <a:off x="4026951" y="2303232"/>
            <a:ext cx="135575" cy="1117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5290E4-B51F-4250-853E-5DFF8346EEE8}"/>
              </a:ext>
            </a:extLst>
          </p:cNvPr>
          <p:cNvSpPr/>
          <p:nvPr/>
        </p:nvSpPr>
        <p:spPr bwMode="auto">
          <a:xfrm>
            <a:off x="5883824" y="2307467"/>
            <a:ext cx="135575" cy="1117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A93F11-FF27-4BD7-8550-3F244A08C92F}"/>
              </a:ext>
            </a:extLst>
          </p:cNvPr>
          <p:cNvSpPr txBox="1"/>
          <p:nvPr/>
        </p:nvSpPr>
        <p:spPr bwMode="auto">
          <a:xfrm>
            <a:off x="6725880" y="3112322"/>
            <a:ext cx="20942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400" b="0">
                <a:solidFill>
                  <a:schemeClr val="tx1"/>
                </a:solidFill>
              </a:rPr>
              <a:t>Gas quality measurement</a:t>
            </a:r>
            <a:endParaRPr lang="en-GB" sz="1400" b="0" ker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313ACC-61BA-4D05-BA3B-466D5D978D98}"/>
              </a:ext>
            </a:extLst>
          </p:cNvPr>
          <p:cNvSpPr/>
          <p:nvPr/>
        </p:nvSpPr>
        <p:spPr bwMode="auto">
          <a:xfrm>
            <a:off x="4039766" y="4111745"/>
            <a:ext cx="135575" cy="1117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69E867E-69E4-49CF-B1E6-4550CCBB0124}"/>
              </a:ext>
            </a:extLst>
          </p:cNvPr>
          <p:cNvSpPr/>
          <p:nvPr/>
        </p:nvSpPr>
        <p:spPr bwMode="auto">
          <a:xfrm>
            <a:off x="2186903" y="4116923"/>
            <a:ext cx="135575" cy="1117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FF17D5-E7C7-4C27-B9E3-53A88C99E3CD}"/>
              </a:ext>
            </a:extLst>
          </p:cNvPr>
          <p:cNvSpPr/>
          <p:nvPr/>
        </p:nvSpPr>
        <p:spPr bwMode="auto">
          <a:xfrm>
            <a:off x="5875806" y="4120005"/>
            <a:ext cx="135575" cy="1117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DFB766-7AE4-4096-B91B-014FBD5F2505}"/>
              </a:ext>
            </a:extLst>
          </p:cNvPr>
          <p:cNvSpPr txBox="1"/>
          <p:nvPr/>
        </p:nvSpPr>
        <p:spPr bwMode="auto">
          <a:xfrm>
            <a:off x="1491915" y="3112322"/>
            <a:ext cx="20942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400" b="0">
                <a:solidFill>
                  <a:schemeClr val="tx1"/>
                </a:solidFill>
              </a:rPr>
              <a:t>Co-mingling of gases</a:t>
            </a:r>
            <a:endParaRPr lang="en-GB" sz="1400" b="0" ker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E0DA16C-C67E-4E55-9EA8-63DE0A627162}"/>
              </a:ext>
            </a:extLst>
          </p:cNvPr>
          <p:cNvSpPr/>
          <p:nvPr/>
        </p:nvSpPr>
        <p:spPr bwMode="auto">
          <a:xfrm>
            <a:off x="6529138" y="3181511"/>
            <a:ext cx="135575" cy="1117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F4E13EB-A07D-40CE-8989-A6EED8A2ED4E}"/>
              </a:ext>
            </a:extLst>
          </p:cNvPr>
          <p:cNvCxnSpPr/>
          <p:nvPr/>
        </p:nvCxnSpPr>
        <p:spPr bwMode="auto">
          <a:xfrm>
            <a:off x="5875806" y="1019107"/>
            <a:ext cx="0" cy="285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CB845E-0B50-4848-A7A6-91B6490DFAA8}"/>
              </a:ext>
            </a:extLst>
          </p:cNvPr>
          <p:cNvCxnSpPr/>
          <p:nvPr/>
        </p:nvCxnSpPr>
        <p:spPr bwMode="auto">
          <a:xfrm>
            <a:off x="4026951" y="1006074"/>
            <a:ext cx="0" cy="285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336798-64BD-4C8D-B969-D560770F1F6B}"/>
              </a:ext>
            </a:extLst>
          </p:cNvPr>
          <p:cNvCxnSpPr/>
          <p:nvPr/>
        </p:nvCxnSpPr>
        <p:spPr bwMode="auto">
          <a:xfrm>
            <a:off x="2170078" y="1019108"/>
            <a:ext cx="0" cy="285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A3F19C5-D39B-4A39-8585-13E828DE793A}"/>
              </a:ext>
            </a:extLst>
          </p:cNvPr>
          <p:cNvSpPr txBox="1"/>
          <p:nvPr/>
        </p:nvSpPr>
        <p:spPr bwMode="auto">
          <a:xfrm>
            <a:off x="485005" y="4059407"/>
            <a:ext cx="14600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400" b="0">
                <a:solidFill>
                  <a:schemeClr val="tx1"/>
                </a:solidFill>
              </a:rPr>
              <a:t>NTS feeders</a:t>
            </a:r>
            <a:endParaRPr lang="en-GB" sz="1400" b="0" kern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C09936-5C3C-4186-9AEC-2186B8BDDECB}"/>
              </a:ext>
            </a:extLst>
          </p:cNvPr>
          <p:cNvCxnSpPr/>
          <p:nvPr/>
        </p:nvCxnSpPr>
        <p:spPr bwMode="auto">
          <a:xfrm flipH="1">
            <a:off x="3172171" y="4003605"/>
            <a:ext cx="1" cy="4501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A35B1A-1630-44D3-9025-3D1C5F2BF808}"/>
              </a:ext>
            </a:extLst>
          </p:cNvPr>
          <p:cNvCxnSpPr/>
          <p:nvPr/>
        </p:nvCxnSpPr>
        <p:spPr bwMode="auto">
          <a:xfrm flipH="1">
            <a:off x="5038928" y="3989467"/>
            <a:ext cx="1" cy="4501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F82CAA59-417B-49F7-977C-016132527FF4}"/>
              </a:ext>
            </a:extLst>
          </p:cNvPr>
          <p:cNvSpPr/>
          <p:nvPr/>
        </p:nvSpPr>
        <p:spPr bwMode="auto">
          <a:xfrm>
            <a:off x="4981474" y="4120003"/>
            <a:ext cx="135575" cy="1117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ED8AC13-D059-490F-9459-D51C16756F2E}"/>
              </a:ext>
            </a:extLst>
          </p:cNvPr>
          <p:cNvSpPr/>
          <p:nvPr/>
        </p:nvSpPr>
        <p:spPr bwMode="auto">
          <a:xfrm>
            <a:off x="3113334" y="4120004"/>
            <a:ext cx="135575" cy="11177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35429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0" y="208196"/>
            <a:ext cx="8497370" cy="430887"/>
          </a:xfrm>
        </p:spPr>
        <p:txBody>
          <a:bodyPr/>
          <a:lstStyle/>
          <a:p>
            <a:r>
              <a:rPr lang="en-GB" dirty="0"/>
              <a:t>Potential Flow Rates and CV Reduction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01ACCD-9393-4EB4-9106-330235D6C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813132"/>
              </p:ext>
            </p:extLst>
          </p:nvPr>
        </p:nvGraphicFramePr>
        <p:xfrm>
          <a:off x="322780" y="872512"/>
          <a:ext cx="8497369" cy="1016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4177">
                  <a:extLst>
                    <a:ext uri="{9D8B030D-6E8A-4147-A177-3AD203B41FA5}">
                      <a16:colId xmlns:a16="http://schemas.microsoft.com/office/drawing/2014/main" val="2065941075"/>
                    </a:ext>
                  </a:extLst>
                </a:gridCol>
                <a:gridCol w="1887796">
                  <a:extLst>
                    <a:ext uri="{9D8B030D-6E8A-4147-A177-3AD203B41FA5}">
                      <a16:colId xmlns:a16="http://schemas.microsoft.com/office/drawing/2014/main" val="3568788783"/>
                    </a:ext>
                  </a:extLst>
                </a:gridCol>
                <a:gridCol w="1995132">
                  <a:extLst>
                    <a:ext uri="{9D8B030D-6E8A-4147-A177-3AD203B41FA5}">
                      <a16:colId xmlns:a16="http://schemas.microsoft.com/office/drawing/2014/main" val="2921791894"/>
                    </a:ext>
                  </a:extLst>
                </a:gridCol>
                <a:gridCol w="1995132">
                  <a:extLst>
                    <a:ext uri="{9D8B030D-6E8A-4147-A177-3AD203B41FA5}">
                      <a16:colId xmlns:a16="http://schemas.microsoft.com/office/drawing/2014/main" val="3169444835"/>
                    </a:ext>
                  </a:extLst>
                </a:gridCol>
                <a:gridCol w="1995132">
                  <a:extLst>
                    <a:ext uri="{9D8B030D-6E8A-4147-A177-3AD203B41FA5}">
                      <a16:colId xmlns:a16="http://schemas.microsoft.com/office/drawing/2014/main" val="1161669682"/>
                    </a:ext>
                  </a:extLst>
                </a:gridCol>
              </a:tblGrid>
              <a:tr h="380001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Ave flow 19/20 (</a:t>
                      </a:r>
                      <a:r>
                        <a:rPr lang="en-GB" sz="1300" b="0" u="none" strike="noStrike" dirty="0" err="1">
                          <a:effectLst/>
                          <a:latin typeface="+mn-lt"/>
                        </a:rPr>
                        <a:t>mcmd</a:t>
                      </a:r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Assumed flow over 1 hour period (mcm)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Assumed CV before CO</a:t>
                      </a:r>
                      <a:r>
                        <a:rPr lang="en-GB" sz="1300" b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 spike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Assumed CV during CO</a:t>
                      </a:r>
                      <a:r>
                        <a:rPr lang="en-GB" sz="1300" b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 spike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428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NSMP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19.8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0.825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39*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39*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77617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SAGE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15.35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0.640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41.56**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40.07**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5991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Shell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18.14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0.756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39*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  <a:latin typeface="+mn-lt"/>
                        </a:rPr>
                        <a:t>39*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91745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ADC079-9070-48A8-A7D8-0EA713CC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5469"/>
              </p:ext>
            </p:extLst>
          </p:nvPr>
        </p:nvGraphicFramePr>
        <p:xfrm>
          <a:off x="322779" y="2121941"/>
          <a:ext cx="6036040" cy="6933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09457">
                  <a:extLst>
                    <a:ext uri="{9D8B030D-6E8A-4147-A177-3AD203B41FA5}">
                      <a16:colId xmlns:a16="http://schemas.microsoft.com/office/drawing/2014/main" val="172077095"/>
                    </a:ext>
                  </a:extLst>
                </a:gridCol>
                <a:gridCol w="1526583">
                  <a:extLst>
                    <a:ext uri="{9D8B030D-6E8A-4147-A177-3AD203B41FA5}">
                      <a16:colId xmlns:a16="http://schemas.microsoft.com/office/drawing/2014/main" val="2922959550"/>
                    </a:ext>
                  </a:extLst>
                </a:gridCol>
              </a:tblGrid>
              <a:tr h="284364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u="none" strike="noStrike" dirty="0">
                          <a:effectLst/>
                        </a:rPr>
                        <a:t>Flow weighted CV before CO</a:t>
                      </a:r>
                      <a:r>
                        <a:rPr lang="en-GB" sz="1300" b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300" b="0" u="none" strike="noStrike" dirty="0">
                          <a:effectLst/>
                        </a:rPr>
                        <a:t> spike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</a:rPr>
                        <a:t>39.74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04454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u="none" strike="noStrike" dirty="0">
                          <a:effectLst/>
                        </a:rPr>
                        <a:t>Flow weighted CV during CO</a:t>
                      </a:r>
                      <a:r>
                        <a:rPr lang="en-GB" sz="1300" b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300" b="0" u="none" strike="noStrike" dirty="0">
                          <a:effectLst/>
                        </a:rPr>
                        <a:t> spike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</a:rPr>
                        <a:t>39.31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256374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u="none" strike="noStrike" dirty="0">
                          <a:effectLst/>
                        </a:rPr>
                        <a:t>Indicative CV reduction in gas entering NTS at St Fergus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u="none" strike="noStrike" dirty="0">
                          <a:effectLst/>
                        </a:rPr>
                        <a:t>0.43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212001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1F5F89-DCC7-4F36-97AC-29CC27D04A1D}"/>
              </a:ext>
            </a:extLst>
          </p:cNvPr>
          <p:cNvSpPr txBox="1"/>
          <p:nvPr/>
        </p:nvSpPr>
        <p:spPr bwMode="auto">
          <a:xfrm>
            <a:off x="322779" y="3528661"/>
            <a:ext cx="8821221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300" b="0" dirty="0">
                <a:solidFill>
                  <a:schemeClr val="tx1"/>
                </a:solidFill>
              </a:rPr>
              <a:t>With average flows from all three St Fergus terminals and assuming constant CVs from NSMP and Shell, we do not expect a 0.43 MJ/m</a:t>
            </a:r>
            <a:r>
              <a:rPr lang="en-GB" sz="1300" b="0" baseline="30000" dirty="0">
                <a:solidFill>
                  <a:schemeClr val="tx1"/>
                </a:solidFill>
              </a:rPr>
              <a:t>3</a:t>
            </a:r>
            <a:r>
              <a:rPr lang="en-GB" sz="1300" b="0" dirty="0">
                <a:solidFill>
                  <a:schemeClr val="tx1"/>
                </a:solidFill>
              </a:rPr>
              <a:t> CV drop to cause any operational issues with NTS compressors.</a:t>
            </a:r>
          </a:p>
          <a:p>
            <a:r>
              <a:rPr lang="en-GB" sz="1300" b="0" dirty="0">
                <a:solidFill>
                  <a:schemeClr val="tx1"/>
                </a:solidFill>
              </a:rPr>
              <a:t>If gas is flowing at St Fergus from the SAGE terminal only / if SAGE is the dominant flow, coincident with a CO</a:t>
            </a:r>
            <a:r>
              <a:rPr lang="en-GB" sz="1300" b="0" baseline="-25000" dirty="0">
                <a:solidFill>
                  <a:schemeClr val="tx1"/>
                </a:solidFill>
              </a:rPr>
              <a:t>2</a:t>
            </a:r>
            <a:r>
              <a:rPr lang="en-GB" sz="1300" b="0" dirty="0">
                <a:solidFill>
                  <a:schemeClr val="tx1"/>
                </a:solidFill>
              </a:rPr>
              <a:t> spike, the reduction in the CV of the gas exiting National Grid’s St Fergus terminal of 1.5 MJ/m</a:t>
            </a:r>
            <a:r>
              <a:rPr lang="en-GB" sz="1300" b="0" baseline="30000" dirty="0">
                <a:solidFill>
                  <a:schemeClr val="tx1"/>
                </a:solidFill>
              </a:rPr>
              <a:t>3</a:t>
            </a:r>
            <a:r>
              <a:rPr lang="en-GB" sz="1300" b="0" dirty="0">
                <a:solidFill>
                  <a:schemeClr val="tx1"/>
                </a:solidFill>
              </a:rPr>
              <a:t> could be sufficiently material to cause operational problems with NTS compressors further downstream</a:t>
            </a:r>
            <a:r>
              <a:rPr lang="en-GB" sz="1400" b="0" dirty="0">
                <a:solidFill>
                  <a:schemeClr val="tx1"/>
                </a:solidFill>
              </a:rPr>
              <a:t>. 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369B7A-2F19-4B26-B84E-DF6F12835AF2}"/>
              </a:ext>
            </a:extLst>
          </p:cNvPr>
          <p:cNvSpPr txBox="1"/>
          <p:nvPr/>
        </p:nvSpPr>
        <p:spPr bwMode="auto">
          <a:xfrm>
            <a:off x="322779" y="2918037"/>
            <a:ext cx="871105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000" b="0" kern="0" dirty="0">
                <a:solidFill>
                  <a:schemeClr val="tx1"/>
                </a:solidFill>
              </a:rPr>
              <a:t>* Illustrative CVs only</a:t>
            </a:r>
          </a:p>
          <a:p>
            <a:r>
              <a:rPr lang="en-GB" sz="1000" b="0" kern="0" dirty="0">
                <a:solidFill>
                  <a:schemeClr val="tx1"/>
                </a:solidFill>
              </a:rPr>
              <a:t>** Predicted SAGE CV, </a:t>
            </a:r>
            <a:r>
              <a:rPr lang="en-GB" sz="1000" b="0" dirty="0">
                <a:solidFill>
                  <a:schemeClr val="tx1"/>
                </a:solidFill>
              </a:rPr>
              <a:t>assuming an increase in CO</a:t>
            </a:r>
            <a:r>
              <a:rPr lang="en-GB" sz="1000" b="0" baseline="-25000" dirty="0">
                <a:solidFill>
                  <a:schemeClr val="tx1"/>
                </a:solidFill>
              </a:rPr>
              <a:t>2</a:t>
            </a:r>
            <a:r>
              <a:rPr lang="en-GB" sz="1000" b="0" dirty="0">
                <a:solidFill>
                  <a:schemeClr val="tx1"/>
                </a:solidFill>
              </a:rPr>
              <a:t> content from 2.5mol% to 6mol% and that </a:t>
            </a:r>
            <a:r>
              <a:rPr lang="en-GB" sz="1000" b="0" dirty="0" err="1">
                <a:solidFill>
                  <a:schemeClr val="tx1"/>
                </a:solidFill>
              </a:rPr>
              <a:t>Ancala</a:t>
            </a:r>
            <a:r>
              <a:rPr lang="en-GB" sz="1000" b="0" dirty="0">
                <a:solidFill>
                  <a:schemeClr val="tx1"/>
                </a:solidFill>
              </a:rPr>
              <a:t> take no other action in response to the CV reduction.  In practice, </a:t>
            </a:r>
            <a:r>
              <a:rPr lang="en-GB" sz="1000" b="0" dirty="0" err="1">
                <a:solidFill>
                  <a:schemeClr val="tx1"/>
                </a:solidFill>
              </a:rPr>
              <a:t>Ancala</a:t>
            </a:r>
            <a:r>
              <a:rPr lang="en-GB" sz="1000" b="0">
                <a:solidFill>
                  <a:schemeClr val="tx1"/>
                </a:solidFill>
              </a:rPr>
              <a:t> may offset </a:t>
            </a:r>
            <a:r>
              <a:rPr lang="en-GB" sz="1000" b="0" dirty="0">
                <a:solidFill>
                  <a:schemeClr val="tx1"/>
                </a:solidFill>
              </a:rPr>
              <a:t>the CV reduction to some degree by changing the operation of the NGL extraction plant.</a:t>
            </a:r>
          </a:p>
          <a:p>
            <a:pPr algn="l">
              <a:spcAft>
                <a:spcPts val="600"/>
              </a:spcAft>
              <a:buClr>
                <a:schemeClr val="tx1"/>
              </a:buClr>
            </a:pPr>
            <a:endParaRPr lang="en-GB" sz="1000" b="0" kern="0" dirty="0">
              <a:solidFill>
                <a:schemeClr val="tx1"/>
              </a:solidFill>
            </a:endParaRPr>
          </a:p>
          <a:p>
            <a:pPr marL="171450" indent="-1714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0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932453"/>
            <a:ext cx="8570011" cy="3200876"/>
          </a:xfrm>
        </p:spPr>
        <p:txBody>
          <a:bodyPr/>
          <a:lstStyle/>
          <a:p>
            <a:pPr lvl="1"/>
            <a:r>
              <a:rPr lang="en-GB" sz="1400" dirty="0"/>
              <a:t>Whilst we currently expect that a CV reduction from SAGE that would be sufficiently material to impact compressor operation is unlikely due to the </a:t>
            </a:r>
            <a:r>
              <a:rPr lang="en-GB" sz="1400"/>
              <a:t>co-mingling effect, </a:t>
            </a:r>
            <a:r>
              <a:rPr lang="en-GB" sz="1400" dirty="0"/>
              <a:t>we wish to include a provision to address this, should it occur </a:t>
            </a:r>
          </a:p>
          <a:p>
            <a:pPr lvl="1"/>
            <a:r>
              <a:rPr lang="en-GB" sz="1400" dirty="0"/>
              <a:t>We have engaged with the Proposer and agreed the following amendment to the Solution: </a:t>
            </a:r>
          </a:p>
          <a:p>
            <a:pPr lvl="1"/>
            <a:r>
              <a:rPr lang="en-GB" sz="1400" dirty="0"/>
              <a:t>“It is proposed that National Grid NTS shall be permitted to reduce the CO</a:t>
            </a:r>
            <a:r>
              <a:rPr lang="en-GB" sz="1400" baseline="-25000" dirty="0"/>
              <a:t>2</a:t>
            </a:r>
            <a:r>
              <a:rPr lang="en-GB" sz="1400" dirty="0"/>
              <a:t> limit at the St Fergus SAGE System Entry Point to a level between 4.0 mol% and 6.0 mol% with a 2 year notice period if: </a:t>
            </a:r>
          </a:p>
          <a:p>
            <a:pPr marL="498600" lvl="2" indent="-228600">
              <a:buClr>
                <a:schemeClr val="tx1"/>
              </a:buClr>
              <a:buFont typeface="+mj-lt"/>
              <a:buAutoNum type="alphaLcParenR"/>
            </a:pPr>
            <a:r>
              <a:rPr lang="en-GB" sz="1400" dirty="0"/>
              <a:t>another UNC Modification(s) is raised that seeks to increase the CO</a:t>
            </a:r>
            <a:r>
              <a:rPr lang="en-GB" sz="1400" baseline="-25000" dirty="0"/>
              <a:t>2 </a:t>
            </a:r>
            <a:r>
              <a:rPr lang="en-GB" sz="1400" dirty="0"/>
              <a:t>limit at another NTS System Entry Point that National Grid NTS would be unable to accommodate without incurring material cost; and/or</a:t>
            </a:r>
          </a:p>
          <a:p>
            <a:pPr marL="498600" lvl="2" indent="-228600">
              <a:buClr>
                <a:schemeClr val="tx1"/>
              </a:buClr>
              <a:buFont typeface="+mj-lt"/>
              <a:buAutoNum type="alphaLcParenR"/>
            </a:pPr>
            <a:r>
              <a:rPr lang="en-GB" sz="1400" i="1" u="sng" dirty="0">
                <a:solidFill>
                  <a:srgbClr val="00148C"/>
                </a:solidFill>
              </a:rPr>
              <a:t>in the reasonable opinion of National Grid NTS, the 6.0mol% CO</a:t>
            </a:r>
            <a:r>
              <a:rPr lang="en-GB" sz="1400" i="1" u="sng" baseline="-25000" dirty="0">
                <a:solidFill>
                  <a:srgbClr val="00148C"/>
                </a:solidFill>
              </a:rPr>
              <a:t>2</a:t>
            </a:r>
            <a:r>
              <a:rPr lang="en-GB" sz="1400" i="1" u="sng" dirty="0">
                <a:solidFill>
                  <a:srgbClr val="00148C"/>
                </a:solidFill>
              </a:rPr>
              <a:t> limit has had a material adverse impact on the operation of any NTS compressor and/or the determination of emissions from an NTS compressor”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0" y="295282"/>
            <a:ext cx="8497370" cy="430887"/>
          </a:xfrm>
        </p:spPr>
        <p:txBody>
          <a:bodyPr/>
          <a:lstStyle/>
          <a:p>
            <a:r>
              <a:rPr lang="en-GB" dirty="0"/>
              <a:t>Proposed Amendment to Solution</a:t>
            </a:r>
          </a:p>
        </p:txBody>
      </p:sp>
    </p:spTree>
    <p:extLst>
      <p:ext uri="{BB962C8B-B14F-4D97-AF65-F5344CB8AC3E}">
        <p14:creationId xmlns:p14="http://schemas.microsoft.com/office/powerpoint/2010/main" val="24425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NG_PPT_16x9_Generic_template-blue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4" id="{85AC2519-D6CF-4F26-9BCF-3D10C0290733}" vid="{CBAF9061-B6A7-4BBD-9B08-E2B4F8A48FC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a249c35-2c41-4717-8384-495d9b737fa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021FE4EE17B41A5E67D1EB75DD99E" ma:contentTypeVersion="12" ma:contentTypeDescription="Create a new document." ma:contentTypeScope="" ma:versionID="b000c2fcafc5bbf3c949d1948fb1d4f2">
  <xsd:schema xmlns:xsd="http://www.w3.org/2001/XMLSchema" xmlns:xs="http://www.w3.org/2001/XMLSchema" xmlns:p="http://schemas.microsoft.com/office/2006/metadata/properties" xmlns:ns2="ca249c35-2c41-4717-8384-495d9b737fa7" xmlns:ns3="3ee84ff3-1fa2-4b0e-bbc1-9d3729ac2ba9" targetNamespace="http://schemas.microsoft.com/office/2006/metadata/properties" ma:root="true" ma:fieldsID="4ae753b67a08d4a3f901ce7fe17d642d" ns2:_="" ns3:_="">
    <xsd:import namespace="ca249c35-2c41-4717-8384-495d9b737fa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_Flow_Signoff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9c35-2c41-4717-8384-495d9b737f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96EBB-86C8-43C1-9F59-0C6631463DC6}">
  <ds:schemaRefs>
    <ds:schemaRef ds:uri="http://purl.org/dc/dcmitype/"/>
    <ds:schemaRef ds:uri="http://purl.org/dc/terms/"/>
    <ds:schemaRef ds:uri="7ec5484a-628e-40d1-8982-92325c165b0f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221adfa-a320-4a02-9c7a-69923587712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AAAA55F-67D3-4138-86E6-3750513B6278}"/>
</file>

<file path=customXml/itemProps3.xml><?xml version="1.0" encoding="utf-8"?>
<ds:datastoreItem xmlns:ds="http://schemas.openxmlformats.org/officeDocument/2006/customXml" ds:itemID="{96DE0F8E-DE8E-4EFD-BE71-87A888C27C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NG PowerPoint Template 16x9 2018</Template>
  <TotalTime>4021</TotalTime>
  <Words>829</Words>
  <Application>Microsoft Office PowerPoint</Application>
  <PresentationFormat>On-screen Show (16:9)</PresentationFormat>
  <Paragraphs>74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NG_PPT_16x9_Generic_template-blue</vt:lpstr>
      <vt:lpstr>UNC Modification 0780S:  Amendment to Gas Quality NTS Entry Specification at the St Fergus SAGE System Entry Point  Workgroup Meeting 6th January 2022</vt:lpstr>
      <vt:lpstr>Potential NTS Impacts of Elevated CO2 Content</vt:lpstr>
      <vt:lpstr>St Fergus Simplified Schematic </vt:lpstr>
      <vt:lpstr>Potential Flow Rates and CV Reduction </vt:lpstr>
      <vt:lpstr>Proposed Amendment to Solution</vt:lpstr>
      <vt:lpstr>PowerPoint Presentation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(on two lines)</dc:title>
  <dc:creator>Williams, Angharad</dc:creator>
  <cp:lastModifiedBy>Helen Cuin</cp:lastModifiedBy>
  <cp:revision>15</cp:revision>
  <cp:lastPrinted>2020-02-19T08:29:35Z</cp:lastPrinted>
  <dcterms:created xsi:type="dcterms:W3CDTF">2018-09-19T12:22:46Z</dcterms:created>
  <dcterms:modified xsi:type="dcterms:W3CDTF">2021-12-22T14:34:07Z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0x0101008A4021FE4EE17B41A5E67D1EB75DD99E</vt:lpwstr>
  </property>
</Properties>
</file>