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</p:sldMasterIdLst>
  <p:notesMasterIdLst>
    <p:notesMasterId r:id="rId10"/>
  </p:notesMasterIdLst>
  <p:handoutMasterIdLst>
    <p:handoutMasterId r:id="rId11"/>
  </p:handoutMasterIdLst>
  <p:sldIdLst>
    <p:sldId id="548" r:id="rId6"/>
    <p:sldId id="675" r:id="rId7"/>
    <p:sldId id="677" r:id="rId8"/>
    <p:sldId id="442" r:id="rId9"/>
  </p:sldIdLst>
  <p:sldSz cx="9144000" cy="5143500" type="screen16x9"/>
  <p:notesSz cx="6670675" cy="9777413"/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>
        <a:solidFill>
          <a:schemeClr val="tx1"/>
        </a:solidFill>
        <a:latin typeface="+mn-lt"/>
        <a:ea typeface="+mn-ea"/>
      </a:defRPr>
    </a:lvl2pPr>
    <a:lvl3pPr marL="27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•"/>
      <a:defRPr sz="1800">
        <a:solidFill>
          <a:schemeClr val="tx1"/>
        </a:solidFill>
        <a:latin typeface="+mn-lt"/>
        <a:ea typeface="+mn-ea"/>
      </a:defRPr>
    </a:lvl3pPr>
    <a:lvl4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-"/>
      <a:defRPr sz="1800">
        <a:solidFill>
          <a:schemeClr val="tx1"/>
        </a:solidFill>
        <a:latin typeface="+mn-lt"/>
        <a:ea typeface="+mn-ea"/>
      </a:defRPr>
    </a:lvl4pPr>
    <a:lvl5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◦"/>
      <a:defRPr sz="1800">
        <a:solidFill>
          <a:schemeClr val="tx1"/>
        </a:solidFill>
        <a:latin typeface="+mn-lt"/>
        <a:ea typeface="+mn-ea"/>
      </a:defRPr>
    </a:lvl5pPr>
    <a:lvl6pPr marL="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rabicPeriod"/>
      <a:defRPr sz="1800">
        <a:solidFill>
          <a:schemeClr val="tx1"/>
        </a:solidFill>
        <a:latin typeface="+mn-lt"/>
        <a:ea typeface="+mn-ea"/>
      </a:defRPr>
    </a:lvl6pPr>
    <a:lvl7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lphaLcPeriod"/>
      <a:defRPr sz="1800">
        <a:solidFill>
          <a:schemeClr val="tx1"/>
        </a:solidFill>
        <a:latin typeface="+mn-lt"/>
        <a:ea typeface="+mn-ea"/>
      </a:defRPr>
    </a:lvl7pPr>
    <a:lvl8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romanLcPeriod"/>
      <a:defRPr sz="18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24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962" userDrawn="1">
          <p15:clr>
            <a:srgbClr val="A4A3A4"/>
          </p15:clr>
        </p15:guide>
        <p15:guide id="2" pos="748" userDrawn="1">
          <p15:clr>
            <a:srgbClr val="A4A3A4"/>
          </p15:clr>
        </p15:guide>
        <p15:guide id="3" orient="horz" pos="22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Stankiewicz, Anna" initials="SA" lastIdx="1" clrIdx="1">
    <p:extLst>
      <p:ext uri="{19B8F6BF-5375-455C-9EA6-DF929625EA0E}">
        <p15:presenceInfo xmlns:p15="http://schemas.microsoft.com/office/powerpoint/2012/main" userId="S::anna.stankiewicz@uk.nationalgrid.com::ea32881a-06b3-4e1d-a33d-6142d12144b2" providerId="AD"/>
      </p:ext>
    </p:extLst>
  </p:cmAuthor>
  <p:cmAuthor id="3" name="Randall, Jennifer" initials="RJ" lastIdx="1" clrIdx="2">
    <p:extLst>
      <p:ext uri="{19B8F6BF-5375-455C-9EA6-DF929625EA0E}">
        <p15:presenceInfo xmlns:p15="http://schemas.microsoft.com/office/powerpoint/2012/main" userId="S::Jennifer.Randall@uk.nationalgrid.com::8ea70a2a-ce88-4e53-b759-f471c8b0b3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42" autoAdjust="0"/>
  </p:normalViewPr>
  <p:slideViewPr>
    <p:cSldViewPr snapToGrid="0">
      <p:cViewPr varScale="1">
        <p:scale>
          <a:sx n="76" d="100"/>
          <a:sy n="76" d="100"/>
        </p:scale>
        <p:origin x="1000" y="60"/>
      </p:cViewPr>
      <p:guideLst>
        <p:guide orient="horz" pos="962"/>
        <p:guide pos="748"/>
        <p:guide orient="horz" pos="225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30/11/2021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30/11/2021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40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45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47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sv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6809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5762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70501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9921812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407479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9924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82953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10947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46796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099767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7989176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81754338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0670489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958325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9654660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2288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673928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7994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189586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6" orient="horz" pos="2845" userDrawn="1">
          <p15:clr>
            <a:srgbClr val="F26B43"/>
          </p15:clr>
        </p15:guide>
        <p15:guide id="8" pos="204" userDrawn="1">
          <p15:clr>
            <a:srgbClr val="F26B43"/>
          </p15:clr>
        </p15:guide>
        <p15:guide id="13" pos="2993" userDrawn="1">
          <p15:clr>
            <a:srgbClr val="F26B43"/>
          </p15:clr>
        </p15:guide>
        <p15:guide id="14" orient="horz" pos="350" userDrawn="1">
          <p15:clr>
            <a:srgbClr val="F26B43"/>
          </p15:clr>
        </p15:guide>
        <p15:guide id="15" orient="horz" pos="667" userDrawn="1">
          <p15:clr>
            <a:srgbClr val="F26B43"/>
          </p15:clr>
        </p15:guide>
        <p15:guide id="16" pos="2064" userDrawn="1">
          <p15:clr>
            <a:srgbClr val="F26B43"/>
          </p15:clr>
        </p15:guide>
        <p15:guide id="17" pos="3923" userDrawn="1">
          <p15:clr>
            <a:srgbClr val="F26B43"/>
          </p15:clr>
        </p15:guide>
        <p15:guide id="18" pos="3696" userDrawn="1">
          <p15:clr>
            <a:srgbClr val="F26B43"/>
          </p15:clr>
        </p15:guide>
        <p15:guide id="19" pos="183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/>
              <a:t>National Grid </a:t>
            </a:r>
          </a:p>
        </p:txBody>
      </p:sp>
    </p:spTree>
    <p:extLst>
      <p:ext uri="{BB962C8B-B14F-4D97-AF65-F5344CB8AC3E}">
        <p14:creationId xmlns:p14="http://schemas.microsoft.com/office/powerpoint/2010/main" val="291062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  <p:sldLayoutId id="2147483834" r:id="rId17"/>
    <p:sldLayoutId id="2147483835" r:id="rId18"/>
    <p:sldLayoutId id="2147483836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>
          <p15:clr>
            <a:srgbClr val="F26B43"/>
          </p15:clr>
        </p15:guide>
        <p15:guide id="4" pos="5556">
          <p15:clr>
            <a:srgbClr val="F26B43"/>
          </p15:clr>
        </p15:guide>
        <p15:guide id="6" orient="horz" pos="2845">
          <p15:clr>
            <a:srgbClr val="F26B43"/>
          </p15:clr>
        </p15:guide>
        <p15:guide id="8" pos="204">
          <p15:clr>
            <a:srgbClr val="F26B43"/>
          </p15:clr>
        </p15:guide>
        <p15:guide id="13" pos="2993">
          <p15:clr>
            <a:srgbClr val="F26B43"/>
          </p15:clr>
        </p15:guide>
        <p15:guide id="14" orient="horz" pos="350">
          <p15:clr>
            <a:srgbClr val="F26B43"/>
          </p15:clr>
        </p15:guide>
        <p15:guide id="15" orient="horz" pos="667">
          <p15:clr>
            <a:srgbClr val="F26B43"/>
          </p15:clr>
        </p15:guide>
        <p15:guide id="16" pos="2064">
          <p15:clr>
            <a:srgbClr val="F26B43"/>
          </p15:clr>
        </p15:guide>
        <p15:guide id="17" pos="3923">
          <p15:clr>
            <a:srgbClr val="F26B43"/>
          </p15:clr>
        </p15:guide>
        <p15:guide id="18" pos="3696">
          <p15:clr>
            <a:srgbClr val="F26B43"/>
          </p15:clr>
        </p15:guide>
        <p15:guide id="19" pos="183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Overruns Reporting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195" y="2600550"/>
            <a:ext cx="4033839" cy="1231106"/>
          </a:xfrm>
        </p:spPr>
        <p:txBody>
          <a:bodyPr/>
          <a:lstStyle/>
          <a:p>
            <a:r>
              <a:rPr lang="en-GB" dirty="0"/>
              <a:t>Transmission Workgroup</a:t>
            </a:r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December 2021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910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689A-C375-43FA-9B00-7F6913C5D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63" y="273600"/>
            <a:ext cx="8498422" cy="496800"/>
          </a:xfrm>
        </p:spPr>
        <p:txBody>
          <a:bodyPr/>
          <a:lstStyle/>
          <a:p>
            <a:r>
              <a:rPr lang="en-GB" dirty="0"/>
              <a:t>Entry data (October 2020 – September 2021)</a:t>
            </a:r>
            <a:br>
              <a:rPr lang="en-GB" dirty="0"/>
            </a:br>
            <a:endParaRPr lang="en-GB" sz="900" b="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9791C6-32D2-48C6-B097-1EE9D73D9AD7}"/>
              </a:ext>
            </a:extLst>
          </p:cNvPr>
          <p:cNvSpPr txBox="1"/>
          <p:nvPr/>
        </p:nvSpPr>
        <p:spPr bwMode="auto">
          <a:xfrm>
            <a:off x="1487013" y="4686562"/>
            <a:ext cx="69432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>
              <a:spcAft>
                <a:spcPts val="600"/>
              </a:spcAft>
              <a:buClr>
                <a:schemeClr val="tx1"/>
              </a:buClr>
            </a:pPr>
            <a:r>
              <a:rPr lang="en-GB" sz="1800" b="0" kern="0" dirty="0">
                <a:solidFill>
                  <a:schemeClr val="tx1"/>
                </a:solidFill>
                <a:latin typeface="+mn-lt"/>
                <a:ea typeface="+mn-ea"/>
              </a:rPr>
              <a:t>*</a:t>
            </a:r>
            <a:r>
              <a:rPr lang="en-GB" sz="1000" b="0" i="1" kern="0" dirty="0">
                <a:solidFill>
                  <a:schemeClr val="tx1"/>
                </a:solidFill>
                <a:latin typeface="+mn-lt"/>
                <a:ea typeface="+mn-ea"/>
              </a:rPr>
              <a:t>Including negative overruns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04693-8CD6-438D-B897-00779DFC1A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78818C-0A76-417D-AB13-F2760DD34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58404"/>
              </p:ext>
            </p:extLst>
          </p:nvPr>
        </p:nvGraphicFramePr>
        <p:xfrm>
          <a:off x="624840" y="1186940"/>
          <a:ext cx="7033258" cy="2769619"/>
        </p:xfrm>
        <a:graphic>
          <a:graphicData uri="http://schemas.openxmlformats.org/drawingml/2006/table">
            <a:tbl>
              <a:tblPr/>
              <a:tblGrid>
                <a:gridCol w="548759">
                  <a:extLst>
                    <a:ext uri="{9D8B030D-6E8A-4147-A177-3AD203B41FA5}">
                      <a16:colId xmlns:a16="http://schemas.microsoft.com/office/drawing/2014/main" val="1073754455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3905528666"/>
                    </a:ext>
                  </a:extLst>
                </a:gridCol>
                <a:gridCol w="521320">
                  <a:extLst>
                    <a:ext uri="{9D8B030D-6E8A-4147-A177-3AD203B41FA5}">
                      <a16:colId xmlns:a16="http://schemas.microsoft.com/office/drawing/2014/main" val="3308065512"/>
                    </a:ext>
                  </a:extLst>
                </a:gridCol>
                <a:gridCol w="585343">
                  <a:extLst>
                    <a:ext uri="{9D8B030D-6E8A-4147-A177-3AD203B41FA5}">
                      <a16:colId xmlns:a16="http://schemas.microsoft.com/office/drawing/2014/main" val="388880629"/>
                    </a:ext>
                  </a:extLst>
                </a:gridCol>
                <a:gridCol w="594489">
                  <a:extLst>
                    <a:ext uri="{9D8B030D-6E8A-4147-A177-3AD203B41FA5}">
                      <a16:colId xmlns:a16="http://schemas.microsoft.com/office/drawing/2014/main" val="134285124"/>
                    </a:ext>
                  </a:extLst>
                </a:gridCol>
                <a:gridCol w="996912">
                  <a:extLst>
                    <a:ext uri="{9D8B030D-6E8A-4147-A177-3AD203B41FA5}">
                      <a16:colId xmlns:a16="http://schemas.microsoft.com/office/drawing/2014/main" val="989318792"/>
                    </a:ext>
                  </a:extLst>
                </a:gridCol>
                <a:gridCol w="832283">
                  <a:extLst>
                    <a:ext uri="{9D8B030D-6E8A-4147-A177-3AD203B41FA5}">
                      <a16:colId xmlns:a16="http://schemas.microsoft.com/office/drawing/2014/main" val="1886574109"/>
                    </a:ext>
                  </a:extLst>
                </a:gridCol>
                <a:gridCol w="585343">
                  <a:extLst>
                    <a:ext uri="{9D8B030D-6E8A-4147-A177-3AD203B41FA5}">
                      <a16:colId xmlns:a16="http://schemas.microsoft.com/office/drawing/2014/main" val="2312005323"/>
                    </a:ext>
                  </a:extLst>
                </a:gridCol>
                <a:gridCol w="585343">
                  <a:extLst>
                    <a:ext uri="{9D8B030D-6E8A-4147-A177-3AD203B41FA5}">
                      <a16:colId xmlns:a16="http://schemas.microsoft.com/office/drawing/2014/main" val="2573000800"/>
                    </a:ext>
                  </a:extLst>
                </a:gridCol>
                <a:gridCol w="585343">
                  <a:extLst>
                    <a:ext uri="{9D8B030D-6E8A-4147-A177-3AD203B41FA5}">
                      <a16:colId xmlns:a16="http://schemas.microsoft.com/office/drawing/2014/main" val="2443367188"/>
                    </a:ext>
                  </a:extLst>
                </a:gridCol>
                <a:gridCol w="585343">
                  <a:extLst>
                    <a:ext uri="{9D8B030D-6E8A-4147-A177-3AD203B41FA5}">
                      <a16:colId xmlns:a16="http://schemas.microsoft.com/office/drawing/2014/main" val="3724373686"/>
                    </a:ext>
                  </a:extLst>
                </a:gridCol>
              </a:tblGrid>
              <a:tr h="330784">
                <a:tc>
                  <a:txBody>
                    <a:bodyPr/>
                    <a:lstStyle/>
                    <a:p>
                      <a:pPr algn="l" fontAlgn="ctr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7" marR="5607" marT="560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Overruns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Charge Quantity (mcm)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Charge Amount (£)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Users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ASEPs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127"/>
                  </a:ext>
                </a:extLst>
              </a:tr>
              <a:tr h="325178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7" marR="5607" marT="5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15190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10.84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3.40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270,470.21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34,373.94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659137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15.83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3.77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442,615.19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10,749.94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64156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7.63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5.41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180,741.39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35,823.08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453057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8.73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6.64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203,889.59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69,319.21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439240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8.31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2.93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196,899.49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30,807.88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550482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273,012.66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82,350.69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088909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25.93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15.64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606,193.82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57,607.67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881239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9.93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3.55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227,449.21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36,474.81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904566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12.82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2.43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303,336.73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26,130.22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44508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10.99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3.50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260,174.05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27,093.50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803804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9.81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0.84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232,032.88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11,725.55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09548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11.16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3.42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264,246.95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46,301.54 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331068"/>
                  </a:ext>
                </a:extLst>
              </a:tr>
              <a:tr h="1625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Total*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5277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142.88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58.01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3,461,062.17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468,758.03 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07" marR="5607" marT="5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07" marR="5607" marT="5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868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0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CF0E74-0895-4F99-B383-99AC239A0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095" y="339696"/>
            <a:ext cx="8497370" cy="430887"/>
          </a:xfrm>
        </p:spPr>
        <p:txBody>
          <a:bodyPr/>
          <a:lstStyle/>
          <a:p>
            <a:r>
              <a:rPr lang="en-GB" dirty="0"/>
              <a:t>Exit data (October 2020 – September 2021)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EBDFAA-8739-44AA-A45D-A3AECDB59C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989013" algn="l"/>
              </a:tabLst>
            </a:pPr>
            <a:r>
              <a:rPr lang="en-GB"/>
              <a:t>I Transmission Workgroup I 3rd December 2021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05AB4D-89D1-476E-A07A-FC52841F6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88058"/>
              </p:ext>
            </p:extLst>
          </p:nvPr>
        </p:nvGraphicFramePr>
        <p:xfrm>
          <a:off x="861060" y="1188720"/>
          <a:ext cx="6560819" cy="3122358"/>
        </p:xfrm>
        <a:graphic>
          <a:graphicData uri="http://schemas.openxmlformats.org/drawingml/2006/table">
            <a:tbl>
              <a:tblPr/>
              <a:tblGrid>
                <a:gridCol w="511899">
                  <a:extLst>
                    <a:ext uri="{9D8B030D-6E8A-4147-A177-3AD203B41FA5}">
                      <a16:colId xmlns:a16="http://schemas.microsoft.com/office/drawing/2014/main" val="2476576401"/>
                    </a:ext>
                  </a:extLst>
                </a:gridCol>
                <a:gridCol w="571618">
                  <a:extLst>
                    <a:ext uri="{9D8B030D-6E8A-4147-A177-3AD203B41FA5}">
                      <a16:colId xmlns:a16="http://schemas.microsoft.com/office/drawing/2014/main" val="2566731206"/>
                    </a:ext>
                  </a:extLst>
                </a:gridCol>
                <a:gridCol w="486302">
                  <a:extLst>
                    <a:ext uri="{9D8B030D-6E8A-4147-A177-3AD203B41FA5}">
                      <a16:colId xmlns:a16="http://schemas.microsoft.com/office/drawing/2014/main" val="3466667591"/>
                    </a:ext>
                  </a:extLst>
                </a:gridCol>
                <a:gridCol w="546024">
                  <a:extLst>
                    <a:ext uri="{9D8B030D-6E8A-4147-A177-3AD203B41FA5}">
                      <a16:colId xmlns:a16="http://schemas.microsoft.com/office/drawing/2014/main" val="283182741"/>
                    </a:ext>
                  </a:extLst>
                </a:gridCol>
                <a:gridCol w="554556">
                  <a:extLst>
                    <a:ext uri="{9D8B030D-6E8A-4147-A177-3AD203B41FA5}">
                      <a16:colId xmlns:a16="http://schemas.microsoft.com/office/drawing/2014/main" val="2947557857"/>
                    </a:ext>
                  </a:extLst>
                </a:gridCol>
                <a:gridCol w="929946">
                  <a:extLst>
                    <a:ext uri="{9D8B030D-6E8A-4147-A177-3AD203B41FA5}">
                      <a16:colId xmlns:a16="http://schemas.microsoft.com/office/drawing/2014/main" val="4241701320"/>
                    </a:ext>
                  </a:extLst>
                </a:gridCol>
                <a:gridCol w="776378">
                  <a:extLst>
                    <a:ext uri="{9D8B030D-6E8A-4147-A177-3AD203B41FA5}">
                      <a16:colId xmlns:a16="http://schemas.microsoft.com/office/drawing/2014/main" val="1219563541"/>
                    </a:ext>
                  </a:extLst>
                </a:gridCol>
                <a:gridCol w="546024">
                  <a:extLst>
                    <a:ext uri="{9D8B030D-6E8A-4147-A177-3AD203B41FA5}">
                      <a16:colId xmlns:a16="http://schemas.microsoft.com/office/drawing/2014/main" val="4290440908"/>
                    </a:ext>
                  </a:extLst>
                </a:gridCol>
                <a:gridCol w="546024">
                  <a:extLst>
                    <a:ext uri="{9D8B030D-6E8A-4147-A177-3AD203B41FA5}">
                      <a16:colId xmlns:a16="http://schemas.microsoft.com/office/drawing/2014/main" val="1650749851"/>
                    </a:ext>
                  </a:extLst>
                </a:gridCol>
                <a:gridCol w="546024">
                  <a:extLst>
                    <a:ext uri="{9D8B030D-6E8A-4147-A177-3AD203B41FA5}">
                      <a16:colId xmlns:a16="http://schemas.microsoft.com/office/drawing/2014/main" val="4015432732"/>
                    </a:ext>
                  </a:extLst>
                </a:gridCol>
                <a:gridCol w="546024">
                  <a:extLst>
                    <a:ext uri="{9D8B030D-6E8A-4147-A177-3AD203B41FA5}">
                      <a16:colId xmlns:a16="http://schemas.microsoft.com/office/drawing/2014/main" val="1263662101"/>
                    </a:ext>
                  </a:extLst>
                </a:gridCol>
              </a:tblGrid>
              <a:tr h="295131">
                <a:tc>
                  <a:txBody>
                    <a:bodyPr/>
                    <a:lstStyle/>
                    <a:p>
                      <a:pPr algn="ctr" fontAlgn="ctr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2" marR="4392" marT="439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Overruns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Charge Quantity (mcm)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Charge Amount (£)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Users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Offtakes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58171"/>
                  </a:ext>
                </a:extLst>
              </a:tr>
              <a:tr h="285168">
                <a:tc>
                  <a:txBody>
                    <a:bodyPr/>
                    <a:lstStyle/>
                    <a:p>
                      <a:pPr algn="ctr" fontAlgn="ctr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2" marR="4392" marT="43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68237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0.21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111,795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2,874.67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61482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  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102,316.93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7523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  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96,007.55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679035"/>
                  </a:ext>
                </a:extLst>
              </a:tr>
              <a:tr h="1886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0.02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131,626.60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16647"/>
                  </a:ext>
                </a:extLst>
              </a:tr>
              <a:tr h="14966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1.24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92,831.55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8,746.03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667621"/>
                  </a:ext>
                </a:extLst>
              </a:tr>
              <a:tr h="14966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38,972.44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393789"/>
                  </a:ext>
                </a:extLst>
              </a:tr>
              <a:tr h="14966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83,208.21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644227"/>
                  </a:ext>
                </a:extLst>
              </a:tr>
              <a:tr h="20203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66,865.05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6,906.76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01079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35,604.23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4,786.78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402063"/>
                  </a:ext>
                </a:extLst>
              </a:tr>
              <a:tr h="22629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50,184.96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2,275.51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8731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58,744.07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6,725.84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902315"/>
                  </a:ext>
                </a:extLst>
              </a:tr>
              <a:tr h="14966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85,415.02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3.79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549207"/>
                  </a:ext>
                </a:extLst>
              </a:tr>
              <a:tr h="14966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1921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81.90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16.42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953,571.48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32,340.22 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92" marR="4392" marT="4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475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2168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 [Read-Only]" id="{B1545D39-19EA-4552-B0F7-826DFAE8F179}" vid="{A999DDE5-123E-4E91-A524-1991F8A6EDDE}"/>
    </a:ext>
  </a:extLst>
</a:theme>
</file>

<file path=ppt/theme/theme2.xml><?xml version="1.0" encoding="utf-8"?>
<a:theme xmlns:a="http://schemas.openxmlformats.org/drawingml/2006/main" name="1_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 [Read-Only]" id="{B1545D39-19EA-4552-B0F7-826DFAE8F179}" vid="{A999DDE5-123E-4E91-A524-1991F8A6EDD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Props1.xml><?xml version="1.0" encoding="utf-8"?>
<ds:datastoreItem xmlns:ds="http://schemas.openxmlformats.org/officeDocument/2006/customXml" ds:itemID="{30464240-DB16-4CB6-AF98-E06D3B1910A7}"/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4DA17-4FAB-418C-88AF-EBB5C20EE5F3}">
  <ds:schemaRefs>
    <ds:schemaRef ds:uri="http://purl.org/dc/elements/1.1/"/>
    <ds:schemaRef ds:uri="http://schemas.microsoft.com/office/2006/metadata/properties"/>
    <ds:schemaRef ds:uri="66aaacf8-fc52-4616-b6a2-e51cdff4f83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0a9dedb-2eef-4d57-9d50-f64bb867a9f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DN Issues</Template>
  <TotalTime>2</TotalTime>
  <Words>453</Words>
  <Application>Microsoft Office PowerPoint</Application>
  <PresentationFormat>On-screen Show (16:9)</PresentationFormat>
  <Paragraphs>326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US NG_2018 PPT__EnergyLines Template 16x9</vt:lpstr>
      <vt:lpstr>1_US NG_2018 PPT__EnergyLines Template 16x9</vt:lpstr>
      <vt:lpstr>Overruns Reporting</vt:lpstr>
      <vt:lpstr>Entry data (October 2020 – September 2021) </vt:lpstr>
      <vt:lpstr>Exit data (October 2020 – September 2021)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 Issues</dc:title>
  <dc:creator>Randall, Jennifer</dc:creator>
  <cp:lastModifiedBy>Randall, Jennifer</cp:lastModifiedBy>
  <cp:revision>13</cp:revision>
  <cp:lastPrinted>2018-08-10T07:16:05Z</cp:lastPrinted>
  <dcterms:created xsi:type="dcterms:W3CDTF">2021-03-23T08:40:49Z</dcterms:created>
  <dcterms:modified xsi:type="dcterms:W3CDTF">2021-11-30T16:42:24Z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0x010100895F1071FEC59E41A820E9294AE07AB1</vt:lpwstr>
  </property>
</Properties>
</file>