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4"/>
    <p:sldMasterId id="2147483652" r:id="rId5"/>
  </p:sldMasterIdLst>
  <p:notesMasterIdLst>
    <p:notesMasterId r:id="rId11"/>
  </p:notesMasterIdLst>
  <p:handoutMasterIdLst>
    <p:handoutMasterId r:id="rId12"/>
  </p:handoutMasterIdLst>
  <p:sldIdLst>
    <p:sldId id="546" r:id="rId6"/>
    <p:sldId id="624" r:id="rId7"/>
    <p:sldId id="640" r:id="rId8"/>
    <p:sldId id="641" r:id="rId9"/>
    <p:sldId id="442" r:id="rId10"/>
  </p:sldIdLst>
  <p:sldSz cx="9144000" cy="5143500" type="screen16x9"/>
  <p:notesSz cx="7315200" cy="9601200"/>
  <p:defaultTextStyle>
    <a:defPPr>
      <a:defRPr lang="en-GB"/>
    </a:defPPr>
    <a:lvl1pPr marL="0" indent="0" algn="l" rtl="0" eaLnBrk="1" fontAlgn="base" hangingPunct="1">
      <a:spcBef>
        <a:spcPct val="0"/>
      </a:spcBef>
      <a:spcAft>
        <a:spcPts val="600"/>
      </a:spcAft>
      <a:buClr>
        <a:schemeClr val="tx1"/>
      </a:buClr>
      <a:buFontTx/>
      <a:buNone/>
      <a:defRPr sz="1800" b="1">
        <a:solidFill>
          <a:schemeClr val="accent1"/>
        </a:solidFill>
        <a:latin typeface="+mn-lt"/>
        <a:ea typeface="+mn-ea"/>
        <a:cs typeface="+mn-cs"/>
      </a:defRPr>
    </a:lvl1pPr>
    <a:lvl2pPr marL="0" indent="0" algn="l" rtl="0" eaLnBrk="1" fontAlgn="base" hangingPunct="1">
      <a:spcBef>
        <a:spcPct val="0"/>
      </a:spcBef>
      <a:spcAft>
        <a:spcPts val="600"/>
      </a:spcAft>
      <a:buClr>
        <a:schemeClr val="tx1"/>
      </a:buClr>
      <a:buFontTx/>
      <a:buNone/>
      <a:defRPr sz="1800">
        <a:solidFill>
          <a:schemeClr val="tx1"/>
        </a:solidFill>
        <a:latin typeface="+mn-lt"/>
        <a:ea typeface="+mn-ea"/>
      </a:defRPr>
    </a:lvl2pPr>
    <a:lvl3pPr marL="27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Arial" panose="020B0604020202020204" pitchFamily="34" charset="0"/>
      <a:buChar char="•"/>
      <a:defRPr sz="1800">
        <a:solidFill>
          <a:schemeClr val="tx1"/>
        </a:solidFill>
        <a:latin typeface="+mn-lt"/>
        <a:ea typeface="+mn-ea"/>
      </a:defRPr>
    </a:lvl3pPr>
    <a:lvl4pPr marL="54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Arial" panose="020B0604020202020204" pitchFamily="34" charset="0"/>
      <a:buChar char="-"/>
      <a:defRPr sz="1800">
        <a:solidFill>
          <a:schemeClr val="tx1"/>
        </a:solidFill>
        <a:latin typeface="+mn-lt"/>
        <a:ea typeface="+mn-ea"/>
      </a:defRPr>
    </a:lvl4pPr>
    <a:lvl5pPr marL="81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Arial" panose="020B0604020202020204" pitchFamily="34" charset="0"/>
      <a:buChar char="◦"/>
      <a:defRPr sz="1800">
        <a:solidFill>
          <a:schemeClr val="tx1"/>
        </a:solidFill>
        <a:latin typeface="+mn-lt"/>
        <a:ea typeface="+mn-ea"/>
      </a:defRPr>
    </a:lvl5pPr>
    <a:lvl6pPr marL="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+mj-lt"/>
      <a:buAutoNum type="arabicPeriod"/>
      <a:defRPr sz="1800">
        <a:solidFill>
          <a:schemeClr val="tx1"/>
        </a:solidFill>
        <a:latin typeface="+mn-lt"/>
        <a:ea typeface="+mn-ea"/>
      </a:defRPr>
    </a:lvl6pPr>
    <a:lvl7pPr marL="54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+mj-lt"/>
      <a:buAutoNum type="alphaLcPeriod"/>
      <a:defRPr sz="1800">
        <a:solidFill>
          <a:schemeClr val="tx1"/>
        </a:solidFill>
        <a:latin typeface="+mn-lt"/>
        <a:ea typeface="+mn-ea"/>
      </a:defRPr>
    </a:lvl7pPr>
    <a:lvl8pPr marL="81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+mj-lt"/>
      <a:buAutoNum type="romanLcPeriod"/>
      <a:defRPr sz="1800">
        <a:solidFill>
          <a:schemeClr val="tx1"/>
        </a:solidFill>
        <a:latin typeface="+mn-lt"/>
        <a:ea typeface="+mn-ea"/>
      </a:defRPr>
    </a:lvl8pPr>
    <a:lvl9pPr marL="0" indent="0" algn="l" rtl="0" eaLnBrk="1" fontAlgn="base" hangingPunct="1">
      <a:spcBef>
        <a:spcPct val="0"/>
      </a:spcBef>
      <a:spcAft>
        <a:spcPts val="600"/>
      </a:spcAft>
      <a:buClr>
        <a:schemeClr val="tx1"/>
      </a:buClr>
      <a:buFontTx/>
      <a:buNone/>
      <a:defRPr sz="2400">
        <a:solidFill>
          <a:schemeClr val="accent2"/>
        </a:solidFill>
        <a:latin typeface="+mn-lt"/>
        <a:ea typeface="+mn-ea"/>
      </a:defRPr>
    </a:lvl9pPr>
  </p:defaultTextStyle>
  <p:extLst>
    <p:ext uri="{EFAFB233-063F-42B5-8137-9DF3F51BA10A}">
      <p15:sldGuideLst xmlns:p15="http://schemas.microsoft.com/office/powerpoint/2012/main">
        <p15:guide id="1" orient="horz" pos="962" userDrawn="1">
          <p15:clr>
            <a:srgbClr val="A4A3A4"/>
          </p15:clr>
        </p15:guide>
        <p15:guide id="2" pos="748" userDrawn="1">
          <p15:clr>
            <a:srgbClr val="A4A3A4"/>
          </p15:clr>
        </p15:guide>
        <p15:guide id="3" orient="horz" pos="225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rah McGugan" initials="ZM" lastIdx="2" clrIdx="0"/>
  <p:cmAuthor id="2" name="Stankiewicz, Anna" initials="SA" lastIdx="4" clrIdx="1">
    <p:extLst>
      <p:ext uri="{19B8F6BF-5375-455C-9EA6-DF929625EA0E}">
        <p15:presenceInfo xmlns:p15="http://schemas.microsoft.com/office/powerpoint/2012/main" userId="S::anna.stankiewicz@uk.nationalgrid.com::ea32881a-06b3-4e1d-a33d-6142d12144b2" providerId="AD"/>
      </p:ext>
    </p:extLst>
  </p:cmAuthor>
  <p:cmAuthor id="3" name="Randall, Jennifer" initials="RJ" lastIdx="6" clrIdx="2">
    <p:extLst>
      <p:ext uri="{19B8F6BF-5375-455C-9EA6-DF929625EA0E}">
        <p15:presenceInfo xmlns:p15="http://schemas.microsoft.com/office/powerpoint/2012/main" userId="S-1-5-21-852109325-4236797708-1392725387-121545" providerId="AD"/>
      </p:ext>
    </p:extLst>
  </p:cmAuthor>
  <p:cmAuthor id="4" name="Hisgett, Daniel" initials="HD" lastIdx="2" clrIdx="3">
    <p:extLst>
      <p:ext uri="{19B8F6BF-5375-455C-9EA6-DF929625EA0E}">
        <p15:presenceInfo xmlns:p15="http://schemas.microsoft.com/office/powerpoint/2012/main" userId="S::daniel.hisgett@uk.nationalgrid.com::a299ff63-cec5-4035-81d4-5a35a3144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0AB141-ACC0-45DB-A5EC-9C53CEE2C109}" v="28" dt="2021-11-23T15:27:07.97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792" autoAdjust="0"/>
  </p:normalViewPr>
  <p:slideViewPr>
    <p:cSldViewPr snapToGrid="0">
      <p:cViewPr>
        <p:scale>
          <a:sx n="100" d="100"/>
          <a:sy n="100" d="100"/>
        </p:scale>
        <p:origin x="48" y="-348"/>
      </p:cViewPr>
      <p:guideLst>
        <p:guide orient="horz" pos="962"/>
        <p:guide pos="748"/>
        <p:guide orient="horz" pos="225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sgett, Daniel" userId="a299ff63-cec5-4035-81d4-5a35a3144eb3" providerId="ADAL" clId="{AF0AB141-ACC0-45DB-A5EC-9C53CEE2C109}"/>
    <pc:docChg chg="custSel addSld delSld modSld">
      <pc:chgData name="Hisgett, Daniel" userId="a299ff63-cec5-4035-81d4-5a35a3144eb3" providerId="ADAL" clId="{AF0AB141-ACC0-45DB-A5EC-9C53CEE2C109}" dt="2021-11-23T15:28:03.173" v="1510" actId="20577"/>
      <pc:docMkLst>
        <pc:docMk/>
      </pc:docMkLst>
      <pc:sldChg chg="modSp mod">
        <pc:chgData name="Hisgett, Daniel" userId="a299ff63-cec5-4035-81d4-5a35a3144eb3" providerId="ADAL" clId="{AF0AB141-ACC0-45DB-A5EC-9C53CEE2C109}" dt="2021-11-19T15:41:23.682" v="490" actId="20577"/>
        <pc:sldMkLst>
          <pc:docMk/>
          <pc:sldMk cId="136374311" sldId="546"/>
        </pc:sldMkLst>
        <pc:spChg chg="mod">
          <ac:chgData name="Hisgett, Daniel" userId="a299ff63-cec5-4035-81d4-5a35a3144eb3" providerId="ADAL" clId="{AF0AB141-ACC0-45DB-A5EC-9C53CEE2C109}" dt="2021-11-19T15:41:23.682" v="490" actId="20577"/>
          <ac:spMkLst>
            <pc:docMk/>
            <pc:sldMk cId="136374311" sldId="546"/>
            <ac:spMk id="3" creationId="{00000000-0000-0000-0000-000000000000}"/>
          </ac:spMkLst>
        </pc:spChg>
      </pc:sldChg>
      <pc:sldChg chg="modSp mod">
        <pc:chgData name="Hisgett, Daniel" userId="a299ff63-cec5-4035-81d4-5a35a3144eb3" providerId="ADAL" clId="{AF0AB141-ACC0-45DB-A5EC-9C53CEE2C109}" dt="2021-11-23T09:42:26.105" v="1363" actId="20577"/>
        <pc:sldMkLst>
          <pc:docMk/>
          <pc:sldMk cId="1645345625" sldId="624"/>
        </pc:sldMkLst>
        <pc:spChg chg="mod">
          <ac:chgData name="Hisgett, Daniel" userId="a299ff63-cec5-4035-81d4-5a35a3144eb3" providerId="ADAL" clId="{AF0AB141-ACC0-45DB-A5EC-9C53CEE2C109}" dt="2021-11-19T15:41:01.359" v="468" actId="6549"/>
          <ac:spMkLst>
            <pc:docMk/>
            <pc:sldMk cId="1645345625" sldId="624"/>
            <ac:spMk id="2" creationId="{61B48F6F-7500-4745-B5F4-08583D74C18A}"/>
          </ac:spMkLst>
        </pc:spChg>
        <pc:spChg chg="mod">
          <ac:chgData name="Hisgett, Daniel" userId="a299ff63-cec5-4035-81d4-5a35a3144eb3" providerId="ADAL" clId="{AF0AB141-ACC0-45DB-A5EC-9C53CEE2C109}" dt="2021-11-23T09:42:26.105" v="1363" actId="20577"/>
          <ac:spMkLst>
            <pc:docMk/>
            <pc:sldMk cId="1645345625" sldId="624"/>
            <ac:spMk id="7" creationId="{30393337-90A9-4446-8EA4-735A8DB626F8}"/>
          </ac:spMkLst>
        </pc:spChg>
      </pc:sldChg>
      <pc:sldChg chg="del">
        <pc:chgData name="Hisgett, Daniel" userId="a299ff63-cec5-4035-81d4-5a35a3144eb3" providerId="ADAL" clId="{AF0AB141-ACC0-45DB-A5EC-9C53CEE2C109}" dt="2021-11-19T14:40:37.249" v="0" actId="2696"/>
        <pc:sldMkLst>
          <pc:docMk/>
          <pc:sldMk cId="998766695" sldId="635"/>
        </pc:sldMkLst>
      </pc:sldChg>
      <pc:sldChg chg="del">
        <pc:chgData name="Hisgett, Daniel" userId="a299ff63-cec5-4035-81d4-5a35a3144eb3" providerId="ADAL" clId="{AF0AB141-ACC0-45DB-A5EC-9C53CEE2C109}" dt="2021-11-19T14:40:37.249" v="0" actId="2696"/>
        <pc:sldMkLst>
          <pc:docMk/>
          <pc:sldMk cId="596209497" sldId="637"/>
        </pc:sldMkLst>
      </pc:sldChg>
      <pc:sldChg chg="del">
        <pc:chgData name="Hisgett, Daniel" userId="a299ff63-cec5-4035-81d4-5a35a3144eb3" providerId="ADAL" clId="{AF0AB141-ACC0-45DB-A5EC-9C53CEE2C109}" dt="2021-11-19T14:40:37.249" v="0" actId="2696"/>
        <pc:sldMkLst>
          <pc:docMk/>
          <pc:sldMk cId="1472348814" sldId="638"/>
        </pc:sldMkLst>
      </pc:sldChg>
      <pc:sldChg chg="del">
        <pc:chgData name="Hisgett, Daniel" userId="a299ff63-cec5-4035-81d4-5a35a3144eb3" providerId="ADAL" clId="{AF0AB141-ACC0-45DB-A5EC-9C53CEE2C109}" dt="2021-11-19T15:38:51.340" v="351" actId="2696"/>
        <pc:sldMkLst>
          <pc:docMk/>
          <pc:sldMk cId="1605605214" sldId="639"/>
        </pc:sldMkLst>
      </pc:sldChg>
      <pc:sldChg chg="addSp delSp modSp new mod">
        <pc:chgData name="Hisgett, Daniel" userId="a299ff63-cec5-4035-81d4-5a35a3144eb3" providerId="ADAL" clId="{AF0AB141-ACC0-45DB-A5EC-9C53CEE2C109}" dt="2021-11-23T15:27:11.109" v="1509" actId="14100"/>
        <pc:sldMkLst>
          <pc:docMk/>
          <pc:sldMk cId="1878386962" sldId="640"/>
        </pc:sldMkLst>
        <pc:spChg chg="mod">
          <ac:chgData name="Hisgett, Daniel" userId="a299ff63-cec5-4035-81d4-5a35a3144eb3" providerId="ADAL" clId="{AF0AB141-ACC0-45DB-A5EC-9C53CEE2C109}" dt="2021-11-19T15:41:07.636" v="476" actId="20577"/>
          <ac:spMkLst>
            <pc:docMk/>
            <pc:sldMk cId="1878386962" sldId="640"/>
            <ac:spMk id="2" creationId="{05FF68D3-6AD0-4C26-80F3-AB99A179C2C6}"/>
          </ac:spMkLst>
        </pc:spChg>
        <pc:spChg chg="del">
          <ac:chgData name="Hisgett, Daniel" userId="a299ff63-cec5-4035-81d4-5a35a3144eb3" providerId="ADAL" clId="{AF0AB141-ACC0-45DB-A5EC-9C53CEE2C109}" dt="2021-11-19T15:37:02.978" v="236" actId="478"/>
          <ac:spMkLst>
            <pc:docMk/>
            <pc:sldMk cId="1878386962" sldId="640"/>
            <ac:spMk id="3" creationId="{1839BAD9-64A0-4A4C-AE5C-5C170D13BDD8}"/>
          </ac:spMkLst>
        </pc:spChg>
        <pc:spChg chg="mod">
          <ac:chgData name="Hisgett, Daniel" userId="a299ff63-cec5-4035-81d4-5a35a3144eb3" providerId="ADAL" clId="{AF0AB141-ACC0-45DB-A5EC-9C53CEE2C109}" dt="2021-11-19T15:37:33.514" v="248" actId="20577"/>
          <ac:spMkLst>
            <pc:docMk/>
            <pc:sldMk cId="1878386962" sldId="640"/>
            <ac:spMk id="4" creationId="{294657D0-245C-4487-B08D-770F181165E8}"/>
          </ac:spMkLst>
        </pc:spChg>
        <pc:spChg chg="add mod">
          <ac:chgData name="Hisgett, Daniel" userId="a299ff63-cec5-4035-81d4-5a35a3144eb3" providerId="ADAL" clId="{AF0AB141-ACC0-45DB-A5EC-9C53CEE2C109}" dt="2021-11-23T15:27:07.969" v="1508" actId="1076"/>
          <ac:spMkLst>
            <pc:docMk/>
            <pc:sldMk cId="1878386962" sldId="640"/>
            <ac:spMk id="7" creationId="{DB3B5E60-115B-43A4-9ECD-6FF68B61D425}"/>
          </ac:spMkLst>
        </pc:spChg>
        <pc:spChg chg="add mod">
          <ac:chgData name="Hisgett, Daniel" userId="a299ff63-cec5-4035-81d4-5a35a3144eb3" providerId="ADAL" clId="{AF0AB141-ACC0-45DB-A5EC-9C53CEE2C109}" dt="2021-11-23T15:26:58.894" v="1506" actId="1076"/>
          <ac:spMkLst>
            <pc:docMk/>
            <pc:sldMk cId="1878386962" sldId="640"/>
            <ac:spMk id="8" creationId="{629D41C4-60C4-4162-A054-A7B22FD578D0}"/>
          </ac:spMkLst>
        </pc:spChg>
        <pc:picChg chg="add mod">
          <ac:chgData name="Hisgett, Daniel" userId="a299ff63-cec5-4035-81d4-5a35a3144eb3" providerId="ADAL" clId="{AF0AB141-ACC0-45DB-A5EC-9C53CEE2C109}" dt="2021-11-23T15:27:11.109" v="1509" actId="14100"/>
          <ac:picMkLst>
            <pc:docMk/>
            <pc:sldMk cId="1878386962" sldId="640"/>
            <ac:picMk id="5" creationId="{F6C6CF3A-44C2-4E28-806D-7C44E0CC98B6}"/>
          </ac:picMkLst>
        </pc:picChg>
        <pc:picChg chg="add del mod">
          <ac:chgData name="Hisgett, Daniel" userId="a299ff63-cec5-4035-81d4-5a35a3144eb3" providerId="ADAL" clId="{AF0AB141-ACC0-45DB-A5EC-9C53CEE2C109}" dt="2021-11-19T15:45:49.508" v="492" actId="478"/>
          <ac:picMkLst>
            <pc:docMk/>
            <pc:sldMk cId="1878386962" sldId="640"/>
            <ac:picMk id="6" creationId="{5EB0E758-2D63-4E7C-A1B3-BE3D79398D38}"/>
          </ac:picMkLst>
        </pc:picChg>
      </pc:sldChg>
      <pc:sldChg chg="addSp delSp modSp add mod">
        <pc:chgData name="Hisgett, Daniel" userId="a299ff63-cec5-4035-81d4-5a35a3144eb3" providerId="ADAL" clId="{AF0AB141-ACC0-45DB-A5EC-9C53CEE2C109}" dt="2021-11-23T15:28:03.173" v="1510" actId="20577"/>
        <pc:sldMkLst>
          <pc:docMk/>
          <pc:sldMk cId="406290953" sldId="641"/>
        </pc:sldMkLst>
        <pc:spChg chg="mod">
          <ac:chgData name="Hisgett, Daniel" userId="a299ff63-cec5-4035-81d4-5a35a3144eb3" providerId="ADAL" clId="{AF0AB141-ACC0-45DB-A5EC-9C53CEE2C109}" dt="2021-11-19T15:46:04.471" v="497"/>
          <ac:spMkLst>
            <pc:docMk/>
            <pc:sldMk cId="406290953" sldId="641"/>
            <ac:spMk id="7" creationId="{DB3B5E60-115B-43A4-9ECD-6FF68B61D425}"/>
          </ac:spMkLst>
        </pc:spChg>
        <pc:spChg chg="mod">
          <ac:chgData name="Hisgett, Daniel" userId="a299ff63-cec5-4035-81d4-5a35a3144eb3" providerId="ADAL" clId="{AF0AB141-ACC0-45DB-A5EC-9C53CEE2C109}" dt="2021-11-23T15:28:03.173" v="1510" actId="20577"/>
          <ac:spMkLst>
            <pc:docMk/>
            <pc:sldMk cId="406290953" sldId="641"/>
            <ac:spMk id="8" creationId="{629D41C4-60C4-4162-A054-A7B22FD578D0}"/>
          </ac:spMkLst>
        </pc:spChg>
        <pc:graphicFrameChg chg="add del mod">
          <ac:chgData name="Hisgett, Daniel" userId="a299ff63-cec5-4035-81d4-5a35a3144eb3" providerId="ADAL" clId="{AF0AB141-ACC0-45DB-A5EC-9C53CEE2C109}" dt="2021-11-19T15:51:39.460" v="1328"/>
          <ac:graphicFrameMkLst>
            <pc:docMk/>
            <pc:sldMk cId="406290953" sldId="641"/>
            <ac:graphicFrameMk id="3" creationId="{1FF3842D-8A5E-43BF-939F-4C536B7219CF}"/>
          </ac:graphicFrameMkLst>
        </pc:graphicFrameChg>
        <pc:picChg chg="del">
          <ac:chgData name="Hisgett, Daniel" userId="a299ff63-cec5-4035-81d4-5a35a3144eb3" providerId="ADAL" clId="{AF0AB141-ACC0-45DB-A5EC-9C53CEE2C109}" dt="2021-11-19T15:45:55.278" v="495" actId="478"/>
          <ac:picMkLst>
            <pc:docMk/>
            <pc:sldMk cId="406290953" sldId="641"/>
            <ac:picMk id="5" creationId="{F6C6CF3A-44C2-4E28-806D-7C44E0CC98B6}"/>
          </ac:picMkLst>
        </pc:picChg>
        <pc:picChg chg="del">
          <ac:chgData name="Hisgett, Daniel" userId="a299ff63-cec5-4035-81d4-5a35a3144eb3" providerId="ADAL" clId="{AF0AB141-ACC0-45DB-A5EC-9C53CEE2C109}" dt="2021-11-19T15:45:51.854" v="493" actId="21"/>
          <ac:picMkLst>
            <pc:docMk/>
            <pc:sldMk cId="406290953" sldId="641"/>
            <ac:picMk id="6" creationId="{5EB0E758-2D63-4E7C-A1B3-BE3D79398D38}"/>
          </ac:picMkLst>
        </pc:picChg>
        <pc:picChg chg="add del mod">
          <ac:chgData name="Hisgett, Daniel" userId="a299ff63-cec5-4035-81d4-5a35a3144eb3" providerId="ADAL" clId="{AF0AB141-ACC0-45DB-A5EC-9C53CEE2C109}" dt="2021-11-19T15:51:36.433" v="1326" actId="478"/>
          <ac:picMkLst>
            <pc:docMk/>
            <pc:sldMk cId="406290953" sldId="641"/>
            <ac:picMk id="9" creationId="{BA69F8B3-414B-48E8-A1BB-FA0E6E1D2A9A}"/>
          </ac:picMkLst>
        </pc:picChg>
        <pc:picChg chg="add mod">
          <ac:chgData name="Hisgett, Daniel" userId="a299ff63-cec5-4035-81d4-5a35a3144eb3" providerId="ADAL" clId="{AF0AB141-ACC0-45DB-A5EC-9C53CEE2C109}" dt="2021-11-19T15:51:45.541" v="1330" actId="1076"/>
          <ac:picMkLst>
            <pc:docMk/>
            <pc:sldMk cId="406290953" sldId="641"/>
            <ac:picMk id="10" creationId="{5D915A26-6A50-455B-AF36-96C8920FA61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5" y="1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D8211FFE-B3EB-1B4F-A849-3CF65CAE83E6}" type="datetime1">
              <a:rPr lang="en-GB" smtClean="0"/>
              <a:t>23/11/2021</a:t>
            </a:fld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777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5" y="9121777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350ECF5C-888C-41F6-A366-B80CE9FF0D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783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1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1C4EFE-BC34-5643-BA96-233A28E9007A}" type="datetime1">
              <a:rPr lang="en-GB" smtClean="0"/>
              <a:t>23/11/2021</a:t>
            </a:fld>
            <a:endParaRPr lang="en-GB"/>
          </a:p>
        </p:txBody>
      </p:sp>
      <p:sp>
        <p:nvSpPr>
          <p:cNvPr id="1085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8788" y="720725"/>
            <a:ext cx="63976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9" y="4560889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9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9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779895-3E67-4CB8-BE0C-23F3FD5FF7F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162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9539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908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861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815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3047696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35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77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1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Impact on User Commitment duration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79895-3E67-4CB8-BE0C-23F3FD5FF7F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52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779895-3E67-4CB8-BE0C-23F3FD5FF7F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147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779895-3E67-4CB8-BE0C-23F3FD5FF7F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862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CDB5-958E-4EBE-8C05-3F9C84B06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Transmission Workgroup | 1st Oct 2020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04472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83EBF3A2-2E7C-4F57-BC5D-3417991A9CB8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6228000" y="1062500"/>
            <a:ext cx="259200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7845B65-2392-4819-94E4-E3EB31C4C45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5544000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5748E-1187-40E6-90FF-F8CB13BAB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1060961F-7E65-4122-8275-120EE663A9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Transmission Workgroup | 1st Oct 2020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D1AD628-1E99-41AE-A4DE-E8D47E3F2A00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6" name="Guidance note">
              <a:extLst>
                <a:ext uri="{FF2B5EF4-FFF2-40B4-BE49-F238E27FC236}">
                  <a16:creationId xmlns:a16="http://schemas.microsoft.com/office/drawing/2014/main" id="{C3AD16BC-865F-4730-B576-3924C11BBB5C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918825A-E661-4165-AFAF-DF026ACCBF7D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8" name="Picture 3">
                <a:extLst>
                  <a:ext uri="{FF2B5EF4-FFF2-40B4-BE49-F238E27FC236}">
                    <a16:creationId xmlns:a16="http://schemas.microsoft.com/office/drawing/2014/main" id="{D670EEFD-71A1-460B-93B0-010CABE4F6E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Rounded Rectangle 20">
                <a:extLst>
                  <a:ext uri="{FF2B5EF4-FFF2-40B4-BE49-F238E27FC236}">
                    <a16:creationId xmlns:a16="http://schemas.microsoft.com/office/drawing/2014/main" id="{518490A9-DA83-4553-86AD-17100E2D20A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1" name="Guidance note">
            <a:extLst>
              <a:ext uri="{FF2B5EF4-FFF2-40B4-BE49-F238E27FC236}">
                <a16:creationId xmlns:a16="http://schemas.microsoft.com/office/drawing/2014/main" id="{00BC0673-5213-4DA3-BE67-C1DB97C4A10F}"/>
              </a:ext>
            </a:extLst>
          </p:cNvPr>
          <p:cNvSpPr/>
          <p:nvPr userDrawn="1"/>
        </p:nvSpPr>
        <p:spPr>
          <a:xfrm>
            <a:off x="9206425" y="2167651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11550186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FC37DAF-12F7-4FE3-99E2-B1BC731C4C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EC6E2C5-7988-4109-B04E-4C5B434E0D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Chart Placeholder 5">
            <a:extLst>
              <a:ext uri="{FF2B5EF4-FFF2-40B4-BE49-F238E27FC236}">
                <a16:creationId xmlns:a16="http://schemas.microsoft.com/office/drawing/2014/main" id="{59BB4BB1-10D0-4A42-B2B1-1F058F0E5999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6228000" y="1062500"/>
            <a:ext cx="259200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803B18-A6C4-48D8-9A57-624954E4C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03A40AB7-029F-4311-80FC-0AAAE2F69D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Transmission Workgroup | 1st Oct 2020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D78705A-DCC5-4C39-8BC7-0071FE0B6E9D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C6E2522F-9DAA-41D3-8636-CA2AD6DF26DE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F8CA62A-2C50-48E5-8954-5C3104C2B475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37ACEAC6-5EC9-49C5-A059-7A0DC1FCC3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13E90BA5-7852-4BC3-A7C6-1D57B4B4776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Guidance note">
            <a:extLst>
              <a:ext uri="{FF2B5EF4-FFF2-40B4-BE49-F238E27FC236}">
                <a16:creationId xmlns:a16="http://schemas.microsoft.com/office/drawing/2014/main" id="{395CA386-D2EE-45ED-B3EB-20DC32FFECC9}"/>
              </a:ext>
            </a:extLst>
          </p:cNvPr>
          <p:cNvSpPr/>
          <p:nvPr userDrawn="1"/>
        </p:nvSpPr>
        <p:spPr>
          <a:xfrm>
            <a:off x="9206425" y="2167651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0608798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820A5-9B9A-4B03-84D6-6834D49C1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hart Placeholder 5">
            <a:extLst>
              <a:ext uri="{FF2B5EF4-FFF2-40B4-BE49-F238E27FC236}">
                <a16:creationId xmlns:a16="http://schemas.microsoft.com/office/drawing/2014/main" id="{BB756EA4-8862-4B57-AC57-F64C8CF382CB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323850" y="1062500"/>
            <a:ext cx="849600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 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91E4EDE-F73E-4D47-BE09-9DA6C99359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Transmission Workgroup | 1st Oct 2020</a:t>
            </a:r>
          </a:p>
        </p:txBody>
      </p:sp>
      <p:sp>
        <p:nvSpPr>
          <p:cNvPr id="12" name="Guidance note">
            <a:extLst>
              <a:ext uri="{FF2B5EF4-FFF2-40B4-BE49-F238E27FC236}">
                <a16:creationId xmlns:a16="http://schemas.microsoft.com/office/drawing/2014/main" id="{DF4D906A-19FE-4A37-9F71-EBD603DB8313}"/>
              </a:ext>
            </a:extLst>
          </p:cNvPr>
          <p:cNvSpPr/>
          <p:nvPr userDrawn="1"/>
        </p:nvSpPr>
        <p:spPr>
          <a:xfrm>
            <a:off x="9206425" y="0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241192424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hart Placeholder 5"/>
          <p:cNvSpPr>
            <a:spLocks noGrp="1"/>
          </p:cNvSpPr>
          <p:nvPr>
            <p:ph type="chart" sz="quarter" idx="15" hasCustomPrompt="1"/>
          </p:nvPr>
        </p:nvSpPr>
        <p:spPr>
          <a:xfrm>
            <a:off x="323850" y="1062500"/>
            <a:ext cx="554355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AF0A20-4521-4105-B244-E4D7D8DC46D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F3D2E9-D3DF-4073-8942-F51EDC9F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7" name="Footer Placeholder 2">
            <a:extLst>
              <a:ext uri="{FF2B5EF4-FFF2-40B4-BE49-F238E27FC236}">
                <a16:creationId xmlns:a16="http://schemas.microsoft.com/office/drawing/2014/main" id="{B8E8D2DA-923C-46FD-AE23-D8997A885C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Transmission Workgroup | 1st Oct 2020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54C5F39-EE55-4150-AE38-A7A999F3BA25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025D7FB3-CF69-4E08-8922-003EB4E3975F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28045C4-A569-4BC0-A2C6-680DA682611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0FD70A2C-539C-4A23-AF36-00B08ACFA1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A36B5CC0-766A-45B5-97A8-7C56DFCFC8EE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9" name="Guidance note">
            <a:extLst>
              <a:ext uri="{FF2B5EF4-FFF2-40B4-BE49-F238E27FC236}">
                <a16:creationId xmlns:a16="http://schemas.microsoft.com/office/drawing/2014/main" id="{9FC3F62A-60AD-47BF-8C6C-EA4FD3505A95}"/>
              </a:ext>
            </a:extLst>
          </p:cNvPr>
          <p:cNvSpPr/>
          <p:nvPr userDrawn="1"/>
        </p:nvSpPr>
        <p:spPr>
          <a:xfrm>
            <a:off x="9206425" y="2167651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25295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5B49068-D080-4ACE-BA89-F101FF74DD6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A230DD3F-5BD6-47DB-88DD-B17645228A0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5F1110-D46C-45FE-84D5-25150A01F2E3}"/>
              </a:ext>
            </a:extLst>
          </p:cNvPr>
          <p:cNvCxnSpPr>
            <a:cxnSpLocks/>
          </p:cNvCxnSpPr>
          <p:nvPr userDrawn="1"/>
        </p:nvCxnSpPr>
        <p:spPr>
          <a:xfrm>
            <a:off x="323850" y="2218065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544F918-5B29-4CA8-B698-287CEE5C612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23851" y="1062000"/>
            <a:ext cx="994286" cy="108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C926757-B24B-4CFA-A750-5FFEEEF69A8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850" y="2311146"/>
            <a:ext cx="2592388" cy="1087477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400"/>
            </a:lvl1pPr>
            <a:lvl2pPr>
              <a:spcBef>
                <a:spcPts val="0"/>
              </a:spcBef>
              <a:spcAft>
                <a:spcPts val="200"/>
              </a:spcAft>
              <a:defRPr sz="14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341570-0A8C-4A6D-9F75-3FF3D833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2" name="Footer Placeholder 2">
            <a:extLst>
              <a:ext uri="{FF2B5EF4-FFF2-40B4-BE49-F238E27FC236}">
                <a16:creationId xmlns:a16="http://schemas.microsoft.com/office/drawing/2014/main" id="{65364470-3814-46DA-81B6-9B6ABEDC8B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Transmission Workgroup | 1st Oct 2020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E9C2C4D-4ACC-4F73-A4B9-04807E3ACA87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9" name="Guidance note">
              <a:extLst>
                <a:ext uri="{FF2B5EF4-FFF2-40B4-BE49-F238E27FC236}">
                  <a16:creationId xmlns:a16="http://schemas.microsoft.com/office/drawing/2014/main" id="{E9DBA4A0-469B-42D9-A384-66D0F7F5CF1C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F513AB0-B464-432C-96F6-C01AE1AD896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69D17DA6-BCD4-4046-9D31-CF5D433902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8B82DBD2-6FB6-4465-9E2D-6DA528C0AEC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Round Diagonal Corner Rectangle 4">
            <a:extLst>
              <a:ext uri="{FF2B5EF4-FFF2-40B4-BE49-F238E27FC236}">
                <a16:creationId xmlns:a16="http://schemas.microsoft.com/office/drawing/2014/main" id="{CCFF34D1-F27E-4737-B8CF-F9385F2D624E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42215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8B2B09D-D81C-4260-912F-CB531B07FB99}"/>
              </a:ext>
            </a:extLst>
          </p:cNvPr>
          <p:cNvCxnSpPr>
            <a:cxnSpLocks/>
          </p:cNvCxnSpPr>
          <p:nvPr userDrawn="1"/>
        </p:nvCxnSpPr>
        <p:spPr>
          <a:xfrm>
            <a:off x="323850" y="2061354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A143F75-F1B4-412B-A3E2-850CC3D2A5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850" y="2154435"/>
            <a:ext cx="2592388" cy="138499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/>
            </a:lvl1pPr>
            <a:lvl2pPr>
              <a:spcBef>
                <a:spcPts val="600"/>
              </a:spcBef>
              <a:spcAft>
                <a:spcPts val="0"/>
              </a:spcAft>
              <a:defRPr sz="1400"/>
            </a:lvl2pPr>
            <a:lvl3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1400"/>
            </a:lvl3pPr>
            <a:lvl4pPr marL="213690" indent="-209974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/>
            </a:lvl4pPr>
            <a:lvl5pPr marL="419946" indent="-209974">
              <a:spcBef>
                <a:spcPts val="6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8" name="Picture Placeholder 4">
            <a:extLst>
              <a:ext uri="{FF2B5EF4-FFF2-40B4-BE49-F238E27FC236}">
                <a16:creationId xmlns:a16="http://schemas.microsoft.com/office/drawing/2014/main" id="{988D91BD-83E2-4D8E-A9D9-FB230B58F4C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23851" y="1062001"/>
            <a:ext cx="839787" cy="91281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C82E8DE-D700-4FDB-B492-FBBE73708601}"/>
              </a:ext>
            </a:extLst>
          </p:cNvPr>
          <p:cNvCxnSpPr>
            <a:cxnSpLocks/>
          </p:cNvCxnSpPr>
          <p:nvPr userDrawn="1"/>
        </p:nvCxnSpPr>
        <p:spPr>
          <a:xfrm>
            <a:off x="3276600" y="2061354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A797DDDD-D10E-4826-9799-F77851FA3A1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276600" y="2154435"/>
            <a:ext cx="2592388" cy="138499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/>
            </a:lvl1pPr>
            <a:lvl2pPr>
              <a:spcBef>
                <a:spcPts val="600"/>
              </a:spcBef>
              <a:spcAft>
                <a:spcPts val="0"/>
              </a:spcAft>
              <a:defRPr sz="1400"/>
            </a:lvl2pPr>
            <a:lvl3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1400"/>
            </a:lvl3pPr>
            <a:lvl4pPr marL="213690" indent="-209974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/>
            </a:lvl4pPr>
            <a:lvl5pPr marL="419946" indent="-209974">
              <a:spcBef>
                <a:spcPts val="6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id="{BE7E812B-C0C2-4E15-A5E1-88C87117715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276601" y="1062001"/>
            <a:ext cx="839787" cy="91281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5E4984C-A870-48D7-A38E-4D226B28CF21}"/>
              </a:ext>
            </a:extLst>
          </p:cNvPr>
          <p:cNvCxnSpPr>
            <a:cxnSpLocks/>
          </p:cNvCxnSpPr>
          <p:nvPr userDrawn="1"/>
        </p:nvCxnSpPr>
        <p:spPr>
          <a:xfrm>
            <a:off x="6227762" y="2061354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D3ACC50D-43D4-45A0-975F-9B408E6BD14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27762" y="2154435"/>
            <a:ext cx="2592388" cy="138499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/>
            </a:lvl1pPr>
            <a:lvl2pPr>
              <a:spcBef>
                <a:spcPts val="600"/>
              </a:spcBef>
              <a:spcAft>
                <a:spcPts val="0"/>
              </a:spcAft>
              <a:defRPr sz="1400"/>
            </a:lvl2pPr>
            <a:lvl3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1400"/>
            </a:lvl3pPr>
            <a:lvl4pPr marL="213690" indent="-209974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/>
            </a:lvl4pPr>
            <a:lvl5pPr marL="419946" indent="-209974">
              <a:spcBef>
                <a:spcPts val="6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4" name="Picture Placeholder 4">
            <a:extLst>
              <a:ext uri="{FF2B5EF4-FFF2-40B4-BE49-F238E27FC236}">
                <a16:creationId xmlns:a16="http://schemas.microsoft.com/office/drawing/2014/main" id="{B3C3C8F3-419D-4EF9-BB29-AE7F1F1732D1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227763" y="1062001"/>
            <a:ext cx="839787" cy="91281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BB4D65-DB5D-4395-AECD-E4A4DD1DC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D674DDD-BACE-4633-A51D-B34FB33EEC8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228725" y="1062000"/>
            <a:ext cx="1687514" cy="1025922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100"/>
            </a:lvl1pPr>
            <a:lvl2pPr>
              <a:spcBef>
                <a:spcPts val="0"/>
              </a:spcBef>
              <a:spcAft>
                <a:spcPts val="200"/>
              </a:spcAft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9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9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9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901DDDCC-04BF-4981-893E-E22AFEDF5AC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181475" y="1062000"/>
            <a:ext cx="1687514" cy="1025922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100"/>
            </a:lvl1pPr>
            <a:lvl2pPr>
              <a:spcBef>
                <a:spcPts val="0"/>
              </a:spcBef>
              <a:spcAft>
                <a:spcPts val="200"/>
              </a:spcAft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9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9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9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F15142A3-375C-45DF-AF42-2245E24CD4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134225" y="1062000"/>
            <a:ext cx="1687514" cy="1025922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100"/>
            </a:lvl1pPr>
            <a:lvl2pPr>
              <a:spcBef>
                <a:spcPts val="0"/>
              </a:spcBef>
              <a:spcAft>
                <a:spcPts val="200"/>
              </a:spcAft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9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9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9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7" name="Footer Placeholder 2">
            <a:extLst>
              <a:ext uri="{FF2B5EF4-FFF2-40B4-BE49-F238E27FC236}">
                <a16:creationId xmlns:a16="http://schemas.microsoft.com/office/drawing/2014/main" id="{45A0E1D1-8595-4E45-A401-A475018540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Transmission Workgroup | 1st Oct 2020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815125D-7568-4091-BEEB-35B82C7A282E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44" name="Guidance note">
              <a:extLst>
                <a:ext uri="{FF2B5EF4-FFF2-40B4-BE49-F238E27FC236}">
                  <a16:creationId xmlns:a16="http://schemas.microsoft.com/office/drawing/2014/main" id="{05DADCA8-9F14-4D3E-AEA6-3968A4B99D52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35567F3E-A867-493E-9CDF-6C283ED69F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46" name="Picture 3">
                <a:extLst>
                  <a:ext uri="{FF2B5EF4-FFF2-40B4-BE49-F238E27FC236}">
                    <a16:creationId xmlns:a16="http://schemas.microsoft.com/office/drawing/2014/main" id="{EF71D8E4-9AAD-42D4-BB7D-BD4FF105C45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Rounded Rectangle 20">
                <a:extLst>
                  <a:ext uri="{FF2B5EF4-FFF2-40B4-BE49-F238E27FC236}">
                    <a16:creationId xmlns:a16="http://schemas.microsoft.com/office/drawing/2014/main" id="{F43BCCBD-E91E-4385-9D1C-933F4A1EFF49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48" name="Round Diagonal Corner Rectangle 4">
            <a:extLst>
              <a:ext uri="{FF2B5EF4-FFF2-40B4-BE49-F238E27FC236}">
                <a16:creationId xmlns:a16="http://schemas.microsoft.com/office/drawing/2014/main" id="{DCC9EC93-F46B-4A7B-8A65-57D85F810085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1567497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3266" y="4633912"/>
            <a:ext cx="1410824" cy="290076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195" y="1058863"/>
            <a:ext cx="4033839" cy="868039"/>
          </a:xfrm>
        </p:spPr>
        <p:txBody>
          <a:bodyPr anchor="t" anchorCtr="0"/>
          <a:lstStyle>
            <a:lvl1pPr>
              <a:lnSpc>
                <a:spcPct val="8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0195" y="2600550"/>
            <a:ext cx="4033839" cy="523220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/>
          <a:srcRect l="7480" t="27066" r="32612"/>
          <a:stretch/>
        </p:blipFill>
        <p:spPr>
          <a:xfrm rot="16200000" flipV="1">
            <a:off x="4696555" y="696054"/>
            <a:ext cx="5143500" cy="375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69463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7480" t="27066" r="32612"/>
          <a:stretch/>
        </p:blipFill>
        <p:spPr>
          <a:xfrm flipV="1">
            <a:off x="4000500" y="1392109"/>
            <a:ext cx="5143500" cy="3751391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3266" y="4633912"/>
            <a:ext cx="1410824" cy="290076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195" y="1058863"/>
            <a:ext cx="4033839" cy="868039"/>
          </a:xfrm>
        </p:spPr>
        <p:txBody>
          <a:bodyPr anchor="t" anchorCtr="0"/>
          <a:lstStyle>
            <a:lvl1pPr>
              <a:lnSpc>
                <a:spcPct val="8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0195" y="2600550"/>
            <a:ext cx="4033839" cy="523220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99998618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2C8DA23-E484-4D16-8C50-77D951B51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0194" y="2536528"/>
            <a:ext cx="2524125" cy="769441"/>
          </a:xfrm>
        </p:spPr>
        <p:txBody>
          <a:bodyPr/>
          <a:lstStyle>
            <a:lvl1pPr>
              <a:spcAft>
                <a:spcPts val="0"/>
              </a:spcAft>
              <a:defRPr 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Title</a:t>
            </a:r>
          </a:p>
          <a:p>
            <a:pPr lvl="1"/>
            <a:r>
              <a:rPr lang="en-GB"/>
              <a:t>Sub heading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5C1225E-7A2B-4204-8951-1CD60FF30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3266" y="4633912"/>
            <a:ext cx="1410824" cy="290076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68417C5-1CE5-43E5-9448-0B5FEF92AE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7496" y="680340"/>
            <a:ext cx="2598742" cy="1769715"/>
          </a:xfrm>
        </p:spPr>
        <p:txBody>
          <a:bodyPr anchor="b" anchorCtr="0"/>
          <a:lstStyle>
            <a:lvl1pPr>
              <a:defRPr sz="11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/>
          <a:srcRect r="23305" b="53486"/>
          <a:stretch/>
        </p:blipFill>
        <p:spPr>
          <a:xfrm>
            <a:off x="4391573" y="2078323"/>
            <a:ext cx="4752427" cy="306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76200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8505645" y="4778375"/>
            <a:ext cx="638355" cy="365125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600" smtClean="0"/>
              <a:pPr/>
              <a:t>‹#›</a:t>
            </a:fld>
            <a:endParaRPr lang="en-GB" sz="60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105025" y="2051785"/>
            <a:ext cx="4933950" cy="1039932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45501122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4001" y="1062500"/>
            <a:ext cx="5543400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780" y="267573"/>
            <a:ext cx="5544620" cy="430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415EBFD-084A-4878-8287-2E1A3FCE8D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Transmission Workgroup | 1st Oct 2020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308CCAE-A613-4894-962F-B9332D979AE1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8" name="Guidance note">
              <a:extLst>
                <a:ext uri="{FF2B5EF4-FFF2-40B4-BE49-F238E27FC236}">
                  <a16:creationId xmlns:a16="http://schemas.microsoft.com/office/drawing/2014/main" id="{753381CB-CFAD-4C37-9043-05C8A52380A7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FA04F91-854A-4895-BD97-24C8BB928F41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0" name="Picture 3">
                <a:extLst>
                  <a:ext uri="{FF2B5EF4-FFF2-40B4-BE49-F238E27FC236}">
                    <a16:creationId xmlns:a16="http://schemas.microsoft.com/office/drawing/2014/main" id="{9CABB711-E1AB-41A2-A779-C8967E1B901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Rounded Rectangle 20">
                <a:extLst>
                  <a:ext uri="{FF2B5EF4-FFF2-40B4-BE49-F238E27FC236}">
                    <a16:creationId xmlns:a16="http://schemas.microsoft.com/office/drawing/2014/main" id="{702CAAD7-0480-4B1D-A46C-986161320307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7860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CDB5-958E-4EBE-8C05-3F9C84B06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Transmission Workgroup | 3rd Sep 2020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175940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4001" y="1062500"/>
            <a:ext cx="5543400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780" y="267573"/>
            <a:ext cx="5544620" cy="430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415EBFD-084A-4878-8287-2E1A3FCE8D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Transmission Workgroup | 3rd Sep 2020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308CCAE-A613-4894-962F-B9332D979AE1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8" name="Guidance note">
              <a:extLst>
                <a:ext uri="{FF2B5EF4-FFF2-40B4-BE49-F238E27FC236}">
                  <a16:creationId xmlns:a16="http://schemas.microsoft.com/office/drawing/2014/main" id="{753381CB-CFAD-4C37-9043-05C8A52380A7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FA04F91-854A-4895-BD97-24C8BB928F41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0" name="Picture 3">
                <a:extLst>
                  <a:ext uri="{FF2B5EF4-FFF2-40B4-BE49-F238E27FC236}">
                    <a16:creationId xmlns:a16="http://schemas.microsoft.com/office/drawing/2014/main" id="{9CABB711-E1AB-41A2-A779-C8967E1B901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Rounded Rectangle 20">
                <a:extLst>
                  <a:ext uri="{FF2B5EF4-FFF2-40B4-BE49-F238E27FC236}">
                    <a16:creationId xmlns:a16="http://schemas.microsoft.com/office/drawing/2014/main" id="{702CAAD7-0480-4B1D-A46C-986161320307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522298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9F52CBFD-699B-45C5-A157-E323D3A6D5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4068613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54D8696-31B7-4DB8-B15D-873BDA465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51388" y="1062500"/>
            <a:ext cx="4068000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42441E-8F2C-4081-9DA0-77F80225E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EB7EAF22-09C0-49C9-9811-75AF4CD216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Transmission Workgroup | 3rd Sep 2020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6800D90-E2FB-42D1-8CB6-1955ED546129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819ED999-6999-46F4-B7A1-EFF10837A570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B633B5A-3193-4605-B154-E0B8CB89CCB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585F499E-E2AE-40D1-BBDA-189BC79FDB9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752EE2C4-E482-438A-9070-A14C38B6146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717152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0C88B5B-AAF5-47BD-AD69-1EE3F9438D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4068613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752975" y="1062038"/>
            <a:ext cx="4051937" cy="3454400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44373E4D-07C5-468F-A7BD-C7AD22C776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Transmission Workgroup | 3rd Sep 2020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BC6F12F-E651-47EF-873C-C4BCFD73026C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34" name="Guidance note">
              <a:extLst>
                <a:ext uri="{FF2B5EF4-FFF2-40B4-BE49-F238E27FC236}">
                  <a16:creationId xmlns:a16="http://schemas.microsoft.com/office/drawing/2014/main" id="{F95C3436-B6EE-47A5-8CDF-DFC1CEE6A784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F50E3572-442E-4063-AED5-829AB7EAA7C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6" name="Picture 3">
                <a:extLst>
                  <a:ext uri="{FF2B5EF4-FFF2-40B4-BE49-F238E27FC236}">
                    <a16:creationId xmlns:a16="http://schemas.microsoft.com/office/drawing/2014/main" id="{97890FFF-8342-4E6A-B73E-44D0FCF7A2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" name="Rounded Rectangle 20">
                <a:extLst>
                  <a:ext uri="{FF2B5EF4-FFF2-40B4-BE49-F238E27FC236}">
                    <a16:creationId xmlns:a16="http://schemas.microsoft.com/office/drawing/2014/main" id="{C5F8D64F-558B-4EE8-B969-C40A6125D25D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" name="Round Diagonal Corner Rectangle 4">
            <a:extLst>
              <a:ext uri="{FF2B5EF4-FFF2-40B4-BE49-F238E27FC236}">
                <a16:creationId xmlns:a16="http://schemas.microsoft.com/office/drawing/2014/main" id="{DEEFE2A4-9E60-4329-8F38-C8621FA2D86F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5302298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227763" y="1062038"/>
            <a:ext cx="2577149" cy="3454400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4000" y="1062500"/>
            <a:ext cx="2592239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2766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Transmission Workgroup | 3rd Sep 2020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36459500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4000" y="1062500"/>
            <a:ext cx="2592239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6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961" y="1062500"/>
            <a:ext cx="2592000" cy="1569660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8401A2-6451-4E45-96E0-C555AE389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993E21-89C4-43F1-B0DA-3D71670B0B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Transmission Workgroup | 3rd Sep 2020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2EC9A99-CBD6-4BA5-A71D-10F2DFE9CFA1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6ADE5D12-11A2-4CCE-81CB-203511BF5C3F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081217D-4EA5-40B0-9EA6-FAD35195E17C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464DB892-B193-4994-87A1-F3005D1BEA0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Rounded Rectangle 20">
                <a:extLst>
                  <a:ext uri="{FF2B5EF4-FFF2-40B4-BE49-F238E27FC236}">
                    <a16:creationId xmlns:a16="http://schemas.microsoft.com/office/drawing/2014/main" id="{4CE544B9-8DF2-4C6C-B878-A4384379E280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180718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2592000" cy="2664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16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16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96A342-D873-47FF-A0CB-ED762BAF6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F1F48095-532B-4817-BFFB-AF6AF6A81C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Transmission Workgroup | 3rd Sep 2020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2F101B0-C15C-4E8B-BCD8-94C6F9FA8B71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7" name="Guidance note">
              <a:extLst>
                <a:ext uri="{FF2B5EF4-FFF2-40B4-BE49-F238E27FC236}">
                  <a16:creationId xmlns:a16="http://schemas.microsoft.com/office/drawing/2014/main" id="{5019EF20-6B36-43C9-BDEB-3621A64EB545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21C0FE1-B9EF-4B93-932D-4FD8C477B3AE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9" name="Picture 3">
                <a:extLst>
                  <a:ext uri="{FF2B5EF4-FFF2-40B4-BE49-F238E27FC236}">
                    <a16:creationId xmlns:a16="http://schemas.microsoft.com/office/drawing/2014/main" id="{7C1D4B64-6112-4E50-93D6-4D6DF530DF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Rounded Rectangle 20">
                <a:extLst>
                  <a:ext uri="{FF2B5EF4-FFF2-40B4-BE49-F238E27FC236}">
                    <a16:creationId xmlns:a16="http://schemas.microsoft.com/office/drawing/2014/main" id="{4E55863B-5F7C-47FB-BB27-4E84CB7B252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653052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AFD44EC-D9DC-4A2D-91EF-9F07DE3F1CE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23999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D6B893-85E5-4E35-9461-E7E97ADE1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22177FB2-8BB7-4D7D-AD52-7C859E8DFE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28000" y="1062500"/>
            <a:ext cx="2592000" cy="2664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600"/>
              </a:spcAft>
              <a:defRPr sz="1800"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16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16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CC0BFDE7-E46E-4D15-A8FA-219C8CB4D4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Transmission Workgroup | 3rd Sep 2020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6F0B578-E378-46F0-A4C9-1552A629C76D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F2DEB423-320E-404F-8B3B-CCFAFB4B5554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3BE6250-E57A-419B-A962-5A85632A71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0" name="Picture 3">
                <a:extLst>
                  <a:ext uri="{FF2B5EF4-FFF2-40B4-BE49-F238E27FC236}">
                    <a16:creationId xmlns:a16="http://schemas.microsoft.com/office/drawing/2014/main" id="{3815D591-B560-4B71-ACE3-786F10B3ED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Rounded Rectangle 20">
                <a:extLst>
                  <a:ext uri="{FF2B5EF4-FFF2-40B4-BE49-F238E27FC236}">
                    <a16:creationId xmlns:a16="http://schemas.microsoft.com/office/drawing/2014/main" id="{D9C85BF9-7030-4B6C-A627-472B55A9DB3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822811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24DF50-EEA0-4A06-8714-8D21D9F9F1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Transmission Workgroup | 3rd Sep 2020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4F1565-A4B3-45DC-B4DE-67F62117E5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2780" y="1068388"/>
            <a:ext cx="5544621" cy="18774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0DD9BE2-305C-49B6-A828-7CE17E38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3A5251B-0820-4ADA-9A19-8246D2702489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312A308F-3064-47BA-AC60-32EDEEDAB44B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FAF13CC-EB75-491E-ADC5-099192BFB81F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A9488914-4AA4-477A-966D-3FA45BA9AD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Rounded Rectangle 20">
                <a:extLst>
                  <a:ext uri="{FF2B5EF4-FFF2-40B4-BE49-F238E27FC236}">
                    <a16:creationId xmlns:a16="http://schemas.microsoft.com/office/drawing/2014/main" id="{6261C382-D82C-4A0D-BCAA-2DFF1F81BFD8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36700546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83EBF3A2-2E7C-4F57-BC5D-3417991A9CB8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6228000" y="1062500"/>
            <a:ext cx="259200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7845B65-2392-4819-94E4-E3EB31C4C45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5544000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5748E-1187-40E6-90FF-F8CB13BAB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1060961F-7E65-4122-8275-120EE663A9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Transmission Workgroup | 3rd Sep 2020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D1AD628-1E99-41AE-A4DE-E8D47E3F2A00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6" name="Guidance note">
              <a:extLst>
                <a:ext uri="{FF2B5EF4-FFF2-40B4-BE49-F238E27FC236}">
                  <a16:creationId xmlns:a16="http://schemas.microsoft.com/office/drawing/2014/main" id="{C3AD16BC-865F-4730-B576-3924C11BBB5C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918825A-E661-4165-AFAF-DF026ACCBF7D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8" name="Picture 3">
                <a:extLst>
                  <a:ext uri="{FF2B5EF4-FFF2-40B4-BE49-F238E27FC236}">
                    <a16:creationId xmlns:a16="http://schemas.microsoft.com/office/drawing/2014/main" id="{D670EEFD-71A1-460B-93B0-010CABE4F6E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Rounded Rectangle 20">
                <a:extLst>
                  <a:ext uri="{FF2B5EF4-FFF2-40B4-BE49-F238E27FC236}">
                    <a16:creationId xmlns:a16="http://schemas.microsoft.com/office/drawing/2014/main" id="{518490A9-DA83-4553-86AD-17100E2D20A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1" name="Guidance note">
            <a:extLst>
              <a:ext uri="{FF2B5EF4-FFF2-40B4-BE49-F238E27FC236}">
                <a16:creationId xmlns:a16="http://schemas.microsoft.com/office/drawing/2014/main" id="{00BC0673-5213-4DA3-BE67-C1DB97C4A10F}"/>
              </a:ext>
            </a:extLst>
          </p:cNvPr>
          <p:cNvSpPr/>
          <p:nvPr userDrawn="1"/>
        </p:nvSpPr>
        <p:spPr>
          <a:xfrm>
            <a:off x="9206425" y="2167651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1966372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9F52CBFD-699B-45C5-A157-E323D3A6D5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4068613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54D8696-31B7-4DB8-B15D-873BDA465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51388" y="1062500"/>
            <a:ext cx="4068000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42441E-8F2C-4081-9DA0-77F80225E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EB7EAF22-09C0-49C9-9811-75AF4CD216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Transmission Workgroup | 1st Oct 2020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6800D90-E2FB-42D1-8CB6-1955ED546129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819ED999-6999-46F4-B7A1-EFF10837A570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B633B5A-3193-4605-B154-E0B8CB89CCB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585F499E-E2AE-40D1-BBDA-189BC79FDB9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752EE2C4-E482-438A-9070-A14C38B6146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36630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FC37DAF-12F7-4FE3-99E2-B1BC731C4C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EC6E2C5-7988-4109-B04E-4C5B434E0D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Chart Placeholder 5">
            <a:extLst>
              <a:ext uri="{FF2B5EF4-FFF2-40B4-BE49-F238E27FC236}">
                <a16:creationId xmlns:a16="http://schemas.microsoft.com/office/drawing/2014/main" id="{59BB4BB1-10D0-4A42-B2B1-1F058F0E5999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6228000" y="1062500"/>
            <a:ext cx="259200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803B18-A6C4-48D8-9A57-624954E4C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03A40AB7-029F-4311-80FC-0AAAE2F69D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Transmission Workgroup | 3rd Sep 2020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D78705A-DCC5-4C39-8BC7-0071FE0B6E9D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C6E2522F-9DAA-41D3-8636-CA2AD6DF26DE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F8CA62A-2C50-48E5-8954-5C3104C2B475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37ACEAC6-5EC9-49C5-A059-7A0DC1FCC3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13E90BA5-7852-4BC3-A7C6-1D57B4B4776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Guidance note">
            <a:extLst>
              <a:ext uri="{FF2B5EF4-FFF2-40B4-BE49-F238E27FC236}">
                <a16:creationId xmlns:a16="http://schemas.microsoft.com/office/drawing/2014/main" id="{395CA386-D2EE-45ED-B3EB-20DC32FFECC9}"/>
              </a:ext>
            </a:extLst>
          </p:cNvPr>
          <p:cNvSpPr/>
          <p:nvPr userDrawn="1"/>
        </p:nvSpPr>
        <p:spPr>
          <a:xfrm>
            <a:off x="9206425" y="2167651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1074978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820A5-9B9A-4B03-84D6-6834D49C1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hart Placeholder 5">
            <a:extLst>
              <a:ext uri="{FF2B5EF4-FFF2-40B4-BE49-F238E27FC236}">
                <a16:creationId xmlns:a16="http://schemas.microsoft.com/office/drawing/2014/main" id="{BB756EA4-8862-4B57-AC57-F64C8CF382CB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323850" y="1062500"/>
            <a:ext cx="849600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 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91E4EDE-F73E-4D47-BE09-9DA6C99359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Transmission Workgroup | 3rd Sep 2020</a:t>
            </a:r>
          </a:p>
        </p:txBody>
      </p:sp>
      <p:sp>
        <p:nvSpPr>
          <p:cNvPr id="12" name="Guidance note">
            <a:extLst>
              <a:ext uri="{FF2B5EF4-FFF2-40B4-BE49-F238E27FC236}">
                <a16:creationId xmlns:a16="http://schemas.microsoft.com/office/drawing/2014/main" id="{DF4D906A-19FE-4A37-9F71-EBD603DB8313}"/>
              </a:ext>
            </a:extLst>
          </p:cNvPr>
          <p:cNvSpPr/>
          <p:nvPr userDrawn="1"/>
        </p:nvSpPr>
        <p:spPr>
          <a:xfrm>
            <a:off x="9206425" y="0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584288309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hart Placeholder 5"/>
          <p:cNvSpPr>
            <a:spLocks noGrp="1"/>
          </p:cNvSpPr>
          <p:nvPr>
            <p:ph type="chart" sz="quarter" idx="15" hasCustomPrompt="1"/>
          </p:nvPr>
        </p:nvSpPr>
        <p:spPr>
          <a:xfrm>
            <a:off x="323850" y="1062500"/>
            <a:ext cx="554355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AF0A20-4521-4105-B244-E4D7D8DC46D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F3D2E9-D3DF-4073-8942-F51EDC9F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7" name="Footer Placeholder 2">
            <a:extLst>
              <a:ext uri="{FF2B5EF4-FFF2-40B4-BE49-F238E27FC236}">
                <a16:creationId xmlns:a16="http://schemas.microsoft.com/office/drawing/2014/main" id="{B8E8D2DA-923C-46FD-AE23-D8997A885C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Transmission Workgroup | 3rd Sep 2020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54C5F39-EE55-4150-AE38-A7A999F3BA25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025D7FB3-CF69-4E08-8922-003EB4E3975F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28045C4-A569-4BC0-A2C6-680DA682611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0FD70A2C-539C-4A23-AF36-00B08ACFA1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A36B5CC0-766A-45B5-97A8-7C56DFCFC8EE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9" name="Guidance note">
            <a:extLst>
              <a:ext uri="{FF2B5EF4-FFF2-40B4-BE49-F238E27FC236}">
                <a16:creationId xmlns:a16="http://schemas.microsoft.com/office/drawing/2014/main" id="{9FC3F62A-60AD-47BF-8C6C-EA4FD3505A95}"/>
              </a:ext>
            </a:extLst>
          </p:cNvPr>
          <p:cNvSpPr/>
          <p:nvPr userDrawn="1"/>
        </p:nvSpPr>
        <p:spPr>
          <a:xfrm>
            <a:off x="9206425" y="2167651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14729268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5B49068-D080-4ACE-BA89-F101FF74DD6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A230DD3F-5BD6-47DB-88DD-B17645228A0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5F1110-D46C-45FE-84D5-25150A01F2E3}"/>
              </a:ext>
            </a:extLst>
          </p:cNvPr>
          <p:cNvCxnSpPr>
            <a:cxnSpLocks/>
          </p:cNvCxnSpPr>
          <p:nvPr userDrawn="1"/>
        </p:nvCxnSpPr>
        <p:spPr>
          <a:xfrm>
            <a:off x="323850" y="2218065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544F918-5B29-4CA8-B698-287CEE5C612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23851" y="1062000"/>
            <a:ext cx="994286" cy="108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C926757-B24B-4CFA-A750-5FFEEEF69A8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850" y="2311146"/>
            <a:ext cx="2592388" cy="1087477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400"/>
            </a:lvl1pPr>
            <a:lvl2pPr>
              <a:spcBef>
                <a:spcPts val="0"/>
              </a:spcBef>
              <a:spcAft>
                <a:spcPts val="200"/>
              </a:spcAft>
              <a:defRPr sz="14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341570-0A8C-4A6D-9F75-3FF3D833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2" name="Footer Placeholder 2">
            <a:extLst>
              <a:ext uri="{FF2B5EF4-FFF2-40B4-BE49-F238E27FC236}">
                <a16:creationId xmlns:a16="http://schemas.microsoft.com/office/drawing/2014/main" id="{65364470-3814-46DA-81B6-9B6ABEDC8B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Transmission Workgroup | 3rd Sep 2020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E9C2C4D-4ACC-4F73-A4B9-04807E3ACA87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9" name="Guidance note">
              <a:extLst>
                <a:ext uri="{FF2B5EF4-FFF2-40B4-BE49-F238E27FC236}">
                  <a16:creationId xmlns:a16="http://schemas.microsoft.com/office/drawing/2014/main" id="{E9DBA4A0-469B-42D9-A384-66D0F7F5CF1C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F513AB0-B464-432C-96F6-C01AE1AD896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69D17DA6-BCD4-4046-9D31-CF5D433902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8B82DBD2-6FB6-4465-9E2D-6DA528C0AEC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Round Diagonal Corner Rectangle 4">
            <a:extLst>
              <a:ext uri="{FF2B5EF4-FFF2-40B4-BE49-F238E27FC236}">
                <a16:creationId xmlns:a16="http://schemas.microsoft.com/office/drawing/2014/main" id="{CCFF34D1-F27E-4737-B8CF-F9385F2D624E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16072063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8B2B09D-D81C-4260-912F-CB531B07FB99}"/>
              </a:ext>
            </a:extLst>
          </p:cNvPr>
          <p:cNvCxnSpPr>
            <a:cxnSpLocks/>
          </p:cNvCxnSpPr>
          <p:nvPr userDrawn="1"/>
        </p:nvCxnSpPr>
        <p:spPr>
          <a:xfrm>
            <a:off x="323850" y="2061354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A143F75-F1B4-412B-A3E2-850CC3D2A5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850" y="2154435"/>
            <a:ext cx="2592388" cy="138499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/>
            </a:lvl1pPr>
            <a:lvl2pPr>
              <a:spcBef>
                <a:spcPts val="600"/>
              </a:spcBef>
              <a:spcAft>
                <a:spcPts val="0"/>
              </a:spcAft>
              <a:defRPr sz="1400"/>
            </a:lvl2pPr>
            <a:lvl3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1400"/>
            </a:lvl3pPr>
            <a:lvl4pPr marL="213690" indent="-209974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/>
            </a:lvl4pPr>
            <a:lvl5pPr marL="419946" indent="-209974">
              <a:spcBef>
                <a:spcPts val="6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8" name="Picture Placeholder 4">
            <a:extLst>
              <a:ext uri="{FF2B5EF4-FFF2-40B4-BE49-F238E27FC236}">
                <a16:creationId xmlns:a16="http://schemas.microsoft.com/office/drawing/2014/main" id="{988D91BD-83E2-4D8E-A9D9-FB230B58F4C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23851" y="1062001"/>
            <a:ext cx="839787" cy="91281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C82E8DE-D700-4FDB-B492-FBBE73708601}"/>
              </a:ext>
            </a:extLst>
          </p:cNvPr>
          <p:cNvCxnSpPr>
            <a:cxnSpLocks/>
          </p:cNvCxnSpPr>
          <p:nvPr userDrawn="1"/>
        </p:nvCxnSpPr>
        <p:spPr>
          <a:xfrm>
            <a:off x="3276600" y="2061354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A797DDDD-D10E-4826-9799-F77851FA3A1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276600" y="2154435"/>
            <a:ext cx="2592388" cy="138499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/>
            </a:lvl1pPr>
            <a:lvl2pPr>
              <a:spcBef>
                <a:spcPts val="600"/>
              </a:spcBef>
              <a:spcAft>
                <a:spcPts val="0"/>
              </a:spcAft>
              <a:defRPr sz="1400"/>
            </a:lvl2pPr>
            <a:lvl3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1400"/>
            </a:lvl3pPr>
            <a:lvl4pPr marL="213690" indent="-209974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/>
            </a:lvl4pPr>
            <a:lvl5pPr marL="419946" indent="-209974">
              <a:spcBef>
                <a:spcPts val="6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id="{BE7E812B-C0C2-4E15-A5E1-88C87117715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276601" y="1062001"/>
            <a:ext cx="839787" cy="91281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5E4984C-A870-48D7-A38E-4D226B28CF21}"/>
              </a:ext>
            </a:extLst>
          </p:cNvPr>
          <p:cNvCxnSpPr>
            <a:cxnSpLocks/>
          </p:cNvCxnSpPr>
          <p:nvPr userDrawn="1"/>
        </p:nvCxnSpPr>
        <p:spPr>
          <a:xfrm>
            <a:off x="6227762" y="2061354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D3ACC50D-43D4-45A0-975F-9B408E6BD14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27762" y="2154435"/>
            <a:ext cx="2592388" cy="138499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/>
            </a:lvl1pPr>
            <a:lvl2pPr>
              <a:spcBef>
                <a:spcPts val="600"/>
              </a:spcBef>
              <a:spcAft>
                <a:spcPts val="0"/>
              </a:spcAft>
              <a:defRPr sz="1400"/>
            </a:lvl2pPr>
            <a:lvl3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1400"/>
            </a:lvl3pPr>
            <a:lvl4pPr marL="213690" indent="-209974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/>
            </a:lvl4pPr>
            <a:lvl5pPr marL="419946" indent="-209974">
              <a:spcBef>
                <a:spcPts val="6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4" name="Picture Placeholder 4">
            <a:extLst>
              <a:ext uri="{FF2B5EF4-FFF2-40B4-BE49-F238E27FC236}">
                <a16:creationId xmlns:a16="http://schemas.microsoft.com/office/drawing/2014/main" id="{B3C3C8F3-419D-4EF9-BB29-AE7F1F1732D1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227763" y="1062001"/>
            <a:ext cx="839787" cy="91281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BB4D65-DB5D-4395-AECD-E4A4DD1DC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D674DDD-BACE-4633-A51D-B34FB33EEC8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228725" y="1062000"/>
            <a:ext cx="1687514" cy="1025922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100"/>
            </a:lvl1pPr>
            <a:lvl2pPr>
              <a:spcBef>
                <a:spcPts val="0"/>
              </a:spcBef>
              <a:spcAft>
                <a:spcPts val="200"/>
              </a:spcAft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9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9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9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901DDDCC-04BF-4981-893E-E22AFEDF5AC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181475" y="1062000"/>
            <a:ext cx="1687514" cy="1025922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100"/>
            </a:lvl1pPr>
            <a:lvl2pPr>
              <a:spcBef>
                <a:spcPts val="0"/>
              </a:spcBef>
              <a:spcAft>
                <a:spcPts val="200"/>
              </a:spcAft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9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9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9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F15142A3-375C-45DF-AF42-2245E24CD4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134225" y="1062000"/>
            <a:ext cx="1687514" cy="1025922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100"/>
            </a:lvl1pPr>
            <a:lvl2pPr>
              <a:spcBef>
                <a:spcPts val="0"/>
              </a:spcBef>
              <a:spcAft>
                <a:spcPts val="200"/>
              </a:spcAft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9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9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9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7" name="Footer Placeholder 2">
            <a:extLst>
              <a:ext uri="{FF2B5EF4-FFF2-40B4-BE49-F238E27FC236}">
                <a16:creationId xmlns:a16="http://schemas.microsoft.com/office/drawing/2014/main" id="{45A0E1D1-8595-4E45-A401-A475018540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Transmission Workgroup | 3rd Sep 2020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815125D-7568-4091-BEEB-35B82C7A282E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44" name="Guidance note">
              <a:extLst>
                <a:ext uri="{FF2B5EF4-FFF2-40B4-BE49-F238E27FC236}">
                  <a16:creationId xmlns:a16="http://schemas.microsoft.com/office/drawing/2014/main" id="{05DADCA8-9F14-4D3E-AEA6-3968A4B99D52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35567F3E-A867-493E-9CDF-6C283ED69F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46" name="Picture 3">
                <a:extLst>
                  <a:ext uri="{FF2B5EF4-FFF2-40B4-BE49-F238E27FC236}">
                    <a16:creationId xmlns:a16="http://schemas.microsoft.com/office/drawing/2014/main" id="{EF71D8E4-9AAD-42D4-BB7D-BD4FF105C45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Rounded Rectangle 20">
                <a:extLst>
                  <a:ext uri="{FF2B5EF4-FFF2-40B4-BE49-F238E27FC236}">
                    <a16:creationId xmlns:a16="http://schemas.microsoft.com/office/drawing/2014/main" id="{F43BCCBD-E91E-4385-9D1C-933F4A1EFF49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48" name="Round Diagonal Corner Rectangle 4">
            <a:extLst>
              <a:ext uri="{FF2B5EF4-FFF2-40B4-BE49-F238E27FC236}">
                <a16:creationId xmlns:a16="http://schemas.microsoft.com/office/drawing/2014/main" id="{DCC9EC93-F46B-4A7B-8A65-57D85F810085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28016073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3266" y="4633912"/>
            <a:ext cx="1410824" cy="290076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195" y="1058863"/>
            <a:ext cx="4033839" cy="868039"/>
          </a:xfrm>
        </p:spPr>
        <p:txBody>
          <a:bodyPr anchor="t" anchorCtr="0"/>
          <a:lstStyle>
            <a:lvl1pPr>
              <a:lnSpc>
                <a:spcPct val="8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0195" y="2600550"/>
            <a:ext cx="4033839" cy="523220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/>
          <a:srcRect l="7480" t="27066" r="32612"/>
          <a:stretch/>
        </p:blipFill>
        <p:spPr>
          <a:xfrm rot="16200000" flipV="1">
            <a:off x="4696555" y="696054"/>
            <a:ext cx="5143500" cy="375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12839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7480" t="27066" r="32612"/>
          <a:stretch/>
        </p:blipFill>
        <p:spPr>
          <a:xfrm flipV="1">
            <a:off x="4000500" y="1392109"/>
            <a:ext cx="5143500" cy="3751391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3266" y="4633912"/>
            <a:ext cx="1410824" cy="290076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195" y="1058863"/>
            <a:ext cx="4033839" cy="868039"/>
          </a:xfrm>
        </p:spPr>
        <p:txBody>
          <a:bodyPr anchor="t" anchorCtr="0"/>
          <a:lstStyle>
            <a:lvl1pPr>
              <a:lnSpc>
                <a:spcPct val="8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0195" y="2600550"/>
            <a:ext cx="4033839" cy="523220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87451637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2C8DA23-E484-4D16-8C50-77D951B51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0194" y="2536528"/>
            <a:ext cx="2524125" cy="769441"/>
          </a:xfrm>
        </p:spPr>
        <p:txBody>
          <a:bodyPr/>
          <a:lstStyle>
            <a:lvl1pPr>
              <a:spcAft>
                <a:spcPts val="0"/>
              </a:spcAft>
              <a:defRPr 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Title</a:t>
            </a:r>
          </a:p>
          <a:p>
            <a:pPr lvl="1"/>
            <a:r>
              <a:rPr lang="en-GB"/>
              <a:t>Sub heading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5C1225E-7A2B-4204-8951-1CD60FF30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3266" y="4633912"/>
            <a:ext cx="1410824" cy="290076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68417C5-1CE5-43E5-9448-0B5FEF92AE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7496" y="680340"/>
            <a:ext cx="2598742" cy="1769715"/>
          </a:xfrm>
        </p:spPr>
        <p:txBody>
          <a:bodyPr anchor="b" anchorCtr="0"/>
          <a:lstStyle>
            <a:lvl1pPr>
              <a:defRPr sz="11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/>
          <a:srcRect r="23305" b="53486"/>
          <a:stretch/>
        </p:blipFill>
        <p:spPr>
          <a:xfrm>
            <a:off x="4391573" y="2078323"/>
            <a:ext cx="4752427" cy="306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670927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8505645" y="4778375"/>
            <a:ext cx="638355" cy="365125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600" smtClean="0"/>
              <a:pPr/>
              <a:t>‹#›</a:t>
            </a:fld>
            <a:endParaRPr lang="en-GB" sz="60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105025" y="2051785"/>
            <a:ext cx="4933950" cy="1039932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09244307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0C88B5B-AAF5-47BD-AD69-1EE3F9438D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4068613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752975" y="1062038"/>
            <a:ext cx="4051937" cy="3454400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44373E4D-07C5-468F-A7BD-C7AD22C776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Transmission Workgroup | 1st Oct 2020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BC6F12F-E651-47EF-873C-C4BCFD73026C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34" name="Guidance note">
              <a:extLst>
                <a:ext uri="{FF2B5EF4-FFF2-40B4-BE49-F238E27FC236}">
                  <a16:creationId xmlns:a16="http://schemas.microsoft.com/office/drawing/2014/main" id="{F95C3436-B6EE-47A5-8CDF-DFC1CEE6A784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F50E3572-442E-4063-AED5-829AB7EAA7C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6" name="Picture 3">
                <a:extLst>
                  <a:ext uri="{FF2B5EF4-FFF2-40B4-BE49-F238E27FC236}">
                    <a16:creationId xmlns:a16="http://schemas.microsoft.com/office/drawing/2014/main" id="{97890FFF-8342-4E6A-B73E-44D0FCF7A2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" name="Rounded Rectangle 20">
                <a:extLst>
                  <a:ext uri="{FF2B5EF4-FFF2-40B4-BE49-F238E27FC236}">
                    <a16:creationId xmlns:a16="http://schemas.microsoft.com/office/drawing/2014/main" id="{C5F8D64F-558B-4EE8-B969-C40A6125D25D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" name="Round Diagonal Corner Rectangle 4">
            <a:extLst>
              <a:ext uri="{FF2B5EF4-FFF2-40B4-BE49-F238E27FC236}">
                <a16:creationId xmlns:a16="http://schemas.microsoft.com/office/drawing/2014/main" id="{DEEFE2A4-9E60-4329-8F38-C8621FA2D86F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22396611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227763" y="1062038"/>
            <a:ext cx="2577149" cy="3454400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4000" y="1062500"/>
            <a:ext cx="2592239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2766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Transmission Workgroup | 1st Oct 2020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855971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4000" y="1062500"/>
            <a:ext cx="2592239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6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961" y="1062500"/>
            <a:ext cx="2592000" cy="1569660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8401A2-6451-4E45-96E0-C555AE389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993E21-89C4-43F1-B0DA-3D71670B0B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Transmission Workgroup | 1st Oct 2020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2EC9A99-CBD6-4BA5-A71D-10F2DFE9CFA1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6ADE5D12-11A2-4CCE-81CB-203511BF5C3F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081217D-4EA5-40B0-9EA6-FAD35195E17C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464DB892-B193-4994-87A1-F3005D1BEA0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Rounded Rectangle 20">
                <a:extLst>
                  <a:ext uri="{FF2B5EF4-FFF2-40B4-BE49-F238E27FC236}">
                    <a16:creationId xmlns:a16="http://schemas.microsoft.com/office/drawing/2014/main" id="{4CE544B9-8DF2-4C6C-B878-A4384379E280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164807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2592000" cy="2664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16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16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96A342-D873-47FF-A0CB-ED762BAF6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F1F48095-532B-4817-BFFB-AF6AF6A81C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Transmission Workgroup | 1st Oct 2020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2F101B0-C15C-4E8B-BCD8-94C6F9FA8B71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7" name="Guidance note">
              <a:extLst>
                <a:ext uri="{FF2B5EF4-FFF2-40B4-BE49-F238E27FC236}">
                  <a16:creationId xmlns:a16="http://schemas.microsoft.com/office/drawing/2014/main" id="{5019EF20-6B36-43C9-BDEB-3621A64EB545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21C0FE1-B9EF-4B93-932D-4FD8C477B3AE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9" name="Picture 3">
                <a:extLst>
                  <a:ext uri="{FF2B5EF4-FFF2-40B4-BE49-F238E27FC236}">
                    <a16:creationId xmlns:a16="http://schemas.microsoft.com/office/drawing/2014/main" id="{7C1D4B64-6112-4E50-93D6-4D6DF530DF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Rounded Rectangle 20">
                <a:extLst>
                  <a:ext uri="{FF2B5EF4-FFF2-40B4-BE49-F238E27FC236}">
                    <a16:creationId xmlns:a16="http://schemas.microsoft.com/office/drawing/2014/main" id="{4E55863B-5F7C-47FB-BB27-4E84CB7B252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59928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AFD44EC-D9DC-4A2D-91EF-9F07DE3F1CE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23999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D6B893-85E5-4E35-9461-E7E97ADE1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22177FB2-8BB7-4D7D-AD52-7C859E8DFE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28000" y="1062500"/>
            <a:ext cx="2592000" cy="2664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600"/>
              </a:spcAft>
              <a:defRPr sz="1800"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16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16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CC0BFDE7-E46E-4D15-A8FA-219C8CB4D4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Transmission Workgroup | 1st Oct 2020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6F0B578-E378-46F0-A4C9-1552A629C76D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F2DEB423-320E-404F-8B3B-CCFAFB4B5554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3BE6250-E57A-419B-A962-5A85632A71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0" name="Picture 3">
                <a:extLst>
                  <a:ext uri="{FF2B5EF4-FFF2-40B4-BE49-F238E27FC236}">
                    <a16:creationId xmlns:a16="http://schemas.microsoft.com/office/drawing/2014/main" id="{3815D591-B560-4B71-ACE3-786F10B3ED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Rounded Rectangle 20">
                <a:extLst>
                  <a:ext uri="{FF2B5EF4-FFF2-40B4-BE49-F238E27FC236}">
                    <a16:creationId xmlns:a16="http://schemas.microsoft.com/office/drawing/2014/main" id="{D9C85BF9-7030-4B6C-A627-472B55A9DB3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17105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24DF50-EEA0-4A06-8714-8D21D9F9F1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Transmission Workgroup | 1st Oct 2020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4F1565-A4B3-45DC-B4DE-67F62117E5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2780" y="1068388"/>
            <a:ext cx="5544621" cy="18774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0DD9BE2-305C-49B6-A828-7CE17E38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3A5251B-0820-4ADA-9A19-8246D2702489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312A308F-3064-47BA-AC60-32EDEEDAB44B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FAF13CC-EB75-491E-ADC5-099192BFB81F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A9488914-4AA4-477A-966D-3FA45BA9AD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Rounded Rectangle 20">
                <a:extLst>
                  <a:ext uri="{FF2B5EF4-FFF2-40B4-BE49-F238E27FC236}">
                    <a16:creationId xmlns:a16="http://schemas.microsoft.com/office/drawing/2014/main" id="{6261C382-D82C-4A0D-BCAA-2DFF1F81BFD8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274085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8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22780" y="267573"/>
            <a:ext cx="849737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780" y="1058864"/>
            <a:ext cx="849844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Heading 1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Sixth level</a:t>
            </a:r>
          </a:p>
          <a:p>
            <a:pPr lvl="6"/>
            <a:r>
              <a:rPr lang="en-GB"/>
              <a:t>Seventh level</a:t>
            </a:r>
          </a:p>
          <a:p>
            <a:pPr lvl="7"/>
            <a:r>
              <a:rPr lang="en-GB"/>
              <a:t>Eighth level</a:t>
            </a:r>
          </a:p>
          <a:p>
            <a:pPr lvl="8"/>
            <a:r>
              <a:rPr lang="en-GB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286937" y="4740424"/>
            <a:ext cx="534283" cy="1692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100" smtClean="0">
                <a:solidFill>
                  <a:schemeClr val="accent1"/>
                </a:solidFill>
              </a:rPr>
              <a:pPr/>
              <a:t>‹#›</a:t>
            </a:fld>
            <a:endParaRPr lang="en-GB" sz="1100">
              <a:solidFill>
                <a:schemeClr val="accent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12DA87-6564-4220-A5E6-DF04389D5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34838" y="4740424"/>
            <a:ext cx="7195415" cy="1692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>
              <a:defRPr lang="en-GB" sz="1100" b="0" dirty="0">
                <a:solidFill>
                  <a:schemeClr val="accent1"/>
                </a:solidFill>
                <a:latin typeface="+mn-lt"/>
                <a:ea typeface="+mn-ea"/>
              </a:defRPr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Transmission Workgroup | 1st Oct 2020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322780" y="4740424"/>
            <a:ext cx="912058" cy="1692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989013" algn="l"/>
              </a:tabLst>
            </a:pPr>
            <a:r>
              <a:rPr lang="en-GB" b="1"/>
              <a:t>National Grid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0" r:id="rId2"/>
    <p:sldLayoutId id="2147483801" r:id="rId3"/>
    <p:sldLayoutId id="2147483803" r:id="rId4"/>
    <p:sldLayoutId id="2147483813" r:id="rId5"/>
    <p:sldLayoutId id="2147483804" r:id="rId6"/>
    <p:sldLayoutId id="2147483805" r:id="rId7"/>
    <p:sldLayoutId id="2147483806" r:id="rId8"/>
    <p:sldLayoutId id="2147483786" r:id="rId9"/>
    <p:sldLayoutId id="2147483808" r:id="rId10"/>
    <p:sldLayoutId id="2147483809" r:id="rId11"/>
    <p:sldLayoutId id="2147483814" r:id="rId12"/>
    <p:sldLayoutId id="2147483810" r:id="rId13"/>
    <p:sldLayoutId id="2147483811" r:id="rId14"/>
    <p:sldLayoutId id="2147483812" r:id="rId15"/>
    <p:sldLayoutId id="2147483817" r:id="rId16"/>
    <p:sldLayoutId id="2147483818" r:id="rId17"/>
    <p:sldLayoutId id="2147483819" r:id="rId18"/>
    <p:sldLayoutId id="2147483784" r:id="rId19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342866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685732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028598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371464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200"/>
        </a:spcAft>
        <a:buClr>
          <a:schemeClr val="tx1"/>
        </a:buClr>
        <a:buFontTx/>
        <a:buNone/>
        <a:defRPr sz="18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2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7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54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81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54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81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200"/>
        </a:spcAft>
        <a:buClr>
          <a:schemeClr val="tx1"/>
        </a:buClr>
        <a:buFontTx/>
        <a:buNone/>
        <a:defRPr sz="24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FontTx/>
        <a:buNone/>
        <a:defRPr sz="12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FontTx/>
        <a:buNone/>
        <a:defRPr sz="1200">
          <a:solidFill>
            <a:schemeClr val="tx1"/>
          </a:solidFill>
          <a:latin typeface="+mn-lt"/>
          <a:ea typeface="+mn-ea"/>
        </a:defRPr>
      </a:lvl2pPr>
      <a:lvl3pPr marL="18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200">
          <a:solidFill>
            <a:schemeClr val="tx1"/>
          </a:solidFill>
          <a:latin typeface="+mn-lt"/>
          <a:ea typeface="+mn-ea"/>
        </a:defRPr>
      </a:lvl3pPr>
      <a:lvl4pPr marL="36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-"/>
        <a:defRPr sz="1200">
          <a:solidFill>
            <a:schemeClr val="tx1"/>
          </a:solidFill>
          <a:latin typeface="+mn-lt"/>
          <a:ea typeface="+mn-ea"/>
        </a:defRPr>
      </a:lvl4pPr>
      <a:lvl5pPr marL="54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◦"/>
        <a:defRPr sz="1200">
          <a:solidFill>
            <a:schemeClr val="tx1"/>
          </a:solidFill>
          <a:latin typeface="+mn-lt"/>
          <a:ea typeface="+mn-ea"/>
        </a:defRPr>
      </a:lvl5pPr>
      <a:lvl6pPr marL="18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+mj-lt"/>
        <a:buAutoNum type="arabicPeriod"/>
        <a:defRPr sz="1200">
          <a:solidFill>
            <a:schemeClr val="tx1"/>
          </a:solidFill>
          <a:latin typeface="+mn-lt"/>
          <a:ea typeface="+mn-ea"/>
        </a:defRPr>
      </a:lvl6pPr>
      <a:lvl7pPr marL="36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+mj-lt"/>
        <a:buAutoNum type="alphaLcPeriod"/>
        <a:defRPr sz="1200">
          <a:solidFill>
            <a:schemeClr val="tx1"/>
          </a:solidFill>
          <a:latin typeface="+mn-lt"/>
          <a:ea typeface="+mn-ea"/>
        </a:defRPr>
      </a:lvl7pPr>
      <a:lvl8pPr marL="54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+mj-lt"/>
        <a:buAutoNum type="romanLcPeriod"/>
        <a:defRPr sz="12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FontTx/>
        <a:buNone/>
        <a:defRPr sz="12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2767" userDrawn="1">
          <p15:clr>
            <a:srgbClr val="F26B43"/>
          </p15:clr>
        </p15:guide>
        <p15:guide id="4" pos="5556" userDrawn="1">
          <p15:clr>
            <a:srgbClr val="F26B43"/>
          </p15:clr>
        </p15:guide>
        <p15:guide id="6" orient="horz" pos="2845" userDrawn="1">
          <p15:clr>
            <a:srgbClr val="F26B43"/>
          </p15:clr>
        </p15:guide>
        <p15:guide id="8" pos="204" userDrawn="1">
          <p15:clr>
            <a:srgbClr val="F26B43"/>
          </p15:clr>
        </p15:guide>
        <p15:guide id="13" pos="2993" userDrawn="1">
          <p15:clr>
            <a:srgbClr val="F26B43"/>
          </p15:clr>
        </p15:guide>
        <p15:guide id="14" orient="horz" pos="350" userDrawn="1">
          <p15:clr>
            <a:srgbClr val="F26B43"/>
          </p15:clr>
        </p15:guide>
        <p15:guide id="15" orient="horz" pos="667" userDrawn="1">
          <p15:clr>
            <a:srgbClr val="F26B43"/>
          </p15:clr>
        </p15:guide>
        <p15:guide id="16" pos="2064" userDrawn="1">
          <p15:clr>
            <a:srgbClr val="F26B43"/>
          </p15:clr>
        </p15:guide>
        <p15:guide id="17" pos="3923" userDrawn="1">
          <p15:clr>
            <a:srgbClr val="F26B43"/>
          </p15:clr>
        </p15:guide>
        <p15:guide id="18" pos="3696" userDrawn="1">
          <p15:clr>
            <a:srgbClr val="F26B43"/>
          </p15:clr>
        </p15:guide>
        <p15:guide id="19" pos="183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22780" y="267573"/>
            <a:ext cx="849737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780" y="1058864"/>
            <a:ext cx="849844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Heading 1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Sixth level</a:t>
            </a:r>
          </a:p>
          <a:p>
            <a:pPr lvl="6"/>
            <a:r>
              <a:rPr lang="en-GB"/>
              <a:t>Seventh level</a:t>
            </a:r>
          </a:p>
          <a:p>
            <a:pPr lvl="7"/>
            <a:r>
              <a:rPr lang="en-GB"/>
              <a:t>Eighth level</a:t>
            </a:r>
          </a:p>
          <a:p>
            <a:pPr lvl="8"/>
            <a:r>
              <a:rPr lang="en-GB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286937" y="4740424"/>
            <a:ext cx="534283" cy="1692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100" smtClean="0">
                <a:solidFill>
                  <a:schemeClr val="accent1"/>
                </a:solidFill>
              </a:rPr>
              <a:pPr/>
              <a:t>‹#›</a:t>
            </a:fld>
            <a:endParaRPr lang="en-GB" sz="1100">
              <a:solidFill>
                <a:schemeClr val="accent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12DA87-6564-4220-A5E6-DF04389D5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34838" y="4740424"/>
            <a:ext cx="7195415" cy="1692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>
              <a:defRPr lang="en-GB" sz="1100" b="0" dirty="0">
                <a:solidFill>
                  <a:schemeClr val="accent1"/>
                </a:solidFill>
                <a:latin typeface="+mn-lt"/>
                <a:ea typeface="+mn-ea"/>
              </a:defRPr>
            </a:lvl1pPr>
          </a:lstStyle>
          <a:p>
            <a:pPr>
              <a:tabLst>
                <a:tab pos="989013" algn="l"/>
              </a:tabLst>
            </a:pPr>
            <a:r>
              <a:rPr lang="en-GB"/>
              <a:t>| Transmission Workgroup | 3rd Sep 2020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322780" y="4740424"/>
            <a:ext cx="912058" cy="1692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989013" algn="l"/>
              </a:tabLst>
            </a:pPr>
            <a:r>
              <a:rPr lang="en-GB" b="1"/>
              <a:t>National Grid </a:t>
            </a:r>
          </a:p>
        </p:txBody>
      </p:sp>
    </p:spTree>
    <p:extLst>
      <p:ext uri="{BB962C8B-B14F-4D97-AF65-F5344CB8AC3E}">
        <p14:creationId xmlns:p14="http://schemas.microsoft.com/office/powerpoint/2010/main" val="183499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  <p:sldLayoutId id="2147483834" r:id="rId15"/>
    <p:sldLayoutId id="2147483835" r:id="rId16"/>
    <p:sldLayoutId id="2147483836" r:id="rId17"/>
    <p:sldLayoutId id="2147483837" r:id="rId18"/>
    <p:sldLayoutId id="2147483838" r:id="rId19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342866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685732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028598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371464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200"/>
        </a:spcAft>
        <a:buClr>
          <a:schemeClr val="tx1"/>
        </a:buClr>
        <a:buFontTx/>
        <a:buNone/>
        <a:defRPr sz="18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2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7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54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81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54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81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200"/>
        </a:spcAft>
        <a:buClr>
          <a:schemeClr val="tx1"/>
        </a:buClr>
        <a:buFontTx/>
        <a:buNone/>
        <a:defRPr sz="24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FontTx/>
        <a:buNone/>
        <a:defRPr sz="12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FontTx/>
        <a:buNone/>
        <a:defRPr sz="1200">
          <a:solidFill>
            <a:schemeClr val="tx1"/>
          </a:solidFill>
          <a:latin typeface="+mn-lt"/>
          <a:ea typeface="+mn-ea"/>
        </a:defRPr>
      </a:lvl2pPr>
      <a:lvl3pPr marL="18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200">
          <a:solidFill>
            <a:schemeClr val="tx1"/>
          </a:solidFill>
          <a:latin typeface="+mn-lt"/>
          <a:ea typeface="+mn-ea"/>
        </a:defRPr>
      </a:lvl3pPr>
      <a:lvl4pPr marL="36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-"/>
        <a:defRPr sz="1200">
          <a:solidFill>
            <a:schemeClr val="tx1"/>
          </a:solidFill>
          <a:latin typeface="+mn-lt"/>
          <a:ea typeface="+mn-ea"/>
        </a:defRPr>
      </a:lvl4pPr>
      <a:lvl5pPr marL="54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◦"/>
        <a:defRPr sz="1200">
          <a:solidFill>
            <a:schemeClr val="tx1"/>
          </a:solidFill>
          <a:latin typeface="+mn-lt"/>
          <a:ea typeface="+mn-ea"/>
        </a:defRPr>
      </a:lvl5pPr>
      <a:lvl6pPr marL="18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+mj-lt"/>
        <a:buAutoNum type="arabicPeriod"/>
        <a:defRPr sz="1200">
          <a:solidFill>
            <a:schemeClr val="tx1"/>
          </a:solidFill>
          <a:latin typeface="+mn-lt"/>
          <a:ea typeface="+mn-ea"/>
        </a:defRPr>
      </a:lvl6pPr>
      <a:lvl7pPr marL="36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+mj-lt"/>
        <a:buAutoNum type="alphaLcPeriod"/>
        <a:defRPr sz="1200">
          <a:solidFill>
            <a:schemeClr val="tx1"/>
          </a:solidFill>
          <a:latin typeface="+mn-lt"/>
          <a:ea typeface="+mn-ea"/>
        </a:defRPr>
      </a:lvl7pPr>
      <a:lvl8pPr marL="54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+mj-lt"/>
        <a:buAutoNum type="romanLcPeriod"/>
        <a:defRPr sz="12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FontTx/>
        <a:buNone/>
        <a:defRPr sz="12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2767">
          <p15:clr>
            <a:srgbClr val="F26B43"/>
          </p15:clr>
        </p15:guide>
        <p15:guide id="4" pos="5556">
          <p15:clr>
            <a:srgbClr val="F26B43"/>
          </p15:clr>
        </p15:guide>
        <p15:guide id="6" orient="horz" pos="2845">
          <p15:clr>
            <a:srgbClr val="F26B43"/>
          </p15:clr>
        </p15:guide>
        <p15:guide id="8" pos="204">
          <p15:clr>
            <a:srgbClr val="F26B43"/>
          </p15:clr>
        </p15:guide>
        <p15:guide id="13" pos="2993">
          <p15:clr>
            <a:srgbClr val="F26B43"/>
          </p15:clr>
        </p15:guide>
        <p15:guide id="14" orient="horz" pos="350">
          <p15:clr>
            <a:srgbClr val="F26B43"/>
          </p15:clr>
        </p15:guide>
        <p15:guide id="15" orient="horz" pos="667">
          <p15:clr>
            <a:srgbClr val="F26B43"/>
          </p15:clr>
        </p15:guide>
        <p15:guide id="16" pos="2064">
          <p15:clr>
            <a:srgbClr val="F26B43"/>
          </p15:clr>
        </p15:guide>
        <p15:guide id="17" pos="3923">
          <p15:clr>
            <a:srgbClr val="F26B43"/>
          </p15:clr>
        </p15:guide>
        <p15:guide id="18" pos="3696">
          <p15:clr>
            <a:srgbClr val="F26B43"/>
          </p15:clr>
        </p15:guide>
        <p15:guide id="19" pos="183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195" y="1058863"/>
            <a:ext cx="4033839" cy="1489965"/>
          </a:xfrm>
        </p:spPr>
        <p:txBody>
          <a:bodyPr/>
          <a:lstStyle/>
          <a:p>
            <a:r>
              <a:rPr lang="en-GB" dirty="0"/>
              <a:t>Entry Capacity Assignment</a:t>
            </a:r>
            <a:br>
              <a:rPr lang="en-GB" dirty="0"/>
            </a:br>
            <a:r>
              <a:rPr lang="en-GB" dirty="0"/>
              <a:t>Modification Discussion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UNC0779</a:t>
            </a:r>
          </a:p>
          <a:p>
            <a:pPr lvl="1"/>
            <a:r>
              <a:rPr lang="en-GB" dirty="0"/>
              <a:t>29</a:t>
            </a:r>
            <a:r>
              <a:rPr lang="en-GB" baseline="30000" dirty="0"/>
              <a:t>th</a:t>
            </a:r>
            <a:r>
              <a:rPr lang="en-GB" dirty="0"/>
              <a:t> November 2021</a:t>
            </a:r>
            <a:endParaRPr lang="en-GB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3743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1B48F6F-7500-4745-B5F4-08583D74C1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989013" algn="l"/>
              </a:tabLst>
            </a:pPr>
            <a:r>
              <a:rPr lang="en-GB" dirty="0"/>
              <a:t>| 0779/A Workgroup | </a:t>
            </a:r>
            <a:r>
              <a:rPr lang="en-GB" dirty="0">
                <a:ea typeface="+mn-lt"/>
                <a:cs typeface="+mn-lt"/>
              </a:rPr>
              <a:t>29th Nov 2021</a:t>
            </a:r>
            <a:endParaRPr lang="en-US" dirty="0">
              <a:ea typeface="+mn-lt"/>
              <a:cs typeface="+mn-lt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DBADCF4-4F67-4E49-9E47-8EADBA1CF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Timelines - </a:t>
            </a:r>
            <a:r>
              <a:rPr lang="en-GB" dirty="0">
                <a:solidFill>
                  <a:srgbClr val="FF0000"/>
                </a:solidFill>
              </a:rPr>
              <a:t>Updates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0393337-90A9-4446-8EA4-735A8DB626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9263" y="805995"/>
            <a:ext cx="8211620" cy="341632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GB" sz="1200" b="0" dirty="0"/>
              <a:t>Six Workgroups proposed:</a:t>
            </a:r>
          </a:p>
          <a:p>
            <a:pPr marL="171450" lvl="1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b="0" dirty="0"/>
              <a:t>This is to give time to discuss options and fully explore any proposed alternates</a:t>
            </a:r>
          </a:p>
          <a:p>
            <a:pPr marL="171450" lvl="1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/>
              <a:t>Return to Panel scheduled for February 2022</a:t>
            </a:r>
            <a:r>
              <a:rPr lang="en-GB" sz="1000" b="0" dirty="0"/>
              <a:t> </a:t>
            </a:r>
          </a:p>
          <a:p>
            <a:pPr>
              <a:spcAft>
                <a:spcPts val="0"/>
              </a:spcAft>
            </a:pPr>
            <a:endParaRPr lang="en-GB" sz="1200" b="0" dirty="0">
              <a:cs typeface="Arial"/>
            </a:endParaRPr>
          </a:p>
          <a:p>
            <a:pPr lvl="0">
              <a:spcAft>
                <a:spcPts val="0"/>
              </a:spcAft>
            </a:pPr>
            <a:r>
              <a:rPr lang="en-GB" sz="1200" b="0" dirty="0">
                <a:cs typeface="Arial"/>
              </a:rPr>
              <a:t>Analysis - </a:t>
            </a:r>
            <a:r>
              <a:rPr lang="en-GB" sz="1100" b="0" dirty="0">
                <a:solidFill>
                  <a:srgbClr val="3CE12D"/>
                </a:solidFill>
                <a:cs typeface="Arial"/>
              </a:rPr>
              <a:t>presented at </a:t>
            </a:r>
            <a:r>
              <a:rPr lang="en-GB" sz="1100" b="0" dirty="0" err="1">
                <a:solidFill>
                  <a:srgbClr val="3CE12D"/>
                </a:solidFill>
                <a:cs typeface="Arial"/>
              </a:rPr>
              <a:t>TxWG</a:t>
            </a:r>
            <a:r>
              <a:rPr lang="en-GB" sz="1100" b="0" dirty="0">
                <a:solidFill>
                  <a:srgbClr val="3CE12D"/>
                </a:solidFill>
                <a:cs typeface="Arial"/>
              </a:rPr>
              <a:t> 4</a:t>
            </a:r>
            <a:r>
              <a:rPr lang="en-GB" sz="1100" b="0" baseline="30000" dirty="0">
                <a:solidFill>
                  <a:srgbClr val="3CE12D"/>
                </a:solidFill>
                <a:cs typeface="Arial"/>
              </a:rPr>
              <a:t>th</a:t>
            </a:r>
            <a:r>
              <a:rPr lang="en-GB" sz="1100" b="0" dirty="0">
                <a:solidFill>
                  <a:srgbClr val="3CE12D"/>
                </a:solidFill>
                <a:cs typeface="Arial"/>
              </a:rPr>
              <a:t> November</a:t>
            </a:r>
          </a:p>
          <a:p>
            <a:pPr marL="171450" lvl="1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b="0" dirty="0">
                <a:cs typeface="Arial"/>
              </a:rPr>
              <a:t>Storage Sites – </a:t>
            </a:r>
            <a:r>
              <a:rPr lang="en-GB" sz="1000" dirty="0">
                <a:cs typeface="Arial"/>
              </a:rPr>
              <a:t>Potential impact of EC</a:t>
            </a:r>
            <a:r>
              <a:rPr lang="en-GB" sz="1000" b="0" dirty="0">
                <a:cs typeface="Arial"/>
              </a:rPr>
              <a:t> Rate vs Discounted Reserve Price</a:t>
            </a:r>
            <a:r>
              <a:rPr lang="en-GB" sz="1000" dirty="0">
                <a:cs typeface="Arial"/>
              </a:rPr>
              <a:t>?</a:t>
            </a:r>
            <a:endParaRPr lang="en-GB" sz="1000" b="0" dirty="0">
              <a:cs typeface="Arial"/>
            </a:endParaRPr>
          </a:p>
          <a:p>
            <a:pPr marL="171450" lvl="1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cs typeface="Arial"/>
              </a:rPr>
              <a:t>UNC0728B interaction – Potential impact of EC Rate vs Discounted Reserve Price?</a:t>
            </a:r>
          </a:p>
          <a:p>
            <a:pPr marL="171450" lvl="1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cs typeface="Arial"/>
              </a:rPr>
              <a:t>In either case interaction with RRC cannot be modelled</a:t>
            </a:r>
            <a:endParaRPr lang="en-GB" dirty="0"/>
          </a:p>
          <a:p>
            <a:pPr>
              <a:spcAft>
                <a:spcPts val="0"/>
              </a:spcAft>
            </a:pPr>
            <a:endParaRPr lang="en-GB" sz="1200" b="0" dirty="0">
              <a:solidFill>
                <a:srgbClr val="00148C"/>
              </a:solidFill>
              <a:cs typeface="Arial"/>
            </a:endParaRPr>
          </a:p>
          <a:p>
            <a:pPr lvl="0">
              <a:spcAft>
                <a:spcPts val="0"/>
              </a:spcAft>
            </a:pPr>
            <a:r>
              <a:rPr lang="en-GB" sz="1200" b="0" dirty="0">
                <a:cs typeface="Arial"/>
              </a:rPr>
              <a:t>ROM &amp; Legal Text</a:t>
            </a:r>
          </a:p>
          <a:p>
            <a:pPr marL="171450" lvl="1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cs typeface="Arial"/>
              </a:rPr>
              <a:t>ROM to be raised following update of the single Modification for discussion in November </a:t>
            </a:r>
            <a:r>
              <a:rPr lang="en-GB" sz="1000" dirty="0">
                <a:solidFill>
                  <a:srgbClr val="3CE12D"/>
                </a:solidFill>
                <a:cs typeface="Arial"/>
              </a:rPr>
              <a:t>Published 19/11/2021</a:t>
            </a:r>
          </a:p>
          <a:p>
            <a:pPr marL="171450" lvl="1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cs typeface="Arial"/>
              </a:rPr>
              <a:t>Legal text to be requested for December (earlier if possible)</a:t>
            </a:r>
            <a:r>
              <a:rPr lang="en-GB" sz="1000" dirty="0">
                <a:solidFill>
                  <a:srgbClr val="FF0000"/>
                </a:solidFill>
                <a:cs typeface="Arial"/>
              </a:rPr>
              <a:t> To be published prior to workgroup, however we may need to consider the text at </a:t>
            </a:r>
            <a:r>
              <a:rPr lang="en-GB" sz="1000" dirty="0" err="1">
                <a:solidFill>
                  <a:srgbClr val="FF0000"/>
                </a:solidFill>
                <a:cs typeface="Arial"/>
              </a:rPr>
              <a:t>TxWG</a:t>
            </a:r>
            <a:r>
              <a:rPr lang="en-GB" sz="1000" dirty="0">
                <a:solidFill>
                  <a:srgbClr val="FF0000"/>
                </a:solidFill>
                <a:cs typeface="Arial"/>
              </a:rPr>
              <a:t> on 02/12/2021 if time is needed to digest.</a:t>
            </a:r>
            <a:endParaRPr lang="en-GB" sz="1000" b="0" dirty="0">
              <a:cs typeface="Arial"/>
            </a:endParaRPr>
          </a:p>
          <a:p>
            <a:pPr marL="171450" lvl="1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000" dirty="0">
              <a:solidFill>
                <a:srgbClr val="55555A"/>
              </a:solidFill>
              <a:cs typeface="Arial"/>
            </a:endParaRPr>
          </a:p>
          <a:p>
            <a:pPr>
              <a:spcAft>
                <a:spcPts val="0"/>
              </a:spcAft>
            </a:pPr>
            <a:r>
              <a:rPr lang="en-GB" sz="1200" b="0" dirty="0">
                <a:cs typeface="Arial"/>
              </a:rPr>
              <a:t>Implementation:</a:t>
            </a:r>
          </a:p>
          <a:p>
            <a:pPr marL="171450" lvl="1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b="0" dirty="0">
                <a:cs typeface="Arial"/>
              </a:rPr>
              <a:t>Workgroups proposed to Feb-2022 - </a:t>
            </a:r>
            <a:r>
              <a:rPr lang="en-GB" sz="1000" dirty="0">
                <a:solidFill>
                  <a:srgbClr val="FF0000"/>
                </a:solidFill>
                <a:cs typeface="Arial"/>
              </a:rPr>
              <a:t>Workgroup report to be finalised in December </a:t>
            </a:r>
            <a:r>
              <a:rPr lang="en-GB" sz="1000" dirty="0" err="1">
                <a:solidFill>
                  <a:srgbClr val="FF0000"/>
                </a:solidFill>
                <a:cs typeface="Arial"/>
              </a:rPr>
              <a:t>TxWG</a:t>
            </a:r>
            <a:r>
              <a:rPr lang="en-GB" sz="1000" dirty="0">
                <a:solidFill>
                  <a:srgbClr val="FF0000"/>
                </a:solidFill>
                <a:cs typeface="Arial"/>
              </a:rPr>
              <a:t> and report to Panel that month</a:t>
            </a:r>
          </a:p>
          <a:p>
            <a:pPr marL="171450" lvl="1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cs typeface="Arial"/>
              </a:rPr>
              <a:t>Consultation to Apr-2022 – </a:t>
            </a:r>
            <a:r>
              <a:rPr lang="en-GB" sz="1000" dirty="0">
                <a:solidFill>
                  <a:srgbClr val="FF0000"/>
                </a:solidFill>
                <a:cs typeface="Arial"/>
              </a:rPr>
              <a:t>Should be completed by January 2022</a:t>
            </a:r>
          </a:p>
          <a:p>
            <a:pPr marL="171450" lvl="1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b="0" dirty="0">
                <a:cs typeface="Arial"/>
              </a:rPr>
              <a:t>Ofgem Decision – </a:t>
            </a:r>
            <a:r>
              <a:rPr lang="en-GB" sz="1000" b="0" dirty="0">
                <a:solidFill>
                  <a:schemeClr val="accent1">
                    <a:lumMod val="60000"/>
                    <a:lumOff val="40000"/>
                  </a:schemeClr>
                </a:solidFill>
                <a:cs typeface="Arial"/>
              </a:rPr>
              <a:t>Indication of potential decision timescale?</a:t>
            </a:r>
          </a:p>
          <a:p>
            <a:pPr marL="171450" lvl="1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cs typeface="Arial"/>
              </a:rPr>
              <a:t>Project Stand Up – </a:t>
            </a:r>
            <a:r>
              <a:rPr lang="en-GB" sz="1000" dirty="0">
                <a:solidFill>
                  <a:srgbClr val="3CE12D"/>
                </a:solidFill>
                <a:cs typeface="Arial"/>
              </a:rPr>
              <a:t>3 months - Confirmed by ROM</a:t>
            </a:r>
          </a:p>
          <a:p>
            <a:pPr marL="171450" lvl="1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cs typeface="Arial"/>
              </a:rPr>
              <a:t>System Development – </a:t>
            </a:r>
            <a:r>
              <a:rPr lang="en-GB" sz="1000" dirty="0">
                <a:solidFill>
                  <a:srgbClr val="3CE12D"/>
                </a:solidFill>
                <a:cs typeface="Arial"/>
              </a:rPr>
              <a:t>26 – 30 weeks - Confirmed by ROM</a:t>
            </a:r>
          </a:p>
          <a:p>
            <a:pPr marL="171450" lvl="1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cs typeface="Arial"/>
              </a:rPr>
              <a:t>A non-October start should be weighed against a potential Revenue Recovery Charge to compensate for any impacts.</a:t>
            </a:r>
            <a:endParaRPr lang="en-GB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534562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FF68D3-6AD0-4C26-80F3-AB99A179C2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/>
          <a:p>
            <a:pPr>
              <a:tabLst>
                <a:tab pos="989013" algn="l"/>
              </a:tabLst>
            </a:pPr>
            <a:r>
              <a:rPr lang="en-GB" dirty="0"/>
              <a:t>| 0779/A Workgroup | 29th Nov 2021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94657D0-245C-4487-B08D-770F18116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Timelines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C6CF3A-44C2-4E28-806D-7C44E0CC98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84948"/>
            <a:ext cx="9144000" cy="19296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B3B5E60-115B-43A4-9ECD-6FF68B61D425}"/>
              </a:ext>
            </a:extLst>
          </p:cNvPr>
          <p:cNvSpPr txBox="1"/>
          <p:nvPr/>
        </p:nvSpPr>
        <p:spPr bwMode="auto">
          <a:xfrm>
            <a:off x="322780" y="698460"/>
            <a:ext cx="6326660" cy="28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spcAft>
                <a:spcPts val="600"/>
              </a:spcAft>
              <a:buClr>
                <a:schemeClr val="tx1"/>
              </a:buClr>
            </a:pPr>
            <a:r>
              <a:rPr lang="en-GB" sz="1800" b="0" kern="0" dirty="0">
                <a:solidFill>
                  <a:schemeClr val="tx1"/>
                </a:solidFill>
                <a:latin typeface="+mn-lt"/>
                <a:ea typeface="+mn-ea"/>
              </a:rPr>
              <a:t>Expected timeline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9D41C4-60C4-4162-A054-A7B22FD578D0}"/>
              </a:ext>
            </a:extLst>
          </p:cNvPr>
          <p:cNvSpPr txBox="1"/>
          <p:nvPr/>
        </p:nvSpPr>
        <p:spPr bwMode="auto">
          <a:xfrm>
            <a:off x="259280" y="2934943"/>
            <a:ext cx="849737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spcAft>
                <a:spcPts val="600"/>
              </a:spcAft>
              <a:buClr>
                <a:schemeClr val="tx1"/>
              </a:buClr>
            </a:pPr>
            <a:r>
              <a:rPr lang="en-GB" sz="1200" b="0" kern="0" dirty="0">
                <a:solidFill>
                  <a:schemeClr val="tx1"/>
                </a:solidFill>
                <a:latin typeface="+mn-lt"/>
                <a:ea typeface="+mn-ea"/>
              </a:rPr>
              <a:t>Fixed points i.e. workgroup and Panels are bordered.</a:t>
            </a:r>
          </a:p>
          <a:p>
            <a:pPr algn="l">
              <a:spcAft>
                <a:spcPts val="600"/>
              </a:spcAft>
              <a:buClr>
                <a:schemeClr val="tx1"/>
              </a:buClr>
            </a:pPr>
            <a:r>
              <a:rPr lang="en-GB" sz="1200" b="0" kern="0" dirty="0">
                <a:solidFill>
                  <a:schemeClr val="tx1"/>
                </a:solidFill>
                <a:latin typeface="+mn-lt"/>
                <a:ea typeface="+mn-ea"/>
              </a:rPr>
              <a:t>The consultation period could be flexed but would still fall between two fixed Panel dates unless an extraordinary meeting was called.</a:t>
            </a:r>
          </a:p>
          <a:p>
            <a:pPr algn="l">
              <a:spcAft>
                <a:spcPts val="600"/>
              </a:spcAft>
              <a:buClr>
                <a:schemeClr val="tx1"/>
              </a:buClr>
            </a:pPr>
            <a:r>
              <a:rPr lang="en-GB" sz="1200" b="0" dirty="0">
                <a:solidFill>
                  <a:schemeClr val="tx1"/>
                </a:solidFill>
              </a:rPr>
              <a:t>A period of 3 months is assumed for an Ofgem decision, there is no firm basis for this assumption, guidance from Ofgem would be welcomed.</a:t>
            </a:r>
            <a:endParaRPr lang="en-GB" sz="1200" b="0" kern="0" dirty="0">
              <a:solidFill>
                <a:schemeClr val="tx1"/>
              </a:solidFill>
              <a:latin typeface="+mn-lt"/>
              <a:ea typeface="+mn-ea"/>
            </a:endParaRPr>
          </a:p>
          <a:p>
            <a:pPr algn="l">
              <a:spcAft>
                <a:spcPts val="600"/>
              </a:spcAft>
              <a:buClr>
                <a:schemeClr val="tx1"/>
              </a:buClr>
            </a:pPr>
            <a:r>
              <a:rPr lang="en-GB" sz="1200" b="0" dirty="0">
                <a:solidFill>
                  <a:schemeClr val="tx1"/>
                </a:solidFill>
              </a:rPr>
              <a:t>These timelines adhere to the details provided in the ROM</a:t>
            </a:r>
          </a:p>
          <a:p>
            <a:pPr algn="l">
              <a:spcAft>
                <a:spcPts val="600"/>
              </a:spcAft>
              <a:buClr>
                <a:schemeClr val="tx1"/>
              </a:buClr>
            </a:pPr>
            <a:r>
              <a:rPr lang="en-GB" sz="1200" b="0" dirty="0">
                <a:solidFill>
                  <a:schemeClr val="tx1"/>
                </a:solidFill>
              </a:rPr>
              <a:t>Implementation could potentially be achieved in week commencing 13</a:t>
            </a:r>
            <a:r>
              <a:rPr lang="en-GB" sz="1200" b="0" baseline="30000" dirty="0">
                <a:solidFill>
                  <a:schemeClr val="tx1"/>
                </a:solidFill>
              </a:rPr>
              <a:t>th</a:t>
            </a:r>
            <a:r>
              <a:rPr lang="en-GB" sz="1200" b="0" dirty="0">
                <a:solidFill>
                  <a:schemeClr val="tx1"/>
                </a:solidFill>
              </a:rPr>
              <a:t> February 2023 dependant on other projects and system impacts.</a:t>
            </a:r>
          </a:p>
        </p:txBody>
      </p:sp>
    </p:spTree>
    <p:extLst>
      <p:ext uri="{BB962C8B-B14F-4D97-AF65-F5344CB8AC3E}">
        <p14:creationId xmlns:p14="http://schemas.microsoft.com/office/powerpoint/2010/main" val="18783869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FF68D3-6AD0-4C26-80F3-AB99A179C2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/>
          <a:p>
            <a:pPr>
              <a:tabLst>
                <a:tab pos="989013" algn="l"/>
              </a:tabLst>
            </a:pPr>
            <a:r>
              <a:rPr lang="en-GB" dirty="0"/>
              <a:t>| 0779/A Workgroup | 29th Nov 2021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94657D0-245C-4487-B08D-770F18116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Timelines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3B5E60-115B-43A4-9ECD-6FF68B61D425}"/>
              </a:ext>
            </a:extLst>
          </p:cNvPr>
          <p:cNvSpPr txBox="1"/>
          <p:nvPr/>
        </p:nvSpPr>
        <p:spPr bwMode="auto">
          <a:xfrm>
            <a:off x="322780" y="760215"/>
            <a:ext cx="6326660" cy="28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GB" b="0" dirty="0">
                <a:solidFill>
                  <a:schemeClr val="tx1"/>
                </a:solidFill>
              </a:rPr>
              <a:t>Reduced timeline with no allowance for Ofgem decision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9D41C4-60C4-4162-A054-A7B22FD578D0}"/>
              </a:ext>
            </a:extLst>
          </p:cNvPr>
          <p:cNvSpPr txBox="1"/>
          <p:nvPr/>
        </p:nvSpPr>
        <p:spPr bwMode="auto">
          <a:xfrm>
            <a:off x="322780" y="2740454"/>
            <a:ext cx="849737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GB" sz="1400" b="0" dirty="0">
                <a:solidFill>
                  <a:schemeClr val="tx1"/>
                </a:solidFill>
              </a:rPr>
              <a:t>Fixed points i.e. workgroup and Panels are bordered.</a:t>
            </a:r>
          </a:p>
          <a:p>
            <a:r>
              <a:rPr lang="en-GB" sz="1400" b="0" dirty="0">
                <a:solidFill>
                  <a:schemeClr val="tx1"/>
                </a:solidFill>
              </a:rPr>
              <a:t>The consultation period could be flexed but would still fall between two fixed Panel dates unless an extraordinary meeting was called.</a:t>
            </a:r>
          </a:p>
          <a:p>
            <a:r>
              <a:rPr lang="en-GB" sz="1400" b="0" dirty="0">
                <a:solidFill>
                  <a:schemeClr val="tx1"/>
                </a:solidFill>
              </a:rPr>
              <a:t>This </a:t>
            </a:r>
            <a:r>
              <a:rPr lang="en-GB" sz="1400" b="0">
                <a:solidFill>
                  <a:schemeClr val="tx1"/>
                </a:solidFill>
              </a:rPr>
              <a:t>version does </a:t>
            </a:r>
            <a:r>
              <a:rPr lang="en-GB" sz="1400" b="0" dirty="0">
                <a:solidFill>
                  <a:schemeClr val="tx1"/>
                </a:solidFill>
              </a:rPr>
              <a:t>not include any time allowance for an Ofgem decision (i.e. Self Governance)</a:t>
            </a:r>
          </a:p>
          <a:p>
            <a:r>
              <a:rPr lang="en-GB" sz="1400" b="0" dirty="0">
                <a:solidFill>
                  <a:schemeClr val="tx1"/>
                </a:solidFill>
              </a:rPr>
              <a:t>The shortest timelines proposed in the ROM is used here</a:t>
            </a:r>
          </a:p>
          <a:p>
            <a:r>
              <a:rPr lang="en-GB" sz="1400" b="0" dirty="0">
                <a:solidFill>
                  <a:schemeClr val="tx1"/>
                </a:solidFill>
              </a:rPr>
              <a:t>Implementation could be achieved around the week commencing 17</a:t>
            </a:r>
            <a:r>
              <a:rPr lang="en-GB" sz="1400" b="0" baseline="30000" dirty="0">
                <a:solidFill>
                  <a:schemeClr val="tx1"/>
                </a:solidFill>
              </a:rPr>
              <a:t>th</a:t>
            </a:r>
            <a:r>
              <a:rPr lang="en-GB" sz="1400" b="0" dirty="0">
                <a:solidFill>
                  <a:schemeClr val="tx1"/>
                </a:solidFill>
              </a:rPr>
              <a:t> October 2022 dependant on other projects and system impacts.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D915A26-6A50-455B-AF36-96C8920FA6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15035"/>
            <a:ext cx="9144000" cy="155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9095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66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US NG_2018 PPT__EnergyLines Template 16x9">
  <a:themeElements>
    <a:clrScheme name="Custom 8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563C1"/>
      </a:hlink>
      <a:folHlink>
        <a:srgbClr val="954F72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Capacity Access Review Tx WG 030920" id="{2CDBDAE6-289F-400A-A185-36ECD993566F}" vid="{AA8C9325-CABF-41A3-ACDD-7270CEFB614E}"/>
    </a:ext>
  </a:extLst>
</a:theme>
</file>

<file path=ppt/theme/theme2.xml><?xml version="1.0" encoding="utf-8"?>
<a:theme xmlns:a="http://schemas.openxmlformats.org/drawingml/2006/main" name="1_US NG_2018 PPT__EnergyLines Template 16x9">
  <a:themeElements>
    <a:clrScheme name="Custom 8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563C1"/>
      </a:hlink>
      <a:folHlink>
        <a:srgbClr val="954F72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Capacity Access Review Tx WG 030920" id="{2CDBDAE6-289F-400A-A185-36ECD993566F}" vid="{AA8C9325-CABF-41A3-ACDD-7270CEFB614E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_Flow_SignoffStatus xmlns="028dae23-1077-43f0-af6a-f64793792108" xsi:nil="true"/>
    <Sign_x002d_off_x0020_status xmlns="028dae23-1077-43f0-af6a-f64793792108">
      <UserInfo>
        <DisplayName/>
        <AccountId xsi:nil="true"/>
        <AccountType/>
      </UserInfo>
    </Sign_x002d_off_x0020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5F1071FEC59E41A820E9294AE07AB1" ma:contentTypeVersion="13" ma:contentTypeDescription="Create a new document." ma:contentTypeScope="" ma:versionID="afa430f74a32e3efa4060f383787e031">
  <xsd:schema xmlns:xsd="http://www.w3.org/2001/XMLSchema" xmlns:xs="http://www.w3.org/2001/XMLSchema" xmlns:p="http://schemas.microsoft.com/office/2006/metadata/properties" xmlns:ns2="028dae23-1077-43f0-af6a-f64793792108" xmlns:ns3="3ee84ff3-1fa2-4b0e-bbc1-9d3729ac2ba9" targetNamespace="http://schemas.microsoft.com/office/2006/metadata/properties" ma:root="true" ma:fieldsID="8dabbb055c5f64ea5c64131a36c7f1a8" ns2:_="" ns3:_="">
    <xsd:import namespace="028dae23-1077-43f0-af6a-f64793792108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Sign_x002d_off_x0020_statu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8dae23-1077-43f0-af6a-f64793792108" elementFormDefault="qualified">
    <xsd:import namespace="http://schemas.microsoft.com/office/2006/documentManagement/types"/>
    <xsd:import namespace="http://schemas.microsoft.com/office/infopath/2007/PartnerControls"/>
    <xsd:element name="Sign_x002d_off_x0020_status" ma:index="8" nillable="true" ma:displayName="Sign-off status" ma:list="UserInfo" ma:SharePointGroup="0" ma:internalName="Sign_x002d_off_x0020_status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format="Dropdown" ma:internalName="Sign_x002d_off_x0020_status0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04DA17-4FAB-418C-88AF-EBB5C20EE5F3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10a9dedb-2eef-4d57-9d50-f64bb867a9f3"/>
    <ds:schemaRef ds:uri="http://schemas.microsoft.com/office/2006/documentManagement/types"/>
    <ds:schemaRef ds:uri="http://schemas.microsoft.com/office/2006/metadata/properties"/>
    <ds:schemaRef ds:uri="66aaacf8-fc52-4616-b6a2-e51cdff4f834"/>
    <ds:schemaRef ds:uri="http://purl.org/dc/terms/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41989E3-E6A5-48A2-8585-F2FA39FD2E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1EDBE5-9C12-469C-81A9-826C4FF85E48}"/>
</file>

<file path=docProps/app.xml><?xml version="1.0" encoding="utf-8"?>
<Properties xmlns="http://schemas.openxmlformats.org/officeDocument/2006/extended-properties" xmlns:vt="http://schemas.openxmlformats.org/officeDocument/2006/docPropsVTypes">
  <Template>Capacity Access Review Tx WG 030920</Template>
  <TotalTime>4685</TotalTime>
  <Words>438</Words>
  <Application>Microsoft Office PowerPoint</Application>
  <PresentationFormat>On-screen Show (16:9)</PresentationFormat>
  <Paragraphs>45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US NG_2018 PPT__EnergyLines Template 16x9</vt:lpstr>
      <vt:lpstr>1_US NG_2018 PPT__EnergyLines Template 16x9</vt:lpstr>
      <vt:lpstr>Entry Capacity Assignment Modification Discussion</vt:lpstr>
      <vt:lpstr>Timelines - Updates</vt:lpstr>
      <vt:lpstr>Timelines</vt:lpstr>
      <vt:lpstr>Timelines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Capacity Access Review</dc:title>
  <dc:creator>Randall, Jennifer</dc:creator>
  <cp:lastModifiedBy>Hisgett, Daniel</cp:lastModifiedBy>
  <cp:revision>170</cp:revision>
  <cp:lastPrinted>2018-08-10T07:16:05Z</cp:lastPrinted>
  <dcterms:created xsi:type="dcterms:W3CDTF">2020-08-23T20:50:38Z</dcterms:created>
  <dcterms:modified xsi:type="dcterms:W3CDTF">2021-11-23T15:28:14Z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0x010100895F1071FEC59E41A820E9294AE07AB1</vt:lpwstr>
  </property>
</Properties>
</file>