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8" r:id="rId4"/>
  </p:sldMasterIdLst>
  <p:notesMasterIdLst>
    <p:notesMasterId r:id="rId12"/>
  </p:notesMasterIdLst>
  <p:handoutMasterIdLst>
    <p:handoutMasterId r:id="rId13"/>
  </p:handoutMasterIdLst>
  <p:sldIdLst>
    <p:sldId id="256" r:id="rId5"/>
    <p:sldId id="264" r:id="rId6"/>
    <p:sldId id="257" r:id="rId7"/>
    <p:sldId id="265" r:id="rId8"/>
    <p:sldId id="261" r:id="rId9"/>
    <p:sldId id="266" r:id="rId10"/>
    <p:sldId id="259"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Georgia" panose="02040502050405020303"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Georgia" panose="02040502050405020303"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76"/>
    <a:srgbClr val="008000"/>
    <a:srgbClr val="CCE0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p:restoredTop sz="94666"/>
  </p:normalViewPr>
  <p:slideViewPr>
    <p:cSldViewPr snapToGrid="0" snapToObjects="1">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min Support 3" userId="3babf76c-6afd-4e54-8025-6d8e5133f51b" providerId="ADAL" clId="{26A3D8E5-E796-4DFB-95D9-109B1BC21DB4}"/>
    <pc:docChg chg="modSld">
      <pc:chgData name="Admin Support 3" userId="3babf76c-6afd-4e54-8025-6d8e5133f51b" providerId="ADAL" clId="{26A3D8E5-E796-4DFB-95D9-109B1BC21DB4}" dt="2024-03-11T14:32:36.391" v="3" actId="20577"/>
      <pc:docMkLst>
        <pc:docMk/>
      </pc:docMkLst>
      <pc:sldChg chg="modSp mod">
        <pc:chgData name="Admin Support 3" userId="3babf76c-6afd-4e54-8025-6d8e5133f51b" providerId="ADAL" clId="{26A3D8E5-E796-4DFB-95D9-109B1BC21DB4}" dt="2024-03-11T14:32:36.391" v="3" actId="20577"/>
        <pc:sldMkLst>
          <pc:docMk/>
          <pc:sldMk cId="0" sldId="256"/>
        </pc:sldMkLst>
        <pc:spChg chg="mod">
          <ac:chgData name="Admin Support 3" userId="3babf76c-6afd-4e54-8025-6d8e5133f51b" providerId="ADAL" clId="{26A3D8E5-E796-4DFB-95D9-109B1BC21DB4}" dt="2024-03-11T14:32:36.391" v="3" actId="20577"/>
          <ac:spMkLst>
            <pc:docMk/>
            <pc:sldMk cId="0" sldId="256"/>
            <ac:spMk id="8195" creationId="{32C534F0-0C06-43B8-B790-3A7E706843ED}"/>
          </ac:spMkLst>
        </pc:spChg>
      </pc:sldChg>
    </pc:docChg>
  </pc:docChgLst>
  <pc:docChgLst>
    <pc:chgData name="Kieran McGoldrick (National Gas)" userId="e101a463-7d73-4cb8-bb3b-df99b08e293f" providerId="ADAL" clId="{D6E14042-BF82-4871-A2CF-4859A6875CF7}"/>
    <pc:docChg chg="modSld">
      <pc:chgData name="Kieran McGoldrick (National Gas)" userId="e101a463-7d73-4cb8-bb3b-df99b08e293f" providerId="ADAL" clId="{D6E14042-BF82-4871-A2CF-4859A6875CF7}" dt="2024-03-06T11:39:01.635" v="21" actId="1076"/>
      <pc:docMkLst>
        <pc:docMk/>
      </pc:docMkLst>
      <pc:sldChg chg="modSp mod">
        <pc:chgData name="Kieran McGoldrick (National Gas)" userId="e101a463-7d73-4cb8-bb3b-df99b08e293f" providerId="ADAL" clId="{D6E14042-BF82-4871-A2CF-4859A6875CF7}" dt="2024-03-06T11:35:36.368" v="5" actId="20577"/>
        <pc:sldMkLst>
          <pc:docMk/>
          <pc:sldMk cId="0" sldId="256"/>
        </pc:sldMkLst>
        <pc:spChg chg="mod">
          <ac:chgData name="Kieran McGoldrick (National Gas)" userId="e101a463-7d73-4cb8-bb3b-df99b08e293f" providerId="ADAL" clId="{D6E14042-BF82-4871-A2CF-4859A6875CF7}" dt="2024-03-06T11:35:36.368" v="5" actId="20577"/>
          <ac:spMkLst>
            <pc:docMk/>
            <pc:sldMk cId="0" sldId="256"/>
            <ac:spMk id="3" creationId="{D74A6841-560C-4DF6-A845-17B7A10838FD}"/>
          </ac:spMkLst>
        </pc:spChg>
      </pc:sldChg>
      <pc:sldChg chg="modSp mod">
        <pc:chgData name="Kieran McGoldrick (National Gas)" userId="e101a463-7d73-4cb8-bb3b-df99b08e293f" providerId="ADAL" clId="{D6E14042-BF82-4871-A2CF-4859A6875CF7}" dt="2024-03-06T11:36:58.996" v="10" actId="255"/>
        <pc:sldMkLst>
          <pc:docMk/>
          <pc:sldMk cId="0" sldId="257"/>
        </pc:sldMkLst>
        <pc:spChg chg="mod">
          <ac:chgData name="Kieran McGoldrick (National Gas)" userId="e101a463-7d73-4cb8-bb3b-df99b08e293f" providerId="ADAL" clId="{D6E14042-BF82-4871-A2CF-4859A6875CF7}" dt="2024-03-06T11:36:58.996" v="10" actId="255"/>
          <ac:spMkLst>
            <pc:docMk/>
            <pc:sldMk cId="0" sldId="257"/>
            <ac:spMk id="3" creationId="{4520925B-CB6E-4650-8F92-7CDD6B316545}"/>
          </ac:spMkLst>
        </pc:spChg>
      </pc:sldChg>
      <pc:sldChg chg="modSp mod">
        <pc:chgData name="Kieran McGoldrick (National Gas)" userId="e101a463-7d73-4cb8-bb3b-df99b08e293f" providerId="ADAL" clId="{D6E14042-BF82-4871-A2CF-4859A6875CF7}" dt="2024-03-06T11:39:01.635" v="21" actId="1076"/>
        <pc:sldMkLst>
          <pc:docMk/>
          <pc:sldMk cId="0" sldId="259"/>
        </pc:sldMkLst>
        <pc:spChg chg="mod">
          <ac:chgData name="Kieran McGoldrick (National Gas)" userId="e101a463-7d73-4cb8-bb3b-df99b08e293f" providerId="ADAL" clId="{D6E14042-BF82-4871-A2CF-4859A6875CF7}" dt="2024-03-06T11:39:01.635" v="21" actId="1076"/>
          <ac:spMkLst>
            <pc:docMk/>
            <pc:sldMk cId="0" sldId="259"/>
            <ac:spMk id="14339" creationId="{2DFC8DF1-B697-48DC-A0E8-799A54370D75}"/>
          </ac:spMkLst>
        </pc:spChg>
      </pc:sldChg>
      <pc:sldChg chg="modSp mod">
        <pc:chgData name="Kieran McGoldrick (National Gas)" userId="e101a463-7d73-4cb8-bb3b-df99b08e293f" providerId="ADAL" clId="{D6E14042-BF82-4871-A2CF-4859A6875CF7}" dt="2024-03-06T11:37:41.643" v="13" actId="1076"/>
        <pc:sldMkLst>
          <pc:docMk/>
          <pc:sldMk cId="0" sldId="261"/>
        </pc:sldMkLst>
        <pc:spChg chg="mod">
          <ac:chgData name="Kieran McGoldrick (National Gas)" userId="e101a463-7d73-4cb8-bb3b-df99b08e293f" providerId="ADAL" clId="{D6E14042-BF82-4871-A2CF-4859A6875CF7}" dt="2024-03-06T11:37:41.643" v="13" actId="1076"/>
          <ac:spMkLst>
            <pc:docMk/>
            <pc:sldMk cId="0" sldId="261"/>
            <ac:spMk id="12291" creationId="{10A2AD33-BCF2-4472-B4C2-633915C2CA92}"/>
          </ac:spMkLst>
        </pc:spChg>
      </pc:sldChg>
      <pc:sldChg chg="modSp mod">
        <pc:chgData name="Kieran McGoldrick (National Gas)" userId="e101a463-7d73-4cb8-bb3b-df99b08e293f" providerId="ADAL" clId="{D6E14042-BF82-4871-A2CF-4859A6875CF7}" dt="2024-03-06T11:36:30.399" v="7" actId="2711"/>
        <pc:sldMkLst>
          <pc:docMk/>
          <pc:sldMk cId="3945087856" sldId="264"/>
        </pc:sldMkLst>
        <pc:spChg chg="mod">
          <ac:chgData name="Kieran McGoldrick (National Gas)" userId="e101a463-7d73-4cb8-bb3b-df99b08e293f" providerId="ADAL" clId="{D6E14042-BF82-4871-A2CF-4859A6875CF7}" dt="2024-03-06T11:36:30.399" v="7" actId="2711"/>
          <ac:spMkLst>
            <pc:docMk/>
            <pc:sldMk cId="3945087856" sldId="264"/>
            <ac:spMk id="3" creationId="{4520925B-CB6E-4650-8F92-7CDD6B316545}"/>
          </ac:spMkLst>
        </pc:spChg>
      </pc:sldChg>
      <pc:sldChg chg="modSp mod">
        <pc:chgData name="Kieran McGoldrick (National Gas)" userId="e101a463-7d73-4cb8-bb3b-df99b08e293f" providerId="ADAL" clId="{D6E14042-BF82-4871-A2CF-4859A6875CF7}" dt="2024-03-06T11:38:14.849" v="17" actId="1076"/>
        <pc:sldMkLst>
          <pc:docMk/>
          <pc:sldMk cId="1082072483" sldId="266"/>
        </pc:sldMkLst>
        <pc:graphicFrameChg chg="mod modGraphic">
          <ac:chgData name="Kieran McGoldrick (National Gas)" userId="e101a463-7d73-4cb8-bb3b-df99b08e293f" providerId="ADAL" clId="{D6E14042-BF82-4871-A2CF-4859A6875CF7}" dt="2024-03-06T11:38:10.145" v="16" actId="1076"/>
          <ac:graphicFrameMkLst>
            <pc:docMk/>
            <pc:sldMk cId="1082072483" sldId="266"/>
            <ac:graphicFrameMk id="2" creationId="{7A0CB5B6-CB42-8EB7-DAE4-F90D8DAAEEEE}"/>
          </ac:graphicFrameMkLst>
        </pc:graphicFrameChg>
        <pc:graphicFrameChg chg="mod modGraphic">
          <ac:chgData name="Kieran McGoldrick (National Gas)" userId="e101a463-7d73-4cb8-bb3b-df99b08e293f" providerId="ADAL" clId="{D6E14042-BF82-4871-A2CF-4859A6875CF7}" dt="2024-03-06T11:38:14.849" v="17" actId="1076"/>
          <ac:graphicFrameMkLst>
            <pc:docMk/>
            <pc:sldMk cId="1082072483" sldId="266"/>
            <ac:graphicFrameMk id="3" creationId="{6F5A4810-10ED-7423-C06E-C70DDD1678C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2FF7C6-0DC0-4673-814A-E6B729AFAC1D}"/>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A5684609-D3C4-4C99-B08B-E0DFF0AE546B}"/>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33B4F3A4-5C42-4C7B-83C9-19A9E63FF964}" type="datetimeFigureOut">
              <a:rPr lang="en-US" altLang="en-US"/>
              <a:pPr>
                <a:defRPr/>
              </a:pPr>
              <a:t>3/11/2024</a:t>
            </a:fld>
            <a:endParaRPr lang="en-US" altLang="en-US"/>
          </a:p>
        </p:txBody>
      </p:sp>
      <p:sp>
        <p:nvSpPr>
          <p:cNvPr id="4" name="Footer Placeholder 3">
            <a:extLst>
              <a:ext uri="{FF2B5EF4-FFF2-40B4-BE49-F238E27FC236}">
                <a16:creationId xmlns:a16="http://schemas.microsoft.com/office/drawing/2014/main" id="{169B0EB6-3D1F-4F76-9661-5812A70BB3B5}"/>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5" name="Slide Number Placeholder 4">
            <a:extLst>
              <a:ext uri="{FF2B5EF4-FFF2-40B4-BE49-F238E27FC236}">
                <a16:creationId xmlns:a16="http://schemas.microsoft.com/office/drawing/2014/main" id="{F1FEE04D-8519-4000-A46E-BA5EFEE776F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7F759A7F-21DC-40BA-8427-73382698638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314E44-8BBE-456C-ACBC-640A3BE03399}"/>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A88DBF32-D9B4-452E-B7E4-B757B562875C}"/>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44096B13-3824-44AD-BF1D-EAF8C9E2966C}" type="datetimeFigureOut">
              <a:rPr lang="en-US" altLang="en-US"/>
              <a:pPr>
                <a:defRPr/>
              </a:pPr>
              <a:t>3/11/2024</a:t>
            </a:fld>
            <a:endParaRPr lang="en-US" altLang="en-US"/>
          </a:p>
        </p:txBody>
      </p:sp>
      <p:sp>
        <p:nvSpPr>
          <p:cNvPr id="4" name="Slide Image Placeholder 3">
            <a:extLst>
              <a:ext uri="{FF2B5EF4-FFF2-40B4-BE49-F238E27FC236}">
                <a16:creationId xmlns:a16="http://schemas.microsoft.com/office/drawing/2014/main" id="{0B3EC53A-00EE-495D-81E0-0A518C8F97E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A5C1311-703D-4D0B-B1CC-9AB52E0C2BE6}"/>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endParaRPr lang="en-US" altLang="en-US" noProof="0"/>
          </a:p>
        </p:txBody>
      </p:sp>
      <p:sp>
        <p:nvSpPr>
          <p:cNvPr id="6" name="Footer Placeholder 5">
            <a:extLst>
              <a:ext uri="{FF2B5EF4-FFF2-40B4-BE49-F238E27FC236}">
                <a16:creationId xmlns:a16="http://schemas.microsoft.com/office/drawing/2014/main" id="{93069527-3350-40A8-AD04-5344E2F6F7B8}"/>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43C7DBB2-9D46-4141-A86B-322A070B7E3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12D5DD1-5DCA-4EBF-918D-42E7140CC5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EC8BF50E-6B75-4F37-AC59-1CF43D531D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580AD8B-7259-483C-B7EA-796495F5D2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0244" name="Slide Number Placeholder 3">
            <a:extLst>
              <a:ext uri="{FF2B5EF4-FFF2-40B4-BE49-F238E27FC236}">
                <a16:creationId xmlns:a16="http://schemas.microsoft.com/office/drawing/2014/main" id="{5CDCABE1-602E-47AF-8684-AA6EF9A786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0156CDC-2D10-461D-92BE-1CB7E9C1FF16}" type="slidenum">
              <a:rPr lang="en-US" altLang="en-US"/>
              <a:pPr>
                <a:spcBef>
                  <a:spcPct val="0"/>
                </a:spcBef>
              </a:pPr>
              <a:t>2</a:t>
            </a:fld>
            <a:endParaRPr lang="en-US" altLang="en-US"/>
          </a:p>
        </p:txBody>
      </p:sp>
    </p:spTree>
    <p:extLst>
      <p:ext uri="{BB962C8B-B14F-4D97-AF65-F5344CB8AC3E}">
        <p14:creationId xmlns:p14="http://schemas.microsoft.com/office/powerpoint/2010/main" val="2503869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EC8BF50E-6B75-4F37-AC59-1CF43D531D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580AD8B-7259-483C-B7EA-796495F5D2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0244" name="Slide Number Placeholder 3">
            <a:extLst>
              <a:ext uri="{FF2B5EF4-FFF2-40B4-BE49-F238E27FC236}">
                <a16:creationId xmlns:a16="http://schemas.microsoft.com/office/drawing/2014/main" id="{5CDCABE1-602E-47AF-8684-AA6EF9A786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0156CDC-2D10-461D-92BE-1CB7E9C1FF16}" type="slidenum">
              <a:rPr lang="en-US" altLang="en-US"/>
              <a:pPr>
                <a:spcBef>
                  <a:spcPct val="0"/>
                </a:spcBef>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Mod Title Slide">
    <p:bg>
      <p:bgPr>
        <a:solidFill>
          <a:srgbClr val="CCE0D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B29223-FC92-42D2-A589-5A4509D5CE86}"/>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5" name="Rectangle 19">
            <a:extLst>
              <a:ext uri="{FF2B5EF4-FFF2-40B4-BE49-F238E27FC236}">
                <a16:creationId xmlns:a16="http://schemas.microsoft.com/office/drawing/2014/main" id="{C6B74AE3-A879-4142-A435-DA887D61C2AF}"/>
              </a:ext>
            </a:extLst>
          </p:cNvPr>
          <p:cNvSpPr>
            <a:spLocks noChangeArrowheads="1"/>
          </p:cNvSpPr>
          <p:nvPr/>
        </p:nvSpPr>
        <p:spPr bwMode="white">
          <a:xfrm>
            <a:off x="8991600" y="3175"/>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6" name="Rectangle 20">
            <a:extLst>
              <a:ext uri="{FF2B5EF4-FFF2-40B4-BE49-F238E27FC236}">
                <a16:creationId xmlns:a16="http://schemas.microsoft.com/office/drawing/2014/main" id="{083D5235-48CD-4DF9-8A39-46AD298B1882}"/>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7" name="Rectangle 23">
            <a:extLst>
              <a:ext uri="{FF2B5EF4-FFF2-40B4-BE49-F238E27FC236}">
                <a16:creationId xmlns:a16="http://schemas.microsoft.com/office/drawing/2014/main" id="{B9541A36-6105-4BCA-A4AD-96CA0907C52F}"/>
              </a:ext>
            </a:extLst>
          </p:cNvPr>
          <p:cNvSpPr>
            <a:spLocks noChangeArrowheads="1"/>
          </p:cNvSpPr>
          <p:nvPr/>
        </p:nvSpPr>
        <p:spPr bwMode="white">
          <a:xfrm>
            <a:off x="0" y="0"/>
            <a:ext cx="9144000" cy="25146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 name="Rectangle 9">
            <a:extLst>
              <a:ext uri="{FF2B5EF4-FFF2-40B4-BE49-F238E27FC236}">
                <a16:creationId xmlns:a16="http://schemas.microsoft.com/office/drawing/2014/main" id="{80497036-13AA-430D-AC03-DEE159B639D1}"/>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1" name="Straight Connector 10">
            <a:extLst>
              <a:ext uri="{FF2B5EF4-FFF2-40B4-BE49-F238E27FC236}">
                <a16:creationId xmlns:a16="http://schemas.microsoft.com/office/drawing/2014/main" id="{19AD0367-6188-4432-9830-5074D4030C38}"/>
              </a:ext>
            </a:extLst>
          </p:cNvPr>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sz="1800">
              <a:latin typeface="+mn-lt"/>
              <a:ea typeface="+mn-ea"/>
            </a:endParaRPr>
          </a:p>
        </p:txBody>
      </p:sp>
      <p:sp>
        <p:nvSpPr>
          <p:cNvPr id="12" name="Rectangle 11">
            <a:extLst>
              <a:ext uri="{FF2B5EF4-FFF2-40B4-BE49-F238E27FC236}">
                <a16:creationId xmlns:a16="http://schemas.microsoft.com/office/drawing/2014/main" id="{66C0C76E-4DE5-4DB4-A9A3-A6028A213F16}"/>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3" name="Oval 12">
            <a:extLst>
              <a:ext uri="{FF2B5EF4-FFF2-40B4-BE49-F238E27FC236}">
                <a16:creationId xmlns:a16="http://schemas.microsoft.com/office/drawing/2014/main" id="{F15911A1-0E26-44D4-A282-9AE8103F3904}"/>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pic>
        <p:nvPicPr>
          <p:cNvPr id="14" name="Picture 3">
            <a:extLst>
              <a:ext uri="{FF2B5EF4-FFF2-40B4-BE49-F238E27FC236}">
                <a16:creationId xmlns:a16="http://schemas.microsoft.com/office/drawing/2014/main" id="{27154120-1BD2-4CD3-8A4E-5C699ABA3C4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7138" y="296863"/>
            <a:ext cx="1376362"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Oval 14">
            <a:extLst>
              <a:ext uri="{FF2B5EF4-FFF2-40B4-BE49-F238E27FC236}">
                <a16:creationId xmlns:a16="http://schemas.microsoft.com/office/drawing/2014/main" id="{C744EF31-6A6A-4086-BB92-F20E61A6BEBF}"/>
              </a:ext>
            </a:extLst>
          </p:cNvPr>
          <p:cNvSpPr/>
          <p:nvPr userDrawn="1"/>
        </p:nvSpPr>
        <p:spPr>
          <a:xfrm>
            <a:off x="4362450" y="22352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9" name="Subtitle 8"/>
          <p:cNvSpPr>
            <a:spLocks noGrp="1"/>
          </p:cNvSpPr>
          <p:nvPr>
            <p:ph type="subTitle" idx="1"/>
          </p:nvPr>
        </p:nvSpPr>
        <p:spPr>
          <a:xfrm>
            <a:off x="685800" y="5297129"/>
            <a:ext cx="7086600" cy="907604"/>
          </a:xfrm>
        </p:spPr>
        <p:txBody>
          <a:bodyPr/>
          <a:lstStyle>
            <a:lvl1pPr marL="0" indent="0" algn="ctr">
              <a:buNone/>
              <a:defRPr lang="en-US" sz="1600" b="0" cap="none" dirty="0">
                <a:solidFill>
                  <a:srgbClr val="000000"/>
                </a:solidFill>
                <a:latin typeface="Arial"/>
                <a:cs typeface="Aria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a:t>Click to edit Master subtitle style</a:t>
            </a:r>
            <a:endParaRPr lang="en-US" dirty="0"/>
          </a:p>
        </p:txBody>
      </p:sp>
      <p:sp>
        <p:nvSpPr>
          <p:cNvPr id="8" name="Title 7"/>
          <p:cNvSpPr>
            <a:spLocks noGrp="1"/>
          </p:cNvSpPr>
          <p:nvPr>
            <p:ph type="ctrTitle"/>
          </p:nvPr>
        </p:nvSpPr>
        <p:spPr>
          <a:xfrm>
            <a:off x="685800" y="381000"/>
            <a:ext cx="7772400" cy="1752600"/>
          </a:xfrm>
        </p:spPr>
        <p:txBody>
          <a:bodyPr/>
          <a:lstStyle>
            <a:lvl1pPr algn="l">
              <a:defRPr sz="4400">
                <a:solidFill>
                  <a:schemeClr val="accent1"/>
                </a:solidFill>
              </a:defRPr>
            </a:lvl1pPr>
          </a:lstStyle>
          <a:p>
            <a:r>
              <a:rPr lang="en-GB"/>
              <a:t>Click to edit Master title style</a:t>
            </a:r>
            <a:endParaRPr lang="en-US" dirty="0"/>
          </a:p>
        </p:txBody>
      </p:sp>
    </p:spTree>
    <p:extLst>
      <p:ext uri="{BB962C8B-B14F-4D97-AF65-F5344CB8AC3E}">
        <p14:creationId xmlns:p14="http://schemas.microsoft.com/office/powerpoint/2010/main" val="346549976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od Title and Content">
    <p:bg>
      <p:bgPr>
        <a:solidFill>
          <a:srgbClr val="CCE0D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008576"/>
                </a:solidFill>
                <a:latin typeface="Arial"/>
              </a:defRPr>
            </a:lvl1pPr>
          </a:lstStyle>
          <a:p>
            <a:r>
              <a:rPr lang="en-GB" dirty="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3pPr>
              <a:buClr>
                <a:srgbClr val="008576"/>
              </a:buClr>
              <a:defRPr/>
            </a:lvl3pPr>
            <a:lvl4pPr>
              <a:buClr>
                <a:srgbClr val="008576"/>
              </a:buClr>
              <a:buSzPct val="100000"/>
              <a:defRPr/>
            </a:lvl4pPr>
            <a:lvl5pPr>
              <a:buClr>
                <a:srgbClr val="008576"/>
              </a:buClr>
              <a:buSzPct val="8000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29197031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3">
            <a:extLst>
              <a:ext uri="{FF2B5EF4-FFF2-40B4-BE49-F238E27FC236}">
                <a16:creationId xmlns:a16="http://schemas.microsoft.com/office/drawing/2014/main" id="{58EF8C62-0043-474B-9257-69238C20BAF9}"/>
              </a:ext>
            </a:extLst>
          </p:cNvPr>
          <p:cNvSpPr>
            <a:spLocks noChangeShapeType="1"/>
          </p:cNvSpPr>
          <p:nvPr/>
        </p:nvSpPr>
        <p:spPr bwMode="auto">
          <a:xfrm flipV="1">
            <a:off x="4572000" y="2200275"/>
            <a:ext cx="0" cy="4187825"/>
          </a:xfrm>
          <a:prstGeom prst="line">
            <a:avLst/>
          </a:prstGeom>
          <a:noFill/>
          <a:ln w="9525">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 name="Rectangle 19">
            <a:extLst>
              <a:ext uri="{FF2B5EF4-FFF2-40B4-BE49-F238E27FC236}">
                <a16:creationId xmlns:a16="http://schemas.microsoft.com/office/drawing/2014/main" id="{2E07C44E-959A-404B-8ABF-8BF2251878B6}"/>
              </a:ext>
            </a:extLst>
          </p:cNvPr>
          <p:cNvSpPr>
            <a:spLocks noChangeArrowheads="1"/>
          </p:cNvSpPr>
          <p:nvPr/>
        </p:nvSpPr>
        <p:spPr bwMode="white">
          <a:xfrm>
            <a:off x="0" y="0"/>
            <a:ext cx="9144000" cy="14478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9" name="Rectangle 20">
            <a:extLst>
              <a:ext uri="{FF2B5EF4-FFF2-40B4-BE49-F238E27FC236}">
                <a16:creationId xmlns:a16="http://schemas.microsoft.com/office/drawing/2014/main" id="{B362ABF0-E3F5-4126-98F4-8048712F0FA4}"/>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 name="Rectangle 23">
            <a:extLst>
              <a:ext uri="{FF2B5EF4-FFF2-40B4-BE49-F238E27FC236}">
                <a16:creationId xmlns:a16="http://schemas.microsoft.com/office/drawing/2014/main" id="{33249E71-AF5A-4831-B19E-FABD9AE0D584}"/>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1" name="Rectangle 24">
            <a:extLst>
              <a:ext uri="{FF2B5EF4-FFF2-40B4-BE49-F238E27FC236}">
                <a16:creationId xmlns:a16="http://schemas.microsoft.com/office/drawing/2014/main" id="{034C573A-DB1E-4C63-900D-1AD0D76D45B0}"/>
              </a:ext>
            </a:extLst>
          </p:cNvPr>
          <p:cNvSpPr>
            <a:spLocks noChangeArrowheads="1"/>
          </p:cNvSpPr>
          <p:nvPr/>
        </p:nvSpPr>
        <p:spPr bwMode="white">
          <a:xfrm>
            <a:off x="899160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2" name="Rectangle 11">
            <a:extLst>
              <a:ext uri="{FF2B5EF4-FFF2-40B4-BE49-F238E27FC236}">
                <a16:creationId xmlns:a16="http://schemas.microsoft.com/office/drawing/2014/main" id="{C1F41642-336C-4E7D-8E31-92DDB0F047AD}"/>
              </a:ext>
            </a:extLst>
          </p:cNvPr>
          <p:cNvSpPr/>
          <p:nvPr/>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3" name="Rectangle 12">
            <a:extLst>
              <a:ext uri="{FF2B5EF4-FFF2-40B4-BE49-F238E27FC236}">
                <a16:creationId xmlns:a16="http://schemas.microsoft.com/office/drawing/2014/main" id="{9CB61BC6-06B6-4BCA-B905-115B65976AE4}"/>
              </a:ext>
            </a:extLst>
          </p:cNvPr>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4" name="Straight Connector 13">
            <a:extLst>
              <a:ext uri="{FF2B5EF4-FFF2-40B4-BE49-F238E27FC236}">
                <a16:creationId xmlns:a16="http://schemas.microsoft.com/office/drawing/2014/main" id="{B0BA3E3E-4077-4A76-8662-DFC8CF00B4D8}"/>
              </a:ext>
            </a:extLst>
          </p:cNvPr>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sz="1800">
              <a:latin typeface="+mn-lt"/>
              <a:ea typeface="+mn-ea"/>
            </a:endParaRPr>
          </a:p>
        </p:txBody>
      </p:sp>
      <p:sp>
        <p:nvSpPr>
          <p:cNvPr id="15" name="Rectangle 14">
            <a:extLst>
              <a:ext uri="{FF2B5EF4-FFF2-40B4-BE49-F238E27FC236}">
                <a16:creationId xmlns:a16="http://schemas.microsoft.com/office/drawing/2014/main" id="{4B5E8417-2677-4169-80A2-355AD681F51B}"/>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6" name="Oval 15">
            <a:extLst>
              <a:ext uri="{FF2B5EF4-FFF2-40B4-BE49-F238E27FC236}">
                <a16:creationId xmlns:a16="http://schemas.microsoft.com/office/drawing/2014/main" id="{B8D10595-0218-44A2-BF37-E07EB3D4E720}"/>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7" name="Rectangle 16">
            <a:extLst>
              <a:ext uri="{FF2B5EF4-FFF2-40B4-BE49-F238E27FC236}">
                <a16:creationId xmlns:a16="http://schemas.microsoft.com/office/drawing/2014/main" id="{FFE64636-BCE8-456C-B5C2-F2C3A86048B2}"/>
              </a:ext>
            </a:extLst>
          </p:cNvPr>
          <p:cNvSpPr/>
          <p:nvPr/>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8" name="Rectangle 17">
            <a:extLst>
              <a:ext uri="{FF2B5EF4-FFF2-40B4-BE49-F238E27FC236}">
                <a16:creationId xmlns:a16="http://schemas.microsoft.com/office/drawing/2014/main" id="{2E8402F6-424C-477C-B8DC-B40764B4AA5B}"/>
              </a:ext>
            </a:extLst>
          </p:cNvPr>
          <p:cNvSpPr/>
          <p:nvPr/>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9" name="Rectangle 18">
            <a:extLst>
              <a:ext uri="{FF2B5EF4-FFF2-40B4-BE49-F238E27FC236}">
                <a16:creationId xmlns:a16="http://schemas.microsoft.com/office/drawing/2014/main" id="{8969B56B-ABB6-49C4-A9A7-3A12EE3D6A3C}"/>
              </a:ext>
            </a:extLst>
          </p:cNvPr>
          <p:cNvSpPr/>
          <p:nvPr userDrawn="1"/>
        </p:nvSpPr>
        <p:spPr>
          <a:xfrm>
            <a:off x="152400" y="1371600"/>
            <a:ext cx="8832850" cy="914400"/>
          </a:xfrm>
          <a:prstGeom prst="rect">
            <a:avLst/>
          </a:prstGeom>
          <a:solidFill>
            <a:srgbClr val="008000"/>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r>
              <a:rPr lang="en-US" dirty="0">
                <a:latin typeface="Arial"/>
              </a:rPr>
              <a:t>Click to edit</a:t>
            </a: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GB"/>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GB"/>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6" name="Content Placeholder 25"/>
          <p:cNvSpPr>
            <a:spLocks noGrp="1"/>
          </p:cNvSpPr>
          <p:nvPr>
            <p:ph sz="quarter" idx="4"/>
          </p:nvPr>
        </p:nvSpPr>
        <p:spPr>
          <a:xfrm>
            <a:off x="4800600" y="2471383"/>
            <a:ext cx="4038600" cy="382219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3" name="Title 22"/>
          <p:cNvSpPr>
            <a:spLocks noGrp="1"/>
          </p:cNvSpPr>
          <p:nvPr>
            <p:ph type="title"/>
          </p:nvPr>
        </p:nvSpPr>
        <p:spPr/>
        <p:txBody>
          <a:bodyPr rtlCol="0">
            <a:normAutofit/>
          </a:bodyPr>
          <a:lstStyle>
            <a:lvl1pPr algn="l">
              <a:defRPr sz="4000">
                <a:solidFill>
                  <a:srgbClr val="008576"/>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74205307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008576"/>
                </a:solidFill>
                <a:latin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4232539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a:extLst>
              <a:ext uri="{FF2B5EF4-FFF2-40B4-BE49-F238E27FC236}">
                <a16:creationId xmlns:a16="http://schemas.microsoft.com/office/drawing/2014/main" id="{1460C087-3C8C-420C-A592-381BE47BC41B}"/>
              </a:ext>
            </a:extLst>
          </p:cNvPr>
          <p:cNvSpPr>
            <a:spLocks noChangeArrowheads="1"/>
          </p:cNvSpPr>
          <p:nvPr/>
        </p:nvSpPr>
        <p:spPr bwMode="white">
          <a:xfrm>
            <a:off x="0" y="6705600"/>
            <a:ext cx="9144000" cy="1524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27" name="Rectangle 15">
            <a:extLst>
              <a:ext uri="{FF2B5EF4-FFF2-40B4-BE49-F238E27FC236}">
                <a16:creationId xmlns:a16="http://schemas.microsoft.com/office/drawing/2014/main" id="{BE500628-829F-4B16-BDEE-B94EA21F2973}"/>
              </a:ext>
            </a:extLst>
          </p:cNvPr>
          <p:cNvSpPr>
            <a:spLocks noChangeArrowheads="1"/>
          </p:cNvSpPr>
          <p:nvPr/>
        </p:nvSpPr>
        <p:spPr bwMode="white">
          <a:xfrm>
            <a:off x="0" y="0"/>
            <a:ext cx="9144000" cy="1393825"/>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28" name="Rectangle 17">
            <a:extLst>
              <a:ext uri="{FF2B5EF4-FFF2-40B4-BE49-F238E27FC236}">
                <a16:creationId xmlns:a16="http://schemas.microsoft.com/office/drawing/2014/main" id="{EAA52663-3ED1-432A-A765-1D99950F42ED}"/>
              </a:ext>
            </a:extLst>
          </p:cNvPr>
          <p:cNvSpPr>
            <a:spLocks noChangeArrowheads="1"/>
          </p:cNvSpPr>
          <p:nvPr/>
        </p:nvSpPr>
        <p:spPr bwMode="white">
          <a:xfrm>
            <a:off x="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29" name="Rectangle 18">
            <a:extLst>
              <a:ext uri="{FF2B5EF4-FFF2-40B4-BE49-F238E27FC236}">
                <a16:creationId xmlns:a16="http://schemas.microsoft.com/office/drawing/2014/main" id="{A9313209-7CB0-4D93-AE8C-3AD7B0937AD6}"/>
              </a:ext>
            </a:extLst>
          </p:cNvPr>
          <p:cNvSpPr>
            <a:spLocks noChangeArrowheads="1"/>
          </p:cNvSpPr>
          <p:nvPr/>
        </p:nvSpPr>
        <p:spPr bwMode="white">
          <a:xfrm>
            <a:off x="8991600" y="0"/>
            <a:ext cx="152400" cy="6858000"/>
          </a:xfrm>
          <a:prstGeom prst="rect">
            <a:avLst/>
          </a:prstGeom>
          <a:solidFill>
            <a:srgbClr val="FFFFFF"/>
          </a:solidFill>
          <a:ln>
            <a:noFill/>
          </a:ln>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9" name="Rectangle 8">
            <a:extLst>
              <a:ext uri="{FF2B5EF4-FFF2-40B4-BE49-F238E27FC236}">
                <a16:creationId xmlns:a16="http://schemas.microsoft.com/office/drawing/2014/main" id="{BB02622C-CDD7-4978-B66A-843690273C71}"/>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8" name="Rectangle 7">
            <a:extLst>
              <a:ext uri="{FF2B5EF4-FFF2-40B4-BE49-F238E27FC236}">
                <a16:creationId xmlns:a16="http://schemas.microsoft.com/office/drawing/2014/main" id="{8F6D1F0C-34BA-49CB-9305-CB6BA411941A}"/>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eaLnBrk="1" hangingPunct="1">
              <a:defRPr/>
            </a:pPr>
            <a:endParaRPr lang="en-US" altLang="en-US" sz="1800"/>
          </a:p>
        </p:txBody>
      </p:sp>
      <p:sp>
        <p:nvSpPr>
          <p:cNvPr id="10" name="Straight Connector 9">
            <a:extLst>
              <a:ext uri="{FF2B5EF4-FFF2-40B4-BE49-F238E27FC236}">
                <a16:creationId xmlns:a16="http://schemas.microsoft.com/office/drawing/2014/main" id="{F7457363-0F9B-4430-8E14-73C8ABD64832}"/>
              </a:ext>
            </a:extLst>
          </p:cNvPr>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sz="1800">
              <a:latin typeface="+mn-lt"/>
              <a:ea typeface="+mn-ea"/>
            </a:endParaRPr>
          </a:p>
        </p:txBody>
      </p:sp>
      <p:sp>
        <p:nvSpPr>
          <p:cNvPr id="12" name="Oval 11">
            <a:extLst>
              <a:ext uri="{FF2B5EF4-FFF2-40B4-BE49-F238E27FC236}">
                <a16:creationId xmlns:a16="http://schemas.microsoft.com/office/drawing/2014/main" id="{7ADB043B-E97C-49F7-8BA3-7EA859749EA0}"/>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15" name="Oval 14">
            <a:extLst>
              <a:ext uri="{FF2B5EF4-FFF2-40B4-BE49-F238E27FC236}">
                <a16:creationId xmlns:a16="http://schemas.microsoft.com/office/drawing/2014/main" id="{89AF4A5E-DD03-4803-9E12-AAF7FB4C3B75}"/>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23" name="Slide Number Placeholder 22">
            <a:extLst>
              <a:ext uri="{FF2B5EF4-FFF2-40B4-BE49-F238E27FC236}">
                <a16:creationId xmlns:a16="http://schemas.microsoft.com/office/drawing/2014/main" id="{7D4BAF9D-6F19-44E9-BE62-3C6001070A59}"/>
              </a:ext>
            </a:extLst>
          </p:cNvPr>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defRPr>
            </a:lvl1pPr>
          </a:lstStyle>
          <a:p>
            <a:pPr>
              <a:defRPr/>
            </a:pPr>
            <a:endParaRPr lang="en-US" altLang="en-US"/>
          </a:p>
          <a:p>
            <a:pPr>
              <a:defRPr/>
            </a:pPr>
            <a:endParaRPr lang="en-US" altLang="en-US"/>
          </a:p>
        </p:txBody>
      </p:sp>
      <p:sp>
        <p:nvSpPr>
          <p:cNvPr id="1036" name="Title Placeholder 21">
            <a:extLst>
              <a:ext uri="{FF2B5EF4-FFF2-40B4-BE49-F238E27FC236}">
                <a16:creationId xmlns:a16="http://schemas.microsoft.com/office/drawing/2014/main" id="{E75CFB55-24E3-4F85-81E2-AF6353E0F3D6}"/>
              </a:ext>
            </a:extLst>
          </p:cNvPr>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endParaRPr lang="en-US" altLang="en-US"/>
          </a:p>
        </p:txBody>
      </p:sp>
      <p:sp>
        <p:nvSpPr>
          <p:cNvPr id="1037" name="Text Placeholder 12">
            <a:extLst>
              <a:ext uri="{FF2B5EF4-FFF2-40B4-BE49-F238E27FC236}">
                <a16:creationId xmlns:a16="http://schemas.microsoft.com/office/drawing/2014/main" id="{9733C626-8363-4F18-BE44-4A39F0688FA9}"/>
              </a:ext>
            </a:extLst>
          </p:cNvPr>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Lst>
  <p:hf hdr="0" dt="0"/>
  <p:txStyles>
    <p:titleStyle>
      <a:lvl1pPr algn="l" rtl="0" eaLnBrk="0" fontAlgn="base" hangingPunct="0">
        <a:spcBef>
          <a:spcPct val="0"/>
        </a:spcBef>
        <a:spcAft>
          <a:spcPct val="0"/>
        </a:spcAft>
        <a:defRPr sz="4000" kern="1200">
          <a:solidFill>
            <a:srgbClr val="008576"/>
          </a:solidFill>
          <a:latin typeface="Arial"/>
          <a:ea typeface="MS PGothic" panose="020B0600070205080204" pitchFamily="34" charset="-128"/>
          <a:cs typeface="ＭＳ Ｐゴシック" charset="0"/>
        </a:defRPr>
      </a:lvl1pPr>
      <a:lvl2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rgbClr val="008576"/>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rgbClr val="008576"/>
          </a:solidFill>
          <a:latin typeface="Arial" charset="0"/>
          <a:ea typeface="ＭＳ Ｐゴシック" charset="0"/>
          <a:cs typeface="ＭＳ Ｐゴシック" charset="0"/>
        </a:defRPr>
      </a:lvl6pPr>
      <a:lvl7pPr marL="914400" algn="l" rtl="0" fontAlgn="base">
        <a:spcBef>
          <a:spcPct val="0"/>
        </a:spcBef>
        <a:spcAft>
          <a:spcPct val="0"/>
        </a:spcAft>
        <a:defRPr sz="4000">
          <a:solidFill>
            <a:srgbClr val="008576"/>
          </a:solidFill>
          <a:latin typeface="Arial" charset="0"/>
          <a:ea typeface="ＭＳ Ｐゴシック" charset="0"/>
          <a:cs typeface="ＭＳ Ｐゴシック" charset="0"/>
        </a:defRPr>
      </a:lvl7pPr>
      <a:lvl8pPr marL="1371600" algn="l" rtl="0" fontAlgn="base">
        <a:spcBef>
          <a:spcPct val="0"/>
        </a:spcBef>
        <a:spcAft>
          <a:spcPct val="0"/>
        </a:spcAft>
        <a:defRPr sz="4000">
          <a:solidFill>
            <a:srgbClr val="008576"/>
          </a:solidFill>
          <a:latin typeface="Arial" charset="0"/>
          <a:ea typeface="ＭＳ Ｐゴシック" charset="0"/>
          <a:cs typeface="ＭＳ Ｐゴシック" charset="0"/>
        </a:defRPr>
      </a:lvl8pPr>
      <a:lvl9pPr marL="1828800" algn="l" rtl="0" fontAlgn="base">
        <a:spcBef>
          <a:spcPct val="0"/>
        </a:spcBef>
        <a:spcAft>
          <a:spcPct val="0"/>
        </a:spcAft>
        <a:defRPr sz="4000">
          <a:solidFill>
            <a:srgbClr val="008576"/>
          </a:solidFill>
          <a:latin typeface="Arial" charset="0"/>
          <a:ea typeface="ＭＳ Ｐゴシック" charset="0"/>
          <a:cs typeface="ＭＳ Ｐゴシック" charset="0"/>
        </a:defRPr>
      </a:lvl9pPr>
    </p:titleStyle>
    <p:bodyStyle>
      <a:lvl1pPr marL="273050" indent="-273050" algn="l" rtl="0" eaLnBrk="0" fontAlgn="base" hangingPunct="0">
        <a:spcBef>
          <a:spcPct val="20000"/>
        </a:spcBef>
        <a:spcAft>
          <a:spcPct val="0"/>
        </a:spcAft>
        <a:buClr>
          <a:srgbClr val="008576"/>
        </a:buClr>
        <a:buSzPct val="85000"/>
        <a:buFont typeface="Wingdings 2" panose="05020102010507070707" pitchFamily="18" charset="2"/>
        <a:buChar char=""/>
        <a:defRPr sz="2800" kern="1200">
          <a:solidFill>
            <a:schemeClr val="tx1"/>
          </a:solidFill>
          <a:latin typeface="Arial"/>
          <a:ea typeface="MS PGothic" panose="020B0600070205080204" pitchFamily="34" charset="-128"/>
          <a:cs typeface="Arial"/>
        </a:defRPr>
      </a:lvl1pPr>
      <a:lvl2pPr marL="547688" indent="-273050" algn="l" rtl="0" eaLnBrk="0" fontAlgn="base" hangingPunct="0">
        <a:spcBef>
          <a:spcPct val="20000"/>
        </a:spcBef>
        <a:spcAft>
          <a:spcPct val="0"/>
        </a:spcAft>
        <a:buClr>
          <a:srgbClr val="008576"/>
        </a:buClr>
        <a:buSzPct val="70000"/>
        <a:buFont typeface="Wingdings" panose="05000000000000000000" pitchFamily="2" charset="2"/>
        <a:buChar char=""/>
        <a:defRPr sz="2000" kern="1200">
          <a:solidFill>
            <a:srgbClr val="000000"/>
          </a:solidFill>
          <a:latin typeface="Arial"/>
          <a:ea typeface="MS PGothic" panose="020B0600070205080204" pitchFamily="34" charset="-128"/>
          <a:cs typeface="Arial"/>
        </a:defRPr>
      </a:lvl2pPr>
      <a:lvl3pPr marL="822325" indent="-228600" algn="l" rtl="0" eaLnBrk="0" fontAlgn="base" hangingPunct="0">
        <a:spcBef>
          <a:spcPct val="20000"/>
        </a:spcBef>
        <a:spcAft>
          <a:spcPct val="0"/>
        </a:spcAft>
        <a:buClr>
          <a:srgbClr val="8CADAE"/>
        </a:buClr>
        <a:buSzPct val="75000"/>
        <a:buFont typeface="Wingdings" panose="05000000000000000000" pitchFamily="2" charset="2"/>
        <a:buChar char="§"/>
        <a:defRPr sz="2000" kern="1200">
          <a:solidFill>
            <a:srgbClr val="000000"/>
          </a:solidFill>
          <a:latin typeface="Arial"/>
          <a:ea typeface="MS PGothic" panose="020B0600070205080204" pitchFamily="34" charset="-128"/>
          <a:cs typeface="Arial"/>
        </a:defRPr>
      </a:lvl3pPr>
      <a:lvl4pPr marL="1096963" indent="-228600" algn="l" rtl="0" eaLnBrk="0" fontAlgn="base" hangingPunct="0">
        <a:spcBef>
          <a:spcPct val="20000"/>
        </a:spcBef>
        <a:spcAft>
          <a:spcPct val="0"/>
        </a:spcAft>
        <a:buClr>
          <a:srgbClr val="8C7B70"/>
        </a:buClr>
        <a:buSzPct val="70000"/>
        <a:buFont typeface="Arial" panose="020B0604020202020204" pitchFamily="34" charset="0"/>
        <a:buChar char="•"/>
        <a:defRPr sz="2000" kern="1200">
          <a:solidFill>
            <a:srgbClr val="000000"/>
          </a:solidFill>
          <a:latin typeface="Arial"/>
          <a:ea typeface="MS PGothic" panose="020B0600070205080204" pitchFamily="34" charset="-128"/>
          <a:cs typeface="Arial"/>
        </a:defRPr>
      </a:lvl4pPr>
      <a:lvl5pPr marL="1371600" indent="-228600" algn="l" rtl="0" eaLnBrk="0" fontAlgn="base" hangingPunct="0">
        <a:spcBef>
          <a:spcPct val="20000"/>
        </a:spcBef>
        <a:spcAft>
          <a:spcPct val="0"/>
        </a:spcAft>
        <a:buClr>
          <a:srgbClr val="8FB08C"/>
        </a:buClr>
        <a:buFont typeface="Arial" panose="020B0604020202020204" pitchFamily="34" charset="0"/>
        <a:buChar char="•"/>
        <a:defRPr sz="2000" kern="1200">
          <a:solidFill>
            <a:srgbClr val="000000"/>
          </a:solidFill>
          <a:latin typeface="Arial"/>
          <a:ea typeface="MS PGothic" panose="020B0600070205080204" pitchFamily="34" charset="-128"/>
          <a:cs typeface="Arial"/>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enquiries@gasgovernance.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E0DA"/>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74A6841-560C-4DF6-A845-17B7A10838FD}"/>
              </a:ext>
            </a:extLst>
          </p:cNvPr>
          <p:cNvSpPr>
            <a:spLocks noGrp="1"/>
          </p:cNvSpPr>
          <p:nvPr>
            <p:ph type="subTitle" idx="1"/>
          </p:nvPr>
        </p:nvSpPr>
        <p:spPr>
          <a:xfrm>
            <a:off x="685800" y="5297488"/>
            <a:ext cx="7086600" cy="906462"/>
          </a:xfrm>
        </p:spPr>
        <p:txBody>
          <a:bodyPr>
            <a:normAutofit/>
          </a:bodyPr>
          <a:lstStyle/>
          <a:p>
            <a:pPr algn="l" eaLnBrk="1" fontAlgn="auto" hangingPunct="1">
              <a:spcAft>
                <a:spcPts val="0"/>
              </a:spcAft>
              <a:buFont typeface="Wingdings 2"/>
              <a:buNone/>
              <a:defRPr/>
            </a:pPr>
            <a:r>
              <a:rPr sz="1800" dirty="0">
                <a:solidFill>
                  <a:srgbClr val="008000"/>
                </a:solidFill>
                <a:ea typeface="+mj-ea"/>
              </a:rPr>
              <a:t>Proposer: </a:t>
            </a:r>
            <a:r>
              <a:rPr sz="1800" dirty="0">
                <a:solidFill>
                  <a:schemeClr val="tx1"/>
                </a:solidFill>
                <a:ea typeface="+mj-ea"/>
              </a:rPr>
              <a:t>Kieran McGoldrick </a:t>
            </a:r>
            <a:r>
              <a:rPr lang="en-GB" sz="1800" dirty="0">
                <a:solidFill>
                  <a:schemeClr val="tx1"/>
                </a:solidFill>
                <a:ea typeface="+mj-ea"/>
              </a:rPr>
              <a:t>–</a:t>
            </a:r>
            <a:r>
              <a:rPr sz="1800" dirty="0">
                <a:solidFill>
                  <a:schemeClr val="tx1"/>
                </a:solidFill>
                <a:ea typeface="+mj-ea"/>
              </a:rPr>
              <a:t> National Gas Transmission</a:t>
            </a:r>
          </a:p>
          <a:p>
            <a:pPr algn="l" eaLnBrk="1" fontAlgn="auto" hangingPunct="1">
              <a:spcAft>
                <a:spcPts val="0"/>
              </a:spcAft>
              <a:buFont typeface="Wingdings 2"/>
              <a:buNone/>
              <a:defRPr/>
            </a:pPr>
            <a:r>
              <a:rPr sz="1800" dirty="0">
                <a:solidFill>
                  <a:srgbClr val="008000"/>
                </a:solidFill>
                <a:ea typeface="+mj-ea"/>
              </a:rPr>
              <a:t>Panel Date: </a:t>
            </a:r>
            <a:r>
              <a:rPr sz="1800" dirty="0">
                <a:solidFill>
                  <a:schemeClr val="tx1"/>
                </a:solidFill>
                <a:ea typeface="+mj-ea"/>
              </a:rPr>
              <a:t>21/03/24</a:t>
            </a:r>
            <a:endParaRPr sz="1800" dirty="0">
              <a:ea typeface="+mj-ea"/>
            </a:endParaRPr>
          </a:p>
        </p:txBody>
      </p:sp>
      <p:sp>
        <p:nvSpPr>
          <p:cNvPr id="8195" name="Title 1">
            <a:extLst>
              <a:ext uri="{FF2B5EF4-FFF2-40B4-BE49-F238E27FC236}">
                <a16:creationId xmlns:a16="http://schemas.microsoft.com/office/drawing/2014/main" id="{32C534F0-0C06-43B8-B790-3A7E706843ED}"/>
              </a:ext>
            </a:extLst>
          </p:cNvPr>
          <p:cNvSpPr>
            <a:spLocks noGrp="1"/>
          </p:cNvSpPr>
          <p:nvPr>
            <p:ph type="ctrTitle"/>
          </p:nvPr>
        </p:nvSpPr>
        <p:spPr>
          <a:xfrm>
            <a:off x="685800" y="381000"/>
            <a:ext cx="6934200" cy="1752600"/>
          </a:xfrm>
        </p:spPr>
        <p:txBody>
          <a:bodyPr/>
          <a:lstStyle/>
          <a:p>
            <a:pPr eaLnBrk="1" hangingPunct="1"/>
            <a:r>
              <a:rPr lang="en-GB" altLang="en-US" sz="4000">
                <a:solidFill>
                  <a:srgbClr val="008576"/>
                </a:solidFill>
                <a:latin typeface="Arial" panose="020B0604020202020204" pitchFamily="34" charset="0"/>
              </a:rPr>
              <a:t>UNC 0869:</a:t>
            </a:r>
            <a:br>
              <a:rPr lang="en-GB" altLang="en-US" sz="4000" i="1" dirty="0">
                <a:latin typeface="Arial" panose="020B0604020202020204" pitchFamily="34" charset="0"/>
              </a:rPr>
            </a:br>
            <a:r>
              <a:rPr lang="en-GB" altLang="en-US" sz="2400" dirty="0">
                <a:solidFill>
                  <a:srgbClr val="008000"/>
                </a:solidFill>
                <a:latin typeface="Arial" panose="020B0604020202020204" pitchFamily="34" charset="0"/>
              </a:rPr>
              <a:t>Revision to the Calculation Methodology of the Security Amount for Planning and Advanced Reservation of Capacity Agreement (PARCA)</a:t>
            </a:r>
            <a:endParaRPr lang="en-US" altLang="en-US" sz="2400" dirty="0">
              <a:solidFill>
                <a:srgbClr val="008000"/>
              </a:solidFill>
              <a:latin typeface="Arial" panose="020B0604020202020204" pitchFamily="34" charset="0"/>
            </a:endParaRPr>
          </a:p>
        </p:txBody>
      </p:sp>
      <p:sp>
        <p:nvSpPr>
          <p:cNvPr id="9" name="Oval 8">
            <a:extLst>
              <a:ext uri="{FF2B5EF4-FFF2-40B4-BE49-F238E27FC236}">
                <a16:creationId xmlns:a16="http://schemas.microsoft.com/office/drawing/2014/main" id="{433B517D-DC27-4690-873D-937F0C8F24C0}"/>
              </a:ext>
            </a:extLst>
          </p:cNvPr>
          <p:cNvSpPr/>
          <p:nvPr/>
        </p:nvSpPr>
        <p:spPr>
          <a:xfrm>
            <a:off x="4362450" y="22352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pPr algn="ctr" eaLnBrk="1" hangingPunct="1">
              <a:defRPr/>
            </a:pPr>
            <a:endParaRPr lang="en-US" altLang="en-US" sz="1800">
              <a:solidFill>
                <a:srgbClr val="FFFFFF"/>
              </a:solidFill>
            </a:endParaRPr>
          </a:p>
        </p:txBody>
      </p:sp>
      <p:sp>
        <p:nvSpPr>
          <p:cNvPr id="8197" name="Text Box 11">
            <a:extLst>
              <a:ext uri="{FF2B5EF4-FFF2-40B4-BE49-F238E27FC236}">
                <a16:creationId xmlns:a16="http://schemas.microsoft.com/office/drawing/2014/main" id="{5BEB192B-3115-4FF8-A28E-6BDBF99C2ACB}"/>
              </a:ext>
            </a:extLst>
          </p:cNvPr>
          <p:cNvSpPr txBox="1">
            <a:spLocks noChangeArrowheads="1"/>
          </p:cNvSpPr>
          <p:nvPr/>
        </p:nvSpPr>
        <p:spPr bwMode="auto">
          <a:xfrm>
            <a:off x="685800" y="2762250"/>
            <a:ext cx="7772400"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8576"/>
              </a:buClr>
              <a:buSzPct val="85000"/>
              <a:buFont typeface="Wingdings 2" panose="05020102010507070707" pitchFamily="18" charset="2"/>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rgbClr val="008576"/>
              </a:buClr>
              <a:buSzPct val="70000"/>
              <a:buFont typeface="Wingdings" panose="05000000000000000000" pitchFamily="2" charset="2"/>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Clr>
                <a:srgbClr val="8CADAE"/>
              </a:buClr>
              <a:buSzPct val="75000"/>
              <a:buFont typeface="Wingdings" panose="05000000000000000000" pitchFamily="2" charset="2"/>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3pPr>
            <a:lvl4pPr marL="1600200" indent="-228600">
              <a:spcBef>
                <a:spcPct val="20000"/>
              </a:spcBef>
              <a:buClr>
                <a:srgbClr val="8C7B70"/>
              </a:buClr>
              <a:buSzPct val="70000"/>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4pPr>
            <a:lvl5pPr marL="2057400" indent="-228600">
              <a:spcBef>
                <a:spcPct val="20000"/>
              </a:spcBef>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5pPr>
            <a:lvl6pPr marL="25146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6pPr>
            <a:lvl7pPr marL="29718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7pPr>
            <a:lvl8pPr marL="34290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8pPr>
            <a:lvl9pPr marL="3886200" indent="-228600" eaLnBrk="0" fontAlgn="base" hangingPunct="0">
              <a:spcBef>
                <a:spcPct val="20000"/>
              </a:spcBef>
              <a:spcAft>
                <a:spcPct val="0"/>
              </a:spcAft>
              <a:buClr>
                <a:srgbClr val="8FB08C"/>
              </a:buClr>
              <a:buFont typeface="Arial" panose="020B0604020202020204" pitchFamily="34" charset="0"/>
              <a:buChar char="•"/>
              <a:defRPr sz="2000">
                <a:solidFill>
                  <a:srgbClr val="000000"/>
                </a:solidFill>
                <a:latin typeface="Arial" panose="020B0604020202020204" pitchFamily="34" charset="0"/>
                <a:ea typeface="MS PGothic" panose="020B0600070205080204" pitchFamily="34" charset="-128"/>
                <a:cs typeface="Arial" panose="020B0604020202020204" pitchFamily="34" charset="0"/>
              </a:defRPr>
            </a:lvl9pPr>
          </a:lstStyle>
          <a:p>
            <a:pPr eaLnBrk="1" hangingPunct="1">
              <a:spcBef>
                <a:spcPts val="600"/>
              </a:spcBef>
              <a:spcAft>
                <a:spcPts val="600"/>
              </a:spcAft>
              <a:buClrTx/>
              <a:buSzTx/>
              <a:buFontTx/>
              <a:buNone/>
            </a:pPr>
            <a:r>
              <a:rPr lang="en-GB" altLang="en-US" sz="1400" b="1" i="1" dirty="0">
                <a:latin typeface="Times New Roman" panose="02020603050405020304" pitchFamily="18" charset="0"/>
              </a:rPr>
              <a:t>Guidance:</a:t>
            </a:r>
            <a:r>
              <a:rPr lang="en-GB" altLang="en-US" sz="1400" i="1" dirty="0">
                <a:latin typeface="Times New Roman" panose="02020603050405020304" pitchFamily="18" charset="0"/>
              </a:rPr>
              <a:t> </a:t>
            </a:r>
            <a:r>
              <a:rPr lang="en-US" altLang="en-US" sz="1400" i="1" dirty="0">
                <a:latin typeface="Times New Roman" panose="02020603050405020304" pitchFamily="18" charset="0"/>
              </a:rPr>
              <a:t>These slides are meant to provide a brief overview for the UNC Panel, to introduce what is trying to be achieved, to help them understand and decide the best process to be followed for new modifications. Please aim to be as brief as possible and not justify nor make the case for the Modification.</a:t>
            </a:r>
          </a:p>
          <a:p>
            <a:pPr eaLnBrk="1" hangingPunct="1">
              <a:spcBef>
                <a:spcPts val="600"/>
              </a:spcBef>
              <a:spcAft>
                <a:spcPts val="600"/>
              </a:spcAft>
              <a:buClrTx/>
              <a:buSzTx/>
              <a:buFontTx/>
              <a:buNone/>
            </a:pPr>
            <a:r>
              <a:rPr lang="en-GB" altLang="en-US" sz="1400" i="1" dirty="0">
                <a:latin typeface="Times New Roman" panose="02020603050405020304" pitchFamily="18" charset="0"/>
              </a:rPr>
              <a:t>Notes </a:t>
            </a:r>
            <a:r>
              <a:rPr lang="en-US" altLang="en-US" sz="1400" i="1" dirty="0">
                <a:latin typeface="Times New Roman" panose="02020603050405020304" pitchFamily="18" charset="0"/>
              </a:rPr>
              <a:t>are provided in italics and if this template is being used should be removed.</a:t>
            </a:r>
          </a:p>
          <a:p>
            <a:pPr eaLnBrk="1" hangingPunct="1">
              <a:spcBef>
                <a:spcPts val="600"/>
              </a:spcBef>
              <a:spcAft>
                <a:spcPts val="600"/>
              </a:spcAft>
              <a:buClrTx/>
              <a:buSzTx/>
              <a:buFontTx/>
              <a:buNone/>
            </a:pPr>
            <a:r>
              <a:rPr lang="en-GB" altLang="en-US" sz="1400" i="1" dirty="0">
                <a:latin typeface="Times New Roman" panose="02020603050405020304" pitchFamily="18" charset="0"/>
              </a:rPr>
              <a:t>The Joint Office is available to help and support the drafting of any modifications, including guidance on completion of the Modification template and the wider modification process. Contact: </a:t>
            </a:r>
            <a:r>
              <a:rPr lang="en-GB" altLang="en-US" sz="1400" u="sng" dirty="0">
                <a:solidFill>
                  <a:srgbClr val="0000FF"/>
                </a:solidFill>
                <a:latin typeface="Times New Roman" panose="02020603050405020304" pitchFamily="18" charset="0"/>
                <a:hlinkClick r:id="rId2"/>
              </a:rPr>
              <a:t>enquiries@gasgovernance.co.uk</a:t>
            </a:r>
            <a:r>
              <a:rPr lang="en-GB" altLang="en-US" sz="1400" dirty="0">
                <a:latin typeface="Times New Roman" panose="02020603050405020304" pitchFamily="18" charset="0"/>
              </a:rPr>
              <a:t> or 0121 288 2107.</a:t>
            </a:r>
          </a:p>
        </p:txBody>
      </p:sp>
      <p:sp>
        <p:nvSpPr>
          <p:cNvPr id="8198" name="TextBox 3">
            <a:extLst>
              <a:ext uri="{FF2B5EF4-FFF2-40B4-BE49-F238E27FC236}">
                <a16:creationId xmlns:a16="http://schemas.microsoft.com/office/drawing/2014/main" id="{4A9AA686-EEFF-4C28-9C0D-3E8C0F5DD307}"/>
              </a:ext>
            </a:extLst>
          </p:cNvPr>
          <p:cNvSpPr txBox="1">
            <a:spLocks noChangeArrowheads="1"/>
          </p:cNvSpPr>
          <p:nvPr/>
        </p:nvSpPr>
        <p:spPr bwMode="auto">
          <a:xfrm>
            <a:off x="7086600" y="381000"/>
            <a:ext cx="1803400" cy="469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Georgia" panose="02040502050405020303" pitchFamily="18" charset="0"/>
                <a:ea typeface="MS PGothic" panose="020B0600070205080204" pitchFamily="34" charset="-128"/>
              </a:defRPr>
            </a:lvl1pPr>
            <a:lvl2pPr marL="742950" indent="-285750">
              <a:defRPr sz="2400">
                <a:solidFill>
                  <a:schemeClr val="tx1"/>
                </a:solidFill>
                <a:latin typeface="Georgia" panose="02040502050405020303" pitchFamily="18" charset="0"/>
                <a:ea typeface="MS PGothic" panose="020B0600070205080204" pitchFamily="34" charset="-128"/>
              </a:defRPr>
            </a:lvl2pPr>
            <a:lvl3pPr marL="1143000" indent="-228600">
              <a:defRPr sz="2400">
                <a:solidFill>
                  <a:schemeClr val="tx1"/>
                </a:solidFill>
                <a:latin typeface="Georgia" panose="02040502050405020303" pitchFamily="18" charset="0"/>
                <a:ea typeface="MS PGothic" panose="020B0600070205080204" pitchFamily="34" charset="-128"/>
              </a:defRPr>
            </a:lvl3pPr>
            <a:lvl4pPr marL="1600200" indent="-228600">
              <a:defRPr sz="2400">
                <a:solidFill>
                  <a:schemeClr val="tx1"/>
                </a:solidFill>
                <a:latin typeface="Georgia" panose="02040502050405020303" pitchFamily="18" charset="0"/>
                <a:ea typeface="MS PGothic" panose="020B0600070205080204" pitchFamily="34" charset="-128"/>
              </a:defRPr>
            </a:lvl4pPr>
            <a:lvl5pPr marL="2057400" indent="-228600">
              <a:defRPr sz="24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Georgia" panose="02040502050405020303" pitchFamily="18" charset="0"/>
                <a:ea typeface="MS PGothic" panose="020B0600070205080204" pitchFamily="34" charset="-128"/>
              </a:defRPr>
            </a:lvl9pPr>
          </a:lstStyle>
          <a:p>
            <a:endParaRPr lang="en-US" altLang="en-US"/>
          </a:p>
        </p:txBody>
      </p:sp>
      <p:pic>
        <p:nvPicPr>
          <p:cNvPr id="8199" name="Picture 4">
            <a:extLst>
              <a:ext uri="{FF2B5EF4-FFF2-40B4-BE49-F238E27FC236}">
                <a16:creationId xmlns:a16="http://schemas.microsoft.com/office/drawing/2014/main" id="{A9D194BA-0687-4426-9100-A13A8B7B71D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43700" y="279400"/>
            <a:ext cx="20574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260CD41-2708-45FA-873D-DFD65E576D4C}"/>
              </a:ext>
            </a:extLst>
          </p:cNvPr>
          <p:cNvSpPr>
            <a:spLocks noGrp="1"/>
          </p:cNvSpPr>
          <p:nvPr>
            <p:ph type="title"/>
          </p:nvPr>
        </p:nvSpPr>
        <p:spPr/>
        <p:txBody>
          <a:bodyPr/>
          <a:lstStyle/>
          <a:p>
            <a:pPr eaLnBrk="1" hangingPunct="1"/>
            <a:r>
              <a:rPr lang="en-US" altLang="en-US" dirty="0">
                <a:latin typeface="Arial" panose="020B0604020202020204" pitchFamily="34" charset="0"/>
              </a:rPr>
              <a:t>Background</a:t>
            </a:r>
          </a:p>
        </p:txBody>
      </p:sp>
      <p:sp>
        <p:nvSpPr>
          <p:cNvPr id="3" name="Content Placeholder 2">
            <a:extLst>
              <a:ext uri="{FF2B5EF4-FFF2-40B4-BE49-F238E27FC236}">
                <a16:creationId xmlns:a16="http://schemas.microsoft.com/office/drawing/2014/main" id="{4520925B-CB6E-4650-8F92-7CDD6B316545}"/>
              </a:ext>
            </a:extLst>
          </p:cNvPr>
          <p:cNvSpPr>
            <a:spLocks noGrp="1"/>
          </p:cNvSpPr>
          <p:nvPr>
            <p:ph sz="quarter" idx="1"/>
          </p:nvPr>
        </p:nvSpPr>
        <p:spPr>
          <a:xfrm>
            <a:off x="301625" y="1527175"/>
            <a:ext cx="8504238" cy="4572000"/>
          </a:xfrm>
        </p:spPr>
        <p:txBody>
          <a:bodyPr>
            <a:normAutofit/>
          </a:bodyPr>
          <a:lstStyle/>
          <a:p>
            <a:pPr eaLnBrk="1" fontAlgn="auto" hangingPunct="1">
              <a:spcAft>
                <a:spcPts val="0"/>
              </a:spcAft>
              <a:defRPr/>
            </a:pPr>
            <a:endParaRPr lang="en-GB" sz="2600" dirty="0">
              <a:ea typeface="+mn-ea"/>
            </a:endParaRPr>
          </a:p>
          <a:p>
            <a:pPr marL="285750" lvl="5" indent="-285750">
              <a:spcBef>
                <a:spcPts val="0"/>
              </a:spcBef>
            </a:pPr>
            <a:r>
              <a:rPr lang="en-GB" sz="1600" dirty="0">
                <a:solidFill>
                  <a:srgbClr val="000000"/>
                </a:solidFill>
                <a:latin typeface="Arial" panose="020B0604020202020204" pitchFamily="34" charset="0"/>
                <a:cs typeface="Arial" panose="020B0604020202020204" pitchFamily="34" charset="0"/>
              </a:rPr>
              <a:t>The Planning and Advanced Reservation of Capacity Agreement (PARCA) process is a bilateral contract that allows Entry and/or Exit Capacity to be reserved for the customer while they develop their own projects. </a:t>
            </a:r>
          </a:p>
          <a:p>
            <a:pPr marL="285750" lvl="5" indent="-285750">
              <a:spcBef>
                <a:spcPts val="0"/>
              </a:spcBef>
            </a:pPr>
            <a:endParaRPr lang="en-GB" sz="1600" dirty="0">
              <a:solidFill>
                <a:srgbClr val="000000"/>
              </a:solidFill>
              <a:latin typeface="Arial" panose="020B0604020202020204" pitchFamily="34" charset="0"/>
              <a:cs typeface="Arial" panose="020B0604020202020204" pitchFamily="34" charset="0"/>
            </a:endParaRPr>
          </a:p>
          <a:p>
            <a:pPr marL="285750" lvl="5" indent="-285750">
              <a:spcBef>
                <a:spcPts val="0"/>
              </a:spcBef>
            </a:pPr>
            <a:r>
              <a:rPr lang="en-GB" sz="1600" dirty="0">
                <a:solidFill>
                  <a:srgbClr val="000000"/>
                </a:solidFill>
                <a:latin typeface="Arial" panose="020B0604020202020204" pitchFamily="34" charset="0"/>
                <a:cs typeface="Arial" panose="020B0604020202020204" pitchFamily="34" charset="0"/>
              </a:rPr>
              <a:t>Modification 0465V revised the PARCA Security Amount calculation to a Weighted Average Price (WAP) of the registered and enduring NTS Entry or Exit Capacity for the applicable year, rather than using the geographical LRMC methodology. </a:t>
            </a:r>
          </a:p>
          <a:p>
            <a:pPr marL="285750" lvl="5" indent="-285750">
              <a:spcBef>
                <a:spcPts val="0"/>
              </a:spcBef>
            </a:pPr>
            <a:endParaRPr lang="en-GB" sz="1600" dirty="0">
              <a:solidFill>
                <a:srgbClr val="000000"/>
              </a:solidFill>
              <a:latin typeface="Arial" panose="020B0604020202020204" pitchFamily="34" charset="0"/>
              <a:cs typeface="Arial" panose="020B0604020202020204" pitchFamily="34" charset="0"/>
            </a:endParaRPr>
          </a:p>
          <a:p>
            <a:pPr marL="285750" lvl="5" indent="-285750">
              <a:spcBef>
                <a:spcPts val="0"/>
              </a:spcBef>
            </a:pPr>
            <a:r>
              <a:rPr lang="en-GB" sz="1600" dirty="0">
                <a:solidFill>
                  <a:srgbClr val="000000"/>
                </a:solidFill>
                <a:latin typeface="Arial" panose="020B0604020202020204" pitchFamily="34" charset="0"/>
                <a:cs typeface="Arial" panose="020B0604020202020204" pitchFamily="34" charset="0"/>
              </a:rPr>
              <a:t>Ofgem determined that the WAP methodology would provide more consistent and less variable PARCA Security Amounts and was more likely to reflect the actual costs NGT incur during the planning process.</a:t>
            </a:r>
          </a:p>
          <a:p>
            <a:pPr marL="285750" lvl="5" indent="-285750">
              <a:spcBef>
                <a:spcPts val="0"/>
              </a:spcBef>
            </a:pPr>
            <a:endParaRPr lang="en-GB" sz="1600" dirty="0">
              <a:solidFill>
                <a:srgbClr val="000000"/>
              </a:solidFill>
              <a:latin typeface="Arial" panose="020B0604020202020204" pitchFamily="34" charset="0"/>
              <a:cs typeface="Arial" panose="020B0604020202020204" pitchFamily="34" charset="0"/>
            </a:endParaRPr>
          </a:p>
          <a:p>
            <a:pPr marL="285750" lvl="5" indent="-285750">
              <a:spcBef>
                <a:spcPts val="0"/>
              </a:spcBef>
            </a:pPr>
            <a:r>
              <a:rPr lang="en-GB" sz="1600" dirty="0">
                <a:solidFill>
                  <a:srgbClr val="000000"/>
                </a:solidFill>
                <a:latin typeface="Arial" panose="020B0604020202020204" pitchFamily="34" charset="0"/>
                <a:cs typeface="Arial" panose="020B0604020202020204" pitchFamily="34" charset="0"/>
              </a:rPr>
              <a:t>Since the Charging Regime changed from October 2020 to a ‘Postage Stamp’ methodology, we publish one Entry price and one Exit price, with some discounts applicable. </a:t>
            </a:r>
          </a:p>
          <a:p>
            <a:pPr marL="274320" indent="-274320" eaLnBrk="1" fontAlgn="auto" hangingPunct="1">
              <a:spcAft>
                <a:spcPts val="0"/>
              </a:spcAft>
              <a:buFont typeface="Wingdings 2"/>
              <a:buChar char=""/>
              <a:defRPr/>
            </a:pPr>
            <a:endParaRPr lang="en-GB" sz="2600" dirty="0">
              <a:ea typeface="+mn-ea"/>
            </a:endParaRPr>
          </a:p>
          <a:p>
            <a:pPr marL="274320" indent="-274320" eaLnBrk="1" fontAlgn="auto" hangingPunct="1">
              <a:spcAft>
                <a:spcPts val="0"/>
              </a:spcAft>
              <a:buFont typeface="Wingdings 2"/>
              <a:buChar char=""/>
              <a:defRPr/>
            </a:pPr>
            <a:endParaRPr lang="en-GB" sz="2600" dirty="0">
              <a:ea typeface="+mn-ea"/>
            </a:endParaRPr>
          </a:p>
          <a:p>
            <a:pPr marL="274320" indent="-274320" eaLnBrk="1" fontAlgn="auto" hangingPunct="1">
              <a:spcAft>
                <a:spcPts val="0"/>
              </a:spcAft>
              <a:buFont typeface="Wingdings 2"/>
              <a:buChar char=""/>
              <a:defRPr/>
            </a:pPr>
            <a:endParaRPr lang="en-GB" sz="2600" dirty="0">
              <a:ea typeface="+mn-ea"/>
            </a:endParaRPr>
          </a:p>
          <a:p>
            <a:pPr marL="0" indent="0" eaLnBrk="1" fontAlgn="auto" hangingPunct="1">
              <a:spcAft>
                <a:spcPts val="0"/>
              </a:spcAft>
              <a:buNone/>
              <a:defRPr/>
            </a:pPr>
            <a:endParaRPr lang="en-GB" sz="2400" dirty="0">
              <a:ea typeface="+mn-ea"/>
            </a:endParaRPr>
          </a:p>
          <a:p>
            <a:pPr marL="274320" indent="-274320" eaLnBrk="1" fontAlgn="auto" hangingPunct="1">
              <a:spcAft>
                <a:spcPts val="0"/>
              </a:spcAft>
              <a:buFont typeface="Wingdings 2"/>
              <a:buChar char=""/>
              <a:defRPr/>
            </a:pPr>
            <a:endParaRPr lang="en-GB" sz="2400" dirty="0">
              <a:ea typeface="+mn-ea"/>
            </a:endParaRPr>
          </a:p>
          <a:p>
            <a:pPr marL="274320" indent="-274320" eaLnBrk="1" fontAlgn="auto" hangingPunct="1">
              <a:spcAft>
                <a:spcPts val="0"/>
              </a:spcAft>
              <a:buFont typeface="Wingdings 2"/>
              <a:buChar char=""/>
              <a:defRPr/>
            </a:pPr>
            <a:endParaRPr lang="en-GB" sz="2400" dirty="0">
              <a:ea typeface="+mn-ea"/>
            </a:endParaRPr>
          </a:p>
          <a:p>
            <a:pPr marL="274320" indent="-274320" eaLnBrk="1" fontAlgn="auto" hangingPunct="1">
              <a:spcAft>
                <a:spcPts val="0"/>
              </a:spcAft>
              <a:buFont typeface="Wingdings 2"/>
              <a:buChar char=""/>
              <a:defRPr/>
            </a:pPr>
            <a:endParaRPr lang="en-GB" sz="2400" dirty="0">
              <a:ea typeface="+mn-ea"/>
            </a:endParaRPr>
          </a:p>
          <a:p>
            <a:pPr marL="274320" indent="-274320" eaLnBrk="1" fontAlgn="auto" hangingPunct="1">
              <a:spcAft>
                <a:spcPts val="0"/>
              </a:spcAft>
              <a:buFont typeface="Wingdings 2"/>
              <a:buChar char=""/>
              <a:defRPr/>
            </a:pPr>
            <a:endParaRPr lang="en-GB" sz="2400" dirty="0">
              <a:ea typeface="+mn-ea"/>
            </a:endParaRPr>
          </a:p>
          <a:p>
            <a:pPr marL="274320" indent="-274320" eaLnBrk="1" fontAlgn="auto" hangingPunct="1">
              <a:spcAft>
                <a:spcPts val="0"/>
              </a:spcAft>
              <a:buFont typeface="Wingdings 2"/>
              <a:buChar char=""/>
              <a:defRPr/>
            </a:pPr>
            <a:endParaRPr lang="en-US" sz="2400" dirty="0">
              <a:ea typeface="+mn-ea"/>
            </a:endParaRPr>
          </a:p>
        </p:txBody>
      </p:sp>
    </p:spTree>
    <p:extLst>
      <p:ext uri="{BB962C8B-B14F-4D97-AF65-F5344CB8AC3E}">
        <p14:creationId xmlns:p14="http://schemas.microsoft.com/office/powerpoint/2010/main" val="394508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E0DA"/>
        </a:solidFill>
        <a:effectLst/>
      </p:bgPr>
    </p:bg>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260CD41-2708-45FA-873D-DFD65E576D4C}"/>
              </a:ext>
            </a:extLst>
          </p:cNvPr>
          <p:cNvSpPr>
            <a:spLocks noGrp="1"/>
          </p:cNvSpPr>
          <p:nvPr>
            <p:ph type="title"/>
          </p:nvPr>
        </p:nvSpPr>
        <p:spPr/>
        <p:txBody>
          <a:bodyPr/>
          <a:lstStyle/>
          <a:p>
            <a:pPr eaLnBrk="1" hangingPunct="1"/>
            <a:r>
              <a:rPr lang="en-US" altLang="en-US">
                <a:latin typeface="Arial" panose="020B0604020202020204" pitchFamily="34" charset="0"/>
              </a:rPr>
              <a:t>Why change?</a:t>
            </a:r>
          </a:p>
        </p:txBody>
      </p:sp>
      <p:sp>
        <p:nvSpPr>
          <p:cNvPr id="3" name="Content Placeholder 2">
            <a:extLst>
              <a:ext uri="{FF2B5EF4-FFF2-40B4-BE49-F238E27FC236}">
                <a16:creationId xmlns:a16="http://schemas.microsoft.com/office/drawing/2014/main" id="{4520925B-CB6E-4650-8F92-7CDD6B316545}"/>
              </a:ext>
            </a:extLst>
          </p:cNvPr>
          <p:cNvSpPr>
            <a:spLocks noGrp="1"/>
          </p:cNvSpPr>
          <p:nvPr>
            <p:ph sz="quarter" idx="1"/>
          </p:nvPr>
        </p:nvSpPr>
        <p:spPr>
          <a:xfrm>
            <a:off x="301625" y="1527175"/>
            <a:ext cx="8504238" cy="4572000"/>
          </a:xfrm>
        </p:spPr>
        <p:txBody>
          <a:bodyPr>
            <a:normAutofit/>
          </a:bodyPr>
          <a:lstStyle/>
          <a:p>
            <a:pPr eaLnBrk="1" fontAlgn="auto" hangingPunct="1">
              <a:spcAft>
                <a:spcPts val="0"/>
              </a:spcAft>
              <a:defRPr/>
            </a:pPr>
            <a:endParaRPr lang="en-GB" sz="2600" dirty="0">
              <a:ea typeface="+mn-ea"/>
            </a:endParaRPr>
          </a:p>
          <a:p>
            <a:pPr marL="342900" lvl="5" indent="-342900">
              <a:spcBef>
                <a:spcPts val="0"/>
              </a:spcBef>
            </a:pPr>
            <a:r>
              <a:rPr lang="en-GB" sz="1600" dirty="0">
                <a:solidFill>
                  <a:srgbClr val="000000"/>
                </a:solidFill>
                <a:latin typeface="Arial" panose="020B0604020202020204" pitchFamily="34" charset="0"/>
                <a:cs typeface="Arial" panose="020B0604020202020204" pitchFamily="34" charset="0"/>
              </a:rPr>
              <a:t>When calculating the PARCA Security Amount based on the WAP of the registered and enduring NTS Entry or Exit Capacity for the applicable year, this process does not differentiate between Storage and non-Storage prices</a:t>
            </a:r>
          </a:p>
          <a:p>
            <a:pPr marL="342900" lvl="5" indent="-342900">
              <a:spcBef>
                <a:spcPts val="0"/>
              </a:spcBef>
            </a:pPr>
            <a:endParaRPr lang="en-GB" sz="1600" dirty="0">
              <a:solidFill>
                <a:srgbClr val="000000"/>
              </a:solidFill>
              <a:latin typeface="Arial" panose="020B0604020202020204" pitchFamily="34" charset="0"/>
              <a:cs typeface="Arial" panose="020B0604020202020204" pitchFamily="34" charset="0"/>
            </a:endParaRPr>
          </a:p>
          <a:p>
            <a:pPr marL="342900" lvl="5" indent="-342900">
              <a:spcBef>
                <a:spcPts val="0"/>
              </a:spcBef>
            </a:pPr>
            <a:r>
              <a:rPr lang="en-GB" sz="1600" dirty="0">
                <a:solidFill>
                  <a:srgbClr val="000000"/>
                </a:solidFill>
                <a:latin typeface="Arial" panose="020B0604020202020204" pitchFamily="34" charset="0"/>
                <a:cs typeface="Arial" panose="020B0604020202020204" pitchFamily="34" charset="0"/>
              </a:rPr>
              <a:t>As Storage sites currently receive an 80% discount on the Reserve Capacity prices, the WAP calculation will always be below the overriding Reserve Price for non-Storage sites. Similarly the WAP calculation will always be higher for Storage sites. </a:t>
            </a:r>
          </a:p>
          <a:p>
            <a:pPr marL="342900" lvl="5" indent="-342900">
              <a:spcBef>
                <a:spcPts val="0"/>
              </a:spcBef>
            </a:pPr>
            <a:endParaRPr lang="en-GB" sz="1600" dirty="0">
              <a:solidFill>
                <a:srgbClr val="000000"/>
              </a:solidFill>
              <a:latin typeface="Arial" panose="020B0604020202020204" pitchFamily="34" charset="0"/>
              <a:cs typeface="Arial" panose="020B0604020202020204" pitchFamily="34" charset="0"/>
            </a:endParaRPr>
          </a:p>
          <a:p>
            <a:pPr marL="342900" lvl="5" indent="-342900">
              <a:spcBef>
                <a:spcPts val="0"/>
              </a:spcBef>
            </a:pPr>
            <a:r>
              <a:rPr lang="en-GB" sz="1600" dirty="0">
                <a:solidFill>
                  <a:srgbClr val="000000"/>
                </a:solidFill>
                <a:latin typeface="Arial" panose="020B0604020202020204" pitchFamily="34" charset="0"/>
                <a:cs typeface="Arial" panose="020B0604020202020204" pitchFamily="34" charset="0"/>
              </a:rPr>
              <a:t>National Gas Transmission believes this is inconsistent with the current Capacity Regime’s ‘Postage Stamp’ methodology and should reflect the applicable Reserve prices.</a:t>
            </a:r>
          </a:p>
          <a:p>
            <a:pPr marL="0" lvl="5" indent="0">
              <a:spcBef>
                <a:spcPts val="0"/>
              </a:spcBef>
              <a:buNone/>
            </a:pPr>
            <a:endParaRPr lang="en-GB" sz="1600" dirty="0">
              <a:solidFill>
                <a:srgbClr val="000000"/>
              </a:solidFill>
              <a:latin typeface="Arial" panose="020B0604020202020204" pitchFamily="34" charset="0"/>
              <a:cs typeface="Arial" panose="020B0604020202020204" pitchFamily="34" charset="0"/>
            </a:endParaRPr>
          </a:p>
          <a:p>
            <a:pPr marL="342900" lvl="5" indent="-342900">
              <a:spcBef>
                <a:spcPts val="0"/>
              </a:spcBef>
            </a:pPr>
            <a:r>
              <a:rPr lang="en-GB" sz="1600" dirty="0">
                <a:solidFill>
                  <a:srgbClr val="000000"/>
                </a:solidFill>
                <a:latin typeface="Arial" panose="020B0604020202020204" pitchFamily="34" charset="0"/>
                <a:cs typeface="Arial" panose="020B0604020202020204" pitchFamily="34" charset="0"/>
              </a:rPr>
              <a:t>Revising the methodology of this Charge will bring clarity and consistency to the process.</a:t>
            </a:r>
          </a:p>
          <a:p>
            <a:pPr eaLnBrk="1" fontAlgn="auto" hangingPunct="1">
              <a:spcAft>
                <a:spcPts val="0"/>
              </a:spcAft>
              <a:defRPr/>
            </a:pPr>
            <a:endParaRPr lang="en-GB" sz="2600" dirty="0">
              <a:ea typeface="+mn-ea"/>
            </a:endParaRPr>
          </a:p>
          <a:p>
            <a:pPr marL="274320" indent="-274320" eaLnBrk="1" fontAlgn="auto" hangingPunct="1">
              <a:spcAft>
                <a:spcPts val="0"/>
              </a:spcAft>
              <a:buFont typeface="Wingdings 2"/>
              <a:buChar char=""/>
              <a:defRPr/>
            </a:pPr>
            <a:endParaRPr lang="en-GB" sz="2600" dirty="0">
              <a:ea typeface="+mn-ea"/>
            </a:endParaRPr>
          </a:p>
          <a:p>
            <a:pPr marL="274320" indent="-274320" eaLnBrk="1" fontAlgn="auto" hangingPunct="1">
              <a:spcAft>
                <a:spcPts val="0"/>
              </a:spcAft>
              <a:buFont typeface="Wingdings 2"/>
              <a:buChar char=""/>
              <a:defRPr/>
            </a:pPr>
            <a:endParaRPr lang="en-GB" sz="2600" dirty="0">
              <a:ea typeface="+mn-ea"/>
            </a:endParaRPr>
          </a:p>
          <a:p>
            <a:pPr marL="274320" indent="-274320" eaLnBrk="1" fontAlgn="auto" hangingPunct="1">
              <a:spcAft>
                <a:spcPts val="0"/>
              </a:spcAft>
              <a:buFont typeface="Wingdings 2"/>
              <a:buChar char=""/>
              <a:defRPr/>
            </a:pPr>
            <a:endParaRPr lang="en-GB" sz="2600" dirty="0">
              <a:ea typeface="+mn-ea"/>
            </a:endParaRPr>
          </a:p>
          <a:p>
            <a:pPr marL="0" indent="0" eaLnBrk="1" fontAlgn="auto" hangingPunct="1">
              <a:spcAft>
                <a:spcPts val="0"/>
              </a:spcAft>
              <a:buNone/>
              <a:defRPr/>
            </a:pPr>
            <a:endParaRPr lang="en-GB" sz="2400" dirty="0">
              <a:ea typeface="+mn-ea"/>
            </a:endParaRPr>
          </a:p>
          <a:p>
            <a:pPr marL="274320" indent="-274320" eaLnBrk="1" fontAlgn="auto" hangingPunct="1">
              <a:spcAft>
                <a:spcPts val="0"/>
              </a:spcAft>
              <a:buFont typeface="Wingdings 2"/>
              <a:buChar char=""/>
              <a:defRPr/>
            </a:pPr>
            <a:endParaRPr lang="en-GB" sz="2400" dirty="0">
              <a:ea typeface="+mn-ea"/>
            </a:endParaRPr>
          </a:p>
          <a:p>
            <a:pPr marL="274320" indent="-274320" eaLnBrk="1" fontAlgn="auto" hangingPunct="1">
              <a:spcAft>
                <a:spcPts val="0"/>
              </a:spcAft>
              <a:buFont typeface="Wingdings 2"/>
              <a:buChar char=""/>
              <a:defRPr/>
            </a:pPr>
            <a:endParaRPr lang="en-GB" sz="2400" dirty="0">
              <a:ea typeface="+mn-ea"/>
            </a:endParaRPr>
          </a:p>
          <a:p>
            <a:pPr marL="274320" indent="-274320" eaLnBrk="1" fontAlgn="auto" hangingPunct="1">
              <a:spcAft>
                <a:spcPts val="0"/>
              </a:spcAft>
              <a:buFont typeface="Wingdings 2"/>
              <a:buChar char=""/>
              <a:defRPr/>
            </a:pPr>
            <a:endParaRPr lang="en-GB" sz="2400" dirty="0">
              <a:ea typeface="+mn-ea"/>
            </a:endParaRPr>
          </a:p>
          <a:p>
            <a:pPr marL="274320" indent="-274320" eaLnBrk="1" fontAlgn="auto" hangingPunct="1">
              <a:spcAft>
                <a:spcPts val="0"/>
              </a:spcAft>
              <a:buFont typeface="Wingdings 2"/>
              <a:buChar char=""/>
              <a:defRPr/>
            </a:pPr>
            <a:endParaRPr lang="en-GB" sz="2400" dirty="0">
              <a:ea typeface="+mn-ea"/>
            </a:endParaRPr>
          </a:p>
          <a:p>
            <a:pPr marL="274320" indent="-274320" eaLnBrk="1" fontAlgn="auto" hangingPunct="1">
              <a:spcAft>
                <a:spcPts val="0"/>
              </a:spcAft>
              <a:buFont typeface="Wingdings 2"/>
              <a:buChar char=""/>
              <a:defRPr/>
            </a:pPr>
            <a:endParaRPr lang="en-US" sz="2400" dirty="0">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630F787-236D-4EFB-85A3-69C553209744}"/>
              </a:ext>
            </a:extLst>
          </p:cNvPr>
          <p:cNvSpPr>
            <a:spLocks noGrp="1"/>
          </p:cNvSpPr>
          <p:nvPr>
            <p:ph type="title"/>
          </p:nvPr>
        </p:nvSpPr>
        <p:spPr/>
        <p:txBody>
          <a:bodyPr/>
          <a:lstStyle/>
          <a:p>
            <a:pPr eaLnBrk="1" hangingPunct="1"/>
            <a:r>
              <a:rPr lang="en-US" altLang="en-US" dirty="0">
                <a:latin typeface="Arial" panose="020B0604020202020204" pitchFamily="34" charset="0"/>
              </a:rPr>
              <a:t>Current Reserve Prices &amp; PARCA</a:t>
            </a:r>
          </a:p>
        </p:txBody>
      </p:sp>
      <p:sp>
        <p:nvSpPr>
          <p:cNvPr id="11267" name="Content Placeholder 2">
            <a:extLst>
              <a:ext uri="{FF2B5EF4-FFF2-40B4-BE49-F238E27FC236}">
                <a16:creationId xmlns:a16="http://schemas.microsoft.com/office/drawing/2014/main" id="{A621C574-9A7D-470F-B223-BBCF8DBDA0F6}"/>
              </a:ext>
            </a:extLst>
          </p:cNvPr>
          <p:cNvSpPr>
            <a:spLocks noGrp="1"/>
          </p:cNvSpPr>
          <p:nvPr>
            <p:ph sz="quarter" idx="1"/>
          </p:nvPr>
        </p:nvSpPr>
        <p:spPr>
          <a:xfrm>
            <a:off x="301625" y="1527175"/>
            <a:ext cx="8504238" cy="4572000"/>
          </a:xfrm>
        </p:spPr>
        <p:txBody>
          <a:bodyPr/>
          <a:lstStyle/>
          <a:p>
            <a:pPr marL="0" indent="0" eaLnBrk="1" hangingPunct="1">
              <a:buNone/>
            </a:pPr>
            <a:r>
              <a:rPr lang="en-US" altLang="en-US" sz="1600" dirty="0">
                <a:latin typeface="Arial" panose="020B0604020202020204" pitchFamily="34" charset="0"/>
                <a:cs typeface="Arial" panose="020B0604020202020204" pitchFamily="34" charset="0"/>
              </a:rPr>
              <a:t> </a:t>
            </a:r>
          </a:p>
          <a:p>
            <a:pPr eaLnBrk="1" hangingPunct="1"/>
            <a:endParaRPr lang="en-GB" altLang="en-US" sz="1600" dirty="0">
              <a:latin typeface="Arial" panose="020B0604020202020204" pitchFamily="34" charset="0"/>
              <a:cs typeface="Arial" panose="020B0604020202020204" pitchFamily="34" charset="0"/>
            </a:endParaRPr>
          </a:p>
          <a:p>
            <a:pPr marL="0" indent="0" eaLnBrk="1" hangingPunct="1"/>
            <a:endParaRPr lang="en-GB" altLang="en-US" sz="1600" dirty="0">
              <a:latin typeface="Arial" panose="020B0604020202020204" pitchFamily="34" charset="0"/>
              <a:cs typeface="Arial" panose="020B0604020202020204" pitchFamily="34" charset="0"/>
            </a:endParaRPr>
          </a:p>
        </p:txBody>
      </p:sp>
      <p:graphicFrame>
        <p:nvGraphicFramePr>
          <p:cNvPr id="2" name="Table 2">
            <a:extLst>
              <a:ext uri="{FF2B5EF4-FFF2-40B4-BE49-F238E27FC236}">
                <a16:creationId xmlns:a16="http://schemas.microsoft.com/office/drawing/2014/main" id="{7A0CB5B6-CB42-8EB7-DAE4-F90D8DAAEEEE}"/>
              </a:ext>
            </a:extLst>
          </p:cNvPr>
          <p:cNvGraphicFramePr>
            <a:graphicFrameLocks noGrp="1"/>
          </p:cNvGraphicFramePr>
          <p:nvPr>
            <p:extLst>
              <p:ext uri="{D42A27DB-BD31-4B8C-83A1-F6EECF244321}">
                <p14:modId xmlns:p14="http://schemas.microsoft.com/office/powerpoint/2010/main" val="3419995796"/>
              </p:ext>
            </p:extLst>
          </p:nvPr>
        </p:nvGraphicFramePr>
        <p:xfrm>
          <a:off x="1505744" y="1945640"/>
          <a:ext cx="4903934" cy="1752600"/>
        </p:xfrm>
        <a:graphic>
          <a:graphicData uri="http://schemas.openxmlformats.org/drawingml/2006/table">
            <a:tbl>
              <a:tblPr firstRow="1" bandRow="1">
                <a:tableStyleId>{5C22544A-7EE6-4342-B048-85BDC9FD1C3A}</a:tableStyleId>
              </a:tblPr>
              <a:tblGrid>
                <a:gridCol w="3066256">
                  <a:extLst>
                    <a:ext uri="{9D8B030D-6E8A-4147-A177-3AD203B41FA5}">
                      <a16:colId xmlns:a16="http://schemas.microsoft.com/office/drawing/2014/main" val="1501994954"/>
                    </a:ext>
                  </a:extLst>
                </a:gridCol>
                <a:gridCol w="1837678">
                  <a:extLst>
                    <a:ext uri="{9D8B030D-6E8A-4147-A177-3AD203B41FA5}">
                      <a16:colId xmlns:a16="http://schemas.microsoft.com/office/drawing/2014/main" val="3792538622"/>
                    </a:ext>
                  </a:extLst>
                </a:gridCol>
              </a:tblGrid>
              <a:tr h="370840">
                <a:tc>
                  <a:txBody>
                    <a:bodyPr/>
                    <a:lstStyle/>
                    <a:p>
                      <a:r>
                        <a:rPr lang="en-GB" dirty="0"/>
                        <a:t>Entry Charges</a:t>
                      </a:r>
                    </a:p>
                  </a:txBody>
                  <a:tcPr/>
                </a:tc>
                <a:tc>
                  <a:txBody>
                    <a:bodyPr/>
                    <a:lstStyle/>
                    <a:p>
                      <a:r>
                        <a:rPr lang="en-GB" dirty="0"/>
                        <a:t>October 2023</a:t>
                      </a:r>
                    </a:p>
                    <a:p>
                      <a:r>
                        <a:rPr lang="en-GB" dirty="0"/>
                        <a:t>(p/kWh/day)</a:t>
                      </a:r>
                    </a:p>
                  </a:txBody>
                  <a:tcPr/>
                </a:tc>
                <a:extLst>
                  <a:ext uri="{0D108BD9-81ED-4DB2-BD59-A6C34878D82A}">
                    <a16:rowId xmlns:a16="http://schemas.microsoft.com/office/drawing/2014/main" val="2124614586"/>
                  </a:ext>
                </a:extLst>
              </a:tr>
              <a:tr h="370840">
                <a:tc>
                  <a:txBody>
                    <a:bodyPr/>
                    <a:lstStyle/>
                    <a:p>
                      <a:r>
                        <a:rPr lang="en-GB" sz="1200" dirty="0"/>
                        <a:t>Entry Reserve Price</a:t>
                      </a:r>
                    </a:p>
                  </a:txBody>
                  <a:tcPr/>
                </a:tc>
                <a:tc>
                  <a:txBody>
                    <a:bodyPr/>
                    <a:lstStyle/>
                    <a:p>
                      <a:pPr algn="ctr"/>
                      <a:r>
                        <a:rPr lang="en-GB" sz="1200" dirty="0"/>
                        <a:t>0.0784</a:t>
                      </a:r>
                    </a:p>
                  </a:txBody>
                  <a:tcPr/>
                </a:tc>
                <a:extLst>
                  <a:ext uri="{0D108BD9-81ED-4DB2-BD59-A6C34878D82A}">
                    <a16:rowId xmlns:a16="http://schemas.microsoft.com/office/drawing/2014/main" val="3627053209"/>
                  </a:ext>
                </a:extLst>
              </a:tr>
              <a:tr h="370840">
                <a:tc>
                  <a:txBody>
                    <a:bodyPr/>
                    <a:lstStyle/>
                    <a:p>
                      <a:r>
                        <a:rPr lang="en-GB" sz="1200" dirty="0"/>
                        <a:t>Entry Reserve Price with Storage Discount</a:t>
                      </a:r>
                    </a:p>
                  </a:txBody>
                  <a:tcPr/>
                </a:tc>
                <a:tc>
                  <a:txBody>
                    <a:bodyPr/>
                    <a:lstStyle/>
                    <a:p>
                      <a:pPr algn="ctr"/>
                      <a:r>
                        <a:rPr lang="en-GB" sz="1200" dirty="0"/>
                        <a:t>0.0157</a:t>
                      </a:r>
                    </a:p>
                  </a:txBody>
                  <a:tcPr/>
                </a:tc>
                <a:extLst>
                  <a:ext uri="{0D108BD9-81ED-4DB2-BD59-A6C34878D82A}">
                    <a16:rowId xmlns:a16="http://schemas.microsoft.com/office/drawing/2014/main" val="1967944994"/>
                  </a:ext>
                </a:extLst>
              </a:tr>
              <a:tr h="370840">
                <a:tc>
                  <a:txBody>
                    <a:bodyPr/>
                    <a:lstStyle/>
                    <a:p>
                      <a:r>
                        <a:rPr lang="en-GB" sz="1200" dirty="0"/>
                        <a:t>Entry PARCA WAP</a:t>
                      </a:r>
                    </a:p>
                  </a:txBody>
                  <a:tcPr/>
                </a:tc>
                <a:tc>
                  <a:txBody>
                    <a:bodyPr/>
                    <a:lstStyle/>
                    <a:p>
                      <a:pPr algn="ctr"/>
                      <a:r>
                        <a:rPr lang="en-GB" sz="1200" dirty="0"/>
                        <a:t>0.0659</a:t>
                      </a:r>
                    </a:p>
                  </a:txBody>
                  <a:tcPr/>
                </a:tc>
                <a:extLst>
                  <a:ext uri="{0D108BD9-81ED-4DB2-BD59-A6C34878D82A}">
                    <a16:rowId xmlns:a16="http://schemas.microsoft.com/office/drawing/2014/main" val="2694904034"/>
                  </a:ext>
                </a:extLst>
              </a:tr>
            </a:tbl>
          </a:graphicData>
        </a:graphic>
      </p:graphicFrame>
      <p:graphicFrame>
        <p:nvGraphicFramePr>
          <p:cNvPr id="3" name="Table 3">
            <a:extLst>
              <a:ext uri="{FF2B5EF4-FFF2-40B4-BE49-F238E27FC236}">
                <a16:creationId xmlns:a16="http://schemas.microsoft.com/office/drawing/2014/main" id="{6F5A4810-10ED-7423-C06E-C70DDD1678C4}"/>
              </a:ext>
            </a:extLst>
          </p:cNvPr>
          <p:cNvGraphicFramePr>
            <a:graphicFrameLocks noGrp="1"/>
          </p:cNvGraphicFramePr>
          <p:nvPr>
            <p:extLst>
              <p:ext uri="{D42A27DB-BD31-4B8C-83A1-F6EECF244321}">
                <p14:modId xmlns:p14="http://schemas.microsoft.com/office/powerpoint/2010/main" val="2151056934"/>
              </p:ext>
            </p:extLst>
          </p:nvPr>
        </p:nvGraphicFramePr>
        <p:xfrm>
          <a:off x="1505744" y="3828957"/>
          <a:ext cx="4921689" cy="1752600"/>
        </p:xfrm>
        <a:graphic>
          <a:graphicData uri="http://schemas.openxmlformats.org/drawingml/2006/table">
            <a:tbl>
              <a:tblPr firstRow="1" bandRow="1">
                <a:tableStyleId>{5C22544A-7EE6-4342-B048-85BDC9FD1C3A}</a:tableStyleId>
              </a:tblPr>
              <a:tblGrid>
                <a:gridCol w="3075134">
                  <a:extLst>
                    <a:ext uri="{9D8B030D-6E8A-4147-A177-3AD203B41FA5}">
                      <a16:colId xmlns:a16="http://schemas.microsoft.com/office/drawing/2014/main" val="4143717940"/>
                    </a:ext>
                  </a:extLst>
                </a:gridCol>
                <a:gridCol w="1846555">
                  <a:extLst>
                    <a:ext uri="{9D8B030D-6E8A-4147-A177-3AD203B41FA5}">
                      <a16:colId xmlns:a16="http://schemas.microsoft.com/office/drawing/2014/main" val="2864583029"/>
                    </a:ext>
                  </a:extLst>
                </a:gridCol>
              </a:tblGrid>
              <a:tr h="370840">
                <a:tc>
                  <a:txBody>
                    <a:bodyPr/>
                    <a:lstStyle/>
                    <a:p>
                      <a:r>
                        <a:rPr lang="en-GB" dirty="0"/>
                        <a:t>Exit Charges</a:t>
                      </a:r>
                    </a:p>
                  </a:txBody>
                  <a:tcPr/>
                </a:tc>
                <a:tc>
                  <a:txBody>
                    <a:bodyPr/>
                    <a:lstStyle/>
                    <a:p>
                      <a:r>
                        <a:rPr lang="en-GB" dirty="0"/>
                        <a:t>October 2023</a:t>
                      </a:r>
                    </a:p>
                    <a:p>
                      <a:r>
                        <a:rPr lang="en-GB" dirty="0"/>
                        <a:t>(p/kWh/day)</a:t>
                      </a:r>
                    </a:p>
                  </a:txBody>
                  <a:tcPr/>
                </a:tc>
                <a:extLst>
                  <a:ext uri="{0D108BD9-81ED-4DB2-BD59-A6C34878D82A}">
                    <a16:rowId xmlns:a16="http://schemas.microsoft.com/office/drawing/2014/main" val="2974222905"/>
                  </a:ext>
                </a:extLst>
              </a:tr>
              <a:tr h="370840">
                <a:tc>
                  <a:txBody>
                    <a:bodyPr/>
                    <a:lstStyle/>
                    <a:p>
                      <a:r>
                        <a:rPr lang="en-GB" sz="1200" dirty="0"/>
                        <a:t>Exit Reserve Price</a:t>
                      </a:r>
                    </a:p>
                  </a:txBody>
                  <a:tcPr/>
                </a:tc>
                <a:tc>
                  <a:txBody>
                    <a:bodyPr/>
                    <a:lstStyle/>
                    <a:p>
                      <a:pPr algn="ctr"/>
                      <a:r>
                        <a:rPr lang="en-GB" sz="1200" dirty="0"/>
                        <a:t>0.0127</a:t>
                      </a:r>
                    </a:p>
                  </a:txBody>
                  <a:tcPr/>
                </a:tc>
                <a:extLst>
                  <a:ext uri="{0D108BD9-81ED-4DB2-BD59-A6C34878D82A}">
                    <a16:rowId xmlns:a16="http://schemas.microsoft.com/office/drawing/2014/main" val="24211586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Exit Reserve Price with Storage Discount</a:t>
                      </a:r>
                    </a:p>
                  </a:txBody>
                  <a:tcPr/>
                </a:tc>
                <a:tc>
                  <a:txBody>
                    <a:bodyPr/>
                    <a:lstStyle/>
                    <a:p>
                      <a:pPr algn="ctr"/>
                      <a:r>
                        <a:rPr lang="en-GB" sz="1200" dirty="0"/>
                        <a:t>0.0025</a:t>
                      </a:r>
                    </a:p>
                  </a:txBody>
                  <a:tcPr/>
                </a:tc>
                <a:extLst>
                  <a:ext uri="{0D108BD9-81ED-4DB2-BD59-A6C34878D82A}">
                    <a16:rowId xmlns:a16="http://schemas.microsoft.com/office/drawing/2014/main" val="2660729444"/>
                  </a:ext>
                </a:extLst>
              </a:tr>
              <a:tr h="370840">
                <a:tc>
                  <a:txBody>
                    <a:bodyPr/>
                    <a:lstStyle/>
                    <a:p>
                      <a:r>
                        <a:rPr lang="en-GB" sz="1200" dirty="0"/>
                        <a:t>Exit PARCA WAP</a:t>
                      </a:r>
                    </a:p>
                  </a:txBody>
                  <a:tcPr/>
                </a:tc>
                <a:tc>
                  <a:txBody>
                    <a:bodyPr/>
                    <a:lstStyle/>
                    <a:p>
                      <a:pPr algn="ctr"/>
                      <a:r>
                        <a:rPr lang="en-GB" sz="1200" dirty="0"/>
                        <a:t>0.0124</a:t>
                      </a:r>
                    </a:p>
                  </a:txBody>
                  <a:tcPr/>
                </a:tc>
                <a:extLst>
                  <a:ext uri="{0D108BD9-81ED-4DB2-BD59-A6C34878D82A}">
                    <a16:rowId xmlns:a16="http://schemas.microsoft.com/office/drawing/2014/main" val="3748052876"/>
                  </a:ext>
                </a:extLst>
              </a:tr>
            </a:tbl>
          </a:graphicData>
        </a:graphic>
      </p:graphicFrame>
    </p:spTree>
    <p:extLst>
      <p:ext uri="{BB962C8B-B14F-4D97-AF65-F5344CB8AC3E}">
        <p14:creationId xmlns:p14="http://schemas.microsoft.com/office/powerpoint/2010/main" val="343528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7A8414A-11B3-4A26-A0F0-73897E0C5275}"/>
              </a:ext>
            </a:extLst>
          </p:cNvPr>
          <p:cNvSpPr>
            <a:spLocks noGrp="1"/>
          </p:cNvSpPr>
          <p:nvPr>
            <p:ph type="title"/>
          </p:nvPr>
        </p:nvSpPr>
        <p:spPr/>
        <p:txBody>
          <a:bodyPr/>
          <a:lstStyle/>
          <a:p>
            <a:pPr eaLnBrk="1" hangingPunct="1"/>
            <a:r>
              <a:rPr lang="en-US" altLang="en-US" dirty="0">
                <a:latin typeface="Arial" panose="020B0604020202020204" pitchFamily="34" charset="0"/>
              </a:rPr>
              <a:t>Solution</a:t>
            </a:r>
          </a:p>
        </p:txBody>
      </p:sp>
      <p:sp>
        <p:nvSpPr>
          <p:cNvPr id="12291" name="Content Placeholder 2">
            <a:extLst>
              <a:ext uri="{FF2B5EF4-FFF2-40B4-BE49-F238E27FC236}">
                <a16:creationId xmlns:a16="http://schemas.microsoft.com/office/drawing/2014/main" id="{10A2AD33-BCF2-4472-B4C2-633915C2CA92}"/>
              </a:ext>
            </a:extLst>
          </p:cNvPr>
          <p:cNvSpPr>
            <a:spLocks noGrp="1"/>
          </p:cNvSpPr>
          <p:nvPr>
            <p:ph sz="quarter" idx="1"/>
          </p:nvPr>
        </p:nvSpPr>
        <p:spPr>
          <a:xfrm>
            <a:off x="301625" y="1907319"/>
            <a:ext cx="8504238" cy="4572000"/>
          </a:xfrm>
        </p:spPr>
        <p:txBody>
          <a:bodyPr/>
          <a:lstStyle/>
          <a:p>
            <a:pPr marL="380990" lvl="5" indent="-380990"/>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NGT proposes a revision to the methodology for the calculation of the PARCA WAP’s</a:t>
            </a:r>
            <a:r>
              <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so that t</a:t>
            </a: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 current two Entry &amp; Exit PARCA WAP’s should be replaced to take </a:t>
            </a:r>
            <a:r>
              <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the prevailing PARCA Entry or Exit Reserve Price.</a:t>
            </a:r>
          </a:p>
          <a:p>
            <a:pPr marL="380990" lvl="5" indent="-380990"/>
            <a:endPar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42900" lvl="5" indent="-342900"/>
            <a:r>
              <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Although Storage sites receive an 80% discount on their Capacity Charges, to apply the same discount to the PARCA Security Amount would not reflect the actual costs NGT incurs in the Planning Process. </a:t>
            </a:r>
          </a:p>
          <a:p>
            <a:pPr marL="0" lvl="5" indent="0">
              <a:buNone/>
            </a:pPr>
            <a:endPar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80990" lvl="5" indent="-380990"/>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principal objective of this Proposal is to ensure </a:t>
            </a:r>
            <a:r>
              <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the ongoing consistency and simplicity of Charging. </a:t>
            </a:r>
            <a:endPar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80990" lvl="5" indent="-380990"/>
            <a:endParaRPr lang="en-GB" sz="1600" dirty="0">
              <a:solidFill>
                <a:srgbClr val="000000"/>
              </a:solidFill>
              <a:latin typeface="Arial" panose="020B0604020202020204" pitchFamily="34" charset="0"/>
              <a:cs typeface="Arial" panose="020B0604020202020204" pitchFamily="34" charset="0"/>
            </a:endParaRPr>
          </a:p>
          <a:p>
            <a:pPr marL="380990" lvl="5" indent="-380990"/>
            <a:r>
              <a:rPr lang="en-GB" sz="1600" dirty="0">
                <a:solidFill>
                  <a:srgbClr val="000000"/>
                </a:solidFill>
                <a:latin typeface="Arial" panose="020B0604020202020204" pitchFamily="34" charset="0"/>
                <a:cs typeface="Arial" panose="020B0604020202020204" pitchFamily="34" charset="0"/>
              </a:rPr>
              <a:t>As with the existing Process, once Capacity is formally Allocated to the Customer, the PARCA Security Amount is refunded. </a:t>
            </a:r>
          </a:p>
          <a:p>
            <a:pPr marL="0" indent="0" eaLnBrk="1" hangingPunct="1">
              <a:spcBef>
                <a:spcPts val="600"/>
              </a:spcBef>
              <a:buNone/>
            </a:pPr>
            <a:r>
              <a:rPr lang="en-US" altLang="en-US" sz="1600" dirty="0">
                <a:latin typeface="Arial" panose="020B0604020202020204" pitchFamily="34" charset="0"/>
                <a:cs typeface="Arial" panose="020B0604020202020204" pitchFamily="34" charset="0"/>
              </a:rPr>
              <a:t> </a:t>
            </a:r>
          </a:p>
          <a:p>
            <a:pPr marL="0" indent="0" eaLnBrk="1" hangingPunct="1">
              <a:spcBef>
                <a:spcPts val="600"/>
              </a:spcBef>
              <a:buNone/>
            </a:pPr>
            <a:endParaRPr lang="en-US" altLang="en-US" sz="2000" dirty="0">
              <a:latin typeface="Arial" panose="020B0604020202020204" pitchFamily="34" charset="0"/>
              <a:cs typeface="Arial" panose="020B0604020202020204" pitchFamily="34" charset="0"/>
            </a:endParaRPr>
          </a:p>
          <a:p>
            <a:pPr marL="0" indent="0" eaLnBrk="1" hangingPunct="1">
              <a:spcBef>
                <a:spcPts val="600"/>
              </a:spcBef>
            </a:pPr>
            <a:endParaRPr lang="en-US" altLang="en-US" sz="2000" dirty="0">
              <a:latin typeface="Arial" panose="020B0604020202020204" pitchFamily="34" charset="0"/>
              <a:cs typeface="Arial" panose="020B0604020202020204" pitchFamily="34" charset="0"/>
            </a:endParaRPr>
          </a:p>
          <a:p>
            <a:pPr marL="0" indent="0" eaLnBrk="1" hangingPunct="1">
              <a:buFont typeface="Wingdings 2" panose="05020102010507070707" pitchFamily="18" charset="2"/>
              <a:buNone/>
            </a:pPr>
            <a:endParaRPr lang="en-US" altLang="en-US"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630F787-236D-4EFB-85A3-69C553209744}"/>
              </a:ext>
            </a:extLst>
          </p:cNvPr>
          <p:cNvSpPr>
            <a:spLocks noGrp="1"/>
          </p:cNvSpPr>
          <p:nvPr>
            <p:ph type="title"/>
          </p:nvPr>
        </p:nvSpPr>
        <p:spPr/>
        <p:txBody>
          <a:bodyPr/>
          <a:lstStyle/>
          <a:p>
            <a:pPr eaLnBrk="1" hangingPunct="1"/>
            <a:r>
              <a:rPr lang="en-US" altLang="en-US" dirty="0">
                <a:latin typeface="Arial" panose="020B0604020202020204" pitchFamily="34" charset="0"/>
              </a:rPr>
              <a:t>Proposed Pricing Structure</a:t>
            </a:r>
          </a:p>
        </p:txBody>
      </p:sp>
      <p:sp>
        <p:nvSpPr>
          <p:cNvPr id="11267" name="Content Placeholder 2">
            <a:extLst>
              <a:ext uri="{FF2B5EF4-FFF2-40B4-BE49-F238E27FC236}">
                <a16:creationId xmlns:a16="http://schemas.microsoft.com/office/drawing/2014/main" id="{A621C574-9A7D-470F-B223-BBCF8DBDA0F6}"/>
              </a:ext>
            </a:extLst>
          </p:cNvPr>
          <p:cNvSpPr>
            <a:spLocks noGrp="1"/>
          </p:cNvSpPr>
          <p:nvPr>
            <p:ph sz="quarter" idx="1"/>
          </p:nvPr>
        </p:nvSpPr>
        <p:spPr>
          <a:xfrm>
            <a:off x="301625" y="1527175"/>
            <a:ext cx="8504238" cy="4572000"/>
          </a:xfrm>
        </p:spPr>
        <p:txBody>
          <a:bodyPr/>
          <a:lstStyle/>
          <a:p>
            <a:pPr marL="0" indent="0" eaLnBrk="1" hangingPunct="1">
              <a:buNone/>
            </a:pPr>
            <a:r>
              <a:rPr lang="en-US" altLang="en-US" sz="1600" dirty="0">
                <a:latin typeface="Arial" panose="020B0604020202020204" pitchFamily="34" charset="0"/>
                <a:cs typeface="Arial" panose="020B0604020202020204" pitchFamily="34" charset="0"/>
              </a:rPr>
              <a:t> </a:t>
            </a:r>
          </a:p>
          <a:p>
            <a:pPr eaLnBrk="1" hangingPunct="1"/>
            <a:endParaRPr lang="en-GB" altLang="en-US" sz="1600" dirty="0">
              <a:latin typeface="Arial" panose="020B0604020202020204" pitchFamily="34" charset="0"/>
              <a:cs typeface="Arial" panose="020B0604020202020204" pitchFamily="34" charset="0"/>
            </a:endParaRPr>
          </a:p>
          <a:p>
            <a:pPr marL="0" indent="0" eaLnBrk="1" hangingPunct="1"/>
            <a:endParaRPr lang="en-GB" altLang="en-US" sz="1600" dirty="0">
              <a:latin typeface="Arial" panose="020B0604020202020204" pitchFamily="34" charset="0"/>
              <a:cs typeface="Arial" panose="020B0604020202020204" pitchFamily="34" charset="0"/>
            </a:endParaRPr>
          </a:p>
        </p:txBody>
      </p:sp>
      <p:graphicFrame>
        <p:nvGraphicFramePr>
          <p:cNvPr id="2" name="Table 2">
            <a:extLst>
              <a:ext uri="{FF2B5EF4-FFF2-40B4-BE49-F238E27FC236}">
                <a16:creationId xmlns:a16="http://schemas.microsoft.com/office/drawing/2014/main" id="{7A0CB5B6-CB42-8EB7-DAE4-F90D8DAAEEEE}"/>
              </a:ext>
            </a:extLst>
          </p:cNvPr>
          <p:cNvGraphicFramePr>
            <a:graphicFrameLocks noGrp="1"/>
          </p:cNvGraphicFramePr>
          <p:nvPr>
            <p:extLst>
              <p:ext uri="{D42A27DB-BD31-4B8C-83A1-F6EECF244321}">
                <p14:modId xmlns:p14="http://schemas.microsoft.com/office/powerpoint/2010/main" val="2395351136"/>
              </p:ext>
            </p:extLst>
          </p:nvPr>
        </p:nvGraphicFramePr>
        <p:xfrm>
          <a:off x="1074198" y="2287363"/>
          <a:ext cx="6871318" cy="741680"/>
        </p:xfrm>
        <a:graphic>
          <a:graphicData uri="http://schemas.openxmlformats.org/drawingml/2006/table">
            <a:tbl>
              <a:tblPr firstRow="1" bandRow="1">
                <a:tableStyleId>{5C22544A-7EE6-4342-B048-85BDC9FD1C3A}</a:tableStyleId>
              </a:tblPr>
              <a:tblGrid>
                <a:gridCol w="3125250">
                  <a:extLst>
                    <a:ext uri="{9D8B030D-6E8A-4147-A177-3AD203B41FA5}">
                      <a16:colId xmlns:a16="http://schemas.microsoft.com/office/drawing/2014/main" val="1501994954"/>
                    </a:ext>
                  </a:extLst>
                </a:gridCol>
                <a:gridCol w="1873034">
                  <a:extLst>
                    <a:ext uri="{9D8B030D-6E8A-4147-A177-3AD203B41FA5}">
                      <a16:colId xmlns:a16="http://schemas.microsoft.com/office/drawing/2014/main" val="3792538622"/>
                    </a:ext>
                  </a:extLst>
                </a:gridCol>
                <a:gridCol w="1873034">
                  <a:extLst>
                    <a:ext uri="{9D8B030D-6E8A-4147-A177-3AD203B41FA5}">
                      <a16:colId xmlns:a16="http://schemas.microsoft.com/office/drawing/2014/main" val="3180657770"/>
                    </a:ext>
                  </a:extLst>
                </a:gridCol>
              </a:tblGrid>
              <a:tr h="370840">
                <a:tc>
                  <a:txBody>
                    <a:bodyPr/>
                    <a:lstStyle/>
                    <a:p>
                      <a:r>
                        <a:rPr lang="en-GB" dirty="0"/>
                        <a:t>PARCA Entry Charges</a:t>
                      </a:r>
                    </a:p>
                  </a:txBody>
                  <a:tcPr/>
                </a:tc>
                <a:tc>
                  <a:txBody>
                    <a:bodyPr/>
                    <a:lstStyle/>
                    <a:p>
                      <a:pPr algn="ctr"/>
                      <a:r>
                        <a:rPr lang="en-GB" dirty="0"/>
                        <a:t>Current</a:t>
                      </a:r>
                    </a:p>
                  </a:txBody>
                  <a:tcPr/>
                </a:tc>
                <a:tc>
                  <a:txBody>
                    <a:bodyPr/>
                    <a:lstStyle/>
                    <a:p>
                      <a:pPr algn="ctr"/>
                      <a:r>
                        <a:rPr lang="en-GB" dirty="0"/>
                        <a:t>Proposed</a:t>
                      </a:r>
                    </a:p>
                  </a:txBody>
                  <a:tcPr/>
                </a:tc>
                <a:extLst>
                  <a:ext uri="{0D108BD9-81ED-4DB2-BD59-A6C34878D82A}">
                    <a16:rowId xmlns:a16="http://schemas.microsoft.com/office/drawing/2014/main" val="2124614586"/>
                  </a:ext>
                </a:extLst>
              </a:tr>
              <a:tr h="370840">
                <a:tc>
                  <a:txBody>
                    <a:bodyPr/>
                    <a:lstStyle/>
                    <a:p>
                      <a:r>
                        <a:rPr lang="en-GB" sz="1200" dirty="0"/>
                        <a:t>Entry Reserve Price</a:t>
                      </a:r>
                    </a:p>
                  </a:txBody>
                  <a:tcPr/>
                </a:tc>
                <a:tc>
                  <a:txBody>
                    <a:bodyPr/>
                    <a:lstStyle/>
                    <a:p>
                      <a:pPr algn="ctr"/>
                      <a:r>
                        <a:rPr lang="en-GB" sz="1200" dirty="0"/>
                        <a:t>0.0659</a:t>
                      </a:r>
                    </a:p>
                  </a:txBody>
                  <a:tcPr/>
                </a:tc>
                <a:tc>
                  <a:txBody>
                    <a:bodyPr/>
                    <a:lstStyle/>
                    <a:p>
                      <a:pPr algn="ctr"/>
                      <a:r>
                        <a:rPr lang="en-GB" sz="1200" dirty="0"/>
                        <a:t>0.0784</a:t>
                      </a:r>
                    </a:p>
                  </a:txBody>
                  <a:tcPr/>
                </a:tc>
                <a:extLst>
                  <a:ext uri="{0D108BD9-81ED-4DB2-BD59-A6C34878D82A}">
                    <a16:rowId xmlns:a16="http://schemas.microsoft.com/office/drawing/2014/main" val="3627053209"/>
                  </a:ext>
                </a:extLst>
              </a:tr>
            </a:tbl>
          </a:graphicData>
        </a:graphic>
      </p:graphicFrame>
      <p:graphicFrame>
        <p:nvGraphicFramePr>
          <p:cNvPr id="3" name="Table 3">
            <a:extLst>
              <a:ext uri="{FF2B5EF4-FFF2-40B4-BE49-F238E27FC236}">
                <a16:creationId xmlns:a16="http://schemas.microsoft.com/office/drawing/2014/main" id="{6F5A4810-10ED-7423-C06E-C70DDD1678C4}"/>
              </a:ext>
            </a:extLst>
          </p:cNvPr>
          <p:cNvGraphicFramePr>
            <a:graphicFrameLocks noGrp="1"/>
          </p:cNvGraphicFramePr>
          <p:nvPr>
            <p:extLst>
              <p:ext uri="{D42A27DB-BD31-4B8C-83A1-F6EECF244321}">
                <p14:modId xmlns:p14="http://schemas.microsoft.com/office/powerpoint/2010/main" val="1462529717"/>
              </p:ext>
            </p:extLst>
          </p:nvPr>
        </p:nvGraphicFramePr>
        <p:xfrm>
          <a:off x="1074198" y="4106359"/>
          <a:ext cx="6871318" cy="741680"/>
        </p:xfrm>
        <a:graphic>
          <a:graphicData uri="http://schemas.openxmlformats.org/drawingml/2006/table">
            <a:tbl>
              <a:tblPr firstRow="1" bandRow="1">
                <a:tableStyleId>{5C22544A-7EE6-4342-B048-85BDC9FD1C3A}</a:tableStyleId>
              </a:tblPr>
              <a:tblGrid>
                <a:gridCol w="3121966">
                  <a:extLst>
                    <a:ext uri="{9D8B030D-6E8A-4147-A177-3AD203B41FA5}">
                      <a16:colId xmlns:a16="http://schemas.microsoft.com/office/drawing/2014/main" val="4143717940"/>
                    </a:ext>
                  </a:extLst>
                </a:gridCol>
                <a:gridCol w="1874676">
                  <a:extLst>
                    <a:ext uri="{9D8B030D-6E8A-4147-A177-3AD203B41FA5}">
                      <a16:colId xmlns:a16="http://schemas.microsoft.com/office/drawing/2014/main" val="2864583029"/>
                    </a:ext>
                  </a:extLst>
                </a:gridCol>
                <a:gridCol w="1874676">
                  <a:extLst>
                    <a:ext uri="{9D8B030D-6E8A-4147-A177-3AD203B41FA5}">
                      <a16:colId xmlns:a16="http://schemas.microsoft.com/office/drawing/2014/main" val="4268227441"/>
                    </a:ext>
                  </a:extLst>
                </a:gridCol>
              </a:tblGrid>
              <a:tr h="370840">
                <a:tc>
                  <a:txBody>
                    <a:bodyPr/>
                    <a:lstStyle/>
                    <a:p>
                      <a:r>
                        <a:rPr lang="en-GB" dirty="0"/>
                        <a:t>PARCA Exit Charges</a:t>
                      </a:r>
                    </a:p>
                  </a:txBody>
                  <a:tcPr/>
                </a:tc>
                <a:tc>
                  <a:txBody>
                    <a:bodyPr/>
                    <a:lstStyle/>
                    <a:p>
                      <a:pPr algn="ctr"/>
                      <a:r>
                        <a:rPr lang="en-GB" dirty="0"/>
                        <a:t>Current </a:t>
                      </a:r>
                    </a:p>
                  </a:txBody>
                  <a:tcPr/>
                </a:tc>
                <a:tc>
                  <a:txBody>
                    <a:bodyPr/>
                    <a:lstStyle/>
                    <a:p>
                      <a:pPr algn="ctr"/>
                      <a:r>
                        <a:rPr lang="en-GB" dirty="0"/>
                        <a:t>Proposed</a:t>
                      </a:r>
                    </a:p>
                  </a:txBody>
                  <a:tcPr/>
                </a:tc>
                <a:extLst>
                  <a:ext uri="{0D108BD9-81ED-4DB2-BD59-A6C34878D82A}">
                    <a16:rowId xmlns:a16="http://schemas.microsoft.com/office/drawing/2014/main" val="2974222905"/>
                  </a:ext>
                </a:extLst>
              </a:tr>
              <a:tr h="370840">
                <a:tc>
                  <a:txBody>
                    <a:bodyPr/>
                    <a:lstStyle/>
                    <a:p>
                      <a:r>
                        <a:rPr lang="en-GB" sz="1200" dirty="0"/>
                        <a:t>Exit Reserve Price</a:t>
                      </a:r>
                    </a:p>
                  </a:txBody>
                  <a:tcPr/>
                </a:tc>
                <a:tc>
                  <a:txBody>
                    <a:bodyPr/>
                    <a:lstStyle/>
                    <a:p>
                      <a:pPr algn="ctr"/>
                      <a:r>
                        <a:rPr lang="en-GB" sz="1200" dirty="0"/>
                        <a:t>0.0124</a:t>
                      </a:r>
                    </a:p>
                  </a:txBody>
                  <a:tcPr/>
                </a:tc>
                <a:tc>
                  <a:txBody>
                    <a:bodyPr/>
                    <a:lstStyle/>
                    <a:p>
                      <a:pPr algn="ctr"/>
                      <a:r>
                        <a:rPr lang="en-GB" sz="1200" dirty="0"/>
                        <a:t>0.0127</a:t>
                      </a:r>
                    </a:p>
                  </a:txBody>
                  <a:tcPr/>
                </a:tc>
                <a:extLst>
                  <a:ext uri="{0D108BD9-81ED-4DB2-BD59-A6C34878D82A}">
                    <a16:rowId xmlns:a16="http://schemas.microsoft.com/office/drawing/2014/main" val="2421158698"/>
                  </a:ext>
                </a:extLst>
              </a:tr>
            </a:tbl>
          </a:graphicData>
        </a:graphic>
      </p:graphicFrame>
    </p:spTree>
    <p:extLst>
      <p:ext uri="{BB962C8B-B14F-4D97-AF65-F5344CB8AC3E}">
        <p14:creationId xmlns:p14="http://schemas.microsoft.com/office/powerpoint/2010/main" val="1082072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E0DA"/>
        </a:solidFill>
        <a:effectLst/>
      </p:bgPr>
    </p:bg>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22E7F9A-A2E4-4387-BBAF-F63DC3B934EB}"/>
              </a:ext>
            </a:extLst>
          </p:cNvPr>
          <p:cNvSpPr>
            <a:spLocks noGrp="1"/>
          </p:cNvSpPr>
          <p:nvPr>
            <p:ph type="title"/>
          </p:nvPr>
        </p:nvSpPr>
        <p:spPr/>
        <p:txBody>
          <a:bodyPr/>
          <a:lstStyle/>
          <a:p>
            <a:pPr eaLnBrk="1" hangingPunct="1"/>
            <a:r>
              <a:rPr lang="en-US" altLang="en-US">
                <a:latin typeface="Arial" panose="020B0604020202020204" pitchFamily="34" charset="0"/>
              </a:rPr>
              <a:t>Recommended Steps</a:t>
            </a:r>
          </a:p>
        </p:txBody>
      </p:sp>
      <p:sp>
        <p:nvSpPr>
          <p:cNvPr id="14339" name="Content Placeholder 2">
            <a:extLst>
              <a:ext uri="{FF2B5EF4-FFF2-40B4-BE49-F238E27FC236}">
                <a16:creationId xmlns:a16="http://schemas.microsoft.com/office/drawing/2014/main" id="{2DFC8DF1-B697-48DC-A0E8-799A54370D75}"/>
              </a:ext>
            </a:extLst>
          </p:cNvPr>
          <p:cNvSpPr>
            <a:spLocks noGrp="1"/>
          </p:cNvSpPr>
          <p:nvPr>
            <p:ph sz="quarter" idx="1"/>
          </p:nvPr>
        </p:nvSpPr>
        <p:spPr>
          <a:xfrm>
            <a:off x="301625" y="2174447"/>
            <a:ext cx="8504238" cy="4572000"/>
          </a:xfrm>
        </p:spPr>
        <p:txBody>
          <a:bodyPr/>
          <a:lstStyle/>
          <a:p>
            <a:pPr marL="380990" lvl="5" indent="-380990"/>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It is Proposed that this is a Self-Governance Modification and be placed into effect from 1</a:t>
            </a:r>
            <a:r>
              <a:rPr lang="en-GB" sz="16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
            </a:r>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October 2024. </a:t>
            </a:r>
          </a:p>
          <a:p>
            <a:pPr marL="380990" lvl="5" indent="-380990"/>
            <a:endPar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80990" lvl="5" indent="-380990"/>
            <a:r>
              <a:rPr lang="en-GB"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Suggested Timeframe for consideration</a:t>
            </a:r>
            <a:r>
              <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marL="838190" lvl="6" indent="-380990"/>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Discussion at </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March</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NTSCMF. Submission </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to February Panel. Workgroups for 1 to 2 months. </a:t>
            </a:r>
          </a:p>
          <a:p>
            <a:pPr marL="838190" lvl="6" indent="-380990"/>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Consultation following DMR at </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May</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Panel. </a:t>
            </a:r>
          </a:p>
          <a:p>
            <a:pPr marL="838190" lvl="6" indent="-380990"/>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Final Mod report to April 2024. </a:t>
            </a:r>
          </a:p>
          <a:p>
            <a:pPr marL="838190" lvl="6" indent="-380990"/>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Panel decision April 2024.</a:t>
            </a:r>
          </a:p>
          <a:p>
            <a:pPr marL="838190" lvl="6" indent="-380990"/>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Implem</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entation in time to accommodate into October 2024 Charging Statement. </a:t>
            </a:r>
            <a:endPar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eaLnBrk="1" hangingPunct="1">
              <a:buFont typeface="Wingdings 2" panose="05020102010507070707" pitchFamily="18" charset="2"/>
              <a:buNone/>
            </a:pPr>
            <a:endParaRPr lang="en-US" altLang="en-US" sz="2400" i="1" dirty="0">
              <a:latin typeface="Arial" panose="020B0604020202020204" pitchFamily="34" charset="0"/>
              <a:cs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pe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4021FE4EE17B41A5E67D1EB75DD99E" ma:contentTypeVersion="17" ma:contentTypeDescription="Create a new document." ma:contentTypeScope="" ma:versionID="3435d551fcd08eff216d107b0ec11ecb">
  <xsd:schema xmlns:xsd="http://www.w3.org/2001/XMLSchema" xmlns:xs="http://www.w3.org/2001/XMLSchema" xmlns:p="http://schemas.microsoft.com/office/2006/metadata/properties" xmlns:ns2="ca249c35-2c41-4717-8384-495d9b737fa7" xmlns:ns3="3ee84ff3-1fa2-4b0e-bbc1-9d3729ac2ba9" targetNamespace="http://schemas.microsoft.com/office/2006/metadata/properties" ma:root="true" ma:fieldsID="fcf1c2fb9f052e205bb0436ec137164d" ns2:_="" ns3:_="">
    <xsd:import namespace="ca249c35-2c41-4717-8384-495d9b737fa7"/>
    <xsd:import namespace="3ee84ff3-1fa2-4b0e-bbc1-9d3729ac2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_Flow_SignoffStatus"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249c35-2c41-4717-8384-495d9b737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_Flow_SignoffStatus" ma:index="17" nillable="true" ma:displayName="Sign-off status" ma:internalName="Sign_x002d_off_x0020_status">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a249c35-2c41-4717-8384-495d9b737fa7">
      <Terms xmlns="http://schemas.microsoft.com/office/infopath/2007/PartnerControls"/>
    </lcf76f155ced4ddcb4097134ff3c332f>
    <TaxCatchAll xmlns="3ee84ff3-1fa2-4b0e-bbc1-9d3729ac2ba9" xsi:nil="true"/>
    <_Flow_SignoffStatus xmlns="ca249c35-2c41-4717-8384-495d9b737fa7" xsi:nil="true"/>
  </documentManagement>
</p:properties>
</file>

<file path=customXml/itemProps1.xml><?xml version="1.0" encoding="utf-8"?>
<ds:datastoreItem xmlns:ds="http://schemas.openxmlformats.org/officeDocument/2006/customXml" ds:itemID="{565A534B-B2EB-4419-AA30-4E71CA1F34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249c35-2c41-4717-8384-495d9b737fa7"/>
    <ds:schemaRef ds:uri="3ee84ff3-1fa2-4b0e-bbc1-9d3729ac2b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C1334C-D6B7-49EE-956B-FB1DA81EF931}">
  <ds:schemaRefs>
    <ds:schemaRef ds:uri="http://schemas.microsoft.com/sharepoint/v3/contenttype/forms"/>
  </ds:schemaRefs>
</ds:datastoreItem>
</file>

<file path=customXml/itemProps3.xml><?xml version="1.0" encoding="utf-8"?>
<ds:datastoreItem xmlns:ds="http://schemas.openxmlformats.org/officeDocument/2006/customXml" ds:itemID="{5245D3D4-9BE8-48A4-879F-59C94B94EB57}">
  <ds:schemaRefs>
    <ds:schemaRef ds:uri="http://purl.org/dc/elements/1.1/"/>
    <ds:schemaRef ds:uri="http://schemas.microsoft.com/office/2006/metadata/properties"/>
    <ds:schemaRef ds:uri="http://purl.org/dc/terms/"/>
    <ds:schemaRef ds:uri="6221adfa-a320-4a02-9c7a-69923587712b"/>
    <ds:schemaRef ds:uri="http://purl.org/dc/dcmitype/"/>
    <ds:schemaRef ds:uri="7ec5484a-628e-40d1-8982-92325c165b0f"/>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ca249c35-2c41-4717-8384-495d9b737fa7"/>
    <ds:schemaRef ds:uri="3ee84ff3-1fa2-4b0e-bbc1-9d3729ac2ba9"/>
  </ds:schemaRefs>
</ds:datastoreItem>
</file>

<file path=docProps/app.xml><?xml version="1.0" encoding="utf-8"?>
<Properties xmlns="http://schemas.openxmlformats.org/officeDocument/2006/extended-properties" xmlns:vt="http://schemas.openxmlformats.org/officeDocument/2006/docPropsVTypes">
  <Template>Mod Presentation Template End.thmx</Template>
  <TotalTime>9268</TotalTime>
  <Words>687</Words>
  <Application>Microsoft Office PowerPoint</Application>
  <PresentationFormat>On-screen Show (4:3)</PresentationFormat>
  <Paragraphs>94</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Georgia</vt:lpstr>
      <vt:lpstr>Times New Roman</vt:lpstr>
      <vt:lpstr>Wingdings</vt:lpstr>
      <vt:lpstr>Wingdings 2</vt:lpstr>
      <vt:lpstr>Open</vt:lpstr>
      <vt:lpstr>UNC 0869: Revision to the Calculation Methodology of the Security Amount for Planning and Advanced Reservation of Capacity Agreement (PARCA)</vt:lpstr>
      <vt:lpstr>Background</vt:lpstr>
      <vt:lpstr>Why change?</vt:lpstr>
      <vt:lpstr>Current Reserve Prices &amp; PARCA</vt:lpstr>
      <vt:lpstr>Solution</vt:lpstr>
      <vt:lpstr>Proposed Pricing Structure</vt:lpstr>
      <vt:lpstr>Recommended Steps</vt:lpstr>
    </vt:vector>
  </TitlesOfParts>
  <Manager/>
  <Company>Joint Office of Gas Transporters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 Presentation Template</dc:title>
  <dc:subject/>
  <dc:creator>Helen Cuin</dc:creator>
  <cp:keywords/>
  <dc:description/>
  <cp:lastModifiedBy>Admin Support 3</cp:lastModifiedBy>
  <cp:revision>51</cp:revision>
  <dcterms:created xsi:type="dcterms:W3CDTF">2013-11-25T10:20:55Z</dcterms:created>
  <dcterms:modified xsi:type="dcterms:W3CDTF">2024-03-11T14:32:37Z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0x0101004EE7E51364CDAF48BFA8F72B122B6752</vt:lpwstr>
  </property>
  <property fmtid="{D5CDD505-2E9C-101B-9397-08002B2CF9AE}" pid="3" name="MediaServiceImageTags">
    <vt:lpwstr/>
  </property>
</Properties>
</file>