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58" r:id="rId4"/>
    <p:sldMasterId id="2147483686" r:id="rId5"/>
    <p:sldMasterId id="2147483703" r:id="rId6"/>
  </p:sldMasterIdLst>
  <p:notesMasterIdLst>
    <p:notesMasterId r:id="rId11"/>
  </p:notesMasterIdLst>
  <p:handoutMasterIdLst>
    <p:handoutMasterId r:id="rId12"/>
  </p:handoutMasterIdLst>
  <p:sldIdLst>
    <p:sldId id="257" r:id="rId7"/>
    <p:sldId id="2147138995" r:id="rId8"/>
    <p:sldId id="272" r:id="rId9"/>
    <p:sldId id="267" r:id="rId10"/>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Tenorite" panose="00000500000000000000"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75757"/>
    <a:srgbClr val="00B2A1"/>
    <a:srgbClr val="D75733"/>
    <a:srgbClr val="3E5AA8"/>
    <a:srgbClr val="B1D6E8"/>
    <a:srgbClr val="40D1F5"/>
    <a:srgbClr val="F5835D"/>
    <a:srgbClr val="84B8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61E57-8C4B-4665-99E9-668724525A53}" v="9" dt="2024-03-19T15:18:31.874"/>
    <p1510:client id="{DE7D3158-58D3-4F4B-A222-57368ECA6D3D}" v="591" dt="2024-03-19T15:42:15.0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40" y="44"/>
      </p:cViewPr>
      <p:guideLst>
        <p:guide orient="horz" pos="1620"/>
        <p:guide pos="2880"/>
      </p:guideLst>
    </p:cSldViewPr>
  </p:slideViewPr>
  <p:notesTextViewPr>
    <p:cViewPr>
      <p:scale>
        <a:sx n="1" d="1"/>
        <a:sy n="1" d="1"/>
      </p:scale>
      <p:origin x="0" y="0"/>
    </p:cViewPr>
  </p:notesTextViewPr>
  <p:notesViewPr>
    <p:cSldViewPr>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8AE68-B2C4-407B-A853-67ABA7BBDB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A2F355C-8E16-4484-8D33-9BD23C2FD2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FE0485-080A-4727-9301-4C8F7C1A81A4}" type="datetimeFigureOut">
              <a:rPr lang="en-GB" smtClean="0"/>
              <a:t>20/03/2024</a:t>
            </a:fld>
            <a:endParaRPr lang="en-GB" dirty="0"/>
          </a:p>
        </p:txBody>
      </p:sp>
      <p:sp>
        <p:nvSpPr>
          <p:cNvPr id="4" name="Footer Placeholder 3">
            <a:extLst>
              <a:ext uri="{FF2B5EF4-FFF2-40B4-BE49-F238E27FC236}">
                <a16:creationId xmlns:a16="http://schemas.microsoft.com/office/drawing/2014/main" id="{CE12E68C-3A87-4053-9F42-3E9448407B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0181A81-4B97-4D4A-9BBA-92EDE09D3E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9CC6B-C00A-48E6-B507-224DD12FC6A4}" type="slidenum">
              <a:rPr lang="en-GB" smtClean="0"/>
              <a:t>‹#›</a:t>
            </a:fld>
            <a:endParaRPr lang="en-GB" dirty="0"/>
          </a:p>
        </p:txBody>
      </p:sp>
    </p:spTree>
    <p:extLst>
      <p:ext uri="{BB962C8B-B14F-4D97-AF65-F5344CB8AC3E}">
        <p14:creationId xmlns:p14="http://schemas.microsoft.com/office/powerpoint/2010/main" val="41140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20/03/2024</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Narrative straight forward apart from final bullet point on training.</a:t>
            </a:r>
          </a:p>
          <a:p>
            <a:endParaRPr lang="en-GB" dirty="0"/>
          </a:p>
          <a:p>
            <a:r>
              <a:rPr lang="en-GB" b="1" dirty="0"/>
              <a:t>In order to ensure the training modules are created to deliver the maximum benefit for external users (you know your processes better than us), we are providing an opportunity for external engagement in the e-module training creation process. Please reach out to Correla by the e-mail address shown if interested.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9F458-7C58-4F9B-AA30-C85CD11B80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02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18128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9144000" cy="51435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505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16137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34188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4499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20/03/2024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78832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20/03/2024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991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GB"/>
              <a:t>Click to edit Master title style</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282513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ntent slide ">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5FF2C4E-0AD3-4C2A-BDFC-639F6E331E30}"/>
              </a:ext>
            </a:extLst>
          </p:cNvPr>
          <p:cNvSpPr/>
          <p:nvPr userDrawn="1"/>
        </p:nvSpPr>
        <p:spPr>
          <a:xfrm>
            <a:off x="-1" y="1"/>
            <a:ext cx="9144001" cy="4892423"/>
          </a:xfrm>
          <a:prstGeom prst="rect">
            <a:avLst/>
          </a:prstGeom>
          <a:solidFill>
            <a:schemeClr val="accent2">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100" err="1">
              <a:solidFill>
                <a:schemeClr val="accent2"/>
              </a:solidFill>
              <a:latin typeface="Arial" panose="020B0604020202020204" pitchFamily="34" charset="0"/>
              <a:cs typeface="Arial" panose="020B0604020202020204" pitchFamily="34" charset="0"/>
            </a:endParaRPr>
          </a:p>
        </p:txBody>
      </p:sp>
      <p:sp>
        <p:nvSpPr>
          <p:cNvPr id="16" name="Text Placeholder 2"/>
          <p:cNvSpPr>
            <a:spLocks noGrp="1"/>
          </p:cNvSpPr>
          <p:nvPr>
            <p:ph type="body" sz="quarter" idx="12" hasCustomPrompt="1"/>
          </p:nvPr>
        </p:nvSpPr>
        <p:spPr>
          <a:xfrm>
            <a:off x="275771" y="63501"/>
            <a:ext cx="1001713" cy="123794"/>
          </a:xfrm>
          <a:prstGeom prst="rect">
            <a:avLst/>
          </a:prstGeom>
        </p:spPr>
        <p:txBody>
          <a:bodyPr wrap="none" tIns="0" bIns="0" anchor="ctr" anchorCtr="0"/>
          <a:lstStyle>
            <a:lvl1pPr marL="0" indent="0" algn="l" defTabSz="1828754" rtl="0" eaLnBrk="1" latinLnBrk="0" hangingPunct="1">
              <a:lnSpc>
                <a:spcPct val="90000"/>
              </a:lnSpc>
              <a:spcBef>
                <a:spcPts val="2000"/>
              </a:spcBef>
              <a:buFont typeface="Arial" panose="020B0604020202020204" pitchFamily="34" charset="0"/>
              <a:buNone/>
              <a:defRPr lang="en-US" sz="800" b="0"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754"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754"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a:t>0.0 Section name</a:t>
            </a:r>
          </a:p>
        </p:txBody>
      </p:sp>
      <p:sp>
        <p:nvSpPr>
          <p:cNvPr id="11" name="Title 1"/>
          <p:cNvSpPr>
            <a:spLocks noGrp="1"/>
          </p:cNvSpPr>
          <p:nvPr>
            <p:ph type="ctrTitle" hasCustomPrompt="1"/>
          </p:nvPr>
        </p:nvSpPr>
        <p:spPr>
          <a:xfrm>
            <a:off x="263071" y="258808"/>
            <a:ext cx="5245100" cy="909593"/>
          </a:xfrm>
          <a:prstGeom prst="rect">
            <a:avLst/>
          </a:prstGeom>
          <a:noFill/>
        </p:spPr>
        <p:txBody>
          <a:bodyPr wrap="square" lIns="0" rtlCol="0" anchor="t" anchorCtr="0">
            <a:noAutofit/>
          </a:bodyPr>
          <a:lstStyle>
            <a:lvl1pPr marL="0" algn="l">
              <a:lnSpc>
                <a:spcPct val="98000"/>
              </a:lnSpc>
              <a:tabLst>
                <a:tab pos="457189" algn="l"/>
              </a:tabLst>
              <a:defRPr lang="en-US" sz="2400" u="none" dirty="0">
                <a:solidFill>
                  <a:schemeClr val="bg1"/>
                </a:solidFill>
                <a:latin typeface="Arial" panose="020B0604020202020204" pitchFamily="34" charset="0"/>
                <a:ea typeface="+mn-ea"/>
                <a:cs typeface="Arial" panose="020B0604020202020204" pitchFamily="34" charset="0"/>
              </a:defRPr>
            </a:lvl1pPr>
          </a:lstStyle>
          <a:p>
            <a:pPr marL="0" lvl="0" algn="l"/>
            <a:r>
              <a:rPr lang="en-US"/>
              <a:t>Click to add title</a:t>
            </a:r>
            <a:br>
              <a:rPr lang="en-US"/>
            </a:br>
            <a:endParaRPr lang="en-US"/>
          </a:p>
        </p:txBody>
      </p:sp>
      <p:sp>
        <p:nvSpPr>
          <p:cNvPr id="25" name="Rectangle 24"/>
          <p:cNvSpPr/>
          <p:nvPr userDrawn="1"/>
        </p:nvSpPr>
        <p:spPr>
          <a:xfrm>
            <a:off x="8903495" y="4975063"/>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27" name="Footer Placeholder 4"/>
          <p:cNvSpPr txBox="1">
            <a:spLocks/>
          </p:cNvSpPr>
          <p:nvPr userDrawn="1"/>
        </p:nvSpPr>
        <p:spPr>
          <a:xfrm>
            <a:off x="7899751" y="4975674"/>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a:solidFill>
                  <a:schemeClr val="accent2"/>
                </a:solidFill>
                <a:latin typeface="Arial" panose="020B0604020202020204" pitchFamily="34" charset="0"/>
                <a:cs typeface="Arial" panose="020B0604020202020204" pitchFamily="34" charset="0"/>
              </a:rPr>
              <a:t>©</a:t>
            </a:r>
          </a:p>
        </p:txBody>
      </p:sp>
      <p:sp>
        <p:nvSpPr>
          <p:cNvPr id="45" name="Freeform 5"/>
          <p:cNvSpPr>
            <a:spLocks noEditPoints="1"/>
          </p:cNvSpPr>
          <p:nvPr userDrawn="1"/>
        </p:nvSpPr>
        <p:spPr bwMode="auto">
          <a:xfrm>
            <a:off x="8002023" y="4978055"/>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46" name="TextBox 45"/>
          <p:cNvSpPr txBox="1"/>
          <p:nvPr userDrawn="1"/>
        </p:nvSpPr>
        <p:spPr>
          <a:xfrm>
            <a:off x="8264669" y="4933519"/>
            <a:ext cx="613587" cy="184666"/>
          </a:xfrm>
          <a:prstGeom prst="rect">
            <a:avLst/>
          </a:prstGeom>
          <a:noFill/>
        </p:spPr>
        <p:txBody>
          <a:bodyPr wrap="square" rtlCol="0">
            <a:spAutoFit/>
          </a:bodyPr>
          <a:lstStyle/>
          <a:p>
            <a:pPr algn="ctr"/>
            <a:r>
              <a:rPr lang="en-US" sz="600">
                <a:solidFill>
                  <a:schemeClr val="accent2"/>
                </a:solidFill>
                <a:latin typeface="Arial" panose="020B0604020202020204" pitchFamily="34" charset="0"/>
                <a:cs typeface="Arial" panose="020B0604020202020204" pitchFamily="34" charset="0"/>
              </a:rPr>
              <a:t>confidential</a:t>
            </a:r>
          </a:p>
        </p:txBody>
      </p:sp>
      <p:sp>
        <p:nvSpPr>
          <p:cNvPr id="47" name="Shape 257"/>
          <p:cNvSpPr txBox="1">
            <a:spLocks/>
          </p:cNvSpPr>
          <p:nvPr userDrawn="1"/>
        </p:nvSpPr>
        <p:spPr>
          <a:xfrm>
            <a:off x="8869969" y="4930742"/>
            <a:ext cx="259712" cy="194925"/>
          </a:xfrm>
          <a:prstGeom prst="rect">
            <a:avLst/>
          </a:prstGeom>
          <a:noFill/>
          <a:extLst>
            <a:ext uri="{C572A759-6A51-4108-AA02-DFA0A04FC94B}">
              <ma14:wrappingTextBoxFlag xmlns="" xmlns:ma14="http://schemas.microsoft.com/office/mac/drawingml/2011/main"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sz="600" noProof="0" smtClean="0">
                <a:latin typeface="Arial" panose="020B0604020202020204" pitchFamily="34" charset="0"/>
                <a:cs typeface="Arial" panose="020B0604020202020204" pitchFamily="34" charset="0"/>
                <a:sym typeface="Arial"/>
              </a:rPr>
              <a:pPr lvl="0"/>
              <a:t>‹#›</a:t>
            </a:fld>
            <a:endParaRPr lang="en-GB" sz="600" noProof="0">
              <a:latin typeface="Arial" panose="020B0604020202020204" pitchFamily="34" charset="0"/>
              <a:cs typeface="Arial" panose="020B0604020202020204" pitchFamily="34" charset="0"/>
              <a:sym typeface="Arial"/>
            </a:endParaRPr>
          </a:p>
        </p:txBody>
      </p:sp>
      <p:grpSp>
        <p:nvGrpSpPr>
          <p:cNvPr id="15" name="Group 14"/>
          <p:cNvGrpSpPr/>
          <p:nvPr userDrawn="1"/>
        </p:nvGrpSpPr>
        <p:grpSpPr>
          <a:xfrm>
            <a:off x="71949" y="4978615"/>
            <a:ext cx="503788" cy="94721"/>
            <a:chOff x="6014087" y="4646472"/>
            <a:chExt cx="503788" cy="94721"/>
          </a:xfrm>
        </p:grpSpPr>
        <p:sp>
          <p:nvSpPr>
            <p:cNvPr id="17" name="Oval 16"/>
            <p:cNvSpPr>
              <a:spLocks noChangeArrowheads="1"/>
            </p:cNvSpPr>
            <p:nvPr/>
          </p:nvSpPr>
          <p:spPr bwMode="auto">
            <a:xfrm flipH="1">
              <a:off x="6423171" y="4646472"/>
              <a:ext cx="94704" cy="94721"/>
            </a:xfrm>
            <a:prstGeom prst="ellipse">
              <a:avLst/>
            </a:prstGeom>
            <a:solidFill>
              <a:srgbClr val="EF3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rPr>
                <a:t> </a:t>
              </a:r>
            </a:p>
          </p:txBody>
        </p:sp>
        <p:sp>
          <p:nvSpPr>
            <p:cNvPr id="18" name="Oval 17"/>
            <p:cNvSpPr>
              <a:spLocks noChangeArrowheads="1"/>
            </p:cNvSpPr>
            <p:nvPr/>
          </p:nvSpPr>
          <p:spPr bwMode="auto">
            <a:xfrm flipH="1">
              <a:off x="6320900" y="4646472"/>
              <a:ext cx="94704" cy="94721"/>
            </a:xfrm>
            <a:prstGeom prst="ellipse">
              <a:avLst/>
            </a:prstGeom>
            <a:solidFill>
              <a:srgbClr val="0E3570"/>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Oval 18"/>
            <p:cNvSpPr>
              <a:spLocks noChangeArrowheads="1"/>
            </p:cNvSpPr>
            <p:nvPr/>
          </p:nvSpPr>
          <p:spPr bwMode="auto">
            <a:xfrm flipH="1">
              <a:off x="6218629" y="4646472"/>
              <a:ext cx="94704" cy="94721"/>
            </a:xfrm>
            <a:prstGeom prst="ellipse">
              <a:avLst/>
            </a:prstGeom>
            <a:solidFill>
              <a:srgbClr val="00A2E0"/>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 name="Oval 19"/>
            <p:cNvSpPr>
              <a:spLocks noChangeArrowheads="1"/>
            </p:cNvSpPr>
            <p:nvPr/>
          </p:nvSpPr>
          <p:spPr bwMode="auto">
            <a:xfrm flipH="1">
              <a:off x="6116358" y="4646472"/>
              <a:ext cx="94704" cy="94721"/>
            </a:xfrm>
            <a:prstGeom prst="ellipse">
              <a:avLst/>
            </a:prstGeom>
            <a:solidFill>
              <a:srgbClr val="6DC24B"/>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 name="Oval 20"/>
            <p:cNvSpPr>
              <a:spLocks noChangeArrowheads="1"/>
            </p:cNvSpPr>
            <p:nvPr/>
          </p:nvSpPr>
          <p:spPr bwMode="auto">
            <a:xfrm flipH="1">
              <a:off x="6014087" y="4646472"/>
              <a:ext cx="94704" cy="94721"/>
            </a:xfrm>
            <a:prstGeom prst="ellipse">
              <a:avLst/>
            </a:prstGeom>
            <a:solidFill>
              <a:srgbClr val="FFDA29"/>
            </a:solidFill>
            <a:ln>
              <a:noFill/>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22" name="Text Placeholder 2">
            <a:extLst>
              <a:ext uri="{FF2B5EF4-FFF2-40B4-BE49-F238E27FC236}">
                <a16:creationId xmlns:a16="http://schemas.microsoft.com/office/drawing/2014/main" id="{FDE25D5B-F84A-422B-8369-6B63F811279E}"/>
              </a:ext>
            </a:extLst>
          </p:cNvPr>
          <p:cNvSpPr>
            <a:spLocks noGrp="1"/>
          </p:cNvSpPr>
          <p:nvPr>
            <p:ph type="body" sz="quarter" idx="10"/>
          </p:nvPr>
        </p:nvSpPr>
        <p:spPr>
          <a:xfrm>
            <a:off x="5053563" y="1276350"/>
            <a:ext cx="3489324" cy="327660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269475447"/>
      </p:ext>
    </p:extLst>
  </p:cSld>
  <p:clrMapOvr>
    <a:masterClrMapping/>
  </p:clrMapOvr>
  <p:extLst>
    <p:ext uri="{DCECCB84-F9BA-43D5-87BE-67443E8EF086}">
      <p15:sldGuideLst xmlns:p15="http://schemas.microsoft.com/office/powerpoint/2012/main">
        <p15:guide id="1" orient="horz" pos="161">
          <p15:clr>
            <a:srgbClr val="FBAE40"/>
          </p15:clr>
        </p15:guide>
        <p15:guide id="2" pos="164">
          <p15:clr>
            <a:srgbClr val="FBAE40"/>
          </p15:clr>
        </p15:guide>
        <p15:guide id="3" orient="horz" pos="3078">
          <p15:clr>
            <a:srgbClr val="FBAE40"/>
          </p15:clr>
        </p15:guide>
        <p15:guide id="4" pos="55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367989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9363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90147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721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267268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11146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4724402"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779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5651139"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59286" y="1135045"/>
            <a:ext cx="2580642"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2131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304074" y="1135045"/>
            <a:ext cx="5651139" cy="3529483"/>
          </a:xfrm>
        </p:spPr>
        <p:txBody>
          <a:bodyPr/>
          <a:lstStyle>
            <a:lvl1pPr marL="0" indent="0">
              <a:buNone/>
              <a:defRPr sz="2250">
                <a:solidFill>
                  <a:schemeClr val="tx1"/>
                </a:solidFill>
              </a:defRPr>
            </a:lvl1pPr>
            <a:lvl2pPr marL="0" indent="0">
              <a:buNone/>
              <a:defRPr>
                <a:solidFill>
                  <a:schemeClr val="tx1"/>
                </a:solidFill>
              </a:defRPr>
            </a:lvl2pPr>
            <a:lvl3pPr marL="135731" indent="-135731">
              <a:defRPr>
                <a:solidFill>
                  <a:schemeClr val="tx1"/>
                </a:solidFill>
              </a:defRPr>
            </a:lvl3pPr>
            <a:lvl4pPr marL="402431" indent="-135731">
              <a:defRPr>
                <a:solidFill>
                  <a:schemeClr val="tx1"/>
                </a:solidFill>
              </a:defRPr>
            </a:lvl4pPr>
            <a:lvl5pPr marL="675085" indent="-135731">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754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9144001" cy="51435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dirty="0">
                <a:solidFill>
                  <a:schemeClr val="bg1"/>
                </a:solidFill>
              </a:rPr>
              <a:t>National Gas Transmission </a:t>
            </a:r>
            <a:r>
              <a:rPr lang="en-GB" sz="75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412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9144000" cy="5143500"/>
          </a:xfrm>
        </p:spPr>
        <p:txBody>
          <a:bodyPr/>
          <a:lstStyle>
            <a:lvl1pP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dirty="0">
                <a:solidFill>
                  <a:schemeClr val="bg1"/>
                </a:solidFill>
              </a:rPr>
              <a:t>National Gas Transmission </a:t>
            </a:r>
            <a:r>
              <a:rPr lang="en-GB" sz="75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8865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66274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7872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281768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3951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20/03/2024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76381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20/03/2024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99015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dirty="0"/>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9893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10849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0723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479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7564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215614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664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18585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586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392611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310599"/>
            <a:ext cx="2422922" cy="65780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718278"/>
            <a:ext cx="5610600" cy="162000"/>
          </a:xfrm>
        </p:spPr>
        <p:txBody>
          <a:bodyPr anchor="ctr">
            <a:noAutofit/>
          </a:bodyPr>
          <a:lstStyle>
            <a:lvl1pPr marL="0" indent="0">
              <a:buNone/>
              <a:defRPr sz="75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Tree>
    <p:extLst>
      <p:ext uri="{BB962C8B-B14F-4D97-AF65-F5344CB8AC3E}">
        <p14:creationId xmlns:p14="http://schemas.microsoft.com/office/powerpoint/2010/main" val="244609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4276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288475"/>
            <a:ext cx="5611583" cy="1202867"/>
          </a:xfrm>
        </p:spPr>
        <p:txBody>
          <a:bodyPr anchor="t">
            <a:normAutofit/>
          </a:bodyPr>
          <a:lstStyle>
            <a:lvl1pPr algn="l">
              <a:defRPr sz="225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4044043"/>
            <a:ext cx="5611583" cy="631370"/>
          </a:xfrm>
        </p:spPr>
        <p:txBody>
          <a:bodyPr anchor="b">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3008" y="1849171"/>
            <a:ext cx="4590000" cy="1246156"/>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304802" y="4691064"/>
            <a:ext cx="5610600" cy="162000"/>
          </a:xfrm>
        </p:spPr>
        <p:txBody>
          <a:bodyPr anchor="ctr">
            <a:noAutofit/>
          </a:bodyPr>
          <a:lstStyle>
            <a:lvl1pPr marL="0" indent="0">
              <a:buNone/>
              <a:defRPr sz="15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170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31166" y="4343737"/>
            <a:ext cx="1808998" cy="49113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304803" y="1758042"/>
            <a:ext cx="5611583" cy="1046899"/>
          </a:xfrm>
        </p:spPr>
        <p:txBody>
          <a:bodyPr anchor="t">
            <a:normAutofit/>
          </a:bodyPr>
          <a:lstStyle>
            <a:lvl1pPr algn="l">
              <a:defRPr sz="3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304803" y="2804941"/>
            <a:ext cx="5611583" cy="1241822"/>
          </a:xfrm>
        </p:spPr>
        <p:txBody>
          <a:bodyPr anchor="t">
            <a:normAutofit/>
          </a:bodyPr>
          <a:lstStyle>
            <a:lvl1pPr marL="0" indent="0" algn="l">
              <a:spcBef>
                <a:spcPts val="450"/>
              </a:spcBef>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Tree>
    <p:extLst>
      <p:ext uri="{BB962C8B-B14F-4D97-AF65-F5344CB8AC3E}">
        <p14:creationId xmlns:p14="http://schemas.microsoft.com/office/powerpoint/2010/main" val="11529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5083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4724402"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4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5651139"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59286" y="1135045"/>
            <a:ext cx="2580642"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269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304074" y="1135045"/>
            <a:ext cx="5651139" cy="3529483"/>
          </a:xfrm>
        </p:spPr>
        <p:txBody>
          <a:bodyPr/>
          <a:lstStyle>
            <a:lvl1pPr marL="0" indent="0">
              <a:buNone/>
              <a:defRPr sz="2250">
                <a:solidFill>
                  <a:schemeClr val="tx1"/>
                </a:solidFill>
              </a:defRPr>
            </a:lvl1pPr>
            <a:lvl2pPr marL="0" indent="0">
              <a:buNone/>
              <a:defRPr>
                <a:solidFill>
                  <a:schemeClr val="tx1"/>
                </a:solidFill>
              </a:defRPr>
            </a:lvl2pPr>
            <a:lvl3pPr marL="135731" indent="-135731">
              <a:defRPr>
                <a:solidFill>
                  <a:schemeClr val="tx1"/>
                </a:solidFill>
              </a:defRPr>
            </a:lvl3pPr>
            <a:lvl4pPr marL="402431" indent="-135731">
              <a:defRPr>
                <a:solidFill>
                  <a:schemeClr val="tx1"/>
                </a:solidFill>
              </a:defRPr>
            </a:lvl4pPr>
            <a:lvl5pPr marL="675085" indent="-135731">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78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22476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9144001" cy="51435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15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9144000" cy="5143500"/>
          </a:xfrm>
        </p:spPr>
        <p:txBody>
          <a:bodyPr/>
          <a:lstStyle>
            <a:lvl1pP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55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74774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15273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6513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196264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1_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7001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1_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79011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2_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165" y="4343737"/>
            <a:ext cx="1809000" cy="49113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2162" y="0"/>
            <a:ext cx="3271838" cy="51435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13928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2_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1" y="1"/>
            <a:ext cx="9143999" cy="51434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8517345" y="4718278"/>
            <a:ext cx="324576" cy="162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52322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4724402" y="1135045"/>
            <a:ext cx="4115526"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1786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2_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335417" y="1687288"/>
            <a:ext cx="5499326" cy="2293652"/>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8517345" y="4718278"/>
            <a:ext cx="324576" cy="162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13748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20/03/2024</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6059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20/03/2024</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68453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216585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268280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9144000" cy="51435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12664" b="17204"/>
          <a:stretch/>
        </p:blipFill>
        <p:spPr>
          <a:xfrm>
            <a:off x="6056564" y="44574"/>
            <a:ext cx="3087435" cy="5098927"/>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335417" y="1162560"/>
            <a:ext cx="5499326" cy="2818380"/>
          </a:xfrm>
        </p:spPr>
        <p:txBody>
          <a:bodyPr anchor="t">
            <a:normAutofit/>
          </a:bodyPr>
          <a:lstStyle>
            <a:lvl1pPr>
              <a:defRPr sz="3000">
                <a:solidFill>
                  <a:schemeClr val="bg1"/>
                </a:solidFill>
              </a:defRPr>
            </a:lvl1pPr>
          </a:lstStyle>
          <a:p>
            <a:r>
              <a:rPr lang="en-US"/>
              <a:t>Click to edit Master title style</a:t>
            </a:r>
            <a:endParaRPr lang="en-GB"/>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166" y="4343737"/>
            <a:ext cx="1808998" cy="491131"/>
          </a:xfrm>
          <a:prstGeom prst="rect">
            <a:avLst/>
          </a:prstGeom>
        </p:spPr>
      </p:pic>
    </p:spTree>
    <p:extLst>
      <p:ext uri="{BB962C8B-B14F-4D97-AF65-F5344CB8AC3E}">
        <p14:creationId xmlns:p14="http://schemas.microsoft.com/office/powerpoint/2010/main" val="102577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8505646" y="4778376"/>
            <a:ext cx="638355" cy="365125"/>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600" smtClean="0"/>
              <a:pPr/>
              <a:t>‹#›</a:t>
            </a:fld>
            <a:endParaRPr lang="en-GB" sz="6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105025" y="2051785"/>
            <a:ext cx="4933950" cy="1039932"/>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240959839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Key mess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322781" y="1068388"/>
            <a:ext cx="8436852" cy="35684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9206425" y="0"/>
            <a:ext cx="2029736" cy="2104028"/>
            <a:chOff x="3528102" y="847657"/>
            <a:chExt cx="2029736" cy="2104028"/>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104028"/>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6" marR="0" lvl="2" indent="-90486" defTabSz="914378"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378"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378"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6" marR="0" lvl="2" indent="-90486" algn="l" defTabSz="914378"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378"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16124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304074" y="1135045"/>
            <a:ext cx="5651139"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59286" y="1135045"/>
            <a:ext cx="2580642" cy="3529483"/>
          </a:xfrm>
        </p:spPr>
        <p:txBody>
          <a:bodyPr/>
          <a:lstStyle>
            <a:lvl1pPr marL="0" indent="0">
              <a:buNone/>
              <a:defRPr/>
            </a:lvl1pPr>
            <a:lvl2pPr marL="135731" indent="-135731">
              <a:defRPr/>
            </a:lvl2pPr>
            <a:lvl3pPr marL="402431" indent="-135731">
              <a:defRPr/>
            </a:lvl3pPr>
            <a:lvl4pPr marL="675085" indent="-135731">
              <a:defRPr/>
            </a:lvl4pPr>
            <a:lvl5pPr marL="941785" indent="-135731">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6154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304074" y="1135045"/>
            <a:ext cx="5651139" cy="3529483"/>
          </a:xfrm>
        </p:spPr>
        <p:txBody>
          <a:bodyPr/>
          <a:lstStyle>
            <a:lvl1pPr marL="0" indent="0">
              <a:buNone/>
              <a:defRPr sz="2250">
                <a:solidFill>
                  <a:schemeClr val="tx1"/>
                </a:solidFill>
              </a:defRPr>
            </a:lvl1pPr>
            <a:lvl2pPr marL="0" indent="0">
              <a:buNone/>
              <a:defRPr>
                <a:solidFill>
                  <a:schemeClr val="tx1"/>
                </a:solidFill>
              </a:defRPr>
            </a:lvl2pPr>
            <a:lvl3pPr marL="135731" indent="-135731">
              <a:defRPr>
                <a:solidFill>
                  <a:schemeClr val="tx1"/>
                </a:solidFill>
              </a:defRPr>
            </a:lvl3pPr>
            <a:lvl4pPr marL="402431" indent="-135731">
              <a:defRPr>
                <a:solidFill>
                  <a:schemeClr val="tx1"/>
                </a:solidFill>
              </a:defRPr>
            </a:lvl4pPr>
            <a:lvl5pPr marL="675085" indent="-135731">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5212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9161639" cy="51435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9144001" cy="51435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20/03/2024</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1502874" y="4718278"/>
            <a:ext cx="4957784" cy="162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304074" y="4718278"/>
            <a:ext cx="1198800" cy="162000"/>
          </a:xfrm>
          <a:prstGeom prst="rect">
            <a:avLst/>
          </a:prstGeom>
          <a:noFill/>
        </p:spPr>
        <p:txBody>
          <a:bodyPr wrap="square" lIns="0" tIns="0" rIns="0" bIns="0" rtlCol="0" anchor="ctr">
            <a:noAutofit/>
          </a:bodyPr>
          <a:lstStyle/>
          <a:p>
            <a:r>
              <a:rPr lang="en-GB" sz="750" b="1">
                <a:solidFill>
                  <a:schemeClr val="bg1"/>
                </a:solidFill>
              </a:rPr>
              <a:t>National Gas Transmission </a:t>
            </a:r>
            <a:r>
              <a:rPr lang="en-GB" sz="75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304074" y="1135045"/>
            <a:ext cx="5651139" cy="3529483"/>
          </a:xfrm>
        </p:spPr>
        <p:txBody>
          <a:bodyPr/>
          <a:lstStyle>
            <a:lvl1pPr marL="0" indent="0">
              <a:buNone/>
              <a:defRPr sz="2250">
                <a:solidFill>
                  <a:schemeClr val="bg1"/>
                </a:solidFill>
              </a:defRPr>
            </a:lvl1pPr>
            <a:lvl2pPr marL="0" indent="0">
              <a:buNone/>
              <a:defRPr>
                <a:solidFill>
                  <a:schemeClr val="bg1"/>
                </a:solidFill>
              </a:defRPr>
            </a:lvl2pPr>
            <a:lvl3pPr marL="135731" indent="-135731">
              <a:defRPr>
                <a:solidFill>
                  <a:schemeClr val="bg1"/>
                </a:solidFill>
              </a:defRPr>
            </a:lvl3pPr>
            <a:lvl4pPr marL="402431" indent="-135731">
              <a:defRPr>
                <a:solidFill>
                  <a:schemeClr val="bg1"/>
                </a:solidFill>
              </a:defRPr>
            </a:lvl4pPr>
            <a:lvl5pPr marL="675085" indent="-135731">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10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304074" y="290571"/>
            <a:ext cx="8537847" cy="844475"/>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304074" y="1135045"/>
            <a:ext cx="8537847" cy="352948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6460657" y="4718278"/>
            <a:ext cx="2056688" cy="162000"/>
          </a:xfrm>
          <a:prstGeom prst="rect">
            <a:avLst/>
          </a:prstGeom>
        </p:spPr>
        <p:txBody>
          <a:bodyPr vert="horz" lIns="0" tIns="0" rIns="0" bIns="0" rtlCol="0" anchor="ctr"/>
          <a:lstStyle>
            <a:lvl1pPr algn="r">
              <a:defRPr sz="750">
                <a:solidFill>
                  <a:schemeClr val="accent6"/>
                </a:solidFill>
              </a:defRPr>
            </a:lvl1pPr>
          </a:lstStyle>
          <a:p>
            <a:fld id="{A6DF73BD-195B-47D1-97CE-E42CD132008D}" type="datetime1">
              <a:rPr lang="en-GB" smtClean="0"/>
              <a:t>20/03/2024</a:t>
            </a:fld>
            <a:endParaRPr lang="en-GB"/>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1502570" y="4718278"/>
            <a:ext cx="4958088" cy="162000"/>
          </a:xfrm>
          <a:prstGeom prst="rect">
            <a:avLst/>
          </a:prstGeom>
        </p:spPr>
        <p:txBody>
          <a:bodyPr vert="horz" lIns="0" tIns="0" rIns="0" bIns="0" rtlCol="0" anchor="ctr"/>
          <a:lstStyle>
            <a:lvl1pPr algn="l">
              <a:defRPr sz="750">
                <a:solidFill>
                  <a:schemeClr val="accent6"/>
                </a:solidFill>
              </a:defRPr>
            </a:lvl1pPr>
          </a:lstStyle>
          <a:p>
            <a:r>
              <a:rPr lang="en-GB"/>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8517345" y="4718278"/>
            <a:ext cx="324576" cy="162000"/>
          </a:xfrm>
          <a:prstGeom prst="rect">
            <a:avLst/>
          </a:prstGeom>
        </p:spPr>
        <p:txBody>
          <a:bodyPr vert="horz" lIns="0" tIns="0" rIns="0" bIns="0" rtlCol="0" anchor="ctr"/>
          <a:lstStyle>
            <a:lvl1pPr algn="r">
              <a:defRPr sz="75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304074" y="4718278"/>
            <a:ext cx="1198495" cy="162000"/>
          </a:xfrm>
          <a:prstGeom prst="rect">
            <a:avLst/>
          </a:prstGeom>
          <a:noFill/>
        </p:spPr>
        <p:txBody>
          <a:bodyPr wrap="square" lIns="0" tIns="0" rIns="0" bIns="0" rtlCol="0" anchor="ctr">
            <a:noAutofit/>
          </a:bodyPr>
          <a:lstStyle/>
          <a:p>
            <a:r>
              <a:rPr lang="en-GB" sz="750" b="1">
                <a:solidFill>
                  <a:schemeClr val="accent6"/>
                </a:solidFill>
              </a:rPr>
              <a:t>National Gas Transmission </a:t>
            </a:r>
            <a:r>
              <a:rPr lang="en-GB" sz="750" b="0">
                <a:solidFill>
                  <a:schemeClr val="accent6"/>
                </a:solidFill>
              </a:rPr>
              <a:t>|</a:t>
            </a:r>
          </a:p>
        </p:txBody>
      </p:sp>
    </p:spTree>
    <p:extLst>
      <p:ext uri="{BB962C8B-B14F-4D97-AF65-F5344CB8AC3E}">
        <p14:creationId xmlns:p14="http://schemas.microsoft.com/office/powerpoint/2010/main" val="100483793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000" b="1" kern="1200">
          <a:solidFill>
            <a:schemeClr val="accent6"/>
          </a:solidFill>
          <a:latin typeface="+mj-lt"/>
          <a:ea typeface="+mj-ea"/>
          <a:cs typeface="+mj-cs"/>
        </a:defRPr>
      </a:lvl1pPr>
    </p:titleStyle>
    <p:bodyStyle>
      <a:lvl1pPr marL="1357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1pPr>
      <a:lvl2pPr marL="4024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2pPr>
      <a:lvl3pPr marL="6750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9417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4pPr>
      <a:lvl5pPr marL="1208485" indent="-130969"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304074" y="290571"/>
            <a:ext cx="8537847" cy="844475"/>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304074" y="1135045"/>
            <a:ext cx="8537847" cy="352948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6460657" y="4718278"/>
            <a:ext cx="2056688" cy="162000"/>
          </a:xfrm>
          <a:prstGeom prst="rect">
            <a:avLst/>
          </a:prstGeom>
        </p:spPr>
        <p:txBody>
          <a:bodyPr vert="horz" lIns="0" tIns="0" rIns="0" bIns="0" rtlCol="0" anchor="ctr"/>
          <a:lstStyle>
            <a:lvl1pPr algn="r">
              <a:defRPr sz="750">
                <a:solidFill>
                  <a:schemeClr val="accent6"/>
                </a:solidFill>
              </a:defRPr>
            </a:lvl1pPr>
          </a:lstStyle>
          <a:p>
            <a:fld id="{A6DF73BD-195B-47D1-97CE-E42CD132008D}" type="datetime1">
              <a:rPr lang="en-GB" smtClean="0"/>
              <a:t>20/03/2024</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1502570" y="4718278"/>
            <a:ext cx="4958088" cy="162000"/>
          </a:xfrm>
          <a:prstGeom prst="rect">
            <a:avLst/>
          </a:prstGeom>
        </p:spPr>
        <p:txBody>
          <a:bodyPr vert="horz" lIns="0" tIns="0" rIns="0" bIns="0" rtlCol="0" anchor="ctr"/>
          <a:lstStyle>
            <a:lvl1pPr algn="l">
              <a:defRPr sz="750">
                <a:solidFill>
                  <a:schemeClr val="accent6"/>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8517345" y="4718278"/>
            <a:ext cx="324576" cy="162000"/>
          </a:xfrm>
          <a:prstGeom prst="rect">
            <a:avLst/>
          </a:prstGeom>
        </p:spPr>
        <p:txBody>
          <a:bodyPr vert="horz" lIns="0" tIns="0" rIns="0" bIns="0" rtlCol="0" anchor="ctr"/>
          <a:lstStyle>
            <a:lvl1pPr algn="r">
              <a:defRPr sz="75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304074" y="4718278"/>
            <a:ext cx="1198495" cy="162000"/>
          </a:xfrm>
          <a:prstGeom prst="rect">
            <a:avLst/>
          </a:prstGeom>
          <a:noFill/>
        </p:spPr>
        <p:txBody>
          <a:bodyPr wrap="square" lIns="0" tIns="0" rIns="0" bIns="0" rtlCol="0" anchor="ctr">
            <a:noAutofit/>
          </a:bodyPr>
          <a:lstStyle/>
          <a:p>
            <a:r>
              <a:rPr lang="en-GB" sz="750" b="1" dirty="0">
                <a:solidFill>
                  <a:schemeClr val="accent6"/>
                </a:solidFill>
              </a:rPr>
              <a:t>National Gas Transmission </a:t>
            </a:r>
            <a:r>
              <a:rPr lang="en-GB" sz="750" b="0" dirty="0">
                <a:solidFill>
                  <a:schemeClr val="accent6"/>
                </a:solidFill>
              </a:rPr>
              <a:t>|</a:t>
            </a:r>
          </a:p>
        </p:txBody>
      </p:sp>
    </p:spTree>
    <p:extLst>
      <p:ext uri="{BB962C8B-B14F-4D97-AF65-F5344CB8AC3E}">
        <p14:creationId xmlns:p14="http://schemas.microsoft.com/office/powerpoint/2010/main" val="3626418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000" b="1" kern="1200">
          <a:solidFill>
            <a:schemeClr val="accent6"/>
          </a:solidFill>
          <a:latin typeface="+mj-lt"/>
          <a:ea typeface="+mj-ea"/>
          <a:cs typeface="+mj-cs"/>
        </a:defRPr>
      </a:lvl1pPr>
    </p:titleStyle>
    <p:bodyStyle>
      <a:lvl1pPr marL="1357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1pPr>
      <a:lvl2pPr marL="4024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2pPr>
      <a:lvl3pPr marL="6750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9417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4pPr>
      <a:lvl5pPr marL="1208485" indent="-130969"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304074" y="290571"/>
            <a:ext cx="8537847" cy="844475"/>
          </a:xfrm>
          <a:prstGeom prst="rect">
            <a:avLst/>
          </a:prstGeom>
        </p:spPr>
        <p:txBody>
          <a:bodyPr vert="horz" lIns="0" tIns="0" rIns="0" bIns="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304074" y="1135045"/>
            <a:ext cx="8537847" cy="352948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6460657" y="4718278"/>
            <a:ext cx="2056688" cy="162000"/>
          </a:xfrm>
          <a:prstGeom prst="rect">
            <a:avLst/>
          </a:prstGeom>
        </p:spPr>
        <p:txBody>
          <a:bodyPr vert="horz" lIns="0" tIns="0" rIns="0" bIns="0" rtlCol="0" anchor="ctr"/>
          <a:lstStyle>
            <a:lvl1pPr algn="r">
              <a:defRPr sz="750">
                <a:solidFill>
                  <a:schemeClr val="accent6"/>
                </a:solidFill>
              </a:defRPr>
            </a:lvl1pPr>
          </a:lstStyle>
          <a:p>
            <a:fld id="{A6DF73BD-195B-47D1-97CE-E42CD132008D}" type="datetime1">
              <a:rPr lang="en-GB" smtClean="0"/>
              <a:t>20/03/2024</a:t>
            </a:fld>
            <a:endParaRPr lang="en-GB"/>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1502570" y="4718278"/>
            <a:ext cx="4958088" cy="162000"/>
          </a:xfrm>
          <a:prstGeom prst="rect">
            <a:avLst/>
          </a:prstGeom>
        </p:spPr>
        <p:txBody>
          <a:bodyPr vert="horz" lIns="0" tIns="0" rIns="0" bIns="0" rtlCol="0" anchor="ctr"/>
          <a:lstStyle>
            <a:lvl1pPr algn="l">
              <a:defRPr sz="750">
                <a:solidFill>
                  <a:schemeClr val="accent6"/>
                </a:solidFill>
              </a:defRPr>
            </a:lvl1pPr>
          </a:lstStyle>
          <a:p>
            <a:r>
              <a:rPr lang="en-GB"/>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8517345" y="4718278"/>
            <a:ext cx="324576" cy="162000"/>
          </a:xfrm>
          <a:prstGeom prst="rect">
            <a:avLst/>
          </a:prstGeom>
        </p:spPr>
        <p:txBody>
          <a:bodyPr vert="horz" lIns="0" tIns="0" rIns="0" bIns="0" rtlCol="0" anchor="ctr"/>
          <a:lstStyle>
            <a:lvl1pPr algn="r">
              <a:defRPr sz="75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304074" y="4718278"/>
            <a:ext cx="1198495" cy="162000"/>
          </a:xfrm>
          <a:prstGeom prst="rect">
            <a:avLst/>
          </a:prstGeom>
          <a:noFill/>
        </p:spPr>
        <p:txBody>
          <a:bodyPr wrap="square" lIns="0" tIns="0" rIns="0" bIns="0" rtlCol="0" anchor="ctr">
            <a:noAutofit/>
          </a:bodyPr>
          <a:lstStyle/>
          <a:p>
            <a:r>
              <a:rPr lang="en-GB" sz="750" b="1">
                <a:solidFill>
                  <a:schemeClr val="accent6"/>
                </a:solidFill>
              </a:rPr>
              <a:t>National Gas Transmission </a:t>
            </a:r>
            <a:r>
              <a:rPr lang="en-GB" sz="750" b="0">
                <a:solidFill>
                  <a:schemeClr val="accent6"/>
                </a:solidFill>
              </a:rPr>
              <a:t>|</a:t>
            </a:r>
          </a:p>
        </p:txBody>
      </p:sp>
    </p:spTree>
    <p:extLst>
      <p:ext uri="{BB962C8B-B14F-4D97-AF65-F5344CB8AC3E}">
        <p14:creationId xmlns:p14="http://schemas.microsoft.com/office/powerpoint/2010/main" val="315904617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000" b="1" kern="1200">
          <a:solidFill>
            <a:schemeClr val="accent6"/>
          </a:solidFill>
          <a:latin typeface="+mj-lt"/>
          <a:ea typeface="+mj-ea"/>
          <a:cs typeface="+mj-cs"/>
        </a:defRPr>
      </a:lvl1pPr>
    </p:titleStyle>
    <p:bodyStyle>
      <a:lvl1pPr marL="1357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1pPr>
      <a:lvl2pPr marL="402431"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2pPr>
      <a:lvl3pPr marL="6750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941785" indent="-135731"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4pPr>
      <a:lvl5pPr marL="1208485" indent="-130969"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xoserve.com/change/investment-change/gemini-changes-overview/gemini-sustain-plus/"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a:xfrm>
            <a:off x="243158" y="1390768"/>
            <a:ext cx="5611583" cy="1046899"/>
          </a:xfrm>
        </p:spPr>
        <p:txBody>
          <a:bodyPr>
            <a:normAutofit fontScale="90000"/>
          </a:bodyPr>
          <a:lstStyle/>
          <a:p>
            <a:r>
              <a:rPr lang="en-US" dirty="0">
                <a:latin typeface="Arial"/>
                <a:cs typeface="Arial"/>
              </a:rPr>
              <a:t>Gemini Sustain Plus Update </a:t>
            </a:r>
            <a:br>
              <a:rPr lang="en-US" dirty="0">
                <a:latin typeface="Arial"/>
                <a:cs typeface="Arial"/>
              </a:rPr>
            </a:br>
            <a:br>
              <a:rPr lang="en-US" dirty="0">
                <a:latin typeface="Arial"/>
                <a:cs typeface="Arial"/>
              </a:rPr>
            </a:br>
            <a:endParaRPr lang="en-US" dirty="0">
              <a:latin typeface="Arial"/>
              <a:cs typeface="Arial"/>
            </a:endParaRPr>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a:xfrm>
            <a:off x="263597" y="3075806"/>
            <a:ext cx="5611583" cy="1241822"/>
          </a:xfrm>
        </p:spPr>
        <p:txBody>
          <a:bodyPr/>
          <a:lstStyle/>
          <a:p>
            <a:r>
              <a:rPr lang="en-GB" sz="1400" dirty="0">
                <a:solidFill>
                  <a:srgbClr val="000000"/>
                </a:solidFill>
                <a:latin typeface="Tenorite" panose="00000500000000000000" pitchFamily="2" charset="0"/>
              </a:rPr>
              <a:t>UNC Panel / UNCC</a:t>
            </a:r>
          </a:p>
          <a:p>
            <a:r>
              <a:rPr lang="en-GB" sz="1400" dirty="0">
                <a:solidFill>
                  <a:srgbClr val="000000"/>
                </a:solidFill>
                <a:latin typeface="Tenorite" panose="00000500000000000000" pitchFamily="2" charset="0"/>
              </a:rPr>
              <a:t>March 2024</a:t>
            </a:r>
          </a:p>
          <a:p>
            <a:r>
              <a:rPr lang="en-GB" b="0" dirty="0"/>
              <a:t> </a:t>
            </a:r>
          </a:p>
        </p:txBody>
      </p:sp>
      <p:sp>
        <p:nvSpPr>
          <p:cNvPr id="8" name="TextBox 7">
            <a:extLst>
              <a:ext uri="{FF2B5EF4-FFF2-40B4-BE49-F238E27FC236}">
                <a16:creationId xmlns:a16="http://schemas.microsoft.com/office/drawing/2014/main" id="{7B26B52E-63E2-9B3A-72B6-1AEEEB0FCDB5}"/>
              </a:ext>
            </a:extLst>
          </p:cNvPr>
          <p:cNvSpPr txBox="1"/>
          <p:nvPr/>
        </p:nvSpPr>
        <p:spPr>
          <a:xfrm>
            <a:off x="304074" y="4718278"/>
            <a:ext cx="1198495" cy="162000"/>
          </a:xfrm>
          <a:prstGeom prst="rect">
            <a:avLst/>
          </a:prstGeom>
          <a:noFill/>
        </p:spPr>
        <p:txBody>
          <a:bodyPr wrap="square" lIns="0" tIns="0" rIns="0" bIns="0" rtlCol="0" anchor="ctr">
            <a:noAutofit/>
          </a:bodyPr>
          <a:lstStyle/>
          <a:p>
            <a:pPr defTabSz="685800">
              <a:defRPr/>
            </a:pPr>
            <a:r>
              <a:rPr lang="en-GB" sz="750" b="1">
                <a:solidFill>
                  <a:srgbClr val="00B2A1"/>
                </a:solidFill>
                <a:latin typeface="Tenorite"/>
              </a:rPr>
              <a:t>National Gas Transmission </a:t>
            </a:r>
            <a:r>
              <a:rPr lang="en-GB" sz="750">
                <a:solidFill>
                  <a:srgbClr val="00B2A1"/>
                </a:solidFill>
                <a:latin typeface="Tenorite"/>
              </a:rPr>
              <a:t>|</a:t>
            </a: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13F6-C5C4-038B-4041-88BA60F87B37}"/>
              </a:ext>
            </a:extLst>
          </p:cNvPr>
          <p:cNvSpPr>
            <a:spLocks noGrp="1"/>
          </p:cNvSpPr>
          <p:nvPr>
            <p:ph type="title"/>
          </p:nvPr>
        </p:nvSpPr>
        <p:spPr/>
        <p:txBody>
          <a:bodyPr/>
          <a:lstStyle/>
          <a:p>
            <a:r>
              <a:rPr lang="en-GB" dirty="0"/>
              <a:t>Progress Update</a:t>
            </a:r>
          </a:p>
        </p:txBody>
      </p:sp>
      <p:sp>
        <p:nvSpPr>
          <p:cNvPr id="3" name="Slide Number Placeholder 2">
            <a:extLst>
              <a:ext uri="{FF2B5EF4-FFF2-40B4-BE49-F238E27FC236}">
                <a16:creationId xmlns:a16="http://schemas.microsoft.com/office/drawing/2014/main" id="{18B00EB2-2FE2-0F02-381A-7104ACBC0AE4}"/>
              </a:ext>
            </a:extLst>
          </p:cNvPr>
          <p:cNvSpPr>
            <a:spLocks noGrp="1"/>
          </p:cNvSpPr>
          <p:nvPr>
            <p:ph type="sldNum" sz="quarter" idx="12"/>
          </p:nvPr>
        </p:nvSpPr>
        <p:spPr/>
        <p:txBody>
          <a:bodyPr/>
          <a:lstStyle/>
          <a:p>
            <a:fld id="{22D356C2-113D-466F-A9E6-BFB2DEE646A5}" type="slidenum">
              <a:rPr lang="en-GB" smtClean="0"/>
              <a:t>2</a:t>
            </a:fld>
            <a:endParaRPr lang="en-GB"/>
          </a:p>
        </p:txBody>
      </p:sp>
      <p:sp>
        <p:nvSpPr>
          <p:cNvPr id="7" name="TextBox 6">
            <a:extLst>
              <a:ext uri="{FF2B5EF4-FFF2-40B4-BE49-F238E27FC236}">
                <a16:creationId xmlns:a16="http://schemas.microsoft.com/office/drawing/2014/main" id="{8A9BD072-C10B-5B03-6AC6-E2F98CFC8963}"/>
              </a:ext>
            </a:extLst>
          </p:cNvPr>
          <p:cNvSpPr txBox="1"/>
          <p:nvPr/>
        </p:nvSpPr>
        <p:spPr>
          <a:xfrm>
            <a:off x="179512" y="636390"/>
            <a:ext cx="8106094" cy="3939540"/>
          </a:xfrm>
          <a:prstGeom prst="rect">
            <a:avLst/>
          </a:prstGeom>
          <a:noFill/>
        </p:spPr>
        <p:txBody>
          <a:bodyPr wrap="square" lIns="91440" tIns="45720" rIns="91440" bIns="45720" anchor="t">
            <a:spAutoFit/>
          </a:bodyPr>
          <a:lstStyle/>
          <a:p>
            <a:pPr>
              <a:defRPr/>
            </a:pPr>
            <a:r>
              <a:rPr lang="en-GB" sz="1100" dirty="0">
                <a:solidFill>
                  <a:srgbClr val="000000"/>
                </a:solidFill>
                <a:latin typeface="Tenorite" panose="00000500000000000000" pitchFamily="2" charset="0"/>
              </a:rPr>
              <a:t>Gemini Sustain Plus is an upgrade of the whole Gemini system (platform and UI) combined with additional functionality and features.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0000"/>
              </a:solidFill>
              <a:latin typeface="Tenorite" panose="00000500000000000000" pitchFamily="2" charset="0"/>
            </a:endParaRPr>
          </a:p>
          <a:p>
            <a:pPr>
              <a:defRPr/>
            </a:pPr>
            <a:r>
              <a:rPr kumimoji="0" lang="en-GB" sz="1400" b="1" i="0" u="none" strike="noStrike" kern="1200" cap="none" spc="0" normalizeH="0" baseline="0" noProof="0" dirty="0">
                <a:ln>
                  <a:noFill/>
                </a:ln>
                <a:solidFill>
                  <a:srgbClr val="00B2A1"/>
                </a:solidFill>
                <a:effectLst/>
                <a:uLnTx/>
                <a:uFillTx/>
                <a:latin typeface="Tenorite" panose="00000500000000000000" pitchFamily="2" charset="0"/>
                <a:ea typeface="+mn-ea"/>
                <a:cs typeface="+mn-cs"/>
              </a:rPr>
              <a:t>Current Progress</a:t>
            </a:r>
            <a:endParaRPr kumimoji="0" lang="en-GB" sz="12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endParaRPr>
          </a:p>
          <a:p>
            <a:pPr>
              <a:defRPr/>
            </a:pPr>
            <a:r>
              <a:rPr lang="en-GB" sz="1100" dirty="0">
                <a:solidFill>
                  <a:srgbClr val="000000"/>
                </a:solidFill>
                <a:effectLst/>
                <a:latin typeface="Tenorite" panose="00000500000000000000" pitchFamily="2" charset="0"/>
                <a:ea typeface="Calibri" panose="020F0502020204030204" pitchFamily="34" charset="0"/>
              </a:rPr>
              <a:t>Sustain Plus remains on track to be implemented in Sept 24. The Programme has converted the legacy code into modern code and is now performing development and testing of the new screen designs and features. </a:t>
            </a:r>
          </a:p>
          <a:p>
            <a:pPr>
              <a:defRPr/>
            </a:pPr>
            <a:endParaRPr lang="en-GB" sz="1100" dirty="0">
              <a:solidFill>
                <a:srgbClr val="000000"/>
              </a:solidFill>
              <a:latin typeface="Tenorite" panose="00000500000000000000" pitchFamily="2" charset="0"/>
              <a:ea typeface="Calibri" panose="020F0502020204030204" pitchFamily="34" charset="0"/>
            </a:endParaRPr>
          </a:p>
          <a:p>
            <a:pPr marL="171450" indent="-171450">
              <a:buFont typeface="Arial" panose="020B0604020202020204" pitchFamily="34" charset="0"/>
              <a:buChar char="•"/>
              <a:defRPr/>
            </a:pPr>
            <a:r>
              <a:rPr lang="en-GB" sz="1100" dirty="0">
                <a:solidFill>
                  <a:srgbClr val="000000"/>
                </a:solidFill>
                <a:latin typeface="Tenorite" panose="00000500000000000000" pitchFamily="2" charset="0"/>
                <a:ea typeface="Calibri" panose="020F0502020204030204" pitchFamily="34" charset="0"/>
              </a:rPr>
              <a:t>The detailed design change pack was issued in January, reviewed and approved at </a:t>
            </a:r>
            <a:r>
              <a:rPr lang="en-GB" sz="1100" dirty="0">
                <a:solidFill>
                  <a:srgbClr val="000000"/>
                </a:solidFill>
              </a:rPr>
              <a:t>February 24 Change Management Committee, after a period of representation.</a:t>
            </a:r>
          </a:p>
          <a:p>
            <a:pPr marL="171450" indent="-171450">
              <a:buFont typeface="Arial" panose="020B0604020202020204" pitchFamily="34" charset="0"/>
              <a:buChar char="•"/>
              <a:defRPr/>
            </a:pPr>
            <a:r>
              <a:rPr lang="en-GB" sz="1100" dirty="0">
                <a:solidFill>
                  <a:srgbClr val="000000"/>
                </a:solidFill>
              </a:rPr>
              <a:t>We had 202 attendees across 83 organisations at the March FG, it covered, APIs, Cutover Approach, Gemini User Audit Update, Market Trials and System Demo with an engaging Q&amp;A - all material available on the Sustain Plus Website (</a:t>
            </a:r>
            <a:r>
              <a:rPr lang="en-GB" sz="1100" dirty="0">
                <a:solidFill>
                  <a:srgbClr val="000000"/>
                </a:solidFill>
                <a:hlinkClick r:id="rId2">
                  <a:extLst>
                    <a:ext uri="{A12FA001-AC4F-418D-AE19-62706E023703}">
                      <ahyp:hlinkClr xmlns:ahyp="http://schemas.microsoft.com/office/drawing/2018/hyperlinkcolor" val="tx"/>
                    </a:ext>
                  </a:extLst>
                </a:hlinkClick>
              </a:rPr>
              <a:t>Gemini Sustain Plus (xoserve.com)</a:t>
            </a:r>
            <a:r>
              <a:rPr lang="en-GB" sz="1100" dirty="0">
                <a:solidFill>
                  <a:srgbClr val="000000"/>
                </a:solidFill>
              </a:rPr>
              <a:t>)</a:t>
            </a:r>
          </a:p>
          <a:p>
            <a:pPr marL="171450" indent="-171450">
              <a:buFont typeface="Arial" panose="020B0604020202020204" pitchFamily="34" charset="0"/>
              <a:buChar char="•"/>
              <a:defRPr/>
            </a:pPr>
            <a:r>
              <a:rPr lang="en-US" sz="1100" dirty="0">
                <a:solidFill>
                  <a:srgbClr val="000000"/>
                </a:solidFill>
                <a:latin typeface="Tenorite" panose="00000500000000000000" pitchFamily="2" charset="0"/>
              </a:rPr>
              <a:t>The </a:t>
            </a:r>
            <a:r>
              <a:rPr lang="en-US" sz="1100" dirty="0" err="1">
                <a:solidFill>
                  <a:srgbClr val="000000"/>
                </a:solidFill>
                <a:latin typeface="Tenorite" panose="00000500000000000000" pitchFamily="2" charset="0"/>
              </a:rPr>
              <a:t>programme</a:t>
            </a:r>
            <a:r>
              <a:rPr lang="en-US" sz="1100" dirty="0">
                <a:solidFill>
                  <a:srgbClr val="000000"/>
                </a:solidFill>
                <a:latin typeface="Tenorite" panose="00000500000000000000" pitchFamily="2" charset="0"/>
              </a:rPr>
              <a:t> has completed 80% of development and 60% of functional User Acceptance Testing</a:t>
            </a:r>
          </a:p>
          <a:p>
            <a:pPr marL="171450" indent="-171450">
              <a:buFont typeface="Arial" panose="020B0604020202020204" pitchFamily="34" charset="0"/>
              <a:buChar char="•"/>
              <a:defRPr/>
            </a:pPr>
            <a:r>
              <a:rPr lang="en-US" sz="1100" dirty="0">
                <a:solidFill>
                  <a:srgbClr val="000000"/>
                </a:solidFill>
                <a:latin typeface="Tenorite" panose="00000500000000000000" pitchFamily="2" charset="0"/>
              </a:rPr>
              <a:t>Work on non-functional requirements, environments and APIs continues</a:t>
            </a:r>
          </a:p>
          <a:p>
            <a:pPr marL="171450" indent="-171450">
              <a:buFont typeface="Arial" panose="020B0604020202020204" pitchFamily="34" charset="0"/>
              <a:buChar char="•"/>
              <a:defRPr/>
            </a:pPr>
            <a:r>
              <a:rPr lang="en-US" sz="1100" dirty="0">
                <a:solidFill>
                  <a:srgbClr val="000000"/>
                </a:solidFill>
                <a:latin typeface="Tenorite" panose="00000500000000000000" pitchFamily="2" charset="0"/>
              </a:rPr>
              <a:t>System Integration Testing has progressed well and End to End business scenario Testing commenced</a:t>
            </a:r>
          </a:p>
          <a:p>
            <a:pPr marL="171450" indent="-171450">
              <a:buFont typeface="Arial" panose="020B0604020202020204" pitchFamily="34" charset="0"/>
              <a:buChar char="•"/>
              <a:defRPr/>
            </a:pPr>
            <a:r>
              <a:rPr lang="en-US" sz="1100" dirty="0">
                <a:solidFill>
                  <a:srgbClr val="000000"/>
                </a:solidFill>
                <a:latin typeface="Tenorite" panose="00000500000000000000" pitchFamily="2" charset="0"/>
              </a:rPr>
              <a:t>Detailed Cutover design has commenced with initial thinking shared at the March FG</a:t>
            </a:r>
          </a:p>
          <a:p>
            <a:pPr marL="171450" indent="-171450">
              <a:buFont typeface="Arial" panose="020B0604020202020204" pitchFamily="34" charset="0"/>
              <a:buChar char="•"/>
              <a:defRPr/>
            </a:pPr>
            <a:r>
              <a:rPr lang="en-US" sz="1100" dirty="0">
                <a:solidFill>
                  <a:srgbClr val="000000"/>
                </a:solidFill>
                <a:latin typeface="Tenorite" panose="00000500000000000000" pitchFamily="2" charset="0"/>
              </a:rPr>
              <a:t>Further On-Line Training modules have been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2A1"/>
                </a:solidFill>
                <a:effectLst/>
                <a:uLnTx/>
                <a:uFillTx/>
                <a:latin typeface="Tenorite" panose="00000500000000000000" pitchFamily="2" charset="0"/>
                <a:ea typeface="+mn-ea"/>
                <a:cs typeface="+mn-cs"/>
              </a:rPr>
              <a:t>Next Steps</a:t>
            </a:r>
            <a:endParaRPr kumimoji="0" lang="en-GB" b="0" i="0" u="none" strike="noStrike" kern="1200" cap="none" spc="0" normalizeH="0" baseline="0" noProof="0" dirty="0">
              <a:ln>
                <a:noFill/>
              </a:ln>
              <a:solidFill>
                <a:srgbClr val="00B2A1"/>
              </a:solidFill>
              <a:effectLst/>
              <a:uLnTx/>
              <a:uFillTx/>
              <a:latin typeface="Tenorite" panose="00000500000000000000"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cap="none" normalizeH="0" baseline="0" dirty="0">
                <a:ln>
                  <a:noFill/>
                </a:ln>
                <a:solidFill>
                  <a:srgbClr val="000000"/>
                </a:solidFill>
                <a:effectLst/>
                <a:latin typeface="+mj-lt"/>
                <a:ea typeface="+mn-ea"/>
                <a:cs typeface="+mn-cs"/>
              </a:rPr>
              <a:t>Continue development and testing of the Gemini process of functional components, new screens and batch jobs.</a:t>
            </a:r>
            <a:endParaRPr kumimoji="0" lang="en-GB" sz="1100" b="0" i="0" u="none" strike="noStrike" kern="1200" cap="none" spc="0" normalizeH="0" baseline="0" noProof="0" dirty="0">
              <a:ln>
                <a:noFill/>
              </a:ln>
              <a:solidFill>
                <a:srgbClr val="000000"/>
              </a:solidFill>
              <a:effectLst/>
              <a:uLnTx/>
              <a:uFillTx/>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Tenorite"/>
              </a:rPr>
              <a:t>Engaging with industry </a:t>
            </a:r>
            <a:r>
              <a:rPr lang="en-GB" sz="1100" dirty="0">
                <a:solidFill>
                  <a:srgbClr val="000000"/>
                </a:solidFill>
                <a:latin typeface="Tenorite"/>
              </a:rPr>
              <a:t>for </a:t>
            </a:r>
            <a:r>
              <a:rPr kumimoji="0" lang="en-GB" sz="1100" b="0" i="0" u="none" strike="noStrike" kern="1200" cap="none" spc="0" normalizeH="0" baseline="0" noProof="0" dirty="0">
                <a:ln>
                  <a:noFill/>
                </a:ln>
                <a:solidFill>
                  <a:srgbClr val="000000"/>
                </a:solidFill>
                <a:effectLst/>
                <a:uLnTx/>
                <a:uFillTx/>
                <a:latin typeface="Tenorite"/>
              </a:rPr>
              <a:t>Connectivity </a:t>
            </a:r>
            <a:r>
              <a:rPr lang="en-GB" sz="1100" dirty="0">
                <a:solidFill>
                  <a:srgbClr val="000000"/>
                </a:solidFill>
                <a:latin typeface="Tenorite"/>
              </a:rPr>
              <a:t>and</a:t>
            </a:r>
            <a:r>
              <a:rPr kumimoji="0" lang="en-GB" sz="1100" b="0" i="0" u="none" strike="noStrike" kern="1200" cap="none" spc="0" normalizeH="0" baseline="0" noProof="0" dirty="0">
                <a:ln>
                  <a:noFill/>
                </a:ln>
                <a:solidFill>
                  <a:srgbClr val="000000"/>
                </a:solidFill>
                <a:effectLst/>
                <a:uLnTx/>
                <a:uFillTx/>
                <a:latin typeface="Tenorite"/>
              </a:rPr>
              <a:t> Market Trials period.</a:t>
            </a:r>
            <a:endParaRPr lang="en-GB" sz="1100" b="0" i="0" u="none" strike="noStrike" kern="1200" cap="none" spc="0" normalizeH="0" baseline="0" noProof="0" dirty="0">
              <a:ln>
                <a:noFill/>
              </a:ln>
              <a:solidFill>
                <a:srgbClr val="000000"/>
              </a:solidFill>
              <a:effectLst/>
              <a:uLnTx/>
              <a:uFillTx/>
              <a:latin typeface="Tenorite"/>
            </a:endParaRPr>
          </a:p>
          <a:p>
            <a:pPr marL="171450" lvl="0" indent="-171450">
              <a:buFont typeface="Arial" panose="020B0604020202020204" pitchFamily="34" charset="0"/>
              <a:buChar char="•"/>
              <a:defRPr/>
            </a:pPr>
            <a:r>
              <a:rPr kumimoji="0" lang="en-GB" sz="11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rPr>
              <a:t>Training content being developed</a:t>
            </a:r>
            <a:r>
              <a:rPr lang="en-GB" sz="1100" dirty="0">
                <a:solidFill>
                  <a:srgbClr val="000000"/>
                </a:solidFill>
                <a:latin typeface="Tenorite" panose="00000500000000000000" pitchFamily="2" charset="0"/>
              </a:rPr>
              <a:t> for </a:t>
            </a:r>
            <a:r>
              <a:rPr kumimoji="0" lang="en-GB" sz="11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rPr>
              <a:t>release in Q2 2024</a:t>
            </a:r>
            <a:r>
              <a:rPr lang="en-GB" sz="1100" dirty="0">
                <a:solidFill>
                  <a:srgbClr val="000000"/>
                </a:solidFill>
                <a:latin typeface="Tenorite" panose="00000500000000000000" pitchFamily="2" charset="0"/>
              </a:rPr>
              <a:t>.  </a:t>
            </a:r>
            <a:endParaRPr kumimoji="0" lang="en-GB" sz="1100" b="0" i="0" u="none" strike="noStrike" kern="1200" cap="none" spc="0" normalizeH="0" baseline="0" noProof="0" dirty="0">
              <a:ln>
                <a:noFill/>
              </a:ln>
              <a:solidFill>
                <a:srgbClr val="000000"/>
              </a:solidFill>
              <a:effectLst/>
              <a:uLnTx/>
              <a:uFillTx/>
              <a:latin typeface="Tenorite" panose="00000500000000000000" pitchFamily="2" charset="0"/>
              <a:ea typeface="+mn-ea"/>
              <a:cs typeface="+mn-cs"/>
            </a:endParaRPr>
          </a:p>
        </p:txBody>
      </p:sp>
    </p:spTree>
    <p:extLst>
      <p:ext uri="{BB962C8B-B14F-4D97-AF65-F5344CB8AC3E}">
        <p14:creationId xmlns:p14="http://schemas.microsoft.com/office/powerpoint/2010/main" val="170066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705C-FCE9-CAC3-D739-9076CE15B68B}"/>
              </a:ext>
            </a:extLst>
          </p:cNvPr>
          <p:cNvSpPr>
            <a:spLocks noGrp="1"/>
          </p:cNvSpPr>
          <p:nvPr>
            <p:ph type="title"/>
          </p:nvPr>
        </p:nvSpPr>
        <p:spPr/>
        <p:txBody>
          <a:bodyPr>
            <a:normAutofit/>
          </a:bodyPr>
          <a:lstStyle/>
          <a:p>
            <a:r>
              <a:rPr lang="en-GB" sz="2800" dirty="0"/>
              <a:t>Focus Group</a:t>
            </a:r>
          </a:p>
        </p:txBody>
      </p:sp>
      <p:sp>
        <p:nvSpPr>
          <p:cNvPr id="3" name="Content Placeholder 2">
            <a:extLst>
              <a:ext uri="{FF2B5EF4-FFF2-40B4-BE49-F238E27FC236}">
                <a16:creationId xmlns:a16="http://schemas.microsoft.com/office/drawing/2014/main" id="{07816A0D-2422-43A4-C380-717F83AF4D45}"/>
              </a:ext>
            </a:extLst>
          </p:cNvPr>
          <p:cNvSpPr>
            <a:spLocks noGrp="1"/>
          </p:cNvSpPr>
          <p:nvPr>
            <p:ph idx="1"/>
          </p:nvPr>
        </p:nvSpPr>
        <p:spPr>
          <a:xfrm>
            <a:off x="302079" y="807008"/>
            <a:ext cx="8537847" cy="3529483"/>
          </a:xfrm>
        </p:spPr>
        <p:txBody>
          <a:bodyPr vert="horz" lIns="0" tIns="0" rIns="0" bIns="0" rtlCol="0" anchor="t">
            <a:normAutofit/>
          </a:bodyPr>
          <a:lstStyle/>
          <a:p>
            <a:pPr marL="0" lvl="1" indent="0">
              <a:lnSpc>
                <a:spcPct val="110000"/>
              </a:lnSpc>
              <a:buNone/>
              <a:tabLst>
                <a:tab pos="342900" algn="l"/>
              </a:tabLst>
            </a:pPr>
            <a:r>
              <a:rPr lang="en-GB" sz="1100" dirty="0">
                <a:solidFill>
                  <a:srgbClr val="000000"/>
                </a:solidFill>
                <a:latin typeface="Tenorite" panose="00000500000000000000" pitchFamily="2" charset="0"/>
              </a:rPr>
              <a:t>The next Focus Group will be held on Monday 22nd April, going forward there will be a change of approach, with the Focus Groups moving to monthly frequency.</a:t>
            </a:r>
          </a:p>
          <a:p>
            <a:pPr marL="0" lvl="1" indent="0">
              <a:lnSpc>
                <a:spcPct val="110000"/>
              </a:lnSpc>
              <a:buNone/>
              <a:tabLst>
                <a:tab pos="342900" algn="l"/>
              </a:tabLst>
            </a:pPr>
            <a:endParaRPr lang="en-GB" sz="1100" dirty="0">
              <a:solidFill>
                <a:srgbClr val="000000"/>
              </a:solidFill>
              <a:latin typeface="Tenorite" panose="00000500000000000000" pitchFamily="2" charset="0"/>
            </a:endParaRPr>
          </a:p>
          <a:p>
            <a:pPr marL="0" lvl="1" indent="0">
              <a:lnSpc>
                <a:spcPct val="110000"/>
              </a:lnSpc>
              <a:buNone/>
              <a:tabLst>
                <a:tab pos="342900" algn="l"/>
              </a:tabLst>
            </a:pPr>
            <a:r>
              <a:rPr lang="en-GB" sz="1100" dirty="0">
                <a:solidFill>
                  <a:srgbClr val="000000"/>
                </a:solidFill>
                <a:latin typeface="Tenorite" panose="00000500000000000000" pitchFamily="2" charset="0"/>
              </a:rPr>
              <a:t>The next session will be a 1 hour meeting and the indicative agenda will cover:</a:t>
            </a:r>
          </a:p>
          <a:p>
            <a:pPr marL="257175" lvl="1" indent="-257175">
              <a:lnSpc>
                <a:spcPct val="110000"/>
              </a:lnSpc>
              <a:tabLst>
                <a:tab pos="342900" algn="l"/>
              </a:tabLst>
            </a:pPr>
            <a:endParaRPr lang="en-GB" sz="1100" dirty="0">
              <a:solidFill>
                <a:srgbClr val="000000"/>
              </a:solidFill>
              <a:latin typeface="Tenorite" panose="00000500000000000000" pitchFamily="2" charset="0"/>
            </a:endParaRPr>
          </a:p>
          <a:p>
            <a:pPr marL="347472" indent="-283464" fontAlgn="ctr">
              <a:spcBef>
                <a:spcPts val="600"/>
              </a:spcBef>
            </a:pPr>
            <a:r>
              <a:rPr lang="en-GB" sz="1100" dirty="0">
                <a:solidFill>
                  <a:srgbClr val="000000"/>
                </a:solidFill>
                <a:latin typeface="Tenorite" panose="00000500000000000000" pitchFamily="2" charset="0"/>
              </a:rPr>
              <a:t>Programme progress updates</a:t>
            </a:r>
          </a:p>
          <a:p>
            <a:pPr marL="347472" indent="-283464" algn="l" rtl="0" eaLnBrk="1" fontAlgn="ctr" latinLnBrk="0" hangingPunct="1">
              <a:spcBef>
                <a:spcPts val="600"/>
              </a:spcBef>
              <a:spcAft>
                <a:spcPts val="0"/>
              </a:spcAft>
            </a:pPr>
            <a:r>
              <a:rPr lang="en-GB" sz="1100" dirty="0">
                <a:solidFill>
                  <a:srgbClr val="000000"/>
                </a:solidFill>
                <a:latin typeface="Tenorite" panose="00000500000000000000" pitchFamily="2" charset="0"/>
              </a:rPr>
              <a:t>Focus on Market Trials</a:t>
            </a:r>
          </a:p>
          <a:p>
            <a:pPr marL="614172" lvl="1" indent="-283464" fontAlgn="ctr">
              <a:spcBef>
                <a:spcPts val="600"/>
              </a:spcBef>
            </a:pPr>
            <a:r>
              <a:rPr lang="en-GB" sz="1100" dirty="0">
                <a:solidFill>
                  <a:srgbClr val="000000"/>
                </a:solidFill>
                <a:latin typeface="Tenorite" panose="00000500000000000000" pitchFamily="2" charset="0"/>
              </a:rPr>
              <a:t>Connectivity, </a:t>
            </a:r>
          </a:p>
          <a:p>
            <a:pPr marL="614172" lvl="1" indent="-283464" fontAlgn="ctr">
              <a:spcBef>
                <a:spcPts val="600"/>
              </a:spcBef>
            </a:pPr>
            <a:r>
              <a:rPr lang="en-GB" sz="1100" dirty="0">
                <a:solidFill>
                  <a:srgbClr val="000000"/>
                </a:solidFill>
                <a:latin typeface="Tenorite" panose="00000500000000000000" pitchFamily="2" charset="0"/>
              </a:rPr>
              <a:t>Support Model </a:t>
            </a:r>
          </a:p>
          <a:p>
            <a:pPr marL="614172" lvl="1" indent="-283464" fontAlgn="ctr">
              <a:spcBef>
                <a:spcPts val="600"/>
              </a:spcBef>
            </a:pPr>
            <a:r>
              <a:rPr lang="en-GB" sz="1100" dirty="0">
                <a:solidFill>
                  <a:srgbClr val="000000"/>
                </a:solidFill>
                <a:latin typeface="Tenorite" panose="00000500000000000000" pitchFamily="2" charset="0"/>
              </a:rPr>
              <a:t>Logistics</a:t>
            </a:r>
          </a:p>
          <a:p>
            <a:pPr marL="347472" indent="-283464" algn="l" rtl="0" eaLnBrk="1" fontAlgn="ctr" latinLnBrk="0" hangingPunct="1">
              <a:spcBef>
                <a:spcPts val="600"/>
              </a:spcBef>
              <a:spcAft>
                <a:spcPts val="0"/>
              </a:spcAft>
            </a:pPr>
            <a:r>
              <a:rPr lang="en-GB" sz="1100" dirty="0">
                <a:solidFill>
                  <a:srgbClr val="000000"/>
                </a:solidFill>
                <a:latin typeface="Tenorite" panose="00000500000000000000" pitchFamily="2" charset="0"/>
              </a:rPr>
              <a:t>Training update</a:t>
            </a:r>
          </a:p>
          <a:p>
            <a:pPr marL="347472" indent="-283464" algn="l" rtl="0" eaLnBrk="1" fontAlgn="ctr" latinLnBrk="0" hangingPunct="1">
              <a:spcBef>
                <a:spcPts val="600"/>
              </a:spcBef>
              <a:spcAft>
                <a:spcPts val="0"/>
              </a:spcAft>
            </a:pPr>
            <a:r>
              <a:rPr lang="en-GB" sz="1100" dirty="0">
                <a:solidFill>
                  <a:srgbClr val="000000"/>
                </a:solidFill>
                <a:latin typeface="Tenorite" panose="00000500000000000000" pitchFamily="2" charset="0"/>
              </a:rPr>
              <a:t>Q&amp;A</a:t>
            </a:r>
          </a:p>
          <a:p>
            <a:pPr marL="347472" indent="-283464" algn="l" rtl="0" eaLnBrk="1" fontAlgn="ctr" latinLnBrk="0" hangingPunct="1">
              <a:spcBef>
                <a:spcPts val="600"/>
              </a:spcBef>
              <a:spcAft>
                <a:spcPts val="0"/>
              </a:spcAft>
            </a:pPr>
            <a:endParaRPr lang="en-GB" sz="1200" b="0" i="0" u="none" strike="noStrike" dirty="0">
              <a:effectLst/>
            </a:endParaRPr>
          </a:p>
          <a:p>
            <a:pPr marL="64008" indent="0" algn="l" rtl="0" eaLnBrk="1" fontAlgn="ctr" latinLnBrk="0" hangingPunct="1">
              <a:spcBef>
                <a:spcPts val="600"/>
              </a:spcBef>
              <a:spcAft>
                <a:spcPts val="0"/>
              </a:spcAft>
              <a:buNone/>
            </a:pPr>
            <a:r>
              <a:rPr lang="en-GB" sz="1100" i="1" dirty="0">
                <a:solidFill>
                  <a:srgbClr val="000000"/>
                </a:solidFill>
                <a:latin typeface="Tenorite" panose="00000500000000000000" pitchFamily="2" charset="0"/>
              </a:rPr>
              <a:t>*The firm agenda will be finalised closer to the session</a:t>
            </a:r>
          </a:p>
        </p:txBody>
      </p:sp>
      <p:sp>
        <p:nvSpPr>
          <p:cNvPr id="5" name="Slide Number Placeholder 4">
            <a:extLst>
              <a:ext uri="{FF2B5EF4-FFF2-40B4-BE49-F238E27FC236}">
                <a16:creationId xmlns:a16="http://schemas.microsoft.com/office/drawing/2014/main" id="{D139A5B1-7945-8C89-9EDC-33E86F8E2311}"/>
              </a:ext>
            </a:extLst>
          </p:cNvPr>
          <p:cNvSpPr>
            <a:spLocks noGrp="1"/>
          </p:cNvSpPr>
          <p:nvPr>
            <p:ph type="sldNum" sz="quarter" idx="12"/>
          </p:nvPr>
        </p:nvSpPr>
        <p:spPr/>
        <p:txBody>
          <a:bodyPr/>
          <a:lstStyle/>
          <a:p>
            <a:pPr defTabSz="685800"/>
            <a:fld id="{22D356C2-113D-466F-A9E6-BFB2DEE646A5}" type="slidenum">
              <a:rPr lang="en-GB">
                <a:solidFill>
                  <a:srgbClr val="00B2A1"/>
                </a:solidFill>
                <a:latin typeface="Tenorite"/>
              </a:rPr>
              <a:pPr defTabSz="685800"/>
              <a:t>3</a:t>
            </a:fld>
            <a:endParaRPr lang="en-GB">
              <a:solidFill>
                <a:srgbClr val="00B2A1"/>
              </a:solidFill>
              <a:latin typeface="Tenorite"/>
            </a:endParaRPr>
          </a:p>
        </p:txBody>
      </p:sp>
    </p:spTree>
    <p:extLst>
      <p:ext uri="{BB962C8B-B14F-4D97-AF65-F5344CB8AC3E}">
        <p14:creationId xmlns:p14="http://schemas.microsoft.com/office/powerpoint/2010/main" val="358721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17E4B-BF07-8846-BB4F-72CBBAE900C9}"/>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37487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mini Portfolio Board February 2023.pptx.potx" id="{58327CDD-35DB-432D-95EB-4E5D55A7A237}" vid="{724ECDBD-E53A-49E5-BA78-447C2095B816}"/>
    </a:ext>
  </a:extLst>
</a:theme>
</file>

<file path=ppt/theme/theme2.xml><?xml version="1.0" encoding="utf-8"?>
<a:theme xmlns:a="http://schemas.openxmlformats.org/drawingml/2006/main" name="3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  Read-Only" id="{D295A4D7-3704-40D2-BF60-422333F61E49}" vid="{B00E022C-4229-4CFF-A50C-E9D7EA6EFFF0}"/>
    </a:ext>
  </a:extLst>
</a:theme>
</file>

<file path=ppt/theme/theme3.xml><?xml version="1.0" encoding="utf-8"?>
<a:theme xmlns:a="http://schemas.openxmlformats.org/drawingml/2006/main" name="2_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20230201.potx" id="{A262D4FE-3FE3-4A0A-A25E-81055488F3C7}" vid="{2712860F-8983-48DC-AC39-C32D1FC8332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A0B62E7BCA94418E924AB11E666742" ma:contentTypeVersion="19" ma:contentTypeDescription="Create a new document." ma:contentTypeScope="" ma:versionID="003566319a61c279faa75d3889d87b25">
  <xsd:schema xmlns:xsd="http://www.w3.org/2001/XMLSchema" xmlns:xs="http://www.w3.org/2001/XMLSchema" xmlns:p="http://schemas.microsoft.com/office/2006/metadata/properties" xmlns:ns2="a0d8f228-2bd3-4f0c-b174-6678f2d426a4" xmlns:ns3="3ee84ff3-1fa2-4b0e-bbc1-9d3729ac2ba9" targetNamespace="http://schemas.microsoft.com/office/2006/metadata/properties" ma:root="true" ma:fieldsID="a3f7fd7d1ec3219602bfd753de21e572" ns2:_="" ns3:_="">
    <xsd:import namespace="a0d8f228-2bd3-4f0c-b174-6678f2d426a4"/>
    <xsd:import namespace="3ee84ff3-1fa2-4b0e-bbc1-9d3729ac2ba9"/>
    <xsd:element name="properties">
      <xsd:complexType>
        <xsd:sequence>
          <xsd:element name="documentManagement">
            <xsd:complexType>
              <xsd:all>
                <xsd:element ref="ns2:Checked_x0020_Out_x0020_By" minOccurs="0"/>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_Flow_SignoffStatus" minOccurs="0"/>
                <xsd:element ref="ns2:lcf76f155ced4ddcb4097134ff3c332f" minOccurs="0"/>
                <xsd:element ref="ns3:TaxCatchAll"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8f228-2bd3-4f0c-b174-6678f2d426a4" elementFormDefault="qualified">
    <xsd:import namespace="http://schemas.microsoft.com/office/2006/documentManagement/types"/>
    <xsd:import namespace="http://schemas.microsoft.com/office/infopath/2007/PartnerControls"/>
    <xsd:element name="Checked_x0020_Out_x0020_By" ma:index="8" nillable="true" ma:displayName="Checked Out By" ma:internalName="Checked_x0020_Out_x0020_By">
      <xsd:simpleType>
        <xsd:restriction base="dms:Text">
          <xsd:maxLength value="255"/>
        </xsd:restriction>
      </xsd:simpleType>
    </xsd:element>
    <xsd:element name="Sign_x002d_off_x0020_status" ma:index="9"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0">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ee84ff3-1fa2-4b0e-bbc1-9d3729ac2ba9" xsi:nil="true"/>
    <lcf76f155ced4ddcb4097134ff3c332f xmlns="a0d8f228-2bd3-4f0c-b174-6678f2d426a4">
      <Terms xmlns="http://schemas.microsoft.com/office/infopath/2007/PartnerControls"/>
    </lcf76f155ced4ddcb4097134ff3c332f>
    <Sign_x002d_off_x0020_status xmlns="a0d8f228-2bd3-4f0c-b174-6678f2d426a4">
      <UserInfo>
        <DisplayName/>
        <AccountId xsi:nil="true"/>
        <AccountType/>
      </UserInfo>
    </Sign_x002d_off_x0020_status>
    <_Flow_SignoffStatus xmlns="a0d8f228-2bd3-4f0c-b174-6678f2d426a4" xsi:nil="true"/>
    <Checked_x0020_Out_x0020_By xmlns="a0d8f228-2bd3-4f0c-b174-6678f2d426a4" xsi:nil="true"/>
  </documentManagement>
</p:properties>
</file>

<file path=customXml/itemProps1.xml><?xml version="1.0" encoding="utf-8"?>
<ds:datastoreItem xmlns:ds="http://schemas.openxmlformats.org/officeDocument/2006/customXml" ds:itemID="{EA728B58-601E-4027-AF0C-C2329912A912}">
  <ds:schemaRefs>
    <ds:schemaRef ds:uri="http://schemas.microsoft.com/sharepoint/v3/contenttype/forms"/>
  </ds:schemaRefs>
</ds:datastoreItem>
</file>

<file path=customXml/itemProps2.xml><?xml version="1.0" encoding="utf-8"?>
<ds:datastoreItem xmlns:ds="http://schemas.openxmlformats.org/officeDocument/2006/customXml" ds:itemID="{B64E8278-49F4-41C0-AC03-FC4E91F1F33E}"/>
</file>

<file path=customXml/itemProps3.xml><?xml version="1.0" encoding="utf-8"?>
<ds:datastoreItem xmlns:ds="http://schemas.openxmlformats.org/officeDocument/2006/customXml" ds:itemID="{026CA555-216C-4261-AF87-A8E955167736}">
  <ds:schemaRefs>
    <ds:schemaRef ds:uri="fffe687a-620a-42dd-b39d-872171e6e604"/>
    <ds:schemaRef ds:uri="http://schemas.openxmlformats.org/package/2006/metadata/core-properties"/>
    <ds:schemaRef ds:uri="http://purl.org/dc/dcmitype/"/>
    <ds:schemaRef ds:uri="558271ec-ef98-43f7-acff-e934b618dca9"/>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dd9152b0-145a-40dd-93a1-5346c93baafa"/>
    <ds:schemaRef ds:uri="a3357ccd-4263-4f5b-9ad7-aa2508e713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407</Words>
  <Application>Microsoft Office PowerPoint</Application>
  <PresentationFormat>On-screen Show (16:9)</PresentationFormat>
  <Paragraphs>44</Paragraphs>
  <Slides>4</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vt:i4>
      </vt:variant>
    </vt:vector>
  </HeadingPairs>
  <TitlesOfParts>
    <vt:vector size="10" baseType="lpstr">
      <vt:lpstr>Tenorite</vt:lpstr>
      <vt:lpstr>Calibri</vt:lpstr>
      <vt:lpstr>Arial</vt:lpstr>
      <vt:lpstr>1_Office Theme</vt:lpstr>
      <vt:lpstr>3_Office Theme</vt:lpstr>
      <vt:lpstr>2_Office Theme</vt:lpstr>
      <vt:lpstr>Gemini Sustain Plus Update   </vt:lpstr>
      <vt:lpstr>Progress Update</vt:lpstr>
      <vt:lpstr>Focus 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this template</dc:title>
  <dc:creator/>
  <cp:lastModifiedBy/>
  <cp:revision>105</cp:revision>
  <dcterms:created xsi:type="dcterms:W3CDTF">2020-08-12T15:25:03Z</dcterms:created>
  <dcterms:modified xsi:type="dcterms:W3CDTF">2024-03-20T10:39:27Z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0x0101004703D6BC2F8DA34092BF950C0036DCCE</vt:lpwstr>
  </property>
  <property fmtid="{D5CDD505-2E9C-101B-9397-08002B2CF9AE}" pid="3" name="ppcDepartment">
    <vt:lpwstr>53;#Communications|4eb75792-310c-4340-9b16-fa97df071d2d</vt:lpwstr>
  </property>
  <property fmtid="{D5CDD505-2E9C-101B-9397-08002B2CF9AE}" pid="4" name="DocumentType">
    <vt:lpwstr>70;#Template|aa851b79-e671-40ab-aebb-d6113815f54a</vt:lpwstr>
  </property>
  <property fmtid="{D5CDD505-2E9C-101B-9397-08002B2CF9AE}" pid="5" name="MediaServiceImageTags">
    <vt:lpwstr/>
  </property>
</Properties>
</file>