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98" r:id="rId5"/>
    <p:sldId id="323" r:id="rId6"/>
    <p:sldId id="28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BD6AAB"/>
    <a:srgbClr val="F5835D"/>
    <a:srgbClr val="B1D6E8"/>
    <a:srgbClr val="9CCB3B"/>
    <a:srgbClr val="E7BB20"/>
    <a:srgbClr val="FFFFFF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C6159-934F-4D31-9B0D-438D564FA2B2}" v="1343" dt="2019-12-10T09:28:21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121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UIG Modifications – Scenarios and Interactions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UNC Modification Panel December 2019</a:t>
            </a:r>
          </a:p>
        </p:txBody>
      </p:sp>
    </p:spTree>
    <p:extLst>
      <p:ext uri="{BB962C8B-B14F-4D97-AF65-F5344CB8AC3E}">
        <p14:creationId xmlns:p14="http://schemas.microsoft.com/office/powerpoint/2010/main" val="40840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148F7F-3FE4-426E-8AC9-E001FB01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Interaction of Performance Related Mods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CF7EB9-0D8B-4329-8527-7B98E764678C}"/>
              </a:ext>
            </a:extLst>
          </p:cNvPr>
          <p:cNvSpPr/>
          <p:nvPr/>
        </p:nvSpPr>
        <p:spPr>
          <a:xfrm>
            <a:off x="446856" y="761058"/>
            <a:ext cx="8229600" cy="99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Class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E6442-3C80-4AF6-BAC7-5E3A0AABE46F}"/>
              </a:ext>
            </a:extLst>
          </p:cNvPr>
          <p:cNvSpPr/>
          <p:nvPr/>
        </p:nvSpPr>
        <p:spPr>
          <a:xfrm>
            <a:off x="446856" y="1776835"/>
            <a:ext cx="8229600" cy="99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Class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4C301D-00D6-4E32-8AEE-69D9F1DECDCE}"/>
              </a:ext>
            </a:extLst>
          </p:cNvPr>
          <p:cNvSpPr/>
          <p:nvPr/>
        </p:nvSpPr>
        <p:spPr>
          <a:xfrm>
            <a:off x="446856" y="3808390"/>
            <a:ext cx="8229600" cy="99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Class 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97F6D0-A56E-4490-B7D1-80814D935B5C}"/>
              </a:ext>
            </a:extLst>
          </p:cNvPr>
          <p:cNvSpPr/>
          <p:nvPr/>
        </p:nvSpPr>
        <p:spPr>
          <a:xfrm>
            <a:off x="446856" y="2792612"/>
            <a:ext cx="8229600" cy="99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Class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09A185-8D91-4F32-9825-B01D968C7A42}"/>
              </a:ext>
            </a:extLst>
          </p:cNvPr>
          <p:cNvSpPr/>
          <p:nvPr/>
        </p:nvSpPr>
        <p:spPr>
          <a:xfrm>
            <a:off x="2267744" y="781227"/>
            <a:ext cx="864096" cy="455044"/>
          </a:xfrm>
          <a:prstGeom prst="rect">
            <a:avLst/>
          </a:prstGeom>
          <a:solidFill>
            <a:srgbClr val="9CC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Meeting read targets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7541-012A-4718-94DF-43E6212008B1}"/>
              </a:ext>
            </a:extLst>
          </p:cNvPr>
          <p:cNvSpPr/>
          <p:nvPr/>
        </p:nvSpPr>
        <p:spPr>
          <a:xfrm>
            <a:off x="2267744" y="1258150"/>
            <a:ext cx="864096" cy="5005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Not meeting read targets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5C318-A026-4340-BAF9-EA3307ACB37C}"/>
              </a:ext>
            </a:extLst>
          </p:cNvPr>
          <p:cNvSpPr/>
          <p:nvPr/>
        </p:nvSpPr>
        <p:spPr>
          <a:xfrm>
            <a:off x="2267744" y="1821054"/>
            <a:ext cx="864096" cy="455044"/>
          </a:xfrm>
          <a:prstGeom prst="rect">
            <a:avLst/>
          </a:prstGeom>
          <a:solidFill>
            <a:srgbClr val="9CC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Meeting read targets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DEDFC-67CB-412C-922B-8440DF790FAA}"/>
              </a:ext>
            </a:extLst>
          </p:cNvPr>
          <p:cNvSpPr/>
          <p:nvPr/>
        </p:nvSpPr>
        <p:spPr>
          <a:xfrm>
            <a:off x="2267744" y="2309978"/>
            <a:ext cx="864096" cy="455044"/>
          </a:xfrm>
          <a:prstGeom prst="rect">
            <a:avLst/>
          </a:prstGeom>
          <a:solidFill>
            <a:srgbClr val="F583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Not meeting read targets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EFDB6A-7E12-4E1B-AE13-315DF1F40F02}"/>
              </a:ext>
            </a:extLst>
          </p:cNvPr>
          <p:cNvSpPr/>
          <p:nvPr/>
        </p:nvSpPr>
        <p:spPr>
          <a:xfrm>
            <a:off x="4631960" y="2048576"/>
            <a:ext cx="720080" cy="455044"/>
          </a:xfrm>
          <a:prstGeom prst="rect">
            <a:avLst/>
          </a:prstGeom>
          <a:solidFill>
            <a:srgbClr val="B1D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AQ &gt;58.6m?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0D6269E-489A-4C42-A16B-698B48509F63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3131840" y="2048576"/>
            <a:ext cx="1500120" cy="227522"/>
          </a:xfrm>
          <a:prstGeom prst="bentConnector3">
            <a:avLst>
              <a:gd name="adj1" fmla="val 875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D9A4518B-93B2-4CBF-9CF0-D109ADFD70C3}"/>
              </a:ext>
            </a:extLst>
          </p:cNvPr>
          <p:cNvCxnSpPr>
            <a:cxnSpLocks/>
            <a:stCxn id="40" idx="3"/>
            <a:endCxn id="14" idx="1"/>
          </p:cNvCxnSpPr>
          <p:nvPr/>
        </p:nvCxnSpPr>
        <p:spPr>
          <a:xfrm flipV="1">
            <a:off x="4483914" y="2276098"/>
            <a:ext cx="148046" cy="26140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710BCA3-28BA-428D-B581-9EFA7F99282E}"/>
              </a:ext>
            </a:extLst>
          </p:cNvPr>
          <p:cNvSpPr/>
          <p:nvPr/>
        </p:nvSpPr>
        <p:spPr>
          <a:xfrm>
            <a:off x="5496056" y="938426"/>
            <a:ext cx="1368152" cy="671068"/>
          </a:xfrm>
          <a:prstGeom prst="rect">
            <a:avLst/>
          </a:prstGeom>
          <a:solidFill>
            <a:srgbClr val="B1D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0691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Reclassify as Class 1 after 3 consec. Calculations or 12m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4D8B40-42C7-4AE0-8915-8B7D15BD0D6C}"/>
              </a:ext>
            </a:extLst>
          </p:cNvPr>
          <p:cNvSpPr txBox="1"/>
          <p:nvPr/>
        </p:nvSpPr>
        <p:spPr>
          <a:xfrm>
            <a:off x="5724128" y="1995686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Y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8AA39F17-9186-4BB1-BB1C-01313AEE958B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5352040" y="2276098"/>
            <a:ext cx="896070" cy="1770810"/>
          </a:xfrm>
          <a:prstGeom prst="bentConnector2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9A8E7C5-EB70-432D-AD5B-DC066EC5C9D6}"/>
              </a:ext>
            </a:extLst>
          </p:cNvPr>
          <p:cNvSpPr txBox="1"/>
          <p:nvPr/>
        </p:nvSpPr>
        <p:spPr>
          <a:xfrm>
            <a:off x="6012160" y="2283718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20414B-6085-4C11-9C3F-576748C59D87}"/>
              </a:ext>
            </a:extLst>
          </p:cNvPr>
          <p:cNvSpPr/>
          <p:nvPr/>
        </p:nvSpPr>
        <p:spPr>
          <a:xfrm>
            <a:off x="2267744" y="2795394"/>
            <a:ext cx="864096" cy="455044"/>
          </a:xfrm>
          <a:prstGeom prst="rect">
            <a:avLst/>
          </a:prstGeom>
          <a:solidFill>
            <a:srgbClr val="9CC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Meeting read targets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6184037-06EF-4FD9-B23E-9D56CD8D90EE}"/>
              </a:ext>
            </a:extLst>
          </p:cNvPr>
          <p:cNvSpPr/>
          <p:nvPr/>
        </p:nvSpPr>
        <p:spPr>
          <a:xfrm>
            <a:off x="2267744" y="3293701"/>
            <a:ext cx="864096" cy="455044"/>
          </a:xfrm>
          <a:prstGeom prst="rect">
            <a:avLst/>
          </a:prstGeom>
          <a:solidFill>
            <a:srgbClr val="F583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Not meeting read targets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6F6504-E632-40A9-A7D1-6D8A877276E8}"/>
              </a:ext>
            </a:extLst>
          </p:cNvPr>
          <p:cNvSpPr/>
          <p:nvPr/>
        </p:nvSpPr>
        <p:spPr>
          <a:xfrm>
            <a:off x="4631960" y="3019038"/>
            <a:ext cx="720080" cy="455044"/>
          </a:xfrm>
          <a:prstGeom prst="rect">
            <a:avLst/>
          </a:prstGeom>
          <a:solidFill>
            <a:srgbClr val="B1D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AQ &gt;58.6m?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6BA122D2-D505-4786-956C-1F9BAD41AA4C}"/>
              </a:ext>
            </a:extLst>
          </p:cNvPr>
          <p:cNvCxnSpPr>
            <a:stCxn id="34" idx="3"/>
            <a:endCxn id="36" idx="1"/>
          </p:cNvCxnSpPr>
          <p:nvPr/>
        </p:nvCxnSpPr>
        <p:spPr>
          <a:xfrm>
            <a:off x="3131840" y="3022916"/>
            <a:ext cx="1500120" cy="223644"/>
          </a:xfrm>
          <a:prstGeom prst="bentConnector3">
            <a:avLst>
              <a:gd name="adj1" fmla="val 901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8FC162AD-85D0-46F7-AE64-EC0F790AA606}"/>
              </a:ext>
            </a:extLst>
          </p:cNvPr>
          <p:cNvCxnSpPr>
            <a:cxnSpLocks/>
          </p:cNvCxnSpPr>
          <p:nvPr/>
        </p:nvCxnSpPr>
        <p:spPr>
          <a:xfrm flipV="1">
            <a:off x="4483914" y="3371697"/>
            <a:ext cx="148046" cy="2990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E507B06-FFCD-4E79-8068-41403FC21630}"/>
              </a:ext>
            </a:extLst>
          </p:cNvPr>
          <p:cNvCxnSpPr>
            <a:cxnSpLocks/>
            <a:stCxn id="36" idx="3"/>
          </p:cNvCxnSpPr>
          <p:nvPr/>
        </p:nvCxnSpPr>
        <p:spPr>
          <a:xfrm flipV="1">
            <a:off x="5352040" y="1612940"/>
            <a:ext cx="602486" cy="16336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3E6BF78C-48FC-4C4A-A660-E8E2E4655B0D}"/>
              </a:ext>
            </a:extLst>
          </p:cNvPr>
          <p:cNvSpPr txBox="1"/>
          <p:nvPr/>
        </p:nvSpPr>
        <p:spPr>
          <a:xfrm>
            <a:off x="5756963" y="2883081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Y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39FA89B4-AFEE-47E2-AA8F-09EEF6098B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81074" y="3313244"/>
            <a:ext cx="800350" cy="666982"/>
          </a:xfrm>
          <a:prstGeom prst="bentConnector3">
            <a:avLst>
              <a:gd name="adj1" fmla="val -1413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51ADF73-F354-4F81-A5C8-80A144AC8163}"/>
              </a:ext>
            </a:extLst>
          </p:cNvPr>
          <p:cNvSpPr txBox="1"/>
          <p:nvPr/>
        </p:nvSpPr>
        <p:spPr>
          <a:xfrm>
            <a:off x="5781010" y="3375840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F6AC4B0-A34E-47E3-BE81-137C66908D4C}"/>
              </a:ext>
            </a:extLst>
          </p:cNvPr>
          <p:cNvSpPr/>
          <p:nvPr/>
        </p:nvSpPr>
        <p:spPr>
          <a:xfrm>
            <a:off x="3419872" y="1258150"/>
            <a:ext cx="1064042" cy="500548"/>
          </a:xfrm>
          <a:prstGeom prst="rect">
            <a:avLst/>
          </a:prstGeom>
          <a:solidFill>
            <a:srgbClr val="BD6A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0699</a:t>
            </a:r>
            <a:r>
              <a:rPr lang="en-GB" sz="1000" dirty="0">
                <a:solidFill>
                  <a:schemeClr val="tx1"/>
                </a:solidFill>
              </a:rPr>
              <a:t> Monthly charge at Portfolio level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3081F6-A7FA-4CFB-A902-165509A6FAB7}"/>
              </a:ext>
            </a:extLst>
          </p:cNvPr>
          <p:cNvSpPr/>
          <p:nvPr/>
        </p:nvSpPr>
        <p:spPr>
          <a:xfrm>
            <a:off x="3419872" y="2287226"/>
            <a:ext cx="1064042" cy="500548"/>
          </a:xfrm>
          <a:prstGeom prst="rect">
            <a:avLst/>
          </a:prstGeom>
          <a:solidFill>
            <a:srgbClr val="BD6A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0699</a:t>
            </a:r>
            <a:r>
              <a:rPr lang="en-GB" sz="1000" dirty="0">
                <a:solidFill>
                  <a:schemeClr val="tx1"/>
                </a:solidFill>
              </a:rPr>
              <a:t> Monthly charge at Portfolio level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6518AC-B589-4DCA-A061-AF7DDFCC458D}"/>
              </a:ext>
            </a:extLst>
          </p:cNvPr>
          <p:cNvSpPr/>
          <p:nvPr/>
        </p:nvSpPr>
        <p:spPr>
          <a:xfrm>
            <a:off x="3419872" y="3270949"/>
            <a:ext cx="1064042" cy="500548"/>
          </a:xfrm>
          <a:prstGeom prst="rect">
            <a:avLst/>
          </a:prstGeom>
          <a:solidFill>
            <a:srgbClr val="BD6A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0699</a:t>
            </a:r>
            <a:r>
              <a:rPr lang="en-GB" sz="1000" dirty="0">
                <a:solidFill>
                  <a:schemeClr val="tx1"/>
                </a:solidFill>
              </a:rPr>
              <a:t> Monthly charge at Portfolio level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EEE8E2-80E2-4F03-BABC-444D93D38612}"/>
              </a:ext>
            </a:extLst>
          </p:cNvPr>
          <p:cNvSpPr/>
          <p:nvPr/>
        </p:nvSpPr>
        <p:spPr>
          <a:xfrm>
            <a:off x="2267744" y="3803506"/>
            <a:ext cx="864096" cy="455044"/>
          </a:xfrm>
          <a:prstGeom prst="rect">
            <a:avLst/>
          </a:prstGeom>
          <a:solidFill>
            <a:srgbClr val="9CC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Meeting read targets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88A09D8-B2B9-447D-8F27-CD89D7068517}"/>
              </a:ext>
            </a:extLst>
          </p:cNvPr>
          <p:cNvSpPr/>
          <p:nvPr/>
        </p:nvSpPr>
        <p:spPr>
          <a:xfrm>
            <a:off x="2267744" y="4301813"/>
            <a:ext cx="864096" cy="455044"/>
          </a:xfrm>
          <a:prstGeom prst="rect">
            <a:avLst/>
          </a:prstGeom>
          <a:solidFill>
            <a:srgbClr val="F583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Not meeting read targets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BF5F008-1F92-4BDB-9A10-BCA63419ADD2}"/>
              </a:ext>
            </a:extLst>
          </p:cNvPr>
          <p:cNvSpPr/>
          <p:nvPr/>
        </p:nvSpPr>
        <p:spPr>
          <a:xfrm>
            <a:off x="4631960" y="4027150"/>
            <a:ext cx="720080" cy="455044"/>
          </a:xfrm>
          <a:prstGeom prst="rect">
            <a:avLst/>
          </a:prstGeom>
          <a:solidFill>
            <a:srgbClr val="B1D6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AQ &gt;58.6m?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BCFF105-E880-4E83-ACC9-0854A97E0D18}"/>
              </a:ext>
            </a:extLst>
          </p:cNvPr>
          <p:cNvCxnSpPr>
            <a:stCxn id="42" idx="3"/>
            <a:endCxn id="46" idx="1"/>
          </p:cNvCxnSpPr>
          <p:nvPr/>
        </p:nvCxnSpPr>
        <p:spPr>
          <a:xfrm>
            <a:off x="3131840" y="4031028"/>
            <a:ext cx="1500120" cy="223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F9DD89B9-54B6-47FA-928F-702BC96D7473}"/>
              </a:ext>
            </a:extLst>
          </p:cNvPr>
          <p:cNvCxnSpPr>
            <a:cxnSpLocks/>
          </p:cNvCxnSpPr>
          <p:nvPr/>
        </p:nvCxnSpPr>
        <p:spPr>
          <a:xfrm flipV="1">
            <a:off x="4483914" y="4379809"/>
            <a:ext cx="148046" cy="2990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D7C5F76A-E3F7-4338-B18E-79635EE9030A}"/>
              </a:ext>
            </a:extLst>
          </p:cNvPr>
          <p:cNvSpPr/>
          <p:nvPr/>
        </p:nvSpPr>
        <p:spPr>
          <a:xfrm>
            <a:off x="3419872" y="4279061"/>
            <a:ext cx="1064042" cy="500548"/>
          </a:xfrm>
          <a:prstGeom prst="rect">
            <a:avLst/>
          </a:prstGeom>
          <a:solidFill>
            <a:srgbClr val="BD6A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0699</a:t>
            </a:r>
            <a:r>
              <a:rPr lang="en-GB" sz="1000" dirty="0">
                <a:solidFill>
                  <a:schemeClr val="tx1"/>
                </a:solidFill>
              </a:rPr>
              <a:t> Monthly charge at Portfolio level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756269-728E-44A7-B5F4-38CA2C9EC09B}"/>
              </a:ext>
            </a:extLst>
          </p:cNvPr>
          <p:cNvSpPr/>
          <p:nvPr/>
        </p:nvSpPr>
        <p:spPr>
          <a:xfrm>
            <a:off x="1475656" y="820698"/>
            <a:ext cx="206442" cy="3936749"/>
          </a:xfrm>
          <a:prstGeom prst="rect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PAC Monitoring Performance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D2D9501-FB9C-4CE2-AAD8-FEF48C110C4E}"/>
              </a:ext>
            </a:extLst>
          </p:cNvPr>
          <p:cNvSpPr/>
          <p:nvPr/>
        </p:nvSpPr>
        <p:spPr>
          <a:xfrm>
            <a:off x="1745020" y="3849226"/>
            <a:ext cx="450716" cy="899338"/>
          </a:xfrm>
          <a:prstGeom prst="rect">
            <a:avLst/>
          </a:prstGeom>
          <a:solidFill>
            <a:srgbClr val="40D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0672</a:t>
            </a:r>
            <a:r>
              <a:rPr lang="en-GB" sz="1000" dirty="0">
                <a:solidFill>
                  <a:schemeClr val="tx1"/>
                </a:solidFill>
              </a:rPr>
              <a:t> monthly performance reporting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AEC3CB0-A4AA-42A1-AE46-DB2FB43F0C94}"/>
              </a:ext>
            </a:extLst>
          </p:cNvPr>
          <p:cNvCxnSpPr/>
          <p:nvPr/>
        </p:nvCxnSpPr>
        <p:spPr>
          <a:xfrm>
            <a:off x="3131840" y="2537500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7C3C4E7-ECF3-4949-BF73-E3465823C0E7}"/>
              </a:ext>
            </a:extLst>
          </p:cNvPr>
          <p:cNvCxnSpPr>
            <a:cxnSpLocks/>
            <a:stCxn id="11" idx="3"/>
            <a:endCxn id="33" idx="1"/>
          </p:cNvCxnSpPr>
          <p:nvPr/>
        </p:nvCxnSpPr>
        <p:spPr>
          <a:xfrm>
            <a:off x="3131840" y="150842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CE7E631-0139-409D-B20D-885DA6A63720}"/>
              </a:ext>
            </a:extLst>
          </p:cNvPr>
          <p:cNvCxnSpPr>
            <a:cxnSpLocks/>
          </p:cNvCxnSpPr>
          <p:nvPr/>
        </p:nvCxnSpPr>
        <p:spPr>
          <a:xfrm>
            <a:off x="3131840" y="352122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6D78D9C-BE06-435B-A85A-775D81CCE993}"/>
              </a:ext>
            </a:extLst>
          </p:cNvPr>
          <p:cNvCxnSpPr>
            <a:cxnSpLocks/>
          </p:cNvCxnSpPr>
          <p:nvPr/>
        </p:nvCxnSpPr>
        <p:spPr>
          <a:xfrm>
            <a:off x="3131840" y="4529335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5B894132-B610-4A88-9E1F-143742884E36}"/>
              </a:ext>
            </a:extLst>
          </p:cNvPr>
          <p:cNvSpPr/>
          <p:nvPr/>
        </p:nvSpPr>
        <p:spPr>
          <a:xfrm>
            <a:off x="7468398" y="4060922"/>
            <a:ext cx="1064042" cy="6710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Waiting time of 3 months prior further Class Change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A111353-CF81-4CE4-B70F-702821C5B1B2}"/>
              </a:ext>
            </a:extLst>
          </p:cNvPr>
          <p:cNvSpPr/>
          <p:nvPr/>
        </p:nvSpPr>
        <p:spPr>
          <a:xfrm>
            <a:off x="5724128" y="4046908"/>
            <a:ext cx="1542884" cy="671068"/>
          </a:xfrm>
          <a:prstGeom prst="rect">
            <a:avLst/>
          </a:prstGeom>
          <a:solidFill>
            <a:srgbClr val="F583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0664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Reclassify as Class 4 after 3 consec. Months of missing min target</a:t>
            </a:r>
          </a:p>
        </p:txBody>
      </p: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6D8ADDEF-E190-4BD6-B0F0-2EC8EBAF96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74170" y="2106874"/>
            <a:ext cx="2414500" cy="1405698"/>
          </a:xfrm>
          <a:prstGeom prst="bentConnector3">
            <a:avLst>
              <a:gd name="adj1" fmla="val 156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84AC7CF5-4D2C-4CFE-9F3A-3E4F7EBE0F7F}"/>
              </a:ext>
            </a:extLst>
          </p:cNvPr>
          <p:cNvCxnSpPr>
            <a:cxnSpLocks/>
            <a:stCxn id="66" idx="0"/>
          </p:cNvCxnSpPr>
          <p:nvPr/>
        </p:nvCxnSpPr>
        <p:spPr>
          <a:xfrm rot="5400000" flipH="1" flipV="1">
            <a:off x="7550710" y="3611213"/>
            <a:ext cx="899419" cy="1"/>
          </a:xfrm>
          <a:prstGeom prst="bentConnector3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F75495B5-6163-430F-A7F0-0E88EEBD8902}"/>
              </a:ext>
            </a:extLst>
          </p:cNvPr>
          <p:cNvCxnSpPr>
            <a:cxnSpLocks/>
            <a:stCxn id="69" idx="3"/>
            <a:endCxn id="66" idx="1"/>
          </p:cNvCxnSpPr>
          <p:nvPr/>
        </p:nvCxnSpPr>
        <p:spPr>
          <a:xfrm>
            <a:off x="7267012" y="4382442"/>
            <a:ext cx="201386" cy="14014"/>
          </a:xfrm>
          <a:prstGeom prst="bentConnector3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89B52155-C6EA-420F-B455-FB3DDEEB4BE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71662" y="3104622"/>
            <a:ext cx="1884572" cy="2"/>
          </a:xfrm>
          <a:prstGeom prst="bentConnector3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E5EF4E64-D114-40A5-B3B7-7418B1CDF314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352040" y="1612652"/>
            <a:ext cx="360040" cy="6634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17916CB9-22AC-4238-9D40-EBABBD4D46AC}"/>
              </a:ext>
            </a:extLst>
          </p:cNvPr>
          <p:cNvSpPr/>
          <p:nvPr/>
        </p:nvSpPr>
        <p:spPr>
          <a:xfrm rot="5400000">
            <a:off x="6015655" y="2496248"/>
            <a:ext cx="2009218" cy="86408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i="1" dirty="0">
                <a:solidFill>
                  <a:schemeClr val="tx1"/>
                </a:solidFill>
              </a:rPr>
              <a:t>Initial volume could be high under </a:t>
            </a:r>
            <a:r>
              <a:rPr lang="en-GB" sz="1000" b="1" i="1" dirty="0">
                <a:solidFill>
                  <a:schemeClr val="tx1"/>
                </a:solidFill>
              </a:rPr>
              <a:t>0664 </a:t>
            </a:r>
            <a:r>
              <a:rPr lang="en-GB" sz="1000" i="1" dirty="0">
                <a:solidFill>
                  <a:schemeClr val="tx1"/>
                </a:solidFill>
              </a:rPr>
              <a:t>– c. 1m MPRs based on current stats.  CDSP obligation is “as soon as reasonably possible”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BFE053C-D78B-497C-93A2-B84659AC5831}"/>
              </a:ext>
            </a:extLst>
          </p:cNvPr>
          <p:cNvSpPr txBox="1"/>
          <p:nvPr/>
        </p:nvSpPr>
        <p:spPr>
          <a:xfrm>
            <a:off x="4932040" y="3795886"/>
            <a:ext cx="2616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5920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c78a4dae-5fc0-4ed3-ad80-da51122ab114">
      <UserInfo>
        <DisplayName>Jackson, Leanne</DisplayName>
        <AccountId>50</AccountId>
        <AccountType/>
      </UserInfo>
      <UserInfo>
        <DisplayName>Hallam-Jones, James</DisplayName>
        <AccountId>15</AccountId>
        <AccountType/>
      </UserInfo>
      <UserInfo>
        <DisplayName>Stuart, Alex</DisplayName>
        <AccountId>33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5844fa40-a696-4ac9-bd38-c0330d295109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78a4dae-5fc0-4ed3-ad80-da51122ab11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673767-0896-44B3-9C28-0A6E17A2A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162</Words>
  <Application>Microsoft Office PowerPoint</Application>
  <PresentationFormat>On-screen Show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UIG Modifications – Scenarios and Interactions</vt:lpstr>
      <vt:lpstr>Interaction of Performance Related Mods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71</cp:revision>
  <dcterms:created xsi:type="dcterms:W3CDTF">2018-09-02T17:12:15Z</dcterms:created>
  <dcterms:modified xsi:type="dcterms:W3CDTF">2019-12-10T10:04:16Z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0x0101002A9D4E94D94ABB48A35A572EF9A60258</vt:lpwstr>
  </property>
</Properties>
</file>