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303" r:id="rId5"/>
    <p:sldId id="304" r:id="rId6"/>
    <p:sldId id="308" r:id="rId7"/>
    <p:sldId id="310" r:id="rId8"/>
    <p:sldId id="313" r:id="rId9"/>
    <p:sldId id="311" r:id="rId10"/>
    <p:sldId id="312" r:id="rId11"/>
    <p:sldId id="30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3E61"/>
    <a:srgbClr val="6440A3"/>
    <a:srgbClr val="3E5AA8"/>
    <a:srgbClr val="40D1F5"/>
    <a:srgbClr val="D75733"/>
    <a:srgbClr val="56CF9E"/>
    <a:srgbClr val="FCBC55"/>
    <a:srgbClr val="84B8DA"/>
    <a:srgbClr val="2B80B1"/>
    <a:srgbClr val="B1D6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22" autoAdjust="0"/>
  </p:normalViewPr>
  <p:slideViewPr>
    <p:cSldViewPr>
      <p:cViewPr>
        <p:scale>
          <a:sx n="100" d="100"/>
          <a:sy n="100" d="100"/>
        </p:scale>
        <p:origin x="-354"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15/01/2019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a:p>
        </p:txBody>
      </p:sp>
    </p:spTree>
    <p:extLst>
      <p:ext uri="{BB962C8B-B14F-4D97-AF65-F5344CB8AC3E}">
        <p14:creationId xmlns:p14="http://schemas.microsoft.com/office/powerpoint/2010/main" val="1722448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a:p>
        </p:txBody>
      </p:sp>
    </p:spTree>
    <p:extLst>
      <p:ext uri="{BB962C8B-B14F-4D97-AF65-F5344CB8AC3E}">
        <p14:creationId xmlns:p14="http://schemas.microsoft.com/office/powerpoint/2010/main" val="1722448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a:p>
        </p:txBody>
      </p:sp>
    </p:spTree>
    <p:extLst>
      <p:ext uri="{BB962C8B-B14F-4D97-AF65-F5344CB8AC3E}">
        <p14:creationId xmlns:p14="http://schemas.microsoft.com/office/powerpoint/2010/main" val="172244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7</a:t>
            </a:fld>
            <a:endParaRPr lang="en-GB"/>
          </a:p>
        </p:txBody>
      </p:sp>
    </p:spTree>
    <p:extLst>
      <p:ext uri="{BB962C8B-B14F-4D97-AF65-F5344CB8AC3E}">
        <p14:creationId xmlns:p14="http://schemas.microsoft.com/office/powerpoint/2010/main" val="17224488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a:t>
            </a:r>
          </a:p>
        </p:txBody>
      </p:sp>
      <p:sp>
        <p:nvSpPr>
          <p:cNvPr id="3" name="Content Placeholder 2"/>
          <p:cNvSpPr>
            <a:spLocks noGrp="1"/>
          </p:cNvSpPr>
          <p:nvPr>
            <p:ph idx="1"/>
          </p:nvPr>
        </p:nvSpPr>
        <p:spPr/>
        <p:txBody>
          <a:bodyPr/>
          <a:lstStyle/>
          <a:p>
            <a:r>
              <a:rPr lang="en-GB" dirty="0"/>
              <a:t>XRN4665 is looking to add new EUC profiles for bands 01B &amp; 02B</a:t>
            </a:r>
          </a:p>
          <a:p>
            <a:r>
              <a:rPr lang="en-GB" dirty="0"/>
              <a:t>New EUC profiles will be split based on Market Sector Code &amp; Pre-Payment Meter Type</a:t>
            </a:r>
          </a:p>
          <a:p>
            <a:pPr lvl="1"/>
            <a:r>
              <a:rPr lang="en-US" dirty="0"/>
              <a:t>Non-Prepayment Domestic</a:t>
            </a:r>
          </a:p>
          <a:p>
            <a:pPr lvl="1"/>
            <a:r>
              <a:rPr lang="en-GB" dirty="0"/>
              <a:t>Prepayment Domestic </a:t>
            </a:r>
          </a:p>
          <a:p>
            <a:pPr lvl="1"/>
            <a:r>
              <a:rPr lang="en-GB" dirty="0"/>
              <a:t>Non-Prepayment I&amp;C </a:t>
            </a:r>
          </a:p>
          <a:p>
            <a:pPr lvl="1"/>
            <a:r>
              <a:rPr lang="en-GB" dirty="0"/>
              <a:t>Prepayment I&amp;C </a:t>
            </a:r>
          </a:p>
        </p:txBody>
      </p:sp>
    </p:spTree>
    <p:extLst>
      <p:ext uri="{BB962C8B-B14F-4D97-AF65-F5344CB8AC3E}">
        <p14:creationId xmlns:p14="http://schemas.microsoft.com/office/powerpoint/2010/main" val="3051249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Considerations</a:t>
            </a:r>
          </a:p>
        </p:txBody>
      </p:sp>
      <p:sp>
        <p:nvSpPr>
          <p:cNvPr id="3" name="Content Placeholder 2"/>
          <p:cNvSpPr>
            <a:spLocks noGrp="1"/>
          </p:cNvSpPr>
          <p:nvPr>
            <p:ph idx="1"/>
          </p:nvPr>
        </p:nvSpPr>
        <p:spPr/>
        <p:txBody>
          <a:bodyPr>
            <a:normAutofit/>
          </a:bodyPr>
          <a:lstStyle/>
          <a:p>
            <a:r>
              <a:rPr lang="en-GB" dirty="0"/>
              <a:t>Following additional detailed design sessions and the issuing of the Detailed Design Change Pack, a number of considerations have been raised with DSG on 7</a:t>
            </a:r>
            <a:r>
              <a:rPr lang="en-GB" baseline="30000" dirty="0"/>
              <a:t>th</a:t>
            </a:r>
            <a:r>
              <a:rPr lang="en-GB" dirty="0"/>
              <a:t> January</a:t>
            </a:r>
          </a:p>
          <a:p>
            <a:pPr marL="914400" lvl="1" indent="-457200">
              <a:buFont typeface="+mj-lt"/>
              <a:buAutoNum type="arabicPeriod"/>
            </a:pPr>
            <a:r>
              <a:rPr lang="en-GB" dirty="0"/>
              <a:t>EUC Naming Conventions</a:t>
            </a:r>
          </a:p>
          <a:p>
            <a:pPr marL="914400" lvl="1" indent="-457200">
              <a:buFont typeface="+mj-lt"/>
              <a:buAutoNum type="arabicPeriod"/>
            </a:pPr>
            <a:r>
              <a:rPr lang="en-GB" dirty="0"/>
              <a:t>CSEP Creations/Amendments</a:t>
            </a:r>
          </a:p>
          <a:p>
            <a:pPr marL="914400" lvl="1" indent="-457200">
              <a:buFont typeface="+mj-lt"/>
              <a:buAutoNum type="arabicPeriod"/>
            </a:pPr>
            <a:r>
              <a:rPr lang="en-GB" dirty="0"/>
              <a:t>Twin Stream</a:t>
            </a:r>
          </a:p>
          <a:p>
            <a:pPr marL="914400" lvl="1" indent="-457200">
              <a:buFont typeface="+mj-lt"/>
              <a:buAutoNum type="arabicPeriod"/>
            </a:pPr>
            <a:r>
              <a:rPr lang="en-GB" dirty="0"/>
              <a:t>Telemetered</a:t>
            </a:r>
          </a:p>
          <a:p>
            <a:pPr marL="914400" lvl="1" indent="-457200">
              <a:buFont typeface="+mj-lt"/>
              <a:buAutoNum type="arabicPeriod"/>
            </a:pPr>
            <a:endParaRPr lang="en-GB" dirty="0"/>
          </a:p>
        </p:txBody>
      </p:sp>
    </p:spTree>
    <p:extLst>
      <p:ext uri="{BB962C8B-B14F-4D97-AF65-F5344CB8AC3E}">
        <p14:creationId xmlns:p14="http://schemas.microsoft.com/office/powerpoint/2010/main" val="2489014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EUC Naming Conventions</a:t>
            </a:r>
          </a:p>
        </p:txBody>
      </p:sp>
      <p:sp>
        <p:nvSpPr>
          <p:cNvPr id="5" name="Content Placeholder 4"/>
          <p:cNvSpPr>
            <a:spLocks noGrp="1"/>
          </p:cNvSpPr>
          <p:nvPr>
            <p:ph idx="1"/>
          </p:nvPr>
        </p:nvSpPr>
        <p:spPr/>
        <p:txBody>
          <a:bodyPr>
            <a:normAutofit fontScale="77500" lnSpcReduction="20000"/>
          </a:bodyPr>
          <a:lstStyle/>
          <a:p>
            <a:r>
              <a:rPr lang="en-GB" dirty="0"/>
              <a:t>The proposed naming conventions for EUC descriptions are as follows…</a:t>
            </a:r>
          </a:p>
          <a:p>
            <a:endParaRPr lang="en-GB" dirty="0"/>
          </a:p>
          <a:p>
            <a:r>
              <a:rPr lang="en-GB" b="1" dirty="0"/>
              <a:t>LDZ:EYY01BND</a:t>
            </a:r>
            <a:r>
              <a:rPr lang="en-GB" dirty="0"/>
              <a:t> - Non-Prepayment/Domestic (e.g. </a:t>
            </a:r>
            <a:r>
              <a:rPr lang="en-GB" i="1" dirty="0"/>
              <a:t>EA:E1901BND</a:t>
            </a:r>
            <a:r>
              <a:rPr lang="en-GB" dirty="0"/>
              <a:t>)</a:t>
            </a:r>
          </a:p>
          <a:p>
            <a:r>
              <a:rPr lang="en-GB" b="1" dirty="0"/>
              <a:t>LDZ:EYY01BPD </a:t>
            </a:r>
            <a:r>
              <a:rPr lang="en-GB" dirty="0"/>
              <a:t>- Prepayment/Domestic (e.g. </a:t>
            </a:r>
            <a:r>
              <a:rPr lang="en-GB" i="1" dirty="0"/>
              <a:t>EA:E1901BPD</a:t>
            </a:r>
            <a:r>
              <a:rPr lang="en-GB" dirty="0"/>
              <a:t>)</a:t>
            </a:r>
          </a:p>
          <a:p>
            <a:r>
              <a:rPr lang="en-GB" b="1" dirty="0"/>
              <a:t>LDZ:EYY01BNI </a:t>
            </a:r>
            <a:r>
              <a:rPr lang="en-GB" dirty="0"/>
              <a:t>- Non-Prepayment I&amp;C (e.g. </a:t>
            </a:r>
            <a:r>
              <a:rPr lang="en-GB" i="1" dirty="0"/>
              <a:t>EA:E1901BNI</a:t>
            </a:r>
            <a:r>
              <a:rPr lang="en-GB" dirty="0"/>
              <a:t>)</a:t>
            </a:r>
          </a:p>
          <a:p>
            <a:r>
              <a:rPr lang="en-GB" b="1" dirty="0"/>
              <a:t>LDZ:EYY01BPI</a:t>
            </a:r>
            <a:r>
              <a:rPr lang="en-GB" dirty="0"/>
              <a:t> - Prepayment I&amp;C (e.g. </a:t>
            </a:r>
            <a:r>
              <a:rPr lang="en-GB" i="1" dirty="0"/>
              <a:t>EA:E1901BPI</a:t>
            </a:r>
            <a:r>
              <a:rPr lang="en-GB" dirty="0"/>
              <a:t>)</a:t>
            </a:r>
          </a:p>
          <a:p>
            <a:endParaRPr lang="en-GB" dirty="0"/>
          </a:p>
          <a:p>
            <a:r>
              <a:rPr lang="en-GB" b="1" dirty="0"/>
              <a:t>LDZ:EYY02BND </a:t>
            </a:r>
            <a:r>
              <a:rPr lang="en-GB" dirty="0"/>
              <a:t>- Non-Prepayment Domestic (e.g. </a:t>
            </a:r>
            <a:r>
              <a:rPr lang="en-GB" i="1" dirty="0"/>
              <a:t>EA:E1902BND</a:t>
            </a:r>
            <a:r>
              <a:rPr lang="en-GB" dirty="0"/>
              <a:t>)</a:t>
            </a:r>
          </a:p>
          <a:p>
            <a:r>
              <a:rPr lang="en-GB" b="1" dirty="0"/>
              <a:t>LDZ:EYY02BPD </a:t>
            </a:r>
            <a:r>
              <a:rPr lang="en-GB" dirty="0"/>
              <a:t>- Prepayment Domestic (e.g. </a:t>
            </a:r>
            <a:r>
              <a:rPr lang="en-GB" i="1" dirty="0"/>
              <a:t>EA:E1902BPD</a:t>
            </a:r>
            <a:r>
              <a:rPr lang="en-GB" dirty="0"/>
              <a:t>)</a:t>
            </a:r>
          </a:p>
          <a:p>
            <a:r>
              <a:rPr lang="en-GB" b="1" dirty="0"/>
              <a:t>LDZ:EYY02BNI </a:t>
            </a:r>
            <a:r>
              <a:rPr lang="en-GB" dirty="0"/>
              <a:t>- Non-Prepayment I&amp;C (e.g. </a:t>
            </a:r>
            <a:r>
              <a:rPr lang="en-GB" i="1" dirty="0"/>
              <a:t>EA:E1902BNI</a:t>
            </a:r>
            <a:r>
              <a:rPr lang="en-GB" dirty="0"/>
              <a:t>)</a:t>
            </a:r>
          </a:p>
          <a:p>
            <a:r>
              <a:rPr lang="en-GB" b="1" dirty="0"/>
              <a:t>LDZ:EYY02BPI </a:t>
            </a:r>
            <a:r>
              <a:rPr lang="en-GB" dirty="0"/>
              <a:t>- Prepayment I&amp;C (e.g. </a:t>
            </a:r>
            <a:r>
              <a:rPr lang="en-GB" i="1" dirty="0"/>
              <a:t>EA:E1902BPI</a:t>
            </a:r>
            <a:r>
              <a:rPr lang="en-GB" dirty="0"/>
              <a:t>)</a:t>
            </a:r>
          </a:p>
          <a:p>
            <a:pPr marL="0" indent="0">
              <a:buNone/>
            </a:pPr>
            <a:endParaRPr lang="en-GB" dirty="0"/>
          </a:p>
        </p:txBody>
      </p:sp>
    </p:spTree>
    <p:extLst>
      <p:ext uri="{BB962C8B-B14F-4D97-AF65-F5344CB8AC3E}">
        <p14:creationId xmlns:p14="http://schemas.microsoft.com/office/powerpoint/2010/main" val="1938337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CSEP Creations/Amendments</a:t>
            </a:r>
          </a:p>
        </p:txBody>
      </p:sp>
      <p:sp>
        <p:nvSpPr>
          <p:cNvPr id="5" name="Content Placeholder 4"/>
          <p:cNvSpPr>
            <a:spLocks noGrp="1"/>
          </p:cNvSpPr>
          <p:nvPr>
            <p:ph idx="1"/>
          </p:nvPr>
        </p:nvSpPr>
        <p:spPr/>
        <p:txBody>
          <a:bodyPr>
            <a:normAutofit fontScale="62500" lnSpcReduction="20000"/>
          </a:bodyPr>
          <a:lstStyle/>
          <a:p>
            <a:r>
              <a:rPr lang="en-GB" dirty="0"/>
              <a:t>For CSEP creations/amendments, the EUC’s specified in the following inbound files</a:t>
            </a:r>
          </a:p>
          <a:p>
            <a:pPr lvl="1"/>
            <a:r>
              <a:rPr lang="en-GB" dirty="0"/>
              <a:t>“IGT/CSO CSEP Creation Request” (.CIC) file</a:t>
            </a:r>
          </a:p>
          <a:p>
            <a:pPr lvl="2"/>
            <a:r>
              <a:rPr lang="en-GB" dirty="0"/>
              <a:t>C80 (EUC Details) Record</a:t>
            </a:r>
          </a:p>
          <a:p>
            <a:pPr lvl="1"/>
            <a:r>
              <a:rPr lang="en-GB" dirty="0"/>
              <a:t>“IGT/CSO CSEP Amendment Request” (.CAI) file</a:t>
            </a:r>
          </a:p>
          <a:p>
            <a:pPr lvl="2"/>
            <a:r>
              <a:rPr lang="en-GB" dirty="0"/>
              <a:t>C80 (EUC Details) Record </a:t>
            </a:r>
          </a:p>
          <a:p>
            <a:r>
              <a:rPr lang="en-GB" dirty="0"/>
              <a:t>Will not change for bands 01 &amp; 02 (EUC01B/EUC02B).  However, to derive the max SOQ value at grid level (for creation, amendment and annual SOQ calculation) the system pulls aggregated Load factors that are maintained for each EUC profile.  </a:t>
            </a:r>
          </a:p>
          <a:p>
            <a:r>
              <a:rPr lang="en-GB" dirty="0"/>
              <a:t>As a result, we are proposing that we do not keep and maintain the EUC01B &amp; EUC02B bands (as we are replacing them with the new EUC profile bands), but instead assign a default EUC profile band in which to pull the required Load factors as per the below logic… </a:t>
            </a:r>
          </a:p>
          <a:p>
            <a:pPr lvl="1"/>
            <a:r>
              <a:rPr lang="en-GB" dirty="0"/>
              <a:t>EUC01B - system should refer to domestic, non-prepayment EUC (LDZ:EYY01BND) load factors for calculating the Max SOQ</a:t>
            </a:r>
          </a:p>
          <a:p>
            <a:pPr lvl="1"/>
            <a:r>
              <a:rPr lang="en-GB" dirty="0"/>
              <a:t>EUC02B - system should refer to industrial, non-prepayment EUC (LDZ:EYY02BNI) load factors for calculating the Max SOQ </a:t>
            </a:r>
          </a:p>
        </p:txBody>
      </p:sp>
    </p:spTree>
    <p:extLst>
      <p:ext uri="{BB962C8B-B14F-4D97-AF65-F5344CB8AC3E}">
        <p14:creationId xmlns:p14="http://schemas.microsoft.com/office/powerpoint/2010/main" val="2444103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B37772-6E09-BD41-86B7-0FB5542146B2}"/>
              </a:ext>
            </a:extLst>
          </p:cNvPr>
          <p:cNvSpPr>
            <a:spLocks noGrp="1"/>
          </p:cNvSpPr>
          <p:nvPr>
            <p:ph type="title"/>
          </p:nvPr>
        </p:nvSpPr>
        <p:spPr/>
        <p:txBody>
          <a:bodyPr>
            <a:normAutofit/>
          </a:bodyPr>
          <a:lstStyle/>
          <a:p>
            <a:r>
              <a:rPr lang="en-GB" dirty="0"/>
              <a:t>CSEP Creations/Amendments Cont…</a:t>
            </a:r>
            <a:endParaRPr lang="en-US" dirty="0"/>
          </a:p>
        </p:txBody>
      </p:sp>
      <p:sp>
        <p:nvSpPr>
          <p:cNvPr id="3" name="Content Placeholder 2">
            <a:extLst>
              <a:ext uri="{FF2B5EF4-FFF2-40B4-BE49-F238E27FC236}">
                <a16:creationId xmlns:a16="http://schemas.microsoft.com/office/drawing/2014/main" xmlns="" id="{5887F4CB-0158-D44A-A802-289434B3728A}"/>
              </a:ext>
            </a:extLst>
          </p:cNvPr>
          <p:cNvSpPr>
            <a:spLocks noGrp="1"/>
          </p:cNvSpPr>
          <p:nvPr>
            <p:ph idx="1"/>
          </p:nvPr>
        </p:nvSpPr>
        <p:spPr/>
        <p:txBody>
          <a:bodyPr>
            <a:normAutofit fontScale="62500" lnSpcReduction="20000"/>
          </a:bodyPr>
          <a:lstStyle/>
          <a:p>
            <a:r>
              <a:rPr lang="en-GB" dirty="0"/>
              <a:t>iGT raised concerns in previous ChMC and change pack response for the proposed rule for CSEP </a:t>
            </a:r>
            <a:r>
              <a:rPr lang="en-GB" dirty="0" smtClean="0"/>
              <a:t>creation/amendments</a:t>
            </a:r>
          </a:p>
          <a:p>
            <a:endParaRPr lang="en-US" sz="1300" dirty="0"/>
          </a:p>
          <a:p>
            <a:pPr marL="0" indent="0">
              <a:buNone/>
            </a:pPr>
            <a:r>
              <a:rPr lang="en-GB" sz="2400" dirty="0"/>
              <a:t>“</a:t>
            </a:r>
            <a:r>
              <a:rPr lang="en-GB" sz="2400" dirty="0">
                <a:ea typeface="Times New Roman" panose="020F0502020204030204" pitchFamily="34" charset="0"/>
              </a:rPr>
              <a:t>Regarding the CSEP changes we believe that further thinking is required to evidence how the solution can accurately map eight EUC combinations to the two default EUCs proposed within the C80 record”</a:t>
            </a:r>
          </a:p>
          <a:p>
            <a:pPr marL="0" indent="0">
              <a:buNone/>
            </a:pPr>
            <a:endParaRPr lang="en-US" sz="1300" dirty="0" smtClean="0"/>
          </a:p>
          <a:p>
            <a:r>
              <a:rPr lang="en-GB" dirty="0" smtClean="0"/>
              <a:t>After discussions with the responder to provide additional logic around the reason behind the proposed rules, </a:t>
            </a:r>
            <a:r>
              <a:rPr lang="en-US" dirty="0"/>
              <a:t>status of </a:t>
            </a:r>
            <a:r>
              <a:rPr lang="en-US" dirty="0" smtClean="0"/>
              <a:t>the response </a:t>
            </a:r>
            <a:r>
              <a:rPr lang="en-US" dirty="0"/>
              <a:t>has changed from ‘Qualified Support’ to ‘Support</a:t>
            </a:r>
            <a:r>
              <a:rPr lang="en-US" dirty="0" smtClean="0"/>
              <a:t>’</a:t>
            </a:r>
            <a:endParaRPr lang="en-GB" dirty="0" smtClean="0"/>
          </a:p>
          <a:p>
            <a:endParaRPr lang="en-GB" sz="1300" dirty="0" smtClean="0"/>
          </a:p>
          <a:p>
            <a:pPr marL="0" indent="0">
              <a:buNone/>
            </a:pPr>
            <a:r>
              <a:rPr lang="en-GB" sz="2400" dirty="0" smtClean="0"/>
              <a:t>“Regarding </a:t>
            </a:r>
            <a:r>
              <a:rPr lang="en-GB" sz="2400" dirty="0"/>
              <a:t>the CSEP logic outlined in the Change Pack, this has been proposed to limit the impacts on the creation/amendment process.  Current logic for EUC’s are split per AQ only however, EUC band 01 has a domestic profile for allocation and EUC band 02 has an industrial profile for allocation to be used in the load factors that feed the MAX SOQ calculation, so the proposed rule to default EUC 01 to domestic/non-prepayment and EUC 02 to industrial/non-prepayment will in effect be leaving the process for CSEPS creation/amendments to be ‘as is</a:t>
            </a:r>
            <a:r>
              <a:rPr lang="en-GB" sz="2400" dirty="0" smtClean="0"/>
              <a:t>’”</a:t>
            </a:r>
            <a:endParaRPr lang="en-GB" sz="2400" dirty="0"/>
          </a:p>
        </p:txBody>
      </p:sp>
    </p:spTree>
    <p:extLst>
      <p:ext uri="{BB962C8B-B14F-4D97-AF65-F5344CB8AC3E}">
        <p14:creationId xmlns:p14="http://schemas.microsoft.com/office/powerpoint/2010/main" val="3670380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Twin Stream</a:t>
            </a:r>
          </a:p>
        </p:txBody>
      </p:sp>
      <p:sp>
        <p:nvSpPr>
          <p:cNvPr id="5" name="Content Placeholder 4"/>
          <p:cNvSpPr>
            <a:spLocks noGrp="1"/>
          </p:cNvSpPr>
          <p:nvPr>
            <p:ph idx="1"/>
          </p:nvPr>
        </p:nvSpPr>
        <p:spPr/>
        <p:txBody>
          <a:bodyPr>
            <a:normAutofit fontScale="92500" lnSpcReduction="20000"/>
          </a:bodyPr>
          <a:lstStyle/>
          <a:p>
            <a:r>
              <a:rPr lang="en-GB" dirty="0"/>
              <a:t>For Twin Stream Supply Meter Points, where multiple Meter Devices are present, additional rules are required to determine the EUC Meter Type (where they fall into EUC Band 01 or 02), the proposed rule for this is as follows…</a:t>
            </a:r>
          </a:p>
          <a:p>
            <a:endParaRPr lang="en-GB" dirty="0"/>
          </a:p>
          <a:p>
            <a:r>
              <a:rPr lang="en-GB" dirty="0"/>
              <a:t>If all meter devices have been identified as Prepayment then the EUC Meter Type will be set as Prepayment, if any of the Meter Devices are defined as Non-Prepayment then the Prepayment Status will be set as Non-Prepayment. </a:t>
            </a:r>
          </a:p>
          <a:p>
            <a:endParaRPr lang="en-GB" dirty="0"/>
          </a:p>
        </p:txBody>
      </p:sp>
    </p:spTree>
    <p:extLst>
      <p:ext uri="{BB962C8B-B14F-4D97-AF65-F5344CB8AC3E}">
        <p14:creationId xmlns:p14="http://schemas.microsoft.com/office/powerpoint/2010/main" val="2444103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Telemetered</a:t>
            </a:r>
          </a:p>
        </p:txBody>
      </p:sp>
      <p:sp>
        <p:nvSpPr>
          <p:cNvPr id="5" name="Content Placeholder 4"/>
          <p:cNvSpPr>
            <a:spLocks noGrp="1"/>
          </p:cNvSpPr>
          <p:nvPr>
            <p:ph idx="1"/>
          </p:nvPr>
        </p:nvSpPr>
        <p:spPr/>
        <p:txBody>
          <a:bodyPr>
            <a:normAutofit lnSpcReduction="10000"/>
          </a:bodyPr>
          <a:lstStyle/>
          <a:p>
            <a:r>
              <a:rPr lang="en-US" dirty="0"/>
              <a:t>Telemetered Supply Points on UKL are set up with dummy devices and as a result an additional rule will be needed to determine the EUC Meter Type (where they fall into EUC Band 01 or 02), the proposed rule for this is as follows…</a:t>
            </a:r>
          </a:p>
          <a:p>
            <a:endParaRPr lang="en-US" dirty="0"/>
          </a:p>
          <a:p>
            <a:r>
              <a:rPr lang="en-US" dirty="0"/>
              <a:t>For Telemetered Supply Points where a Dummy device is installed the EUC Meter Type will be set as Non-Prepayment.</a:t>
            </a:r>
          </a:p>
          <a:p>
            <a:endParaRPr lang="en-GB" dirty="0"/>
          </a:p>
        </p:txBody>
      </p:sp>
    </p:spTree>
    <p:extLst>
      <p:ext uri="{BB962C8B-B14F-4D97-AF65-F5344CB8AC3E}">
        <p14:creationId xmlns:p14="http://schemas.microsoft.com/office/powerpoint/2010/main" val="24441031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ChMC required actions</a:t>
            </a:r>
          </a:p>
        </p:txBody>
      </p:sp>
      <p:sp>
        <p:nvSpPr>
          <p:cNvPr id="3" name="Content Placeholder 2"/>
          <p:cNvSpPr>
            <a:spLocks noGrp="1"/>
          </p:cNvSpPr>
          <p:nvPr>
            <p:ph idx="1"/>
          </p:nvPr>
        </p:nvSpPr>
        <p:spPr/>
        <p:txBody>
          <a:bodyPr>
            <a:normAutofit/>
          </a:bodyPr>
          <a:lstStyle/>
          <a:p>
            <a:r>
              <a:rPr lang="en-GB" dirty="0"/>
              <a:t>Approval to proceed with the logic outlined in the previous slides into delivery for…</a:t>
            </a:r>
          </a:p>
          <a:p>
            <a:pPr marL="914400" lvl="1" indent="-457200">
              <a:buFont typeface="+mj-lt"/>
              <a:buAutoNum type="arabicPeriod"/>
            </a:pPr>
            <a:r>
              <a:rPr lang="en-GB" dirty="0"/>
              <a:t>EUC Naming Conventions</a:t>
            </a:r>
          </a:p>
          <a:p>
            <a:pPr marL="914400" lvl="1" indent="-457200">
              <a:buFont typeface="+mj-lt"/>
              <a:buAutoNum type="arabicPeriod"/>
            </a:pPr>
            <a:r>
              <a:rPr lang="en-GB" dirty="0"/>
              <a:t>CSEP </a:t>
            </a:r>
            <a:r>
              <a:rPr lang="en-GB" dirty="0" smtClean="0"/>
              <a:t>Creations/Amendments</a:t>
            </a:r>
            <a:endParaRPr lang="en-GB" dirty="0"/>
          </a:p>
          <a:p>
            <a:pPr marL="914400" lvl="1" indent="-457200">
              <a:buFont typeface="+mj-lt"/>
              <a:buAutoNum type="arabicPeriod"/>
            </a:pPr>
            <a:r>
              <a:rPr lang="en-GB" dirty="0"/>
              <a:t>Twin Stream</a:t>
            </a:r>
          </a:p>
          <a:p>
            <a:pPr marL="914400" lvl="1" indent="-457200">
              <a:buFont typeface="+mj-lt"/>
              <a:buAutoNum type="arabicPeriod"/>
            </a:pPr>
            <a:r>
              <a:rPr lang="en-GB" dirty="0"/>
              <a:t>Telemetered</a:t>
            </a:r>
          </a:p>
          <a:p>
            <a:endParaRPr lang="en-GB" dirty="0"/>
          </a:p>
        </p:txBody>
      </p:sp>
    </p:spTree>
    <p:extLst>
      <p:ext uri="{BB962C8B-B14F-4D97-AF65-F5344CB8AC3E}">
        <p14:creationId xmlns:p14="http://schemas.microsoft.com/office/powerpoint/2010/main" val="2740462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927B77B7F39148B9CB17AE711C8D35" ma:contentTypeVersion="0" ma:contentTypeDescription="Create a new document." ma:contentTypeScope="" ma:versionID="159d718f6c29ca5e1f84b5e6d7132f4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ABA723BE-B83E-44FD-90E1-73FE10FBD311}">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11B2E31-4703-4F4D-BB47-74A8364BAC36}">
  <ds:schemaRefs>
    <ds:schemaRef ds:uri="http://schemas.microsoft.com/office/2006/metadata/properties"/>
    <ds:schemaRef ds:uri="http://www.w3.org/2000/xmln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2188</TotalTime>
  <Words>598</Words>
  <Application>Microsoft Office PowerPoint</Application>
  <PresentationFormat>On-screen Show (16:9)</PresentationFormat>
  <Paragraphs>61</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Overview</vt:lpstr>
      <vt:lpstr>Considerations</vt:lpstr>
      <vt:lpstr>EUC Naming Conventions</vt:lpstr>
      <vt:lpstr>CSEP Creations/Amendments</vt:lpstr>
      <vt:lpstr>CSEP Creations/Amendments Cont…</vt:lpstr>
      <vt:lpstr>Twin Stream</vt:lpstr>
      <vt:lpstr>Telemetered</vt:lpstr>
      <vt:lpstr>ChMC required actions</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Simon Harris</cp:lastModifiedBy>
  <cp:revision>80</cp:revision>
  <dcterms:created xsi:type="dcterms:W3CDTF">2018-09-02T17:12:15Z</dcterms:created>
  <dcterms:modified xsi:type="dcterms:W3CDTF">2019-01-15T17:18:27Z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1696637420</vt:i4>
  </property>
  <property fmtid="{D5CDD505-2E9C-101B-9397-08002B2CF9AE}" pid="3" name="_NewReviewCycle">
    <vt:lpwstr/>
  </property>
  <property fmtid="{D5CDD505-2E9C-101B-9397-08002B2CF9AE}" pid="4" name="_EmailSubject">
    <vt:lpwstr>UPDATED DCC PRESENTATION - use this as the latest version and add in any changes - thanks</vt:lpwstr>
  </property>
  <property fmtid="{D5CDD505-2E9C-101B-9397-08002B2CF9AE}" pid="5" name="_AuthorEmail">
    <vt:lpwstr>andy.j.miller@xoserve.com</vt:lpwstr>
  </property>
  <property fmtid="{D5CDD505-2E9C-101B-9397-08002B2CF9AE}" pid="6" name="_AuthorEmailDisplayName">
    <vt:lpwstr>Miller, Andy J</vt:lpwstr>
  </property>
  <property fmtid="{D5CDD505-2E9C-101B-9397-08002B2CF9AE}" pid="7" name="_PreviousAdHocReviewCycleID">
    <vt:i4>-531432254</vt:i4>
  </property>
  <property fmtid="{D5CDD505-2E9C-101B-9397-08002B2CF9AE}" pid="8" name="ContentTypeId">
    <vt:lpwstr>0x0101006E927B77B7F39148B9CB17AE711C8D35</vt:lpwstr>
  </property>
</Properties>
</file>