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88" r:id="rId5"/>
    <p:sldId id="289" r:id="rId6"/>
    <p:sldId id="295" r:id="rId7"/>
    <p:sldId id="290" r:id="rId8"/>
    <p:sldId id="344" r:id="rId9"/>
    <p:sldId id="291" r:id="rId10"/>
    <p:sldId id="293" r:id="rId11"/>
    <p:sldId id="322" r:id="rId12"/>
    <p:sldId id="341" r:id="rId13"/>
    <p:sldId id="342" r:id="rId14"/>
    <p:sldId id="343" r:id="rId15"/>
    <p:sldId id="306" r:id="rId16"/>
    <p:sldId id="348" r:id="rId17"/>
    <p:sldId id="326" r:id="rId18"/>
    <p:sldId id="330" r:id="rId19"/>
    <p:sldId id="325" r:id="rId20"/>
    <p:sldId id="332" r:id="rId21"/>
    <p:sldId id="349" r:id="rId22"/>
    <p:sldId id="323" r:id="rId23"/>
    <p:sldId id="304" r:id="rId2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9CCB3B"/>
    <a:srgbClr val="FFBF00"/>
    <a:srgbClr val="40D1F5"/>
    <a:srgbClr val="FFFFFF"/>
    <a:srgbClr val="B1D6E8"/>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94660"/>
  </p:normalViewPr>
  <p:slideViewPr>
    <p:cSldViewPr>
      <p:cViewPr varScale="1">
        <p:scale>
          <a:sx n="84" d="100"/>
          <a:sy n="84" d="100"/>
        </p:scale>
        <p:origin x="780" y="6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xoserve.com\Filedata\Shares\Shared\NGSRV51H003\TEAMDATA\Xoserve_Industry_Engagement_Team\UK%20Link%20Committee\26.%20Change%20Management%20Committee%20Prep\ChMC%20Prep%202019\December\Section%202%20-%206\Anlysis%20of%20Reps%20spreadsheet.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[Anlysis of Reps spreadsheet.xlsx]Sheet2!PivotTable2</c:name>
    <c:fmtId val="3"/>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s>
    <c:plotArea>
      <c:layout/>
      <c:barChart>
        <c:barDir val="bar"/>
        <c:grouping val="stacked"/>
        <c:varyColors val="0"/>
        <c:ser>
          <c:idx val="0"/>
          <c:order val="0"/>
          <c:tx>
            <c:strRef>
              <c:f>Sheet2!$B$3:$B$4</c:f>
              <c:strCache>
                <c:ptCount val="1"/>
                <c:pt idx="0">
                  <c:v>Approve </c:v>
                </c:pt>
              </c:strCache>
            </c:strRef>
          </c:tx>
          <c:spPr>
            <a:solidFill>
              <a:schemeClr val="accent1"/>
            </a:solidFill>
            <a:ln>
              <a:noFill/>
            </a:ln>
            <a:effectLst/>
          </c:spPr>
          <c:invertIfNegative val="0"/>
          <c:cat>
            <c:multiLvlStrRef>
              <c:f>Sheet2!$A$5:$A$25</c:f>
              <c:multiLvlStrCache>
                <c:ptCount val="15"/>
                <c:lvl>
                  <c:pt idx="0">
                    <c:v>XRN5004 Golden Bullet Report</c:v>
                  </c:pt>
                  <c:pt idx="1">
                    <c:v>XRN5033 Addition of low-level data to EUC Report</c:v>
                  </c:pt>
                  <c:pt idx="2">
                    <c:v>XRN4691 CSEPs: IGT and GT File Formats (CGI Files) </c:v>
                  </c:pt>
                  <c:pt idx="3">
                    <c:v>XRN4692 CSEPs: IGT and GT File Formats (CIN Files)</c:v>
                  </c:pt>
                  <c:pt idx="4">
                    <c:v>XRN4780B Inclusion of MAP Id in the UK Link system (CSS)</c:v>
                  </c:pt>
                  <c:pt idx="5">
                    <c:v>XRN4871B Modification 0665 – Changes to Ratchet Regime</c:v>
                  </c:pt>
                  <c:pt idx="6">
                    <c:v>XRN4897 &amp; 4899 Deletion of Customer Contact Details and PSR at the Change of Shipper and Supplier Events </c:v>
                  </c:pt>
                  <c:pt idx="7">
                    <c:v>XRN4955 Amendment of MDD PSR Needs Codes and Needs Code Descriptions</c:v>
                  </c:pt>
                  <c:pt idx="8">
                    <c:v>XRN4772 Composite Weather Variable (CWV) Improvements</c:v>
                  </c:pt>
                  <c:pt idx="9">
                    <c:v>XRN4850 Notification of Customer Contact Details to Transporters</c:v>
                  </c:pt>
                  <c:pt idx="10">
                    <c:v>XRN4865 Amendment to Treatment and Reporting  of CYCL Reads</c:v>
                  </c:pt>
                  <c:pt idx="11">
                    <c:v>XRN4888 Removing Duplicate Address Update Validation for IGT Supply Meter Points via CMS</c:v>
                  </c:pt>
                  <c:pt idx="12">
                    <c:v>XRN4930 Requirement to Inform Shipper of Meter Link Code Change</c:v>
                  </c:pt>
                  <c:pt idx="13">
                    <c:v>XRN4932 Improvements to the quality of the Conversion Factor values held on the Supply Point Register (MOD0681S)</c:v>
                  </c:pt>
                  <c:pt idx="14">
                    <c:v>XRN4941 Auto updates to meter read frequency (MOD0692)</c:v>
                  </c:pt>
                </c:lvl>
                <c:lvl>
                  <c:pt idx="0">
                    <c:v>AdHoc Data</c:v>
                  </c:pt>
                  <c:pt idx="2">
                    <c:v>Major</c:v>
                  </c:pt>
                  <c:pt idx="6">
                    <c:v>Minor</c:v>
                  </c:pt>
                  <c:pt idx="7">
                    <c:v>MiR Drop 6</c:v>
                  </c:pt>
                  <c:pt idx="8">
                    <c:v>June 2020</c:v>
                  </c:pt>
                </c:lvl>
              </c:multiLvlStrCache>
            </c:multiLvlStrRef>
          </c:cat>
          <c:val>
            <c:numRef>
              <c:f>Sheet2!$B$5:$B$25</c:f>
              <c:numCache>
                <c:formatCode>General</c:formatCode>
                <c:ptCount val="15"/>
                <c:pt idx="0">
                  <c:v>3</c:v>
                </c:pt>
                <c:pt idx="1">
                  <c:v>5</c:v>
                </c:pt>
                <c:pt idx="2">
                  <c:v>2</c:v>
                </c:pt>
                <c:pt idx="3">
                  <c:v>2</c:v>
                </c:pt>
                <c:pt idx="4">
                  <c:v>5</c:v>
                </c:pt>
                <c:pt idx="5">
                  <c:v>3</c:v>
                </c:pt>
                <c:pt idx="6">
                  <c:v>4</c:v>
                </c:pt>
                <c:pt idx="7">
                  <c:v>5</c:v>
                </c:pt>
                <c:pt idx="8">
                  <c:v>6</c:v>
                </c:pt>
                <c:pt idx="9">
                  <c:v>3</c:v>
                </c:pt>
                <c:pt idx="10">
                  <c:v>3</c:v>
                </c:pt>
                <c:pt idx="11">
                  <c:v>3</c:v>
                </c:pt>
                <c:pt idx="12">
                  <c:v>2</c:v>
                </c:pt>
                <c:pt idx="13">
                  <c:v>5</c:v>
                </c:pt>
                <c:pt idx="14">
                  <c:v>5</c:v>
                </c:pt>
              </c:numCache>
            </c:numRef>
          </c:val>
          <c:extLst>
            <c:ext xmlns:c16="http://schemas.microsoft.com/office/drawing/2014/chart" uri="{C3380CC4-5D6E-409C-BE32-E72D297353CC}">
              <c16:uniqueId val="{00000000-8192-4993-80C2-33419454D6C5}"/>
            </c:ext>
          </c:extLst>
        </c:ser>
        <c:ser>
          <c:idx val="1"/>
          <c:order val="1"/>
          <c:tx>
            <c:strRef>
              <c:f>Sheet2!$C$3:$C$4</c:f>
              <c:strCache>
                <c:ptCount val="1"/>
                <c:pt idx="0">
                  <c:v>Reject
</c:v>
                </c:pt>
              </c:strCache>
            </c:strRef>
          </c:tx>
          <c:spPr>
            <a:solidFill>
              <a:schemeClr val="accent2"/>
            </a:solidFill>
            <a:ln>
              <a:noFill/>
            </a:ln>
            <a:effectLst/>
          </c:spPr>
          <c:invertIfNegative val="0"/>
          <c:cat>
            <c:multiLvlStrRef>
              <c:f>Sheet2!$A$5:$A$25</c:f>
              <c:multiLvlStrCache>
                <c:ptCount val="15"/>
                <c:lvl>
                  <c:pt idx="0">
                    <c:v>XRN5004 Golden Bullet Report</c:v>
                  </c:pt>
                  <c:pt idx="1">
                    <c:v>XRN5033 Addition of low-level data to EUC Report</c:v>
                  </c:pt>
                  <c:pt idx="2">
                    <c:v>XRN4691 CSEPs: IGT and GT File Formats (CGI Files) </c:v>
                  </c:pt>
                  <c:pt idx="3">
                    <c:v>XRN4692 CSEPs: IGT and GT File Formats (CIN Files)</c:v>
                  </c:pt>
                  <c:pt idx="4">
                    <c:v>XRN4780B Inclusion of MAP Id in the UK Link system (CSS)</c:v>
                  </c:pt>
                  <c:pt idx="5">
                    <c:v>XRN4871B Modification 0665 – Changes to Ratchet Regime</c:v>
                  </c:pt>
                  <c:pt idx="6">
                    <c:v>XRN4897 &amp; 4899 Deletion of Customer Contact Details and PSR at the Change of Shipper and Supplier Events </c:v>
                  </c:pt>
                  <c:pt idx="7">
                    <c:v>XRN4955 Amendment of MDD PSR Needs Codes and Needs Code Descriptions</c:v>
                  </c:pt>
                  <c:pt idx="8">
                    <c:v>XRN4772 Composite Weather Variable (CWV) Improvements</c:v>
                  </c:pt>
                  <c:pt idx="9">
                    <c:v>XRN4850 Notification of Customer Contact Details to Transporters</c:v>
                  </c:pt>
                  <c:pt idx="10">
                    <c:v>XRN4865 Amendment to Treatment and Reporting  of CYCL Reads</c:v>
                  </c:pt>
                  <c:pt idx="11">
                    <c:v>XRN4888 Removing Duplicate Address Update Validation for IGT Supply Meter Points via CMS</c:v>
                  </c:pt>
                  <c:pt idx="12">
                    <c:v>XRN4930 Requirement to Inform Shipper of Meter Link Code Change</c:v>
                  </c:pt>
                  <c:pt idx="13">
                    <c:v>XRN4932 Improvements to the quality of the Conversion Factor values held on the Supply Point Register (MOD0681S)</c:v>
                  </c:pt>
                  <c:pt idx="14">
                    <c:v>XRN4941 Auto updates to meter read frequency (MOD0692)</c:v>
                  </c:pt>
                </c:lvl>
                <c:lvl>
                  <c:pt idx="0">
                    <c:v>AdHoc Data</c:v>
                  </c:pt>
                  <c:pt idx="2">
                    <c:v>Major</c:v>
                  </c:pt>
                  <c:pt idx="6">
                    <c:v>Minor</c:v>
                  </c:pt>
                  <c:pt idx="7">
                    <c:v>MiR Drop 6</c:v>
                  </c:pt>
                  <c:pt idx="8">
                    <c:v>June 2020</c:v>
                  </c:pt>
                </c:lvl>
              </c:multiLvlStrCache>
            </c:multiLvlStrRef>
          </c:cat>
          <c:val>
            <c:numRef>
              <c:f>Sheet2!$C$5:$C$25</c:f>
              <c:numCache>
                <c:formatCode>General</c:formatCode>
                <c:ptCount val="15"/>
                <c:pt idx="9">
                  <c:v>1</c:v>
                </c:pt>
                <c:pt idx="12">
                  <c:v>1</c:v>
                </c:pt>
                <c:pt idx="13">
                  <c:v>1</c:v>
                </c:pt>
                <c:pt idx="14">
                  <c:v>1</c:v>
                </c:pt>
              </c:numCache>
            </c:numRef>
          </c:val>
          <c:extLst>
            <c:ext xmlns:c16="http://schemas.microsoft.com/office/drawing/2014/chart" uri="{C3380CC4-5D6E-409C-BE32-E72D297353CC}">
              <c16:uniqueId val="{00000001-8192-4993-80C2-33419454D6C5}"/>
            </c:ext>
          </c:extLst>
        </c:ser>
        <c:dLbls>
          <c:showLegendKey val="0"/>
          <c:showVal val="0"/>
          <c:showCatName val="0"/>
          <c:showSerName val="0"/>
          <c:showPercent val="0"/>
          <c:showBubbleSize val="0"/>
        </c:dLbls>
        <c:gapWidth val="150"/>
        <c:overlap val="100"/>
        <c:axId val="1271515168"/>
        <c:axId val="1265310464"/>
      </c:barChart>
      <c:catAx>
        <c:axId val="12715151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65310464"/>
        <c:crosses val="autoZero"/>
        <c:auto val="1"/>
        <c:lblAlgn val="ctr"/>
        <c:lblOffset val="100"/>
        <c:noMultiLvlLbl val="0"/>
      </c:catAx>
      <c:valAx>
        <c:axId val="1265310464"/>
        <c:scaling>
          <c:orientation val="minMax"/>
          <c:max val="6"/>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71515168"/>
        <c:crosses val="autoZero"/>
        <c:crossBetween val="between"/>
      </c:valAx>
      <c:spPr>
        <a:noFill/>
        <a:ln>
          <a:noFill/>
        </a:ln>
        <a:effectLst/>
      </c:spPr>
    </c:plotArea>
    <c:legend>
      <c:legendPos val="r"/>
      <c:layout>
        <c:manualLayout>
          <c:xMode val="edge"/>
          <c:yMode val="edge"/>
          <c:x val="0.91130080288372606"/>
          <c:y val="0.39817900135279088"/>
          <c:w val="8.3777413430863021E-2"/>
          <c:h val="0.1439876778397171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drawing1.xml><?xml version="1.0" encoding="utf-8"?>
<c:userShapes xmlns:c="http://schemas.openxmlformats.org/drawingml/2006/chart">
  <cdr:relSizeAnchor xmlns:cdr="http://schemas.openxmlformats.org/drawingml/2006/chartDrawing">
    <cdr:from>
      <cdr:x>0.00661</cdr:x>
      <cdr:y>0.44723</cdr:y>
    </cdr:from>
    <cdr:to>
      <cdr:x>0.06538</cdr:x>
      <cdr:y>0.51363</cdr:y>
    </cdr:to>
    <cdr:sp macro="" textlink="">
      <cdr:nvSpPr>
        <cdr:cNvPr id="2" name="TextBox 5">
          <a:extLst xmlns:a="http://schemas.openxmlformats.org/drawingml/2006/main">
            <a:ext uri="{FF2B5EF4-FFF2-40B4-BE49-F238E27FC236}">
              <a16:creationId xmlns:a16="http://schemas.microsoft.com/office/drawing/2014/main" id="{AA8E0C23-7AC7-4C2F-95AF-35D4CAA02134}"/>
            </a:ext>
          </a:extLst>
        </cdr:cNvPr>
        <cdr:cNvSpPr txBox="1"/>
      </cdr:nvSpPr>
      <cdr:spPr>
        <a:xfrm xmlns:a="http://schemas.openxmlformats.org/drawingml/2006/main">
          <a:off x="57105" y="2189891"/>
          <a:ext cx="507831" cy="325123"/>
        </a:xfrm>
        <a:prstGeom xmlns:a="http://schemas.openxmlformats.org/drawingml/2006/main" prst="rect">
          <a:avLst/>
        </a:prstGeom>
        <a:solidFill xmlns:a="http://schemas.openxmlformats.org/drawingml/2006/main">
          <a:schemeClr val="accent1"/>
        </a:solidFill>
      </cdr:spPr>
      <cdr:txBody>
        <a:bodyPr xmlns:a="http://schemas.openxmlformats.org/drawingml/2006/main" vert="vert270"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GB" sz="700" dirty="0"/>
            <a:t>MiR</a:t>
          </a:r>
        </a:p>
        <a:p xmlns:a="http://schemas.openxmlformats.org/drawingml/2006/main">
          <a:pPr algn="ctr"/>
          <a:r>
            <a:rPr lang="en-GB" sz="700" dirty="0"/>
            <a:t>Drop 6</a:t>
          </a:r>
          <a:endParaRPr lang="en-GB" sz="8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09/12/2019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xoserve.com/change/change-proposals/xrn-4850-notification-of-customer-contact-details-to-transporters/" TargetMode="External"/><Relationship Id="rId2" Type="http://schemas.openxmlformats.org/officeDocument/2006/relationships/hyperlink" Target="https://www.xoserve.com/change/change-packs/2489-rt-po-change-pack-november-2019/"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xoserve.com/change/change-proposals/xrn-4930-requirement-to-inform-shipper-of-meter-link-code-change/" TargetMode="External"/><Relationship Id="rId2" Type="http://schemas.openxmlformats.org/officeDocument/2006/relationships/hyperlink" Target="https://www.xoserve.com/change/change-packs/2489-rt-po-change-pack-november-2019/"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ww.xoserve.com/change/change-proposals/xrn-4932-improvements-to-the-quality-of-the-conversion-factor-values-held-on-the-supply-point-register-mod0681s/" TargetMode="External"/><Relationship Id="rId2" Type="http://schemas.openxmlformats.org/officeDocument/2006/relationships/hyperlink" Target="https://www.xoserve.com/change/change-packs/2489-rt-po-change-pack-november-2019/"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ww.xoserve.com/change/change-proposals/xrn-4941-auto-updates-to-meter-read-frequency-mod0692/" TargetMode="External"/><Relationship Id="rId2" Type="http://schemas.openxmlformats.org/officeDocument/2006/relationships/hyperlink" Target="https://www.xoserve.com/change/change-packs/2489-rt-po-change-pack-november-2019/"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hyperlink" Target="https://www.xoserve.com/change/change-proposals/xrn-4692-cseps-igt-and-gt-file-formats-cin-files/" TargetMode="External"/><Relationship Id="rId13" Type="http://schemas.openxmlformats.org/officeDocument/2006/relationships/hyperlink" Target="https://www.xoserve.com/change/change-proposals/xrn-4955-amendment-of-mdd-psr-needs-codes-and-needs-code-descriptions/" TargetMode="External"/><Relationship Id="rId3" Type="http://schemas.openxmlformats.org/officeDocument/2006/relationships/hyperlink" Target="https://www.xoserve.com/change/change-proposals/xrn-4865-amendment-to-treatment-and-reporting-of-cycl-reads/" TargetMode="External"/><Relationship Id="rId7" Type="http://schemas.openxmlformats.org/officeDocument/2006/relationships/hyperlink" Target="https://www.xoserve.com/change/change-proposals/xrn-4691-cseps-igt-and-gt-file-formats-cgi-files/" TargetMode="External"/><Relationship Id="rId12" Type="http://schemas.openxmlformats.org/officeDocument/2006/relationships/hyperlink" Target="https://www.xoserve.com/change/change-proposals/xrn-4899-treatment-of-priority-service-register-data-and-contact-details-on-a-change-of-supplier-event/" TargetMode="External"/><Relationship Id="rId2" Type="http://schemas.openxmlformats.org/officeDocument/2006/relationships/hyperlink" Target="https://www.xoserve.com/change/change-proposals/xrn-4772-composite-weather-variable-cwv-improvements/" TargetMode="External"/><Relationship Id="rId1" Type="http://schemas.openxmlformats.org/officeDocument/2006/relationships/slideLayout" Target="../slideLayouts/slideLayout6.xml"/><Relationship Id="rId6" Type="http://schemas.openxmlformats.org/officeDocument/2006/relationships/hyperlink" Target="https://www.xoserve.com/change/change-proposals/xrn-5033-addition-of-low-level-data-to-euc-report/" TargetMode="External"/><Relationship Id="rId11" Type="http://schemas.openxmlformats.org/officeDocument/2006/relationships/hyperlink" Target="https://www.xoserve.com/change/change-proposals/xrn-4897-resolution-of-deleted-contact-details-contained-within-the-s66-records-at-a-change-of-shipper-event/" TargetMode="External"/><Relationship Id="rId5" Type="http://schemas.openxmlformats.org/officeDocument/2006/relationships/hyperlink" Target="https://www.xoserve.com/change/change-proposals/xrn-5004-golden-bullet-report/" TargetMode="External"/><Relationship Id="rId10" Type="http://schemas.openxmlformats.org/officeDocument/2006/relationships/hyperlink" Target="https://www.xoserve.com/change/change-proposals/xrn-4780-inclusion-of-meter-asset-provider-identity-map-id-in-the-uk-link-system-css-consequential-change/" TargetMode="External"/><Relationship Id="rId4" Type="http://schemas.openxmlformats.org/officeDocument/2006/relationships/hyperlink" Target="https://www.xoserve.com/change/change-proposals/xrn-4888-removing-duplicate-address-update-validation-for-igt-supply-meter-points-via-contact-management-service-cms/" TargetMode="External"/><Relationship Id="rId9" Type="http://schemas.openxmlformats.org/officeDocument/2006/relationships/hyperlink" Target="https://www.xoserve.com/change/change-proposals/xrn-4871-modification-0665-changes-to-rachet-regime/" TargetMode="External"/><Relationship Id="rId14" Type="http://schemas.openxmlformats.org/officeDocument/2006/relationships/hyperlink" Target="https://www.xoserve.com/change/change-packs/2489-rt-po-change-pack-november-2019/"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www.xoserve.com/change/change-proposals/xrn-5053-single-sided-nominations-improvement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xoserve.com/change/change-proposals/xrn-5054-negative-implied-flow-rat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xoserve.com/change/change-packs/2489-rt-po-change-pack-november-2019/" TargetMode="External"/><Relationship Id="rId2" Type="http://schemas.openxmlformats.org/officeDocument/2006/relationships/hyperlink" Target="https://www.xoserve.com/change/change-proposals/xrn-4923-aq-calculation-for-rgma-onupd-estimate-reads/"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Change Management Committee  </a:t>
            </a:r>
            <a:br>
              <a:rPr lang="en-GB" dirty="0"/>
            </a:br>
            <a:r>
              <a:rPr lang="en-GB" dirty="0"/>
              <a:t>Sections 2 - 6</a:t>
            </a:r>
          </a:p>
        </p:txBody>
      </p:sp>
      <p:sp>
        <p:nvSpPr>
          <p:cNvPr id="3" name="Subtitle 2"/>
          <p:cNvSpPr>
            <a:spLocks noGrp="1"/>
          </p:cNvSpPr>
          <p:nvPr>
            <p:ph type="subTitle" idx="1"/>
          </p:nvPr>
        </p:nvSpPr>
        <p:spPr/>
        <p:txBody>
          <a:bodyPr/>
          <a:lstStyle/>
          <a:p>
            <a:r>
              <a:rPr lang="en-GB" dirty="0"/>
              <a:t>11</a:t>
            </a:r>
            <a:r>
              <a:rPr lang="en-GB" baseline="30000" dirty="0"/>
              <a:t>th</a:t>
            </a:r>
            <a:r>
              <a:rPr lang="en-GB" dirty="0"/>
              <a:t> December 2019</a:t>
            </a:r>
          </a:p>
        </p:txBody>
      </p:sp>
    </p:spTree>
    <p:extLst>
      <p:ext uri="{BB962C8B-B14F-4D97-AF65-F5344CB8AC3E}">
        <p14:creationId xmlns:p14="http://schemas.microsoft.com/office/powerpoint/2010/main" val="3653749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9521-FA1C-4E6C-B942-E3F14BDEA5B4}"/>
              </a:ext>
            </a:extLst>
          </p:cNvPr>
          <p:cNvSpPr>
            <a:spLocks noGrp="1"/>
          </p:cNvSpPr>
          <p:nvPr>
            <p:ph type="title"/>
          </p:nvPr>
        </p:nvSpPr>
        <p:spPr/>
        <p:txBody>
          <a:bodyPr/>
          <a:lstStyle/>
          <a:p>
            <a:r>
              <a:rPr lang="en-GB" dirty="0"/>
              <a:t>Solution Approach</a:t>
            </a:r>
          </a:p>
        </p:txBody>
      </p:sp>
      <p:sp>
        <p:nvSpPr>
          <p:cNvPr id="3" name="Content Placeholder 2">
            <a:extLst>
              <a:ext uri="{FF2B5EF4-FFF2-40B4-BE49-F238E27FC236}">
                <a16:creationId xmlns:a16="http://schemas.microsoft.com/office/drawing/2014/main" id="{958200FB-B4C2-4A0E-958A-999C98F5E261}"/>
              </a:ext>
            </a:extLst>
          </p:cNvPr>
          <p:cNvSpPr>
            <a:spLocks noGrp="1"/>
          </p:cNvSpPr>
          <p:nvPr>
            <p:ph idx="1"/>
          </p:nvPr>
        </p:nvSpPr>
        <p:spPr>
          <a:xfrm>
            <a:off x="457200" y="843558"/>
            <a:ext cx="8229600" cy="3672408"/>
          </a:xfrm>
        </p:spPr>
        <p:txBody>
          <a:bodyPr>
            <a:normAutofit lnSpcReduction="10000"/>
          </a:bodyPr>
          <a:lstStyle/>
          <a:p>
            <a:r>
              <a:rPr lang="en-GB" sz="1800" dirty="0"/>
              <a:t>At the DSG session on 18</a:t>
            </a:r>
            <a:r>
              <a:rPr lang="en-GB" sz="1800" baseline="30000" dirty="0"/>
              <a:t>th</a:t>
            </a:r>
            <a:r>
              <a:rPr lang="en-GB" sz="1800" dirty="0"/>
              <a:t> November, multiple approaches for the new Market Participant process were presented (A simple spreadsheet solution/a file flow similar to the electricity process). These approach options have also been circulated to various Industry groups. </a:t>
            </a:r>
          </a:p>
          <a:p>
            <a:r>
              <a:rPr lang="en-GB" sz="1800" dirty="0"/>
              <a:t>The consensus view is that a downloadable spreadsheet is the best approach – </a:t>
            </a:r>
            <a:r>
              <a:rPr lang="en-GB" sz="1800" i="1" dirty="0"/>
              <a:t>This was also the recommendation from DSG</a:t>
            </a:r>
          </a:p>
          <a:p>
            <a:r>
              <a:rPr lang="en-GB" sz="1800" dirty="0"/>
              <a:t>Previous assumptions were that a file flow was required, similar to electricity processes, which we will continue to investigate should there be an appetite for this – </a:t>
            </a:r>
            <a:r>
              <a:rPr lang="en-GB" sz="1800" i="1" dirty="0"/>
              <a:t>for those that commented they indicated that they did </a:t>
            </a:r>
            <a:r>
              <a:rPr lang="en-GB" sz="1800" i="1" u="sng" dirty="0"/>
              <a:t>not</a:t>
            </a:r>
            <a:r>
              <a:rPr lang="en-GB" sz="1800" i="1" dirty="0"/>
              <a:t> want the </a:t>
            </a:r>
            <a:r>
              <a:rPr lang="en-GB" sz="1800" i="1" dirty="0" err="1"/>
              <a:t>elec</a:t>
            </a:r>
            <a:r>
              <a:rPr lang="en-GB" sz="1800" i="1" dirty="0"/>
              <a:t> flows replicated</a:t>
            </a:r>
            <a:br>
              <a:rPr lang="en-GB" sz="1800" i="1" dirty="0"/>
            </a:br>
            <a:endParaRPr lang="en-GB" sz="1800" i="1" dirty="0"/>
          </a:p>
          <a:p>
            <a:r>
              <a:rPr lang="en-GB" sz="1800" dirty="0"/>
              <a:t>We are seeking confirmation from </a:t>
            </a:r>
            <a:r>
              <a:rPr lang="en-GB" sz="1800" dirty="0" err="1"/>
              <a:t>ChMC</a:t>
            </a:r>
            <a:r>
              <a:rPr lang="en-GB" sz="1800" dirty="0"/>
              <a:t> that this approach is supported for the Market Participant process from Feb 20. </a:t>
            </a:r>
          </a:p>
        </p:txBody>
      </p:sp>
    </p:spTree>
    <p:extLst>
      <p:ext uri="{BB962C8B-B14F-4D97-AF65-F5344CB8AC3E}">
        <p14:creationId xmlns:p14="http://schemas.microsoft.com/office/powerpoint/2010/main" val="109853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6F01B-2A43-4853-BE4B-9F97011E21F4}"/>
              </a:ext>
            </a:extLst>
          </p:cNvPr>
          <p:cNvSpPr>
            <a:spLocks noGrp="1"/>
          </p:cNvSpPr>
          <p:nvPr>
            <p:ph type="title"/>
          </p:nvPr>
        </p:nvSpPr>
        <p:spPr/>
        <p:txBody>
          <a:bodyPr/>
          <a:lstStyle/>
          <a:p>
            <a:r>
              <a:rPr lang="en-GB" dirty="0"/>
              <a:t>Solution Example</a:t>
            </a:r>
          </a:p>
        </p:txBody>
      </p:sp>
      <p:graphicFrame>
        <p:nvGraphicFramePr>
          <p:cNvPr id="5" name="Table 4">
            <a:extLst>
              <a:ext uri="{FF2B5EF4-FFF2-40B4-BE49-F238E27FC236}">
                <a16:creationId xmlns:a16="http://schemas.microsoft.com/office/drawing/2014/main" id="{1D30C433-77A2-449F-ABB5-F01716F39B04}"/>
              </a:ext>
            </a:extLst>
          </p:cNvPr>
          <p:cNvGraphicFramePr>
            <a:graphicFrameLocks noGrp="1"/>
          </p:cNvGraphicFramePr>
          <p:nvPr>
            <p:extLst/>
          </p:nvPr>
        </p:nvGraphicFramePr>
        <p:xfrm>
          <a:off x="107504" y="843558"/>
          <a:ext cx="8928987" cy="1872208"/>
        </p:xfrm>
        <a:graphic>
          <a:graphicData uri="http://schemas.openxmlformats.org/drawingml/2006/table">
            <a:tbl>
              <a:tblPr firstRow="1" bandRow="1">
                <a:tableStyleId>{5C22544A-7EE6-4342-B048-85BDC9FD1C3A}</a:tableStyleId>
              </a:tblPr>
              <a:tblGrid>
                <a:gridCol w="704920">
                  <a:extLst>
                    <a:ext uri="{9D8B030D-6E8A-4147-A177-3AD203B41FA5}">
                      <a16:colId xmlns:a16="http://schemas.microsoft.com/office/drawing/2014/main" val="2674344964"/>
                    </a:ext>
                  </a:extLst>
                </a:gridCol>
                <a:gridCol w="704920">
                  <a:extLst>
                    <a:ext uri="{9D8B030D-6E8A-4147-A177-3AD203B41FA5}">
                      <a16:colId xmlns:a16="http://schemas.microsoft.com/office/drawing/2014/main" val="3070560525"/>
                    </a:ext>
                  </a:extLst>
                </a:gridCol>
                <a:gridCol w="704920">
                  <a:extLst>
                    <a:ext uri="{9D8B030D-6E8A-4147-A177-3AD203B41FA5}">
                      <a16:colId xmlns:a16="http://schemas.microsoft.com/office/drawing/2014/main" val="3732479581"/>
                    </a:ext>
                  </a:extLst>
                </a:gridCol>
                <a:gridCol w="704920">
                  <a:extLst>
                    <a:ext uri="{9D8B030D-6E8A-4147-A177-3AD203B41FA5}">
                      <a16:colId xmlns:a16="http://schemas.microsoft.com/office/drawing/2014/main" val="2387112633"/>
                    </a:ext>
                  </a:extLst>
                </a:gridCol>
                <a:gridCol w="704920">
                  <a:extLst>
                    <a:ext uri="{9D8B030D-6E8A-4147-A177-3AD203B41FA5}">
                      <a16:colId xmlns:a16="http://schemas.microsoft.com/office/drawing/2014/main" val="2258927068"/>
                    </a:ext>
                  </a:extLst>
                </a:gridCol>
                <a:gridCol w="704920">
                  <a:extLst>
                    <a:ext uri="{9D8B030D-6E8A-4147-A177-3AD203B41FA5}">
                      <a16:colId xmlns:a16="http://schemas.microsoft.com/office/drawing/2014/main" val="2630895315"/>
                    </a:ext>
                  </a:extLst>
                </a:gridCol>
                <a:gridCol w="704920">
                  <a:extLst>
                    <a:ext uri="{9D8B030D-6E8A-4147-A177-3AD203B41FA5}">
                      <a16:colId xmlns:a16="http://schemas.microsoft.com/office/drawing/2014/main" val="3716494080"/>
                    </a:ext>
                  </a:extLst>
                </a:gridCol>
                <a:gridCol w="704920">
                  <a:extLst>
                    <a:ext uri="{9D8B030D-6E8A-4147-A177-3AD203B41FA5}">
                      <a16:colId xmlns:a16="http://schemas.microsoft.com/office/drawing/2014/main" val="787281594"/>
                    </a:ext>
                  </a:extLst>
                </a:gridCol>
                <a:gridCol w="704920">
                  <a:extLst>
                    <a:ext uri="{9D8B030D-6E8A-4147-A177-3AD203B41FA5}">
                      <a16:colId xmlns:a16="http://schemas.microsoft.com/office/drawing/2014/main" val="3842616141"/>
                    </a:ext>
                  </a:extLst>
                </a:gridCol>
                <a:gridCol w="704920">
                  <a:extLst>
                    <a:ext uri="{9D8B030D-6E8A-4147-A177-3AD203B41FA5}">
                      <a16:colId xmlns:a16="http://schemas.microsoft.com/office/drawing/2014/main" val="3779409914"/>
                    </a:ext>
                  </a:extLst>
                </a:gridCol>
                <a:gridCol w="704920">
                  <a:extLst>
                    <a:ext uri="{9D8B030D-6E8A-4147-A177-3AD203B41FA5}">
                      <a16:colId xmlns:a16="http://schemas.microsoft.com/office/drawing/2014/main" val="3611380261"/>
                    </a:ext>
                  </a:extLst>
                </a:gridCol>
                <a:gridCol w="704920">
                  <a:extLst>
                    <a:ext uri="{9D8B030D-6E8A-4147-A177-3AD203B41FA5}">
                      <a16:colId xmlns:a16="http://schemas.microsoft.com/office/drawing/2014/main" val="3944338110"/>
                    </a:ext>
                  </a:extLst>
                </a:gridCol>
                <a:gridCol w="469947">
                  <a:extLst>
                    <a:ext uri="{9D8B030D-6E8A-4147-A177-3AD203B41FA5}">
                      <a16:colId xmlns:a16="http://schemas.microsoft.com/office/drawing/2014/main" val="3643129316"/>
                    </a:ext>
                  </a:extLst>
                </a:gridCol>
              </a:tblGrid>
              <a:tr h="340402">
                <a:tc rowSpan="2">
                  <a:txBody>
                    <a:bodyPr/>
                    <a:lstStyle/>
                    <a:p>
                      <a:pPr algn="ctr" rtl="0" fontAlgn="ctr"/>
                      <a:r>
                        <a:rPr lang="en-GB" sz="900" u="none" strike="noStrike">
                          <a:effectLst/>
                        </a:rPr>
                        <a:t>Org Name</a:t>
                      </a:r>
                      <a:endParaRPr lang="en-GB" sz="900" b="1" i="0" u="none" strike="noStrike">
                        <a:solidFill>
                          <a:srgbClr val="FFFFFF"/>
                        </a:solidFill>
                        <a:effectLst/>
                        <a:latin typeface="Arial" panose="020B0604020202020204" pitchFamily="34" charset="0"/>
                      </a:endParaRPr>
                    </a:p>
                  </a:txBody>
                  <a:tcPr marL="4796" marR="4796" marT="4796" marB="0" anchor="ctr"/>
                </a:tc>
                <a:tc rowSpan="2">
                  <a:txBody>
                    <a:bodyPr/>
                    <a:lstStyle/>
                    <a:p>
                      <a:pPr algn="ctr" rtl="0" fontAlgn="ctr"/>
                      <a:r>
                        <a:rPr lang="en-GB" sz="900" u="none" strike="noStrike">
                          <a:effectLst/>
                        </a:rPr>
                        <a:t>Company Number</a:t>
                      </a:r>
                      <a:endParaRPr lang="en-GB" sz="900" b="1" i="0" u="none" strike="noStrike">
                        <a:solidFill>
                          <a:srgbClr val="FFFFFF"/>
                        </a:solidFill>
                        <a:effectLst/>
                        <a:latin typeface="Arial" panose="020B0604020202020204" pitchFamily="34" charset="0"/>
                      </a:endParaRPr>
                    </a:p>
                  </a:txBody>
                  <a:tcPr marL="4796" marR="4796" marT="4796" marB="0" anchor="ctr"/>
                </a:tc>
                <a:tc rowSpan="2">
                  <a:txBody>
                    <a:bodyPr/>
                    <a:lstStyle/>
                    <a:p>
                      <a:pPr algn="ctr" rtl="0" fontAlgn="ctr"/>
                      <a:r>
                        <a:rPr lang="en-GB" sz="900" u="none" strike="noStrike">
                          <a:effectLst/>
                        </a:rPr>
                        <a:t>Org ID</a:t>
                      </a:r>
                      <a:endParaRPr lang="en-GB" sz="900" b="1" i="0" u="none" strike="noStrike">
                        <a:solidFill>
                          <a:srgbClr val="FFFFFF"/>
                        </a:solidFill>
                        <a:effectLst/>
                        <a:latin typeface="Arial" panose="020B0604020202020204" pitchFamily="34" charset="0"/>
                      </a:endParaRPr>
                    </a:p>
                  </a:txBody>
                  <a:tcPr marL="4796" marR="4796" marT="4796" marB="0" anchor="ctr"/>
                </a:tc>
                <a:tc rowSpan="2">
                  <a:txBody>
                    <a:bodyPr/>
                    <a:lstStyle/>
                    <a:p>
                      <a:pPr algn="ctr" rtl="0" fontAlgn="ctr"/>
                      <a:r>
                        <a:rPr lang="en-GB" sz="900" u="none" strike="noStrike" dirty="0">
                          <a:effectLst/>
                        </a:rPr>
                        <a:t>Short code</a:t>
                      </a:r>
                      <a:endParaRPr lang="en-GB" sz="900" b="1" i="0" u="none" strike="noStrike" dirty="0">
                        <a:solidFill>
                          <a:srgbClr val="FFFFFF"/>
                        </a:solidFill>
                        <a:effectLst/>
                        <a:latin typeface="Arial" panose="020B0604020202020204" pitchFamily="34" charset="0"/>
                      </a:endParaRPr>
                    </a:p>
                  </a:txBody>
                  <a:tcPr marL="4796" marR="4796" marT="4796" marB="0" anchor="ctr"/>
                </a:tc>
                <a:tc gridSpan="9">
                  <a:txBody>
                    <a:bodyPr/>
                    <a:lstStyle/>
                    <a:p>
                      <a:pPr algn="ctr" rtl="0" fontAlgn="ctr"/>
                      <a:r>
                        <a:rPr lang="en-GB" sz="1100" u="none" strike="noStrike">
                          <a:effectLst/>
                        </a:rPr>
                        <a:t>Roles</a:t>
                      </a:r>
                      <a:endParaRPr lang="en-GB" sz="1100" b="1" i="0" u="none" strike="noStrike">
                        <a:solidFill>
                          <a:srgbClr val="FFFFFF"/>
                        </a:solidFill>
                        <a:effectLst/>
                        <a:latin typeface="Arial" panose="020B0604020202020204" pitchFamily="34" charset="0"/>
                      </a:endParaRPr>
                    </a:p>
                  </a:txBody>
                  <a:tcPr marL="4796" marR="4796" marT="4796"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45092011"/>
                  </a:ext>
                </a:extLst>
              </a:tr>
              <a:tr h="434958">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rtl="0" fontAlgn="ctr"/>
                      <a:r>
                        <a:rPr lang="en-GB" sz="700" u="none" strike="noStrike">
                          <a:effectLst/>
                        </a:rPr>
                        <a:t>Shipper</a:t>
                      </a:r>
                      <a:endParaRPr lang="en-GB" sz="700" b="1" i="0" u="none" strike="noStrike">
                        <a:solidFill>
                          <a:srgbClr val="FFFFFF"/>
                        </a:solidFill>
                        <a:effectLst/>
                        <a:latin typeface="Arial" panose="020B0604020202020204" pitchFamily="34" charset="0"/>
                      </a:endParaRPr>
                    </a:p>
                  </a:txBody>
                  <a:tcPr marL="4796" marR="4796" marT="4796" marB="0" anchor="ctr"/>
                </a:tc>
                <a:tc>
                  <a:txBody>
                    <a:bodyPr/>
                    <a:lstStyle/>
                    <a:p>
                      <a:pPr algn="ctr" rtl="0" fontAlgn="ctr"/>
                      <a:r>
                        <a:rPr lang="en-GB" sz="700" u="none" strike="noStrike">
                          <a:effectLst/>
                        </a:rPr>
                        <a:t>Trader</a:t>
                      </a:r>
                      <a:endParaRPr lang="en-GB" sz="700" b="1" i="0" u="none" strike="noStrike">
                        <a:solidFill>
                          <a:srgbClr val="FFFFFF"/>
                        </a:solidFill>
                        <a:effectLst/>
                        <a:latin typeface="Arial" panose="020B0604020202020204" pitchFamily="34" charset="0"/>
                      </a:endParaRPr>
                    </a:p>
                  </a:txBody>
                  <a:tcPr marL="4796" marR="4796" marT="4796" marB="0" anchor="ctr"/>
                </a:tc>
                <a:tc>
                  <a:txBody>
                    <a:bodyPr/>
                    <a:lstStyle/>
                    <a:p>
                      <a:pPr algn="ctr" rtl="0" fontAlgn="ctr"/>
                      <a:r>
                        <a:rPr lang="en-GB" sz="700" u="none" strike="noStrike">
                          <a:effectLst/>
                        </a:rPr>
                        <a:t>Supplier</a:t>
                      </a:r>
                      <a:endParaRPr lang="en-GB" sz="700" b="1" i="0" u="none" strike="noStrike">
                        <a:solidFill>
                          <a:srgbClr val="FFFFFF"/>
                        </a:solidFill>
                        <a:effectLst/>
                        <a:latin typeface="Arial" panose="020B0604020202020204" pitchFamily="34" charset="0"/>
                      </a:endParaRPr>
                    </a:p>
                  </a:txBody>
                  <a:tcPr marL="4796" marR="4796" marT="4796" marB="0" anchor="ctr"/>
                </a:tc>
                <a:tc>
                  <a:txBody>
                    <a:bodyPr/>
                    <a:lstStyle/>
                    <a:p>
                      <a:pPr algn="ctr" rtl="0" fontAlgn="ctr"/>
                      <a:r>
                        <a:rPr lang="en-GB" sz="700" u="none" strike="noStrike">
                          <a:effectLst/>
                        </a:rPr>
                        <a:t>MAM</a:t>
                      </a:r>
                      <a:endParaRPr lang="en-GB" sz="700" b="1" i="0" u="none" strike="noStrike">
                        <a:solidFill>
                          <a:srgbClr val="FFFFFF"/>
                        </a:solidFill>
                        <a:effectLst/>
                        <a:latin typeface="Arial" panose="020B0604020202020204" pitchFamily="34" charset="0"/>
                      </a:endParaRPr>
                    </a:p>
                  </a:txBody>
                  <a:tcPr marL="4796" marR="4796" marT="4796" marB="0" anchor="ctr"/>
                </a:tc>
                <a:tc>
                  <a:txBody>
                    <a:bodyPr/>
                    <a:lstStyle/>
                    <a:p>
                      <a:pPr algn="ctr" rtl="0" fontAlgn="ctr"/>
                      <a:r>
                        <a:rPr lang="en-GB" sz="700" u="none" strike="noStrike">
                          <a:effectLst/>
                        </a:rPr>
                        <a:t>MAP</a:t>
                      </a:r>
                      <a:endParaRPr lang="en-GB" sz="700" b="1" i="0" u="none" strike="noStrike">
                        <a:solidFill>
                          <a:srgbClr val="FFFFFF"/>
                        </a:solidFill>
                        <a:effectLst/>
                        <a:latin typeface="Arial" panose="020B0604020202020204" pitchFamily="34" charset="0"/>
                      </a:endParaRPr>
                    </a:p>
                  </a:txBody>
                  <a:tcPr marL="4796" marR="4796" marT="4796" marB="0" anchor="ctr"/>
                </a:tc>
                <a:tc>
                  <a:txBody>
                    <a:bodyPr/>
                    <a:lstStyle/>
                    <a:p>
                      <a:pPr algn="ctr" rtl="0" fontAlgn="ctr"/>
                      <a:r>
                        <a:rPr lang="en-GB" sz="700" u="none" strike="noStrike">
                          <a:effectLst/>
                        </a:rPr>
                        <a:t>SMSO</a:t>
                      </a:r>
                      <a:endParaRPr lang="en-GB" sz="700" b="1" i="0" u="none" strike="noStrike">
                        <a:solidFill>
                          <a:srgbClr val="FFFFFF"/>
                        </a:solidFill>
                        <a:effectLst/>
                        <a:latin typeface="Arial" panose="020B0604020202020204" pitchFamily="34" charset="0"/>
                      </a:endParaRPr>
                    </a:p>
                  </a:txBody>
                  <a:tcPr marL="4796" marR="4796" marT="4796" marB="0" anchor="ctr"/>
                </a:tc>
                <a:tc>
                  <a:txBody>
                    <a:bodyPr/>
                    <a:lstStyle/>
                    <a:p>
                      <a:pPr algn="ctr" rtl="0" fontAlgn="ctr"/>
                      <a:r>
                        <a:rPr lang="en-GB" sz="700" u="none" strike="noStrike">
                          <a:effectLst/>
                        </a:rPr>
                        <a:t>Network Operator</a:t>
                      </a:r>
                      <a:endParaRPr lang="en-GB" sz="700" b="1" i="0" u="none" strike="noStrike">
                        <a:solidFill>
                          <a:srgbClr val="FFFFFF"/>
                        </a:solidFill>
                        <a:effectLst/>
                        <a:latin typeface="Arial" panose="020B0604020202020204" pitchFamily="34" charset="0"/>
                      </a:endParaRPr>
                    </a:p>
                  </a:txBody>
                  <a:tcPr marL="4796" marR="4796" marT="4796" marB="0" anchor="ctr"/>
                </a:tc>
                <a:tc>
                  <a:txBody>
                    <a:bodyPr/>
                    <a:lstStyle/>
                    <a:p>
                      <a:pPr algn="ctr" rtl="0" fontAlgn="ctr"/>
                      <a:r>
                        <a:rPr lang="en-GB" sz="700" u="none" strike="noStrike">
                          <a:effectLst/>
                        </a:rPr>
                        <a:t>IGT</a:t>
                      </a:r>
                      <a:endParaRPr lang="en-GB" sz="700" b="1" i="0" u="none" strike="noStrike">
                        <a:solidFill>
                          <a:srgbClr val="FFFFFF"/>
                        </a:solidFill>
                        <a:effectLst/>
                        <a:latin typeface="Arial" panose="020B0604020202020204" pitchFamily="34" charset="0"/>
                      </a:endParaRPr>
                    </a:p>
                  </a:txBody>
                  <a:tcPr marL="4796" marR="4796" marT="4796" marB="0" anchor="ctr"/>
                </a:tc>
                <a:tc>
                  <a:txBody>
                    <a:bodyPr/>
                    <a:lstStyle/>
                    <a:p>
                      <a:pPr algn="ctr" rtl="0" fontAlgn="ctr"/>
                      <a:r>
                        <a:rPr lang="en-GB" sz="700" u="none" strike="noStrike">
                          <a:effectLst/>
                        </a:rPr>
                        <a:t>ASP</a:t>
                      </a:r>
                      <a:endParaRPr lang="en-GB" sz="700" b="1" i="0" u="none" strike="noStrike">
                        <a:solidFill>
                          <a:srgbClr val="FFFFFF"/>
                        </a:solidFill>
                        <a:effectLst/>
                        <a:latin typeface="Arial" panose="020B0604020202020204" pitchFamily="34" charset="0"/>
                      </a:endParaRPr>
                    </a:p>
                  </a:txBody>
                  <a:tcPr marL="4796" marR="4796" marT="4796" marB="0" anchor="ctr"/>
                </a:tc>
                <a:extLst>
                  <a:ext uri="{0D108BD9-81ED-4DB2-BD59-A6C34878D82A}">
                    <a16:rowId xmlns:a16="http://schemas.microsoft.com/office/drawing/2014/main" val="830263131"/>
                  </a:ext>
                </a:extLst>
              </a:tr>
              <a:tr h="274212">
                <a:tc>
                  <a:txBody>
                    <a:bodyPr/>
                    <a:lstStyle/>
                    <a:p>
                      <a:pPr algn="ctr" fontAlgn="b"/>
                      <a:r>
                        <a:rPr lang="en-GB" sz="800" u="none" strike="noStrike" dirty="0">
                          <a:effectLst/>
                        </a:rPr>
                        <a:t>Organisation 1</a:t>
                      </a:r>
                      <a:endParaRPr lang="en-GB" sz="800" b="0" i="0" u="none" strike="noStrike" dirty="0">
                        <a:solidFill>
                          <a:srgbClr val="000000"/>
                        </a:solidFill>
                        <a:effectLst/>
                        <a:latin typeface="Arial" panose="020B0604020202020204" pitchFamily="34" charset="0"/>
                      </a:endParaRPr>
                    </a:p>
                  </a:txBody>
                  <a:tcPr marL="4796" marR="4796" marT="4796" marB="0" anchor="ctr"/>
                </a:tc>
                <a:tc>
                  <a:txBody>
                    <a:bodyPr/>
                    <a:lstStyle/>
                    <a:p>
                      <a:pPr algn="ctr" fontAlgn="b"/>
                      <a:r>
                        <a:rPr lang="en-GB" sz="800" u="none" strike="noStrike" dirty="0">
                          <a:effectLst/>
                        </a:rPr>
                        <a:t>723822</a:t>
                      </a:r>
                      <a:endParaRPr lang="en-GB" sz="800" b="0" i="0" u="none" strike="noStrike" dirty="0">
                        <a:solidFill>
                          <a:srgbClr val="000000"/>
                        </a:solidFill>
                        <a:effectLst/>
                        <a:latin typeface="Arial" panose="020B0604020202020204" pitchFamily="34" charset="0"/>
                      </a:endParaRPr>
                    </a:p>
                  </a:txBody>
                  <a:tcPr marL="4796" marR="4796" marT="4796" marB="0" anchor="ctr"/>
                </a:tc>
                <a:tc>
                  <a:txBody>
                    <a:bodyPr/>
                    <a:lstStyle/>
                    <a:p>
                      <a:pPr algn="ctr" fontAlgn="b"/>
                      <a:r>
                        <a:rPr lang="en-GB" sz="800" u="none" strike="noStrike">
                          <a:effectLst/>
                        </a:rPr>
                        <a:t>1</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b"/>
                      <a:r>
                        <a:rPr lang="en-GB" sz="800" u="none" strike="noStrike">
                          <a:effectLst/>
                        </a:rPr>
                        <a:t>ABC</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a:effectLst/>
                        </a:rPr>
                        <a:t>X</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dirty="0">
                          <a:effectLst/>
                        </a:rPr>
                        <a:t> X</a:t>
                      </a:r>
                      <a:endParaRPr lang="en-GB" sz="800" b="0" i="0" u="none" strike="noStrike" dirty="0">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4796" marR="4796" marT="4796" marB="0" anchor="ctr"/>
                </a:tc>
                <a:extLst>
                  <a:ext uri="{0D108BD9-81ED-4DB2-BD59-A6C34878D82A}">
                    <a16:rowId xmlns:a16="http://schemas.microsoft.com/office/drawing/2014/main" val="1162592751"/>
                  </a:ext>
                </a:extLst>
              </a:tr>
              <a:tr h="274212">
                <a:tc>
                  <a:txBody>
                    <a:bodyPr/>
                    <a:lstStyle/>
                    <a:p>
                      <a:pPr algn="ctr" fontAlgn="b"/>
                      <a:r>
                        <a:rPr lang="en-GB" sz="800" u="none" strike="noStrike" dirty="0">
                          <a:effectLst/>
                        </a:rPr>
                        <a:t>Organisation 2</a:t>
                      </a:r>
                      <a:endParaRPr lang="en-GB" sz="800" b="0" i="0" u="none" strike="noStrike" dirty="0">
                        <a:solidFill>
                          <a:srgbClr val="000000"/>
                        </a:solidFill>
                        <a:effectLst/>
                        <a:latin typeface="Arial" panose="020B0604020202020204" pitchFamily="34" charset="0"/>
                      </a:endParaRPr>
                    </a:p>
                  </a:txBody>
                  <a:tcPr marL="4796" marR="4796" marT="4796" marB="0" anchor="ctr"/>
                </a:tc>
                <a:tc>
                  <a:txBody>
                    <a:bodyPr/>
                    <a:lstStyle/>
                    <a:p>
                      <a:pPr algn="ctr" fontAlgn="b"/>
                      <a:r>
                        <a:rPr lang="en-GB" sz="800" u="none" strike="noStrike" dirty="0">
                          <a:effectLst/>
                        </a:rPr>
                        <a:t>627843</a:t>
                      </a:r>
                      <a:endParaRPr lang="en-GB" sz="800" b="0" i="0" u="none" strike="noStrike" dirty="0">
                        <a:solidFill>
                          <a:srgbClr val="000000"/>
                        </a:solidFill>
                        <a:effectLst/>
                        <a:latin typeface="Arial" panose="020B0604020202020204" pitchFamily="34" charset="0"/>
                      </a:endParaRPr>
                    </a:p>
                  </a:txBody>
                  <a:tcPr marL="4796" marR="4796" marT="4796" marB="0" anchor="ctr"/>
                </a:tc>
                <a:tc>
                  <a:txBody>
                    <a:bodyPr/>
                    <a:lstStyle/>
                    <a:p>
                      <a:pPr algn="ctr" fontAlgn="b"/>
                      <a:r>
                        <a:rPr lang="en-GB" sz="800" u="none" strike="noStrike" dirty="0">
                          <a:effectLst/>
                        </a:rPr>
                        <a:t>2</a:t>
                      </a:r>
                      <a:endParaRPr lang="en-GB" sz="800" b="0" i="0" u="none" strike="noStrike" dirty="0">
                        <a:solidFill>
                          <a:srgbClr val="000000"/>
                        </a:solidFill>
                        <a:effectLst/>
                        <a:latin typeface="Arial" panose="020B0604020202020204" pitchFamily="34" charset="0"/>
                      </a:endParaRPr>
                    </a:p>
                  </a:txBody>
                  <a:tcPr marL="4796" marR="4796" marT="4796" marB="0" anchor="ctr"/>
                </a:tc>
                <a:tc>
                  <a:txBody>
                    <a:bodyPr/>
                    <a:lstStyle/>
                    <a:p>
                      <a:pPr algn="ctr" fontAlgn="b"/>
                      <a:r>
                        <a:rPr lang="en-GB" sz="800" u="none" strike="noStrike">
                          <a:effectLst/>
                        </a:rPr>
                        <a:t>DEF</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dirty="0">
                          <a:effectLst/>
                        </a:rPr>
                        <a:t> X</a:t>
                      </a:r>
                      <a:endParaRPr lang="en-GB" sz="800" b="0" i="0" u="none" strike="noStrike" dirty="0">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dirty="0">
                          <a:effectLst/>
                        </a:rPr>
                        <a:t>X</a:t>
                      </a:r>
                      <a:endParaRPr lang="en-GB" sz="800" b="0" i="0" u="none" strike="noStrike" dirty="0">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4796" marR="4796" marT="4796" marB="0" anchor="ctr"/>
                </a:tc>
                <a:extLst>
                  <a:ext uri="{0D108BD9-81ED-4DB2-BD59-A6C34878D82A}">
                    <a16:rowId xmlns:a16="http://schemas.microsoft.com/office/drawing/2014/main" val="107661745"/>
                  </a:ext>
                </a:extLst>
              </a:tr>
              <a:tr h="274212">
                <a:tc>
                  <a:txBody>
                    <a:bodyPr/>
                    <a:lstStyle/>
                    <a:p>
                      <a:pPr algn="ctr" fontAlgn="b"/>
                      <a:r>
                        <a:rPr lang="en-GB" sz="800" u="none" strike="noStrike" dirty="0">
                          <a:effectLst/>
                        </a:rPr>
                        <a:t>Organisation 3</a:t>
                      </a:r>
                      <a:endParaRPr lang="en-GB" sz="800" b="0" i="0" u="none" strike="noStrike" dirty="0">
                        <a:solidFill>
                          <a:srgbClr val="000000"/>
                        </a:solidFill>
                        <a:effectLst/>
                        <a:latin typeface="Arial" panose="020B0604020202020204" pitchFamily="34" charset="0"/>
                      </a:endParaRPr>
                    </a:p>
                  </a:txBody>
                  <a:tcPr marL="4796" marR="4796" marT="4796" marB="0" anchor="ctr"/>
                </a:tc>
                <a:tc>
                  <a:txBody>
                    <a:bodyPr/>
                    <a:lstStyle/>
                    <a:p>
                      <a:pPr algn="ctr" fontAlgn="b"/>
                      <a:r>
                        <a:rPr lang="en-GB" sz="800" u="none" strike="noStrike" dirty="0">
                          <a:effectLst/>
                        </a:rPr>
                        <a:t>762832</a:t>
                      </a:r>
                      <a:endParaRPr lang="en-GB" sz="800" b="0" i="0" u="none" strike="noStrike" dirty="0">
                        <a:solidFill>
                          <a:srgbClr val="000000"/>
                        </a:solidFill>
                        <a:effectLst/>
                        <a:latin typeface="Arial" panose="020B0604020202020204" pitchFamily="34" charset="0"/>
                      </a:endParaRPr>
                    </a:p>
                  </a:txBody>
                  <a:tcPr marL="4796" marR="4796" marT="4796" marB="0" anchor="ctr"/>
                </a:tc>
                <a:tc>
                  <a:txBody>
                    <a:bodyPr/>
                    <a:lstStyle/>
                    <a:p>
                      <a:pPr algn="ctr" fontAlgn="b"/>
                      <a:r>
                        <a:rPr lang="en-GB" sz="800" u="none" strike="noStrike" dirty="0">
                          <a:effectLst/>
                        </a:rPr>
                        <a:t>3</a:t>
                      </a:r>
                      <a:endParaRPr lang="en-GB" sz="800" b="0" i="0" u="none" strike="noStrike" dirty="0">
                        <a:solidFill>
                          <a:srgbClr val="000000"/>
                        </a:solidFill>
                        <a:effectLst/>
                        <a:latin typeface="Arial" panose="020B0604020202020204" pitchFamily="34" charset="0"/>
                      </a:endParaRPr>
                    </a:p>
                  </a:txBody>
                  <a:tcPr marL="4796" marR="4796" marT="4796" marB="0" anchor="ctr"/>
                </a:tc>
                <a:tc>
                  <a:txBody>
                    <a:bodyPr/>
                    <a:lstStyle/>
                    <a:p>
                      <a:pPr algn="ctr" fontAlgn="b"/>
                      <a:r>
                        <a:rPr lang="en-GB" sz="800" u="none" strike="noStrike" dirty="0">
                          <a:effectLst/>
                        </a:rPr>
                        <a:t>GHI</a:t>
                      </a:r>
                      <a:endParaRPr lang="en-GB" sz="800" b="0" i="0" u="none" strike="noStrike" dirty="0">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dirty="0">
                          <a:effectLst/>
                        </a:rPr>
                        <a:t> X</a:t>
                      </a:r>
                      <a:endParaRPr lang="en-GB" sz="800" b="0" i="0" u="none" strike="noStrike" dirty="0">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dirty="0">
                          <a:effectLst/>
                        </a:rPr>
                        <a:t> </a:t>
                      </a:r>
                      <a:endParaRPr lang="en-GB" sz="800" b="0" i="0" u="none" strike="noStrike" dirty="0">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dirty="0">
                          <a:effectLst/>
                        </a:rPr>
                        <a:t> </a:t>
                      </a:r>
                      <a:endParaRPr lang="en-GB" sz="800" b="0" i="0" u="none" strike="noStrike" dirty="0">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a:effectLst/>
                        </a:rPr>
                        <a:t>X</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dirty="0">
                          <a:effectLst/>
                        </a:rPr>
                        <a:t> </a:t>
                      </a:r>
                      <a:endParaRPr lang="en-GB" sz="800" b="0" i="0" u="none" strike="noStrike" dirty="0">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4796" marR="4796" marT="4796" marB="0" anchor="ctr"/>
                </a:tc>
                <a:extLst>
                  <a:ext uri="{0D108BD9-81ED-4DB2-BD59-A6C34878D82A}">
                    <a16:rowId xmlns:a16="http://schemas.microsoft.com/office/drawing/2014/main" val="229661154"/>
                  </a:ext>
                </a:extLst>
              </a:tr>
              <a:tr h="274212">
                <a:tc>
                  <a:txBody>
                    <a:bodyPr/>
                    <a:lstStyle/>
                    <a:p>
                      <a:pPr algn="ctr" fontAlgn="b"/>
                      <a:r>
                        <a:rPr lang="en-GB" sz="800" u="none" strike="noStrike" dirty="0">
                          <a:effectLst/>
                        </a:rPr>
                        <a:t>Organisation 4</a:t>
                      </a:r>
                      <a:endParaRPr lang="en-GB" sz="800" b="0" i="0" u="none" strike="noStrike" dirty="0">
                        <a:solidFill>
                          <a:srgbClr val="000000"/>
                        </a:solidFill>
                        <a:effectLst/>
                        <a:latin typeface="Arial" panose="020B0604020202020204" pitchFamily="34" charset="0"/>
                      </a:endParaRPr>
                    </a:p>
                  </a:txBody>
                  <a:tcPr marL="4796" marR="4796" marT="4796" marB="0" anchor="ctr"/>
                </a:tc>
                <a:tc>
                  <a:txBody>
                    <a:bodyPr/>
                    <a:lstStyle/>
                    <a:p>
                      <a:pPr algn="ctr" fontAlgn="b"/>
                      <a:r>
                        <a:rPr lang="en-GB" sz="800" u="none" strike="noStrike" dirty="0">
                          <a:effectLst/>
                        </a:rPr>
                        <a:t>745231</a:t>
                      </a:r>
                      <a:endParaRPr lang="en-GB" sz="800" b="0" i="0" u="none" strike="noStrike" dirty="0">
                        <a:solidFill>
                          <a:srgbClr val="000000"/>
                        </a:solidFill>
                        <a:effectLst/>
                        <a:latin typeface="Arial" panose="020B0604020202020204" pitchFamily="34" charset="0"/>
                      </a:endParaRPr>
                    </a:p>
                  </a:txBody>
                  <a:tcPr marL="4796" marR="4796" marT="4796" marB="0" anchor="ctr"/>
                </a:tc>
                <a:tc>
                  <a:txBody>
                    <a:bodyPr/>
                    <a:lstStyle/>
                    <a:p>
                      <a:pPr algn="ctr" fontAlgn="b"/>
                      <a:r>
                        <a:rPr lang="en-GB" sz="800" u="none" strike="noStrike">
                          <a:effectLst/>
                        </a:rPr>
                        <a:t>4</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b"/>
                      <a:r>
                        <a:rPr lang="en-GB" sz="800" u="none" strike="noStrike" dirty="0">
                          <a:effectLst/>
                        </a:rPr>
                        <a:t>JKL</a:t>
                      </a:r>
                      <a:endParaRPr lang="en-GB" sz="800" b="0" i="0" u="none" strike="noStrike" dirty="0">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dirty="0">
                          <a:effectLst/>
                        </a:rPr>
                        <a:t>X </a:t>
                      </a:r>
                      <a:endParaRPr lang="en-GB" sz="800" b="0" i="0" u="none" strike="noStrike" dirty="0">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a:effectLst/>
                        </a:rPr>
                        <a:t>X</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4796" marR="4796" marT="4796" marB="0" anchor="ctr"/>
                </a:tc>
                <a:tc>
                  <a:txBody>
                    <a:bodyPr/>
                    <a:lstStyle/>
                    <a:p>
                      <a:pPr algn="ctr" fontAlgn="ctr"/>
                      <a:r>
                        <a:rPr lang="en-GB" sz="800" u="none" strike="noStrike" dirty="0">
                          <a:effectLst/>
                        </a:rPr>
                        <a:t> </a:t>
                      </a:r>
                      <a:endParaRPr lang="en-GB" sz="800" b="0" i="0" u="none" strike="noStrike" dirty="0">
                        <a:solidFill>
                          <a:srgbClr val="000000"/>
                        </a:solidFill>
                        <a:effectLst/>
                        <a:latin typeface="Arial" panose="020B0604020202020204" pitchFamily="34" charset="0"/>
                      </a:endParaRPr>
                    </a:p>
                  </a:txBody>
                  <a:tcPr marL="4796" marR="4796" marT="4796" marB="0" anchor="ctr"/>
                </a:tc>
                <a:extLst>
                  <a:ext uri="{0D108BD9-81ED-4DB2-BD59-A6C34878D82A}">
                    <a16:rowId xmlns:a16="http://schemas.microsoft.com/office/drawing/2014/main" val="1220295190"/>
                  </a:ext>
                </a:extLst>
              </a:tr>
            </a:tbl>
          </a:graphicData>
        </a:graphic>
      </p:graphicFrame>
    </p:spTree>
    <p:extLst>
      <p:ext uri="{BB962C8B-B14F-4D97-AF65-F5344CB8AC3E}">
        <p14:creationId xmlns:p14="http://schemas.microsoft.com/office/powerpoint/2010/main" val="1077324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A60AD12-684D-4CF6-A84F-796E3404F567}"/>
              </a:ext>
            </a:extLst>
          </p:cNvPr>
          <p:cNvSpPr>
            <a:spLocks noGrp="1"/>
          </p:cNvSpPr>
          <p:nvPr>
            <p:ph type="title"/>
          </p:nvPr>
        </p:nvSpPr>
        <p:spPr/>
        <p:txBody>
          <a:bodyPr/>
          <a:lstStyle/>
          <a:p>
            <a:r>
              <a:rPr lang="en-GB" dirty="0"/>
              <a:t>5. Implementation Plan</a:t>
            </a:r>
          </a:p>
        </p:txBody>
      </p:sp>
      <p:sp>
        <p:nvSpPr>
          <p:cNvPr id="8" name="Content Placeholder 7">
            <a:extLst>
              <a:ext uri="{FF2B5EF4-FFF2-40B4-BE49-F238E27FC236}">
                <a16:creationId xmlns:a16="http://schemas.microsoft.com/office/drawing/2014/main" id="{FE0FDACF-A59F-4C8E-B2AD-BB549AE22CA5}"/>
              </a:ext>
            </a:extLst>
          </p:cNvPr>
          <p:cNvSpPr>
            <a:spLocks noGrp="1"/>
          </p:cNvSpPr>
          <p:nvPr>
            <p:ph idx="1"/>
          </p:nvPr>
        </p:nvSpPr>
        <p:spPr>
          <a:xfrm>
            <a:off x="251520" y="915566"/>
            <a:ext cx="8229600" cy="3168352"/>
          </a:xfrm>
        </p:spPr>
        <p:txBody>
          <a:bodyPr>
            <a:normAutofit/>
          </a:bodyPr>
          <a:lstStyle/>
          <a:p>
            <a:pPr marL="0" indent="0">
              <a:buNone/>
            </a:pPr>
            <a:r>
              <a:rPr lang="en-US" sz="1200" dirty="0"/>
              <a:t>Please see the following slides for an overview of:</a:t>
            </a:r>
          </a:p>
          <a:p>
            <a:pPr marL="0" indent="0">
              <a:buNone/>
            </a:pPr>
            <a:endParaRPr lang="en-US" sz="1200" dirty="0"/>
          </a:p>
          <a:p>
            <a:r>
              <a:rPr lang="en-US" sz="1200" dirty="0"/>
              <a:t>Detail Design Changes for approval</a:t>
            </a:r>
          </a:p>
          <a:p>
            <a:pPr marL="0" indent="0">
              <a:buNone/>
            </a:pPr>
            <a:endParaRPr lang="en-US" sz="1200" dirty="0"/>
          </a:p>
          <a:p>
            <a:r>
              <a:rPr lang="en-US" sz="1200" dirty="0"/>
              <a:t>Outages.  </a:t>
            </a:r>
            <a:br>
              <a:rPr lang="en-US" sz="1200" dirty="0"/>
            </a:br>
            <a:endParaRPr lang="en-US" sz="1200" dirty="0"/>
          </a:p>
          <a:p>
            <a:pPr marL="0" indent="0">
              <a:buNone/>
            </a:pPr>
            <a:br>
              <a:rPr lang="en-US" sz="1200" dirty="0"/>
            </a:br>
            <a:r>
              <a:rPr lang="en-US" sz="1200" dirty="0"/>
              <a:t>Attached is the full Implementation Plan document.</a:t>
            </a:r>
          </a:p>
          <a:p>
            <a:pPr marL="0" indent="0">
              <a:buNone/>
            </a:pPr>
            <a:endParaRPr lang="en-US" sz="1200" dirty="0"/>
          </a:p>
          <a:p>
            <a:pPr marL="400050" lvl="1" indent="0">
              <a:buNone/>
            </a:pPr>
            <a:endParaRPr lang="en-US" sz="1000" dirty="0"/>
          </a:p>
          <a:p>
            <a:pPr marL="0" indent="0">
              <a:buNone/>
            </a:pPr>
            <a:endParaRPr lang="en-GB" sz="1200" dirty="0"/>
          </a:p>
        </p:txBody>
      </p:sp>
      <p:graphicFrame>
        <p:nvGraphicFramePr>
          <p:cNvPr id="3" name="Object 2">
            <a:extLst>
              <a:ext uri="{FF2B5EF4-FFF2-40B4-BE49-F238E27FC236}">
                <a16:creationId xmlns:a16="http://schemas.microsoft.com/office/drawing/2014/main" id="{B617A9CF-6A64-4F2E-8E8C-537C8391BDEF}"/>
              </a:ext>
            </a:extLst>
          </p:cNvPr>
          <p:cNvGraphicFramePr>
            <a:graphicFrameLocks noChangeAspect="1"/>
          </p:cNvGraphicFramePr>
          <p:nvPr>
            <p:extLst>
              <p:ext uri="{D42A27DB-BD31-4B8C-83A1-F6EECF244321}">
                <p14:modId xmlns:p14="http://schemas.microsoft.com/office/powerpoint/2010/main" val="2413205013"/>
              </p:ext>
            </p:extLst>
          </p:nvPr>
        </p:nvGraphicFramePr>
        <p:xfrm>
          <a:off x="1403648" y="3039764"/>
          <a:ext cx="914400" cy="792163"/>
        </p:xfrm>
        <a:graphic>
          <a:graphicData uri="http://schemas.openxmlformats.org/presentationml/2006/ole">
            <mc:AlternateContent xmlns:mc="http://schemas.openxmlformats.org/markup-compatibility/2006">
              <mc:Choice xmlns:v="urn:schemas-microsoft-com:vml" Requires="v">
                <p:oleObj spid="_x0000_s3105" name="Worksheet" showAsIcon="1" r:id="rId3" imgW="914400" imgH="792360" progId="Excel.Sheet.12">
                  <p:embed/>
                </p:oleObj>
              </mc:Choice>
              <mc:Fallback>
                <p:oleObj name="Worksheet" showAsIcon="1" r:id="rId3" imgW="914400" imgH="792360" progId="Excel.Sheet.12">
                  <p:embed/>
                  <p:pic>
                    <p:nvPicPr>
                      <p:cNvPr id="0" name=""/>
                      <p:cNvPicPr/>
                      <p:nvPr/>
                    </p:nvPicPr>
                    <p:blipFill>
                      <a:blip r:embed="rId4"/>
                      <a:stretch>
                        <a:fillRect/>
                      </a:stretch>
                    </p:blipFill>
                    <p:spPr>
                      <a:xfrm>
                        <a:off x="1403648" y="3039764"/>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1431544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C99B409F-BABF-4FDA-BA80-1E93A50877C8}"/>
              </a:ext>
            </a:extLst>
          </p:cNvPr>
          <p:cNvGraphicFramePr>
            <a:graphicFrameLocks/>
          </p:cNvGraphicFramePr>
          <p:nvPr>
            <p:extLst>
              <p:ext uri="{D42A27DB-BD31-4B8C-83A1-F6EECF244321}">
                <p14:modId xmlns:p14="http://schemas.microsoft.com/office/powerpoint/2010/main" val="912434655"/>
              </p:ext>
            </p:extLst>
          </p:nvPr>
        </p:nvGraphicFramePr>
        <p:xfrm>
          <a:off x="251520" y="123478"/>
          <a:ext cx="8640960" cy="4896544"/>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0778E23C-475D-4313-ADFC-FADC4A67DAB6}"/>
              </a:ext>
            </a:extLst>
          </p:cNvPr>
          <p:cNvSpPr txBox="1"/>
          <p:nvPr/>
        </p:nvSpPr>
        <p:spPr>
          <a:xfrm>
            <a:off x="484546" y="244195"/>
            <a:ext cx="338554" cy="1941621"/>
          </a:xfrm>
          <a:prstGeom prst="rect">
            <a:avLst/>
          </a:prstGeom>
          <a:solidFill>
            <a:schemeClr val="accent1"/>
          </a:solidFill>
        </p:spPr>
        <p:txBody>
          <a:bodyPr vert="vert270" wrap="square" rtlCol="0">
            <a:spAutoFit/>
          </a:bodyPr>
          <a:lstStyle/>
          <a:p>
            <a:pPr algn="ctr"/>
            <a:r>
              <a:rPr lang="en-GB" sz="1000" dirty="0"/>
              <a:t>June 2020</a:t>
            </a:r>
          </a:p>
        </p:txBody>
      </p:sp>
      <p:sp>
        <p:nvSpPr>
          <p:cNvPr id="6" name="TextBox 5">
            <a:extLst>
              <a:ext uri="{FF2B5EF4-FFF2-40B4-BE49-F238E27FC236}">
                <a16:creationId xmlns:a16="http://schemas.microsoft.com/office/drawing/2014/main" id="{AA8E0C23-7AC7-4C2F-95AF-35D4CAA02134}"/>
              </a:ext>
            </a:extLst>
          </p:cNvPr>
          <p:cNvSpPr txBox="1"/>
          <p:nvPr/>
        </p:nvSpPr>
        <p:spPr>
          <a:xfrm>
            <a:off x="530712" y="2648702"/>
            <a:ext cx="292388" cy="325123"/>
          </a:xfrm>
          <a:prstGeom prst="rect">
            <a:avLst/>
          </a:prstGeom>
          <a:solidFill>
            <a:schemeClr val="accent1"/>
          </a:solidFill>
        </p:spPr>
        <p:txBody>
          <a:bodyPr vert="vert270" wrap="square" rtlCol="0">
            <a:spAutoFit/>
          </a:bodyPr>
          <a:lstStyle/>
          <a:p>
            <a:pPr algn="ctr"/>
            <a:r>
              <a:rPr lang="en-GB" sz="700" dirty="0"/>
              <a:t>Minor</a:t>
            </a:r>
            <a:endParaRPr lang="en-GB" sz="800" dirty="0"/>
          </a:p>
        </p:txBody>
      </p:sp>
      <p:sp>
        <p:nvSpPr>
          <p:cNvPr id="7" name="TextBox 6">
            <a:extLst>
              <a:ext uri="{FF2B5EF4-FFF2-40B4-BE49-F238E27FC236}">
                <a16:creationId xmlns:a16="http://schemas.microsoft.com/office/drawing/2014/main" id="{AD2237CD-B31A-43EE-AA6A-E3E89FD8CEC4}"/>
              </a:ext>
            </a:extLst>
          </p:cNvPr>
          <p:cNvSpPr txBox="1"/>
          <p:nvPr/>
        </p:nvSpPr>
        <p:spPr>
          <a:xfrm>
            <a:off x="507629" y="3025214"/>
            <a:ext cx="338554" cy="1108338"/>
          </a:xfrm>
          <a:prstGeom prst="rect">
            <a:avLst/>
          </a:prstGeom>
          <a:solidFill>
            <a:schemeClr val="accent1"/>
          </a:solidFill>
        </p:spPr>
        <p:txBody>
          <a:bodyPr vert="vert270" wrap="square" rtlCol="0">
            <a:spAutoFit/>
          </a:bodyPr>
          <a:lstStyle/>
          <a:p>
            <a:pPr algn="ctr"/>
            <a:r>
              <a:rPr lang="en-GB" sz="1000" dirty="0"/>
              <a:t>Major</a:t>
            </a:r>
          </a:p>
        </p:txBody>
      </p:sp>
      <p:sp>
        <p:nvSpPr>
          <p:cNvPr id="8" name="TextBox 7">
            <a:extLst>
              <a:ext uri="{FF2B5EF4-FFF2-40B4-BE49-F238E27FC236}">
                <a16:creationId xmlns:a16="http://schemas.microsoft.com/office/drawing/2014/main" id="{E3341687-5F49-4323-82E8-F60E0182DA18}"/>
              </a:ext>
            </a:extLst>
          </p:cNvPr>
          <p:cNvSpPr txBox="1"/>
          <p:nvPr/>
        </p:nvSpPr>
        <p:spPr>
          <a:xfrm>
            <a:off x="360805" y="4184941"/>
            <a:ext cx="492443" cy="555444"/>
          </a:xfrm>
          <a:prstGeom prst="rect">
            <a:avLst/>
          </a:prstGeom>
          <a:solidFill>
            <a:schemeClr val="accent1"/>
          </a:solidFill>
        </p:spPr>
        <p:txBody>
          <a:bodyPr vert="vert270" wrap="square" rtlCol="0">
            <a:spAutoFit/>
          </a:bodyPr>
          <a:lstStyle/>
          <a:p>
            <a:pPr algn="ctr"/>
            <a:r>
              <a:rPr lang="en-GB" sz="1000" dirty="0"/>
              <a:t>AdHoc</a:t>
            </a:r>
          </a:p>
          <a:p>
            <a:pPr algn="ctr"/>
            <a:r>
              <a:rPr lang="en-GB" sz="1000" dirty="0"/>
              <a:t>Data</a:t>
            </a:r>
          </a:p>
        </p:txBody>
      </p:sp>
    </p:spTree>
    <p:extLst>
      <p:ext uri="{BB962C8B-B14F-4D97-AF65-F5344CB8AC3E}">
        <p14:creationId xmlns:p14="http://schemas.microsoft.com/office/powerpoint/2010/main" val="3061887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469674666"/>
              </p:ext>
            </p:extLst>
          </p:nvPr>
        </p:nvGraphicFramePr>
        <p:xfrm>
          <a:off x="107504" y="483518"/>
          <a:ext cx="8633414" cy="2893028"/>
        </p:xfrm>
        <a:graphic>
          <a:graphicData uri="http://schemas.openxmlformats.org/drawingml/2006/table">
            <a:tbl>
              <a:tblPr firstRow="1" firstCol="1" bandRow="1">
                <a:tableStyleId>{5940675A-B579-460E-94D1-54222C63F5DA}</a:tableStyleId>
              </a:tblPr>
              <a:tblGrid>
                <a:gridCol w="960128">
                  <a:extLst>
                    <a:ext uri="{9D8B030D-6E8A-4147-A177-3AD203B41FA5}">
                      <a16:colId xmlns:a16="http://schemas.microsoft.com/office/drawing/2014/main" val="20001"/>
                    </a:ext>
                  </a:extLst>
                </a:gridCol>
                <a:gridCol w="738560">
                  <a:extLst>
                    <a:ext uri="{9D8B030D-6E8A-4147-A177-3AD203B41FA5}">
                      <a16:colId xmlns:a16="http://schemas.microsoft.com/office/drawing/2014/main" val="20006"/>
                    </a:ext>
                  </a:extLst>
                </a:gridCol>
                <a:gridCol w="516992">
                  <a:extLst>
                    <a:ext uri="{9D8B030D-6E8A-4147-A177-3AD203B41FA5}">
                      <a16:colId xmlns:a16="http://schemas.microsoft.com/office/drawing/2014/main" val="1990762972"/>
                    </a:ext>
                  </a:extLst>
                </a:gridCol>
                <a:gridCol w="579477">
                  <a:extLst>
                    <a:ext uri="{9D8B030D-6E8A-4147-A177-3AD203B41FA5}">
                      <a16:colId xmlns:a16="http://schemas.microsoft.com/office/drawing/2014/main" val="20007"/>
                    </a:ext>
                  </a:extLst>
                </a:gridCol>
                <a:gridCol w="446767">
                  <a:extLst>
                    <a:ext uri="{9D8B030D-6E8A-4147-A177-3AD203B41FA5}">
                      <a16:colId xmlns:a16="http://schemas.microsoft.com/office/drawing/2014/main" val="20008"/>
                    </a:ext>
                  </a:extLst>
                </a:gridCol>
                <a:gridCol w="2695745">
                  <a:extLst>
                    <a:ext uri="{9D8B030D-6E8A-4147-A177-3AD203B41FA5}">
                      <a16:colId xmlns:a16="http://schemas.microsoft.com/office/drawing/2014/main" val="20009"/>
                    </a:ext>
                  </a:extLst>
                </a:gridCol>
                <a:gridCol w="2695745">
                  <a:extLst>
                    <a:ext uri="{9D8B030D-6E8A-4147-A177-3AD203B41FA5}">
                      <a16:colId xmlns:a16="http://schemas.microsoft.com/office/drawing/2014/main" val="677983838"/>
                    </a:ext>
                  </a:extLst>
                </a:gridCol>
              </a:tblGrid>
              <a:tr h="216024">
                <a:tc gridSpan="7">
                  <a:txBody>
                    <a:bodyPr/>
                    <a:lstStyle/>
                    <a:p>
                      <a:pPr algn="l">
                        <a:lnSpc>
                          <a:spcPct val="115000"/>
                        </a:lnSpc>
                        <a:spcAft>
                          <a:spcPts val="0"/>
                        </a:spcAft>
                      </a:pPr>
                      <a:r>
                        <a:rPr lang="en-GB" sz="800" kern="1200" dirty="0">
                          <a:solidFill>
                            <a:schemeClr val="tx1"/>
                          </a:solidFill>
                          <a:effectLst/>
                          <a:latin typeface="+mn-lt"/>
                          <a:ea typeface="+mn-ea"/>
                          <a:cs typeface="+mn-cs"/>
                        </a:rPr>
                        <a:t>Functional Changes</a:t>
                      </a:r>
                    </a:p>
                  </a:txBody>
                  <a:tcPr marL="59044" marR="59044" marT="0" marB="0">
                    <a:solidFill>
                      <a:schemeClr val="tx2">
                        <a:lumMod val="40000"/>
                        <a:lumOff val="60000"/>
                      </a:schemeClr>
                    </a:solidFill>
                  </a:tcPr>
                </a:tc>
                <a:tc hMerge="1">
                  <a:txBody>
                    <a:bodyPr/>
                    <a:lstStyle/>
                    <a:p>
                      <a:pPr>
                        <a:lnSpc>
                          <a:spcPct val="115000"/>
                        </a:lnSpc>
                        <a:spcAft>
                          <a:spcPts val="0"/>
                        </a:spcAft>
                      </a:pPr>
                      <a:endParaRPr lang="en-GB" sz="1000" dirty="0">
                        <a:effectLst/>
                        <a:latin typeface="Calibri"/>
                        <a:ea typeface="Calibri"/>
                        <a:cs typeface="Times New Roman"/>
                      </a:endParaRP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800" dirty="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tc hMerge="1">
                  <a:txBody>
                    <a:bodyPr/>
                    <a:lstStyle/>
                    <a:p>
                      <a:endParaRPr lang="en-GB"/>
                    </a:p>
                  </a:txBody>
                  <a:tcPr/>
                </a:tc>
                <a:extLst>
                  <a:ext uri="{0D108BD9-81ED-4DB2-BD59-A6C34878D82A}">
                    <a16:rowId xmlns:a16="http://schemas.microsoft.com/office/drawing/2014/main" val="1781183799"/>
                  </a:ext>
                </a:extLst>
              </a:tr>
              <a:tr h="216024">
                <a:tc rowSpan="2">
                  <a:txBody>
                    <a:bodyPr/>
                    <a:lstStyle/>
                    <a:p>
                      <a:pPr>
                        <a:lnSpc>
                          <a:spcPct val="115000"/>
                        </a:lnSpc>
                        <a:spcAft>
                          <a:spcPts val="0"/>
                        </a:spcAft>
                      </a:pPr>
                      <a:r>
                        <a:rPr lang="en-GB" sz="800" kern="1200" dirty="0">
                          <a:solidFill>
                            <a:schemeClr val="tx1"/>
                          </a:solidFill>
                          <a:effectLst/>
                          <a:latin typeface="+mn-lt"/>
                          <a:ea typeface="+mn-ea"/>
                          <a:cs typeface="+mn-cs"/>
                        </a:rPr>
                        <a:t>XRN / Title</a:t>
                      </a:r>
                    </a:p>
                  </a:txBody>
                  <a:tcPr marL="59044" marR="59044" marT="0" marB="0">
                    <a:solidFill>
                      <a:schemeClr val="tx2">
                        <a:lumMod val="40000"/>
                        <a:lumOff val="60000"/>
                      </a:schemeClr>
                    </a:solidFill>
                  </a:tcPr>
                </a:tc>
                <a:tc gridSpan="4">
                  <a:txBody>
                    <a:bodyPr/>
                    <a:lstStyle/>
                    <a:p>
                      <a:pPr>
                        <a:lnSpc>
                          <a:spcPct val="115000"/>
                        </a:lnSpc>
                        <a:spcAft>
                          <a:spcPts val="0"/>
                        </a:spcAft>
                      </a:pPr>
                      <a:r>
                        <a:rPr lang="en-GB" sz="800" kern="1200" dirty="0">
                          <a:solidFill>
                            <a:schemeClr val="tx1"/>
                          </a:solidFill>
                          <a:effectLst/>
                          <a:latin typeface="+mn-lt"/>
                          <a:ea typeface="+mn-ea"/>
                          <a:cs typeface="+mn-cs"/>
                        </a:rPr>
                        <a:t>Solution &amp; Implementation Summary outcome</a:t>
                      </a: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nSpc>
                          <a:spcPct val="115000"/>
                        </a:lnSpc>
                        <a:spcAft>
                          <a:spcPts val="0"/>
                        </a:spcAft>
                      </a:pPr>
                      <a:r>
                        <a:rPr lang="en-GB" sz="800" kern="1200" dirty="0">
                          <a:solidFill>
                            <a:schemeClr val="tx1"/>
                          </a:solidFill>
                          <a:effectLst/>
                          <a:latin typeface="+mn-lt"/>
                          <a:ea typeface="+mn-ea"/>
                          <a:cs typeface="+mn-cs"/>
                        </a:rPr>
                        <a:t>Comments</a:t>
                      </a:r>
                    </a:p>
                  </a:txBody>
                  <a:tcPr marL="59044" marR="59044" marT="0" marB="0">
                    <a:solidFill>
                      <a:schemeClr val="accent4">
                        <a:lumMod val="40000"/>
                        <a:lumOff val="60000"/>
                      </a:schemeClr>
                    </a:solidFill>
                  </a:tcPr>
                </a:tc>
                <a:tc rowSpan="2">
                  <a:txBody>
                    <a:bodyPr/>
                    <a:lstStyle/>
                    <a:p>
                      <a:pPr>
                        <a:lnSpc>
                          <a:spcPct val="115000"/>
                        </a:lnSpc>
                        <a:spcAft>
                          <a:spcPts val="0"/>
                        </a:spcAft>
                      </a:pPr>
                      <a:r>
                        <a:rPr lang="en-GB" sz="800" kern="1200" dirty="0">
                          <a:solidFill>
                            <a:schemeClr val="tx1"/>
                          </a:solidFill>
                          <a:effectLst/>
                          <a:latin typeface="+mn-lt"/>
                          <a:ea typeface="+mn-ea"/>
                          <a:cs typeface="+mn-cs"/>
                        </a:rPr>
                        <a:t>Xoserve response</a:t>
                      </a:r>
                    </a:p>
                  </a:txBody>
                  <a:tcPr marL="59044" marR="59044" marT="0" marB="0">
                    <a:solidFill>
                      <a:schemeClr val="accent4">
                        <a:lumMod val="40000"/>
                        <a:lumOff val="60000"/>
                      </a:schemeClr>
                    </a:solidFill>
                  </a:tcPr>
                </a:tc>
                <a:extLst>
                  <a:ext uri="{0D108BD9-81ED-4DB2-BD59-A6C34878D82A}">
                    <a16:rowId xmlns:a16="http://schemas.microsoft.com/office/drawing/2014/main" val="10000"/>
                  </a:ext>
                </a:extLst>
              </a:tr>
              <a:tr h="97658">
                <a:tc vMerge="1">
                  <a:txBody>
                    <a:bodyPr/>
                    <a:lstStyle/>
                    <a:p>
                      <a:endParaRPr lang="en-GB"/>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800" kern="1200" dirty="0">
                          <a:solidFill>
                            <a:schemeClr val="tx1"/>
                          </a:solidFill>
                          <a:effectLst/>
                          <a:latin typeface="+mn-lt"/>
                          <a:ea typeface="+mn-ea"/>
                          <a:cs typeface="+mn-cs"/>
                        </a:rPr>
                        <a:t>Organisation </a:t>
                      </a:r>
                    </a:p>
                  </a:txBody>
                  <a:tcPr marL="59044" marR="59044" marT="0" marB="0">
                    <a:solidFill>
                      <a:schemeClr val="accent4">
                        <a:lumMod val="40000"/>
                        <a:lumOff val="6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800" kern="1200" dirty="0">
                          <a:solidFill>
                            <a:schemeClr val="tx1"/>
                          </a:solidFill>
                          <a:effectLst/>
                          <a:latin typeface="+mn-lt"/>
                          <a:ea typeface="+mn-ea"/>
                          <a:cs typeface="+mn-cs"/>
                        </a:rPr>
                        <a:t>Approve</a:t>
                      </a:r>
                    </a:p>
                  </a:txBody>
                  <a:tcPr marL="59044" marR="59044" marT="0" marB="0">
                    <a:solidFill>
                      <a:srgbClr val="92D050"/>
                    </a:solidFill>
                  </a:tcPr>
                </a:tc>
                <a:tc>
                  <a:txBody>
                    <a:bodyPr/>
                    <a:lstStyle/>
                    <a:p>
                      <a:pPr algn="ctr" fontAlgn="ctr"/>
                      <a:r>
                        <a:rPr lang="en-GB" sz="800" kern="1200" dirty="0">
                          <a:solidFill>
                            <a:schemeClr val="tx1"/>
                          </a:solidFill>
                          <a:effectLst/>
                          <a:latin typeface="+mn-lt"/>
                          <a:ea typeface="+mn-ea"/>
                          <a:cs typeface="+mn-cs"/>
                        </a:rPr>
                        <a:t>Deferred </a:t>
                      </a:r>
                    </a:p>
                  </a:txBody>
                  <a:tcPr marL="6350" marR="6350" marT="6350" marB="0">
                    <a:solidFill>
                      <a:srgbClr val="FFBF00"/>
                    </a:solidFill>
                  </a:tcPr>
                </a:tc>
                <a:tc>
                  <a:txBody>
                    <a:bodyPr/>
                    <a:lstStyle/>
                    <a:p>
                      <a:pPr>
                        <a:lnSpc>
                          <a:spcPct val="115000"/>
                        </a:lnSpc>
                        <a:spcAft>
                          <a:spcPts val="0"/>
                        </a:spcAft>
                      </a:pPr>
                      <a:r>
                        <a:rPr lang="en-GB" sz="800" kern="1200" dirty="0">
                          <a:solidFill>
                            <a:schemeClr val="tx1"/>
                          </a:solidFill>
                          <a:effectLst/>
                          <a:latin typeface="+mn-lt"/>
                          <a:ea typeface="+mn-ea"/>
                          <a:cs typeface="+mn-cs"/>
                        </a:rPr>
                        <a:t>Reject</a:t>
                      </a:r>
                    </a:p>
                  </a:txBody>
                  <a:tcPr marL="59044" marR="59044" marT="0" marB="0">
                    <a:solidFill>
                      <a:srgbClr val="FF0000"/>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333744">
                <a:tc rowSpan="4">
                  <a:txBody>
                    <a:bodyPr/>
                    <a:lstStyle/>
                    <a:p>
                      <a:pPr>
                        <a:lnSpc>
                          <a:spcPct val="115000"/>
                        </a:lnSpc>
                        <a:spcAft>
                          <a:spcPts val="0"/>
                        </a:spcAft>
                      </a:pPr>
                      <a:r>
                        <a:rPr lang="en-US" sz="800" kern="1200" dirty="0">
                          <a:solidFill>
                            <a:schemeClr val="tx1"/>
                          </a:solidFill>
                          <a:effectLst/>
                          <a:latin typeface="+mn-lt"/>
                          <a:ea typeface="+mn-ea"/>
                          <a:cs typeface="+mn-cs"/>
                        </a:rPr>
                        <a:t>XRN4850 Notification of Customer Contact Details to Transporters</a:t>
                      </a:r>
                    </a:p>
                    <a:p>
                      <a:pPr>
                        <a:lnSpc>
                          <a:spcPct val="115000"/>
                        </a:lnSpc>
                        <a:spcAft>
                          <a:spcPts val="0"/>
                        </a:spcAft>
                      </a:pPr>
                      <a:endParaRPr lang="en-GB" sz="800" kern="1200" dirty="0">
                        <a:solidFill>
                          <a:schemeClr val="tx1"/>
                        </a:solidFill>
                        <a:effectLst/>
                        <a:latin typeface="+mn-lt"/>
                        <a:ea typeface="+mn-ea"/>
                        <a:cs typeface="+mn-cs"/>
                      </a:endParaRPr>
                    </a:p>
                    <a:p>
                      <a:pPr>
                        <a:lnSpc>
                          <a:spcPct val="115000"/>
                        </a:lnSpc>
                        <a:spcAft>
                          <a:spcPts val="0"/>
                        </a:spcAft>
                      </a:pPr>
                      <a:r>
                        <a:rPr lang="en-GB" sz="800" kern="1200" dirty="0">
                          <a:solidFill>
                            <a:schemeClr val="tx1"/>
                          </a:solidFill>
                          <a:effectLst/>
                          <a:latin typeface="+mn-lt"/>
                          <a:ea typeface="+mn-ea"/>
                          <a:cs typeface="+mn-cs"/>
                        </a:rPr>
                        <a:t>Change Pack ref: </a:t>
                      </a:r>
                      <a:r>
                        <a:rPr lang="en-GB" sz="800" kern="1200" dirty="0">
                          <a:solidFill>
                            <a:schemeClr val="tx1"/>
                          </a:solidFill>
                          <a:effectLst/>
                          <a:latin typeface="+mn-lt"/>
                          <a:ea typeface="+mn-ea"/>
                          <a:cs typeface="+mn-cs"/>
                          <a:hlinkClick r:id="rId2"/>
                        </a:rPr>
                        <a:t>2489.14 - RT – PO</a:t>
                      </a:r>
                      <a:endParaRPr lang="en-GB" sz="800" kern="1200" dirty="0">
                        <a:solidFill>
                          <a:schemeClr val="tx1"/>
                        </a:solidFill>
                        <a:effectLst/>
                        <a:latin typeface="+mn-lt"/>
                        <a:ea typeface="+mn-ea"/>
                        <a:cs typeface="+mn-cs"/>
                      </a:endParaRPr>
                    </a:p>
                    <a:p>
                      <a:pPr>
                        <a:lnSpc>
                          <a:spcPct val="115000"/>
                        </a:lnSpc>
                        <a:spcAft>
                          <a:spcPts val="0"/>
                        </a:spcAft>
                      </a:pPr>
                      <a:endParaRPr lang="en-GB" sz="800" kern="1200" dirty="0">
                        <a:solidFill>
                          <a:schemeClr val="tx1"/>
                        </a:solidFill>
                        <a:effectLst/>
                        <a:latin typeface="+mn-lt"/>
                        <a:ea typeface="+mn-ea"/>
                        <a:cs typeface="+mn-cs"/>
                      </a:endParaRPr>
                    </a:p>
                    <a:p>
                      <a:pPr>
                        <a:lnSpc>
                          <a:spcPct val="115000"/>
                        </a:lnSpc>
                        <a:spcAft>
                          <a:spcPts val="0"/>
                        </a:spcAft>
                      </a:pPr>
                      <a:r>
                        <a:rPr lang="en-GB" sz="800" kern="1200" dirty="0">
                          <a:solidFill>
                            <a:schemeClr val="tx1"/>
                          </a:solidFill>
                          <a:effectLst/>
                          <a:latin typeface="+mn-lt"/>
                          <a:ea typeface="+mn-ea"/>
                          <a:cs typeface="+mn-cs"/>
                          <a:hlinkClick r:id="rId3"/>
                        </a:rPr>
                        <a:t>Link to CP</a:t>
                      </a:r>
                      <a:endParaRPr lang="en-GB" sz="800" kern="1200" dirty="0">
                        <a:solidFill>
                          <a:schemeClr val="tx1"/>
                        </a:solidFill>
                        <a:effectLst/>
                        <a:latin typeface="+mn-lt"/>
                        <a:ea typeface="+mn-ea"/>
                        <a:cs typeface="+mn-cs"/>
                      </a:endParaRPr>
                    </a:p>
                    <a:p>
                      <a:pPr>
                        <a:lnSpc>
                          <a:spcPct val="115000"/>
                        </a:lnSpc>
                        <a:spcAft>
                          <a:spcPts val="0"/>
                        </a:spcAft>
                      </a:pPr>
                      <a:endParaRPr lang="en-GB" sz="800" kern="1200" dirty="0">
                        <a:solidFill>
                          <a:schemeClr val="tx1"/>
                        </a:solidFill>
                        <a:effectLst/>
                        <a:latin typeface="+mn-lt"/>
                        <a:ea typeface="+mn-ea"/>
                        <a:cs typeface="+mn-cs"/>
                      </a:endParaRPr>
                    </a:p>
                    <a:p>
                      <a:pPr>
                        <a:lnSpc>
                          <a:spcPct val="115000"/>
                        </a:lnSpc>
                        <a:spcAft>
                          <a:spcPts val="0"/>
                        </a:spcAft>
                      </a:pPr>
                      <a:r>
                        <a:rPr lang="en-GB" sz="800" kern="1200" dirty="0">
                          <a:solidFill>
                            <a:schemeClr val="tx1"/>
                          </a:solidFill>
                          <a:effectLst/>
                          <a:latin typeface="+mn-lt"/>
                          <a:ea typeface="+mn-ea"/>
                          <a:cs typeface="+mn-cs"/>
                        </a:rPr>
                        <a:t>June 2020 Release</a:t>
                      </a:r>
                    </a:p>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algn="ctr" fontAlgn="ctr"/>
                      <a:r>
                        <a:rPr lang="en-GB" sz="800" kern="1200" dirty="0">
                          <a:solidFill>
                            <a:schemeClr val="tx1"/>
                          </a:solidFill>
                          <a:effectLst/>
                          <a:latin typeface="+mn-lt"/>
                          <a:ea typeface="+mn-ea"/>
                          <a:cs typeface="+mn-cs"/>
                        </a:rPr>
                        <a:t>NGN</a:t>
                      </a:r>
                    </a:p>
                  </a:txBody>
                  <a:tcPr marL="6350" marR="6350" marT="6350" marB="0" anchor="ctr"/>
                </a:tc>
                <a:tc>
                  <a:txBody>
                    <a:bodyPr/>
                    <a:lstStyle/>
                    <a:p>
                      <a:pPr algn="ctr" fontAlgn="ctr"/>
                      <a:r>
                        <a:rPr lang="en-GB" sz="800" kern="1200" dirty="0">
                          <a:solidFill>
                            <a:schemeClr val="tx1"/>
                          </a:solidFill>
                          <a:effectLst/>
                          <a:latin typeface="+mn-lt"/>
                          <a:ea typeface="+mn-ea"/>
                          <a:cs typeface="+mn-cs"/>
                        </a:rPr>
                        <a:t>X</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941584291"/>
                  </a:ext>
                </a:extLst>
              </a:tr>
              <a:tr h="277074">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tc>
                  <a:txBody>
                    <a:bodyPr/>
                    <a:lstStyle/>
                    <a:p>
                      <a:pPr algn="ctr" fontAlgn="ctr"/>
                      <a:r>
                        <a:rPr lang="en-GB" sz="800" kern="1200" dirty="0">
                          <a:solidFill>
                            <a:schemeClr val="tx1"/>
                          </a:solidFill>
                          <a:effectLst/>
                          <a:latin typeface="+mn-lt"/>
                          <a:ea typeface="+mn-ea"/>
                          <a:cs typeface="+mn-cs"/>
                        </a:rPr>
                        <a:t>npower</a:t>
                      </a:r>
                    </a:p>
                  </a:txBody>
                  <a:tcPr marL="6350" marR="6350" marT="6350" marB="0" anchor="ctr"/>
                </a:tc>
                <a:tc>
                  <a:txBody>
                    <a:bodyPr/>
                    <a:lstStyle/>
                    <a:p>
                      <a:pPr algn="ctr" fontAlgn="ctr"/>
                      <a:r>
                        <a:rPr lang="en-GB" sz="800" kern="1200" dirty="0">
                          <a:solidFill>
                            <a:schemeClr val="tx1"/>
                          </a:solidFill>
                          <a:effectLst/>
                          <a:latin typeface="+mn-lt"/>
                          <a:ea typeface="+mn-ea"/>
                          <a:cs typeface="+mn-cs"/>
                        </a:rPr>
                        <a:t>X</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tc>
                <a:extLst>
                  <a:ext uri="{0D108BD9-81ED-4DB2-BD59-A6C34878D82A}">
                    <a16:rowId xmlns:a16="http://schemas.microsoft.com/office/drawing/2014/main" val="455300720"/>
                  </a:ext>
                </a:extLst>
              </a:tr>
              <a:tr h="740182">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tc>
                  <a:txBody>
                    <a:bodyPr/>
                    <a:lstStyle/>
                    <a:p>
                      <a:pPr algn="ctr" fontAlgn="ctr"/>
                      <a:r>
                        <a:rPr lang="en-GB" sz="800" kern="1200" dirty="0">
                          <a:solidFill>
                            <a:schemeClr val="tx1"/>
                          </a:solidFill>
                          <a:effectLst/>
                          <a:latin typeface="+mn-lt"/>
                          <a:ea typeface="+mn-ea"/>
                          <a:cs typeface="+mn-cs"/>
                        </a:rPr>
                        <a:t>W&amp;W</a:t>
                      </a:r>
                    </a:p>
                  </a:txBody>
                  <a:tcPr marL="6350" marR="6350" marT="6350" marB="0" anchor="ctr"/>
                </a:tc>
                <a:tc>
                  <a:txBody>
                    <a:bodyPr/>
                    <a:lstStyle/>
                    <a:p>
                      <a:pPr algn="ctr" fontAlgn="ctr"/>
                      <a:r>
                        <a:rPr lang="en-GB" sz="800" kern="1200" dirty="0">
                          <a:solidFill>
                            <a:schemeClr val="tx1"/>
                          </a:solidFill>
                          <a:effectLst/>
                          <a:latin typeface="+mn-lt"/>
                          <a:ea typeface="+mn-ea"/>
                          <a:cs typeface="+mn-cs"/>
                        </a:rPr>
                        <a:t>X</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tc>
                  <a:txBody>
                    <a:bodyPr/>
                    <a:lstStyle/>
                    <a:p>
                      <a:pPr marL="0" algn="l" defTabSz="914400" rtl="0" eaLnBrk="1" fontAlgn="ctr" latinLnBrk="0" hangingPunct="1"/>
                      <a:r>
                        <a:rPr lang="en-US" sz="800" kern="1200" dirty="0">
                          <a:solidFill>
                            <a:schemeClr val="tx1"/>
                          </a:solidFill>
                          <a:effectLst/>
                          <a:latin typeface="+mn-lt"/>
                          <a:ea typeface="+mn-ea"/>
                          <a:cs typeface="+mn-cs"/>
                        </a:rPr>
                        <a:t>We have spoken to W&amp;W who have approved the date and solution concept and are awaiting on additional clarification.  </a:t>
                      </a:r>
                    </a:p>
                    <a:p>
                      <a:pPr marL="0" algn="l" defTabSz="914400" rtl="0" eaLnBrk="1" fontAlgn="ctr" latinLnBrk="0" hangingPunct="1"/>
                      <a:r>
                        <a:rPr lang="en-US" sz="800" kern="1200" dirty="0">
                          <a:solidFill>
                            <a:schemeClr val="tx1"/>
                          </a:solidFill>
                          <a:effectLst/>
                          <a:latin typeface="+mn-lt"/>
                          <a:ea typeface="+mn-ea"/>
                          <a:cs typeface="+mn-cs"/>
                        </a:rPr>
                        <a:t>(Reps never gave a representation status and rejected the date) </a:t>
                      </a:r>
                    </a:p>
                  </a:txBody>
                  <a:tcPr marL="6350" marR="6350" marT="6350" marB="0" anchor="ctr"/>
                </a:tc>
                <a:extLst>
                  <a:ext uri="{0D108BD9-81ED-4DB2-BD59-A6C34878D82A}">
                    <a16:rowId xmlns:a16="http://schemas.microsoft.com/office/drawing/2014/main" val="2914309666"/>
                  </a:ext>
                </a:extLst>
              </a:tr>
              <a:tr h="740182">
                <a:tc vMerge="1">
                  <a:txBody>
                    <a:bodyPr/>
                    <a:lstStyle/>
                    <a:p>
                      <a:endParaRPr lang="en-GB"/>
                    </a:p>
                  </a:txBody>
                  <a:tcPr/>
                </a:tc>
                <a:tc>
                  <a:txBody>
                    <a:bodyPr/>
                    <a:lstStyle/>
                    <a:p>
                      <a:pPr algn="ctr" fontAlgn="ctr"/>
                      <a:r>
                        <a:rPr lang="en-GB" sz="800" kern="1200" dirty="0">
                          <a:solidFill>
                            <a:schemeClr val="tx1"/>
                          </a:solidFill>
                          <a:effectLst/>
                          <a:latin typeface="+mn-lt"/>
                          <a:ea typeface="+mn-ea"/>
                          <a:cs typeface="+mn-cs"/>
                        </a:rPr>
                        <a:t>EDF</a:t>
                      </a:r>
                    </a:p>
                  </a:txBody>
                  <a:tcPr marL="6350" marR="6350" marT="6350" marB="0" anchor="ct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r>
                        <a:rPr lang="en-GB" sz="800" kern="1200" dirty="0">
                          <a:solidFill>
                            <a:schemeClr val="tx1"/>
                          </a:solidFill>
                          <a:effectLst/>
                          <a:latin typeface="+mn-lt"/>
                          <a:ea typeface="+mn-ea"/>
                          <a:cs typeface="+mn-cs"/>
                        </a:rPr>
                        <a:t>X</a:t>
                      </a:r>
                    </a:p>
                  </a:txBody>
                  <a:tcPr marL="59044" marR="59044" marT="0" marB="0" anchor="ctr"/>
                </a:tc>
                <a:tc>
                  <a:txBody>
                    <a:bodyPr/>
                    <a:lstStyle/>
                    <a:p>
                      <a:pPr marL="0" algn="l" defTabSz="914400" rtl="0" eaLnBrk="1" fontAlgn="ctr" latinLnBrk="0" hangingPunct="1"/>
                      <a:r>
                        <a:rPr lang="en-US" sz="800" kern="1200" dirty="0">
                          <a:solidFill>
                            <a:schemeClr val="tx1"/>
                          </a:solidFill>
                          <a:effectLst/>
                          <a:latin typeface="+mn-lt"/>
                          <a:ea typeface="+mn-ea"/>
                          <a:cs typeface="+mn-cs"/>
                        </a:rPr>
                        <a:t>As per our previous response and phone conversation we Xoserve - we stand by the belief that this proposed solution is over-engineered and all that was needed was a broadcast flag - which could be used if contact type of CON. If set this would then mandate addition data. This would have mitigated the need to have made so many changes to existing records and duplication of data items being sent</a:t>
                      </a:r>
                    </a:p>
                  </a:txBody>
                  <a:tcPr marL="6350" marR="6350" marT="635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3083098423"/>
                  </a:ext>
                </a:extLst>
              </a:tr>
            </a:tbl>
          </a:graphicData>
        </a:graphic>
      </p:graphicFrame>
    </p:spTree>
    <p:extLst>
      <p:ext uri="{BB962C8B-B14F-4D97-AF65-F5344CB8AC3E}">
        <p14:creationId xmlns:p14="http://schemas.microsoft.com/office/powerpoint/2010/main" val="295998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225851602"/>
              </p:ext>
            </p:extLst>
          </p:nvPr>
        </p:nvGraphicFramePr>
        <p:xfrm>
          <a:off x="107504" y="483518"/>
          <a:ext cx="8633414" cy="2511292"/>
        </p:xfrm>
        <a:graphic>
          <a:graphicData uri="http://schemas.openxmlformats.org/drawingml/2006/table">
            <a:tbl>
              <a:tblPr firstRow="1" firstCol="1" bandRow="1">
                <a:tableStyleId>{5940675A-B579-460E-94D1-54222C63F5DA}</a:tableStyleId>
              </a:tblPr>
              <a:tblGrid>
                <a:gridCol w="960128">
                  <a:extLst>
                    <a:ext uri="{9D8B030D-6E8A-4147-A177-3AD203B41FA5}">
                      <a16:colId xmlns:a16="http://schemas.microsoft.com/office/drawing/2014/main" val="20001"/>
                    </a:ext>
                  </a:extLst>
                </a:gridCol>
                <a:gridCol w="738560">
                  <a:extLst>
                    <a:ext uri="{9D8B030D-6E8A-4147-A177-3AD203B41FA5}">
                      <a16:colId xmlns:a16="http://schemas.microsoft.com/office/drawing/2014/main" val="20006"/>
                    </a:ext>
                  </a:extLst>
                </a:gridCol>
                <a:gridCol w="516992">
                  <a:extLst>
                    <a:ext uri="{9D8B030D-6E8A-4147-A177-3AD203B41FA5}">
                      <a16:colId xmlns:a16="http://schemas.microsoft.com/office/drawing/2014/main" val="1990762972"/>
                    </a:ext>
                  </a:extLst>
                </a:gridCol>
                <a:gridCol w="579477">
                  <a:extLst>
                    <a:ext uri="{9D8B030D-6E8A-4147-A177-3AD203B41FA5}">
                      <a16:colId xmlns:a16="http://schemas.microsoft.com/office/drawing/2014/main" val="20007"/>
                    </a:ext>
                  </a:extLst>
                </a:gridCol>
                <a:gridCol w="446767">
                  <a:extLst>
                    <a:ext uri="{9D8B030D-6E8A-4147-A177-3AD203B41FA5}">
                      <a16:colId xmlns:a16="http://schemas.microsoft.com/office/drawing/2014/main" val="20008"/>
                    </a:ext>
                  </a:extLst>
                </a:gridCol>
                <a:gridCol w="2695745">
                  <a:extLst>
                    <a:ext uri="{9D8B030D-6E8A-4147-A177-3AD203B41FA5}">
                      <a16:colId xmlns:a16="http://schemas.microsoft.com/office/drawing/2014/main" val="20009"/>
                    </a:ext>
                  </a:extLst>
                </a:gridCol>
                <a:gridCol w="2695745">
                  <a:extLst>
                    <a:ext uri="{9D8B030D-6E8A-4147-A177-3AD203B41FA5}">
                      <a16:colId xmlns:a16="http://schemas.microsoft.com/office/drawing/2014/main" val="677983838"/>
                    </a:ext>
                  </a:extLst>
                </a:gridCol>
              </a:tblGrid>
              <a:tr h="216024">
                <a:tc gridSpan="7">
                  <a:txBody>
                    <a:bodyPr/>
                    <a:lstStyle/>
                    <a:p>
                      <a:pPr algn="l">
                        <a:lnSpc>
                          <a:spcPct val="115000"/>
                        </a:lnSpc>
                        <a:spcAft>
                          <a:spcPts val="0"/>
                        </a:spcAft>
                      </a:pPr>
                      <a:r>
                        <a:rPr lang="en-GB" sz="800" kern="1200" dirty="0">
                          <a:solidFill>
                            <a:schemeClr val="tx1"/>
                          </a:solidFill>
                          <a:effectLst/>
                          <a:latin typeface="+mn-lt"/>
                          <a:ea typeface="+mn-ea"/>
                          <a:cs typeface="+mn-cs"/>
                        </a:rPr>
                        <a:t>Functional Changes</a:t>
                      </a:r>
                    </a:p>
                  </a:txBody>
                  <a:tcPr marL="59044" marR="59044" marT="0" marB="0">
                    <a:solidFill>
                      <a:schemeClr val="tx2">
                        <a:lumMod val="40000"/>
                        <a:lumOff val="60000"/>
                      </a:schemeClr>
                    </a:solidFill>
                  </a:tcPr>
                </a:tc>
                <a:tc hMerge="1">
                  <a:txBody>
                    <a:bodyPr/>
                    <a:lstStyle/>
                    <a:p>
                      <a:pPr>
                        <a:lnSpc>
                          <a:spcPct val="115000"/>
                        </a:lnSpc>
                        <a:spcAft>
                          <a:spcPts val="0"/>
                        </a:spcAft>
                      </a:pPr>
                      <a:endParaRPr lang="en-GB" sz="1000" dirty="0">
                        <a:effectLst/>
                        <a:latin typeface="Calibri"/>
                        <a:ea typeface="Calibri"/>
                        <a:cs typeface="Times New Roman"/>
                      </a:endParaRP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800" dirty="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tc hMerge="1">
                  <a:txBody>
                    <a:bodyPr/>
                    <a:lstStyle/>
                    <a:p>
                      <a:endParaRPr lang="en-GB"/>
                    </a:p>
                  </a:txBody>
                  <a:tcPr/>
                </a:tc>
                <a:extLst>
                  <a:ext uri="{0D108BD9-81ED-4DB2-BD59-A6C34878D82A}">
                    <a16:rowId xmlns:a16="http://schemas.microsoft.com/office/drawing/2014/main" val="1781183799"/>
                  </a:ext>
                </a:extLst>
              </a:tr>
              <a:tr h="216024">
                <a:tc rowSpan="2">
                  <a:txBody>
                    <a:bodyPr/>
                    <a:lstStyle/>
                    <a:p>
                      <a:pPr>
                        <a:lnSpc>
                          <a:spcPct val="115000"/>
                        </a:lnSpc>
                        <a:spcAft>
                          <a:spcPts val="0"/>
                        </a:spcAft>
                      </a:pPr>
                      <a:r>
                        <a:rPr lang="en-GB" sz="800" kern="1200" dirty="0">
                          <a:solidFill>
                            <a:schemeClr val="tx1"/>
                          </a:solidFill>
                          <a:effectLst/>
                          <a:latin typeface="+mn-lt"/>
                          <a:ea typeface="+mn-ea"/>
                          <a:cs typeface="+mn-cs"/>
                        </a:rPr>
                        <a:t>XRN / Title</a:t>
                      </a:r>
                    </a:p>
                  </a:txBody>
                  <a:tcPr marL="59044" marR="59044" marT="0" marB="0">
                    <a:solidFill>
                      <a:schemeClr val="tx2">
                        <a:lumMod val="40000"/>
                        <a:lumOff val="60000"/>
                      </a:schemeClr>
                    </a:solidFill>
                  </a:tcPr>
                </a:tc>
                <a:tc gridSpan="4">
                  <a:txBody>
                    <a:bodyPr/>
                    <a:lstStyle/>
                    <a:p>
                      <a:pPr>
                        <a:lnSpc>
                          <a:spcPct val="115000"/>
                        </a:lnSpc>
                        <a:spcAft>
                          <a:spcPts val="0"/>
                        </a:spcAft>
                      </a:pPr>
                      <a:r>
                        <a:rPr lang="en-GB" sz="800" kern="1200" dirty="0">
                          <a:solidFill>
                            <a:schemeClr val="tx1"/>
                          </a:solidFill>
                          <a:effectLst/>
                          <a:latin typeface="+mn-lt"/>
                          <a:ea typeface="+mn-ea"/>
                          <a:cs typeface="+mn-cs"/>
                        </a:rPr>
                        <a:t>Solution &amp; Implementation Summary outcome</a:t>
                      </a: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nSpc>
                          <a:spcPct val="115000"/>
                        </a:lnSpc>
                        <a:spcAft>
                          <a:spcPts val="0"/>
                        </a:spcAft>
                      </a:pPr>
                      <a:r>
                        <a:rPr lang="en-GB" sz="800" kern="1200" dirty="0">
                          <a:solidFill>
                            <a:schemeClr val="tx1"/>
                          </a:solidFill>
                          <a:effectLst/>
                          <a:latin typeface="+mn-lt"/>
                          <a:ea typeface="+mn-ea"/>
                          <a:cs typeface="+mn-cs"/>
                        </a:rPr>
                        <a:t>Comments</a:t>
                      </a:r>
                    </a:p>
                  </a:txBody>
                  <a:tcPr marL="59044" marR="59044" marT="0" marB="0">
                    <a:solidFill>
                      <a:schemeClr val="accent4">
                        <a:lumMod val="40000"/>
                        <a:lumOff val="60000"/>
                      </a:schemeClr>
                    </a:solidFill>
                  </a:tcPr>
                </a:tc>
                <a:tc rowSpan="2">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solidFill>
                      <a:schemeClr val="accent4">
                        <a:lumMod val="40000"/>
                        <a:lumOff val="60000"/>
                      </a:schemeClr>
                    </a:solidFill>
                  </a:tcPr>
                </a:tc>
                <a:extLst>
                  <a:ext uri="{0D108BD9-81ED-4DB2-BD59-A6C34878D82A}">
                    <a16:rowId xmlns:a16="http://schemas.microsoft.com/office/drawing/2014/main" val="10000"/>
                  </a:ext>
                </a:extLst>
              </a:tr>
              <a:tr h="97658">
                <a:tc vMerge="1">
                  <a:txBody>
                    <a:bodyPr/>
                    <a:lstStyle/>
                    <a:p>
                      <a:endParaRPr lang="en-GB"/>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800" kern="1200" dirty="0">
                          <a:solidFill>
                            <a:schemeClr val="tx1"/>
                          </a:solidFill>
                          <a:effectLst/>
                          <a:latin typeface="+mn-lt"/>
                          <a:ea typeface="+mn-ea"/>
                          <a:cs typeface="+mn-cs"/>
                        </a:rPr>
                        <a:t>Organisation </a:t>
                      </a:r>
                    </a:p>
                  </a:txBody>
                  <a:tcPr marL="59044" marR="59044" marT="0" marB="0">
                    <a:solidFill>
                      <a:schemeClr val="accent4">
                        <a:lumMod val="40000"/>
                        <a:lumOff val="6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800" kern="1200" dirty="0">
                          <a:solidFill>
                            <a:schemeClr val="tx1"/>
                          </a:solidFill>
                          <a:effectLst/>
                          <a:latin typeface="+mn-lt"/>
                          <a:ea typeface="+mn-ea"/>
                          <a:cs typeface="+mn-cs"/>
                        </a:rPr>
                        <a:t>Approve</a:t>
                      </a:r>
                    </a:p>
                  </a:txBody>
                  <a:tcPr marL="59044" marR="59044" marT="0" marB="0">
                    <a:solidFill>
                      <a:srgbClr val="92D050"/>
                    </a:solidFill>
                  </a:tcPr>
                </a:tc>
                <a:tc>
                  <a:txBody>
                    <a:bodyPr/>
                    <a:lstStyle/>
                    <a:p>
                      <a:pPr algn="ctr" fontAlgn="ctr"/>
                      <a:r>
                        <a:rPr lang="en-GB" sz="800" kern="1200" dirty="0">
                          <a:solidFill>
                            <a:schemeClr val="tx1"/>
                          </a:solidFill>
                          <a:effectLst/>
                          <a:latin typeface="+mn-lt"/>
                          <a:ea typeface="+mn-ea"/>
                          <a:cs typeface="+mn-cs"/>
                        </a:rPr>
                        <a:t>Deferred </a:t>
                      </a:r>
                    </a:p>
                  </a:txBody>
                  <a:tcPr marL="6350" marR="6350" marT="6350" marB="0">
                    <a:solidFill>
                      <a:srgbClr val="FFBF00"/>
                    </a:solidFill>
                  </a:tcPr>
                </a:tc>
                <a:tc>
                  <a:txBody>
                    <a:bodyPr/>
                    <a:lstStyle/>
                    <a:p>
                      <a:pPr>
                        <a:lnSpc>
                          <a:spcPct val="115000"/>
                        </a:lnSpc>
                        <a:spcAft>
                          <a:spcPts val="0"/>
                        </a:spcAft>
                      </a:pPr>
                      <a:r>
                        <a:rPr lang="en-GB" sz="800" kern="1200" dirty="0">
                          <a:solidFill>
                            <a:schemeClr val="tx1"/>
                          </a:solidFill>
                          <a:effectLst/>
                          <a:latin typeface="+mn-lt"/>
                          <a:ea typeface="+mn-ea"/>
                          <a:cs typeface="+mn-cs"/>
                        </a:rPr>
                        <a:t>Reject</a:t>
                      </a:r>
                    </a:p>
                  </a:txBody>
                  <a:tcPr marL="59044" marR="59044" marT="0" marB="0">
                    <a:solidFill>
                      <a:srgbClr val="FF0000"/>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333744">
                <a:tc rowSpan="3">
                  <a:txBody>
                    <a:bodyPr/>
                    <a:lstStyle/>
                    <a:p>
                      <a:pPr>
                        <a:lnSpc>
                          <a:spcPct val="115000"/>
                        </a:lnSpc>
                        <a:spcAft>
                          <a:spcPts val="0"/>
                        </a:spcAft>
                      </a:pPr>
                      <a:r>
                        <a:rPr lang="en-GB" sz="800" kern="1200" dirty="0">
                          <a:solidFill>
                            <a:schemeClr val="tx1"/>
                          </a:solidFill>
                          <a:effectLst/>
                          <a:latin typeface="+mn-lt"/>
                          <a:ea typeface="+mn-ea"/>
                          <a:cs typeface="+mn-cs"/>
                        </a:rPr>
                        <a:t>XRN4930 </a:t>
                      </a:r>
                      <a:r>
                        <a:rPr lang="en-US" sz="800" kern="1200" dirty="0">
                          <a:solidFill>
                            <a:schemeClr val="tx1"/>
                          </a:solidFill>
                          <a:effectLst/>
                          <a:latin typeface="+mn-lt"/>
                          <a:ea typeface="+mn-ea"/>
                          <a:cs typeface="+mn-cs"/>
                        </a:rPr>
                        <a:t>Requirement to Inform Shipper of Meter Link Code Change</a:t>
                      </a:r>
                      <a:endParaRPr lang="en-GB" sz="800" kern="1200" dirty="0">
                        <a:solidFill>
                          <a:schemeClr val="tx1"/>
                        </a:solidFill>
                        <a:effectLst/>
                        <a:latin typeface="+mn-lt"/>
                        <a:ea typeface="+mn-ea"/>
                        <a:cs typeface="+mn-cs"/>
                      </a:endParaRPr>
                    </a:p>
                    <a:p>
                      <a:pPr>
                        <a:lnSpc>
                          <a:spcPct val="115000"/>
                        </a:lnSpc>
                        <a:spcAft>
                          <a:spcPts val="0"/>
                        </a:spcAft>
                      </a:pPr>
                      <a:endParaRPr lang="en-GB" sz="800" kern="1200" dirty="0">
                        <a:solidFill>
                          <a:schemeClr val="tx1"/>
                        </a:solidFill>
                        <a:effectLst/>
                        <a:latin typeface="+mn-lt"/>
                        <a:ea typeface="+mn-ea"/>
                        <a:cs typeface="+mn-cs"/>
                      </a:endParaRPr>
                    </a:p>
                    <a:p>
                      <a:pPr>
                        <a:lnSpc>
                          <a:spcPct val="115000"/>
                        </a:lnSpc>
                        <a:spcAft>
                          <a:spcPts val="0"/>
                        </a:spcAft>
                      </a:pPr>
                      <a:r>
                        <a:rPr lang="en-GB" sz="800" kern="1200" dirty="0">
                          <a:solidFill>
                            <a:schemeClr val="tx1"/>
                          </a:solidFill>
                          <a:effectLst/>
                          <a:latin typeface="+mn-lt"/>
                          <a:ea typeface="+mn-ea"/>
                          <a:cs typeface="+mn-cs"/>
                        </a:rPr>
                        <a:t>Change Pack ref: </a:t>
                      </a:r>
                      <a:r>
                        <a:rPr lang="en-GB" sz="800" kern="1200" dirty="0">
                          <a:solidFill>
                            <a:schemeClr val="tx1"/>
                          </a:solidFill>
                          <a:effectLst/>
                          <a:latin typeface="+mn-lt"/>
                          <a:ea typeface="+mn-ea"/>
                          <a:cs typeface="+mn-cs"/>
                          <a:hlinkClick r:id="rId2"/>
                        </a:rPr>
                        <a:t>2489.5 - RT – PO</a:t>
                      </a:r>
                      <a:endParaRPr lang="en-GB" sz="800" kern="1200" dirty="0">
                        <a:solidFill>
                          <a:schemeClr val="tx1"/>
                        </a:solidFill>
                        <a:effectLst/>
                        <a:latin typeface="+mn-lt"/>
                        <a:ea typeface="+mn-ea"/>
                        <a:cs typeface="+mn-cs"/>
                      </a:endParaRPr>
                    </a:p>
                    <a:p>
                      <a:pPr>
                        <a:lnSpc>
                          <a:spcPct val="115000"/>
                        </a:lnSpc>
                        <a:spcAft>
                          <a:spcPts val="0"/>
                        </a:spcAft>
                      </a:pPr>
                      <a:endParaRPr lang="en-GB" sz="800" kern="1200" dirty="0">
                        <a:solidFill>
                          <a:schemeClr val="tx1"/>
                        </a:solidFill>
                        <a:effectLst/>
                        <a:latin typeface="+mn-lt"/>
                        <a:ea typeface="+mn-ea"/>
                        <a:cs typeface="+mn-cs"/>
                      </a:endParaRPr>
                    </a:p>
                    <a:p>
                      <a:pPr>
                        <a:lnSpc>
                          <a:spcPct val="115000"/>
                        </a:lnSpc>
                        <a:spcAft>
                          <a:spcPts val="0"/>
                        </a:spcAft>
                      </a:pPr>
                      <a:r>
                        <a:rPr lang="en-GB" sz="800" kern="1200" dirty="0">
                          <a:solidFill>
                            <a:schemeClr val="tx1"/>
                          </a:solidFill>
                          <a:effectLst/>
                          <a:latin typeface="+mn-lt"/>
                          <a:ea typeface="+mn-ea"/>
                          <a:cs typeface="+mn-cs"/>
                          <a:hlinkClick r:id="rId3"/>
                        </a:rPr>
                        <a:t>Link to CP</a:t>
                      </a:r>
                      <a:endParaRPr lang="en-GB" sz="800" kern="1200" dirty="0">
                        <a:solidFill>
                          <a:schemeClr val="tx1"/>
                        </a:solidFill>
                        <a:effectLst/>
                        <a:latin typeface="+mn-lt"/>
                        <a:ea typeface="+mn-ea"/>
                        <a:cs typeface="+mn-cs"/>
                      </a:endParaRPr>
                    </a:p>
                    <a:p>
                      <a:pPr>
                        <a:lnSpc>
                          <a:spcPct val="115000"/>
                        </a:lnSpc>
                        <a:spcAft>
                          <a:spcPts val="0"/>
                        </a:spcAft>
                      </a:pPr>
                      <a:endParaRPr lang="en-GB" sz="800" kern="1200" dirty="0">
                        <a:solidFill>
                          <a:schemeClr val="tx1"/>
                        </a:solidFill>
                        <a:effectLst/>
                        <a:latin typeface="+mn-lt"/>
                        <a:ea typeface="+mn-ea"/>
                        <a:cs typeface="+mn-cs"/>
                      </a:endParaRPr>
                    </a:p>
                    <a:p>
                      <a:pPr>
                        <a:lnSpc>
                          <a:spcPct val="115000"/>
                        </a:lnSpc>
                        <a:spcAft>
                          <a:spcPts val="0"/>
                        </a:spcAft>
                      </a:pPr>
                      <a:r>
                        <a:rPr lang="en-GB" sz="800" kern="1200" dirty="0">
                          <a:solidFill>
                            <a:schemeClr val="tx1"/>
                          </a:solidFill>
                          <a:effectLst/>
                          <a:latin typeface="+mn-lt"/>
                          <a:ea typeface="+mn-ea"/>
                          <a:cs typeface="+mn-cs"/>
                        </a:rPr>
                        <a:t>June 2020 Release</a:t>
                      </a:r>
                    </a:p>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algn="ctr" fontAlgn="ctr"/>
                      <a:r>
                        <a:rPr lang="en-GB" sz="800" kern="1200" dirty="0">
                          <a:solidFill>
                            <a:schemeClr val="tx1"/>
                          </a:solidFill>
                          <a:effectLst/>
                          <a:latin typeface="+mn-lt"/>
                          <a:ea typeface="+mn-ea"/>
                          <a:cs typeface="+mn-cs"/>
                        </a:rPr>
                        <a:t>Npower</a:t>
                      </a:r>
                    </a:p>
                  </a:txBody>
                  <a:tcPr marL="6350" marR="6350" marT="6350" marB="0" anchor="ctr"/>
                </a:tc>
                <a:tc>
                  <a:txBody>
                    <a:bodyPr/>
                    <a:lstStyle/>
                    <a:p>
                      <a:pPr algn="ctr" fontAlgn="ctr"/>
                      <a:r>
                        <a:rPr lang="en-GB" sz="800" kern="1200" dirty="0">
                          <a:solidFill>
                            <a:schemeClr val="tx1"/>
                          </a:solidFill>
                          <a:effectLst/>
                          <a:latin typeface="+mn-lt"/>
                          <a:ea typeface="+mn-ea"/>
                          <a:cs typeface="+mn-cs"/>
                        </a:rPr>
                        <a:t>X</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941584291"/>
                  </a:ext>
                </a:extLst>
              </a:tr>
              <a:tr h="474090">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tc>
                  <a:txBody>
                    <a:bodyPr/>
                    <a:lstStyle/>
                    <a:p>
                      <a:pPr algn="ctr" fontAlgn="ctr"/>
                      <a:r>
                        <a:rPr lang="en-GB" sz="800" kern="1200" dirty="0">
                          <a:solidFill>
                            <a:schemeClr val="tx1"/>
                          </a:solidFill>
                          <a:effectLst/>
                          <a:latin typeface="+mn-lt"/>
                          <a:ea typeface="+mn-ea"/>
                          <a:cs typeface="+mn-cs"/>
                        </a:rPr>
                        <a:t>SSE</a:t>
                      </a:r>
                    </a:p>
                  </a:txBody>
                  <a:tcPr marL="6350" marR="6350" marT="6350" marB="0" anchor="ctr"/>
                </a:tc>
                <a:tc>
                  <a:txBody>
                    <a:bodyPr/>
                    <a:lstStyle/>
                    <a:p>
                      <a:pPr algn="ctr" fontAlgn="ctr"/>
                      <a:r>
                        <a:rPr lang="en-GB" sz="800" kern="1200" dirty="0">
                          <a:solidFill>
                            <a:schemeClr val="tx1"/>
                          </a:solidFill>
                          <a:effectLst/>
                          <a:latin typeface="+mn-lt"/>
                          <a:ea typeface="+mn-ea"/>
                          <a:cs typeface="+mn-cs"/>
                        </a:rPr>
                        <a:t>X</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tc>
                <a:extLst>
                  <a:ext uri="{0D108BD9-81ED-4DB2-BD59-A6C34878D82A}">
                    <a16:rowId xmlns:a16="http://schemas.microsoft.com/office/drawing/2014/main" val="455300720"/>
                  </a:ext>
                </a:extLst>
              </a:tr>
              <a:tr h="315393">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tc>
                  <a:txBody>
                    <a:bodyPr/>
                    <a:lstStyle/>
                    <a:p>
                      <a:pPr algn="ctr" fontAlgn="ctr"/>
                      <a:r>
                        <a:rPr lang="en-GB" sz="800" kern="1200" dirty="0">
                          <a:solidFill>
                            <a:schemeClr val="tx1"/>
                          </a:solidFill>
                          <a:effectLst/>
                          <a:latin typeface="+mn-lt"/>
                          <a:ea typeface="+mn-ea"/>
                          <a:cs typeface="+mn-cs"/>
                        </a:rPr>
                        <a:t>EDF</a:t>
                      </a:r>
                    </a:p>
                  </a:txBody>
                  <a:tcPr marL="6350" marR="6350" marT="6350" marB="0" anchor="ct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r>
                        <a:rPr lang="en-GB" sz="800" kern="1200" dirty="0">
                          <a:solidFill>
                            <a:schemeClr val="tx1"/>
                          </a:solidFill>
                          <a:effectLst/>
                          <a:latin typeface="+mn-lt"/>
                          <a:ea typeface="+mn-ea"/>
                          <a:cs typeface="+mn-cs"/>
                        </a:rPr>
                        <a:t>X</a:t>
                      </a:r>
                    </a:p>
                  </a:txBody>
                  <a:tcPr marL="59044" marR="59044" marT="0" marB="0" anchor="ctr"/>
                </a:tc>
                <a:tc>
                  <a:txBody>
                    <a:bodyPr/>
                    <a:lstStyle/>
                    <a:p>
                      <a:pPr marL="0" algn="l" defTabSz="914400" rtl="0" eaLnBrk="1" fontAlgn="ctr" latinLnBrk="0" hangingPunct="1"/>
                      <a:r>
                        <a:rPr lang="en-US" sz="800" kern="1200" dirty="0">
                          <a:solidFill>
                            <a:schemeClr val="tx1"/>
                          </a:solidFill>
                          <a:effectLst/>
                          <a:latin typeface="+mn-lt"/>
                          <a:ea typeface="+mn-ea"/>
                          <a:cs typeface="+mn-cs"/>
                        </a:rPr>
                        <a:t>We have no desire to use this functionality. Prime &amp; Sub meters are due to be phased out and there are extremely low numbers remaining. We do not feel this warrants a flow change.</a:t>
                      </a:r>
                    </a:p>
                  </a:txBody>
                  <a:tcPr marL="6350" marR="6350" marT="635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2914309666"/>
                  </a:ext>
                </a:extLst>
              </a:tr>
            </a:tbl>
          </a:graphicData>
        </a:graphic>
      </p:graphicFrame>
    </p:spTree>
    <p:extLst>
      <p:ext uri="{BB962C8B-B14F-4D97-AF65-F5344CB8AC3E}">
        <p14:creationId xmlns:p14="http://schemas.microsoft.com/office/powerpoint/2010/main" val="900266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839929478"/>
              </p:ext>
            </p:extLst>
          </p:nvPr>
        </p:nvGraphicFramePr>
        <p:xfrm>
          <a:off x="107504" y="483518"/>
          <a:ext cx="8633414" cy="2931916"/>
        </p:xfrm>
        <a:graphic>
          <a:graphicData uri="http://schemas.openxmlformats.org/drawingml/2006/table">
            <a:tbl>
              <a:tblPr firstRow="1" firstCol="1" bandRow="1">
                <a:tableStyleId>{5940675A-B579-460E-94D1-54222C63F5DA}</a:tableStyleId>
              </a:tblPr>
              <a:tblGrid>
                <a:gridCol w="960128">
                  <a:extLst>
                    <a:ext uri="{9D8B030D-6E8A-4147-A177-3AD203B41FA5}">
                      <a16:colId xmlns:a16="http://schemas.microsoft.com/office/drawing/2014/main" val="20001"/>
                    </a:ext>
                  </a:extLst>
                </a:gridCol>
                <a:gridCol w="738560">
                  <a:extLst>
                    <a:ext uri="{9D8B030D-6E8A-4147-A177-3AD203B41FA5}">
                      <a16:colId xmlns:a16="http://schemas.microsoft.com/office/drawing/2014/main" val="20006"/>
                    </a:ext>
                  </a:extLst>
                </a:gridCol>
                <a:gridCol w="516992">
                  <a:extLst>
                    <a:ext uri="{9D8B030D-6E8A-4147-A177-3AD203B41FA5}">
                      <a16:colId xmlns:a16="http://schemas.microsoft.com/office/drawing/2014/main" val="1990762972"/>
                    </a:ext>
                  </a:extLst>
                </a:gridCol>
                <a:gridCol w="579477">
                  <a:extLst>
                    <a:ext uri="{9D8B030D-6E8A-4147-A177-3AD203B41FA5}">
                      <a16:colId xmlns:a16="http://schemas.microsoft.com/office/drawing/2014/main" val="20007"/>
                    </a:ext>
                  </a:extLst>
                </a:gridCol>
                <a:gridCol w="446767">
                  <a:extLst>
                    <a:ext uri="{9D8B030D-6E8A-4147-A177-3AD203B41FA5}">
                      <a16:colId xmlns:a16="http://schemas.microsoft.com/office/drawing/2014/main" val="20008"/>
                    </a:ext>
                  </a:extLst>
                </a:gridCol>
                <a:gridCol w="2695745">
                  <a:extLst>
                    <a:ext uri="{9D8B030D-6E8A-4147-A177-3AD203B41FA5}">
                      <a16:colId xmlns:a16="http://schemas.microsoft.com/office/drawing/2014/main" val="20009"/>
                    </a:ext>
                  </a:extLst>
                </a:gridCol>
                <a:gridCol w="2695745">
                  <a:extLst>
                    <a:ext uri="{9D8B030D-6E8A-4147-A177-3AD203B41FA5}">
                      <a16:colId xmlns:a16="http://schemas.microsoft.com/office/drawing/2014/main" val="677983838"/>
                    </a:ext>
                  </a:extLst>
                </a:gridCol>
              </a:tblGrid>
              <a:tr h="216024">
                <a:tc gridSpan="7">
                  <a:txBody>
                    <a:bodyPr/>
                    <a:lstStyle/>
                    <a:p>
                      <a:pPr algn="l">
                        <a:lnSpc>
                          <a:spcPct val="115000"/>
                        </a:lnSpc>
                        <a:spcAft>
                          <a:spcPts val="0"/>
                        </a:spcAft>
                      </a:pPr>
                      <a:r>
                        <a:rPr lang="en-GB" sz="800" kern="1200" dirty="0">
                          <a:solidFill>
                            <a:schemeClr val="tx1"/>
                          </a:solidFill>
                          <a:effectLst/>
                          <a:latin typeface="+mn-lt"/>
                          <a:ea typeface="+mn-ea"/>
                          <a:cs typeface="+mn-cs"/>
                        </a:rPr>
                        <a:t>Functional Changes</a:t>
                      </a:r>
                    </a:p>
                  </a:txBody>
                  <a:tcPr marL="59044" marR="59044" marT="0" marB="0">
                    <a:solidFill>
                      <a:schemeClr val="tx2">
                        <a:lumMod val="40000"/>
                        <a:lumOff val="60000"/>
                      </a:schemeClr>
                    </a:solidFill>
                  </a:tcPr>
                </a:tc>
                <a:tc hMerge="1">
                  <a:txBody>
                    <a:bodyPr/>
                    <a:lstStyle/>
                    <a:p>
                      <a:pPr>
                        <a:lnSpc>
                          <a:spcPct val="115000"/>
                        </a:lnSpc>
                        <a:spcAft>
                          <a:spcPts val="0"/>
                        </a:spcAft>
                      </a:pPr>
                      <a:endParaRPr lang="en-GB" sz="1000" dirty="0">
                        <a:effectLst/>
                        <a:latin typeface="Calibri"/>
                        <a:ea typeface="Calibri"/>
                        <a:cs typeface="Times New Roman"/>
                      </a:endParaRP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800" dirty="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tc hMerge="1">
                  <a:txBody>
                    <a:bodyPr/>
                    <a:lstStyle/>
                    <a:p>
                      <a:endParaRPr lang="en-GB"/>
                    </a:p>
                  </a:txBody>
                  <a:tcPr/>
                </a:tc>
                <a:extLst>
                  <a:ext uri="{0D108BD9-81ED-4DB2-BD59-A6C34878D82A}">
                    <a16:rowId xmlns:a16="http://schemas.microsoft.com/office/drawing/2014/main" val="1781183799"/>
                  </a:ext>
                </a:extLst>
              </a:tr>
              <a:tr h="216024">
                <a:tc rowSpan="2">
                  <a:txBody>
                    <a:bodyPr/>
                    <a:lstStyle/>
                    <a:p>
                      <a:pPr>
                        <a:lnSpc>
                          <a:spcPct val="115000"/>
                        </a:lnSpc>
                        <a:spcAft>
                          <a:spcPts val="0"/>
                        </a:spcAft>
                      </a:pPr>
                      <a:r>
                        <a:rPr lang="en-GB" sz="800" kern="1200" dirty="0">
                          <a:solidFill>
                            <a:schemeClr val="tx1"/>
                          </a:solidFill>
                          <a:effectLst/>
                          <a:latin typeface="+mn-lt"/>
                          <a:ea typeface="+mn-ea"/>
                          <a:cs typeface="+mn-cs"/>
                        </a:rPr>
                        <a:t>XRN / Title</a:t>
                      </a:r>
                    </a:p>
                  </a:txBody>
                  <a:tcPr marL="59044" marR="59044" marT="0" marB="0">
                    <a:solidFill>
                      <a:schemeClr val="tx2">
                        <a:lumMod val="40000"/>
                        <a:lumOff val="60000"/>
                      </a:schemeClr>
                    </a:solidFill>
                  </a:tcPr>
                </a:tc>
                <a:tc gridSpan="4">
                  <a:txBody>
                    <a:bodyPr/>
                    <a:lstStyle/>
                    <a:p>
                      <a:pPr>
                        <a:lnSpc>
                          <a:spcPct val="115000"/>
                        </a:lnSpc>
                        <a:spcAft>
                          <a:spcPts val="0"/>
                        </a:spcAft>
                      </a:pPr>
                      <a:r>
                        <a:rPr lang="en-GB" sz="800" kern="1200" dirty="0">
                          <a:solidFill>
                            <a:schemeClr val="tx1"/>
                          </a:solidFill>
                          <a:effectLst/>
                          <a:latin typeface="+mn-lt"/>
                          <a:ea typeface="+mn-ea"/>
                          <a:cs typeface="+mn-cs"/>
                        </a:rPr>
                        <a:t>Solution &amp; Implementation Summary outcome</a:t>
                      </a: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nSpc>
                          <a:spcPct val="115000"/>
                        </a:lnSpc>
                        <a:spcAft>
                          <a:spcPts val="0"/>
                        </a:spcAft>
                      </a:pPr>
                      <a:r>
                        <a:rPr lang="en-GB" sz="800" kern="1200" dirty="0">
                          <a:solidFill>
                            <a:schemeClr val="tx1"/>
                          </a:solidFill>
                          <a:effectLst/>
                          <a:latin typeface="+mn-lt"/>
                          <a:ea typeface="+mn-ea"/>
                          <a:cs typeface="+mn-cs"/>
                        </a:rPr>
                        <a:t>Comments</a:t>
                      </a:r>
                    </a:p>
                  </a:txBody>
                  <a:tcPr marL="59044" marR="59044" marT="0" marB="0">
                    <a:solidFill>
                      <a:schemeClr val="accent4">
                        <a:lumMod val="40000"/>
                        <a:lumOff val="60000"/>
                      </a:schemeClr>
                    </a:solidFill>
                  </a:tcPr>
                </a:tc>
                <a:tc rowSpan="2">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solidFill>
                      <a:schemeClr val="accent4">
                        <a:lumMod val="40000"/>
                        <a:lumOff val="60000"/>
                      </a:schemeClr>
                    </a:solidFill>
                  </a:tcPr>
                </a:tc>
                <a:extLst>
                  <a:ext uri="{0D108BD9-81ED-4DB2-BD59-A6C34878D82A}">
                    <a16:rowId xmlns:a16="http://schemas.microsoft.com/office/drawing/2014/main" val="10000"/>
                  </a:ext>
                </a:extLst>
              </a:tr>
              <a:tr h="97658">
                <a:tc vMerge="1">
                  <a:txBody>
                    <a:bodyPr/>
                    <a:lstStyle/>
                    <a:p>
                      <a:endParaRPr lang="en-GB"/>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800" kern="1200" dirty="0">
                          <a:solidFill>
                            <a:schemeClr val="tx1"/>
                          </a:solidFill>
                          <a:effectLst/>
                          <a:latin typeface="+mn-lt"/>
                          <a:ea typeface="+mn-ea"/>
                          <a:cs typeface="+mn-cs"/>
                        </a:rPr>
                        <a:t>Organisation </a:t>
                      </a:r>
                    </a:p>
                  </a:txBody>
                  <a:tcPr marL="59044" marR="59044" marT="0" marB="0">
                    <a:solidFill>
                      <a:schemeClr val="accent4">
                        <a:lumMod val="40000"/>
                        <a:lumOff val="6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800" kern="1200" dirty="0">
                          <a:solidFill>
                            <a:schemeClr val="tx1"/>
                          </a:solidFill>
                          <a:effectLst/>
                          <a:latin typeface="+mn-lt"/>
                          <a:ea typeface="+mn-ea"/>
                          <a:cs typeface="+mn-cs"/>
                        </a:rPr>
                        <a:t>Approve</a:t>
                      </a:r>
                    </a:p>
                  </a:txBody>
                  <a:tcPr marL="59044" marR="59044" marT="0" marB="0">
                    <a:solidFill>
                      <a:srgbClr val="92D050"/>
                    </a:solidFill>
                  </a:tcPr>
                </a:tc>
                <a:tc>
                  <a:txBody>
                    <a:bodyPr/>
                    <a:lstStyle/>
                    <a:p>
                      <a:pPr algn="ctr" fontAlgn="ctr"/>
                      <a:r>
                        <a:rPr lang="en-GB" sz="800" kern="1200" dirty="0">
                          <a:solidFill>
                            <a:schemeClr val="tx1"/>
                          </a:solidFill>
                          <a:effectLst/>
                          <a:latin typeface="+mn-lt"/>
                          <a:ea typeface="+mn-ea"/>
                          <a:cs typeface="+mn-cs"/>
                        </a:rPr>
                        <a:t>Deferred </a:t>
                      </a:r>
                    </a:p>
                  </a:txBody>
                  <a:tcPr marL="6350" marR="6350" marT="6350" marB="0">
                    <a:solidFill>
                      <a:srgbClr val="FFBF00"/>
                    </a:solidFill>
                  </a:tcPr>
                </a:tc>
                <a:tc>
                  <a:txBody>
                    <a:bodyPr/>
                    <a:lstStyle/>
                    <a:p>
                      <a:pPr>
                        <a:lnSpc>
                          <a:spcPct val="115000"/>
                        </a:lnSpc>
                        <a:spcAft>
                          <a:spcPts val="0"/>
                        </a:spcAft>
                      </a:pPr>
                      <a:r>
                        <a:rPr lang="en-GB" sz="800" kern="1200" dirty="0">
                          <a:solidFill>
                            <a:schemeClr val="tx1"/>
                          </a:solidFill>
                          <a:effectLst/>
                          <a:latin typeface="+mn-lt"/>
                          <a:ea typeface="+mn-ea"/>
                          <a:cs typeface="+mn-cs"/>
                        </a:rPr>
                        <a:t>Reject</a:t>
                      </a:r>
                    </a:p>
                  </a:txBody>
                  <a:tcPr marL="59044" marR="59044" marT="0" marB="0">
                    <a:solidFill>
                      <a:srgbClr val="FF0000"/>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288000">
                <a:tc rowSpan="6">
                  <a:txBody>
                    <a:bodyPr/>
                    <a:lstStyle/>
                    <a:p>
                      <a:pPr>
                        <a:lnSpc>
                          <a:spcPct val="115000"/>
                        </a:lnSpc>
                        <a:spcAft>
                          <a:spcPts val="0"/>
                        </a:spcAft>
                      </a:pPr>
                      <a:r>
                        <a:rPr lang="en-GB" sz="800" kern="1200" dirty="0">
                          <a:solidFill>
                            <a:schemeClr val="tx1"/>
                          </a:solidFill>
                          <a:effectLst/>
                          <a:latin typeface="+mn-lt"/>
                          <a:ea typeface="+mn-ea"/>
                          <a:cs typeface="+mn-cs"/>
                        </a:rPr>
                        <a:t>XRN4932 </a:t>
                      </a:r>
                      <a:r>
                        <a:rPr lang="en-US" sz="800" kern="1200" dirty="0">
                          <a:solidFill>
                            <a:schemeClr val="tx1"/>
                          </a:solidFill>
                          <a:effectLst/>
                          <a:latin typeface="+mn-lt"/>
                          <a:ea typeface="+mn-ea"/>
                          <a:cs typeface="+mn-cs"/>
                        </a:rPr>
                        <a:t>Improvements to the quality of the Conversion Factor values held on the Supply Point Register (MOD0681S)</a:t>
                      </a:r>
                      <a:endParaRPr lang="en-GB" sz="800" kern="1200" dirty="0">
                        <a:solidFill>
                          <a:schemeClr val="tx1"/>
                        </a:solidFill>
                        <a:effectLst/>
                        <a:latin typeface="+mn-lt"/>
                        <a:ea typeface="+mn-ea"/>
                        <a:cs typeface="+mn-cs"/>
                      </a:endParaRPr>
                    </a:p>
                    <a:p>
                      <a:pPr>
                        <a:lnSpc>
                          <a:spcPct val="115000"/>
                        </a:lnSpc>
                        <a:spcAft>
                          <a:spcPts val="0"/>
                        </a:spcAft>
                      </a:pPr>
                      <a:endParaRPr lang="en-GB" sz="800" kern="1200" dirty="0">
                        <a:solidFill>
                          <a:schemeClr val="tx1"/>
                        </a:solidFill>
                        <a:effectLst/>
                        <a:latin typeface="+mn-lt"/>
                        <a:ea typeface="+mn-ea"/>
                        <a:cs typeface="+mn-cs"/>
                      </a:endParaRPr>
                    </a:p>
                    <a:p>
                      <a:pPr>
                        <a:lnSpc>
                          <a:spcPct val="115000"/>
                        </a:lnSpc>
                        <a:spcAft>
                          <a:spcPts val="0"/>
                        </a:spcAft>
                      </a:pPr>
                      <a:r>
                        <a:rPr lang="en-GB" sz="800" kern="1200" dirty="0">
                          <a:solidFill>
                            <a:schemeClr val="tx1"/>
                          </a:solidFill>
                          <a:effectLst/>
                          <a:latin typeface="+mn-lt"/>
                          <a:ea typeface="+mn-ea"/>
                          <a:cs typeface="+mn-cs"/>
                        </a:rPr>
                        <a:t>Change Pack ref: </a:t>
                      </a:r>
                      <a:r>
                        <a:rPr lang="en-GB" sz="800" kern="1200" dirty="0">
                          <a:solidFill>
                            <a:schemeClr val="tx1"/>
                          </a:solidFill>
                          <a:effectLst/>
                          <a:latin typeface="+mn-lt"/>
                          <a:ea typeface="+mn-ea"/>
                          <a:cs typeface="+mn-cs"/>
                          <a:hlinkClick r:id="rId2"/>
                        </a:rPr>
                        <a:t>2489.6 - RT – PO</a:t>
                      </a:r>
                      <a:endParaRPr lang="en-GB" sz="800" kern="1200" dirty="0">
                        <a:solidFill>
                          <a:schemeClr val="tx1"/>
                        </a:solidFill>
                        <a:effectLst/>
                        <a:latin typeface="+mn-lt"/>
                        <a:ea typeface="+mn-ea"/>
                        <a:cs typeface="+mn-cs"/>
                      </a:endParaRPr>
                    </a:p>
                    <a:p>
                      <a:pPr>
                        <a:lnSpc>
                          <a:spcPct val="115000"/>
                        </a:lnSpc>
                        <a:spcAft>
                          <a:spcPts val="0"/>
                        </a:spcAft>
                      </a:pPr>
                      <a:endParaRPr lang="en-GB" sz="800" kern="1200" dirty="0">
                        <a:solidFill>
                          <a:schemeClr val="tx1"/>
                        </a:solidFill>
                        <a:effectLst/>
                        <a:latin typeface="+mn-lt"/>
                        <a:ea typeface="+mn-ea"/>
                        <a:cs typeface="+mn-cs"/>
                      </a:endParaRPr>
                    </a:p>
                    <a:p>
                      <a:pPr>
                        <a:lnSpc>
                          <a:spcPct val="115000"/>
                        </a:lnSpc>
                        <a:spcAft>
                          <a:spcPts val="0"/>
                        </a:spcAft>
                      </a:pPr>
                      <a:r>
                        <a:rPr lang="en-GB" sz="800" kern="1200" dirty="0">
                          <a:solidFill>
                            <a:schemeClr val="tx1"/>
                          </a:solidFill>
                          <a:effectLst/>
                          <a:latin typeface="+mn-lt"/>
                          <a:ea typeface="+mn-ea"/>
                          <a:cs typeface="+mn-cs"/>
                          <a:hlinkClick r:id="rId3"/>
                        </a:rPr>
                        <a:t>Link to CP</a:t>
                      </a:r>
                      <a:endParaRPr lang="en-GB" sz="800" kern="1200" dirty="0">
                        <a:solidFill>
                          <a:schemeClr val="tx1"/>
                        </a:solidFill>
                        <a:effectLst/>
                        <a:latin typeface="+mn-lt"/>
                        <a:ea typeface="+mn-ea"/>
                        <a:cs typeface="+mn-cs"/>
                      </a:endParaRPr>
                    </a:p>
                    <a:p>
                      <a:pPr>
                        <a:lnSpc>
                          <a:spcPct val="115000"/>
                        </a:lnSpc>
                        <a:spcAft>
                          <a:spcPts val="0"/>
                        </a:spcAft>
                      </a:pPr>
                      <a:endParaRPr lang="en-GB" sz="800" kern="1200" dirty="0">
                        <a:solidFill>
                          <a:schemeClr val="tx1"/>
                        </a:solidFill>
                        <a:effectLst/>
                        <a:latin typeface="+mn-lt"/>
                        <a:ea typeface="+mn-ea"/>
                        <a:cs typeface="+mn-cs"/>
                      </a:endParaRPr>
                    </a:p>
                    <a:p>
                      <a:pPr>
                        <a:lnSpc>
                          <a:spcPct val="115000"/>
                        </a:lnSpc>
                        <a:spcAft>
                          <a:spcPts val="0"/>
                        </a:spcAft>
                      </a:pPr>
                      <a:r>
                        <a:rPr lang="en-GB" sz="800" kern="1200" dirty="0">
                          <a:solidFill>
                            <a:schemeClr val="tx1"/>
                          </a:solidFill>
                          <a:effectLst/>
                          <a:latin typeface="+mn-lt"/>
                          <a:ea typeface="+mn-ea"/>
                          <a:cs typeface="+mn-cs"/>
                        </a:rPr>
                        <a:t>June 2020 Release</a:t>
                      </a:r>
                    </a:p>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algn="ctr" fontAlgn="ctr"/>
                      <a:r>
                        <a:rPr lang="en-GB" sz="800" kern="1200" dirty="0">
                          <a:solidFill>
                            <a:schemeClr val="tx1"/>
                          </a:solidFill>
                          <a:effectLst/>
                          <a:latin typeface="+mn-lt"/>
                          <a:ea typeface="+mn-ea"/>
                          <a:cs typeface="+mn-cs"/>
                        </a:rPr>
                        <a:t>Npower</a:t>
                      </a:r>
                    </a:p>
                  </a:txBody>
                  <a:tcPr marL="6350" marR="6350" marT="6350" marB="0" anchor="ctr"/>
                </a:tc>
                <a:tc>
                  <a:txBody>
                    <a:bodyPr/>
                    <a:lstStyle/>
                    <a:p>
                      <a:pPr algn="ctr" fontAlgn="ctr"/>
                      <a:r>
                        <a:rPr lang="en-GB" sz="800" kern="1200" dirty="0">
                          <a:solidFill>
                            <a:schemeClr val="tx1"/>
                          </a:solidFill>
                          <a:effectLst/>
                          <a:latin typeface="+mn-lt"/>
                          <a:ea typeface="+mn-ea"/>
                          <a:cs typeface="+mn-cs"/>
                        </a:rPr>
                        <a:t>X</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941584291"/>
                  </a:ext>
                </a:extLst>
              </a:tr>
              <a:tr h="288000">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tc>
                  <a:txBody>
                    <a:bodyPr/>
                    <a:lstStyle/>
                    <a:p>
                      <a:pPr algn="ctr" fontAlgn="ctr"/>
                      <a:r>
                        <a:rPr lang="en-GB" sz="800" kern="1200" dirty="0">
                          <a:solidFill>
                            <a:schemeClr val="tx1"/>
                          </a:solidFill>
                          <a:effectLst/>
                          <a:latin typeface="+mn-lt"/>
                          <a:ea typeface="+mn-ea"/>
                          <a:cs typeface="+mn-cs"/>
                        </a:rPr>
                        <a:t>Eon</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Arial"/>
                          <a:ea typeface="+mn-ea"/>
                          <a:cs typeface="+mn-cs"/>
                        </a:rPr>
                        <a:t>X</a:t>
                      </a:r>
                      <a:endParaRPr kumimoji="0" lang="en-GB" sz="800" b="0" i="0" u="none" strike="noStrike" kern="1200" cap="none" spc="0" normalizeH="0" baseline="0" noProof="0" dirty="0">
                        <a:ln>
                          <a:noFill/>
                        </a:ln>
                        <a:solidFill>
                          <a:prstClr val="black"/>
                        </a:solidFill>
                        <a:effectLst/>
                        <a:uLnTx/>
                        <a:uFillTx/>
                        <a:latin typeface="Arial"/>
                        <a:ea typeface="+mn-ea"/>
                        <a:cs typeface="+mn-cs"/>
                      </a:endParaRP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tc>
                <a:extLst>
                  <a:ext uri="{0D108BD9-81ED-4DB2-BD59-A6C34878D82A}">
                    <a16:rowId xmlns:a16="http://schemas.microsoft.com/office/drawing/2014/main" val="455300720"/>
                  </a:ext>
                </a:extLst>
              </a:tr>
              <a:tr h="288000">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tc>
                  <a:txBody>
                    <a:bodyPr/>
                    <a:lstStyle/>
                    <a:p>
                      <a:pPr algn="ctr" fontAlgn="ctr"/>
                      <a:r>
                        <a:rPr lang="en-GB" sz="800" kern="1200" dirty="0" err="1">
                          <a:solidFill>
                            <a:schemeClr val="tx1"/>
                          </a:solidFill>
                          <a:effectLst/>
                          <a:latin typeface="+mn-lt"/>
                          <a:ea typeface="+mn-ea"/>
                          <a:cs typeface="+mn-cs"/>
                        </a:rPr>
                        <a:t>Orsted</a:t>
                      </a:r>
                      <a:endParaRPr lang="en-GB" sz="800" kern="1200" dirty="0">
                        <a:solidFill>
                          <a:schemeClr val="tx1"/>
                        </a:solidFill>
                        <a:effectLst/>
                        <a:latin typeface="+mn-lt"/>
                        <a:ea typeface="+mn-ea"/>
                        <a:cs typeface="+mn-cs"/>
                      </a:endParaRP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Arial"/>
                          <a:ea typeface="+mn-ea"/>
                          <a:cs typeface="+mn-cs"/>
                        </a:rPr>
                        <a:t>X</a:t>
                      </a:r>
                      <a:endParaRPr kumimoji="0" lang="en-GB" sz="800" b="0" i="0" u="none" strike="noStrike" kern="1200" cap="none" spc="0" normalizeH="0" baseline="0" noProof="0" dirty="0">
                        <a:ln>
                          <a:noFill/>
                        </a:ln>
                        <a:solidFill>
                          <a:prstClr val="black"/>
                        </a:solidFill>
                        <a:effectLst/>
                        <a:uLnTx/>
                        <a:uFillTx/>
                        <a:latin typeface="Arial"/>
                        <a:ea typeface="+mn-ea"/>
                        <a:cs typeface="+mn-cs"/>
                      </a:endParaRP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2914309666"/>
                  </a:ext>
                </a:extLst>
              </a:tr>
              <a:tr h="288000">
                <a:tc vMerge="1">
                  <a:txBody>
                    <a:bodyPr/>
                    <a:lstStyle/>
                    <a:p>
                      <a:endParaRPr lang="en-GB"/>
                    </a:p>
                  </a:txBody>
                  <a:tcPr/>
                </a:tc>
                <a:tc>
                  <a:txBody>
                    <a:bodyPr/>
                    <a:lstStyle/>
                    <a:p>
                      <a:pPr algn="ctr" fontAlgn="ctr"/>
                      <a:r>
                        <a:rPr lang="en-GB" sz="800" kern="1200" dirty="0">
                          <a:solidFill>
                            <a:schemeClr val="tx1"/>
                          </a:solidFill>
                          <a:effectLst/>
                          <a:latin typeface="+mn-lt"/>
                          <a:ea typeface="+mn-ea"/>
                          <a:cs typeface="+mn-cs"/>
                        </a:rPr>
                        <a:t>Scottish</a:t>
                      </a:r>
                    </a:p>
                    <a:p>
                      <a:pPr algn="ctr" fontAlgn="ctr"/>
                      <a:r>
                        <a:rPr lang="en-GB" sz="800" kern="1200" dirty="0">
                          <a:solidFill>
                            <a:schemeClr val="tx1"/>
                          </a:solidFill>
                          <a:effectLst/>
                          <a:latin typeface="+mn-lt"/>
                          <a:ea typeface="+mn-ea"/>
                          <a:cs typeface="+mn-cs"/>
                        </a:rPr>
                        <a:t>Power</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X</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1213298419"/>
                  </a:ext>
                </a:extLst>
              </a:tr>
              <a:tr h="288000">
                <a:tc vMerge="1">
                  <a:txBody>
                    <a:bodyPr/>
                    <a:lstStyle/>
                    <a:p>
                      <a:endParaRPr lang="en-GB"/>
                    </a:p>
                  </a:txBody>
                  <a:tcPr/>
                </a:tc>
                <a:tc>
                  <a:txBody>
                    <a:bodyPr/>
                    <a:lstStyle/>
                    <a:p>
                      <a:pPr algn="ctr" fontAlgn="ctr"/>
                      <a:r>
                        <a:rPr lang="en-GB" sz="800" kern="1200" dirty="0">
                          <a:solidFill>
                            <a:schemeClr val="tx1"/>
                          </a:solidFill>
                          <a:effectLst/>
                          <a:latin typeface="+mn-lt"/>
                          <a:ea typeface="+mn-ea"/>
                          <a:cs typeface="+mn-cs"/>
                        </a:rPr>
                        <a:t>NGN</a:t>
                      </a:r>
                    </a:p>
                  </a:txBody>
                  <a:tcPr marL="6350" marR="6350" marT="6350" marB="0" anchor="ctr"/>
                </a:tc>
                <a:tc>
                  <a:txBody>
                    <a:bodyPr/>
                    <a:lstStyle/>
                    <a:p>
                      <a:pPr algn="ctr" fontAlgn="ctr"/>
                      <a:r>
                        <a:rPr lang="en-GB" sz="800" kern="1200" dirty="0">
                          <a:solidFill>
                            <a:schemeClr val="tx1"/>
                          </a:solidFill>
                          <a:effectLst/>
                          <a:latin typeface="+mn-lt"/>
                          <a:ea typeface="+mn-ea"/>
                          <a:cs typeface="+mn-cs"/>
                        </a:rPr>
                        <a:t>X</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2198534094"/>
                  </a:ext>
                </a:extLst>
              </a:tr>
              <a:tr h="440195">
                <a:tc vMerge="1">
                  <a:txBody>
                    <a:bodyPr/>
                    <a:lstStyle/>
                    <a:p>
                      <a:endParaRPr lang="en-GB"/>
                    </a:p>
                  </a:txBody>
                  <a:tcPr/>
                </a:tc>
                <a:tc>
                  <a:txBody>
                    <a:bodyPr/>
                    <a:lstStyle/>
                    <a:p>
                      <a:pPr algn="ctr" fontAlgn="ctr"/>
                      <a:r>
                        <a:rPr lang="en-GB" sz="800" kern="1200" dirty="0">
                          <a:solidFill>
                            <a:schemeClr val="tx1"/>
                          </a:solidFill>
                          <a:effectLst/>
                          <a:latin typeface="+mn-lt"/>
                          <a:ea typeface="+mn-ea"/>
                          <a:cs typeface="+mn-cs"/>
                        </a:rPr>
                        <a:t>EDF</a:t>
                      </a:r>
                    </a:p>
                  </a:txBody>
                  <a:tcPr marL="6350" marR="6350" marT="6350" marB="0" anchor="ct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r>
                        <a:rPr lang="en-GB" sz="800" kern="1200" dirty="0">
                          <a:solidFill>
                            <a:schemeClr val="tx1"/>
                          </a:solidFill>
                          <a:effectLst/>
                          <a:latin typeface="+mn-lt"/>
                          <a:ea typeface="+mn-ea"/>
                          <a:cs typeface="+mn-cs"/>
                        </a:rPr>
                        <a:t>X</a:t>
                      </a:r>
                    </a:p>
                  </a:txBody>
                  <a:tcPr marL="59044" marR="59044" marT="0" marB="0" anchor="ctr"/>
                </a:tc>
                <a:tc>
                  <a:txBody>
                    <a:bodyPr/>
                    <a:lstStyle/>
                    <a:p>
                      <a:pPr marL="0" algn="l" defTabSz="914400" rtl="0" eaLnBrk="1" fontAlgn="ctr" latinLnBrk="0" hangingPunct="1"/>
                      <a:r>
                        <a:rPr lang="en-US" sz="800" kern="1200" dirty="0">
                          <a:solidFill>
                            <a:schemeClr val="tx1"/>
                          </a:solidFill>
                          <a:effectLst/>
                          <a:latin typeface="+mn-lt"/>
                          <a:ea typeface="+mn-ea"/>
                          <a:cs typeface="+mn-cs"/>
                        </a:rPr>
                        <a:t>XRN5027 really needs to be looked at and agreed before this is in place. We need to ensure data is as accurate as possible before implementing this solution as inaccurate data for this value will impact customer billing</a:t>
                      </a:r>
                    </a:p>
                  </a:txBody>
                  <a:tcPr marL="6350" marR="6350" marT="635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610039307"/>
                  </a:ext>
                </a:extLst>
              </a:tr>
            </a:tbl>
          </a:graphicData>
        </a:graphic>
      </p:graphicFrame>
    </p:spTree>
    <p:extLst>
      <p:ext uri="{BB962C8B-B14F-4D97-AF65-F5344CB8AC3E}">
        <p14:creationId xmlns:p14="http://schemas.microsoft.com/office/powerpoint/2010/main" val="3552847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691328859"/>
              </p:ext>
            </p:extLst>
          </p:nvPr>
        </p:nvGraphicFramePr>
        <p:xfrm>
          <a:off x="107504" y="483518"/>
          <a:ext cx="8633414" cy="4041498"/>
        </p:xfrm>
        <a:graphic>
          <a:graphicData uri="http://schemas.openxmlformats.org/drawingml/2006/table">
            <a:tbl>
              <a:tblPr firstRow="1" firstCol="1" bandRow="1">
                <a:tableStyleId>{5940675A-B579-460E-94D1-54222C63F5DA}</a:tableStyleId>
              </a:tblPr>
              <a:tblGrid>
                <a:gridCol w="960128">
                  <a:extLst>
                    <a:ext uri="{9D8B030D-6E8A-4147-A177-3AD203B41FA5}">
                      <a16:colId xmlns:a16="http://schemas.microsoft.com/office/drawing/2014/main" val="20001"/>
                    </a:ext>
                  </a:extLst>
                </a:gridCol>
                <a:gridCol w="738560">
                  <a:extLst>
                    <a:ext uri="{9D8B030D-6E8A-4147-A177-3AD203B41FA5}">
                      <a16:colId xmlns:a16="http://schemas.microsoft.com/office/drawing/2014/main" val="20006"/>
                    </a:ext>
                  </a:extLst>
                </a:gridCol>
                <a:gridCol w="516992">
                  <a:extLst>
                    <a:ext uri="{9D8B030D-6E8A-4147-A177-3AD203B41FA5}">
                      <a16:colId xmlns:a16="http://schemas.microsoft.com/office/drawing/2014/main" val="1990762972"/>
                    </a:ext>
                  </a:extLst>
                </a:gridCol>
                <a:gridCol w="579477">
                  <a:extLst>
                    <a:ext uri="{9D8B030D-6E8A-4147-A177-3AD203B41FA5}">
                      <a16:colId xmlns:a16="http://schemas.microsoft.com/office/drawing/2014/main" val="20007"/>
                    </a:ext>
                  </a:extLst>
                </a:gridCol>
                <a:gridCol w="446767">
                  <a:extLst>
                    <a:ext uri="{9D8B030D-6E8A-4147-A177-3AD203B41FA5}">
                      <a16:colId xmlns:a16="http://schemas.microsoft.com/office/drawing/2014/main" val="20008"/>
                    </a:ext>
                  </a:extLst>
                </a:gridCol>
                <a:gridCol w="2695745">
                  <a:extLst>
                    <a:ext uri="{9D8B030D-6E8A-4147-A177-3AD203B41FA5}">
                      <a16:colId xmlns:a16="http://schemas.microsoft.com/office/drawing/2014/main" val="20009"/>
                    </a:ext>
                  </a:extLst>
                </a:gridCol>
                <a:gridCol w="2695745">
                  <a:extLst>
                    <a:ext uri="{9D8B030D-6E8A-4147-A177-3AD203B41FA5}">
                      <a16:colId xmlns:a16="http://schemas.microsoft.com/office/drawing/2014/main" val="677983838"/>
                    </a:ext>
                  </a:extLst>
                </a:gridCol>
              </a:tblGrid>
              <a:tr h="216024">
                <a:tc gridSpan="7">
                  <a:txBody>
                    <a:bodyPr/>
                    <a:lstStyle/>
                    <a:p>
                      <a:pPr algn="l">
                        <a:lnSpc>
                          <a:spcPct val="115000"/>
                        </a:lnSpc>
                        <a:spcAft>
                          <a:spcPts val="0"/>
                        </a:spcAft>
                      </a:pPr>
                      <a:r>
                        <a:rPr lang="en-GB" sz="800" kern="1200" dirty="0">
                          <a:solidFill>
                            <a:schemeClr val="tx1"/>
                          </a:solidFill>
                          <a:effectLst/>
                          <a:latin typeface="+mn-lt"/>
                          <a:ea typeface="+mn-ea"/>
                          <a:cs typeface="+mn-cs"/>
                        </a:rPr>
                        <a:t>Functional Changes</a:t>
                      </a:r>
                    </a:p>
                  </a:txBody>
                  <a:tcPr marL="59044" marR="59044" marT="0" marB="0">
                    <a:solidFill>
                      <a:schemeClr val="tx2">
                        <a:lumMod val="40000"/>
                        <a:lumOff val="60000"/>
                      </a:schemeClr>
                    </a:solidFill>
                  </a:tcPr>
                </a:tc>
                <a:tc hMerge="1">
                  <a:txBody>
                    <a:bodyPr/>
                    <a:lstStyle/>
                    <a:p>
                      <a:pPr>
                        <a:lnSpc>
                          <a:spcPct val="115000"/>
                        </a:lnSpc>
                        <a:spcAft>
                          <a:spcPts val="0"/>
                        </a:spcAft>
                      </a:pPr>
                      <a:endParaRPr lang="en-GB" sz="1000" dirty="0">
                        <a:effectLst/>
                        <a:latin typeface="Calibri"/>
                        <a:ea typeface="Calibri"/>
                        <a:cs typeface="Times New Roman"/>
                      </a:endParaRP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800" dirty="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tc hMerge="1">
                  <a:txBody>
                    <a:bodyPr/>
                    <a:lstStyle/>
                    <a:p>
                      <a:endParaRPr lang="en-GB"/>
                    </a:p>
                  </a:txBody>
                  <a:tcPr/>
                </a:tc>
                <a:extLst>
                  <a:ext uri="{0D108BD9-81ED-4DB2-BD59-A6C34878D82A}">
                    <a16:rowId xmlns:a16="http://schemas.microsoft.com/office/drawing/2014/main" val="1781183799"/>
                  </a:ext>
                </a:extLst>
              </a:tr>
              <a:tr h="216024">
                <a:tc rowSpan="2">
                  <a:txBody>
                    <a:bodyPr/>
                    <a:lstStyle/>
                    <a:p>
                      <a:pPr>
                        <a:lnSpc>
                          <a:spcPct val="115000"/>
                        </a:lnSpc>
                        <a:spcAft>
                          <a:spcPts val="0"/>
                        </a:spcAft>
                      </a:pPr>
                      <a:r>
                        <a:rPr lang="en-GB" sz="800" kern="1200" dirty="0">
                          <a:solidFill>
                            <a:schemeClr val="tx1"/>
                          </a:solidFill>
                          <a:effectLst/>
                          <a:latin typeface="+mn-lt"/>
                          <a:ea typeface="+mn-ea"/>
                          <a:cs typeface="+mn-cs"/>
                        </a:rPr>
                        <a:t>XRN / Title</a:t>
                      </a:r>
                    </a:p>
                  </a:txBody>
                  <a:tcPr marL="59044" marR="59044" marT="0" marB="0">
                    <a:solidFill>
                      <a:schemeClr val="tx2">
                        <a:lumMod val="40000"/>
                        <a:lumOff val="60000"/>
                      </a:schemeClr>
                    </a:solidFill>
                  </a:tcPr>
                </a:tc>
                <a:tc gridSpan="4">
                  <a:txBody>
                    <a:bodyPr/>
                    <a:lstStyle/>
                    <a:p>
                      <a:pPr>
                        <a:lnSpc>
                          <a:spcPct val="115000"/>
                        </a:lnSpc>
                        <a:spcAft>
                          <a:spcPts val="0"/>
                        </a:spcAft>
                      </a:pPr>
                      <a:r>
                        <a:rPr lang="en-GB" sz="800" kern="1200" dirty="0">
                          <a:solidFill>
                            <a:schemeClr val="tx1"/>
                          </a:solidFill>
                          <a:effectLst/>
                          <a:latin typeface="+mn-lt"/>
                          <a:ea typeface="+mn-ea"/>
                          <a:cs typeface="+mn-cs"/>
                        </a:rPr>
                        <a:t>Solution &amp; Implementation Summary outcome</a:t>
                      </a: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nSpc>
                          <a:spcPct val="115000"/>
                        </a:lnSpc>
                        <a:spcAft>
                          <a:spcPts val="0"/>
                        </a:spcAft>
                      </a:pPr>
                      <a:r>
                        <a:rPr lang="en-GB" sz="800" kern="1200" dirty="0">
                          <a:solidFill>
                            <a:schemeClr val="tx1"/>
                          </a:solidFill>
                          <a:effectLst/>
                          <a:latin typeface="+mn-lt"/>
                          <a:ea typeface="+mn-ea"/>
                          <a:cs typeface="+mn-cs"/>
                        </a:rPr>
                        <a:t>Comments</a:t>
                      </a:r>
                    </a:p>
                  </a:txBody>
                  <a:tcPr marL="59044" marR="59044" marT="0" marB="0">
                    <a:solidFill>
                      <a:schemeClr val="accent4">
                        <a:lumMod val="40000"/>
                        <a:lumOff val="60000"/>
                      </a:schemeClr>
                    </a:solidFill>
                  </a:tcPr>
                </a:tc>
                <a:tc rowSpan="2">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solidFill>
                      <a:schemeClr val="accent4">
                        <a:lumMod val="40000"/>
                        <a:lumOff val="60000"/>
                      </a:schemeClr>
                    </a:solidFill>
                  </a:tcPr>
                </a:tc>
                <a:extLst>
                  <a:ext uri="{0D108BD9-81ED-4DB2-BD59-A6C34878D82A}">
                    <a16:rowId xmlns:a16="http://schemas.microsoft.com/office/drawing/2014/main" val="10000"/>
                  </a:ext>
                </a:extLst>
              </a:tr>
              <a:tr h="97658">
                <a:tc vMerge="1">
                  <a:txBody>
                    <a:bodyPr/>
                    <a:lstStyle/>
                    <a:p>
                      <a:endParaRPr lang="en-GB"/>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800" kern="1200" dirty="0">
                          <a:solidFill>
                            <a:schemeClr val="tx1"/>
                          </a:solidFill>
                          <a:effectLst/>
                          <a:latin typeface="+mn-lt"/>
                          <a:ea typeface="+mn-ea"/>
                          <a:cs typeface="+mn-cs"/>
                        </a:rPr>
                        <a:t>Organisation </a:t>
                      </a:r>
                    </a:p>
                  </a:txBody>
                  <a:tcPr marL="59044" marR="59044" marT="0" marB="0">
                    <a:solidFill>
                      <a:schemeClr val="accent4">
                        <a:lumMod val="40000"/>
                        <a:lumOff val="6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800" kern="1200" dirty="0">
                          <a:solidFill>
                            <a:schemeClr val="tx1"/>
                          </a:solidFill>
                          <a:effectLst/>
                          <a:latin typeface="+mn-lt"/>
                          <a:ea typeface="+mn-ea"/>
                          <a:cs typeface="+mn-cs"/>
                        </a:rPr>
                        <a:t>Approve</a:t>
                      </a:r>
                    </a:p>
                  </a:txBody>
                  <a:tcPr marL="59044" marR="59044" marT="0" marB="0">
                    <a:solidFill>
                      <a:srgbClr val="92D050"/>
                    </a:solidFill>
                  </a:tcPr>
                </a:tc>
                <a:tc>
                  <a:txBody>
                    <a:bodyPr/>
                    <a:lstStyle/>
                    <a:p>
                      <a:pPr algn="ctr" fontAlgn="ctr"/>
                      <a:r>
                        <a:rPr lang="en-GB" sz="800" kern="1200" dirty="0">
                          <a:solidFill>
                            <a:schemeClr val="tx1"/>
                          </a:solidFill>
                          <a:effectLst/>
                          <a:latin typeface="+mn-lt"/>
                          <a:ea typeface="+mn-ea"/>
                          <a:cs typeface="+mn-cs"/>
                        </a:rPr>
                        <a:t>Deferred </a:t>
                      </a:r>
                    </a:p>
                  </a:txBody>
                  <a:tcPr marL="6350" marR="6350" marT="6350" marB="0">
                    <a:solidFill>
                      <a:srgbClr val="FFBF00"/>
                    </a:solidFill>
                  </a:tcPr>
                </a:tc>
                <a:tc>
                  <a:txBody>
                    <a:bodyPr/>
                    <a:lstStyle/>
                    <a:p>
                      <a:pPr>
                        <a:lnSpc>
                          <a:spcPct val="115000"/>
                        </a:lnSpc>
                        <a:spcAft>
                          <a:spcPts val="0"/>
                        </a:spcAft>
                      </a:pPr>
                      <a:r>
                        <a:rPr lang="en-GB" sz="800" kern="1200" dirty="0">
                          <a:solidFill>
                            <a:schemeClr val="tx1"/>
                          </a:solidFill>
                          <a:effectLst/>
                          <a:latin typeface="+mn-lt"/>
                          <a:ea typeface="+mn-ea"/>
                          <a:cs typeface="+mn-cs"/>
                        </a:rPr>
                        <a:t>Reject</a:t>
                      </a:r>
                    </a:p>
                  </a:txBody>
                  <a:tcPr marL="59044" marR="59044" marT="0" marB="0">
                    <a:solidFill>
                      <a:srgbClr val="FF0000"/>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288000">
                <a:tc rowSpan="6">
                  <a:txBody>
                    <a:bodyPr/>
                    <a:lstStyle/>
                    <a:p>
                      <a:pPr>
                        <a:lnSpc>
                          <a:spcPct val="115000"/>
                        </a:lnSpc>
                        <a:spcAft>
                          <a:spcPts val="0"/>
                        </a:spcAft>
                      </a:pPr>
                      <a:r>
                        <a:rPr lang="en-GB" sz="800" kern="1200" dirty="0">
                          <a:solidFill>
                            <a:schemeClr val="tx1"/>
                          </a:solidFill>
                          <a:effectLst/>
                          <a:latin typeface="+mn-lt"/>
                          <a:ea typeface="+mn-ea"/>
                          <a:cs typeface="+mn-cs"/>
                        </a:rPr>
                        <a:t>XRN4941 </a:t>
                      </a:r>
                      <a:r>
                        <a:rPr lang="en-US" sz="800" kern="1200" dirty="0">
                          <a:solidFill>
                            <a:schemeClr val="tx1"/>
                          </a:solidFill>
                          <a:effectLst/>
                          <a:latin typeface="+mn-lt"/>
                          <a:ea typeface="+mn-ea"/>
                          <a:cs typeface="+mn-cs"/>
                        </a:rPr>
                        <a:t>Auto updates to meter read frequency (MOD0692)</a:t>
                      </a:r>
                      <a:endParaRPr lang="en-GB" sz="800" kern="1200" dirty="0">
                        <a:solidFill>
                          <a:schemeClr val="tx1"/>
                        </a:solidFill>
                        <a:effectLst/>
                        <a:latin typeface="+mn-lt"/>
                        <a:ea typeface="+mn-ea"/>
                        <a:cs typeface="+mn-cs"/>
                      </a:endParaRPr>
                    </a:p>
                    <a:p>
                      <a:pPr>
                        <a:lnSpc>
                          <a:spcPct val="115000"/>
                        </a:lnSpc>
                        <a:spcAft>
                          <a:spcPts val="0"/>
                        </a:spcAft>
                      </a:pPr>
                      <a:endParaRPr lang="en-GB" sz="800" kern="1200" dirty="0">
                        <a:solidFill>
                          <a:schemeClr val="tx1"/>
                        </a:solidFill>
                        <a:effectLst/>
                        <a:latin typeface="+mn-lt"/>
                        <a:ea typeface="+mn-ea"/>
                        <a:cs typeface="+mn-cs"/>
                      </a:endParaRPr>
                    </a:p>
                    <a:p>
                      <a:pPr>
                        <a:lnSpc>
                          <a:spcPct val="115000"/>
                        </a:lnSpc>
                        <a:spcAft>
                          <a:spcPts val="0"/>
                        </a:spcAft>
                      </a:pPr>
                      <a:r>
                        <a:rPr lang="en-GB" sz="800" kern="1200" dirty="0">
                          <a:solidFill>
                            <a:schemeClr val="tx1"/>
                          </a:solidFill>
                          <a:effectLst/>
                          <a:latin typeface="+mn-lt"/>
                          <a:ea typeface="+mn-ea"/>
                          <a:cs typeface="+mn-cs"/>
                        </a:rPr>
                        <a:t>Change Pack ref: </a:t>
                      </a:r>
                      <a:r>
                        <a:rPr lang="en-GB" sz="800" kern="1200" dirty="0">
                          <a:solidFill>
                            <a:schemeClr val="tx1"/>
                          </a:solidFill>
                          <a:effectLst/>
                          <a:latin typeface="+mn-lt"/>
                          <a:ea typeface="+mn-ea"/>
                          <a:cs typeface="+mn-cs"/>
                          <a:hlinkClick r:id="rId2"/>
                        </a:rPr>
                        <a:t>2489.11 - RT – PO</a:t>
                      </a:r>
                      <a:endParaRPr lang="en-GB" sz="800" kern="1200" dirty="0">
                        <a:solidFill>
                          <a:schemeClr val="tx1"/>
                        </a:solidFill>
                        <a:effectLst/>
                        <a:latin typeface="+mn-lt"/>
                        <a:ea typeface="+mn-ea"/>
                        <a:cs typeface="+mn-cs"/>
                      </a:endParaRPr>
                    </a:p>
                    <a:p>
                      <a:pPr>
                        <a:lnSpc>
                          <a:spcPct val="115000"/>
                        </a:lnSpc>
                        <a:spcAft>
                          <a:spcPts val="0"/>
                        </a:spcAft>
                      </a:pPr>
                      <a:endParaRPr lang="en-GB" sz="800" kern="1200" dirty="0">
                        <a:solidFill>
                          <a:schemeClr val="tx1"/>
                        </a:solidFill>
                        <a:effectLst/>
                        <a:latin typeface="+mn-lt"/>
                        <a:ea typeface="+mn-ea"/>
                        <a:cs typeface="+mn-cs"/>
                      </a:endParaRPr>
                    </a:p>
                    <a:p>
                      <a:pPr>
                        <a:lnSpc>
                          <a:spcPct val="115000"/>
                        </a:lnSpc>
                        <a:spcAft>
                          <a:spcPts val="0"/>
                        </a:spcAft>
                      </a:pPr>
                      <a:r>
                        <a:rPr lang="en-GB" sz="800" kern="1200" dirty="0">
                          <a:solidFill>
                            <a:schemeClr val="tx1"/>
                          </a:solidFill>
                          <a:effectLst/>
                          <a:latin typeface="+mn-lt"/>
                          <a:ea typeface="+mn-ea"/>
                          <a:cs typeface="+mn-cs"/>
                          <a:hlinkClick r:id="rId3"/>
                        </a:rPr>
                        <a:t>Link to CP</a:t>
                      </a:r>
                      <a:endParaRPr lang="en-GB" sz="800" kern="1200" dirty="0">
                        <a:solidFill>
                          <a:schemeClr val="tx1"/>
                        </a:solidFill>
                        <a:effectLst/>
                        <a:latin typeface="+mn-lt"/>
                        <a:ea typeface="+mn-ea"/>
                        <a:cs typeface="+mn-cs"/>
                      </a:endParaRPr>
                    </a:p>
                    <a:p>
                      <a:pPr>
                        <a:lnSpc>
                          <a:spcPct val="115000"/>
                        </a:lnSpc>
                        <a:spcAft>
                          <a:spcPts val="0"/>
                        </a:spcAft>
                      </a:pPr>
                      <a:endParaRPr lang="en-GB" sz="800" kern="1200" dirty="0">
                        <a:solidFill>
                          <a:schemeClr val="tx1"/>
                        </a:solidFill>
                        <a:effectLst/>
                        <a:latin typeface="+mn-lt"/>
                        <a:ea typeface="+mn-ea"/>
                        <a:cs typeface="+mn-cs"/>
                      </a:endParaRPr>
                    </a:p>
                    <a:p>
                      <a:pPr>
                        <a:lnSpc>
                          <a:spcPct val="115000"/>
                        </a:lnSpc>
                        <a:spcAft>
                          <a:spcPts val="0"/>
                        </a:spcAft>
                      </a:pPr>
                      <a:r>
                        <a:rPr lang="en-GB" sz="800" kern="1200" dirty="0">
                          <a:solidFill>
                            <a:schemeClr val="tx1"/>
                          </a:solidFill>
                          <a:effectLst/>
                          <a:latin typeface="+mn-lt"/>
                          <a:ea typeface="+mn-ea"/>
                          <a:cs typeface="+mn-cs"/>
                        </a:rPr>
                        <a:t>June 2020 Release</a:t>
                      </a:r>
                    </a:p>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algn="ctr" fontAlgn="ctr"/>
                      <a:r>
                        <a:rPr lang="en-GB" sz="800" kern="1200" dirty="0">
                          <a:solidFill>
                            <a:schemeClr val="tx1"/>
                          </a:solidFill>
                          <a:effectLst/>
                          <a:latin typeface="+mn-lt"/>
                          <a:ea typeface="+mn-ea"/>
                          <a:cs typeface="+mn-cs"/>
                        </a:rPr>
                        <a:t>NGN</a:t>
                      </a:r>
                    </a:p>
                  </a:txBody>
                  <a:tcPr marL="6350" marR="6350" marT="6350" marB="0" anchor="ctr"/>
                </a:tc>
                <a:tc>
                  <a:txBody>
                    <a:bodyPr/>
                    <a:lstStyle/>
                    <a:p>
                      <a:pPr algn="ctr" fontAlgn="ctr"/>
                      <a:r>
                        <a:rPr lang="en-GB" sz="800" kern="1200" dirty="0">
                          <a:solidFill>
                            <a:schemeClr val="tx1"/>
                          </a:solidFill>
                          <a:effectLst/>
                          <a:latin typeface="+mn-lt"/>
                          <a:ea typeface="+mn-ea"/>
                          <a:cs typeface="+mn-cs"/>
                        </a:rPr>
                        <a:t>X</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endParaRPr lang="en-GB" sz="800" kern="1200" dirty="0">
                        <a:solidFill>
                          <a:schemeClr val="tx1"/>
                        </a:solidFill>
                        <a:effectLst/>
                        <a:latin typeface="+mn-lt"/>
                        <a:ea typeface="+mn-ea"/>
                        <a:cs typeface="+mn-cs"/>
                      </a:endParaRPr>
                    </a:p>
                  </a:txBody>
                  <a:tcPr marL="59044" marR="59044" marT="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941584291"/>
                  </a:ext>
                </a:extLst>
              </a:tr>
              <a:tr h="288000">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tc>
                  <a:txBody>
                    <a:bodyPr/>
                    <a:lstStyle/>
                    <a:p>
                      <a:pPr algn="ctr" fontAlgn="ctr"/>
                      <a:r>
                        <a:rPr lang="en-GB" sz="800" kern="1200" dirty="0">
                          <a:solidFill>
                            <a:schemeClr val="tx1"/>
                          </a:solidFill>
                          <a:effectLst/>
                          <a:latin typeface="+mn-lt"/>
                          <a:ea typeface="+mn-ea"/>
                          <a:cs typeface="+mn-cs"/>
                        </a:rPr>
                        <a:t>Npower</a:t>
                      </a:r>
                    </a:p>
                  </a:txBody>
                  <a:tcPr marL="6350" marR="6350" marT="6350" marB="0" anchor="ctr"/>
                </a:tc>
                <a:tc>
                  <a:txBody>
                    <a:bodyPr/>
                    <a:lstStyle/>
                    <a:p>
                      <a:pPr algn="ctr" fontAlgn="ctr"/>
                      <a:r>
                        <a:rPr lang="en-GB" sz="800" kern="1200" dirty="0">
                          <a:solidFill>
                            <a:schemeClr val="tx1"/>
                          </a:solidFill>
                          <a:effectLst/>
                          <a:latin typeface="+mn-lt"/>
                          <a:ea typeface="+mn-ea"/>
                          <a:cs typeface="+mn-cs"/>
                        </a:rPr>
                        <a:t>X</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endParaRPr lang="en-GB" sz="800" kern="1200" dirty="0">
                        <a:solidFill>
                          <a:schemeClr val="tx1"/>
                        </a:solidFill>
                        <a:effectLst/>
                        <a:latin typeface="+mn-lt"/>
                        <a:ea typeface="+mn-ea"/>
                        <a:cs typeface="+mn-cs"/>
                      </a:endParaRPr>
                    </a:p>
                  </a:txBody>
                  <a:tcPr marL="59044" marR="59044" marT="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tc>
                <a:extLst>
                  <a:ext uri="{0D108BD9-81ED-4DB2-BD59-A6C34878D82A}">
                    <a16:rowId xmlns:a16="http://schemas.microsoft.com/office/drawing/2014/main" val="455300720"/>
                  </a:ext>
                </a:extLst>
              </a:tr>
              <a:tr h="288000">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tc>
                  <a:txBody>
                    <a:bodyPr/>
                    <a:lstStyle/>
                    <a:p>
                      <a:pPr algn="ctr" fontAlgn="ctr"/>
                      <a:r>
                        <a:rPr lang="en-GB" sz="800" kern="1200" dirty="0" err="1">
                          <a:solidFill>
                            <a:schemeClr val="tx1"/>
                          </a:solidFill>
                          <a:effectLst/>
                          <a:latin typeface="+mn-lt"/>
                          <a:ea typeface="+mn-ea"/>
                          <a:cs typeface="+mn-cs"/>
                        </a:rPr>
                        <a:t>Orsted</a:t>
                      </a:r>
                      <a:endParaRPr lang="en-GB" sz="800" kern="1200" dirty="0">
                        <a:solidFill>
                          <a:schemeClr val="tx1"/>
                        </a:solidFill>
                        <a:effectLst/>
                        <a:latin typeface="+mn-lt"/>
                        <a:ea typeface="+mn-ea"/>
                        <a:cs typeface="+mn-cs"/>
                      </a:endParaRPr>
                    </a:p>
                  </a:txBody>
                  <a:tcPr marL="6350" marR="6350" marT="6350" marB="0" anchor="ctr"/>
                </a:tc>
                <a:tc>
                  <a:txBody>
                    <a:bodyPr/>
                    <a:lstStyle/>
                    <a:p>
                      <a:pPr algn="ctr" fontAlgn="ctr"/>
                      <a:r>
                        <a:rPr lang="en-GB" sz="800" kern="1200" dirty="0">
                          <a:solidFill>
                            <a:schemeClr val="tx1"/>
                          </a:solidFill>
                          <a:effectLst/>
                          <a:latin typeface="+mn-lt"/>
                          <a:ea typeface="+mn-ea"/>
                          <a:cs typeface="+mn-cs"/>
                        </a:rPr>
                        <a:t>X</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endParaRPr lang="en-GB" sz="800" kern="1200" dirty="0">
                        <a:solidFill>
                          <a:schemeClr val="tx1"/>
                        </a:solidFill>
                        <a:effectLst/>
                        <a:latin typeface="+mn-lt"/>
                        <a:ea typeface="+mn-ea"/>
                        <a:cs typeface="+mn-cs"/>
                      </a:endParaRPr>
                    </a:p>
                  </a:txBody>
                  <a:tcPr marL="59044" marR="59044" marT="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2914309666"/>
                  </a:ext>
                </a:extLst>
              </a:tr>
              <a:tr h="288000">
                <a:tc vMerge="1">
                  <a:txBody>
                    <a:bodyPr/>
                    <a:lstStyle/>
                    <a:p>
                      <a:endParaRPr lang="en-GB"/>
                    </a:p>
                  </a:txBody>
                  <a:tcPr/>
                </a:tc>
                <a:tc>
                  <a:txBody>
                    <a:bodyPr/>
                    <a:lstStyle/>
                    <a:p>
                      <a:pPr algn="ctr" fontAlgn="ctr"/>
                      <a:r>
                        <a:rPr lang="en-GB" sz="800" kern="1200" dirty="0">
                          <a:solidFill>
                            <a:schemeClr val="tx1"/>
                          </a:solidFill>
                          <a:effectLst/>
                          <a:latin typeface="+mn-lt"/>
                          <a:ea typeface="+mn-ea"/>
                          <a:cs typeface="+mn-cs"/>
                        </a:rPr>
                        <a:t>Scottish</a:t>
                      </a:r>
                    </a:p>
                    <a:p>
                      <a:pPr algn="ctr" fontAlgn="ctr"/>
                      <a:r>
                        <a:rPr lang="en-GB" sz="800" kern="1200" dirty="0">
                          <a:solidFill>
                            <a:schemeClr val="tx1"/>
                          </a:solidFill>
                          <a:effectLst/>
                          <a:latin typeface="+mn-lt"/>
                          <a:ea typeface="+mn-ea"/>
                          <a:cs typeface="+mn-cs"/>
                        </a:rPr>
                        <a:t>Power</a:t>
                      </a:r>
                    </a:p>
                  </a:txBody>
                  <a:tcPr marL="6350" marR="6350" marT="6350" marB="0" anchor="ctr"/>
                </a:tc>
                <a:tc>
                  <a:txBody>
                    <a:bodyPr/>
                    <a:lstStyle/>
                    <a:p>
                      <a:pPr algn="ctr" fontAlgn="ctr"/>
                      <a:r>
                        <a:rPr lang="en-GB" sz="800" kern="1200" dirty="0">
                          <a:solidFill>
                            <a:schemeClr val="tx1"/>
                          </a:solidFill>
                          <a:effectLst/>
                          <a:latin typeface="+mn-lt"/>
                          <a:ea typeface="+mn-ea"/>
                          <a:cs typeface="+mn-cs"/>
                        </a:rPr>
                        <a:t>X</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endParaRPr lang="en-GB" sz="800" kern="1200" dirty="0">
                        <a:solidFill>
                          <a:schemeClr val="tx1"/>
                        </a:solidFill>
                        <a:effectLst/>
                        <a:latin typeface="+mn-lt"/>
                        <a:ea typeface="+mn-ea"/>
                        <a:cs typeface="+mn-cs"/>
                      </a:endParaRPr>
                    </a:p>
                  </a:txBody>
                  <a:tcPr marL="59044" marR="59044" marT="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681136912"/>
                  </a:ext>
                </a:extLst>
              </a:tr>
              <a:tr h="335039">
                <a:tc vMerge="1">
                  <a:txBody>
                    <a:bodyPr/>
                    <a:lstStyle/>
                    <a:p>
                      <a:endParaRPr lang="en-GB"/>
                    </a:p>
                  </a:txBody>
                  <a:tcPr/>
                </a:tc>
                <a:tc>
                  <a:txBody>
                    <a:bodyPr/>
                    <a:lstStyle/>
                    <a:p>
                      <a:pPr algn="ctr" fontAlgn="ctr"/>
                      <a:r>
                        <a:rPr lang="en-GB" sz="800" kern="1200" dirty="0">
                          <a:solidFill>
                            <a:schemeClr val="tx1"/>
                          </a:solidFill>
                          <a:effectLst/>
                          <a:latin typeface="+mn-lt"/>
                          <a:ea typeface="+mn-ea"/>
                          <a:cs typeface="+mn-cs"/>
                        </a:rPr>
                        <a:t>eon</a:t>
                      </a:r>
                    </a:p>
                  </a:txBody>
                  <a:tcPr marL="6350" marR="6350" marT="6350" marB="0" anchor="ctr"/>
                </a:tc>
                <a:tc>
                  <a:txBody>
                    <a:bodyPr/>
                    <a:lstStyle/>
                    <a:p>
                      <a:pPr algn="ctr" fontAlgn="ctr"/>
                      <a:r>
                        <a:rPr lang="en-GB" sz="800" kern="1200" dirty="0">
                          <a:solidFill>
                            <a:schemeClr val="tx1"/>
                          </a:solidFill>
                          <a:effectLst/>
                          <a:latin typeface="+mn-lt"/>
                          <a:ea typeface="+mn-ea"/>
                          <a:cs typeface="+mn-cs"/>
                        </a:rPr>
                        <a:t>X</a:t>
                      </a:r>
                    </a:p>
                    <a:p>
                      <a:pPr algn="ctr" fontAlgn="ctr"/>
                      <a:r>
                        <a:rPr lang="en-GB" sz="800" kern="1200" dirty="0">
                          <a:solidFill>
                            <a:schemeClr val="tx1"/>
                          </a:solidFill>
                          <a:effectLst/>
                          <a:latin typeface="+mn-lt"/>
                          <a:ea typeface="+mn-ea"/>
                          <a:cs typeface="+mn-cs"/>
                        </a:rPr>
                        <a:t>Solution</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r>
                        <a:rPr lang="en-GB" sz="800" kern="1200" dirty="0">
                          <a:solidFill>
                            <a:schemeClr val="tx1"/>
                          </a:solidFill>
                          <a:effectLst/>
                          <a:latin typeface="+mn-lt"/>
                          <a:ea typeface="+mn-ea"/>
                          <a:cs typeface="+mn-cs"/>
                        </a:rPr>
                        <a:t>X</a:t>
                      </a:r>
                    </a:p>
                    <a:p>
                      <a:pPr algn="ctr">
                        <a:lnSpc>
                          <a:spcPct val="115000"/>
                        </a:lnSpc>
                        <a:spcAft>
                          <a:spcPts val="0"/>
                        </a:spcAft>
                      </a:pPr>
                      <a:r>
                        <a:rPr lang="en-GB" sz="800" kern="1200" dirty="0">
                          <a:solidFill>
                            <a:schemeClr val="tx1"/>
                          </a:solidFill>
                          <a:effectLst/>
                          <a:latin typeface="+mn-lt"/>
                          <a:ea typeface="+mn-ea"/>
                          <a:cs typeface="+mn-cs"/>
                        </a:rPr>
                        <a:t>Date</a:t>
                      </a:r>
                    </a:p>
                  </a:txBody>
                  <a:tcPr marL="59044" marR="59044" marT="0" marB="0" anchor="ctr"/>
                </a:tc>
                <a:tc>
                  <a:txBody>
                    <a:bodyPr/>
                    <a:lstStyle/>
                    <a:p>
                      <a:pPr marL="0" algn="l" defTabSz="914400" rtl="0" eaLnBrk="1" fontAlgn="ctr" latinLnBrk="0" hangingPunct="1"/>
                      <a:r>
                        <a:rPr lang="en-US" sz="800" kern="1200" dirty="0">
                          <a:solidFill>
                            <a:schemeClr val="tx1"/>
                          </a:solidFill>
                          <a:effectLst/>
                          <a:latin typeface="+mn-lt"/>
                          <a:ea typeface="+mn-ea"/>
                          <a:cs typeface="+mn-cs"/>
                        </a:rPr>
                        <a:t>We are supportive of the solution and have no concerns on this, however, we are not supportive of the implementation date proposed, currently the modification has not been approved nor been given direction on when the principles will become effective in code. We would prefer this approved with the 6 months implementation notice post modification approval, therefore we suggest Nov 2020 implementation instead of June 2020. </a:t>
                      </a:r>
                    </a:p>
                  </a:txBody>
                  <a:tcPr marL="6350" marR="6350" marT="635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4104930890"/>
                  </a:ext>
                </a:extLst>
              </a:tr>
              <a:tr h="335039">
                <a:tc vMerge="1">
                  <a:txBody>
                    <a:bodyPr/>
                    <a:lstStyle/>
                    <a:p>
                      <a:endParaRPr lang="en-GB"/>
                    </a:p>
                  </a:txBody>
                  <a:tcPr/>
                </a:tc>
                <a:tc>
                  <a:txBody>
                    <a:bodyPr/>
                    <a:lstStyle/>
                    <a:p>
                      <a:pPr algn="ctr" fontAlgn="ctr"/>
                      <a:r>
                        <a:rPr lang="en-GB" sz="800" kern="1200" dirty="0">
                          <a:solidFill>
                            <a:schemeClr val="tx1"/>
                          </a:solidFill>
                          <a:effectLst/>
                          <a:latin typeface="+mn-lt"/>
                          <a:ea typeface="+mn-ea"/>
                          <a:cs typeface="+mn-cs"/>
                        </a:rPr>
                        <a:t>EDF</a:t>
                      </a:r>
                    </a:p>
                  </a:txBody>
                  <a:tcPr marL="6350" marR="6350" marT="6350" marB="0" anchor="ct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r>
                        <a:rPr lang="en-GB" sz="800" kern="1200" dirty="0">
                          <a:solidFill>
                            <a:schemeClr val="tx1"/>
                          </a:solidFill>
                          <a:effectLst/>
                          <a:latin typeface="+mn-lt"/>
                          <a:ea typeface="+mn-ea"/>
                          <a:cs typeface="+mn-cs"/>
                        </a:rPr>
                        <a:t>X</a:t>
                      </a:r>
                    </a:p>
                  </a:txBody>
                  <a:tcPr marL="59044" marR="59044" marT="0" marB="0" anchor="ctr"/>
                </a:tc>
                <a:tc>
                  <a:txBody>
                    <a:bodyPr/>
                    <a:lstStyle/>
                    <a:p>
                      <a:pPr marL="0" algn="l" defTabSz="914400" rtl="0" eaLnBrk="1" fontAlgn="ctr" latinLnBrk="0" hangingPunct="1"/>
                      <a:r>
                        <a:rPr lang="en-US" sz="800" kern="1200" dirty="0">
                          <a:solidFill>
                            <a:schemeClr val="tx1"/>
                          </a:solidFill>
                          <a:effectLst/>
                          <a:latin typeface="+mn-lt"/>
                          <a:ea typeface="+mn-ea"/>
                          <a:cs typeface="+mn-cs"/>
                        </a:rPr>
                        <a:t>We approve this where AQ changes above 293000kwh However we reject the other instances - we do not believe that data held by CDSP will always be accurate or within out control and therefore this will lead to problems e.g. decisions on MRF will be potentially based on inaccurate information such as meters which are defined as S2 by some </a:t>
                      </a:r>
                      <a:r>
                        <a:rPr lang="en-US" sz="800" kern="1200" dirty="0" err="1">
                          <a:solidFill>
                            <a:schemeClr val="tx1"/>
                          </a:solidFill>
                          <a:effectLst/>
                          <a:latin typeface="+mn-lt"/>
                          <a:ea typeface="+mn-ea"/>
                          <a:cs typeface="+mn-cs"/>
                        </a:rPr>
                        <a:t>iGTs</a:t>
                      </a:r>
                      <a:r>
                        <a:rPr lang="en-US" sz="800" kern="1200" dirty="0">
                          <a:solidFill>
                            <a:schemeClr val="tx1"/>
                          </a:solidFill>
                          <a:effectLst/>
                          <a:latin typeface="+mn-lt"/>
                          <a:ea typeface="+mn-ea"/>
                          <a:cs typeface="+mn-cs"/>
                        </a:rPr>
                        <a:t> but will never be in DCC. Also once DCC flag is active it cannot be switched off even if it is apparent that data is wrong so again will never be smart. In these instances we will be expected to read monthly and will not always be able to do so.</a:t>
                      </a:r>
                    </a:p>
                  </a:txBody>
                  <a:tcPr marL="6350" marR="6350" marT="635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2533001990"/>
                  </a:ext>
                </a:extLst>
              </a:tr>
            </a:tbl>
          </a:graphicData>
        </a:graphic>
      </p:graphicFrame>
    </p:spTree>
    <p:extLst>
      <p:ext uri="{BB962C8B-B14F-4D97-AF65-F5344CB8AC3E}">
        <p14:creationId xmlns:p14="http://schemas.microsoft.com/office/powerpoint/2010/main" val="607545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F6A5DB0-9224-4B1B-AFA3-39D9F4C38FE0}"/>
              </a:ext>
            </a:extLst>
          </p:cNvPr>
          <p:cNvSpPr/>
          <p:nvPr/>
        </p:nvSpPr>
        <p:spPr>
          <a:xfrm>
            <a:off x="179512" y="699542"/>
            <a:ext cx="8784976" cy="4154984"/>
          </a:xfrm>
          <a:prstGeom prst="rect">
            <a:avLst/>
          </a:prstGeom>
        </p:spPr>
        <p:txBody>
          <a:bodyPr wrap="square">
            <a:spAutoFit/>
          </a:bodyPr>
          <a:lstStyle/>
          <a:p>
            <a:r>
              <a:rPr lang="en-GB" sz="1200" dirty="0"/>
              <a:t>XRN4772 </a:t>
            </a:r>
            <a:r>
              <a:rPr lang="en-US" sz="1200" dirty="0"/>
              <a:t>Composite Weather Variable (CWV) Improvements </a:t>
            </a:r>
            <a:r>
              <a:rPr lang="en-GB" sz="1200" dirty="0">
                <a:hlinkClick r:id="rId2"/>
              </a:rPr>
              <a:t>Link to CP</a:t>
            </a:r>
            <a:endParaRPr lang="en-US" sz="1200" dirty="0"/>
          </a:p>
          <a:p>
            <a:endParaRPr lang="en-US" sz="1200" dirty="0"/>
          </a:p>
          <a:p>
            <a:r>
              <a:rPr lang="en-GB" sz="1200" dirty="0"/>
              <a:t>XRN4865 </a:t>
            </a:r>
            <a:r>
              <a:rPr lang="en-US" sz="1200" dirty="0"/>
              <a:t>Amendment to Treatment and Reporting  of CYCL Reads </a:t>
            </a:r>
            <a:r>
              <a:rPr lang="en-GB" sz="1200" dirty="0">
                <a:hlinkClick r:id="rId3"/>
              </a:rPr>
              <a:t>Link to CP</a:t>
            </a:r>
            <a:endParaRPr lang="en-US" sz="1200" dirty="0"/>
          </a:p>
          <a:p>
            <a:endParaRPr lang="en-GB" sz="1200" dirty="0"/>
          </a:p>
          <a:p>
            <a:r>
              <a:rPr lang="en-GB" sz="1200" dirty="0"/>
              <a:t>XRN4888 </a:t>
            </a:r>
            <a:r>
              <a:rPr lang="en-US" sz="1200" dirty="0"/>
              <a:t>Removing Duplicate Address Update Validation for IGT Supply Meter Points via CMS </a:t>
            </a:r>
            <a:r>
              <a:rPr lang="en-GB" sz="1200" dirty="0">
                <a:hlinkClick r:id="rId4"/>
              </a:rPr>
              <a:t>Link to CP</a:t>
            </a:r>
            <a:endParaRPr lang="en-US" sz="1200" dirty="0"/>
          </a:p>
          <a:p>
            <a:endParaRPr lang="en-GB" sz="1200" dirty="0"/>
          </a:p>
          <a:p>
            <a:r>
              <a:rPr lang="en-GB" sz="1200" dirty="0"/>
              <a:t>XRN5004 Golden Bullet Report </a:t>
            </a:r>
            <a:r>
              <a:rPr lang="en-GB" sz="1200" dirty="0">
                <a:hlinkClick r:id="rId5"/>
              </a:rPr>
              <a:t>Link to CP</a:t>
            </a:r>
            <a:endParaRPr lang="en-GB" sz="1200" dirty="0"/>
          </a:p>
          <a:p>
            <a:endParaRPr lang="en-GB" sz="1200" dirty="0"/>
          </a:p>
          <a:p>
            <a:r>
              <a:rPr lang="en-GB" sz="1200" dirty="0"/>
              <a:t>XRN5033 </a:t>
            </a:r>
            <a:r>
              <a:rPr lang="en-US" sz="1200" dirty="0"/>
              <a:t>Addition of low-level data to EUC Report </a:t>
            </a:r>
            <a:r>
              <a:rPr lang="en-GB" sz="1200" dirty="0">
                <a:hlinkClick r:id="rId6"/>
              </a:rPr>
              <a:t>Link to CP</a:t>
            </a:r>
            <a:endParaRPr lang="en-US" sz="1200" dirty="0"/>
          </a:p>
          <a:p>
            <a:endParaRPr lang="en-GB" sz="1200" dirty="0"/>
          </a:p>
          <a:p>
            <a:r>
              <a:rPr lang="en-GB" sz="1200" dirty="0"/>
              <a:t>XRN4691 </a:t>
            </a:r>
            <a:r>
              <a:rPr lang="en-US" sz="1200" dirty="0"/>
              <a:t>CSEPs: IGT and GT File Formats (CGI Files) </a:t>
            </a:r>
            <a:r>
              <a:rPr lang="en-GB" sz="1200" dirty="0">
                <a:hlinkClick r:id="rId7"/>
              </a:rPr>
              <a:t>Link to CP</a:t>
            </a:r>
            <a:endParaRPr lang="en-GB" sz="1200" dirty="0"/>
          </a:p>
          <a:p>
            <a:endParaRPr lang="en-US" sz="1200" dirty="0"/>
          </a:p>
          <a:p>
            <a:r>
              <a:rPr lang="en-GB" sz="1200" dirty="0"/>
              <a:t>XRN4692 CSEPs: IGT and GT File Formats (CIN Files) </a:t>
            </a:r>
            <a:r>
              <a:rPr lang="en-GB" sz="1200" dirty="0">
                <a:hlinkClick r:id="rId8"/>
              </a:rPr>
              <a:t>Link to CP</a:t>
            </a:r>
            <a:endParaRPr lang="en-GB" sz="1200" dirty="0"/>
          </a:p>
          <a:p>
            <a:endParaRPr lang="en-GB" sz="1200" dirty="0"/>
          </a:p>
          <a:p>
            <a:r>
              <a:rPr lang="en-GB" sz="1200" dirty="0"/>
              <a:t>XRN4871B </a:t>
            </a:r>
            <a:r>
              <a:rPr lang="en-US" sz="1200" dirty="0"/>
              <a:t>Modification 0665 – Changes to Ratchet Regime </a:t>
            </a:r>
            <a:r>
              <a:rPr lang="en-GB" sz="1200" dirty="0">
                <a:hlinkClick r:id="rId9"/>
              </a:rPr>
              <a:t>Link to CP</a:t>
            </a:r>
            <a:endParaRPr lang="en-US" sz="1200" dirty="0"/>
          </a:p>
          <a:p>
            <a:endParaRPr lang="en-GB" sz="1200" dirty="0"/>
          </a:p>
          <a:p>
            <a:r>
              <a:rPr lang="en-GB" sz="1200" dirty="0"/>
              <a:t>XRN4780B </a:t>
            </a:r>
            <a:r>
              <a:rPr lang="en-US" sz="1200" dirty="0"/>
              <a:t>Inclusion of MAP Id in the UK Link system (CSS) </a:t>
            </a:r>
            <a:r>
              <a:rPr lang="en-GB" sz="1200" dirty="0">
                <a:hlinkClick r:id="rId10"/>
              </a:rPr>
              <a:t>Link to CP</a:t>
            </a:r>
            <a:endParaRPr lang="en-GB" sz="1200" dirty="0"/>
          </a:p>
          <a:p>
            <a:endParaRPr lang="en-GB" sz="1200" dirty="0"/>
          </a:p>
          <a:p>
            <a:r>
              <a:rPr lang="en-GB" sz="1200" dirty="0"/>
              <a:t>XRN4897/4899 </a:t>
            </a:r>
            <a:r>
              <a:rPr lang="en-US" sz="1200" dirty="0"/>
              <a:t>XRN4897 &amp; 4899 Deletion of Customer Contact Details and PSR at the Change of Shipper and Supplier Events</a:t>
            </a:r>
          </a:p>
          <a:p>
            <a:r>
              <a:rPr lang="en-GB" sz="1200" dirty="0">
                <a:hlinkClick r:id="rId11"/>
              </a:rPr>
              <a:t>Link to CP – XRN4897</a:t>
            </a:r>
            <a:r>
              <a:rPr lang="en-GB" sz="1200" dirty="0"/>
              <a:t>	</a:t>
            </a:r>
            <a:r>
              <a:rPr lang="en-GB" sz="1200" dirty="0">
                <a:hlinkClick r:id="rId12"/>
              </a:rPr>
              <a:t>Link to CP – XRN4899</a:t>
            </a:r>
            <a:endParaRPr lang="en-US" sz="1200" dirty="0"/>
          </a:p>
          <a:p>
            <a:endParaRPr lang="en-US" sz="1200" dirty="0"/>
          </a:p>
          <a:p>
            <a:r>
              <a:rPr lang="en-US" sz="1200" dirty="0"/>
              <a:t>XRN4955 Amendment of MDD PSR Needs Codes and Needs Code Descriptions</a:t>
            </a:r>
            <a:r>
              <a:rPr lang="en-GB" sz="1200" dirty="0"/>
              <a:t> </a:t>
            </a:r>
            <a:r>
              <a:rPr lang="en-GB" sz="1200" dirty="0">
                <a:hlinkClick r:id="rId13"/>
              </a:rPr>
              <a:t>Link to CP</a:t>
            </a:r>
            <a:r>
              <a:rPr lang="en-US" sz="1200" dirty="0"/>
              <a:t> </a:t>
            </a:r>
            <a:endParaRPr lang="en-GB" sz="1200" dirty="0"/>
          </a:p>
        </p:txBody>
      </p:sp>
      <p:sp>
        <p:nvSpPr>
          <p:cNvPr id="3" name="Title 2">
            <a:extLst>
              <a:ext uri="{FF2B5EF4-FFF2-40B4-BE49-F238E27FC236}">
                <a16:creationId xmlns:a16="http://schemas.microsoft.com/office/drawing/2014/main" id="{844AE21E-C4B0-49DB-9DEC-4C2E1A9243F6}"/>
              </a:ext>
            </a:extLst>
          </p:cNvPr>
          <p:cNvSpPr>
            <a:spLocks noGrp="1"/>
          </p:cNvSpPr>
          <p:nvPr>
            <p:ph type="title"/>
          </p:nvPr>
        </p:nvSpPr>
        <p:spPr>
          <a:xfrm>
            <a:off x="179512" y="123478"/>
            <a:ext cx="8507288" cy="504056"/>
          </a:xfrm>
        </p:spPr>
        <p:txBody>
          <a:bodyPr>
            <a:normAutofit/>
          </a:bodyPr>
          <a:lstStyle/>
          <a:p>
            <a:pPr algn="l"/>
            <a:r>
              <a:rPr lang="en-GB" sz="2400" dirty="0"/>
              <a:t>Appendix				</a:t>
            </a:r>
            <a:r>
              <a:rPr lang="en-GB" sz="1600" dirty="0">
                <a:hlinkClick r:id="rId14"/>
              </a:rPr>
              <a:t>Link to November Change Pack </a:t>
            </a:r>
            <a:endParaRPr lang="en-GB" sz="2400" dirty="0"/>
          </a:p>
        </p:txBody>
      </p:sp>
    </p:spTree>
    <p:extLst>
      <p:ext uri="{BB962C8B-B14F-4D97-AF65-F5344CB8AC3E}">
        <p14:creationId xmlns:p14="http://schemas.microsoft.com/office/powerpoint/2010/main" val="1825011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F24E6-F1CD-4D5F-B9B4-DF355E610C94}"/>
              </a:ext>
            </a:extLst>
          </p:cNvPr>
          <p:cNvSpPr>
            <a:spLocks noGrp="1"/>
          </p:cNvSpPr>
          <p:nvPr>
            <p:ph type="title"/>
          </p:nvPr>
        </p:nvSpPr>
        <p:spPr>
          <a:xfrm>
            <a:off x="457200" y="123478"/>
            <a:ext cx="8229600" cy="432048"/>
          </a:xfrm>
        </p:spPr>
        <p:txBody>
          <a:bodyPr>
            <a:normAutofit/>
          </a:bodyPr>
          <a:lstStyle/>
          <a:p>
            <a:r>
              <a:rPr lang="en-GB" sz="2000" dirty="0"/>
              <a:t>5. Implementation Plan - Outages</a:t>
            </a:r>
          </a:p>
        </p:txBody>
      </p:sp>
      <p:graphicFrame>
        <p:nvGraphicFramePr>
          <p:cNvPr id="3" name="Table 2">
            <a:extLst>
              <a:ext uri="{FF2B5EF4-FFF2-40B4-BE49-F238E27FC236}">
                <a16:creationId xmlns:a16="http://schemas.microsoft.com/office/drawing/2014/main" id="{320A50A9-D6FD-4107-A93E-7AABE6E87CE2}"/>
              </a:ext>
            </a:extLst>
          </p:cNvPr>
          <p:cNvGraphicFramePr>
            <a:graphicFrameLocks noGrp="1"/>
          </p:cNvGraphicFramePr>
          <p:nvPr>
            <p:extLst>
              <p:ext uri="{D42A27DB-BD31-4B8C-83A1-F6EECF244321}">
                <p14:modId xmlns:p14="http://schemas.microsoft.com/office/powerpoint/2010/main" val="3763875917"/>
              </p:ext>
            </p:extLst>
          </p:nvPr>
        </p:nvGraphicFramePr>
        <p:xfrm>
          <a:off x="143508" y="555526"/>
          <a:ext cx="8856984" cy="4464497"/>
        </p:xfrm>
        <a:graphic>
          <a:graphicData uri="http://schemas.openxmlformats.org/drawingml/2006/table">
            <a:tbl>
              <a:tblPr>
                <a:tableStyleId>{5C22544A-7EE6-4342-B048-85BDC9FD1C3A}</a:tableStyleId>
              </a:tblPr>
              <a:tblGrid>
                <a:gridCol w="779170">
                  <a:extLst>
                    <a:ext uri="{9D8B030D-6E8A-4147-A177-3AD203B41FA5}">
                      <a16:colId xmlns:a16="http://schemas.microsoft.com/office/drawing/2014/main" val="750714633"/>
                    </a:ext>
                  </a:extLst>
                </a:gridCol>
                <a:gridCol w="759812">
                  <a:extLst>
                    <a:ext uri="{9D8B030D-6E8A-4147-A177-3AD203B41FA5}">
                      <a16:colId xmlns:a16="http://schemas.microsoft.com/office/drawing/2014/main" val="1233334585"/>
                    </a:ext>
                  </a:extLst>
                </a:gridCol>
                <a:gridCol w="475854">
                  <a:extLst>
                    <a:ext uri="{9D8B030D-6E8A-4147-A177-3AD203B41FA5}">
                      <a16:colId xmlns:a16="http://schemas.microsoft.com/office/drawing/2014/main" val="2358722514"/>
                    </a:ext>
                  </a:extLst>
                </a:gridCol>
                <a:gridCol w="382325">
                  <a:extLst>
                    <a:ext uri="{9D8B030D-6E8A-4147-A177-3AD203B41FA5}">
                      <a16:colId xmlns:a16="http://schemas.microsoft.com/office/drawing/2014/main" val="1478528377"/>
                    </a:ext>
                  </a:extLst>
                </a:gridCol>
                <a:gridCol w="475854">
                  <a:extLst>
                    <a:ext uri="{9D8B030D-6E8A-4147-A177-3AD203B41FA5}">
                      <a16:colId xmlns:a16="http://schemas.microsoft.com/office/drawing/2014/main" val="4181692204"/>
                    </a:ext>
                  </a:extLst>
                </a:gridCol>
                <a:gridCol w="727385">
                  <a:extLst>
                    <a:ext uri="{9D8B030D-6E8A-4147-A177-3AD203B41FA5}">
                      <a16:colId xmlns:a16="http://schemas.microsoft.com/office/drawing/2014/main" val="1532554929"/>
                    </a:ext>
                  </a:extLst>
                </a:gridCol>
                <a:gridCol w="4421909">
                  <a:extLst>
                    <a:ext uri="{9D8B030D-6E8A-4147-A177-3AD203B41FA5}">
                      <a16:colId xmlns:a16="http://schemas.microsoft.com/office/drawing/2014/main" val="106863154"/>
                    </a:ext>
                  </a:extLst>
                </a:gridCol>
                <a:gridCol w="834675">
                  <a:extLst>
                    <a:ext uri="{9D8B030D-6E8A-4147-A177-3AD203B41FA5}">
                      <a16:colId xmlns:a16="http://schemas.microsoft.com/office/drawing/2014/main" val="36021167"/>
                    </a:ext>
                  </a:extLst>
                </a:gridCol>
              </a:tblGrid>
              <a:tr h="127305">
                <a:tc gridSpan="8">
                  <a:txBody>
                    <a:bodyPr/>
                    <a:lstStyle/>
                    <a:p>
                      <a:pPr algn="ctr" fontAlgn="ctr"/>
                      <a:r>
                        <a:rPr lang="en-GB" sz="800" u="none" strike="noStrike">
                          <a:effectLst/>
                        </a:rPr>
                        <a:t>Outages</a:t>
                      </a:r>
                      <a:endParaRPr lang="en-GB" sz="800" b="1" i="0" u="none" strike="noStrike">
                        <a:solidFill>
                          <a:srgbClr val="000000"/>
                        </a:solidFill>
                        <a:effectLst/>
                        <a:latin typeface="Arial" panose="020B0604020202020204" pitchFamily="34" charset="0"/>
                      </a:endParaRPr>
                    </a:p>
                  </a:txBody>
                  <a:tcPr marL="2977" marR="2977" marT="2977"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47567248"/>
                  </a:ext>
                </a:extLst>
              </a:tr>
              <a:tr h="111771">
                <a:tc rowSpan="2">
                  <a:txBody>
                    <a:bodyPr/>
                    <a:lstStyle/>
                    <a:p>
                      <a:pPr algn="ctr" fontAlgn="ctr"/>
                      <a:r>
                        <a:rPr lang="en-GB" sz="700" u="none" strike="noStrike">
                          <a:effectLst/>
                        </a:rPr>
                        <a:t>Change  Request Number</a:t>
                      </a:r>
                      <a:endParaRPr lang="en-GB" sz="700" b="0" i="0" u="none" strike="noStrike">
                        <a:solidFill>
                          <a:srgbClr val="000000"/>
                        </a:solidFill>
                        <a:effectLst/>
                        <a:latin typeface="Arial" panose="020B0604020202020204" pitchFamily="34" charset="0"/>
                      </a:endParaRPr>
                    </a:p>
                  </a:txBody>
                  <a:tcPr marL="2977" marR="2977" marT="2977" marB="0" anchor="ctr"/>
                </a:tc>
                <a:tc rowSpan="2">
                  <a:txBody>
                    <a:bodyPr/>
                    <a:lstStyle/>
                    <a:p>
                      <a:pPr algn="ctr" fontAlgn="ctr"/>
                      <a:r>
                        <a:rPr lang="en-GB" sz="700" u="none" strike="noStrike">
                          <a:effectLst/>
                        </a:rPr>
                        <a:t>Impacted System</a:t>
                      </a:r>
                      <a:endParaRPr lang="en-GB" sz="700" b="0" i="0" u="none" strike="noStrike">
                        <a:solidFill>
                          <a:srgbClr val="000000"/>
                        </a:solidFill>
                        <a:effectLst/>
                        <a:latin typeface="Arial" panose="020B0604020202020204" pitchFamily="34" charset="0"/>
                      </a:endParaRPr>
                    </a:p>
                  </a:txBody>
                  <a:tcPr marL="2977" marR="2977" marT="2977" marB="0" anchor="ctr"/>
                </a:tc>
                <a:tc gridSpan="5">
                  <a:txBody>
                    <a:bodyPr/>
                    <a:lstStyle/>
                    <a:p>
                      <a:pPr algn="ctr" fontAlgn="ctr"/>
                      <a:r>
                        <a:rPr lang="en-GB" sz="700" u="none" strike="noStrike">
                          <a:effectLst/>
                        </a:rPr>
                        <a:t>Outage Duration</a:t>
                      </a:r>
                      <a:endParaRPr lang="en-GB" sz="700" b="0" i="0" u="none" strike="noStrike">
                        <a:solidFill>
                          <a:srgbClr val="000000"/>
                        </a:solidFill>
                        <a:effectLst/>
                        <a:latin typeface="Arial" panose="020B0604020202020204" pitchFamily="34" charset="0"/>
                      </a:endParaRPr>
                    </a:p>
                  </a:txBody>
                  <a:tcPr marL="2977" marR="2977" marT="2977"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gn="ctr" fontAlgn="ctr"/>
                      <a:r>
                        <a:rPr lang="en-GB" sz="700" u="none" strike="noStrike">
                          <a:effectLst/>
                        </a:rPr>
                        <a:t>Committee Notified Date</a:t>
                      </a:r>
                      <a:endParaRPr lang="en-GB" sz="700" b="0" i="0" u="none" strike="noStrike">
                        <a:solidFill>
                          <a:srgbClr val="000000"/>
                        </a:solidFill>
                        <a:effectLst/>
                        <a:latin typeface="Arial" panose="020B0604020202020204" pitchFamily="34" charset="0"/>
                      </a:endParaRPr>
                    </a:p>
                  </a:txBody>
                  <a:tcPr marL="2977" marR="2977" marT="2977" marB="0" anchor="ctr"/>
                </a:tc>
                <a:extLst>
                  <a:ext uri="{0D108BD9-81ED-4DB2-BD59-A6C34878D82A}">
                    <a16:rowId xmlns:a16="http://schemas.microsoft.com/office/drawing/2014/main" val="2894848408"/>
                  </a:ext>
                </a:extLst>
              </a:tr>
              <a:tr h="220508">
                <a:tc vMerge="1">
                  <a:txBody>
                    <a:bodyPr/>
                    <a:lstStyle/>
                    <a:p>
                      <a:endParaRPr lang="en-GB"/>
                    </a:p>
                  </a:txBody>
                  <a:tcPr/>
                </a:tc>
                <a:tc vMerge="1">
                  <a:txBody>
                    <a:bodyPr/>
                    <a:lstStyle/>
                    <a:p>
                      <a:endParaRPr lang="en-GB"/>
                    </a:p>
                  </a:txBody>
                  <a:tcPr/>
                </a:tc>
                <a:tc>
                  <a:txBody>
                    <a:bodyPr/>
                    <a:lstStyle/>
                    <a:p>
                      <a:pPr algn="ctr" fontAlgn="ctr"/>
                      <a:r>
                        <a:rPr lang="en-GB" sz="700" u="none" strike="noStrike">
                          <a:effectLst/>
                        </a:rPr>
                        <a:t>Start Date</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ctr"/>
                      <a:r>
                        <a:rPr lang="en-GB" sz="700" u="none" strike="noStrike">
                          <a:effectLst/>
                        </a:rPr>
                        <a:t>Start Time</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ctr"/>
                      <a:r>
                        <a:rPr lang="en-GB" sz="700" u="none" strike="noStrike">
                          <a:effectLst/>
                        </a:rPr>
                        <a:t>End Date</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ctr"/>
                      <a:r>
                        <a:rPr lang="en-GB" sz="700" u="none" strike="noStrike">
                          <a:effectLst/>
                        </a:rPr>
                        <a:t>End Time</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ctr"/>
                      <a:r>
                        <a:rPr lang="en-GB" sz="700" u="none" strike="noStrike" dirty="0">
                          <a:effectLst/>
                        </a:rPr>
                        <a:t>Brief Description</a:t>
                      </a:r>
                      <a:endParaRPr lang="en-GB" sz="700" b="0" i="0" u="none" strike="noStrike" dirty="0">
                        <a:solidFill>
                          <a:srgbClr val="000000"/>
                        </a:solidFill>
                        <a:effectLst/>
                        <a:latin typeface="Arial" panose="020B0604020202020204" pitchFamily="34" charset="0"/>
                      </a:endParaRPr>
                    </a:p>
                  </a:txBody>
                  <a:tcPr marL="2977" marR="2977" marT="2977" marB="0" anchor="ctr"/>
                </a:tc>
                <a:tc vMerge="1">
                  <a:txBody>
                    <a:bodyPr/>
                    <a:lstStyle/>
                    <a:p>
                      <a:endParaRPr lang="en-GB"/>
                    </a:p>
                  </a:txBody>
                  <a:tcPr/>
                </a:tc>
                <a:extLst>
                  <a:ext uri="{0D108BD9-81ED-4DB2-BD59-A6C34878D82A}">
                    <a16:rowId xmlns:a16="http://schemas.microsoft.com/office/drawing/2014/main" val="1021876707"/>
                  </a:ext>
                </a:extLst>
              </a:tr>
              <a:tr h="437982">
                <a:tc>
                  <a:txBody>
                    <a:bodyPr/>
                    <a:lstStyle/>
                    <a:p>
                      <a:pPr algn="ctr" fontAlgn="ctr"/>
                      <a:r>
                        <a:rPr lang="en-GB" sz="700" u="none" strike="noStrike">
                          <a:effectLst/>
                        </a:rPr>
                        <a:t>4970</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ctr"/>
                      <a:r>
                        <a:rPr lang="en-GB" sz="700" u="none" strike="noStrike">
                          <a:effectLst/>
                        </a:rPr>
                        <a:t>EFT</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ctr"/>
                      <a:r>
                        <a:rPr lang="en-GB" sz="700" u="none" strike="noStrike">
                          <a:effectLst/>
                        </a:rPr>
                        <a:t>07/02/2020</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ctr"/>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ctr"/>
                      <a:r>
                        <a:rPr lang="en-GB" sz="700" u="none" strike="noStrike">
                          <a:effectLst/>
                        </a:rPr>
                        <a:t>08/02/2020</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ctr"/>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l" fontAlgn="ctr"/>
                      <a:r>
                        <a:rPr lang="en-US" sz="700" u="none" strike="noStrike" dirty="0">
                          <a:effectLst/>
                        </a:rPr>
                        <a:t>This is the cutover of the production environment for EFT, the outage will be on the weekend, the impact to the industry will be minor and that any system that utilises the Enhancement File Transfer (EFT) as a background application will be unable to send or receive files during the maintenance window as the application is switched from PET/KET to Chess/Cress.</a:t>
                      </a:r>
                      <a:endParaRPr lang="en-US" sz="700" b="0" i="0" u="none" strike="noStrike" dirty="0">
                        <a:solidFill>
                          <a:srgbClr val="000000"/>
                        </a:solidFill>
                        <a:effectLst/>
                        <a:latin typeface="Arial" panose="020B0604020202020204" pitchFamily="34" charset="0"/>
                      </a:endParaRPr>
                    </a:p>
                  </a:txBody>
                  <a:tcPr marL="2977" marR="2977" marT="2977" marB="0" anchor="ctr"/>
                </a:tc>
                <a:tc>
                  <a:txBody>
                    <a:bodyPr/>
                    <a:lstStyle/>
                    <a:p>
                      <a:pPr algn="ctr" fontAlgn="ctr"/>
                      <a:r>
                        <a:rPr lang="en-GB" sz="700" u="none" strike="noStrike">
                          <a:effectLst/>
                        </a:rPr>
                        <a:t>13/11/2019</a:t>
                      </a:r>
                      <a:endParaRPr lang="en-GB" sz="700" b="0" i="0" u="none" strike="noStrike">
                        <a:solidFill>
                          <a:srgbClr val="000000"/>
                        </a:solidFill>
                        <a:effectLst/>
                        <a:latin typeface="Arial" panose="020B0604020202020204" pitchFamily="34" charset="0"/>
                      </a:endParaRPr>
                    </a:p>
                  </a:txBody>
                  <a:tcPr marL="2977" marR="2977" marT="2977" marB="0" anchor="ctr"/>
                </a:tc>
                <a:extLst>
                  <a:ext uri="{0D108BD9-81ED-4DB2-BD59-A6C34878D82A}">
                    <a16:rowId xmlns:a16="http://schemas.microsoft.com/office/drawing/2014/main" val="3167532751"/>
                  </a:ext>
                </a:extLst>
              </a:tr>
              <a:tr h="546719">
                <a:tc>
                  <a:txBody>
                    <a:bodyPr/>
                    <a:lstStyle/>
                    <a:p>
                      <a:pPr algn="ctr" fontAlgn="ctr"/>
                      <a:r>
                        <a:rPr lang="en-GB" sz="700" u="none" strike="noStrike">
                          <a:effectLst/>
                        </a:rPr>
                        <a:t>4970</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ctr"/>
                      <a:r>
                        <a:rPr lang="en-GB" sz="700" u="none" strike="noStrike">
                          <a:effectLst/>
                        </a:rPr>
                        <a:t>DCC</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ctr"/>
                      <a:r>
                        <a:rPr lang="en-GB" sz="700" u="none" strike="noStrike">
                          <a:effectLst/>
                        </a:rPr>
                        <a:t>28/03/2020</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ctr"/>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ctr"/>
                      <a:r>
                        <a:rPr lang="en-GB" sz="700" u="none" strike="noStrike">
                          <a:effectLst/>
                        </a:rPr>
                        <a:t>29/03/2020</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ctr"/>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l" fontAlgn="ctr"/>
                      <a:r>
                        <a:rPr lang="en-US" sz="700" u="none" strike="noStrike" dirty="0">
                          <a:effectLst/>
                        </a:rPr>
                        <a:t>This is the cutover of the production environment for DCC the outage will be on the weekend, the impact to the industry will be minor and that any nominations/ confirmations that utilises the Data Communications Company (DCC) as a background application will be unable to send or receive files during the maintenance window as the application is switched from PET/KET to Chess/Cress. Subject to change due to multiple inflight changes at the time, but only by a week.</a:t>
                      </a:r>
                      <a:endParaRPr lang="en-US" sz="700" b="0" i="0" u="none" strike="noStrike" dirty="0">
                        <a:solidFill>
                          <a:srgbClr val="000000"/>
                        </a:solidFill>
                        <a:effectLst/>
                        <a:latin typeface="Arial" panose="020B0604020202020204" pitchFamily="34" charset="0"/>
                      </a:endParaRPr>
                    </a:p>
                  </a:txBody>
                  <a:tcPr marL="2977" marR="2977" marT="2977" marB="0" anchor="ctr"/>
                </a:tc>
                <a:tc>
                  <a:txBody>
                    <a:bodyPr/>
                    <a:lstStyle/>
                    <a:p>
                      <a:pPr algn="ctr" fontAlgn="ctr"/>
                      <a:r>
                        <a:rPr lang="en-GB" sz="700" u="none" strike="noStrike">
                          <a:effectLst/>
                        </a:rPr>
                        <a:t>13/11/2019</a:t>
                      </a:r>
                      <a:endParaRPr lang="en-GB" sz="700" b="0" i="0" u="none" strike="noStrike">
                        <a:solidFill>
                          <a:srgbClr val="000000"/>
                        </a:solidFill>
                        <a:effectLst/>
                        <a:latin typeface="Arial" panose="020B0604020202020204" pitchFamily="34" charset="0"/>
                      </a:endParaRPr>
                    </a:p>
                  </a:txBody>
                  <a:tcPr marL="2977" marR="2977" marT="2977" marB="0" anchor="ctr"/>
                </a:tc>
                <a:extLst>
                  <a:ext uri="{0D108BD9-81ED-4DB2-BD59-A6C34878D82A}">
                    <a16:rowId xmlns:a16="http://schemas.microsoft.com/office/drawing/2014/main" val="2224462927"/>
                  </a:ext>
                </a:extLst>
              </a:tr>
              <a:tr h="437982">
                <a:tc>
                  <a:txBody>
                    <a:bodyPr/>
                    <a:lstStyle/>
                    <a:p>
                      <a:pPr algn="ctr" fontAlgn="ctr"/>
                      <a:r>
                        <a:rPr lang="en-GB" sz="700" u="none" strike="noStrike">
                          <a:effectLst/>
                        </a:rPr>
                        <a:t>4970</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b"/>
                      <a:r>
                        <a:rPr lang="en-GB" sz="700" u="none" strike="noStrike" dirty="0">
                          <a:effectLst/>
                        </a:rPr>
                        <a:t>CMS</a:t>
                      </a:r>
                      <a:endParaRPr lang="en-GB" sz="700" b="0" i="0" u="none" strike="noStrike" dirty="0">
                        <a:solidFill>
                          <a:srgbClr val="000000"/>
                        </a:solidFill>
                        <a:effectLst/>
                        <a:latin typeface="Arial" panose="020B0604020202020204" pitchFamily="34" charset="0"/>
                      </a:endParaRPr>
                    </a:p>
                  </a:txBody>
                  <a:tcPr marL="2977" marR="2977" marT="2977" marB="0" anchor="ctr"/>
                </a:tc>
                <a:tc>
                  <a:txBody>
                    <a:bodyPr/>
                    <a:lstStyle/>
                    <a:p>
                      <a:pPr algn="r" fontAlgn="b"/>
                      <a:r>
                        <a:rPr lang="en-GB" sz="700" u="none" strike="noStrike" dirty="0">
                          <a:effectLst/>
                        </a:rPr>
                        <a:t>11/04/2020</a:t>
                      </a:r>
                      <a:endParaRPr lang="en-GB" sz="700" b="0" i="0" u="none" strike="noStrike" dirty="0">
                        <a:solidFill>
                          <a:srgbClr val="000000"/>
                        </a:solidFill>
                        <a:effectLst/>
                        <a:latin typeface="Arial" panose="020B0604020202020204" pitchFamily="34" charset="0"/>
                      </a:endParaRPr>
                    </a:p>
                  </a:txBody>
                  <a:tcPr marL="2977" marR="2977" marT="2977" marB="0" anchor="ctr"/>
                </a:tc>
                <a:tc>
                  <a:txBody>
                    <a:bodyPr/>
                    <a:lstStyle/>
                    <a:p>
                      <a:pPr algn="ctr" fontAlgn="b"/>
                      <a:r>
                        <a:rPr lang="en-GB" sz="700" u="none" strike="noStrike" dirty="0">
                          <a:effectLst/>
                        </a:rPr>
                        <a:t>TBC</a:t>
                      </a:r>
                      <a:endParaRPr lang="en-GB" sz="700" b="0" i="0" u="none" strike="noStrike" dirty="0">
                        <a:solidFill>
                          <a:srgbClr val="000000"/>
                        </a:solidFill>
                        <a:effectLst/>
                        <a:latin typeface="Arial" panose="020B0604020202020204" pitchFamily="34" charset="0"/>
                      </a:endParaRPr>
                    </a:p>
                  </a:txBody>
                  <a:tcPr marL="2977" marR="2977" marT="2977" marB="0" anchor="ctr"/>
                </a:tc>
                <a:tc>
                  <a:txBody>
                    <a:bodyPr/>
                    <a:lstStyle/>
                    <a:p>
                      <a:pPr algn="r" fontAlgn="b"/>
                      <a:r>
                        <a:rPr lang="en-GB" sz="700" u="none" strike="noStrike" dirty="0">
                          <a:effectLst/>
                        </a:rPr>
                        <a:t>12/04/2020</a:t>
                      </a:r>
                      <a:endParaRPr lang="en-GB" sz="700" b="0" i="0" u="none" strike="noStrike" dirty="0">
                        <a:solidFill>
                          <a:srgbClr val="000000"/>
                        </a:solidFill>
                        <a:effectLst/>
                        <a:latin typeface="Arial" panose="020B0604020202020204" pitchFamily="34" charset="0"/>
                      </a:endParaRPr>
                    </a:p>
                  </a:txBody>
                  <a:tcPr marL="2977" marR="2977" marT="2977" marB="0" anchor="ctr"/>
                </a:tc>
                <a:tc>
                  <a:txBody>
                    <a:bodyPr/>
                    <a:lstStyle/>
                    <a:p>
                      <a:pPr algn="ctr" fontAlgn="b"/>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l" fontAlgn="ctr"/>
                      <a:r>
                        <a:rPr lang="en-US" sz="700" u="none" strike="noStrike">
                          <a:effectLst/>
                        </a:rPr>
                        <a:t>This is the cutover of the production environment for CMS, the outage will be on the weekend, the impact to the industry should be minor and that the Contact Management System will be unable to send or recieve files, raise contacts and will not allow users to log on during the maintainence window as the application is switcheed from PET/KET to Chess/Cress. Subject to change due to multiple inflight changes at the time, but only by a week.</a:t>
                      </a:r>
                      <a:endParaRPr lang="en-US"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ctr"/>
                      <a:r>
                        <a:rPr lang="en-GB" sz="700" u="none" strike="noStrike">
                          <a:effectLst/>
                        </a:rPr>
                        <a:t>13/11/2019</a:t>
                      </a:r>
                      <a:endParaRPr lang="en-GB" sz="700" b="0" i="0" u="none" strike="noStrike">
                        <a:solidFill>
                          <a:srgbClr val="000000"/>
                        </a:solidFill>
                        <a:effectLst/>
                        <a:latin typeface="Arial" panose="020B0604020202020204" pitchFamily="34" charset="0"/>
                      </a:endParaRPr>
                    </a:p>
                  </a:txBody>
                  <a:tcPr marL="2977" marR="2977" marT="2977" marB="0" anchor="ctr"/>
                </a:tc>
                <a:extLst>
                  <a:ext uri="{0D108BD9-81ED-4DB2-BD59-A6C34878D82A}">
                    <a16:rowId xmlns:a16="http://schemas.microsoft.com/office/drawing/2014/main" val="473296129"/>
                  </a:ext>
                </a:extLst>
              </a:tr>
              <a:tr h="329245">
                <a:tc>
                  <a:txBody>
                    <a:bodyPr/>
                    <a:lstStyle/>
                    <a:p>
                      <a:pPr algn="ctr" fontAlgn="ctr"/>
                      <a:r>
                        <a:rPr lang="en-GB" sz="700" u="none" strike="noStrike">
                          <a:effectLst/>
                        </a:rPr>
                        <a:t>4970</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b"/>
                      <a:r>
                        <a:rPr lang="en-GB" sz="700" u="none" strike="noStrike">
                          <a:effectLst/>
                        </a:rPr>
                        <a:t>RTP</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r" fontAlgn="b"/>
                      <a:r>
                        <a:rPr lang="en-GB" sz="700" u="none" strike="noStrike">
                          <a:effectLst/>
                        </a:rPr>
                        <a:t>25/01/2020</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b"/>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r" fontAlgn="b"/>
                      <a:r>
                        <a:rPr lang="en-GB" sz="700" u="none" strike="noStrike" dirty="0">
                          <a:effectLst/>
                        </a:rPr>
                        <a:t>26/01/2020</a:t>
                      </a:r>
                      <a:endParaRPr lang="en-GB" sz="700" b="0" i="0" u="none" strike="noStrike" dirty="0">
                        <a:solidFill>
                          <a:srgbClr val="000000"/>
                        </a:solidFill>
                        <a:effectLst/>
                        <a:latin typeface="Arial" panose="020B0604020202020204" pitchFamily="34" charset="0"/>
                      </a:endParaRPr>
                    </a:p>
                  </a:txBody>
                  <a:tcPr marL="2977" marR="2977" marT="2977" marB="0" anchor="ctr"/>
                </a:tc>
                <a:tc>
                  <a:txBody>
                    <a:bodyPr/>
                    <a:lstStyle/>
                    <a:p>
                      <a:pPr algn="ctr" fontAlgn="b"/>
                      <a:r>
                        <a:rPr lang="en-GB" sz="700" u="none" strike="noStrike" dirty="0">
                          <a:effectLst/>
                        </a:rPr>
                        <a:t>TBC</a:t>
                      </a:r>
                      <a:endParaRPr lang="en-GB" sz="700" b="0" i="0" u="none" strike="noStrike" dirty="0">
                        <a:solidFill>
                          <a:srgbClr val="000000"/>
                        </a:solidFill>
                        <a:effectLst/>
                        <a:latin typeface="Arial" panose="020B0604020202020204" pitchFamily="34" charset="0"/>
                      </a:endParaRPr>
                    </a:p>
                  </a:txBody>
                  <a:tcPr marL="2977" marR="2977" marT="2977" marB="0" anchor="ctr"/>
                </a:tc>
                <a:tc>
                  <a:txBody>
                    <a:bodyPr/>
                    <a:lstStyle/>
                    <a:p>
                      <a:pPr algn="l" fontAlgn="b"/>
                      <a:r>
                        <a:rPr lang="en-US" sz="700" u="none" strike="noStrike" dirty="0">
                          <a:effectLst/>
                        </a:rPr>
                        <a:t>This is the cutover of the entire RTP application, the  outage will be on the weekend and the impact will be little to none and will unable to be utilised during the maintenance window as the application is switched from PET/KET to Chess/Cress.</a:t>
                      </a:r>
                      <a:endParaRPr lang="en-US" sz="700" b="0" i="0" u="none" strike="noStrike" dirty="0">
                        <a:solidFill>
                          <a:srgbClr val="000000"/>
                        </a:solidFill>
                        <a:effectLst/>
                        <a:latin typeface="Arial" panose="020B0604020202020204" pitchFamily="34" charset="0"/>
                      </a:endParaRPr>
                    </a:p>
                  </a:txBody>
                  <a:tcPr marL="2977" marR="2977" marT="2977" marB="0" anchor="b"/>
                </a:tc>
                <a:tc>
                  <a:txBody>
                    <a:bodyPr/>
                    <a:lstStyle/>
                    <a:p>
                      <a:pPr algn="ctr" fontAlgn="ctr"/>
                      <a:r>
                        <a:rPr lang="en-GB" sz="700" u="none" strike="noStrike">
                          <a:effectLst/>
                        </a:rPr>
                        <a:t>13/11/2019</a:t>
                      </a:r>
                      <a:endParaRPr lang="en-GB" sz="700" b="0" i="0" u="none" strike="noStrike">
                        <a:solidFill>
                          <a:srgbClr val="000000"/>
                        </a:solidFill>
                        <a:effectLst/>
                        <a:latin typeface="Arial" panose="020B0604020202020204" pitchFamily="34" charset="0"/>
                      </a:endParaRPr>
                    </a:p>
                  </a:txBody>
                  <a:tcPr marL="2977" marR="2977" marT="2977" marB="0" anchor="ctr"/>
                </a:tc>
                <a:extLst>
                  <a:ext uri="{0D108BD9-81ED-4DB2-BD59-A6C34878D82A}">
                    <a16:rowId xmlns:a16="http://schemas.microsoft.com/office/drawing/2014/main" val="3553366584"/>
                  </a:ext>
                </a:extLst>
              </a:tr>
              <a:tr h="329245">
                <a:tc>
                  <a:txBody>
                    <a:bodyPr/>
                    <a:lstStyle/>
                    <a:p>
                      <a:pPr algn="ctr" fontAlgn="ctr"/>
                      <a:r>
                        <a:rPr lang="en-GB" sz="700" u="none" strike="noStrike">
                          <a:effectLst/>
                        </a:rPr>
                        <a:t>4970</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b"/>
                      <a:r>
                        <a:rPr lang="en-GB" sz="700" u="none" strike="noStrike">
                          <a:effectLst/>
                        </a:rPr>
                        <a:t>AD &amp; BoKs</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r" fontAlgn="b"/>
                      <a:r>
                        <a:rPr lang="en-GB" sz="700" u="none" strike="noStrike">
                          <a:effectLst/>
                        </a:rPr>
                        <a:t>28/03/2020</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b"/>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r" fontAlgn="b"/>
                      <a:r>
                        <a:rPr lang="en-GB" sz="700" u="none" strike="noStrike">
                          <a:effectLst/>
                        </a:rPr>
                        <a:t>29/03/2020</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b"/>
                      <a:r>
                        <a:rPr lang="en-GB" sz="700" u="none" strike="noStrike" dirty="0">
                          <a:effectLst/>
                        </a:rPr>
                        <a:t>TBC</a:t>
                      </a:r>
                      <a:endParaRPr lang="en-GB" sz="700" b="0" i="0" u="none" strike="noStrike" dirty="0">
                        <a:solidFill>
                          <a:srgbClr val="000000"/>
                        </a:solidFill>
                        <a:effectLst/>
                        <a:latin typeface="Arial" panose="020B0604020202020204" pitchFamily="34" charset="0"/>
                      </a:endParaRPr>
                    </a:p>
                  </a:txBody>
                  <a:tcPr marL="2977" marR="2977" marT="2977" marB="0" anchor="ctr"/>
                </a:tc>
                <a:tc>
                  <a:txBody>
                    <a:bodyPr/>
                    <a:lstStyle/>
                    <a:p>
                      <a:pPr algn="l" fontAlgn="b"/>
                      <a:r>
                        <a:rPr lang="en-US" sz="700" u="none" strike="noStrike" dirty="0">
                          <a:effectLst/>
                        </a:rPr>
                        <a:t>This will be cutover of the AD &amp; BoKs application, the  which includes the Actives Directory (AD), BoKs and Squid proxy the outage will be on the weekend and the impact will be little to none and will unable to be utilised during the maintenance window as the application is switched from PET/KET to Chess/Cress.</a:t>
                      </a:r>
                      <a:endParaRPr lang="en-US" sz="700" b="0" i="0" u="none" strike="noStrike" dirty="0">
                        <a:solidFill>
                          <a:srgbClr val="000000"/>
                        </a:solidFill>
                        <a:effectLst/>
                        <a:latin typeface="Arial" panose="020B0604020202020204" pitchFamily="34" charset="0"/>
                      </a:endParaRPr>
                    </a:p>
                  </a:txBody>
                  <a:tcPr marL="2977" marR="2977" marT="2977" marB="0" anchor="b"/>
                </a:tc>
                <a:tc>
                  <a:txBody>
                    <a:bodyPr/>
                    <a:lstStyle/>
                    <a:p>
                      <a:pPr algn="ctr" fontAlgn="ctr"/>
                      <a:r>
                        <a:rPr lang="en-GB" sz="700" u="none" strike="noStrike">
                          <a:effectLst/>
                        </a:rPr>
                        <a:t>13/11/2019</a:t>
                      </a:r>
                      <a:endParaRPr lang="en-GB" sz="700" b="0" i="0" u="none" strike="noStrike">
                        <a:solidFill>
                          <a:srgbClr val="000000"/>
                        </a:solidFill>
                        <a:effectLst/>
                        <a:latin typeface="Arial" panose="020B0604020202020204" pitchFamily="34" charset="0"/>
                      </a:endParaRPr>
                    </a:p>
                  </a:txBody>
                  <a:tcPr marL="2977" marR="2977" marT="2977" marB="0" anchor="ctr"/>
                </a:tc>
                <a:extLst>
                  <a:ext uri="{0D108BD9-81ED-4DB2-BD59-A6C34878D82A}">
                    <a16:rowId xmlns:a16="http://schemas.microsoft.com/office/drawing/2014/main" val="2321870112"/>
                  </a:ext>
                </a:extLst>
              </a:tr>
              <a:tr h="329245">
                <a:tc>
                  <a:txBody>
                    <a:bodyPr/>
                    <a:lstStyle/>
                    <a:p>
                      <a:pPr algn="ctr" fontAlgn="ctr"/>
                      <a:r>
                        <a:rPr lang="en-GB" sz="700" u="none" strike="noStrike">
                          <a:effectLst/>
                        </a:rPr>
                        <a:t>4970</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b"/>
                      <a:r>
                        <a:rPr lang="en-GB" sz="700" u="none" strike="noStrike">
                          <a:effectLst/>
                        </a:rPr>
                        <a:t>Birst Connector</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r" fontAlgn="b"/>
                      <a:r>
                        <a:rPr lang="en-GB" sz="700" u="none" strike="noStrike">
                          <a:effectLst/>
                        </a:rPr>
                        <a:t>11/04/2020</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b"/>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r" fontAlgn="b"/>
                      <a:r>
                        <a:rPr lang="en-GB" sz="700" u="none" strike="noStrike">
                          <a:effectLst/>
                        </a:rPr>
                        <a:t>12/04/2020</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b"/>
                      <a:r>
                        <a:rPr lang="en-GB" sz="700" u="none" strike="noStrike" dirty="0">
                          <a:effectLst/>
                        </a:rPr>
                        <a:t>TBC</a:t>
                      </a:r>
                      <a:endParaRPr lang="en-GB" sz="700" b="0" i="0" u="none" strike="noStrike" dirty="0">
                        <a:solidFill>
                          <a:srgbClr val="000000"/>
                        </a:solidFill>
                        <a:effectLst/>
                        <a:latin typeface="Arial" panose="020B0604020202020204" pitchFamily="34" charset="0"/>
                      </a:endParaRPr>
                    </a:p>
                  </a:txBody>
                  <a:tcPr marL="2977" marR="2977" marT="2977" marB="0" anchor="ctr"/>
                </a:tc>
                <a:tc>
                  <a:txBody>
                    <a:bodyPr/>
                    <a:lstStyle/>
                    <a:p>
                      <a:pPr algn="l" fontAlgn="b"/>
                      <a:r>
                        <a:rPr lang="en-US" sz="700" u="none" strike="noStrike" dirty="0">
                          <a:effectLst/>
                        </a:rPr>
                        <a:t>This is the cutover of the entire Birst connector application, the  outage will be on the weekend and the impact will be little to none and will unable to be utilised during the maintenance window as the application is switched from PET/KET to Chess/Cress.</a:t>
                      </a:r>
                      <a:endParaRPr lang="en-US" sz="700" b="0" i="0" u="none" strike="noStrike" dirty="0">
                        <a:solidFill>
                          <a:srgbClr val="000000"/>
                        </a:solidFill>
                        <a:effectLst/>
                        <a:latin typeface="Arial" panose="020B0604020202020204" pitchFamily="34" charset="0"/>
                      </a:endParaRPr>
                    </a:p>
                  </a:txBody>
                  <a:tcPr marL="2977" marR="2977" marT="2977" marB="0" anchor="b"/>
                </a:tc>
                <a:tc>
                  <a:txBody>
                    <a:bodyPr/>
                    <a:lstStyle/>
                    <a:p>
                      <a:pPr algn="ctr" fontAlgn="ctr"/>
                      <a:r>
                        <a:rPr lang="en-GB" sz="700" u="none" strike="noStrike">
                          <a:effectLst/>
                        </a:rPr>
                        <a:t>13/11/2019</a:t>
                      </a:r>
                      <a:endParaRPr lang="en-GB" sz="700" b="0" i="0" u="none" strike="noStrike">
                        <a:solidFill>
                          <a:srgbClr val="000000"/>
                        </a:solidFill>
                        <a:effectLst/>
                        <a:latin typeface="Arial" panose="020B0604020202020204" pitchFamily="34" charset="0"/>
                      </a:endParaRPr>
                    </a:p>
                  </a:txBody>
                  <a:tcPr marL="2977" marR="2977" marT="2977" marB="0" anchor="ctr"/>
                </a:tc>
                <a:extLst>
                  <a:ext uri="{0D108BD9-81ED-4DB2-BD59-A6C34878D82A}">
                    <a16:rowId xmlns:a16="http://schemas.microsoft.com/office/drawing/2014/main" val="3752838000"/>
                  </a:ext>
                </a:extLst>
              </a:tr>
              <a:tr h="329245">
                <a:tc>
                  <a:txBody>
                    <a:bodyPr/>
                    <a:lstStyle/>
                    <a:p>
                      <a:pPr algn="ctr" fontAlgn="ctr"/>
                      <a:r>
                        <a:rPr lang="en-GB" sz="700" u="none" strike="noStrike">
                          <a:effectLst/>
                        </a:rPr>
                        <a:t>4970</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b"/>
                      <a:r>
                        <a:rPr lang="en-GB" sz="700" u="none" strike="noStrike">
                          <a:effectLst/>
                        </a:rPr>
                        <a:t>Control M</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r" fontAlgn="b"/>
                      <a:r>
                        <a:rPr lang="en-GB" sz="700" u="none" strike="noStrike">
                          <a:effectLst/>
                        </a:rPr>
                        <a:t>16/05/2020</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b"/>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r" fontAlgn="b"/>
                      <a:r>
                        <a:rPr lang="en-GB" sz="700" u="none" strike="noStrike">
                          <a:effectLst/>
                        </a:rPr>
                        <a:t>17/05/2020</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b"/>
                      <a:r>
                        <a:rPr lang="en-GB" sz="700" u="none" strike="noStrike" dirty="0">
                          <a:effectLst/>
                        </a:rPr>
                        <a:t>TBC</a:t>
                      </a:r>
                      <a:endParaRPr lang="en-GB" sz="700" b="0" i="0" u="none" strike="noStrike" dirty="0">
                        <a:solidFill>
                          <a:srgbClr val="000000"/>
                        </a:solidFill>
                        <a:effectLst/>
                        <a:latin typeface="Arial" panose="020B0604020202020204" pitchFamily="34" charset="0"/>
                      </a:endParaRPr>
                    </a:p>
                  </a:txBody>
                  <a:tcPr marL="2977" marR="2977" marT="2977" marB="0" anchor="ctr"/>
                </a:tc>
                <a:tc>
                  <a:txBody>
                    <a:bodyPr/>
                    <a:lstStyle/>
                    <a:p>
                      <a:pPr algn="l" fontAlgn="b"/>
                      <a:r>
                        <a:rPr lang="en-US" sz="700" u="none" strike="noStrike" dirty="0">
                          <a:effectLst/>
                        </a:rPr>
                        <a:t>This is the cutover of the entire Control M application, the  outage will be on the weekend and the impact will be little to none and will unable to be utilised during the maintenance window as the application is switched from PET/KET to Chess/Cress. Subject to change due to multiple inflight changes at the time, but only by a week.</a:t>
                      </a:r>
                      <a:endParaRPr lang="en-US" sz="700" b="0" i="0" u="none" strike="noStrike" dirty="0">
                        <a:solidFill>
                          <a:srgbClr val="000000"/>
                        </a:solidFill>
                        <a:effectLst/>
                        <a:latin typeface="Arial" panose="020B0604020202020204" pitchFamily="34" charset="0"/>
                      </a:endParaRPr>
                    </a:p>
                  </a:txBody>
                  <a:tcPr marL="2977" marR="2977" marT="2977" marB="0" anchor="b"/>
                </a:tc>
                <a:tc>
                  <a:txBody>
                    <a:bodyPr/>
                    <a:lstStyle/>
                    <a:p>
                      <a:pPr algn="ctr" fontAlgn="ctr"/>
                      <a:r>
                        <a:rPr lang="en-GB" sz="700" u="none" strike="noStrike">
                          <a:effectLst/>
                        </a:rPr>
                        <a:t>13/11/2019</a:t>
                      </a:r>
                      <a:endParaRPr lang="en-GB" sz="700" b="0" i="0" u="none" strike="noStrike">
                        <a:solidFill>
                          <a:srgbClr val="000000"/>
                        </a:solidFill>
                        <a:effectLst/>
                        <a:latin typeface="Arial" panose="020B0604020202020204" pitchFamily="34" charset="0"/>
                      </a:endParaRPr>
                    </a:p>
                  </a:txBody>
                  <a:tcPr marL="2977" marR="2977" marT="2977" marB="0" anchor="ctr"/>
                </a:tc>
                <a:extLst>
                  <a:ext uri="{0D108BD9-81ED-4DB2-BD59-A6C34878D82A}">
                    <a16:rowId xmlns:a16="http://schemas.microsoft.com/office/drawing/2014/main" val="3691421783"/>
                  </a:ext>
                </a:extLst>
              </a:tr>
              <a:tr h="329245">
                <a:tc>
                  <a:txBody>
                    <a:bodyPr/>
                    <a:lstStyle/>
                    <a:p>
                      <a:pPr algn="ctr" fontAlgn="ctr"/>
                      <a:r>
                        <a:rPr lang="en-GB" sz="700" u="none" strike="noStrike" dirty="0">
                          <a:effectLst/>
                        </a:rPr>
                        <a:t>4970</a:t>
                      </a:r>
                      <a:endParaRPr lang="en-GB" sz="700" b="0" i="0" u="none" strike="noStrike" dirty="0">
                        <a:solidFill>
                          <a:srgbClr val="000000"/>
                        </a:solidFill>
                        <a:effectLst/>
                        <a:latin typeface="Arial" panose="020B0604020202020204" pitchFamily="34" charset="0"/>
                      </a:endParaRPr>
                    </a:p>
                  </a:txBody>
                  <a:tcPr marL="2977" marR="2977" marT="2977" marB="0" anchor="ctr"/>
                </a:tc>
                <a:tc>
                  <a:txBody>
                    <a:bodyPr/>
                    <a:lstStyle/>
                    <a:p>
                      <a:pPr algn="ctr" fontAlgn="b"/>
                      <a:r>
                        <a:rPr lang="en-GB" sz="700" u="none" strike="noStrike">
                          <a:effectLst/>
                        </a:rPr>
                        <a:t>Internet routing for UKLink</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r" fontAlgn="b"/>
                      <a:r>
                        <a:rPr lang="en-GB" sz="700" u="none" strike="noStrike">
                          <a:effectLst/>
                        </a:rPr>
                        <a:t>23/05/2020</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ctr" fontAlgn="b"/>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2977" marR="2977" marT="2977" marB="0" anchor="ctr"/>
                </a:tc>
                <a:tc>
                  <a:txBody>
                    <a:bodyPr/>
                    <a:lstStyle/>
                    <a:p>
                      <a:pPr algn="r" fontAlgn="b"/>
                      <a:r>
                        <a:rPr lang="en-GB" sz="700" u="none" strike="noStrike" dirty="0">
                          <a:effectLst/>
                        </a:rPr>
                        <a:t>24/05/2020</a:t>
                      </a:r>
                      <a:endParaRPr lang="en-GB" sz="700" b="0" i="0" u="none" strike="noStrike" dirty="0">
                        <a:solidFill>
                          <a:srgbClr val="000000"/>
                        </a:solidFill>
                        <a:effectLst/>
                        <a:latin typeface="Arial" panose="020B0604020202020204" pitchFamily="34" charset="0"/>
                      </a:endParaRPr>
                    </a:p>
                  </a:txBody>
                  <a:tcPr marL="2977" marR="2977" marT="2977" marB="0" anchor="ctr"/>
                </a:tc>
                <a:tc>
                  <a:txBody>
                    <a:bodyPr/>
                    <a:lstStyle/>
                    <a:p>
                      <a:pPr algn="ctr" fontAlgn="b"/>
                      <a:r>
                        <a:rPr lang="en-GB" sz="700" u="none" strike="noStrike" dirty="0">
                          <a:effectLst/>
                        </a:rPr>
                        <a:t>TBC</a:t>
                      </a:r>
                      <a:endParaRPr lang="en-GB" sz="700" b="0" i="0" u="none" strike="noStrike" dirty="0">
                        <a:solidFill>
                          <a:srgbClr val="000000"/>
                        </a:solidFill>
                        <a:effectLst/>
                        <a:latin typeface="Arial" panose="020B0604020202020204" pitchFamily="34" charset="0"/>
                      </a:endParaRPr>
                    </a:p>
                  </a:txBody>
                  <a:tcPr marL="2977" marR="2977" marT="2977" marB="0" anchor="ctr"/>
                </a:tc>
                <a:tc>
                  <a:txBody>
                    <a:bodyPr/>
                    <a:lstStyle/>
                    <a:p>
                      <a:pPr algn="l" fontAlgn="b"/>
                      <a:r>
                        <a:rPr lang="en-US" sz="700" u="none" strike="noStrike" dirty="0">
                          <a:effectLst/>
                        </a:rPr>
                        <a:t>This is the cutover of the Internet routing for UKLink, the  outage will be on the weekend and the impact will be minor, UKLink will be unable to be accessed and unable to send or receive files to corresponding systems during the maintenance window as the application is switched from PET/KET to Chess/Cress.</a:t>
                      </a:r>
                      <a:endParaRPr lang="en-US" sz="700" b="0" i="0" u="none" strike="noStrike" dirty="0">
                        <a:solidFill>
                          <a:srgbClr val="000000"/>
                        </a:solidFill>
                        <a:effectLst/>
                        <a:latin typeface="Arial" panose="020B0604020202020204" pitchFamily="34" charset="0"/>
                      </a:endParaRPr>
                    </a:p>
                  </a:txBody>
                  <a:tcPr marL="2977" marR="2977" marT="2977" marB="0" anchor="b"/>
                </a:tc>
                <a:tc>
                  <a:txBody>
                    <a:bodyPr/>
                    <a:lstStyle/>
                    <a:p>
                      <a:pPr algn="ctr" fontAlgn="ctr"/>
                      <a:r>
                        <a:rPr lang="en-GB" sz="700" u="none" strike="noStrike" dirty="0">
                          <a:effectLst/>
                        </a:rPr>
                        <a:t>13/11/2019</a:t>
                      </a:r>
                      <a:endParaRPr lang="en-GB" sz="700" b="0" i="0" u="none" strike="noStrike" dirty="0">
                        <a:solidFill>
                          <a:srgbClr val="000000"/>
                        </a:solidFill>
                        <a:effectLst/>
                        <a:latin typeface="Arial" panose="020B0604020202020204" pitchFamily="34" charset="0"/>
                      </a:endParaRPr>
                    </a:p>
                  </a:txBody>
                  <a:tcPr marL="2977" marR="2977" marT="2977" marB="0" anchor="ctr"/>
                </a:tc>
                <a:extLst>
                  <a:ext uri="{0D108BD9-81ED-4DB2-BD59-A6C34878D82A}">
                    <a16:rowId xmlns:a16="http://schemas.microsoft.com/office/drawing/2014/main" val="3474272871"/>
                  </a:ext>
                </a:extLst>
              </a:tr>
              <a:tr h="936005">
                <a:tc>
                  <a:txBody>
                    <a:bodyPr/>
                    <a:lstStyle/>
                    <a:p>
                      <a:pPr algn="ctr">
                        <a:spcAft>
                          <a:spcPts val="0"/>
                        </a:spcAft>
                      </a:pPr>
                      <a:r>
                        <a:rPr lang="en-GB" sz="700" u="none" strike="noStrike" kern="1200" dirty="0">
                          <a:solidFill>
                            <a:schemeClr val="dk1"/>
                          </a:solidFill>
                          <a:effectLst/>
                          <a:latin typeface="+mn-lt"/>
                          <a:ea typeface="+mn-ea"/>
                          <a:cs typeface="+mn-cs"/>
                        </a:rPr>
                        <a:t>  4550</a:t>
                      </a:r>
                    </a:p>
                  </a:txBody>
                  <a:tcPr marL="68580" marR="68580" marT="0" marB="0" anchor="ctr">
                    <a:solidFill>
                      <a:schemeClr val="accent6">
                        <a:lumMod val="20000"/>
                        <a:lumOff val="80000"/>
                      </a:schemeClr>
                    </a:solidFill>
                  </a:tcPr>
                </a:tc>
                <a:tc>
                  <a:txBody>
                    <a:bodyPr/>
                    <a:lstStyle/>
                    <a:p>
                      <a:pPr algn="ctr">
                        <a:spcAft>
                          <a:spcPts val="0"/>
                        </a:spcAft>
                      </a:pPr>
                      <a:r>
                        <a:rPr lang="en-GB" sz="700" u="none" strike="noStrike" kern="1200" dirty="0">
                          <a:solidFill>
                            <a:schemeClr val="dk1"/>
                          </a:solidFill>
                          <a:effectLst/>
                          <a:latin typeface="+mn-lt"/>
                          <a:ea typeface="+mn-ea"/>
                          <a:cs typeface="+mn-cs"/>
                        </a:rPr>
                        <a:t>Gemini</a:t>
                      </a:r>
                    </a:p>
                  </a:txBody>
                  <a:tcPr marL="68580" marR="68580" marT="0" marB="0" anchor="ctr">
                    <a:solidFill>
                      <a:schemeClr val="accent6">
                        <a:lumMod val="20000"/>
                        <a:lumOff val="80000"/>
                      </a:schemeClr>
                    </a:solidFill>
                  </a:tcPr>
                </a:tc>
                <a:tc>
                  <a:txBody>
                    <a:bodyPr/>
                    <a:lstStyle/>
                    <a:p>
                      <a:pPr algn="ctr">
                        <a:spcAft>
                          <a:spcPts val="0"/>
                        </a:spcAft>
                      </a:pPr>
                      <a:r>
                        <a:rPr lang="en-GB" sz="700" u="none" strike="noStrike" kern="1200" dirty="0">
                          <a:solidFill>
                            <a:schemeClr val="dk1"/>
                          </a:solidFill>
                          <a:effectLst/>
                          <a:latin typeface="+mn-lt"/>
                          <a:ea typeface="+mn-ea"/>
                          <a:cs typeface="+mn-cs"/>
                        </a:rPr>
                        <a:t>5/07/2020</a:t>
                      </a:r>
                    </a:p>
                  </a:txBody>
                  <a:tcPr marL="68580" marR="68580" marT="0" marB="0" anchor="ctr">
                    <a:solidFill>
                      <a:schemeClr val="accent6">
                        <a:lumMod val="20000"/>
                        <a:lumOff val="80000"/>
                      </a:schemeClr>
                    </a:solidFill>
                  </a:tcPr>
                </a:tc>
                <a:tc>
                  <a:txBody>
                    <a:bodyPr/>
                    <a:lstStyle/>
                    <a:p>
                      <a:pPr algn="ctr">
                        <a:spcAft>
                          <a:spcPts val="0"/>
                        </a:spcAft>
                      </a:pPr>
                      <a:r>
                        <a:rPr lang="en-GB" sz="700" u="none" strike="noStrike" kern="1200" dirty="0">
                          <a:solidFill>
                            <a:schemeClr val="dk1"/>
                          </a:solidFill>
                          <a:effectLst/>
                          <a:latin typeface="+mn-lt"/>
                          <a:ea typeface="+mn-ea"/>
                          <a:cs typeface="+mn-cs"/>
                        </a:rPr>
                        <a:t>3.00</a:t>
                      </a:r>
                    </a:p>
                  </a:txBody>
                  <a:tcPr marL="68580" marR="68580" marT="0" marB="0" anchor="ctr">
                    <a:solidFill>
                      <a:schemeClr val="accent6">
                        <a:lumMod val="20000"/>
                        <a:lumOff val="80000"/>
                      </a:schemeClr>
                    </a:solidFill>
                  </a:tcPr>
                </a:tc>
                <a:tc>
                  <a:txBody>
                    <a:bodyPr/>
                    <a:lstStyle/>
                    <a:p>
                      <a:pPr algn="ctr">
                        <a:spcAft>
                          <a:spcPts val="0"/>
                        </a:spcAft>
                      </a:pPr>
                      <a:r>
                        <a:rPr lang="en-GB" sz="700" u="none" strike="noStrike" kern="1200" dirty="0">
                          <a:solidFill>
                            <a:schemeClr val="dk1"/>
                          </a:solidFill>
                          <a:effectLst/>
                          <a:latin typeface="+mn-lt"/>
                          <a:ea typeface="+mn-ea"/>
                          <a:cs typeface="+mn-cs"/>
                        </a:rPr>
                        <a:t>05/02/2020</a:t>
                      </a:r>
                    </a:p>
                  </a:txBody>
                  <a:tcPr marL="68580" marR="68580" marT="0" marB="0" anchor="ctr">
                    <a:solidFill>
                      <a:schemeClr val="accent6">
                        <a:lumMod val="20000"/>
                        <a:lumOff val="80000"/>
                      </a:schemeClr>
                    </a:solidFill>
                  </a:tcPr>
                </a:tc>
                <a:tc>
                  <a:txBody>
                    <a:bodyPr/>
                    <a:lstStyle/>
                    <a:p>
                      <a:pPr algn="ctr">
                        <a:spcAft>
                          <a:spcPts val="0"/>
                        </a:spcAft>
                      </a:pPr>
                      <a:r>
                        <a:rPr lang="en-GB" sz="700" u="none" strike="noStrike" kern="1200" dirty="0">
                          <a:solidFill>
                            <a:schemeClr val="dk1"/>
                          </a:solidFill>
                          <a:effectLst/>
                          <a:latin typeface="+mn-lt"/>
                          <a:ea typeface="+mn-ea"/>
                          <a:cs typeface="+mn-cs"/>
                        </a:rPr>
                        <a:t>17.00</a:t>
                      </a:r>
                    </a:p>
                  </a:txBody>
                  <a:tcPr marL="68580" marR="68580" marT="0" marB="0" anchor="ctr">
                    <a:solidFill>
                      <a:schemeClr val="accent6">
                        <a:lumMod val="20000"/>
                        <a:lumOff val="80000"/>
                      </a:schemeClr>
                    </a:solidFill>
                  </a:tcPr>
                </a:tc>
                <a:tc>
                  <a:txBody>
                    <a:bodyPr/>
                    <a:lstStyle/>
                    <a:p>
                      <a:pPr algn="l">
                        <a:spcAft>
                          <a:spcPts val="0"/>
                        </a:spcAft>
                      </a:pPr>
                      <a:r>
                        <a:rPr lang="en-GB" sz="700" u="none" strike="noStrike" kern="1200" dirty="0">
                          <a:solidFill>
                            <a:schemeClr val="dk1"/>
                          </a:solidFill>
                          <a:effectLst/>
                          <a:latin typeface="+mn-lt"/>
                          <a:ea typeface="+mn-ea"/>
                          <a:cs typeface="+mn-cs"/>
                        </a:rPr>
                        <a:t>In order to complete Gemini Re-platform project implementation, an extended outage will be required on the Gemini system. Current estimated timescales for the GRP implementation are as follows: </a:t>
                      </a:r>
                    </a:p>
                    <a:p>
                      <a:pPr algn="l">
                        <a:spcAft>
                          <a:spcPts val="0"/>
                        </a:spcAft>
                      </a:pPr>
                      <a:r>
                        <a:rPr lang="en-GB" sz="700" u="none" strike="noStrike" kern="1200" dirty="0">
                          <a:solidFill>
                            <a:schemeClr val="dk1"/>
                          </a:solidFill>
                          <a:effectLst/>
                          <a:latin typeface="+mn-lt"/>
                          <a:ea typeface="+mn-ea"/>
                          <a:cs typeface="+mn-cs"/>
                        </a:rPr>
                        <a:t>Gemini Maintenance Window: 3.00 to 5.00          Extended outage from 5.00 to 13.00</a:t>
                      </a:r>
                    </a:p>
                    <a:p>
                      <a:pPr algn="l">
                        <a:spcAft>
                          <a:spcPts val="0"/>
                        </a:spcAft>
                      </a:pPr>
                      <a:r>
                        <a:rPr lang="en-GB" sz="700" u="none" strike="noStrike" kern="1200" dirty="0">
                          <a:solidFill>
                            <a:schemeClr val="dk1"/>
                          </a:solidFill>
                          <a:effectLst/>
                          <a:latin typeface="+mn-lt"/>
                          <a:ea typeface="+mn-ea"/>
                          <a:cs typeface="+mn-cs"/>
                        </a:rPr>
                        <a:t>In the event of a roll back an additional outage from 13.00 to 17.00</a:t>
                      </a:r>
                    </a:p>
                    <a:p>
                      <a:pPr algn="l">
                        <a:spcAft>
                          <a:spcPts val="0"/>
                        </a:spcAft>
                      </a:pPr>
                      <a:r>
                        <a:rPr lang="en-GB" sz="700" u="none" strike="noStrike" kern="1200" dirty="0">
                          <a:solidFill>
                            <a:schemeClr val="dk1"/>
                          </a:solidFill>
                          <a:effectLst/>
                          <a:latin typeface="+mn-lt"/>
                          <a:ea typeface="+mn-ea"/>
                          <a:cs typeface="+mn-cs"/>
                        </a:rPr>
                        <a:t>If a change is identified to the above timings, further notification will be issued.</a:t>
                      </a:r>
                    </a:p>
                    <a:p>
                      <a:pPr algn="l">
                        <a:spcAft>
                          <a:spcPts val="0"/>
                        </a:spcAft>
                      </a:pPr>
                      <a:r>
                        <a:rPr lang="en-GB" sz="700" u="none" strike="noStrike" kern="1200" dirty="0">
                          <a:solidFill>
                            <a:schemeClr val="dk1"/>
                          </a:solidFill>
                          <a:effectLst/>
                          <a:latin typeface="+mn-lt"/>
                          <a:ea typeface="+mn-ea"/>
                          <a:cs typeface="+mn-cs"/>
                        </a:rPr>
                        <a:t>Project team will work with NG and Xoserve Business to ensure appropriate measures are in place to manage all impacts due to the extended outage.  </a:t>
                      </a:r>
                    </a:p>
                  </a:txBody>
                  <a:tcPr marL="68580" marR="68580" marT="0" marB="0" anchor="ctr">
                    <a:solidFill>
                      <a:schemeClr val="accent6">
                        <a:lumMod val="20000"/>
                        <a:lumOff val="80000"/>
                      </a:schemeClr>
                    </a:solidFill>
                  </a:tcPr>
                </a:tc>
                <a:tc>
                  <a:txBody>
                    <a:bodyPr/>
                    <a:lstStyle/>
                    <a:p>
                      <a:pPr algn="ctr">
                        <a:spcAft>
                          <a:spcPts val="0"/>
                        </a:spcAft>
                      </a:pPr>
                      <a:r>
                        <a:rPr lang="en-GB" sz="700" u="none" strike="noStrike" kern="1200" dirty="0">
                          <a:solidFill>
                            <a:schemeClr val="dk1"/>
                          </a:solidFill>
                          <a:effectLst/>
                          <a:latin typeface="+mn-lt"/>
                          <a:ea typeface="+mn-ea"/>
                          <a:cs typeface="+mn-cs"/>
                        </a:rPr>
                        <a:t>11/12/2019</a:t>
                      </a:r>
                    </a:p>
                  </a:txBody>
                  <a:tcPr marL="68580" marR="68580" marT="0" marB="0" anchor="ctr">
                    <a:solidFill>
                      <a:schemeClr val="accent6">
                        <a:lumMod val="20000"/>
                        <a:lumOff val="80000"/>
                      </a:schemeClr>
                    </a:solidFill>
                  </a:tcPr>
                </a:tc>
                <a:extLst>
                  <a:ext uri="{0D108BD9-81ED-4DB2-BD59-A6C34878D82A}">
                    <a16:rowId xmlns:a16="http://schemas.microsoft.com/office/drawing/2014/main" val="2699402851"/>
                  </a:ext>
                </a:extLst>
              </a:tr>
            </a:tbl>
          </a:graphicData>
        </a:graphic>
      </p:graphicFrame>
    </p:spTree>
    <p:extLst>
      <p:ext uri="{BB962C8B-B14F-4D97-AF65-F5344CB8AC3E}">
        <p14:creationId xmlns:p14="http://schemas.microsoft.com/office/powerpoint/2010/main" val="2325017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139702"/>
            <a:ext cx="8229600" cy="637580"/>
          </a:xfrm>
        </p:spPr>
        <p:txBody>
          <a:bodyPr/>
          <a:lstStyle/>
          <a:p>
            <a:r>
              <a:rPr lang="en-GB" dirty="0"/>
              <a:t>2. New Change Proposals – Initial Review</a:t>
            </a:r>
          </a:p>
        </p:txBody>
      </p:sp>
    </p:spTree>
    <p:extLst>
      <p:ext uri="{BB962C8B-B14F-4D97-AF65-F5344CB8AC3E}">
        <p14:creationId xmlns:p14="http://schemas.microsoft.com/office/powerpoint/2010/main" val="20721789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a:t>6. Approval of Change documents</a:t>
            </a:r>
            <a:endParaRPr lang="en-GB" sz="1800" dirty="0">
              <a:solidFill>
                <a:schemeClr val="tx1"/>
              </a:solidFill>
            </a:endParaRPr>
          </a:p>
        </p:txBody>
      </p:sp>
      <p:sp>
        <p:nvSpPr>
          <p:cNvPr id="8" name="Content Placeholder 7">
            <a:extLst>
              <a:ext uri="{FF2B5EF4-FFF2-40B4-BE49-F238E27FC236}">
                <a16:creationId xmlns:a16="http://schemas.microsoft.com/office/drawing/2014/main" id="{71E95280-1982-4EE4-A522-590DAAC21D81}"/>
              </a:ext>
            </a:extLst>
          </p:cNvPr>
          <p:cNvSpPr>
            <a:spLocks noGrp="1"/>
          </p:cNvSpPr>
          <p:nvPr>
            <p:ph idx="1"/>
          </p:nvPr>
        </p:nvSpPr>
        <p:spPr>
          <a:xfrm>
            <a:off x="30088" y="1049090"/>
            <a:ext cx="8928992" cy="3970932"/>
          </a:xfrm>
        </p:spPr>
        <p:txBody>
          <a:bodyPr>
            <a:normAutofit/>
          </a:bodyPr>
          <a:lstStyle/>
          <a:p>
            <a:r>
              <a:rPr lang="en-GB" sz="1900" dirty="0"/>
              <a:t>6.1	BER for XRN4779 Adding AQ to PARR Reports</a:t>
            </a:r>
          </a:p>
          <a:p>
            <a:pPr lvl="2"/>
            <a:r>
              <a:rPr lang="en-GB" sz="1300" dirty="0"/>
              <a:t>Voting Party Shippers        </a:t>
            </a:r>
          </a:p>
          <a:p>
            <a:pPr marL="914400" lvl="2" indent="0">
              <a:buNone/>
            </a:pPr>
            <a:endParaRPr lang="en-GB" sz="1300" dirty="0"/>
          </a:p>
        </p:txBody>
      </p:sp>
      <p:graphicFrame>
        <p:nvGraphicFramePr>
          <p:cNvPr id="5" name="Object 4">
            <a:extLst>
              <a:ext uri="{FF2B5EF4-FFF2-40B4-BE49-F238E27FC236}">
                <a16:creationId xmlns:a16="http://schemas.microsoft.com/office/drawing/2014/main" id="{BFC1CCED-0179-44C0-A6F9-56C0FF9A6BF1}"/>
              </a:ext>
            </a:extLst>
          </p:cNvPr>
          <p:cNvGraphicFramePr>
            <a:graphicFrameLocks noChangeAspect="1"/>
          </p:cNvGraphicFramePr>
          <p:nvPr>
            <p:extLst>
              <p:ext uri="{D42A27DB-BD31-4B8C-83A1-F6EECF244321}">
                <p14:modId xmlns:p14="http://schemas.microsoft.com/office/powerpoint/2010/main" val="2462172719"/>
              </p:ext>
            </p:extLst>
          </p:nvPr>
        </p:nvGraphicFramePr>
        <p:xfrm>
          <a:off x="6948264" y="1203598"/>
          <a:ext cx="914400" cy="792163"/>
        </p:xfrm>
        <a:graphic>
          <a:graphicData uri="http://schemas.openxmlformats.org/presentationml/2006/ole">
            <mc:AlternateContent xmlns:mc="http://schemas.openxmlformats.org/markup-compatibility/2006">
              <mc:Choice xmlns:v="urn:schemas-microsoft-com:vml" Requires="v">
                <p:oleObj spid="_x0000_s2101" name="Document" showAsIcon="1" r:id="rId3" imgW="914400" imgH="792360" progId="Word.Document.12">
                  <p:embed/>
                </p:oleObj>
              </mc:Choice>
              <mc:Fallback>
                <p:oleObj name="Document" showAsIcon="1" r:id="rId3" imgW="914400" imgH="792360" progId="Word.Document.12">
                  <p:embed/>
                  <p:pic>
                    <p:nvPicPr>
                      <p:cNvPr id="0" name=""/>
                      <p:cNvPicPr/>
                      <p:nvPr/>
                    </p:nvPicPr>
                    <p:blipFill>
                      <a:blip r:embed="rId4"/>
                      <a:stretch>
                        <a:fillRect/>
                      </a:stretch>
                    </p:blipFill>
                    <p:spPr>
                      <a:xfrm>
                        <a:off x="6948264" y="1203598"/>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2521121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 New Change Proposals – Initial Review</a:t>
            </a:r>
          </a:p>
        </p:txBody>
      </p:sp>
      <p:graphicFrame>
        <p:nvGraphicFramePr>
          <p:cNvPr id="3" name="Table 2"/>
          <p:cNvGraphicFramePr>
            <a:graphicFrameLocks noGrp="1"/>
          </p:cNvGraphicFramePr>
          <p:nvPr>
            <p:extLst>
              <p:ext uri="{D42A27DB-BD31-4B8C-83A1-F6EECF244321}">
                <p14:modId xmlns:p14="http://schemas.microsoft.com/office/powerpoint/2010/main" val="3909025267"/>
              </p:ext>
            </p:extLst>
          </p:nvPr>
        </p:nvGraphicFramePr>
        <p:xfrm>
          <a:off x="107504" y="757303"/>
          <a:ext cx="8856983" cy="1697591"/>
        </p:xfrm>
        <a:graphic>
          <a:graphicData uri="http://schemas.openxmlformats.org/drawingml/2006/table">
            <a:tbl>
              <a:tblPr firstRow="1" firstCol="1" bandRow="1">
                <a:tableStyleId>{5940675A-B579-460E-94D1-54222C63F5DA}</a:tableStyleId>
              </a:tblPr>
              <a:tblGrid>
                <a:gridCol w="730212">
                  <a:extLst>
                    <a:ext uri="{9D8B030D-6E8A-4147-A177-3AD203B41FA5}">
                      <a16:colId xmlns:a16="http://schemas.microsoft.com/office/drawing/2014/main" val="20000"/>
                    </a:ext>
                  </a:extLst>
                </a:gridCol>
                <a:gridCol w="1854389">
                  <a:extLst>
                    <a:ext uri="{9D8B030D-6E8A-4147-A177-3AD203B41FA5}">
                      <a16:colId xmlns:a16="http://schemas.microsoft.com/office/drawing/2014/main" val="20001"/>
                    </a:ext>
                  </a:extLst>
                </a:gridCol>
                <a:gridCol w="703401">
                  <a:extLst>
                    <a:ext uri="{9D8B030D-6E8A-4147-A177-3AD203B41FA5}">
                      <a16:colId xmlns:a16="http://schemas.microsoft.com/office/drawing/2014/main" val="20002"/>
                    </a:ext>
                  </a:extLst>
                </a:gridCol>
                <a:gridCol w="490388">
                  <a:extLst>
                    <a:ext uri="{9D8B030D-6E8A-4147-A177-3AD203B41FA5}">
                      <a16:colId xmlns:a16="http://schemas.microsoft.com/office/drawing/2014/main" val="20003"/>
                    </a:ext>
                  </a:extLst>
                </a:gridCol>
                <a:gridCol w="404860">
                  <a:extLst>
                    <a:ext uri="{9D8B030D-6E8A-4147-A177-3AD203B41FA5}">
                      <a16:colId xmlns:a16="http://schemas.microsoft.com/office/drawing/2014/main" val="20004"/>
                    </a:ext>
                  </a:extLst>
                </a:gridCol>
                <a:gridCol w="409701">
                  <a:extLst>
                    <a:ext uri="{9D8B030D-6E8A-4147-A177-3AD203B41FA5}">
                      <a16:colId xmlns:a16="http://schemas.microsoft.com/office/drawing/2014/main" val="20005"/>
                    </a:ext>
                  </a:extLst>
                </a:gridCol>
                <a:gridCol w="459727">
                  <a:extLst>
                    <a:ext uri="{9D8B030D-6E8A-4147-A177-3AD203B41FA5}">
                      <a16:colId xmlns:a16="http://schemas.microsoft.com/office/drawing/2014/main" val="3663843725"/>
                    </a:ext>
                  </a:extLst>
                </a:gridCol>
                <a:gridCol w="1920473">
                  <a:extLst>
                    <a:ext uri="{9D8B030D-6E8A-4147-A177-3AD203B41FA5}">
                      <a16:colId xmlns:a16="http://schemas.microsoft.com/office/drawing/2014/main" val="20007"/>
                    </a:ext>
                  </a:extLst>
                </a:gridCol>
                <a:gridCol w="1883832">
                  <a:extLst>
                    <a:ext uri="{9D8B030D-6E8A-4147-A177-3AD203B41FA5}">
                      <a16:colId xmlns:a16="http://schemas.microsoft.com/office/drawing/2014/main" val="20008"/>
                    </a:ext>
                  </a:extLst>
                </a:gridCol>
              </a:tblGrid>
              <a:tr h="302279">
                <a:tc rowSpan="2">
                  <a:txBody>
                    <a:bodyPr/>
                    <a:lstStyle/>
                    <a:p>
                      <a:pPr>
                        <a:lnSpc>
                          <a:spcPct val="115000"/>
                        </a:lnSpc>
                        <a:spcAft>
                          <a:spcPts val="0"/>
                        </a:spcAft>
                      </a:pPr>
                      <a:r>
                        <a:rPr lang="en-GB" sz="1100" dirty="0">
                          <a:effectLst/>
                        </a:rPr>
                        <a:t>Agenda</a:t>
                      </a:r>
                    </a:p>
                    <a:p>
                      <a:pPr>
                        <a:lnSpc>
                          <a:spcPct val="115000"/>
                        </a:lnSpc>
                        <a:spcAft>
                          <a:spcPts val="0"/>
                        </a:spcAft>
                      </a:pPr>
                      <a:r>
                        <a:rPr lang="en-GB" sz="1100" dirty="0">
                          <a:effectLst/>
                        </a:rPr>
                        <a:t>Item</a:t>
                      </a:r>
                      <a:endParaRPr lang="en-GB" sz="1100" dirty="0">
                        <a:effectLst/>
                        <a:latin typeface="Calibri"/>
                        <a:ea typeface="Calibri"/>
                        <a:cs typeface="Times New Roman"/>
                      </a:endParaRPr>
                    </a:p>
                  </a:txBody>
                  <a:tcPr marL="66582" marR="66582" marT="0" marB="0">
                    <a:solidFill>
                      <a:schemeClr val="tx2">
                        <a:lumMod val="40000"/>
                        <a:lumOff val="60000"/>
                      </a:schemeClr>
                    </a:solidFill>
                  </a:tcPr>
                </a:tc>
                <a:tc rowSpan="2">
                  <a:txBody>
                    <a:bodyPr/>
                    <a:lstStyle/>
                    <a:p>
                      <a:pPr>
                        <a:lnSpc>
                          <a:spcPct val="115000"/>
                        </a:lnSpc>
                        <a:spcAft>
                          <a:spcPts val="0"/>
                        </a:spcAft>
                      </a:pPr>
                      <a:r>
                        <a:rPr lang="en-GB" sz="1100" dirty="0">
                          <a:effectLst/>
                        </a:rPr>
                        <a:t>XRN / Title</a:t>
                      </a:r>
                      <a:endParaRPr lang="en-GB" sz="1100" dirty="0">
                        <a:effectLst/>
                        <a:latin typeface="Calibri"/>
                        <a:ea typeface="Calibri"/>
                        <a:cs typeface="Times New Roman"/>
                      </a:endParaRPr>
                    </a:p>
                  </a:txBody>
                  <a:tcPr marL="66582" marR="66582" marT="0" marB="0">
                    <a:solidFill>
                      <a:schemeClr val="tx2">
                        <a:lumMod val="40000"/>
                        <a:lumOff val="60000"/>
                      </a:schemeClr>
                    </a:solidFill>
                  </a:tcPr>
                </a:tc>
                <a:tc gridSpan="5">
                  <a:txBody>
                    <a:bodyPr/>
                    <a:lstStyle/>
                    <a:p>
                      <a:pPr>
                        <a:lnSpc>
                          <a:spcPct val="115000"/>
                        </a:lnSpc>
                        <a:spcAft>
                          <a:spcPts val="0"/>
                        </a:spcAft>
                      </a:pPr>
                      <a:r>
                        <a:rPr lang="en-GB" sz="1100" dirty="0">
                          <a:effectLst/>
                        </a:rPr>
                        <a:t>Voting</a:t>
                      </a:r>
                      <a:endParaRPr lang="en-GB" sz="1100" dirty="0">
                        <a:effectLst/>
                        <a:latin typeface="Calibri"/>
                        <a:ea typeface="Calibri"/>
                        <a:cs typeface="Times New Roman"/>
                      </a:endParaRPr>
                    </a:p>
                  </a:txBody>
                  <a:tcPr marL="66582" marR="66582" marT="0" marB="0">
                    <a:solidFill>
                      <a:schemeClr val="accent5"/>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nSpc>
                          <a:spcPct val="115000"/>
                        </a:lnSpc>
                        <a:spcAft>
                          <a:spcPts val="0"/>
                        </a:spcAft>
                      </a:pPr>
                      <a:r>
                        <a:rPr lang="en-GB" sz="1100" dirty="0">
                          <a:effectLst/>
                        </a:rPr>
                        <a:t>Funding</a:t>
                      </a:r>
                      <a:endParaRPr lang="en-GB" sz="1100" dirty="0">
                        <a:effectLst/>
                        <a:latin typeface="Calibri"/>
                        <a:ea typeface="Calibri"/>
                        <a:cs typeface="Times New Roman"/>
                      </a:endParaRPr>
                    </a:p>
                  </a:txBody>
                  <a:tcPr marL="66582" marR="66582" marT="0" marB="0">
                    <a:solidFill>
                      <a:schemeClr val="accent5"/>
                    </a:solidFill>
                  </a:tcPr>
                </a:tc>
                <a:tc rowSpan="2">
                  <a:txBody>
                    <a:bodyPr/>
                    <a:lstStyle/>
                    <a:p>
                      <a:pPr>
                        <a:lnSpc>
                          <a:spcPct val="115000"/>
                        </a:lnSpc>
                        <a:spcAft>
                          <a:spcPts val="0"/>
                        </a:spcAft>
                      </a:pPr>
                      <a:r>
                        <a:rPr lang="en-GB" sz="1100" dirty="0">
                          <a:effectLst/>
                        </a:rPr>
                        <a:t>DSC Service Area</a:t>
                      </a:r>
                      <a:endParaRPr lang="en-GB" sz="1100" dirty="0">
                        <a:effectLst/>
                        <a:latin typeface="Calibri"/>
                        <a:ea typeface="Calibri"/>
                        <a:cs typeface="Times New Roman"/>
                      </a:endParaRPr>
                    </a:p>
                  </a:txBody>
                  <a:tcPr marL="66582" marR="66582" marT="0" marB="0">
                    <a:solidFill>
                      <a:schemeClr val="accent4">
                        <a:lumMod val="40000"/>
                        <a:lumOff val="60000"/>
                      </a:schemeClr>
                    </a:solidFill>
                  </a:tcPr>
                </a:tc>
                <a:extLst>
                  <a:ext uri="{0D108BD9-81ED-4DB2-BD59-A6C34878D82A}">
                    <a16:rowId xmlns:a16="http://schemas.microsoft.com/office/drawing/2014/main" val="10000"/>
                  </a:ext>
                </a:extLst>
              </a:tr>
              <a:tr h="274956">
                <a:tc vMerge="1">
                  <a:txBody>
                    <a:bodyPr/>
                    <a:lstStyle/>
                    <a:p>
                      <a:endParaRPr lang="en-GB"/>
                    </a:p>
                  </a:txBody>
                  <a:tcPr/>
                </a:tc>
                <a:tc vMerge="1">
                  <a:txBody>
                    <a:bodyPr/>
                    <a:lstStyle/>
                    <a:p>
                      <a:endParaRPr lang="en-GB"/>
                    </a:p>
                  </a:txBody>
                  <a:tcPr/>
                </a:tc>
                <a:tc>
                  <a:txBody>
                    <a:bodyPr/>
                    <a:lstStyle/>
                    <a:p>
                      <a:pPr>
                        <a:lnSpc>
                          <a:spcPct val="115000"/>
                        </a:lnSpc>
                        <a:spcAft>
                          <a:spcPts val="0"/>
                        </a:spcAft>
                      </a:pPr>
                      <a:r>
                        <a:rPr lang="en-GB" sz="1100" dirty="0">
                          <a:effectLst/>
                        </a:rPr>
                        <a:t>Shipper </a:t>
                      </a:r>
                    </a:p>
                    <a:p>
                      <a:pPr>
                        <a:lnSpc>
                          <a:spcPct val="115000"/>
                        </a:lnSpc>
                        <a:spcAft>
                          <a:spcPts val="0"/>
                        </a:spcAft>
                      </a:pPr>
                      <a:r>
                        <a:rPr lang="en-GB" sz="1100" dirty="0">
                          <a:effectLst/>
                        </a:rPr>
                        <a:t>Y/N</a:t>
                      </a:r>
                      <a:endParaRPr lang="en-GB" sz="1100" dirty="0">
                        <a:effectLst/>
                        <a:latin typeface="Calibri"/>
                        <a:ea typeface="Calibri"/>
                        <a:cs typeface="Times New Roman"/>
                      </a:endParaRPr>
                    </a:p>
                  </a:txBody>
                  <a:tcPr marL="66582" marR="66582" marT="0" marB="0">
                    <a:solidFill>
                      <a:schemeClr val="accent5"/>
                    </a:solidFill>
                  </a:tcPr>
                </a:tc>
                <a:tc>
                  <a:txBody>
                    <a:bodyPr/>
                    <a:lstStyle/>
                    <a:p>
                      <a:pPr>
                        <a:lnSpc>
                          <a:spcPct val="115000"/>
                        </a:lnSpc>
                        <a:spcAft>
                          <a:spcPts val="0"/>
                        </a:spcAft>
                      </a:pPr>
                      <a:r>
                        <a:rPr lang="en-GB" sz="1100" dirty="0">
                          <a:effectLst/>
                        </a:rPr>
                        <a:t>DNO</a:t>
                      </a:r>
                    </a:p>
                    <a:p>
                      <a:pPr>
                        <a:lnSpc>
                          <a:spcPct val="115000"/>
                        </a:lnSpc>
                        <a:spcAft>
                          <a:spcPts val="0"/>
                        </a:spcAft>
                      </a:pPr>
                      <a:r>
                        <a:rPr lang="en-GB" sz="1100" dirty="0">
                          <a:effectLst/>
                        </a:rPr>
                        <a:t>Y/N</a:t>
                      </a:r>
                      <a:endParaRPr lang="en-GB" sz="1100" dirty="0">
                        <a:effectLst/>
                        <a:latin typeface="Calibri"/>
                        <a:ea typeface="Calibri"/>
                        <a:cs typeface="Times New Roman"/>
                      </a:endParaRPr>
                    </a:p>
                  </a:txBody>
                  <a:tcPr marL="66582" marR="66582" marT="0" marB="0">
                    <a:solidFill>
                      <a:schemeClr val="accent5"/>
                    </a:solidFill>
                  </a:tcPr>
                </a:tc>
                <a:tc>
                  <a:txBody>
                    <a:bodyPr/>
                    <a:lstStyle/>
                    <a:p>
                      <a:pPr>
                        <a:lnSpc>
                          <a:spcPct val="115000"/>
                        </a:lnSpc>
                        <a:spcAft>
                          <a:spcPts val="0"/>
                        </a:spcAft>
                      </a:pPr>
                      <a:r>
                        <a:rPr lang="en-GB" sz="1100" dirty="0">
                          <a:effectLst/>
                        </a:rPr>
                        <a:t>GT</a:t>
                      </a:r>
                    </a:p>
                    <a:p>
                      <a:pPr>
                        <a:lnSpc>
                          <a:spcPct val="115000"/>
                        </a:lnSpc>
                        <a:spcAft>
                          <a:spcPts val="0"/>
                        </a:spcAft>
                      </a:pPr>
                      <a:r>
                        <a:rPr lang="en-GB" sz="1100" dirty="0">
                          <a:effectLst/>
                        </a:rPr>
                        <a:t>Y/N</a:t>
                      </a:r>
                      <a:endParaRPr lang="en-GB" sz="1100" dirty="0">
                        <a:effectLst/>
                        <a:latin typeface="Calibri"/>
                        <a:ea typeface="Calibri"/>
                        <a:cs typeface="Times New Roman"/>
                      </a:endParaRPr>
                    </a:p>
                  </a:txBody>
                  <a:tcPr marL="66582" marR="66582" marT="0" marB="0">
                    <a:solidFill>
                      <a:schemeClr val="accent5"/>
                    </a:solidFill>
                  </a:tcPr>
                </a:tc>
                <a:tc>
                  <a:txBody>
                    <a:bodyPr/>
                    <a:lstStyle/>
                    <a:p>
                      <a:pPr>
                        <a:lnSpc>
                          <a:spcPct val="115000"/>
                        </a:lnSpc>
                        <a:spcAft>
                          <a:spcPts val="0"/>
                        </a:spcAft>
                      </a:pPr>
                      <a:r>
                        <a:rPr lang="en-GB" sz="1100" dirty="0">
                          <a:effectLst/>
                        </a:rPr>
                        <a:t>IGT</a:t>
                      </a:r>
                    </a:p>
                    <a:p>
                      <a:pPr>
                        <a:lnSpc>
                          <a:spcPct val="115000"/>
                        </a:lnSpc>
                        <a:spcAft>
                          <a:spcPts val="0"/>
                        </a:spcAft>
                      </a:pPr>
                      <a:r>
                        <a:rPr lang="en-GB" sz="1100" dirty="0">
                          <a:effectLst/>
                        </a:rPr>
                        <a:t>Y/N</a:t>
                      </a:r>
                      <a:endParaRPr lang="en-GB" sz="1100" dirty="0">
                        <a:effectLst/>
                        <a:latin typeface="Calibri"/>
                        <a:ea typeface="Calibri"/>
                        <a:cs typeface="Times New Roman"/>
                      </a:endParaRPr>
                    </a:p>
                  </a:txBody>
                  <a:tcPr marL="66582" marR="66582" marT="0" marB="0">
                    <a:solidFill>
                      <a:schemeClr val="accent5"/>
                    </a:solidFill>
                  </a:tcPr>
                </a:tc>
                <a:tc>
                  <a:txBody>
                    <a:bodyPr/>
                    <a:lstStyle/>
                    <a:p>
                      <a:pPr marL="0" algn="l" defTabSz="914400" rtl="0" eaLnBrk="1" latinLnBrk="0" hangingPunct="1">
                        <a:lnSpc>
                          <a:spcPct val="115000"/>
                        </a:lnSpc>
                        <a:spcAft>
                          <a:spcPts val="0"/>
                        </a:spcAft>
                      </a:pPr>
                      <a:r>
                        <a:rPr lang="en-GB" sz="1100" kern="1200" dirty="0">
                          <a:solidFill>
                            <a:schemeClr val="tx1"/>
                          </a:solidFill>
                          <a:effectLst/>
                          <a:latin typeface="+mn-lt"/>
                          <a:ea typeface="+mn-ea"/>
                          <a:cs typeface="+mn-cs"/>
                        </a:rPr>
                        <a:t>NTS</a:t>
                      </a:r>
                    </a:p>
                    <a:p>
                      <a:pPr marL="0" algn="l" defTabSz="914400" rtl="0" eaLnBrk="1" latinLnBrk="0" hangingPunct="1">
                        <a:lnSpc>
                          <a:spcPct val="115000"/>
                        </a:lnSpc>
                        <a:spcAft>
                          <a:spcPts val="0"/>
                        </a:spcAft>
                      </a:pPr>
                      <a:r>
                        <a:rPr lang="en-GB" sz="1100" kern="1200" dirty="0">
                          <a:solidFill>
                            <a:schemeClr val="tx1"/>
                          </a:solidFill>
                          <a:effectLst/>
                          <a:latin typeface="+mn-lt"/>
                          <a:ea typeface="+mn-ea"/>
                          <a:cs typeface="+mn-cs"/>
                        </a:rPr>
                        <a:t>Y/N</a:t>
                      </a:r>
                    </a:p>
                  </a:txBody>
                  <a:tcPr marL="66582" marR="66582" marT="0" marB="0">
                    <a:solidFill>
                      <a:schemeClr val="accent5"/>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504056">
                <a:tc>
                  <a:txBody>
                    <a:bodyPr/>
                    <a:lstStyle/>
                    <a:p>
                      <a:pPr>
                        <a:lnSpc>
                          <a:spcPct val="115000"/>
                        </a:lnSpc>
                        <a:spcAft>
                          <a:spcPts val="0"/>
                        </a:spcAft>
                      </a:pPr>
                      <a:r>
                        <a:rPr lang="en-GB" sz="1000" kern="1200" dirty="0">
                          <a:solidFill>
                            <a:schemeClr val="tx1"/>
                          </a:solidFill>
                          <a:effectLst/>
                          <a:latin typeface="Arial" panose="020B0604020202020204" pitchFamily="34" charset="0"/>
                          <a:ea typeface="+mn-ea"/>
                          <a:cs typeface="Arial" panose="020B0604020202020204" pitchFamily="34" charset="0"/>
                        </a:rPr>
                        <a:t>2.1</a:t>
                      </a:r>
                    </a:p>
                  </a:txBody>
                  <a:tcPr marL="66582" marR="66582" marT="0" marB="0" anchor="ctr"/>
                </a:tc>
                <a:tc>
                  <a:txBody>
                    <a:bodyPr/>
                    <a:lstStyle/>
                    <a:p>
                      <a:pPr>
                        <a:lnSpc>
                          <a:spcPct val="115000"/>
                        </a:lnSpc>
                        <a:spcAft>
                          <a:spcPts val="0"/>
                        </a:spcAft>
                      </a:pPr>
                      <a:r>
                        <a:rPr lang="en-US" sz="1000" kern="1200" dirty="0">
                          <a:solidFill>
                            <a:schemeClr val="tx1"/>
                          </a:solidFill>
                          <a:effectLst/>
                          <a:latin typeface="Arial" panose="020B0604020202020204" pitchFamily="34" charset="0"/>
                          <a:ea typeface="+mn-ea"/>
                          <a:cs typeface="Arial" panose="020B0604020202020204" pitchFamily="34" charset="0"/>
                        </a:rPr>
                        <a:t>XRN5053 </a:t>
                      </a:r>
                      <a:r>
                        <a:rPr lang="en-GB" sz="1000" kern="1200" dirty="0">
                          <a:solidFill>
                            <a:schemeClr val="tx1"/>
                          </a:solidFill>
                          <a:effectLst/>
                          <a:latin typeface="Arial" panose="020B0604020202020204" pitchFamily="34" charset="0"/>
                          <a:ea typeface="+mn-ea"/>
                          <a:cs typeface="Arial" panose="020B0604020202020204" pitchFamily="34" charset="0"/>
                        </a:rPr>
                        <a:t>Single Sided Nominations Improvements</a:t>
                      </a:r>
                      <a:endParaRPr lang="en-US"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algn="ctr">
                        <a:lnSpc>
                          <a:spcPct val="115000"/>
                        </a:lnSpc>
                        <a:spcAft>
                          <a:spcPts val="0"/>
                        </a:spcAft>
                      </a:pPr>
                      <a:r>
                        <a:rPr lang="en-GB" sz="1000" kern="1200" dirty="0">
                          <a:solidFill>
                            <a:schemeClr val="tx1"/>
                          </a:solidFill>
                          <a:effectLst/>
                          <a:latin typeface="Arial" panose="020B0604020202020204" pitchFamily="34" charset="0"/>
                          <a:ea typeface="+mn-ea"/>
                          <a:cs typeface="Arial" panose="020B0604020202020204" pitchFamily="34" charset="0"/>
                        </a:rPr>
                        <a:t>N</a:t>
                      </a:r>
                    </a:p>
                  </a:txBody>
                  <a:tcPr marL="66582" marR="66582" marT="0" marB="0" anchor="ctr"/>
                </a:tc>
                <a:tc>
                  <a:txBody>
                    <a:bodyPr/>
                    <a:lstStyle/>
                    <a:p>
                      <a:pPr algn="ctr">
                        <a:lnSpc>
                          <a:spcPct val="115000"/>
                        </a:lnSpc>
                        <a:spcAft>
                          <a:spcPts val="0"/>
                        </a:spcAft>
                      </a:pPr>
                      <a:r>
                        <a:rPr lang="en-GB" sz="1000" kern="1200" dirty="0">
                          <a:solidFill>
                            <a:schemeClr val="tx1"/>
                          </a:solidFill>
                          <a:effectLst/>
                          <a:latin typeface="Arial" panose="020B0604020202020204" pitchFamily="34" charset="0"/>
                          <a:ea typeface="+mn-ea"/>
                          <a:cs typeface="Arial" panose="020B0604020202020204" pitchFamily="34" charset="0"/>
                        </a:rPr>
                        <a:t>N</a:t>
                      </a:r>
                    </a:p>
                  </a:txBody>
                  <a:tcPr marL="66582" marR="66582" marT="0" marB="0" anchor="ctr"/>
                </a:tc>
                <a:tc>
                  <a:txBody>
                    <a:bodyPr/>
                    <a:lstStyle/>
                    <a:p>
                      <a:pPr algn="ctr">
                        <a:lnSpc>
                          <a:spcPct val="115000"/>
                        </a:lnSpc>
                        <a:spcAft>
                          <a:spcPts val="0"/>
                        </a:spcAft>
                      </a:pPr>
                      <a:r>
                        <a:rPr lang="en-GB" sz="1000" kern="1200" dirty="0">
                          <a:solidFill>
                            <a:schemeClr val="tx1"/>
                          </a:solidFill>
                          <a:effectLst/>
                          <a:latin typeface="Arial" panose="020B0604020202020204" pitchFamily="34" charset="0"/>
                          <a:ea typeface="+mn-ea"/>
                          <a:cs typeface="Arial" panose="020B0604020202020204" pitchFamily="34" charset="0"/>
                        </a:rPr>
                        <a:t>N</a:t>
                      </a:r>
                    </a:p>
                  </a:txBody>
                  <a:tcPr marL="66582" marR="66582" marT="0" marB="0" anchor="ctr"/>
                </a:tc>
                <a:tc>
                  <a:txBody>
                    <a:bodyPr/>
                    <a:lstStyle/>
                    <a:p>
                      <a:pPr algn="ctr">
                        <a:lnSpc>
                          <a:spcPct val="115000"/>
                        </a:lnSpc>
                        <a:spcAft>
                          <a:spcPts val="0"/>
                        </a:spcAft>
                      </a:pPr>
                      <a:r>
                        <a:rPr lang="en-GB" sz="1000" kern="1200" dirty="0">
                          <a:solidFill>
                            <a:schemeClr val="tx1"/>
                          </a:solidFill>
                          <a:effectLst/>
                          <a:latin typeface="Arial" panose="020B0604020202020204" pitchFamily="34" charset="0"/>
                          <a:ea typeface="+mn-ea"/>
                          <a:cs typeface="Arial" panose="020B0604020202020204" pitchFamily="34" charset="0"/>
                        </a:rPr>
                        <a:t>N</a:t>
                      </a:r>
                    </a:p>
                  </a:txBody>
                  <a:tcPr marL="66582" marR="66582" marT="0" marB="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000" kern="1200" noProof="0" dirty="0">
                          <a:solidFill>
                            <a:schemeClr val="tx1"/>
                          </a:solidFill>
                          <a:effectLst/>
                          <a:latin typeface="Arial" panose="020B0604020202020204" pitchFamily="34" charset="0"/>
                          <a:ea typeface="+mn-ea"/>
                          <a:cs typeface="Arial" panose="020B0604020202020204" pitchFamily="34" charset="0"/>
                        </a:rPr>
                        <a:t>Y</a:t>
                      </a:r>
                    </a:p>
                  </a:txBody>
                  <a:tcPr marL="66582" marR="66582" marT="0" marB="0" anchor="ctr"/>
                </a:tc>
                <a:tc>
                  <a:txBody>
                    <a:bodyPr/>
                    <a:lstStyle/>
                    <a:p>
                      <a:pPr marL="0" marR="0" lvl="0" indent="0" algn="l" defTabSz="914400" rtl="0" eaLnBrk="1" fontAlgn="base" latinLnBrk="0" hangingPunct="1">
                        <a:lnSpc>
                          <a:spcPct val="115000"/>
                        </a:lnSpc>
                        <a:spcBef>
                          <a:spcPts val="0"/>
                        </a:spcBef>
                        <a:spcAft>
                          <a:spcPts val="0"/>
                        </a:spcAft>
                        <a:buClrTx/>
                        <a:buSzTx/>
                        <a:buFontTx/>
                        <a:buNone/>
                        <a:tabLst/>
                        <a:defRPr/>
                      </a:pPr>
                      <a:r>
                        <a:rPr lang="en-GB" sz="1000" kern="1200" dirty="0">
                          <a:solidFill>
                            <a:schemeClr val="tx1"/>
                          </a:solidFill>
                          <a:effectLst/>
                          <a:latin typeface="Arial" panose="020B0604020202020204" pitchFamily="34" charset="0"/>
                          <a:ea typeface="+mn-ea"/>
                          <a:cs typeface="Arial" panose="020B0604020202020204" pitchFamily="34" charset="0"/>
                        </a:rPr>
                        <a:t>100% NTS</a:t>
                      </a:r>
                    </a:p>
                  </a:txBody>
                  <a:tcPr marL="66582" marR="66582" marT="0" marB="0" anchor="ctr"/>
                </a:tc>
                <a:tc>
                  <a:txBody>
                    <a:bodyPr/>
                    <a:lstStyle/>
                    <a:p>
                      <a:pPr marL="0" algn="l" defTabSz="914400" rtl="0" eaLnBrk="1" fontAlgn="ctr" latinLnBrk="0" hangingPunct="1">
                        <a:lnSpc>
                          <a:spcPct val="115000"/>
                        </a:lnSpc>
                        <a:spcAft>
                          <a:spcPts val="0"/>
                        </a:spcAft>
                      </a:pPr>
                      <a:r>
                        <a:rPr lang="en-US" sz="1000" kern="1200" dirty="0">
                          <a:solidFill>
                            <a:schemeClr val="tx1"/>
                          </a:solidFill>
                          <a:effectLst/>
                          <a:latin typeface="Arial" panose="020B0604020202020204" pitchFamily="34" charset="0"/>
                          <a:ea typeface="+mn-ea"/>
                          <a:cs typeface="Arial" panose="020B0604020202020204" pitchFamily="34" charset="0"/>
                        </a:rPr>
                        <a:t>Service Area 20</a:t>
                      </a:r>
                    </a:p>
                  </a:txBody>
                  <a:tcPr marL="9525" marR="9525" marT="9525" marB="0" anchor="ctr"/>
                </a:tc>
                <a:extLst>
                  <a:ext uri="{0D108BD9-81ED-4DB2-BD59-A6C34878D82A}">
                    <a16:rowId xmlns:a16="http://schemas.microsoft.com/office/drawing/2014/main" val="10002"/>
                  </a:ext>
                </a:extLst>
              </a:tr>
              <a:tr h="518066">
                <a:tc>
                  <a:txBody>
                    <a:bodyPr/>
                    <a:lstStyle/>
                    <a:p>
                      <a:pPr>
                        <a:lnSpc>
                          <a:spcPct val="115000"/>
                        </a:lnSpc>
                        <a:spcAft>
                          <a:spcPts val="0"/>
                        </a:spcAft>
                      </a:pPr>
                      <a:r>
                        <a:rPr lang="en-GB" sz="1000" kern="1200" dirty="0">
                          <a:solidFill>
                            <a:schemeClr val="tx1"/>
                          </a:solidFill>
                          <a:effectLst/>
                          <a:latin typeface="Arial" panose="020B0604020202020204" pitchFamily="34" charset="0"/>
                          <a:ea typeface="+mn-ea"/>
                          <a:cs typeface="Arial" panose="020B0604020202020204" pitchFamily="34" charset="0"/>
                        </a:rPr>
                        <a:t>2.2</a:t>
                      </a:r>
                    </a:p>
                  </a:txBody>
                  <a:tcPr marL="66582" marR="66582" marT="0" marB="0" anchor="ctr"/>
                </a:tc>
                <a:tc>
                  <a:txBody>
                    <a:bodyPr/>
                    <a:lstStyle/>
                    <a:p>
                      <a:pPr>
                        <a:lnSpc>
                          <a:spcPct val="115000"/>
                        </a:lnSpc>
                        <a:spcAft>
                          <a:spcPts val="0"/>
                        </a:spcAft>
                      </a:pPr>
                      <a:r>
                        <a:rPr lang="en-GB" sz="1000" dirty="0"/>
                        <a:t>XRN5054 – </a:t>
                      </a:r>
                      <a:r>
                        <a:rPr lang="en-GB" sz="1000" b="0" dirty="0"/>
                        <a:t>Negative Implied Flow Rates</a:t>
                      </a:r>
                      <a:endParaRPr lang="en-US"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algn="ctr">
                        <a:lnSpc>
                          <a:spcPct val="115000"/>
                        </a:lnSpc>
                        <a:spcAft>
                          <a:spcPts val="0"/>
                        </a:spcAft>
                      </a:pPr>
                      <a:r>
                        <a:rPr lang="en-GB" sz="1000" kern="1200" dirty="0">
                          <a:solidFill>
                            <a:schemeClr val="tx1"/>
                          </a:solidFill>
                          <a:effectLst/>
                          <a:latin typeface="Arial" panose="020B0604020202020204" pitchFamily="34" charset="0"/>
                          <a:ea typeface="+mn-ea"/>
                          <a:cs typeface="Arial" panose="020B0604020202020204" pitchFamily="34" charset="0"/>
                        </a:rPr>
                        <a:t>N</a:t>
                      </a:r>
                    </a:p>
                  </a:txBody>
                  <a:tcPr marL="66582" marR="66582" marT="0" marB="0" anchor="ctr"/>
                </a:tc>
                <a:tc>
                  <a:txBody>
                    <a:bodyPr/>
                    <a:lstStyle/>
                    <a:p>
                      <a:pPr algn="ctr">
                        <a:lnSpc>
                          <a:spcPct val="115000"/>
                        </a:lnSpc>
                        <a:spcAft>
                          <a:spcPts val="0"/>
                        </a:spcAft>
                      </a:pPr>
                      <a:r>
                        <a:rPr lang="en-GB" sz="1000" kern="1200" dirty="0">
                          <a:solidFill>
                            <a:schemeClr val="tx1"/>
                          </a:solidFill>
                          <a:effectLst/>
                          <a:latin typeface="Arial" panose="020B0604020202020204" pitchFamily="34" charset="0"/>
                          <a:ea typeface="+mn-ea"/>
                          <a:cs typeface="Arial" panose="020B0604020202020204" pitchFamily="34" charset="0"/>
                        </a:rPr>
                        <a:t>N</a:t>
                      </a:r>
                    </a:p>
                  </a:txBody>
                  <a:tcPr marL="66582" marR="66582" marT="0" marB="0" anchor="ctr"/>
                </a:tc>
                <a:tc>
                  <a:txBody>
                    <a:bodyPr/>
                    <a:lstStyle/>
                    <a:p>
                      <a:pPr algn="ctr">
                        <a:lnSpc>
                          <a:spcPct val="115000"/>
                        </a:lnSpc>
                        <a:spcAft>
                          <a:spcPts val="0"/>
                        </a:spcAft>
                      </a:pPr>
                      <a:r>
                        <a:rPr lang="en-GB" sz="1000" kern="1200" dirty="0">
                          <a:solidFill>
                            <a:schemeClr val="tx1"/>
                          </a:solidFill>
                          <a:effectLst/>
                          <a:latin typeface="Arial" panose="020B0604020202020204" pitchFamily="34" charset="0"/>
                          <a:ea typeface="+mn-ea"/>
                          <a:cs typeface="Arial" panose="020B0604020202020204" pitchFamily="34" charset="0"/>
                        </a:rPr>
                        <a:t>N</a:t>
                      </a:r>
                    </a:p>
                  </a:txBody>
                  <a:tcPr marL="66582" marR="66582" marT="0" marB="0" anchor="ctr"/>
                </a:tc>
                <a:tc>
                  <a:txBody>
                    <a:bodyPr/>
                    <a:lstStyle/>
                    <a:p>
                      <a:pPr algn="ctr">
                        <a:lnSpc>
                          <a:spcPct val="115000"/>
                        </a:lnSpc>
                        <a:spcAft>
                          <a:spcPts val="0"/>
                        </a:spcAft>
                      </a:pPr>
                      <a:r>
                        <a:rPr lang="en-GB" sz="1000" kern="1200" dirty="0">
                          <a:solidFill>
                            <a:schemeClr val="tx1"/>
                          </a:solidFill>
                          <a:effectLst/>
                          <a:latin typeface="Arial" panose="020B0604020202020204" pitchFamily="34" charset="0"/>
                          <a:ea typeface="+mn-ea"/>
                          <a:cs typeface="Arial" panose="020B0604020202020204" pitchFamily="34" charset="0"/>
                        </a:rPr>
                        <a:t>N</a:t>
                      </a:r>
                    </a:p>
                  </a:txBody>
                  <a:tcPr marL="66582" marR="66582" marT="0" marB="0" anchor="ctr"/>
                </a:tc>
                <a:tc>
                  <a:txBody>
                    <a:bodyPr/>
                    <a:lstStyle/>
                    <a:p>
                      <a:pPr algn="ctr">
                        <a:lnSpc>
                          <a:spcPct val="115000"/>
                        </a:lnSpc>
                        <a:spcAft>
                          <a:spcPts val="0"/>
                        </a:spcAft>
                      </a:pPr>
                      <a:r>
                        <a:rPr lang="en-GB" sz="1000" kern="1200" dirty="0">
                          <a:solidFill>
                            <a:schemeClr val="tx1"/>
                          </a:solidFill>
                          <a:effectLst/>
                          <a:latin typeface="Arial" panose="020B0604020202020204" pitchFamily="34" charset="0"/>
                          <a:ea typeface="+mn-ea"/>
                          <a:cs typeface="Arial" panose="020B0604020202020204" pitchFamily="34" charset="0"/>
                        </a:rPr>
                        <a:t>Y</a:t>
                      </a:r>
                    </a:p>
                  </a:txBody>
                  <a:tcPr marL="66582" marR="66582" marT="0" marB="0" anchor="ctr"/>
                </a:tc>
                <a:tc>
                  <a:txBody>
                    <a:bodyPr/>
                    <a:lstStyle/>
                    <a:p>
                      <a:pPr marL="0" marR="0" lvl="0" indent="0" algn="l" defTabSz="914400" rtl="0" eaLnBrk="1" fontAlgn="base" latinLnBrk="0" hangingPunct="1">
                        <a:lnSpc>
                          <a:spcPct val="115000"/>
                        </a:lnSpc>
                        <a:spcBef>
                          <a:spcPts val="0"/>
                        </a:spcBef>
                        <a:spcAft>
                          <a:spcPts val="0"/>
                        </a:spcAft>
                        <a:buClrTx/>
                        <a:buSzTx/>
                        <a:buFontTx/>
                        <a:buNone/>
                        <a:tabLst/>
                        <a:defRPr/>
                      </a:pPr>
                      <a:r>
                        <a:rPr lang="en-GB" sz="1000" kern="1200" dirty="0">
                          <a:solidFill>
                            <a:schemeClr val="tx1"/>
                          </a:solidFill>
                          <a:effectLst/>
                          <a:latin typeface="Arial" panose="020B0604020202020204" pitchFamily="34" charset="0"/>
                          <a:ea typeface="+mn-ea"/>
                          <a:cs typeface="Arial" panose="020B0604020202020204" pitchFamily="34" charset="0"/>
                        </a:rPr>
                        <a:t>100% NTS</a:t>
                      </a:r>
                    </a:p>
                  </a:txBody>
                  <a:tcPr marL="66582" marR="66582" marT="0" marB="0" anchor="ctr"/>
                </a:tc>
                <a:tc>
                  <a:txBody>
                    <a:bodyPr/>
                    <a:lstStyle/>
                    <a:p>
                      <a:pPr marL="0" algn="l" defTabSz="914400" rtl="0" eaLnBrk="1" fontAlgn="ctr" latinLnBrk="0" hangingPunct="1">
                        <a:lnSpc>
                          <a:spcPct val="115000"/>
                        </a:lnSpc>
                        <a:spcAft>
                          <a:spcPts val="0"/>
                        </a:spcAft>
                      </a:pPr>
                      <a:r>
                        <a:rPr lang="en-US" sz="1000" kern="1200" dirty="0">
                          <a:solidFill>
                            <a:schemeClr val="tx1"/>
                          </a:solidFill>
                          <a:effectLst/>
                          <a:latin typeface="Arial" panose="020B0604020202020204" pitchFamily="34" charset="0"/>
                          <a:ea typeface="+mn-ea"/>
                          <a:cs typeface="Arial" panose="020B0604020202020204" pitchFamily="34" charset="0"/>
                        </a:rPr>
                        <a:t>Service Area 20</a:t>
                      </a:r>
                    </a:p>
                  </a:txBody>
                  <a:tcPr marL="9525" marR="9525" marT="9525" marB="0" anchor="ctr"/>
                </a:tc>
                <a:extLst>
                  <a:ext uri="{0D108BD9-81ED-4DB2-BD59-A6C34878D82A}">
                    <a16:rowId xmlns:a16="http://schemas.microsoft.com/office/drawing/2014/main" val="2229054044"/>
                  </a:ext>
                </a:extLst>
              </a:tr>
            </a:tbl>
          </a:graphicData>
        </a:graphic>
      </p:graphicFrame>
    </p:spTree>
    <p:extLst>
      <p:ext uri="{BB962C8B-B14F-4D97-AF65-F5344CB8AC3E}">
        <p14:creationId xmlns:p14="http://schemas.microsoft.com/office/powerpoint/2010/main" val="3386084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3479"/>
            <a:ext cx="8856984" cy="360040"/>
          </a:xfrm>
        </p:spPr>
        <p:txBody>
          <a:bodyPr>
            <a:normAutofit fontScale="90000"/>
          </a:bodyPr>
          <a:lstStyle/>
          <a:p>
            <a:r>
              <a:rPr lang="en-GB" sz="2200" dirty="0"/>
              <a:t>2.1 XRN5053 – </a:t>
            </a:r>
            <a:r>
              <a:rPr lang="en-GB" sz="2200" b="0" dirty="0"/>
              <a:t>Single Sided Nominations Improvements</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98110951"/>
              </p:ext>
            </p:extLst>
          </p:nvPr>
        </p:nvGraphicFramePr>
        <p:xfrm>
          <a:off x="107504" y="783508"/>
          <a:ext cx="4248473" cy="2224144"/>
        </p:xfrm>
        <a:graphic>
          <a:graphicData uri="http://schemas.openxmlformats.org/drawingml/2006/table">
            <a:tbl>
              <a:tblPr firstRow="1" bandRow="1">
                <a:tableStyleId>{E8B1032C-EA38-4F05-BA0D-38AFFFC7BED3}</a:tableStyleId>
              </a:tblPr>
              <a:tblGrid>
                <a:gridCol w="2335857">
                  <a:extLst>
                    <a:ext uri="{9D8B030D-6E8A-4147-A177-3AD203B41FA5}">
                      <a16:colId xmlns:a16="http://schemas.microsoft.com/office/drawing/2014/main" val="20000"/>
                    </a:ext>
                  </a:extLst>
                </a:gridCol>
                <a:gridCol w="956308">
                  <a:extLst>
                    <a:ext uri="{9D8B030D-6E8A-4147-A177-3AD203B41FA5}">
                      <a16:colId xmlns:a16="http://schemas.microsoft.com/office/drawing/2014/main" val="20001"/>
                    </a:ext>
                  </a:extLst>
                </a:gridCol>
                <a:gridCol w="956308">
                  <a:extLst>
                    <a:ext uri="{9D8B030D-6E8A-4147-A177-3AD203B41FA5}">
                      <a16:colId xmlns:a16="http://schemas.microsoft.com/office/drawing/2014/main" val="20002"/>
                    </a:ext>
                  </a:extLst>
                </a:gridCol>
              </a:tblGrid>
              <a:tr h="504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Customer</a:t>
                      </a:r>
                      <a:r>
                        <a:rPr lang="en-GB" sz="1100" b="1" kern="1200" baseline="0" dirty="0">
                          <a:solidFill>
                            <a:schemeClr val="bg1"/>
                          </a:solidFill>
                          <a:latin typeface="+mn-lt"/>
                          <a:ea typeface="+mn-ea"/>
                          <a:cs typeface="+mn-cs"/>
                        </a:rPr>
                        <a:t> Class</a:t>
                      </a:r>
                      <a:endParaRPr lang="en-GB" sz="1100" b="1" kern="1200" dirty="0">
                        <a:solidFill>
                          <a:schemeClr val="bg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Voting Party? </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Funding Split (%)</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32201">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Shipper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r h="377326">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Distribution Network Operators (DNOs)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r h="232201">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National Grid Transmission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100%</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3"/>
                  </a:ext>
                </a:extLst>
              </a:tr>
              <a:tr h="232201">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Independent Gas Transporter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4"/>
                  </a:ext>
                </a:extLst>
              </a:tr>
              <a:tr h="592329">
                <a:tc gridSpan="3">
                  <a:txBody>
                    <a:bodyPr/>
                    <a:lstStyle/>
                    <a:p>
                      <a:pPr algn="l"/>
                      <a:r>
                        <a:rPr lang="en-GB" sz="1000" b="1" kern="1200" baseline="0" dirty="0">
                          <a:solidFill>
                            <a:schemeClr val="tx1"/>
                          </a:solidFill>
                          <a:latin typeface="Arial" panose="020B0604020202020204" pitchFamily="34" charset="0"/>
                          <a:ea typeface="+mn-ea"/>
                          <a:cs typeface="Arial" panose="020B0604020202020204" pitchFamily="34" charset="0"/>
                        </a:rPr>
                        <a:t>Impacted Parties:- Shippers and National Grid</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6" name="TextBox 5"/>
          <p:cNvSpPr txBox="1"/>
          <p:nvPr/>
        </p:nvSpPr>
        <p:spPr>
          <a:xfrm>
            <a:off x="245364" y="475731"/>
            <a:ext cx="3024336" cy="307777"/>
          </a:xfrm>
          <a:prstGeom prst="rect">
            <a:avLst/>
          </a:prstGeom>
          <a:noFill/>
        </p:spPr>
        <p:txBody>
          <a:bodyPr wrap="square" rtlCol="0">
            <a:spAutoFit/>
          </a:bodyPr>
          <a:lstStyle/>
          <a:p>
            <a:r>
              <a:rPr lang="en-GB" sz="1400" u="sng" dirty="0"/>
              <a:t>Voting Parties and Funding Split</a:t>
            </a:r>
          </a:p>
        </p:txBody>
      </p:sp>
      <p:graphicFrame>
        <p:nvGraphicFramePr>
          <p:cNvPr id="8" name="Table 7"/>
          <p:cNvGraphicFramePr>
            <a:graphicFrameLocks noGrp="1"/>
          </p:cNvGraphicFramePr>
          <p:nvPr>
            <p:extLst>
              <p:ext uri="{D42A27DB-BD31-4B8C-83A1-F6EECF244321}">
                <p14:modId xmlns:p14="http://schemas.microsoft.com/office/powerpoint/2010/main" val="589889740"/>
              </p:ext>
            </p:extLst>
          </p:nvPr>
        </p:nvGraphicFramePr>
        <p:xfrm>
          <a:off x="107504" y="3291830"/>
          <a:ext cx="4248472" cy="1555919"/>
        </p:xfrm>
        <a:graphic>
          <a:graphicData uri="http://schemas.openxmlformats.org/drawingml/2006/table">
            <a:tbl>
              <a:tblPr firstRow="1" bandRow="1">
                <a:tableStyleId>{E8B1032C-EA38-4F05-BA0D-38AFFFC7BED3}</a:tableStyleId>
              </a:tblPr>
              <a:tblGrid>
                <a:gridCol w="1800200">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tblGrid>
              <a:tr h="508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DSC Service Area:</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panose="020B0604020202020204" pitchFamily="34" charset="0"/>
                          <a:cs typeface="Arial" panose="020B0604020202020204" pitchFamily="34" charset="0"/>
                        </a:rPr>
                        <a:t>Service Area 20</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0"/>
                  </a:ext>
                </a:extLst>
              </a:tr>
              <a:tr h="606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Service Line Impacts (new, amended, existing, deleted), etc.</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latin typeface="+mn-lt"/>
                          <a:ea typeface="+mn-ea"/>
                          <a:cs typeface="+mn-cs"/>
                        </a:rPr>
                        <a:t>Service Line 1 (SA20-01)</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r h="4413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Link to Change Proposal</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latin typeface="+mn-lt"/>
                          <a:ea typeface="+mn-ea"/>
                          <a:cs typeface="+mn-cs"/>
                          <a:hlinkClick r:id="rId2"/>
                        </a:rPr>
                        <a:t>Link to CP</a:t>
                      </a:r>
                      <a:endParaRPr lang="en-GB" sz="1100" b="0" kern="1200" dirty="0">
                        <a:solidFill>
                          <a:schemeClr val="tx1"/>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cxnSp>
        <p:nvCxnSpPr>
          <p:cNvPr id="11" name="Straight Connector 10"/>
          <p:cNvCxnSpPr/>
          <p:nvPr/>
        </p:nvCxnSpPr>
        <p:spPr>
          <a:xfrm>
            <a:off x="4499992" y="761058"/>
            <a:ext cx="0" cy="40429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95733" y="472338"/>
            <a:ext cx="3024336" cy="307777"/>
          </a:xfrm>
          <a:prstGeom prst="rect">
            <a:avLst/>
          </a:prstGeom>
          <a:noFill/>
        </p:spPr>
        <p:txBody>
          <a:bodyPr wrap="square" rtlCol="0">
            <a:spAutoFit/>
          </a:bodyPr>
          <a:lstStyle/>
          <a:p>
            <a:r>
              <a:rPr lang="en-GB" sz="1400" u="sng" dirty="0"/>
              <a:t>Change Details </a:t>
            </a:r>
          </a:p>
        </p:txBody>
      </p:sp>
      <p:graphicFrame>
        <p:nvGraphicFramePr>
          <p:cNvPr id="14" name="Table 13"/>
          <p:cNvGraphicFramePr>
            <a:graphicFrameLocks noGrp="1"/>
          </p:cNvGraphicFramePr>
          <p:nvPr>
            <p:extLst>
              <p:ext uri="{D42A27DB-BD31-4B8C-83A1-F6EECF244321}">
                <p14:modId xmlns:p14="http://schemas.microsoft.com/office/powerpoint/2010/main" val="2712459117"/>
              </p:ext>
            </p:extLst>
          </p:nvPr>
        </p:nvGraphicFramePr>
        <p:xfrm>
          <a:off x="4695733" y="771550"/>
          <a:ext cx="4340762" cy="1598672"/>
        </p:xfrm>
        <a:graphic>
          <a:graphicData uri="http://schemas.openxmlformats.org/drawingml/2006/table">
            <a:tbl>
              <a:tblPr firstRow="1" bandRow="1">
                <a:tableStyleId>{E8B1032C-EA38-4F05-BA0D-38AFFFC7BED3}</a:tableStyleId>
              </a:tblPr>
              <a:tblGrid>
                <a:gridCol w="4340762">
                  <a:extLst>
                    <a:ext uri="{9D8B030D-6E8A-4147-A177-3AD203B41FA5}">
                      <a16:colId xmlns:a16="http://schemas.microsoft.com/office/drawing/2014/main" val="20000"/>
                    </a:ext>
                  </a:extLst>
                </a:gridCol>
              </a:tblGrid>
              <a:tr h="2880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mn-lt"/>
                          <a:ea typeface="+mn-ea"/>
                          <a:cs typeface="+mn-cs"/>
                        </a:rPr>
                        <a:t>Problem</a:t>
                      </a:r>
                      <a:r>
                        <a:rPr lang="en-GB" sz="1100" b="1" kern="1200" baseline="0" dirty="0">
                          <a:solidFill>
                            <a:schemeClr val="tx1"/>
                          </a:solidFill>
                          <a:latin typeface="+mn-lt"/>
                          <a:ea typeface="+mn-ea"/>
                          <a:cs typeface="+mn-cs"/>
                        </a:rPr>
                        <a:t> Statement</a:t>
                      </a:r>
                      <a:endParaRPr lang="en-GB" sz="1100" b="1" kern="1200" dirty="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1121199">
                <a:tc>
                  <a:txBody>
                    <a:bodyPr/>
                    <a:lstStyle/>
                    <a:p>
                      <a:pPr algn="l"/>
                      <a:r>
                        <a:rPr lang="en-US" sz="1000" b="0" kern="1200" baseline="0" dirty="0">
                          <a:solidFill>
                            <a:schemeClr val="tx1"/>
                          </a:solidFill>
                          <a:latin typeface="Arial" panose="020B0604020202020204" pitchFamily="34" charset="0"/>
                          <a:ea typeface="+mn-ea"/>
                          <a:cs typeface="Arial" panose="020B0604020202020204" pitchFamily="34" charset="0"/>
                        </a:rPr>
                        <a:t>The Gemini System does not currently allow a user to have both a Single Sided Nomination (SSN) and a Double Sided Nomination (DSN) for the same date/location combination. </a:t>
                      </a:r>
                    </a:p>
                    <a:p>
                      <a:pPr algn="l"/>
                      <a:r>
                        <a:rPr lang="en-US" sz="1000" b="0" kern="1200" baseline="0" dirty="0">
                          <a:solidFill>
                            <a:schemeClr val="tx1"/>
                          </a:solidFill>
                          <a:latin typeface="Arial" panose="020B0604020202020204" pitchFamily="34" charset="0"/>
                          <a:ea typeface="+mn-ea"/>
                          <a:cs typeface="Arial" panose="020B0604020202020204" pitchFamily="34" charset="0"/>
                        </a:rPr>
                        <a:t>Where a user has submitted a SSN that is not then matched by the adjacent TSO the user is unable to amend it or submit a new request for that same combination.</a:t>
                      </a:r>
                    </a:p>
                    <a:p>
                      <a:pPr algn="l"/>
                      <a:r>
                        <a:rPr lang="en-US" sz="1000" b="0" kern="1200" baseline="0" dirty="0">
                          <a:solidFill>
                            <a:schemeClr val="tx1"/>
                          </a:solidFill>
                          <a:latin typeface="Arial" panose="020B0604020202020204" pitchFamily="34" charset="0"/>
                          <a:ea typeface="+mn-ea"/>
                          <a:cs typeface="Arial" panose="020B0604020202020204" pitchFamily="34" charset="0"/>
                        </a:rPr>
                        <a:t>The TSO BBL does not accept SSNs and so if a user incorrectly submits a SSN they are then unable to submit a DSN instead.</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396602903"/>
              </p:ext>
            </p:extLst>
          </p:nvPr>
        </p:nvGraphicFramePr>
        <p:xfrm>
          <a:off x="4688092" y="2432768"/>
          <a:ext cx="4248467" cy="2469857"/>
        </p:xfrm>
        <a:graphic>
          <a:graphicData uri="http://schemas.openxmlformats.org/drawingml/2006/table">
            <a:tbl>
              <a:tblPr firstRow="1" bandRow="1">
                <a:tableStyleId>{E8B1032C-EA38-4F05-BA0D-38AFFFC7BED3}</a:tableStyleId>
              </a:tblPr>
              <a:tblGrid>
                <a:gridCol w="4248467">
                  <a:extLst>
                    <a:ext uri="{9D8B030D-6E8A-4147-A177-3AD203B41FA5}">
                      <a16:colId xmlns:a16="http://schemas.microsoft.com/office/drawing/2014/main" val="20000"/>
                    </a:ext>
                  </a:extLst>
                </a:gridCol>
              </a:tblGrid>
              <a:tr h="39721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mn-lt"/>
                          <a:ea typeface="+mn-ea"/>
                          <a:cs typeface="+mn-cs"/>
                        </a:rPr>
                        <a:t>Change</a:t>
                      </a:r>
                      <a:r>
                        <a:rPr lang="en-GB" sz="1100" b="1" kern="1200" baseline="0" dirty="0">
                          <a:solidFill>
                            <a:schemeClr val="tx1"/>
                          </a:solidFill>
                          <a:latin typeface="+mn-lt"/>
                          <a:ea typeface="+mn-ea"/>
                          <a:cs typeface="+mn-cs"/>
                        </a:rPr>
                        <a:t> Description</a:t>
                      </a:r>
                      <a:endParaRPr lang="en-GB" sz="1100" b="1" kern="1200" dirty="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1902004">
                <a:tc>
                  <a:txBody>
                    <a:bodyPr/>
                    <a:lstStyle/>
                    <a:p>
                      <a:pPr marL="0" indent="0" algn="l">
                        <a:buFont typeface="Arial" panose="020B0604020202020204" pitchFamily="34" charset="0"/>
                        <a:buNone/>
                      </a:pPr>
                      <a:r>
                        <a:rPr lang="en-US" sz="1000" b="0" kern="1200" baseline="0" dirty="0">
                          <a:solidFill>
                            <a:schemeClr val="tx1"/>
                          </a:solidFill>
                          <a:latin typeface="Arial" panose="020B0604020202020204" pitchFamily="34" charset="0"/>
                          <a:ea typeface="+mn-ea"/>
                          <a:cs typeface="Arial" panose="020B0604020202020204" pitchFamily="34" charset="0"/>
                        </a:rPr>
                        <a:t>There are 3 elements to the change request, in priority order:</a:t>
                      </a:r>
                    </a:p>
                    <a:p>
                      <a:pPr marL="0" indent="0" algn="l">
                        <a:buFont typeface="Arial" panose="020B0604020202020204" pitchFamily="34" charset="0"/>
                        <a:buNone/>
                      </a:pPr>
                      <a:r>
                        <a:rPr lang="en-US" sz="1000" b="0" kern="1200" baseline="0" dirty="0">
                          <a:solidFill>
                            <a:schemeClr val="tx1"/>
                          </a:solidFill>
                          <a:latin typeface="Arial" panose="020B0604020202020204" pitchFamily="34" charset="0"/>
                          <a:ea typeface="+mn-ea"/>
                          <a:cs typeface="Arial" panose="020B0604020202020204" pitchFamily="34" charset="0"/>
                        </a:rPr>
                        <a:t>1A) Ability to Withdraw SSNs</a:t>
                      </a:r>
                    </a:p>
                    <a:p>
                      <a:pPr marL="0" indent="0" algn="l">
                        <a:buFont typeface="Arial" panose="020B0604020202020204" pitchFamily="34" charset="0"/>
                        <a:buNone/>
                      </a:pPr>
                      <a:r>
                        <a:rPr lang="en-US" sz="1000" b="0" kern="1200" baseline="0" dirty="0">
                          <a:solidFill>
                            <a:schemeClr val="tx1"/>
                          </a:solidFill>
                          <a:latin typeface="Arial" panose="020B0604020202020204" pitchFamily="34" charset="0"/>
                          <a:ea typeface="+mn-ea"/>
                          <a:cs typeface="Arial" panose="020B0604020202020204" pitchFamily="34" charset="0"/>
                        </a:rPr>
                        <a:t>Introduce a withdrawal facility whereby a user can withdraw a SSN that has not been confirmed. Once withdrawn the user would be able to place a new request.</a:t>
                      </a:r>
                    </a:p>
                    <a:p>
                      <a:pPr marL="0" indent="0" algn="l">
                        <a:buFont typeface="Arial" panose="020B0604020202020204" pitchFamily="34" charset="0"/>
                        <a:buNone/>
                      </a:pPr>
                      <a:r>
                        <a:rPr lang="en-US" sz="1000" b="0" kern="1200" baseline="0" dirty="0">
                          <a:solidFill>
                            <a:schemeClr val="tx1"/>
                          </a:solidFill>
                          <a:latin typeface="Arial" panose="020B0604020202020204" pitchFamily="34" charset="0"/>
                          <a:ea typeface="+mn-ea"/>
                          <a:cs typeface="Arial" panose="020B0604020202020204" pitchFamily="34" charset="0"/>
                        </a:rPr>
                        <a:t>1B) Ability to Modify SSNs</a:t>
                      </a:r>
                    </a:p>
                    <a:p>
                      <a:pPr marL="0" indent="0" algn="l">
                        <a:buFont typeface="Arial" panose="020B0604020202020204" pitchFamily="34" charset="0"/>
                        <a:buNone/>
                      </a:pPr>
                      <a:r>
                        <a:rPr lang="en-US" sz="1000" b="0" kern="1200" baseline="0" dirty="0">
                          <a:solidFill>
                            <a:schemeClr val="tx1"/>
                          </a:solidFill>
                          <a:latin typeface="Arial" panose="020B0604020202020204" pitchFamily="34" charset="0"/>
                          <a:ea typeface="+mn-ea"/>
                          <a:cs typeface="Arial" panose="020B0604020202020204" pitchFamily="34" charset="0"/>
                        </a:rPr>
                        <a:t>Introduce a modify facility such that users can change the various elements of a SSN that has not been confirmed. This would include the ability to change it from a SSN to a DSN.</a:t>
                      </a:r>
                    </a:p>
                    <a:p>
                      <a:pPr marL="0" indent="0" algn="l">
                        <a:buFont typeface="Arial" panose="020B0604020202020204" pitchFamily="34" charset="0"/>
                        <a:buNone/>
                      </a:pPr>
                      <a:r>
                        <a:rPr lang="en-US" sz="1000" b="0" kern="1200" baseline="0" dirty="0">
                          <a:solidFill>
                            <a:schemeClr val="tx1"/>
                          </a:solidFill>
                          <a:latin typeface="Arial" panose="020B0604020202020204" pitchFamily="34" charset="0"/>
                          <a:ea typeface="+mn-ea"/>
                          <a:cs typeface="Arial" panose="020B0604020202020204" pitchFamily="34" charset="0"/>
                        </a:rPr>
                        <a:t>1C) Error proofing SSN entry</a:t>
                      </a:r>
                    </a:p>
                    <a:p>
                      <a:pPr marL="0" indent="0" algn="l">
                        <a:buFont typeface="Arial" panose="020B0604020202020204" pitchFamily="34" charset="0"/>
                        <a:buNone/>
                      </a:pPr>
                      <a:r>
                        <a:rPr lang="en-US" sz="1000" b="0" kern="1200" baseline="0" dirty="0">
                          <a:solidFill>
                            <a:schemeClr val="tx1"/>
                          </a:solidFill>
                          <a:latin typeface="Arial" panose="020B0604020202020204" pitchFamily="34" charset="0"/>
                          <a:ea typeface="+mn-ea"/>
                          <a:cs typeface="Arial" panose="020B0604020202020204" pitchFamily="34" charset="0"/>
                        </a:rPr>
                        <a:t>For a SSN we could introduce an auto populate facility for key fields such as the EIC whereby the value entered in the internal shipper EIC field is then copied across to the external shipper EIC field.</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7450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3479"/>
            <a:ext cx="8856984" cy="360040"/>
          </a:xfrm>
        </p:spPr>
        <p:txBody>
          <a:bodyPr>
            <a:normAutofit fontScale="90000"/>
          </a:bodyPr>
          <a:lstStyle/>
          <a:p>
            <a:r>
              <a:rPr lang="en-GB" sz="2200" dirty="0"/>
              <a:t>2.1 XRN5054 – </a:t>
            </a:r>
            <a:r>
              <a:rPr lang="en-GB" sz="2200" b="0" dirty="0"/>
              <a:t>Negative Implied Flow Rates</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032067086"/>
              </p:ext>
            </p:extLst>
          </p:nvPr>
        </p:nvGraphicFramePr>
        <p:xfrm>
          <a:off x="107504" y="783508"/>
          <a:ext cx="4248473" cy="2224144"/>
        </p:xfrm>
        <a:graphic>
          <a:graphicData uri="http://schemas.openxmlformats.org/drawingml/2006/table">
            <a:tbl>
              <a:tblPr firstRow="1" bandRow="1">
                <a:tableStyleId>{E8B1032C-EA38-4F05-BA0D-38AFFFC7BED3}</a:tableStyleId>
              </a:tblPr>
              <a:tblGrid>
                <a:gridCol w="2335857">
                  <a:extLst>
                    <a:ext uri="{9D8B030D-6E8A-4147-A177-3AD203B41FA5}">
                      <a16:colId xmlns:a16="http://schemas.microsoft.com/office/drawing/2014/main" val="20000"/>
                    </a:ext>
                  </a:extLst>
                </a:gridCol>
                <a:gridCol w="956308">
                  <a:extLst>
                    <a:ext uri="{9D8B030D-6E8A-4147-A177-3AD203B41FA5}">
                      <a16:colId xmlns:a16="http://schemas.microsoft.com/office/drawing/2014/main" val="20001"/>
                    </a:ext>
                  </a:extLst>
                </a:gridCol>
                <a:gridCol w="956308">
                  <a:extLst>
                    <a:ext uri="{9D8B030D-6E8A-4147-A177-3AD203B41FA5}">
                      <a16:colId xmlns:a16="http://schemas.microsoft.com/office/drawing/2014/main" val="20002"/>
                    </a:ext>
                  </a:extLst>
                </a:gridCol>
              </a:tblGrid>
              <a:tr h="504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Customer</a:t>
                      </a:r>
                      <a:r>
                        <a:rPr lang="en-GB" sz="1100" b="1" kern="1200" baseline="0" dirty="0">
                          <a:solidFill>
                            <a:schemeClr val="bg1"/>
                          </a:solidFill>
                          <a:latin typeface="+mn-lt"/>
                          <a:ea typeface="+mn-ea"/>
                          <a:cs typeface="+mn-cs"/>
                        </a:rPr>
                        <a:t> Class</a:t>
                      </a:r>
                      <a:endParaRPr lang="en-GB" sz="1100" b="1" kern="1200" dirty="0">
                        <a:solidFill>
                          <a:schemeClr val="bg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Voting Party?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Funding Split (%)</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32201">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Shipper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r h="377326">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Distribution Network Operators (DNOs)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r h="232201">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National Grid Transmission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a:solidFill>
                            <a:schemeClr val="tx1"/>
                          </a:solidFill>
                          <a:latin typeface="Arial" panose="020B0604020202020204" pitchFamily="34" charset="0"/>
                          <a:ea typeface="+mn-ea"/>
                          <a:cs typeface="Arial" panose="020B0604020202020204" pitchFamily="34" charset="0"/>
                        </a:rPr>
                        <a:t>100%</a:t>
                      </a:r>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3"/>
                  </a:ext>
                </a:extLst>
              </a:tr>
              <a:tr h="232201">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Independent Gas Transporter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4"/>
                  </a:ext>
                </a:extLst>
              </a:tr>
              <a:tr h="592329">
                <a:tc gridSpan="3">
                  <a:txBody>
                    <a:bodyPr/>
                    <a:lstStyle/>
                    <a:p>
                      <a:pPr algn="l"/>
                      <a:r>
                        <a:rPr lang="en-GB" sz="1000" b="1" kern="1200" baseline="0" dirty="0">
                          <a:solidFill>
                            <a:schemeClr val="tx1"/>
                          </a:solidFill>
                          <a:latin typeface="Arial" panose="020B0604020202020204" pitchFamily="34" charset="0"/>
                          <a:ea typeface="+mn-ea"/>
                          <a:cs typeface="Arial" panose="020B0604020202020204" pitchFamily="34" charset="0"/>
                        </a:rPr>
                        <a:t>Impacted Parties:- Shippers and National Grid</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6" name="TextBox 5"/>
          <p:cNvSpPr txBox="1"/>
          <p:nvPr/>
        </p:nvSpPr>
        <p:spPr>
          <a:xfrm>
            <a:off x="245364" y="475731"/>
            <a:ext cx="3024336" cy="307777"/>
          </a:xfrm>
          <a:prstGeom prst="rect">
            <a:avLst/>
          </a:prstGeom>
          <a:noFill/>
        </p:spPr>
        <p:txBody>
          <a:bodyPr wrap="square" rtlCol="0">
            <a:spAutoFit/>
          </a:bodyPr>
          <a:lstStyle/>
          <a:p>
            <a:r>
              <a:rPr lang="en-GB" sz="1400" u="sng" dirty="0"/>
              <a:t>Voting Parties and Funding Split</a:t>
            </a:r>
          </a:p>
        </p:txBody>
      </p:sp>
      <p:graphicFrame>
        <p:nvGraphicFramePr>
          <p:cNvPr id="8" name="Table 7"/>
          <p:cNvGraphicFramePr>
            <a:graphicFrameLocks noGrp="1"/>
          </p:cNvGraphicFramePr>
          <p:nvPr>
            <p:extLst>
              <p:ext uri="{D42A27DB-BD31-4B8C-83A1-F6EECF244321}">
                <p14:modId xmlns:p14="http://schemas.microsoft.com/office/powerpoint/2010/main" val="2157020846"/>
              </p:ext>
            </p:extLst>
          </p:nvPr>
        </p:nvGraphicFramePr>
        <p:xfrm>
          <a:off x="107504" y="3291830"/>
          <a:ext cx="4248472" cy="1555919"/>
        </p:xfrm>
        <a:graphic>
          <a:graphicData uri="http://schemas.openxmlformats.org/drawingml/2006/table">
            <a:tbl>
              <a:tblPr firstRow="1" bandRow="1">
                <a:tableStyleId>{E8B1032C-EA38-4F05-BA0D-38AFFFC7BED3}</a:tableStyleId>
              </a:tblPr>
              <a:tblGrid>
                <a:gridCol w="1800200">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tblGrid>
              <a:tr h="508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DSC Service Area:</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panose="020B0604020202020204" pitchFamily="34" charset="0"/>
                          <a:cs typeface="Arial" panose="020B0604020202020204" pitchFamily="34" charset="0"/>
                        </a:rPr>
                        <a:t>Service Area 20</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0"/>
                  </a:ext>
                </a:extLst>
              </a:tr>
              <a:tr h="606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Service Line Impacts (new, amended, existing, deleted), etc.</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latin typeface="+mn-lt"/>
                          <a:ea typeface="+mn-ea"/>
                          <a:cs typeface="+mn-cs"/>
                        </a:rPr>
                        <a:t>Service Line 1 (SA20-01)</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r h="4413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Link to Change Proposal</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latin typeface="+mn-lt"/>
                          <a:ea typeface="+mn-ea"/>
                          <a:cs typeface="+mn-cs"/>
                          <a:hlinkClick r:id="rId2"/>
                        </a:rPr>
                        <a:t>Link to CP</a:t>
                      </a:r>
                      <a:endParaRPr lang="en-GB" sz="1100" b="0" kern="1200" dirty="0">
                        <a:solidFill>
                          <a:schemeClr val="tx1"/>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cxnSp>
        <p:nvCxnSpPr>
          <p:cNvPr id="11" name="Straight Connector 10"/>
          <p:cNvCxnSpPr/>
          <p:nvPr/>
        </p:nvCxnSpPr>
        <p:spPr>
          <a:xfrm>
            <a:off x="4499992" y="761058"/>
            <a:ext cx="0" cy="40429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95733" y="472338"/>
            <a:ext cx="3024336" cy="307777"/>
          </a:xfrm>
          <a:prstGeom prst="rect">
            <a:avLst/>
          </a:prstGeom>
          <a:noFill/>
        </p:spPr>
        <p:txBody>
          <a:bodyPr wrap="square" rtlCol="0">
            <a:spAutoFit/>
          </a:bodyPr>
          <a:lstStyle/>
          <a:p>
            <a:r>
              <a:rPr lang="en-GB" sz="1400" u="sng" dirty="0"/>
              <a:t>Change Details </a:t>
            </a:r>
          </a:p>
        </p:txBody>
      </p:sp>
      <p:graphicFrame>
        <p:nvGraphicFramePr>
          <p:cNvPr id="14" name="Table 13"/>
          <p:cNvGraphicFramePr>
            <a:graphicFrameLocks noGrp="1"/>
          </p:cNvGraphicFramePr>
          <p:nvPr>
            <p:extLst>
              <p:ext uri="{D42A27DB-BD31-4B8C-83A1-F6EECF244321}">
                <p14:modId xmlns:p14="http://schemas.microsoft.com/office/powerpoint/2010/main" val="2625812169"/>
              </p:ext>
            </p:extLst>
          </p:nvPr>
        </p:nvGraphicFramePr>
        <p:xfrm>
          <a:off x="4695733" y="771550"/>
          <a:ext cx="4340762" cy="2016224"/>
        </p:xfrm>
        <a:graphic>
          <a:graphicData uri="http://schemas.openxmlformats.org/drawingml/2006/table">
            <a:tbl>
              <a:tblPr firstRow="1" bandRow="1">
                <a:tableStyleId>{E8B1032C-EA38-4F05-BA0D-38AFFFC7BED3}</a:tableStyleId>
              </a:tblPr>
              <a:tblGrid>
                <a:gridCol w="4340762">
                  <a:extLst>
                    <a:ext uri="{9D8B030D-6E8A-4147-A177-3AD203B41FA5}">
                      <a16:colId xmlns:a16="http://schemas.microsoft.com/office/drawing/2014/main" val="20000"/>
                    </a:ext>
                  </a:extLst>
                </a:gridCol>
              </a:tblGrid>
              <a:tr h="3050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mn-lt"/>
                          <a:ea typeface="+mn-ea"/>
                          <a:cs typeface="+mn-cs"/>
                        </a:rPr>
                        <a:t>Problem</a:t>
                      </a:r>
                      <a:r>
                        <a:rPr lang="en-GB" sz="1100" b="1" kern="1200" baseline="0" dirty="0">
                          <a:solidFill>
                            <a:schemeClr val="tx1"/>
                          </a:solidFill>
                          <a:latin typeface="+mn-lt"/>
                          <a:ea typeface="+mn-ea"/>
                          <a:cs typeface="+mn-cs"/>
                        </a:rPr>
                        <a:t> Statement</a:t>
                      </a:r>
                      <a:endParaRPr lang="en-GB" sz="1100" b="1" kern="1200" dirty="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1711130">
                <a:tc>
                  <a:txBody>
                    <a:bodyPr/>
                    <a:lstStyle/>
                    <a:p>
                      <a:pPr algn="l"/>
                      <a:r>
                        <a:rPr lang="en-US" sz="1000" b="0" kern="1200" baseline="0" dirty="0">
                          <a:solidFill>
                            <a:schemeClr val="tx1"/>
                          </a:solidFill>
                          <a:latin typeface="Arial" panose="020B0604020202020204" pitchFamily="34" charset="0"/>
                          <a:ea typeface="+mn-ea"/>
                          <a:cs typeface="Arial" panose="020B0604020202020204" pitchFamily="34" charset="0"/>
                        </a:rPr>
                        <a:t>Shippers are unable to process </a:t>
                      </a:r>
                      <a:r>
                        <a:rPr lang="en-US" sz="1000" b="0" kern="1200" baseline="0" dirty="0" err="1">
                          <a:solidFill>
                            <a:schemeClr val="tx1"/>
                          </a:solidFill>
                          <a:latin typeface="Arial" panose="020B0604020202020204" pitchFamily="34" charset="0"/>
                          <a:ea typeface="+mn-ea"/>
                          <a:cs typeface="Arial" panose="020B0604020202020204" pitchFamily="34" charset="0"/>
                        </a:rPr>
                        <a:t>renominations</a:t>
                      </a:r>
                      <a:r>
                        <a:rPr lang="en-US" sz="1000" b="0" kern="1200" baseline="0" dirty="0">
                          <a:solidFill>
                            <a:schemeClr val="tx1"/>
                          </a:solidFill>
                          <a:latin typeface="Arial" panose="020B0604020202020204" pitchFamily="34" charset="0"/>
                          <a:ea typeface="+mn-ea"/>
                          <a:cs typeface="Arial" panose="020B0604020202020204" pitchFamily="34" charset="0"/>
                        </a:rPr>
                        <a:t> where there is a breach of the 1/24th rule, current arrangements dictate that the shipper must send a fax to request a reschedule to National Grid Gas National Control Centre who will manually validate and reschedule. This is time consuming, with many requests received daily from Customers to the National Grid Gas National Control Centre to action. This is prone to error and is only actioned on a current best </a:t>
                      </a:r>
                      <a:r>
                        <a:rPr lang="en-US" sz="1000" b="0" kern="1200" baseline="0" dirty="0" err="1">
                          <a:solidFill>
                            <a:schemeClr val="tx1"/>
                          </a:solidFill>
                          <a:latin typeface="Arial" panose="020B0604020202020204" pitchFamily="34" charset="0"/>
                          <a:ea typeface="+mn-ea"/>
                          <a:cs typeface="Arial" panose="020B0604020202020204" pitchFamily="34" charset="0"/>
                        </a:rPr>
                        <a:t>endeavours</a:t>
                      </a:r>
                      <a:r>
                        <a:rPr lang="en-US" sz="1000" b="0" kern="1200" baseline="0" dirty="0">
                          <a:solidFill>
                            <a:schemeClr val="tx1"/>
                          </a:solidFill>
                          <a:latin typeface="Arial" panose="020B0604020202020204" pitchFamily="34" charset="0"/>
                          <a:ea typeface="+mn-ea"/>
                          <a:cs typeface="Arial" panose="020B0604020202020204" pitchFamily="34" charset="0"/>
                        </a:rPr>
                        <a:t> basis. Customers are requesting this change from recent workshops that have been held for Gemini Enhancement Project to allow them more flexibility in managing the process.</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709742729"/>
              </p:ext>
            </p:extLst>
          </p:nvPr>
        </p:nvGraphicFramePr>
        <p:xfrm>
          <a:off x="4688092" y="2859781"/>
          <a:ext cx="4248467" cy="1742135"/>
        </p:xfrm>
        <a:graphic>
          <a:graphicData uri="http://schemas.openxmlformats.org/drawingml/2006/table">
            <a:tbl>
              <a:tblPr firstRow="1" bandRow="1">
                <a:tableStyleId>{E8B1032C-EA38-4F05-BA0D-38AFFFC7BED3}</a:tableStyleId>
              </a:tblPr>
              <a:tblGrid>
                <a:gridCol w="4248467">
                  <a:extLst>
                    <a:ext uri="{9D8B030D-6E8A-4147-A177-3AD203B41FA5}">
                      <a16:colId xmlns:a16="http://schemas.microsoft.com/office/drawing/2014/main" val="20000"/>
                    </a:ext>
                  </a:extLst>
                </a:gridCol>
              </a:tblGrid>
              <a:tr h="2801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mn-lt"/>
                          <a:ea typeface="+mn-ea"/>
                          <a:cs typeface="+mn-cs"/>
                        </a:rPr>
                        <a:t>Change</a:t>
                      </a:r>
                      <a:r>
                        <a:rPr lang="en-GB" sz="1100" b="1" kern="1200" baseline="0" dirty="0">
                          <a:solidFill>
                            <a:schemeClr val="tx1"/>
                          </a:solidFill>
                          <a:latin typeface="+mn-lt"/>
                          <a:ea typeface="+mn-ea"/>
                          <a:cs typeface="+mn-cs"/>
                        </a:rPr>
                        <a:t> Description</a:t>
                      </a:r>
                      <a:endParaRPr lang="en-GB" sz="1100" b="1" kern="1200" dirty="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1461955">
                <a:tc>
                  <a:txBody>
                    <a:bodyPr/>
                    <a:lstStyle/>
                    <a:p>
                      <a:pPr marL="0" indent="0" algn="l">
                        <a:buFont typeface="Arial" panose="020B0604020202020204" pitchFamily="34" charset="0"/>
                        <a:buNone/>
                      </a:pPr>
                      <a:r>
                        <a:rPr lang="en-US" sz="1000" b="0" kern="1200" baseline="0" dirty="0">
                          <a:solidFill>
                            <a:schemeClr val="tx1"/>
                          </a:solidFill>
                          <a:latin typeface="Arial" panose="020B0604020202020204" pitchFamily="34" charset="0"/>
                          <a:ea typeface="+mn-ea"/>
                          <a:cs typeface="Arial" panose="020B0604020202020204" pitchFamily="34" charset="0"/>
                        </a:rPr>
                        <a:t>Automated Solution for negative implied flow rates for Customers and National Grid. The </a:t>
                      </a:r>
                      <a:r>
                        <a:rPr lang="en-US" sz="1000" b="0" kern="1200" baseline="0" dirty="0" err="1">
                          <a:solidFill>
                            <a:schemeClr val="tx1"/>
                          </a:solidFill>
                          <a:latin typeface="Arial" panose="020B0604020202020204" pitchFamily="34" charset="0"/>
                          <a:ea typeface="+mn-ea"/>
                          <a:cs typeface="Arial" panose="020B0604020202020204" pitchFamily="34" charset="0"/>
                        </a:rPr>
                        <a:t>renominations</a:t>
                      </a:r>
                      <a:r>
                        <a:rPr lang="en-US" sz="1000" b="0" kern="1200" baseline="0" dirty="0">
                          <a:solidFill>
                            <a:schemeClr val="tx1"/>
                          </a:solidFill>
                          <a:latin typeface="Arial" panose="020B0604020202020204" pitchFamily="34" charset="0"/>
                          <a:ea typeface="+mn-ea"/>
                          <a:cs typeface="Arial" panose="020B0604020202020204" pitchFamily="34" charset="0"/>
                        </a:rPr>
                        <a:t> will be placed by the Customer (via online screen/API) where the negative implied flow validation will be processed into requests for reschedule process by the Gas National Control Centre.</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21252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2139702"/>
            <a:ext cx="8229600" cy="637580"/>
          </a:xfrm>
        </p:spPr>
        <p:txBody>
          <a:bodyPr>
            <a:normAutofit fontScale="90000"/>
          </a:bodyPr>
          <a:lstStyle/>
          <a:p>
            <a:pPr algn="l"/>
            <a:r>
              <a:rPr lang="en-GB" dirty="0"/>
              <a:t>3. New Change Proposals – Post Initial Review</a:t>
            </a:r>
            <a:br>
              <a:rPr lang="en-GB" dirty="0"/>
            </a:br>
            <a:br>
              <a:rPr lang="en-GB" sz="2200" dirty="0">
                <a:solidFill>
                  <a:schemeClr val="tx1"/>
                </a:solidFill>
              </a:rPr>
            </a:br>
            <a:r>
              <a:rPr lang="en-GB" sz="2000" dirty="0">
                <a:solidFill>
                  <a:schemeClr val="tx1"/>
                </a:solidFill>
              </a:rPr>
              <a:t>None for this meeting</a:t>
            </a:r>
            <a:endParaRPr lang="en-GB" dirty="0">
              <a:solidFill>
                <a:schemeClr val="tx1"/>
              </a:solidFill>
            </a:endParaRPr>
          </a:p>
        </p:txBody>
      </p:sp>
    </p:spTree>
    <p:extLst>
      <p:ext uri="{BB962C8B-B14F-4D97-AF65-F5344CB8AC3E}">
        <p14:creationId xmlns:p14="http://schemas.microsoft.com/office/powerpoint/2010/main" val="3166717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2139702"/>
            <a:ext cx="8229600" cy="637580"/>
          </a:xfrm>
        </p:spPr>
        <p:txBody>
          <a:bodyPr>
            <a:normAutofit fontScale="90000"/>
          </a:bodyPr>
          <a:lstStyle/>
          <a:p>
            <a:pPr algn="l"/>
            <a:r>
              <a:rPr lang="en-GB" dirty="0"/>
              <a:t>4. New Change Proposals – Post Solution Review</a:t>
            </a:r>
            <a:br>
              <a:rPr lang="en-GB" dirty="0"/>
            </a:br>
            <a:br>
              <a:rPr lang="en-GB" dirty="0"/>
            </a:br>
            <a:endParaRPr lang="en-GB" sz="2000" dirty="0">
              <a:solidFill>
                <a:schemeClr val="tx1"/>
              </a:solidFill>
            </a:endParaRPr>
          </a:p>
        </p:txBody>
      </p:sp>
    </p:spTree>
    <p:extLst>
      <p:ext uri="{BB962C8B-B14F-4D97-AF65-F5344CB8AC3E}">
        <p14:creationId xmlns:p14="http://schemas.microsoft.com/office/powerpoint/2010/main" val="852926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a:t>4.1 New Change Proposals – Post Solution Review</a:t>
            </a:r>
          </a:p>
        </p:txBody>
      </p:sp>
      <p:graphicFrame>
        <p:nvGraphicFramePr>
          <p:cNvPr id="3" name="Table 2"/>
          <p:cNvGraphicFramePr>
            <a:graphicFrameLocks noGrp="1"/>
          </p:cNvGraphicFramePr>
          <p:nvPr>
            <p:extLst>
              <p:ext uri="{D42A27DB-BD31-4B8C-83A1-F6EECF244321}">
                <p14:modId xmlns:p14="http://schemas.microsoft.com/office/powerpoint/2010/main" val="1800980645"/>
              </p:ext>
            </p:extLst>
          </p:nvPr>
        </p:nvGraphicFramePr>
        <p:xfrm>
          <a:off x="140975" y="760116"/>
          <a:ext cx="8545826" cy="4043881"/>
        </p:xfrm>
        <a:graphic>
          <a:graphicData uri="http://schemas.openxmlformats.org/drawingml/2006/table">
            <a:tbl>
              <a:tblPr firstRow="1" firstCol="1" bandRow="1">
                <a:tableStyleId>{5940675A-B579-460E-94D1-54222C63F5DA}</a:tableStyleId>
              </a:tblPr>
              <a:tblGrid>
                <a:gridCol w="614601">
                  <a:extLst>
                    <a:ext uri="{9D8B030D-6E8A-4147-A177-3AD203B41FA5}">
                      <a16:colId xmlns:a16="http://schemas.microsoft.com/office/drawing/2014/main" val="20000"/>
                    </a:ext>
                  </a:extLst>
                </a:gridCol>
                <a:gridCol w="1402698">
                  <a:extLst>
                    <a:ext uri="{9D8B030D-6E8A-4147-A177-3AD203B41FA5}">
                      <a16:colId xmlns:a16="http://schemas.microsoft.com/office/drawing/2014/main" val="20001"/>
                    </a:ext>
                  </a:extLst>
                </a:gridCol>
                <a:gridCol w="965624">
                  <a:extLst>
                    <a:ext uri="{9D8B030D-6E8A-4147-A177-3AD203B41FA5}">
                      <a16:colId xmlns:a16="http://schemas.microsoft.com/office/drawing/2014/main" val="3321704233"/>
                    </a:ext>
                  </a:extLst>
                </a:gridCol>
                <a:gridCol w="715230">
                  <a:extLst>
                    <a:ext uri="{9D8B030D-6E8A-4147-A177-3AD203B41FA5}">
                      <a16:colId xmlns:a16="http://schemas.microsoft.com/office/drawing/2014/main" val="20002"/>
                    </a:ext>
                  </a:extLst>
                </a:gridCol>
                <a:gridCol w="517520">
                  <a:extLst>
                    <a:ext uri="{9D8B030D-6E8A-4147-A177-3AD203B41FA5}">
                      <a16:colId xmlns:a16="http://schemas.microsoft.com/office/drawing/2014/main" val="20003"/>
                    </a:ext>
                  </a:extLst>
                </a:gridCol>
                <a:gridCol w="398383">
                  <a:extLst>
                    <a:ext uri="{9D8B030D-6E8A-4147-A177-3AD203B41FA5}">
                      <a16:colId xmlns:a16="http://schemas.microsoft.com/office/drawing/2014/main" val="20004"/>
                    </a:ext>
                  </a:extLst>
                </a:gridCol>
                <a:gridCol w="435088">
                  <a:extLst>
                    <a:ext uri="{9D8B030D-6E8A-4147-A177-3AD203B41FA5}">
                      <a16:colId xmlns:a16="http://schemas.microsoft.com/office/drawing/2014/main" val="20005"/>
                    </a:ext>
                  </a:extLst>
                </a:gridCol>
                <a:gridCol w="3496682">
                  <a:extLst>
                    <a:ext uri="{9D8B030D-6E8A-4147-A177-3AD203B41FA5}">
                      <a16:colId xmlns:a16="http://schemas.microsoft.com/office/drawing/2014/main" val="20010"/>
                    </a:ext>
                  </a:extLst>
                </a:gridCol>
              </a:tblGrid>
              <a:tr h="447551">
                <a:tc rowSpan="2">
                  <a:txBody>
                    <a:bodyPr/>
                    <a:lstStyle/>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Agenda</a:t>
                      </a:r>
                    </a:p>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Item</a:t>
                      </a:r>
                    </a:p>
                  </a:txBody>
                  <a:tcPr marL="59044" marR="59044" marT="0" marB="0">
                    <a:solidFill>
                      <a:schemeClr val="tx2">
                        <a:lumMod val="40000"/>
                        <a:lumOff val="60000"/>
                      </a:schemeClr>
                    </a:solidFill>
                  </a:tcPr>
                </a:tc>
                <a:tc rowSpan="2">
                  <a:txBody>
                    <a:bodyPr/>
                    <a:lstStyle/>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XRN / Title</a:t>
                      </a:r>
                    </a:p>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Proposed Release</a:t>
                      </a:r>
                    </a:p>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Link to Change Proposal</a:t>
                      </a:r>
                    </a:p>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Comm Ref</a:t>
                      </a:r>
                    </a:p>
                  </a:txBody>
                  <a:tcPr marL="59044" marR="59044" marT="0" marB="0">
                    <a:solidFill>
                      <a:schemeClr val="tx2">
                        <a:lumMod val="40000"/>
                        <a:lumOff val="60000"/>
                      </a:schemeClr>
                    </a:solidFill>
                  </a:tcPr>
                </a:tc>
                <a:tc rowSpan="2">
                  <a:txBody>
                    <a:bodyPr/>
                    <a:lstStyle/>
                    <a:p>
                      <a:pPr>
                        <a:lnSpc>
                          <a:spcPct val="115000"/>
                        </a:lnSpc>
                        <a:spcAft>
                          <a:spcPts val="0"/>
                        </a:spcAft>
                      </a:pPr>
                      <a:r>
                        <a:rPr lang="en-GB" sz="800" dirty="0">
                          <a:effectLst/>
                          <a:latin typeface="Arial" panose="020B0604020202020204" pitchFamily="34" charset="0"/>
                          <a:ea typeface="Calibri"/>
                          <a:cs typeface="Arial" panose="020B0604020202020204" pitchFamily="34" charset="0"/>
                        </a:rPr>
                        <a:t>DSG Preferred Option and date</a:t>
                      </a:r>
                    </a:p>
                  </a:txBody>
                  <a:tcPr marL="59044" marR="59044" marT="0" marB="0">
                    <a:solidFill>
                      <a:schemeClr val="accent4">
                        <a:lumMod val="40000"/>
                        <a:lumOff val="60000"/>
                      </a:schemeClr>
                    </a:solidFill>
                  </a:tcPr>
                </a:tc>
                <a:tc gridSpan="4">
                  <a:txBody>
                    <a:bodyPr/>
                    <a:lstStyle/>
                    <a:p>
                      <a:pPr>
                        <a:lnSpc>
                          <a:spcPct val="115000"/>
                        </a:lnSpc>
                        <a:spcAft>
                          <a:spcPts val="0"/>
                        </a:spcAft>
                      </a:pPr>
                      <a:r>
                        <a:rPr lang="en-GB" sz="800" dirty="0">
                          <a:effectLst/>
                        </a:rPr>
                        <a:t>Solution Summary Outcome and implementation date outcome</a:t>
                      </a:r>
                      <a:endParaRPr lang="en-GB" sz="1000" dirty="0">
                        <a:effectLst/>
                        <a:latin typeface="Calibri"/>
                        <a:ea typeface="Calibri"/>
                        <a:cs typeface="Times New Roman"/>
                      </a:endParaRP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800" dirty="0">
                          <a:effectLst/>
                          <a:latin typeface="Arial" panose="020B0604020202020204" pitchFamily="34" charset="0"/>
                          <a:ea typeface="Calibri"/>
                          <a:cs typeface="Arial" panose="020B0604020202020204" pitchFamily="34" charset="0"/>
                        </a:rPr>
                        <a:t>Comments</a:t>
                      </a:r>
                    </a:p>
                    <a:p>
                      <a:pPr>
                        <a:lnSpc>
                          <a:spcPct val="115000"/>
                        </a:lnSpc>
                        <a:spcAft>
                          <a:spcPts val="0"/>
                        </a:spcAft>
                      </a:pPr>
                      <a:endParaRPr lang="en-GB" sz="800" dirty="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extLst>
                  <a:ext uri="{0D108BD9-81ED-4DB2-BD59-A6C34878D82A}">
                    <a16:rowId xmlns:a16="http://schemas.microsoft.com/office/drawing/2014/main" val="10000"/>
                  </a:ext>
                </a:extLst>
              </a:tr>
              <a:tr h="388940">
                <a:tc vMerge="1">
                  <a:txBody>
                    <a:bodyPr/>
                    <a:lstStyle/>
                    <a:p>
                      <a:endParaRPr lang="en-GB"/>
                    </a:p>
                  </a:txBody>
                  <a:tcPr/>
                </a:tc>
                <a:tc vMerge="1">
                  <a:txBody>
                    <a:bodyPr/>
                    <a:lstStyle/>
                    <a:p>
                      <a:endParaRPr lang="en-GB"/>
                    </a:p>
                  </a:txBody>
                  <a:tcPr/>
                </a:tc>
                <a:tc vMerge="1">
                  <a:txBody>
                    <a:bodyPr/>
                    <a:lstStyle/>
                    <a:p>
                      <a:endParaRPr lang="en-GB" dirty="0"/>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700" dirty="0">
                          <a:effectLst/>
                          <a:latin typeface="+mn-lt"/>
                          <a:ea typeface="+mn-ea"/>
                          <a:cs typeface="+mn-cs"/>
                        </a:rPr>
                        <a:t>Organisation</a:t>
                      </a:r>
                      <a:r>
                        <a:rPr lang="en-GB" sz="700" baseline="0" dirty="0">
                          <a:effectLst/>
                          <a:latin typeface="+mn-lt"/>
                          <a:ea typeface="+mn-ea"/>
                          <a:cs typeface="+mn-cs"/>
                        </a:rPr>
                        <a:t> </a:t>
                      </a:r>
                      <a:endParaRPr lang="en-GB" sz="900" dirty="0">
                        <a:effectLst/>
                        <a:latin typeface="Calibri"/>
                        <a:ea typeface="Calibri"/>
                        <a:cs typeface="Times New Roman"/>
                      </a:endParaRPr>
                    </a:p>
                    <a:p>
                      <a:pPr>
                        <a:lnSpc>
                          <a:spcPct val="115000"/>
                        </a:lnSpc>
                        <a:spcAft>
                          <a:spcPts val="0"/>
                        </a:spcAft>
                      </a:pPr>
                      <a:r>
                        <a:rPr lang="en-GB" sz="700" dirty="0">
                          <a:effectLst/>
                        </a:rPr>
                        <a:t> </a:t>
                      </a:r>
                      <a:endParaRPr lang="en-GB" sz="900" dirty="0">
                        <a:effectLst/>
                        <a:latin typeface="Calibri"/>
                        <a:ea typeface="Calibri"/>
                        <a:cs typeface="Times New Roman"/>
                      </a:endParaRPr>
                    </a:p>
                  </a:txBody>
                  <a:tcPr marL="59044" marR="59044" marT="0" marB="0">
                    <a:solidFill>
                      <a:schemeClr val="accent4">
                        <a:lumMod val="40000"/>
                        <a:lumOff val="60000"/>
                      </a:schemeClr>
                    </a:solidFill>
                  </a:tcPr>
                </a:tc>
                <a:tc>
                  <a:txBody>
                    <a:bodyPr/>
                    <a:lstStyle/>
                    <a:p>
                      <a:pPr>
                        <a:lnSpc>
                          <a:spcPct val="115000"/>
                        </a:lnSpc>
                        <a:spcAft>
                          <a:spcPts val="0"/>
                        </a:spcAft>
                      </a:pPr>
                      <a:r>
                        <a:rPr lang="en-GB" sz="700" dirty="0">
                          <a:effectLst/>
                        </a:rPr>
                        <a:t>Approve</a:t>
                      </a:r>
                      <a:endParaRPr lang="en-GB" sz="900" dirty="0">
                        <a:effectLst/>
                        <a:latin typeface="Calibri"/>
                        <a:ea typeface="Calibri"/>
                        <a:cs typeface="Times New Roman"/>
                      </a:endParaRPr>
                    </a:p>
                  </a:txBody>
                  <a:tcPr marL="59044" marR="59044" marT="0" marB="0">
                    <a:solidFill>
                      <a:srgbClr val="9CCB3B"/>
                    </a:solidFill>
                  </a:tcPr>
                </a:tc>
                <a:tc>
                  <a:txBody>
                    <a:bodyPr/>
                    <a:lstStyle/>
                    <a:p>
                      <a:pPr>
                        <a:lnSpc>
                          <a:spcPct val="115000"/>
                        </a:lnSpc>
                        <a:spcAft>
                          <a:spcPts val="0"/>
                        </a:spcAft>
                      </a:pPr>
                      <a:r>
                        <a:rPr lang="en-GB" sz="700" dirty="0">
                          <a:effectLst/>
                        </a:rPr>
                        <a:t>Defer</a:t>
                      </a:r>
                      <a:endParaRPr lang="en-GB" sz="900" dirty="0">
                        <a:effectLst/>
                      </a:endParaRPr>
                    </a:p>
                    <a:p>
                      <a:pPr>
                        <a:lnSpc>
                          <a:spcPct val="115000"/>
                        </a:lnSpc>
                        <a:spcAft>
                          <a:spcPts val="0"/>
                        </a:spcAft>
                      </a:pPr>
                      <a:r>
                        <a:rPr lang="en-GB" sz="700" dirty="0">
                          <a:effectLst/>
                        </a:rPr>
                        <a:t> </a:t>
                      </a:r>
                      <a:endParaRPr lang="en-GB" sz="900" dirty="0">
                        <a:effectLst/>
                        <a:latin typeface="Calibri"/>
                        <a:ea typeface="Calibri"/>
                        <a:cs typeface="Times New Roman"/>
                      </a:endParaRPr>
                    </a:p>
                  </a:txBody>
                  <a:tcPr marL="59044" marR="59044" marT="0" marB="0">
                    <a:solidFill>
                      <a:srgbClr val="FFC000"/>
                    </a:solidFill>
                  </a:tcPr>
                </a:tc>
                <a:tc>
                  <a:txBody>
                    <a:bodyPr/>
                    <a:lstStyle/>
                    <a:p>
                      <a:pPr>
                        <a:lnSpc>
                          <a:spcPct val="115000"/>
                        </a:lnSpc>
                        <a:spcAft>
                          <a:spcPts val="0"/>
                        </a:spcAft>
                      </a:pPr>
                      <a:r>
                        <a:rPr lang="en-GB" sz="700" dirty="0">
                          <a:effectLst/>
                        </a:rPr>
                        <a:t>Reject</a:t>
                      </a:r>
                      <a:endParaRPr lang="en-GB" sz="900" dirty="0">
                        <a:effectLst/>
                        <a:latin typeface="Calibri"/>
                        <a:ea typeface="Calibri"/>
                        <a:cs typeface="Times New Roman"/>
                      </a:endParaRPr>
                    </a:p>
                  </a:txBody>
                  <a:tcPr marL="59044" marR="59044" marT="0" marB="0">
                    <a:solidFill>
                      <a:srgbClr val="FF0000"/>
                    </a:solidFill>
                  </a:tcPr>
                </a:tc>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extLst>
                  <a:ext uri="{0D108BD9-81ED-4DB2-BD59-A6C34878D82A}">
                    <a16:rowId xmlns:a16="http://schemas.microsoft.com/office/drawing/2014/main" val="10001"/>
                  </a:ext>
                </a:extLst>
              </a:tr>
              <a:tr h="313712">
                <a:tc rowSpan="4">
                  <a:txBody>
                    <a:bodyPr/>
                    <a:lstStyle/>
                    <a:p>
                      <a:pPr>
                        <a:lnSpc>
                          <a:spcPct val="115000"/>
                        </a:lnSpc>
                        <a:spcAft>
                          <a:spcPts val="0"/>
                        </a:spcAft>
                      </a:pPr>
                      <a:r>
                        <a:rPr lang="en-GB" sz="900" dirty="0">
                          <a:effectLst/>
                        </a:rPr>
                        <a:t>4.1</a:t>
                      </a:r>
                      <a:endParaRPr lang="en-GB" sz="900" dirty="0">
                        <a:effectLst/>
                        <a:latin typeface="Calibri"/>
                        <a:ea typeface="Calibri"/>
                        <a:cs typeface="Times New Roman"/>
                      </a:endParaRPr>
                    </a:p>
                  </a:txBody>
                  <a:tcPr marL="59044" marR="59044" marT="0" marB="0"/>
                </a:tc>
                <a:tc rowSpan="4">
                  <a:txBody>
                    <a:bodyPr/>
                    <a:lstStyle/>
                    <a:p>
                      <a:pPr marL="0" algn="l" defTabSz="914400" rtl="0" eaLnBrk="1" latinLnBrk="0" hangingPunct="1">
                        <a:lnSpc>
                          <a:spcPct val="115000"/>
                        </a:lnSpc>
                        <a:spcAft>
                          <a:spcPts val="0"/>
                        </a:spcAft>
                      </a:pPr>
                      <a:r>
                        <a:rPr lang="en-GB" sz="900" kern="1200" dirty="0">
                          <a:solidFill>
                            <a:schemeClr val="tx1"/>
                          </a:solidFill>
                          <a:effectLst/>
                          <a:latin typeface="+mn-lt"/>
                          <a:ea typeface="+mn-ea"/>
                          <a:cs typeface="+mn-cs"/>
                        </a:rPr>
                        <a:t>XRN4923 - AQ Calculation for RGMA (ONUPD) Estimate Reads </a:t>
                      </a:r>
                    </a:p>
                    <a:p>
                      <a:pPr marL="0" algn="l" defTabSz="914400" rtl="0" eaLnBrk="1" latinLnBrk="0" hangingPunct="1">
                        <a:lnSpc>
                          <a:spcPct val="115000"/>
                        </a:lnSpc>
                        <a:spcAft>
                          <a:spcPts val="0"/>
                        </a:spcAft>
                      </a:pPr>
                      <a:endParaRPr lang="en-GB" sz="900" kern="1200" dirty="0">
                        <a:solidFill>
                          <a:schemeClr val="tx1"/>
                        </a:solidFill>
                        <a:effectLst/>
                        <a:latin typeface="+mn-lt"/>
                        <a:ea typeface="+mn-ea"/>
                        <a:cs typeface="+mn-cs"/>
                      </a:endParaRPr>
                    </a:p>
                    <a:p>
                      <a:pPr marL="0" algn="l" defTabSz="914400" rtl="0" eaLnBrk="1" latinLnBrk="0" hangingPunct="1">
                        <a:lnSpc>
                          <a:spcPct val="115000"/>
                        </a:lnSpc>
                        <a:spcAft>
                          <a:spcPts val="0"/>
                        </a:spcAft>
                      </a:pPr>
                      <a:r>
                        <a:rPr lang="en-GB" sz="900" kern="1200" dirty="0">
                          <a:solidFill>
                            <a:schemeClr val="tx1"/>
                          </a:solidFill>
                          <a:effectLst/>
                          <a:latin typeface="+mn-lt"/>
                          <a:ea typeface="+mn-ea"/>
                          <a:cs typeface="+mn-cs"/>
                        </a:rPr>
                        <a:t>Proposed for February Minor Release Drop 6</a:t>
                      </a:r>
                    </a:p>
                    <a:p>
                      <a:pPr marL="0" algn="l" defTabSz="914400" rtl="0" eaLnBrk="1" latinLnBrk="0" hangingPunct="1">
                        <a:lnSpc>
                          <a:spcPct val="115000"/>
                        </a:lnSpc>
                        <a:spcAft>
                          <a:spcPts val="0"/>
                        </a:spcAft>
                      </a:pPr>
                      <a:endParaRPr lang="en-GB" sz="900" kern="1200" dirty="0">
                        <a:solidFill>
                          <a:schemeClr val="tx1"/>
                        </a:solidFill>
                        <a:effectLst/>
                        <a:latin typeface="+mn-lt"/>
                        <a:ea typeface="+mn-ea"/>
                        <a:cs typeface="+mn-cs"/>
                      </a:endParaRPr>
                    </a:p>
                    <a:p>
                      <a:pPr marL="0" algn="l" defTabSz="914400" rtl="0" eaLnBrk="1" latinLnBrk="0" hangingPunct="1">
                        <a:lnSpc>
                          <a:spcPct val="115000"/>
                        </a:lnSpc>
                        <a:spcAft>
                          <a:spcPts val="0"/>
                        </a:spcAft>
                      </a:pPr>
                      <a:r>
                        <a:rPr lang="en-GB" sz="900" kern="1200" dirty="0">
                          <a:solidFill>
                            <a:schemeClr val="tx1"/>
                          </a:solidFill>
                          <a:effectLst/>
                          <a:latin typeface="+mn-lt"/>
                          <a:ea typeface="+mn-ea"/>
                          <a:cs typeface="+mn-cs"/>
                          <a:hlinkClick r:id="rId2"/>
                        </a:rPr>
                        <a:t>Link to Change Proposal</a:t>
                      </a:r>
                      <a:endParaRPr lang="en-GB" sz="900" kern="1200" dirty="0">
                        <a:solidFill>
                          <a:schemeClr val="tx1"/>
                        </a:solidFill>
                        <a:effectLst/>
                        <a:latin typeface="+mn-lt"/>
                        <a:ea typeface="+mn-ea"/>
                        <a:cs typeface="+mn-cs"/>
                      </a:endParaRPr>
                    </a:p>
                    <a:p>
                      <a:pPr marL="0" algn="l" defTabSz="914400" rtl="0" eaLnBrk="1" latinLnBrk="0" hangingPunct="1">
                        <a:lnSpc>
                          <a:spcPct val="115000"/>
                        </a:lnSpc>
                        <a:spcAft>
                          <a:spcPts val="0"/>
                        </a:spcAft>
                      </a:pPr>
                      <a:endParaRPr lang="en-GB" sz="900" kern="1200" dirty="0">
                        <a:solidFill>
                          <a:schemeClr val="tx1"/>
                        </a:solidFill>
                        <a:effectLst/>
                        <a:latin typeface="+mn-lt"/>
                        <a:ea typeface="+mn-ea"/>
                        <a:cs typeface="+mn-cs"/>
                      </a:endParaRPr>
                    </a:p>
                    <a:p>
                      <a:pPr marL="0" algn="l" defTabSz="914400" rtl="0" eaLnBrk="1" latinLnBrk="0" hangingPunct="1">
                        <a:lnSpc>
                          <a:spcPct val="115000"/>
                        </a:lnSpc>
                        <a:spcAft>
                          <a:spcPts val="0"/>
                        </a:spcAft>
                      </a:pPr>
                      <a:r>
                        <a:rPr lang="en-GB" sz="900" kern="1200" dirty="0">
                          <a:solidFill>
                            <a:schemeClr val="tx1"/>
                          </a:solidFill>
                          <a:effectLst/>
                          <a:latin typeface="+mn-lt"/>
                          <a:ea typeface="+mn-ea"/>
                          <a:cs typeface="+mn-cs"/>
                        </a:rPr>
                        <a:t>Link to Change Pack ref </a:t>
                      </a:r>
                      <a:r>
                        <a:rPr lang="en-GB" sz="900" kern="1200" dirty="0">
                          <a:solidFill>
                            <a:schemeClr val="tx1"/>
                          </a:solidFill>
                          <a:effectLst/>
                          <a:latin typeface="+mn-lt"/>
                          <a:ea typeface="+mn-ea"/>
                          <a:cs typeface="+mn-cs"/>
                          <a:hlinkClick r:id="rId3"/>
                        </a:rPr>
                        <a:t>2489.9 - RT - PO</a:t>
                      </a:r>
                      <a:endParaRPr lang="en-GB" sz="900" kern="1200" dirty="0">
                        <a:solidFill>
                          <a:schemeClr val="tx1"/>
                        </a:solidFill>
                        <a:effectLst/>
                        <a:latin typeface="+mn-lt"/>
                        <a:ea typeface="+mn-ea"/>
                        <a:cs typeface="+mn-cs"/>
                      </a:endParaRPr>
                    </a:p>
                    <a:p>
                      <a:pPr>
                        <a:lnSpc>
                          <a:spcPct val="115000"/>
                        </a:lnSpc>
                        <a:spcAft>
                          <a:spcPts val="0"/>
                        </a:spcAft>
                      </a:pPr>
                      <a:endParaRPr lang="en-GB" sz="900" dirty="0">
                        <a:effectLst/>
                        <a:latin typeface="Calibri"/>
                        <a:ea typeface="Calibri"/>
                        <a:cs typeface="Times New Roman"/>
                      </a:endParaRPr>
                    </a:p>
                  </a:txBody>
                  <a:tcPr marL="59044" marR="59044" marT="0" marB="0"/>
                </a:tc>
                <a:tc rowSpan="4">
                  <a:txBody>
                    <a:bodyPr/>
                    <a:lstStyle/>
                    <a:p>
                      <a:pPr algn="l">
                        <a:lnSpc>
                          <a:spcPct val="115000"/>
                        </a:lnSpc>
                        <a:spcAft>
                          <a:spcPts val="0"/>
                        </a:spcAft>
                      </a:pPr>
                      <a:r>
                        <a:rPr lang="en-GB" sz="900" dirty="0">
                          <a:effectLst/>
                          <a:latin typeface="+mn-lt"/>
                          <a:ea typeface="Calibri"/>
                          <a:cs typeface="Times New Roman"/>
                        </a:rPr>
                        <a:t>Only 1 solution available. </a:t>
                      </a:r>
                    </a:p>
                    <a:p>
                      <a:pPr algn="l">
                        <a:lnSpc>
                          <a:spcPct val="115000"/>
                        </a:lnSpc>
                        <a:spcAft>
                          <a:spcPts val="0"/>
                        </a:spcAft>
                      </a:pPr>
                      <a:endParaRPr lang="en-GB" sz="900" dirty="0">
                        <a:effectLst/>
                        <a:latin typeface="+mn-lt"/>
                        <a:ea typeface="Calibri"/>
                        <a:cs typeface="Times New Roman"/>
                      </a:endParaRPr>
                    </a:p>
                    <a:p>
                      <a:pPr algn="l">
                        <a:lnSpc>
                          <a:spcPct val="115000"/>
                        </a:lnSpc>
                        <a:spcAft>
                          <a:spcPts val="0"/>
                        </a:spcAft>
                      </a:pPr>
                      <a:r>
                        <a:rPr lang="en-GB" sz="900" dirty="0" err="1">
                          <a:effectLst/>
                          <a:latin typeface="+mn-lt"/>
                          <a:ea typeface="Calibri"/>
                          <a:cs typeface="Times New Roman"/>
                        </a:rPr>
                        <a:t>MiR</a:t>
                      </a:r>
                      <a:r>
                        <a:rPr lang="en-GB" sz="900" dirty="0">
                          <a:effectLst/>
                          <a:latin typeface="+mn-lt"/>
                          <a:ea typeface="Calibri"/>
                          <a:cs typeface="Times New Roman"/>
                        </a:rPr>
                        <a:t> Drop 6</a:t>
                      </a:r>
                    </a:p>
                  </a:txBody>
                  <a:tcPr marL="59044" marR="59044" marT="0" marB="0" anchor="ctr"/>
                </a:tc>
                <a:tc>
                  <a:txBody>
                    <a:bodyPr/>
                    <a:lstStyle/>
                    <a:p>
                      <a:pPr algn="l">
                        <a:lnSpc>
                          <a:spcPct val="115000"/>
                        </a:lnSpc>
                        <a:spcAft>
                          <a:spcPts val="0"/>
                        </a:spcAft>
                      </a:pPr>
                      <a:r>
                        <a:rPr lang="en-GB" sz="900" kern="1200" dirty="0">
                          <a:solidFill>
                            <a:schemeClr val="tx1"/>
                          </a:solidFill>
                          <a:effectLst/>
                          <a:latin typeface="Arial" panose="020B0604020202020204" pitchFamily="34" charset="0"/>
                          <a:ea typeface="Calibri"/>
                          <a:cs typeface="Arial" panose="020B0604020202020204" pitchFamily="34" charset="0"/>
                        </a:rPr>
                        <a:t>npower</a:t>
                      </a:r>
                    </a:p>
                  </a:txBody>
                  <a:tcPr marL="59044" marR="59044" marT="0" marB="0" anchor="ctr"/>
                </a:tc>
                <a:tc>
                  <a:txBody>
                    <a:bodyPr/>
                    <a:lstStyle/>
                    <a:p>
                      <a:pPr algn="ctr">
                        <a:lnSpc>
                          <a:spcPct val="115000"/>
                        </a:lnSpc>
                        <a:spcAft>
                          <a:spcPts val="0"/>
                        </a:spcAft>
                      </a:pPr>
                      <a:r>
                        <a:rPr lang="en-GB" sz="900" kern="1200" dirty="0">
                          <a:solidFill>
                            <a:schemeClr val="tx1"/>
                          </a:solidFill>
                          <a:effectLst/>
                          <a:latin typeface="Arial" panose="020B0604020202020204" pitchFamily="34" charset="0"/>
                          <a:ea typeface="Calibri"/>
                          <a:cs typeface="Arial" panose="020B0604020202020204" pitchFamily="34" charset="0"/>
                        </a:rPr>
                        <a:t>X</a:t>
                      </a:r>
                    </a:p>
                  </a:txBody>
                  <a:tcPr marL="59044" marR="59044" marT="0" marB="0" anchor="ctr">
                    <a:noFill/>
                  </a:tcPr>
                </a:tc>
                <a:tc>
                  <a:txBody>
                    <a:bodyPr/>
                    <a:lstStyle/>
                    <a:p>
                      <a:pPr algn="ctr">
                        <a:lnSpc>
                          <a:spcPct val="115000"/>
                        </a:lnSpc>
                        <a:spcAft>
                          <a:spcPts val="0"/>
                        </a:spcAft>
                      </a:pPr>
                      <a:endParaRPr lang="en-GB" sz="9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nchor="ctr"/>
                </a:tc>
                <a:tc>
                  <a:txBody>
                    <a:bodyPr/>
                    <a:lstStyle/>
                    <a:p>
                      <a:pPr algn="ctr">
                        <a:lnSpc>
                          <a:spcPct val="115000"/>
                        </a:lnSpc>
                        <a:spcAft>
                          <a:spcPts val="0"/>
                        </a:spcAft>
                      </a:pPr>
                      <a:endParaRPr lang="en-GB" sz="9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nchor="ctr"/>
                </a:tc>
                <a:tc>
                  <a:txBody>
                    <a:bodyPr/>
                    <a:lstStyle/>
                    <a:p>
                      <a:pPr>
                        <a:lnSpc>
                          <a:spcPct val="115000"/>
                        </a:lnSpc>
                        <a:spcAft>
                          <a:spcPts val="0"/>
                        </a:spcAft>
                      </a:pPr>
                      <a:endParaRPr lang="en-GB" sz="9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tc>
                <a:extLst>
                  <a:ext uri="{0D108BD9-81ED-4DB2-BD59-A6C34878D82A}">
                    <a16:rowId xmlns:a16="http://schemas.microsoft.com/office/drawing/2014/main" val="10002"/>
                  </a:ext>
                </a:extLst>
              </a:tr>
              <a:tr h="821720">
                <a:tc vMerge="1">
                  <a:txBody>
                    <a:bodyPr/>
                    <a:lstStyle/>
                    <a:p>
                      <a:endParaRPr lang="en-GB"/>
                    </a:p>
                  </a:txBody>
                  <a:tcPr/>
                </a:tc>
                <a:tc vMerge="1">
                  <a:txBody>
                    <a:bodyPr/>
                    <a:lstStyle/>
                    <a:p>
                      <a:endParaRPr lang="en-GB"/>
                    </a:p>
                  </a:txBody>
                  <a:tcPr/>
                </a:tc>
                <a:tc vMerge="1">
                  <a:txBody>
                    <a:bodyPr/>
                    <a:lstStyle/>
                    <a:p>
                      <a:endParaRPr lang="en-GB" sz="900" dirty="0"/>
                    </a:p>
                  </a:txBody>
                  <a:tcPr marL="59044" marR="59044" marT="0" marB="0" anchor="ctr"/>
                </a:tc>
                <a:tc>
                  <a:txBody>
                    <a:bodyPr/>
                    <a:lstStyle/>
                    <a:p>
                      <a:pPr algn="l">
                        <a:lnSpc>
                          <a:spcPct val="115000"/>
                        </a:lnSpc>
                        <a:spcAft>
                          <a:spcPts val="0"/>
                        </a:spcAft>
                      </a:pPr>
                      <a:r>
                        <a:rPr lang="en-GB" sz="900" kern="1200" dirty="0">
                          <a:solidFill>
                            <a:schemeClr val="tx1"/>
                          </a:solidFill>
                          <a:effectLst/>
                          <a:latin typeface="Arial" panose="020B0604020202020204" pitchFamily="34" charset="0"/>
                          <a:ea typeface="Calibri"/>
                          <a:cs typeface="Arial" panose="020B0604020202020204" pitchFamily="34" charset="0"/>
                        </a:rPr>
                        <a:t>eon</a:t>
                      </a:r>
                    </a:p>
                  </a:txBody>
                  <a:tcPr marL="59044" marR="59044" marT="0" marB="0" anchor="ctr"/>
                </a:tc>
                <a:tc>
                  <a:txBody>
                    <a:bodyPr/>
                    <a:lstStyle/>
                    <a:p>
                      <a:pPr algn="ctr">
                        <a:lnSpc>
                          <a:spcPct val="115000"/>
                        </a:lnSpc>
                        <a:spcAft>
                          <a:spcPts val="0"/>
                        </a:spcAft>
                      </a:pPr>
                      <a:r>
                        <a:rPr lang="en-GB" sz="900" kern="1200" dirty="0">
                          <a:solidFill>
                            <a:schemeClr val="tx1"/>
                          </a:solidFill>
                          <a:effectLst/>
                          <a:latin typeface="Arial" panose="020B0604020202020204" pitchFamily="34" charset="0"/>
                          <a:ea typeface="Calibri"/>
                          <a:cs typeface="Arial" panose="020B0604020202020204" pitchFamily="34" charset="0"/>
                        </a:rPr>
                        <a:t>X</a:t>
                      </a:r>
                    </a:p>
                  </a:txBody>
                  <a:tcPr marL="59044" marR="59044" marT="0" marB="0" anchor="ctr">
                    <a:noFill/>
                  </a:tcPr>
                </a:tc>
                <a:tc>
                  <a:txBody>
                    <a:bodyPr/>
                    <a:lstStyle/>
                    <a:p>
                      <a:pPr algn="ctr">
                        <a:lnSpc>
                          <a:spcPct val="115000"/>
                        </a:lnSpc>
                        <a:spcAft>
                          <a:spcPts val="0"/>
                        </a:spcAft>
                      </a:pPr>
                      <a:endParaRPr lang="en-GB" sz="9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nchor="ctr"/>
                </a:tc>
                <a:tc>
                  <a:txBody>
                    <a:bodyPr/>
                    <a:lstStyle/>
                    <a:p>
                      <a:pPr algn="ctr">
                        <a:lnSpc>
                          <a:spcPct val="115000"/>
                        </a:lnSpc>
                        <a:spcAft>
                          <a:spcPts val="0"/>
                        </a:spcAft>
                      </a:pPr>
                      <a:endParaRPr lang="en-GB" sz="9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nchor="ctr"/>
                </a:tc>
                <a:tc>
                  <a:txBody>
                    <a:bodyPr/>
                    <a:lstStyle/>
                    <a:p>
                      <a:r>
                        <a:rPr lang="en-US" sz="800" kern="1200" dirty="0">
                          <a:solidFill>
                            <a:schemeClr val="tx1"/>
                          </a:solidFill>
                          <a:effectLst/>
                          <a:latin typeface="Arial" panose="020B0604020202020204" pitchFamily="34" charset="0"/>
                          <a:cs typeface="Arial" panose="020B0604020202020204" pitchFamily="34" charset="0"/>
                        </a:rPr>
                        <a:t>Should any suggestions be made by others during this representation we believe they should be reviewed for suitability without impacting the implementation date.</a:t>
                      </a:r>
                      <a:endParaRPr lang="en-GB" sz="800" kern="1200" dirty="0">
                        <a:solidFill>
                          <a:schemeClr val="tx1"/>
                        </a:solidFill>
                        <a:effectLst/>
                        <a:latin typeface="Arial" panose="020B0604020202020204" pitchFamily="34" charset="0"/>
                        <a:cs typeface="Arial" panose="020B0604020202020204" pitchFamily="34" charset="0"/>
                      </a:endParaRPr>
                    </a:p>
                  </a:txBody>
                  <a:tcPr marL="59044" marR="59044" marT="0" marB="0"/>
                </a:tc>
                <a:extLst>
                  <a:ext uri="{0D108BD9-81ED-4DB2-BD59-A6C34878D82A}">
                    <a16:rowId xmlns:a16="http://schemas.microsoft.com/office/drawing/2014/main" val="10003"/>
                  </a:ext>
                </a:extLst>
              </a:tr>
              <a:tr h="739985">
                <a:tc vMerge="1">
                  <a:txBody>
                    <a:bodyPr/>
                    <a:lstStyle/>
                    <a:p>
                      <a:endParaRPr lang="en-GB"/>
                    </a:p>
                  </a:txBody>
                  <a:tcPr/>
                </a:tc>
                <a:tc vMerge="1">
                  <a:txBody>
                    <a:bodyPr/>
                    <a:lstStyle/>
                    <a:p>
                      <a:endParaRPr lang="en-GB"/>
                    </a:p>
                  </a:txBody>
                  <a:tcPr/>
                </a:tc>
                <a:tc vMerge="1">
                  <a:txBody>
                    <a:bodyPr/>
                    <a:lstStyle/>
                    <a:p>
                      <a:pPr algn="l">
                        <a:lnSpc>
                          <a:spcPct val="115000"/>
                        </a:lnSpc>
                        <a:spcAft>
                          <a:spcPts val="0"/>
                        </a:spcAft>
                      </a:pPr>
                      <a:endParaRPr lang="en-GB" sz="900" dirty="0">
                        <a:effectLst/>
                        <a:latin typeface="Calibri"/>
                        <a:ea typeface="Calibri"/>
                        <a:cs typeface="Times New Roman"/>
                      </a:endParaRPr>
                    </a:p>
                  </a:txBody>
                  <a:tcPr marL="59044" marR="59044" marT="0" marB="0" anchor="ctr"/>
                </a:tc>
                <a:tc>
                  <a:txBody>
                    <a:bodyPr/>
                    <a:lstStyle/>
                    <a:p>
                      <a:pPr algn="l"/>
                      <a:r>
                        <a:rPr lang="en-GB" sz="900" kern="1200" dirty="0">
                          <a:solidFill>
                            <a:schemeClr val="tx1"/>
                          </a:solidFill>
                          <a:effectLst/>
                          <a:latin typeface="Arial" panose="020B0604020202020204" pitchFamily="34" charset="0"/>
                          <a:cs typeface="Arial" panose="020B0604020202020204" pitchFamily="34" charset="0"/>
                        </a:rPr>
                        <a:t>Scottish </a:t>
                      </a:r>
                    </a:p>
                    <a:p>
                      <a:pPr algn="l"/>
                      <a:r>
                        <a:rPr lang="en-GB" sz="900" kern="1200" dirty="0">
                          <a:solidFill>
                            <a:schemeClr val="tx1"/>
                          </a:solidFill>
                          <a:effectLst/>
                          <a:latin typeface="Arial" panose="020B0604020202020204" pitchFamily="34" charset="0"/>
                          <a:cs typeface="Arial" panose="020B0604020202020204" pitchFamily="34" charset="0"/>
                        </a:rPr>
                        <a:t>Power</a:t>
                      </a:r>
                    </a:p>
                  </a:txBody>
                  <a:tcPr marL="59044" marR="59044" marT="0" marB="0" anchor="ctr"/>
                </a:tc>
                <a:tc>
                  <a:txBody>
                    <a:bodyPr/>
                    <a:lstStyle/>
                    <a:p>
                      <a:pPr algn="ctr"/>
                      <a:endParaRPr lang="en-GB" sz="900" kern="1200" dirty="0">
                        <a:solidFill>
                          <a:schemeClr val="tx1"/>
                        </a:solidFill>
                        <a:effectLst/>
                        <a:latin typeface="Arial" panose="020B0604020202020204" pitchFamily="34" charset="0"/>
                        <a:cs typeface="Arial" panose="020B0604020202020204" pitchFamily="34" charset="0"/>
                      </a:endParaRPr>
                    </a:p>
                  </a:txBody>
                  <a:tcPr marL="59044" marR="59044" marT="0" marB="0" anchor="ctr"/>
                </a:tc>
                <a:tc>
                  <a:txBody>
                    <a:bodyPr/>
                    <a:lstStyle/>
                    <a:p>
                      <a:pPr algn="ctr"/>
                      <a:r>
                        <a:rPr lang="en-GB" sz="900" kern="1200" dirty="0">
                          <a:solidFill>
                            <a:schemeClr val="tx1"/>
                          </a:solidFill>
                          <a:effectLst/>
                          <a:latin typeface="Arial" panose="020B0604020202020204" pitchFamily="34" charset="0"/>
                          <a:cs typeface="Arial" panose="020B0604020202020204" pitchFamily="34" charset="0"/>
                        </a:rPr>
                        <a:t>X</a:t>
                      </a:r>
                    </a:p>
                  </a:txBody>
                  <a:tcPr marL="59044" marR="59044" marT="0" marB="0" anchor="ctr"/>
                </a:tc>
                <a:tc>
                  <a:txBody>
                    <a:bodyPr/>
                    <a:lstStyle/>
                    <a:p>
                      <a:pPr algn="ctr"/>
                      <a:endParaRPr lang="en-GB" sz="900" kern="1200" dirty="0">
                        <a:solidFill>
                          <a:schemeClr val="tx1"/>
                        </a:solidFill>
                        <a:effectLst/>
                        <a:latin typeface="Arial" panose="020B0604020202020204" pitchFamily="34" charset="0"/>
                        <a:cs typeface="Arial" panose="020B0604020202020204" pitchFamily="34" charset="0"/>
                      </a:endParaRPr>
                    </a:p>
                  </a:txBody>
                  <a:tcPr marL="59044" marR="59044"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dirty="0">
                          <a:solidFill>
                            <a:schemeClr val="tx1"/>
                          </a:solidFill>
                          <a:effectLst/>
                          <a:latin typeface="Arial" panose="020B0604020202020204" pitchFamily="34" charset="0"/>
                          <a:cs typeface="Arial" panose="020B0604020202020204" pitchFamily="34" charset="0"/>
                        </a:rPr>
                        <a:t>Could you confirm how the read estimation is calculated ,my understanding is that it is currently calculated using the current AQ, meaning the new AQ will likely to be similar or the same.  Can you please clarify what the benefit of the change is?</a:t>
                      </a:r>
                      <a:endParaRPr lang="en-GB" sz="800" kern="1200" dirty="0">
                        <a:solidFill>
                          <a:schemeClr val="tx1"/>
                        </a:solidFill>
                        <a:effectLst/>
                        <a:latin typeface="Arial" panose="020B0604020202020204" pitchFamily="34" charset="0"/>
                        <a:cs typeface="Arial" panose="020B0604020202020204" pitchFamily="34" charset="0"/>
                      </a:endParaRPr>
                    </a:p>
                    <a:p>
                      <a:endParaRPr lang="en-GB" sz="800" kern="1200" dirty="0">
                        <a:solidFill>
                          <a:schemeClr val="tx1"/>
                        </a:solidFill>
                        <a:effectLst/>
                        <a:latin typeface="Arial" panose="020B0604020202020204" pitchFamily="34" charset="0"/>
                        <a:cs typeface="Arial" panose="020B0604020202020204" pitchFamily="34" charset="0"/>
                      </a:endParaRPr>
                    </a:p>
                  </a:txBody>
                  <a:tcPr marL="59044" marR="59044" marT="0" marB="0"/>
                </a:tc>
                <a:extLst>
                  <a:ext uri="{0D108BD9-81ED-4DB2-BD59-A6C34878D82A}">
                    <a16:rowId xmlns:a16="http://schemas.microsoft.com/office/drawing/2014/main" val="251311267"/>
                  </a:ext>
                </a:extLst>
              </a:tr>
              <a:tr h="1331973">
                <a:tc vMerge="1">
                  <a:txBody>
                    <a:bodyPr/>
                    <a:lstStyle/>
                    <a:p>
                      <a:endParaRPr lang="en-GB"/>
                    </a:p>
                  </a:txBody>
                  <a:tcPr/>
                </a:tc>
                <a:tc vMerge="1">
                  <a:txBody>
                    <a:bodyPr/>
                    <a:lstStyle/>
                    <a:p>
                      <a:endParaRPr lang="en-GB"/>
                    </a:p>
                  </a:txBody>
                  <a:tcPr/>
                </a:tc>
                <a:tc vMerge="1">
                  <a:txBody>
                    <a:bodyPr/>
                    <a:lstStyle/>
                    <a:p>
                      <a:pPr algn="l">
                        <a:lnSpc>
                          <a:spcPct val="115000"/>
                        </a:lnSpc>
                        <a:spcAft>
                          <a:spcPts val="0"/>
                        </a:spcAft>
                      </a:pPr>
                      <a:endParaRPr lang="en-GB" sz="900" dirty="0">
                        <a:effectLst/>
                        <a:latin typeface="Calibri"/>
                        <a:ea typeface="Calibri"/>
                        <a:cs typeface="Times New Roman"/>
                      </a:endParaRPr>
                    </a:p>
                  </a:txBody>
                  <a:tcPr marL="59044" marR="59044" marT="0" marB="0" anchor="ctr"/>
                </a:tc>
                <a:tc>
                  <a:txBody>
                    <a:bodyPr/>
                    <a:lstStyle/>
                    <a:p>
                      <a:pPr algn="l"/>
                      <a:r>
                        <a:rPr lang="en-GB" sz="900" kern="1200" dirty="0">
                          <a:solidFill>
                            <a:schemeClr val="tx1"/>
                          </a:solidFill>
                          <a:effectLst/>
                          <a:latin typeface="Arial" panose="020B0604020202020204" pitchFamily="34" charset="0"/>
                          <a:cs typeface="Arial" panose="020B0604020202020204" pitchFamily="34" charset="0"/>
                        </a:rPr>
                        <a:t>EDF</a:t>
                      </a:r>
                    </a:p>
                  </a:txBody>
                  <a:tcPr marL="59044" marR="59044" marT="0" marB="0" anchor="ctr"/>
                </a:tc>
                <a:tc>
                  <a:txBody>
                    <a:bodyPr/>
                    <a:lstStyle/>
                    <a:p>
                      <a:pPr algn="ctr"/>
                      <a:endParaRPr lang="en-GB" sz="900" kern="1200" dirty="0">
                        <a:solidFill>
                          <a:schemeClr val="tx1"/>
                        </a:solidFill>
                        <a:effectLst/>
                        <a:latin typeface="Arial" panose="020B0604020202020204" pitchFamily="34" charset="0"/>
                        <a:cs typeface="Arial" panose="020B0604020202020204" pitchFamily="34" charset="0"/>
                      </a:endParaRPr>
                    </a:p>
                  </a:txBody>
                  <a:tcPr marL="59044" marR="59044" marT="0" marB="0" anchor="ctr"/>
                </a:tc>
                <a:tc>
                  <a:txBody>
                    <a:bodyPr/>
                    <a:lstStyle/>
                    <a:p>
                      <a:pPr algn="ctr"/>
                      <a:endParaRPr lang="en-GB" sz="900" kern="1200" dirty="0">
                        <a:solidFill>
                          <a:schemeClr val="tx1"/>
                        </a:solidFill>
                        <a:effectLst/>
                        <a:latin typeface="Arial" panose="020B0604020202020204" pitchFamily="34" charset="0"/>
                        <a:cs typeface="Arial" panose="020B0604020202020204" pitchFamily="34" charset="0"/>
                      </a:endParaRPr>
                    </a:p>
                  </a:txBody>
                  <a:tcPr marL="59044" marR="59044" marT="0" marB="0" anchor="ctr"/>
                </a:tc>
                <a:tc>
                  <a:txBody>
                    <a:bodyPr/>
                    <a:lstStyle/>
                    <a:p>
                      <a:pPr algn="ctr"/>
                      <a:r>
                        <a:rPr lang="en-GB" sz="900" kern="1200" dirty="0">
                          <a:solidFill>
                            <a:schemeClr val="tx1"/>
                          </a:solidFill>
                          <a:effectLst/>
                          <a:latin typeface="Arial" panose="020B0604020202020204" pitchFamily="34" charset="0"/>
                          <a:cs typeface="Arial" panose="020B0604020202020204" pitchFamily="34" charset="0"/>
                        </a:rPr>
                        <a:t>X</a:t>
                      </a:r>
                    </a:p>
                  </a:txBody>
                  <a:tcPr marL="59044" marR="59044" marT="0" marB="0" anchor="ctr"/>
                </a:tc>
                <a:tc>
                  <a:txBody>
                    <a:bodyPr/>
                    <a:lstStyle/>
                    <a:p>
                      <a:r>
                        <a:rPr lang="en-US" sz="900" kern="1200" dirty="0">
                          <a:solidFill>
                            <a:schemeClr val="tx1"/>
                          </a:solidFill>
                          <a:effectLst/>
                          <a:latin typeface="Arial" panose="020B0604020202020204" pitchFamily="34" charset="0"/>
                          <a:cs typeface="Arial" panose="020B0604020202020204" pitchFamily="34" charset="0"/>
                        </a:rPr>
                        <a:t>We do not support option 1 if UPD flows sent as part of a Change of Shipper/Supplier event are not treated differently (wait to estimate any read until after end of window for a Supplier to provide a customer or other opening read that could be validated and used in preference to a possible inaccurate estimate). We also do not see the benefits this will bring as estimated read will be generated using AQ and last read and so will not benefit the rolling AQ process</a:t>
                      </a:r>
                      <a:endParaRPr lang="en-GB" sz="900" kern="1200" dirty="0">
                        <a:solidFill>
                          <a:schemeClr val="tx1"/>
                        </a:solidFill>
                        <a:effectLst/>
                        <a:latin typeface="Arial" panose="020B0604020202020204" pitchFamily="34" charset="0"/>
                        <a:cs typeface="Arial" panose="020B0604020202020204" pitchFamily="34" charset="0"/>
                      </a:endParaRPr>
                    </a:p>
                  </a:txBody>
                  <a:tcPr marL="59044" marR="59044" marT="0" marB="0"/>
                </a:tc>
                <a:extLst>
                  <a:ext uri="{0D108BD9-81ED-4DB2-BD59-A6C34878D82A}">
                    <a16:rowId xmlns:a16="http://schemas.microsoft.com/office/drawing/2014/main" val="68336284"/>
                  </a:ext>
                </a:extLst>
              </a:tr>
            </a:tbl>
          </a:graphicData>
        </a:graphic>
      </p:graphicFrame>
    </p:spTree>
    <p:extLst>
      <p:ext uri="{BB962C8B-B14F-4D97-AF65-F5344CB8AC3E}">
        <p14:creationId xmlns:p14="http://schemas.microsoft.com/office/powerpoint/2010/main" val="1925770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4690A-206C-406B-9DE6-6011FA78898B}"/>
              </a:ext>
            </a:extLst>
          </p:cNvPr>
          <p:cNvSpPr>
            <a:spLocks noGrp="1"/>
          </p:cNvSpPr>
          <p:nvPr>
            <p:ph type="title"/>
          </p:nvPr>
        </p:nvSpPr>
        <p:spPr>
          <a:xfrm>
            <a:off x="457200" y="267494"/>
            <a:ext cx="8229600" cy="637580"/>
          </a:xfrm>
        </p:spPr>
        <p:txBody>
          <a:bodyPr>
            <a:normAutofit fontScale="90000"/>
          </a:bodyPr>
          <a:lstStyle/>
          <a:p>
            <a:r>
              <a:rPr lang="en-US" dirty="0"/>
              <a:t>4.2 XRN4851 - Moving Market Participant Ownership      from SPAA to UNC/DSC</a:t>
            </a:r>
            <a:endParaRPr lang="en-GB" dirty="0"/>
          </a:p>
        </p:txBody>
      </p:sp>
    </p:spTree>
    <p:extLst>
      <p:ext uri="{BB962C8B-B14F-4D97-AF65-F5344CB8AC3E}">
        <p14:creationId xmlns:p14="http://schemas.microsoft.com/office/powerpoint/2010/main" val="1642357053"/>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Tags xmlns="2a985eae-c12e-416e-9833-85f34b1ee04e">
      <Url>http://infonet2/sites/XOServe/Pages/Our_Business_CorporateIdentity.aspx</Url>
      <Description>http://infonet2/sites/XOServe/Pages/Our_Business_CorporateIdentity.aspx</Description>
    </Tags>
    <Image_x0020_Group xmlns="2a985eae-c12e-416e-9833-85f34b1ee04e">Document</Image_x0020_Group>
    <Department xmlns="2a985eae-c12e-416e-9833-85f34b1ee04e">Other</Department>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BD8620-4094-442C-8DED-0A140BB7C2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EE966AA5-3D01-4B81-BAE0-8020A2E16EFF}">
  <ds:schemaRefs>
    <ds:schemaRef ds:uri="2a985eae-c12e-416e-9833-85f34b1ee04e"/>
    <ds:schemaRef ds:uri="http://purl.org/dc/elements/1.1/"/>
    <ds:schemaRef ds:uri="http://purl.org/dc/dcmitype/"/>
    <ds:schemaRef ds:uri="http://www.w3.org/XML/1998/namespace"/>
    <ds:schemaRef ds:uri="http://schemas.microsoft.com/office/2006/documentManagement/types"/>
    <ds:schemaRef ds:uri="http://schemas.openxmlformats.org/package/2006/metadata/core-properties"/>
    <ds:schemaRef ds:uri="http://purl.org/dc/terms/"/>
    <ds:schemaRef ds:uri="http://schemas.microsoft.com/office/2006/metadata/properties"/>
  </ds:schemaRefs>
</ds:datastoreItem>
</file>

<file path=customXml/itemProps3.xml><?xml version="1.0" encoding="utf-8"?>
<ds:datastoreItem xmlns:ds="http://schemas.openxmlformats.org/officeDocument/2006/customXml" ds:itemID="{2A513DF9-3E74-488E-B239-1C5C999E5C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8154</TotalTime>
  <Words>2575</Words>
  <Application>Microsoft Office PowerPoint</Application>
  <PresentationFormat>On-screen Show (16:9)</PresentationFormat>
  <Paragraphs>445</Paragraphs>
  <Slides>20</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6" baseType="lpstr">
      <vt:lpstr>Arial</vt:lpstr>
      <vt:lpstr>Calibri</vt:lpstr>
      <vt:lpstr>Times New Roman</vt:lpstr>
      <vt:lpstr>Office Theme</vt:lpstr>
      <vt:lpstr>Worksheet</vt:lpstr>
      <vt:lpstr>Document</vt:lpstr>
      <vt:lpstr>Change Management Committee   Sections 2 - 6</vt:lpstr>
      <vt:lpstr>2. New Change Proposals – Initial Review</vt:lpstr>
      <vt:lpstr>2. New Change Proposals – Initial Review</vt:lpstr>
      <vt:lpstr>2.1 XRN5053 – Single Sided Nominations Improvements</vt:lpstr>
      <vt:lpstr>2.1 XRN5054 – Negative Implied Flow Rates</vt:lpstr>
      <vt:lpstr>3. New Change Proposals – Post Initial Review  None for this meeting</vt:lpstr>
      <vt:lpstr>4. New Change Proposals – Post Solution Review  </vt:lpstr>
      <vt:lpstr>4.1 New Change Proposals – Post Solution Review</vt:lpstr>
      <vt:lpstr>4.2 XRN4851 - Moving Market Participant Ownership      from SPAA to UNC/DSC</vt:lpstr>
      <vt:lpstr>Solution Approach</vt:lpstr>
      <vt:lpstr>Solution Example</vt:lpstr>
      <vt:lpstr>5. Implementation Plan</vt:lpstr>
      <vt:lpstr>PowerPoint Presentation</vt:lpstr>
      <vt:lpstr>PowerPoint Presentation</vt:lpstr>
      <vt:lpstr>PowerPoint Presentation</vt:lpstr>
      <vt:lpstr>PowerPoint Presentation</vt:lpstr>
      <vt:lpstr>PowerPoint Presentation</vt:lpstr>
      <vt:lpstr>Appendix    Link to November Change Pack </vt:lpstr>
      <vt:lpstr>5. Implementation Plan - Outages</vt:lpstr>
      <vt:lpstr>6. Approval of Change documents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Taggart, Rachel</cp:lastModifiedBy>
  <cp:revision>261</cp:revision>
  <dcterms:created xsi:type="dcterms:W3CDTF">2018-09-02T17:12:15Z</dcterms:created>
  <dcterms:modified xsi:type="dcterms:W3CDTF">2019-12-09T09:08:19Z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-1214593008</vt:i4>
  </property>
  <property fmtid="{D5CDD505-2E9C-101B-9397-08002B2CF9AE}" pid="3" name="_NewReviewCycle">
    <vt:lpwstr/>
  </property>
  <property fmtid="{D5CDD505-2E9C-101B-9397-08002B2CF9AE}" pid="4" name="_EmailSubject">
    <vt:lpwstr>Change Management Committee Slides 'Matrix' </vt:lpwstr>
  </property>
  <property fmtid="{D5CDD505-2E9C-101B-9397-08002B2CF9AE}" pid="5" name="_AuthorEmail">
    <vt:lpwstr>richard.johnson@xoserve.com</vt:lpwstr>
  </property>
  <property fmtid="{D5CDD505-2E9C-101B-9397-08002B2CF9AE}" pid="6" name="_AuthorEmailDisplayName">
    <vt:lpwstr>Johnson, Richard</vt:lpwstr>
  </property>
  <property fmtid="{D5CDD505-2E9C-101B-9397-08002B2CF9AE}" pid="7" name="_PreviousAdHocReviewCycleID">
    <vt:i4>1696637420</vt:i4>
  </property>
  <property fmtid="{D5CDD505-2E9C-101B-9397-08002B2CF9AE}" pid="8" name="ContentTypeId">
    <vt:lpwstr>0x010100EC027A3842200A4881B078E78C741B39</vt:lpwstr>
  </property>
</Properties>
</file>