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8" r:id="rId2"/>
    <p:sldId id="293" r:id="rId3"/>
    <p:sldId id="294" r:id="rId4"/>
    <p:sldId id="295" r:id="rId5"/>
    <p:sldId id="296" r:id="rId6"/>
    <p:sldId id="297" r:id="rId7"/>
    <p:sldId id="298" r:id="rId8"/>
    <p:sldId id="300" r:id="rId9"/>
    <p:sldId id="29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1D3E61"/>
    <a:srgbClr val="40D1F5"/>
    <a:srgbClr val="6440A3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6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asgov-mst-files.s3.eu-west-1.amazonaws.com/s3fs-public/ggf/2019-03/2.0%20%20Modified%20AUGS%20Presentation%2015%20Mar%202019%20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Options for Procurement of </a:t>
            </a:r>
            <a:r>
              <a:rPr lang="en-GB" dirty="0" smtClean="0"/>
              <a:t>Gas </a:t>
            </a:r>
            <a:r>
              <a:rPr lang="en-GB" dirty="0"/>
              <a:t>Meter Temperature </a:t>
            </a:r>
            <a:r>
              <a:rPr lang="en-GB" dirty="0" smtClean="0"/>
              <a:t>Lab Tests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Contract Management Committee on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May </a:t>
            </a:r>
            <a:r>
              <a:rPr lang="en-GB" dirty="0"/>
              <a:t>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Standard </a:t>
            </a:r>
            <a:r>
              <a:rPr lang="en-GB" dirty="0" smtClean="0"/>
              <a:t>volume-to-energy </a:t>
            </a:r>
            <a:r>
              <a:rPr lang="en-GB" dirty="0"/>
              <a:t>conversion factor </a:t>
            </a:r>
            <a:r>
              <a:rPr lang="en-GB" dirty="0" smtClean="0"/>
              <a:t>(CF) is </a:t>
            </a:r>
            <a:r>
              <a:rPr lang="en-GB" dirty="0"/>
              <a:t>set out in Gas Thermal </a:t>
            </a:r>
            <a:r>
              <a:rPr lang="en-GB" dirty="0" smtClean="0"/>
              <a:t>Energy Regulations</a:t>
            </a:r>
            <a:endParaRPr lang="en-GB" dirty="0"/>
          </a:p>
          <a:p>
            <a:r>
              <a:rPr lang="en-GB" dirty="0"/>
              <a:t>The impact of use of a standard CF is under investigation by the </a:t>
            </a:r>
            <a:r>
              <a:rPr lang="en-GB" dirty="0" smtClean="0"/>
              <a:t>Unidentified Gas (UIG) </a:t>
            </a:r>
            <a:r>
              <a:rPr lang="en-GB" dirty="0"/>
              <a:t>Task Force and the AUGE (Allocation of Unidentified Gas Expert)</a:t>
            </a:r>
          </a:p>
          <a:p>
            <a:r>
              <a:rPr lang="en-GB" dirty="0"/>
              <a:t>Could increase UIG in winter, decrease UIG in summer</a:t>
            </a:r>
          </a:p>
          <a:p>
            <a:r>
              <a:rPr lang="en-GB" dirty="0"/>
              <a:t>AUGE has highlighted a lack of viable data on temperatures at GB meters</a:t>
            </a:r>
          </a:p>
          <a:p>
            <a:r>
              <a:rPr lang="en-GB" dirty="0"/>
              <a:t>At the UNC AUG </a:t>
            </a:r>
            <a:r>
              <a:rPr lang="en-GB" dirty="0" smtClean="0"/>
              <a:t>Sub-Committee </a:t>
            </a:r>
            <a:r>
              <a:rPr lang="en-GB" dirty="0"/>
              <a:t>in </a:t>
            </a:r>
            <a:r>
              <a:rPr lang="en-GB" dirty="0" smtClean="0"/>
              <a:t>March </a:t>
            </a:r>
            <a:r>
              <a:rPr lang="en-GB" dirty="0"/>
              <a:t>the AUGE proposed </a:t>
            </a:r>
            <a:r>
              <a:rPr lang="en-GB" dirty="0" smtClean="0"/>
              <a:t>lab tests on th</a:t>
            </a:r>
            <a:r>
              <a:rPr lang="en-GB" dirty="0" smtClean="0"/>
              <a:t>e impact of surrounding temperatures on the actual metered gas temperatures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41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AUGE’s Suggested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49373"/>
            <a:ext cx="8229600" cy="77856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Extract from AUGE’s presentation (Slide </a:t>
            </a:r>
            <a:r>
              <a:rPr lang="en-US" dirty="0" smtClean="0"/>
              <a:t>19)</a:t>
            </a:r>
            <a:endParaRPr lang="en-US" dirty="0" smtClean="0"/>
          </a:p>
          <a:p>
            <a:r>
              <a:rPr lang="en-GB" dirty="0">
                <a:hlinkClick r:id="rId2"/>
              </a:rPr>
              <a:t>https://gasgov-mst-files.s3.eu-west-1.amazonaws.com/s3fs-public/ggf/2019-03/2.0%20%20Modified%20AUGS%20Presentation%2015%20Mar%202019%20Final.pdf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833263"/>
            <a:ext cx="8352928" cy="227153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03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Procurement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AUGE has already </a:t>
            </a:r>
            <a:r>
              <a:rPr lang="en-GB" dirty="0" smtClean="0"/>
              <a:t>discussed this with </a:t>
            </a:r>
            <a:r>
              <a:rPr lang="en-GB" dirty="0" smtClean="0"/>
              <a:t>a potential third party service provider</a:t>
            </a:r>
          </a:p>
          <a:p>
            <a:pPr lvl="1"/>
            <a:r>
              <a:rPr lang="en-GB" dirty="0" smtClean="0"/>
              <a:t>Note: any indicative costs quoted by the AUGE only referred to the third party service, not to any DNV GL work, e.g. </a:t>
            </a:r>
            <a:r>
              <a:rPr lang="en-GB" dirty="0" smtClean="0"/>
              <a:t>supplier management</a:t>
            </a:r>
            <a:endParaRPr lang="en-GB" dirty="0" smtClean="0"/>
          </a:p>
          <a:p>
            <a:r>
              <a:rPr lang="en-GB" dirty="0" smtClean="0"/>
              <a:t>Discussion at AUG Sub-Committee recommended that DSC Contract Manager Sub-Committee was appropriate forum to agree an approach to procurement of a service</a:t>
            </a:r>
          </a:p>
          <a:p>
            <a:r>
              <a:rPr lang="en-GB" dirty="0" smtClean="0"/>
              <a:t>Due to timing of meetings agenda item could not be added to March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5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978"/>
            <a:ext cx="8435280" cy="637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Contracting Options for an Independent Study (1 of 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AUGE procures a sub-contractor for the service</a:t>
            </a:r>
          </a:p>
          <a:p>
            <a:pPr lvl="1"/>
            <a:r>
              <a:rPr lang="en-GB" dirty="0" smtClean="0"/>
              <a:t>allows for a speedy appointment</a:t>
            </a:r>
          </a:p>
          <a:p>
            <a:pPr lvl="1"/>
            <a:r>
              <a:rPr lang="en-GB" dirty="0" smtClean="0"/>
              <a:t>would increase AUGE’s contract costs</a:t>
            </a:r>
          </a:p>
          <a:p>
            <a:pPr lvl="1"/>
            <a:r>
              <a:rPr lang="en-GB" dirty="0" smtClean="0"/>
              <a:t>may not be consistent with planned re-procurement of an AUGE service - study duration might run past the end of next AUGE service year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Xoserve appoint AUGE’s recommended supplier</a:t>
            </a:r>
          </a:p>
          <a:p>
            <a:pPr marL="914400" lvl="1" indent="-514350"/>
            <a:r>
              <a:rPr lang="en-GB" dirty="0"/>
              <a:t>allows for a speedy </a:t>
            </a:r>
            <a:r>
              <a:rPr lang="en-GB" dirty="0" smtClean="0"/>
              <a:t>appointment</a:t>
            </a:r>
          </a:p>
          <a:p>
            <a:pPr marL="914400" lvl="1" indent="-514350"/>
            <a:r>
              <a:rPr lang="en-GB" dirty="0" smtClean="0"/>
              <a:t>no dependency on the current AUGE</a:t>
            </a:r>
          </a:p>
          <a:p>
            <a:pPr marL="914400" lvl="1" indent="-514350"/>
            <a:r>
              <a:rPr lang="en-GB" dirty="0" smtClean="0"/>
              <a:t>costs incurred by Xoserve</a:t>
            </a:r>
          </a:p>
          <a:p>
            <a:pPr marL="914400" lvl="1" indent="-514350"/>
            <a:r>
              <a:rPr lang="en-GB" dirty="0" smtClean="0"/>
              <a:t>costs not benchmarked against market </a:t>
            </a:r>
            <a:endParaRPr lang="en-GB" dirty="0"/>
          </a:p>
          <a:p>
            <a:pPr marL="914400" lvl="1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27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05978"/>
            <a:ext cx="8496944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Contracting Options for an Independent Study </a:t>
            </a:r>
            <a:r>
              <a:rPr lang="en-GB" dirty="0" smtClean="0"/>
              <a:t>(2 </a:t>
            </a:r>
            <a:r>
              <a:rPr lang="en-GB" dirty="0"/>
              <a:t>of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Xoserve competitive procurement process</a:t>
            </a:r>
            <a:endParaRPr lang="en-GB" dirty="0"/>
          </a:p>
          <a:p>
            <a:pPr lvl="1"/>
            <a:r>
              <a:rPr lang="en-GB" dirty="0" smtClean="0"/>
              <a:t>costs are market tested, incurred by Xoserve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dependency on the current AUGE</a:t>
            </a:r>
          </a:p>
          <a:p>
            <a:pPr lvl="1"/>
            <a:r>
              <a:rPr lang="en-GB" dirty="0" smtClean="0"/>
              <a:t>longer time to procure likely, but full OJEU process not required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Xoserve </a:t>
            </a:r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Pursue Option 3, i.e. Xoserve competitive selection</a:t>
            </a:r>
          </a:p>
          <a:p>
            <a:r>
              <a:rPr lang="en-GB" dirty="0" smtClean="0"/>
              <a:t>Change Proposal would be required to initiate the work</a:t>
            </a:r>
          </a:p>
          <a:p>
            <a:r>
              <a:rPr lang="en-GB" dirty="0" smtClean="0"/>
              <a:t>Requirements for the study could be developed with AUGE and UNC AUG Sub-Committee</a:t>
            </a:r>
          </a:p>
          <a:p>
            <a:r>
              <a:rPr lang="en-GB" dirty="0" smtClean="0"/>
              <a:t>Could help inform a new UNC Review Group on Standard Conversion Factor – proposal presented at April UIG Workgroup, </a:t>
            </a:r>
            <a:r>
              <a:rPr lang="en-GB" smtClean="0"/>
              <a:t>Review Request to </a:t>
            </a:r>
            <a:r>
              <a:rPr lang="en-GB" dirty="0" smtClean="0"/>
              <a:t>be raised by Scottish Power</a:t>
            </a:r>
          </a:p>
        </p:txBody>
      </p:sp>
    </p:spTree>
    <p:extLst>
      <p:ext uri="{BB962C8B-B14F-4D97-AF65-F5344CB8AC3E}">
        <p14:creationId xmlns:p14="http://schemas.microsoft.com/office/powerpoint/2010/main" val="385324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Does </a:t>
            </a:r>
            <a:r>
              <a:rPr lang="en-GB" dirty="0" err="1" smtClean="0"/>
              <a:t>CoMC</a:t>
            </a:r>
            <a:r>
              <a:rPr lang="en-GB" dirty="0" smtClean="0"/>
              <a:t> support Xoserve’s recommended approach to procuring this </a:t>
            </a:r>
            <a:r>
              <a:rPr lang="en-GB" dirty="0" smtClean="0"/>
              <a:t>investigation work?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61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367" y="2185862"/>
            <a:ext cx="4897265" cy="77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394</Words>
  <Application>Microsoft Office PowerPoint</Application>
  <PresentationFormat>On-screen Show (16:9)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Options for Procurement of Gas Meter Temperature Lab Tests</vt:lpstr>
      <vt:lpstr>Background </vt:lpstr>
      <vt:lpstr>AUGE’s Suggested Approach</vt:lpstr>
      <vt:lpstr>Procurement Approach</vt:lpstr>
      <vt:lpstr>Contracting Options for an Independent Study (1 of 2)</vt:lpstr>
      <vt:lpstr>Contracting Options for an Independent Study (2 of 2)</vt:lpstr>
      <vt:lpstr>Xoserve Recommendation</vt:lpstr>
      <vt:lpstr>Next Steps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Fiona Cottam</cp:lastModifiedBy>
  <cp:revision>40</cp:revision>
  <dcterms:created xsi:type="dcterms:W3CDTF">2018-09-02T17:12:15Z</dcterms:created>
  <dcterms:modified xsi:type="dcterms:W3CDTF">2019-04-25T11:44:09Z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-1937553803</vt:i4>
  </property>
  <property fmtid="{D5CDD505-2E9C-101B-9397-08002B2CF9AE}" pid="3" name="_NewReviewCycle">
    <vt:lpwstr/>
  </property>
  <property fmtid="{D5CDD505-2E9C-101B-9397-08002B2CF9AE}" pid="4" name="_EmailSubject">
    <vt:lpwstr>Updated Contract Managers Material</vt:lpwstr>
  </property>
  <property fmtid="{D5CDD505-2E9C-101B-9397-08002B2CF9AE}" pid="5" name="_AuthorEmail">
    <vt:lpwstr>fiona.cottam@xoserve.com</vt:lpwstr>
  </property>
  <property fmtid="{D5CDD505-2E9C-101B-9397-08002B2CF9AE}" pid="6" name="_AuthorEmailDisplayName">
    <vt:lpwstr>Cottam, Fiona</vt:lpwstr>
  </property>
  <property fmtid="{D5CDD505-2E9C-101B-9397-08002B2CF9AE}" pid="7" name="_PreviousAdHocReviewCycleID">
    <vt:i4>1696637420</vt:i4>
  </property>
</Properties>
</file>