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289" r:id="rId6"/>
    <p:sldId id="290" r:id="rId7"/>
    <p:sldId id="291" r:id="rId8"/>
    <p:sldId id="29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2" autoAdjust="0"/>
    <p:restoredTop sz="94660"/>
  </p:normalViewPr>
  <p:slideViewPr>
    <p:cSldViewPr>
      <p:cViewPr>
        <p:scale>
          <a:sx n="80" d="100"/>
          <a:sy n="80" d="100"/>
        </p:scale>
        <p:origin x="-1290" y="-7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23/04/2019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gasgov-mst-files.s3.eu-west-1.amazonaws.com/s3fs-public/ggf/2019-02/6.2%20Disclosure%20of%20Data%20to%20MAMs%20to%20Support%20Faster%20Switching.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Disclosure of Data to MAMs to Support Faster Switching</a:t>
            </a:r>
            <a:endParaRPr lang="en-GB" dirty="0"/>
          </a:p>
        </p:txBody>
      </p:sp>
      <p:sp>
        <p:nvSpPr>
          <p:cNvPr id="3" name="Subtitle 2"/>
          <p:cNvSpPr>
            <a:spLocks noGrp="1"/>
          </p:cNvSpPr>
          <p:nvPr>
            <p:ph type="subTitle" idx="1"/>
          </p:nvPr>
        </p:nvSpPr>
        <p:spPr/>
        <p:txBody>
          <a:bodyPr>
            <a:normAutofit fontScale="85000" lnSpcReduction="20000"/>
          </a:bodyPr>
          <a:lstStyle/>
          <a:p>
            <a:r>
              <a:rPr lang="en-GB" dirty="0" smtClean="0"/>
              <a:t>CoMC on 1</a:t>
            </a:r>
            <a:r>
              <a:rPr lang="en-GB" baseline="30000" dirty="0" smtClean="0"/>
              <a:t>st</a:t>
            </a:r>
            <a:r>
              <a:rPr lang="en-GB" dirty="0" smtClean="0"/>
              <a:t> May 2019</a:t>
            </a:r>
          </a:p>
          <a:p>
            <a:endParaRPr lang="en-GB" dirty="0"/>
          </a:p>
          <a:p>
            <a:r>
              <a:rPr lang="en-GB" dirty="0" smtClean="0"/>
              <a:t>For Discussion Only – </a:t>
            </a:r>
            <a:r>
              <a:rPr lang="en-GB" dirty="0" smtClean="0">
                <a:solidFill>
                  <a:srgbClr val="002060"/>
                </a:solidFill>
              </a:rPr>
              <a:t>Discussion Items Highlighted in Blue</a:t>
            </a:r>
            <a:endParaRPr lang="en-GB" dirty="0">
              <a:solidFill>
                <a:srgbClr val="002060"/>
              </a:solidFill>
            </a:endParaRPr>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a:bodyPr>
          <a:lstStyle/>
          <a:p>
            <a:r>
              <a:rPr lang="en-GB" sz="2000" dirty="0" smtClean="0"/>
              <a:t>On 20</a:t>
            </a:r>
            <a:r>
              <a:rPr lang="en-GB" sz="2000" baseline="30000" dirty="0" smtClean="0"/>
              <a:t>th</a:t>
            </a:r>
            <a:r>
              <a:rPr lang="en-GB" sz="2000" dirty="0" smtClean="0"/>
              <a:t> February, we presented an idea to increase the release of data to MAMs to support reduced MAM switching appointment timescales as a result of Faster Switching</a:t>
            </a:r>
          </a:p>
          <a:p>
            <a:pPr lvl="1"/>
            <a:r>
              <a:rPr lang="en-GB" sz="1800" dirty="0" smtClean="0"/>
              <a:t>The slides for the 20</a:t>
            </a:r>
            <a:r>
              <a:rPr lang="en-GB" sz="1800" baseline="30000" dirty="0" smtClean="0"/>
              <a:t>th</a:t>
            </a:r>
            <a:r>
              <a:rPr lang="en-GB" sz="1800" dirty="0" smtClean="0"/>
              <a:t> February meeting </a:t>
            </a:r>
            <a:r>
              <a:rPr lang="en-GB" sz="1800" dirty="0" smtClean="0">
                <a:hlinkClick r:id="rId2"/>
              </a:rPr>
              <a:t>can be found here</a:t>
            </a:r>
            <a:r>
              <a:rPr lang="en-GB" sz="1800" dirty="0" smtClean="0"/>
              <a:t>:</a:t>
            </a:r>
          </a:p>
          <a:p>
            <a:endParaRPr lang="en-GB" sz="2000" dirty="0" smtClean="0"/>
          </a:p>
          <a:p>
            <a:r>
              <a:rPr lang="en-GB" sz="2000" dirty="0" smtClean="0"/>
              <a:t>The purpose of these slides is to give you an update on the progress we’ve made since 20</a:t>
            </a:r>
            <a:r>
              <a:rPr lang="en-GB" sz="2000" baseline="30000" dirty="0" smtClean="0"/>
              <a:t>th</a:t>
            </a:r>
            <a:r>
              <a:rPr lang="en-GB" sz="2000" dirty="0" smtClean="0"/>
              <a:t>, and to validate our understanding of CoMC’s role in this initiative</a:t>
            </a:r>
          </a:p>
          <a:p>
            <a:pPr marL="0" indent="0">
              <a:buNone/>
            </a:pPr>
            <a:endParaRPr lang="en-GB" sz="1600" dirty="0"/>
          </a:p>
        </p:txBody>
      </p:sp>
    </p:spTree>
    <p:extLst>
      <p:ext uri="{BB962C8B-B14F-4D97-AF65-F5344CB8AC3E}">
        <p14:creationId xmlns:p14="http://schemas.microsoft.com/office/powerpoint/2010/main" val="3149523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 for the Questions from Last Time </a:t>
            </a:r>
            <a:endParaRPr lang="en-GB" dirty="0"/>
          </a:p>
        </p:txBody>
      </p:sp>
      <p:sp>
        <p:nvSpPr>
          <p:cNvPr id="3" name="Content Placeholder 2"/>
          <p:cNvSpPr>
            <a:spLocks noGrp="1"/>
          </p:cNvSpPr>
          <p:nvPr>
            <p:ph idx="1"/>
          </p:nvPr>
        </p:nvSpPr>
        <p:spPr>
          <a:xfrm>
            <a:off x="457200" y="735546"/>
            <a:ext cx="8229600" cy="535114"/>
          </a:xfrm>
        </p:spPr>
        <p:txBody>
          <a:bodyPr>
            <a:normAutofit/>
          </a:bodyPr>
          <a:lstStyle/>
          <a:p>
            <a:r>
              <a:rPr lang="en-GB" sz="1600" dirty="0" smtClean="0"/>
              <a:t>Last time, CoMC asked us about the following: </a:t>
            </a:r>
            <a:endParaRPr lang="en-GB" sz="1600" dirty="0"/>
          </a:p>
        </p:txBody>
      </p:sp>
      <p:graphicFrame>
        <p:nvGraphicFramePr>
          <p:cNvPr id="4" name="Table 3"/>
          <p:cNvGraphicFramePr>
            <a:graphicFrameLocks noGrp="1"/>
          </p:cNvGraphicFramePr>
          <p:nvPr>
            <p:extLst>
              <p:ext uri="{D42A27DB-BD31-4B8C-83A1-F6EECF244321}">
                <p14:modId xmlns:p14="http://schemas.microsoft.com/office/powerpoint/2010/main" val="3684473192"/>
              </p:ext>
            </p:extLst>
          </p:nvPr>
        </p:nvGraphicFramePr>
        <p:xfrm>
          <a:off x="323528" y="1203598"/>
          <a:ext cx="8352928" cy="3388360"/>
        </p:xfrm>
        <a:graphic>
          <a:graphicData uri="http://schemas.openxmlformats.org/drawingml/2006/table">
            <a:tbl>
              <a:tblPr firstRow="1" bandRow="1">
                <a:tableStyleId>{5C22544A-7EE6-4342-B048-85BDC9FD1C3A}</a:tableStyleId>
              </a:tblPr>
              <a:tblGrid>
                <a:gridCol w="4176464"/>
                <a:gridCol w="4176464"/>
              </a:tblGrid>
              <a:tr h="370840">
                <a:tc>
                  <a:txBody>
                    <a:bodyPr/>
                    <a:lstStyle/>
                    <a:p>
                      <a:r>
                        <a:rPr lang="en-GB" sz="1200" dirty="0" smtClean="0"/>
                        <a:t>CoMC</a:t>
                      </a:r>
                      <a:r>
                        <a:rPr lang="en-GB" sz="1200" baseline="0" dirty="0" smtClean="0"/>
                        <a:t> Question</a:t>
                      </a:r>
                      <a:endParaRPr lang="en-GB" sz="1200" dirty="0"/>
                    </a:p>
                  </a:txBody>
                  <a:tcPr/>
                </a:tc>
                <a:tc>
                  <a:txBody>
                    <a:bodyPr/>
                    <a:lstStyle/>
                    <a:p>
                      <a:r>
                        <a:rPr lang="en-GB" sz="1200" dirty="0" smtClean="0"/>
                        <a:t>Our Response</a:t>
                      </a:r>
                      <a:endParaRPr lang="en-GB" sz="1200" dirty="0"/>
                    </a:p>
                  </a:txBody>
                  <a:tcPr/>
                </a:tc>
              </a:tr>
              <a:tr h="370840">
                <a:tc>
                  <a:txBody>
                    <a:bodyPr/>
                    <a:lstStyle/>
                    <a:p>
                      <a:r>
                        <a:rPr lang="en-GB" sz="1200" dirty="0" smtClean="0"/>
                        <a:t>Will ORDET/</a:t>
                      </a:r>
                      <a:r>
                        <a:rPr lang="en-GB" sz="1200" baseline="0" dirty="0" smtClean="0"/>
                        <a:t>ONDET flows would remain the key source of info as it confirms the relevant asset information held on the MAM’s system.</a:t>
                      </a:r>
                      <a:endParaRPr lang="en-GB" sz="1200" dirty="0"/>
                    </a:p>
                  </a:txBody>
                  <a:tcPr/>
                </a:tc>
                <a:tc>
                  <a:txBody>
                    <a:bodyPr/>
                    <a:lstStyle/>
                    <a:p>
                      <a:r>
                        <a:rPr lang="en-GB" sz="1200" baseline="0" dirty="0" smtClean="0"/>
                        <a:t>It is not intended to replace the ONDET/ORDET </a:t>
                      </a:r>
                      <a:r>
                        <a:rPr lang="en-GB" sz="1200" baseline="0" dirty="0" smtClean="0"/>
                        <a:t>Flow. Indeed, section 5 of SPAA  Schedule 22 infers that the ORDET/ONDET transaction is mandatory where there is a change of MAM. Our initiative </a:t>
                      </a:r>
                      <a:r>
                        <a:rPr lang="en-GB" sz="1200" baseline="0" dirty="0" smtClean="0"/>
                        <a:t>is to give a more timely access to the information provided within the ONDET.</a:t>
                      </a:r>
                      <a:endParaRPr lang="en-GB" sz="1200" baseline="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We would need to ensure the MAM asking for info has the right to such information and uses it solely for the purposes of becoming the new MAM but that they cannot rely on it as ultimately it is the incumbent MAM who would have best knowledge of the Asset Data.</a:t>
                      </a:r>
                    </a:p>
                    <a:p>
                      <a:endParaRPr lang="en-GB" sz="1200" dirty="0"/>
                    </a:p>
                  </a:txBody>
                  <a:tcPr/>
                </a:tc>
                <a:tc>
                  <a:txBody>
                    <a:bodyPr/>
                    <a:lstStyle/>
                    <a:p>
                      <a:r>
                        <a:rPr lang="en-GB" sz="1200" dirty="0" smtClean="0"/>
                        <a:t>As part of the</a:t>
                      </a:r>
                      <a:r>
                        <a:rPr lang="en-GB" sz="1200" baseline="0" dirty="0" smtClean="0"/>
                        <a:t> service, we would ask MAMs to provide an indication that they can have access to the other’s MAM’s asset data. </a:t>
                      </a:r>
                      <a:r>
                        <a:rPr lang="en-GB" sz="1200" baseline="0" dirty="0" smtClean="0"/>
                        <a:t>MAMs will be required to sign up to terms and conditions, one of them being an audit to verify that they have the instruction to request asset data from the CDSP. Options include Supplier ID, proof of contract with the new Supplier, etc. </a:t>
                      </a:r>
                      <a:endParaRPr lang="en-GB"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We would not expect the MAM to be able to unilaterally change Asset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latin typeface="+mn-lt"/>
                        <a:ea typeface="+mn-ea"/>
                        <a:cs typeface="+mn-cs"/>
                      </a:endParaRPr>
                    </a:p>
                  </a:txBody>
                  <a:tcPr/>
                </a:tc>
                <a:tc>
                  <a:txBody>
                    <a:bodyPr/>
                    <a:lstStyle/>
                    <a:p>
                      <a:r>
                        <a:rPr lang="en-GB" sz="1200" dirty="0" smtClean="0"/>
                        <a:t>This initiative will not enable MAMs to change asset data in CDSP</a:t>
                      </a:r>
                      <a:r>
                        <a:rPr lang="en-GB" sz="1200" baseline="0" dirty="0" smtClean="0"/>
                        <a:t> systems</a:t>
                      </a:r>
                      <a:endParaRPr lang="en-GB" sz="1200" dirty="0"/>
                    </a:p>
                  </a:txBody>
                  <a:tcPr/>
                </a:tc>
              </a:tr>
            </a:tbl>
          </a:graphicData>
        </a:graphic>
      </p:graphicFrame>
    </p:spTree>
    <p:extLst>
      <p:ext uri="{BB962C8B-B14F-4D97-AF65-F5344CB8AC3E}">
        <p14:creationId xmlns:p14="http://schemas.microsoft.com/office/powerpoint/2010/main" val="16219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Thus Far</a:t>
            </a:r>
            <a:endParaRPr lang="en-GB" dirty="0"/>
          </a:p>
        </p:txBody>
      </p:sp>
      <p:sp>
        <p:nvSpPr>
          <p:cNvPr id="3" name="Content Placeholder 2"/>
          <p:cNvSpPr>
            <a:spLocks noGrp="1"/>
          </p:cNvSpPr>
          <p:nvPr>
            <p:ph idx="1"/>
          </p:nvPr>
        </p:nvSpPr>
        <p:spPr/>
        <p:txBody>
          <a:bodyPr>
            <a:normAutofit fontScale="70000" lnSpcReduction="20000"/>
          </a:bodyPr>
          <a:lstStyle/>
          <a:p>
            <a:r>
              <a:rPr lang="en-GB" sz="2000" dirty="0" smtClean="0"/>
              <a:t>We’re currently validating requirements with a particular MAM organisation (MAM 1)</a:t>
            </a:r>
          </a:p>
          <a:p>
            <a:pPr marL="0" indent="0">
              <a:buNone/>
            </a:pPr>
            <a:endParaRPr lang="en-GB" sz="2000" dirty="0" smtClean="0"/>
          </a:p>
          <a:p>
            <a:r>
              <a:rPr lang="en-GB" sz="2000" dirty="0" smtClean="0"/>
              <a:t>MAM 1 has provided us with a list of data items they would like to see indicated as ‘yes’ within the MAM column of the Data Permissions Matrix (DPM)</a:t>
            </a:r>
          </a:p>
          <a:p>
            <a:pPr lvl="1"/>
            <a:r>
              <a:rPr lang="en-GB" sz="1800" dirty="0" smtClean="0"/>
              <a:t>The list of data items can be found </a:t>
            </a:r>
            <a:r>
              <a:rPr lang="en-GB" sz="1800" dirty="0" smtClean="0"/>
              <a:t>here, and the data items which MAMs currently have access to: </a:t>
            </a:r>
          </a:p>
          <a:p>
            <a:pPr marL="457200" lvl="1" indent="0">
              <a:buNone/>
            </a:pPr>
            <a:endParaRPr lang="en-GB" sz="1600" dirty="0" smtClean="0"/>
          </a:p>
          <a:p>
            <a:endParaRPr lang="en-GB" sz="2000" dirty="0" smtClean="0"/>
          </a:p>
          <a:p>
            <a:endParaRPr lang="en-GB" sz="2000" dirty="0"/>
          </a:p>
          <a:p>
            <a:r>
              <a:rPr lang="en-GB" sz="2000" dirty="0" smtClean="0"/>
              <a:t>MAM 1 is also working on whether certain data items in the ONDET flow would also need to be added to MAM access within the </a:t>
            </a:r>
            <a:r>
              <a:rPr lang="en-GB" sz="2000" dirty="0" smtClean="0"/>
              <a:t>DPM</a:t>
            </a:r>
          </a:p>
          <a:p>
            <a:endParaRPr lang="en-GB" sz="2000" dirty="0"/>
          </a:p>
          <a:p>
            <a:r>
              <a:rPr lang="en-GB" sz="2000" dirty="0"/>
              <a:t>We have included a requirement whereby bundled MAPs/MAMs have the option to not disclose their asset information to another </a:t>
            </a:r>
            <a:r>
              <a:rPr lang="en-GB" sz="2000" dirty="0" smtClean="0"/>
              <a:t>MAM as they wouldn’t allow other MAMs, outside of the bundle, to take over the MAM operations for the Meter in question</a:t>
            </a:r>
            <a:endParaRPr lang="en-GB" sz="2000" dirty="0"/>
          </a:p>
          <a:p>
            <a:endParaRPr lang="en-GB" sz="2000" dirty="0" smtClean="0"/>
          </a:p>
          <a:p>
            <a:r>
              <a:rPr lang="en-GB" sz="2000" dirty="0" smtClean="0">
                <a:solidFill>
                  <a:srgbClr val="002060"/>
                </a:solidFill>
              </a:rPr>
              <a:t>Does CoMC have any views on the additional data items requested at this stage</a:t>
            </a:r>
            <a:r>
              <a:rPr lang="en-GB" sz="2000" dirty="0" smtClean="0">
                <a:solidFill>
                  <a:srgbClr val="002060"/>
                </a:solidFill>
              </a:rPr>
              <a:t>?</a:t>
            </a:r>
          </a:p>
          <a:p>
            <a:endParaRPr lang="en-GB" sz="2000" dirty="0">
              <a:solidFill>
                <a:srgbClr val="002060"/>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614417237"/>
              </p:ext>
            </p:extLst>
          </p:nvPr>
        </p:nvGraphicFramePr>
        <p:xfrm>
          <a:off x="1691680" y="2067694"/>
          <a:ext cx="914400" cy="771525"/>
        </p:xfrm>
        <a:graphic>
          <a:graphicData uri="http://schemas.openxmlformats.org/presentationml/2006/ole">
            <mc:AlternateContent xmlns:mc="http://schemas.openxmlformats.org/markup-compatibility/2006">
              <mc:Choice xmlns:v="urn:schemas-microsoft-com:vml" Requires="v">
                <p:oleObj spid="_x0000_s103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1691680" y="2067694"/>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64416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486"/>
            <a:ext cx="8229600" cy="637580"/>
          </a:xfrm>
        </p:spPr>
        <p:txBody>
          <a:bodyPr/>
          <a:lstStyle/>
          <a:p>
            <a:r>
              <a:rPr lang="en-GB" dirty="0" smtClean="0"/>
              <a:t>Our Assumptions on CoMC’s Role</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Eventually, we’ll ask CoMC for approval to upgrade MAM’s access in the DPM from Portfolio to </a:t>
            </a:r>
            <a:r>
              <a:rPr lang="en-GB" dirty="0" smtClean="0"/>
              <a:t>Community for all MAM data items</a:t>
            </a:r>
            <a:endParaRPr lang="en-GB" dirty="0" smtClean="0"/>
          </a:p>
          <a:p>
            <a:pPr lvl="1"/>
            <a:r>
              <a:rPr lang="en-GB" dirty="0" smtClean="0"/>
              <a:t>This will be necessary in order for MAMs to view asset information associated with other MAMs</a:t>
            </a:r>
          </a:p>
          <a:p>
            <a:endParaRPr lang="en-GB" dirty="0" smtClean="0"/>
          </a:p>
          <a:p>
            <a:r>
              <a:rPr lang="en-GB" dirty="0" smtClean="0"/>
              <a:t>We’ll also ask CoMC to approve any additional data items as requested by consulted MAMs and MAMCOP on 9</a:t>
            </a:r>
            <a:r>
              <a:rPr lang="en-GB" baseline="30000" dirty="0" smtClean="0"/>
              <a:t>th</a:t>
            </a:r>
            <a:r>
              <a:rPr lang="en-GB" dirty="0" smtClean="0"/>
              <a:t> May 2019</a:t>
            </a:r>
          </a:p>
          <a:p>
            <a:endParaRPr lang="en-GB" dirty="0" smtClean="0"/>
          </a:p>
          <a:p>
            <a:r>
              <a:rPr lang="en-GB" dirty="0" smtClean="0"/>
              <a:t>Both of the above will be requested via a Disclosure Request Report (DRR</a:t>
            </a:r>
            <a:r>
              <a:rPr lang="en-GB" dirty="0" smtClean="0"/>
              <a:t>)</a:t>
            </a:r>
          </a:p>
          <a:p>
            <a:endParaRPr lang="en-GB" dirty="0"/>
          </a:p>
          <a:p>
            <a:r>
              <a:rPr lang="en-GB" dirty="0" smtClean="0"/>
              <a:t>Do CoMC have a preference regarding method of Data Transfer e.g. API, DES, etc</a:t>
            </a:r>
            <a:r>
              <a:rPr lang="en-GB" dirty="0" smtClean="0"/>
              <a:t>.?</a:t>
            </a:r>
          </a:p>
          <a:p>
            <a:endParaRPr lang="en-GB" dirty="0" smtClean="0">
              <a:solidFill>
                <a:srgbClr val="002060"/>
              </a:solidFill>
            </a:endParaRPr>
          </a:p>
          <a:p>
            <a:r>
              <a:rPr lang="en-GB" dirty="0" smtClean="0">
                <a:solidFill>
                  <a:srgbClr val="002060"/>
                </a:solidFill>
              </a:rPr>
              <a:t>Does CoMC have any thoughts on the above assumptions?</a:t>
            </a:r>
          </a:p>
          <a:p>
            <a:endParaRPr lang="en-GB" dirty="0" smtClean="0">
              <a:solidFill>
                <a:srgbClr val="002060"/>
              </a:solidFill>
            </a:endParaRPr>
          </a:p>
          <a:p>
            <a:r>
              <a:rPr lang="en-GB" dirty="0" smtClean="0">
                <a:solidFill>
                  <a:srgbClr val="002060"/>
                </a:solidFill>
              </a:rPr>
              <a:t>Is there any additional requirements/considerations CoMC would like to put forward?</a:t>
            </a:r>
          </a:p>
          <a:p>
            <a:endParaRPr lang="en-GB" dirty="0">
              <a:solidFill>
                <a:srgbClr val="002060"/>
              </a:solidFill>
            </a:endParaRPr>
          </a:p>
        </p:txBody>
      </p:sp>
    </p:spTree>
    <p:extLst>
      <p:ext uri="{BB962C8B-B14F-4D97-AF65-F5344CB8AC3E}">
        <p14:creationId xmlns:p14="http://schemas.microsoft.com/office/powerpoint/2010/main" val="89091539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ags xmlns="2a985eae-c12e-416e-9833-85f34b1ee04e">
      <Url>http://infonet2/sites/XOServe/Pages/Our_Business_CorporateIdentity.aspx</Url>
      <Description>http://infonet2/sites/XOServe/Pages/Our_Business_CorporateIdentity.aspx</Description>
    </Tags>
    <Image_x0020_Group xmlns="2a985eae-c12e-416e-9833-85f34b1ee04e">Document</Image_x0020_Group>
    <Department xmlns="2a985eae-c12e-416e-9833-85f34b1ee04e">Other</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966AA5-3D01-4B81-BAE0-8020A2E16EFF}">
  <ds:schemaRefs>
    <ds:schemaRef ds:uri="2a985eae-c12e-416e-9833-85f34b1ee04e"/>
    <ds:schemaRef ds:uri="http://purl.org/dc/elements/1.1/"/>
    <ds:schemaRef ds:uri="http://schemas.microsoft.com/office/2006/documentManagement/types"/>
    <ds:schemaRef ds:uri="http://purl.org/dc/dcmitype/"/>
    <ds:schemaRef ds:uri="http://www.w3.org/XML/1998/namespace"/>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07BD8620-4094-442C-8DED-0A140BB7C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1045</TotalTime>
  <Words>617</Words>
  <Application>Microsoft Office PowerPoint</Application>
  <PresentationFormat>On-screen Show (16:9)</PresentationFormat>
  <Paragraphs>45</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Microsoft Excel Worksheet</vt:lpstr>
      <vt:lpstr>Disclosure of Data to MAMs to Support Faster Switching</vt:lpstr>
      <vt:lpstr>Introduction</vt:lpstr>
      <vt:lpstr>Answers for the Questions from Last Time </vt:lpstr>
      <vt:lpstr>Progress Thus Far</vt:lpstr>
      <vt:lpstr>Our Assumptions on CoMC’s Role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72</cp:revision>
  <dcterms:created xsi:type="dcterms:W3CDTF">2018-09-02T17:12:15Z</dcterms:created>
  <dcterms:modified xsi:type="dcterms:W3CDTF">2019-04-23T16:49:30Z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1964960484</vt:i4>
  </property>
  <property fmtid="{D5CDD505-2E9C-101B-9397-08002B2CF9AE}" pid="3" name="_NewReviewCycle">
    <vt:lpwstr/>
  </property>
  <property fmtid="{D5CDD505-2E9C-101B-9397-08002B2CF9AE}" pid="4" name="_EmailSubject">
    <vt:lpwstr>Meeting Paper for CoMC</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1696637420</vt:i4>
  </property>
  <property fmtid="{D5CDD505-2E9C-101B-9397-08002B2CF9AE}" pid="8" name="ContentTypeId">
    <vt:lpwstr>0x010100EC027A3842200A4881B078E78C741B39</vt:lpwstr>
  </property>
</Properties>
</file>