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88" r:id="rId5"/>
    <p:sldId id="524" r:id="rId6"/>
    <p:sldId id="525" r:id="rId7"/>
    <p:sldId id="526" r:id="rId8"/>
    <p:sldId id="527" r:id="rId9"/>
    <p:sldId id="528" r:id="rId10"/>
    <p:sldId id="529" r:id="rId11"/>
    <p:sldId id="522" r:id="rId12"/>
    <p:sldId id="530" r:id="rId13"/>
    <p:sldId id="425" r:id="rId14"/>
    <p:sldId id="424" r:id="rId15"/>
    <p:sldId id="436" r:id="rId16"/>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7BB20"/>
    <a:srgbClr val="F5835D"/>
    <a:srgbClr val="B1D6E8"/>
    <a:srgbClr val="FFFFFF"/>
    <a:srgbClr val="40D1F5"/>
    <a:srgbClr val="84B8DA"/>
    <a:srgbClr val="9C4877"/>
    <a:srgbClr val="2B80B1"/>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276817-A97D-4079-B5CD-7709E48359FA}" v="1" dt="2019-12-01T18:56:30.4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43"/>
  </p:normalViewPr>
  <p:slideViewPr>
    <p:cSldViewPr>
      <p:cViewPr varScale="1">
        <p:scale>
          <a:sx n="87" d="100"/>
          <a:sy n="87" d="100"/>
        </p:scale>
        <p:origin x="76" y="68"/>
      </p:cViewPr>
      <p:guideLst>
        <p:guide orient="horz" pos="1620"/>
        <p:guide pos="288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89181"/>
          </a:xfrm>
          <a:prstGeom prst="rect">
            <a:avLst/>
          </a:prstGeom>
        </p:spPr>
        <p:txBody>
          <a:bodyPr vert="horz" lIns="90189" tIns="45094" rIns="90189" bIns="45094" rtlCol="0"/>
          <a:lstStyle>
            <a:lvl1pPr algn="l">
              <a:defRPr sz="1200"/>
            </a:lvl1pPr>
          </a:lstStyle>
          <a:p>
            <a:endParaRPr lang="en-GB"/>
          </a:p>
        </p:txBody>
      </p:sp>
      <p:sp>
        <p:nvSpPr>
          <p:cNvPr id="3" name="Date Placeholder 2"/>
          <p:cNvSpPr>
            <a:spLocks noGrp="1"/>
          </p:cNvSpPr>
          <p:nvPr>
            <p:ph type="dt" sz="quarter" idx="1"/>
          </p:nvPr>
        </p:nvSpPr>
        <p:spPr>
          <a:xfrm>
            <a:off x="3808333" y="0"/>
            <a:ext cx="2914748" cy="489181"/>
          </a:xfrm>
          <a:prstGeom prst="rect">
            <a:avLst/>
          </a:prstGeom>
        </p:spPr>
        <p:txBody>
          <a:bodyPr vert="horz" lIns="90189" tIns="45094" rIns="90189" bIns="45094" rtlCol="0"/>
          <a:lstStyle>
            <a:lvl1pPr algn="r">
              <a:defRPr sz="1200"/>
            </a:lvl1pPr>
          </a:lstStyle>
          <a:p>
            <a:fld id="{71F145E9-62B4-49D2-BD31-39FCD43A7299}" type="datetimeFigureOut">
              <a:rPr lang="en-GB" smtClean="0"/>
              <a:t>03/12/2019</a:t>
            </a:fld>
            <a:endParaRPr lang="en-GB"/>
          </a:p>
        </p:txBody>
      </p:sp>
      <p:sp>
        <p:nvSpPr>
          <p:cNvPr id="4" name="Footer Placeholder 3"/>
          <p:cNvSpPr>
            <a:spLocks noGrp="1"/>
          </p:cNvSpPr>
          <p:nvPr>
            <p:ph type="ftr" sz="quarter" idx="2"/>
          </p:nvPr>
        </p:nvSpPr>
        <p:spPr>
          <a:xfrm>
            <a:off x="0" y="9283495"/>
            <a:ext cx="2914748" cy="489181"/>
          </a:xfrm>
          <a:prstGeom prst="rect">
            <a:avLst/>
          </a:prstGeom>
        </p:spPr>
        <p:txBody>
          <a:bodyPr vert="horz" lIns="90189" tIns="45094" rIns="90189" bIns="45094" rtlCol="0" anchor="b"/>
          <a:lstStyle>
            <a:lvl1pPr algn="l">
              <a:defRPr sz="1200"/>
            </a:lvl1pPr>
          </a:lstStyle>
          <a:p>
            <a:endParaRPr lang="en-GB"/>
          </a:p>
        </p:txBody>
      </p:sp>
      <p:sp>
        <p:nvSpPr>
          <p:cNvPr id="5" name="Slide Number Placeholder 4"/>
          <p:cNvSpPr>
            <a:spLocks noGrp="1"/>
          </p:cNvSpPr>
          <p:nvPr>
            <p:ph type="sldNum" sz="quarter" idx="3"/>
          </p:nvPr>
        </p:nvSpPr>
        <p:spPr>
          <a:xfrm>
            <a:off x="3808333" y="9283495"/>
            <a:ext cx="2914748" cy="489181"/>
          </a:xfrm>
          <a:prstGeom prst="rect">
            <a:avLst/>
          </a:prstGeom>
        </p:spPr>
        <p:txBody>
          <a:bodyPr vert="horz" lIns="90189" tIns="45094" rIns="90189" bIns="45094" rtlCol="0" anchor="b"/>
          <a:lstStyle>
            <a:lvl1pPr algn="r">
              <a:defRPr sz="1200"/>
            </a:lvl1pPr>
          </a:lstStyle>
          <a:p>
            <a:fld id="{911CC813-0B18-4962-90C5-BDEEA7021B02}" type="slidenum">
              <a:rPr lang="en-GB" smtClean="0"/>
              <a:t>‹#›</a:t>
            </a:fld>
            <a:endParaRPr lang="en-GB"/>
          </a:p>
        </p:txBody>
      </p:sp>
    </p:spTree>
    <p:extLst>
      <p:ext uri="{BB962C8B-B14F-4D97-AF65-F5344CB8AC3E}">
        <p14:creationId xmlns:p14="http://schemas.microsoft.com/office/powerpoint/2010/main" val="1319900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88713"/>
          </a:xfrm>
          <a:prstGeom prst="rect">
            <a:avLst/>
          </a:prstGeom>
        </p:spPr>
        <p:txBody>
          <a:bodyPr vert="horz" lIns="90874" tIns="45437" rIns="90874" bIns="45437" rtlCol="0"/>
          <a:lstStyle>
            <a:lvl1pPr algn="l">
              <a:defRPr sz="1200"/>
            </a:lvl1pPr>
          </a:lstStyle>
          <a:p>
            <a:endParaRPr lang="en-GB" dirty="0"/>
          </a:p>
        </p:txBody>
      </p:sp>
      <p:sp>
        <p:nvSpPr>
          <p:cNvPr id="3" name="Date Placeholder 2"/>
          <p:cNvSpPr>
            <a:spLocks noGrp="1"/>
          </p:cNvSpPr>
          <p:nvPr>
            <p:ph type="dt" idx="1"/>
          </p:nvPr>
        </p:nvSpPr>
        <p:spPr>
          <a:xfrm>
            <a:off x="3809080" y="0"/>
            <a:ext cx="2914015" cy="488713"/>
          </a:xfrm>
          <a:prstGeom prst="rect">
            <a:avLst/>
          </a:prstGeom>
        </p:spPr>
        <p:txBody>
          <a:bodyPr vert="horz" lIns="90874" tIns="45437" rIns="90874" bIns="45437" rtlCol="0"/>
          <a:lstStyle>
            <a:lvl1pPr algn="r">
              <a:defRPr sz="1200"/>
            </a:lvl1pPr>
          </a:lstStyle>
          <a:p>
            <a:fld id="{30CC7C86-2D66-4C55-8F99-E153512351BA}" type="datetimeFigureOut">
              <a:rPr lang="en-GB" smtClean="0"/>
              <a:t>03/12/2019</a:t>
            </a:fld>
            <a:endParaRPr lang="en-GB" dirty="0"/>
          </a:p>
        </p:txBody>
      </p:sp>
      <p:sp>
        <p:nvSpPr>
          <p:cNvPr id="4" name="Slide Image Placeholder 3"/>
          <p:cNvSpPr>
            <a:spLocks noGrp="1" noRot="1" noChangeAspect="1"/>
          </p:cNvSpPr>
          <p:nvPr>
            <p:ph type="sldImg" idx="2"/>
          </p:nvPr>
        </p:nvSpPr>
        <p:spPr>
          <a:xfrm>
            <a:off x="104775" y="735013"/>
            <a:ext cx="6515100" cy="3663950"/>
          </a:xfrm>
          <a:prstGeom prst="rect">
            <a:avLst/>
          </a:prstGeom>
          <a:noFill/>
          <a:ln w="12700">
            <a:solidFill>
              <a:prstClr val="black"/>
            </a:solidFill>
          </a:ln>
        </p:spPr>
        <p:txBody>
          <a:bodyPr vert="horz" lIns="90874" tIns="45437" rIns="90874" bIns="45437" rtlCol="0" anchor="ctr"/>
          <a:lstStyle/>
          <a:p>
            <a:endParaRPr lang="en-GB" dirty="0"/>
          </a:p>
        </p:txBody>
      </p:sp>
      <p:sp>
        <p:nvSpPr>
          <p:cNvPr id="5" name="Notes Placeholder 4"/>
          <p:cNvSpPr>
            <a:spLocks noGrp="1"/>
          </p:cNvSpPr>
          <p:nvPr>
            <p:ph type="body" sz="quarter" idx="3"/>
          </p:nvPr>
        </p:nvSpPr>
        <p:spPr>
          <a:xfrm>
            <a:off x="672465" y="4642765"/>
            <a:ext cx="5379720" cy="4398408"/>
          </a:xfrm>
          <a:prstGeom prst="rect">
            <a:avLst/>
          </a:prstGeom>
        </p:spPr>
        <p:txBody>
          <a:bodyPr vert="horz" lIns="90874" tIns="45437" rIns="90874" bIns="454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0"/>
            <a:ext cx="2914015" cy="488713"/>
          </a:xfrm>
          <a:prstGeom prst="rect">
            <a:avLst/>
          </a:prstGeom>
        </p:spPr>
        <p:txBody>
          <a:bodyPr vert="horz" lIns="90874" tIns="45437" rIns="90874" bIns="4543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0" y="9283830"/>
            <a:ext cx="2914015" cy="488713"/>
          </a:xfrm>
          <a:prstGeom prst="rect">
            <a:avLst/>
          </a:prstGeom>
        </p:spPr>
        <p:txBody>
          <a:bodyPr vert="horz" lIns="90874" tIns="45437" rIns="90874" bIns="45437"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307421" fontAlgn="base">
              <a:spcBef>
                <a:spcPct val="0"/>
              </a:spcBef>
              <a:spcAft>
                <a:spcPct val="0"/>
              </a:spcAft>
              <a:defRPr/>
            </a:pPr>
            <a:fld id="{5CEEF4EF-0CB7-4BE4-87B2-7E00C5B19637}" type="slidenum">
              <a:rPr lang="en-GB" sz="800">
                <a:solidFill>
                  <a:prstClr val="black"/>
                </a:solidFill>
                <a:latin typeface="Arial" charset="0"/>
                <a:ea typeface="ＭＳ Ｐゴシック" pitchFamily="34" charset="-128"/>
              </a:rPr>
              <a:pPr defTabSz="307421" fontAlgn="base">
                <a:spcBef>
                  <a:spcPct val="0"/>
                </a:spcBef>
                <a:spcAft>
                  <a:spcPct val="0"/>
                </a:spcAft>
                <a:defRPr/>
              </a:pPr>
              <a:t>12</a:t>
            </a:fld>
            <a:endParaRPr lang="en-GB" sz="800" dirty="0">
              <a:solidFill>
                <a:prstClr val="black"/>
              </a:solidFill>
              <a:latin typeface="Arial" charset="0"/>
              <a:ea typeface="ＭＳ Ｐゴシック" pitchFamily="34" charset="-128"/>
            </a:endParaRPr>
          </a:p>
        </p:txBody>
      </p:sp>
    </p:spTree>
    <p:extLst>
      <p:ext uri="{BB962C8B-B14F-4D97-AF65-F5344CB8AC3E}">
        <p14:creationId xmlns:p14="http://schemas.microsoft.com/office/powerpoint/2010/main" val="1068279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Amendment Invoice </a:t>
            </a:r>
            <a:br>
              <a:rPr lang="en-GB" dirty="0"/>
            </a:br>
            <a:endParaRPr lang="en-GB" dirty="0"/>
          </a:p>
        </p:txBody>
      </p:sp>
      <p:sp>
        <p:nvSpPr>
          <p:cNvPr id="3" name="Subtitle 2"/>
          <p:cNvSpPr>
            <a:spLocks noGrp="1"/>
          </p:cNvSpPr>
          <p:nvPr>
            <p:ph type="subTitle" idx="1"/>
          </p:nvPr>
        </p:nvSpPr>
        <p:spPr/>
        <p:txBody>
          <a:bodyPr>
            <a:normAutofit fontScale="92500" lnSpcReduction="10000"/>
          </a:bodyPr>
          <a:lstStyle/>
          <a:p>
            <a:r>
              <a:rPr lang="en-GB" dirty="0"/>
              <a:t>XEC Update 12</a:t>
            </a:r>
            <a:r>
              <a:rPr lang="en-GB" baseline="30000" dirty="0"/>
              <a:t>th</a:t>
            </a:r>
            <a:r>
              <a:rPr lang="en-GB" dirty="0"/>
              <a:t> November 2019</a:t>
            </a:r>
          </a:p>
          <a:p>
            <a:endParaRPr lang="en-GB" dirty="0"/>
          </a:p>
          <a:p>
            <a:r>
              <a:rPr lang="en-GB" dirty="0"/>
              <a:t>Dan Donovan</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78">
            <a:extLst>
              <a:ext uri="{FF2B5EF4-FFF2-40B4-BE49-F238E27FC236}">
                <a16:creationId xmlns:a16="http://schemas.microsoft.com/office/drawing/2014/main" id="{4B933921-9457-409A-8A0E-ECC84475FC56}"/>
              </a:ext>
            </a:extLst>
          </p:cNvPr>
          <p:cNvGraphicFramePr>
            <a:graphicFrameLocks noGrp="1"/>
          </p:cNvGraphicFramePr>
          <p:nvPr/>
        </p:nvGraphicFramePr>
        <p:xfrm>
          <a:off x="102548" y="627535"/>
          <a:ext cx="8706691" cy="720080"/>
        </p:xfrm>
        <a:graphic>
          <a:graphicData uri="http://schemas.openxmlformats.org/drawingml/2006/table">
            <a:tbl>
              <a:tblPr/>
              <a:tblGrid>
                <a:gridCol w="1243813">
                  <a:extLst>
                    <a:ext uri="{9D8B030D-6E8A-4147-A177-3AD203B41FA5}">
                      <a16:colId xmlns:a16="http://schemas.microsoft.com/office/drawing/2014/main" val="20000"/>
                    </a:ext>
                  </a:extLst>
                </a:gridCol>
                <a:gridCol w="1243813">
                  <a:extLst>
                    <a:ext uri="{9D8B030D-6E8A-4147-A177-3AD203B41FA5}">
                      <a16:colId xmlns:a16="http://schemas.microsoft.com/office/drawing/2014/main" val="20002"/>
                    </a:ext>
                  </a:extLst>
                </a:gridCol>
                <a:gridCol w="1243813">
                  <a:extLst>
                    <a:ext uri="{9D8B030D-6E8A-4147-A177-3AD203B41FA5}">
                      <a16:colId xmlns:a16="http://schemas.microsoft.com/office/drawing/2014/main" val="20003"/>
                    </a:ext>
                  </a:extLst>
                </a:gridCol>
                <a:gridCol w="1243813">
                  <a:extLst>
                    <a:ext uri="{9D8B030D-6E8A-4147-A177-3AD203B41FA5}">
                      <a16:colId xmlns:a16="http://schemas.microsoft.com/office/drawing/2014/main" val="20006"/>
                    </a:ext>
                  </a:extLst>
                </a:gridCol>
                <a:gridCol w="1243813">
                  <a:extLst>
                    <a:ext uri="{9D8B030D-6E8A-4147-A177-3AD203B41FA5}">
                      <a16:colId xmlns:a16="http://schemas.microsoft.com/office/drawing/2014/main" val="20004"/>
                    </a:ext>
                  </a:extLst>
                </a:gridCol>
                <a:gridCol w="1243813">
                  <a:extLst>
                    <a:ext uri="{9D8B030D-6E8A-4147-A177-3AD203B41FA5}">
                      <a16:colId xmlns:a16="http://schemas.microsoft.com/office/drawing/2014/main" val="20005"/>
                    </a:ext>
                  </a:extLst>
                </a:gridCol>
                <a:gridCol w="1243813">
                  <a:extLst>
                    <a:ext uri="{9D8B030D-6E8A-4147-A177-3AD203B41FA5}">
                      <a16:colId xmlns:a16="http://schemas.microsoft.com/office/drawing/2014/main" val="20007"/>
                    </a:ext>
                  </a:extLst>
                </a:gridCol>
              </a:tblGrid>
              <a:tr h="234686">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r>
                        <a:rPr kumimoji="0" lang="en-US" sz="800" b="1" i="0" u="none" strike="noStrike" kern="1200" cap="none" spc="0" normalizeH="0" baseline="0" dirty="0">
                          <a:ln>
                            <a:noFill/>
                          </a:ln>
                          <a:solidFill>
                            <a:schemeClr val="bg1"/>
                          </a:solidFill>
                          <a:effectLst/>
                          <a:uLnTx/>
                          <a:uFillTx/>
                          <a:latin typeface="Arial" panose="020B0604020202020204" pitchFamily="34" charset="0"/>
                          <a:ea typeface="+mn-ea"/>
                          <a:cs typeface="Arial" panose="020B0604020202020204" pitchFamily="34" charset="0"/>
                        </a:rPr>
                        <a:t>Overall Delivery Status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sz="900"/>
                    </a:p>
                  </a:txBody>
                  <a:tcPr marL="73152" marR="73152" marT="27432" marB="27432" anchor="ctr" anchorCtr="1" horzOverflow="overflow">
                    <a:lnL w="12700" cap="flat" cmpd="sng" algn="ctr">
                      <a:solidFill>
                        <a:srgbClr val="F9F9F9"/>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F9F9F9"/>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lumMod val="20000"/>
                        <a:lumOff val="80000"/>
                      </a:schemeClr>
                    </a:solidFill>
                  </a:tcPr>
                </a:tc>
                <a:tc gridSpan="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buNone/>
                      </a:pPr>
                      <a:r>
                        <a:rPr lang="en-US" sz="800" b="1" kern="1200" baseline="0" dirty="0">
                          <a:solidFill>
                            <a:schemeClr val="bg1"/>
                          </a:solidFill>
                          <a:latin typeface="+mn-lt"/>
                          <a:ea typeface="+mn-ea"/>
                          <a:cs typeface="+mn-cs"/>
                        </a:rPr>
                        <a:t>Current Workstream Health Metrics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GB"/>
                    </a:p>
                  </a:txBody>
                  <a:tcPr/>
                </a:tc>
                <a:tc hMerge="1">
                  <a:txBody>
                    <a:bodyPr/>
                    <a:lstStyle/>
                    <a:p>
                      <a:endParaRPr lang="en-GB"/>
                    </a:p>
                  </a:txBody>
                  <a:tcPr/>
                </a:tc>
                <a:tc hMerge="1">
                  <a:txBody>
                    <a:bodyPr/>
                    <a:lstStyle/>
                    <a:p>
                      <a:endParaRPr lang="en-US" sz="900"/>
                    </a:p>
                  </a:txBody>
                  <a:tcPr marL="73152" marR="73152" marT="27432" marB="27432" anchor="ctr" anchorCtr="1" horzOverflow="overflow">
                    <a:lnL w="12700" cap="flat" cmpd="sng" algn="ctr">
                      <a:solidFill>
                        <a:srgbClr val="F9F9F9"/>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F9F9F9"/>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sz="900" b="1">
                        <a:solidFill>
                          <a:schemeClr val="bg1"/>
                        </a:solidFill>
                        <a:latin typeface="+mj-lt"/>
                      </a:endParaRPr>
                    </a:p>
                  </a:txBody>
                  <a:tcPr marL="73152" marR="73152" marT="27432" marB="274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4269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Overall Status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r>
                        <a:rPr kumimoji="0" lang="en-US" sz="7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rPr>
                        <a:t>Trend</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Performance VS plan</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Risk Profile</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rgbClr val="000000"/>
                          </a:solidFill>
                          <a:effectLst/>
                          <a:latin typeface="Arial"/>
                          <a:ea typeface="+mn-ea"/>
                          <a:cs typeface="Arial"/>
                        </a:rPr>
                        <a:t>Resourcing</a:t>
                      </a:r>
                      <a:endPar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Readiness BAU</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Benefits SLA contribution</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24269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endParaRPr kumimoji="0" lang="en-US" sz="9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2"/>
                  </a:ext>
                </a:extLst>
              </a:tr>
            </a:tbl>
          </a:graphicData>
        </a:graphic>
      </p:graphicFrame>
      <p:sp>
        <p:nvSpPr>
          <p:cNvPr id="4" name="Title 26">
            <a:extLst>
              <a:ext uri="{FF2B5EF4-FFF2-40B4-BE49-F238E27FC236}">
                <a16:creationId xmlns:a16="http://schemas.microsoft.com/office/drawing/2014/main" id="{1996628E-05CD-4CDC-8DB7-E364B5DC7E14}"/>
              </a:ext>
            </a:extLst>
          </p:cNvPr>
          <p:cNvSpPr txBox="1">
            <a:spLocks/>
          </p:cNvSpPr>
          <p:nvPr/>
        </p:nvSpPr>
        <p:spPr bwMode="auto">
          <a:xfrm>
            <a:off x="275345" y="225969"/>
            <a:ext cx="5273738" cy="2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466" tIns="34237" rIns="68466" bIns="34237" numCol="1" anchor="b" anchorCtr="0" compatLnSpc="1">
            <a:prstTxWarp prst="textNoShape">
              <a:avLst/>
            </a:prstTxWarp>
            <a:spAutoFit/>
          </a:bodyPr>
          <a:lstStyle>
            <a:lvl1pPr algn="l" rtl="0" eaLnBrk="0" fontAlgn="base" hangingPunct="0">
              <a:spcBef>
                <a:spcPct val="0"/>
              </a:spcBef>
              <a:spcAft>
                <a:spcPct val="0"/>
              </a:spcAft>
              <a:defRPr sz="2800" b="1">
                <a:solidFill>
                  <a:srgbClr val="0079C1"/>
                </a:solidFill>
                <a:latin typeface="+mj-lt"/>
                <a:ea typeface="MS PGothic" pitchFamily="34" charset="-128"/>
                <a:cs typeface="ＭＳ Ｐゴシック"/>
              </a:defRPr>
            </a:lvl1pPr>
            <a:lvl2pPr algn="l" rtl="0" eaLnBrk="0" fontAlgn="base" hangingPunct="0">
              <a:spcBef>
                <a:spcPct val="0"/>
              </a:spcBef>
              <a:spcAft>
                <a:spcPct val="0"/>
              </a:spcAft>
              <a:defRPr sz="2800" b="1">
                <a:solidFill>
                  <a:srgbClr val="0079C1"/>
                </a:solidFill>
                <a:latin typeface="Arial" pitchFamily="34" charset="0"/>
                <a:ea typeface="MS PGothic" pitchFamily="34" charset="-128"/>
                <a:cs typeface="ＭＳ Ｐゴシック"/>
              </a:defRPr>
            </a:lvl2pPr>
            <a:lvl3pPr algn="l" rtl="0" eaLnBrk="0" fontAlgn="base" hangingPunct="0">
              <a:spcBef>
                <a:spcPct val="0"/>
              </a:spcBef>
              <a:spcAft>
                <a:spcPct val="0"/>
              </a:spcAft>
              <a:defRPr sz="2800" b="1">
                <a:solidFill>
                  <a:srgbClr val="0079C1"/>
                </a:solidFill>
                <a:latin typeface="Arial" pitchFamily="34" charset="0"/>
                <a:ea typeface="MS PGothic" pitchFamily="34" charset="-128"/>
                <a:cs typeface="ＭＳ Ｐゴシック"/>
              </a:defRPr>
            </a:lvl3pPr>
            <a:lvl4pPr algn="l" rtl="0" eaLnBrk="0" fontAlgn="base" hangingPunct="0">
              <a:spcBef>
                <a:spcPct val="0"/>
              </a:spcBef>
              <a:spcAft>
                <a:spcPct val="0"/>
              </a:spcAft>
              <a:defRPr sz="2800" b="1">
                <a:solidFill>
                  <a:srgbClr val="0079C1"/>
                </a:solidFill>
                <a:latin typeface="Arial" pitchFamily="34" charset="0"/>
                <a:ea typeface="MS PGothic" pitchFamily="34" charset="-128"/>
                <a:cs typeface="ＭＳ Ｐゴシック"/>
              </a:defRPr>
            </a:lvl4pPr>
            <a:lvl5pPr algn="l" rtl="0" eaLnBrk="0" fontAlgn="base" hangingPunct="0">
              <a:spcBef>
                <a:spcPct val="0"/>
              </a:spcBef>
              <a:spcAft>
                <a:spcPct val="0"/>
              </a:spcAft>
              <a:defRPr sz="2800" b="1">
                <a:solidFill>
                  <a:srgbClr val="0079C1"/>
                </a:solidFill>
                <a:latin typeface="Arial" pitchFamily="34" charset="0"/>
                <a:ea typeface="MS PGothic" pitchFamily="34" charset="-128"/>
                <a:cs typeface="ＭＳ Ｐゴシック"/>
              </a:defRPr>
            </a:lvl5pPr>
            <a:lvl6pPr marL="456460" algn="l" rtl="0" fontAlgn="base">
              <a:spcBef>
                <a:spcPct val="0"/>
              </a:spcBef>
              <a:spcAft>
                <a:spcPct val="0"/>
              </a:spcAft>
              <a:defRPr sz="2800" b="1">
                <a:solidFill>
                  <a:srgbClr val="0079C1"/>
                </a:solidFill>
                <a:latin typeface="Arial" pitchFamily="34" charset="0"/>
                <a:ea typeface="ＭＳ Ｐゴシック" pitchFamily="34" charset="-128"/>
              </a:defRPr>
            </a:lvl6pPr>
            <a:lvl7pPr marL="912918" algn="l" rtl="0" fontAlgn="base">
              <a:spcBef>
                <a:spcPct val="0"/>
              </a:spcBef>
              <a:spcAft>
                <a:spcPct val="0"/>
              </a:spcAft>
              <a:defRPr sz="2800" b="1">
                <a:solidFill>
                  <a:srgbClr val="0079C1"/>
                </a:solidFill>
                <a:latin typeface="Arial" pitchFamily="34" charset="0"/>
                <a:ea typeface="ＭＳ Ｐゴシック" pitchFamily="34" charset="-128"/>
              </a:defRPr>
            </a:lvl7pPr>
            <a:lvl8pPr marL="1369376" algn="l" rtl="0" fontAlgn="base">
              <a:spcBef>
                <a:spcPct val="0"/>
              </a:spcBef>
              <a:spcAft>
                <a:spcPct val="0"/>
              </a:spcAft>
              <a:defRPr sz="2800" b="1">
                <a:solidFill>
                  <a:srgbClr val="0079C1"/>
                </a:solidFill>
                <a:latin typeface="Arial" pitchFamily="34" charset="0"/>
                <a:ea typeface="ＭＳ Ｐゴシック" pitchFamily="34" charset="-128"/>
              </a:defRPr>
            </a:lvl8pPr>
            <a:lvl9pPr marL="1825840" algn="l" rtl="0" fontAlgn="base">
              <a:spcBef>
                <a:spcPct val="0"/>
              </a:spcBef>
              <a:spcAft>
                <a:spcPct val="0"/>
              </a:spcAft>
              <a:defRPr sz="2800" b="1">
                <a:solidFill>
                  <a:srgbClr val="0079C1"/>
                </a:solidFill>
                <a:latin typeface="Arial" pitchFamily="34" charset="0"/>
                <a:ea typeface="ＭＳ Ｐゴシック" pitchFamily="34" charset="-128"/>
              </a:defRPr>
            </a:lvl9pPr>
          </a:lstStyle>
          <a:p>
            <a:pPr defTabSz="457130">
              <a:defRPr/>
            </a:pPr>
            <a:r>
              <a:rPr lang="en-GB" sz="1400" dirty="0">
                <a:solidFill>
                  <a:schemeClr val="accent1">
                    <a:lumMod val="75000"/>
                  </a:schemeClr>
                </a:solidFill>
              </a:rPr>
              <a:t>EXCLUSIONS - </a:t>
            </a:r>
            <a:r>
              <a:rPr lang="en-GB" sz="1400" dirty="0">
                <a:solidFill>
                  <a:schemeClr val="accent1">
                    <a:lumMod val="75000"/>
                  </a:schemeClr>
                </a:solidFill>
                <a:latin typeface="+mn-lt"/>
                <a:ea typeface="+mn-ea"/>
                <a:cs typeface="+mn-cs"/>
              </a:rPr>
              <a:t>BACKLOG and TRANSITION – as at 1</a:t>
            </a:r>
            <a:r>
              <a:rPr lang="en-GB" sz="1400" baseline="30000" dirty="0">
                <a:solidFill>
                  <a:schemeClr val="accent1">
                    <a:lumMod val="75000"/>
                  </a:schemeClr>
                </a:solidFill>
                <a:latin typeface="+mn-lt"/>
                <a:ea typeface="+mn-ea"/>
                <a:cs typeface="+mn-cs"/>
              </a:rPr>
              <a:t>st</a:t>
            </a:r>
            <a:r>
              <a:rPr lang="en-GB" sz="1400" dirty="0">
                <a:solidFill>
                  <a:schemeClr val="accent1">
                    <a:lumMod val="75000"/>
                  </a:schemeClr>
                </a:solidFill>
                <a:latin typeface="+mn-lt"/>
                <a:ea typeface="+mn-ea"/>
                <a:cs typeface="+mn-cs"/>
              </a:rPr>
              <a:t> Nov</a:t>
            </a:r>
          </a:p>
        </p:txBody>
      </p:sp>
      <p:grpSp>
        <p:nvGrpSpPr>
          <p:cNvPr id="5" name="Group 4">
            <a:extLst>
              <a:ext uri="{FF2B5EF4-FFF2-40B4-BE49-F238E27FC236}">
                <a16:creationId xmlns:a16="http://schemas.microsoft.com/office/drawing/2014/main" id="{6B9A3F26-8C3B-4831-BEC1-C1282181394D}"/>
              </a:ext>
            </a:extLst>
          </p:cNvPr>
          <p:cNvGrpSpPr/>
          <p:nvPr/>
        </p:nvGrpSpPr>
        <p:grpSpPr>
          <a:xfrm>
            <a:off x="5648656" y="136728"/>
            <a:ext cx="3160584" cy="443455"/>
            <a:chOff x="5648651" y="136724"/>
            <a:chExt cx="3918938" cy="443455"/>
          </a:xfrm>
        </p:grpSpPr>
        <p:grpSp>
          <p:nvGrpSpPr>
            <p:cNvPr id="6" name="Group 5">
              <a:extLst>
                <a:ext uri="{FF2B5EF4-FFF2-40B4-BE49-F238E27FC236}">
                  <a16:creationId xmlns:a16="http://schemas.microsoft.com/office/drawing/2014/main" id="{4560F77F-1D5B-4A16-89E5-554A39DF8A0C}"/>
                </a:ext>
              </a:extLst>
            </p:cNvPr>
            <p:cNvGrpSpPr/>
            <p:nvPr/>
          </p:nvGrpSpPr>
          <p:grpSpPr>
            <a:xfrm>
              <a:off x="6302031" y="144084"/>
              <a:ext cx="3265558" cy="436095"/>
              <a:chOff x="3390897" y="11404"/>
              <a:chExt cx="4480777" cy="1136769"/>
            </a:xfrm>
          </p:grpSpPr>
          <p:sp>
            <p:nvSpPr>
              <p:cNvPr id="14" name="Rectangle 300">
                <a:extLst>
                  <a:ext uri="{FF2B5EF4-FFF2-40B4-BE49-F238E27FC236}">
                    <a16:creationId xmlns:a16="http://schemas.microsoft.com/office/drawing/2014/main" id="{01D1D216-63E8-4808-8527-7B6605E3CB74}"/>
                  </a:ext>
                </a:extLst>
              </p:cNvPr>
              <p:cNvSpPr>
                <a:spLocks noChangeArrowheads="1"/>
              </p:cNvSpPr>
              <p:nvPr/>
            </p:nvSpPr>
            <p:spPr bwMode="gray">
              <a:xfrm>
                <a:off x="5068052" y="895193"/>
                <a:ext cx="2709416" cy="252980"/>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On track; no slippage or concerns</a:t>
                </a:r>
              </a:p>
            </p:txBody>
          </p:sp>
          <p:sp>
            <p:nvSpPr>
              <p:cNvPr id="15" name="Rectangle 301">
                <a:extLst>
                  <a:ext uri="{FF2B5EF4-FFF2-40B4-BE49-F238E27FC236}">
                    <a16:creationId xmlns:a16="http://schemas.microsoft.com/office/drawing/2014/main" id="{8FF1DFFE-4DE7-469C-B4C2-887CE215BF33}"/>
                  </a:ext>
                </a:extLst>
              </p:cNvPr>
              <p:cNvSpPr>
                <a:spLocks noChangeArrowheads="1"/>
              </p:cNvSpPr>
              <p:nvPr/>
            </p:nvSpPr>
            <p:spPr bwMode="gray">
              <a:xfrm>
                <a:off x="5060083" y="453300"/>
                <a:ext cx="2647949" cy="272562"/>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Monitor closely, some slippage</a:t>
                </a:r>
              </a:p>
            </p:txBody>
          </p:sp>
          <p:sp>
            <p:nvSpPr>
              <p:cNvPr id="16" name="Rectangle 302">
                <a:extLst>
                  <a:ext uri="{FF2B5EF4-FFF2-40B4-BE49-F238E27FC236}">
                    <a16:creationId xmlns:a16="http://schemas.microsoft.com/office/drawing/2014/main" id="{37E478BA-FF55-4735-B4F8-42EF5E306EF5}"/>
                  </a:ext>
                </a:extLst>
              </p:cNvPr>
              <p:cNvSpPr>
                <a:spLocks noChangeArrowheads="1"/>
              </p:cNvSpPr>
              <p:nvPr/>
            </p:nvSpPr>
            <p:spPr bwMode="gray">
              <a:xfrm>
                <a:off x="5060083" y="11404"/>
                <a:ext cx="2811591" cy="272564"/>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Urgent and decisive action required</a:t>
                </a:r>
                <a:endParaRPr lang="en-US" sz="100" dirty="0">
                  <a:solidFill>
                    <a:srgbClr val="000000"/>
                  </a:solidFill>
                  <a:latin typeface="Arial" charset="0"/>
                  <a:ea typeface="ＭＳ Ｐゴシック" pitchFamily="34" charset="-128"/>
                  <a:cs typeface="Arial" panose="020B0604020202020204" pitchFamily="34" charset="0"/>
                </a:endParaRPr>
              </a:p>
            </p:txBody>
          </p:sp>
          <p:sp>
            <p:nvSpPr>
              <p:cNvPr id="17" name="TextBox 16">
                <a:extLst>
                  <a:ext uri="{FF2B5EF4-FFF2-40B4-BE49-F238E27FC236}">
                    <a16:creationId xmlns:a16="http://schemas.microsoft.com/office/drawing/2014/main" id="{61523E0A-53A8-4CC4-86B1-AA51D711C7FF}"/>
                  </a:ext>
                </a:extLst>
              </p:cNvPr>
              <p:cNvSpPr txBox="1"/>
              <p:nvPr/>
            </p:nvSpPr>
            <p:spPr>
              <a:xfrm>
                <a:off x="3390897" y="559137"/>
                <a:ext cx="595861" cy="481369"/>
              </a:xfrm>
              <a:prstGeom prst="rect">
                <a:avLst/>
              </a:prstGeom>
              <a:noFill/>
            </p:spPr>
            <p:txBody>
              <a:bodyPr wrap="square" rtlCol="0">
                <a:spAutoFit/>
              </a:bodyPr>
              <a:lstStyle/>
              <a:p>
                <a:pPr defTabSz="457130" fontAlgn="base">
                  <a:spcBef>
                    <a:spcPct val="0"/>
                  </a:spcBef>
                  <a:spcAft>
                    <a:spcPct val="0"/>
                  </a:spcAft>
                  <a:defRPr/>
                </a:pPr>
                <a:r>
                  <a:rPr lang="en-GB" sz="600" b="1" dirty="0">
                    <a:solidFill>
                      <a:srgbClr val="3E5AA8"/>
                    </a:solidFill>
                    <a:latin typeface="Arial" panose="020B0604020202020204" pitchFamily="34" charset="0"/>
                    <a:ea typeface="ＭＳ Ｐゴシック" pitchFamily="34" charset="-128"/>
                    <a:cs typeface="Arial" panose="020B0604020202020204" pitchFamily="34" charset="0"/>
                  </a:rPr>
                  <a:t>Key</a:t>
                </a:r>
                <a:endParaRPr lang="en-US" sz="500" b="1" dirty="0">
                  <a:solidFill>
                    <a:srgbClr val="000000"/>
                  </a:solidFill>
                  <a:latin typeface="Arial" charset="0"/>
                  <a:ea typeface="ＭＳ Ｐゴシック" pitchFamily="34" charset="-128"/>
                  <a:cs typeface="Arial" panose="020B0604020202020204" pitchFamily="34" charset="0"/>
                </a:endParaRPr>
              </a:p>
            </p:txBody>
          </p:sp>
        </p:grpSp>
        <p:grpSp>
          <p:nvGrpSpPr>
            <p:cNvPr id="7" name="Group 6">
              <a:extLst>
                <a:ext uri="{FF2B5EF4-FFF2-40B4-BE49-F238E27FC236}">
                  <a16:creationId xmlns:a16="http://schemas.microsoft.com/office/drawing/2014/main" id="{0D86F978-56FF-4DCD-8AC8-D504B930C0B3}"/>
                </a:ext>
              </a:extLst>
            </p:cNvPr>
            <p:cNvGrpSpPr/>
            <p:nvPr/>
          </p:nvGrpSpPr>
          <p:grpSpPr>
            <a:xfrm>
              <a:off x="5704843" y="136724"/>
              <a:ext cx="2042703" cy="216512"/>
              <a:chOff x="6305202" y="151712"/>
              <a:chExt cx="1437687" cy="144951"/>
            </a:xfrm>
          </p:grpSpPr>
          <p:sp>
            <p:nvSpPr>
              <p:cNvPr id="11" name="Rectangle 300">
                <a:extLst>
                  <a:ext uri="{FF2B5EF4-FFF2-40B4-BE49-F238E27FC236}">
                    <a16:creationId xmlns:a16="http://schemas.microsoft.com/office/drawing/2014/main" id="{C7C8C5BB-C809-4523-9D5C-7E648504CAEF}"/>
                  </a:ext>
                </a:extLst>
              </p:cNvPr>
              <p:cNvSpPr>
                <a:spLocks noChangeArrowheads="1"/>
              </p:cNvSpPr>
              <p:nvPr/>
            </p:nvSpPr>
            <p:spPr bwMode="gray">
              <a:xfrm>
                <a:off x="6305202" y="151712"/>
                <a:ext cx="417679" cy="140858"/>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Static</a:t>
                </a:r>
              </a:p>
            </p:txBody>
          </p:sp>
          <p:sp>
            <p:nvSpPr>
              <p:cNvPr id="12" name="Rectangle 300">
                <a:extLst>
                  <a:ext uri="{FF2B5EF4-FFF2-40B4-BE49-F238E27FC236}">
                    <a16:creationId xmlns:a16="http://schemas.microsoft.com/office/drawing/2014/main" id="{6ABCC901-1394-4CD1-9008-C86318EABB61}"/>
                  </a:ext>
                </a:extLst>
              </p:cNvPr>
              <p:cNvSpPr>
                <a:spLocks noChangeArrowheads="1"/>
              </p:cNvSpPr>
              <p:nvPr/>
            </p:nvSpPr>
            <p:spPr bwMode="gray">
              <a:xfrm>
                <a:off x="7078975" y="152138"/>
                <a:ext cx="663914" cy="144525"/>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Declining</a:t>
                </a:r>
              </a:p>
            </p:txBody>
          </p:sp>
          <p:sp>
            <p:nvSpPr>
              <p:cNvPr id="13" name="Rectangle 300">
                <a:extLst>
                  <a:ext uri="{FF2B5EF4-FFF2-40B4-BE49-F238E27FC236}">
                    <a16:creationId xmlns:a16="http://schemas.microsoft.com/office/drawing/2014/main" id="{6403333E-B669-4B08-9895-F5BBABBEC6B0}"/>
                  </a:ext>
                </a:extLst>
              </p:cNvPr>
              <p:cNvSpPr>
                <a:spLocks noChangeArrowheads="1"/>
              </p:cNvSpPr>
              <p:nvPr/>
            </p:nvSpPr>
            <p:spPr bwMode="gray">
              <a:xfrm>
                <a:off x="6626589" y="190379"/>
                <a:ext cx="661217" cy="66297"/>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Improving</a:t>
                </a:r>
                <a:endParaRPr lang="en-US" sz="500" b="1" dirty="0">
                  <a:solidFill>
                    <a:srgbClr val="3E5AA8"/>
                  </a:solidFill>
                  <a:latin typeface="Arial" panose="020B0604020202020204" pitchFamily="34" charset="0"/>
                  <a:ea typeface="ＭＳ Ｐゴシック" pitchFamily="34" charset="-128"/>
                  <a:cs typeface="Arial" panose="020B0604020202020204" pitchFamily="34" charset="0"/>
                </a:endParaRPr>
              </a:p>
            </p:txBody>
          </p:sp>
        </p:grpSp>
        <p:sp>
          <p:nvSpPr>
            <p:cNvPr id="8" name="Right Arrow 1">
              <a:extLst>
                <a:ext uri="{FF2B5EF4-FFF2-40B4-BE49-F238E27FC236}">
                  <a16:creationId xmlns:a16="http://schemas.microsoft.com/office/drawing/2014/main" id="{028D04A0-B125-49F1-A25D-A984D41EF7BA}"/>
                </a:ext>
              </a:extLst>
            </p:cNvPr>
            <p:cNvSpPr/>
            <p:nvPr/>
          </p:nvSpPr>
          <p:spPr>
            <a:xfrm>
              <a:off x="5648651" y="205447"/>
              <a:ext cx="109941" cy="694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9" name="Down Arrow 2">
              <a:extLst>
                <a:ext uri="{FF2B5EF4-FFF2-40B4-BE49-F238E27FC236}">
                  <a16:creationId xmlns:a16="http://schemas.microsoft.com/office/drawing/2014/main" id="{6EB016FB-299F-4BF1-BE0D-818517673CF5}"/>
                </a:ext>
              </a:extLst>
            </p:cNvPr>
            <p:cNvSpPr/>
            <p:nvPr/>
          </p:nvSpPr>
          <p:spPr>
            <a:xfrm flipH="1">
              <a:off x="6782265" y="218412"/>
              <a:ext cx="45719" cy="75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10" name="Up Arrow 35">
              <a:extLst>
                <a:ext uri="{FF2B5EF4-FFF2-40B4-BE49-F238E27FC236}">
                  <a16:creationId xmlns:a16="http://schemas.microsoft.com/office/drawing/2014/main" id="{6AA49DEB-C717-4398-A073-7B6C6A9FACA2}"/>
                </a:ext>
              </a:extLst>
            </p:cNvPr>
            <p:cNvSpPr/>
            <p:nvPr/>
          </p:nvSpPr>
          <p:spPr>
            <a:xfrm>
              <a:off x="6120456" y="200792"/>
              <a:ext cx="54371" cy="927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grpSp>
      <p:sp>
        <p:nvSpPr>
          <p:cNvPr id="18" name="Rectangle 17">
            <a:extLst>
              <a:ext uri="{FF2B5EF4-FFF2-40B4-BE49-F238E27FC236}">
                <a16:creationId xmlns:a16="http://schemas.microsoft.com/office/drawing/2014/main" id="{C7B0DE13-69F9-4FB8-8A17-228A2F59C60E}"/>
              </a:ext>
            </a:extLst>
          </p:cNvPr>
          <p:cNvSpPr/>
          <p:nvPr/>
        </p:nvSpPr>
        <p:spPr>
          <a:xfrm>
            <a:off x="7014943" y="332841"/>
            <a:ext cx="144017" cy="7348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19" name="Rectangle 18">
            <a:extLst>
              <a:ext uri="{FF2B5EF4-FFF2-40B4-BE49-F238E27FC236}">
                <a16:creationId xmlns:a16="http://schemas.microsoft.com/office/drawing/2014/main" id="{B52FCBD2-D577-481E-9A0A-0725F9C59A5E}"/>
              </a:ext>
            </a:extLst>
          </p:cNvPr>
          <p:cNvSpPr/>
          <p:nvPr/>
        </p:nvSpPr>
        <p:spPr>
          <a:xfrm>
            <a:off x="7014942" y="182166"/>
            <a:ext cx="144017" cy="7348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20" name="Rectangle 19">
            <a:extLst>
              <a:ext uri="{FF2B5EF4-FFF2-40B4-BE49-F238E27FC236}">
                <a16:creationId xmlns:a16="http://schemas.microsoft.com/office/drawing/2014/main" id="{DCA44BEB-E5D4-417E-8407-D30418866CCE}"/>
              </a:ext>
            </a:extLst>
          </p:cNvPr>
          <p:cNvSpPr/>
          <p:nvPr/>
        </p:nvSpPr>
        <p:spPr>
          <a:xfrm>
            <a:off x="7020752" y="483519"/>
            <a:ext cx="144017" cy="7348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graphicFrame>
        <p:nvGraphicFramePr>
          <p:cNvPr id="21" name="Group 978">
            <a:extLst>
              <a:ext uri="{FF2B5EF4-FFF2-40B4-BE49-F238E27FC236}">
                <a16:creationId xmlns:a16="http://schemas.microsoft.com/office/drawing/2014/main" id="{F51CC33E-5D24-4959-8972-F0A10EE85296}"/>
              </a:ext>
            </a:extLst>
          </p:cNvPr>
          <p:cNvGraphicFramePr>
            <a:graphicFrameLocks noGrp="1"/>
          </p:cNvGraphicFramePr>
          <p:nvPr/>
        </p:nvGraphicFramePr>
        <p:xfrm>
          <a:off x="102548" y="1345236"/>
          <a:ext cx="8927673" cy="2711495"/>
        </p:xfrm>
        <a:graphic>
          <a:graphicData uri="http://schemas.openxmlformats.org/drawingml/2006/table">
            <a:tbl>
              <a:tblPr/>
              <a:tblGrid>
                <a:gridCol w="8927673">
                  <a:extLst>
                    <a:ext uri="{9D8B030D-6E8A-4147-A177-3AD203B41FA5}">
                      <a16:colId xmlns:a16="http://schemas.microsoft.com/office/drawing/2014/main" val="20000"/>
                    </a:ext>
                  </a:extLst>
                </a:gridCol>
              </a:tblGrid>
              <a:tr h="26671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6000"/>
                        </a:lnSpc>
                        <a:spcBef>
                          <a:spcPct val="50000"/>
                        </a:spcBef>
                        <a:spcAft>
                          <a:spcPct val="0"/>
                        </a:spcAft>
                        <a:buClr>
                          <a:schemeClr val="tx1"/>
                        </a:buClr>
                        <a:buSzPct val="80000"/>
                        <a:buFont typeface="Wingdings" pitchFamily="2" charset="2"/>
                        <a:buNone/>
                        <a:tabLst/>
                        <a:defRPr/>
                      </a:pPr>
                      <a:r>
                        <a:rPr lang="en-US" sz="800" b="1" kern="1200" baseline="0" dirty="0">
                          <a:solidFill>
                            <a:schemeClr val="bg1"/>
                          </a:solidFill>
                          <a:latin typeface="+mn-lt"/>
                          <a:ea typeface="+mn-ea"/>
                          <a:cs typeface="+mn-cs"/>
                        </a:rPr>
                        <a:t>Metrics</a:t>
                      </a:r>
                    </a:p>
                  </a:txBody>
                  <a:tcPr marL="54864" marR="54864" marT="11573" marB="11573" anchor="ctr" anchorCtr="1"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4447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endParaRPr kumimoji="0" lang="en-GB" sz="900" b="0"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54864" marR="54864" marT="11573" marB="11573"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sp>
        <p:nvSpPr>
          <p:cNvPr id="22" name="Up Arrow 27">
            <a:extLst>
              <a:ext uri="{FF2B5EF4-FFF2-40B4-BE49-F238E27FC236}">
                <a16:creationId xmlns:a16="http://schemas.microsoft.com/office/drawing/2014/main" id="{2C64CA13-A759-48CB-8297-FE8FC4500530}"/>
              </a:ext>
            </a:extLst>
          </p:cNvPr>
          <p:cNvSpPr/>
          <p:nvPr/>
        </p:nvSpPr>
        <p:spPr>
          <a:xfrm>
            <a:off x="1997348" y="1182893"/>
            <a:ext cx="54372" cy="927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pic>
        <p:nvPicPr>
          <p:cNvPr id="23" name="Picture 22">
            <a:extLst>
              <a:ext uri="{FF2B5EF4-FFF2-40B4-BE49-F238E27FC236}">
                <a16:creationId xmlns:a16="http://schemas.microsoft.com/office/drawing/2014/main" id="{4772522A-7194-475C-B947-2BA00A24CE02}"/>
              </a:ext>
            </a:extLst>
          </p:cNvPr>
          <p:cNvPicPr>
            <a:picLocks noChangeAspect="1"/>
          </p:cNvPicPr>
          <p:nvPr/>
        </p:nvPicPr>
        <p:blipFill>
          <a:blip r:embed="rId2"/>
          <a:stretch>
            <a:fillRect/>
          </a:stretch>
        </p:blipFill>
        <p:spPr>
          <a:xfrm>
            <a:off x="2971338" y="1618996"/>
            <a:ext cx="5837904" cy="2423662"/>
          </a:xfrm>
          <a:prstGeom prst="rect">
            <a:avLst/>
          </a:prstGeom>
        </p:spPr>
      </p:pic>
      <p:pic>
        <p:nvPicPr>
          <p:cNvPr id="24" name="Picture 23">
            <a:extLst>
              <a:ext uri="{FF2B5EF4-FFF2-40B4-BE49-F238E27FC236}">
                <a16:creationId xmlns:a16="http://schemas.microsoft.com/office/drawing/2014/main" id="{EA6896E0-5B8A-4D6A-AE61-B86BCE511BE4}"/>
              </a:ext>
            </a:extLst>
          </p:cNvPr>
          <p:cNvPicPr>
            <a:picLocks noChangeAspect="1"/>
          </p:cNvPicPr>
          <p:nvPr/>
        </p:nvPicPr>
        <p:blipFill>
          <a:blip r:embed="rId3"/>
          <a:stretch>
            <a:fillRect/>
          </a:stretch>
        </p:blipFill>
        <p:spPr>
          <a:xfrm>
            <a:off x="170597" y="1692022"/>
            <a:ext cx="2708051" cy="2103864"/>
          </a:xfrm>
          <a:prstGeom prst="rect">
            <a:avLst/>
          </a:prstGeom>
        </p:spPr>
      </p:pic>
      <p:sp>
        <p:nvSpPr>
          <p:cNvPr id="25" name="Rectangle 24">
            <a:extLst>
              <a:ext uri="{FF2B5EF4-FFF2-40B4-BE49-F238E27FC236}">
                <a16:creationId xmlns:a16="http://schemas.microsoft.com/office/drawing/2014/main" id="{AB0EA05B-9182-4ED0-812E-B5424430D7F9}"/>
              </a:ext>
            </a:extLst>
          </p:cNvPr>
          <p:cNvSpPr/>
          <p:nvPr/>
        </p:nvSpPr>
        <p:spPr>
          <a:xfrm>
            <a:off x="101231" y="4033234"/>
            <a:ext cx="8708012" cy="888609"/>
          </a:xfrm>
          <a:prstGeom prst="rect">
            <a:avLst/>
          </a:prstGeom>
          <a:solidFill>
            <a:schemeClr val="accent2">
              <a:lumMod val="20000"/>
              <a:lumOff val="80000"/>
            </a:schemeClr>
          </a:solid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IN" sz="1100" b="1" dirty="0">
                <a:solidFill>
                  <a:schemeClr val="tx1"/>
                </a:solidFill>
                <a:latin typeface="Calibri" panose="020F0502020204030204" pitchFamily="34" charset="0"/>
                <a:cs typeface="Calibri" panose="020F0502020204030204" pitchFamily="34" charset="0"/>
              </a:rPr>
              <a:t>Summary : </a:t>
            </a:r>
          </a:p>
          <a:p>
            <a:r>
              <a:rPr lang="en-IN" sz="1100" b="1" dirty="0">
                <a:solidFill>
                  <a:schemeClr val="tx1"/>
                </a:solidFill>
                <a:latin typeface="Calibri" panose="020F0502020204030204" pitchFamily="34" charset="0"/>
                <a:cs typeface="Calibri" panose="020F0502020204030204" pitchFamily="34" charset="0"/>
              </a:rPr>
              <a:t>Known Exclusions resolved by 31 July  - 201</a:t>
            </a:r>
          </a:p>
          <a:p>
            <a:r>
              <a:rPr lang="en-IN" sz="1100" b="1" dirty="0">
                <a:solidFill>
                  <a:schemeClr val="tx1"/>
                </a:solidFill>
                <a:latin typeface="Calibri"/>
                <a:cs typeface="Calibri"/>
              </a:rPr>
              <a:t>Unknown Exclusions – 3,685</a:t>
            </a:r>
            <a:r>
              <a:rPr lang="en-IN" sz="1100" dirty="0">
                <a:solidFill>
                  <a:schemeClr val="tx1"/>
                </a:solidFill>
                <a:latin typeface="Calibri"/>
                <a:cs typeface="Calibri"/>
              </a:rPr>
              <a:t> </a:t>
            </a:r>
            <a:r>
              <a:rPr lang="en-IN" sz="1100" b="1" dirty="0">
                <a:solidFill>
                  <a:schemeClr val="tx1"/>
                </a:solidFill>
                <a:latin typeface="Calibri"/>
                <a:cs typeface="Calibri"/>
              </a:rPr>
              <a:t>out of 3,716 </a:t>
            </a:r>
            <a:r>
              <a:rPr lang="en-IN" sz="1100" dirty="0">
                <a:solidFill>
                  <a:schemeClr val="tx1"/>
                </a:solidFill>
                <a:latin typeface="Calibri"/>
                <a:cs typeface="Calibri"/>
              </a:rPr>
              <a:t> resolved, 31 Exclusions remaining. </a:t>
            </a:r>
            <a:r>
              <a:rPr lang="en-US" sz="1100" dirty="0">
                <a:solidFill>
                  <a:schemeClr val="tx1"/>
                </a:solidFill>
                <a:latin typeface="Calibri"/>
                <a:cs typeface="Calibri"/>
              </a:rPr>
              <a:t> POC for scenario - 49  identified issue where incorrect variance energy is being calculated after NDM prime reconciliation.  If correction is attempted for blocked MPRNs it will result in an AML-ASP mismatch and incorrect charge calculation. A defect has been raised to resolve the underlying issue. </a:t>
            </a:r>
            <a:endParaRPr lang="en-IN" sz="1100" dirty="0">
              <a:solidFill>
                <a:schemeClr val="tx1"/>
              </a:solidFill>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9C5B5D54-F7DF-4AED-8694-FCBC27249507}"/>
              </a:ext>
            </a:extLst>
          </p:cNvPr>
          <p:cNvSpPr/>
          <p:nvPr/>
        </p:nvSpPr>
        <p:spPr>
          <a:xfrm>
            <a:off x="8820472" y="0"/>
            <a:ext cx="323528"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rgbClr val="FF0000"/>
                </a:solidFill>
              </a:rPr>
              <a:t>DO NOT MOVE THIS OR CHANGE THE SIZE</a:t>
            </a:r>
          </a:p>
        </p:txBody>
      </p:sp>
    </p:spTree>
    <p:extLst>
      <p:ext uri="{BB962C8B-B14F-4D97-AF65-F5344CB8AC3E}">
        <p14:creationId xmlns:p14="http://schemas.microsoft.com/office/powerpoint/2010/main" val="460586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978">
            <a:extLst>
              <a:ext uri="{FF2B5EF4-FFF2-40B4-BE49-F238E27FC236}">
                <a16:creationId xmlns:a16="http://schemas.microsoft.com/office/drawing/2014/main" id="{7928CFBD-096C-4ED6-AD92-98070CBAE5A9}"/>
              </a:ext>
            </a:extLst>
          </p:cNvPr>
          <p:cNvGraphicFramePr>
            <a:graphicFrameLocks noGrp="1"/>
          </p:cNvGraphicFramePr>
          <p:nvPr/>
        </p:nvGraphicFramePr>
        <p:xfrm>
          <a:off x="102548" y="627535"/>
          <a:ext cx="8717926" cy="720080"/>
        </p:xfrm>
        <a:graphic>
          <a:graphicData uri="http://schemas.openxmlformats.org/drawingml/2006/table">
            <a:tbl>
              <a:tblPr/>
              <a:tblGrid>
                <a:gridCol w="1245418">
                  <a:extLst>
                    <a:ext uri="{9D8B030D-6E8A-4147-A177-3AD203B41FA5}">
                      <a16:colId xmlns:a16="http://schemas.microsoft.com/office/drawing/2014/main" val="20000"/>
                    </a:ext>
                  </a:extLst>
                </a:gridCol>
                <a:gridCol w="1245418">
                  <a:extLst>
                    <a:ext uri="{9D8B030D-6E8A-4147-A177-3AD203B41FA5}">
                      <a16:colId xmlns:a16="http://schemas.microsoft.com/office/drawing/2014/main" val="20002"/>
                    </a:ext>
                  </a:extLst>
                </a:gridCol>
                <a:gridCol w="1245418">
                  <a:extLst>
                    <a:ext uri="{9D8B030D-6E8A-4147-A177-3AD203B41FA5}">
                      <a16:colId xmlns:a16="http://schemas.microsoft.com/office/drawing/2014/main" val="20003"/>
                    </a:ext>
                  </a:extLst>
                </a:gridCol>
                <a:gridCol w="1245418">
                  <a:extLst>
                    <a:ext uri="{9D8B030D-6E8A-4147-A177-3AD203B41FA5}">
                      <a16:colId xmlns:a16="http://schemas.microsoft.com/office/drawing/2014/main" val="20006"/>
                    </a:ext>
                  </a:extLst>
                </a:gridCol>
                <a:gridCol w="1245418">
                  <a:extLst>
                    <a:ext uri="{9D8B030D-6E8A-4147-A177-3AD203B41FA5}">
                      <a16:colId xmlns:a16="http://schemas.microsoft.com/office/drawing/2014/main" val="20004"/>
                    </a:ext>
                  </a:extLst>
                </a:gridCol>
                <a:gridCol w="1245418">
                  <a:extLst>
                    <a:ext uri="{9D8B030D-6E8A-4147-A177-3AD203B41FA5}">
                      <a16:colId xmlns:a16="http://schemas.microsoft.com/office/drawing/2014/main" val="20005"/>
                    </a:ext>
                  </a:extLst>
                </a:gridCol>
                <a:gridCol w="1245418">
                  <a:extLst>
                    <a:ext uri="{9D8B030D-6E8A-4147-A177-3AD203B41FA5}">
                      <a16:colId xmlns:a16="http://schemas.microsoft.com/office/drawing/2014/main" val="20007"/>
                    </a:ext>
                  </a:extLst>
                </a:gridCol>
              </a:tblGrid>
              <a:tr h="234686">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r>
                        <a:rPr kumimoji="0" lang="en-US" sz="800" b="1" i="0" u="none" strike="noStrike" kern="1200" cap="none" spc="0" normalizeH="0" baseline="0" dirty="0">
                          <a:ln>
                            <a:noFill/>
                          </a:ln>
                          <a:solidFill>
                            <a:schemeClr val="bg1"/>
                          </a:solidFill>
                          <a:effectLst/>
                          <a:uLnTx/>
                          <a:uFillTx/>
                          <a:latin typeface="Arial" panose="020B0604020202020204" pitchFamily="34" charset="0"/>
                          <a:ea typeface="+mn-ea"/>
                          <a:cs typeface="Arial" panose="020B0604020202020204" pitchFamily="34" charset="0"/>
                        </a:rPr>
                        <a:t>Overall Delivery Status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sz="900"/>
                    </a:p>
                  </a:txBody>
                  <a:tcPr marL="73152" marR="73152" marT="27432" marB="27432" anchor="ctr" anchorCtr="1" horzOverflow="overflow">
                    <a:lnL w="12700" cap="flat" cmpd="sng" algn="ctr">
                      <a:solidFill>
                        <a:srgbClr val="F9F9F9"/>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F9F9F9"/>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lumMod val="20000"/>
                        <a:lumOff val="80000"/>
                      </a:schemeClr>
                    </a:solidFill>
                  </a:tcPr>
                </a:tc>
                <a:tc gridSpan="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buNone/>
                      </a:pPr>
                      <a:r>
                        <a:rPr lang="en-US" sz="800" b="1" kern="1200" baseline="0" dirty="0">
                          <a:solidFill>
                            <a:schemeClr val="bg1"/>
                          </a:solidFill>
                          <a:latin typeface="+mn-lt"/>
                          <a:ea typeface="+mn-ea"/>
                          <a:cs typeface="+mn-cs"/>
                        </a:rPr>
                        <a:t>Current Workstream Health Metrics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GB"/>
                    </a:p>
                  </a:txBody>
                  <a:tcPr/>
                </a:tc>
                <a:tc hMerge="1">
                  <a:txBody>
                    <a:bodyPr/>
                    <a:lstStyle/>
                    <a:p>
                      <a:endParaRPr lang="en-GB"/>
                    </a:p>
                  </a:txBody>
                  <a:tcPr/>
                </a:tc>
                <a:tc hMerge="1">
                  <a:txBody>
                    <a:bodyPr/>
                    <a:lstStyle/>
                    <a:p>
                      <a:endParaRPr lang="en-US" sz="900"/>
                    </a:p>
                  </a:txBody>
                  <a:tcPr marL="73152" marR="73152" marT="27432" marB="27432" anchor="ctr" anchorCtr="1" horzOverflow="overflow">
                    <a:lnL w="12700" cap="flat" cmpd="sng" algn="ctr">
                      <a:solidFill>
                        <a:srgbClr val="F9F9F9"/>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F9F9F9"/>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sz="900" b="1">
                        <a:solidFill>
                          <a:schemeClr val="bg1"/>
                        </a:solidFill>
                        <a:latin typeface="+mj-lt"/>
                      </a:endParaRPr>
                    </a:p>
                  </a:txBody>
                  <a:tcPr marL="73152" marR="73152" marT="27432" marB="274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24269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Overall Status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r>
                        <a:rPr kumimoji="0" lang="en-US" sz="7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rPr>
                        <a:t>Trend</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Performance VS plan</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Risk Profile</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rgbClr val="000000"/>
                          </a:solidFill>
                          <a:effectLst/>
                          <a:latin typeface="Arial"/>
                          <a:ea typeface="+mn-ea"/>
                          <a:cs typeface="Arial"/>
                        </a:rPr>
                        <a:t>Resourcing</a:t>
                      </a:r>
                      <a:endPar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Readiness BAU</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Benefits SLA contribution</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24269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endParaRPr kumimoji="0" lang="en-US" sz="900" b="0"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2"/>
                  </a:ext>
                </a:extLst>
              </a:tr>
            </a:tbl>
          </a:graphicData>
        </a:graphic>
      </p:graphicFrame>
      <p:sp>
        <p:nvSpPr>
          <p:cNvPr id="5" name="Title 26">
            <a:extLst>
              <a:ext uri="{FF2B5EF4-FFF2-40B4-BE49-F238E27FC236}">
                <a16:creationId xmlns:a16="http://schemas.microsoft.com/office/drawing/2014/main" id="{ED8BCDA6-2F20-4B06-83C8-BDA801966D50}"/>
              </a:ext>
            </a:extLst>
          </p:cNvPr>
          <p:cNvSpPr txBox="1">
            <a:spLocks/>
          </p:cNvSpPr>
          <p:nvPr/>
        </p:nvSpPr>
        <p:spPr bwMode="auto">
          <a:xfrm>
            <a:off x="113940" y="262352"/>
            <a:ext cx="5585607" cy="28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466" tIns="34237" rIns="68466" bIns="34237" numCol="1" anchor="b" anchorCtr="0" compatLnSpc="1">
            <a:prstTxWarp prst="textNoShape">
              <a:avLst/>
            </a:prstTxWarp>
            <a:spAutoFit/>
          </a:bodyPr>
          <a:lstStyle>
            <a:lvl1pPr algn="l" rtl="0" eaLnBrk="0" fontAlgn="base" hangingPunct="0">
              <a:spcBef>
                <a:spcPct val="0"/>
              </a:spcBef>
              <a:spcAft>
                <a:spcPct val="0"/>
              </a:spcAft>
              <a:defRPr sz="2800" b="1">
                <a:solidFill>
                  <a:srgbClr val="0079C1"/>
                </a:solidFill>
                <a:latin typeface="+mj-lt"/>
                <a:ea typeface="MS PGothic" pitchFamily="34" charset="-128"/>
                <a:cs typeface="ＭＳ Ｐゴシック"/>
              </a:defRPr>
            </a:lvl1pPr>
            <a:lvl2pPr algn="l" rtl="0" eaLnBrk="0" fontAlgn="base" hangingPunct="0">
              <a:spcBef>
                <a:spcPct val="0"/>
              </a:spcBef>
              <a:spcAft>
                <a:spcPct val="0"/>
              </a:spcAft>
              <a:defRPr sz="2800" b="1">
                <a:solidFill>
                  <a:srgbClr val="0079C1"/>
                </a:solidFill>
                <a:latin typeface="Arial" pitchFamily="34" charset="0"/>
                <a:ea typeface="MS PGothic" pitchFamily="34" charset="-128"/>
                <a:cs typeface="ＭＳ Ｐゴシック"/>
              </a:defRPr>
            </a:lvl2pPr>
            <a:lvl3pPr algn="l" rtl="0" eaLnBrk="0" fontAlgn="base" hangingPunct="0">
              <a:spcBef>
                <a:spcPct val="0"/>
              </a:spcBef>
              <a:spcAft>
                <a:spcPct val="0"/>
              </a:spcAft>
              <a:defRPr sz="2800" b="1">
                <a:solidFill>
                  <a:srgbClr val="0079C1"/>
                </a:solidFill>
                <a:latin typeface="Arial" pitchFamily="34" charset="0"/>
                <a:ea typeface="MS PGothic" pitchFamily="34" charset="-128"/>
                <a:cs typeface="ＭＳ Ｐゴシック"/>
              </a:defRPr>
            </a:lvl3pPr>
            <a:lvl4pPr algn="l" rtl="0" eaLnBrk="0" fontAlgn="base" hangingPunct="0">
              <a:spcBef>
                <a:spcPct val="0"/>
              </a:spcBef>
              <a:spcAft>
                <a:spcPct val="0"/>
              </a:spcAft>
              <a:defRPr sz="2800" b="1">
                <a:solidFill>
                  <a:srgbClr val="0079C1"/>
                </a:solidFill>
                <a:latin typeface="Arial" pitchFamily="34" charset="0"/>
                <a:ea typeface="MS PGothic" pitchFamily="34" charset="-128"/>
                <a:cs typeface="ＭＳ Ｐゴシック"/>
              </a:defRPr>
            </a:lvl4pPr>
            <a:lvl5pPr algn="l" rtl="0" eaLnBrk="0" fontAlgn="base" hangingPunct="0">
              <a:spcBef>
                <a:spcPct val="0"/>
              </a:spcBef>
              <a:spcAft>
                <a:spcPct val="0"/>
              </a:spcAft>
              <a:defRPr sz="2800" b="1">
                <a:solidFill>
                  <a:srgbClr val="0079C1"/>
                </a:solidFill>
                <a:latin typeface="Arial" pitchFamily="34" charset="0"/>
                <a:ea typeface="MS PGothic" pitchFamily="34" charset="-128"/>
                <a:cs typeface="ＭＳ Ｐゴシック"/>
              </a:defRPr>
            </a:lvl5pPr>
            <a:lvl6pPr marL="456460" algn="l" rtl="0" fontAlgn="base">
              <a:spcBef>
                <a:spcPct val="0"/>
              </a:spcBef>
              <a:spcAft>
                <a:spcPct val="0"/>
              </a:spcAft>
              <a:defRPr sz="2800" b="1">
                <a:solidFill>
                  <a:srgbClr val="0079C1"/>
                </a:solidFill>
                <a:latin typeface="Arial" pitchFamily="34" charset="0"/>
                <a:ea typeface="ＭＳ Ｐゴシック" pitchFamily="34" charset="-128"/>
              </a:defRPr>
            </a:lvl6pPr>
            <a:lvl7pPr marL="912918" algn="l" rtl="0" fontAlgn="base">
              <a:spcBef>
                <a:spcPct val="0"/>
              </a:spcBef>
              <a:spcAft>
                <a:spcPct val="0"/>
              </a:spcAft>
              <a:defRPr sz="2800" b="1">
                <a:solidFill>
                  <a:srgbClr val="0079C1"/>
                </a:solidFill>
                <a:latin typeface="Arial" pitchFamily="34" charset="0"/>
                <a:ea typeface="ＭＳ Ｐゴシック" pitchFamily="34" charset="-128"/>
              </a:defRPr>
            </a:lvl7pPr>
            <a:lvl8pPr marL="1369376" algn="l" rtl="0" fontAlgn="base">
              <a:spcBef>
                <a:spcPct val="0"/>
              </a:spcBef>
              <a:spcAft>
                <a:spcPct val="0"/>
              </a:spcAft>
              <a:defRPr sz="2800" b="1">
                <a:solidFill>
                  <a:srgbClr val="0079C1"/>
                </a:solidFill>
                <a:latin typeface="Arial" pitchFamily="34" charset="0"/>
                <a:ea typeface="ＭＳ Ｐゴシック" pitchFamily="34" charset="-128"/>
              </a:defRPr>
            </a:lvl8pPr>
            <a:lvl9pPr marL="1825840" algn="l" rtl="0" fontAlgn="base">
              <a:spcBef>
                <a:spcPct val="0"/>
              </a:spcBef>
              <a:spcAft>
                <a:spcPct val="0"/>
              </a:spcAft>
              <a:defRPr sz="2800" b="1">
                <a:solidFill>
                  <a:srgbClr val="0079C1"/>
                </a:solidFill>
                <a:latin typeface="Arial" pitchFamily="34" charset="0"/>
                <a:ea typeface="ＭＳ Ｐゴシック" pitchFamily="34" charset="-128"/>
              </a:defRPr>
            </a:lvl9pPr>
          </a:lstStyle>
          <a:p>
            <a:pPr defTabSz="457130">
              <a:defRPr/>
            </a:pPr>
            <a:r>
              <a:rPr lang="en-GB" sz="1400" dirty="0">
                <a:solidFill>
                  <a:schemeClr val="accent1">
                    <a:lumMod val="75000"/>
                  </a:schemeClr>
                </a:solidFill>
                <a:latin typeface="+mn-lt"/>
                <a:ea typeface="+mn-ea"/>
                <a:cs typeface="+mn-cs"/>
              </a:rPr>
              <a:t>LSP EXCEPTIONS - BACKLOG AND TRANSITION </a:t>
            </a:r>
            <a:r>
              <a:rPr lang="en-GB" sz="1400" dirty="0">
                <a:solidFill>
                  <a:schemeClr val="accent1">
                    <a:lumMod val="75000"/>
                  </a:schemeClr>
                </a:solidFill>
              </a:rPr>
              <a:t>– as at 1</a:t>
            </a:r>
            <a:r>
              <a:rPr lang="en-GB" sz="1400" baseline="30000" dirty="0">
                <a:solidFill>
                  <a:schemeClr val="accent1">
                    <a:lumMod val="75000"/>
                  </a:schemeClr>
                </a:solidFill>
              </a:rPr>
              <a:t>st</a:t>
            </a:r>
            <a:r>
              <a:rPr lang="en-GB" sz="1400" dirty="0">
                <a:solidFill>
                  <a:schemeClr val="accent1">
                    <a:lumMod val="75000"/>
                  </a:schemeClr>
                </a:solidFill>
              </a:rPr>
              <a:t> Nov</a:t>
            </a:r>
            <a:endParaRPr lang="en-GB" sz="1400" dirty="0">
              <a:solidFill>
                <a:schemeClr val="accent1">
                  <a:lumMod val="75000"/>
                </a:schemeClr>
              </a:solidFill>
              <a:latin typeface="+mn-lt"/>
              <a:ea typeface="+mn-ea"/>
              <a:cs typeface="+mn-cs"/>
            </a:endParaRPr>
          </a:p>
        </p:txBody>
      </p:sp>
      <p:grpSp>
        <p:nvGrpSpPr>
          <p:cNvPr id="6" name="Group 5">
            <a:extLst>
              <a:ext uri="{FF2B5EF4-FFF2-40B4-BE49-F238E27FC236}">
                <a16:creationId xmlns:a16="http://schemas.microsoft.com/office/drawing/2014/main" id="{C5B74028-F12A-4F9A-9590-F5BD762DD6CE}"/>
              </a:ext>
            </a:extLst>
          </p:cNvPr>
          <p:cNvGrpSpPr/>
          <p:nvPr/>
        </p:nvGrpSpPr>
        <p:grpSpPr>
          <a:xfrm>
            <a:off x="5601587" y="136729"/>
            <a:ext cx="3218885" cy="443454"/>
            <a:chOff x="5590495" y="136725"/>
            <a:chExt cx="3977091" cy="443454"/>
          </a:xfrm>
        </p:grpSpPr>
        <p:grpSp>
          <p:nvGrpSpPr>
            <p:cNvPr id="7" name="Group 6">
              <a:extLst>
                <a:ext uri="{FF2B5EF4-FFF2-40B4-BE49-F238E27FC236}">
                  <a16:creationId xmlns:a16="http://schemas.microsoft.com/office/drawing/2014/main" id="{C02DA803-05CF-4218-ADBD-09EBB6B2FF24}"/>
                </a:ext>
              </a:extLst>
            </p:cNvPr>
            <p:cNvGrpSpPr/>
            <p:nvPr/>
          </p:nvGrpSpPr>
          <p:grpSpPr>
            <a:xfrm>
              <a:off x="6263666" y="144084"/>
              <a:ext cx="3303920" cy="436095"/>
              <a:chOff x="3338257" y="11404"/>
              <a:chExt cx="4533417" cy="1136769"/>
            </a:xfrm>
          </p:grpSpPr>
          <p:sp>
            <p:nvSpPr>
              <p:cNvPr id="15" name="Rectangle 300">
                <a:extLst>
                  <a:ext uri="{FF2B5EF4-FFF2-40B4-BE49-F238E27FC236}">
                    <a16:creationId xmlns:a16="http://schemas.microsoft.com/office/drawing/2014/main" id="{A7FA040D-C18D-4264-94CD-68A704851CC1}"/>
                  </a:ext>
                </a:extLst>
              </p:cNvPr>
              <p:cNvSpPr>
                <a:spLocks noChangeArrowheads="1"/>
              </p:cNvSpPr>
              <p:nvPr/>
            </p:nvSpPr>
            <p:spPr bwMode="gray">
              <a:xfrm>
                <a:off x="5068052" y="895193"/>
                <a:ext cx="2709416" cy="252980"/>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On track; no slippage or concerns</a:t>
                </a:r>
              </a:p>
            </p:txBody>
          </p:sp>
          <p:sp>
            <p:nvSpPr>
              <p:cNvPr id="16" name="Rectangle 301">
                <a:extLst>
                  <a:ext uri="{FF2B5EF4-FFF2-40B4-BE49-F238E27FC236}">
                    <a16:creationId xmlns:a16="http://schemas.microsoft.com/office/drawing/2014/main" id="{053E8B42-4A74-4EF4-AE7C-94431E513221}"/>
                  </a:ext>
                </a:extLst>
              </p:cNvPr>
              <p:cNvSpPr>
                <a:spLocks noChangeArrowheads="1"/>
              </p:cNvSpPr>
              <p:nvPr/>
            </p:nvSpPr>
            <p:spPr bwMode="gray">
              <a:xfrm>
                <a:off x="5060083" y="453300"/>
                <a:ext cx="2647949" cy="272562"/>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Monitor closely, some slippage</a:t>
                </a:r>
              </a:p>
            </p:txBody>
          </p:sp>
          <p:sp>
            <p:nvSpPr>
              <p:cNvPr id="17" name="Rectangle 302">
                <a:extLst>
                  <a:ext uri="{FF2B5EF4-FFF2-40B4-BE49-F238E27FC236}">
                    <a16:creationId xmlns:a16="http://schemas.microsoft.com/office/drawing/2014/main" id="{1F098806-E9C5-4339-80C9-10C5A8507A9D}"/>
                  </a:ext>
                </a:extLst>
              </p:cNvPr>
              <p:cNvSpPr>
                <a:spLocks noChangeArrowheads="1"/>
              </p:cNvSpPr>
              <p:nvPr/>
            </p:nvSpPr>
            <p:spPr bwMode="gray">
              <a:xfrm>
                <a:off x="5060083" y="11404"/>
                <a:ext cx="2811591" cy="272564"/>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Urgent and decisive action required</a:t>
                </a:r>
                <a:endParaRPr lang="en-US" sz="100" dirty="0">
                  <a:solidFill>
                    <a:srgbClr val="000000"/>
                  </a:solidFill>
                  <a:latin typeface="Arial" charset="0"/>
                  <a:ea typeface="ＭＳ Ｐゴシック" pitchFamily="34" charset="-128"/>
                  <a:cs typeface="Arial" panose="020B0604020202020204" pitchFamily="34" charset="0"/>
                </a:endParaRPr>
              </a:p>
            </p:txBody>
          </p:sp>
          <p:sp>
            <p:nvSpPr>
              <p:cNvPr id="18" name="TextBox 17">
                <a:extLst>
                  <a:ext uri="{FF2B5EF4-FFF2-40B4-BE49-F238E27FC236}">
                    <a16:creationId xmlns:a16="http://schemas.microsoft.com/office/drawing/2014/main" id="{E736B19B-747D-4336-9E0C-58F6A0EF521E}"/>
                  </a:ext>
                </a:extLst>
              </p:cNvPr>
              <p:cNvSpPr txBox="1"/>
              <p:nvPr/>
            </p:nvSpPr>
            <p:spPr>
              <a:xfrm>
                <a:off x="3338257" y="510608"/>
                <a:ext cx="595861" cy="481369"/>
              </a:xfrm>
              <a:prstGeom prst="rect">
                <a:avLst/>
              </a:prstGeom>
              <a:noFill/>
            </p:spPr>
            <p:txBody>
              <a:bodyPr wrap="square" rtlCol="0">
                <a:spAutoFit/>
              </a:bodyPr>
              <a:lstStyle/>
              <a:p>
                <a:pPr defTabSz="457130" fontAlgn="base">
                  <a:spcBef>
                    <a:spcPct val="0"/>
                  </a:spcBef>
                  <a:spcAft>
                    <a:spcPct val="0"/>
                  </a:spcAft>
                  <a:defRPr/>
                </a:pPr>
                <a:r>
                  <a:rPr lang="en-GB" sz="600" b="1" dirty="0">
                    <a:solidFill>
                      <a:srgbClr val="3E5AA8"/>
                    </a:solidFill>
                    <a:latin typeface="Arial" panose="020B0604020202020204" pitchFamily="34" charset="0"/>
                    <a:ea typeface="ＭＳ Ｐゴシック" pitchFamily="34" charset="-128"/>
                    <a:cs typeface="Arial" panose="020B0604020202020204" pitchFamily="34" charset="0"/>
                  </a:rPr>
                  <a:t>Key</a:t>
                </a:r>
                <a:endParaRPr lang="en-US" sz="500" b="1" dirty="0">
                  <a:solidFill>
                    <a:srgbClr val="000000"/>
                  </a:solidFill>
                  <a:latin typeface="Arial" charset="0"/>
                  <a:ea typeface="ＭＳ Ｐゴシック" pitchFamily="34" charset="-128"/>
                  <a:cs typeface="Arial" panose="020B0604020202020204" pitchFamily="34" charset="0"/>
                </a:endParaRPr>
              </a:p>
            </p:txBody>
          </p:sp>
        </p:grpSp>
        <p:grpSp>
          <p:nvGrpSpPr>
            <p:cNvPr id="8" name="Group 7">
              <a:extLst>
                <a:ext uri="{FF2B5EF4-FFF2-40B4-BE49-F238E27FC236}">
                  <a16:creationId xmlns:a16="http://schemas.microsoft.com/office/drawing/2014/main" id="{19D3DB8F-F6C9-4BF4-9DEA-37709D5B362F}"/>
                </a:ext>
              </a:extLst>
            </p:cNvPr>
            <p:cNvGrpSpPr/>
            <p:nvPr/>
          </p:nvGrpSpPr>
          <p:grpSpPr>
            <a:xfrm>
              <a:off x="5655269" y="136725"/>
              <a:ext cx="2084011" cy="216512"/>
              <a:chOff x="6270288" y="151712"/>
              <a:chExt cx="1466754" cy="144951"/>
            </a:xfrm>
          </p:grpSpPr>
          <p:sp>
            <p:nvSpPr>
              <p:cNvPr id="12" name="Rectangle 300">
                <a:extLst>
                  <a:ext uri="{FF2B5EF4-FFF2-40B4-BE49-F238E27FC236}">
                    <a16:creationId xmlns:a16="http://schemas.microsoft.com/office/drawing/2014/main" id="{B16756F8-3A28-43C2-8790-28842125EB61}"/>
                  </a:ext>
                </a:extLst>
              </p:cNvPr>
              <p:cNvSpPr>
                <a:spLocks noChangeArrowheads="1"/>
              </p:cNvSpPr>
              <p:nvPr/>
            </p:nvSpPr>
            <p:spPr bwMode="gray">
              <a:xfrm>
                <a:off x="6270288" y="151712"/>
                <a:ext cx="417679" cy="140858"/>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Static</a:t>
                </a:r>
              </a:p>
            </p:txBody>
          </p:sp>
          <p:sp>
            <p:nvSpPr>
              <p:cNvPr id="13" name="Rectangle 300">
                <a:extLst>
                  <a:ext uri="{FF2B5EF4-FFF2-40B4-BE49-F238E27FC236}">
                    <a16:creationId xmlns:a16="http://schemas.microsoft.com/office/drawing/2014/main" id="{343699AE-3444-4791-AA18-3FE164AB5D74}"/>
                  </a:ext>
                </a:extLst>
              </p:cNvPr>
              <p:cNvSpPr>
                <a:spLocks noChangeArrowheads="1"/>
              </p:cNvSpPr>
              <p:nvPr/>
            </p:nvSpPr>
            <p:spPr bwMode="gray">
              <a:xfrm>
                <a:off x="7073128" y="152138"/>
                <a:ext cx="663914" cy="144525"/>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Declining</a:t>
                </a:r>
              </a:p>
            </p:txBody>
          </p:sp>
          <p:sp>
            <p:nvSpPr>
              <p:cNvPr id="14" name="Rectangle 300">
                <a:extLst>
                  <a:ext uri="{FF2B5EF4-FFF2-40B4-BE49-F238E27FC236}">
                    <a16:creationId xmlns:a16="http://schemas.microsoft.com/office/drawing/2014/main" id="{2C3D5767-1DCA-4A03-987A-34731B77F2C2}"/>
                  </a:ext>
                </a:extLst>
              </p:cNvPr>
              <p:cNvSpPr>
                <a:spLocks noChangeArrowheads="1"/>
              </p:cNvSpPr>
              <p:nvPr/>
            </p:nvSpPr>
            <p:spPr bwMode="gray">
              <a:xfrm>
                <a:off x="6609215" y="194881"/>
                <a:ext cx="661217" cy="66297"/>
              </a:xfrm>
              <a:prstGeom prst="rect">
                <a:avLst/>
              </a:prstGeom>
              <a:noFill/>
              <a:ln w="12700" algn="ctr">
                <a:noFill/>
                <a:miter lim="800000"/>
                <a:headEnd/>
                <a:tailEnd/>
              </a:ln>
            </p:spPr>
            <p:txBody>
              <a:bodyPr wrap="square" lIns="54864" tIns="54864" rIns="54864" bIns="54864" anchor="ctr"/>
              <a:lstStyle/>
              <a:p>
                <a:pPr defTabSz="457130" fontAlgn="base">
                  <a:spcBef>
                    <a:spcPct val="0"/>
                  </a:spcBef>
                  <a:spcAft>
                    <a:spcPct val="0"/>
                  </a:spcAft>
                  <a:defRPr/>
                </a:pPr>
                <a:r>
                  <a:rPr lang="en-US" sz="600" b="1" dirty="0">
                    <a:solidFill>
                      <a:srgbClr val="3E5AA8"/>
                    </a:solidFill>
                    <a:latin typeface="Arial" panose="020B0604020202020204" pitchFamily="34" charset="0"/>
                    <a:ea typeface="ＭＳ Ｐゴシック" pitchFamily="34" charset="-128"/>
                    <a:cs typeface="Arial" panose="020B0604020202020204" pitchFamily="34" charset="0"/>
                  </a:rPr>
                  <a:t>Improving</a:t>
                </a:r>
                <a:endParaRPr lang="en-US" sz="500" b="1" dirty="0">
                  <a:solidFill>
                    <a:srgbClr val="3E5AA8"/>
                  </a:solidFill>
                  <a:latin typeface="Arial" panose="020B0604020202020204" pitchFamily="34" charset="0"/>
                  <a:ea typeface="ＭＳ Ｐゴシック" pitchFamily="34" charset="-128"/>
                  <a:cs typeface="Arial" panose="020B0604020202020204" pitchFamily="34" charset="0"/>
                </a:endParaRPr>
              </a:p>
            </p:txBody>
          </p:sp>
        </p:grpSp>
        <p:sp>
          <p:nvSpPr>
            <p:cNvPr id="9" name="Right Arrow 1">
              <a:extLst>
                <a:ext uri="{FF2B5EF4-FFF2-40B4-BE49-F238E27FC236}">
                  <a16:creationId xmlns:a16="http://schemas.microsoft.com/office/drawing/2014/main" id="{5F2A05D8-CC2E-4D7A-BD6F-DF72FB4BB10D}"/>
                </a:ext>
              </a:extLst>
            </p:cNvPr>
            <p:cNvSpPr/>
            <p:nvPr/>
          </p:nvSpPr>
          <p:spPr>
            <a:xfrm>
              <a:off x="5590495" y="205447"/>
              <a:ext cx="109942" cy="694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10" name="Down Arrow 2">
              <a:extLst>
                <a:ext uri="{FF2B5EF4-FFF2-40B4-BE49-F238E27FC236}">
                  <a16:creationId xmlns:a16="http://schemas.microsoft.com/office/drawing/2014/main" id="{C201934D-F709-41A7-89FF-AC7CB1D5CB50}"/>
                </a:ext>
              </a:extLst>
            </p:cNvPr>
            <p:cNvSpPr/>
            <p:nvPr/>
          </p:nvSpPr>
          <p:spPr>
            <a:xfrm flipH="1">
              <a:off x="6773779" y="218412"/>
              <a:ext cx="45719" cy="75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11" name="Up Arrow 35">
              <a:extLst>
                <a:ext uri="{FF2B5EF4-FFF2-40B4-BE49-F238E27FC236}">
                  <a16:creationId xmlns:a16="http://schemas.microsoft.com/office/drawing/2014/main" id="{29C80918-B6C5-4BEB-A23F-7F44EE81D012}"/>
                </a:ext>
              </a:extLst>
            </p:cNvPr>
            <p:cNvSpPr/>
            <p:nvPr/>
          </p:nvSpPr>
          <p:spPr>
            <a:xfrm>
              <a:off x="6095710" y="200792"/>
              <a:ext cx="54372" cy="927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grpSp>
      <p:sp>
        <p:nvSpPr>
          <p:cNvPr id="19" name="Rectangle 18">
            <a:extLst>
              <a:ext uri="{FF2B5EF4-FFF2-40B4-BE49-F238E27FC236}">
                <a16:creationId xmlns:a16="http://schemas.microsoft.com/office/drawing/2014/main" id="{9C8A526D-1263-4AC2-B502-6779FA68DC37}"/>
              </a:ext>
            </a:extLst>
          </p:cNvPr>
          <p:cNvSpPr/>
          <p:nvPr/>
        </p:nvSpPr>
        <p:spPr>
          <a:xfrm>
            <a:off x="7018164" y="326117"/>
            <a:ext cx="144017" cy="7348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20" name="Rectangle 19">
            <a:extLst>
              <a:ext uri="{FF2B5EF4-FFF2-40B4-BE49-F238E27FC236}">
                <a16:creationId xmlns:a16="http://schemas.microsoft.com/office/drawing/2014/main" id="{5B695297-072E-49B0-A3A7-4EC6DB65A6E3}"/>
              </a:ext>
            </a:extLst>
          </p:cNvPr>
          <p:cNvSpPr/>
          <p:nvPr/>
        </p:nvSpPr>
        <p:spPr>
          <a:xfrm>
            <a:off x="7018163" y="161994"/>
            <a:ext cx="144017" cy="7348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21" name="Rectangle 20">
            <a:extLst>
              <a:ext uri="{FF2B5EF4-FFF2-40B4-BE49-F238E27FC236}">
                <a16:creationId xmlns:a16="http://schemas.microsoft.com/office/drawing/2014/main" id="{F8934123-F4D4-44BC-963F-BCBC8D45DA0B}"/>
              </a:ext>
            </a:extLst>
          </p:cNvPr>
          <p:cNvSpPr/>
          <p:nvPr/>
        </p:nvSpPr>
        <p:spPr>
          <a:xfrm>
            <a:off x="7023973" y="496967"/>
            <a:ext cx="144017" cy="7348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49">
              <a:defRPr/>
            </a:pPr>
            <a:endParaRPr lang="en-GB" dirty="0">
              <a:solidFill>
                <a:prstClr val="white"/>
              </a:solidFill>
              <a:latin typeface="Calibri" panose="020F0502020204030204"/>
            </a:endParaRPr>
          </a:p>
        </p:txBody>
      </p:sp>
      <p:sp>
        <p:nvSpPr>
          <p:cNvPr id="22" name="Right Arrow 30">
            <a:extLst>
              <a:ext uri="{FF2B5EF4-FFF2-40B4-BE49-F238E27FC236}">
                <a16:creationId xmlns:a16="http://schemas.microsoft.com/office/drawing/2014/main" id="{E3697A13-9433-4108-8885-9C7219222018}"/>
              </a:ext>
            </a:extLst>
          </p:cNvPr>
          <p:cNvSpPr/>
          <p:nvPr/>
        </p:nvSpPr>
        <p:spPr>
          <a:xfrm>
            <a:off x="1941779" y="1206169"/>
            <a:ext cx="109941" cy="694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en-GB" dirty="0">
              <a:solidFill>
                <a:prstClr val="white"/>
              </a:solidFill>
              <a:latin typeface="Arial"/>
            </a:endParaRPr>
          </a:p>
        </p:txBody>
      </p:sp>
      <p:sp>
        <p:nvSpPr>
          <p:cNvPr id="23" name="Rectangle 22">
            <a:extLst>
              <a:ext uri="{FF2B5EF4-FFF2-40B4-BE49-F238E27FC236}">
                <a16:creationId xmlns:a16="http://schemas.microsoft.com/office/drawing/2014/main" id="{662AC802-9CB2-45FE-B342-909CB6FD6903}"/>
              </a:ext>
            </a:extLst>
          </p:cNvPr>
          <p:cNvSpPr/>
          <p:nvPr/>
        </p:nvSpPr>
        <p:spPr>
          <a:xfrm>
            <a:off x="135984" y="3867894"/>
            <a:ext cx="8684488" cy="888609"/>
          </a:xfrm>
          <a:prstGeom prst="rect">
            <a:avLst/>
          </a:prstGeom>
          <a:solidFill>
            <a:schemeClr val="accent2">
              <a:lumMod val="20000"/>
              <a:lumOff val="80000"/>
            </a:schemeClr>
          </a:solid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IN" sz="1100" b="1" dirty="0">
                <a:solidFill>
                  <a:schemeClr val="tx1"/>
                </a:solidFill>
                <a:latin typeface="Calibri" panose="020F0502020204030204" pitchFamily="34" charset="0"/>
                <a:cs typeface="Calibri" panose="020F0502020204030204" pitchFamily="34" charset="0"/>
              </a:rPr>
              <a:t>Summary : </a:t>
            </a:r>
          </a:p>
          <a:p>
            <a:r>
              <a:rPr lang="en-IN" sz="1100" b="1" dirty="0">
                <a:solidFill>
                  <a:schemeClr val="tx1"/>
                </a:solidFill>
                <a:latin typeface="Calibri"/>
                <a:cs typeface="Calibri"/>
              </a:rPr>
              <a:t>2,567 out of 2,625  Backlog exceptions resolved,  58  technical exceptions MPRNs  remaining (additional 530 with a business dependency)</a:t>
            </a:r>
            <a:endParaRPr lang="en-IN" sz="1100" b="1" dirty="0">
              <a:solidFill>
                <a:schemeClr val="tx1"/>
              </a:solidFill>
              <a:latin typeface="Calibri" panose="020F0502020204030204" pitchFamily="34" charset="0"/>
              <a:cs typeface="Calibri" panose="020F0502020204030204" pitchFamily="34" charset="0"/>
            </a:endParaRPr>
          </a:p>
          <a:p>
            <a:r>
              <a:rPr lang="en-IN" sz="1100" b="1" dirty="0">
                <a:solidFill>
                  <a:schemeClr val="tx1"/>
                </a:solidFill>
                <a:latin typeface="Calibri"/>
                <a:cs typeface="Calibri"/>
              </a:rPr>
              <a:t>6,751 out of 7,000 Transition Exceptions resolved, 249 technical exceptions MPRNs  remaining</a:t>
            </a:r>
          </a:p>
          <a:p>
            <a:r>
              <a:rPr lang="en-IN" sz="1100" b="1" dirty="0">
                <a:solidFill>
                  <a:schemeClr val="tx1"/>
                </a:solidFill>
                <a:latin typeface="Calibri" panose="020F0502020204030204" pitchFamily="34" charset="0"/>
                <a:cs typeface="Calibri" panose="020F0502020204030204" pitchFamily="34" charset="0"/>
              </a:rPr>
              <a:t>Category of Exceptions  with dependency on business  are separately identified </a:t>
            </a:r>
            <a:endParaRPr lang="en-IN" sz="1100" dirty="0">
              <a:solidFill>
                <a:schemeClr val="tx1"/>
              </a:solidFill>
              <a:latin typeface="Calibri" panose="020F0502020204030204" pitchFamily="34" charset="0"/>
              <a:cs typeface="Calibri" panose="020F0502020204030204" pitchFamily="34" charset="0"/>
            </a:endParaRPr>
          </a:p>
        </p:txBody>
      </p:sp>
      <p:pic>
        <p:nvPicPr>
          <p:cNvPr id="24" name="Picture 23">
            <a:extLst>
              <a:ext uri="{FF2B5EF4-FFF2-40B4-BE49-F238E27FC236}">
                <a16:creationId xmlns:a16="http://schemas.microsoft.com/office/drawing/2014/main" id="{652F80AF-4B9D-41FA-8D1F-4E1DF3165D94}"/>
              </a:ext>
            </a:extLst>
          </p:cNvPr>
          <p:cNvPicPr>
            <a:picLocks noChangeAspect="1"/>
          </p:cNvPicPr>
          <p:nvPr/>
        </p:nvPicPr>
        <p:blipFill>
          <a:blip r:embed="rId2"/>
          <a:stretch>
            <a:fillRect/>
          </a:stretch>
        </p:blipFill>
        <p:spPr>
          <a:xfrm>
            <a:off x="102548" y="1394967"/>
            <a:ext cx="4449330" cy="2328911"/>
          </a:xfrm>
          <a:prstGeom prst="rect">
            <a:avLst/>
          </a:prstGeom>
        </p:spPr>
      </p:pic>
      <p:pic>
        <p:nvPicPr>
          <p:cNvPr id="25" name="Picture 24">
            <a:extLst>
              <a:ext uri="{FF2B5EF4-FFF2-40B4-BE49-F238E27FC236}">
                <a16:creationId xmlns:a16="http://schemas.microsoft.com/office/drawing/2014/main" id="{07AE0F55-4511-40BE-AEBC-AF10865C5339}"/>
              </a:ext>
            </a:extLst>
          </p:cNvPr>
          <p:cNvPicPr>
            <a:picLocks noChangeAspect="1"/>
          </p:cNvPicPr>
          <p:nvPr/>
        </p:nvPicPr>
        <p:blipFill>
          <a:blip r:embed="rId3"/>
          <a:stretch>
            <a:fillRect/>
          </a:stretch>
        </p:blipFill>
        <p:spPr>
          <a:xfrm>
            <a:off x="4551878" y="1361263"/>
            <a:ext cx="4268594" cy="2376263"/>
          </a:xfrm>
          <a:prstGeom prst="rect">
            <a:avLst/>
          </a:prstGeom>
        </p:spPr>
      </p:pic>
      <p:sp>
        <p:nvSpPr>
          <p:cNvPr id="26" name="Rectangle 25">
            <a:extLst>
              <a:ext uri="{FF2B5EF4-FFF2-40B4-BE49-F238E27FC236}">
                <a16:creationId xmlns:a16="http://schemas.microsoft.com/office/drawing/2014/main" id="{6A3E37DC-78C1-41C0-87B3-0A8AF6807DF3}"/>
              </a:ext>
            </a:extLst>
          </p:cNvPr>
          <p:cNvSpPr/>
          <p:nvPr/>
        </p:nvSpPr>
        <p:spPr>
          <a:xfrm>
            <a:off x="8820472" y="0"/>
            <a:ext cx="323528"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rgbClr val="FF0000"/>
                </a:solidFill>
              </a:rPr>
              <a:t>DO NOT MOVE THIS OR CHANGE THE SIZE</a:t>
            </a:r>
          </a:p>
        </p:txBody>
      </p:sp>
    </p:spTree>
    <p:extLst>
      <p:ext uri="{BB962C8B-B14F-4D97-AF65-F5344CB8AC3E}">
        <p14:creationId xmlns:p14="http://schemas.microsoft.com/office/powerpoint/2010/main" val="2695317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867A396-246F-47AB-98DE-5A121CD4AFE4}"/>
              </a:ext>
            </a:extLst>
          </p:cNvPr>
          <p:cNvSpPr>
            <a:spLocks noGrp="1"/>
          </p:cNvSpPr>
          <p:nvPr>
            <p:ph type="title"/>
          </p:nvPr>
        </p:nvSpPr>
        <p:spPr>
          <a:xfrm>
            <a:off x="359919" y="-203087"/>
            <a:ext cx="8460552" cy="994172"/>
          </a:xfrm>
        </p:spPr>
        <p:txBody>
          <a:bodyPr>
            <a:normAutofit/>
          </a:bodyPr>
          <a:lstStyle/>
          <a:p>
            <a:pPr algn="l"/>
            <a:r>
              <a:rPr lang="en-US" sz="1600" dirty="0">
                <a:solidFill>
                  <a:schemeClr val="accent1">
                    <a:lumMod val="75000"/>
                  </a:schemeClr>
                </a:solidFill>
                <a:latin typeface="+mn-lt"/>
                <a:ea typeface="+mn-ea"/>
                <a:cs typeface="+mn-cs"/>
              </a:rPr>
              <a:t>SSP Exceptions Backlog &amp; Transition - SLA end Feb 2020 </a:t>
            </a:r>
            <a:r>
              <a:rPr lang="en-GB" sz="1600" dirty="0">
                <a:solidFill>
                  <a:schemeClr val="accent1">
                    <a:lumMod val="75000"/>
                  </a:schemeClr>
                </a:solidFill>
              </a:rPr>
              <a:t>– as at 1</a:t>
            </a:r>
            <a:r>
              <a:rPr lang="en-GB" sz="1600" baseline="30000" dirty="0">
                <a:solidFill>
                  <a:schemeClr val="accent1">
                    <a:lumMod val="75000"/>
                  </a:schemeClr>
                </a:solidFill>
              </a:rPr>
              <a:t>st</a:t>
            </a:r>
            <a:r>
              <a:rPr lang="en-GB" sz="1600" dirty="0">
                <a:solidFill>
                  <a:schemeClr val="accent1">
                    <a:lumMod val="75000"/>
                  </a:schemeClr>
                </a:solidFill>
              </a:rPr>
              <a:t> Nov</a:t>
            </a:r>
            <a:endParaRPr lang="en-US" sz="1600" dirty="0">
              <a:solidFill>
                <a:schemeClr val="accent1">
                  <a:lumMod val="75000"/>
                </a:schemeClr>
              </a:solidFill>
              <a:latin typeface="+mn-lt"/>
              <a:ea typeface="+mn-ea"/>
              <a:cs typeface="+mn-cs"/>
            </a:endParaRPr>
          </a:p>
        </p:txBody>
      </p:sp>
      <p:pic>
        <p:nvPicPr>
          <p:cNvPr id="9" name="Picture 8">
            <a:extLst>
              <a:ext uri="{FF2B5EF4-FFF2-40B4-BE49-F238E27FC236}">
                <a16:creationId xmlns:a16="http://schemas.microsoft.com/office/drawing/2014/main" id="{3C978E29-D5A0-42AB-B866-9557A2B30A24}"/>
              </a:ext>
            </a:extLst>
          </p:cNvPr>
          <p:cNvPicPr>
            <a:picLocks noChangeAspect="1"/>
          </p:cNvPicPr>
          <p:nvPr/>
        </p:nvPicPr>
        <p:blipFill>
          <a:blip r:embed="rId3"/>
          <a:stretch>
            <a:fillRect/>
          </a:stretch>
        </p:blipFill>
        <p:spPr>
          <a:xfrm>
            <a:off x="128183" y="1048375"/>
            <a:ext cx="8674092" cy="1951863"/>
          </a:xfrm>
          <a:prstGeom prst="rect">
            <a:avLst/>
          </a:prstGeom>
        </p:spPr>
      </p:pic>
      <p:pic>
        <p:nvPicPr>
          <p:cNvPr id="10" name="Picture 9">
            <a:extLst>
              <a:ext uri="{FF2B5EF4-FFF2-40B4-BE49-F238E27FC236}">
                <a16:creationId xmlns:a16="http://schemas.microsoft.com/office/drawing/2014/main" id="{78D5EC9A-A2D8-4927-A03D-3338AB5875B1}"/>
              </a:ext>
            </a:extLst>
          </p:cNvPr>
          <p:cNvPicPr>
            <a:picLocks noChangeAspect="1"/>
          </p:cNvPicPr>
          <p:nvPr/>
        </p:nvPicPr>
        <p:blipFill>
          <a:blip r:embed="rId4"/>
          <a:stretch>
            <a:fillRect/>
          </a:stretch>
        </p:blipFill>
        <p:spPr>
          <a:xfrm>
            <a:off x="128183" y="3054442"/>
            <a:ext cx="8655897" cy="1951863"/>
          </a:xfrm>
          <a:prstGeom prst="rect">
            <a:avLst/>
          </a:prstGeom>
        </p:spPr>
      </p:pic>
      <p:sp>
        <p:nvSpPr>
          <p:cNvPr id="5" name="Rectangle 4">
            <a:extLst>
              <a:ext uri="{FF2B5EF4-FFF2-40B4-BE49-F238E27FC236}">
                <a16:creationId xmlns:a16="http://schemas.microsoft.com/office/drawing/2014/main" id="{CC8B855C-38A7-438F-B3F1-CC54C8E8E187}"/>
              </a:ext>
            </a:extLst>
          </p:cNvPr>
          <p:cNvSpPr/>
          <p:nvPr/>
        </p:nvSpPr>
        <p:spPr>
          <a:xfrm>
            <a:off x="8820472" y="0"/>
            <a:ext cx="323528"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rgbClr val="FF0000"/>
                </a:solidFill>
              </a:rPr>
              <a:t>DO NOT MOVE THIS R CHANGE THE SIZE</a:t>
            </a:r>
          </a:p>
        </p:txBody>
      </p:sp>
      <p:graphicFrame>
        <p:nvGraphicFramePr>
          <p:cNvPr id="3" name="Table 2">
            <a:extLst>
              <a:ext uri="{FF2B5EF4-FFF2-40B4-BE49-F238E27FC236}">
                <a16:creationId xmlns:a16="http://schemas.microsoft.com/office/drawing/2014/main" id="{4B605BB0-35C1-45B4-A821-4C903E44B4FF}"/>
              </a:ext>
            </a:extLst>
          </p:cNvPr>
          <p:cNvGraphicFramePr>
            <a:graphicFrameLocks noGrp="1"/>
          </p:cNvGraphicFramePr>
          <p:nvPr/>
        </p:nvGraphicFramePr>
        <p:xfrm>
          <a:off x="109988" y="406381"/>
          <a:ext cx="8674092" cy="587790"/>
        </p:xfrm>
        <a:graphic>
          <a:graphicData uri="http://schemas.openxmlformats.org/drawingml/2006/table">
            <a:tbl>
              <a:tblPr/>
              <a:tblGrid>
                <a:gridCol w="1239156">
                  <a:extLst>
                    <a:ext uri="{9D8B030D-6E8A-4147-A177-3AD203B41FA5}">
                      <a16:colId xmlns:a16="http://schemas.microsoft.com/office/drawing/2014/main" val="2470124394"/>
                    </a:ext>
                  </a:extLst>
                </a:gridCol>
                <a:gridCol w="1239156">
                  <a:extLst>
                    <a:ext uri="{9D8B030D-6E8A-4147-A177-3AD203B41FA5}">
                      <a16:colId xmlns:a16="http://schemas.microsoft.com/office/drawing/2014/main" val="466084925"/>
                    </a:ext>
                  </a:extLst>
                </a:gridCol>
                <a:gridCol w="1239156">
                  <a:extLst>
                    <a:ext uri="{9D8B030D-6E8A-4147-A177-3AD203B41FA5}">
                      <a16:colId xmlns:a16="http://schemas.microsoft.com/office/drawing/2014/main" val="1864451321"/>
                    </a:ext>
                  </a:extLst>
                </a:gridCol>
                <a:gridCol w="1239156">
                  <a:extLst>
                    <a:ext uri="{9D8B030D-6E8A-4147-A177-3AD203B41FA5}">
                      <a16:colId xmlns:a16="http://schemas.microsoft.com/office/drawing/2014/main" val="2391547676"/>
                    </a:ext>
                  </a:extLst>
                </a:gridCol>
                <a:gridCol w="1239156">
                  <a:extLst>
                    <a:ext uri="{9D8B030D-6E8A-4147-A177-3AD203B41FA5}">
                      <a16:colId xmlns:a16="http://schemas.microsoft.com/office/drawing/2014/main" val="1582928132"/>
                    </a:ext>
                  </a:extLst>
                </a:gridCol>
                <a:gridCol w="1239156">
                  <a:extLst>
                    <a:ext uri="{9D8B030D-6E8A-4147-A177-3AD203B41FA5}">
                      <a16:colId xmlns:a16="http://schemas.microsoft.com/office/drawing/2014/main" val="4229575635"/>
                    </a:ext>
                  </a:extLst>
                </a:gridCol>
                <a:gridCol w="1239156">
                  <a:extLst>
                    <a:ext uri="{9D8B030D-6E8A-4147-A177-3AD203B41FA5}">
                      <a16:colId xmlns:a16="http://schemas.microsoft.com/office/drawing/2014/main" val="2053860874"/>
                    </a:ext>
                  </a:extLst>
                </a:gridCol>
              </a:tblGrid>
              <a:tr h="118166">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r>
                        <a:rPr kumimoji="0" lang="en-US" sz="800" b="1" i="0" u="none" strike="noStrike" kern="1200" cap="none" spc="0" normalizeH="0" baseline="0" dirty="0">
                          <a:ln>
                            <a:noFill/>
                          </a:ln>
                          <a:solidFill>
                            <a:schemeClr val="bg1"/>
                          </a:solidFill>
                          <a:effectLst/>
                          <a:uLnTx/>
                          <a:uFillTx/>
                          <a:latin typeface="Arial" panose="020B0604020202020204" pitchFamily="34" charset="0"/>
                          <a:ea typeface="+mn-ea"/>
                          <a:cs typeface="Arial" panose="020B0604020202020204" pitchFamily="34" charset="0"/>
                        </a:rPr>
                        <a:t>Overall Delivery Status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US" sz="900" dirty="0"/>
                    </a:p>
                  </a:txBody>
                  <a:tcPr marL="73152" marR="73152" marT="27432" marB="27432" anchor="ctr" anchorCtr="1" horzOverflow="overflow">
                    <a:lnL w="12700" cap="flat" cmpd="sng" algn="ctr">
                      <a:solidFill>
                        <a:srgbClr val="F9F9F9"/>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F9F9F9"/>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lumMod val="20000"/>
                        <a:lumOff val="80000"/>
                      </a:schemeClr>
                    </a:solidFill>
                  </a:tcPr>
                </a:tc>
                <a:tc gridSpan="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914400" rtl="0" eaLnBrk="1" latinLnBrk="0" hangingPunct="1">
                        <a:buNone/>
                      </a:pPr>
                      <a:r>
                        <a:rPr lang="en-US" sz="800" b="1" kern="1200" baseline="0" dirty="0">
                          <a:solidFill>
                            <a:schemeClr val="bg1"/>
                          </a:solidFill>
                          <a:latin typeface="+mn-lt"/>
                          <a:ea typeface="+mn-ea"/>
                          <a:cs typeface="+mn-cs"/>
                        </a:rPr>
                        <a:t>Current Workstream Health Metrics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70C0"/>
                    </a:solidFill>
                  </a:tcPr>
                </a:tc>
                <a:tc hMerge="1">
                  <a:txBody>
                    <a:bodyPr/>
                    <a:lstStyle/>
                    <a:p>
                      <a:endParaRPr lang="en-GB"/>
                    </a:p>
                  </a:txBody>
                  <a:tcPr/>
                </a:tc>
                <a:tc hMerge="1">
                  <a:txBody>
                    <a:bodyPr/>
                    <a:lstStyle/>
                    <a:p>
                      <a:endParaRPr lang="en-GB"/>
                    </a:p>
                  </a:txBody>
                  <a:tcPr/>
                </a:tc>
                <a:tc hMerge="1">
                  <a:txBody>
                    <a:bodyPr/>
                    <a:lstStyle/>
                    <a:p>
                      <a:endParaRPr lang="en-US" sz="900" dirty="0"/>
                    </a:p>
                  </a:txBody>
                  <a:tcPr marL="73152" marR="73152" marT="27432" marB="27432" anchor="ctr" anchorCtr="1" horzOverflow="overflow">
                    <a:lnL w="12700" cap="flat" cmpd="sng" algn="ctr">
                      <a:solidFill>
                        <a:srgbClr val="F9F9F9"/>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F9F9F9"/>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sz="900" b="1" dirty="0">
                        <a:solidFill>
                          <a:schemeClr val="bg1"/>
                        </a:solidFill>
                        <a:latin typeface="+mj-lt"/>
                      </a:endParaRPr>
                    </a:p>
                  </a:txBody>
                  <a:tcPr marL="73152" marR="73152" marT="27432" marB="274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547091940"/>
                  </a:ext>
                </a:extLst>
              </a:tr>
              <a:tr h="11926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Overall Status</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r>
                        <a:rPr kumimoji="0" lang="en-US" sz="7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rPr>
                        <a:t>Trend</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Performance VS plan</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Risk Profile</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rgbClr val="000000"/>
                          </a:solidFill>
                          <a:effectLst/>
                          <a:latin typeface="Arial"/>
                          <a:ea typeface="+mn-ea"/>
                          <a:cs typeface="Arial"/>
                        </a:rPr>
                        <a:t>Resourcing</a:t>
                      </a:r>
                      <a:endPar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Pct val="80000"/>
                        <a:buFont typeface="Wingdings" pitchFamily="2" charset="2"/>
                        <a:buNone/>
                        <a:tabLst/>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Readiness BAU</a:t>
                      </a: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Benefits SLA contribution</a:t>
                      </a:r>
                      <a:endParaRPr kumimoji="0" lang="en-GB" sz="700" b="1"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41148" marR="41148" marT="11573" marB="11573" anchor="ctr" anchorCtr="1"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987437894"/>
                  </a:ext>
                </a:extLst>
              </a:tr>
              <a:tr h="25487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r>
                        <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Rate of progress has slowed although still ahead of plan</a:t>
                      </a: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ts val="0"/>
                        </a:spcBef>
                        <a:spcAft>
                          <a:spcPct val="0"/>
                        </a:spcAft>
                        <a:buClr>
                          <a:srgbClr val="000000"/>
                        </a:buClr>
                        <a:buSzPct val="110000"/>
                        <a:buFont typeface="Arial" panose="020B0604020202020204" pitchFamily="34" charset="0"/>
                        <a:buNone/>
                        <a:tabLst/>
                        <a:defRPr/>
                      </a:pPr>
                      <a:endParaRPr kumimoji="0" lang="en-US" sz="900" b="0"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588" marR="0" lvl="1" indent="0" algn="ctr" defTabSz="914400" rtl="0" eaLnBrk="1" fontAlgn="base" latinLnBrk="0" hangingPunct="1">
                        <a:lnSpc>
                          <a:spcPct val="100000"/>
                        </a:lnSpc>
                        <a:spcBef>
                          <a:spcPct val="50000"/>
                        </a:spcBef>
                        <a:spcAft>
                          <a:spcPct val="0"/>
                        </a:spcAft>
                        <a:buClr>
                          <a:schemeClr val="tx1"/>
                        </a:buClr>
                        <a:buSzTx/>
                        <a:buFont typeface="Wingdings 2" pitchFamily="18" charset="2"/>
                        <a:buNone/>
                        <a:tabLst/>
                      </a:pPr>
                      <a:endParaRPr kumimoji="0" lang="en-US"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41148" marR="41148" marT="19289" marB="19289" anchor="ct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endParaRPr lang="en-GB" dirty="0"/>
                    </a:p>
                  </a:txBody>
                  <a:tcPr marL="41148" marR="41148" marT="19289" marB="19289"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78452158"/>
                  </a:ext>
                </a:extLst>
              </a:tr>
            </a:tbl>
          </a:graphicData>
        </a:graphic>
      </p:graphicFrame>
      <p:sp>
        <p:nvSpPr>
          <p:cNvPr id="11" name="Right Arrow 30">
            <a:extLst>
              <a:ext uri="{FF2B5EF4-FFF2-40B4-BE49-F238E27FC236}">
                <a16:creationId xmlns:a16="http://schemas.microsoft.com/office/drawing/2014/main" id="{D2DF7F06-654B-417C-B312-6E65406CC2A6}"/>
              </a:ext>
            </a:extLst>
          </p:cNvPr>
          <p:cNvSpPr/>
          <p:nvPr/>
        </p:nvSpPr>
        <p:spPr>
          <a:xfrm flipV="1">
            <a:off x="1862983" y="760647"/>
            <a:ext cx="111824" cy="173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5">
              <a:defRPr/>
            </a:pPr>
            <a:endParaRPr lang="en-GB" dirty="0">
              <a:solidFill>
                <a:prstClr val="white"/>
              </a:solidFill>
              <a:latin typeface="Arial"/>
            </a:endParaRPr>
          </a:p>
        </p:txBody>
      </p:sp>
    </p:spTree>
    <p:extLst>
      <p:ext uri="{BB962C8B-B14F-4D97-AF65-F5344CB8AC3E}">
        <p14:creationId xmlns:p14="http://schemas.microsoft.com/office/powerpoint/2010/main" val="230286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p:cNvCxnSpPr/>
          <p:nvPr/>
        </p:nvCxnSpPr>
        <p:spPr>
          <a:xfrm>
            <a:off x="7740352" y="1339055"/>
            <a:ext cx="0" cy="3507804"/>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36749" y="1979723"/>
            <a:ext cx="1152128" cy="491130"/>
          </a:xfrm>
          <a:prstGeom prst="roundRect">
            <a:avLst/>
          </a:prstGeom>
          <a:solidFill>
            <a:schemeClr val="accent6">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a:t>
            </a:r>
          </a:p>
          <a:p>
            <a:pPr algn="ctr"/>
            <a:r>
              <a:rPr lang="en-GB" sz="1200" b="1" dirty="0"/>
              <a:t>(LSPs)</a:t>
            </a:r>
          </a:p>
        </p:txBody>
      </p:sp>
      <p:sp>
        <p:nvSpPr>
          <p:cNvPr id="37" name="Rounded Rectangle 36"/>
          <p:cNvSpPr/>
          <p:nvPr/>
        </p:nvSpPr>
        <p:spPr>
          <a:xfrm>
            <a:off x="136749" y="2567236"/>
            <a:ext cx="1152128" cy="491130"/>
          </a:xfrm>
          <a:prstGeom prst="roundRect">
            <a:avLst/>
          </a:prstGeom>
          <a:solidFill>
            <a:schemeClr val="accent6">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a:t>
            </a:r>
          </a:p>
          <a:p>
            <a:pPr algn="ctr"/>
            <a:r>
              <a:rPr lang="en-GB" sz="1200" b="1" dirty="0"/>
              <a:t>(SSPs)</a:t>
            </a:r>
          </a:p>
        </p:txBody>
      </p:sp>
      <p:sp>
        <p:nvSpPr>
          <p:cNvPr id="38" name="Rounded Rectangle 37"/>
          <p:cNvSpPr/>
          <p:nvPr/>
        </p:nvSpPr>
        <p:spPr>
          <a:xfrm>
            <a:off x="142603" y="3154749"/>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3" name="TextBox 2"/>
          <p:cNvSpPr txBox="1"/>
          <p:nvPr/>
        </p:nvSpPr>
        <p:spPr>
          <a:xfrm>
            <a:off x="7524328" y="4803998"/>
            <a:ext cx="505267" cy="230832"/>
          </a:xfrm>
          <a:prstGeom prst="rect">
            <a:avLst/>
          </a:prstGeom>
          <a:noFill/>
        </p:spPr>
        <p:txBody>
          <a:bodyPr wrap="none" rtlCol="0">
            <a:spAutoFit/>
          </a:bodyPr>
          <a:lstStyle/>
          <a:p>
            <a:r>
              <a:rPr lang="en-GB" sz="900" dirty="0">
                <a:solidFill>
                  <a:srgbClr val="FF0000"/>
                </a:solidFill>
              </a:rPr>
              <a:t>Today</a:t>
            </a:r>
          </a:p>
        </p:txBody>
      </p:sp>
    </p:spTree>
    <p:extLst>
      <p:ext uri="{BB962C8B-B14F-4D97-AF65-F5344CB8AC3E}">
        <p14:creationId xmlns:p14="http://schemas.microsoft.com/office/powerpoint/2010/main" val="301876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8507288" cy="637580"/>
          </a:xfrm>
        </p:spPr>
        <p:txBody>
          <a:bodyPr vert="horz" lIns="91440" tIns="45720" rIns="91440" bIns="45720" rtlCol="0" anchor="ctr">
            <a:normAutofit/>
          </a:bodyPr>
          <a:lstStyle/>
          <a:p>
            <a:pPr algn="l"/>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959819588"/>
              </p:ext>
            </p:extLst>
          </p:nvPr>
        </p:nvGraphicFramePr>
        <p:xfrm>
          <a:off x="6876256" y="123478"/>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 </a:t>
                      </a:r>
                      <a:r>
                        <a:rPr lang="en-GB" sz="800" b="0" baseline="0" dirty="0">
                          <a:solidFill>
                            <a:schemeClr val="bg1"/>
                          </a:solidFill>
                        </a:rPr>
                        <a:t>(ASP only)</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284 MPRNs out of the 310,321 LSPs that were billed incurred an ASP mismatch..</a:t>
                      </a:r>
                      <a:endParaRPr lang="en-GB" sz="800" dirty="0">
                        <a:solidFill>
                          <a:schemeClr val="tx1"/>
                        </a:solidFill>
                      </a:endParaRPr>
                    </a:p>
                    <a:p>
                      <a:pPr marL="72000" lvl="0" indent="-72000">
                        <a:spcAft>
                          <a:spcPts val="400"/>
                        </a:spcAft>
                        <a:buFont typeface="Arial" panose="020B0604020202020204" pitchFamily="34" charset="0"/>
                        <a:buChar char="•"/>
                      </a:pPr>
                      <a:r>
                        <a:rPr lang="en-GB" sz="800" dirty="0">
                          <a:solidFill>
                            <a:schemeClr val="tx1"/>
                          </a:solidFill>
                        </a:rPr>
                        <a:t>100% of ASP and AML mismatch correction</a:t>
                      </a:r>
                      <a:r>
                        <a:rPr lang="en-GB" sz="800" baseline="0" dirty="0">
                          <a:solidFill>
                            <a:schemeClr val="tx1"/>
                          </a:solidFill>
                        </a:rPr>
                        <a:t> files issued to customers within SLA  of PDD -3 days</a:t>
                      </a:r>
                    </a:p>
                    <a:p>
                      <a:pPr marL="72000" lvl="0" indent="-72000">
                        <a:spcAft>
                          <a:spcPts val="400"/>
                        </a:spcAft>
                        <a:buFont typeface="Arial" panose="020B0604020202020204" pitchFamily="34" charset="0"/>
                        <a:buChar char="•"/>
                      </a:pPr>
                      <a:r>
                        <a:rPr lang="en-GB" sz="800" baseline="0" dirty="0">
                          <a:solidFill>
                            <a:schemeClr val="tx1"/>
                          </a:solidFill>
                        </a:rPr>
                        <a:t>Testing of merged ASP and AML files underway.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1"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371950"/>
            <a:ext cx="648072" cy="6480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0912" y="4299942"/>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4427984" y="4227934"/>
            <a:ext cx="2285256"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b="0" dirty="0">
                <a:solidFill>
                  <a:schemeClr val="tx1"/>
                </a:solidFill>
              </a:rPr>
              <a:t>100% </a:t>
            </a:r>
            <a:r>
              <a:rPr lang="en-GB" sz="1200" b="0" u="sng" dirty="0">
                <a:solidFill>
                  <a:schemeClr val="tx1"/>
                </a:solidFill>
              </a:rPr>
              <a:t>AML</a:t>
            </a:r>
            <a:r>
              <a:rPr lang="en-GB" sz="1200" b="0" dirty="0">
                <a:solidFill>
                  <a:schemeClr val="tx1"/>
                </a:solidFill>
              </a:rPr>
              <a:t> offline correction files issued to customers ahead of payment due date</a:t>
            </a:r>
          </a:p>
        </p:txBody>
      </p:sp>
      <p:sp>
        <p:nvSpPr>
          <p:cNvPr id="15" name="Title 1"/>
          <p:cNvSpPr txBox="1">
            <a:spLocks/>
          </p:cNvSpPr>
          <p:nvPr/>
        </p:nvSpPr>
        <p:spPr>
          <a:xfrm>
            <a:off x="899592" y="4385998"/>
            <a:ext cx="2420652" cy="56201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b="0" dirty="0">
                <a:solidFill>
                  <a:schemeClr val="tx1"/>
                </a:solidFill>
              </a:rPr>
              <a:t>100 % of </a:t>
            </a:r>
            <a:r>
              <a:rPr lang="en-GB" sz="1200" b="0" u="sng" dirty="0">
                <a:solidFill>
                  <a:schemeClr val="tx1"/>
                </a:solidFill>
              </a:rPr>
              <a:t>ASP</a:t>
            </a:r>
            <a:r>
              <a:rPr lang="en-GB" sz="1200" b="0" dirty="0">
                <a:solidFill>
                  <a:schemeClr val="tx1"/>
                </a:solidFill>
              </a:rPr>
              <a:t> offline correction files issued 3 days prior to PDD. </a:t>
            </a:r>
          </a:p>
        </p:txBody>
      </p:sp>
      <p:sp>
        <p:nvSpPr>
          <p:cNvPr id="17" name="Title 1"/>
          <p:cNvSpPr txBox="1">
            <a:spLocks/>
          </p:cNvSpPr>
          <p:nvPr/>
        </p:nvSpPr>
        <p:spPr>
          <a:xfrm>
            <a:off x="-36512" y="3507854"/>
            <a:ext cx="3816424"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Mismatch instances remain relatively low however the number of MPRNs causing ASP mismatch has increased to 284 due to a manual error in technical exception resolution. Process reviewed and measures in place to prevent the error reoccurring.</a:t>
            </a:r>
            <a:endParaRPr lang="en-GB" sz="1000" b="0" dirty="0">
              <a:solidFill>
                <a:schemeClr val="tx1"/>
              </a:solidFill>
            </a:endParaRPr>
          </a:p>
        </p:txBody>
      </p:sp>
      <p:sp>
        <p:nvSpPr>
          <p:cNvPr id="18" name="Title 1"/>
          <p:cNvSpPr txBox="1">
            <a:spLocks/>
          </p:cNvSpPr>
          <p:nvPr/>
        </p:nvSpPr>
        <p:spPr>
          <a:xfrm>
            <a:off x="3750221" y="3507854"/>
            <a:ext cx="3054027"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Provision of a single ASP file, followed by a single AML file remains a delivery target for Nov-2019 Amendment invoice cycle.</a:t>
            </a:r>
            <a:endParaRPr lang="en-GB" sz="1000" b="0" dirty="0">
              <a:solidFill>
                <a:schemeClr val="tx1"/>
              </a:solidFill>
            </a:endParaRPr>
          </a:p>
        </p:txBody>
      </p:sp>
      <p:graphicFrame>
        <p:nvGraphicFramePr>
          <p:cNvPr id="3" name="Table 2">
            <a:extLst>
              <a:ext uri="{FF2B5EF4-FFF2-40B4-BE49-F238E27FC236}">
                <a16:creationId xmlns:a16="http://schemas.microsoft.com/office/drawing/2014/main" id="{976A5B50-3AD7-4DBA-AF3E-E3FFE3982F36}"/>
              </a:ext>
            </a:extLst>
          </p:cNvPr>
          <p:cNvGraphicFramePr>
            <a:graphicFrameLocks noGrp="1"/>
          </p:cNvGraphicFramePr>
          <p:nvPr>
            <p:extLst>
              <p:ext uri="{D42A27DB-BD31-4B8C-83A1-F6EECF244321}">
                <p14:modId xmlns:p14="http://schemas.microsoft.com/office/powerpoint/2010/main" val="3423828155"/>
              </p:ext>
            </p:extLst>
          </p:nvPr>
        </p:nvGraphicFramePr>
        <p:xfrm>
          <a:off x="272245" y="607506"/>
          <a:ext cx="6351983" cy="2828340"/>
        </p:xfrm>
        <a:graphic>
          <a:graphicData uri="http://schemas.openxmlformats.org/drawingml/2006/table">
            <a:tbl>
              <a:tblPr/>
              <a:tblGrid>
                <a:gridCol w="551966">
                  <a:extLst>
                    <a:ext uri="{9D8B030D-6E8A-4147-A177-3AD203B41FA5}">
                      <a16:colId xmlns:a16="http://schemas.microsoft.com/office/drawing/2014/main" val="172730152"/>
                    </a:ext>
                  </a:extLst>
                </a:gridCol>
                <a:gridCol w="630817">
                  <a:extLst>
                    <a:ext uri="{9D8B030D-6E8A-4147-A177-3AD203B41FA5}">
                      <a16:colId xmlns:a16="http://schemas.microsoft.com/office/drawing/2014/main" val="3818454165"/>
                    </a:ext>
                  </a:extLst>
                </a:gridCol>
                <a:gridCol w="727192">
                  <a:extLst>
                    <a:ext uri="{9D8B030D-6E8A-4147-A177-3AD203B41FA5}">
                      <a16:colId xmlns:a16="http://schemas.microsoft.com/office/drawing/2014/main" val="404938405"/>
                    </a:ext>
                  </a:extLst>
                </a:gridCol>
                <a:gridCol w="954988">
                  <a:extLst>
                    <a:ext uri="{9D8B030D-6E8A-4147-A177-3AD203B41FA5}">
                      <a16:colId xmlns:a16="http://schemas.microsoft.com/office/drawing/2014/main" val="2435308085"/>
                    </a:ext>
                  </a:extLst>
                </a:gridCol>
                <a:gridCol w="849852">
                  <a:extLst>
                    <a:ext uri="{9D8B030D-6E8A-4147-A177-3AD203B41FA5}">
                      <a16:colId xmlns:a16="http://schemas.microsoft.com/office/drawing/2014/main" val="3359347638"/>
                    </a:ext>
                  </a:extLst>
                </a:gridCol>
                <a:gridCol w="770999">
                  <a:extLst>
                    <a:ext uri="{9D8B030D-6E8A-4147-A177-3AD203B41FA5}">
                      <a16:colId xmlns:a16="http://schemas.microsoft.com/office/drawing/2014/main" val="3551414724"/>
                    </a:ext>
                  </a:extLst>
                </a:gridCol>
                <a:gridCol w="954988">
                  <a:extLst>
                    <a:ext uri="{9D8B030D-6E8A-4147-A177-3AD203B41FA5}">
                      <a16:colId xmlns:a16="http://schemas.microsoft.com/office/drawing/2014/main" val="1429329199"/>
                    </a:ext>
                  </a:extLst>
                </a:gridCol>
                <a:gridCol w="911181">
                  <a:extLst>
                    <a:ext uri="{9D8B030D-6E8A-4147-A177-3AD203B41FA5}">
                      <a16:colId xmlns:a16="http://schemas.microsoft.com/office/drawing/2014/main" val="3702523965"/>
                    </a:ext>
                  </a:extLst>
                </a:gridCol>
              </a:tblGrid>
              <a:tr h="114503">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87691741"/>
                  </a:ext>
                </a:extLst>
              </a:tr>
              <a:tr h="445680">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81379187"/>
                  </a:ext>
                </a:extLst>
              </a:tr>
              <a:tr h="114503">
                <a:tc>
                  <a:txBody>
                    <a:bodyPr/>
                    <a:lstStyle/>
                    <a:p>
                      <a:pPr algn="ctr" fontAlgn="ctr"/>
                      <a:r>
                        <a:rPr lang="en-GB" sz="1000" b="0" i="0" u="none" strike="noStrike">
                          <a:solidFill>
                            <a:srgbClr val="000000"/>
                          </a:solidFill>
                          <a:effectLst/>
                          <a:latin typeface="Calibri" panose="020F0502020204030204" pitchFamily="34" charset="0"/>
                        </a:rPr>
                        <a:t>Sep-18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8,444,158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227,514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413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8,216,644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gridSpan="2">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hMerge="1">
                  <a:txBody>
                    <a:bodyPr/>
                    <a:lstStyle/>
                    <a:p>
                      <a:endParaRPr lang="en-GB"/>
                    </a:p>
                  </a:txBody>
                  <a:tcPr/>
                </a:tc>
                <a:extLst>
                  <a:ext uri="{0D108BD9-81ED-4DB2-BD59-A6C34878D82A}">
                    <a16:rowId xmlns:a16="http://schemas.microsoft.com/office/drawing/2014/main" val="1252135965"/>
                  </a:ext>
                </a:extLst>
              </a:tr>
              <a:tr h="114503">
                <a:tc>
                  <a:txBody>
                    <a:bodyPr/>
                    <a:lstStyle/>
                    <a:p>
                      <a:pPr algn="ctr" fontAlgn="ctr"/>
                      <a:r>
                        <a:rPr lang="en-GB" sz="1000" b="0" i="0" u="none" strike="noStrike">
                          <a:solidFill>
                            <a:srgbClr val="000000"/>
                          </a:solidFill>
                          <a:effectLst/>
                          <a:latin typeface="Calibri" panose="020F0502020204030204" pitchFamily="34" charset="0"/>
                        </a:rPr>
                        <a:t>Oct-18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8,523,582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244,986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241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rPr>
                        <a:t>8,278,596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566509108"/>
                  </a:ext>
                </a:extLst>
              </a:tr>
              <a:tr h="114503">
                <a:tc>
                  <a:txBody>
                    <a:bodyPr/>
                    <a:lstStyle/>
                    <a:p>
                      <a:pPr algn="ctr" fontAlgn="ctr"/>
                      <a:r>
                        <a:rPr lang="en-GB" sz="1000" b="0" i="0" u="none" strike="noStrike">
                          <a:solidFill>
                            <a:srgbClr val="000000"/>
                          </a:solidFill>
                          <a:effectLst/>
                          <a:latin typeface="Calibri" panose="020F0502020204030204" pitchFamily="34" charset="0"/>
                        </a:rPr>
                        <a:t>Nov-18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9,243,302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290,019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534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rPr>
                        <a:t>8,953,283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299022149"/>
                  </a:ext>
                </a:extLst>
              </a:tr>
              <a:tr h="114503">
                <a:tc>
                  <a:txBody>
                    <a:bodyPr/>
                    <a:lstStyle/>
                    <a:p>
                      <a:pPr algn="ctr" fontAlgn="ctr"/>
                      <a:r>
                        <a:rPr lang="en-GB" sz="1000" b="0" i="0" u="none" strike="noStrike">
                          <a:solidFill>
                            <a:srgbClr val="000000"/>
                          </a:solidFill>
                          <a:effectLst/>
                          <a:latin typeface="Calibri" panose="020F0502020204030204" pitchFamily="34" charset="0"/>
                        </a:rPr>
                        <a:t>Dec-18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8,375,975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378,856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1295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0.34%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rPr>
                        <a:t>7,997,119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89230060"/>
                  </a:ext>
                </a:extLst>
              </a:tr>
              <a:tr h="114503">
                <a:tc>
                  <a:txBody>
                    <a:bodyPr/>
                    <a:lstStyle/>
                    <a:p>
                      <a:pPr algn="ctr" fontAlgn="ctr"/>
                      <a:r>
                        <a:rPr lang="en-GB" sz="1000" b="0" i="0" u="none" strike="noStrike">
                          <a:solidFill>
                            <a:srgbClr val="000000"/>
                          </a:solidFill>
                          <a:effectLst/>
                          <a:latin typeface="Calibri" panose="020F0502020204030204" pitchFamily="34" charset="0"/>
                        </a:rPr>
                        <a:t>Jan-19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9,541,221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258,859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0.22%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9,282,362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503717532"/>
                  </a:ext>
                </a:extLst>
              </a:tr>
              <a:tr h="114503">
                <a:tc>
                  <a:txBody>
                    <a:bodyPr/>
                    <a:lstStyle/>
                    <a:p>
                      <a:pPr algn="ctr" fontAlgn="ctr"/>
                      <a:r>
                        <a:rPr lang="en-GB" sz="1000" b="0" i="0" u="none" strike="noStrike">
                          <a:solidFill>
                            <a:srgbClr val="000000"/>
                          </a:solidFill>
                          <a:effectLst/>
                          <a:latin typeface="Calibri" panose="020F0502020204030204" pitchFamily="34" charset="0"/>
                        </a:rPr>
                        <a:t>Feb-19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9,015,766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173,688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0.29%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8,842,078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74073448"/>
                  </a:ext>
                </a:extLst>
              </a:tr>
              <a:tr h="114503">
                <a:tc>
                  <a:txBody>
                    <a:bodyPr/>
                    <a:lstStyle/>
                    <a:p>
                      <a:pPr algn="ctr" fontAlgn="ctr"/>
                      <a:r>
                        <a:rPr lang="en-GB" sz="1000" b="0" i="0" u="none" strike="noStrike">
                          <a:solidFill>
                            <a:srgbClr val="000000"/>
                          </a:solidFill>
                          <a:effectLst/>
                          <a:latin typeface="Calibri" panose="020F0502020204030204" pitchFamily="34" charset="0"/>
                        </a:rPr>
                        <a:t>Mar-19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9,399,210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174,114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12,946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5748648"/>
                  </a:ext>
                </a:extLst>
              </a:tr>
              <a:tr h="114503">
                <a:tc>
                  <a:txBody>
                    <a:bodyPr/>
                    <a:lstStyle/>
                    <a:p>
                      <a:pPr algn="ctr" fontAlgn="ctr"/>
                      <a:r>
                        <a:rPr lang="en-GB" sz="1000" b="0" i="0" u="none" strike="noStrike">
                          <a:solidFill>
                            <a:srgbClr val="000000"/>
                          </a:solidFill>
                          <a:effectLst/>
                          <a:latin typeface="Calibri" panose="020F0502020204030204" pitchFamily="34" charset="0"/>
                        </a:rPr>
                        <a:t>Apr-19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8,896,444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184,562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8,711,882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0699299"/>
                  </a:ext>
                </a:extLst>
              </a:tr>
              <a:tr h="114503">
                <a:tc>
                  <a:txBody>
                    <a:bodyPr/>
                    <a:lstStyle/>
                    <a:p>
                      <a:pPr algn="ctr" fontAlgn="ctr"/>
                      <a:r>
                        <a:rPr lang="en-GB" sz="1000" b="0" i="0" u="none" strike="noStrike">
                          <a:solidFill>
                            <a:srgbClr val="000000"/>
                          </a:solidFill>
                          <a:effectLst/>
                          <a:latin typeface="Calibri" panose="020F0502020204030204" pitchFamily="34" charset="0"/>
                        </a:rPr>
                        <a:t>May-19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9,648,261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168,267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9,479,994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7,493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8794239"/>
                  </a:ext>
                </a:extLst>
              </a:tr>
              <a:tr h="114503">
                <a:tc>
                  <a:txBody>
                    <a:bodyPr/>
                    <a:lstStyle/>
                    <a:p>
                      <a:pPr algn="ctr" fontAlgn="ctr"/>
                      <a:r>
                        <a:rPr lang="en-GB" sz="1000" b="0" i="0" u="none" strike="noStrike">
                          <a:solidFill>
                            <a:srgbClr val="000000"/>
                          </a:solidFill>
                          <a:effectLst/>
                          <a:latin typeface="Calibri" panose="020F0502020204030204" pitchFamily="34" charset="0"/>
                        </a:rPr>
                        <a:t>Jun-19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9,653,613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178,064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65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9,475,549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1,882,702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19.87%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5636098"/>
                  </a:ext>
                </a:extLst>
              </a:tr>
              <a:tr h="114503">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0.0026%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11407"/>
                  </a:ext>
                </a:extLst>
              </a:tr>
              <a:tr h="114503">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4185334"/>
                  </a:ext>
                </a:extLst>
              </a:tr>
              <a:tr h="114503">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dirty="0">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698057"/>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793051664"/>
              </p:ext>
            </p:extLst>
          </p:nvPr>
        </p:nvGraphicFramePr>
        <p:xfrm>
          <a:off x="6876256" y="483518"/>
          <a:ext cx="2088232" cy="393137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r>
                        <a:rPr lang="en-GB" sz="700" dirty="0">
                          <a:solidFill>
                            <a:schemeClr val="tx1"/>
                          </a:solidFill>
                        </a:rPr>
                        <a:t>Exception backlog clearance continues to trend</a:t>
                      </a:r>
                      <a:r>
                        <a:rPr lang="en-GB" sz="700" baseline="0" dirty="0">
                          <a:solidFill>
                            <a:schemeClr val="tx1"/>
                          </a:solidFill>
                        </a:rPr>
                        <a:t> downwards.</a:t>
                      </a: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Despite reductions in backlog exceptions,</a:t>
                      </a:r>
                      <a:r>
                        <a:rPr lang="en-GB" sz="700" baseline="0" dirty="0">
                          <a:solidFill>
                            <a:schemeClr val="tx1"/>
                          </a:solidFill>
                        </a:rPr>
                        <a:t> the number of LSP and SSP reconciliations held off the AMS as a result of an exception remains high. </a:t>
                      </a:r>
                    </a:p>
                    <a:p>
                      <a:pPr marL="72000" lvl="0" indent="-72000">
                        <a:spcAft>
                          <a:spcPts val="400"/>
                        </a:spcAft>
                        <a:buFont typeface="Arial" panose="020B0604020202020204" pitchFamily="34" charset="0"/>
                        <a:buChar char="•"/>
                      </a:pPr>
                      <a:r>
                        <a:rPr lang="en-GB" sz="700" dirty="0">
                          <a:solidFill>
                            <a:schemeClr val="tx1"/>
                          </a:solidFill>
                        </a:rPr>
                        <a:t>Exceptions MI now shared with customers and analysis underway as to how best utilise this data for improved exception resolution.</a:t>
                      </a: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exception?</a:t>
            </a:r>
          </a:p>
          <a:p>
            <a:pPr marL="171450" indent="-171450" algn="l">
              <a:spcAft>
                <a:spcPts val="300"/>
              </a:spcAft>
              <a:buFont typeface="Arial" charset="0"/>
              <a:buChar char="•"/>
            </a:pPr>
            <a:r>
              <a:rPr lang="en-US" sz="8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147,489 </a:t>
            </a:r>
            <a:r>
              <a:rPr lang="en-GB" sz="1200" b="0" dirty="0">
                <a:solidFill>
                  <a:schemeClr val="tx1"/>
                </a:solidFill>
              </a:rPr>
              <a:t>distinct MPRNs currently have unresolved exceptions within our systems (as of 7th Nov).</a:t>
            </a:r>
          </a:p>
          <a:p>
            <a:pPr algn="l"/>
            <a:endParaRPr lang="en-GB" sz="1200" b="0" dirty="0">
              <a:solidFill>
                <a:schemeClr val="tx1"/>
              </a:solidFill>
            </a:endParaRPr>
          </a:p>
          <a:p>
            <a:r>
              <a:rPr lang="en-GB" sz="1200" b="0" i="1" dirty="0">
                <a:solidFill>
                  <a:schemeClr val="tx1"/>
                </a:solidFill>
              </a:rPr>
              <a:t>(Jun-19 = 166,903, Jul-19 = 241,115, Aug-19 = 442,074)</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691680" y="3246088"/>
            <a:ext cx="4248472"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
        <p:nvSpPr>
          <p:cNvPr id="3" name="TextBox 2">
            <a:extLst>
              <a:ext uri="{FF2B5EF4-FFF2-40B4-BE49-F238E27FC236}">
                <a16:creationId xmlns:a16="http://schemas.microsoft.com/office/drawing/2014/main" id="{7A09E853-8159-4918-91BB-319DBBA035AF}"/>
              </a:ext>
            </a:extLst>
          </p:cNvPr>
          <p:cNvSpPr txBox="1"/>
          <p:nvPr/>
        </p:nvSpPr>
        <p:spPr>
          <a:xfrm>
            <a:off x="671761" y="4579811"/>
            <a:ext cx="7035205" cy="246221"/>
          </a:xfrm>
          <a:prstGeom prst="rect">
            <a:avLst/>
          </a:prstGeom>
          <a:noFill/>
        </p:spPr>
        <p:txBody>
          <a:bodyPr wrap="square" rtlCol="0">
            <a:spAutoFit/>
          </a:bodyPr>
          <a:lstStyle/>
          <a:p>
            <a:r>
              <a:rPr lang="en-GB" sz="1000" dirty="0"/>
              <a:t>Note for XEC: Team are analysing MI of age profile of withheld to ensure focus and RTG in place by end of November </a:t>
            </a:r>
          </a:p>
        </p:txBody>
      </p:sp>
    </p:spTree>
    <p:extLst>
      <p:ext uri="{BB962C8B-B14F-4D97-AF65-F5344CB8AC3E}">
        <p14:creationId xmlns:p14="http://schemas.microsoft.com/office/powerpoint/2010/main" val="398250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1801220338"/>
              </p:ext>
            </p:extLst>
          </p:nvPr>
        </p:nvGraphicFramePr>
        <p:xfrm>
          <a:off x="6865090" y="411510"/>
          <a:ext cx="2088232" cy="463689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c.20,000 distinct sites released from bill blocks over the last three months.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remains a key focus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Exclusions for a small number of unique contracts are missing the SLA</a:t>
                      </a:r>
                      <a:endParaRPr lang="en-GB" sz="9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3780420"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8,503 </a:t>
            </a:r>
            <a:r>
              <a:rPr lang="en-GB" sz="1200" b="0" dirty="0">
                <a:solidFill>
                  <a:schemeClr val="tx1"/>
                </a:solidFill>
              </a:rPr>
              <a:t>distinct MPRNs for the September billing period currently have bill blocks placed upon them (as at 26/10/19)</a:t>
            </a:r>
          </a:p>
          <a:p>
            <a:pPr algn="l"/>
            <a:endParaRPr lang="en-GB" sz="1200" b="0" i="1" dirty="0">
              <a:solidFill>
                <a:schemeClr val="tx1"/>
              </a:solidFill>
            </a:endParaRPr>
          </a:p>
          <a:p>
            <a:r>
              <a:rPr lang="en-GB" sz="1200" b="0" i="1" dirty="0">
                <a:solidFill>
                  <a:schemeClr val="tx1"/>
                </a:solidFill>
              </a:rPr>
              <a:t>(Jun-19 = 5,043, Jul-19 = 1,733, Aug-19 = 2,696*)</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691680" y="3246088"/>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
        <p:nvSpPr>
          <p:cNvPr id="3" name="TextBox 2">
            <a:extLst>
              <a:ext uri="{FF2B5EF4-FFF2-40B4-BE49-F238E27FC236}">
                <a16:creationId xmlns:a16="http://schemas.microsoft.com/office/drawing/2014/main" id="{652C98E8-5F46-47F9-889D-2F1750EC3035}"/>
              </a:ext>
            </a:extLst>
          </p:cNvPr>
          <p:cNvSpPr txBox="1"/>
          <p:nvPr/>
        </p:nvSpPr>
        <p:spPr>
          <a:xfrm>
            <a:off x="251520" y="4329897"/>
            <a:ext cx="6408712" cy="246221"/>
          </a:xfrm>
          <a:prstGeom prst="rect">
            <a:avLst/>
          </a:prstGeom>
          <a:noFill/>
        </p:spPr>
        <p:txBody>
          <a:bodyPr wrap="square" rtlCol="0">
            <a:spAutoFit/>
          </a:bodyPr>
          <a:lstStyle/>
          <a:p>
            <a:r>
              <a:rPr lang="en-GB" sz="1000" dirty="0"/>
              <a:t>* Increase since August is due to a newly identified defect resulting in additional bill blocks being placed </a:t>
            </a:r>
          </a:p>
        </p:txBody>
      </p:sp>
    </p:spTree>
    <p:extLst>
      <p:ext uri="{BB962C8B-B14F-4D97-AF65-F5344CB8AC3E}">
        <p14:creationId xmlns:p14="http://schemas.microsoft.com/office/powerpoint/2010/main" val="113154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3967596026"/>
              </p:ext>
            </p:extLst>
          </p:nvPr>
        </p:nvGraphicFramePr>
        <p:xfrm>
          <a:off x="6876256" y="308040"/>
          <a:ext cx="2071418" cy="4648200"/>
        </p:xfrm>
        <a:graphic>
          <a:graphicData uri="http://schemas.openxmlformats.org/drawingml/2006/table">
            <a:tbl>
              <a:tblPr firstRow="1" bandRow="1">
                <a:tableStyleId>{5940675A-B579-460E-94D1-54222C63F5DA}</a:tableStyleId>
              </a:tblPr>
              <a:tblGrid>
                <a:gridCol w="2071418">
                  <a:extLst>
                    <a:ext uri="{9D8B030D-6E8A-4147-A177-3AD203B41FA5}">
                      <a16:colId xmlns:a16="http://schemas.microsoft.com/office/drawing/2014/main" val="20000"/>
                    </a:ext>
                  </a:extLst>
                </a:gridCol>
              </a:tblGrid>
              <a:tr h="0">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8957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158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1588">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1588">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15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1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678236">
                <a:tc>
                  <a:txBody>
                    <a:bodyPr/>
                    <a:lstStyle/>
                    <a:p>
                      <a:pPr lvl="0"/>
                      <a:r>
                        <a:rPr lang="en-GB" sz="900" kern="1200" dirty="0">
                          <a:solidFill>
                            <a:schemeClr val="tx1"/>
                          </a:solidFill>
                          <a:effectLst/>
                          <a:latin typeface="+mn-lt"/>
                          <a:ea typeface="+mn-ea"/>
                          <a:cs typeface="+mn-cs"/>
                        </a:rPr>
                        <a:t>8 Amendment invoice impacting defects open as of 8</a:t>
                      </a:r>
                      <a:r>
                        <a:rPr lang="en-GB" sz="900" kern="1200" baseline="30000" dirty="0">
                          <a:solidFill>
                            <a:schemeClr val="tx1"/>
                          </a:solidFill>
                          <a:effectLst/>
                          <a:latin typeface="+mn-lt"/>
                          <a:ea typeface="+mn-ea"/>
                          <a:cs typeface="+mn-cs"/>
                        </a:rPr>
                        <a:t>th</a:t>
                      </a:r>
                      <a:r>
                        <a:rPr lang="en-GB" sz="900" kern="1200" dirty="0">
                          <a:solidFill>
                            <a:schemeClr val="tx1"/>
                          </a:solidFill>
                          <a:effectLst/>
                          <a:latin typeface="+mn-lt"/>
                          <a:ea typeface="+mn-ea"/>
                          <a:cs typeface="+mn-cs"/>
                        </a:rPr>
                        <a:t> Nov-19.</a:t>
                      </a:r>
                    </a:p>
                    <a:p>
                      <a:pPr lvl="0"/>
                      <a:endParaRPr lang="en-GB" sz="900" kern="1200" dirty="0">
                        <a:solidFill>
                          <a:schemeClr val="tx1"/>
                        </a:solidFill>
                        <a:effectLst/>
                        <a:latin typeface="+mn-lt"/>
                        <a:ea typeface="+mn-ea"/>
                        <a:cs typeface="+mn-cs"/>
                      </a:endParaRPr>
                    </a:p>
                    <a:p>
                      <a:pPr marL="342900" lvl="0" indent="-342900">
                        <a:spcAft>
                          <a:spcPts val="0"/>
                        </a:spcAft>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rPr>
                        <a:t>Defect 1333 to have a Change Request raised due to complexity and may require a design change</a:t>
                      </a:r>
                    </a:p>
                    <a:p>
                      <a:pPr marL="342900" lvl="0" indent="-342900">
                        <a:spcAft>
                          <a:spcPts val="0"/>
                        </a:spcAft>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rPr>
                        <a:t>1 Defect did not meet the SLA: 1429 – additional scenarios added at a late stage of the defect process due to MOD700, then failed assurance twice </a:t>
                      </a:r>
                    </a:p>
                    <a:p>
                      <a:pPr marL="342900" lvl="0" indent="-342900">
                        <a:spcAft>
                          <a:spcPts val="0"/>
                        </a:spcAft>
                        <a:buFont typeface="Symbol" panose="05050102010706020507" pitchFamily="18" charset="2"/>
                        <a:buChar char=""/>
                      </a:pPr>
                      <a:r>
                        <a:rPr lang="en-GB" sz="900" dirty="0">
                          <a:effectLst/>
                          <a:latin typeface="Calibri" panose="020F0502020204030204" pitchFamily="34" charset="0"/>
                          <a:ea typeface="Times New Roman" panose="02020603050405020304" pitchFamily="18" charset="0"/>
                        </a:rPr>
                        <a:t>1 Defect will fail the November SLA: 1449 – Defect put on hold due to code clash with November Release</a:t>
                      </a:r>
                    </a:p>
                    <a:p>
                      <a:pPr marL="342900" lvl="0" indent="-342900">
                        <a:spcAft>
                          <a:spcPts val="0"/>
                        </a:spcAft>
                        <a:buFont typeface="Symbol" panose="05050102010706020507" pitchFamily="18" charset="2"/>
                        <a:buChar char=""/>
                      </a:pPr>
                      <a:r>
                        <a:rPr lang="en-GB" sz="900" dirty="0">
                          <a:effectLst/>
                          <a:latin typeface="Calibri" panose="020F0502020204030204" pitchFamily="34" charset="0"/>
                          <a:ea typeface="Calibri" panose="020F0502020204030204" pitchFamily="34" charset="0"/>
                        </a:rPr>
                        <a:t>Return to Green (RTG) plan in place for 15</a:t>
                      </a:r>
                      <a:r>
                        <a:rPr lang="en-GB" sz="900" baseline="30000" dirty="0">
                          <a:effectLst/>
                          <a:latin typeface="Calibri" panose="020F0502020204030204" pitchFamily="34" charset="0"/>
                          <a:ea typeface="Calibri" panose="020F0502020204030204" pitchFamily="34" charset="0"/>
                        </a:rPr>
                        <a:t>th</a:t>
                      </a:r>
                      <a:r>
                        <a:rPr lang="en-GB" sz="900" dirty="0">
                          <a:effectLst/>
                          <a:latin typeface="Calibri" panose="020F0502020204030204" pitchFamily="34" charset="0"/>
                          <a:ea typeface="Calibri" panose="020F0502020204030204" pitchFamily="34" charset="0"/>
                        </a:rPr>
                        <a:t> Nov with forecast RTG in Jan 2020 for all Defects</a:t>
                      </a:r>
                    </a:p>
                    <a:p>
                      <a:pPr marL="742950" lvl="1" indent="-285750">
                        <a:spcAft>
                          <a:spcPts val="0"/>
                        </a:spcAft>
                        <a:buFont typeface="Courier New" panose="02070309020205020404" pitchFamily="49" charset="0"/>
                        <a:buChar char="o"/>
                      </a:pPr>
                      <a:endParaRPr lang="en-GB" sz="900" dirty="0">
                        <a:effectLst/>
                        <a:latin typeface="Calibri" panose="020F0502020204030204" pitchFamily="34" charset="0"/>
                        <a:ea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362" y="771550"/>
            <a:ext cx="720080" cy="72008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2267744" y="495980"/>
            <a:ext cx="3528392"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8 ASP/AML related defects as of 8</a:t>
            </a:r>
            <a:r>
              <a:rPr lang="en-GB" sz="1200" baseline="30000" dirty="0">
                <a:solidFill>
                  <a:schemeClr val="tx1"/>
                </a:solidFill>
              </a:rPr>
              <a:t>th</a:t>
            </a:r>
            <a:r>
              <a:rPr lang="en-GB" sz="1200" dirty="0">
                <a:solidFill>
                  <a:schemeClr val="tx1"/>
                </a:solidFill>
              </a:rPr>
              <a:t> Nov-19</a:t>
            </a:r>
          </a:p>
          <a:p>
            <a:r>
              <a:rPr lang="en-GB" sz="1000" dirty="0">
                <a:solidFill>
                  <a:schemeClr val="tx1"/>
                </a:solidFill>
              </a:rPr>
              <a:t>(8 defects open at last month’s update)</a:t>
            </a:r>
          </a:p>
          <a:p>
            <a:endParaRPr lang="en-GB" sz="1000" dirty="0">
              <a:solidFill>
                <a:schemeClr val="tx1"/>
              </a:solidFill>
            </a:endParaRPr>
          </a:p>
          <a:p>
            <a:r>
              <a:rPr lang="en-GB" sz="1200" b="0" dirty="0">
                <a:solidFill>
                  <a:schemeClr val="tx1"/>
                </a:solidFill>
              </a:rPr>
              <a:t>Defects currently open awaiting fix deployment</a:t>
            </a:r>
            <a:endParaRPr lang="en-GB" sz="1100" b="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5" name="Table 4">
            <a:extLst>
              <a:ext uri="{FF2B5EF4-FFF2-40B4-BE49-F238E27FC236}">
                <a16:creationId xmlns:a16="http://schemas.microsoft.com/office/drawing/2014/main" id="{F51B8915-34E7-432A-B010-B7C62E82DA47}"/>
              </a:ext>
            </a:extLst>
          </p:cNvPr>
          <p:cNvGraphicFramePr>
            <a:graphicFrameLocks noGrp="1"/>
          </p:cNvGraphicFramePr>
          <p:nvPr>
            <p:extLst>
              <p:ext uri="{D42A27DB-BD31-4B8C-83A1-F6EECF244321}">
                <p14:modId xmlns:p14="http://schemas.microsoft.com/office/powerpoint/2010/main" val="24457214"/>
              </p:ext>
            </p:extLst>
          </p:nvPr>
        </p:nvGraphicFramePr>
        <p:xfrm>
          <a:off x="323528" y="1491631"/>
          <a:ext cx="6288274" cy="3544863"/>
        </p:xfrm>
        <a:graphic>
          <a:graphicData uri="http://schemas.openxmlformats.org/drawingml/2006/table">
            <a:tbl>
              <a:tblPr firstRow="1" firstCol="1" bandRow="1">
                <a:tableStyleId>{5C22544A-7EE6-4342-B048-85BDC9FD1C3A}</a:tableStyleId>
              </a:tblPr>
              <a:tblGrid>
                <a:gridCol w="552793">
                  <a:extLst>
                    <a:ext uri="{9D8B030D-6E8A-4147-A177-3AD203B41FA5}">
                      <a16:colId xmlns:a16="http://schemas.microsoft.com/office/drawing/2014/main" val="3800379323"/>
                    </a:ext>
                  </a:extLst>
                </a:gridCol>
                <a:gridCol w="3479655">
                  <a:extLst>
                    <a:ext uri="{9D8B030D-6E8A-4147-A177-3AD203B41FA5}">
                      <a16:colId xmlns:a16="http://schemas.microsoft.com/office/drawing/2014/main" val="167641524"/>
                    </a:ext>
                  </a:extLst>
                </a:gridCol>
                <a:gridCol w="700222">
                  <a:extLst>
                    <a:ext uri="{9D8B030D-6E8A-4147-A177-3AD203B41FA5}">
                      <a16:colId xmlns:a16="http://schemas.microsoft.com/office/drawing/2014/main" val="3797404329"/>
                    </a:ext>
                  </a:extLst>
                </a:gridCol>
                <a:gridCol w="777802">
                  <a:extLst>
                    <a:ext uri="{9D8B030D-6E8A-4147-A177-3AD203B41FA5}">
                      <a16:colId xmlns:a16="http://schemas.microsoft.com/office/drawing/2014/main" val="2948448378"/>
                    </a:ext>
                  </a:extLst>
                </a:gridCol>
                <a:gridCol w="777802">
                  <a:extLst>
                    <a:ext uri="{9D8B030D-6E8A-4147-A177-3AD203B41FA5}">
                      <a16:colId xmlns:a16="http://schemas.microsoft.com/office/drawing/2014/main" val="3744622637"/>
                    </a:ext>
                  </a:extLst>
                </a:gridCol>
              </a:tblGrid>
              <a:tr h="439565">
                <a:tc>
                  <a:txBody>
                    <a:bodyPr/>
                    <a:lstStyle/>
                    <a:p>
                      <a:pPr algn="ctr">
                        <a:spcAft>
                          <a:spcPts val="0"/>
                        </a:spcAft>
                      </a:pPr>
                      <a:r>
                        <a:rPr lang="en-GB" sz="900">
                          <a:effectLst/>
                        </a:rPr>
                        <a:t>Defect ID</a:t>
                      </a:r>
                      <a:endParaRPr lang="en-GB" sz="900">
                        <a:effectLst/>
                        <a:latin typeface="Calibri" panose="020F0502020204030204" pitchFamily="34" charset="0"/>
                        <a:ea typeface="Calibri" panose="020F0502020204030204" pitchFamily="34" charset="0"/>
                      </a:endParaRPr>
                    </a:p>
                  </a:txBody>
                  <a:tcPr marL="58404" marR="58404" marT="0" marB="0"/>
                </a:tc>
                <a:tc>
                  <a:txBody>
                    <a:bodyPr/>
                    <a:lstStyle/>
                    <a:p>
                      <a:pPr algn="ctr">
                        <a:spcAft>
                          <a:spcPts val="0"/>
                        </a:spcAft>
                      </a:pPr>
                      <a:r>
                        <a:rPr lang="en-GB" sz="900" dirty="0">
                          <a:effectLst/>
                        </a:rPr>
                        <a:t>Defect Title</a:t>
                      </a:r>
                      <a:endParaRPr lang="en-GB" sz="900" dirty="0">
                        <a:effectLst/>
                        <a:latin typeface="Calibri" panose="020F0502020204030204" pitchFamily="34" charset="0"/>
                        <a:ea typeface="Calibri" panose="020F0502020204030204" pitchFamily="34" charset="0"/>
                      </a:endParaRPr>
                    </a:p>
                  </a:txBody>
                  <a:tcPr marL="58404" marR="58404" marT="0" marB="0"/>
                </a:tc>
                <a:tc>
                  <a:txBody>
                    <a:bodyPr/>
                    <a:lstStyle/>
                    <a:p>
                      <a:pPr algn="ctr">
                        <a:spcAft>
                          <a:spcPts val="0"/>
                        </a:spcAft>
                      </a:pPr>
                      <a:r>
                        <a:rPr lang="en-GB" sz="900">
                          <a:effectLst/>
                        </a:rPr>
                        <a:t>Date Detected</a:t>
                      </a:r>
                      <a:endParaRPr lang="en-GB" sz="900">
                        <a:effectLst/>
                        <a:latin typeface="Calibri" panose="020F0502020204030204" pitchFamily="34" charset="0"/>
                        <a:ea typeface="Calibri" panose="020F0502020204030204" pitchFamily="34" charset="0"/>
                      </a:endParaRPr>
                    </a:p>
                  </a:txBody>
                  <a:tcPr marL="58404" marR="58404" marT="0" marB="0"/>
                </a:tc>
                <a:tc>
                  <a:txBody>
                    <a:bodyPr/>
                    <a:lstStyle/>
                    <a:p>
                      <a:pPr algn="ctr">
                        <a:spcAft>
                          <a:spcPts val="0"/>
                        </a:spcAft>
                      </a:pPr>
                      <a:r>
                        <a:rPr lang="en-GB" sz="900">
                          <a:effectLst/>
                        </a:rPr>
                        <a:t>Target Fix Date</a:t>
                      </a:r>
                      <a:endParaRPr lang="en-GB" sz="900">
                        <a:effectLst/>
                        <a:latin typeface="Calibri" panose="020F0502020204030204" pitchFamily="34" charset="0"/>
                        <a:ea typeface="Calibri" panose="020F0502020204030204" pitchFamily="34" charset="0"/>
                      </a:endParaRPr>
                    </a:p>
                  </a:txBody>
                  <a:tcPr marL="58404" marR="58404" marT="0" marB="0"/>
                </a:tc>
                <a:tc>
                  <a:txBody>
                    <a:bodyPr/>
                    <a:lstStyle/>
                    <a:p>
                      <a:pPr algn="ctr">
                        <a:spcAft>
                          <a:spcPts val="0"/>
                        </a:spcAft>
                      </a:pPr>
                      <a:r>
                        <a:rPr lang="en-GB" sz="900">
                          <a:effectLst/>
                        </a:rPr>
                        <a:t>SLA Resolution Date</a:t>
                      </a:r>
                      <a:endParaRPr lang="en-GB" sz="900">
                        <a:effectLst/>
                        <a:latin typeface="Calibri" panose="020F0502020204030204" pitchFamily="34" charset="0"/>
                        <a:ea typeface="Calibri" panose="020F0502020204030204" pitchFamily="34" charset="0"/>
                      </a:endParaRPr>
                    </a:p>
                  </a:txBody>
                  <a:tcPr marL="58404" marR="58404" marT="0" marB="0"/>
                </a:tc>
                <a:extLst>
                  <a:ext uri="{0D108BD9-81ED-4DB2-BD59-A6C34878D82A}">
                    <a16:rowId xmlns:a16="http://schemas.microsoft.com/office/drawing/2014/main" val="3977701631"/>
                  </a:ext>
                </a:extLst>
              </a:tr>
              <a:tr h="293043">
                <a:tc>
                  <a:txBody>
                    <a:bodyPr/>
                    <a:lstStyle/>
                    <a:p>
                      <a:pPr algn="ctr">
                        <a:spcAft>
                          <a:spcPts val="0"/>
                        </a:spcAft>
                      </a:pPr>
                      <a:r>
                        <a:rPr lang="en-GB" sz="900">
                          <a:effectLst/>
                        </a:rPr>
                        <a:t>1333</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DM REC financial mismatches in Amendment supporting file</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27/03/2019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Requires CR</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31/08/2019</a:t>
                      </a:r>
                      <a:endParaRPr lang="en-GB" sz="900">
                        <a:effectLst/>
                        <a:latin typeface="Calibri" panose="020F0502020204030204" pitchFamily="34" charset="0"/>
                        <a:ea typeface="Calibri" panose="020F0502020204030204" pitchFamily="34" charset="0"/>
                      </a:endParaRPr>
                    </a:p>
                  </a:txBody>
                  <a:tcPr marL="58404" marR="58404" marT="0" marB="0" anchor="ctr"/>
                </a:tc>
                <a:extLst>
                  <a:ext uri="{0D108BD9-81ED-4DB2-BD59-A6C34878D82A}">
                    <a16:rowId xmlns:a16="http://schemas.microsoft.com/office/drawing/2014/main" val="580061564"/>
                  </a:ext>
                </a:extLst>
              </a:tr>
              <a:tr h="524713">
                <a:tc>
                  <a:txBody>
                    <a:bodyPr/>
                    <a:lstStyle/>
                    <a:p>
                      <a:pPr algn="ctr">
                        <a:spcAft>
                          <a:spcPts val="0"/>
                        </a:spcAft>
                      </a:pPr>
                      <a:r>
                        <a:rPr lang="en-GB" sz="900">
                          <a:effectLst/>
                        </a:rPr>
                        <a:t>1429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rPr>
                        <a:t>RGMA activity  has performed both class 3 normal rec and Check to Check reconciliation. Should have  triggered only Check to Check rec since DRE or AMR are registered.</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24/07/2019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highlight>
                            <a:srgbClr val="FFFF00"/>
                          </a:highlight>
                        </a:rPr>
                        <a:t>15/11/2019</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highlight>
                            <a:srgbClr val="FFFF00"/>
                          </a:highlight>
                        </a:rPr>
                        <a:t>04/10/2019</a:t>
                      </a:r>
                      <a:endParaRPr lang="en-GB" sz="900">
                        <a:effectLst/>
                        <a:latin typeface="Calibri" panose="020F0502020204030204" pitchFamily="34" charset="0"/>
                        <a:ea typeface="Calibri" panose="020F0502020204030204" pitchFamily="34" charset="0"/>
                      </a:endParaRPr>
                    </a:p>
                  </a:txBody>
                  <a:tcPr marL="58404" marR="58404" marT="0" marB="0" anchor="ctr"/>
                </a:tc>
                <a:extLst>
                  <a:ext uri="{0D108BD9-81ED-4DB2-BD59-A6C34878D82A}">
                    <a16:rowId xmlns:a16="http://schemas.microsoft.com/office/drawing/2014/main" val="2006582271"/>
                  </a:ext>
                </a:extLst>
              </a:tr>
              <a:tr h="305088">
                <a:tc>
                  <a:txBody>
                    <a:bodyPr/>
                    <a:lstStyle/>
                    <a:p>
                      <a:pPr algn="ctr">
                        <a:spcAft>
                          <a:spcPts val="0"/>
                        </a:spcAft>
                      </a:pPr>
                      <a:r>
                        <a:rPr lang="en-GB" sz="900">
                          <a:effectLst/>
                        </a:rPr>
                        <a:t>1449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rPr>
                        <a:t>RGMA activity received in a class 4 period post class change from class 2 to class 4 calculates incorrect volume.</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03/09/2019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highlight>
                            <a:srgbClr val="FFFF00"/>
                          </a:highlight>
                        </a:rPr>
                        <a:t>06/12/2019</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highlight>
                            <a:srgbClr val="FFFF00"/>
                          </a:highlight>
                        </a:rPr>
                        <a:t>08/11/2019</a:t>
                      </a:r>
                      <a:endParaRPr lang="en-GB" sz="900">
                        <a:effectLst/>
                        <a:latin typeface="Calibri" panose="020F0502020204030204" pitchFamily="34" charset="0"/>
                        <a:ea typeface="Calibri" panose="020F0502020204030204" pitchFamily="34" charset="0"/>
                      </a:endParaRPr>
                    </a:p>
                  </a:txBody>
                  <a:tcPr marL="58404" marR="58404" marT="0" marB="0" anchor="ctr"/>
                </a:tc>
                <a:extLst>
                  <a:ext uri="{0D108BD9-81ED-4DB2-BD59-A6C34878D82A}">
                    <a16:rowId xmlns:a16="http://schemas.microsoft.com/office/drawing/2014/main" val="1125906943"/>
                  </a:ext>
                </a:extLst>
              </a:tr>
              <a:tr h="293043">
                <a:tc>
                  <a:txBody>
                    <a:bodyPr/>
                    <a:lstStyle/>
                    <a:p>
                      <a:pPr algn="ctr">
                        <a:spcAft>
                          <a:spcPts val="0"/>
                        </a:spcAft>
                      </a:pPr>
                      <a:r>
                        <a:rPr lang="en-GB" sz="900">
                          <a:effectLst/>
                        </a:rPr>
                        <a:t>1453</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rPr>
                        <a:t>SAP - ASP RCA May-19</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11/09/2019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29/11/2019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06/12/2019</a:t>
                      </a:r>
                      <a:endParaRPr lang="en-GB" sz="900">
                        <a:effectLst/>
                        <a:latin typeface="Calibri" panose="020F0502020204030204" pitchFamily="34" charset="0"/>
                        <a:ea typeface="Calibri" panose="020F0502020204030204" pitchFamily="34" charset="0"/>
                      </a:endParaRPr>
                    </a:p>
                  </a:txBody>
                  <a:tcPr marL="58404" marR="58404" marT="0" marB="0" anchor="ctr"/>
                </a:tc>
                <a:extLst>
                  <a:ext uri="{0D108BD9-81ED-4DB2-BD59-A6C34878D82A}">
                    <a16:rowId xmlns:a16="http://schemas.microsoft.com/office/drawing/2014/main" val="2616530632"/>
                  </a:ext>
                </a:extLst>
              </a:tr>
              <a:tr h="610177">
                <a:tc>
                  <a:txBody>
                    <a:bodyPr/>
                    <a:lstStyle/>
                    <a:p>
                      <a:pPr algn="ctr">
                        <a:spcAft>
                          <a:spcPts val="0"/>
                        </a:spcAft>
                      </a:pPr>
                      <a:r>
                        <a:rPr lang="en-GB" sz="900">
                          <a:effectLst/>
                        </a:rPr>
                        <a:t>1458</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rPr>
                        <a:t>Issue with class 3 read upload process - Non-opening read is inserted between two reads through UBR process and next read has a TTZ of 1, volume is calculated incorrectly through UBR</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13/09/2019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06/12/2019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06/12/2019</a:t>
                      </a:r>
                      <a:endParaRPr lang="en-GB" sz="900">
                        <a:effectLst/>
                        <a:latin typeface="Calibri" panose="020F0502020204030204" pitchFamily="34" charset="0"/>
                        <a:ea typeface="Calibri" panose="020F0502020204030204" pitchFamily="34" charset="0"/>
                      </a:endParaRPr>
                    </a:p>
                  </a:txBody>
                  <a:tcPr marL="58404" marR="58404" marT="0" marB="0" anchor="ctr"/>
                </a:tc>
                <a:extLst>
                  <a:ext uri="{0D108BD9-81ED-4DB2-BD59-A6C34878D82A}">
                    <a16:rowId xmlns:a16="http://schemas.microsoft.com/office/drawing/2014/main" val="2230084259"/>
                  </a:ext>
                </a:extLst>
              </a:tr>
              <a:tr h="293043">
                <a:tc>
                  <a:txBody>
                    <a:bodyPr/>
                    <a:lstStyle/>
                    <a:p>
                      <a:pPr algn="ctr">
                        <a:spcAft>
                          <a:spcPts val="0"/>
                        </a:spcAft>
                      </a:pPr>
                      <a:r>
                        <a:rPr lang="en-GB" sz="900">
                          <a:effectLst/>
                        </a:rPr>
                        <a:t>1462</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rPr>
                        <a:t>SAP - differences between the total of the K90 lines in the ASP file and the K92 lines in the AML</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17/09/2019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22/11/2019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06/12/2019</a:t>
                      </a:r>
                      <a:endParaRPr lang="en-GB" sz="900">
                        <a:effectLst/>
                        <a:latin typeface="Calibri" panose="020F0502020204030204" pitchFamily="34" charset="0"/>
                        <a:ea typeface="Calibri" panose="020F0502020204030204" pitchFamily="34" charset="0"/>
                      </a:endParaRPr>
                    </a:p>
                  </a:txBody>
                  <a:tcPr marL="58404" marR="58404" marT="0" marB="0" anchor="ctr"/>
                </a:tc>
                <a:extLst>
                  <a:ext uri="{0D108BD9-81ED-4DB2-BD59-A6C34878D82A}">
                    <a16:rowId xmlns:a16="http://schemas.microsoft.com/office/drawing/2014/main" val="3848177875"/>
                  </a:ext>
                </a:extLst>
              </a:tr>
              <a:tr h="439565">
                <a:tc>
                  <a:txBody>
                    <a:bodyPr/>
                    <a:lstStyle/>
                    <a:p>
                      <a:pPr algn="ctr">
                        <a:spcAft>
                          <a:spcPts val="0"/>
                        </a:spcAft>
                      </a:pPr>
                      <a:r>
                        <a:rPr lang="en-GB" sz="900">
                          <a:effectLst/>
                        </a:rPr>
                        <a:t>1463</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rPr>
                        <a:t>Incorrect volume calculation for class 3 sites between class change date and first cyclic read received post class change to class 3 - Linked to Defect 1146</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19/09/2019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22/11/2019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06/12/2019</a:t>
                      </a:r>
                      <a:endParaRPr lang="en-GB" sz="900">
                        <a:effectLst/>
                        <a:latin typeface="Calibri" panose="020F0502020204030204" pitchFamily="34" charset="0"/>
                        <a:ea typeface="Calibri" panose="020F0502020204030204" pitchFamily="34" charset="0"/>
                      </a:endParaRPr>
                    </a:p>
                  </a:txBody>
                  <a:tcPr marL="58404" marR="58404" marT="0" marB="0" anchor="ctr"/>
                </a:tc>
                <a:extLst>
                  <a:ext uri="{0D108BD9-81ED-4DB2-BD59-A6C34878D82A}">
                    <a16:rowId xmlns:a16="http://schemas.microsoft.com/office/drawing/2014/main" val="1393794924"/>
                  </a:ext>
                </a:extLst>
              </a:tr>
              <a:tr h="346626">
                <a:tc>
                  <a:txBody>
                    <a:bodyPr/>
                    <a:lstStyle/>
                    <a:p>
                      <a:pPr algn="ctr">
                        <a:spcAft>
                          <a:spcPts val="0"/>
                        </a:spcAft>
                      </a:pPr>
                      <a:r>
                        <a:rPr lang="en-GB" sz="900">
                          <a:effectLst/>
                        </a:rPr>
                        <a:t>1477</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rPr>
                        <a:t>Incorrect variance Energy created after NDM prime reconciliation and net off volume  - energy being populated with 0</a:t>
                      </a:r>
                      <a:endParaRPr lang="en-GB" sz="900" dirty="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11/10/2019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a:effectLst/>
                        </a:rPr>
                        <a:t>13/12/2019</a:t>
                      </a:r>
                      <a:endParaRPr lang="en-GB" sz="900">
                        <a:effectLst/>
                        <a:latin typeface="Calibri" panose="020F0502020204030204" pitchFamily="34" charset="0"/>
                        <a:ea typeface="Calibri" panose="020F0502020204030204" pitchFamily="34" charset="0"/>
                      </a:endParaRPr>
                    </a:p>
                  </a:txBody>
                  <a:tcPr marL="58404" marR="58404" marT="0" marB="0" anchor="ctr"/>
                </a:tc>
                <a:tc>
                  <a:txBody>
                    <a:bodyPr/>
                    <a:lstStyle/>
                    <a:p>
                      <a:pPr algn="ctr">
                        <a:spcAft>
                          <a:spcPts val="0"/>
                        </a:spcAft>
                      </a:pPr>
                      <a:r>
                        <a:rPr lang="en-GB" sz="900" dirty="0">
                          <a:effectLst/>
                        </a:rPr>
                        <a:t>10/01/2020</a:t>
                      </a:r>
                      <a:endParaRPr lang="en-GB" sz="900" dirty="0">
                        <a:effectLst/>
                        <a:latin typeface="Calibri" panose="020F0502020204030204" pitchFamily="34" charset="0"/>
                        <a:ea typeface="Calibri" panose="020F0502020204030204" pitchFamily="34" charset="0"/>
                      </a:endParaRPr>
                    </a:p>
                  </a:txBody>
                  <a:tcPr marL="58404" marR="58404" marT="0" marB="0" anchor="ctr"/>
                </a:tc>
                <a:extLst>
                  <a:ext uri="{0D108BD9-81ED-4DB2-BD59-A6C34878D82A}">
                    <a16:rowId xmlns:a16="http://schemas.microsoft.com/office/drawing/2014/main" val="302376629"/>
                  </a:ext>
                </a:extLst>
              </a:tr>
            </a:tbl>
          </a:graphicData>
        </a:graphic>
      </p:graphicFrame>
    </p:spTree>
    <p:extLst>
      <p:ext uri="{BB962C8B-B14F-4D97-AF65-F5344CB8AC3E}">
        <p14:creationId xmlns:p14="http://schemas.microsoft.com/office/powerpoint/2010/main" val="237872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260482549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dirty="0">
                          <a:solidFill>
                            <a:schemeClr val="tx1"/>
                          </a:solidFill>
                        </a:rPr>
                        <a:t>Reports shared with all customers and general and individual WebEx’s are ongoing</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563638"/>
            <a:ext cx="5112568"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have now been shared with our customers</a:t>
            </a:r>
          </a:p>
          <a:p>
            <a:endParaRPr lang="en-GB" sz="1600" dirty="0">
              <a:solidFill>
                <a:schemeClr val="tx1"/>
              </a:solidFill>
            </a:endParaRPr>
          </a:p>
          <a:p>
            <a:endParaRPr lang="en-GB" sz="1600" dirty="0">
              <a:solidFill>
                <a:schemeClr val="tx1"/>
              </a:solidFill>
            </a:endParaRPr>
          </a:p>
          <a:p>
            <a:r>
              <a:rPr lang="en-GB" sz="1600" dirty="0">
                <a:solidFill>
                  <a:schemeClr val="tx1"/>
                </a:solidFill>
              </a:rPr>
              <a:t>Ongoing WebEx’s are being held to discuss general questions our customers have with the reports.</a:t>
            </a:r>
          </a:p>
          <a:p>
            <a:endParaRPr lang="en-GB" sz="1600" dirty="0">
              <a:solidFill>
                <a:schemeClr val="tx1"/>
              </a:solidFill>
            </a:endParaRPr>
          </a:p>
          <a:p>
            <a:r>
              <a:rPr lang="en-GB" sz="1600" dirty="0">
                <a:solidFill>
                  <a:schemeClr val="tx1"/>
                </a:solidFill>
              </a:rPr>
              <a:t>Ongoing individual customer WebEx's to discuss what the MI means specifically to them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20538"/>
            <a:ext cx="8507288" cy="637580"/>
          </a:xfrm>
        </p:spPr>
        <p:txBody>
          <a:bodyPr vert="horz" lIns="91440" tIns="45720" rIns="91440" bIns="45720" rtlCol="0" anchor="ctr">
            <a:normAutofit/>
          </a:bodyPr>
          <a:lstStyle/>
          <a:p>
            <a:pPr algn="l"/>
            <a:r>
              <a:rPr lang="en-GB" sz="24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4194811123"/>
              </p:ext>
            </p:extLst>
          </p:nvPr>
        </p:nvGraphicFramePr>
        <p:xfrm>
          <a:off x="107503" y="483518"/>
          <a:ext cx="8928993" cy="4732052"/>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24244">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186627">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 backlogs should be no more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Exclusion backlogs should be no more than </a:t>
                      </a:r>
                      <a:r>
                        <a:rPr lang="en-GB" sz="600" b="1" kern="1200" dirty="0">
                          <a:solidFill>
                            <a:schemeClr val="tx1"/>
                          </a:solidFill>
                          <a:latin typeface="+mn-lt"/>
                          <a:ea typeface="+mn-ea"/>
                          <a:cs typeface="+mn-cs"/>
                        </a:rPr>
                        <a:t>2 invoice cycles</a:t>
                      </a:r>
                      <a:r>
                        <a:rPr lang="en-GB" sz="6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Correction of billed exclusions should be performed no later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Exceptions, Exclusions and mismatches are communicated within </a:t>
                      </a:r>
                      <a:r>
                        <a:rPr lang="en-GB" sz="600" b="1" kern="1200" dirty="0">
                          <a:solidFill>
                            <a:schemeClr val="tx1"/>
                          </a:solidFill>
                          <a:latin typeface="+mn-lt"/>
                          <a:ea typeface="+mn-ea"/>
                          <a:cs typeface="+mn-cs"/>
                        </a:rPr>
                        <a:t>2 business days </a:t>
                      </a:r>
                      <a:r>
                        <a:rPr lang="en-GB" sz="6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82199">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82199">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182199">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57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80306">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092948">
                <a:tc>
                  <a:txBody>
                    <a:bodyPr/>
                    <a:lstStyle/>
                    <a:p>
                      <a:pPr marL="171450" lvl="0" indent="-171450">
                        <a:spcAft>
                          <a:spcPts val="400"/>
                        </a:spcAft>
                        <a:buFont typeface="Arial" panose="020B0604020202020204" pitchFamily="34" charset="0"/>
                        <a:buChar char="•"/>
                      </a:pPr>
                      <a:r>
                        <a:rPr lang="en-GB" sz="600" baseline="0" dirty="0">
                          <a:solidFill>
                            <a:schemeClr val="tx1"/>
                          </a:solidFill>
                        </a:rPr>
                        <a:t>100% of ASP and AML correction files issued 3 days prior to PDD.</a:t>
                      </a:r>
                    </a:p>
                    <a:p>
                      <a:pPr marL="171450" lvl="0" indent="-171450">
                        <a:spcAft>
                          <a:spcPts val="400"/>
                        </a:spcAft>
                        <a:buFont typeface="Arial" panose="020B0604020202020204" pitchFamily="34" charset="0"/>
                        <a:buChar char="•"/>
                      </a:pPr>
                      <a:r>
                        <a:rPr lang="en-GB" sz="600" baseline="0" dirty="0">
                          <a:solidFill>
                            <a:schemeClr val="tx1"/>
                          </a:solidFill>
                        </a:rPr>
                        <a:t>Testing of merged ASP &amp; AML files has commenced.</a:t>
                      </a:r>
                    </a:p>
                    <a:p>
                      <a:pPr marL="171450" lvl="0" indent="-171450">
                        <a:spcAft>
                          <a:spcPts val="400"/>
                        </a:spcAft>
                        <a:buFont typeface="Arial" panose="020B0604020202020204" pitchFamily="34" charset="0"/>
                        <a:buChar char="•"/>
                      </a:pPr>
                      <a:r>
                        <a:rPr lang="en-GB" sz="600" baseline="0" dirty="0">
                          <a:solidFill>
                            <a:schemeClr val="tx1"/>
                          </a:solidFill>
                        </a:rPr>
                        <a:t>Merged files scheduled to be available for Nov-19 billing period (issued 27</a:t>
                      </a:r>
                      <a:r>
                        <a:rPr lang="en-GB" sz="600" baseline="30000" dirty="0">
                          <a:solidFill>
                            <a:schemeClr val="tx1"/>
                          </a:solidFill>
                        </a:rPr>
                        <a:t>th</a:t>
                      </a:r>
                      <a:r>
                        <a:rPr lang="en-GB" sz="600" baseline="0" dirty="0">
                          <a:solidFill>
                            <a:schemeClr val="tx1"/>
                          </a:solidFill>
                        </a:rPr>
                        <a:t> December). </a:t>
                      </a:r>
                    </a:p>
                    <a:p>
                      <a:pPr marL="171450" lvl="0" indent="-171450">
                        <a:spcAft>
                          <a:spcPts val="400"/>
                        </a:spcAft>
                        <a:buFont typeface="Arial" panose="020B0604020202020204" pitchFamily="34" charset="0"/>
                        <a:buChar char="•"/>
                      </a:pPr>
                      <a:r>
                        <a:rPr lang="en-GB" sz="600" baseline="0" dirty="0">
                          <a:solidFill>
                            <a:schemeClr val="tx1"/>
                          </a:solidFill>
                        </a:rPr>
                        <a:t>Merged file will be in line with ASP &amp; AML file formats.</a:t>
                      </a:r>
                    </a:p>
                    <a:p>
                      <a:pPr marL="171450" lvl="0" indent="-171450">
                        <a:spcAft>
                          <a:spcPts val="400"/>
                        </a:spcAft>
                        <a:buFont typeface="Arial" panose="020B0604020202020204" pitchFamily="34" charset="0"/>
                        <a:buChar char="•"/>
                      </a:pPr>
                      <a:r>
                        <a:rPr lang="en-GB" sz="600" baseline="0" dirty="0">
                          <a:solidFill>
                            <a:schemeClr val="tx1"/>
                          </a:solidFill>
                        </a:rPr>
                        <a:t>Customer WebEx and individual customer calls scheduled to provide further details of merged files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800" dirty="0">
                          <a:solidFill>
                            <a:schemeClr val="tx1"/>
                          </a:solidFill>
                        </a:rPr>
                        <a:t>Despite reductions in backlog exceptions,</a:t>
                      </a:r>
                      <a:r>
                        <a:rPr lang="en-GB" sz="800" baseline="0" dirty="0">
                          <a:solidFill>
                            <a:schemeClr val="tx1"/>
                          </a:solidFill>
                        </a:rPr>
                        <a:t> the number of LSP and SSP reconciliations held off the AMS as a result of an exception remains high. </a:t>
                      </a:r>
                    </a:p>
                    <a:p>
                      <a:pPr marL="72000" lvl="0" indent="-72000">
                        <a:spcAft>
                          <a:spcPts val="400"/>
                        </a:spcAft>
                        <a:buFont typeface="Arial" panose="020B0604020202020204" pitchFamily="34" charset="0"/>
                        <a:buChar char="•"/>
                      </a:pPr>
                      <a:endParaRPr lang="en-GB" sz="800" baseline="0" dirty="0">
                        <a:solidFill>
                          <a:schemeClr val="tx1"/>
                        </a:solidFill>
                      </a:endParaRPr>
                    </a:p>
                    <a:p>
                      <a:pPr marL="72000" lvl="0" indent="-72000">
                        <a:spcAft>
                          <a:spcPts val="400"/>
                        </a:spcAft>
                        <a:buFont typeface="Arial" panose="020B0604020202020204" pitchFamily="34" charset="0"/>
                        <a:buChar char="•"/>
                      </a:pPr>
                      <a:r>
                        <a:rPr lang="en-GB" sz="800" baseline="0" dirty="0">
                          <a:solidFill>
                            <a:schemeClr val="tx1"/>
                          </a:solidFill>
                        </a:rPr>
                        <a:t>Glidepath for clearance of backlog and transition exceptions on track for Feb-20 (Glidepaths attached as an appendix)</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c.20,000 distinct sites released from bill blocks over the last three months. </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Cataloguing all scenario resolution steps to ensure accuracy</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a:t>Increase since August is due to a newly identified defect resulting in additional bill blocks being placed </a:t>
                      </a:r>
                      <a:endParaRPr lang="en-GB" sz="80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lvl="0"/>
                      <a:r>
                        <a:rPr lang="en-GB" sz="800" kern="1200" dirty="0">
                          <a:solidFill>
                            <a:schemeClr val="tx1"/>
                          </a:solidFill>
                          <a:effectLst/>
                          <a:latin typeface="+mn-lt"/>
                          <a:ea typeface="+mn-ea"/>
                          <a:cs typeface="+mn-cs"/>
                        </a:rPr>
                        <a:t>8 Amendment invoice impacting defects open as of 8</a:t>
                      </a:r>
                      <a:r>
                        <a:rPr lang="en-GB" sz="800" kern="1200" baseline="30000" dirty="0">
                          <a:solidFill>
                            <a:schemeClr val="tx1"/>
                          </a:solidFill>
                          <a:effectLst/>
                          <a:latin typeface="+mn-lt"/>
                          <a:ea typeface="+mn-ea"/>
                          <a:cs typeface="+mn-cs"/>
                        </a:rPr>
                        <a:t>th</a:t>
                      </a:r>
                      <a:r>
                        <a:rPr lang="en-GB" sz="800" kern="1200" dirty="0">
                          <a:solidFill>
                            <a:schemeClr val="tx1"/>
                          </a:solidFill>
                          <a:effectLst/>
                          <a:latin typeface="+mn-lt"/>
                          <a:ea typeface="+mn-ea"/>
                          <a:cs typeface="+mn-cs"/>
                        </a:rPr>
                        <a:t> Nov-19.</a:t>
                      </a:r>
                    </a:p>
                    <a:p>
                      <a:pPr marL="171450" lvl="0" indent="-171450">
                        <a:spcAft>
                          <a:spcPts val="0"/>
                        </a:spcAft>
                        <a:buFont typeface="Arial" panose="020B0604020202020204" pitchFamily="34" charset="0"/>
                        <a:buChar char="•"/>
                      </a:pPr>
                      <a:r>
                        <a:rPr lang="en-GB" sz="800" dirty="0">
                          <a:effectLst/>
                          <a:latin typeface="Calibri" panose="020F0502020204030204" pitchFamily="34" charset="0"/>
                          <a:ea typeface="Times New Roman" panose="02020603050405020304" pitchFamily="18" charset="0"/>
                        </a:rPr>
                        <a:t>Defect 1333 is now a  CR due to complexity - may require a design change</a:t>
                      </a:r>
                    </a:p>
                    <a:p>
                      <a:pPr marL="171450" lvl="0" indent="-171450">
                        <a:spcAft>
                          <a:spcPts val="0"/>
                        </a:spcAft>
                        <a:buFont typeface="Arial" panose="020B0604020202020204" pitchFamily="34" charset="0"/>
                        <a:buChar char="•"/>
                      </a:pPr>
                      <a:r>
                        <a:rPr lang="en-GB" sz="800" dirty="0">
                          <a:effectLst/>
                          <a:latin typeface="Calibri" panose="020F0502020204030204" pitchFamily="34" charset="0"/>
                          <a:ea typeface="Times New Roman" panose="02020603050405020304" pitchFamily="18" charset="0"/>
                        </a:rPr>
                        <a:t>1 Defect missed SLA: 1429 – additional scenarios added at a late stage due to MOD700, then failed assurance twice </a:t>
                      </a:r>
                    </a:p>
                    <a:p>
                      <a:pPr marL="171450" lvl="0" indent="-171450">
                        <a:spcAft>
                          <a:spcPts val="0"/>
                        </a:spcAft>
                        <a:buFont typeface="Arial" panose="020B0604020202020204" pitchFamily="34" charset="0"/>
                        <a:buChar char="•"/>
                      </a:pPr>
                      <a:r>
                        <a:rPr lang="en-GB" sz="800" dirty="0">
                          <a:effectLst/>
                          <a:latin typeface="Calibri" panose="020F0502020204030204" pitchFamily="34" charset="0"/>
                          <a:ea typeface="Times New Roman" panose="02020603050405020304" pitchFamily="18" charset="0"/>
                        </a:rPr>
                        <a:t>1 Defect will fail the November SLA: 1449 – on hold due to code clash with November Release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effectLst/>
                          <a:latin typeface="Calibri" panose="020F0502020204030204" pitchFamily="34" charset="0"/>
                          <a:ea typeface="Calibri" panose="020F0502020204030204" pitchFamily="34" charset="0"/>
                        </a:rPr>
                        <a:t>Return to Green (RTG) plan in place for 15</a:t>
                      </a:r>
                      <a:r>
                        <a:rPr lang="en-GB" sz="800" baseline="30000" dirty="0">
                          <a:effectLst/>
                          <a:latin typeface="Calibri" panose="020F0502020204030204" pitchFamily="34" charset="0"/>
                          <a:ea typeface="Calibri" panose="020F0502020204030204" pitchFamily="34" charset="0"/>
                        </a:rPr>
                        <a:t>th</a:t>
                      </a:r>
                      <a:r>
                        <a:rPr lang="en-GB" sz="800" dirty="0">
                          <a:effectLst/>
                          <a:latin typeface="Calibri" panose="020F0502020204030204" pitchFamily="34" charset="0"/>
                          <a:ea typeface="Calibri" panose="020F0502020204030204" pitchFamily="34" charset="0"/>
                        </a:rPr>
                        <a:t> Nov with forecast RTG in Jan 2020 for all Defects</a:t>
                      </a:r>
                      <a:endParaRPr lang="en-GB" sz="800" baseline="0" dirty="0">
                        <a:solidFill>
                          <a:srgbClr val="FF0000"/>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baseline="0" dirty="0">
                          <a:solidFill>
                            <a:schemeClr val="tx1"/>
                          </a:solidFill>
                        </a:rPr>
                        <a:t>Reports now shared with all customers 2 business days after Amendment invoice issue date.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sz="800" baseline="0" dirty="0">
                        <a:solidFill>
                          <a:schemeClr val="tx1"/>
                        </a:solidFill>
                      </a:endParaRP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Ongoing WebEx’s are being held to discuss general questions our customers have with the reports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 Ongoing individual customer WebEx's to discuss what the MI means specifically to them</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10397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4C780-CD75-4AFC-AEBC-881964BD2891}"/>
              </a:ext>
            </a:extLst>
          </p:cNvPr>
          <p:cNvSpPr>
            <a:spLocks noGrp="1"/>
          </p:cNvSpPr>
          <p:nvPr>
            <p:ph type="title"/>
          </p:nvPr>
        </p:nvSpPr>
        <p:spPr/>
        <p:txBody>
          <a:bodyPr/>
          <a:lstStyle/>
          <a:p>
            <a:r>
              <a:rPr lang="en-GB" dirty="0"/>
              <a:t>Appendix</a:t>
            </a:r>
          </a:p>
        </p:txBody>
      </p:sp>
      <p:sp>
        <p:nvSpPr>
          <p:cNvPr id="3" name="Content Placeholder 2">
            <a:extLst>
              <a:ext uri="{FF2B5EF4-FFF2-40B4-BE49-F238E27FC236}">
                <a16:creationId xmlns:a16="http://schemas.microsoft.com/office/drawing/2014/main" id="{8369D508-3264-4D61-9DC1-5243176AA3D0}"/>
              </a:ext>
            </a:extLst>
          </p:cNvPr>
          <p:cNvSpPr>
            <a:spLocks noGrp="1"/>
          </p:cNvSpPr>
          <p:nvPr>
            <p:ph idx="1"/>
          </p:nvPr>
        </p:nvSpPr>
        <p:spPr/>
        <p:txBody>
          <a:bodyPr/>
          <a:lstStyle/>
          <a:p>
            <a:pPr marL="0" indent="0" algn="ctr">
              <a:buNone/>
            </a:pPr>
            <a:r>
              <a:rPr lang="en-GB" dirty="0"/>
              <a:t>Back Log and Transition Exclusions and Exceptions</a:t>
            </a:r>
          </a:p>
        </p:txBody>
      </p:sp>
    </p:spTree>
    <p:extLst>
      <p:ext uri="{BB962C8B-B14F-4D97-AF65-F5344CB8AC3E}">
        <p14:creationId xmlns:p14="http://schemas.microsoft.com/office/powerpoint/2010/main" val="99838204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278B76EF567ED48AE0EBA09BE2CCB61" ma:contentTypeVersion="11" ma:contentTypeDescription="Create a new document." ma:contentTypeScope="" ma:versionID="f428ec6ace2b3f7c586ec3dea8c15e70">
  <xsd:schema xmlns:xsd="http://www.w3.org/2001/XMLSchema" xmlns:xs="http://www.w3.org/2001/XMLSchema" xmlns:p="http://schemas.microsoft.com/office/2006/metadata/properties" xmlns:ns3="b2e1cf31-72f7-4330-8a9a-007eca424f2b" xmlns:ns4="b54c777f-9736-4448-9666-28b247b93c80" targetNamespace="http://schemas.microsoft.com/office/2006/metadata/properties" ma:root="true" ma:fieldsID="e4fde0c1519e92965d6da1d29823eb93" ns3:_="" ns4:_="">
    <xsd:import namespace="b2e1cf31-72f7-4330-8a9a-007eca424f2b"/>
    <xsd:import namespace="b54c777f-9736-4448-9666-28b247b93c8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e1cf31-72f7-4330-8a9a-007eca424f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4c777f-9736-4448-9666-28b247b93c8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b2e1cf31-72f7-4330-8a9a-007eca424f2b"/>
    <ds:schemaRef ds:uri="b54c777f-9736-4448-9666-28b247b93c80"/>
    <ds:schemaRef ds:uri="http://purl.org/dc/dcmitype/"/>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B9476B2A-78B8-4DC9-841D-7E04EAD171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e1cf31-72f7-4330-8a9a-007eca424f2b"/>
    <ds:schemaRef ds:uri="b54c777f-9736-4448-9666-28b247b93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16628</TotalTime>
  <Words>2353</Words>
  <Application>Microsoft Office PowerPoint</Application>
  <PresentationFormat>On-screen Show (16:9)</PresentationFormat>
  <Paragraphs>393</Paragraphs>
  <Slides>12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Courier New</vt:lpstr>
      <vt:lpstr>Symbol</vt:lpstr>
      <vt:lpstr>Wingdings</vt:lpstr>
      <vt:lpstr>Wingdings 2</vt:lpstr>
      <vt:lpstr>Office Theme</vt:lpstr>
      <vt:lpstr>Amendment Invoice  </vt:lpstr>
      <vt:lpstr>Summary Resolution Plan</vt:lpstr>
      <vt:lpstr>Supporting Information Mismatches</vt:lpstr>
      <vt:lpstr>Exceptions</vt:lpstr>
      <vt:lpstr>Exclusions</vt:lpstr>
      <vt:lpstr>Defects</vt:lpstr>
      <vt:lpstr>MI / Reporting</vt:lpstr>
      <vt:lpstr>Summary Resolution One Pager</vt:lpstr>
      <vt:lpstr>Appendix</vt:lpstr>
      <vt:lpstr>PowerPoint Presentation</vt:lpstr>
      <vt:lpstr>PowerPoint Presentation</vt:lpstr>
      <vt:lpstr>SSP Exceptions Backlog &amp; Transition - SLA end Feb 2020 – as at 1st Nov</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357</cp:revision>
  <cp:lastPrinted>2019-11-11T09:01:19Z</cp:lastPrinted>
  <dcterms:created xsi:type="dcterms:W3CDTF">2018-09-02T17:12:15Z</dcterms:created>
  <dcterms:modified xsi:type="dcterms:W3CDTF">2019-12-03T13:49:16Z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0x0101008278B76EF567ED48AE0EBA09BE2CCB61</vt:lpwstr>
  </property>
</Properties>
</file>