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2"/>
  </p:notesMasterIdLst>
  <p:sldIdLst>
    <p:sldId id="298" r:id="rId6"/>
    <p:sldId id="299" r:id="rId7"/>
    <p:sldId id="318" r:id="rId8"/>
    <p:sldId id="347" r:id="rId9"/>
    <p:sldId id="307" r:id="rId10"/>
    <p:sldId id="348"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382" autoAdjust="0"/>
  </p:normalViewPr>
  <p:slideViewPr>
    <p:cSldViewPr>
      <p:cViewPr>
        <p:scale>
          <a:sx n="110" d="100"/>
          <a:sy n="110" d="100"/>
        </p:scale>
        <p:origin x="-204"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42"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 chg="modSld">
      <pc:chgData name="Leanne Jackson" userId="S::leanne.jackson@xoserve.com::4fc50b8f-0f04-40c7-b5ef-9b7faaa6da53" providerId="AD" clId="Web-{25740957-2BD8-6FBC-058E-E9488985CF7B}" dt="2018-12-04T12:33:02.925" v="79" actId="20577"/>
      <pc:docMkLst>
        <pc:docMk/>
      </pc:docMkLst>
      <pc:sldChg chg="modSp">
        <pc:chgData name="Leanne Jackson" userId="S::leanne.jackson@xoserve.com::4fc50b8f-0f04-40c7-b5ef-9b7faaa6da53" providerId="AD" clId="Web-{25740957-2BD8-6FBC-058E-E9488985CF7B}" dt="2018-12-04T12:33:02.925" v="78" actId="20577"/>
        <pc:sldMkLst>
          <pc:docMk/>
          <pc:sldMk cId="949750898" sldId="299"/>
        </pc:sldMkLst>
        <pc:spChg chg="mod">
          <ac:chgData name="Leanne Jackson" userId="S::leanne.jackson@xoserve.com::4fc50b8f-0f04-40c7-b5ef-9b7faaa6da53" providerId="AD" clId="Web-{25740957-2BD8-6FBC-058E-E9488985CF7B}" dt="2018-12-04T12:33:02.925" v="78" actId="20577"/>
          <ac:spMkLst>
            <pc:docMk/>
            <pc:sldMk cId="949750898" sldId="29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08/01/2019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6"/>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smtClean="0"/>
              <a:t> Contract Management Committee 16/01/19</a:t>
            </a:r>
            <a:endParaRPr lang="en-GB" dirty="0"/>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1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smtClean="0"/>
              <a:t>Reporting </a:t>
            </a:r>
            <a:r>
              <a:rPr lang="en-GB" sz="1500" dirty="0"/>
              <a:t>on budget</a:t>
            </a:r>
          </a:p>
          <a:p>
            <a:pPr lvl="1"/>
            <a:r>
              <a:rPr lang="en-GB" sz="1500" dirty="0"/>
              <a:t>Task force </a:t>
            </a:r>
            <a:r>
              <a:rPr lang="en-GB" sz="1500" dirty="0" smtClean="0"/>
              <a:t>next steps</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 xmlns:a16="http://schemas.microsoft.com/office/drawing/2014/main" id="{02D4E185-FBF5-3446-B3E1-6F3AB6C27A45}"/>
              </a:ext>
            </a:extLst>
          </p:cNvPr>
          <p:cNvSpPr>
            <a:spLocks noChangeAspect="1" noChangeArrowheads="1"/>
          </p:cNvSpPr>
          <p:nvPr/>
        </p:nvSpPr>
        <p:spPr bwMode="gray">
          <a:xfrm>
            <a:off x="1979712" y="1131910"/>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614120980"/>
              </p:ext>
            </p:extLst>
          </p:nvPr>
        </p:nvGraphicFramePr>
        <p:xfrm>
          <a:off x="247134" y="638207"/>
          <a:ext cx="1240410" cy="1637520"/>
        </p:xfrm>
        <a:graphic>
          <a:graphicData uri="http://schemas.openxmlformats.org/drawingml/2006/table">
            <a:tbl>
              <a:tblPr firstRow="1" bandRow="1">
                <a:tableStyleId>{5C22544A-7EE6-4342-B048-85BDC9FD1C3A}</a:tableStyleId>
              </a:tblPr>
              <a:tblGrid>
                <a:gridCol w="620205">
                  <a:extLst>
                    <a:ext uri="{9D8B030D-6E8A-4147-A177-3AD203B41FA5}">
                      <a16:colId xmlns="" xmlns:a16="http://schemas.microsoft.com/office/drawing/2014/main" val="20001"/>
                    </a:ext>
                  </a:extLst>
                </a:gridCol>
                <a:gridCol w="620205">
                  <a:extLst>
                    <a:ext uri="{9D8B030D-6E8A-4147-A177-3AD203B41FA5}">
                      <a16:colId xmlns="" xmlns:a16="http://schemas.microsoft.com/office/drawing/2014/main" val="3698224449"/>
                    </a:ext>
                  </a:extLst>
                </a:gridCol>
              </a:tblGrid>
              <a:tr h="159996">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7" name="Table 6">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4184459335"/>
              </p:ext>
            </p:extLst>
          </p:nvPr>
        </p:nvGraphicFramePr>
        <p:xfrm>
          <a:off x="247134" y="2355726"/>
          <a:ext cx="4202558" cy="1815854"/>
        </p:xfrm>
        <a:graphic>
          <a:graphicData uri="http://schemas.openxmlformats.org/drawingml/2006/table">
            <a:tbl>
              <a:tblPr firstRow="1" bandRow="1">
                <a:tableStyleId>{5C22544A-7EE6-4342-B048-85BDC9FD1C3A}</a:tableStyleId>
              </a:tblPr>
              <a:tblGrid>
                <a:gridCol w="2330976">
                  <a:extLst>
                    <a:ext uri="{9D8B030D-6E8A-4147-A177-3AD203B41FA5}">
                      <a16:colId xmlns="" xmlns:a16="http://schemas.microsoft.com/office/drawing/2014/main" val="20000"/>
                    </a:ext>
                  </a:extLst>
                </a:gridCol>
                <a:gridCol w="719455">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504055">
                  <a:extLst>
                    <a:ext uri="{9D8B030D-6E8A-4147-A177-3AD203B41FA5}">
                      <a16:colId xmlns="" xmlns:a16="http://schemas.microsoft.com/office/drawing/2014/main" val="20003"/>
                    </a:ext>
                  </a:extLst>
                </a:gridCol>
              </a:tblGrid>
              <a:tr h="174508">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Publication of Sprint 4 Executive Summary</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08/11</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panose="020F0502020204030204" pitchFamily="34" charset="0"/>
                          <a:cs typeface="Times New Roman" panose="02020603050405020304" pitchFamily="18" charset="0"/>
                        </a:rPr>
                        <a:t>Publication of Sprint 5 Executive Summary</a:t>
                      </a:r>
                      <a:endParaRPr lang="en-GB" sz="800" kern="1200" dirty="0">
                        <a:solidFill>
                          <a:schemeClr val="tx2"/>
                        </a:solidFill>
                        <a:latin typeface="+mn-lt"/>
                        <a:ea typeface="Calibri" panose="020F0502020204030204" pitchFamily="34" charset="0"/>
                        <a:cs typeface="Times New Roman" panose="02020603050405020304" pitchFamily="18" charset="0"/>
                      </a:endParaRPr>
                    </a:p>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22/11</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9"/>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Publication of Sprint 6 Executive Summary</a:t>
                      </a:r>
                    </a:p>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IA &amp; AA </a:t>
                      </a:r>
                      <a:endParaRPr lang="en-GB" sz="800" kern="1200" baseline="0" dirty="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06/12</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chemeClr val="tx2"/>
                          </a:solidFill>
                          <a:effectLst/>
                          <a:latin typeface="+mn-lt"/>
                          <a:ea typeface="+mn-ea"/>
                          <a:cs typeface="+mn-cs"/>
                        </a:rPr>
                        <a:t>C</a:t>
                      </a:r>
                      <a:endParaRPr lang="en-GB" sz="800" b="1" i="0" u="none" strike="noStrike" kern="1200" dirty="0">
                        <a:solidFill>
                          <a:schemeClr val="tx2"/>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panose="020F0502020204030204" pitchFamily="34" charset="0"/>
                          <a:cs typeface="Times New Roman" panose="02020603050405020304" pitchFamily="18" charset="0"/>
                        </a:rPr>
                        <a:t>Present</a:t>
                      </a:r>
                      <a:r>
                        <a:rPr lang="en-GB" sz="800" kern="1200" baseline="0" dirty="0" smtClean="0">
                          <a:solidFill>
                            <a:schemeClr val="tx2"/>
                          </a:solidFill>
                          <a:latin typeface="+mn-lt"/>
                          <a:ea typeface="Calibri" panose="020F0502020204030204" pitchFamily="34" charset="0"/>
                          <a:cs typeface="Times New Roman" panose="02020603050405020304" pitchFamily="18" charset="0"/>
                        </a:rPr>
                        <a:t> documented Recommendations at </a:t>
                      </a:r>
                      <a:r>
                        <a:rPr lang="en-GB" sz="800" kern="1200" baseline="0" dirty="0" err="1" smtClean="0">
                          <a:solidFill>
                            <a:schemeClr val="tx2"/>
                          </a:solidFill>
                          <a:latin typeface="+mn-lt"/>
                          <a:ea typeface="Calibri" panose="020F0502020204030204" pitchFamily="34" charset="0"/>
                          <a:cs typeface="Times New Roman" panose="02020603050405020304" pitchFamily="18" charset="0"/>
                        </a:rPr>
                        <a:t>ChMC</a:t>
                      </a:r>
                      <a:r>
                        <a:rPr lang="en-GB" sz="800" kern="1200" baseline="0" dirty="0" smtClean="0">
                          <a:solidFill>
                            <a:schemeClr val="tx2"/>
                          </a:solidFill>
                          <a:latin typeface="+mn-lt"/>
                          <a:ea typeface="Calibri" panose="020F0502020204030204" pitchFamily="34" charset="0"/>
                          <a:cs typeface="Times New Roman" panose="02020603050405020304" pitchFamily="18" charset="0"/>
                        </a:rPr>
                        <a:t> December </a:t>
                      </a:r>
                      <a:endParaRPr lang="en-GB" sz="800" kern="1200" dirty="0" smtClean="0">
                        <a:solidFill>
                          <a:schemeClr val="tx2"/>
                        </a:solidFill>
                        <a:latin typeface="+mn-lt"/>
                        <a:ea typeface="Calibri" panose="020F0502020204030204" pitchFamily="34" charset="0"/>
                        <a:cs typeface="Times New Roman" panose="02020603050405020304" pitchFamily="18" charset="0"/>
                      </a:endParaRPr>
                    </a:p>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IA &amp; AA</a:t>
                      </a:r>
                      <a:endParaRPr lang="en-GB" sz="800" kern="1200" baseline="0" dirty="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12/12</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chemeClr val="tx2"/>
                          </a:solidFill>
                          <a:effectLst/>
                          <a:latin typeface="+mn-lt"/>
                          <a:ea typeface="+mn-ea"/>
                          <a:cs typeface="+mn-cs"/>
                        </a:rPr>
                        <a:t>C</a:t>
                      </a:r>
                      <a:endParaRPr lang="en-GB" sz="800" b="1" i="0" u="none" strike="noStrike" kern="1200" dirty="0">
                        <a:solidFill>
                          <a:schemeClr val="tx2"/>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panose="020F0502020204030204" pitchFamily="34" charset="0"/>
                          <a:cs typeface="Times New Roman" panose="02020603050405020304" pitchFamily="18" charset="0"/>
                        </a:rPr>
                        <a:t>Attend UIG working group </a:t>
                      </a:r>
                      <a:endParaRPr lang="en-GB" sz="800" kern="1200" dirty="0" smtClean="0">
                        <a:solidFill>
                          <a:schemeClr val="tx2"/>
                        </a:solidFill>
                        <a:latin typeface="+mn-lt"/>
                        <a:ea typeface="Calibri" panose="020F0502020204030204" pitchFamily="34" charset="0"/>
                        <a:cs typeface="Times New Roman" panose="02020603050405020304" pitchFamily="18" charset="0"/>
                      </a:endParaRPr>
                    </a:p>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IA &amp; AA</a:t>
                      </a:r>
                      <a:endParaRPr lang="en-GB" sz="800" kern="1200" baseline="0" dirty="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07/12</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chemeClr val="tx2"/>
                          </a:solidFill>
                          <a:effectLst/>
                          <a:latin typeface="+mn-lt"/>
                          <a:ea typeface="+mn-ea"/>
                          <a:cs typeface="+mn-cs"/>
                        </a:rPr>
                        <a:t>C</a:t>
                      </a:r>
                      <a:endParaRPr lang="en-GB" sz="800" b="1" i="0" u="none" strike="noStrike" kern="1200" dirty="0">
                        <a:solidFill>
                          <a:schemeClr val="tx2"/>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8" name="Table 7">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4036824410"/>
              </p:ext>
            </p:extLst>
          </p:nvPr>
        </p:nvGraphicFramePr>
        <p:xfrm>
          <a:off x="4716015" y="2381308"/>
          <a:ext cx="4104455" cy="1611898"/>
        </p:xfrm>
        <a:graphic>
          <a:graphicData uri="http://schemas.openxmlformats.org/drawingml/2006/table">
            <a:tbl>
              <a:tblPr firstRow="1" bandRow="1">
                <a:tableStyleId>{5C22544A-7EE6-4342-B048-85BDC9FD1C3A}</a:tableStyleId>
              </a:tblPr>
              <a:tblGrid>
                <a:gridCol w="2241507">
                  <a:extLst>
                    <a:ext uri="{9D8B030D-6E8A-4147-A177-3AD203B41FA5}">
                      <a16:colId xmlns="" xmlns:a16="http://schemas.microsoft.com/office/drawing/2014/main" val="20000"/>
                    </a:ext>
                  </a:extLst>
                </a:gridCol>
                <a:gridCol w="710820">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504056">
                  <a:extLst>
                    <a:ext uri="{9D8B030D-6E8A-4147-A177-3AD203B41FA5}">
                      <a16:colId xmlns="" xmlns:a16="http://schemas.microsoft.com/office/drawing/2014/main" val="20003"/>
                    </a:ext>
                  </a:extLst>
                </a:gridCol>
              </a:tblGrid>
              <a:tr h="139407">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2940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Publication of Findings </a:t>
                      </a:r>
                      <a:r>
                        <a:rPr lang="en-GB" sz="800" kern="1200" baseline="0" dirty="0" smtClean="0">
                          <a:solidFill>
                            <a:schemeClr val="tx2"/>
                          </a:solidFill>
                          <a:latin typeface="+mn-lt"/>
                          <a:ea typeface="Calibri" charset="0"/>
                          <a:cs typeface="Times New Roman" panose="02020603050405020304" pitchFamily="18" charset="0"/>
                        </a:rPr>
                        <a:t>&amp; Recommendations </a:t>
                      </a:r>
                      <a:r>
                        <a:rPr lang="en-GB" sz="800" kern="1200" baseline="0" dirty="0">
                          <a:solidFill>
                            <a:schemeClr val="tx2"/>
                          </a:solidFill>
                          <a:latin typeface="+mn-lt"/>
                          <a:ea typeface="Calibri" charset="0"/>
                          <a:cs typeface="Times New Roman" panose="02020603050405020304" pitchFamily="18" charset="0"/>
                        </a:rPr>
                        <a:t>ongoing</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07/12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7812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panose="020F0502020204030204" pitchFamily="34" charset="0"/>
                          <a:cs typeface="Times New Roman" panose="02020603050405020304" pitchFamily="18" charset="0"/>
                        </a:rPr>
                        <a:t>AUGE</a:t>
                      </a:r>
                      <a:r>
                        <a:rPr lang="en-GB" sz="800" kern="1200" baseline="0" dirty="0" smtClean="0">
                          <a:solidFill>
                            <a:schemeClr val="tx2"/>
                          </a:solidFill>
                          <a:latin typeface="+mn-lt"/>
                          <a:ea typeface="Calibri" panose="020F0502020204030204" pitchFamily="34" charset="0"/>
                          <a:cs typeface="Times New Roman" panose="02020603050405020304" pitchFamily="18" charset="0"/>
                        </a:rPr>
                        <a:t> &amp; PAFA – Task force present </a:t>
                      </a:r>
                      <a:r>
                        <a:rPr lang="en-GB" sz="800" kern="1200" baseline="0" dirty="0" smtClean="0">
                          <a:solidFill>
                            <a:schemeClr val="tx2"/>
                          </a:solidFill>
                          <a:latin typeface="+mn-lt"/>
                          <a:ea typeface="Calibri" panose="020F0502020204030204" pitchFamily="34" charset="0"/>
                          <a:cs typeface="Times New Roman" panose="02020603050405020304" pitchFamily="18" charset="0"/>
                        </a:rPr>
                        <a:t>recommendations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IA &amp; AA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09/01/19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0382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a:t>
                      </a:r>
                      <a:r>
                        <a:rPr lang="en-GB" sz="800" kern="1200" dirty="0" err="1" smtClean="0">
                          <a:solidFill>
                            <a:schemeClr val="tx2"/>
                          </a:solidFill>
                          <a:latin typeface="+mj-lt"/>
                          <a:ea typeface="Calibri" panose="020F0502020204030204" pitchFamily="34" charset="0"/>
                          <a:cs typeface="Times New Roman" panose="02020603050405020304" pitchFamily="18" charset="0"/>
                        </a:rPr>
                        <a:t>ChMC</a:t>
                      </a:r>
                      <a:r>
                        <a:rPr lang="en-GB" sz="800" kern="1200" dirty="0" smtClean="0">
                          <a:solidFill>
                            <a:schemeClr val="tx2"/>
                          </a:solidFill>
                          <a:latin typeface="+mj-lt"/>
                          <a:ea typeface="Calibri" panose="020F0502020204030204" pitchFamily="34" charset="0"/>
                          <a:cs typeface="Times New Roman" panose="02020603050405020304" pitchFamily="18" charset="0"/>
                        </a:rPr>
                        <a:t> </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IA &amp; AA </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09/01/19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UIG working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IA &amp; AA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18/01/19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Run</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UIG Recommendation day under UIG work group banner</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28/01/19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
        <p:nvSpPr>
          <p:cNvPr id="9" name="TextBox 8">
            <a:extLst>
              <a:ext uri="{FF2B5EF4-FFF2-40B4-BE49-F238E27FC236}">
                <a16:creationId xmlns="" xmlns:a16="http://schemas.microsoft.com/office/drawing/2014/main" id="{CB52235E-B02C-D446-8E73-FC4656F5C1A2}"/>
              </a:ext>
            </a:extLst>
          </p:cNvPr>
          <p:cNvSpPr txBox="1"/>
          <p:nvPr/>
        </p:nvSpPr>
        <p:spPr>
          <a:xfrm>
            <a:off x="1835696" y="752386"/>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2714136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Plan on Page</a:t>
            </a:r>
            <a:endParaRPr lang="en-GB" dirty="0"/>
          </a:p>
        </p:txBody>
      </p:sp>
      <p:sp>
        <p:nvSpPr>
          <p:cNvPr id="15" name="Rectangle 14">
            <a:extLst>
              <a:ext uri="{FF2B5EF4-FFF2-40B4-BE49-F238E27FC236}">
                <a16:creationId xmlns:a16="http://schemas.microsoft.com/office/drawing/2014/main" xmlns="" id="{B64306B3-3585-5E46-BA3A-D8B3C1223180}"/>
              </a:ext>
            </a:extLst>
          </p:cNvPr>
          <p:cNvSpPr/>
          <p:nvPr/>
        </p:nvSpPr>
        <p:spPr bwMode="auto">
          <a:xfrm>
            <a:off x="5508104" y="195486"/>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xmlns=""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xmlns="" id="{F6B8063B-A63C-804E-BE6B-8BA555583BC4}"/>
              </a:ext>
            </a:extLst>
          </p:cNvPr>
          <p:cNvSpPr txBox="1"/>
          <p:nvPr/>
        </p:nvSpPr>
        <p:spPr>
          <a:xfrm>
            <a:off x="6479193"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xmlns="" id="{5F6F08A8-4516-2149-B434-0B4218F20DA7}"/>
              </a:ext>
            </a:extLst>
          </p:cNvPr>
          <p:cNvSpPr/>
          <p:nvPr/>
        </p:nvSpPr>
        <p:spPr>
          <a:xfrm>
            <a:off x="7236296" y="254951"/>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xmlns="" id="{B28A795C-A89F-7E4F-AFD7-DF1859237223}"/>
              </a:ext>
            </a:extLst>
          </p:cNvPr>
          <p:cNvSpPr txBox="1"/>
          <p:nvPr/>
        </p:nvSpPr>
        <p:spPr>
          <a:xfrm>
            <a:off x="7415297" y="254951"/>
            <a:ext cx="613087" cy="221018"/>
          </a:xfrm>
          <a:prstGeom prst="rect">
            <a:avLst/>
          </a:prstGeom>
          <a:noFill/>
        </p:spPr>
        <p:txBody>
          <a:bodyPr wrap="square" lIns="18000" tIns="18000" rIns="18000" bIns="18000" rtlCol="0">
            <a:spAutoFit/>
          </a:bodyPr>
          <a:lstStyle/>
          <a:p>
            <a:r>
              <a:rPr lang="en-US" sz="600" dirty="0" smtClean="0"/>
              <a:t>Advanced </a:t>
            </a:r>
            <a:r>
              <a:rPr lang="en-US" sz="600" dirty="0"/>
              <a:t>Analytics</a:t>
            </a:r>
          </a:p>
        </p:txBody>
      </p:sp>
      <p:sp>
        <p:nvSpPr>
          <p:cNvPr id="20" name="Triangle 152">
            <a:extLst>
              <a:ext uri="{FF2B5EF4-FFF2-40B4-BE49-F238E27FC236}">
                <a16:creationId xmlns:a16="http://schemas.microsoft.com/office/drawing/2014/main" xmlns=""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xmlns="" id="{AD6031FF-D932-4F45-9D83-CFA5F6CB41C5}"/>
              </a:ext>
            </a:extLst>
          </p:cNvPr>
          <p:cNvSpPr txBox="1"/>
          <p:nvPr/>
        </p:nvSpPr>
        <p:spPr>
          <a:xfrm>
            <a:off x="8207385" y="265606"/>
            <a:ext cx="613087" cy="221018"/>
          </a:xfrm>
          <a:prstGeom prst="rect">
            <a:avLst/>
          </a:prstGeom>
          <a:noFill/>
        </p:spPr>
        <p:txBody>
          <a:bodyPr wrap="square" lIns="18000" tIns="18000" rIns="18000" bIns="18000" rtlCol="0">
            <a:spAutoFit/>
          </a:bodyPr>
          <a:lstStyle/>
          <a:p>
            <a:pPr algn="r"/>
            <a:r>
              <a:rPr lang="en-US" sz="600" dirty="0"/>
              <a:t>DSC ChMC 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xmlns="" id="{F6B8063B-A63C-804E-BE6B-8BA555583BC4}"/>
              </a:ext>
            </a:extLst>
          </p:cNvPr>
          <p:cNvSpPr txBox="1"/>
          <p:nvPr/>
        </p:nvSpPr>
        <p:spPr>
          <a:xfrm>
            <a:off x="5724128" y="262500"/>
            <a:ext cx="613087" cy="221018"/>
          </a:xfrm>
          <a:prstGeom prst="rect">
            <a:avLst/>
          </a:prstGeom>
          <a:noFill/>
        </p:spPr>
        <p:txBody>
          <a:bodyPr wrap="square" lIns="18000" tIns="18000" rIns="18000" bIns="18000" rtlCol="0">
            <a:spAutoFit/>
          </a:bodyPr>
          <a:lstStyle/>
          <a:p>
            <a:r>
              <a:rPr lang="en-US" sz="600" dirty="0" smtClean="0"/>
              <a:t>Completed activity </a:t>
            </a:r>
            <a:endParaRPr lang="en-US" sz="600" dirty="0"/>
          </a:p>
        </p:txBody>
      </p:sp>
      <p:graphicFrame>
        <p:nvGraphicFramePr>
          <p:cNvPr id="25" name="Table 24">
            <a:extLst>
              <a:ext uri="{FF2B5EF4-FFF2-40B4-BE49-F238E27FC236}">
                <a16:creationId xmlns:a16="http://schemas.microsoft.com/office/drawing/2014/main" xmlns="" id="{67DD9588-713D-6541-B74F-36D3C98AF17D}"/>
              </a:ext>
            </a:extLst>
          </p:cNvPr>
          <p:cNvGraphicFramePr>
            <a:graphicFrameLocks noGrp="1"/>
          </p:cNvGraphicFramePr>
          <p:nvPr>
            <p:extLst>
              <p:ext uri="{D42A27DB-BD31-4B8C-83A1-F6EECF244321}">
                <p14:modId xmlns:p14="http://schemas.microsoft.com/office/powerpoint/2010/main" val="4244113242"/>
              </p:ext>
            </p:extLst>
          </p:nvPr>
        </p:nvGraphicFramePr>
        <p:xfrm>
          <a:off x="162143" y="722976"/>
          <a:ext cx="7938256" cy="4010600"/>
        </p:xfrm>
        <a:graphic>
          <a:graphicData uri="http://schemas.openxmlformats.org/drawingml/2006/table">
            <a:tbl>
              <a:tblPr firstRow="1" bandRow="1">
                <a:tableStyleId>{69CF1AB2-1976-4502-BF36-3FF5EA218861}</a:tableStyleId>
              </a:tblPr>
              <a:tblGrid>
                <a:gridCol w="245494">
                  <a:extLst>
                    <a:ext uri="{9D8B030D-6E8A-4147-A177-3AD203B41FA5}">
                      <a16:colId xmlns:a16="http://schemas.microsoft.com/office/drawing/2014/main" xmlns="" val="4177888447"/>
                    </a:ext>
                  </a:extLst>
                </a:gridCol>
                <a:gridCol w="349671">
                  <a:extLst>
                    <a:ext uri="{9D8B030D-6E8A-4147-A177-3AD203B41FA5}">
                      <a16:colId xmlns:a16="http://schemas.microsoft.com/office/drawing/2014/main" xmlns="" val="3013069579"/>
                    </a:ext>
                  </a:extLst>
                </a:gridCol>
                <a:gridCol w="349671">
                  <a:extLst>
                    <a:ext uri="{9D8B030D-6E8A-4147-A177-3AD203B41FA5}">
                      <a16:colId xmlns:a16="http://schemas.microsoft.com/office/drawing/2014/main" xmlns="" val="1475387405"/>
                    </a:ext>
                  </a:extLst>
                </a:gridCol>
                <a:gridCol w="349671">
                  <a:extLst>
                    <a:ext uri="{9D8B030D-6E8A-4147-A177-3AD203B41FA5}">
                      <a16:colId xmlns:a16="http://schemas.microsoft.com/office/drawing/2014/main" xmlns="" val="4167404248"/>
                    </a:ext>
                  </a:extLst>
                </a:gridCol>
                <a:gridCol w="349671">
                  <a:extLst>
                    <a:ext uri="{9D8B030D-6E8A-4147-A177-3AD203B41FA5}">
                      <a16:colId xmlns:a16="http://schemas.microsoft.com/office/drawing/2014/main" xmlns="" val="1882720330"/>
                    </a:ext>
                  </a:extLst>
                </a:gridCol>
                <a:gridCol w="349671"/>
                <a:gridCol w="349671"/>
                <a:gridCol w="349671"/>
                <a:gridCol w="349671"/>
                <a:gridCol w="349671"/>
                <a:gridCol w="349671"/>
                <a:gridCol w="349671"/>
                <a:gridCol w="349671"/>
                <a:gridCol w="349671"/>
                <a:gridCol w="349671"/>
                <a:gridCol w="349671"/>
                <a:gridCol w="349671"/>
                <a:gridCol w="349671"/>
                <a:gridCol w="349671"/>
                <a:gridCol w="349671"/>
                <a:gridCol w="349671"/>
                <a:gridCol w="349671"/>
                <a:gridCol w="349671"/>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September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October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November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December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3">
                  <a:txBody>
                    <a:bodyPr/>
                    <a:lstStyle/>
                    <a:p>
                      <a:pPr algn="ctr"/>
                      <a:r>
                        <a:rPr lang="en-US" sz="600" b="1" dirty="0" smtClean="0">
                          <a:solidFill>
                            <a:schemeClr val="bg1"/>
                          </a:solidFill>
                        </a:rPr>
                        <a:t>January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03/09</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10/09</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17/09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24/09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08/10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15/10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22/10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29/10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05/11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12/11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19/11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26/11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03/12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10/12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17/12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24/12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31/12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07/01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14/01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21/01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28/01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1149007"/>
                  </a:ext>
                </a:extLst>
              </a:tr>
            </a:tbl>
          </a:graphicData>
        </a:graphic>
      </p:graphicFrame>
      <p:sp>
        <p:nvSpPr>
          <p:cNvPr id="29" name="Rectangle 28">
            <a:extLst>
              <a:ext uri="{FF2B5EF4-FFF2-40B4-BE49-F238E27FC236}">
                <a16:creationId xmlns:a16="http://schemas.microsoft.com/office/drawing/2014/main" xmlns="" id="{F3EB2757-1D02-F943-B54B-ECECCBAAC990}"/>
              </a:ext>
            </a:extLst>
          </p:cNvPr>
          <p:cNvSpPr/>
          <p:nvPr/>
        </p:nvSpPr>
        <p:spPr>
          <a:xfrm>
            <a:off x="477813" y="4417593"/>
            <a:ext cx="7622579"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a:t>
            </a:r>
            <a:r>
              <a:rPr lang="en-US" sz="600" dirty="0" smtClean="0">
                <a:solidFill>
                  <a:srgbClr val="000000"/>
                </a:solidFill>
              </a:rPr>
              <a:t>tracking (Investigation Tracker updated and published bi-weekly)</a:t>
            </a:r>
            <a:endParaRPr lang="en-US" sz="600" dirty="0">
              <a:solidFill>
                <a:srgbClr val="000000"/>
              </a:solidFill>
            </a:endParaRPr>
          </a:p>
        </p:txBody>
      </p:sp>
      <p:cxnSp>
        <p:nvCxnSpPr>
          <p:cNvPr id="26" name="Straight Connector 25">
            <a:extLst>
              <a:ext uri="{FF2B5EF4-FFF2-40B4-BE49-F238E27FC236}">
                <a16:creationId xmlns:a16="http://schemas.microsoft.com/office/drawing/2014/main" xmlns="" id="{9E42E2F7-1B55-0246-A79F-66DE70F6DB26}"/>
              </a:ext>
            </a:extLst>
          </p:cNvPr>
          <p:cNvCxnSpPr>
            <a:cxnSpLocks/>
          </p:cNvCxnSpPr>
          <p:nvPr/>
        </p:nvCxnSpPr>
        <p:spPr>
          <a:xfrm>
            <a:off x="6804248"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xmlns="" id="{839E1A28-02B5-A544-BD7A-CF80C8727382}"/>
              </a:ext>
            </a:extLst>
          </p:cNvPr>
          <p:cNvSpPr txBox="1"/>
          <p:nvPr/>
        </p:nvSpPr>
        <p:spPr>
          <a:xfrm>
            <a:off x="467544" y="1533217"/>
            <a:ext cx="1201283"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i="1" dirty="0">
                <a:solidFill>
                  <a:srgbClr val="000000"/>
                </a:solidFill>
                <a:ea typeface="ＭＳ Ｐゴシック" pitchFamily="34" charset="-128"/>
              </a:rPr>
              <a:t>03/09</a:t>
            </a:r>
            <a:r>
              <a:rPr lang="en-US" sz="600" dirty="0">
                <a:solidFill>
                  <a:srgbClr val="000000"/>
                </a:solidFill>
                <a:ea typeface="ＭＳ Ｐゴシック" pitchFamily="34" charset="-128"/>
              </a:rPr>
              <a:t> Kick-off workshop with </a:t>
            </a:r>
            <a:r>
              <a:rPr lang="en-US" sz="600" dirty="0" smtClean="0">
                <a:solidFill>
                  <a:srgbClr val="000000"/>
                </a:solidFill>
                <a:ea typeface="ＭＳ Ｐゴシック" pitchFamily="34" charset="-128"/>
              </a:rPr>
              <a:t>Vendor</a:t>
            </a:r>
            <a:endParaRPr lang="en-US" sz="600" dirty="0">
              <a:solidFill>
                <a:srgbClr val="000000"/>
              </a:solidFill>
              <a:ea typeface="ＭＳ Ｐゴシック" pitchFamily="34" charset="-128"/>
            </a:endParaRPr>
          </a:p>
        </p:txBody>
      </p:sp>
      <p:sp>
        <p:nvSpPr>
          <p:cNvPr id="33" name="Triangle 110">
            <a:extLst>
              <a:ext uri="{FF2B5EF4-FFF2-40B4-BE49-F238E27FC236}">
                <a16:creationId xmlns:a16="http://schemas.microsoft.com/office/drawing/2014/main" xmlns="" id="{FB3AC4C4-76E8-4548-B583-3F9F0BE40110}"/>
              </a:ext>
            </a:extLst>
          </p:cNvPr>
          <p:cNvSpPr/>
          <p:nvPr/>
        </p:nvSpPr>
        <p:spPr>
          <a:xfrm>
            <a:off x="959667" y="1184539"/>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34" name="TextBox 33">
            <a:extLst>
              <a:ext uri="{FF2B5EF4-FFF2-40B4-BE49-F238E27FC236}">
                <a16:creationId xmlns:a16="http://schemas.microsoft.com/office/drawing/2014/main" xmlns="" id="{D1628C3B-07D9-ED4A-A33F-A49E12BC0EAE}"/>
              </a:ext>
            </a:extLst>
          </p:cNvPr>
          <p:cNvSpPr txBox="1"/>
          <p:nvPr/>
        </p:nvSpPr>
        <p:spPr>
          <a:xfrm>
            <a:off x="407322" y="1143529"/>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12/09 DSC ChMC</a:t>
            </a:r>
          </a:p>
        </p:txBody>
      </p:sp>
      <p:sp>
        <p:nvSpPr>
          <p:cNvPr id="35" name="Triangle 123">
            <a:extLst>
              <a:ext uri="{FF2B5EF4-FFF2-40B4-BE49-F238E27FC236}">
                <a16:creationId xmlns:a16="http://schemas.microsoft.com/office/drawing/2014/main" xmlns="" id="{6F9210BC-760F-B640-8FBC-6D5BC3A96AFB}"/>
              </a:ext>
            </a:extLst>
          </p:cNvPr>
          <p:cNvSpPr/>
          <p:nvPr/>
        </p:nvSpPr>
        <p:spPr>
          <a:xfrm>
            <a:off x="2277052"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36" name="TextBox 35">
            <a:extLst>
              <a:ext uri="{FF2B5EF4-FFF2-40B4-BE49-F238E27FC236}">
                <a16:creationId xmlns:a16="http://schemas.microsoft.com/office/drawing/2014/main" xmlns="" id="{6ECF800B-C755-FD4C-8704-BB42D910CD1F}"/>
              </a:ext>
            </a:extLst>
          </p:cNvPr>
          <p:cNvSpPr txBox="1"/>
          <p:nvPr/>
        </p:nvSpPr>
        <p:spPr>
          <a:xfrm>
            <a:off x="1907673" y="1270612"/>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10/10 </a:t>
            </a:r>
            <a:r>
              <a:rPr lang="en-US" sz="600" dirty="0" smtClean="0">
                <a:solidFill>
                  <a:srgbClr val="000000"/>
                </a:solidFill>
                <a:ea typeface="ＭＳ Ｐゴシック" pitchFamily="34" charset="-128"/>
              </a:rPr>
              <a:t>DSC </a:t>
            </a:r>
            <a:r>
              <a:rPr lang="en-US" sz="600" dirty="0">
                <a:solidFill>
                  <a:srgbClr val="000000"/>
                </a:solidFill>
                <a:ea typeface="ＭＳ Ｐゴシック" pitchFamily="34" charset="-128"/>
              </a:rPr>
              <a:t>ChMC</a:t>
            </a:r>
          </a:p>
        </p:txBody>
      </p:sp>
      <p:sp>
        <p:nvSpPr>
          <p:cNvPr id="41" name="Diamond 40">
            <a:extLst>
              <a:ext uri="{FF2B5EF4-FFF2-40B4-BE49-F238E27FC236}">
                <a16:creationId xmlns:a16="http://schemas.microsoft.com/office/drawing/2014/main" xmlns="" id="{6E5A036B-F95C-6744-85B5-E274245D48BB}"/>
              </a:ext>
            </a:extLst>
          </p:cNvPr>
          <p:cNvSpPr/>
          <p:nvPr/>
        </p:nvSpPr>
        <p:spPr bwMode="auto">
          <a:xfrm>
            <a:off x="395537" y="1744977"/>
            <a:ext cx="160838"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b="1" kern="0" dirty="0" smtClean="0">
                <a:solidFill>
                  <a:srgbClr val="000000"/>
                </a:solidFill>
                <a:ea typeface="ＭＳ Ｐゴシック" pitchFamily="34" charset="-128"/>
              </a:rPr>
              <a:t>C</a:t>
            </a:r>
            <a:endParaRPr lang="en-US" sz="600" b="1" kern="0" dirty="0">
              <a:solidFill>
                <a:srgbClr val="000000"/>
              </a:solidFill>
              <a:ea typeface="ＭＳ Ｐゴシック" pitchFamily="34" charset="-128"/>
            </a:endParaRPr>
          </a:p>
        </p:txBody>
      </p:sp>
      <p:sp>
        <p:nvSpPr>
          <p:cNvPr id="52" name="Rectangle 51">
            <a:extLst>
              <a:ext uri="{FF2B5EF4-FFF2-40B4-BE49-F238E27FC236}">
                <a16:creationId xmlns:a16="http://schemas.microsoft.com/office/drawing/2014/main" xmlns="" id="{8B803917-08C4-B347-AB2A-57446C6406BD}"/>
              </a:ext>
            </a:extLst>
          </p:cNvPr>
          <p:cNvSpPr/>
          <p:nvPr/>
        </p:nvSpPr>
        <p:spPr>
          <a:xfrm>
            <a:off x="3192794" y="3580737"/>
            <a:ext cx="2737853" cy="143141"/>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and manage shipper action plans (linked to </a:t>
            </a:r>
            <a:r>
              <a:rPr lang="en-US" sz="600" dirty="0" smtClean="0">
                <a:solidFill>
                  <a:srgbClr val="000000"/>
                </a:solidFill>
              </a:rPr>
              <a:t>Investigation Log) </a:t>
            </a:r>
            <a:endParaRPr lang="en-US" sz="600" dirty="0">
              <a:solidFill>
                <a:srgbClr val="000000"/>
              </a:solidFill>
            </a:endParaRPr>
          </a:p>
        </p:txBody>
      </p:sp>
      <p:sp>
        <p:nvSpPr>
          <p:cNvPr id="53" name="Rectangle 52">
            <a:extLst>
              <a:ext uri="{FF2B5EF4-FFF2-40B4-BE49-F238E27FC236}">
                <a16:creationId xmlns:a16="http://schemas.microsoft.com/office/drawing/2014/main" xmlns="" id="{A6A20493-ADA1-7E4C-A9C1-F70C8EBC74A7}"/>
              </a:ext>
            </a:extLst>
          </p:cNvPr>
          <p:cNvSpPr/>
          <p:nvPr/>
        </p:nvSpPr>
        <p:spPr>
          <a:xfrm>
            <a:off x="591145" y="1749258"/>
            <a:ext cx="86874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a:t>
            </a:r>
            <a:r>
              <a:rPr lang="en-US" sz="600" kern="0" dirty="0" smtClean="0">
                <a:solidFill>
                  <a:srgbClr val="000000"/>
                </a:solidFill>
                <a:ea typeface="ＭＳ Ｐゴシック" pitchFamily="34" charset="-128"/>
              </a:rPr>
              <a:t>1</a:t>
            </a:r>
            <a:endParaRPr lang="en-US" sz="600" i="1" kern="0" dirty="0">
              <a:solidFill>
                <a:srgbClr val="000000"/>
              </a:solidFill>
              <a:ea typeface="ＭＳ Ｐゴシック" pitchFamily="34" charset="-128"/>
            </a:endParaRPr>
          </a:p>
        </p:txBody>
      </p:sp>
      <p:sp>
        <p:nvSpPr>
          <p:cNvPr id="54" name="Rectangle 53">
            <a:extLst>
              <a:ext uri="{FF2B5EF4-FFF2-40B4-BE49-F238E27FC236}">
                <a16:creationId xmlns:a16="http://schemas.microsoft.com/office/drawing/2014/main" xmlns="" id="{7AA80120-6A97-B74B-B057-08B4863FAE19}"/>
              </a:ext>
            </a:extLst>
          </p:cNvPr>
          <p:cNvSpPr/>
          <p:nvPr/>
        </p:nvSpPr>
        <p:spPr>
          <a:xfrm>
            <a:off x="1479631" y="1941848"/>
            <a:ext cx="673941"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a:t>
            </a:r>
            <a:r>
              <a:rPr lang="en-US" sz="600" kern="0" dirty="0" smtClean="0">
                <a:solidFill>
                  <a:srgbClr val="000000"/>
                </a:solidFill>
                <a:ea typeface="ＭＳ Ｐゴシック" pitchFamily="34" charset="-128"/>
              </a:rPr>
              <a:t>2</a:t>
            </a:r>
            <a:endParaRPr lang="en-US" sz="600" i="1" kern="0" dirty="0">
              <a:solidFill>
                <a:srgbClr val="000000"/>
              </a:solidFill>
              <a:ea typeface="ＭＳ Ｐゴシック" pitchFamily="34" charset="-128"/>
            </a:endParaRPr>
          </a:p>
        </p:txBody>
      </p:sp>
      <p:sp>
        <p:nvSpPr>
          <p:cNvPr id="55" name="Rectangle 54">
            <a:extLst>
              <a:ext uri="{FF2B5EF4-FFF2-40B4-BE49-F238E27FC236}">
                <a16:creationId xmlns:a16="http://schemas.microsoft.com/office/drawing/2014/main" xmlns="" id="{72FAFA24-C1FC-B24F-9807-690D8DF306C9}"/>
              </a:ext>
            </a:extLst>
          </p:cNvPr>
          <p:cNvSpPr/>
          <p:nvPr/>
        </p:nvSpPr>
        <p:spPr>
          <a:xfrm>
            <a:off x="2171757" y="2134438"/>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a:t>
            </a:r>
            <a:r>
              <a:rPr lang="en-US" sz="600" kern="0" dirty="0" smtClean="0">
                <a:solidFill>
                  <a:srgbClr val="000000"/>
                </a:solidFill>
                <a:ea typeface="ＭＳ Ｐゴシック" pitchFamily="34" charset="-128"/>
              </a:rPr>
              <a:t>3</a:t>
            </a:r>
            <a:endParaRPr lang="en-US" sz="600" i="1" kern="0" dirty="0">
              <a:solidFill>
                <a:srgbClr val="000000"/>
              </a:solidFill>
              <a:ea typeface="ＭＳ Ｐゴシック" pitchFamily="34" charset="-128"/>
            </a:endParaRPr>
          </a:p>
        </p:txBody>
      </p:sp>
      <p:sp>
        <p:nvSpPr>
          <p:cNvPr id="56" name="Diamond 55">
            <a:extLst>
              <a:ext uri="{FF2B5EF4-FFF2-40B4-BE49-F238E27FC236}">
                <a16:creationId xmlns:a16="http://schemas.microsoft.com/office/drawing/2014/main" xmlns="" id="{650F2950-62D4-654B-A968-D32695357EDC}"/>
              </a:ext>
            </a:extLst>
          </p:cNvPr>
          <p:cNvSpPr/>
          <p:nvPr/>
        </p:nvSpPr>
        <p:spPr>
          <a:xfrm>
            <a:off x="3015256" y="3543509"/>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a:t>
            </a:r>
          </a:p>
        </p:txBody>
      </p:sp>
      <p:sp>
        <p:nvSpPr>
          <p:cNvPr id="57" name="TextBox 56">
            <a:extLst>
              <a:ext uri="{FF2B5EF4-FFF2-40B4-BE49-F238E27FC236}">
                <a16:creationId xmlns:a16="http://schemas.microsoft.com/office/drawing/2014/main" xmlns="" id="{8DE52843-4138-1442-9B64-C4E1D836BDAC}"/>
              </a:ext>
            </a:extLst>
          </p:cNvPr>
          <p:cNvSpPr txBox="1"/>
          <p:nvPr/>
        </p:nvSpPr>
        <p:spPr>
          <a:xfrm>
            <a:off x="2735741" y="3739209"/>
            <a:ext cx="796564"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22/10 Action </a:t>
            </a:r>
            <a:r>
              <a:rPr lang="en-US" sz="600" dirty="0">
                <a:solidFill>
                  <a:srgbClr val="000000"/>
                </a:solidFill>
                <a:ea typeface="ＭＳ Ｐゴシック" pitchFamily="34" charset="-128"/>
              </a:rPr>
              <a:t>plan </a:t>
            </a:r>
            <a:r>
              <a:rPr lang="en-US" sz="600" dirty="0" smtClean="0">
                <a:solidFill>
                  <a:srgbClr val="000000"/>
                </a:solidFill>
                <a:ea typeface="ＭＳ Ｐゴシック" pitchFamily="34" charset="-128"/>
              </a:rPr>
              <a:t>template </a:t>
            </a:r>
            <a:r>
              <a:rPr lang="en-US" sz="600" dirty="0">
                <a:solidFill>
                  <a:srgbClr val="000000"/>
                </a:solidFill>
                <a:ea typeface="ＭＳ Ｐゴシック" pitchFamily="34" charset="-128"/>
              </a:rPr>
              <a:t>developed</a:t>
            </a:r>
          </a:p>
        </p:txBody>
      </p:sp>
      <p:sp>
        <p:nvSpPr>
          <p:cNvPr id="70" name="Rectangle 69">
            <a:extLst>
              <a:ext uri="{FF2B5EF4-FFF2-40B4-BE49-F238E27FC236}">
                <a16:creationId xmlns:a16="http://schemas.microsoft.com/office/drawing/2014/main" xmlns="" id="{72FAFA24-C1FC-B24F-9807-690D8DF306C9}"/>
              </a:ext>
            </a:extLst>
          </p:cNvPr>
          <p:cNvSpPr/>
          <p:nvPr/>
        </p:nvSpPr>
        <p:spPr>
          <a:xfrm>
            <a:off x="2855752" y="2352898"/>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a:t>
            </a:r>
            <a:r>
              <a:rPr lang="en-US" sz="600" kern="0" dirty="0" smtClean="0">
                <a:solidFill>
                  <a:srgbClr val="000000"/>
                </a:solidFill>
                <a:ea typeface="ＭＳ Ｐゴシック" pitchFamily="34" charset="-128"/>
              </a:rPr>
              <a:t>4 </a:t>
            </a:r>
            <a:endParaRPr lang="en-US" sz="600" i="1" kern="0" dirty="0">
              <a:solidFill>
                <a:srgbClr val="000000"/>
              </a:solidFill>
              <a:ea typeface="ＭＳ Ｐゴシック" pitchFamily="34" charset="-128"/>
            </a:endParaRPr>
          </a:p>
        </p:txBody>
      </p:sp>
      <p:sp>
        <p:nvSpPr>
          <p:cNvPr id="71" name="Rectangle 70">
            <a:extLst>
              <a:ext uri="{FF2B5EF4-FFF2-40B4-BE49-F238E27FC236}">
                <a16:creationId xmlns:a16="http://schemas.microsoft.com/office/drawing/2014/main" xmlns="" id="{72FAFA24-C1FC-B24F-9807-690D8DF306C9}"/>
              </a:ext>
            </a:extLst>
          </p:cNvPr>
          <p:cNvSpPr/>
          <p:nvPr/>
        </p:nvSpPr>
        <p:spPr>
          <a:xfrm>
            <a:off x="3532238" y="2549603"/>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a:t>
            </a:r>
            <a:r>
              <a:rPr lang="en-US" sz="600" kern="0" dirty="0" smtClean="0">
                <a:solidFill>
                  <a:srgbClr val="000000"/>
                </a:solidFill>
                <a:ea typeface="ＭＳ Ｐゴシック" pitchFamily="34" charset="-128"/>
              </a:rPr>
              <a:t>5 </a:t>
            </a:r>
            <a:endParaRPr lang="en-US" sz="600" i="1" kern="0" dirty="0">
              <a:solidFill>
                <a:srgbClr val="000000"/>
              </a:solidFill>
              <a:ea typeface="ＭＳ Ｐゴシック" pitchFamily="34" charset="-128"/>
            </a:endParaRPr>
          </a:p>
        </p:txBody>
      </p:sp>
      <p:sp>
        <p:nvSpPr>
          <p:cNvPr id="72" name="Rectangle 71">
            <a:extLst>
              <a:ext uri="{FF2B5EF4-FFF2-40B4-BE49-F238E27FC236}">
                <a16:creationId xmlns:a16="http://schemas.microsoft.com/office/drawing/2014/main" xmlns="" id="{72FAFA24-C1FC-B24F-9807-690D8DF306C9}"/>
              </a:ext>
            </a:extLst>
          </p:cNvPr>
          <p:cNvSpPr/>
          <p:nvPr/>
        </p:nvSpPr>
        <p:spPr>
          <a:xfrm>
            <a:off x="4206322" y="2722273"/>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a:t>
            </a:r>
            <a:r>
              <a:rPr lang="en-US" sz="600" kern="0" dirty="0" smtClean="0">
                <a:solidFill>
                  <a:srgbClr val="000000"/>
                </a:solidFill>
                <a:ea typeface="ＭＳ Ｐゴシック" pitchFamily="34" charset="-128"/>
              </a:rPr>
              <a:t>6 </a:t>
            </a:r>
            <a:endParaRPr lang="en-US" sz="600" i="1" kern="0" dirty="0">
              <a:solidFill>
                <a:srgbClr val="000000"/>
              </a:solidFill>
              <a:ea typeface="ＭＳ Ｐゴシック" pitchFamily="34" charset="-128"/>
            </a:endParaRPr>
          </a:p>
        </p:txBody>
      </p:sp>
      <p:sp>
        <p:nvSpPr>
          <p:cNvPr id="77" name="Triangle 123">
            <a:extLst>
              <a:ext uri="{FF2B5EF4-FFF2-40B4-BE49-F238E27FC236}">
                <a16:creationId xmlns:a16="http://schemas.microsoft.com/office/drawing/2014/main" xmlns="" id="{6F9210BC-760F-B640-8FBC-6D5BC3A96AFB}"/>
              </a:ext>
            </a:extLst>
          </p:cNvPr>
          <p:cNvSpPr/>
          <p:nvPr/>
        </p:nvSpPr>
        <p:spPr>
          <a:xfrm>
            <a:off x="3685501" y="1184539"/>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a16="http://schemas.microsoft.com/office/drawing/2014/main" xmlns="" id="{6ECF800B-C755-FD4C-8704-BB42D910CD1F}"/>
              </a:ext>
            </a:extLst>
          </p:cNvPr>
          <p:cNvSpPr txBox="1"/>
          <p:nvPr/>
        </p:nvSpPr>
        <p:spPr>
          <a:xfrm>
            <a:off x="3102530" y="1270612"/>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07/11 </a:t>
            </a:r>
            <a:r>
              <a:rPr lang="en-US" sz="600" dirty="0">
                <a:solidFill>
                  <a:srgbClr val="000000"/>
                </a:solidFill>
                <a:ea typeface="ＭＳ Ｐゴシック" pitchFamily="34" charset="-128"/>
              </a:rPr>
              <a:t>DCS ChMC</a:t>
            </a:r>
          </a:p>
        </p:txBody>
      </p:sp>
      <p:sp>
        <p:nvSpPr>
          <p:cNvPr id="79" name="Triangle 123">
            <a:extLst>
              <a:ext uri="{FF2B5EF4-FFF2-40B4-BE49-F238E27FC236}">
                <a16:creationId xmlns:a16="http://schemas.microsoft.com/office/drawing/2014/main" xmlns="" id="{6F9210BC-760F-B640-8FBC-6D5BC3A96AFB}"/>
              </a:ext>
            </a:extLst>
          </p:cNvPr>
          <p:cNvSpPr/>
          <p:nvPr/>
        </p:nvSpPr>
        <p:spPr>
          <a:xfrm>
            <a:off x="5354779" y="1189185"/>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a16="http://schemas.microsoft.com/office/drawing/2014/main" xmlns="" id="{6ECF800B-C755-FD4C-8704-BB42D910CD1F}"/>
              </a:ext>
            </a:extLst>
          </p:cNvPr>
          <p:cNvSpPr txBox="1"/>
          <p:nvPr/>
        </p:nvSpPr>
        <p:spPr>
          <a:xfrm>
            <a:off x="4771807" y="1148175"/>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12/12 DSC </a:t>
            </a:r>
            <a:r>
              <a:rPr lang="en-US" sz="600" dirty="0">
                <a:solidFill>
                  <a:srgbClr val="000000"/>
                </a:solidFill>
                <a:ea typeface="ＭＳ Ｐゴシック" pitchFamily="34" charset="-128"/>
              </a:rPr>
              <a:t>ChMC</a:t>
            </a:r>
          </a:p>
        </p:txBody>
      </p:sp>
      <p:sp>
        <p:nvSpPr>
          <p:cNvPr id="81" name="Diamond 80">
            <a:extLst>
              <a:ext uri="{FF2B5EF4-FFF2-40B4-BE49-F238E27FC236}">
                <a16:creationId xmlns:a16="http://schemas.microsoft.com/office/drawing/2014/main" xmlns="" id="{650F2950-62D4-654B-A968-D32695357EDC}"/>
              </a:ext>
            </a:extLst>
          </p:cNvPr>
          <p:cNvSpPr/>
          <p:nvPr/>
        </p:nvSpPr>
        <p:spPr>
          <a:xfrm>
            <a:off x="3746776" y="2127754"/>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85" name="Diamond 84">
            <a:extLst>
              <a:ext uri="{FF2B5EF4-FFF2-40B4-BE49-F238E27FC236}">
                <a16:creationId xmlns:a16="http://schemas.microsoft.com/office/drawing/2014/main" xmlns="" id="{650F2950-62D4-654B-A968-D32695357EDC}"/>
              </a:ext>
            </a:extLst>
          </p:cNvPr>
          <p:cNvSpPr/>
          <p:nvPr/>
        </p:nvSpPr>
        <p:spPr>
          <a:xfrm>
            <a:off x="1632807" y="1707654"/>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b="1" kern="0" dirty="0" smtClean="0">
                <a:solidFill>
                  <a:srgbClr val="000000"/>
                </a:solidFill>
                <a:ea typeface="ＭＳ Ｐゴシック" pitchFamily="34" charset="-128"/>
              </a:rPr>
              <a:t>C</a:t>
            </a:r>
            <a:endParaRPr lang="en-US" sz="600" b="1" kern="0" dirty="0">
              <a:solidFill>
                <a:srgbClr val="000000"/>
              </a:solidFill>
              <a:ea typeface="ＭＳ Ｐゴシック" pitchFamily="34" charset="-128"/>
            </a:endParaRPr>
          </a:p>
        </p:txBody>
      </p:sp>
      <p:sp>
        <p:nvSpPr>
          <p:cNvPr id="86" name="TextBox 85">
            <a:extLst>
              <a:ext uri="{FF2B5EF4-FFF2-40B4-BE49-F238E27FC236}">
                <a16:creationId xmlns:a16="http://schemas.microsoft.com/office/drawing/2014/main" xmlns="" id="{8DE52843-4138-1442-9B64-C4E1D836BDAC}"/>
              </a:ext>
            </a:extLst>
          </p:cNvPr>
          <p:cNvSpPr txBox="1"/>
          <p:nvPr/>
        </p:nvSpPr>
        <p:spPr>
          <a:xfrm>
            <a:off x="1694081" y="1563638"/>
            <a:ext cx="612742"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27/08 Sprint 1 Exec Summary </a:t>
            </a:r>
            <a:endParaRPr lang="en-US" sz="600" dirty="0">
              <a:solidFill>
                <a:srgbClr val="000000"/>
              </a:solidFill>
              <a:ea typeface="ＭＳ Ｐゴシック" pitchFamily="34" charset="-128"/>
            </a:endParaRPr>
          </a:p>
        </p:txBody>
      </p:sp>
      <p:sp>
        <p:nvSpPr>
          <p:cNvPr id="90" name="Diamond 89">
            <a:extLst>
              <a:ext uri="{FF2B5EF4-FFF2-40B4-BE49-F238E27FC236}">
                <a16:creationId xmlns:a16="http://schemas.microsoft.com/office/drawing/2014/main" xmlns="" id="{650F2950-62D4-654B-A968-D32695357EDC}"/>
              </a:ext>
            </a:extLst>
          </p:cNvPr>
          <p:cNvSpPr/>
          <p:nvPr/>
        </p:nvSpPr>
        <p:spPr>
          <a:xfrm>
            <a:off x="2368097" y="2566756"/>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a:t>
            </a:r>
            <a:r>
              <a:rPr lang="en-US" sz="600" dirty="0" smtClean="0">
                <a:solidFill>
                  <a:srgbClr val="000000"/>
                </a:solidFill>
              </a:rPr>
              <a:t>C</a:t>
            </a:r>
            <a:endParaRPr lang="en-US" sz="600" dirty="0">
              <a:solidFill>
                <a:srgbClr val="000000"/>
              </a:solidFill>
            </a:endParaRPr>
          </a:p>
        </p:txBody>
      </p:sp>
      <p:sp>
        <p:nvSpPr>
          <p:cNvPr id="91" name="TextBox 90">
            <a:extLst>
              <a:ext uri="{FF2B5EF4-FFF2-40B4-BE49-F238E27FC236}">
                <a16:creationId xmlns:a16="http://schemas.microsoft.com/office/drawing/2014/main" xmlns="" id="{8DE52843-4138-1442-9B64-C4E1D836BDAC}"/>
              </a:ext>
            </a:extLst>
          </p:cNvPr>
          <p:cNvSpPr txBox="1"/>
          <p:nvPr/>
        </p:nvSpPr>
        <p:spPr>
          <a:xfrm>
            <a:off x="2520415" y="2571750"/>
            <a:ext cx="399136" cy="407704"/>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12/10 Publish Industry Data Tree</a:t>
            </a:r>
            <a:endParaRPr lang="en-US" sz="600" dirty="0">
              <a:solidFill>
                <a:srgbClr val="000000"/>
              </a:solidFill>
              <a:ea typeface="ＭＳ Ｐゴシック" pitchFamily="34" charset="-128"/>
            </a:endParaRPr>
          </a:p>
        </p:txBody>
      </p:sp>
      <p:sp>
        <p:nvSpPr>
          <p:cNvPr id="93" name="Oval 92"/>
          <p:cNvSpPr>
            <a:spLocks noChangeAspect="1"/>
          </p:cNvSpPr>
          <p:nvPr/>
        </p:nvSpPr>
        <p:spPr bwMode="auto">
          <a:xfrm>
            <a:off x="1387723" y="1707654"/>
            <a:ext cx="122535"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GB" sz="600" b="1" dirty="0">
                <a:solidFill>
                  <a:srgbClr val="000000"/>
                </a:solidFill>
              </a:rPr>
              <a:t>C</a:t>
            </a:r>
          </a:p>
        </p:txBody>
      </p:sp>
      <p:sp>
        <p:nvSpPr>
          <p:cNvPr id="96" name="Rounded Rectangle 95">
            <a:extLst>
              <a:ext uri="{FF2B5EF4-FFF2-40B4-BE49-F238E27FC236}">
                <a16:creationId xmlns="" xmlns:a16="http://schemas.microsoft.com/office/drawing/2014/main" id="{C75301D9-18D7-9847-AF33-4CF442A312DB}"/>
              </a:ext>
            </a:extLst>
          </p:cNvPr>
          <p:cNvSpPr/>
          <p:nvPr/>
        </p:nvSpPr>
        <p:spPr bwMode="auto">
          <a:xfrm>
            <a:off x="3624228" y="2979453"/>
            <a:ext cx="1640488" cy="564055"/>
          </a:xfrm>
          <a:prstGeom prst="round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2075" tIns="46038" rIns="92075" bIns="46038" numCol="1" rtlCol="0" anchor="ctr" anchorCtr="0" compatLnSpc="1">
            <a:prstTxWarp prst="textNoShape">
              <a:avLst/>
            </a:prstTxWarp>
          </a:bodyPr>
          <a:lstStyle/>
          <a:p>
            <a:pPr algn="ctr" fontAlgn="base">
              <a:spcBef>
                <a:spcPct val="0"/>
              </a:spcBef>
              <a:spcAft>
                <a:spcPct val="0"/>
              </a:spcAft>
            </a:pPr>
            <a:r>
              <a:rPr lang="en-US" sz="600" dirty="0" smtClean="0">
                <a:solidFill>
                  <a:srgbClr val="000000"/>
                </a:solidFill>
              </a:rPr>
              <a:t>Sprints 4-6 to continue at the same pace and follow directly after the initial sprints to maintain momentum and ensure existing team resources are fully utilised. A 14-day stand-down period applies at any time. </a:t>
            </a:r>
            <a:endParaRPr lang="en-US" sz="600" dirty="0">
              <a:solidFill>
                <a:srgbClr val="000000"/>
              </a:solidFill>
            </a:endParaRPr>
          </a:p>
        </p:txBody>
      </p:sp>
      <p:cxnSp>
        <p:nvCxnSpPr>
          <p:cNvPr id="97" name="Straight Connector 96">
            <a:extLst>
              <a:ext uri="{FF2B5EF4-FFF2-40B4-BE49-F238E27FC236}">
                <a16:creationId xmlns="" xmlns:a16="http://schemas.microsoft.com/office/drawing/2014/main" id="{7697F079-4426-F540-89BD-05FEEB54ABF9}"/>
              </a:ext>
            </a:extLst>
          </p:cNvPr>
          <p:cNvCxnSpPr>
            <a:cxnSpLocks/>
            <a:endCxn id="96" idx="1"/>
          </p:cNvCxnSpPr>
          <p:nvPr/>
        </p:nvCxnSpPr>
        <p:spPr bwMode="auto">
          <a:xfrm>
            <a:off x="2858283" y="2571750"/>
            <a:ext cx="765945" cy="689731"/>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0">
            <a:schemeClr val="accent4"/>
          </a:fillRef>
          <a:effectRef idx="1">
            <a:schemeClr val="accent4"/>
          </a:effectRef>
          <a:fontRef idx="minor">
            <a:schemeClr val="tx1"/>
          </a:fontRef>
        </p:style>
      </p:cxnSp>
      <p:sp>
        <p:nvSpPr>
          <p:cNvPr id="98" name="TextBox 97">
            <a:extLst>
              <a:ext uri="{FF2B5EF4-FFF2-40B4-BE49-F238E27FC236}">
                <a16:creationId xmlns:a16="http://schemas.microsoft.com/office/drawing/2014/main" xmlns="" id="{8DE52843-4138-1442-9B64-C4E1D836BDAC}"/>
              </a:ext>
            </a:extLst>
          </p:cNvPr>
          <p:cNvSpPr txBox="1"/>
          <p:nvPr/>
        </p:nvSpPr>
        <p:spPr>
          <a:xfrm>
            <a:off x="2490645" y="4011910"/>
            <a:ext cx="796564" cy="405683"/>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10/10 </a:t>
            </a:r>
            <a:r>
              <a:rPr lang="en-US" sz="600" dirty="0">
                <a:solidFill>
                  <a:srgbClr val="000000"/>
                </a:solidFill>
                <a:ea typeface="ＭＳ Ｐゴシック" pitchFamily="34" charset="-128"/>
              </a:rPr>
              <a:t>Agree appropriate forum for creation of shipper dashboards</a:t>
            </a:r>
          </a:p>
          <a:p>
            <a:pPr defTabSz="457200" fontAlgn="base">
              <a:spcBef>
                <a:spcPct val="0"/>
              </a:spcBef>
              <a:spcAft>
                <a:spcPct val="0"/>
              </a:spcAft>
            </a:pPr>
            <a:endParaRPr lang="en-US" sz="600" dirty="0">
              <a:solidFill>
                <a:srgbClr val="000000"/>
              </a:solidFill>
              <a:ea typeface="ＭＳ Ｐゴシック" pitchFamily="34" charset="-128"/>
            </a:endParaRPr>
          </a:p>
        </p:txBody>
      </p:sp>
      <p:sp>
        <p:nvSpPr>
          <p:cNvPr id="99" name="Diamond 98">
            <a:extLst>
              <a:ext uri="{FF2B5EF4-FFF2-40B4-BE49-F238E27FC236}">
                <a16:creationId xmlns:a16="http://schemas.microsoft.com/office/drawing/2014/main" xmlns="" id="{650F2950-62D4-654B-A968-D32695357EDC}"/>
              </a:ext>
            </a:extLst>
          </p:cNvPr>
          <p:cNvSpPr/>
          <p:nvPr/>
        </p:nvSpPr>
        <p:spPr>
          <a:xfrm>
            <a:off x="2337469" y="4083918"/>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a:t>
            </a:r>
            <a:r>
              <a:rPr lang="en-US" sz="600" dirty="0" smtClean="0">
                <a:solidFill>
                  <a:srgbClr val="000000"/>
                </a:solidFill>
              </a:rPr>
              <a:t>C</a:t>
            </a:r>
            <a:endParaRPr lang="en-US" sz="600" dirty="0">
              <a:solidFill>
                <a:srgbClr val="000000"/>
              </a:solidFill>
            </a:endParaRPr>
          </a:p>
        </p:txBody>
      </p:sp>
      <p:sp>
        <p:nvSpPr>
          <p:cNvPr id="100" name="Diamond 99">
            <a:extLst>
              <a:ext uri="{FF2B5EF4-FFF2-40B4-BE49-F238E27FC236}">
                <a16:creationId xmlns:a16="http://schemas.microsoft.com/office/drawing/2014/main" xmlns="" id="{650F2950-62D4-654B-A968-D32695357EDC}"/>
              </a:ext>
            </a:extLst>
          </p:cNvPr>
          <p:cNvSpPr/>
          <p:nvPr/>
        </p:nvSpPr>
        <p:spPr>
          <a:xfrm>
            <a:off x="2306822" y="1707654"/>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700" kern="0" dirty="0">
                <a:solidFill>
                  <a:srgbClr val="000000"/>
                </a:solidFill>
                <a:ea typeface="ＭＳ Ｐゴシック" pitchFamily="34" charset="-128"/>
              </a:rPr>
              <a:t>C</a:t>
            </a:r>
          </a:p>
        </p:txBody>
      </p:sp>
      <p:sp>
        <p:nvSpPr>
          <p:cNvPr id="101" name="TextBox 100">
            <a:extLst>
              <a:ext uri="{FF2B5EF4-FFF2-40B4-BE49-F238E27FC236}">
                <a16:creationId xmlns:a16="http://schemas.microsoft.com/office/drawing/2014/main" xmlns="" id="{8DE52843-4138-1442-9B64-C4E1D836BDAC}"/>
              </a:ext>
            </a:extLst>
          </p:cNvPr>
          <p:cNvSpPr txBox="1"/>
          <p:nvPr/>
        </p:nvSpPr>
        <p:spPr>
          <a:xfrm>
            <a:off x="2429371" y="1630652"/>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12/10 Sprint 2 Exec Summary </a:t>
            </a:r>
            <a:endParaRPr lang="en-US" sz="600" dirty="0">
              <a:solidFill>
                <a:srgbClr val="000000"/>
              </a:solidFill>
              <a:ea typeface="ＭＳ Ｐゴシック" pitchFamily="34" charset="-128"/>
            </a:endParaRPr>
          </a:p>
        </p:txBody>
      </p:sp>
      <p:sp>
        <p:nvSpPr>
          <p:cNvPr id="102" name="Triangle 123">
            <a:extLst>
              <a:ext uri="{FF2B5EF4-FFF2-40B4-BE49-F238E27FC236}">
                <a16:creationId xmlns:a16="http://schemas.microsoft.com/office/drawing/2014/main" xmlns="" id="{6F9210BC-760F-B640-8FBC-6D5BC3A96AFB}"/>
              </a:ext>
            </a:extLst>
          </p:cNvPr>
          <p:cNvSpPr/>
          <p:nvPr/>
        </p:nvSpPr>
        <p:spPr>
          <a:xfrm>
            <a:off x="1847276" y="119564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a16="http://schemas.microsoft.com/office/drawing/2014/main" xmlns="" id="{6ECF800B-C755-FD4C-8704-BB42D910CD1F}"/>
              </a:ext>
            </a:extLst>
          </p:cNvPr>
          <p:cNvSpPr txBox="1"/>
          <p:nvPr/>
        </p:nvSpPr>
        <p:spPr>
          <a:xfrm>
            <a:off x="1249409" y="1131590"/>
            <a:ext cx="521698"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02/10 Extraordinary DSC </a:t>
            </a:r>
            <a:r>
              <a:rPr lang="en-US" sz="600" dirty="0">
                <a:solidFill>
                  <a:srgbClr val="000000"/>
                </a:solidFill>
                <a:ea typeface="ＭＳ Ｐゴシック" pitchFamily="34" charset="-128"/>
              </a:rPr>
              <a:t>ChMC</a:t>
            </a:r>
          </a:p>
        </p:txBody>
      </p:sp>
      <p:sp>
        <p:nvSpPr>
          <p:cNvPr id="104" name="Triangle 123">
            <a:extLst>
              <a:ext uri="{FF2B5EF4-FFF2-40B4-BE49-F238E27FC236}">
                <a16:creationId xmlns:a16="http://schemas.microsoft.com/office/drawing/2014/main" xmlns="" id="{6F9210BC-760F-B640-8FBC-6D5BC3A96AFB}"/>
              </a:ext>
            </a:extLst>
          </p:cNvPr>
          <p:cNvSpPr/>
          <p:nvPr/>
        </p:nvSpPr>
        <p:spPr>
          <a:xfrm>
            <a:off x="2644697"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a16="http://schemas.microsoft.com/office/drawing/2014/main" xmlns="" id="{6ECF800B-C755-FD4C-8704-BB42D910CD1F}"/>
              </a:ext>
            </a:extLst>
          </p:cNvPr>
          <p:cNvSpPr txBox="1"/>
          <p:nvPr/>
        </p:nvSpPr>
        <p:spPr>
          <a:xfrm>
            <a:off x="2539151" y="1178280"/>
            <a:ext cx="521698"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TBC Extraordinary DSC </a:t>
            </a:r>
            <a:r>
              <a:rPr lang="en-US" sz="600" dirty="0">
                <a:solidFill>
                  <a:srgbClr val="000000"/>
                </a:solidFill>
                <a:ea typeface="ＭＳ Ｐゴシック" pitchFamily="34" charset="-128"/>
              </a:rPr>
              <a:t>ChMC</a:t>
            </a:r>
          </a:p>
        </p:txBody>
      </p:sp>
      <p:sp>
        <p:nvSpPr>
          <p:cNvPr id="106" name="Diamond 105">
            <a:extLst>
              <a:ext uri="{FF2B5EF4-FFF2-40B4-BE49-F238E27FC236}">
                <a16:creationId xmlns:a16="http://schemas.microsoft.com/office/drawing/2014/main" xmlns="" id="{650F2950-62D4-654B-A968-D32695357EDC}"/>
              </a:ext>
            </a:extLst>
          </p:cNvPr>
          <p:cNvSpPr/>
          <p:nvPr/>
        </p:nvSpPr>
        <p:spPr>
          <a:xfrm>
            <a:off x="3067983" y="1727978"/>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700" kern="0" dirty="0">
                <a:solidFill>
                  <a:srgbClr val="000000"/>
                </a:solidFill>
                <a:ea typeface="ＭＳ Ｐゴシック" pitchFamily="34" charset="-128"/>
              </a:rPr>
              <a:t>C</a:t>
            </a:r>
          </a:p>
        </p:txBody>
      </p:sp>
      <p:sp>
        <p:nvSpPr>
          <p:cNvPr id="107" name="TextBox 106">
            <a:extLst>
              <a:ext uri="{FF2B5EF4-FFF2-40B4-BE49-F238E27FC236}">
                <a16:creationId xmlns:a16="http://schemas.microsoft.com/office/drawing/2014/main" xmlns="" id="{8DE52843-4138-1442-9B64-C4E1D836BDAC}"/>
              </a:ext>
            </a:extLst>
          </p:cNvPr>
          <p:cNvSpPr txBox="1"/>
          <p:nvPr/>
        </p:nvSpPr>
        <p:spPr>
          <a:xfrm>
            <a:off x="3207198" y="1702660"/>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25/10 Sprint 3 Exec Summary </a:t>
            </a:r>
            <a:endParaRPr lang="en-US" sz="600" dirty="0">
              <a:solidFill>
                <a:srgbClr val="000000"/>
              </a:solidFill>
              <a:ea typeface="ＭＳ Ｐゴシック" pitchFamily="34" charset="-128"/>
            </a:endParaRPr>
          </a:p>
        </p:txBody>
      </p:sp>
      <p:sp>
        <p:nvSpPr>
          <p:cNvPr id="108" name="TextBox 107">
            <a:extLst>
              <a:ext uri="{FF2B5EF4-FFF2-40B4-BE49-F238E27FC236}">
                <a16:creationId xmlns:a16="http://schemas.microsoft.com/office/drawing/2014/main" xmlns="" id="{8DE52843-4138-1442-9B64-C4E1D836BDAC}"/>
              </a:ext>
            </a:extLst>
          </p:cNvPr>
          <p:cNvSpPr txBox="1"/>
          <p:nvPr/>
        </p:nvSpPr>
        <p:spPr>
          <a:xfrm>
            <a:off x="3391021" y="192367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08/11 Sprint 4 Exec Summary </a:t>
            </a:r>
            <a:endParaRPr lang="en-US" sz="600" dirty="0">
              <a:solidFill>
                <a:srgbClr val="000000"/>
              </a:solidFill>
              <a:ea typeface="ＭＳ Ｐゴシック" pitchFamily="34" charset="-128"/>
            </a:endParaRPr>
          </a:p>
        </p:txBody>
      </p:sp>
      <p:sp>
        <p:nvSpPr>
          <p:cNvPr id="109" name="TextBox 108">
            <a:extLst>
              <a:ext uri="{FF2B5EF4-FFF2-40B4-BE49-F238E27FC236}">
                <a16:creationId xmlns:a16="http://schemas.microsoft.com/office/drawing/2014/main" xmlns="" id="{8DE52843-4138-1442-9B64-C4E1D836BDAC}"/>
              </a:ext>
            </a:extLst>
          </p:cNvPr>
          <p:cNvSpPr txBox="1"/>
          <p:nvPr/>
        </p:nvSpPr>
        <p:spPr>
          <a:xfrm>
            <a:off x="4022499" y="1918684"/>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22/11 Sprint 5 Exec Summary </a:t>
            </a:r>
            <a:endParaRPr lang="en-US" sz="600" dirty="0">
              <a:solidFill>
                <a:srgbClr val="000000"/>
              </a:solidFill>
              <a:ea typeface="ＭＳ Ｐゴシック" pitchFamily="34" charset="-128"/>
            </a:endParaRPr>
          </a:p>
        </p:txBody>
      </p:sp>
      <p:sp>
        <p:nvSpPr>
          <p:cNvPr id="110" name="TextBox 109">
            <a:extLst>
              <a:ext uri="{FF2B5EF4-FFF2-40B4-BE49-F238E27FC236}">
                <a16:creationId xmlns:a16="http://schemas.microsoft.com/office/drawing/2014/main" xmlns="" id="{8DE52843-4138-1442-9B64-C4E1D836BDAC}"/>
              </a:ext>
            </a:extLst>
          </p:cNvPr>
          <p:cNvSpPr txBox="1"/>
          <p:nvPr/>
        </p:nvSpPr>
        <p:spPr>
          <a:xfrm>
            <a:off x="4964590" y="192367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05/12 Sprint </a:t>
            </a:r>
            <a:r>
              <a:rPr lang="en-US" sz="600" dirty="0">
                <a:solidFill>
                  <a:srgbClr val="000000"/>
                </a:solidFill>
                <a:ea typeface="ＭＳ Ｐゴシック" pitchFamily="34" charset="-128"/>
              </a:rPr>
              <a:t>6</a:t>
            </a:r>
            <a:r>
              <a:rPr lang="en-US" sz="600" dirty="0" smtClean="0">
                <a:solidFill>
                  <a:srgbClr val="000000"/>
                </a:solidFill>
                <a:ea typeface="ＭＳ Ｐゴシック" pitchFamily="34" charset="-128"/>
              </a:rPr>
              <a:t> Exec Summary </a:t>
            </a:r>
            <a:endParaRPr lang="en-US" sz="600" dirty="0">
              <a:solidFill>
                <a:srgbClr val="000000"/>
              </a:solidFill>
              <a:ea typeface="ＭＳ Ｐゴシック" pitchFamily="34" charset="-128"/>
            </a:endParaRPr>
          </a:p>
        </p:txBody>
      </p:sp>
      <p:sp>
        <p:nvSpPr>
          <p:cNvPr id="111" name="Diamond 110">
            <a:extLst>
              <a:ext uri="{FF2B5EF4-FFF2-40B4-BE49-F238E27FC236}">
                <a16:creationId xmlns:a16="http://schemas.microsoft.com/office/drawing/2014/main" xmlns="" id="{650F2950-62D4-654B-A968-D32695357EDC}"/>
              </a:ext>
            </a:extLst>
          </p:cNvPr>
          <p:cNvSpPr/>
          <p:nvPr/>
        </p:nvSpPr>
        <p:spPr>
          <a:xfrm>
            <a:off x="4175695" y="2139702"/>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12" name="Diamond 111">
            <a:extLst>
              <a:ext uri="{FF2B5EF4-FFF2-40B4-BE49-F238E27FC236}">
                <a16:creationId xmlns:a16="http://schemas.microsoft.com/office/drawing/2014/main" xmlns="" id="{650F2950-62D4-654B-A968-D32695357EDC}"/>
              </a:ext>
            </a:extLst>
          </p:cNvPr>
          <p:cNvSpPr/>
          <p:nvPr/>
        </p:nvSpPr>
        <p:spPr>
          <a:xfrm>
            <a:off x="5002886" y="2160026"/>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smtClean="0">
                <a:solidFill>
                  <a:srgbClr val="000000"/>
                </a:solidFill>
                <a:ea typeface="ＭＳ Ｐゴシック" pitchFamily="34" charset="-128"/>
              </a:rPr>
              <a:t>C</a:t>
            </a:r>
            <a:endParaRPr lang="en-US" sz="600" kern="0" dirty="0">
              <a:solidFill>
                <a:srgbClr val="000000"/>
              </a:solidFill>
              <a:ea typeface="ＭＳ Ｐゴシック" pitchFamily="34" charset="-128"/>
            </a:endParaRPr>
          </a:p>
        </p:txBody>
      </p:sp>
      <p:sp>
        <p:nvSpPr>
          <p:cNvPr id="115" name="Rectangle 114">
            <a:extLst>
              <a:ext uri="{FF2B5EF4-FFF2-40B4-BE49-F238E27FC236}">
                <a16:creationId xmlns:a16="http://schemas.microsoft.com/office/drawing/2014/main" xmlns="" id="{8B803917-08C4-B347-AB2A-57446C6406BD}"/>
              </a:ext>
            </a:extLst>
          </p:cNvPr>
          <p:cNvSpPr/>
          <p:nvPr/>
        </p:nvSpPr>
        <p:spPr>
          <a:xfrm>
            <a:off x="4589279" y="2438752"/>
            <a:ext cx="2826017"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smtClean="0">
                <a:solidFill>
                  <a:srgbClr val="000000"/>
                </a:solidFill>
              </a:rPr>
              <a:t>Develop Findings template and Recommendation Packs</a:t>
            </a:r>
            <a:endParaRPr lang="en-US" sz="600" dirty="0">
              <a:solidFill>
                <a:srgbClr val="000000"/>
              </a:solidFill>
            </a:endParaRPr>
          </a:p>
        </p:txBody>
      </p:sp>
      <p:sp>
        <p:nvSpPr>
          <p:cNvPr id="113" name="Triangle 123">
            <a:extLst>
              <a:ext uri="{FF2B5EF4-FFF2-40B4-BE49-F238E27FC236}">
                <a16:creationId xmlns:a16="http://schemas.microsoft.com/office/drawing/2014/main" xmlns="" id="{6F9210BC-760F-B640-8FBC-6D5BC3A96AFB}"/>
              </a:ext>
            </a:extLst>
          </p:cNvPr>
          <p:cNvSpPr/>
          <p:nvPr/>
        </p:nvSpPr>
        <p:spPr>
          <a:xfrm>
            <a:off x="6811156"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a16="http://schemas.microsoft.com/office/drawing/2014/main" xmlns="" id="{6ECF800B-C755-FD4C-8704-BB42D910CD1F}"/>
              </a:ext>
            </a:extLst>
          </p:cNvPr>
          <p:cNvSpPr txBox="1"/>
          <p:nvPr/>
        </p:nvSpPr>
        <p:spPr>
          <a:xfrm>
            <a:off x="6228184" y="113159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09/01</a:t>
            </a:r>
            <a:r>
              <a:rPr lang="en-US" sz="600" dirty="0" smtClean="0">
                <a:solidFill>
                  <a:srgbClr val="000000"/>
                </a:solidFill>
                <a:ea typeface="ＭＳ Ｐゴシック" pitchFamily="34" charset="-128"/>
              </a:rPr>
              <a:t> </a:t>
            </a:r>
            <a:r>
              <a:rPr lang="en-US" sz="600" dirty="0" smtClean="0">
                <a:solidFill>
                  <a:srgbClr val="000000"/>
                </a:solidFill>
                <a:ea typeface="ＭＳ Ｐゴシック" pitchFamily="34" charset="-128"/>
              </a:rPr>
              <a:t>DSC </a:t>
            </a:r>
            <a:r>
              <a:rPr lang="en-US" sz="600" dirty="0">
                <a:solidFill>
                  <a:srgbClr val="000000"/>
                </a:solidFill>
                <a:ea typeface="ＭＳ Ｐゴシック" pitchFamily="34" charset="-128"/>
              </a:rPr>
              <a:t>ChMC</a:t>
            </a:r>
          </a:p>
        </p:txBody>
      </p:sp>
      <p:sp>
        <p:nvSpPr>
          <p:cNvPr id="118" name="TextBox 117">
            <a:extLst>
              <a:ext uri="{FF2B5EF4-FFF2-40B4-BE49-F238E27FC236}">
                <a16:creationId xmlns:a16="http://schemas.microsoft.com/office/drawing/2014/main" xmlns="" id="{6ECF800B-C755-FD4C-8704-BB42D910CD1F}"/>
              </a:ext>
            </a:extLst>
          </p:cNvPr>
          <p:cNvSpPr txBox="1"/>
          <p:nvPr/>
        </p:nvSpPr>
        <p:spPr>
          <a:xfrm>
            <a:off x="7020272" y="1131590"/>
            <a:ext cx="798996"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28</a:t>
            </a:r>
            <a:r>
              <a:rPr lang="en-US" sz="600" dirty="0" smtClean="0">
                <a:solidFill>
                  <a:srgbClr val="000000"/>
                </a:solidFill>
                <a:ea typeface="ＭＳ Ｐゴシック" pitchFamily="34" charset="-128"/>
              </a:rPr>
              <a:t>/01 CUSTOMER RECOMMENDATION DAY</a:t>
            </a:r>
            <a:endParaRPr lang="en-US" sz="600" dirty="0">
              <a:solidFill>
                <a:srgbClr val="000000"/>
              </a:solidFill>
              <a:ea typeface="ＭＳ Ｐゴシック" pitchFamily="34" charset="-128"/>
            </a:endParaRPr>
          </a:p>
        </p:txBody>
      </p:sp>
      <p:sp>
        <p:nvSpPr>
          <p:cNvPr id="119" name="Diamond 118">
            <a:extLst>
              <a:ext uri="{FF2B5EF4-FFF2-40B4-BE49-F238E27FC236}">
                <a16:creationId xmlns:a16="http://schemas.microsoft.com/office/drawing/2014/main" xmlns="" id="{650F2950-62D4-654B-A968-D32695357EDC}"/>
              </a:ext>
            </a:extLst>
          </p:cNvPr>
          <p:cNvSpPr/>
          <p:nvPr/>
        </p:nvSpPr>
        <p:spPr>
          <a:xfrm>
            <a:off x="7803201" y="1151914"/>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smtClean="0">
                <a:solidFill>
                  <a:srgbClr val="000000"/>
                </a:solidFill>
                <a:ea typeface="ＭＳ Ｐゴシック" pitchFamily="34" charset="-128"/>
              </a:rPr>
              <a:t>C</a:t>
            </a:r>
            <a:endParaRPr lang="en-US" sz="600" kern="0" dirty="0">
              <a:solidFill>
                <a:srgbClr val="000000"/>
              </a:solidFill>
              <a:ea typeface="ＭＳ Ｐゴシック" pitchFamily="34" charset="-128"/>
            </a:endParaRPr>
          </a:p>
        </p:txBody>
      </p:sp>
      <p:sp>
        <p:nvSpPr>
          <p:cNvPr id="120" name="Rectangle 119">
            <a:extLst>
              <a:ext uri="{FF2B5EF4-FFF2-40B4-BE49-F238E27FC236}">
                <a16:creationId xmlns:a16="http://schemas.microsoft.com/office/drawing/2014/main" xmlns="" id="{72FAFA24-C1FC-B24F-9807-690D8DF306C9}"/>
              </a:ext>
            </a:extLst>
          </p:cNvPr>
          <p:cNvSpPr/>
          <p:nvPr/>
        </p:nvSpPr>
        <p:spPr>
          <a:xfrm>
            <a:off x="5050044" y="2715765"/>
            <a:ext cx="3050348" cy="200849"/>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smtClean="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Tree>
    <p:extLst>
      <p:ext uri="{BB962C8B-B14F-4D97-AF65-F5344CB8AC3E}">
        <p14:creationId xmlns:p14="http://schemas.microsoft.com/office/powerpoint/2010/main" val="339689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Taskforce Funding</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71550"/>
            <a:ext cx="7953375" cy="36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6835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Taskforce Next Steps</a:t>
            </a:r>
            <a:endParaRPr lang="en-GB" dirty="0"/>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lnSpcReduction="10000"/>
          </a:bodyPr>
          <a:lstStyle/>
          <a:p>
            <a:pPr marL="0" indent="0">
              <a:buNone/>
            </a:pPr>
            <a:r>
              <a:rPr lang="en-GB" sz="1600" dirty="0" smtClean="0"/>
              <a:t>28</a:t>
            </a:r>
            <a:r>
              <a:rPr lang="en-GB" sz="1600" baseline="30000" dirty="0" smtClean="0"/>
              <a:t>th</a:t>
            </a:r>
            <a:r>
              <a:rPr lang="en-GB" sz="1600" dirty="0" smtClean="0"/>
              <a:t> January 2019 – Taskforce Recommendation Walkthrough/UIG Working Group </a:t>
            </a:r>
          </a:p>
          <a:p>
            <a:r>
              <a:rPr lang="en-GB" sz="1600" dirty="0" smtClean="0"/>
              <a:t>Taskforce present findings for each investigation line which has a set of options to support the reduction of UIG</a:t>
            </a:r>
          </a:p>
          <a:p>
            <a:r>
              <a:rPr lang="en-GB" sz="1600" dirty="0" smtClean="0"/>
              <a:t>Taskforce share Xoserve recommended options</a:t>
            </a:r>
          </a:p>
          <a:p>
            <a:r>
              <a:rPr lang="en-GB" sz="1600" dirty="0" smtClean="0"/>
              <a:t>Taskforce share their view of suggested priority per investigation line</a:t>
            </a:r>
          </a:p>
          <a:p>
            <a:r>
              <a:rPr lang="en-GB" sz="1600" dirty="0" smtClean="0"/>
              <a:t>Taskforce support customers with any questions</a:t>
            </a:r>
          </a:p>
          <a:p>
            <a:r>
              <a:rPr lang="en-GB" sz="1600" dirty="0" smtClean="0"/>
              <a:t>All Industry parties engage with discussion of options/suggest other options</a:t>
            </a:r>
            <a:endParaRPr lang="en-GB" sz="1600" dirty="0" smtClean="0"/>
          </a:p>
          <a:p>
            <a:pPr marL="0" indent="0">
              <a:buNone/>
            </a:pPr>
            <a:endParaRPr lang="en-GB" sz="1600" dirty="0" smtClean="0"/>
          </a:p>
          <a:p>
            <a:pPr marL="0" indent="0">
              <a:buNone/>
            </a:pPr>
            <a:r>
              <a:rPr lang="en-GB" sz="1600" dirty="0" smtClean="0"/>
              <a:t>Agree next steps  per investigation line - </a:t>
            </a:r>
          </a:p>
          <a:p>
            <a:r>
              <a:rPr lang="en-GB" sz="1600" dirty="0"/>
              <a:t>W</a:t>
            </a:r>
            <a:r>
              <a:rPr lang="en-GB" sz="1600" dirty="0" smtClean="0"/>
              <a:t>hich option(s) are being taken forward? (where agreement is reached)</a:t>
            </a:r>
          </a:p>
          <a:p>
            <a:r>
              <a:rPr lang="en-GB" sz="1600" dirty="0"/>
              <a:t>Next set of actions required to move investigation line(s) </a:t>
            </a:r>
            <a:r>
              <a:rPr lang="en-GB" sz="1600" dirty="0" smtClean="0"/>
              <a:t>forwards</a:t>
            </a:r>
            <a:endParaRPr lang="en-GB" sz="1600" dirty="0"/>
          </a:p>
          <a:p>
            <a:r>
              <a:rPr lang="en-GB" sz="1600" dirty="0" smtClean="0"/>
              <a:t>Are there other options to be considered?</a:t>
            </a:r>
          </a:p>
          <a:p>
            <a:r>
              <a:rPr lang="en-GB" sz="1600" dirty="0" smtClean="0"/>
              <a:t>Who’s ownership/sponsorship</a:t>
            </a:r>
          </a:p>
          <a:p>
            <a:r>
              <a:rPr lang="en-GB" sz="1600" dirty="0" smtClean="0"/>
              <a:t>Which forum is it being taken to and when (if ready/appropriate)</a:t>
            </a:r>
          </a:p>
          <a:p>
            <a:endParaRPr lang="en-GB" sz="1600" dirty="0"/>
          </a:p>
        </p:txBody>
      </p:sp>
    </p:spTree>
    <p:extLst>
      <p:ext uri="{BB962C8B-B14F-4D97-AF65-F5344CB8AC3E}">
        <p14:creationId xmlns:p14="http://schemas.microsoft.com/office/powerpoint/2010/main" val="341694006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258bf23aee0806eb12ff8426427e7c82">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c8dde2d04d648a22d8f791b223ed7057"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96A4FC-DDA6-41AE-8264-071069CB9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1B2E31-4703-4F4D-BB47-74A8364BAC36}">
  <ds:schemaRefs>
    <ds:schemaRef ds:uri="http://purl.org/dc/terms/"/>
    <ds:schemaRef ds:uri="http://schemas.microsoft.com/office/2006/documentManagement/types"/>
    <ds:schemaRef ds:uri="http://www.w3.org/XML/1998/namespace"/>
    <ds:schemaRef ds:uri="5844fa40-a696-4ac9-bd38-c0330d295109"/>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c78a4dae-5fc0-4ed3-ad80-da51122ab114"/>
    <ds:schemaRef ds:uri="http://purl.org/dc/dcmitype/"/>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22056</TotalTime>
  <Words>667</Words>
  <Application>Microsoft Office PowerPoint</Application>
  <PresentationFormat>On-screen Show (16:9)</PresentationFormat>
  <Paragraphs>170</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xoserve templates</vt:lpstr>
      <vt:lpstr>UIG Task Force Progress Report</vt:lpstr>
      <vt:lpstr>Background</vt:lpstr>
      <vt:lpstr>UIG Task Force: Dashboard</vt:lpstr>
      <vt:lpstr>Plan on Page</vt:lpstr>
      <vt:lpstr>Overview Of Taskforce Funding</vt:lpstr>
      <vt:lpstr>Taskforce 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129</cp:revision>
  <dcterms:created xsi:type="dcterms:W3CDTF">2018-09-02T17:12:15Z</dcterms:created>
  <dcterms:modified xsi:type="dcterms:W3CDTF">2019-01-08T14:04:57Z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-1441564122</vt:i4>
  </property>
  <property fmtid="{D5CDD505-2E9C-101B-9397-08002B2CF9AE}" pid="3" name="_NewReviewCycle">
    <vt:lpwstr/>
  </property>
  <property fmtid="{D5CDD505-2E9C-101B-9397-08002B2CF9AE}" pid="4" name="_EmailSubject">
    <vt:lpwstr>Material for CoMC 16.1.19 - For Publication</vt:lpwstr>
  </property>
  <property fmtid="{D5CDD505-2E9C-101B-9397-08002B2CF9AE}" pid="5" name="_AuthorEmail">
    <vt:lpwstr>xoserve.customer.lifecycle.team@xoserve.com</vt:lpwstr>
  </property>
  <property fmtid="{D5CDD505-2E9C-101B-9397-08002B2CF9AE}" pid="6" name="_AuthorEmailDisplayName">
    <vt:lpwstr>.Box.xoserve.customerlifecycle.spa</vt:lpwstr>
  </property>
  <property fmtid="{D5CDD505-2E9C-101B-9397-08002B2CF9AE}" pid="7" name="_PreviousAdHocReviewCycleID">
    <vt:i4>1438235381</vt:i4>
  </property>
  <property fmtid="{D5CDD505-2E9C-101B-9397-08002B2CF9AE}" pid="8" name="ContentTypeId">
    <vt:lpwstr>0x0101002A9D4E94D94ABB48A35A572EF9A60258</vt:lpwstr>
  </property>
</Properties>
</file>