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289" r:id="rId6"/>
    <p:sldId id="290" r:id="rId7"/>
    <p:sldId id="291" r:id="rId8"/>
    <p:sldId id="292" r:id="rId9"/>
    <p:sldId id="293" r:id="rId10"/>
    <p:sldId id="294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/>
          <a:p>
            <a:r>
              <a:rPr lang="en-GB" sz="2000" dirty="0" smtClean="0"/>
              <a:t>Background</a:t>
            </a:r>
            <a:endParaRPr lang="en-GB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681540"/>
            <a:ext cx="8686800" cy="361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GB" sz="1400" kern="0" dirty="0" smtClean="0"/>
              <a:t>MDD is currently managed within SPAA</a:t>
            </a:r>
          </a:p>
          <a:p>
            <a:pPr marL="0" indent="0" defTabSz="914400">
              <a:buNone/>
            </a:pPr>
            <a:endParaRPr lang="en-GB" sz="900" kern="0" dirty="0" smtClean="0"/>
          </a:p>
          <a:p>
            <a:pPr defTabSz="914400"/>
            <a:r>
              <a:rPr lang="en-GB" sz="1400" kern="0" dirty="0" smtClean="0"/>
              <a:t>A separate list is managed in UK Link system by Xoserve</a:t>
            </a:r>
          </a:p>
          <a:p>
            <a:pPr defTabSz="914400"/>
            <a:endParaRPr lang="en-GB" sz="800" kern="0" dirty="0"/>
          </a:p>
          <a:p>
            <a:pPr defTabSz="914400"/>
            <a:r>
              <a:rPr lang="en-GB" sz="1400" kern="0" dirty="0" smtClean="0"/>
              <a:t>There is a planned migration for the CDSP to maintain Market Participant Id MDD as part of Retail Energy Code (REC)</a:t>
            </a:r>
          </a:p>
          <a:p>
            <a:pPr defTabSz="914400"/>
            <a:endParaRPr lang="en-GB" sz="800" kern="0" dirty="0"/>
          </a:p>
          <a:p>
            <a:pPr defTabSz="914400"/>
            <a:r>
              <a:rPr lang="en-GB" sz="1400" kern="0" dirty="0" smtClean="0"/>
              <a:t>CDSP will be responsible for supplying:</a:t>
            </a:r>
          </a:p>
          <a:p>
            <a:pPr lvl="1" defTabSz="914400"/>
            <a:r>
              <a:rPr lang="en-GB" sz="1400" kern="0" dirty="0" smtClean="0"/>
              <a:t>Market Participant Identifiers</a:t>
            </a:r>
          </a:p>
          <a:p>
            <a:pPr lvl="1" defTabSz="914400"/>
            <a:r>
              <a:rPr lang="en-GB" sz="1400" kern="0" dirty="0" smtClean="0"/>
              <a:t>Maintaining the Shipper to Supplier Relationship Table</a:t>
            </a:r>
          </a:p>
          <a:p>
            <a:pPr lvl="1" defTabSz="914400"/>
            <a:r>
              <a:rPr lang="en-GB" sz="1400" kern="0" dirty="0" smtClean="0"/>
              <a:t>Maintaining the Transporter to Shipper Relationship Table</a:t>
            </a:r>
          </a:p>
          <a:p>
            <a:pPr lvl="1" defTabSz="914400"/>
            <a:endParaRPr lang="en-GB" sz="900" kern="0" dirty="0"/>
          </a:p>
          <a:p>
            <a:pPr defTabSz="914400"/>
            <a:r>
              <a:rPr lang="en-GB" sz="1400" kern="0" dirty="0" smtClean="0"/>
              <a:t>The first meeting of the Joint </a:t>
            </a:r>
            <a:r>
              <a:rPr lang="en-GB" sz="1400" kern="0" dirty="0"/>
              <a:t>UNC / SPAA working group </a:t>
            </a:r>
            <a:r>
              <a:rPr lang="en-GB" sz="1400" kern="0" dirty="0" smtClean="0"/>
              <a:t>took place </a:t>
            </a:r>
            <a:r>
              <a:rPr lang="en-GB" sz="1400" kern="0" dirty="0"/>
              <a:t>on 13th </a:t>
            </a:r>
            <a:r>
              <a:rPr lang="en-GB" sz="1400" kern="0" dirty="0" smtClean="0"/>
              <a:t>December</a:t>
            </a:r>
          </a:p>
          <a:p>
            <a:pPr defTabSz="914400"/>
            <a:endParaRPr lang="en-GB" sz="800" kern="0" dirty="0"/>
          </a:p>
          <a:p>
            <a:pPr defTabSz="914400"/>
            <a:r>
              <a:rPr lang="en-US" sz="1400" kern="0" dirty="0"/>
              <a:t>These obligations will be inserted into the UNC</a:t>
            </a:r>
          </a:p>
          <a:p>
            <a:pPr lvl="1" defTabSz="914400"/>
            <a:r>
              <a:rPr lang="en-US" sz="1400" kern="0" dirty="0"/>
              <a:t>Market Participant data responsibility is proposed to be inserted into UNC GT-D – CDSP and UK Link</a:t>
            </a:r>
          </a:p>
          <a:p>
            <a:pPr lvl="1" defTabSz="914400"/>
            <a:r>
              <a:rPr lang="en-US" sz="1400" kern="0" dirty="0"/>
              <a:t>Relationship management inserted into [TBC]</a:t>
            </a:r>
          </a:p>
          <a:p>
            <a:pPr defTabSz="914400"/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4225864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/>
          <a:p>
            <a:r>
              <a:rPr lang="en-GB" sz="2000" dirty="0" smtClean="0"/>
              <a:t>Preliminary Discussion points:</a:t>
            </a:r>
            <a:endParaRPr lang="en-GB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681540"/>
            <a:ext cx="8686800" cy="361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GB" sz="1400" kern="0" dirty="0" err="1" smtClean="0"/>
              <a:t>ElectraLink</a:t>
            </a:r>
            <a:r>
              <a:rPr lang="en-GB" sz="1400" kern="0" dirty="0" smtClean="0"/>
              <a:t> have conducted a review of the current process and highlighted some existing considerations </a:t>
            </a:r>
          </a:p>
          <a:p>
            <a:pPr defTabSz="914400"/>
            <a:endParaRPr lang="en-GB" sz="1400" kern="0" dirty="0"/>
          </a:p>
          <a:p>
            <a:pPr defTabSz="914400"/>
            <a:r>
              <a:rPr lang="en-GB" sz="1400" kern="0" dirty="0" smtClean="0"/>
              <a:t>Xoserve has also conducted some very preliminary thinking</a:t>
            </a:r>
          </a:p>
          <a:p>
            <a:pPr defTabSz="914400"/>
            <a:endParaRPr lang="en-GB" sz="1400" kern="0" dirty="0"/>
          </a:p>
          <a:p>
            <a:pPr defTabSz="914400"/>
            <a:r>
              <a:rPr lang="en-GB" sz="1400" kern="0" dirty="0" smtClean="0"/>
              <a:t>We are sharing some of the key points, in terms of thinking</a:t>
            </a:r>
          </a:p>
          <a:p>
            <a:pPr defTabSz="914400"/>
            <a:endParaRPr lang="en-GB" sz="1400" kern="0" dirty="0"/>
          </a:p>
          <a:p>
            <a:pPr defTabSz="914400"/>
            <a:r>
              <a:rPr lang="en-GB" sz="1400" kern="0" dirty="0" smtClean="0"/>
              <a:t>Principles proposed:</a:t>
            </a:r>
          </a:p>
          <a:p>
            <a:pPr lvl="1"/>
            <a:r>
              <a:rPr lang="en-GB" sz="1400" dirty="0" smtClean="0"/>
              <a:t>Validation based on ‘fact based checks’ by CDSP</a:t>
            </a:r>
          </a:p>
          <a:p>
            <a:pPr lvl="1"/>
            <a:r>
              <a:rPr lang="en-GB" sz="1400" dirty="0" smtClean="0"/>
              <a:t>Removing </a:t>
            </a:r>
            <a:r>
              <a:rPr lang="en-GB" sz="1400" dirty="0"/>
              <a:t>barriers to entry</a:t>
            </a:r>
          </a:p>
          <a:p>
            <a:pPr lvl="1"/>
            <a:r>
              <a:rPr lang="en-GB" sz="1400" dirty="0"/>
              <a:t>Simplifying the existing process</a:t>
            </a:r>
          </a:p>
          <a:p>
            <a:pPr lvl="1"/>
            <a:r>
              <a:rPr lang="en-GB" sz="1400" dirty="0"/>
              <a:t>Making arrangements inclusive and fair, noting that certain Market Participants are not UNC Parties</a:t>
            </a:r>
          </a:p>
          <a:p>
            <a:pPr lvl="1"/>
            <a:r>
              <a:rPr lang="en-GB" sz="1400" dirty="0"/>
              <a:t>Making the end to end process expedient</a:t>
            </a:r>
          </a:p>
          <a:p>
            <a:pPr lvl="1"/>
            <a:r>
              <a:rPr lang="en-GB" sz="1400" dirty="0"/>
              <a:t>Making decision making robust and objective</a:t>
            </a:r>
          </a:p>
          <a:p>
            <a:pPr lvl="1"/>
            <a:r>
              <a:rPr lang="en-GB" sz="1400" dirty="0"/>
              <a:t>Making provisions fit for future nature of </a:t>
            </a:r>
            <a:r>
              <a:rPr lang="en-GB" sz="1400" dirty="0" smtClean="0"/>
              <a:t>industry</a:t>
            </a:r>
            <a:endParaRPr lang="en-GB" sz="1400" dirty="0"/>
          </a:p>
          <a:p>
            <a:pPr defTabSz="914400"/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74942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/>
          <a:p>
            <a:r>
              <a:rPr lang="en-GB" sz="2000" dirty="0" smtClean="0"/>
              <a:t>Preliminary Discussion points:</a:t>
            </a:r>
            <a:endParaRPr lang="en-GB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681540"/>
            <a:ext cx="8686800" cy="361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GB" sz="1400" kern="0" dirty="0" smtClean="0"/>
              <a:t>Currently individual MDD approvals are required by SPAA Change Board (CB).  </a:t>
            </a:r>
          </a:p>
          <a:p>
            <a:pPr lvl="1" defTabSz="914400"/>
            <a:r>
              <a:rPr lang="en-GB" sz="1200" kern="0" dirty="0" smtClean="0"/>
              <a:t>The proposed plan is to use DSC Committee for MDD Market Participant governance.</a:t>
            </a:r>
          </a:p>
          <a:p>
            <a:pPr lvl="1" defTabSz="914400"/>
            <a:r>
              <a:rPr lang="en-GB" sz="1200" kern="0" dirty="0" smtClean="0"/>
              <a:t>Planned to use Change Pack process for representations from existing Market Participants for Add / Delete / Amend Participants requests</a:t>
            </a:r>
          </a:p>
          <a:p>
            <a:pPr lvl="2" defTabSz="914400"/>
            <a:r>
              <a:rPr lang="en-GB" sz="1200" kern="0" dirty="0" smtClean="0"/>
              <a:t>Challenge - how are all industry participants engaged?</a:t>
            </a:r>
          </a:p>
          <a:p>
            <a:pPr lvl="2" defTabSz="914400"/>
            <a:r>
              <a:rPr lang="en-GB" sz="1200" kern="0" dirty="0" smtClean="0"/>
              <a:t>Challenge – alignment to Electricity Releases?</a:t>
            </a:r>
          </a:p>
          <a:p>
            <a:pPr lvl="1" defTabSz="914400"/>
            <a:r>
              <a:rPr lang="en-GB" sz="1200" kern="0" dirty="0" smtClean="0"/>
              <a:t>Planned to define Guidance / Verification Criteria for Add Participants as these should be verifiable against data available – e.g. Licencing / Companies House</a:t>
            </a:r>
          </a:p>
          <a:p>
            <a:pPr lvl="2" defTabSz="914400"/>
            <a:r>
              <a:rPr lang="en-GB" sz="1200" kern="0" dirty="0" smtClean="0"/>
              <a:t>Challenge - </a:t>
            </a:r>
            <a:r>
              <a:rPr lang="en-GB" sz="1200" kern="0" dirty="0"/>
              <a:t>how existing Market Participants can impact </a:t>
            </a:r>
            <a:r>
              <a:rPr lang="en-GB" sz="1200" kern="0" dirty="0" smtClean="0"/>
              <a:t>assess additions in a timely manner so as not to delay entry?</a:t>
            </a:r>
            <a:endParaRPr lang="en-GB" sz="1200" kern="0" dirty="0"/>
          </a:p>
          <a:p>
            <a:pPr lvl="1" defTabSz="914400"/>
            <a:endParaRPr lang="en-GB" sz="1050" kern="0" dirty="0" smtClean="0"/>
          </a:p>
          <a:p>
            <a:pPr defTabSz="914400"/>
            <a:r>
              <a:rPr lang="en-GB" sz="1400" kern="0" dirty="0" smtClean="0"/>
              <a:t>Currently only SPAA parties can raise MDD proposals</a:t>
            </a:r>
          </a:p>
          <a:p>
            <a:pPr lvl="1" defTabSz="914400"/>
            <a:r>
              <a:rPr lang="en-GB" sz="1200" kern="0" dirty="0" smtClean="0"/>
              <a:t>Planned that all parties controlled by MDD can raise requests (in some instances this might be a consequence of other processes (e.g. Shipper Accession to UNC)) using the existing templates </a:t>
            </a:r>
          </a:p>
          <a:p>
            <a:pPr marL="457200" lvl="1" indent="0" defTabSz="914400">
              <a:buNone/>
            </a:pPr>
            <a:endParaRPr lang="en-GB" sz="1100" kern="0" dirty="0"/>
          </a:p>
          <a:p>
            <a:pPr defTabSz="914400"/>
            <a:r>
              <a:rPr lang="en-GB" sz="1400" kern="0" dirty="0" smtClean="0"/>
              <a:t>Currently CDSP may raise changes to SPAA MDD</a:t>
            </a:r>
          </a:p>
          <a:p>
            <a:pPr lvl="1" defTabSz="914400"/>
            <a:r>
              <a:rPr lang="en-GB" sz="1200" kern="0" dirty="0" smtClean="0"/>
              <a:t>Planned that this continues, and CDSP shall seek to demonstrate that impacted Market Participant has been consulted if possible</a:t>
            </a:r>
            <a:endParaRPr lang="en-GB" sz="1200" kern="0" dirty="0"/>
          </a:p>
        </p:txBody>
      </p:sp>
    </p:spTree>
    <p:extLst>
      <p:ext uri="{BB962C8B-B14F-4D97-AF65-F5344CB8AC3E}">
        <p14:creationId xmlns:p14="http://schemas.microsoft.com/office/powerpoint/2010/main" val="26592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/>
          <a:p>
            <a:r>
              <a:rPr lang="en-GB" sz="2000" dirty="0" smtClean="0"/>
              <a:t>Preliminary Discussion points:</a:t>
            </a:r>
            <a:endParaRPr lang="en-GB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681540"/>
            <a:ext cx="8686800" cy="361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defTabSz="914400">
              <a:buNone/>
            </a:pPr>
            <a:endParaRPr lang="en-GB" sz="1400" kern="0" dirty="0"/>
          </a:p>
          <a:p>
            <a:pPr defTabSz="914400"/>
            <a:r>
              <a:rPr lang="en-GB" sz="1800" kern="0" dirty="0" smtClean="0"/>
              <a:t>Currently unanimous agreement is necessary for MDD under SPAA</a:t>
            </a:r>
          </a:p>
          <a:p>
            <a:pPr lvl="1" defTabSz="914400"/>
            <a:r>
              <a:rPr lang="en-GB" sz="1400" kern="0" dirty="0" smtClean="0"/>
              <a:t>Proposing to use existing representation processes to obtain views and make views available to the DSC Committee</a:t>
            </a:r>
          </a:p>
          <a:p>
            <a:pPr lvl="1" defTabSz="914400"/>
            <a:endParaRPr lang="en-GB" sz="1400" kern="0" dirty="0"/>
          </a:p>
          <a:p>
            <a:pPr defTabSz="914400"/>
            <a:r>
              <a:rPr lang="en-GB" sz="1800" kern="0" dirty="0" smtClean="0"/>
              <a:t>Currently a formal appeals process is provided for MDD under SPAA</a:t>
            </a:r>
          </a:p>
          <a:p>
            <a:pPr lvl="1" defTabSz="914400"/>
            <a:r>
              <a:rPr lang="en-GB" sz="1400" kern="0" dirty="0"/>
              <a:t>Proposed to use standard DSC escalation to UNCC – it is not expected that this will be utilised, but DSC Committees are a sub group of UNCC</a:t>
            </a:r>
          </a:p>
        </p:txBody>
      </p:sp>
    </p:spTree>
    <p:extLst>
      <p:ext uri="{BB962C8B-B14F-4D97-AF65-F5344CB8AC3E}">
        <p14:creationId xmlns:p14="http://schemas.microsoft.com/office/powerpoint/2010/main" val="400404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/>
          <a:p>
            <a:r>
              <a:rPr lang="en-GB" sz="2000" dirty="0" smtClean="0"/>
              <a:t>Views Requested:</a:t>
            </a:r>
            <a:endParaRPr lang="en-GB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681540"/>
            <a:ext cx="8686800" cy="361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GB" sz="1400" kern="0" dirty="0" smtClean="0"/>
              <a:t>For the Market Participant data, as this is proposed to go into UNC GT-D </a:t>
            </a:r>
          </a:p>
          <a:p>
            <a:pPr lvl="1" defTabSz="914400"/>
            <a:r>
              <a:rPr lang="en-GB" sz="1400" kern="0" dirty="0" smtClean="0"/>
              <a:t>DSC Committees provide the logical point for:</a:t>
            </a:r>
          </a:p>
          <a:p>
            <a:pPr lvl="2" defTabSz="914400"/>
            <a:r>
              <a:rPr lang="en-GB" sz="1200" kern="0" dirty="0" smtClean="0"/>
              <a:t>Oversight of the ‘fact based’ validation to be applied by the CDSP</a:t>
            </a:r>
          </a:p>
          <a:p>
            <a:pPr lvl="2" defTabSz="914400"/>
            <a:r>
              <a:rPr lang="en-GB" sz="1200" kern="0" dirty="0" smtClean="0"/>
              <a:t>‘Approval’ of the MDD Changes</a:t>
            </a:r>
            <a:endParaRPr lang="en-GB" sz="1200" kern="0" dirty="0"/>
          </a:p>
          <a:p>
            <a:pPr lvl="1" defTabSz="914400"/>
            <a:r>
              <a:rPr lang="en-GB" sz="1400" kern="0" dirty="0"/>
              <a:t>Propose that the Contract </a:t>
            </a:r>
            <a:r>
              <a:rPr lang="en-GB" sz="1400" kern="0" dirty="0" smtClean="0"/>
              <a:t>Management Committee provides </a:t>
            </a:r>
            <a:r>
              <a:rPr lang="en-GB" sz="1400" kern="0" dirty="0"/>
              <a:t>the logical point of approval</a:t>
            </a:r>
          </a:p>
          <a:p>
            <a:pPr lvl="1" defTabSz="914400"/>
            <a:r>
              <a:rPr lang="en-GB" sz="1400" dirty="0" smtClean="0"/>
              <a:t>Please note - the Change Management Committee may highlight issues with existing systems – propose that there is an opportunity to comment </a:t>
            </a:r>
          </a:p>
          <a:p>
            <a:pPr defTabSz="914400"/>
            <a:r>
              <a:rPr lang="en-GB" sz="1400" kern="0" dirty="0"/>
              <a:t>We </a:t>
            </a:r>
            <a:r>
              <a:rPr lang="en-GB" sz="1400" kern="0" dirty="0" smtClean="0"/>
              <a:t>need to assess the timelines but in principle:</a:t>
            </a:r>
          </a:p>
          <a:p>
            <a:pPr lvl="1" defTabSz="914400"/>
            <a:r>
              <a:rPr lang="en-GB" sz="1100" kern="0" dirty="0" smtClean="0"/>
              <a:t>Use the Change Management Change Pack (CP) to notify MDD proposals (it is likely that this will be issued on a different date from the current CP)</a:t>
            </a:r>
          </a:p>
          <a:p>
            <a:pPr lvl="1" defTabSz="914400"/>
            <a:r>
              <a:rPr lang="en-GB" sz="1100" kern="0" dirty="0" smtClean="0"/>
              <a:t>Provide any representation responses to Change Management Committee – particularly those that highlight technical issues</a:t>
            </a:r>
          </a:p>
          <a:p>
            <a:pPr lvl="1" defTabSz="914400"/>
            <a:r>
              <a:rPr lang="en-GB" sz="1100" kern="0" dirty="0" smtClean="0"/>
              <a:t>Seek ‘approval’ by Contract Management Committee </a:t>
            </a:r>
            <a:r>
              <a:rPr lang="en-GB" sz="1100" i="1" kern="0" dirty="0" smtClean="0"/>
              <a:t>(Please note this may be outside of the committee meeting) </a:t>
            </a:r>
            <a:endParaRPr lang="en-GB" sz="1100" kern="0" dirty="0"/>
          </a:p>
          <a:p>
            <a:pPr lvl="1" defTabSz="914400"/>
            <a:r>
              <a:rPr lang="en-GB" sz="1100" kern="0" dirty="0" smtClean="0"/>
              <a:t>Assess how this fits against electricity</a:t>
            </a:r>
            <a:endParaRPr lang="en-GB" sz="1100" kern="0" dirty="0"/>
          </a:p>
          <a:p>
            <a:pPr defTabSz="914400"/>
            <a:endParaRPr lang="en-US" sz="1800" kern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426" y="3507854"/>
            <a:ext cx="4624054" cy="127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98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7012" y="123478"/>
            <a:ext cx="8688388" cy="723900"/>
          </a:xfrm>
        </p:spPr>
        <p:txBody>
          <a:bodyPr/>
          <a:lstStyle/>
          <a:p>
            <a:r>
              <a:rPr lang="en-GB" sz="2000" dirty="0" smtClean="0"/>
              <a:t>Technical Requirements to consume MDD Market Participant Data – Under </a:t>
            </a:r>
            <a:r>
              <a:rPr lang="en-GB" sz="2000" dirty="0"/>
              <a:t>C</a:t>
            </a:r>
            <a:r>
              <a:rPr lang="en-GB" sz="2000" dirty="0" smtClean="0"/>
              <a:t>onsideration</a:t>
            </a:r>
            <a:endParaRPr lang="en-GB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8600" y="681540"/>
            <a:ext cx="8686800" cy="361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defTabSz="914400">
              <a:buNone/>
            </a:pPr>
            <a:endParaRPr lang="en-GB" sz="1400" kern="0" dirty="0"/>
          </a:p>
          <a:p>
            <a:pPr defTabSz="914400"/>
            <a:r>
              <a:rPr lang="en-GB" sz="1800" kern="0" dirty="0" smtClean="0"/>
              <a:t>What are the requirements by the industry for consuming the Market Participant Data</a:t>
            </a:r>
          </a:p>
          <a:p>
            <a:pPr lvl="1" defTabSz="914400"/>
            <a:r>
              <a:rPr lang="en-GB" sz="1600" kern="0" dirty="0">
                <a:ea typeface="+mn-ea"/>
              </a:rPr>
              <a:t>CDSP to CSS data provision is not explicitly </a:t>
            </a:r>
            <a:r>
              <a:rPr lang="en-GB" sz="1600" kern="0" dirty="0" smtClean="0">
                <a:ea typeface="+mn-ea"/>
              </a:rPr>
              <a:t>defined</a:t>
            </a:r>
          </a:p>
          <a:p>
            <a:pPr marL="457200" lvl="1" indent="0" defTabSz="914400">
              <a:buNone/>
            </a:pPr>
            <a:endParaRPr lang="en-GB" sz="1400" kern="0" dirty="0">
              <a:ea typeface="+mn-ea"/>
            </a:endParaRPr>
          </a:p>
          <a:p>
            <a:pPr marL="342900" lvl="1" indent="-342900" defTabSz="914400"/>
            <a:r>
              <a:rPr lang="en-GB" sz="1800" kern="0" dirty="0">
                <a:ea typeface="+mn-ea"/>
              </a:rPr>
              <a:t>Frequency of issue?  A regular release should be planned for </a:t>
            </a:r>
            <a:r>
              <a:rPr lang="en-GB" sz="1800" kern="0" dirty="0" smtClean="0">
                <a:ea typeface="+mn-ea"/>
              </a:rPr>
              <a:t>amend / delete, </a:t>
            </a:r>
            <a:r>
              <a:rPr lang="en-GB" sz="1800" kern="0" dirty="0">
                <a:ea typeface="+mn-ea"/>
              </a:rPr>
              <a:t>but add </a:t>
            </a:r>
            <a:r>
              <a:rPr lang="en-GB" sz="1800" kern="0" dirty="0" smtClean="0">
                <a:ea typeface="+mn-ea"/>
              </a:rPr>
              <a:t>participant </a:t>
            </a:r>
            <a:r>
              <a:rPr lang="en-GB" sz="1800" kern="0" dirty="0">
                <a:ea typeface="+mn-ea"/>
              </a:rPr>
              <a:t>may need to be more responsive.</a:t>
            </a:r>
          </a:p>
          <a:p>
            <a:pPr marL="342900" lvl="1" indent="-342900" defTabSz="914400"/>
            <a:endParaRPr lang="en-GB" sz="1800" kern="0" dirty="0" smtClean="0">
              <a:ea typeface="+mn-ea"/>
            </a:endParaRPr>
          </a:p>
          <a:p>
            <a:pPr marL="342900" lvl="1" indent="-342900" defTabSz="914400"/>
            <a:r>
              <a:rPr lang="en-GB" sz="1800" kern="0" dirty="0" smtClean="0">
                <a:ea typeface="+mn-ea"/>
              </a:rPr>
              <a:t>Issue </a:t>
            </a:r>
            <a:r>
              <a:rPr lang="en-GB" sz="1800" kern="0" dirty="0">
                <a:ea typeface="+mn-ea"/>
              </a:rPr>
              <a:t>when changed</a:t>
            </a:r>
            <a:r>
              <a:rPr lang="en-GB" sz="1800" kern="0" dirty="0" smtClean="0">
                <a:ea typeface="+mn-ea"/>
              </a:rPr>
              <a:t>? If so, format?</a:t>
            </a:r>
          </a:p>
          <a:p>
            <a:pPr marL="342900" lvl="1" indent="-342900" defTabSz="914400"/>
            <a:endParaRPr lang="en-GB" sz="1800" kern="0" dirty="0" smtClean="0">
              <a:ea typeface="+mn-ea"/>
            </a:endParaRPr>
          </a:p>
          <a:p>
            <a:pPr marL="342900" lvl="1" indent="-342900" defTabSz="914400"/>
            <a:r>
              <a:rPr lang="en-GB" sz="1800" kern="0" dirty="0" smtClean="0">
                <a:ea typeface="+mn-ea"/>
              </a:rPr>
              <a:t>How are Users planning to consume this data?</a:t>
            </a:r>
          </a:p>
          <a:p>
            <a:pPr marL="342900" lvl="1" indent="-342900" defTabSz="914400"/>
            <a:endParaRPr lang="en-GB" sz="1800" kern="0" dirty="0">
              <a:ea typeface="+mn-ea"/>
            </a:endParaRPr>
          </a:p>
          <a:p>
            <a:pPr marL="342900" lvl="1" indent="-342900" defTabSz="914400"/>
            <a:r>
              <a:rPr lang="en-GB" sz="1800" kern="0" dirty="0" smtClean="0">
                <a:ea typeface="+mn-ea"/>
              </a:rPr>
              <a:t>Any format preferences?</a:t>
            </a:r>
            <a:endParaRPr lang="en-GB" sz="1800" kern="0" dirty="0">
              <a:ea typeface="+mn-ea"/>
            </a:endParaRPr>
          </a:p>
          <a:p>
            <a:pPr lvl="1" defTabSz="914400"/>
            <a:endParaRPr lang="en-GB" sz="1400" kern="0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6623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704</Words>
  <Application>Microsoft Office PowerPoint</Application>
  <PresentationFormat>On-screen Show (16:9)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Background</vt:lpstr>
      <vt:lpstr>Preliminary Discussion points:</vt:lpstr>
      <vt:lpstr>Preliminary Discussion points:</vt:lpstr>
      <vt:lpstr>Preliminary Discussion points:</vt:lpstr>
      <vt:lpstr>Views Requested:</vt:lpstr>
      <vt:lpstr>Technical Requirements to consume MDD Market Participant Data – Under Consideration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58</cp:revision>
  <dcterms:created xsi:type="dcterms:W3CDTF">2018-09-02T17:12:15Z</dcterms:created>
  <dcterms:modified xsi:type="dcterms:W3CDTF">2019-01-03T16:37:16Z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0x0101006E927B77B7F39148B9CB17AE711C8D35</vt:lpwstr>
  </property>
</Properties>
</file>