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>
  <p:sldMasterIdLst>
    <p:sldMasterId id="2147483648" r:id="rId4"/>
  </p:sldMasterIdLst>
  <p:notesMasterIdLst>
    <p:notesMasterId r:id="rId9"/>
  </p:notesMasterIdLst>
  <p:handoutMasterIdLst>
    <p:handoutMasterId r:id="rId10"/>
  </p:handoutMasterIdLst>
  <p:sldIdLst>
    <p:sldId id="301" r:id="rId5"/>
    <p:sldId id="316" r:id="rId6"/>
    <p:sldId id="317" r:id="rId7"/>
    <p:sldId id="318" r:id="rId8"/>
  </p:sldIdLst>
  <p:sldSz cx="9144000" cy="5143500" type="screen16x9"/>
  <p:notesSz cx="6858000" cy="9144000"/>
  <p:embeddedFontLst>
    <p:embeddedFont>
      <p:font typeface="Avenir Next LT Pro" panose="020B0504020202020204" pitchFamily="34" charset="0"/>
      <p:regular r:id="rId11"/>
      <p:bold r:id="rId12"/>
      <p:italic r:id="rId13"/>
      <p:boldItalic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Nunito Sans" pitchFamily="2" charset="0"/>
      <p:regular r:id="rId19"/>
      <p:bold r:id="rId20"/>
      <p:italic r:id="rId21"/>
      <p:boldItalic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B1D6E8"/>
    <a:srgbClr val="40D1F5"/>
    <a:srgbClr val="3E5AA8"/>
    <a:srgbClr val="D75733"/>
    <a:srgbClr val="F5835D"/>
    <a:srgbClr val="84B8DA"/>
    <a:srgbClr val="FFFFFF"/>
    <a:srgbClr val="9C4877"/>
    <a:srgbClr val="2B80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139541A-4C11-458D-A26D-55B11010E45D}" v="1" dt="2023-12-01T13:46:34.02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800" y="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5" d="100"/>
          <a:sy n="65" d="100"/>
        </p:scale>
        <p:origin x="3154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font" Target="fonts/font11.fntdata"/><Relationship Id="rId7" Type="http://schemas.openxmlformats.org/officeDocument/2006/relationships/slide" Target="slides/slide3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1.fntdata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font" Target="fonts/font5.fntdata"/><Relationship Id="rId23" Type="http://schemas.openxmlformats.org/officeDocument/2006/relationships/presProps" Target="presProps.xml"/><Relationship Id="rId10" Type="http://schemas.openxmlformats.org/officeDocument/2006/relationships/handoutMaster" Target="handoutMasters/handoutMaster1.xml"/><Relationship Id="rId19" Type="http://schemas.openxmlformats.org/officeDocument/2006/relationships/font" Target="fonts/font9.fntdata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158AE68-B2C4-407B-A853-67ABA7BBDB7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A2F355C-8E16-4484-8D33-9BD23C2FD20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FE0485-080A-4727-9301-4C8F7C1A81A4}" type="datetimeFigureOut">
              <a:rPr lang="en-GB" smtClean="0"/>
              <a:t>01/12/2023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E12E68C-3A87-4053-9F42-3E9448407B2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0181A81-4B97-4D4A-9BBA-92EDE09D3EE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89CC6B-C00A-48E6-B507-224DD12FC6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40385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CC7C86-2D66-4C55-8F99-E153512351BA}" type="datetimeFigureOut">
              <a:rPr lang="en-GB" smtClean="0"/>
              <a:t>01/12/2023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2357B9-A31F-4FC7-A38A-70DF36F645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29643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 b="1">
                <a:solidFill>
                  <a:srgbClr val="B1D6E8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DD740E7-5DD5-F9E8-309A-E335A2456B6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5217" y="495035"/>
            <a:ext cx="3130547" cy="492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3932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  <a:latin typeface="+mj-lt"/>
              </a:defRPr>
            </a:lvl1pPr>
            <a:lvl2pPr>
              <a:defRPr>
                <a:solidFill>
                  <a:srgbClr val="000000"/>
                </a:solidFill>
                <a:latin typeface="+mj-lt"/>
              </a:defRPr>
            </a:lvl2pPr>
            <a:lvl3pPr>
              <a:defRPr>
                <a:solidFill>
                  <a:srgbClr val="000000"/>
                </a:solidFill>
                <a:latin typeface="+mj-lt"/>
              </a:defRPr>
            </a:lvl3pPr>
            <a:lvl4pPr>
              <a:defRPr>
                <a:solidFill>
                  <a:srgbClr val="000000"/>
                </a:solidFill>
                <a:latin typeface="+mj-lt"/>
              </a:defRPr>
            </a:lvl4pPr>
            <a:lvl5pPr>
              <a:defRPr>
                <a:solidFill>
                  <a:srgbClr val="000000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31192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87301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>
                <a:solidFill>
                  <a:srgbClr val="000000"/>
                </a:solidFill>
                <a:latin typeface="+mj-lt"/>
              </a:defRPr>
            </a:lvl1pPr>
            <a:lvl2pPr>
              <a:defRPr sz="2400">
                <a:solidFill>
                  <a:srgbClr val="000000"/>
                </a:solidFill>
                <a:latin typeface="+mj-lt"/>
              </a:defRPr>
            </a:lvl2pPr>
            <a:lvl3pPr>
              <a:defRPr sz="2000">
                <a:solidFill>
                  <a:srgbClr val="000000"/>
                </a:solidFill>
                <a:latin typeface="+mj-lt"/>
              </a:defRPr>
            </a:lvl3pPr>
            <a:lvl4pPr>
              <a:defRPr sz="1800">
                <a:solidFill>
                  <a:srgbClr val="000000"/>
                </a:solidFill>
                <a:latin typeface="+mj-lt"/>
              </a:defRPr>
            </a:lvl4pPr>
            <a:lvl5pPr>
              <a:defRPr sz="1800">
                <a:solidFill>
                  <a:srgbClr val="000000"/>
                </a:solidFill>
                <a:latin typeface="+mj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>
                <a:solidFill>
                  <a:srgbClr val="000000"/>
                </a:solidFill>
                <a:latin typeface="+mj-lt"/>
              </a:defRPr>
            </a:lvl1pPr>
            <a:lvl2pPr>
              <a:defRPr sz="2400">
                <a:solidFill>
                  <a:srgbClr val="000000"/>
                </a:solidFill>
                <a:latin typeface="+mj-lt"/>
              </a:defRPr>
            </a:lvl2pPr>
            <a:lvl3pPr>
              <a:defRPr sz="2000">
                <a:solidFill>
                  <a:srgbClr val="000000"/>
                </a:solidFill>
                <a:latin typeface="+mj-lt"/>
              </a:defRPr>
            </a:lvl3pPr>
            <a:lvl4pPr>
              <a:defRPr sz="1800">
                <a:solidFill>
                  <a:srgbClr val="000000"/>
                </a:solidFill>
                <a:latin typeface="+mj-lt"/>
              </a:defRPr>
            </a:lvl4pPr>
            <a:lvl5pPr>
              <a:defRPr sz="1800">
                <a:solidFill>
                  <a:srgbClr val="000000"/>
                </a:solidFill>
                <a:latin typeface="+mj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65506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0000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  <a:latin typeface="+mj-lt"/>
              </a:defRPr>
            </a:lvl1pPr>
            <a:lvl2pPr>
              <a:defRPr sz="2000">
                <a:solidFill>
                  <a:srgbClr val="000000"/>
                </a:solidFill>
                <a:latin typeface="+mj-lt"/>
              </a:defRPr>
            </a:lvl2pPr>
            <a:lvl3pPr>
              <a:defRPr sz="1800">
                <a:solidFill>
                  <a:srgbClr val="000000"/>
                </a:solidFill>
                <a:latin typeface="+mj-lt"/>
              </a:defRPr>
            </a:lvl3pPr>
            <a:lvl4pPr>
              <a:defRPr sz="1600">
                <a:solidFill>
                  <a:srgbClr val="000000"/>
                </a:solidFill>
                <a:latin typeface="+mj-lt"/>
              </a:defRPr>
            </a:lvl4pPr>
            <a:lvl5pPr>
              <a:defRPr sz="1600">
                <a:solidFill>
                  <a:srgbClr val="000000"/>
                </a:solidFill>
                <a:latin typeface="+mj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0000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  <a:latin typeface="+mj-lt"/>
              </a:defRPr>
            </a:lvl1pPr>
            <a:lvl2pPr>
              <a:defRPr sz="2000">
                <a:solidFill>
                  <a:srgbClr val="000000"/>
                </a:solidFill>
                <a:latin typeface="+mj-lt"/>
              </a:defRPr>
            </a:lvl2pPr>
            <a:lvl3pPr>
              <a:defRPr sz="1800">
                <a:solidFill>
                  <a:srgbClr val="000000"/>
                </a:solidFill>
                <a:latin typeface="+mj-lt"/>
              </a:defRPr>
            </a:lvl3pPr>
            <a:lvl4pPr>
              <a:defRPr sz="1600">
                <a:solidFill>
                  <a:srgbClr val="000000"/>
                </a:solidFill>
                <a:latin typeface="+mj-lt"/>
              </a:defRPr>
            </a:lvl4pPr>
            <a:lvl5pPr>
              <a:defRPr sz="1600">
                <a:solidFill>
                  <a:srgbClr val="000000"/>
                </a:solidFill>
                <a:latin typeface="+mj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57200" y="123478"/>
            <a:ext cx="8229600" cy="6375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8097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812197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72387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>
                <a:solidFill>
                  <a:srgbClr val="000000"/>
                </a:solidFill>
                <a:latin typeface="+mj-lt"/>
              </a:defRPr>
            </a:lvl1pPr>
            <a:lvl2pPr>
              <a:defRPr sz="2800">
                <a:solidFill>
                  <a:srgbClr val="000000"/>
                </a:solidFill>
                <a:latin typeface="+mj-lt"/>
              </a:defRPr>
            </a:lvl2pPr>
            <a:lvl3pPr>
              <a:defRPr sz="2400">
                <a:solidFill>
                  <a:srgbClr val="000000"/>
                </a:solidFill>
                <a:latin typeface="+mj-lt"/>
              </a:defRPr>
            </a:lvl3pPr>
            <a:lvl4pPr>
              <a:defRPr sz="2000">
                <a:solidFill>
                  <a:srgbClr val="000000"/>
                </a:solidFill>
                <a:latin typeface="+mj-lt"/>
              </a:defRPr>
            </a:lvl4pPr>
            <a:lvl5pPr>
              <a:defRPr sz="2000">
                <a:solidFill>
                  <a:srgbClr val="000000"/>
                </a:solidFill>
                <a:latin typeface="+mj-lt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>
                <a:solidFill>
                  <a:srgbClr val="000000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807504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>
                <a:solidFill>
                  <a:srgbClr val="000000"/>
                </a:solidFill>
                <a:latin typeface="+mj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642197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23478"/>
            <a:ext cx="8229600" cy="6375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59582"/>
            <a:ext cx="8229600" cy="3672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9291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ctr" defTabSz="914400" rtl="0" eaLnBrk="1" latinLnBrk="0" hangingPunct="1">
        <a:spcBef>
          <a:spcPct val="0"/>
        </a:spcBef>
        <a:buNone/>
        <a:defRPr sz="2800" b="1" kern="1200">
          <a:solidFill>
            <a:srgbClr val="3E5AA8"/>
          </a:solidFill>
          <a:latin typeface="Avenir Next LT Pro" panose="020B05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Avenir Next LT Pro" panose="020B05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Avenir Next LT Pro" panose="020B05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Avenir Next LT Pro" panose="020B05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venir Next LT Pro" panose="020B05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venir Next LT Pro" panose="020B05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xoserve.com/calendar/dsc-delivery-sub-group-20-november-2023/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5356D5-B70A-4AED-B307-F751BD00AB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563638"/>
            <a:ext cx="7772400" cy="1102519"/>
          </a:xfrm>
        </p:spPr>
        <p:txBody>
          <a:bodyPr>
            <a:normAutofit/>
          </a:bodyPr>
          <a:lstStyle/>
          <a:p>
            <a:r>
              <a:rPr lang="en-US" dirty="0"/>
              <a:t>Delivery Sub-Group (DSG)</a:t>
            </a:r>
            <a:br>
              <a:rPr lang="en-US" dirty="0"/>
            </a:br>
            <a:r>
              <a:rPr lang="en-US" dirty="0"/>
              <a:t>20</a:t>
            </a:r>
            <a:r>
              <a:rPr lang="en-US" baseline="30000" dirty="0"/>
              <a:t>th</a:t>
            </a:r>
            <a:r>
              <a:rPr lang="en-US" dirty="0"/>
              <a:t> November 2023</a:t>
            </a:r>
            <a:endParaRPr lang="en-GB" dirty="0">
              <a:latin typeface="+mj-lt"/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E9B71FA1-3BAE-1832-8CF8-D55A473E16A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Summary for ChMC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97968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2C8C8BCA-FF98-8A67-C46D-39D4CEC5294A}"/>
              </a:ext>
            </a:extLst>
          </p:cNvPr>
          <p:cNvSpPr txBox="1">
            <a:spLocks/>
          </p:cNvSpPr>
          <p:nvPr/>
        </p:nvSpPr>
        <p:spPr>
          <a:xfrm>
            <a:off x="457200" y="987574"/>
            <a:ext cx="8229600" cy="151216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en-GB" sz="1600" dirty="0">
                <a:latin typeface="+mn-lt"/>
                <a:cs typeface="Calibri" panose="020F0502020204030204" pitchFamily="34" charset="0"/>
              </a:rPr>
              <a:t>Meeting Date: Monday 20</a:t>
            </a:r>
            <a:r>
              <a:rPr lang="en-GB" sz="1600" baseline="30000" dirty="0">
                <a:latin typeface="+mn-lt"/>
                <a:cs typeface="Calibri" panose="020F0502020204030204" pitchFamily="34" charset="0"/>
              </a:rPr>
              <a:t>th</a:t>
            </a:r>
            <a:r>
              <a:rPr lang="en-GB" sz="1600" dirty="0">
                <a:latin typeface="+mn-lt"/>
                <a:cs typeface="Calibri" panose="020F0502020204030204" pitchFamily="34" charset="0"/>
              </a:rPr>
              <a:t> November 2023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GB" sz="1600" dirty="0">
              <a:latin typeface="+mn-lt"/>
              <a:cs typeface="Calibri" panose="020F0502020204030204" pitchFamily="34" charset="0"/>
            </a:endParaRP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en-GB" sz="1600" dirty="0">
                <a:solidFill>
                  <a:srgbClr val="00B0F0"/>
                </a:solidFill>
                <a:latin typeface="+mn-lt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Meeting Documentation</a:t>
            </a:r>
            <a:endParaRPr lang="en-GB" sz="1600" dirty="0">
              <a:solidFill>
                <a:srgbClr val="00B0F0"/>
              </a:solidFill>
              <a:latin typeface="+mn-lt"/>
              <a:cs typeface="Calibri" panose="020F0502020204030204" pitchFamily="34" charset="0"/>
            </a:endParaRPr>
          </a:p>
          <a:p>
            <a:pPr marL="0" indent="0" algn="just">
              <a:buFont typeface="Arial" panose="020B0604020202020204" pitchFamily="34" charset="0"/>
              <a:buNone/>
            </a:pPr>
            <a:endParaRPr lang="en-GB" sz="1600" dirty="0">
              <a:latin typeface="+mn-lt"/>
              <a:cs typeface="Calibri" panose="020F0502020204030204" pitchFamily="34" charset="0"/>
            </a:endParaRP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en-GB" sz="1600" dirty="0">
                <a:latin typeface="+mn-lt"/>
                <a:cs typeface="Calibri" panose="020F0502020204030204" pitchFamily="34" charset="0"/>
              </a:rPr>
              <a:t>Attendee Count:</a:t>
            </a:r>
          </a:p>
        </p:txBody>
      </p: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D304F293-8345-660B-AB7F-2964947725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7213423"/>
              </p:ext>
            </p:extLst>
          </p:nvPr>
        </p:nvGraphicFramePr>
        <p:xfrm>
          <a:off x="1544628" y="2499742"/>
          <a:ext cx="6096000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99380">
                  <a:extLst>
                    <a:ext uri="{9D8B030D-6E8A-4147-A177-3AD203B41FA5}">
                      <a16:colId xmlns:a16="http://schemas.microsoft.com/office/drawing/2014/main" val="3999296279"/>
                    </a:ext>
                  </a:extLst>
                </a:gridCol>
                <a:gridCol w="1437124">
                  <a:extLst>
                    <a:ext uri="{9D8B030D-6E8A-4147-A177-3AD203B41FA5}">
                      <a16:colId xmlns:a16="http://schemas.microsoft.com/office/drawing/2014/main" val="3190993532"/>
                    </a:ext>
                  </a:extLst>
                </a:gridCol>
                <a:gridCol w="1559496">
                  <a:extLst>
                    <a:ext uri="{9D8B030D-6E8A-4147-A177-3AD203B41FA5}">
                      <a16:colId xmlns:a16="http://schemas.microsoft.com/office/drawing/2014/main" val="371785449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latin typeface="+mn-lt"/>
                          <a:cs typeface="Calibri" panose="020F0502020204030204" pitchFamily="34" charset="0"/>
                        </a:rPr>
                        <a:t>Organisation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latin typeface="+mn-lt"/>
                          <a:cs typeface="Calibri" panose="020F0502020204030204" pitchFamily="34" charset="0"/>
                        </a:rPr>
                        <a:t>Organisation Count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latin typeface="+mn-lt"/>
                          <a:cs typeface="Calibri" panose="020F0502020204030204" pitchFamily="34" charset="0"/>
                        </a:rPr>
                        <a:t>Total Attendees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430646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>
                          <a:latin typeface="+mn-lt"/>
                          <a:cs typeface="Calibri" panose="020F0502020204030204" pitchFamily="34" charset="0"/>
                        </a:rPr>
                        <a:t>Shipper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latin typeface="+mn-lt"/>
                          <a:cs typeface="Calibri" panose="020F0502020204030204" pitchFamily="34" charset="0"/>
                        </a:rPr>
                        <a:t>8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latin typeface="+mn-lt"/>
                          <a:cs typeface="Calibri" panose="020F0502020204030204" pitchFamily="34" charset="0"/>
                        </a:rPr>
                        <a:t>12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676521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1000" dirty="0">
                          <a:latin typeface="+mn-lt"/>
                          <a:cs typeface="Calibri" panose="020F0502020204030204" pitchFamily="34" charset="0"/>
                        </a:rPr>
                        <a:t>Distribution Network</a:t>
                      </a: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latin typeface="+mn-lt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latin typeface="+mn-lt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1356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1000" dirty="0">
                          <a:latin typeface="+mn-lt"/>
                          <a:cs typeface="Calibri" panose="020F0502020204030204" pitchFamily="34" charset="0"/>
                        </a:rPr>
                        <a:t>Independent Gas Transporter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latin typeface="+mn-lt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latin typeface="+mn-lt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108989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>
                          <a:latin typeface="+mn-lt"/>
                          <a:cs typeface="Calibri" panose="020F0502020204030204" pitchFamily="34" charset="0"/>
                        </a:rPr>
                        <a:t>Third Party Provider</a:t>
                      </a: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latin typeface="+mn-lt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latin typeface="+mn-lt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076663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1000" dirty="0">
                          <a:latin typeface="+mn-lt"/>
                          <a:cs typeface="Calibri" panose="020F0502020204030204" pitchFamily="34" charset="0"/>
                        </a:rPr>
                        <a:t>Meter Asset Manager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latin typeface="+mn-lt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latin typeface="+mn-lt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38149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>
                          <a:latin typeface="+mn-lt"/>
                          <a:cs typeface="Calibri" panose="020F0502020204030204" pitchFamily="34" charset="0"/>
                        </a:rPr>
                        <a:t>Meter Asset Provider</a:t>
                      </a: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latin typeface="+mn-lt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latin typeface="+mn-lt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559942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Other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98692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1" dirty="0">
                          <a:latin typeface="+mn-lt"/>
                          <a:cs typeface="Calibri" panose="020F0502020204030204" pitchFamily="34" charset="0"/>
                        </a:rPr>
                        <a:t>Total</a:t>
                      </a: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>
                          <a:latin typeface="+mn-lt"/>
                          <a:cs typeface="Calibri" panose="020F0502020204030204" pitchFamily="34" charset="0"/>
                        </a:rPr>
                        <a:t>14</a:t>
                      </a: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>
                          <a:latin typeface="+mn-lt"/>
                          <a:cs typeface="Calibri" panose="020F0502020204030204" pitchFamily="34" charset="0"/>
                        </a:rPr>
                        <a:t>19</a:t>
                      </a: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1088045"/>
                  </a:ext>
                </a:extLst>
              </a:tr>
            </a:tbl>
          </a:graphicData>
        </a:graphic>
      </p:graphicFrame>
      <p:sp>
        <p:nvSpPr>
          <p:cNvPr id="4" name="Title 1">
            <a:extLst>
              <a:ext uri="{FF2B5EF4-FFF2-40B4-BE49-F238E27FC236}">
                <a16:creationId xmlns:a16="http://schemas.microsoft.com/office/drawing/2014/main" id="{21B57E7A-43E1-246A-E7CE-2C0BC041DA26}"/>
              </a:ext>
            </a:extLst>
          </p:cNvPr>
          <p:cNvSpPr txBox="1">
            <a:spLocks/>
          </p:cNvSpPr>
          <p:nvPr/>
        </p:nvSpPr>
        <p:spPr>
          <a:xfrm>
            <a:off x="477828" y="195486"/>
            <a:ext cx="8229600" cy="63758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3E5AA8"/>
                </a:solidFill>
                <a:latin typeface="Avenir Next LT Pro" panose="020B05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>
                <a:latin typeface="+mj-lt"/>
                <a:cs typeface="Calibri" panose="020F0502020204030204" pitchFamily="34" charset="0"/>
              </a:rPr>
              <a:t>Meeting Details</a:t>
            </a:r>
            <a:endParaRPr lang="en-GB" dirty="0">
              <a:latin typeface="+mj-lt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02869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DADCFD-A652-71FF-494E-DFDD0C9ABF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Agenda Items and Outcomes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66D886-1DF8-7E38-361B-819116CA98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1580" y="761058"/>
            <a:ext cx="8229600" cy="4119909"/>
          </a:xfrm>
        </p:spPr>
        <p:txBody>
          <a:bodyPr>
            <a:normAutofit fontScale="85000" lnSpcReduction="10000"/>
          </a:bodyPr>
          <a:lstStyle/>
          <a:p>
            <a:r>
              <a:rPr lang="en-US" sz="2000" dirty="0"/>
              <a:t>Changes in Development</a:t>
            </a:r>
          </a:p>
          <a:p>
            <a:pPr lvl="1"/>
            <a:r>
              <a:rPr lang="en-US" sz="1700" dirty="0"/>
              <a:t>XRN 5616 CSEP Annual Quantity Capacity Management (part A) </a:t>
            </a:r>
          </a:p>
          <a:p>
            <a:pPr lvl="2"/>
            <a:r>
              <a:rPr lang="en-US" sz="1400" dirty="0"/>
              <a:t>Queries raised regarding Shipper impacts – confirmed that requirements and analysis to date have not identified any Shipper related impacts. </a:t>
            </a:r>
          </a:p>
          <a:p>
            <a:pPr lvl="2"/>
            <a:r>
              <a:rPr lang="en-US" sz="1400" dirty="0"/>
              <a:t>No further comments made on either change proposal presented</a:t>
            </a:r>
          </a:p>
          <a:p>
            <a:pPr marL="914400" lvl="2" indent="0">
              <a:buNone/>
            </a:pPr>
            <a:endParaRPr lang="en-US" sz="1400" dirty="0"/>
          </a:p>
          <a:p>
            <a:r>
              <a:rPr lang="en-US" sz="2000" dirty="0"/>
              <a:t>Solution Options Impact Assessment Review</a:t>
            </a:r>
          </a:p>
          <a:p>
            <a:pPr lvl="1"/>
            <a:r>
              <a:rPr lang="en-US" sz="1700" dirty="0"/>
              <a:t>XRN5614 – Improving IGT SMP New Connection Process to support accurate and timely Supplier Registrations</a:t>
            </a:r>
          </a:p>
          <a:p>
            <a:pPr lvl="2"/>
            <a:r>
              <a:rPr lang="en-US" sz="1400" dirty="0"/>
              <a:t>Clarification requested on the number of MPRNs that benefit from the proposed changes. Challenges raised regarding the solution cost in comparison to the impacted MPRNs identified. </a:t>
            </a:r>
          </a:p>
          <a:p>
            <a:pPr lvl="2"/>
            <a:r>
              <a:rPr lang="en-US" sz="1400" dirty="0"/>
              <a:t>Several DSG members voiced support for the proposed solution with one member in opposition. </a:t>
            </a:r>
          </a:p>
          <a:p>
            <a:pPr lvl="2"/>
            <a:r>
              <a:rPr lang="en-US" sz="1400" dirty="0"/>
              <a:t>November Change Pack representations reflect views of those parties.  </a:t>
            </a:r>
          </a:p>
          <a:p>
            <a:pPr marL="914400" lvl="2" indent="0">
              <a:buNone/>
            </a:pPr>
            <a:endParaRPr lang="en-US" sz="1400" dirty="0"/>
          </a:p>
          <a:p>
            <a:r>
              <a:rPr lang="en-US" sz="2000" dirty="0"/>
              <a:t>Changes in Detailed Design, Design Clarification</a:t>
            </a:r>
          </a:p>
          <a:p>
            <a:pPr lvl="1"/>
            <a:r>
              <a:rPr lang="en-US" sz="1700" dirty="0"/>
              <a:t>XRN5695 - Revision of Virtual Last Resort User and Contingent Procurement of Supplier Demand Event Triggers (Modification 0854)</a:t>
            </a:r>
          </a:p>
          <a:p>
            <a:pPr lvl="2"/>
            <a:r>
              <a:rPr lang="en-US" sz="1300" dirty="0"/>
              <a:t>No comments made on the </a:t>
            </a:r>
            <a:r>
              <a:rPr lang="en-US" sz="1300"/>
              <a:t>information presented</a:t>
            </a:r>
            <a:r>
              <a:rPr lang="en-US" sz="1300" dirty="0"/>
              <a:t> </a:t>
            </a:r>
          </a:p>
          <a:p>
            <a:pPr lvl="1"/>
            <a:endParaRPr lang="en-US" sz="1700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57750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DADCFD-A652-71FF-494E-DFDD0C9ABF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Agenda Items and Outcomes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66D886-1DF8-7E38-361B-819116CA98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900112"/>
            <a:ext cx="8229600" cy="4119909"/>
          </a:xfrm>
        </p:spPr>
        <p:txBody>
          <a:bodyPr>
            <a:normAutofit/>
          </a:bodyPr>
          <a:lstStyle/>
          <a:p>
            <a:r>
              <a:rPr lang="en-US" sz="2000" dirty="0"/>
              <a:t>Requirements Clarification</a:t>
            </a:r>
          </a:p>
          <a:p>
            <a:pPr lvl="1"/>
            <a:r>
              <a:rPr lang="en-US" sz="1700" dirty="0"/>
              <a:t>XRN5605 Amendments to the IGT Must read process (IGT159V)</a:t>
            </a:r>
            <a:endParaRPr lang="en-US" sz="1400" dirty="0"/>
          </a:p>
          <a:p>
            <a:pPr lvl="2"/>
            <a:r>
              <a:rPr lang="en-US" sz="1200" dirty="0"/>
              <a:t>No comments or further clarification requested from DSG representatives. </a:t>
            </a:r>
          </a:p>
          <a:p>
            <a:endParaRPr lang="en-US" sz="2000" dirty="0"/>
          </a:p>
          <a:p>
            <a:r>
              <a:rPr lang="en-US" sz="2000" dirty="0"/>
              <a:t>Major Release and Change Pipeline Updates</a:t>
            </a:r>
          </a:p>
          <a:p>
            <a:pPr lvl="1"/>
            <a:r>
              <a:rPr lang="en-US" sz="1700" dirty="0"/>
              <a:t>Agreed to discuss how information can be presented to help track performance of cost estimation vs actual delivery costs  </a:t>
            </a:r>
          </a:p>
          <a:p>
            <a:pPr lvl="2"/>
            <a:r>
              <a:rPr lang="en-US" sz="1300" dirty="0"/>
              <a:t>No further comments made on the information presented</a:t>
            </a:r>
            <a:endParaRPr lang="en-US" dirty="0"/>
          </a:p>
          <a:p>
            <a:endParaRPr lang="en-US" sz="2000" dirty="0"/>
          </a:p>
          <a:p>
            <a:r>
              <a:rPr lang="en-US" sz="2000" dirty="0"/>
              <a:t>Any Other Business</a:t>
            </a:r>
          </a:p>
          <a:p>
            <a:pPr lvl="1"/>
            <a:r>
              <a:rPr lang="en-US" sz="1700" dirty="0"/>
              <a:t>One customer raised a query regarding a peak in RFA (Request For Adjustment) rejections – Xoserve agreed to confirm with CMS Rebuild team</a:t>
            </a:r>
          </a:p>
          <a:p>
            <a:pPr lvl="2"/>
            <a:r>
              <a:rPr lang="en-US" sz="1300" dirty="0"/>
              <a:t>No other items of AOB raised </a:t>
            </a:r>
          </a:p>
        </p:txBody>
      </p:sp>
    </p:spTree>
    <p:extLst>
      <p:ext uri="{BB962C8B-B14F-4D97-AF65-F5344CB8AC3E}">
        <p14:creationId xmlns:p14="http://schemas.microsoft.com/office/powerpoint/2010/main" val="1709590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">
      <a:dk1>
        <a:srgbClr val="1D3E61"/>
      </a:dk1>
      <a:lt1>
        <a:sysClr val="window" lastClr="FFFFFF"/>
      </a:lt1>
      <a:dk2>
        <a:srgbClr val="3E5AA8"/>
      </a:dk2>
      <a:lt2>
        <a:srgbClr val="84B8DA"/>
      </a:lt2>
      <a:accent1>
        <a:srgbClr val="B1D6E8"/>
      </a:accent1>
      <a:accent2>
        <a:srgbClr val="6440A3"/>
      </a:accent2>
      <a:accent3>
        <a:srgbClr val="56CF9E"/>
      </a:accent3>
      <a:accent4>
        <a:srgbClr val="E65761"/>
      </a:accent4>
      <a:accent5>
        <a:srgbClr val="FCBC55"/>
      </a:accent5>
      <a:accent6>
        <a:srgbClr val="379196"/>
      </a:accent6>
      <a:hlink>
        <a:srgbClr val="40D1F5"/>
      </a:hlink>
      <a:folHlink>
        <a:srgbClr val="D2232A"/>
      </a:folHlink>
    </a:clrScheme>
    <a:fontScheme name="Xoserve">
      <a:majorFont>
        <a:latin typeface="Nunito Sans"/>
        <a:ea typeface=""/>
        <a:cs typeface=""/>
      </a:majorFont>
      <a:minorFont>
        <a:latin typeface="Nunit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3ee84ff3-1fa2-4b0e-bbc1-9d3729ac2ba9">
      <UserInfo>
        <DisplayName>Paul Orsler</DisplayName>
        <AccountId>16</AccountId>
        <AccountType/>
      </UserInfo>
      <UserInfo>
        <DisplayName>Simon Harris</DisplayName>
        <AccountId>6</AccountId>
        <AccountType/>
      </UserInfo>
    </SharedWithUsers>
    <_Flow_SignoffStatus xmlns="efb0c983-77a3-4edc-9303-e1cb655c76c7" xsi:nil="true"/>
    <TaxCatchAll xmlns="3ee84ff3-1fa2-4b0e-bbc1-9d3729ac2ba9" xsi:nil="true"/>
    <lcf76f155ced4ddcb4097134ff3c332f xmlns="efb0c983-77a3-4edc-9303-e1cb655c76c7">
      <Terms xmlns="http://schemas.microsoft.com/office/infopath/2007/PartnerControls"/>
    </lcf76f155ced4ddcb4097134ff3c332f>
    <Sign_x002d_offBy xmlns="efb0c983-77a3-4edc-9303-e1cb655c76c7">
      <UserInfo>
        <DisplayName/>
        <AccountId xsi:nil="true"/>
        <AccountType/>
      </UserInfo>
    </Sign_x002d_offBy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0FB9CDCC5328344A3162B2D7C8A4CE2" ma:contentTypeVersion="17" ma:contentTypeDescription="Create a new document." ma:contentTypeScope="" ma:versionID="91a85da827efe13e31b11ef14893b477">
  <xsd:schema xmlns:xsd="http://www.w3.org/2001/XMLSchema" xmlns:xs="http://www.w3.org/2001/XMLSchema" xmlns:p="http://schemas.microsoft.com/office/2006/metadata/properties" xmlns:ns2="efb0c983-77a3-4edc-9303-e1cb655c76c7" xmlns:ns3="3ee84ff3-1fa2-4b0e-bbc1-9d3729ac2ba9" targetNamespace="http://schemas.microsoft.com/office/2006/metadata/properties" ma:root="true" ma:fieldsID="39ee7aa57ec650cb7642c8db7bb1e2fb" ns2:_="" ns3:_="">
    <xsd:import namespace="efb0c983-77a3-4edc-9303-e1cb655c76c7"/>
    <xsd:import namespace="3ee84ff3-1fa2-4b0e-bbc1-9d3729ac2ba9"/>
    <xsd:element name="properties">
      <xsd:complexType>
        <xsd:sequence>
          <xsd:element name="documentManagement">
            <xsd:complexType>
              <xsd:all>
                <xsd:element ref="ns2:_Flow_SignoffStatus" minOccurs="0"/>
                <xsd:element ref="ns2:Sign_x002d_offBy" minOccurs="0"/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b0c983-77a3-4edc-9303-e1cb655c76c7" elementFormDefault="qualified">
    <xsd:import namespace="http://schemas.microsoft.com/office/2006/documentManagement/types"/>
    <xsd:import namespace="http://schemas.microsoft.com/office/infopath/2007/PartnerControls"/>
    <xsd:element name="_Flow_SignoffStatus" ma:index="8" nillable="true" ma:displayName="Sign-off status" ma:internalName="Sign_x002d_off_x0020_status">
      <xsd:simpleType>
        <xsd:restriction base="dms:Text"/>
      </xsd:simpleType>
    </xsd:element>
    <xsd:element name="Sign_x002d_offBy" ma:index="9" nillable="true" ma:displayName="Sign-off By" ma:format="Dropdown" ma:list="UserInfo" ma:SharePointGroup="0" ma:internalName="Sign_x002d_offBy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ccb18e80-c0a1-4e4c-a24b-611b5f62a90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e84ff3-1fa2-4b0e-bbc1-9d3729ac2ba9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fedf0d92-15e2-4a18-8841-dbc4ae997dea}" ma:internalName="TaxCatchAll" ma:showField="CatchAllData" ma:web="3ee84ff3-1fa2-4b0e-bbc1-9d3729ac2ba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26CA555-216C-4261-AF87-A8E955167736}">
  <ds:schemaRefs>
    <ds:schemaRef ds:uri="http://purl.org/dc/elements/1.1/"/>
    <ds:schemaRef ds:uri="http://purl.org/dc/dcmitype/"/>
    <ds:schemaRef ds:uri="http://schemas.openxmlformats.org/package/2006/metadata/core-properties"/>
    <ds:schemaRef ds:uri="http://schemas.microsoft.com/office/infopath/2007/PartnerControls"/>
    <ds:schemaRef ds:uri="http://www.w3.org/XML/1998/namespace"/>
    <ds:schemaRef ds:uri="http://schemas.microsoft.com/office/2006/documentManagement/types"/>
    <ds:schemaRef ds:uri="http://purl.org/dc/terms/"/>
    <ds:schemaRef ds:uri="http://schemas.microsoft.com/office/2006/metadata/properties"/>
    <ds:schemaRef ds:uri="103fba77-31dd-4780-83f9-c54f26c3a260"/>
    <ds:schemaRef ds:uri="11f1cc19-a6a2-4477-822b-8358f9edc374"/>
  </ds:schemaRefs>
</ds:datastoreItem>
</file>

<file path=customXml/itemProps2.xml><?xml version="1.0" encoding="utf-8"?>
<ds:datastoreItem xmlns:ds="http://schemas.openxmlformats.org/officeDocument/2006/customXml" ds:itemID="{B0AB5B57-E61D-4405-A7E5-A105A901321E}"/>
</file>

<file path=customXml/itemProps3.xml><?xml version="1.0" encoding="utf-8"?>
<ds:datastoreItem xmlns:ds="http://schemas.openxmlformats.org/officeDocument/2006/customXml" ds:itemID="{EA728B58-601E-4027-AF0C-C2329912A91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313</Words>
  <Application>Microsoft Office PowerPoint</Application>
  <PresentationFormat>On-screen Show (16:9)</PresentationFormat>
  <Paragraphs>62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Avenir Next LT Pro</vt:lpstr>
      <vt:lpstr>Nunito Sans</vt:lpstr>
      <vt:lpstr>Office Theme</vt:lpstr>
      <vt:lpstr>Delivery Sub-Group (DSG) 20th November 2023</vt:lpstr>
      <vt:lpstr>PowerPoint Presentation</vt:lpstr>
      <vt:lpstr>Agenda Items and Outcomes</vt:lpstr>
      <vt:lpstr>Agenda Items and Outcomes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Using this template</dc:title>
  <dc:creator/>
  <cp:lastModifiedBy/>
  <cp:revision>24</cp:revision>
  <dcterms:created xsi:type="dcterms:W3CDTF">2020-08-12T15:25:03Z</dcterms:created>
  <dcterms:modified xsi:type="dcterms:W3CDTF">2023-12-01T14:11:47Z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0x010100BE4A46900855F54F8B1B4A69CC14CF6B</vt:lpwstr>
  </property>
  <property fmtid="{D5CDD505-2E9C-101B-9397-08002B2CF9AE}" pid="3" name="ppcDepartment">
    <vt:lpwstr>53;#Communications|4eb75792-310c-4340-9b16-fa97df071d2d</vt:lpwstr>
  </property>
  <property fmtid="{D5CDD505-2E9C-101B-9397-08002B2CF9AE}" pid="4" name="DocumentType">
    <vt:lpwstr>70;#Template|aa851b79-e671-40ab-aebb-d6113815f54a</vt:lpwstr>
  </property>
  <property fmtid="{D5CDD505-2E9C-101B-9397-08002B2CF9AE}" pid="5" name="MediaServiceImageTags">
    <vt:lpwstr/>
  </property>
</Properties>
</file>