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6" r:id="rId6"/>
    <p:sldId id="268" r:id="rId7"/>
    <p:sldId id="267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7F2"/>
    <a:srgbClr val="333333"/>
    <a:srgbClr val="6CA1D6"/>
    <a:srgbClr val="C3E4EB"/>
    <a:srgbClr val="454545"/>
    <a:srgbClr val="99DAF6"/>
    <a:srgbClr val="C4E5EC"/>
    <a:srgbClr val="CCEDFB"/>
    <a:srgbClr val="FFFFFF"/>
    <a:srgbClr val="67C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480" autoAdjust="0"/>
  </p:normalViewPr>
  <p:slideViewPr>
    <p:cSldViewPr snapToGrid="0">
      <p:cViewPr varScale="1">
        <p:scale>
          <a:sx n="56" d="100"/>
          <a:sy n="56" d="100"/>
        </p:scale>
        <p:origin x="10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6511B-5F06-4136-97DA-E9E83F51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06E8E-E973-448A-9601-E97BBBD2E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2400-2F14-4ED1-BE39-3E7C97A0561F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6AE5-D9C5-4A6B-B0D0-53B67503D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698A-66F2-40B4-87FA-6C69D609F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A8F8-97D1-4D4C-AF91-6C184D2F1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B4F7-9AF9-4688-85B1-3A45625C11E1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C555-6DCF-429E-96AB-0BDF1D6C6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520F41C-8FD0-42B2-9542-FC4C7761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14B7D-A304-4F45-98C0-5365E118D86E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B5630-ACEC-4D01-9C50-A3ABA8ADB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6" y="5907370"/>
            <a:ext cx="1589535" cy="6551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78135-83DC-4D35-BA6B-421BFE74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509816"/>
            <a:ext cx="10002479" cy="1216616"/>
          </a:xfrm>
        </p:spPr>
        <p:txBody>
          <a:bodyPr wrap="square"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2932A-A1A4-410A-B28A-91278C598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2D4C3-7067-4502-A2AB-85CE5D2C7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5818641"/>
            <a:ext cx="8958262" cy="810532"/>
          </a:xfrm>
        </p:spPr>
        <p:txBody>
          <a:bodyPr anchor="ctr"/>
          <a:lstStyle>
            <a:lvl1pPr marL="0" indent="0">
              <a:buNone/>
              <a:defRPr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4EDE0E-4B3D-4CAE-B1DB-4B9AC6F30B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2854"/>
            <a:ext cx="11353800" cy="0"/>
          </a:xfrm>
          <a:prstGeom prst="line">
            <a:avLst/>
          </a:prstGeom>
          <a:ln w="12700">
            <a:solidFill>
              <a:srgbClr val="67C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1E9D-841C-4206-8D73-EDD22DBC2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091070"/>
            <a:ext cx="6364544" cy="827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7C6F2"/>
                </a:solidFill>
              </a:defRPr>
            </a:lvl1pPr>
          </a:lstStyle>
          <a:p>
            <a:pPr lvl="0"/>
            <a:r>
              <a:rPr lang="en-GB" dirty="0"/>
              <a:t>Insert Sub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50A30F59-2B23-4B34-9291-5487A00987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307857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To change title slide image, click the ‘View’ tab &gt; ‘Slide Master’ &gt; right click on the image &gt; select ‘change image’ &gt; select from image bank located at: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0FDFB73A-5404-4BC9-915D-DBF2E0565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99" y="4064730"/>
            <a:ext cx="7566411" cy="305487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G:\Gemserv\Image Bank\</a:t>
            </a:r>
            <a:r>
              <a:rPr lang="en-GB" dirty="0" err="1"/>
              <a:t>Powerpoint</a:t>
            </a:r>
            <a:r>
              <a:rPr lang="en-GB" dirty="0"/>
              <a:t>\Title Images\Blue 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2AFCA089-D08D-4C2A-A5DD-48116597D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699" y="4582200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Once preferred image is selected, click the ‘Close Master View’ button under the ‘Slide Master’ tab.</a:t>
            </a:r>
          </a:p>
        </p:txBody>
      </p:sp>
    </p:spTree>
    <p:extLst>
      <p:ext uri="{BB962C8B-B14F-4D97-AF65-F5344CB8AC3E}">
        <p14:creationId xmlns:p14="http://schemas.microsoft.com/office/powerpoint/2010/main" val="27534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E146CE5-A321-4065-992D-C04B2C4A4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4DD31-408D-4A2F-B640-3E00012B19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966554D-7721-4900-8353-C3B50A5B8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60B1D-4AA8-4AB5-8EFE-9053ED646EE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83C685-BBC6-46AB-A289-4A7BDCB0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0FB6A7-48C8-4B71-90AC-22B2668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CC23F-B45C-447A-9DA9-BA4070F7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FB0B04-9711-41D2-92AC-729FFC72B836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3358BF-7D01-42C8-87A6-620EF688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1DC056-3CD5-42A1-B120-A317F6F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9D06F39-DCAD-4F56-A536-6D574564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F612D-3D30-4D06-BEE1-A732BBB95F8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03600"/>
            <a:ext cx="101536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9851-EB2E-49A2-8F44-70B898A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A15165-5552-4B81-9885-B058C58CFBF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E9AEF6-1CFE-4292-9840-4719D594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6687C7-41CE-4DFB-A9D2-9C8DA5D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9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27014"/>
            <a:ext cx="10153650" cy="44386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7B065-A6AC-4E74-AEAD-998E9BE0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8336"/>
            <a:ext cx="10153650" cy="32650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Insert Image Heading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9949-FD94-4B62-823B-2694D983D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92297"/>
            <a:ext cx="10153649" cy="620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Image Description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9941F0-A0CD-49FD-9744-ADAA310EB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4F241E-C3EE-4873-88CE-2059463327BE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EC3E21-9014-41E2-95CC-E5A49CC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3311A-21B5-4821-8687-B24C5452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9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C7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1AC329-D6FF-4FCA-862B-E1101C80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F794896-B574-4F64-8434-DD06657A8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F1B68F-9775-4C51-8A41-2E796A6390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25" y="5727478"/>
            <a:ext cx="60522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64C7F2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B1B0068-575C-4166-BE30-5119F21F1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64C7F2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55C976-D2EA-4E3B-ACB6-ECA0CDB24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410518-06F9-405F-921F-C84A53EF5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25" y="5727478"/>
            <a:ext cx="60522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771E-AA30-45A4-B8D4-54A32FDB83A1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1A3B7-649A-46B1-BA92-64E48CFE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ACCD-2602-4A1D-B163-28B7423AD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10515600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C5C1-9C49-46C6-8A80-586BA3C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2218-7D44-4F67-A952-266BFA23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F4DFD-69B1-42F2-BE7A-B0C7D7529A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 w="12700">
            <a:solidFill>
              <a:srgbClr val="67C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5890E3-A375-465E-9EE1-CC37D4557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3D99B-353C-4980-97F1-F46D4B5B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2E35F16-661D-4DBD-A34B-409E306F8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64C7F2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560BD2-47F2-4683-B019-F37368046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64C7F2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3CA732-969E-414E-A76E-91C2F3DC496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/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67C6F2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F422-BDA2-4232-8507-4A4B21AFE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34EA1-73A4-4B91-BF40-88186512F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1B93-765C-4DBA-B20C-10A756577FD5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0F15F6-2BA6-4DB1-9354-B9F0FE8D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579513-3739-4BCC-8285-EE0970C53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63401-2DD7-4C9A-9F64-15F7A3C3DCBF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41C6E-425E-4682-A7A1-36153A5FB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CFDA71-AD70-4052-A383-3336E5613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D56A46-3203-4D54-8140-8C918AFB3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CDF8A-3E4D-48AB-88CD-F9B3DCB8B2C0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C4E5EC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C4E5EC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0C73-54EB-4724-8907-29882A98FD4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CA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FED51-4A08-4851-A5C5-C9BE143A1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29" cy="685799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85E7755-FAB0-43CE-AA2B-82B5AD42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wrap="square" lIns="0" anchor="b"/>
          <a:lstStyle>
            <a:lvl1pPr>
              <a:defRPr>
                <a:solidFill>
                  <a:srgbClr val="C3E4EB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E33B6F-CF79-4752-AED7-EEA8000ED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C3E4EB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82B22-CE50-481F-94FD-7EF01C06A97C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4A2D-7517-4BBE-921B-04FBFA9E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 anchorCtr="0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6102C-AEF1-491A-9D2D-8F6556DD5A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AEABF1-3B62-4DB6-8F1C-A2CF04D11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997E5-F693-4EDD-B2D7-AD52BE1F8A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3BEA3-E35D-4E12-AE55-00489E8F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8109A4-BDCE-4485-A620-7414AB954875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E65598-B1DD-43EF-8C8B-7B9A7DE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121AC3-14AA-4CC8-B25E-17F355E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5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D06A-9907-4A35-9E78-A31A31C6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996A-4BE6-488C-8AEB-E34F93F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26390-6F8E-4C00-A21F-758229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235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C10B-AEA5-4D13-90B6-F2E2AED40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52" r:id="rId9"/>
    <p:sldLayoutId id="2147483653" r:id="rId10"/>
    <p:sldLayoutId id="2147483655" r:id="rId11"/>
    <p:sldLayoutId id="2147483654" r:id="rId12"/>
    <p:sldLayoutId id="2147483658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4C7F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4C7F2"/>
        </a:buClr>
        <a:buSzPct val="75000"/>
        <a:buFont typeface="Wingdings" panose="05000000000000000000" pitchFamily="2" charset="2"/>
        <a:buChar char="§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CA1D6"/>
        </a:buClr>
        <a:buSzPct val="75000"/>
        <a:buFont typeface="Wingdings" panose="05000000000000000000" pitchFamily="2" charset="2"/>
        <a:buChar char="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6F2"/>
        </a:buClr>
        <a:buSzPct val="75000"/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9DD3"/>
        </a:buClr>
        <a:buSzPct val="75000"/>
        <a:buFont typeface="Wingdings" panose="05000000000000000000" pitchFamily="2" charset="2"/>
        <a:buChar char="w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6F2"/>
        </a:buClr>
        <a:buSzPct val="75000"/>
        <a:buFont typeface="Wingdings" panose="05000000000000000000" pitchFamily="2" charset="2"/>
        <a:buChar char="§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9906-9C62-4FE8-B19F-5B2068C3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Gas Performance Assurance:</a:t>
            </a:r>
            <a:br>
              <a:rPr lang="en-GB" dirty="0"/>
            </a:br>
            <a:r>
              <a:rPr lang="en-GB" dirty="0"/>
              <a:t>PAFA’s observations to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EF8CC-A5E5-4AB4-A8E0-F1B6D6D41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Shelley Rouse – Head of Gas Performance Assurance</a:t>
            </a:r>
          </a:p>
          <a:p>
            <a:r>
              <a:rPr lang="en-GB" dirty="0"/>
              <a:t>Anne Jackson – Head of Assurance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0948A-8F8A-405B-94AA-6863735B3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Performance Assurance Committee</a:t>
            </a:r>
          </a:p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73932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267E-300F-4BC5-A746-EA4D0639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54000"/>
            <a:ext cx="10287000" cy="900430"/>
          </a:xfrm>
        </p:spPr>
        <p:txBody>
          <a:bodyPr>
            <a:normAutofit fontScale="90000"/>
          </a:bodyPr>
          <a:lstStyle/>
          <a:p>
            <a:r>
              <a:rPr lang="en-GB" dirty="0"/>
              <a:t>Gas Performance Assurance Framework </a:t>
            </a:r>
            <a:br>
              <a:rPr lang="en-GB" dirty="0"/>
            </a:br>
            <a:r>
              <a:rPr lang="en-GB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50E7-AB7F-463E-B34B-CD477B70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14976"/>
            <a:ext cx="10515600" cy="4851375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Contract award 2 + 1 + 1 years</a:t>
            </a:r>
          </a:p>
          <a:p>
            <a:r>
              <a:rPr lang="en-GB" sz="3200" dirty="0"/>
              <a:t>Performance Assurance Framework</a:t>
            </a:r>
          </a:p>
          <a:p>
            <a:r>
              <a:rPr lang="en-GB" sz="3200" dirty="0"/>
              <a:t>Framework Administrator – PAFA</a:t>
            </a:r>
          </a:p>
          <a:p>
            <a:r>
              <a:rPr lang="en-GB" sz="3200" dirty="0"/>
              <a:t>PAC</a:t>
            </a:r>
          </a:p>
          <a:p>
            <a:r>
              <a:rPr lang="en-GB" sz="3200" dirty="0"/>
              <a:t>Adoption of a Risk Model – the Engage model</a:t>
            </a:r>
          </a:p>
          <a:p>
            <a:r>
              <a:rPr lang="en-GB" sz="3200" dirty="0"/>
              <a:t>Risk register</a:t>
            </a:r>
          </a:p>
          <a:p>
            <a:r>
              <a:rPr lang="en-GB" sz="3200" dirty="0"/>
              <a:t>Access to prescribed reports on performance – PARR</a:t>
            </a:r>
          </a:p>
          <a:p>
            <a:r>
              <a:rPr lang="en-GB" sz="3200" dirty="0"/>
              <a:t>Industry performance levels</a:t>
            </a:r>
          </a:p>
          <a:p>
            <a:r>
              <a:rPr lang="en-GB" sz="3200" dirty="0"/>
              <a:t>Data and access to information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AD0F9-2994-4378-B83A-CE2EB682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D3D63-4DB2-42E7-92AC-86C04E57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29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85CB-5E82-488D-9B2C-0043C7AA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664B-B8D3-41CB-9B05-C6B451C2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Increase in risks under scrutiny</a:t>
            </a:r>
          </a:p>
          <a:p>
            <a:r>
              <a:rPr lang="en-GB" sz="3200" dirty="0"/>
              <a:t>Risk model and register</a:t>
            </a:r>
          </a:p>
          <a:p>
            <a:r>
              <a:rPr lang="en-GB" sz="3200" dirty="0"/>
              <a:t>Increase in number of reports</a:t>
            </a:r>
          </a:p>
          <a:p>
            <a:r>
              <a:rPr lang="en-GB" sz="3200" dirty="0"/>
              <a:t>Gentle approach via the CAMs</a:t>
            </a:r>
          </a:p>
          <a:p>
            <a:r>
              <a:rPr lang="en-GB" sz="3200" dirty="0"/>
              <a:t>Letters and meetings</a:t>
            </a:r>
          </a:p>
          <a:p>
            <a:r>
              <a:rPr lang="en-GB" sz="3200" dirty="0"/>
              <a:t>Increased interest from Parties </a:t>
            </a:r>
          </a:p>
          <a:p>
            <a:r>
              <a:rPr lang="en-GB" sz="3200" dirty="0"/>
              <a:t>Changes to the way reports and data are provided</a:t>
            </a:r>
          </a:p>
          <a:p>
            <a:r>
              <a:rPr lang="en-GB" sz="3200" dirty="0"/>
              <a:t>Workshops </a:t>
            </a:r>
          </a:p>
          <a:p>
            <a:r>
              <a:rPr lang="en-GB" sz="3200" dirty="0"/>
              <a:t>UNC modification 0674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1D490-78FA-488B-976E-2A8561A8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353DD-1A85-4C96-AEDD-D9914B4F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053D-53AC-4D77-AD40-4691C01B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Assurance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29ED-92B8-4B49-BB1D-395BEB7B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/>
              <a:t>Empowerment</a:t>
            </a:r>
          </a:p>
          <a:p>
            <a:r>
              <a:rPr lang="en-GB" sz="3200" dirty="0"/>
              <a:t>Limitations in the visibility of named party activity</a:t>
            </a:r>
          </a:p>
          <a:p>
            <a:r>
              <a:rPr lang="en-GB" sz="3200" dirty="0"/>
              <a:t>Enthusiasm and reservations for bringing about improvements</a:t>
            </a:r>
          </a:p>
          <a:p>
            <a:r>
              <a:rPr lang="en-GB" sz="3200" dirty="0"/>
              <a:t>Agility of the governance to respond to observations or needs</a:t>
            </a:r>
          </a:p>
          <a:p>
            <a:r>
              <a:rPr lang="en-GB" sz="3200" dirty="0"/>
              <a:t>Setting the drive and direction for gas Performance Assurance.</a:t>
            </a:r>
          </a:p>
          <a:p>
            <a:r>
              <a:rPr lang="en-GB" sz="3200" dirty="0"/>
              <a:t>Expectations are not uniform across the PAC, PAFA and Parties</a:t>
            </a:r>
          </a:p>
          <a:p>
            <a:r>
              <a:rPr lang="en-GB" sz="3200" dirty="0"/>
              <a:t>Quality and timeliness of reports</a:t>
            </a:r>
          </a:p>
          <a:p>
            <a:r>
              <a:rPr lang="en-GB" sz="3200" dirty="0"/>
              <a:t>Efficiency gains</a:t>
            </a:r>
          </a:p>
          <a:p>
            <a:r>
              <a:rPr lang="en-GB" sz="3200" dirty="0"/>
              <a:t>Access to information in multi-dimensions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5F9FB-4439-4F95-8CD2-3299A8FB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6FB3B-0845-46E2-8345-32DF1E7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2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B56-9941-4551-9800-414F5955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930"/>
            <a:ext cx="10534650" cy="220638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Key Points: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Data accessibility in an agile manner.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Ability to identify Parties in order to take action.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402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Powerpoint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CA1D6"/>
      </a:accent1>
      <a:accent2>
        <a:srgbClr val="64C7F2"/>
      </a:accent2>
      <a:accent3>
        <a:srgbClr val="C3E4EB"/>
      </a:accent3>
      <a:accent4>
        <a:srgbClr val="F7AA5E"/>
      </a:accent4>
      <a:accent5>
        <a:srgbClr val="FED458"/>
      </a:accent5>
      <a:accent6>
        <a:srgbClr val="F8ED62"/>
      </a:accent6>
      <a:hlink>
        <a:srgbClr val="64C7F2"/>
      </a:hlink>
      <a:folHlink>
        <a:srgbClr val="6CA1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E2B972912F64F9E3A24B2BC52B13A" ma:contentTypeVersion="9" ma:contentTypeDescription="Create a new document." ma:contentTypeScope="" ma:versionID="1776fea5d4cc7575687eabf6eaa4bc79">
  <xsd:schema xmlns:xsd="http://www.w3.org/2001/XMLSchema" xmlns:xs="http://www.w3.org/2001/XMLSchema" xmlns:p="http://schemas.microsoft.com/office/2006/metadata/properties" xmlns:ns3="638e476d-a01e-44ef-85eb-133f38f2f255" xmlns:ns4="3669304e-7663-4892-8bca-d9e8f762cdf2" targetNamespace="http://schemas.microsoft.com/office/2006/metadata/properties" ma:root="true" ma:fieldsID="66fa0c9590d9b097e84bf99c20aaf0dc" ns3:_="" ns4:_="">
    <xsd:import namespace="638e476d-a01e-44ef-85eb-133f38f2f255"/>
    <xsd:import namespace="3669304e-7663-4892-8bca-d9e8f762cd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476d-a01e-44ef-85eb-133f38f2f2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9304e-7663-4892-8bca-d9e8f762c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866AC1-26FB-42E5-9701-BCACEFF2A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476d-a01e-44ef-85eb-133f38f2f255"/>
    <ds:schemaRef ds:uri="3669304e-7663-4892-8bca-d9e8f762c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7D7A7-43CD-4338-849E-AA23F6A6E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0DEE9A-A155-4001-A857-68AE682858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Powerpoint</Template>
  <TotalTime>2209</TotalTime>
  <Words>217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Gas Performance Assurance: PAFA’s observations to date</vt:lpstr>
      <vt:lpstr>Gas Performance Assurance Framework  Context</vt:lpstr>
      <vt:lpstr>Performance Evolution</vt:lpstr>
      <vt:lpstr>Performance Assurance Constraints</vt:lpstr>
      <vt:lpstr>  Key Points:  Data accessibility in an agile manner.  Ability to identify Parties in order to take action.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Responses to the Performance Assurance Framework (PAFA) Survey 2019</dc:title>
  <dc:creator>Billy H 1</dc:creator>
  <cp:lastModifiedBy>Helen Cuin</cp:lastModifiedBy>
  <cp:revision>50</cp:revision>
  <dcterms:created xsi:type="dcterms:W3CDTF">2019-09-24T16:19:18Z</dcterms:created>
  <dcterms:modified xsi:type="dcterms:W3CDTF">2020-07-06T07:14:35Z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0x0101008B8E2B972912F64F9E3A24B2BC52B13A</vt:lpwstr>
  </property>
</Properties>
</file>