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2"/>
  </p:notesMasterIdLst>
  <p:sldIdLst>
    <p:sldId id="256" r:id="rId5"/>
    <p:sldId id="283" r:id="rId6"/>
    <p:sldId id="281" r:id="rId7"/>
    <p:sldId id="290" r:id="rId8"/>
    <p:sldId id="293" r:id="rId9"/>
    <p:sldId id="289" r:id="rId10"/>
    <p:sldId id="285" r:id="rId11"/>
  </p:sldIdLst>
  <p:sldSz cx="12192000" cy="6858000"/>
  <p:notesSz cx="6669088" cy="9775825"/>
  <p:embeddedFontLst>
    <p:embeddedFont>
      <p:font typeface="Calibri" panose="020F0502020204030204" pitchFamily="34" charset="0"/>
      <p:regular r:id="rId13"/>
      <p:bold r:id="rId14"/>
      <p:italic r:id="rId15"/>
      <p:boldItalic r:id="rId16"/>
    </p:embeddedFont>
    <p:embeddedFont>
      <p:font typeface="Tenorite" panose="000005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6EC745-6ED2-D558-4723-7D9B5AB40B2E}" name="Nicola Lond (National Gas)" initials="NG" userId="S::nicola.j.lond@uk.nationalgrid.com::7cc1e136-0a6c-4b51-908f-3ced79bbf2e1" providerId="AD"/>
  <p188:author id="{42ABB9A2-FC73-7D71-6326-E90016B8827F}" name="Kirsty Appleby (National Gas)" initials="KA(G" userId="S::Kirsty.Appleby@uk.nationalgrid.com::d17e38cc-bd03-47f7-b2d0-95a4bc6846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676"/>
    <a:srgbClr val="7BC300"/>
    <a:srgbClr val="69B908"/>
    <a:srgbClr val="3E9F19"/>
    <a:srgbClr val="239025"/>
    <a:srgbClr val="007C33"/>
    <a:srgbClr val="17B584"/>
    <a:srgbClr val="2FB964"/>
    <a:srgbClr val="09B396"/>
    <a:srgbClr val="0BB4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18" autoAdjust="0"/>
  </p:normalViewPr>
  <p:slideViewPr>
    <p:cSldViewPr snapToGrid="0">
      <p:cViewPr varScale="1">
        <p:scale>
          <a:sx n="85" d="100"/>
          <a:sy n="85" d="100"/>
        </p:scale>
        <p:origin x="1554" y="84"/>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402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Appleby (National Gas)" userId="d17e38cc-bd03-47f7-b2d0-95a4bc684670" providerId="ADAL" clId="{4108A1E0-20A3-4898-8D1D-B0CCF729064A}"/>
    <pc:docChg chg="custSel modSld">
      <pc:chgData name="Kirsty Appleby (National Gas)" userId="d17e38cc-bd03-47f7-b2d0-95a4bc684670" providerId="ADAL" clId="{4108A1E0-20A3-4898-8D1D-B0CCF729064A}" dt="2023-09-25T10:07:10.353" v="56" actId="6549"/>
      <pc:docMkLst>
        <pc:docMk/>
      </pc:docMkLst>
      <pc:sldChg chg="modSp mod">
        <pc:chgData name="Kirsty Appleby (National Gas)" userId="d17e38cc-bd03-47f7-b2d0-95a4bc684670" providerId="ADAL" clId="{4108A1E0-20A3-4898-8D1D-B0CCF729064A}" dt="2023-09-25T10:05:44.204" v="28" actId="20577"/>
        <pc:sldMkLst>
          <pc:docMk/>
          <pc:sldMk cId="1611759381" sldId="256"/>
        </pc:sldMkLst>
        <pc:spChg chg="mod">
          <ac:chgData name="Kirsty Appleby (National Gas)" userId="d17e38cc-bd03-47f7-b2d0-95a4bc684670" providerId="ADAL" clId="{4108A1E0-20A3-4898-8D1D-B0CCF729064A}" dt="2023-09-25T10:05:44.204" v="28" actId="20577"/>
          <ac:spMkLst>
            <pc:docMk/>
            <pc:sldMk cId="1611759381" sldId="256"/>
            <ac:spMk id="3" creationId="{2BD8DAC6-16FC-FF30-4B0A-9ABF9C965CB4}"/>
          </ac:spMkLst>
        </pc:spChg>
      </pc:sldChg>
      <pc:sldChg chg="modNotesTx">
        <pc:chgData name="Kirsty Appleby (National Gas)" userId="d17e38cc-bd03-47f7-b2d0-95a4bc684670" providerId="ADAL" clId="{4108A1E0-20A3-4898-8D1D-B0CCF729064A}" dt="2023-09-25T10:05:49.380" v="29" actId="6549"/>
        <pc:sldMkLst>
          <pc:docMk/>
          <pc:sldMk cId="2916761384" sldId="281"/>
        </pc:sldMkLst>
      </pc:sldChg>
      <pc:sldChg chg="modSp mod modNotesTx">
        <pc:chgData name="Kirsty Appleby (National Gas)" userId="d17e38cc-bd03-47f7-b2d0-95a4bc684670" providerId="ADAL" clId="{4108A1E0-20A3-4898-8D1D-B0CCF729064A}" dt="2023-09-25T10:06:59.916" v="55" actId="27636"/>
        <pc:sldMkLst>
          <pc:docMk/>
          <pc:sldMk cId="2673318870" sldId="285"/>
        </pc:sldMkLst>
        <pc:spChg chg="mod">
          <ac:chgData name="Kirsty Appleby (National Gas)" userId="d17e38cc-bd03-47f7-b2d0-95a4bc684670" providerId="ADAL" clId="{4108A1E0-20A3-4898-8D1D-B0CCF729064A}" dt="2023-09-25T10:06:35.559" v="52" actId="207"/>
          <ac:spMkLst>
            <pc:docMk/>
            <pc:sldMk cId="2673318870" sldId="285"/>
            <ac:spMk id="2" creationId="{B4B5B016-7F6E-D2D0-22BD-59FBCBB02A07}"/>
          </ac:spMkLst>
        </pc:spChg>
        <pc:spChg chg="mod">
          <ac:chgData name="Kirsty Appleby (National Gas)" userId="d17e38cc-bd03-47f7-b2d0-95a4bc684670" providerId="ADAL" clId="{4108A1E0-20A3-4898-8D1D-B0CCF729064A}" dt="2023-09-25T10:06:59.916" v="55" actId="27636"/>
          <ac:spMkLst>
            <pc:docMk/>
            <pc:sldMk cId="2673318870" sldId="285"/>
            <ac:spMk id="3" creationId="{D7C8844C-95F1-5407-6CA4-8B8FD6005CB7}"/>
          </ac:spMkLst>
        </pc:spChg>
      </pc:sldChg>
      <pc:sldChg chg="modSp mod modNotesTx">
        <pc:chgData name="Kirsty Appleby (National Gas)" userId="d17e38cc-bd03-47f7-b2d0-95a4bc684670" providerId="ADAL" clId="{4108A1E0-20A3-4898-8D1D-B0CCF729064A}" dt="2023-09-25T10:07:10.353" v="56" actId="6549"/>
        <pc:sldMkLst>
          <pc:docMk/>
          <pc:sldMk cId="3285109121" sldId="289"/>
        </pc:sldMkLst>
        <pc:spChg chg="mod">
          <ac:chgData name="Kirsty Appleby (National Gas)" userId="d17e38cc-bd03-47f7-b2d0-95a4bc684670" providerId="ADAL" clId="{4108A1E0-20A3-4898-8D1D-B0CCF729064A}" dt="2023-09-25T10:07:10.353" v="56" actId="6549"/>
          <ac:spMkLst>
            <pc:docMk/>
            <pc:sldMk cId="3285109121" sldId="289"/>
            <ac:spMk id="3" creationId="{73580C8E-08FF-C512-638F-CE27ADDA0B10}"/>
          </ac:spMkLst>
        </pc:spChg>
      </pc:sldChg>
      <pc:sldChg chg="modNotesTx">
        <pc:chgData name="Kirsty Appleby (National Gas)" userId="d17e38cc-bd03-47f7-b2d0-95a4bc684670" providerId="ADAL" clId="{4108A1E0-20A3-4898-8D1D-B0CCF729064A}" dt="2023-09-25T10:05:52.153" v="30" actId="6549"/>
        <pc:sldMkLst>
          <pc:docMk/>
          <pc:sldMk cId="402032686" sldId="290"/>
        </pc:sldMkLst>
      </pc:sldChg>
      <pc:sldChg chg="modNotesTx">
        <pc:chgData name="Kirsty Appleby (National Gas)" userId="d17e38cc-bd03-47f7-b2d0-95a4bc684670" providerId="ADAL" clId="{4108A1E0-20A3-4898-8D1D-B0CCF729064A}" dt="2023-09-25T10:05:54.719" v="31" actId="6549"/>
        <pc:sldMkLst>
          <pc:docMk/>
          <pc:sldMk cId="624697323"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48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0489"/>
          </a:xfrm>
          <a:prstGeom prst="rect">
            <a:avLst/>
          </a:prstGeom>
        </p:spPr>
        <p:txBody>
          <a:bodyPr vert="horz" lIns="91440" tIns="45720" rIns="91440" bIns="45720" rtlCol="0"/>
          <a:lstStyle>
            <a:lvl1pPr algn="r">
              <a:defRPr sz="1200"/>
            </a:lvl1pPr>
          </a:lstStyle>
          <a:p>
            <a:fld id="{15C9E5ED-63EB-411B-927A-CA9F332A23D1}" type="datetimeFigureOut">
              <a:rPr lang="en-GB" smtClean="0"/>
              <a:t>25/09/2023</a:t>
            </a:fld>
            <a:endParaRPr lang="en-GB" dirty="0"/>
          </a:p>
        </p:txBody>
      </p:sp>
      <p:sp>
        <p:nvSpPr>
          <p:cNvPr id="4" name="Slide Image Placeholder 3"/>
          <p:cNvSpPr>
            <a:spLocks noGrp="1" noRot="1" noChangeAspect="1"/>
          </p:cNvSpPr>
          <p:nvPr>
            <p:ph type="sldImg" idx="2"/>
          </p:nvPr>
        </p:nvSpPr>
        <p:spPr>
          <a:xfrm>
            <a:off x="403225" y="1222375"/>
            <a:ext cx="5862638" cy="32988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04616"/>
            <a:ext cx="5335270" cy="38492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5338"/>
            <a:ext cx="2889938" cy="4904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285338"/>
            <a:ext cx="2889938" cy="490488"/>
          </a:xfrm>
          <a:prstGeom prst="rect">
            <a:avLst/>
          </a:prstGeom>
        </p:spPr>
        <p:txBody>
          <a:bodyPr vert="horz" lIns="91440" tIns="45720" rIns="91440" bIns="45720" rtlCol="0" anchor="b"/>
          <a:lstStyle>
            <a:lvl1pPr algn="r">
              <a:defRPr sz="1200"/>
            </a:lvl1pPr>
          </a:lstStyle>
          <a:p>
            <a:fld id="{A9B9F458-7C58-4F9B-AA30-C85CD11B801D}" type="slidenum">
              <a:rPr lang="en-GB" smtClean="0"/>
              <a:t>‹#›</a:t>
            </a:fld>
            <a:endParaRPr lang="en-GB" dirty="0"/>
          </a:p>
        </p:txBody>
      </p:sp>
    </p:spTree>
    <p:extLst>
      <p:ext uri="{BB962C8B-B14F-4D97-AF65-F5344CB8AC3E}">
        <p14:creationId xmlns:p14="http://schemas.microsoft.com/office/powerpoint/2010/main" val="403791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1</a:t>
            </a:fld>
            <a:endParaRPr lang="en-GB" dirty="0"/>
          </a:p>
        </p:txBody>
      </p:sp>
    </p:spTree>
    <p:extLst>
      <p:ext uri="{BB962C8B-B14F-4D97-AF65-F5344CB8AC3E}">
        <p14:creationId xmlns:p14="http://schemas.microsoft.com/office/powerpoint/2010/main" val="383883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2</a:t>
            </a:fld>
            <a:endParaRPr lang="en-GB" dirty="0"/>
          </a:p>
        </p:txBody>
      </p:sp>
    </p:spTree>
    <p:extLst>
      <p:ext uri="{BB962C8B-B14F-4D97-AF65-F5344CB8AC3E}">
        <p14:creationId xmlns:p14="http://schemas.microsoft.com/office/powerpoint/2010/main" val="302009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3</a:t>
            </a:fld>
            <a:endParaRPr lang="en-GB" dirty="0"/>
          </a:p>
        </p:txBody>
      </p:sp>
    </p:spTree>
    <p:extLst>
      <p:ext uri="{BB962C8B-B14F-4D97-AF65-F5344CB8AC3E}">
        <p14:creationId xmlns:p14="http://schemas.microsoft.com/office/powerpoint/2010/main" val="65164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4</a:t>
            </a:fld>
            <a:endParaRPr lang="en-GB" dirty="0"/>
          </a:p>
        </p:txBody>
      </p:sp>
    </p:spTree>
    <p:extLst>
      <p:ext uri="{BB962C8B-B14F-4D97-AF65-F5344CB8AC3E}">
        <p14:creationId xmlns:p14="http://schemas.microsoft.com/office/powerpoint/2010/main" val="20701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5</a:t>
            </a:fld>
            <a:endParaRPr lang="en-GB" dirty="0"/>
          </a:p>
        </p:txBody>
      </p:sp>
    </p:spTree>
    <p:extLst>
      <p:ext uri="{BB962C8B-B14F-4D97-AF65-F5344CB8AC3E}">
        <p14:creationId xmlns:p14="http://schemas.microsoft.com/office/powerpoint/2010/main" val="237973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3C4245"/>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6</a:t>
            </a:fld>
            <a:endParaRPr lang="en-GB" dirty="0"/>
          </a:p>
        </p:txBody>
      </p:sp>
    </p:spTree>
    <p:extLst>
      <p:ext uri="{BB962C8B-B14F-4D97-AF65-F5344CB8AC3E}">
        <p14:creationId xmlns:p14="http://schemas.microsoft.com/office/powerpoint/2010/main" val="349007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9F458-7C58-4F9B-AA30-C85CD11B801D}" type="slidenum">
              <a:rPr lang="en-GB" smtClean="0"/>
              <a:t>7</a:t>
            </a:fld>
            <a:endParaRPr lang="en-GB" dirty="0"/>
          </a:p>
        </p:txBody>
      </p:sp>
    </p:spTree>
    <p:extLst>
      <p:ext uri="{BB962C8B-B14F-4D97-AF65-F5344CB8AC3E}">
        <p14:creationId xmlns:p14="http://schemas.microsoft.com/office/powerpoint/2010/main" val="4101218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35677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25/09/2023</a:t>
            </a:fld>
            <a:endParaRPr lang="en-GB" dirty="0"/>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dirty="0"/>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64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dirty="0"/>
          </a:p>
        </p:txBody>
      </p:sp>
    </p:spTree>
    <p:extLst>
      <p:ext uri="{BB962C8B-B14F-4D97-AF65-F5344CB8AC3E}">
        <p14:creationId xmlns:p14="http://schemas.microsoft.com/office/powerpoint/2010/main" val="296462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dirty="0"/>
          </a:p>
        </p:txBody>
      </p:sp>
    </p:spTree>
    <p:extLst>
      <p:ext uri="{BB962C8B-B14F-4D97-AF65-F5344CB8AC3E}">
        <p14:creationId xmlns:p14="http://schemas.microsoft.com/office/powerpoint/2010/main" val="36592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dirty="0"/>
          </a:p>
        </p:txBody>
      </p:sp>
    </p:spTree>
    <p:extLst>
      <p:ext uri="{BB962C8B-B14F-4D97-AF65-F5344CB8AC3E}">
        <p14:creationId xmlns:p14="http://schemas.microsoft.com/office/powerpoint/2010/main" val="38211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25/09/2023</a:t>
            </a:fld>
            <a:endParaRPr lang="en-GB" dirty="0"/>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dirty="0"/>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dirty="0"/>
          </a:p>
        </p:txBody>
      </p:sp>
    </p:spTree>
    <p:extLst>
      <p:ext uri="{BB962C8B-B14F-4D97-AF65-F5344CB8AC3E}">
        <p14:creationId xmlns:p14="http://schemas.microsoft.com/office/powerpoint/2010/main" val="4258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25/09/2023</a:t>
            </a:fld>
            <a:endParaRPr lang="en-GB" dirty="0"/>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dirty="0"/>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dirty="0"/>
          </a:p>
        </p:txBody>
      </p:sp>
    </p:spTree>
    <p:extLst>
      <p:ext uri="{BB962C8B-B14F-4D97-AF65-F5344CB8AC3E}">
        <p14:creationId xmlns:p14="http://schemas.microsoft.com/office/powerpoint/2010/main" val="18491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166383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3935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7380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287894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25/09/2023</a:t>
            </a:fld>
            <a:endParaRPr lang="en-GB" dirty="0"/>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dirty="0"/>
          </a:p>
        </p:txBody>
      </p:sp>
    </p:spTree>
    <p:extLst>
      <p:ext uri="{BB962C8B-B14F-4D97-AF65-F5344CB8AC3E}">
        <p14:creationId xmlns:p14="http://schemas.microsoft.com/office/powerpoint/2010/main" val="32846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25/09/2023</a:t>
            </a:fld>
            <a:endParaRPr lang="en-GB" dirty="0"/>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dirty="0"/>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365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25/09/2023</a:t>
            </a:fld>
            <a:endParaRPr lang="en-GB" dirty="0"/>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dirty="0"/>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42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25/09/2023</a:t>
            </a:fld>
            <a:endParaRPr lang="en-GB" dirty="0"/>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dirty="0"/>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275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25/09/2023</a:t>
            </a:fld>
            <a:endParaRPr lang="en-GB" dirty="0"/>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dirty="0"/>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48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25/09/2023</a:t>
            </a:fld>
            <a:endParaRPr lang="en-GB" dirty="0"/>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dirty="0"/>
              <a:t>Private &amp; Confidential</a:t>
            </a:r>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dirty="0"/>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97683770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3" r:id="rId3"/>
    <p:sldLayoutId id="2147483666" r:id="rId4"/>
    <p:sldLayoutId id="2147483650" r:id="rId5"/>
    <p:sldLayoutId id="2147483661" r:id="rId6"/>
    <p:sldLayoutId id="2147483662" r:id="rId7"/>
    <p:sldLayoutId id="2147483656" r:id="rId8"/>
    <p:sldLayoutId id="2147483664" r:id="rId9"/>
    <p:sldLayoutId id="2147483665" r:id="rId10"/>
    <p:sldLayoutId id="2147483651" r:id="rId11"/>
    <p:sldLayoutId id="2147483658" r:id="rId12"/>
    <p:sldLayoutId id="2147483659" r:id="rId13"/>
    <p:sldLayoutId id="2147483654" r:id="rId14"/>
    <p:sldLayoutId id="2147483655" r:id="rId15"/>
    <p:sldLayoutId id="214748366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ationalgas.com/insight-and-innovation/gas-ten-year-statement-gty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p:txBody>
          <a:bodyPr/>
          <a:lstStyle/>
          <a:p>
            <a:r>
              <a:rPr lang="en-GB" dirty="0"/>
              <a:t>NTS Specification for Mercury</a:t>
            </a:r>
            <a:br>
              <a:rPr lang="en-GB" dirty="0"/>
            </a:br>
            <a:endParaRPr lang="en-GB" dirty="0"/>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p:txBody>
          <a:bodyPr/>
          <a:lstStyle/>
          <a:p>
            <a:endParaRPr lang="en-GB" dirty="0"/>
          </a:p>
          <a:p>
            <a:r>
              <a:rPr lang="en-GB" dirty="0"/>
              <a:t>Transmission Workgroup</a:t>
            </a:r>
          </a:p>
          <a:p>
            <a:r>
              <a:rPr lang="en-GB" dirty="0"/>
              <a:t>October 2023</a:t>
            </a:r>
          </a:p>
        </p:txBody>
      </p:sp>
      <p:sp>
        <p:nvSpPr>
          <p:cNvPr id="8" name="TextBox 7">
            <a:extLst>
              <a:ext uri="{FF2B5EF4-FFF2-40B4-BE49-F238E27FC236}">
                <a16:creationId xmlns:a16="http://schemas.microsoft.com/office/drawing/2014/main" id="{7B26B52E-63E2-9B3A-72B6-1AEEEB0FCDB5}"/>
              </a:ext>
            </a:extLst>
          </p:cNvPr>
          <p:cNvSpPr txBox="1"/>
          <p:nvPr/>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EF65-963F-489A-3CCF-97D2F42B4D04}"/>
              </a:ext>
            </a:extLst>
          </p:cNvPr>
          <p:cNvSpPr>
            <a:spLocks noGrp="1"/>
          </p:cNvSpPr>
          <p:nvPr>
            <p:ph type="title"/>
          </p:nvPr>
        </p:nvSpPr>
        <p:spPr/>
        <p:txBody>
          <a:bodyPr/>
          <a:lstStyle/>
          <a:p>
            <a:r>
              <a:rPr lang="en-GB" dirty="0"/>
              <a:t>Decision</a:t>
            </a:r>
          </a:p>
        </p:txBody>
      </p:sp>
      <p:sp>
        <p:nvSpPr>
          <p:cNvPr id="3" name="Content Placeholder 2">
            <a:extLst>
              <a:ext uri="{FF2B5EF4-FFF2-40B4-BE49-F238E27FC236}">
                <a16:creationId xmlns:a16="http://schemas.microsoft.com/office/drawing/2014/main" id="{2F3EB6BE-7D9D-0846-C0C0-0BBC28D76132}"/>
              </a:ext>
            </a:extLst>
          </p:cNvPr>
          <p:cNvSpPr>
            <a:spLocks noGrp="1"/>
          </p:cNvSpPr>
          <p:nvPr>
            <p:ph idx="1"/>
          </p:nvPr>
        </p:nvSpPr>
        <p:spPr>
          <a:xfrm>
            <a:off x="405432" y="1513393"/>
            <a:ext cx="10567368" cy="4705977"/>
          </a:xfrm>
        </p:spPr>
        <p:txBody>
          <a:bodyPr vert="horz" lIns="0" tIns="0" rIns="0" bIns="0" rtlCol="0" anchor="t">
            <a:normAutofit/>
          </a:bodyPr>
          <a:lstStyle/>
          <a:p>
            <a:r>
              <a:rPr lang="en-GB" dirty="0"/>
              <a:t>Thank you for your input regarding the NTS specification for Mercury</a:t>
            </a:r>
          </a:p>
          <a:p>
            <a:endParaRPr lang="en-GB" dirty="0"/>
          </a:p>
          <a:p>
            <a:r>
              <a:rPr lang="en-GB" dirty="0"/>
              <a:t>After considering all the information available to us, we have determined to leave the guidance limit for mercury at 10µg/m</a:t>
            </a:r>
            <a:r>
              <a:rPr lang="en-GB" baseline="30000" dirty="0"/>
              <a:t>3 </a:t>
            </a:r>
            <a:r>
              <a:rPr lang="en-GB" dirty="0"/>
              <a:t>at this time, as detailed in the Gas Ten Year Statement.</a:t>
            </a:r>
          </a:p>
          <a:p>
            <a:endParaRPr lang="en-GB" dirty="0"/>
          </a:p>
          <a:p>
            <a:r>
              <a:rPr lang="en-GB" dirty="0"/>
              <a:t>The Gas Ten Year Statement can be found on our website: </a:t>
            </a:r>
            <a:r>
              <a:rPr lang="en-GB" dirty="0">
                <a:hlinkClick r:id="rId3"/>
              </a:rPr>
              <a:t>https://www.nationalgas.com/insight-and-innovation/gas-ten-year-statement-gtys</a:t>
            </a:r>
            <a:endParaRPr lang="en-GB" dirty="0"/>
          </a:p>
          <a:p>
            <a:r>
              <a:rPr lang="en-GB" dirty="0"/>
              <a:t> </a:t>
            </a:r>
          </a:p>
          <a:p>
            <a:endParaRPr lang="en-GB" dirty="0"/>
          </a:p>
          <a:p>
            <a:endParaRPr lang="en-GB" dirty="0"/>
          </a:p>
          <a:p>
            <a:pPr marL="342900" indent="-342900">
              <a:buFont typeface="Arial" panose="020B0604020202020204" pitchFamily="34" charset="0"/>
              <a:buChar char="•"/>
            </a:pPr>
            <a:endParaRPr lang="en-GB" dirty="0"/>
          </a:p>
          <a:p>
            <a:pPr lvl="2" indent="0">
              <a:buNone/>
            </a:pPr>
            <a:endParaRPr lang="en-GB" dirty="0"/>
          </a:p>
          <a:p>
            <a:pPr marL="342900" indent="-342900">
              <a:buFont typeface="Arial" panose="020B0604020202020204" pitchFamily="34" charset="0"/>
              <a:buChar char="•"/>
            </a:pPr>
            <a:endParaRPr lang="en-GB" dirty="0"/>
          </a:p>
          <a:p>
            <a:pPr marL="879475" lvl="2" indent="-342900"/>
            <a:endParaRPr lang="en-GB" dirty="0"/>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5" name="Slide Number Placeholder 4">
            <a:extLst>
              <a:ext uri="{FF2B5EF4-FFF2-40B4-BE49-F238E27FC236}">
                <a16:creationId xmlns:a16="http://schemas.microsoft.com/office/drawing/2014/main" id="{C7891C69-5C55-363A-761B-DFEC812DADA2}"/>
              </a:ext>
            </a:extLst>
          </p:cNvPr>
          <p:cNvSpPr>
            <a:spLocks noGrp="1"/>
          </p:cNvSpPr>
          <p:nvPr>
            <p:ph type="sldNum" sz="quarter" idx="12"/>
          </p:nvPr>
        </p:nvSpPr>
        <p:spPr/>
        <p:txBody>
          <a:bodyPr/>
          <a:lstStyle/>
          <a:p>
            <a:fld id="{22D356C2-113D-466F-A9E6-BFB2DEE646A5}" type="slidenum">
              <a:rPr lang="en-GB" smtClean="0"/>
              <a:t>2</a:t>
            </a:fld>
            <a:endParaRPr lang="en-GB" dirty="0"/>
          </a:p>
        </p:txBody>
      </p:sp>
    </p:spTree>
    <p:extLst>
      <p:ext uri="{BB962C8B-B14F-4D97-AF65-F5344CB8AC3E}">
        <p14:creationId xmlns:p14="http://schemas.microsoft.com/office/powerpoint/2010/main" val="148628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56D2-A074-8FFC-2A9D-8F0497B2B4A1}"/>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BAFE2552-701E-DFB2-CDC5-27BCE527FA10}"/>
              </a:ext>
            </a:extLst>
          </p:cNvPr>
          <p:cNvSpPr>
            <a:spLocks noGrp="1"/>
          </p:cNvSpPr>
          <p:nvPr>
            <p:ph idx="1"/>
          </p:nvPr>
        </p:nvSpPr>
        <p:spPr>
          <a:xfrm>
            <a:off x="405431" y="1513393"/>
            <a:ext cx="10525423" cy="4705977"/>
          </a:xfrm>
        </p:spPr>
        <p:txBody>
          <a:bodyPr>
            <a:normAutofit/>
          </a:bodyPr>
          <a:lstStyle/>
          <a:p>
            <a:pPr marL="342900" indent="-342900">
              <a:buFont typeface="Arial" panose="020B0604020202020204" pitchFamily="34" charset="0"/>
              <a:buChar char="•"/>
            </a:pPr>
            <a:r>
              <a:rPr lang="en-GB" sz="2000" dirty="0"/>
              <a:t>Mercury is not directly stated in GS(M)R but is covered indirectly in that the gas we transport “shall not contain solid or liquid material which may interfere with the integrity or operation of pipes or any gas appliance”.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sz="2000" dirty="0"/>
              <a:t>We do not measure or monitor mercury levels on the NTS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Guidance </a:t>
            </a:r>
            <a:r>
              <a:rPr lang="en-GB" dirty="0"/>
              <a:t>Limit was included in </a:t>
            </a:r>
            <a:r>
              <a:rPr lang="en-GB" sz="2000" dirty="0"/>
              <a:t>2020 due to queries received as to what a ‘negligible’ level was and what we would accept on the NTS:</a:t>
            </a:r>
          </a:p>
          <a:p>
            <a:pPr marL="342900" indent="-342900">
              <a:buFont typeface="Arial" panose="020B0604020202020204" pitchFamily="34" charset="0"/>
              <a:buChar char="•"/>
            </a:pPr>
            <a:endParaRPr lang="en-GB" sz="1900" dirty="0"/>
          </a:p>
          <a:p>
            <a:pPr marL="879475" lvl="2" indent="-342900"/>
            <a:r>
              <a:rPr lang="en-GB" sz="1800" dirty="0"/>
              <a:t>10µg/m</a:t>
            </a:r>
            <a:r>
              <a:rPr lang="en-GB" sz="1800" baseline="30000" dirty="0"/>
              <a:t>3</a:t>
            </a:r>
            <a:r>
              <a:rPr lang="en-GB" sz="1800" dirty="0"/>
              <a:t> is typically specified for heat exchangers in industrial and power plant </a:t>
            </a:r>
          </a:p>
          <a:p>
            <a:pPr marL="879475" lvl="2" indent="-342900"/>
            <a:endParaRPr lang="en-GB" sz="1800" dirty="0"/>
          </a:p>
          <a:p>
            <a:pPr marL="879475" lvl="2" indent="-342900"/>
            <a:r>
              <a:rPr lang="en-GB" sz="1800" dirty="0"/>
              <a:t>Therefore the guidance limit was set at 10µg/m</a:t>
            </a:r>
            <a:r>
              <a:rPr lang="en-GB" sz="1800" baseline="30000" dirty="0"/>
              <a:t>3</a:t>
            </a:r>
            <a:r>
              <a:rPr lang="en-GB" sz="1800" dirty="0"/>
              <a:t> and published in the GTYS as a means to capture and share with industry</a:t>
            </a:r>
          </a:p>
          <a:p>
            <a:endParaRPr lang="en-GB" sz="2000" dirty="0"/>
          </a:p>
          <a:p>
            <a:pPr marL="523875" lvl="1" indent="-342900"/>
            <a:r>
              <a:rPr lang="en-GB" sz="2000" dirty="0"/>
              <a:t>We received an enquiry from an upstream operator if we would accept mercury levels above the maximum GTYS guidance limit of 10μg/m</a:t>
            </a:r>
            <a:r>
              <a:rPr lang="en-GB" sz="2000" baseline="30000" dirty="0"/>
              <a:t>3</a:t>
            </a:r>
            <a:r>
              <a:rPr lang="en-GB" sz="2000" dirty="0"/>
              <a:t>, possibly up to 20μg/m</a:t>
            </a:r>
            <a:r>
              <a:rPr lang="en-GB" sz="2000" baseline="30000" dirty="0"/>
              <a:t>3</a:t>
            </a:r>
          </a:p>
          <a:p>
            <a:pPr marL="523875" lvl="1" indent="-342900"/>
            <a:endParaRPr lang="en-GB" dirty="0"/>
          </a:p>
          <a:p>
            <a:endParaRPr lang="en-GB" dirty="0"/>
          </a:p>
        </p:txBody>
      </p:sp>
      <p:sp>
        <p:nvSpPr>
          <p:cNvPr id="5" name="Slide Number Placeholder 4">
            <a:extLst>
              <a:ext uri="{FF2B5EF4-FFF2-40B4-BE49-F238E27FC236}">
                <a16:creationId xmlns:a16="http://schemas.microsoft.com/office/drawing/2014/main" id="{23BFDA9F-C641-2F70-82D0-68631BAFDC4B}"/>
              </a:ext>
            </a:extLst>
          </p:cNvPr>
          <p:cNvSpPr>
            <a:spLocks noGrp="1"/>
          </p:cNvSpPr>
          <p:nvPr>
            <p:ph type="sldNum" sz="quarter" idx="12"/>
          </p:nvPr>
        </p:nvSpPr>
        <p:spPr/>
        <p:txBody>
          <a:bodyPr/>
          <a:lstStyle/>
          <a:p>
            <a:fld id="{22D356C2-113D-466F-A9E6-BFB2DEE646A5}" type="slidenum">
              <a:rPr lang="en-GB" smtClean="0"/>
              <a:t>3</a:t>
            </a:fld>
            <a:endParaRPr lang="en-GB" dirty="0"/>
          </a:p>
        </p:txBody>
      </p:sp>
    </p:spTree>
    <p:extLst>
      <p:ext uri="{BB962C8B-B14F-4D97-AF65-F5344CB8AC3E}">
        <p14:creationId xmlns:p14="http://schemas.microsoft.com/office/powerpoint/2010/main" val="29167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56D2-A074-8FFC-2A9D-8F0497B2B4A1}"/>
              </a:ext>
            </a:extLst>
          </p:cNvPr>
          <p:cNvSpPr>
            <a:spLocks noGrp="1"/>
          </p:cNvSpPr>
          <p:nvPr>
            <p:ph type="title"/>
          </p:nvPr>
        </p:nvSpPr>
        <p:spPr/>
        <p:txBody>
          <a:bodyPr/>
          <a:lstStyle/>
          <a:p>
            <a:r>
              <a:rPr lang="en-GB" dirty="0"/>
              <a:t>Background Cont.</a:t>
            </a:r>
          </a:p>
        </p:txBody>
      </p:sp>
      <p:sp>
        <p:nvSpPr>
          <p:cNvPr id="3" name="Content Placeholder 2">
            <a:extLst>
              <a:ext uri="{FF2B5EF4-FFF2-40B4-BE49-F238E27FC236}">
                <a16:creationId xmlns:a16="http://schemas.microsoft.com/office/drawing/2014/main" id="{BAFE2552-701E-DFB2-CDC5-27BCE527FA10}"/>
              </a:ext>
            </a:extLst>
          </p:cNvPr>
          <p:cNvSpPr>
            <a:spLocks noGrp="1"/>
          </p:cNvSpPr>
          <p:nvPr>
            <p:ph idx="1"/>
          </p:nvPr>
        </p:nvSpPr>
        <p:spPr>
          <a:xfrm>
            <a:off x="405431" y="1513393"/>
            <a:ext cx="10525423" cy="4705977"/>
          </a:xfrm>
        </p:spPr>
        <p:txBody>
          <a:bodyPr>
            <a:normAutofit/>
          </a:bodyPr>
          <a:lstStyle/>
          <a:p>
            <a:pPr marL="523875" lvl="1" indent="-342900"/>
            <a:r>
              <a:rPr lang="en-GB" sz="2000" dirty="0"/>
              <a:t>A short survey was carried out with industry last year. We asked whether mercury content in natural gas presents any risks and the impact of increasing the limit would have on customers’ operations</a:t>
            </a:r>
          </a:p>
          <a:p>
            <a:pPr marL="523875" lvl="1" indent="-342900"/>
            <a:endParaRPr lang="en-GB" sz="2000" dirty="0"/>
          </a:p>
          <a:p>
            <a:pPr marL="1243013" lvl="3" indent="-342900"/>
            <a:r>
              <a:rPr lang="en-GB" sz="1800" dirty="0"/>
              <a:t>Survey results indicated a mixed response, confusion around the limit, and concerns around safety and equipment at the current level</a:t>
            </a:r>
          </a:p>
          <a:p>
            <a:pPr marL="523875" lvl="1" indent="-342900"/>
            <a:endParaRPr lang="en-GB" dirty="0"/>
          </a:p>
          <a:p>
            <a:pPr marL="523875" lvl="1" indent="-342900"/>
            <a:r>
              <a:rPr lang="en-GB" dirty="0"/>
              <a:t>Sampling undertaken in 2022:</a:t>
            </a:r>
          </a:p>
          <a:p>
            <a:pPr marL="523875" lvl="1" indent="-342900"/>
            <a:endParaRPr lang="en-GB" dirty="0"/>
          </a:p>
          <a:p>
            <a:pPr marL="523875" lvl="1" indent="-342900"/>
            <a:endParaRPr lang="en-GB" dirty="0"/>
          </a:p>
          <a:p>
            <a:pPr marL="523875" lvl="1" indent="-342900"/>
            <a:endParaRPr lang="en-GB" dirty="0"/>
          </a:p>
          <a:p>
            <a:pPr marL="523875" lvl="1" indent="-342900"/>
            <a:endParaRPr lang="en-GB" dirty="0"/>
          </a:p>
          <a:p>
            <a:pPr marL="523875" lvl="1" indent="-342900"/>
            <a:endParaRPr lang="en-GB" dirty="0"/>
          </a:p>
          <a:p>
            <a:pPr marL="523875" lvl="1" indent="-342900"/>
            <a:r>
              <a:rPr lang="en-GB" dirty="0"/>
              <a:t>Further survey was carried out May 2023 to determine what impact lowering the mercury guidance limit would have on customers’ operations</a:t>
            </a:r>
          </a:p>
          <a:p>
            <a:pPr marL="523875" lvl="1" indent="-342900"/>
            <a:endParaRPr lang="en-GB" dirty="0"/>
          </a:p>
          <a:p>
            <a:pPr marL="1243013" lvl="3" indent="-342900"/>
            <a:r>
              <a:rPr lang="en-GB" sz="1800" dirty="0"/>
              <a:t>Survey results indicated a clear divide </a:t>
            </a:r>
          </a:p>
          <a:p>
            <a:endParaRPr lang="en-GB" dirty="0"/>
          </a:p>
        </p:txBody>
      </p:sp>
      <p:sp>
        <p:nvSpPr>
          <p:cNvPr id="5" name="Slide Number Placeholder 4">
            <a:extLst>
              <a:ext uri="{FF2B5EF4-FFF2-40B4-BE49-F238E27FC236}">
                <a16:creationId xmlns:a16="http://schemas.microsoft.com/office/drawing/2014/main" id="{23BFDA9F-C641-2F70-82D0-68631BAFDC4B}"/>
              </a:ext>
            </a:extLst>
          </p:cNvPr>
          <p:cNvSpPr>
            <a:spLocks noGrp="1"/>
          </p:cNvSpPr>
          <p:nvPr>
            <p:ph type="sldNum" sz="quarter" idx="12"/>
          </p:nvPr>
        </p:nvSpPr>
        <p:spPr/>
        <p:txBody>
          <a:bodyPr/>
          <a:lstStyle/>
          <a:p>
            <a:fld id="{22D356C2-113D-466F-A9E6-BFB2DEE646A5}" type="slidenum">
              <a:rPr lang="en-GB" smtClean="0"/>
              <a:t>4</a:t>
            </a:fld>
            <a:endParaRPr lang="en-GB" dirty="0"/>
          </a:p>
        </p:txBody>
      </p:sp>
      <p:graphicFrame>
        <p:nvGraphicFramePr>
          <p:cNvPr id="6" name="Table 6">
            <a:extLst>
              <a:ext uri="{FF2B5EF4-FFF2-40B4-BE49-F238E27FC236}">
                <a16:creationId xmlns:a16="http://schemas.microsoft.com/office/drawing/2014/main" id="{98D39953-CAF8-C2B5-5CC6-BCB0E3DB1897}"/>
              </a:ext>
            </a:extLst>
          </p:cNvPr>
          <p:cNvGraphicFramePr>
            <a:graphicFrameLocks noGrp="1"/>
          </p:cNvGraphicFramePr>
          <p:nvPr>
            <p:extLst>
              <p:ext uri="{D42A27DB-BD31-4B8C-83A1-F6EECF244321}">
                <p14:modId xmlns:p14="http://schemas.microsoft.com/office/powerpoint/2010/main" val="1402153845"/>
              </p:ext>
            </p:extLst>
          </p:nvPr>
        </p:nvGraphicFramePr>
        <p:xfrm>
          <a:off x="994506" y="3866381"/>
          <a:ext cx="9936348" cy="1005840"/>
        </p:xfrm>
        <a:graphic>
          <a:graphicData uri="http://schemas.openxmlformats.org/drawingml/2006/table">
            <a:tbl>
              <a:tblPr firstRow="1" bandRow="1">
                <a:tableStyleId>{5C22544A-7EE6-4342-B048-85BDC9FD1C3A}</a:tableStyleId>
              </a:tblPr>
              <a:tblGrid>
                <a:gridCol w="2030048">
                  <a:extLst>
                    <a:ext uri="{9D8B030D-6E8A-4147-A177-3AD203B41FA5}">
                      <a16:colId xmlns:a16="http://schemas.microsoft.com/office/drawing/2014/main" val="4076068902"/>
                    </a:ext>
                  </a:extLst>
                </a:gridCol>
                <a:gridCol w="6110654">
                  <a:extLst>
                    <a:ext uri="{9D8B030D-6E8A-4147-A177-3AD203B41FA5}">
                      <a16:colId xmlns:a16="http://schemas.microsoft.com/office/drawing/2014/main" val="3403236009"/>
                    </a:ext>
                  </a:extLst>
                </a:gridCol>
                <a:gridCol w="1795646">
                  <a:extLst>
                    <a:ext uri="{9D8B030D-6E8A-4147-A177-3AD203B41FA5}">
                      <a16:colId xmlns:a16="http://schemas.microsoft.com/office/drawing/2014/main" val="2236726126"/>
                    </a:ext>
                  </a:extLst>
                </a:gridCol>
              </a:tblGrid>
              <a:tr h="0">
                <a:tc>
                  <a:txBody>
                    <a:bodyPr/>
                    <a:lstStyle/>
                    <a:p>
                      <a:r>
                        <a:rPr lang="en-GB" dirty="0"/>
                        <a:t>Points Sampled</a:t>
                      </a:r>
                    </a:p>
                  </a:txBody>
                  <a:tcPr/>
                </a:tc>
                <a:tc>
                  <a:txBody>
                    <a:bodyPr/>
                    <a:lstStyle/>
                    <a:p>
                      <a:r>
                        <a:rPr lang="en-GB" dirty="0"/>
                        <a:t>Location</a:t>
                      </a:r>
                    </a:p>
                  </a:txBody>
                  <a:tcPr/>
                </a:tc>
                <a:tc>
                  <a:txBody>
                    <a:bodyPr/>
                    <a:lstStyle/>
                    <a:p>
                      <a:r>
                        <a:rPr lang="en-GB" dirty="0"/>
                        <a:t>Result</a:t>
                      </a:r>
                    </a:p>
                  </a:txBody>
                  <a:tcPr/>
                </a:tc>
                <a:extLst>
                  <a:ext uri="{0D108BD9-81ED-4DB2-BD59-A6C34878D82A}">
                    <a16:rowId xmlns:a16="http://schemas.microsoft.com/office/drawing/2014/main" val="33331063"/>
                  </a:ext>
                </a:extLst>
              </a:tr>
              <a:tr h="370840">
                <a:tc>
                  <a:txBody>
                    <a:bodyPr/>
                    <a:lstStyle/>
                    <a:p>
                      <a:r>
                        <a:rPr lang="en-GB" dirty="0"/>
                        <a:t>23</a:t>
                      </a:r>
                    </a:p>
                  </a:txBody>
                  <a:tcPr/>
                </a:tc>
                <a:tc>
                  <a:txBody>
                    <a:bodyPr/>
                    <a:lstStyle/>
                    <a:p>
                      <a:r>
                        <a:rPr lang="en-GB" dirty="0"/>
                        <a:t>Easington/Bacton/St. Fergus/Teesside/Lupton/Newton Noyes</a:t>
                      </a:r>
                    </a:p>
                  </a:txBody>
                  <a:tcPr/>
                </a:tc>
                <a:tc>
                  <a:txBody>
                    <a:bodyPr/>
                    <a:lstStyle/>
                    <a:p>
                      <a:r>
                        <a:rPr lang="en-GB" dirty="0"/>
                        <a:t>&lt;0.1µg/m</a:t>
                      </a:r>
                      <a:r>
                        <a:rPr lang="en-GB" baseline="30000" dirty="0"/>
                        <a:t>3 </a:t>
                      </a:r>
                      <a:endParaRPr lang="en-GB" dirty="0"/>
                    </a:p>
                  </a:txBody>
                  <a:tcPr/>
                </a:tc>
                <a:extLst>
                  <a:ext uri="{0D108BD9-81ED-4DB2-BD59-A6C34878D82A}">
                    <a16:rowId xmlns:a16="http://schemas.microsoft.com/office/drawing/2014/main" val="3488429185"/>
                  </a:ext>
                </a:extLst>
              </a:tr>
            </a:tbl>
          </a:graphicData>
        </a:graphic>
      </p:graphicFrame>
    </p:spTree>
    <p:extLst>
      <p:ext uri="{BB962C8B-B14F-4D97-AF65-F5344CB8AC3E}">
        <p14:creationId xmlns:p14="http://schemas.microsoft.com/office/powerpoint/2010/main" val="40203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14D5-3170-6BC7-0176-AC8FFB32129F}"/>
              </a:ext>
            </a:extLst>
          </p:cNvPr>
          <p:cNvSpPr>
            <a:spLocks noGrp="1"/>
          </p:cNvSpPr>
          <p:nvPr>
            <p:ph type="title"/>
          </p:nvPr>
        </p:nvSpPr>
        <p:spPr/>
        <p:txBody>
          <a:bodyPr/>
          <a:lstStyle/>
          <a:p>
            <a:r>
              <a:rPr lang="en-GB" dirty="0"/>
              <a:t>Survey Results</a:t>
            </a:r>
          </a:p>
        </p:txBody>
      </p:sp>
      <p:sp>
        <p:nvSpPr>
          <p:cNvPr id="5" name="Slide Number Placeholder 4">
            <a:extLst>
              <a:ext uri="{FF2B5EF4-FFF2-40B4-BE49-F238E27FC236}">
                <a16:creationId xmlns:a16="http://schemas.microsoft.com/office/drawing/2014/main" id="{7BE06ED7-BAC8-5831-9E29-E586F52C755F}"/>
              </a:ext>
            </a:extLst>
          </p:cNvPr>
          <p:cNvSpPr>
            <a:spLocks noGrp="1"/>
          </p:cNvSpPr>
          <p:nvPr>
            <p:ph type="sldNum" sz="quarter" idx="12"/>
          </p:nvPr>
        </p:nvSpPr>
        <p:spPr/>
        <p:txBody>
          <a:bodyPr/>
          <a:lstStyle/>
          <a:p>
            <a:fld id="{22D356C2-113D-466F-A9E6-BFB2DEE646A5}" type="slidenum">
              <a:rPr lang="en-GB" smtClean="0"/>
              <a:t>5</a:t>
            </a:fld>
            <a:endParaRPr lang="en-GB" dirty="0"/>
          </a:p>
        </p:txBody>
      </p:sp>
      <p:sp>
        <p:nvSpPr>
          <p:cNvPr id="3" name="Speech Bubble: Rectangle 2">
            <a:extLst>
              <a:ext uri="{FF2B5EF4-FFF2-40B4-BE49-F238E27FC236}">
                <a16:creationId xmlns:a16="http://schemas.microsoft.com/office/drawing/2014/main" id="{FE7157D4-F128-AC89-7917-89F9E65A1636}"/>
              </a:ext>
            </a:extLst>
          </p:cNvPr>
          <p:cNvSpPr/>
          <p:nvPr/>
        </p:nvSpPr>
        <p:spPr>
          <a:xfrm>
            <a:off x="3192290" y="1292469"/>
            <a:ext cx="1878622" cy="1696915"/>
          </a:xfrm>
          <a:prstGeom prst="wedgeRectCallout">
            <a:avLst>
              <a:gd name="adj1" fmla="val -2580"/>
              <a:gd name="adj2" fmla="val 71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Environmental Poison and as such an unwanted component</a:t>
            </a:r>
          </a:p>
        </p:txBody>
      </p:sp>
      <p:sp>
        <p:nvSpPr>
          <p:cNvPr id="4" name="Speech Bubble: Rectangle 3">
            <a:extLst>
              <a:ext uri="{FF2B5EF4-FFF2-40B4-BE49-F238E27FC236}">
                <a16:creationId xmlns:a16="http://schemas.microsoft.com/office/drawing/2014/main" id="{EE38D0A4-F491-B4DD-53B3-CA73759A72D6}"/>
              </a:ext>
            </a:extLst>
          </p:cNvPr>
          <p:cNvSpPr/>
          <p:nvPr/>
        </p:nvSpPr>
        <p:spPr>
          <a:xfrm>
            <a:off x="5829663" y="1203642"/>
            <a:ext cx="1878622" cy="1696915"/>
          </a:xfrm>
          <a:prstGeom prst="wedgeRectCallout">
            <a:avLst>
              <a:gd name="adj1" fmla="val -40022"/>
              <a:gd name="adj2" fmla="val 71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Power reporting assumption</a:t>
            </a:r>
          </a:p>
        </p:txBody>
      </p:sp>
      <p:sp>
        <p:nvSpPr>
          <p:cNvPr id="6" name="Speech Bubble: Rectangle 5">
            <a:extLst>
              <a:ext uri="{FF2B5EF4-FFF2-40B4-BE49-F238E27FC236}">
                <a16:creationId xmlns:a16="http://schemas.microsoft.com/office/drawing/2014/main" id="{E0C0DA8C-E44B-7C81-CB4B-E1A2777A2D9B}"/>
              </a:ext>
            </a:extLst>
          </p:cNvPr>
          <p:cNvSpPr/>
          <p:nvPr/>
        </p:nvSpPr>
        <p:spPr>
          <a:xfrm>
            <a:off x="4063322" y="4451837"/>
            <a:ext cx="1878622" cy="1696915"/>
          </a:xfrm>
          <a:prstGeom prst="wedgeRectCallout">
            <a:avLst>
              <a:gd name="adj1" fmla="val -10069"/>
              <a:gd name="adj2" fmla="val -71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Concerns regarding equipment at current level</a:t>
            </a:r>
          </a:p>
        </p:txBody>
      </p:sp>
      <p:sp>
        <p:nvSpPr>
          <p:cNvPr id="7" name="Speech Bubble: Rectangle 6">
            <a:extLst>
              <a:ext uri="{FF2B5EF4-FFF2-40B4-BE49-F238E27FC236}">
                <a16:creationId xmlns:a16="http://schemas.microsoft.com/office/drawing/2014/main" id="{5FCCF830-61DC-3F6A-B015-EB9025E33658}"/>
              </a:ext>
            </a:extLst>
          </p:cNvPr>
          <p:cNvSpPr/>
          <p:nvPr/>
        </p:nvSpPr>
        <p:spPr>
          <a:xfrm>
            <a:off x="8678670" y="893889"/>
            <a:ext cx="1878622" cy="1696915"/>
          </a:xfrm>
          <a:prstGeom prst="wedgeRectCallout">
            <a:avLst>
              <a:gd name="adj1" fmla="val -11473"/>
              <a:gd name="adj2" fmla="val 6664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Strategic long-term decisions have been made based on the current limits</a:t>
            </a:r>
          </a:p>
        </p:txBody>
      </p:sp>
      <p:sp>
        <p:nvSpPr>
          <p:cNvPr id="9" name="Speech Bubble: Rectangle 8">
            <a:extLst>
              <a:ext uri="{FF2B5EF4-FFF2-40B4-BE49-F238E27FC236}">
                <a16:creationId xmlns:a16="http://schemas.microsoft.com/office/drawing/2014/main" id="{4A0065C3-F8BA-C4A7-B666-17B736B8B1E4}"/>
              </a:ext>
            </a:extLst>
          </p:cNvPr>
          <p:cNvSpPr/>
          <p:nvPr/>
        </p:nvSpPr>
        <p:spPr>
          <a:xfrm>
            <a:off x="7035697" y="4267197"/>
            <a:ext cx="1878622" cy="1696915"/>
          </a:xfrm>
          <a:prstGeom prst="wedgeRectCallout">
            <a:avLst>
              <a:gd name="adj1" fmla="val 31117"/>
              <a:gd name="adj2" fmla="val -6703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Potentially unattractive for new fields</a:t>
            </a:r>
          </a:p>
        </p:txBody>
      </p:sp>
      <p:sp>
        <p:nvSpPr>
          <p:cNvPr id="10" name="Speech Bubble: Rectangle 9">
            <a:extLst>
              <a:ext uri="{FF2B5EF4-FFF2-40B4-BE49-F238E27FC236}">
                <a16:creationId xmlns:a16="http://schemas.microsoft.com/office/drawing/2014/main" id="{7D0B162D-3097-DC2B-2968-05AD9910B12D}"/>
              </a:ext>
            </a:extLst>
          </p:cNvPr>
          <p:cNvSpPr/>
          <p:nvPr/>
        </p:nvSpPr>
        <p:spPr>
          <a:xfrm>
            <a:off x="9853630" y="4267196"/>
            <a:ext cx="1878622" cy="1696915"/>
          </a:xfrm>
          <a:prstGeom prst="wedgeRectCallout">
            <a:avLst>
              <a:gd name="adj1" fmla="val -36278"/>
              <a:gd name="adj2" fmla="val -6807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mercury limit were to reduce, this would potentially increase costs</a:t>
            </a:r>
          </a:p>
        </p:txBody>
      </p:sp>
      <p:sp>
        <p:nvSpPr>
          <p:cNvPr id="11" name="Speech Bubble: Rectangle 10">
            <a:extLst>
              <a:ext uri="{FF2B5EF4-FFF2-40B4-BE49-F238E27FC236}">
                <a16:creationId xmlns:a16="http://schemas.microsoft.com/office/drawing/2014/main" id="{83358EBF-7611-1E0B-1ADC-23515CFDC96C}"/>
              </a:ext>
            </a:extLst>
          </p:cNvPr>
          <p:cNvSpPr/>
          <p:nvPr/>
        </p:nvSpPr>
        <p:spPr>
          <a:xfrm>
            <a:off x="402772" y="1402932"/>
            <a:ext cx="1878622" cy="1696915"/>
          </a:xfrm>
          <a:prstGeom prst="wedgeRectCallout">
            <a:avLst>
              <a:gd name="adj1" fmla="val -12877"/>
              <a:gd name="adj2" fmla="val 7441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Greater clarity around current limit and background</a:t>
            </a:r>
          </a:p>
        </p:txBody>
      </p:sp>
      <p:sp>
        <p:nvSpPr>
          <p:cNvPr id="13" name="Speech Bubble: Rectangle 12">
            <a:extLst>
              <a:ext uri="{FF2B5EF4-FFF2-40B4-BE49-F238E27FC236}">
                <a16:creationId xmlns:a16="http://schemas.microsoft.com/office/drawing/2014/main" id="{41E07C61-80E7-8D8A-8DE1-34C226B9610B}"/>
              </a:ext>
            </a:extLst>
          </p:cNvPr>
          <p:cNvSpPr/>
          <p:nvPr/>
        </p:nvSpPr>
        <p:spPr>
          <a:xfrm>
            <a:off x="698513" y="4451837"/>
            <a:ext cx="1878622" cy="1696915"/>
          </a:xfrm>
          <a:prstGeom prst="wedgeRectCallout">
            <a:avLst>
              <a:gd name="adj1" fmla="val -15216"/>
              <a:gd name="adj2" fmla="val -74806"/>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Requests for Mercury monitoring on the NTS and regular reporting </a:t>
            </a:r>
            <a:endParaRPr lang="en-GB" dirty="0"/>
          </a:p>
        </p:txBody>
      </p:sp>
      <p:sp>
        <p:nvSpPr>
          <p:cNvPr id="14" name="TextBox 13">
            <a:extLst>
              <a:ext uri="{FF2B5EF4-FFF2-40B4-BE49-F238E27FC236}">
                <a16:creationId xmlns:a16="http://schemas.microsoft.com/office/drawing/2014/main" id="{2ADD3096-207F-F31D-CD16-5CC02800B3A7}"/>
              </a:ext>
            </a:extLst>
          </p:cNvPr>
          <p:cNvSpPr txBox="1"/>
          <p:nvPr/>
        </p:nvSpPr>
        <p:spPr>
          <a:xfrm>
            <a:off x="698513" y="3586298"/>
            <a:ext cx="2320563" cy="369332"/>
          </a:xfrm>
          <a:prstGeom prst="rect">
            <a:avLst/>
          </a:prstGeom>
          <a:noFill/>
        </p:spPr>
        <p:txBody>
          <a:bodyPr wrap="square" rtlCol="0">
            <a:spAutoFit/>
          </a:bodyPr>
          <a:lstStyle/>
          <a:p>
            <a:r>
              <a:rPr lang="en-GB" dirty="0"/>
              <a:t>Key themes</a:t>
            </a:r>
          </a:p>
        </p:txBody>
      </p:sp>
      <p:sp>
        <p:nvSpPr>
          <p:cNvPr id="15" name="TextBox 14">
            <a:extLst>
              <a:ext uri="{FF2B5EF4-FFF2-40B4-BE49-F238E27FC236}">
                <a16:creationId xmlns:a16="http://schemas.microsoft.com/office/drawing/2014/main" id="{A5F10773-2CD3-6A30-F0D8-BCC22F8111A6}"/>
              </a:ext>
            </a:extLst>
          </p:cNvPr>
          <p:cNvSpPr txBox="1"/>
          <p:nvPr/>
        </p:nvSpPr>
        <p:spPr>
          <a:xfrm>
            <a:off x="3904262" y="3610558"/>
            <a:ext cx="2540292" cy="369332"/>
          </a:xfrm>
          <a:prstGeom prst="rect">
            <a:avLst/>
          </a:prstGeom>
          <a:noFill/>
        </p:spPr>
        <p:txBody>
          <a:bodyPr wrap="square" rtlCol="0">
            <a:spAutoFit/>
          </a:bodyPr>
          <a:lstStyle/>
          <a:p>
            <a:r>
              <a:rPr lang="en-GB" dirty="0"/>
              <a:t>Support of a reduction</a:t>
            </a:r>
          </a:p>
        </p:txBody>
      </p:sp>
      <p:sp>
        <p:nvSpPr>
          <p:cNvPr id="16" name="TextBox 15">
            <a:extLst>
              <a:ext uri="{FF2B5EF4-FFF2-40B4-BE49-F238E27FC236}">
                <a16:creationId xmlns:a16="http://schemas.microsoft.com/office/drawing/2014/main" id="{5ECC77A0-045F-6200-7768-D3FE1771CB59}"/>
              </a:ext>
            </a:extLst>
          </p:cNvPr>
          <p:cNvSpPr txBox="1"/>
          <p:nvPr/>
        </p:nvSpPr>
        <p:spPr>
          <a:xfrm>
            <a:off x="8538703" y="3225536"/>
            <a:ext cx="2254238" cy="646331"/>
          </a:xfrm>
          <a:prstGeom prst="rect">
            <a:avLst/>
          </a:prstGeom>
          <a:noFill/>
        </p:spPr>
        <p:txBody>
          <a:bodyPr wrap="square" rtlCol="0">
            <a:spAutoFit/>
          </a:bodyPr>
          <a:lstStyle/>
          <a:p>
            <a:r>
              <a:rPr lang="en-GB" dirty="0"/>
              <a:t>Support to remain as-is</a:t>
            </a:r>
          </a:p>
        </p:txBody>
      </p:sp>
    </p:spTree>
    <p:extLst>
      <p:ext uri="{BB962C8B-B14F-4D97-AF65-F5344CB8AC3E}">
        <p14:creationId xmlns:p14="http://schemas.microsoft.com/office/powerpoint/2010/main" val="62469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E129-83C4-9C00-9550-86CA9EE55587}"/>
              </a:ext>
            </a:extLst>
          </p:cNvPr>
          <p:cNvSpPr>
            <a:spLocks noGrp="1"/>
          </p:cNvSpPr>
          <p:nvPr>
            <p:ph type="title"/>
          </p:nvPr>
        </p:nvSpPr>
        <p:spPr/>
        <p:txBody>
          <a:bodyPr/>
          <a:lstStyle/>
          <a:p>
            <a:r>
              <a:rPr lang="en-GB" dirty="0"/>
              <a:t>Rationale for Decision</a:t>
            </a:r>
          </a:p>
        </p:txBody>
      </p:sp>
      <p:sp>
        <p:nvSpPr>
          <p:cNvPr id="3" name="Content Placeholder 2">
            <a:extLst>
              <a:ext uri="{FF2B5EF4-FFF2-40B4-BE49-F238E27FC236}">
                <a16:creationId xmlns:a16="http://schemas.microsoft.com/office/drawing/2014/main" id="{73580C8E-08FF-C512-638F-CE27ADDA0B10}"/>
              </a:ext>
            </a:extLst>
          </p:cNvPr>
          <p:cNvSpPr>
            <a:spLocks noGrp="1"/>
          </p:cNvSpPr>
          <p:nvPr>
            <p:ph idx="1"/>
          </p:nvPr>
        </p:nvSpPr>
        <p:spPr>
          <a:xfrm>
            <a:off x="405432" y="1513393"/>
            <a:ext cx="11147660" cy="4705977"/>
          </a:xfrm>
        </p:spPr>
        <p:txBody>
          <a:bodyPr/>
          <a:lstStyle/>
          <a:p>
            <a:pPr marL="342900" indent="-342900">
              <a:buFont typeface="Arial" panose="020B0604020202020204" pitchFamily="34" charset="0"/>
              <a:buChar char="•"/>
            </a:pPr>
            <a:r>
              <a:rPr lang="en-GB" dirty="0"/>
              <a:t>The guidance level of 10µ/m</a:t>
            </a:r>
            <a:r>
              <a:rPr lang="en-GB" baseline="30000" dirty="0"/>
              <a:t>3</a:t>
            </a:r>
            <a:r>
              <a:rPr lang="en-GB" dirty="0"/>
              <a:t> meets our obligations in terms of GS(M)R - t</a:t>
            </a:r>
            <a:r>
              <a:rPr lang="en-GB" sz="2000" dirty="0"/>
              <a:t>he gas we transport “shall not contain solid or liquid material which may interfere with the integrity or operation of pipes or any gas appliance”</a:t>
            </a:r>
            <a:endParaRPr lang="en-GB" dirty="0"/>
          </a:p>
          <a:p>
            <a:pPr marL="342900" indent="-342900">
              <a:buFont typeface="Arial" panose="020B0604020202020204" pitchFamily="34" charset="0"/>
              <a:buChar char="•"/>
            </a:pPr>
            <a:endParaRPr lang="en-GB" dirty="0"/>
          </a:p>
          <a:p>
            <a:pPr marL="879475" lvl="2" indent="-342900"/>
            <a:r>
              <a:rPr lang="en-GB" sz="1800" dirty="0"/>
              <a:t>We consider this to be a safe level in terms of metal networks and combustion components</a:t>
            </a:r>
          </a:p>
          <a:p>
            <a:pPr marL="879475" lvl="2" indent="-342900"/>
            <a:endParaRPr lang="en-GB" sz="1800" dirty="0"/>
          </a:p>
          <a:p>
            <a:pPr marL="879475" lvl="2" indent="-342900"/>
            <a:r>
              <a:rPr lang="en-GB" sz="1800" dirty="0"/>
              <a:t>Consistent with mercury limit in DNs</a:t>
            </a:r>
          </a:p>
          <a:p>
            <a:pPr marL="879475" lvl="2" indent="-342900"/>
            <a:endParaRPr lang="en-GB" sz="1800" dirty="0"/>
          </a:p>
          <a:p>
            <a:pPr marL="879475" lvl="2" indent="-342900"/>
            <a:endParaRPr lang="en-GB" dirty="0"/>
          </a:p>
          <a:p>
            <a:pPr marL="342900" indent="-342900">
              <a:buFont typeface="Arial" panose="020B0604020202020204" pitchFamily="34" charset="0"/>
              <a:buChar char="•"/>
            </a:pPr>
            <a:r>
              <a:rPr lang="en-GB" dirty="0"/>
              <a:t>Security of Supply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Currently, we do not have mercury monitoring equipment, so compliance is not measurable</a:t>
            </a:r>
          </a:p>
        </p:txBody>
      </p:sp>
      <p:sp>
        <p:nvSpPr>
          <p:cNvPr id="5" name="Slide Number Placeholder 4">
            <a:extLst>
              <a:ext uri="{FF2B5EF4-FFF2-40B4-BE49-F238E27FC236}">
                <a16:creationId xmlns:a16="http://schemas.microsoft.com/office/drawing/2014/main" id="{F4BB4913-6BA5-49BB-F8A8-680257BD46ED}"/>
              </a:ext>
            </a:extLst>
          </p:cNvPr>
          <p:cNvSpPr>
            <a:spLocks noGrp="1"/>
          </p:cNvSpPr>
          <p:nvPr>
            <p:ph type="sldNum" sz="quarter" idx="12"/>
          </p:nvPr>
        </p:nvSpPr>
        <p:spPr/>
        <p:txBody>
          <a:bodyPr/>
          <a:lstStyle/>
          <a:p>
            <a:fld id="{22D356C2-113D-466F-A9E6-BFB2DEE646A5}" type="slidenum">
              <a:rPr lang="en-GB" smtClean="0"/>
              <a:t>6</a:t>
            </a:fld>
            <a:endParaRPr lang="en-GB" dirty="0"/>
          </a:p>
        </p:txBody>
      </p:sp>
    </p:spTree>
    <p:extLst>
      <p:ext uri="{BB962C8B-B14F-4D97-AF65-F5344CB8AC3E}">
        <p14:creationId xmlns:p14="http://schemas.microsoft.com/office/powerpoint/2010/main" val="328510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B016-7F6E-D2D0-22BD-59FBCBB02A07}"/>
              </a:ext>
            </a:extLst>
          </p:cNvPr>
          <p:cNvSpPr>
            <a:spLocks noGrp="1"/>
          </p:cNvSpPr>
          <p:nvPr>
            <p:ph type="title"/>
          </p:nvPr>
        </p:nvSpPr>
        <p:spPr/>
        <p:txBody>
          <a:bodyPr/>
          <a:lstStyle/>
          <a:p>
            <a:r>
              <a:rPr lang="en-GB" dirty="0"/>
              <a:t>Future Developments</a:t>
            </a:r>
          </a:p>
        </p:txBody>
      </p:sp>
      <p:sp>
        <p:nvSpPr>
          <p:cNvPr id="3" name="Content Placeholder 2">
            <a:extLst>
              <a:ext uri="{FF2B5EF4-FFF2-40B4-BE49-F238E27FC236}">
                <a16:creationId xmlns:a16="http://schemas.microsoft.com/office/drawing/2014/main" id="{D7C8844C-95F1-5407-6CA4-8B8FD6005CB7}"/>
              </a:ext>
            </a:extLst>
          </p:cNvPr>
          <p:cNvSpPr>
            <a:spLocks noGrp="1"/>
          </p:cNvSpPr>
          <p:nvPr>
            <p:ph idx="1"/>
          </p:nvPr>
        </p:nvSpPr>
        <p:spPr>
          <a:xfrm>
            <a:off x="405431" y="1513393"/>
            <a:ext cx="10793791" cy="4705977"/>
          </a:xfrm>
        </p:spPr>
        <p:txBody>
          <a:bodyPr>
            <a:normAutofit/>
          </a:bodyPr>
          <a:lstStyle/>
          <a:p>
            <a:pPr marL="342900" indent="-342900">
              <a:buFont typeface="Arial" panose="020B0604020202020204" pitchFamily="34" charset="0"/>
              <a:buChar char="•"/>
            </a:pPr>
            <a:r>
              <a:rPr lang="en-GB" b="1" dirty="0"/>
              <a:t>Further Sampling. </a:t>
            </a:r>
            <a:r>
              <a:rPr lang="en-GB" dirty="0"/>
              <a:t>Further sampling (to include mercury) is scheduled to take place on the NTS over Winter 23</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Risk Assessment. </a:t>
            </a:r>
            <a:r>
              <a:rPr lang="en-GB" dirty="0"/>
              <a:t>We are currently in the process of running a risk assessment via a 3</a:t>
            </a:r>
            <a:r>
              <a:rPr lang="en-GB" baseline="30000" dirty="0"/>
              <a:t>rd</a:t>
            </a:r>
            <a:r>
              <a:rPr lang="en-GB" dirty="0"/>
              <a:t> party to explore what additional components there may be value in monitoring </a:t>
            </a:r>
          </a:p>
          <a:p>
            <a:pPr marL="342900" indent="-342900">
              <a:buFont typeface="Arial" panose="020B0604020202020204" pitchFamily="34" charset="0"/>
              <a:buChar char="•"/>
            </a:pPr>
            <a:endParaRPr lang="en-GB" sz="1800" dirty="0"/>
          </a:p>
          <a:p>
            <a:pPr marL="879475" lvl="2" indent="-342900"/>
            <a:r>
              <a:rPr lang="en-GB" sz="1800" dirty="0"/>
              <a:t>(This could include mercury, radioactive material and benzene for example)</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Device Trials</a:t>
            </a:r>
            <a:r>
              <a:rPr lang="en-GB" dirty="0"/>
              <a:t>. Following the risk assessment, a desk-top exercise may be carried out to look at appropriate equipment which could provide live measurement readings (which may include mercury). This will be followed by device trials.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RIIO3. </a:t>
            </a:r>
            <a:r>
              <a:rPr lang="en-GB" dirty="0"/>
              <a:t>If the business decides to go-ahead, we will request funds in RIIO3. Installation would happen at key points on the network, in phases, between 2027-31</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r>
              <a:rPr lang="en-GB" i="1" dirty="0"/>
              <a:t>A further update on the above can be provided early next year</a:t>
            </a:r>
          </a:p>
        </p:txBody>
      </p:sp>
      <p:sp>
        <p:nvSpPr>
          <p:cNvPr id="5" name="Slide Number Placeholder 4">
            <a:extLst>
              <a:ext uri="{FF2B5EF4-FFF2-40B4-BE49-F238E27FC236}">
                <a16:creationId xmlns:a16="http://schemas.microsoft.com/office/drawing/2014/main" id="{6B7B5E0A-F435-6560-3854-3D906E1D61A5}"/>
              </a:ext>
            </a:extLst>
          </p:cNvPr>
          <p:cNvSpPr>
            <a:spLocks noGrp="1"/>
          </p:cNvSpPr>
          <p:nvPr>
            <p:ph type="sldNum" sz="quarter" idx="12"/>
          </p:nvPr>
        </p:nvSpPr>
        <p:spPr/>
        <p:txBody>
          <a:bodyPr/>
          <a:lstStyle/>
          <a:p>
            <a:fld id="{22D356C2-113D-466F-A9E6-BFB2DEE646A5}" type="slidenum">
              <a:rPr lang="en-GB" smtClean="0"/>
              <a:t>7</a:t>
            </a:fld>
            <a:endParaRPr lang="en-GB" dirty="0"/>
          </a:p>
        </p:txBody>
      </p:sp>
    </p:spTree>
    <p:extLst>
      <p:ext uri="{BB962C8B-B14F-4D97-AF65-F5344CB8AC3E}">
        <p14:creationId xmlns:p14="http://schemas.microsoft.com/office/powerpoint/2010/main" val="267331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F1071FEC59E41A820E9294AE07AB1" ma:contentTypeVersion="17" ma:contentTypeDescription="Create a new document." ma:contentTypeScope="" ma:versionID="6d07cbec98233f35bcaa56f9476f8341">
  <xsd:schema xmlns:xsd="http://www.w3.org/2001/XMLSchema" xmlns:xs="http://www.w3.org/2001/XMLSchema" xmlns:p="http://schemas.microsoft.com/office/2006/metadata/properties" xmlns:ns2="028dae23-1077-43f0-af6a-f64793792108" xmlns:ns3="3ee84ff3-1fa2-4b0e-bbc1-9d3729ac2ba9" targetNamespace="http://schemas.microsoft.com/office/2006/metadata/properties" ma:root="true" ma:fieldsID="a251dc1017648e2d302d1e3ea68fab54" ns2:_="" ns3:_="">
    <xsd:import namespace="028dae23-1077-43f0-af6a-f64793792108"/>
    <xsd:import namespace="3ee84ff3-1fa2-4b0e-bbc1-9d3729ac2ba9"/>
    <xsd:element name="properties">
      <xsd:complexType>
        <xsd:sequence>
          <xsd:element name="documentManagement">
            <xsd:complexType>
              <xsd:all>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dae23-1077-43f0-af6a-f64793792108" elementFormDefault="qualified">
    <xsd:import namespace="http://schemas.microsoft.com/office/2006/documentManagement/types"/>
    <xsd:import namespace="http://schemas.microsoft.com/office/infopath/2007/PartnerControls"/>
    <xsd:element name="Sign_x002d_off_x0020_status" ma:index="8"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format="Dropdown" ma:internalName="Sign_x002d_off_x0020_status0">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e84ff3-1fa2-4b0e-bbc1-9d3729ac2ba9" xsi:nil="true"/>
    <lcf76f155ced4ddcb4097134ff3c332f xmlns="028dae23-1077-43f0-af6a-f64793792108">
      <Terms xmlns="http://schemas.microsoft.com/office/infopath/2007/PartnerControls"/>
    </lcf76f155ced4ddcb4097134ff3c332f>
    <_Flow_SignoffStatus xmlns="028dae23-1077-43f0-af6a-f64793792108" xsi:nil="true"/>
    <Sign_x002d_off_x0020_status xmlns="028dae23-1077-43f0-af6a-f64793792108">
      <UserInfo>
        <DisplayName/>
        <AccountId xsi:nil="true"/>
        <AccountType/>
      </UserInfo>
    </Sign_x002d_off_x0020_status>
  </documentManagement>
</p:properties>
</file>

<file path=customXml/itemProps1.xml><?xml version="1.0" encoding="utf-8"?>
<ds:datastoreItem xmlns:ds="http://schemas.openxmlformats.org/officeDocument/2006/customXml" ds:itemID="{2ACA8249-9671-43A1-9F91-23F3717521C4}"/>
</file>

<file path=customXml/itemProps2.xml><?xml version="1.0" encoding="utf-8"?>
<ds:datastoreItem xmlns:ds="http://schemas.openxmlformats.org/officeDocument/2006/customXml" ds:itemID="{01A826C3-D190-4917-A9A8-24B0F3102381}">
  <ds:schemaRefs>
    <ds:schemaRef ds:uri="http://schemas.microsoft.com/sharepoint/v3/contenttype/forms"/>
  </ds:schemaRefs>
</ds:datastoreItem>
</file>

<file path=customXml/itemProps3.xml><?xml version="1.0" encoding="utf-8"?>
<ds:datastoreItem xmlns:ds="http://schemas.openxmlformats.org/officeDocument/2006/customXml" ds:itemID="{D06C0955-E97B-47AD-82BE-44B64AC7AB55}">
  <ds:schemaRefs>
    <ds:schemaRef ds:uri="a618e47c-7853-4507-a12e-9186dea01ba6"/>
    <ds:schemaRef ds:uri="cadce026-d35b-4a62-a2ee-1436bb44fb55"/>
    <ds:schemaRef ds:uri="fd3f14cf-c43e-4448-85f1-d3a36c181a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NGT_PowerPoint template (2)</Template>
  <TotalTime>1715</TotalTime>
  <Words>678</Words>
  <Application>Microsoft Office PowerPoint</Application>
  <PresentationFormat>Widescreen</PresentationFormat>
  <Paragraphs>105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Tenorite</vt:lpstr>
      <vt:lpstr>Office Theme</vt:lpstr>
      <vt:lpstr>NTS Specification for Mercury </vt:lpstr>
      <vt:lpstr>Decision</vt:lpstr>
      <vt:lpstr>Background</vt:lpstr>
      <vt:lpstr>Background Cont.</vt:lpstr>
      <vt:lpstr>Survey Results</vt:lpstr>
      <vt:lpstr>Rationale for Decision</vt:lpstr>
      <vt:lpstr>Future Developments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runs here</dc:title>
  <dc:creator>Appleby, Kirsty (National Gas)</dc:creator>
  <cp:lastModifiedBy>Kirsty Appleby (National Gas)</cp:lastModifiedBy>
  <cp:revision>17</cp:revision>
  <cp:lastPrinted>2023-07-12T07:12:37Z</cp:lastPrinted>
  <dcterms:created xsi:type="dcterms:W3CDTF">2023-03-29T07:04:41Z</dcterms:created>
  <dcterms:modified xsi:type="dcterms:W3CDTF">2023-09-25T10:07:11Z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0x01010082C04B8B39E81A45BB23B658E64D401A</vt:lpwstr>
  </property>
  <property fmtid="{D5CDD505-2E9C-101B-9397-08002B2CF9AE}" pid="3" name="MediaServiceImageTags">
    <vt:lpwstr/>
  </property>
</Properties>
</file>