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88" r:id="rId5"/>
    <p:sldId id="289" r:id="rId6"/>
    <p:sldId id="290" r:id="rId7"/>
    <p:sldId id="291" r:id="rId8"/>
    <p:sldId id="29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189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PAC Action 0304 Read Rejections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9EED7DA-3E58-44C7-A326-0058290812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July 2020 Update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BC47-6AB4-4FFE-BB09-7058B047F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 Rejection Action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CA686A-55C1-4744-953D-D6AC567AD6C6}"/>
              </a:ext>
            </a:extLst>
          </p:cNvPr>
          <p:cNvSpPr/>
          <p:nvPr/>
        </p:nvSpPr>
        <p:spPr>
          <a:xfrm>
            <a:off x="827584" y="1203598"/>
            <a:ext cx="72728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Xoserve/CDSP to provide PAC with some additional industry performance read rejection analysis from the Shipper Performance Packs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Rejection Types MRE01027 Reading Breached the upper Outer Tolerance have been </a:t>
            </a:r>
            <a:r>
              <a:rPr lang="en-US" dirty="0" err="1"/>
              <a:t>analysed</a:t>
            </a:r>
            <a:r>
              <a:rPr lang="en-US" dirty="0"/>
              <a:t> between January and May 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Output compared against </a:t>
            </a:r>
            <a:r>
              <a:rPr lang="en-GB" dirty="0"/>
              <a:t>MRE01030 </a:t>
            </a:r>
            <a:r>
              <a:rPr lang="en-GB" dirty="0" err="1"/>
              <a:t>Overide</a:t>
            </a:r>
            <a:r>
              <a:rPr lang="en-GB" dirty="0"/>
              <a:t> tolerance passed and override flag provided and also AQ Corrections Reporting</a:t>
            </a:r>
          </a:p>
        </p:txBody>
      </p:sp>
    </p:spTree>
    <p:extLst>
      <p:ext uri="{BB962C8B-B14F-4D97-AF65-F5344CB8AC3E}">
        <p14:creationId xmlns:p14="http://schemas.microsoft.com/office/powerpoint/2010/main" val="731812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E34D-613D-4428-AD80-659F5C2AC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Rejection Summary and Actions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D7922E4-A79B-4F57-9F03-0CEFBDFE51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082134"/>
              </p:ext>
            </p:extLst>
          </p:nvPr>
        </p:nvGraphicFramePr>
        <p:xfrm>
          <a:off x="323528" y="1131590"/>
          <a:ext cx="8229601" cy="1728190"/>
        </p:xfrm>
        <a:graphic>
          <a:graphicData uri="http://schemas.openxmlformats.org/drawingml/2006/table">
            <a:tbl>
              <a:tblPr/>
              <a:tblGrid>
                <a:gridCol w="755110">
                  <a:extLst>
                    <a:ext uri="{9D8B030D-6E8A-4147-A177-3AD203B41FA5}">
                      <a16:colId xmlns:a16="http://schemas.microsoft.com/office/drawing/2014/main" val="1032133745"/>
                    </a:ext>
                  </a:extLst>
                </a:gridCol>
                <a:gridCol w="2604581">
                  <a:extLst>
                    <a:ext uri="{9D8B030D-6E8A-4147-A177-3AD203B41FA5}">
                      <a16:colId xmlns:a16="http://schemas.microsoft.com/office/drawing/2014/main" val="884196373"/>
                    </a:ext>
                  </a:extLst>
                </a:gridCol>
                <a:gridCol w="525294">
                  <a:extLst>
                    <a:ext uri="{9D8B030D-6E8A-4147-A177-3AD203B41FA5}">
                      <a16:colId xmlns:a16="http://schemas.microsoft.com/office/drawing/2014/main" val="465253496"/>
                    </a:ext>
                  </a:extLst>
                </a:gridCol>
                <a:gridCol w="864546">
                  <a:extLst>
                    <a:ext uri="{9D8B030D-6E8A-4147-A177-3AD203B41FA5}">
                      <a16:colId xmlns:a16="http://schemas.microsoft.com/office/drawing/2014/main" val="3737563238"/>
                    </a:ext>
                  </a:extLst>
                </a:gridCol>
                <a:gridCol w="842658">
                  <a:extLst>
                    <a:ext uri="{9D8B030D-6E8A-4147-A177-3AD203B41FA5}">
                      <a16:colId xmlns:a16="http://schemas.microsoft.com/office/drawing/2014/main" val="941289294"/>
                    </a:ext>
                  </a:extLst>
                </a:gridCol>
                <a:gridCol w="1116249">
                  <a:extLst>
                    <a:ext uri="{9D8B030D-6E8A-4147-A177-3AD203B41FA5}">
                      <a16:colId xmlns:a16="http://schemas.microsoft.com/office/drawing/2014/main" val="422631298"/>
                    </a:ext>
                  </a:extLst>
                </a:gridCol>
                <a:gridCol w="689448">
                  <a:extLst>
                    <a:ext uri="{9D8B030D-6E8A-4147-A177-3AD203B41FA5}">
                      <a16:colId xmlns:a16="http://schemas.microsoft.com/office/drawing/2014/main" val="3695028382"/>
                    </a:ext>
                  </a:extLst>
                </a:gridCol>
                <a:gridCol w="831715">
                  <a:extLst>
                    <a:ext uri="{9D8B030D-6E8A-4147-A177-3AD203B41FA5}">
                      <a16:colId xmlns:a16="http://schemas.microsoft.com/office/drawing/2014/main" val="310933157"/>
                    </a:ext>
                  </a:extLst>
                </a:gridCol>
              </a:tblGrid>
              <a:tr h="8225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Rejection Type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Rejection Reason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of Rejections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Unique MPRs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MPRs with MRE1030 in Next Month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AQ Correction in Same Month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MPRs with AQ Correction in Next Month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536023"/>
                  </a:ext>
                </a:extLst>
              </a:tr>
              <a:tr h="18112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MRE01027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Reading Breached the upper Outer Tolerance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Jan-20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535,278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235,367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0123000"/>
                  </a:ext>
                </a:extLst>
              </a:tr>
              <a:tr h="18112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MRE01027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Reading Breached the upper Outer Tolerance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Feb-20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2,398,152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631,729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230958"/>
                  </a:ext>
                </a:extLst>
              </a:tr>
              <a:tr h="18112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MRE01027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Reading Breached the upper Outer Tolerance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Mar-20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207,681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52,506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078605"/>
                  </a:ext>
                </a:extLst>
              </a:tr>
              <a:tr h="18112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MRE01027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Reading Breached the upper Outer Tolerance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Apr-20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477,464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267,449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463046"/>
                  </a:ext>
                </a:extLst>
              </a:tr>
              <a:tr h="18112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MRE01027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Reading Breached the upper Outer Tolerance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May-20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93,236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27,819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49528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08FD315-434A-4FED-869E-5E6029998943}"/>
              </a:ext>
            </a:extLst>
          </p:cNvPr>
          <p:cNvSpPr txBox="1"/>
          <p:nvPr/>
        </p:nvSpPr>
        <p:spPr>
          <a:xfrm>
            <a:off x="480640" y="3134747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Monthly Summary of MRE01027 Rejections and subsequent actions taken by Shippers for the same MPRs.</a:t>
            </a:r>
          </a:p>
          <a:p>
            <a:endParaRPr lang="en-GB" sz="1600" dirty="0"/>
          </a:p>
          <a:p>
            <a:r>
              <a:rPr lang="en-GB" sz="1600" dirty="0"/>
              <a:t>4,926 MPRs had a MRE01027 Rejection in each of the reported months</a:t>
            </a:r>
          </a:p>
          <a:p>
            <a:endParaRPr lang="en-GB" sz="1600" dirty="0"/>
          </a:p>
          <a:p>
            <a:r>
              <a:rPr lang="en-GB" sz="1600" dirty="0"/>
              <a:t>Top 10 Rejections by Shipper accounts for &gt;90% of total Rejections each month</a:t>
            </a:r>
          </a:p>
        </p:txBody>
      </p:sp>
    </p:spTree>
    <p:extLst>
      <p:ext uri="{BB962C8B-B14F-4D97-AF65-F5344CB8AC3E}">
        <p14:creationId xmlns:p14="http://schemas.microsoft.com/office/powerpoint/2010/main" val="4131196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33939-A584-4B92-916C-C5B004860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Rejections By Shipper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186915F-F6F4-4904-910E-2BACD0A17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71332"/>
              </p:ext>
            </p:extLst>
          </p:nvPr>
        </p:nvGraphicFramePr>
        <p:xfrm>
          <a:off x="457200" y="822720"/>
          <a:ext cx="8229602" cy="3498060"/>
        </p:xfrm>
        <a:graphic>
          <a:graphicData uri="http://schemas.openxmlformats.org/drawingml/2006/table">
            <a:tbl>
              <a:tblPr/>
              <a:tblGrid>
                <a:gridCol w="643597">
                  <a:extLst>
                    <a:ext uri="{9D8B030D-6E8A-4147-A177-3AD203B41FA5}">
                      <a16:colId xmlns:a16="http://schemas.microsoft.com/office/drawing/2014/main" val="2262623217"/>
                    </a:ext>
                  </a:extLst>
                </a:gridCol>
                <a:gridCol w="706901">
                  <a:extLst>
                    <a:ext uri="{9D8B030D-6E8A-4147-A177-3AD203B41FA5}">
                      <a16:colId xmlns:a16="http://schemas.microsoft.com/office/drawing/2014/main" val="767572026"/>
                    </a:ext>
                  </a:extLst>
                </a:gridCol>
                <a:gridCol w="559191">
                  <a:extLst>
                    <a:ext uri="{9D8B030D-6E8A-4147-A177-3AD203B41FA5}">
                      <a16:colId xmlns:a16="http://schemas.microsoft.com/office/drawing/2014/main" val="2870287551"/>
                    </a:ext>
                  </a:extLst>
                </a:gridCol>
                <a:gridCol w="506437">
                  <a:extLst>
                    <a:ext uri="{9D8B030D-6E8A-4147-A177-3AD203B41FA5}">
                      <a16:colId xmlns:a16="http://schemas.microsoft.com/office/drawing/2014/main" val="2801265679"/>
                    </a:ext>
                  </a:extLst>
                </a:gridCol>
                <a:gridCol w="405150">
                  <a:extLst>
                    <a:ext uri="{9D8B030D-6E8A-4147-A177-3AD203B41FA5}">
                      <a16:colId xmlns:a16="http://schemas.microsoft.com/office/drawing/2014/main" val="46145249"/>
                    </a:ext>
                  </a:extLst>
                </a:gridCol>
                <a:gridCol w="563411">
                  <a:extLst>
                    <a:ext uri="{9D8B030D-6E8A-4147-A177-3AD203B41FA5}">
                      <a16:colId xmlns:a16="http://schemas.microsoft.com/office/drawing/2014/main" val="1263657855"/>
                    </a:ext>
                  </a:extLst>
                </a:gridCol>
                <a:gridCol w="559191">
                  <a:extLst>
                    <a:ext uri="{9D8B030D-6E8A-4147-A177-3AD203B41FA5}">
                      <a16:colId xmlns:a16="http://schemas.microsoft.com/office/drawing/2014/main" val="2869433022"/>
                    </a:ext>
                  </a:extLst>
                </a:gridCol>
                <a:gridCol w="506437">
                  <a:extLst>
                    <a:ext uri="{9D8B030D-6E8A-4147-A177-3AD203B41FA5}">
                      <a16:colId xmlns:a16="http://schemas.microsoft.com/office/drawing/2014/main" val="2793296735"/>
                    </a:ext>
                  </a:extLst>
                </a:gridCol>
                <a:gridCol w="487446">
                  <a:extLst>
                    <a:ext uri="{9D8B030D-6E8A-4147-A177-3AD203B41FA5}">
                      <a16:colId xmlns:a16="http://schemas.microsoft.com/office/drawing/2014/main" val="1255575819"/>
                    </a:ext>
                  </a:extLst>
                </a:gridCol>
                <a:gridCol w="563411">
                  <a:extLst>
                    <a:ext uri="{9D8B030D-6E8A-4147-A177-3AD203B41FA5}">
                      <a16:colId xmlns:a16="http://schemas.microsoft.com/office/drawing/2014/main" val="3644208722"/>
                    </a:ext>
                  </a:extLst>
                </a:gridCol>
                <a:gridCol w="611945">
                  <a:extLst>
                    <a:ext uri="{9D8B030D-6E8A-4147-A177-3AD203B41FA5}">
                      <a16:colId xmlns:a16="http://schemas.microsoft.com/office/drawing/2014/main" val="3700368778"/>
                    </a:ext>
                  </a:extLst>
                </a:gridCol>
                <a:gridCol w="506437">
                  <a:extLst>
                    <a:ext uri="{9D8B030D-6E8A-4147-A177-3AD203B41FA5}">
                      <a16:colId xmlns:a16="http://schemas.microsoft.com/office/drawing/2014/main" val="1363440394"/>
                    </a:ext>
                  </a:extLst>
                </a:gridCol>
                <a:gridCol w="487446">
                  <a:extLst>
                    <a:ext uri="{9D8B030D-6E8A-4147-A177-3AD203B41FA5}">
                      <a16:colId xmlns:a16="http://schemas.microsoft.com/office/drawing/2014/main" val="2039832466"/>
                    </a:ext>
                  </a:extLst>
                </a:gridCol>
                <a:gridCol w="563411">
                  <a:extLst>
                    <a:ext uri="{9D8B030D-6E8A-4147-A177-3AD203B41FA5}">
                      <a16:colId xmlns:a16="http://schemas.microsoft.com/office/drawing/2014/main" val="3250947650"/>
                    </a:ext>
                  </a:extLst>
                </a:gridCol>
                <a:gridCol w="559191">
                  <a:extLst>
                    <a:ext uri="{9D8B030D-6E8A-4147-A177-3AD203B41FA5}">
                      <a16:colId xmlns:a16="http://schemas.microsoft.com/office/drawing/2014/main" val="2037921626"/>
                    </a:ext>
                  </a:extLst>
                </a:gridCol>
              </a:tblGrid>
              <a:tr h="138766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to Feb</a:t>
                      </a: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 to March</a:t>
                      </a: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to April </a:t>
                      </a: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to May</a:t>
                      </a: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163486"/>
                  </a:ext>
                </a:extLst>
              </a:tr>
              <a:tr h="144548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857177"/>
                  </a:ext>
                </a:extLst>
              </a:tr>
              <a:tr h="260186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SSC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of MPR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Error code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SSC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of MPR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Error code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SSC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of MPR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Error code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SSC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of MPR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Error code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265378"/>
                  </a:ext>
                </a:extLst>
              </a:tr>
              <a:tr h="1387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Europa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Europa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Europa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Europa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985433"/>
                  </a:ext>
                </a:extLst>
              </a:tr>
              <a:tr h="1387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Ganymede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Mimas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Iapetus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Ganymede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867449"/>
                  </a:ext>
                </a:extLst>
              </a:tr>
              <a:tr h="1387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Mimas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Luna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Mimas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Aitne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73220"/>
                  </a:ext>
                </a:extLst>
              </a:tr>
              <a:tr h="1445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Hyperion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Aitne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Phobos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1684648"/>
                  </a:ext>
                </a:extLst>
              </a:tr>
              <a:tr h="1445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Iapetus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Phobos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Leda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899778"/>
                  </a:ext>
                </a:extLst>
              </a:tr>
              <a:tr h="1387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Oberon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Ganymede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Carme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842415"/>
                  </a:ext>
                </a:extLst>
              </a:tr>
              <a:tr h="1387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Luna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Eurydome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Mimas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461331"/>
                  </a:ext>
                </a:extLst>
              </a:tr>
              <a:tr h="1387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Aitne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Luna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Ariel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590104"/>
                  </a:ext>
                </a:extLst>
              </a:tr>
              <a:tr h="1387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Leda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Oberon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Luna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070267"/>
                  </a:ext>
                </a:extLst>
              </a:tr>
              <a:tr h="1387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Phobos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Amalthea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Locaste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0474621"/>
                  </a:ext>
                </a:extLst>
              </a:tr>
              <a:tr h="1387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Amalthea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Leda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Eurydome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174934"/>
                  </a:ext>
                </a:extLst>
              </a:tr>
              <a:tr h="1387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Carme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Ananke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Oberon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619095"/>
                  </a:ext>
                </a:extLst>
              </a:tr>
              <a:tr h="1387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Ariel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Sinope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Hyperion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036777"/>
                  </a:ext>
                </a:extLst>
              </a:tr>
              <a:tr h="1387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Ophelia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Carme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Iapetus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803681"/>
                  </a:ext>
                </a:extLst>
              </a:tr>
              <a:tr h="1387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Pandora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Hyperion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Ophelia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376319"/>
                  </a:ext>
                </a:extLst>
              </a:tr>
              <a:tr h="1387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Ariel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Arche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6816823"/>
                  </a:ext>
                </a:extLst>
              </a:tr>
              <a:tr h="1445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Locaste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Thebe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Pandora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44428"/>
                  </a:ext>
                </a:extLst>
              </a:tr>
              <a:tr h="1445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Puck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Pandora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516339"/>
                  </a:ext>
                </a:extLst>
              </a:tr>
              <a:tr h="1445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Arche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5252708"/>
                  </a:ext>
                </a:extLst>
              </a:tr>
              <a:tr h="1445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Thebe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MRE01030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787305"/>
                  </a:ext>
                </a:extLst>
              </a:tr>
              <a:tr h="1445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82" marR="5782" marT="5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2" marR="5782" marT="5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12988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72E6D0B-E872-4E6D-BF50-C1563DA49B7D}"/>
              </a:ext>
            </a:extLst>
          </p:cNvPr>
          <p:cNvSpPr txBox="1"/>
          <p:nvPr/>
        </p:nvSpPr>
        <p:spPr>
          <a:xfrm>
            <a:off x="899592" y="458797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MRE01027 Rejections with MRE01030 in next month</a:t>
            </a:r>
          </a:p>
        </p:txBody>
      </p:sp>
    </p:spTree>
    <p:extLst>
      <p:ext uri="{BB962C8B-B14F-4D97-AF65-F5344CB8AC3E}">
        <p14:creationId xmlns:p14="http://schemas.microsoft.com/office/powerpoint/2010/main" val="147250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4D48C-DD83-41AC-B40D-6AEBA152E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AQ Corrections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3489EB-C070-4D78-A4C1-B434FEFFD9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305258"/>
              </p:ext>
            </p:extLst>
          </p:nvPr>
        </p:nvGraphicFramePr>
        <p:xfrm>
          <a:off x="611560" y="915566"/>
          <a:ext cx="7272810" cy="2664297"/>
        </p:xfrm>
        <a:graphic>
          <a:graphicData uri="http://schemas.openxmlformats.org/drawingml/2006/table">
            <a:tbl>
              <a:tblPr/>
              <a:tblGrid>
                <a:gridCol w="854577">
                  <a:extLst>
                    <a:ext uri="{9D8B030D-6E8A-4147-A177-3AD203B41FA5}">
                      <a16:colId xmlns:a16="http://schemas.microsoft.com/office/drawing/2014/main" val="779459463"/>
                    </a:ext>
                  </a:extLst>
                </a:gridCol>
                <a:gridCol w="1789271">
                  <a:extLst>
                    <a:ext uri="{9D8B030D-6E8A-4147-A177-3AD203B41FA5}">
                      <a16:colId xmlns:a16="http://schemas.microsoft.com/office/drawing/2014/main" val="3140161599"/>
                    </a:ext>
                  </a:extLst>
                </a:gridCol>
                <a:gridCol w="1424296">
                  <a:extLst>
                    <a:ext uri="{9D8B030D-6E8A-4147-A177-3AD203B41FA5}">
                      <a16:colId xmlns:a16="http://schemas.microsoft.com/office/drawing/2014/main" val="1345657976"/>
                    </a:ext>
                  </a:extLst>
                </a:gridCol>
                <a:gridCol w="1068222">
                  <a:extLst>
                    <a:ext uri="{9D8B030D-6E8A-4147-A177-3AD203B41FA5}">
                      <a16:colId xmlns:a16="http://schemas.microsoft.com/office/drawing/2014/main" val="350712449"/>
                    </a:ext>
                  </a:extLst>
                </a:gridCol>
                <a:gridCol w="1068222">
                  <a:extLst>
                    <a:ext uri="{9D8B030D-6E8A-4147-A177-3AD203B41FA5}">
                      <a16:colId xmlns:a16="http://schemas.microsoft.com/office/drawing/2014/main" val="1018521747"/>
                    </a:ext>
                  </a:extLst>
                </a:gridCol>
                <a:gridCol w="1068222">
                  <a:extLst>
                    <a:ext uri="{9D8B030D-6E8A-4147-A177-3AD203B41FA5}">
                      <a16:colId xmlns:a16="http://schemas.microsoft.com/office/drawing/2014/main" val="2648232826"/>
                    </a:ext>
                  </a:extLst>
                </a:gridCol>
              </a:tblGrid>
              <a:tr h="296033">
                <a:tc gridSpan="2">
                  <a:txBody>
                    <a:bodyPr/>
                    <a:lstStyle/>
                    <a:p>
                      <a:pPr algn="l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010643"/>
                  </a:ext>
                </a:extLst>
              </a:tr>
              <a:tr h="296033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0247845"/>
                  </a:ext>
                </a:extLst>
              </a:tr>
              <a:tr h="2960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of AQ Corrections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Unique MPRs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453564"/>
                  </a:ext>
                </a:extLst>
              </a:tr>
              <a:tr h="2960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6770494"/>
                  </a:ext>
                </a:extLst>
              </a:tr>
              <a:tr h="2960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647809"/>
                  </a:ext>
                </a:extLst>
              </a:tr>
              <a:tr h="2960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6295141"/>
                  </a:ext>
                </a:extLst>
              </a:tr>
              <a:tr h="2960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750143"/>
                  </a:ext>
                </a:extLst>
              </a:tr>
              <a:tr h="2960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 MPR with 2 AQ Corrections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388016"/>
                  </a:ext>
                </a:extLst>
              </a:tr>
              <a:tr h="29603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02508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BE91EDA-4FB5-4403-9BF2-876EC458F988}"/>
              </a:ext>
            </a:extLst>
          </p:cNvPr>
          <p:cNvSpPr txBox="1"/>
          <p:nvPr/>
        </p:nvSpPr>
        <p:spPr>
          <a:xfrm>
            <a:off x="1043608" y="386789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Total AQ Corrections by Month (All Shippers)</a:t>
            </a:r>
          </a:p>
        </p:txBody>
      </p:sp>
    </p:spTree>
    <p:extLst>
      <p:ext uri="{BB962C8B-B14F-4D97-AF65-F5344CB8AC3E}">
        <p14:creationId xmlns:p14="http://schemas.microsoft.com/office/powerpoint/2010/main" val="1662536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Tags xmlns="2a985eae-c12e-416e-9833-85f34b1ee04e">
      <Url>http://infonet2/sites/XOServe/Pages/Our_Business_CorporateIdentity.aspx</Url>
      <Description>http://infonet2/sites/XOServe/Pages/Our_Business_CorporateIdentity.aspx</Description>
    </Tags>
    <Image_x0020_Group xmlns="2a985eae-c12e-416e-9833-85f34b1ee04e">Document</Image_x0020_Group>
    <Department xmlns="2a985eae-c12e-416e-9833-85f34b1ee04e">Other</Departmen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966AA5-3D01-4B81-BAE0-8020A2E16EFF}">
  <ds:schemaRefs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2a985eae-c12e-416e-9833-85f34b1ee04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7BD8620-4094-442C-8DED-0A140BB7C2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1575</TotalTime>
  <Words>478</Words>
  <Application>Microsoft Office PowerPoint</Application>
  <PresentationFormat>On-screen Show (16:9)</PresentationFormat>
  <Paragraphs>291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PAC Action 0304 Read Rejections</vt:lpstr>
      <vt:lpstr>Read Rejection Action</vt:lpstr>
      <vt:lpstr>Rejection Summary and Actions</vt:lpstr>
      <vt:lpstr>Rejections By Shipper</vt:lpstr>
      <vt:lpstr>AQ Corrections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Helen Cuin</cp:lastModifiedBy>
  <cp:revision>81</cp:revision>
  <dcterms:created xsi:type="dcterms:W3CDTF">2018-09-02T17:12:15Z</dcterms:created>
  <dcterms:modified xsi:type="dcterms:W3CDTF">2020-07-13T09:58:23Z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0x010100EC027A3842200A4881B078E78C741B39</vt:lpwstr>
  </property>
</Properties>
</file>