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0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C08C6B-DC87-4574-872A-A7B76DEFA421}" type="datetimeFigureOut">
              <a:rPr lang="en-GB" smtClean="0"/>
              <a:t>05/11/2020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B919F-3109-4844-8676-AEC697D1348C}" type="slidenum">
              <a:rPr lang="en-GB" smtClean="0"/>
              <a:t>‹#›</a:t>
            </a:fld>
            <a:endParaRPr lang="en-GB"/>
          </a:p>
        </p:txBody>
      </p:sp>
    </p:spTree>
    <p:extLst>
      <p:ext uri="{BB962C8B-B14F-4D97-AF65-F5344CB8AC3E}">
        <p14:creationId xmlns:p14="http://schemas.microsoft.com/office/powerpoint/2010/main" val="2244100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0FD43F8-F0E9-4DB3-A2E7-A567192538C7}" type="slidenum">
              <a:rPr lang="en-GB" smtClean="0"/>
              <a:t>1</a:t>
            </a:fld>
            <a:endParaRPr lang="en-GB"/>
          </a:p>
        </p:txBody>
      </p:sp>
    </p:spTree>
    <p:extLst>
      <p:ext uri="{BB962C8B-B14F-4D97-AF65-F5344CB8AC3E}">
        <p14:creationId xmlns:p14="http://schemas.microsoft.com/office/powerpoint/2010/main" val="2597004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BF249-0429-4E12-BEEC-8F274DE73D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BABDAB-6CE1-41A2-81D1-5A5FF92AC4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205058-5581-4353-A733-B24D80DE3BE9}"/>
              </a:ext>
            </a:extLst>
          </p:cNvPr>
          <p:cNvSpPr>
            <a:spLocks noGrp="1"/>
          </p:cNvSpPr>
          <p:nvPr>
            <p:ph type="dt" sz="half" idx="10"/>
          </p:nvPr>
        </p:nvSpPr>
        <p:spPr/>
        <p:txBody>
          <a:bodyPr/>
          <a:lstStyle/>
          <a:p>
            <a:fld id="{C27F3C03-E6F4-4B9D-91F0-53470AFF0E95}" type="datetimeFigureOut">
              <a:rPr lang="en-GB" smtClean="0"/>
              <a:t>05/11/2020</a:t>
            </a:fld>
            <a:endParaRPr lang="en-GB"/>
          </a:p>
        </p:txBody>
      </p:sp>
      <p:sp>
        <p:nvSpPr>
          <p:cNvPr id="5" name="Footer Placeholder 4">
            <a:extLst>
              <a:ext uri="{FF2B5EF4-FFF2-40B4-BE49-F238E27FC236}">
                <a16:creationId xmlns:a16="http://schemas.microsoft.com/office/drawing/2014/main" id="{A91465EE-BE43-4D6E-BA57-76E14D3601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F20971-4F35-4004-8AC9-AB2999614D05}"/>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739931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D230A-EFE3-4B9A-9D2A-675FC02165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D93078-3BAE-4822-93B3-3EED2F14BC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7D73EC-2AAC-4491-BC15-2747F80E384C}"/>
              </a:ext>
            </a:extLst>
          </p:cNvPr>
          <p:cNvSpPr>
            <a:spLocks noGrp="1"/>
          </p:cNvSpPr>
          <p:nvPr>
            <p:ph type="dt" sz="half" idx="10"/>
          </p:nvPr>
        </p:nvSpPr>
        <p:spPr/>
        <p:txBody>
          <a:bodyPr/>
          <a:lstStyle/>
          <a:p>
            <a:fld id="{C27F3C03-E6F4-4B9D-91F0-53470AFF0E95}" type="datetimeFigureOut">
              <a:rPr lang="en-GB" smtClean="0"/>
              <a:t>05/11/2020</a:t>
            </a:fld>
            <a:endParaRPr lang="en-GB"/>
          </a:p>
        </p:txBody>
      </p:sp>
      <p:sp>
        <p:nvSpPr>
          <p:cNvPr id="5" name="Footer Placeholder 4">
            <a:extLst>
              <a:ext uri="{FF2B5EF4-FFF2-40B4-BE49-F238E27FC236}">
                <a16:creationId xmlns:a16="http://schemas.microsoft.com/office/drawing/2014/main" id="{C70D5237-478A-4B99-9721-9B9A40D619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250B6-1C88-401F-B24F-3F6274F27D95}"/>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134128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1EFDFD-638C-430E-8ED4-5D0458235F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07CAD9-A244-499C-B153-DA9B30423C0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03D749-18E3-4FA6-9FE6-B5F3D555EEA2}"/>
              </a:ext>
            </a:extLst>
          </p:cNvPr>
          <p:cNvSpPr>
            <a:spLocks noGrp="1"/>
          </p:cNvSpPr>
          <p:nvPr>
            <p:ph type="dt" sz="half" idx="10"/>
          </p:nvPr>
        </p:nvSpPr>
        <p:spPr/>
        <p:txBody>
          <a:bodyPr/>
          <a:lstStyle/>
          <a:p>
            <a:fld id="{C27F3C03-E6F4-4B9D-91F0-53470AFF0E95}" type="datetimeFigureOut">
              <a:rPr lang="en-GB" smtClean="0"/>
              <a:t>05/11/2020</a:t>
            </a:fld>
            <a:endParaRPr lang="en-GB"/>
          </a:p>
        </p:txBody>
      </p:sp>
      <p:sp>
        <p:nvSpPr>
          <p:cNvPr id="5" name="Footer Placeholder 4">
            <a:extLst>
              <a:ext uri="{FF2B5EF4-FFF2-40B4-BE49-F238E27FC236}">
                <a16:creationId xmlns:a16="http://schemas.microsoft.com/office/drawing/2014/main" id="{9E4EF443-AD99-4C45-B905-206FAA3CD8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920473-EDF0-4AE9-B97B-044F9E34AB50}"/>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425904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CA1B8-2E0F-49ED-A8CB-FE10A9A9A8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CBF7F5-C93E-4E3C-926C-4093CB62A60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0D5B03-8E23-4F30-AC9D-36C87E6FB694}"/>
              </a:ext>
            </a:extLst>
          </p:cNvPr>
          <p:cNvSpPr>
            <a:spLocks noGrp="1"/>
          </p:cNvSpPr>
          <p:nvPr>
            <p:ph type="dt" sz="half" idx="10"/>
          </p:nvPr>
        </p:nvSpPr>
        <p:spPr/>
        <p:txBody>
          <a:bodyPr/>
          <a:lstStyle/>
          <a:p>
            <a:fld id="{C27F3C03-E6F4-4B9D-91F0-53470AFF0E95}" type="datetimeFigureOut">
              <a:rPr lang="en-GB" smtClean="0"/>
              <a:t>05/11/2020</a:t>
            </a:fld>
            <a:endParaRPr lang="en-GB"/>
          </a:p>
        </p:txBody>
      </p:sp>
      <p:sp>
        <p:nvSpPr>
          <p:cNvPr id="5" name="Footer Placeholder 4">
            <a:extLst>
              <a:ext uri="{FF2B5EF4-FFF2-40B4-BE49-F238E27FC236}">
                <a16:creationId xmlns:a16="http://schemas.microsoft.com/office/drawing/2014/main" id="{D1779232-E5BE-49C3-A125-4948BF476D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BC124E-00E7-48D9-BF99-46D380FB2D74}"/>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698312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45649-B680-47D4-8537-67544EC48F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EEB350-FD96-47E3-AA89-24A9F32E72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8707D7E-A8EE-4DF5-A3D6-29B7E70F988C}"/>
              </a:ext>
            </a:extLst>
          </p:cNvPr>
          <p:cNvSpPr>
            <a:spLocks noGrp="1"/>
          </p:cNvSpPr>
          <p:nvPr>
            <p:ph type="dt" sz="half" idx="10"/>
          </p:nvPr>
        </p:nvSpPr>
        <p:spPr/>
        <p:txBody>
          <a:bodyPr/>
          <a:lstStyle/>
          <a:p>
            <a:fld id="{C27F3C03-E6F4-4B9D-91F0-53470AFF0E95}" type="datetimeFigureOut">
              <a:rPr lang="en-GB" smtClean="0"/>
              <a:t>05/11/2020</a:t>
            </a:fld>
            <a:endParaRPr lang="en-GB"/>
          </a:p>
        </p:txBody>
      </p:sp>
      <p:sp>
        <p:nvSpPr>
          <p:cNvPr id="5" name="Footer Placeholder 4">
            <a:extLst>
              <a:ext uri="{FF2B5EF4-FFF2-40B4-BE49-F238E27FC236}">
                <a16:creationId xmlns:a16="http://schemas.microsoft.com/office/drawing/2014/main" id="{453E9EDB-792F-418D-82C8-9E7C482207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C41BA1-72A4-4E26-BFC9-DEC1EEC1B55E}"/>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219128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9676D-44A4-46BD-9BE2-15436A4E4E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B0E2E0-3E9B-4B48-AEFF-436AA59FF3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61918C-410C-4064-852D-213A893C7F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B28DCFD-E104-49BD-A8E1-8BE8487098F7}"/>
              </a:ext>
            </a:extLst>
          </p:cNvPr>
          <p:cNvSpPr>
            <a:spLocks noGrp="1"/>
          </p:cNvSpPr>
          <p:nvPr>
            <p:ph type="dt" sz="half" idx="10"/>
          </p:nvPr>
        </p:nvSpPr>
        <p:spPr/>
        <p:txBody>
          <a:bodyPr/>
          <a:lstStyle/>
          <a:p>
            <a:fld id="{C27F3C03-E6F4-4B9D-91F0-53470AFF0E95}" type="datetimeFigureOut">
              <a:rPr lang="en-GB" smtClean="0"/>
              <a:t>05/11/2020</a:t>
            </a:fld>
            <a:endParaRPr lang="en-GB"/>
          </a:p>
        </p:txBody>
      </p:sp>
      <p:sp>
        <p:nvSpPr>
          <p:cNvPr id="6" name="Footer Placeholder 5">
            <a:extLst>
              <a:ext uri="{FF2B5EF4-FFF2-40B4-BE49-F238E27FC236}">
                <a16:creationId xmlns:a16="http://schemas.microsoft.com/office/drawing/2014/main" id="{9C9EF50E-C840-4B68-B53C-6A8588FF8F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3B6973-5BB4-4B1A-8A6E-216602EE637A}"/>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395874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A01F5-3A3C-4732-9889-216D085270D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1445E5-BC77-41E6-A66A-D5A56F475C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464EBB1-6C87-41CA-AAA0-7D6D2811B2A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2AD4732-3C5E-485D-BBC7-F0EC1CEABD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E9C3DB6-22F5-4B58-8024-AAB245AA2B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A470C8-19D5-4D04-A920-694E472C3F8C}"/>
              </a:ext>
            </a:extLst>
          </p:cNvPr>
          <p:cNvSpPr>
            <a:spLocks noGrp="1"/>
          </p:cNvSpPr>
          <p:nvPr>
            <p:ph type="dt" sz="half" idx="10"/>
          </p:nvPr>
        </p:nvSpPr>
        <p:spPr/>
        <p:txBody>
          <a:bodyPr/>
          <a:lstStyle/>
          <a:p>
            <a:fld id="{C27F3C03-E6F4-4B9D-91F0-53470AFF0E95}" type="datetimeFigureOut">
              <a:rPr lang="en-GB" smtClean="0"/>
              <a:t>05/11/2020</a:t>
            </a:fld>
            <a:endParaRPr lang="en-GB"/>
          </a:p>
        </p:txBody>
      </p:sp>
      <p:sp>
        <p:nvSpPr>
          <p:cNvPr id="8" name="Footer Placeholder 7">
            <a:extLst>
              <a:ext uri="{FF2B5EF4-FFF2-40B4-BE49-F238E27FC236}">
                <a16:creationId xmlns:a16="http://schemas.microsoft.com/office/drawing/2014/main" id="{E635BDF6-7C93-46AD-95FB-7477C1B0C46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D111E0-D600-42FA-9B03-07F0FF54B1A8}"/>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342376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480B0-7FFD-4955-A493-8F7BF792BE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CC6591-743D-46AC-B9E9-4E50F11099CB}"/>
              </a:ext>
            </a:extLst>
          </p:cNvPr>
          <p:cNvSpPr>
            <a:spLocks noGrp="1"/>
          </p:cNvSpPr>
          <p:nvPr>
            <p:ph type="dt" sz="half" idx="10"/>
          </p:nvPr>
        </p:nvSpPr>
        <p:spPr/>
        <p:txBody>
          <a:bodyPr/>
          <a:lstStyle/>
          <a:p>
            <a:fld id="{C27F3C03-E6F4-4B9D-91F0-53470AFF0E95}" type="datetimeFigureOut">
              <a:rPr lang="en-GB" smtClean="0"/>
              <a:t>05/11/2020</a:t>
            </a:fld>
            <a:endParaRPr lang="en-GB"/>
          </a:p>
        </p:txBody>
      </p:sp>
      <p:sp>
        <p:nvSpPr>
          <p:cNvPr id="4" name="Footer Placeholder 3">
            <a:extLst>
              <a:ext uri="{FF2B5EF4-FFF2-40B4-BE49-F238E27FC236}">
                <a16:creationId xmlns:a16="http://schemas.microsoft.com/office/drawing/2014/main" id="{EA124D79-E645-4FBF-80A3-1A4FAF8C84B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9B4B17E-722A-4CE2-86E9-16183C2FF67F}"/>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416466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4B2D45-645F-49CD-95DB-0852ACEF34B2}"/>
              </a:ext>
            </a:extLst>
          </p:cNvPr>
          <p:cNvSpPr>
            <a:spLocks noGrp="1"/>
          </p:cNvSpPr>
          <p:nvPr>
            <p:ph type="dt" sz="half" idx="10"/>
          </p:nvPr>
        </p:nvSpPr>
        <p:spPr/>
        <p:txBody>
          <a:bodyPr/>
          <a:lstStyle/>
          <a:p>
            <a:fld id="{C27F3C03-E6F4-4B9D-91F0-53470AFF0E95}" type="datetimeFigureOut">
              <a:rPr lang="en-GB" smtClean="0"/>
              <a:t>05/11/2020</a:t>
            </a:fld>
            <a:endParaRPr lang="en-GB"/>
          </a:p>
        </p:txBody>
      </p:sp>
      <p:sp>
        <p:nvSpPr>
          <p:cNvPr id="3" name="Footer Placeholder 2">
            <a:extLst>
              <a:ext uri="{FF2B5EF4-FFF2-40B4-BE49-F238E27FC236}">
                <a16:creationId xmlns:a16="http://schemas.microsoft.com/office/drawing/2014/main" id="{3BF9D222-9309-484B-849B-CD81734D1F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9E5096-2323-4595-8EE2-4EF81536087B}"/>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2205530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0AD86-4FBE-41AC-94DD-82AC2F75F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52570F9-CF68-446A-8225-8D5932FCD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570BEB-2116-467B-8314-E1AA8194F1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548897-5981-40E7-9E4B-9B6598DF0994}"/>
              </a:ext>
            </a:extLst>
          </p:cNvPr>
          <p:cNvSpPr>
            <a:spLocks noGrp="1"/>
          </p:cNvSpPr>
          <p:nvPr>
            <p:ph type="dt" sz="half" idx="10"/>
          </p:nvPr>
        </p:nvSpPr>
        <p:spPr/>
        <p:txBody>
          <a:bodyPr/>
          <a:lstStyle/>
          <a:p>
            <a:fld id="{C27F3C03-E6F4-4B9D-91F0-53470AFF0E95}" type="datetimeFigureOut">
              <a:rPr lang="en-GB" smtClean="0"/>
              <a:t>05/11/2020</a:t>
            </a:fld>
            <a:endParaRPr lang="en-GB"/>
          </a:p>
        </p:txBody>
      </p:sp>
      <p:sp>
        <p:nvSpPr>
          <p:cNvPr id="6" name="Footer Placeholder 5">
            <a:extLst>
              <a:ext uri="{FF2B5EF4-FFF2-40B4-BE49-F238E27FC236}">
                <a16:creationId xmlns:a16="http://schemas.microsoft.com/office/drawing/2014/main" id="{1096ACB0-A624-44A3-9169-B7A22D162F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EB6465-D168-4920-B626-F266072486E9}"/>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326656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B6833-52ED-45E6-95D1-758134A4F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BB73527-F0EF-49A8-96D9-72FB4B8D2A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3ECD3E-C0C8-4EDB-8DCF-AEA0A887C7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A7F3D1-922D-47F4-9F6C-C38CE1043BBE}"/>
              </a:ext>
            </a:extLst>
          </p:cNvPr>
          <p:cNvSpPr>
            <a:spLocks noGrp="1"/>
          </p:cNvSpPr>
          <p:nvPr>
            <p:ph type="dt" sz="half" idx="10"/>
          </p:nvPr>
        </p:nvSpPr>
        <p:spPr/>
        <p:txBody>
          <a:bodyPr/>
          <a:lstStyle/>
          <a:p>
            <a:fld id="{C27F3C03-E6F4-4B9D-91F0-53470AFF0E95}" type="datetimeFigureOut">
              <a:rPr lang="en-GB" smtClean="0"/>
              <a:t>05/11/2020</a:t>
            </a:fld>
            <a:endParaRPr lang="en-GB"/>
          </a:p>
        </p:txBody>
      </p:sp>
      <p:sp>
        <p:nvSpPr>
          <p:cNvPr id="6" name="Footer Placeholder 5">
            <a:extLst>
              <a:ext uri="{FF2B5EF4-FFF2-40B4-BE49-F238E27FC236}">
                <a16:creationId xmlns:a16="http://schemas.microsoft.com/office/drawing/2014/main" id="{1A5F2BB0-BBBE-40A8-BA96-8340F4E817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20C12A-F2D0-4A7E-BF1D-A4B4C07115C0}"/>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231138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leancrew.com/all-this/2013/02/one-step-watermarking-service/"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1000"/>
            <a:lum/>
            <a:extLst>
              <a:ext uri="{837473B0-CC2E-450A-ABE3-18F120FF3D39}">
                <a1611:picAttrSrcUrl xmlns:a1611="http://schemas.microsoft.com/office/drawing/2016/11/main" r:id="rId14"/>
              </a:ext>
            </a:extLst>
          </a:blip>
          <a:srcRect/>
          <a:stretch>
            <a:fillRect t="-65000" b="-6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6E6C79-EEFD-4F8E-960E-C6181A540D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AF3AF9-1C58-4692-9880-8CCB989D18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C81EEB-200E-4D29-ABFB-58058FE1BC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F3C03-E6F4-4B9D-91F0-53470AFF0E95}" type="datetimeFigureOut">
              <a:rPr lang="en-GB" smtClean="0"/>
              <a:t>05/11/2020</a:t>
            </a:fld>
            <a:endParaRPr lang="en-GB"/>
          </a:p>
        </p:txBody>
      </p:sp>
      <p:sp>
        <p:nvSpPr>
          <p:cNvPr id="5" name="Footer Placeholder 4">
            <a:extLst>
              <a:ext uri="{FF2B5EF4-FFF2-40B4-BE49-F238E27FC236}">
                <a16:creationId xmlns:a16="http://schemas.microsoft.com/office/drawing/2014/main" id="{51EE7AD8-F796-4BE1-9657-3E7264CA7E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821B43-3747-49E5-A45F-16546F8AC1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FCEAB-4040-4835-A387-581FC9E4969E}" type="slidenum">
              <a:rPr lang="en-GB" smtClean="0"/>
              <a:t>‹#›</a:t>
            </a:fld>
            <a:endParaRPr lang="en-GB"/>
          </a:p>
        </p:txBody>
      </p:sp>
    </p:spTree>
    <p:extLst>
      <p:ext uri="{BB962C8B-B14F-4D97-AF65-F5344CB8AC3E}">
        <p14:creationId xmlns:p14="http://schemas.microsoft.com/office/powerpoint/2010/main" val="3722455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3"/>
          <p:cNvGraphicFramePr>
            <a:graphicFrameLocks noGrp="1"/>
          </p:cNvGraphicFramePr>
          <p:nvPr>
            <p:ph idx="1"/>
            <p:extLst>
              <p:ext uri="{D42A27DB-BD31-4B8C-83A1-F6EECF244321}">
                <p14:modId xmlns:p14="http://schemas.microsoft.com/office/powerpoint/2010/main" val="1095524196"/>
              </p:ext>
            </p:extLst>
          </p:nvPr>
        </p:nvGraphicFramePr>
        <p:xfrm>
          <a:off x="317076" y="611039"/>
          <a:ext cx="11519173" cy="6157749"/>
        </p:xfrm>
        <a:graphic>
          <a:graphicData uri="http://schemas.openxmlformats.org/drawingml/2006/table">
            <a:tbl>
              <a:tblPr firstRow="1" bandRow="1">
                <a:tableStyleId>{5C22544A-7EE6-4342-B048-85BDC9FD1C3A}</a:tableStyleId>
              </a:tblPr>
              <a:tblGrid>
                <a:gridCol w="1670539">
                  <a:extLst>
                    <a:ext uri="{9D8B030D-6E8A-4147-A177-3AD203B41FA5}">
                      <a16:colId xmlns:a16="http://schemas.microsoft.com/office/drawing/2014/main" val="20000"/>
                    </a:ext>
                  </a:extLst>
                </a:gridCol>
                <a:gridCol w="3272751">
                  <a:extLst>
                    <a:ext uri="{9D8B030D-6E8A-4147-A177-3AD203B41FA5}">
                      <a16:colId xmlns:a16="http://schemas.microsoft.com/office/drawing/2014/main" val="20001"/>
                    </a:ext>
                  </a:extLst>
                </a:gridCol>
                <a:gridCol w="6575883">
                  <a:extLst>
                    <a:ext uri="{9D8B030D-6E8A-4147-A177-3AD203B41FA5}">
                      <a16:colId xmlns:a16="http://schemas.microsoft.com/office/drawing/2014/main" val="20005"/>
                    </a:ext>
                  </a:extLst>
                </a:gridCol>
              </a:tblGrid>
              <a:tr h="408971">
                <a:tc>
                  <a:txBody>
                    <a:bodyPr/>
                    <a:lstStyle/>
                    <a:p>
                      <a:pPr algn="ctr"/>
                      <a:r>
                        <a:rPr lang="en-GB" sz="1100">
                          <a:solidFill>
                            <a:schemeClr val="bg1"/>
                          </a:solidFill>
                        </a:rPr>
                        <a:t>KVI</a:t>
                      </a:r>
                    </a:p>
                  </a:txBody>
                  <a:tcPr marL="121920" marR="121920" marT="60960" marB="60960" anchor="ctr">
                    <a:solidFill>
                      <a:srgbClr val="002060"/>
                    </a:solidFill>
                  </a:tcPr>
                </a:tc>
                <a:tc>
                  <a:txBody>
                    <a:bodyPr/>
                    <a:lstStyle/>
                    <a:p>
                      <a:pPr algn="ctr"/>
                      <a:r>
                        <a:rPr lang="en-GB" sz="1100">
                          <a:solidFill>
                            <a:schemeClr val="bg1"/>
                          </a:solidFill>
                        </a:rPr>
                        <a:t>Commitment</a:t>
                      </a:r>
                    </a:p>
                  </a:txBody>
                  <a:tcPr marL="121920" marR="121920" marT="60960" marB="60960" anchor="ctr">
                    <a:solidFill>
                      <a:srgbClr val="002060"/>
                    </a:solidFill>
                  </a:tcPr>
                </a:tc>
                <a:tc>
                  <a:txBody>
                    <a:bodyPr/>
                    <a:lstStyle/>
                    <a:p>
                      <a:pPr algn="ctr"/>
                      <a:r>
                        <a:rPr lang="en-GB" sz="1100">
                          <a:solidFill>
                            <a:schemeClr val="bg1"/>
                          </a:solidFill>
                        </a:rPr>
                        <a:t>Monthly RAG</a:t>
                      </a:r>
                    </a:p>
                  </a:txBody>
                  <a:tcPr marL="121920" marR="121920" marT="60960" marB="60960" anchor="ctr">
                    <a:solidFill>
                      <a:srgbClr val="002060"/>
                    </a:solidFill>
                  </a:tcPr>
                </a:tc>
                <a:extLst>
                  <a:ext uri="{0D108BD9-81ED-4DB2-BD59-A6C34878D82A}">
                    <a16:rowId xmlns:a16="http://schemas.microsoft.com/office/drawing/2014/main" val="10000"/>
                  </a:ext>
                </a:extLst>
              </a:tr>
              <a:tr h="789015">
                <a:tc>
                  <a:txBody>
                    <a:bodyPr/>
                    <a:lstStyle/>
                    <a:p>
                      <a:pPr algn="l"/>
                      <a:endParaRPr lang="en-GB" sz="1100" b="1">
                        <a:solidFill>
                          <a:schemeClr val="tx2"/>
                        </a:solidFill>
                      </a:endParaRPr>
                    </a:p>
                  </a:txBody>
                  <a:tcPr marL="121920" marR="121920" marT="60960" marB="60960" anchor="ctr"/>
                </a:tc>
                <a:tc>
                  <a:txBody>
                    <a:bodyPr/>
                    <a:lstStyle/>
                    <a:p>
                      <a:pPr marL="171450" lvl="0" indent="-171450" defTabSz="457200">
                        <a:lnSpc>
                          <a:spcPct val="90000"/>
                        </a:lnSpc>
                        <a:buFontTx/>
                        <a:buChar char="-"/>
                      </a:pPr>
                      <a:r>
                        <a:rPr lang="en-GB" altLang="en-US" sz="700">
                          <a:solidFill>
                            <a:schemeClr val="accent1"/>
                          </a:solidFill>
                          <a:latin typeface="Arial"/>
                          <a:cs typeface="Arial"/>
                        </a:rPr>
                        <a:t>Improve the quality and efficiency of Xoserve’s engagement with customers</a:t>
                      </a:r>
                    </a:p>
                    <a:p>
                      <a:pPr marL="171450" lvl="0" indent="-171450">
                        <a:lnSpc>
                          <a:spcPct val="90000"/>
                        </a:lnSpc>
                        <a:buFontTx/>
                        <a:buChar char="-"/>
                      </a:pPr>
                      <a:r>
                        <a:rPr lang="en-GB" altLang="en-US" sz="700">
                          <a:solidFill>
                            <a:schemeClr val="accent1"/>
                          </a:solidFill>
                          <a:latin typeface="Arial"/>
                          <a:cs typeface="Arial"/>
                        </a:rPr>
                        <a:t>Improve Xoserve’s relationship with its customers </a:t>
                      </a:r>
                    </a:p>
                    <a:p>
                      <a:pPr marL="171450" lvl="0" indent="-171450" defTabSz="457200">
                        <a:lnSpc>
                          <a:spcPct val="90000"/>
                        </a:lnSpc>
                        <a:buFontTx/>
                        <a:buChar char="-"/>
                      </a:pPr>
                      <a:r>
                        <a:rPr lang="en-GB" altLang="en-US" sz="700">
                          <a:solidFill>
                            <a:schemeClr val="accent1"/>
                          </a:solidFill>
                          <a:latin typeface="Arial"/>
                          <a:cs typeface="Arial"/>
                        </a:rPr>
                        <a:t>Add value to customers</a:t>
                      </a:r>
                    </a:p>
                    <a:p>
                      <a:pPr marL="171450" lvl="0" indent="-171450" defTabSz="457200">
                        <a:lnSpc>
                          <a:spcPct val="90000"/>
                        </a:lnSpc>
                        <a:buFontTx/>
                        <a:buChar char="-"/>
                      </a:pPr>
                      <a:r>
                        <a:rPr lang="en-GB" sz="700">
                          <a:solidFill>
                            <a:schemeClr val="accent1"/>
                          </a:solidFill>
                          <a:latin typeface="Arial"/>
                          <a:cs typeface="Arial"/>
                        </a:rPr>
                        <a:t>Feedback provided is evaluated and action plans developed to improve pain points for customers</a:t>
                      </a:r>
                      <a:endParaRPr lang="en-GB" altLang="en-US" sz="700">
                        <a:solidFill>
                          <a:schemeClr val="accent1"/>
                        </a:solidFill>
                        <a:latin typeface="Arial"/>
                        <a:cs typeface="Arial"/>
                      </a:endParaRPr>
                    </a:p>
                  </a:txBody>
                  <a:tcPr marL="121920" marR="121920" marT="60960" marB="60960" anchor="ctr"/>
                </a:tc>
                <a:tc>
                  <a:txBody>
                    <a:bodyPr/>
                    <a:lstStyle/>
                    <a:p>
                      <a:pPr marL="0" marR="0" lvl="1" indent="0" algn="l" defTabSz="914400" rtl="0" eaLnBrk="1" fontAlgn="auto" latinLnBrk="0" hangingPunct="1">
                        <a:lnSpc>
                          <a:spcPct val="100000"/>
                        </a:lnSpc>
                        <a:spcBef>
                          <a:spcPts val="0"/>
                        </a:spcBef>
                        <a:spcAft>
                          <a:spcPts val="0"/>
                        </a:spcAft>
                        <a:buFont typeface="Arial" panose="020B0604020202020204" pitchFamily="34" charset="0"/>
                        <a:buNone/>
                      </a:pPr>
                      <a:r>
                        <a:rPr lang="en-US" sz="700" b="1" i="0" u="none" strike="noStrike" kern="1200" baseline="0">
                          <a:solidFill>
                            <a:schemeClr val="tx1"/>
                          </a:solidFill>
                          <a:latin typeface="Arial"/>
                          <a:ea typeface="+mn-ea"/>
                          <a:cs typeface="Arial"/>
                        </a:rPr>
                        <a:t>Last update:- </a:t>
                      </a:r>
                      <a:r>
                        <a:rPr lang="en-US" sz="700" b="0" i="0" u="none" strike="noStrike" kern="1200" baseline="0">
                          <a:solidFill>
                            <a:schemeClr val="tx1"/>
                          </a:solidFill>
                          <a:latin typeface="Arial"/>
                          <a:ea typeface="+mn-ea"/>
                          <a:cs typeface="Arial"/>
                        </a:rPr>
                        <a:t>Target Score: 95% Latest survey scores: Overall Trust Score 90.91% (up from 85.2%), Strategic Decisions 93.94% (up from 86.6%), Operational Services 87.88% (up from 77%) and Customer First 90.91% ( down from 95.1%)</a:t>
                      </a:r>
                    </a:p>
                    <a:p>
                      <a:pPr marL="0" marR="0" lvl="1" indent="0" algn="l" defTabSz="914400" rtl="0" eaLnBrk="1" fontAlgn="auto" latinLnBrk="0" hangingPunct="1">
                        <a:lnSpc>
                          <a:spcPct val="100000"/>
                        </a:lnSpc>
                        <a:spcBef>
                          <a:spcPts val="0"/>
                        </a:spcBef>
                        <a:spcAft>
                          <a:spcPts val="0"/>
                        </a:spcAft>
                        <a:buFont typeface="Arial" panose="020B0604020202020204" pitchFamily="34" charset="0"/>
                        <a:buNone/>
                      </a:pPr>
                      <a:r>
                        <a:rPr lang="en-US" sz="700" b="1" i="0" u="none" strike="noStrike" kern="1200" baseline="0">
                          <a:solidFill>
                            <a:schemeClr val="tx1"/>
                          </a:solidFill>
                          <a:latin typeface="Arial"/>
                          <a:ea typeface="+mn-ea"/>
                          <a:cs typeface="Arial"/>
                        </a:rPr>
                        <a:t>Drivers of improved scores: </a:t>
                      </a:r>
                      <a:r>
                        <a:rPr lang="en-US" sz="700" b="0" i="0" u="none" strike="noStrike" kern="1200" baseline="0">
                          <a:solidFill>
                            <a:schemeClr val="tx1"/>
                          </a:solidFill>
                          <a:latin typeface="Arial"/>
                          <a:ea typeface="+mn-ea"/>
                          <a:cs typeface="Arial"/>
                        </a:rPr>
                        <a:t>Improvements to customer engagement (proactive engagement approach to identifying customer pain points, understanding customer needs and visibility of AQ taskforce progress) and improvements to customer contact response timescales. Sustained improvements to operational service levels and customer engagements during COVID19 has seen the customer Trust score strengthen.</a:t>
                      </a:r>
                      <a:br>
                        <a:rPr lang="en-US" sz="700" b="0" i="0" u="none" strike="noStrike" kern="1200" baseline="0">
                          <a:solidFill>
                            <a:srgbClr val="000000"/>
                          </a:solidFill>
                          <a:latin typeface="Arial"/>
                          <a:ea typeface="+mn-ea"/>
                          <a:cs typeface="Arial"/>
                        </a:rPr>
                      </a:br>
                      <a:r>
                        <a:rPr lang="en-US" sz="700" b="1" i="0" u="none" strike="noStrike" kern="1200" baseline="0">
                          <a:solidFill>
                            <a:schemeClr val="tx1"/>
                          </a:solidFill>
                          <a:latin typeface="Arial"/>
                          <a:ea typeface="+mn-ea"/>
                          <a:cs typeface="Arial"/>
                        </a:rPr>
                        <a:t>Next update:- </a:t>
                      </a:r>
                      <a:r>
                        <a:rPr lang="en-US" sz="700" b="0" i="0" u="none" strike="noStrike" kern="1200" baseline="0">
                          <a:solidFill>
                            <a:schemeClr val="tx1"/>
                          </a:solidFill>
                          <a:latin typeface="Arial"/>
                          <a:ea typeface="+mn-ea"/>
                          <a:cs typeface="Arial"/>
                        </a:rPr>
                        <a:t>Jan’21 following Dec’20 survey</a:t>
                      </a:r>
                    </a:p>
                  </a:txBody>
                  <a:tcPr marL="121920" marR="121920" marT="60960" marB="60960" anchor="ctr">
                    <a:solidFill>
                      <a:srgbClr val="FFC000"/>
                    </a:solidFill>
                  </a:tcPr>
                </a:tc>
                <a:extLst>
                  <a:ext uri="{0D108BD9-81ED-4DB2-BD59-A6C34878D82A}">
                    <a16:rowId xmlns:a16="http://schemas.microsoft.com/office/drawing/2014/main" val="10001"/>
                  </a:ext>
                </a:extLst>
              </a:tr>
              <a:tr h="838923">
                <a:tc>
                  <a:txBody>
                    <a:bodyPr/>
                    <a:lstStyle/>
                    <a:p>
                      <a:pPr algn="l"/>
                      <a:endParaRPr lang="en-GB" sz="1100" b="1">
                        <a:solidFill>
                          <a:schemeClr val="tx2"/>
                        </a:solidFill>
                      </a:endParaRPr>
                    </a:p>
                  </a:txBody>
                  <a:tcPr marL="121920" marR="121920" marT="60960" marB="60960" anchor="ctr"/>
                </a:tc>
                <a:tc>
                  <a:txBody>
                    <a:bodyPr/>
                    <a:lstStyle/>
                    <a:p>
                      <a:pPr marL="171450" lvl="0" indent="-171450">
                        <a:lnSpc>
                          <a:spcPct val="90000"/>
                        </a:lnSpc>
                        <a:buFontTx/>
                        <a:buChar char="-"/>
                      </a:pPr>
                      <a:r>
                        <a:rPr lang="en-GB" altLang="en-US" sz="700" kern="1200">
                          <a:solidFill>
                            <a:schemeClr val="accent1"/>
                          </a:solidFill>
                          <a:latin typeface="Arial"/>
                          <a:ea typeface="+mn-ea"/>
                          <a:cs typeface="Arial"/>
                        </a:rPr>
                        <a:t>Involve and consult customers regarding solution development </a:t>
                      </a:r>
                    </a:p>
                    <a:p>
                      <a:pPr marL="171450" lvl="0" indent="-171450">
                        <a:lnSpc>
                          <a:spcPct val="90000"/>
                        </a:lnSpc>
                        <a:buFontTx/>
                        <a:buChar char="-"/>
                      </a:pPr>
                      <a:r>
                        <a:rPr lang="en-GB" altLang="en-US" sz="700" kern="1200">
                          <a:solidFill>
                            <a:schemeClr val="accent1"/>
                          </a:solidFill>
                          <a:latin typeface="Arial"/>
                          <a:ea typeface="+mn-ea"/>
                          <a:cs typeface="Arial"/>
                        </a:rPr>
                        <a:t>Provide customers with information and support to ensure they are prepared and ready for the changes being implemented </a:t>
                      </a:r>
                    </a:p>
                    <a:p>
                      <a:pPr marL="171450" lvl="0" indent="-171450" defTabSz="457200">
                        <a:lnSpc>
                          <a:spcPct val="90000"/>
                        </a:lnSpc>
                        <a:buFontTx/>
                        <a:buChar char="-"/>
                        <a:defRPr/>
                      </a:pPr>
                      <a:r>
                        <a:rPr lang="en-GB" altLang="en-US" sz="700" kern="1200">
                          <a:solidFill>
                            <a:schemeClr val="accent1"/>
                          </a:solidFill>
                          <a:latin typeface="Arial"/>
                          <a:ea typeface="+mn-ea"/>
                          <a:cs typeface="Arial"/>
                        </a:rPr>
                        <a:t>Changes delivered as per the agreed plan (at the relevant governance committee)</a:t>
                      </a:r>
                    </a:p>
                    <a:p>
                      <a:pPr marL="171450" lvl="0" indent="-171450" defTabSz="457200">
                        <a:lnSpc>
                          <a:spcPct val="90000"/>
                        </a:lnSpc>
                        <a:buFontTx/>
                        <a:buChar char="-"/>
                        <a:defRPr/>
                      </a:pPr>
                      <a:r>
                        <a:rPr lang="en-GB" altLang="en-US" sz="700" kern="1200">
                          <a:solidFill>
                            <a:schemeClr val="accent1"/>
                          </a:solidFill>
                          <a:latin typeface="Arial"/>
                          <a:ea typeface="+mn-ea"/>
                          <a:cs typeface="Arial"/>
                        </a:rPr>
                        <a:t>Delivering the customer benefit</a:t>
                      </a:r>
                    </a:p>
                  </a:txBody>
                  <a:tcPr marL="121920" marR="121920" marT="60960" marB="60960" anchor="ctr"/>
                </a:tc>
                <a:tc>
                  <a:txBody>
                    <a:bodyPr/>
                    <a:lstStyle/>
                    <a:p>
                      <a:pPr marL="0" marR="0" lvl="0" indent="0" algn="l">
                        <a:lnSpc>
                          <a:spcPct val="100000"/>
                        </a:lnSpc>
                        <a:spcBef>
                          <a:spcPts val="0"/>
                        </a:spcBef>
                        <a:spcAft>
                          <a:spcPts val="0"/>
                        </a:spcAft>
                        <a:buNone/>
                      </a:pPr>
                      <a:r>
                        <a:rPr lang="en-US" sz="700" b="1" i="0" u="none" strike="noStrike" baseline="0" noProof="0">
                          <a:solidFill>
                            <a:schemeClr val="tx1"/>
                          </a:solidFill>
                          <a:latin typeface="Arial"/>
                          <a:cs typeface="Arial"/>
                        </a:rPr>
                        <a:t>Last update:- </a:t>
                      </a:r>
                      <a:r>
                        <a:rPr lang="en-US" sz="700" b="0" i="0" u="none" strike="noStrike" baseline="0" noProof="0">
                          <a:solidFill>
                            <a:schemeClr val="tx1"/>
                          </a:solidFill>
                          <a:latin typeface="Arial"/>
                          <a:cs typeface="Arial"/>
                        </a:rPr>
                        <a:t>10 Customers responded to the change survey from across all customer constituencies.  The score for the July Survey was 97.1% with current year to date score also of 97.1%</a:t>
                      </a:r>
                    </a:p>
                    <a:p>
                      <a:pPr marL="0" marR="0" lvl="0" indent="0" algn="l">
                        <a:lnSpc>
                          <a:spcPct val="100000"/>
                        </a:lnSpc>
                        <a:spcBef>
                          <a:spcPts val="0"/>
                        </a:spcBef>
                        <a:spcAft>
                          <a:spcPts val="0"/>
                        </a:spcAft>
                        <a:buNone/>
                      </a:pPr>
                      <a:r>
                        <a:rPr lang="en-US" sz="700" b="0" i="0" u="none" strike="noStrike" baseline="0" noProof="0">
                          <a:solidFill>
                            <a:schemeClr val="tx1"/>
                          </a:solidFill>
                          <a:latin typeface="Arial"/>
                          <a:cs typeface="Arial"/>
                        </a:rPr>
                        <a:t>Customers have provided feedback in relation to the impacts that the issues the June 2020 release caused.  We continue to work closely with all customers to understand the context of the feedback and discuss measures to Ensure that their future interactions with Xoserve for change are positive.  </a:t>
                      </a:r>
                    </a:p>
                    <a:p>
                      <a:pPr marL="0" marR="0" lvl="0" indent="0" algn="l">
                        <a:lnSpc>
                          <a:spcPct val="100000"/>
                        </a:lnSpc>
                        <a:spcBef>
                          <a:spcPts val="0"/>
                        </a:spcBef>
                        <a:spcAft>
                          <a:spcPts val="0"/>
                        </a:spcAft>
                        <a:buNone/>
                      </a:pPr>
                      <a:r>
                        <a:rPr lang="en-US" sz="700" b="1" i="0" u="none" strike="noStrike" baseline="0" noProof="0">
                          <a:solidFill>
                            <a:schemeClr val="tx1"/>
                          </a:solidFill>
                          <a:latin typeface="Arial"/>
                          <a:cs typeface="Arial"/>
                        </a:rPr>
                        <a:t>Next update:- </a:t>
                      </a:r>
                      <a:r>
                        <a:rPr lang="en-US" sz="700" b="0" i="0" u="none" strike="noStrike" baseline="0" noProof="0">
                          <a:solidFill>
                            <a:schemeClr val="tx1"/>
                          </a:solidFill>
                          <a:latin typeface="Arial"/>
                          <a:cs typeface="Arial"/>
                        </a:rPr>
                        <a:t>October survey has been extended to 11</a:t>
                      </a:r>
                      <a:r>
                        <a:rPr lang="en-US" sz="700" b="0" i="0" u="none" strike="noStrike" baseline="30000" noProof="0">
                          <a:solidFill>
                            <a:schemeClr val="tx1"/>
                          </a:solidFill>
                          <a:latin typeface="Arial"/>
                          <a:cs typeface="Arial"/>
                        </a:rPr>
                        <a:t>th</a:t>
                      </a:r>
                      <a:r>
                        <a:rPr lang="en-US" sz="700" b="0" i="0" u="none" strike="noStrike" baseline="0" noProof="0">
                          <a:solidFill>
                            <a:schemeClr val="tx1"/>
                          </a:solidFill>
                          <a:latin typeface="Arial"/>
                          <a:cs typeface="Arial"/>
                        </a:rPr>
                        <a:t> November to allow for more responses (only two received so far).  Results will be shared once collated and analysed.</a:t>
                      </a:r>
                    </a:p>
                  </a:txBody>
                  <a:tcPr marL="121920" marR="121920" marT="60960" marB="60960" anchor="ctr">
                    <a:lnB w="12700" cmpd="sng">
                      <a:noFill/>
                    </a:lnB>
                    <a:solidFill>
                      <a:srgbClr val="00B050"/>
                    </a:solidFill>
                  </a:tcPr>
                </a:tc>
                <a:extLst>
                  <a:ext uri="{0D108BD9-81ED-4DB2-BD59-A6C34878D82A}">
                    <a16:rowId xmlns:a16="http://schemas.microsoft.com/office/drawing/2014/main" val="10002"/>
                  </a:ext>
                </a:extLst>
              </a:tr>
              <a:tr h="904907">
                <a:tc>
                  <a:txBody>
                    <a:bodyPr/>
                    <a:lstStyle/>
                    <a:p>
                      <a:pPr algn="l"/>
                      <a:endParaRPr lang="en-GB" sz="1100" b="1">
                        <a:solidFill>
                          <a:schemeClr val="tx2"/>
                        </a:solidFill>
                      </a:endParaRPr>
                    </a:p>
                  </a:txBody>
                  <a:tcPr marL="121920" marR="121920" marT="60960" marB="60960" anchor="ctr"/>
                </a:tc>
                <a:tc>
                  <a:txBody>
                    <a:bodyPr/>
                    <a:lstStyle/>
                    <a:p>
                      <a:pPr marL="171450" lvl="0" indent="-171450">
                        <a:buFontTx/>
                        <a:buChar char="-"/>
                      </a:pPr>
                      <a:r>
                        <a:rPr lang="en-GB" sz="700">
                          <a:solidFill>
                            <a:schemeClr val="accent1"/>
                          </a:solidFill>
                          <a:latin typeface="Arial"/>
                          <a:cs typeface="Arial"/>
                        </a:rPr>
                        <a:t>To protect the integrity and security of customers data at all times</a:t>
                      </a:r>
                      <a:endParaRPr lang="en-US" sz="700">
                        <a:solidFill>
                          <a:schemeClr val="accent1"/>
                        </a:solidFill>
                        <a:latin typeface="Arial"/>
                        <a:cs typeface="Arial"/>
                      </a:endParaRPr>
                    </a:p>
                    <a:p>
                      <a:pPr marL="171450" lvl="0" indent="-171450">
                        <a:buFontTx/>
                        <a:buChar char="-"/>
                      </a:pPr>
                      <a:r>
                        <a:rPr lang="en-GB" sz="700">
                          <a:solidFill>
                            <a:schemeClr val="accent1"/>
                          </a:solidFill>
                          <a:latin typeface="Arial"/>
                          <a:cs typeface="Arial"/>
                        </a:rPr>
                        <a:t>Zero data breaches </a:t>
                      </a:r>
                    </a:p>
                    <a:p>
                      <a:pPr marL="171450" lvl="0" indent="-171450">
                        <a:buFontTx/>
                        <a:buChar char="-"/>
                      </a:pPr>
                      <a:r>
                        <a:rPr lang="en-GB" sz="700">
                          <a:solidFill>
                            <a:schemeClr val="accent1"/>
                          </a:solidFill>
                          <a:latin typeface="Arial"/>
                          <a:cs typeface="Arial"/>
                        </a:rPr>
                        <a:t>Notify customers immediately in the event of a data breach that is categorised as [Critical or High]. </a:t>
                      </a:r>
                    </a:p>
                    <a:p>
                      <a:pPr marL="171450" lvl="0" indent="-171450">
                        <a:buFontTx/>
                        <a:buChar char="-"/>
                      </a:pPr>
                      <a:r>
                        <a:rPr lang="en-GB" sz="700">
                          <a:solidFill>
                            <a:schemeClr val="accent1"/>
                          </a:solidFill>
                          <a:latin typeface="Arial"/>
                          <a:cs typeface="Arial"/>
                        </a:rPr>
                        <a:t>Report monthly to customers in the event of a data breach that is categorised as [Medium or Low]. </a:t>
                      </a:r>
                    </a:p>
                  </a:txBody>
                  <a:tcPr marL="121920" marR="121920" marT="60960" marB="60960" anchor="ctr">
                    <a:lnR w="12700" cmpd="sng">
                      <a:noFill/>
                    </a:lnR>
                  </a:tcPr>
                </a:tc>
                <a:tc>
                  <a:txBody>
                    <a:bodyPr/>
                    <a:lstStyle/>
                    <a:p>
                      <a:pPr marL="0" marR="0" lvl="0" indent="0" algn="l">
                        <a:lnSpc>
                          <a:spcPct val="100000"/>
                        </a:lnSpc>
                        <a:spcBef>
                          <a:spcPts val="0"/>
                        </a:spcBef>
                        <a:spcAft>
                          <a:spcPts val="0"/>
                        </a:spcAft>
                        <a:buNone/>
                      </a:pPr>
                      <a:r>
                        <a:rPr lang="en-US" sz="700" b="0" i="0" u="none" strike="noStrike" kern="1200" baseline="0" noProof="0">
                          <a:solidFill>
                            <a:schemeClr val="tx1"/>
                          </a:solidFill>
                          <a:latin typeface="Arial"/>
                          <a:ea typeface="+mn-ea"/>
                          <a:cs typeface="Arial"/>
                        </a:rPr>
                        <a:t>There was 1 MEDIUM (P3) incident during October and 2 Low (P5).</a:t>
                      </a:r>
                    </a:p>
                    <a:p>
                      <a:pPr marL="0" marR="0" lvl="0" indent="0" algn="l">
                        <a:lnSpc>
                          <a:spcPct val="100000"/>
                        </a:lnSpc>
                        <a:spcBef>
                          <a:spcPts val="0"/>
                        </a:spcBef>
                        <a:spcAft>
                          <a:spcPts val="0"/>
                        </a:spcAft>
                        <a:buNone/>
                      </a:pPr>
                      <a:r>
                        <a:rPr lang="en-US" sz="700" b="0" i="0" u="none" strike="noStrike" kern="1200" baseline="0" noProof="0">
                          <a:solidFill>
                            <a:schemeClr val="tx1"/>
                          </a:solidFill>
                          <a:latin typeface="Arial"/>
                          <a:ea typeface="+mn-ea"/>
                          <a:cs typeface="Arial"/>
                        </a:rPr>
                        <a:t>The P3 was raised as a result of an e-mail containing financial data (top 10 shippers) being shared in error with one shipper. </a:t>
                      </a:r>
                    </a:p>
                  </a:txBody>
                  <a:tcPr marL="121920" marR="121920"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10003"/>
                  </a:ext>
                </a:extLst>
              </a:tr>
              <a:tr h="1005583">
                <a:tc>
                  <a:txBody>
                    <a:bodyPr/>
                    <a:lstStyle/>
                    <a:p>
                      <a:pPr algn="l"/>
                      <a:endParaRPr lang="en-GB" sz="1100" b="1">
                        <a:solidFill>
                          <a:schemeClr val="tx2"/>
                        </a:solidFill>
                      </a:endParaRPr>
                    </a:p>
                  </a:txBody>
                  <a:tcPr marL="121920" marR="121920" marT="60960" marB="60960" anchor="ctr"/>
                </a:tc>
                <a:tc>
                  <a:txBody>
                    <a:bodyPr/>
                    <a:lstStyle/>
                    <a:p>
                      <a:pPr marL="171450" lvl="0" indent="-171450">
                        <a:buFontTx/>
                        <a:buChar char="-"/>
                      </a:pPr>
                      <a:r>
                        <a:rPr lang="en-GB" sz="700">
                          <a:solidFill>
                            <a:schemeClr val="accent1"/>
                          </a:solidFill>
                          <a:latin typeface="Arial"/>
                          <a:cs typeface="Arial"/>
                        </a:rPr>
                        <a:t>Minimum of four updates per financial year including:- </a:t>
                      </a:r>
                      <a:endParaRPr lang="en-GB" sz="700">
                        <a:solidFill>
                          <a:schemeClr val="accent1"/>
                        </a:solidFill>
                        <a:latin typeface="Arial" panose="020B0604020202020204" pitchFamily="34" charset="0"/>
                        <a:cs typeface="Arial" panose="020B0604020202020204" pitchFamily="34" charset="0"/>
                      </a:endParaRPr>
                    </a:p>
                    <a:p>
                      <a:pPr marL="628650" lvl="1" indent="-171450">
                        <a:buFontTx/>
                        <a:buChar char="-"/>
                      </a:pPr>
                      <a:r>
                        <a:rPr lang="en-GB" sz="700">
                          <a:solidFill>
                            <a:schemeClr val="accent1"/>
                          </a:solidFill>
                          <a:latin typeface="Arial"/>
                          <a:cs typeface="Arial"/>
                        </a:rPr>
                        <a:t>preliminary results from the previous financial year</a:t>
                      </a:r>
                    </a:p>
                    <a:p>
                      <a:pPr marL="628650" lvl="1" indent="-171450">
                        <a:buFontTx/>
                        <a:buChar char="-"/>
                      </a:pPr>
                      <a:r>
                        <a:rPr lang="en-GB" sz="700">
                          <a:solidFill>
                            <a:schemeClr val="accent1"/>
                          </a:solidFill>
                          <a:latin typeface="Arial"/>
                          <a:cs typeface="Arial"/>
                        </a:rPr>
                        <a:t>quarterly forecasts which include actual results key themes, investment progress and (where relevant) impacts on charges position</a:t>
                      </a:r>
                    </a:p>
                    <a:p>
                      <a:pPr marL="171450" lvl="0" indent="-171450">
                        <a:buFontTx/>
                        <a:buChar char="-"/>
                      </a:pPr>
                      <a:r>
                        <a:rPr lang="en-GB" sz="700">
                          <a:solidFill>
                            <a:schemeClr val="accent1"/>
                          </a:solidFill>
                          <a:latin typeface="Arial"/>
                          <a:cs typeface="Arial"/>
                        </a:rPr>
                        <a:t>Offer sessions to review finances at an individual customer charging level.</a:t>
                      </a:r>
                    </a:p>
                  </a:txBody>
                  <a:tcPr marL="121920" marR="121920" marT="60960" marB="60960" anchor="ctr"/>
                </a:tc>
                <a:tc>
                  <a:txBody>
                    <a:bodyPr/>
                    <a:lstStyle/>
                    <a:p>
                      <a:pPr marL="0" marR="0" lvl="0" indent="0" algn="l">
                        <a:lnSpc>
                          <a:spcPct val="100000"/>
                        </a:lnSpc>
                        <a:spcBef>
                          <a:spcPts val="0"/>
                        </a:spcBef>
                        <a:spcAft>
                          <a:spcPts val="0"/>
                        </a:spcAft>
                        <a:buNone/>
                      </a:pPr>
                      <a:r>
                        <a:rPr lang="en-US" sz="700" b="0" kern="1200">
                          <a:solidFill>
                            <a:schemeClr val="tx1"/>
                          </a:solidFill>
                          <a:effectLst/>
                          <a:latin typeface="Arial"/>
                          <a:ea typeface="+mn-ea"/>
                          <a:cs typeface="Arial"/>
                        </a:rPr>
                        <a:t>Next update will be based on the Q2 forecast position. Due in November 20.</a:t>
                      </a:r>
                    </a:p>
                  </a:txBody>
                  <a:tcPr marL="121920" marR="121920" marT="60960" marB="60960" anchor="ctr">
                    <a:lnT w="12700" cmpd="sng">
                      <a:noFill/>
                    </a:lnT>
                    <a:solidFill>
                      <a:srgbClr val="00B050"/>
                    </a:solidFill>
                  </a:tcPr>
                </a:tc>
                <a:extLst>
                  <a:ext uri="{0D108BD9-81ED-4DB2-BD59-A6C34878D82A}">
                    <a16:rowId xmlns:a16="http://schemas.microsoft.com/office/drawing/2014/main" val="10004"/>
                  </a:ext>
                </a:extLst>
              </a:tr>
              <a:tr h="1105175">
                <a:tc>
                  <a:txBody>
                    <a:bodyPr/>
                    <a:lstStyle/>
                    <a:p>
                      <a:pPr algn="l"/>
                      <a:endParaRPr lang="en-GB" sz="1100" b="1">
                        <a:solidFill>
                          <a:schemeClr val="tx2"/>
                        </a:solidFill>
                      </a:endParaRPr>
                    </a:p>
                  </a:txBody>
                  <a:tcPr marL="121920" marR="121920" marT="60960" marB="60960" anchor="ctr"/>
                </a:tc>
                <a:tc>
                  <a:txBody>
                    <a:bodyPr/>
                    <a:lstStyle/>
                    <a:p>
                      <a:pPr marL="171450" lvl="0" indent="-171450" algn="l">
                        <a:buFontTx/>
                        <a:buChar char="-"/>
                      </a:pPr>
                      <a:r>
                        <a:rPr lang="en-GB" sz="700">
                          <a:solidFill>
                            <a:schemeClr val="accent1"/>
                          </a:solidFill>
                          <a:latin typeface="Arial"/>
                          <a:cs typeface="Arial"/>
                        </a:rPr>
                        <a:t>Use MI to drive greater insight </a:t>
                      </a:r>
                      <a:endParaRPr lang="en-GB" sz="700">
                        <a:solidFill>
                          <a:schemeClr val="accent1"/>
                        </a:solidFill>
                        <a:latin typeface="Arial" panose="020B0604020202020204" pitchFamily="34" charset="0"/>
                        <a:cs typeface="Arial" panose="020B0604020202020204" pitchFamily="34" charset="0"/>
                      </a:endParaRPr>
                    </a:p>
                    <a:p>
                      <a:pPr marL="171450" lvl="0" indent="-171450" algn="l">
                        <a:buFontTx/>
                        <a:buChar char="-"/>
                      </a:pPr>
                      <a:r>
                        <a:rPr lang="en-GB" sz="700">
                          <a:solidFill>
                            <a:schemeClr val="accent1"/>
                          </a:solidFill>
                          <a:latin typeface="Arial"/>
                          <a:cs typeface="Arial"/>
                        </a:rPr>
                        <a:t>Score each issue based on customer impact (see following 3 slides) and manage each issue accordingly</a:t>
                      </a:r>
                    </a:p>
                    <a:p>
                      <a:pPr marL="171450" lvl="0" indent="-171450" algn="l">
                        <a:buFontTx/>
                        <a:buChar char="-"/>
                      </a:pPr>
                      <a:r>
                        <a:rPr lang="en-GB" sz="700">
                          <a:solidFill>
                            <a:schemeClr val="accent1"/>
                          </a:solidFill>
                          <a:latin typeface="Arial"/>
                          <a:cs typeface="Arial"/>
                        </a:rPr>
                        <a:t>Notify customer as soon as issue is realised [depending on issue score]</a:t>
                      </a:r>
                    </a:p>
                    <a:p>
                      <a:pPr marL="171450" lvl="0" indent="-171450" algn="l">
                        <a:buFontTx/>
                        <a:buChar char="-"/>
                      </a:pPr>
                      <a:r>
                        <a:rPr lang="en-GB" sz="700">
                          <a:solidFill>
                            <a:schemeClr val="accent1"/>
                          </a:solidFill>
                          <a:latin typeface="Arial"/>
                          <a:cs typeface="Arial"/>
                        </a:rPr>
                        <a:t>Follow up with a plan for rectification (to include tasks, timescales, ownership)</a:t>
                      </a:r>
                    </a:p>
                    <a:p>
                      <a:pPr marL="171450" lvl="0" indent="-171450" algn="l">
                        <a:buFontTx/>
                        <a:buChar char="-"/>
                      </a:pPr>
                      <a:r>
                        <a:rPr lang="en-GB" sz="700">
                          <a:solidFill>
                            <a:schemeClr val="accent1"/>
                          </a:solidFill>
                          <a:latin typeface="Arial"/>
                          <a:cs typeface="Arial"/>
                        </a:rPr>
                        <a:t>Provide sufficient information in a timely manner, to enable customers to make an informed decision regarding actions they need to take.</a:t>
                      </a:r>
                    </a:p>
                  </a:txBody>
                  <a:tcPr marL="121920" marR="121920" marT="60960" marB="60960" anchor="ctr"/>
                </a:tc>
                <a:tc>
                  <a:txBody>
                    <a:bodyPr/>
                    <a:lstStyle/>
                    <a:p>
                      <a:pPr marL="0" marR="0" lvl="1" indent="0" algn="l" rtl="0" eaLnBrk="1" latinLnBrk="0" hangingPunct="1">
                        <a:lnSpc>
                          <a:spcPct val="100000"/>
                        </a:lnSpc>
                        <a:spcBef>
                          <a:spcPts val="0"/>
                        </a:spcBef>
                        <a:spcAft>
                          <a:spcPts val="0"/>
                        </a:spcAft>
                        <a:buFontTx/>
                        <a:buNone/>
                      </a:pPr>
                      <a:r>
                        <a:rPr lang="en-US" sz="700" b="1" i="0" u="none" strike="noStrike" kern="1200" baseline="0">
                          <a:solidFill>
                            <a:schemeClr val="tx1"/>
                          </a:solidFill>
                          <a:latin typeface="Arial"/>
                          <a:ea typeface="+mn-ea"/>
                          <a:cs typeface="Arial"/>
                        </a:rPr>
                        <a:t>Although MPRN data is shared for AQ defects earlier than previously the data set does contain all required information for customers. This is being picked up as part of the process improvement work for the AQ Taskforce. </a:t>
                      </a:r>
                    </a:p>
                    <a:p>
                      <a:pPr marL="0" marR="0" lvl="1" indent="0" algn="l" defTabSz="914400" rtl="0" eaLnBrk="1" latinLnBrk="0" hangingPunct="1">
                        <a:lnSpc>
                          <a:spcPct val="100000"/>
                        </a:lnSpc>
                        <a:spcBef>
                          <a:spcPts val="0"/>
                        </a:spcBef>
                        <a:spcAft>
                          <a:spcPts val="0"/>
                        </a:spcAft>
                        <a:buFontTx/>
                        <a:buNone/>
                      </a:pPr>
                      <a:r>
                        <a:rPr lang="en-US" sz="700" b="1" i="0" u="none" strike="noStrike" kern="1200" baseline="0">
                          <a:solidFill>
                            <a:schemeClr val="tx1"/>
                          </a:solidFill>
                          <a:latin typeface="Arial"/>
                          <a:ea typeface="+mn-ea"/>
                          <a:cs typeface="Arial"/>
                        </a:rPr>
                        <a:t>Assurance reporting and MI produced which is used to identify AQ issues earlier.</a:t>
                      </a:r>
                    </a:p>
                    <a:p>
                      <a:pPr marL="0" marR="0" lvl="1" indent="0" algn="l" defTabSz="914400" rtl="0" eaLnBrk="1" latinLnBrk="0" hangingPunct="1">
                        <a:lnSpc>
                          <a:spcPct val="100000"/>
                        </a:lnSpc>
                        <a:spcBef>
                          <a:spcPts val="0"/>
                        </a:spcBef>
                        <a:spcAft>
                          <a:spcPts val="0"/>
                        </a:spcAft>
                        <a:buFontTx/>
                        <a:buNone/>
                      </a:pPr>
                      <a:r>
                        <a:rPr lang="en-US" sz="700" b="1" i="0" u="none" strike="noStrike" kern="1200" baseline="0">
                          <a:solidFill>
                            <a:schemeClr val="tx1"/>
                          </a:solidFill>
                          <a:latin typeface="Arial"/>
                          <a:ea typeface="+mn-ea"/>
                          <a:cs typeface="Arial"/>
                        </a:rPr>
                        <a:t>All new issues identified during October have been scored using the Issue Management Framework.</a:t>
                      </a:r>
                    </a:p>
                    <a:p>
                      <a:pPr marL="0" marR="0" lvl="1" indent="0" algn="l" defTabSz="914400" rtl="0" eaLnBrk="1" latinLnBrk="0" hangingPunct="1">
                        <a:lnSpc>
                          <a:spcPct val="100000"/>
                        </a:lnSpc>
                        <a:spcBef>
                          <a:spcPts val="0"/>
                        </a:spcBef>
                        <a:spcAft>
                          <a:spcPts val="0"/>
                        </a:spcAft>
                        <a:buFontTx/>
                        <a:buNone/>
                      </a:pPr>
                      <a:r>
                        <a:rPr lang="en-US" sz="700" b="1" i="0" u="none" strike="noStrike" kern="1200" baseline="0">
                          <a:solidFill>
                            <a:schemeClr val="tx1"/>
                          </a:solidFill>
                          <a:latin typeface="Arial"/>
                          <a:ea typeface="+mn-ea"/>
                          <a:cs typeface="Arial"/>
                        </a:rPr>
                        <a:t>Communications issued as per framework . All issues have been recorded on the published Issue Register. Included all issues where a comms has been sent during October.</a:t>
                      </a:r>
                    </a:p>
                    <a:p>
                      <a:pPr marL="0" marR="0" lvl="1" indent="0" algn="l" rtl="0" eaLnBrk="1" latinLnBrk="0" hangingPunct="1">
                        <a:lnSpc>
                          <a:spcPct val="100000"/>
                        </a:lnSpc>
                        <a:spcBef>
                          <a:spcPts val="0"/>
                        </a:spcBef>
                        <a:spcAft>
                          <a:spcPts val="0"/>
                        </a:spcAft>
                        <a:buFontTx/>
                        <a:buNone/>
                      </a:pPr>
                      <a:r>
                        <a:rPr lang="en-US" sz="700" b="1" i="0" u="none" strike="noStrike" kern="1200" baseline="0">
                          <a:solidFill>
                            <a:schemeClr val="tx1"/>
                          </a:solidFill>
                          <a:latin typeface="Arial"/>
                          <a:ea typeface="+mn-ea"/>
                          <a:cs typeface="Arial"/>
                        </a:rPr>
                        <a:t>Communications issued relating to financial adjustments as a result of AQ defects. On target to complete adjustments for historical adjustments by end of 2020. </a:t>
                      </a:r>
                      <a:endParaRPr lang="en-GB" sz="700" b="1" i="0" u="none" strike="noStrike" kern="1200" baseline="0">
                        <a:solidFill>
                          <a:schemeClr val="tx1"/>
                        </a:solidFill>
                        <a:latin typeface="Arial"/>
                        <a:ea typeface="+mn-ea"/>
                        <a:cs typeface="Arial"/>
                      </a:endParaRPr>
                    </a:p>
                  </a:txBody>
                  <a:tcPr marL="121920" marR="121920" marT="60960" marB="60960" anchor="ctr">
                    <a:gradFill flip="none" rotWithShape="1">
                      <a:gsLst>
                        <a:gs pos="39000">
                          <a:srgbClr val="FFC000"/>
                        </a:gs>
                        <a:gs pos="96000">
                          <a:schemeClr val="accent6">
                            <a:lumMod val="100000"/>
                          </a:schemeClr>
                        </a:gs>
                      </a:gsLst>
                      <a:lin ang="5400000" scaled="1"/>
                      <a:tileRect/>
                    </a:gradFill>
                  </a:tcPr>
                </a:tc>
                <a:extLst>
                  <a:ext uri="{0D108BD9-81ED-4DB2-BD59-A6C34878D82A}">
                    <a16:rowId xmlns:a16="http://schemas.microsoft.com/office/drawing/2014/main" val="10005"/>
                  </a:ext>
                </a:extLst>
              </a:tr>
              <a:tr h="1105175">
                <a:tc>
                  <a:txBody>
                    <a:bodyPr/>
                    <a:lstStyle/>
                    <a:p>
                      <a:pPr algn="l"/>
                      <a:endParaRPr lang="en-GB" sz="1100" b="1">
                        <a:solidFill>
                          <a:schemeClr val="tx2"/>
                        </a:solidFill>
                      </a:endParaRPr>
                    </a:p>
                  </a:txBody>
                  <a:tcPr marL="121920" marR="121920" marT="60960" marB="60960" anchor="ctr"/>
                </a:tc>
                <a:tc>
                  <a:txBody>
                    <a:bodyPr/>
                    <a:lstStyle/>
                    <a:p>
                      <a:pPr marL="171450" lvl="0" indent="-171450">
                        <a:buFontTx/>
                        <a:buChar char="-"/>
                      </a:pPr>
                      <a:r>
                        <a:rPr lang="en-GB" sz="700">
                          <a:solidFill>
                            <a:schemeClr val="accent1"/>
                          </a:solidFill>
                          <a:latin typeface="Arial"/>
                          <a:cs typeface="Arial"/>
                        </a:rPr>
                        <a:t>Maintaining distribution lists &amp; notifying customers who the communication has been sent to in the comms</a:t>
                      </a:r>
                    </a:p>
                    <a:p>
                      <a:pPr marL="171450" lvl="0" indent="-171450">
                        <a:buFontTx/>
                        <a:buChar char="-"/>
                      </a:pPr>
                      <a:r>
                        <a:rPr lang="en-GB" sz="700">
                          <a:solidFill>
                            <a:schemeClr val="accent1"/>
                          </a:solidFill>
                          <a:latin typeface="Arial"/>
                          <a:cs typeface="Arial"/>
                        </a:rPr>
                        <a:t>Standard template used (where appropriate) which clearly states what the comms is about, what action is being taken and if the customer is required to do anything and the material/financial impact on customers &amp; who impacted</a:t>
                      </a:r>
                    </a:p>
                    <a:p>
                      <a:pPr marL="171450" lvl="0" indent="-171450">
                        <a:buFontTx/>
                        <a:buChar char="-"/>
                      </a:pPr>
                      <a:r>
                        <a:rPr lang="en-GB" sz="700">
                          <a:solidFill>
                            <a:schemeClr val="accent1"/>
                          </a:solidFill>
                          <a:latin typeface="Arial"/>
                          <a:cs typeface="Arial"/>
                        </a:rPr>
                        <a:t>Comms to specify what we know &amp; what we don’t know and when we will provide further information</a:t>
                      </a:r>
                    </a:p>
                    <a:p>
                      <a:pPr marL="171450" lvl="0" indent="-171450">
                        <a:buFontTx/>
                        <a:buChar char="-"/>
                      </a:pPr>
                      <a:r>
                        <a:rPr lang="en-GB" sz="700">
                          <a:solidFill>
                            <a:schemeClr val="accent1"/>
                          </a:solidFill>
                          <a:latin typeface="Arial"/>
                          <a:cs typeface="Arial"/>
                        </a:rPr>
                        <a:t>Contact name will be provided if further is required from the customer</a:t>
                      </a:r>
                    </a:p>
                  </a:txBody>
                  <a:tcPr marL="121920" marR="121920" marT="60960" marB="60960" anchor="ctr"/>
                </a:tc>
                <a:tc>
                  <a:txBody>
                    <a:bodyPr/>
                    <a:lstStyle/>
                    <a:p>
                      <a:pPr marL="0" marR="0" lvl="1" indent="0" algn="l">
                        <a:lnSpc>
                          <a:spcPct val="100000"/>
                        </a:lnSpc>
                        <a:spcBef>
                          <a:spcPts val="0"/>
                        </a:spcBef>
                        <a:spcAft>
                          <a:spcPts val="0"/>
                        </a:spcAft>
                        <a:buFontTx/>
                        <a:buNone/>
                      </a:pPr>
                      <a:r>
                        <a:rPr lang="en-US" sz="700" b="0" i="0" u="none" strike="noStrike" baseline="0" noProof="0">
                          <a:solidFill>
                            <a:schemeClr val="tx1"/>
                          </a:solidFill>
                          <a:latin typeface="Arial"/>
                          <a:cs typeface="Arial"/>
                        </a:rPr>
                        <a:t>The overall score for the customer communications issued in October was 8.3/10, which we are classifying as ‘Met Expectations’. This is a 0.2 increase in </a:t>
                      </a:r>
                      <a:r>
                        <a:rPr lang="en-US" sz="700" b="0" i="0" u="none" strike="noStrike" kern="1200" baseline="0" noProof="0">
                          <a:solidFill>
                            <a:schemeClr val="tx1"/>
                          </a:solidFill>
                          <a:latin typeface="Arial"/>
                          <a:ea typeface="+mn-ea"/>
                          <a:cs typeface="Arial"/>
                        </a:rPr>
                        <a:t>comparison</a:t>
                      </a:r>
                      <a:r>
                        <a:rPr lang="en-US" sz="700" b="0" i="0" u="none" strike="noStrike" baseline="0" noProof="0">
                          <a:solidFill>
                            <a:schemeClr val="tx1"/>
                          </a:solidFill>
                          <a:latin typeface="Arial"/>
                          <a:cs typeface="Arial"/>
                        </a:rPr>
                        <a:t> to last month. Our average monthly KVI score to date is 7.9/10 - ‘Met Some </a:t>
                      </a:r>
                      <a:r>
                        <a:rPr lang="en-US" sz="700" b="0" i="0" u="none" strike="noStrike" kern="1200" baseline="0" noProof="0">
                          <a:solidFill>
                            <a:schemeClr val="tx1"/>
                          </a:solidFill>
                          <a:latin typeface="Arial"/>
                          <a:ea typeface="+mn-ea"/>
                          <a:cs typeface="Arial"/>
                        </a:rPr>
                        <a:t>Expectations’</a:t>
                      </a:r>
                      <a:r>
                        <a:rPr lang="en-US" sz="700" b="0" i="0" u="none" strike="noStrike" baseline="0" noProof="0">
                          <a:solidFill>
                            <a:schemeClr val="tx1"/>
                          </a:solidFill>
                          <a:latin typeface="Arial"/>
                          <a:cs typeface="Arial"/>
                        </a:rPr>
                        <a:t>. </a:t>
                      </a:r>
                    </a:p>
                    <a:p>
                      <a:pPr marL="0" marR="0" lvl="1" indent="0" algn="l">
                        <a:lnSpc>
                          <a:spcPct val="100000"/>
                        </a:lnSpc>
                        <a:spcBef>
                          <a:spcPts val="0"/>
                        </a:spcBef>
                        <a:spcAft>
                          <a:spcPts val="0"/>
                        </a:spcAft>
                        <a:buFontTx/>
                        <a:buNone/>
                      </a:pPr>
                      <a:r>
                        <a:rPr lang="en-US" sz="700" b="0" i="0" u="none" strike="noStrike" baseline="0" noProof="0">
                          <a:solidFill>
                            <a:schemeClr val="tx1"/>
                          </a:solidFill>
                          <a:latin typeface="Arial"/>
                          <a:cs typeface="Arial"/>
                        </a:rPr>
                        <a:t>Next month we shall concentrate on content of the comms now we have consistency in format and basic requirements required in a </a:t>
                      </a:r>
                      <a:r>
                        <a:rPr lang="en-US" sz="700" b="0" i="0" u="none" strike="noStrike" kern="1200" baseline="0" noProof="0">
                          <a:solidFill>
                            <a:schemeClr val="tx1"/>
                          </a:solidFill>
                          <a:latin typeface="Arial"/>
                          <a:ea typeface="+mn-ea"/>
                          <a:cs typeface="Arial"/>
                        </a:rPr>
                        <a:t>communication</a:t>
                      </a:r>
                      <a:r>
                        <a:rPr lang="en-US" sz="700" b="0" i="0" u="none" strike="noStrike" baseline="0" noProof="0">
                          <a:solidFill>
                            <a:schemeClr val="tx1"/>
                          </a:solidFill>
                          <a:latin typeface="Arial"/>
                          <a:cs typeface="Arial"/>
                        </a:rPr>
                        <a:t>.</a:t>
                      </a:r>
                    </a:p>
                  </a:txBody>
                  <a:tcPr marL="121920" marR="121920" marT="60960" marB="60960" anchor="ctr">
                    <a:solidFill>
                      <a:srgbClr val="00B050"/>
                    </a:solidFill>
                  </a:tcPr>
                </a:tc>
                <a:extLst>
                  <a:ext uri="{0D108BD9-81ED-4DB2-BD59-A6C34878D82A}">
                    <a16:rowId xmlns:a16="http://schemas.microsoft.com/office/drawing/2014/main" val="3460148215"/>
                  </a:ext>
                </a:extLst>
              </a:tr>
            </a:tbl>
          </a:graphicData>
        </a:graphic>
      </p:graphicFrame>
      <p:sp>
        <p:nvSpPr>
          <p:cNvPr id="21" name="Oval 20"/>
          <p:cNvSpPr/>
          <p:nvPr/>
        </p:nvSpPr>
        <p:spPr bwMode="auto">
          <a:xfrm>
            <a:off x="560877" y="3717486"/>
            <a:ext cx="1139176" cy="632473"/>
          </a:xfrm>
          <a:prstGeom prst="ellipse">
            <a:avLst/>
          </a:prstGeom>
          <a:solidFill>
            <a:srgbClr val="9CCB3B"/>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40" fontAlgn="base">
              <a:spcBef>
                <a:spcPct val="0"/>
              </a:spcBef>
              <a:spcAft>
                <a:spcPct val="0"/>
              </a:spcAft>
            </a:pPr>
            <a:r>
              <a:rPr lang="en-GB" sz="1200">
                <a:solidFill>
                  <a:schemeClr val="bg1"/>
                </a:solidFill>
              </a:rPr>
              <a:t>Financial</a:t>
            </a:r>
          </a:p>
          <a:p>
            <a:pPr algn="ctr" defTabSz="1219140" fontAlgn="base">
              <a:spcBef>
                <a:spcPct val="0"/>
              </a:spcBef>
              <a:spcAft>
                <a:spcPct val="0"/>
              </a:spcAft>
            </a:pPr>
            <a:r>
              <a:rPr lang="en-GB" sz="1200">
                <a:solidFill>
                  <a:schemeClr val="bg1"/>
                </a:solidFill>
              </a:rPr>
              <a:t>Reporting</a:t>
            </a:r>
          </a:p>
        </p:txBody>
      </p:sp>
      <p:sp>
        <p:nvSpPr>
          <p:cNvPr id="12" name="Oval 11"/>
          <p:cNvSpPr/>
          <p:nvPr/>
        </p:nvSpPr>
        <p:spPr bwMode="auto">
          <a:xfrm>
            <a:off x="560877" y="1088398"/>
            <a:ext cx="1139176" cy="632473"/>
          </a:xfrm>
          <a:prstGeom prst="ellipse">
            <a:avLst/>
          </a:prstGeom>
          <a:solidFill>
            <a:srgbClr val="BD6AAB"/>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40" fontAlgn="base">
              <a:spcBef>
                <a:spcPct val="0"/>
              </a:spcBef>
              <a:spcAft>
                <a:spcPct val="0"/>
              </a:spcAft>
            </a:pPr>
            <a:r>
              <a:rPr lang="en-GB" sz="1200">
                <a:solidFill>
                  <a:schemeClr val="bg1"/>
                </a:solidFill>
              </a:rPr>
              <a:t>Relationship </a:t>
            </a:r>
          </a:p>
          <a:p>
            <a:pPr algn="ctr" defTabSz="1219140" fontAlgn="base">
              <a:spcBef>
                <a:spcPct val="0"/>
              </a:spcBef>
              <a:spcAft>
                <a:spcPct val="0"/>
              </a:spcAft>
            </a:pPr>
            <a:r>
              <a:rPr lang="en-GB" sz="1200">
                <a:solidFill>
                  <a:schemeClr val="bg1"/>
                </a:solidFill>
              </a:rPr>
              <a:t>Management</a:t>
            </a:r>
          </a:p>
        </p:txBody>
      </p:sp>
      <p:sp>
        <p:nvSpPr>
          <p:cNvPr id="13" name="Oval 12"/>
          <p:cNvSpPr/>
          <p:nvPr/>
        </p:nvSpPr>
        <p:spPr bwMode="auto">
          <a:xfrm>
            <a:off x="560877" y="1904814"/>
            <a:ext cx="1139176" cy="632473"/>
          </a:xfrm>
          <a:prstGeom prst="ellipse">
            <a:avLst/>
          </a:prstGeom>
          <a:solidFill>
            <a:srgbClr val="E7BB2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40" fontAlgn="base">
              <a:spcBef>
                <a:spcPct val="0"/>
              </a:spcBef>
              <a:spcAft>
                <a:spcPct val="0"/>
              </a:spcAft>
            </a:pPr>
            <a:r>
              <a:rPr lang="en-GB" sz="1200">
                <a:solidFill>
                  <a:schemeClr val="bg1"/>
                </a:solidFill>
              </a:rPr>
              <a:t>Change </a:t>
            </a:r>
          </a:p>
          <a:p>
            <a:pPr algn="ctr" defTabSz="1219140" fontAlgn="base">
              <a:spcBef>
                <a:spcPct val="0"/>
              </a:spcBef>
              <a:spcAft>
                <a:spcPct val="0"/>
              </a:spcAft>
            </a:pPr>
            <a:r>
              <a:rPr lang="en-GB" sz="1200">
                <a:solidFill>
                  <a:schemeClr val="bg1"/>
                </a:solidFill>
              </a:rPr>
              <a:t>Management</a:t>
            </a:r>
          </a:p>
        </p:txBody>
      </p:sp>
      <p:sp>
        <p:nvSpPr>
          <p:cNvPr id="14" name="Oval 13"/>
          <p:cNvSpPr/>
          <p:nvPr/>
        </p:nvSpPr>
        <p:spPr bwMode="auto">
          <a:xfrm>
            <a:off x="560877" y="2760128"/>
            <a:ext cx="1139176" cy="632473"/>
          </a:xfrm>
          <a:prstGeom prst="ellipse">
            <a:avLst/>
          </a:prstGeom>
          <a:solidFill>
            <a:srgbClr val="F5835D"/>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40" fontAlgn="base">
              <a:spcBef>
                <a:spcPct val="0"/>
              </a:spcBef>
              <a:spcAft>
                <a:spcPct val="0"/>
              </a:spcAft>
            </a:pPr>
            <a:r>
              <a:rPr lang="en-GB" sz="1200">
                <a:solidFill>
                  <a:schemeClr val="bg1"/>
                </a:solidFill>
              </a:rPr>
              <a:t>Customer</a:t>
            </a:r>
          </a:p>
          <a:p>
            <a:pPr algn="ctr" defTabSz="1219140" fontAlgn="base">
              <a:spcBef>
                <a:spcPct val="0"/>
              </a:spcBef>
              <a:spcAft>
                <a:spcPct val="0"/>
              </a:spcAft>
            </a:pPr>
            <a:r>
              <a:rPr lang="en-GB" sz="1200">
                <a:solidFill>
                  <a:schemeClr val="bg1"/>
                </a:solidFill>
              </a:rPr>
              <a:t>Data Security</a:t>
            </a:r>
          </a:p>
        </p:txBody>
      </p:sp>
      <p:sp>
        <p:nvSpPr>
          <p:cNvPr id="15" name="Oval 14"/>
          <p:cNvSpPr/>
          <p:nvPr/>
        </p:nvSpPr>
        <p:spPr bwMode="auto">
          <a:xfrm>
            <a:off x="560877" y="4847756"/>
            <a:ext cx="1139176" cy="632473"/>
          </a:xfrm>
          <a:prstGeom prst="ellipse">
            <a:avLst/>
          </a:prstGeom>
          <a:solidFill>
            <a:srgbClr val="2B80B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40" fontAlgn="base">
              <a:spcBef>
                <a:spcPct val="0"/>
              </a:spcBef>
              <a:spcAft>
                <a:spcPct val="0"/>
              </a:spcAft>
            </a:pPr>
            <a:r>
              <a:rPr lang="en-GB" sz="1200">
                <a:solidFill>
                  <a:schemeClr val="bg1"/>
                </a:solidFill>
              </a:rPr>
              <a:t>Customer Issue</a:t>
            </a:r>
          </a:p>
          <a:p>
            <a:pPr algn="ctr" defTabSz="1219140" fontAlgn="base">
              <a:spcBef>
                <a:spcPct val="0"/>
              </a:spcBef>
              <a:spcAft>
                <a:spcPct val="0"/>
              </a:spcAft>
            </a:pPr>
            <a:r>
              <a:rPr lang="en-GB" sz="1200">
                <a:solidFill>
                  <a:schemeClr val="bg1"/>
                </a:solidFill>
              </a:rPr>
              <a:t>Resolution</a:t>
            </a:r>
          </a:p>
        </p:txBody>
      </p:sp>
      <p:sp>
        <p:nvSpPr>
          <p:cNvPr id="16" name="Oval 15"/>
          <p:cNvSpPr/>
          <p:nvPr/>
        </p:nvSpPr>
        <p:spPr bwMode="auto">
          <a:xfrm>
            <a:off x="560877" y="6013642"/>
            <a:ext cx="1139176" cy="632473"/>
          </a:xfrm>
          <a:prstGeom prst="ellipse">
            <a:avLst/>
          </a:prstGeom>
          <a:solidFill>
            <a:srgbClr val="9C4878"/>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40" fontAlgn="base">
              <a:spcBef>
                <a:spcPct val="0"/>
              </a:spcBef>
              <a:spcAft>
                <a:spcPct val="0"/>
              </a:spcAft>
            </a:pPr>
            <a:r>
              <a:rPr lang="en-GB" sz="1200">
                <a:solidFill>
                  <a:schemeClr val="bg1"/>
                </a:solidFill>
              </a:rPr>
              <a:t>Communication</a:t>
            </a:r>
          </a:p>
        </p:txBody>
      </p:sp>
      <p:sp>
        <p:nvSpPr>
          <p:cNvPr id="17" name="Title 1">
            <a:extLst>
              <a:ext uri="{FF2B5EF4-FFF2-40B4-BE49-F238E27FC236}">
                <a16:creationId xmlns:a16="http://schemas.microsoft.com/office/drawing/2014/main" id="{22890D34-08F4-4BB8-B954-03DE67AD273B}"/>
              </a:ext>
            </a:extLst>
          </p:cNvPr>
          <p:cNvSpPr txBox="1">
            <a:spLocks/>
          </p:cNvSpPr>
          <p:nvPr/>
        </p:nvSpPr>
        <p:spPr>
          <a:xfrm>
            <a:off x="187227" y="5606"/>
            <a:ext cx="11707083" cy="5947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500" b="1">
                <a:solidFill>
                  <a:srgbClr val="3E5AA8"/>
                </a:solidFill>
                <a:latin typeface="Arial" panose="020B0604020202020204" pitchFamily="34" charset="0"/>
                <a:cs typeface="Arial" panose="020B0604020202020204" pitchFamily="34" charset="0"/>
              </a:rPr>
              <a:t>Interim Key Value Indicator (KVI) Scorecard – October 2020 </a:t>
            </a:r>
          </a:p>
        </p:txBody>
      </p:sp>
    </p:spTree>
    <p:extLst>
      <p:ext uri="{BB962C8B-B14F-4D97-AF65-F5344CB8AC3E}">
        <p14:creationId xmlns:p14="http://schemas.microsoft.com/office/powerpoint/2010/main" val="3077812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3ec5a87947171acfd9804d4f30ba0a3d">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1f903d043c5dee0e65d32569fd8cb14b"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Angela Clarke</DisplayName>
        <AccountId>12</AccountId>
        <AccountType/>
      </UserInfo>
      <UserInfo>
        <DisplayName>Alison J Jennings</DisplayName>
        <AccountId>104</AccountId>
        <AccountType/>
      </UserInfo>
      <UserInfo>
        <DisplayName>Dionne Thompson</DisplayName>
        <AccountId>31</AccountId>
        <AccountType/>
      </UserInfo>
      <UserInfo>
        <DisplayName>Michele Downes</DisplayName>
        <AccountId>21</AccountId>
        <AccountType/>
      </UserInfo>
      <UserInfo>
        <DisplayName>Nick Stace</DisplayName>
        <AccountId>64</AccountId>
        <AccountType/>
      </UserInfo>
      <UserInfo>
        <DisplayName>Claire Halford</DisplayName>
        <AccountId>68</AccountId>
        <AccountType/>
      </UserInfo>
      <UserInfo>
        <DisplayName>Emma Smith</DisplayName>
        <AccountId>93</AccountId>
        <AccountType/>
      </UserInfo>
      <UserInfo>
        <DisplayName>Alex Stuart</DisplayName>
        <AccountId>45</AccountId>
        <AccountType/>
      </UserInfo>
      <UserInfo>
        <DisplayName>Linda Whitcroft</DisplayName>
        <AccountId>78</AccountId>
        <AccountType/>
      </UserInfo>
      <UserInfo>
        <DisplayName>Andrew Szabo</DisplayName>
        <AccountId>75</AccountId>
        <AccountType/>
      </UserInfo>
      <UserInfo>
        <DisplayName>Rachel Taggart</DisplayName>
        <AccountId>13</AccountId>
        <AccountType/>
      </UserInfo>
      <UserInfo>
        <DisplayName>Jane Goodes</DisplayName>
        <AccountId>54</AccountId>
        <AccountType/>
      </UserInfo>
      <UserInfo>
        <DisplayName>Dee Deu</DisplayName>
        <AccountId>85</AccountId>
        <AccountType/>
      </UserInfo>
      <UserInfo>
        <DisplayName>Simon Scott</DisplayName>
        <AccountId>105</AccountId>
        <AccountType/>
      </UserInfo>
      <UserInfo>
        <DisplayName>Laura Purcell2</DisplayName>
        <AccountId>106</AccountId>
        <AccountType/>
      </UserInfo>
      <UserInfo>
        <DisplayName>Paul Orsler</DisplayName>
        <AccountId>53</AccountId>
        <AccountType/>
      </UserInfo>
      <UserInfo>
        <DisplayName>Debi Jones</DisplayName>
        <AccountId>107</AccountId>
        <AccountType/>
      </UserInfo>
      <UserInfo>
        <DisplayName>James Hallam-Jones</DisplayName>
        <AccountId>158</AccountId>
        <AccountType/>
      </UserInfo>
      <UserInfo>
        <DisplayName>Rachel Fisken</DisplayName>
        <AccountId>159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E59886-D21E-48E7-B0FF-2FDB3DECACFF}"/>
</file>

<file path=customXml/itemProps2.xml><?xml version="1.0" encoding="utf-8"?>
<ds:datastoreItem xmlns:ds="http://schemas.openxmlformats.org/officeDocument/2006/customXml" ds:itemID="{DED49241-3EFB-419A-903C-88D3378ABE9E}">
  <ds:schemaRefs>
    <ds:schemaRef ds:uri="01e216d0-3c47-4df7-9962-9c46cfd86dcf"/>
    <ds:schemaRef ds:uri="e9719a0f-791d-4c29-bdb6-384b6d00cdc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784B51A-7853-4AB3-B0EA-76E6B976B1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Balanced Scorecard 2019/20</dc:title>
  <dc:creator>Jones, Stephanie</dc:creator>
  <cp:revision>1</cp:revision>
  <dcterms:created xsi:type="dcterms:W3CDTF">2019-09-24T07:46:28Z</dcterms:created>
  <dcterms:modified xsi:type="dcterms:W3CDTF">2020-11-05T15:58:38Z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0x010100CD78529C455A9849A187361FC3458725</vt:lpwstr>
  </property>
  <property fmtid="{D5CDD505-2E9C-101B-9397-08002B2CF9AE}" pid="3" name="_NewReviewCycle">
    <vt:lpwstr/>
  </property>
  <property fmtid="{D5CDD505-2E9C-101B-9397-08002B2CF9AE}" pid="4" name="ppcDepartment">
    <vt:lpwstr>52;#Architecture|f859e213-40db-4403-8b46-59307385e2be</vt:lpwstr>
  </property>
  <property fmtid="{D5CDD505-2E9C-101B-9397-08002B2CF9AE}" pid="5" name="DocumentType">
    <vt:lpwstr>9;#Guide|230f79bc-a365-48ef-bc07-9eb377a7c60e</vt:lpwstr>
  </property>
  <property fmtid="{D5CDD505-2E9C-101B-9397-08002B2CF9AE}" pid="6" name="Order">
    <vt:r8>783400</vt:r8>
  </property>
  <property fmtid="{D5CDD505-2E9C-101B-9397-08002B2CF9AE}" pid="7" name="xd_Signature">
    <vt:bool>false</vt:bool>
  </property>
  <property fmtid="{D5CDD505-2E9C-101B-9397-08002B2CF9AE}" pid="8" name="xd_ProgID">
    <vt:lpwstr/>
  </property>
  <property fmtid="{D5CDD505-2E9C-101B-9397-08002B2CF9AE}" pid="9" name="_SourceUrl">
    <vt:lpwstr/>
  </property>
  <property fmtid="{D5CDD505-2E9C-101B-9397-08002B2CF9AE}" pid="10" name="_SharedFileIndex">
    <vt:lpwstr/>
  </property>
  <property fmtid="{D5CDD505-2E9C-101B-9397-08002B2CF9AE}" pid="11" name="ComplianceAssetId">
    <vt:lpwstr/>
  </property>
  <property fmtid="{D5CDD505-2E9C-101B-9397-08002B2CF9AE}" pid="12" name="TemplateUrl">
    <vt:lpwstr/>
  </property>
</Properties>
</file>