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88" r:id="rId5"/>
    <p:sldId id="399" r:id="rId6"/>
    <p:sldId id="380" r:id="rId7"/>
    <p:sldId id="378" r:id="rId8"/>
    <p:sldId id="381" r:id="rId9"/>
    <p:sldId id="382" r:id="rId10"/>
    <p:sldId id="398" r:id="rId11"/>
    <p:sldId id="383" r:id="rId12"/>
    <p:sldId id="385" r:id="rId13"/>
    <p:sldId id="389" r:id="rId14"/>
    <p:sldId id="400" r:id="rId15"/>
    <p:sldId id="384" r:id="rId16"/>
    <p:sldId id="401" r:id="rId17"/>
    <p:sldId id="392" r:id="rId18"/>
    <p:sldId id="292" r:id="rId19"/>
    <p:sldId id="387" r:id="rId20"/>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an Kumar" initials="KK" lastIdx="4" clrIdx="0">
    <p:extLst>
      <p:ext uri="{19B8F6BF-5375-455C-9EA6-DF929625EA0E}">
        <p15:presenceInfo xmlns:p15="http://schemas.microsoft.com/office/powerpoint/2012/main" userId="S::kiran.kumar2@xoserve.com::7b38229d-8975-4c0e-953e-f7dad763bb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5C2"/>
    <a:srgbClr val="F5835D"/>
    <a:srgbClr val="EB9A2D"/>
    <a:srgbClr val="006C31"/>
    <a:srgbClr val="D75733"/>
    <a:srgbClr val="885502"/>
    <a:srgbClr val="B59213"/>
    <a:srgbClr val="AA8912"/>
    <a:srgbClr val="E7BB20"/>
    <a:srgbClr val="395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370383-0F8C-492B-A3D8-C01EF775CFF1}" v="3067" dt="2020-11-09T17:07:09.9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39" autoAdjust="0"/>
    <p:restoredTop sz="93883" autoAdjust="0"/>
  </p:normalViewPr>
  <p:slideViewPr>
    <p:cSldViewPr>
      <p:cViewPr varScale="1">
        <p:scale>
          <a:sx n="83" d="100"/>
          <a:sy n="83" d="100"/>
        </p:scale>
        <p:origin x="560" y="60"/>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https://xoserve-my.sharepoint.com/personal/denis_regan_xoserve_com/Documents/Work/2.%20CTO/Projects/5.%20AQ/Reports/CoMC/AQ%20Defects%20input%20shee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accent1"/>
                </a:solidFill>
                <a:latin typeface="+mn-lt"/>
                <a:ea typeface="+mn-ea"/>
                <a:cs typeface="+mn-cs"/>
              </a:defRPr>
            </a:pPr>
            <a:r>
              <a:rPr lang="en-US" sz="1600" b="1" dirty="0">
                <a:solidFill>
                  <a:schemeClr val="accent1"/>
                </a:solidFill>
              </a:rPr>
              <a:t>AQ Defect Status (Mar 20 - Oct</a:t>
            </a:r>
            <a:r>
              <a:rPr lang="en-US" sz="1600" b="1" baseline="0" dirty="0">
                <a:solidFill>
                  <a:schemeClr val="accent1"/>
                </a:solidFill>
              </a:rPr>
              <a:t> 20)</a:t>
            </a:r>
            <a:r>
              <a:rPr lang="en-US" sz="1600" b="1" dirty="0">
                <a:solidFill>
                  <a:schemeClr val="accent1"/>
                </a:solidFill>
              </a:rPr>
              <a:t> </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accent1"/>
              </a:solidFill>
              <a:latin typeface="+mn-lt"/>
              <a:ea typeface="+mn-ea"/>
              <a:cs typeface="+mn-cs"/>
            </a:defRPr>
          </a:pPr>
          <a:endParaRPr lang="en-US"/>
        </a:p>
      </c:txPr>
    </c:title>
    <c:autoTitleDeleted val="0"/>
    <c:plotArea>
      <c:layout/>
      <c:barChart>
        <c:barDir val="col"/>
        <c:grouping val="clustered"/>
        <c:varyColors val="0"/>
        <c:ser>
          <c:idx val="0"/>
          <c:order val="0"/>
          <c:tx>
            <c:strRef>
              <c:f>Sheet1!$C$4</c:f>
              <c:strCache>
                <c:ptCount val="1"/>
                <c:pt idx="0">
                  <c:v>Total Defects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Sheet1!$B$5:$B$13</c:f>
              <c:strCache>
                <c:ptCount val="9"/>
                <c:pt idx="0">
                  <c:v>Mar</c:v>
                </c:pt>
                <c:pt idx="1">
                  <c:v>Apr</c:v>
                </c:pt>
                <c:pt idx="2">
                  <c:v>May</c:v>
                </c:pt>
                <c:pt idx="3">
                  <c:v>June</c:v>
                </c:pt>
                <c:pt idx="4">
                  <c:v>July</c:v>
                </c:pt>
                <c:pt idx="5">
                  <c:v>August</c:v>
                </c:pt>
                <c:pt idx="6">
                  <c:v>September</c:v>
                </c:pt>
                <c:pt idx="7">
                  <c:v>October</c:v>
                </c:pt>
                <c:pt idx="8">
                  <c:v>November</c:v>
                </c:pt>
              </c:strCache>
            </c:strRef>
          </c:cat>
          <c:val>
            <c:numRef>
              <c:f>Sheet1!$C$5:$C$13</c:f>
              <c:numCache>
                <c:formatCode>General</c:formatCode>
                <c:ptCount val="9"/>
                <c:pt idx="0">
                  <c:v>52</c:v>
                </c:pt>
                <c:pt idx="1">
                  <c:v>54</c:v>
                </c:pt>
                <c:pt idx="2">
                  <c:v>55</c:v>
                </c:pt>
                <c:pt idx="3">
                  <c:v>56</c:v>
                </c:pt>
                <c:pt idx="4">
                  <c:v>59</c:v>
                </c:pt>
                <c:pt idx="5">
                  <c:v>60</c:v>
                </c:pt>
                <c:pt idx="6">
                  <c:v>77</c:v>
                </c:pt>
                <c:pt idx="7">
                  <c:v>79</c:v>
                </c:pt>
                <c:pt idx="8">
                  <c:v>80</c:v>
                </c:pt>
              </c:numCache>
            </c:numRef>
          </c:val>
          <c:extLst>
            <c:ext xmlns:c16="http://schemas.microsoft.com/office/drawing/2014/chart" uri="{C3380CC4-5D6E-409C-BE32-E72D297353CC}">
              <c16:uniqueId val="{00000000-D9AE-41A4-9A59-AF14945AD317}"/>
            </c:ext>
          </c:extLst>
        </c:ser>
        <c:ser>
          <c:idx val="1"/>
          <c:order val="1"/>
          <c:tx>
            <c:strRef>
              <c:f>Sheet1!$D$4</c:f>
              <c:strCache>
                <c:ptCount val="1"/>
                <c:pt idx="0">
                  <c:v>Total Open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Sheet1!$B$5:$B$13</c:f>
              <c:strCache>
                <c:ptCount val="9"/>
                <c:pt idx="0">
                  <c:v>Mar</c:v>
                </c:pt>
                <c:pt idx="1">
                  <c:v>Apr</c:v>
                </c:pt>
                <c:pt idx="2">
                  <c:v>May</c:v>
                </c:pt>
                <c:pt idx="3">
                  <c:v>June</c:v>
                </c:pt>
                <c:pt idx="4">
                  <c:v>July</c:v>
                </c:pt>
                <c:pt idx="5">
                  <c:v>August</c:v>
                </c:pt>
                <c:pt idx="6">
                  <c:v>September</c:v>
                </c:pt>
                <c:pt idx="7">
                  <c:v>October</c:v>
                </c:pt>
                <c:pt idx="8">
                  <c:v>November</c:v>
                </c:pt>
              </c:strCache>
            </c:strRef>
          </c:cat>
          <c:val>
            <c:numRef>
              <c:f>Sheet1!$D$5:$D$13</c:f>
              <c:numCache>
                <c:formatCode>General</c:formatCode>
                <c:ptCount val="9"/>
                <c:pt idx="0">
                  <c:v>17</c:v>
                </c:pt>
                <c:pt idx="1">
                  <c:v>19</c:v>
                </c:pt>
                <c:pt idx="2">
                  <c:v>17</c:v>
                </c:pt>
                <c:pt idx="3">
                  <c:v>12</c:v>
                </c:pt>
                <c:pt idx="4">
                  <c:v>12</c:v>
                </c:pt>
                <c:pt idx="5">
                  <c:v>13</c:v>
                </c:pt>
                <c:pt idx="6">
                  <c:v>28</c:v>
                </c:pt>
                <c:pt idx="7">
                  <c:v>29</c:v>
                </c:pt>
                <c:pt idx="8">
                  <c:v>12</c:v>
                </c:pt>
              </c:numCache>
            </c:numRef>
          </c:val>
          <c:extLst>
            <c:ext xmlns:c16="http://schemas.microsoft.com/office/drawing/2014/chart" uri="{C3380CC4-5D6E-409C-BE32-E72D297353CC}">
              <c16:uniqueId val="{00000001-D9AE-41A4-9A59-AF14945AD317}"/>
            </c:ext>
          </c:extLst>
        </c:ser>
        <c:ser>
          <c:idx val="2"/>
          <c:order val="2"/>
          <c:tx>
            <c:strRef>
              <c:f>Sheet1!$E$4</c:f>
              <c:strCache>
                <c:ptCount val="1"/>
                <c:pt idx="0">
                  <c:v>Total Resolved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Sheet1!$B$5:$B$13</c:f>
              <c:strCache>
                <c:ptCount val="9"/>
                <c:pt idx="0">
                  <c:v>Mar</c:v>
                </c:pt>
                <c:pt idx="1">
                  <c:v>Apr</c:v>
                </c:pt>
                <c:pt idx="2">
                  <c:v>May</c:v>
                </c:pt>
                <c:pt idx="3">
                  <c:v>June</c:v>
                </c:pt>
                <c:pt idx="4">
                  <c:v>July</c:v>
                </c:pt>
                <c:pt idx="5">
                  <c:v>August</c:v>
                </c:pt>
                <c:pt idx="6">
                  <c:v>September</c:v>
                </c:pt>
                <c:pt idx="7">
                  <c:v>October</c:v>
                </c:pt>
                <c:pt idx="8">
                  <c:v>November</c:v>
                </c:pt>
              </c:strCache>
            </c:strRef>
          </c:cat>
          <c:val>
            <c:numRef>
              <c:f>Sheet1!$E$5:$E$13</c:f>
              <c:numCache>
                <c:formatCode>General</c:formatCode>
                <c:ptCount val="9"/>
                <c:pt idx="0">
                  <c:v>35</c:v>
                </c:pt>
                <c:pt idx="1">
                  <c:v>35</c:v>
                </c:pt>
                <c:pt idx="2">
                  <c:v>38</c:v>
                </c:pt>
                <c:pt idx="3">
                  <c:v>44</c:v>
                </c:pt>
                <c:pt idx="4">
                  <c:v>47</c:v>
                </c:pt>
                <c:pt idx="5">
                  <c:v>47</c:v>
                </c:pt>
                <c:pt idx="6">
                  <c:v>49</c:v>
                </c:pt>
                <c:pt idx="7">
                  <c:v>50</c:v>
                </c:pt>
                <c:pt idx="8">
                  <c:v>50</c:v>
                </c:pt>
              </c:numCache>
            </c:numRef>
          </c:val>
          <c:extLst>
            <c:ext xmlns:c16="http://schemas.microsoft.com/office/drawing/2014/chart" uri="{C3380CC4-5D6E-409C-BE32-E72D297353CC}">
              <c16:uniqueId val="{00000002-D9AE-41A4-9A59-AF14945AD317}"/>
            </c:ext>
          </c:extLst>
        </c:ser>
        <c:dLbls>
          <c:showLegendKey val="0"/>
          <c:showVal val="0"/>
          <c:showCatName val="0"/>
          <c:showSerName val="0"/>
          <c:showPercent val="0"/>
          <c:showBubbleSize val="0"/>
        </c:dLbls>
        <c:gapWidth val="219"/>
        <c:overlap val="-27"/>
        <c:axId val="1499099183"/>
        <c:axId val="1487465759"/>
        <c:extLst>
          <c:ext xmlns:c15="http://schemas.microsoft.com/office/drawing/2012/chart" uri="{02D57815-91ED-43cb-92C2-25804820EDAC}">
            <c15:filteredBarSeries>
              <c15:ser>
                <c:idx val="3"/>
                <c:order val="3"/>
                <c:tx>
                  <c:strRef>
                    <c:extLst>
                      <c:ext uri="{02D57815-91ED-43cb-92C2-25804820EDAC}">
                        <c15:formulaRef>
                          <c15:sqref>Sheet1!$F$4</c15:sqref>
                        </c15:formulaRef>
                      </c:ext>
                    </c:extLst>
                    <c:strCache>
                      <c:ptCount val="1"/>
                    </c:strCache>
                  </c:strRef>
                </c:tx>
                <c:spPr>
                  <a:solidFill>
                    <a:schemeClr val="accent4"/>
                  </a:solidFill>
                  <a:ln>
                    <a:noFill/>
                  </a:ln>
                  <a:effectLst/>
                </c:spPr>
                <c:invertIfNegative val="0"/>
                <c:cat>
                  <c:strRef>
                    <c:extLst>
                      <c:ext uri="{02D57815-91ED-43cb-92C2-25804820EDAC}">
                        <c15:formulaRef>
                          <c15:sqref>Sheet1!$B$5:$B$13</c15:sqref>
                        </c15:formulaRef>
                      </c:ext>
                    </c:extLst>
                    <c:strCache>
                      <c:ptCount val="9"/>
                      <c:pt idx="0">
                        <c:v>Mar</c:v>
                      </c:pt>
                      <c:pt idx="1">
                        <c:v>Apr</c:v>
                      </c:pt>
                      <c:pt idx="2">
                        <c:v>May</c:v>
                      </c:pt>
                      <c:pt idx="3">
                        <c:v>June</c:v>
                      </c:pt>
                      <c:pt idx="4">
                        <c:v>July</c:v>
                      </c:pt>
                      <c:pt idx="5">
                        <c:v>August</c:v>
                      </c:pt>
                      <c:pt idx="6">
                        <c:v>September</c:v>
                      </c:pt>
                      <c:pt idx="7">
                        <c:v>October</c:v>
                      </c:pt>
                      <c:pt idx="8">
                        <c:v>November</c:v>
                      </c:pt>
                    </c:strCache>
                  </c:strRef>
                </c:cat>
                <c:val>
                  <c:numRef>
                    <c:extLst>
                      <c:ext uri="{02D57815-91ED-43cb-92C2-25804820EDAC}">
                        <c15:formulaRef>
                          <c15:sqref>Sheet1!$F$5:$F$13</c15:sqref>
                        </c15:formulaRef>
                      </c:ext>
                    </c:extLst>
                    <c:numCache>
                      <c:formatCode>General</c:formatCode>
                      <c:ptCount val="9"/>
                    </c:numCache>
                  </c:numRef>
                </c:val>
                <c:extLst>
                  <c:ext xmlns:c16="http://schemas.microsoft.com/office/drawing/2014/chart" uri="{C3380CC4-5D6E-409C-BE32-E72D297353CC}">
                    <c16:uniqueId val="{00000003-D9AE-41A4-9A59-AF14945AD317}"/>
                  </c:ext>
                </c:extLst>
              </c15:ser>
            </c15:filteredBarSeries>
          </c:ext>
        </c:extLst>
      </c:barChart>
      <c:catAx>
        <c:axId val="1499099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7465759"/>
        <c:crosses val="autoZero"/>
        <c:auto val="1"/>
        <c:lblAlgn val="ctr"/>
        <c:lblOffset val="100"/>
        <c:noMultiLvlLbl val="0"/>
      </c:catAx>
      <c:valAx>
        <c:axId val="14874657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90991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3EAFA-22E4-4524-B176-BEC62E0E0CEC}"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AC473928-51ED-4E02-A3BB-ECDAEAA7973F}">
      <dgm:prSet phldrT="[Text]" custT="1"/>
      <dgm:spPr/>
      <dgm:t>
        <a:bodyPr/>
        <a:lstStyle/>
        <a:p>
          <a:r>
            <a:rPr lang="en-GB" sz="2000" b="1" dirty="0"/>
            <a:t>80</a:t>
          </a:r>
        </a:p>
        <a:p>
          <a:r>
            <a:rPr lang="en-GB" sz="1400" dirty="0"/>
            <a:t>Defects impacting AQ since August 2019</a:t>
          </a:r>
        </a:p>
        <a:p>
          <a:r>
            <a:rPr lang="en-GB" sz="1000" b="1" dirty="0"/>
            <a:t>(+1 raised since last month)</a:t>
          </a:r>
          <a:endParaRPr lang="en-GB" sz="2000" b="1" dirty="0"/>
        </a:p>
      </dgm:t>
    </dgm:pt>
    <dgm:pt modelId="{0682BCD5-FA2F-4EA1-BEDD-2198723ED4D5}" type="parTrans" cxnId="{D920DB48-8786-417B-8622-3EA152724D27}">
      <dgm:prSet/>
      <dgm:spPr/>
      <dgm:t>
        <a:bodyPr/>
        <a:lstStyle/>
        <a:p>
          <a:endParaRPr lang="en-GB"/>
        </a:p>
      </dgm:t>
    </dgm:pt>
    <dgm:pt modelId="{6A5FBD11-E486-4A1C-8321-CC00B2E9A57F}" type="sibTrans" cxnId="{D920DB48-8786-417B-8622-3EA152724D27}">
      <dgm:prSet/>
      <dgm:spPr/>
      <dgm:t>
        <a:bodyPr/>
        <a:lstStyle/>
        <a:p>
          <a:endParaRPr lang="en-GB"/>
        </a:p>
      </dgm:t>
    </dgm:pt>
    <dgm:pt modelId="{340B2C31-6F7C-4FF2-B77A-12213BAAD110}">
      <dgm:prSet phldrT="[Text]" custT="1"/>
      <dgm:spPr/>
      <dgm:t>
        <a:bodyPr/>
        <a:lstStyle/>
        <a:p>
          <a:r>
            <a:rPr lang="en-GB" sz="1800" b="1" dirty="0"/>
            <a:t>12</a:t>
          </a:r>
        </a:p>
        <a:p>
          <a:r>
            <a:rPr lang="en-GB" sz="1400" dirty="0"/>
            <a:t>Open Defects </a:t>
          </a:r>
        </a:p>
        <a:p>
          <a:r>
            <a:rPr lang="en-GB" sz="1000" dirty="0"/>
            <a:t>(-17 from previous month)</a:t>
          </a:r>
        </a:p>
      </dgm:t>
    </dgm:pt>
    <dgm:pt modelId="{1363F4CD-562A-4544-AD46-DA68D9CB8E40}" type="parTrans" cxnId="{896D6AD5-E49E-42F2-992D-392050D1BFB8}">
      <dgm:prSet/>
      <dgm:spPr/>
      <dgm:t>
        <a:bodyPr/>
        <a:lstStyle/>
        <a:p>
          <a:endParaRPr lang="en-GB"/>
        </a:p>
      </dgm:t>
    </dgm:pt>
    <dgm:pt modelId="{B5E44D39-DAFE-4C4B-8BF3-7B36BA70B51E}" type="sibTrans" cxnId="{896D6AD5-E49E-42F2-992D-392050D1BFB8}">
      <dgm:prSet/>
      <dgm:spPr/>
      <dgm:t>
        <a:bodyPr/>
        <a:lstStyle/>
        <a:p>
          <a:endParaRPr lang="en-GB"/>
        </a:p>
      </dgm:t>
    </dgm:pt>
    <dgm:pt modelId="{1A861763-37B6-4543-A5D1-B7824B3F6B01}">
      <dgm:prSet phldrT="[Text]" custT="1"/>
      <dgm:spPr/>
      <dgm:t>
        <a:bodyPr/>
        <a:lstStyle/>
        <a:p>
          <a:r>
            <a:rPr lang="en-GB" sz="1300" dirty="0"/>
            <a:t> 6</a:t>
          </a:r>
        </a:p>
        <a:p>
          <a:r>
            <a:rPr lang="en-GB" sz="1300" dirty="0"/>
            <a:t>Analysis</a:t>
          </a:r>
        </a:p>
        <a:p>
          <a:r>
            <a:rPr lang="en-GB" sz="1000" dirty="0"/>
            <a:t>(-2 from previous month)</a:t>
          </a:r>
        </a:p>
      </dgm:t>
    </dgm:pt>
    <dgm:pt modelId="{B858F592-FCD9-481A-8E4D-17C21BB66564}" type="parTrans" cxnId="{BE36BE5D-C4AE-42E1-8298-3D16D78D33D3}">
      <dgm:prSet/>
      <dgm:spPr/>
      <dgm:t>
        <a:bodyPr/>
        <a:lstStyle/>
        <a:p>
          <a:endParaRPr lang="en-GB"/>
        </a:p>
      </dgm:t>
    </dgm:pt>
    <dgm:pt modelId="{2990AC20-C657-4F39-A91C-B5C21975A6F9}" type="sibTrans" cxnId="{BE36BE5D-C4AE-42E1-8298-3D16D78D33D3}">
      <dgm:prSet/>
      <dgm:spPr/>
      <dgm:t>
        <a:bodyPr/>
        <a:lstStyle/>
        <a:p>
          <a:endParaRPr lang="en-GB"/>
        </a:p>
      </dgm:t>
    </dgm:pt>
    <dgm:pt modelId="{9AEC4C1D-AAF8-4FFB-AC6D-141FB9A4B5E9}">
      <dgm:prSet phldrT="[Text]" custT="1"/>
      <dgm:spPr/>
      <dgm:t>
        <a:bodyPr/>
        <a:lstStyle/>
        <a:p>
          <a:r>
            <a:rPr lang="en-GB" sz="1800" b="1" dirty="0"/>
            <a:t>50</a:t>
          </a:r>
        </a:p>
        <a:p>
          <a:r>
            <a:rPr lang="en-GB" sz="1300" dirty="0"/>
            <a:t>Resolved defects</a:t>
          </a:r>
        </a:p>
        <a:p>
          <a:r>
            <a:rPr lang="en-GB" sz="1000" dirty="0"/>
            <a:t>(+1 on previous month)</a:t>
          </a:r>
          <a:r>
            <a:rPr lang="en-GB" sz="1300" dirty="0"/>
            <a:t> </a:t>
          </a:r>
        </a:p>
      </dgm:t>
    </dgm:pt>
    <dgm:pt modelId="{2AABE790-0135-4A93-8409-0205625CE0F8}" type="parTrans" cxnId="{729B591F-7ABC-4A97-ACB8-879D2CFDF308}">
      <dgm:prSet/>
      <dgm:spPr/>
      <dgm:t>
        <a:bodyPr/>
        <a:lstStyle/>
        <a:p>
          <a:endParaRPr lang="en-GB"/>
        </a:p>
      </dgm:t>
    </dgm:pt>
    <dgm:pt modelId="{19E7C930-EA71-41C5-8E8B-29A2FD5F045A}" type="sibTrans" cxnId="{729B591F-7ABC-4A97-ACB8-879D2CFDF308}">
      <dgm:prSet/>
      <dgm:spPr/>
      <dgm:t>
        <a:bodyPr/>
        <a:lstStyle/>
        <a:p>
          <a:endParaRPr lang="en-GB"/>
        </a:p>
      </dgm:t>
    </dgm:pt>
    <dgm:pt modelId="{8C33E55C-719F-48FF-9EC1-F4D7BD93652C}">
      <dgm:prSet custT="1"/>
      <dgm:spPr/>
      <dgm:t>
        <a:bodyPr/>
        <a:lstStyle/>
        <a:p>
          <a:r>
            <a:rPr lang="en-GB" sz="1300" dirty="0"/>
            <a:t>4</a:t>
          </a:r>
        </a:p>
        <a:p>
          <a:r>
            <a:rPr lang="en-GB" sz="1300" dirty="0"/>
            <a:t>UAT</a:t>
          </a:r>
        </a:p>
        <a:p>
          <a:r>
            <a:rPr lang="en-GB" sz="1000" dirty="0"/>
            <a:t>(-3 from previous month) </a:t>
          </a:r>
        </a:p>
      </dgm:t>
    </dgm:pt>
    <dgm:pt modelId="{1632CE0A-FAA0-4D8C-81D8-D4351F0AC922}" type="parTrans" cxnId="{6CD5647F-57DF-45A7-A517-F9C94CD6CC3C}">
      <dgm:prSet/>
      <dgm:spPr/>
      <dgm:t>
        <a:bodyPr/>
        <a:lstStyle/>
        <a:p>
          <a:endParaRPr lang="en-GB"/>
        </a:p>
      </dgm:t>
    </dgm:pt>
    <dgm:pt modelId="{110D616A-200C-4BBE-8A2B-9D8B22405FBD}" type="sibTrans" cxnId="{6CD5647F-57DF-45A7-A517-F9C94CD6CC3C}">
      <dgm:prSet/>
      <dgm:spPr/>
      <dgm:t>
        <a:bodyPr/>
        <a:lstStyle/>
        <a:p>
          <a:endParaRPr lang="en-GB"/>
        </a:p>
      </dgm:t>
    </dgm:pt>
    <dgm:pt modelId="{EED33189-234B-4E1B-815C-C178EF63FB22}">
      <dgm:prSet custT="1"/>
      <dgm:spPr/>
      <dgm:t>
        <a:bodyPr/>
        <a:lstStyle/>
        <a:p>
          <a:r>
            <a:rPr lang="en-GB" sz="1300" dirty="0"/>
            <a:t>2</a:t>
          </a:r>
        </a:p>
        <a:p>
          <a:r>
            <a:rPr lang="en-GB" sz="1300" dirty="0"/>
            <a:t>Fixed, Deployed Awaiting Data Correction</a:t>
          </a:r>
        </a:p>
        <a:p>
          <a:r>
            <a:rPr lang="en-GB" sz="1000" dirty="0"/>
            <a:t>(-3 on previous month)</a:t>
          </a:r>
        </a:p>
      </dgm:t>
    </dgm:pt>
    <dgm:pt modelId="{EE689631-0D7D-4F2F-B89F-1788696A207C}" type="parTrans" cxnId="{4E39E66B-E744-4C56-A148-F67EE0315B5D}">
      <dgm:prSet/>
      <dgm:spPr/>
      <dgm:t>
        <a:bodyPr/>
        <a:lstStyle/>
        <a:p>
          <a:endParaRPr lang="en-GB"/>
        </a:p>
      </dgm:t>
    </dgm:pt>
    <dgm:pt modelId="{C62834ED-E48A-4D9E-87AA-F70EF4D61242}" type="sibTrans" cxnId="{4E39E66B-E744-4C56-A148-F67EE0315B5D}">
      <dgm:prSet/>
      <dgm:spPr/>
      <dgm:t>
        <a:bodyPr/>
        <a:lstStyle/>
        <a:p>
          <a:endParaRPr lang="en-GB"/>
        </a:p>
      </dgm:t>
    </dgm:pt>
    <dgm:pt modelId="{C475F27B-4F63-46BE-9C43-DB2B128C95AC}">
      <dgm:prSet custT="1"/>
      <dgm:spPr/>
      <dgm:t>
        <a:bodyPr/>
        <a:lstStyle/>
        <a:p>
          <a:r>
            <a:rPr lang="en-GB" sz="1300" dirty="0"/>
            <a:t>0</a:t>
          </a:r>
        </a:p>
        <a:p>
          <a:r>
            <a:rPr lang="en-GB" sz="1300" dirty="0"/>
            <a:t>Awaiting Deployment</a:t>
          </a:r>
          <a:r>
            <a:rPr lang="en-GB" sz="1000" dirty="0"/>
            <a:t> </a:t>
          </a:r>
        </a:p>
        <a:p>
          <a:r>
            <a:rPr lang="en-GB" sz="1000" dirty="0"/>
            <a:t>(same as previous month)</a:t>
          </a:r>
        </a:p>
      </dgm:t>
    </dgm:pt>
    <dgm:pt modelId="{A9517AEE-641C-4C2B-8E18-ACDA5F3908DF}" type="parTrans" cxnId="{4C7DF86A-BBEC-4910-957F-B5B205824E73}">
      <dgm:prSet/>
      <dgm:spPr/>
      <dgm:t>
        <a:bodyPr/>
        <a:lstStyle/>
        <a:p>
          <a:endParaRPr lang="en-GB"/>
        </a:p>
      </dgm:t>
    </dgm:pt>
    <dgm:pt modelId="{07270606-D410-4437-AFA9-750FCF79AE81}" type="sibTrans" cxnId="{4C7DF86A-BBEC-4910-957F-B5B205824E73}">
      <dgm:prSet/>
      <dgm:spPr/>
      <dgm:t>
        <a:bodyPr/>
        <a:lstStyle/>
        <a:p>
          <a:endParaRPr lang="en-GB"/>
        </a:p>
      </dgm:t>
    </dgm:pt>
    <dgm:pt modelId="{6650C247-EBC0-4C67-9643-6D8A1555A3A5}">
      <dgm:prSet custT="1"/>
      <dgm:spPr/>
      <dgm:t>
        <a:bodyPr/>
        <a:lstStyle/>
        <a:p>
          <a:r>
            <a:rPr lang="en-GB" sz="1400" dirty="0"/>
            <a:t>18</a:t>
          </a:r>
        </a:p>
        <a:p>
          <a:r>
            <a:rPr lang="en-GB" sz="1000" dirty="0"/>
            <a:t>(+9 on previous month)</a:t>
          </a:r>
        </a:p>
        <a:p>
          <a:r>
            <a:rPr lang="en-GB" sz="1000" dirty="0"/>
            <a:t>Resolves defects that require to be processed via adjustment tools</a:t>
          </a:r>
        </a:p>
      </dgm:t>
    </dgm:pt>
    <dgm:pt modelId="{D83FEF8D-5D22-4222-82E7-25E97D7267A1}" type="parTrans" cxnId="{26F131B3-DFEF-4381-B256-30F1C3E95185}">
      <dgm:prSet/>
      <dgm:spPr/>
      <dgm:t>
        <a:bodyPr/>
        <a:lstStyle/>
        <a:p>
          <a:endParaRPr lang="en-GB"/>
        </a:p>
      </dgm:t>
    </dgm:pt>
    <dgm:pt modelId="{BF694F29-2537-4E60-8B6F-C98095C24FB8}" type="sibTrans" cxnId="{26F131B3-DFEF-4381-B256-30F1C3E95185}">
      <dgm:prSet/>
      <dgm:spPr/>
      <dgm:t>
        <a:bodyPr/>
        <a:lstStyle/>
        <a:p>
          <a:endParaRPr lang="en-GB"/>
        </a:p>
      </dgm:t>
    </dgm:pt>
    <dgm:pt modelId="{48FCC7CE-E3EF-4C88-9975-FD08D5E610FD}" type="pres">
      <dgm:prSet presAssocID="{5B43EAFA-22E4-4524-B176-BEC62E0E0CEC}" presName="Name0" presStyleCnt="0">
        <dgm:presLayoutVars>
          <dgm:chPref val="1"/>
          <dgm:dir/>
          <dgm:animOne val="branch"/>
          <dgm:animLvl val="lvl"/>
          <dgm:resizeHandles/>
        </dgm:presLayoutVars>
      </dgm:prSet>
      <dgm:spPr/>
    </dgm:pt>
    <dgm:pt modelId="{F1918431-87A7-469F-B020-70F80A97A86B}" type="pres">
      <dgm:prSet presAssocID="{AC473928-51ED-4E02-A3BB-ECDAEAA7973F}" presName="vertOne" presStyleCnt="0"/>
      <dgm:spPr/>
    </dgm:pt>
    <dgm:pt modelId="{73F1636D-0BE1-4310-936E-96480B5E2256}" type="pres">
      <dgm:prSet presAssocID="{AC473928-51ED-4E02-A3BB-ECDAEAA7973F}" presName="txOne" presStyleLbl="node0" presStyleIdx="0" presStyleCnt="1">
        <dgm:presLayoutVars>
          <dgm:chPref val="3"/>
        </dgm:presLayoutVars>
      </dgm:prSet>
      <dgm:spPr/>
    </dgm:pt>
    <dgm:pt modelId="{3027D3C6-F31A-47DE-BB56-84D7D1D59C37}" type="pres">
      <dgm:prSet presAssocID="{AC473928-51ED-4E02-A3BB-ECDAEAA7973F}" presName="parTransOne" presStyleCnt="0"/>
      <dgm:spPr/>
    </dgm:pt>
    <dgm:pt modelId="{64D04F86-D4D5-4E6E-AC40-4608C4250603}" type="pres">
      <dgm:prSet presAssocID="{AC473928-51ED-4E02-A3BB-ECDAEAA7973F}" presName="horzOne" presStyleCnt="0"/>
      <dgm:spPr/>
    </dgm:pt>
    <dgm:pt modelId="{EB57E6ED-049C-45D2-AE53-C1AEAA7E652D}" type="pres">
      <dgm:prSet presAssocID="{340B2C31-6F7C-4FF2-B77A-12213BAAD110}" presName="vertTwo" presStyleCnt="0"/>
      <dgm:spPr/>
    </dgm:pt>
    <dgm:pt modelId="{413F79E1-8978-46C8-B654-097B23D5410D}" type="pres">
      <dgm:prSet presAssocID="{340B2C31-6F7C-4FF2-B77A-12213BAAD110}" presName="txTwo" presStyleLbl="node2" presStyleIdx="0" presStyleCnt="2" custScaleX="91557">
        <dgm:presLayoutVars>
          <dgm:chPref val="3"/>
        </dgm:presLayoutVars>
      </dgm:prSet>
      <dgm:spPr/>
    </dgm:pt>
    <dgm:pt modelId="{F5FADC7A-05A7-4364-8B3B-13ABE13A7750}" type="pres">
      <dgm:prSet presAssocID="{340B2C31-6F7C-4FF2-B77A-12213BAAD110}" presName="parTransTwo" presStyleCnt="0"/>
      <dgm:spPr/>
    </dgm:pt>
    <dgm:pt modelId="{856EFE54-4F20-479F-897D-02572A343848}" type="pres">
      <dgm:prSet presAssocID="{340B2C31-6F7C-4FF2-B77A-12213BAAD110}" presName="horzTwo" presStyleCnt="0"/>
      <dgm:spPr/>
    </dgm:pt>
    <dgm:pt modelId="{C01FB685-18A6-4607-AC9D-682BC1F0B9EF}" type="pres">
      <dgm:prSet presAssocID="{1A861763-37B6-4543-A5D1-B7824B3F6B01}" presName="vertThree" presStyleCnt="0"/>
      <dgm:spPr/>
    </dgm:pt>
    <dgm:pt modelId="{FDE2A37E-44E9-4D3D-BCDA-2D3825DF139B}" type="pres">
      <dgm:prSet presAssocID="{1A861763-37B6-4543-A5D1-B7824B3F6B01}" presName="txThree" presStyleLbl="node3" presStyleIdx="0" presStyleCnt="5" custScaleX="125548" custLinFactNeighborX="34662" custLinFactNeighborY="-3918">
        <dgm:presLayoutVars>
          <dgm:chPref val="3"/>
        </dgm:presLayoutVars>
      </dgm:prSet>
      <dgm:spPr/>
    </dgm:pt>
    <dgm:pt modelId="{B7BACD35-9AA4-405C-8CFE-656D88F1D820}" type="pres">
      <dgm:prSet presAssocID="{1A861763-37B6-4543-A5D1-B7824B3F6B01}" presName="horzThree" presStyleCnt="0"/>
      <dgm:spPr/>
    </dgm:pt>
    <dgm:pt modelId="{EC934E02-FF22-431E-9BE0-41C2E3102E1D}" type="pres">
      <dgm:prSet presAssocID="{2990AC20-C657-4F39-A91C-B5C21975A6F9}" presName="sibSpaceThree" presStyleCnt="0"/>
      <dgm:spPr/>
    </dgm:pt>
    <dgm:pt modelId="{FEEB6870-E5D4-4812-9227-A70BC7DACD59}" type="pres">
      <dgm:prSet presAssocID="{8C33E55C-719F-48FF-9EC1-F4D7BD93652C}" presName="vertThree" presStyleCnt="0"/>
      <dgm:spPr/>
    </dgm:pt>
    <dgm:pt modelId="{EC2C6B3A-F0AA-406B-BD66-5AD5C9B9D7DD}" type="pres">
      <dgm:prSet presAssocID="{8C33E55C-719F-48FF-9EC1-F4D7BD93652C}" presName="txThree" presStyleLbl="node3" presStyleIdx="1" presStyleCnt="5" custScaleX="111998" custLinFactNeighborX="47271" custLinFactNeighborY="-3918">
        <dgm:presLayoutVars>
          <dgm:chPref val="3"/>
        </dgm:presLayoutVars>
      </dgm:prSet>
      <dgm:spPr/>
    </dgm:pt>
    <dgm:pt modelId="{5096ABD3-09D3-42CC-8D10-F8D6E744ECB9}" type="pres">
      <dgm:prSet presAssocID="{8C33E55C-719F-48FF-9EC1-F4D7BD93652C}" presName="horzThree" presStyleCnt="0"/>
      <dgm:spPr/>
    </dgm:pt>
    <dgm:pt modelId="{9064DFE4-99F4-47DC-A4AF-C381409A15DC}" type="pres">
      <dgm:prSet presAssocID="{110D616A-200C-4BBE-8A2B-9D8B22405FBD}" presName="sibSpaceThree" presStyleCnt="0"/>
      <dgm:spPr/>
    </dgm:pt>
    <dgm:pt modelId="{E9677AB3-8A1B-419E-BB27-710F04049E99}" type="pres">
      <dgm:prSet presAssocID="{C475F27B-4F63-46BE-9C43-DB2B128C95AC}" presName="vertThree" presStyleCnt="0"/>
      <dgm:spPr/>
    </dgm:pt>
    <dgm:pt modelId="{72F03A2B-41FA-43D8-A77D-7EA9572D704A}" type="pres">
      <dgm:prSet presAssocID="{C475F27B-4F63-46BE-9C43-DB2B128C95AC}" presName="txThree" presStyleLbl="node3" presStyleIdx="2" presStyleCnt="5" custScaleX="117291" custLinFactNeighborX="70025" custLinFactNeighborY="-3918">
        <dgm:presLayoutVars>
          <dgm:chPref val="3"/>
        </dgm:presLayoutVars>
      </dgm:prSet>
      <dgm:spPr/>
    </dgm:pt>
    <dgm:pt modelId="{8F190334-FE43-4EF3-8B37-74701B773CE5}" type="pres">
      <dgm:prSet presAssocID="{C475F27B-4F63-46BE-9C43-DB2B128C95AC}" presName="horzThree" presStyleCnt="0"/>
      <dgm:spPr/>
    </dgm:pt>
    <dgm:pt modelId="{D2451831-76A8-4891-ABAD-07A70B112972}" type="pres">
      <dgm:prSet presAssocID="{07270606-D410-4437-AFA9-750FCF79AE81}" presName="sibSpaceThree" presStyleCnt="0"/>
      <dgm:spPr/>
    </dgm:pt>
    <dgm:pt modelId="{11861BC6-1654-459C-A0D8-A89C691DE110}" type="pres">
      <dgm:prSet presAssocID="{EED33189-234B-4E1B-815C-C178EF63FB22}" presName="vertThree" presStyleCnt="0"/>
      <dgm:spPr/>
    </dgm:pt>
    <dgm:pt modelId="{70C30767-313D-4734-B35E-54D3DA8D6724}" type="pres">
      <dgm:prSet presAssocID="{EED33189-234B-4E1B-815C-C178EF63FB22}" presName="txThree" presStyleLbl="node3" presStyleIdx="3" presStyleCnt="5" custScaleX="148597" custLinFactNeighborX="97556" custLinFactNeighborY="-1250">
        <dgm:presLayoutVars>
          <dgm:chPref val="3"/>
        </dgm:presLayoutVars>
      </dgm:prSet>
      <dgm:spPr/>
    </dgm:pt>
    <dgm:pt modelId="{303D5900-D16C-4179-BB8F-D5B254DF826F}" type="pres">
      <dgm:prSet presAssocID="{EED33189-234B-4E1B-815C-C178EF63FB22}" presName="horzThree" presStyleCnt="0"/>
      <dgm:spPr/>
    </dgm:pt>
    <dgm:pt modelId="{196F0869-3847-46D0-8879-3120866D159E}" type="pres">
      <dgm:prSet presAssocID="{C62834ED-E48A-4D9E-87AA-F70EF4D61242}" presName="sibSpaceThree" presStyleCnt="0"/>
      <dgm:spPr/>
    </dgm:pt>
    <dgm:pt modelId="{F847832A-007F-4669-A4F4-A10B29308C5F}" type="pres">
      <dgm:prSet presAssocID="{6650C247-EBC0-4C67-9643-6D8A1555A3A5}" presName="vertThree" presStyleCnt="0"/>
      <dgm:spPr/>
    </dgm:pt>
    <dgm:pt modelId="{6763A84E-2D16-43ED-83AB-9CB1CDC4464D}" type="pres">
      <dgm:prSet presAssocID="{6650C247-EBC0-4C67-9643-6D8A1555A3A5}" presName="txThree" presStyleLbl="node3" presStyleIdx="4" presStyleCnt="5" custScaleX="140207" custLinFactX="51484" custLinFactNeighborX="100000" custLinFactNeighborY="1116">
        <dgm:presLayoutVars>
          <dgm:chPref val="3"/>
        </dgm:presLayoutVars>
      </dgm:prSet>
      <dgm:spPr/>
    </dgm:pt>
    <dgm:pt modelId="{90E12FF7-4DCE-4072-A1B8-C16F98EF358E}" type="pres">
      <dgm:prSet presAssocID="{6650C247-EBC0-4C67-9643-6D8A1555A3A5}" presName="horzThree" presStyleCnt="0"/>
      <dgm:spPr/>
    </dgm:pt>
    <dgm:pt modelId="{4DBF6F75-03DE-4219-9D65-DE1C96C9FDE1}" type="pres">
      <dgm:prSet presAssocID="{B5E44D39-DAFE-4C4B-8BF3-7B36BA70B51E}" presName="sibSpaceTwo" presStyleCnt="0"/>
      <dgm:spPr/>
    </dgm:pt>
    <dgm:pt modelId="{DFF00EAC-2DD9-405F-A723-A3F63523DBCF}" type="pres">
      <dgm:prSet presAssocID="{9AEC4C1D-AAF8-4FFB-AC6D-141FB9A4B5E9}" presName="vertTwo" presStyleCnt="0"/>
      <dgm:spPr/>
    </dgm:pt>
    <dgm:pt modelId="{21579366-40A8-401B-8BAF-1D571755D003}" type="pres">
      <dgm:prSet presAssocID="{9AEC4C1D-AAF8-4FFB-AC6D-141FB9A4B5E9}" presName="txTwo" presStyleLbl="node2" presStyleIdx="1" presStyleCnt="2" custScaleX="142785" custLinFactNeighborX="6515" custLinFactNeighborY="-2063">
        <dgm:presLayoutVars>
          <dgm:chPref val="3"/>
        </dgm:presLayoutVars>
      </dgm:prSet>
      <dgm:spPr/>
    </dgm:pt>
    <dgm:pt modelId="{65E7CEA8-7C48-4BA2-94A0-CCE52DC21185}" type="pres">
      <dgm:prSet presAssocID="{9AEC4C1D-AAF8-4FFB-AC6D-141FB9A4B5E9}" presName="horzTwo" presStyleCnt="0"/>
      <dgm:spPr/>
    </dgm:pt>
  </dgm:ptLst>
  <dgm:cxnLst>
    <dgm:cxn modelId="{729B591F-7ABC-4A97-ACB8-879D2CFDF308}" srcId="{AC473928-51ED-4E02-A3BB-ECDAEAA7973F}" destId="{9AEC4C1D-AAF8-4FFB-AC6D-141FB9A4B5E9}" srcOrd="1" destOrd="0" parTransId="{2AABE790-0135-4A93-8409-0205625CE0F8}" sibTransId="{19E7C930-EA71-41C5-8E8B-29A2FD5F045A}"/>
    <dgm:cxn modelId="{A229DA23-CC6A-4966-BA1C-CCAC8D12897F}" type="presOf" srcId="{340B2C31-6F7C-4FF2-B77A-12213BAAD110}" destId="{413F79E1-8978-46C8-B654-097B23D5410D}" srcOrd="0" destOrd="0" presId="urn:microsoft.com/office/officeart/2005/8/layout/hierarchy4"/>
    <dgm:cxn modelId="{045EE829-D2BD-4EBF-830C-D3D022DF9EAA}" type="presOf" srcId="{AC473928-51ED-4E02-A3BB-ECDAEAA7973F}" destId="{73F1636D-0BE1-4310-936E-96480B5E2256}" srcOrd="0" destOrd="0" presId="urn:microsoft.com/office/officeart/2005/8/layout/hierarchy4"/>
    <dgm:cxn modelId="{BE36BE5D-C4AE-42E1-8298-3D16D78D33D3}" srcId="{340B2C31-6F7C-4FF2-B77A-12213BAAD110}" destId="{1A861763-37B6-4543-A5D1-B7824B3F6B01}" srcOrd="0" destOrd="0" parTransId="{B858F592-FCD9-481A-8E4D-17C21BB66564}" sibTransId="{2990AC20-C657-4F39-A91C-B5C21975A6F9}"/>
    <dgm:cxn modelId="{D920DB48-8786-417B-8622-3EA152724D27}" srcId="{5B43EAFA-22E4-4524-B176-BEC62E0E0CEC}" destId="{AC473928-51ED-4E02-A3BB-ECDAEAA7973F}" srcOrd="0" destOrd="0" parTransId="{0682BCD5-FA2F-4EA1-BEDD-2198723ED4D5}" sibTransId="{6A5FBD11-E486-4A1C-8321-CC00B2E9A57F}"/>
    <dgm:cxn modelId="{DDB50B49-AD8E-4B71-998E-6F25E29D6280}" type="presOf" srcId="{C475F27B-4F63-46BE-9C43-DB2B128C95AC}" destId="{72F03A2B-41FA-43D8-A77D-7EA9572D704A}" srcOrd="0" destOrd="0" presId="urn:microsoft.com/office/officeart/2005/8/layout/hierarchy4"/>
    <dgm:cxn modelId="{4C7DF86A-BBEC-4910-957F-B5B205824E73}" srcId="{340B2C31-6F7C-4FF2-B77A-12213BAAD110}" destId="{C475F27B-4F63-46BE-9C43-DB2B128C95AC}" srcOrd="2" destOrd="0" parTransId="{A9517AEE-641C-4C2B-8E18-ACDA5F3908DF}" sibTransId="{07270606-D410-4437-AFA9-750FCF79AE81}"/>
    <dgm:cxn modelId="{4E39E66B-E744-4C56-A148-F67EE0315B5D}" srcId="{340B2C31-6F7C-4FF2-B77A-12213BAAD110}" destId="{EED33189-234B-4E1B-815C-C178EF63FB22}" srcOrd="3" destOrd="0" parTransId="{EE689631-0D7D-4F2F-B89F-1788696A207C}" sibTransId="{C62834ED-E48A-4D9E-87AA-F70EF4D61242}"/>
    <dgm:cxn modelId="{A3B2C051-A02E-4A07-88D8-A9648E786BBD}" type="presOf" srcId="{5B43EAFA-22E4-4524-B176-BEC62E0E0CEC}" destId="{48FCC7CE-E3EF-4C88-9975-FD08D5E610FD}" srcOrd="0" destOrd="0" presId="urn:microsoft.com/office/officeart/2005/8/layout/hierarchy4"/>
    <dgm:cxn modelId="{76E1E67D-BF15-4F9A-914D-5D33DC00B9C7}" type="presOf" srcId="{1A861763-37B6-4543-A5D1-B7824B3F6B01}" destId="{FDE2A37E-44E9-4D3D-BCDA-2D3825DF139B}" srcOrd="0" destOrd="0" presId="urn:microsoft.com/office/officeart/2005/8/layout/hierarchy4"/>
    <dgm:cxn modelId="{6CD5647F-57DF-45A7-A517-F9C94CD6CC3C}" srcId="{340B2C31-6F7C-4FF2-B77A-12213BAAD110}" destId="{8C33E55C-719F-48FF-9EC1-F4D7BD93652C}" srcOrd="1" destOrd="0" parTransId="{1632CE0A-FAA0-4D8C-81D8-D4351F0AC922}" sibTransId="{110D616A-200C-4BBE-8A2B-9D8B22405FBD}"/>
    <dgm:cxn modelId="{B0878B84-4EB7-4875-8F4E-915BCBF3B6A5}" type="presOf" srcId="{EED33189-234B-4E1B-815C-C178EF63FB22}" destId="{70C30767-313D-4734-B35E-54D3DA8D6724}" srcOrd="0" destOrd="0" presId="urn:microsoft.com/office/officeart/2005/8/layout/hierarchy4"/>
    <dgm:cxn modelId="{26F131B3-DFEF-4381-B256-30F1C3E95185}" srcId="{340B2C31-6F7C-4FF2-B77A-12213BAAD110}" destId="{6650C247-EBC0-4C67-9643-6D8A1555A3A5}" srcOrd="4" destOrd="0" parTransId="{D83FEF8D-5D22-4222-82E7-25E97D7267A1}" sibTransId="{BF694F29-2537-4E60-8B6F-C98095C24FB8}"/>
    <dgm:cxn modelId="{BCB048C6-AB35-4DAF-9614-682DF3EDD1F4}" type="presOf" srcId="{8C33E55C-719F-48FF-9EC1-F4D7BD93652C}" destId="{EC2C6B3A-F0AA-406B-BD66-5AD5C9B9D7DD}" srcOrd="0" destOrd="0" presId="urn:microsoft.com/office/officeart/2005/8/layout/hierarchy4"/>
    <dgm:cxn modelId="{896D6AD5-E49E-42F2-992D-392050D1BFB8}" srcId="{AC473928-51ED-4E02-A3BB-ECDAEAA7973F}" destId="{340B2C31-6F7C-4FF2-B77A-12213BAAD110}" srcOrd="0" destOrd="0" parTransId="{1363F4CD-562A-4544-AD46-DA68D9CB8E40}" sibTransId="{B5E44D39-DAFE-4C4B-8BF3-7B36BA70B51E}"/>
    <dgm:cxn modelId="{638AB8E8-0596-4824-9691-DD225D185324}" type="presOf" srcId="{6650C247-EBC0-4C67-9643-6D8A1555A3A5}" destId="{6763A84E-2D16-43ED-83AB-9CB1CDC4464D}" srcOrd="0" destOrd="0" presId="urn:microsoft.com/office/officeart/2005/8/layout/hierarchy4"/>
    <dgm:cxn modelId="{4FA8D1F3-F4F0-42F4-8598-232179750EFA}" type="presOf" srcId="{9AEC4C1D-AAF8-4FFB-AC6D-141FB9A4B5E9}" destId="{21579366-40A8-401B-8BAF-1D571755D003}" srcOrd="0" destOrd="0" presId="urn:microsoft.com/office/officeart/2005/8/layout/hierarchy4"/>
    <dgm:cxn modelId="{A77C3FA3-2799-4B70-A113-D08635852330}" type="presParOf" srcId="{48FCC7CE-E3EF-4C88-9975-FD08D5E610FD}" destId="{F1918431-87A7-469F-B020-70F80A97A86B}" srcOrd="0" destOrd="0" presId="urn:microsoft.com/office/officeart/2005/8/layout/hierarchy4"/>
    <dgm:cxn modelId="{B928ACD8-0EF8-491F-BABB-8BEF6B5992D3}" type="presParOf" srcId="{F1918431-87A7-469F-B020-70F80A97A86B}" destId="{73F1636D-0BE1-4310-936E-96480B5E2256}" srcOrd="0" destOrd="0" presId="urn:microsoft.com/office/officeart/2005/8/layout/hierarchy4"/>
    <dgm:cxn modelId="{F35ED27D-6346-4171-9231-D1D9B71B84EA}" type="presParOf" srcId="{F1918431-87A7-469F-B020-70F80A97A86B}" destId="{3027D3C6-F31A-47DE-BB56-84D7D1D59C37}" srcOrd="1" destOrd="0" presId="urn:microsoft.com/office/officeart/2005/8/layout/hierarchy4"/>
    <dgm:cxn modelId="{1692874B-7D49-45E6-8058-192FC15AAB0E}" type="presParOf" srcId="{F1918431-87A7-469F-B020-70F80A97A86B}" destId="{64D04F86-D4D5-4E6E-AC40-4608C4250603}" srcOrd="2" destOrd="0" presId="urn:microsoft.com/office/officeart/2005/8/layout/hierarchy4"/>
    <dgm:cxn modelId="{31E17CED-7F00-4E67-9540-B21E75924D5D}" type="presParOf" srcId="{64D04F86-D4D5-4E6E-AC40-4608C4250603}" destId="{EB57E6ED-049C-45D2-AE53-C1AEAA7E652D}" srcOrd="0" destOrd="0" presId="urn:microsoft.com/office/officeart/2005/8/layout/hierarchy4"/>
    <dgm:cxn modelId="{D5D52C5A-A82E-4484-9EAD-4F84612093B7}" type="presParOf" srcId="{EB57E6ED-049C-45D2-AE53-C1AEAA7E652D}" destId="{413F79E1-8978-46C8-B654-097B23D5410D}" srcOrd="0" destOrd="0" presId="urn:microsoft.com/office/officeart/2005/8/layout/hierarchy4"/>
    <dgm:cxn modelId="{09225255-E2DB-40B8-97C0-0B64DB9EE76A}" type="presParOf" srcId="{EB57E6ED-049C-45D2-AE53-C1AEAA7E652D}" destId="{F5FADC7A-05A7-4364-8B3B-13ABE13A7750}" srcOrd="1" destOrd="0" presId="urn:microsoft.com/office/officeart/2005/8/layout/hierarchy4"/>
    <dgm:cxn modelId="{204E1707-C981-41D0-A2BD-1D9D1A1DACF4}" type="presParOf" srcId="{EB57E6ED-049C-45D2-AE53-C1AEAA7E652D}" destId="{856EFE54-4F20-479F-897D-02572A343848}" srcOrd="2" destOrd="0" presId="urn:microsoft.com/office/officeart/2005/8/layout/hierarchy4"/>
    <dgm:cxn modelId="{DCCCA4BE-67DC-4DD0-A1C0-2E0DF0D302F7}" type="presParOf" srcId="{856EFE54-4F20-479F-897D-02572A343848}" destId="{C01FB685-18A6-4607-AC9D-682BC1F0B9EF}" srcOrd="0" destOrd="0" presId="urn:microsoft.com/office/officeart/2005/8/layout/hierarchy4"/>
    <dgm:cxn modelId="{83FB8505-D104-4061-954F-F98458497FA4}" type="presParOf" srcId="{C01FB685-18A6-4607-AC9D-682BC1F0B9EF}" destId="{FDE2A37E-44E9-4D3D-BCDA-2D3825DF139B}" srcOrd="0" destOrd="0" presId="urn:microsoft.com/office/officeart/2005/8/layout/hierarchy4"/>
    <dgm:cxn modelId="{1842AFF1-DE30-4395-91C0-AE5DB291AC76}" type="presParOf" srcId="{C01FB685-18A6-4607-AC9D-682BC1F0B9EF}" destId="{B7BACD35-9AA4-405C-8CFE-656D88F1D820}" srcOrd="1" destOrd="0" presId="urn:microsoft.com/office/officeart/2005/8/layout/hierarchy4"/>
    <dgm:cxn modelId="{B3966822-A93F-4277-A711-65612F0A0F43}" type="presParOf" srcId="{856EFE54-4F20-479F-897D-02572A343848}" destId="{EC934E02-FF22-431E-9BE0-41C2E3102E1D}" srcOrd="1" destOrd="0" presId="urn:microsoft.com/office/officeart/2005/8/layout/hierarchy4"/>
    <dgm:cxn modelId="{C5663954-D018-4B4B-9960-4161003B5D3C}" type="presParOf" srcId="{856EFE54-4F20-479F-897D-02572A343848}" destId="{FEEB6870-E5D4-4812-9227-A70BC7DACD59}" srcOrd="2" destOrd="0" presId="urn:microsoft.com/office/officeart/2005/8/layout/hierarchy4"/>
    <dgm:cxn modelId="{26BE0BB5-C7F2-4802-B54D-067EEADAF47C}" type="presParOf" srcId="{FEEB6870-E5D4-4812-9227-A70BC7DACD59}" destId="{EC2C6B3A-F0AA-406B-BD66-5AD5C9B9D7DD}" srcOrd="0" destOrd="0" presId="urn:microsoft.com/office/officeart/2005/8/layout/hierarchy4"/>
    <dgm:cxn modelId="{465814EF-1341-4E92-9FFE-9149B45E0927}" type="presParOf" srcId="{FEEB6870-E5D4-4812-9227-A70BC7DACD59}" destId="{5096ABD3-09D3-42CC-8D10-F8D6E744ECB9}" srcOrd="1" destOrd="0" presId="urn:microsoft.com/office/officeart/2005/8/layout/hierarchy4"/>
    <dgm:cxn modelId="{6A7C5985-6E6A-4D75-B9F4-D04570EBA04B}" type="presParOf" srcId="{856EFE54-4F20-479F-897D-02572A343848}" destId="{9064DFE4-99F4-47DC-A4AF-C381409A15DC}" srcOrd="3" destOrd="0" presId="urn:microsoft.com/office/officeart/2005/8/layout/hierarchy4"/>
    <dgm:cxn modelId="{642C978C-55EB-4224-B589-6C4890E54A7A}" type="presParOf" srcId="{856EFE54-4F20-479F-897D-02572A343848}" destId="{E9677AB3-8A1B-419E-BB27-710F04049E99}" srcOrd="4" destOrd="0" presId="urn:microsoft.com/office/officeart/2005/8/layout/hierarchy4"/>
    <dgm:cxn modelId="{95FAF628-90A5-4C24-AE7A-7CA4E8E53D9F}" type="presParOf" srcId="{E9677AB3-8A1B-419E-BB27-710F04049E99}" destId="{72F03A2B-41FA-43D8-A77D-7EA9572D704A}" srcOrd="0" destOrd="0" presId="urn:microsoft.com/office/officeart/2005/8/layout/hierarchy4"/>
    <dgm:cxn modelId="{0ED46F5B-22D9-49C8-8AE6-1978A5A230D4}" type="presParOf" srcId="{E9677AB3-8A1B-419E-BB27-710F04049E99}" destId="{8F190334-FE43-4EF3-8B37-74701B773CE5}" srcOrd="1" destOrd="0" presId="urn:microsoft.com/office/officeart/2005/8/layout/hierarchy4"/>
    <dgm:cxn modelId="{FB32361E-8DAF-4F94-8A77-3B31FEFBA34F}" type="presParOf" srcId="{856EFE54-4F20-479F-897D-02572A343848}" destId="{D2451831-76A8-4891-ABAD-07A70B112972}" srcOrd="5" destOrd="0" presId="urn:microsoft.com/office/officeart/2005/8/layout/hierarchy4"/>
    <dgm:cxn modelId="{1FBE9438-D428-4199-ADBA-9F34BE241644}" type="presParOf" srcId="{856EFE54-4F20-479F-897D-02572A343848}" destId="{11861BC6-1654-459C-A0D8-A89C691DE110}" srcOrd="6" destOrd="0" presId="urn:microsoft.com/office/officeart/2005/8/layout/hierarchy4"/>
    <dgm:cxn modelId="{30B01230-FB73-42B2-81F6-B537701A702F}" type="presParOf" srcId="{11861BC6-1654-459C-A0D8-A89C691DE110}" destId="{70C30767-313D-4734-B35E-54D3DA8D6724}" srcOrd="0" destOrd="0" presId="urn:microsoft.com/office/officeart/2005/8/layout/hierarchy4"/>
    <dgm:cxn modelId="{605FA92F-8C29-4740-850D-E20BABE06F6F}" type="presParOf" srcId="{11861BC6-1654-459C-A0D8-A89C691DE110}" destId="{303D5900-D16C-4179-BB8F-D5B254DF826F}" srcOrd="1" destOrd="0" presId="urn:microsoft.com/office/officeart/2005/8/layout/hierarchy4"/>
    <dgm:cxn modelId="{C5CBDC86-AC96-4611-B611-E6316B8E1D66}" type="presParOf" srcId="{856EFE54-4F20-479F-897D-02572A343848}" destId="{196F0869-3847-46D0-8879-3120866D159E}" srcOrd="7" destOrd="0" presId="urn:microsoft.com/office/officeart/2005/8/layout/hierarchy4"/>
    <dgm:cxn modelId="{C21DA2A7-34CA-479C-8D02-8D9EA7FC0832}" type="presParOf" srcId="{856EFE54-4F20-479F-897D-02572A343848}" destId="{F847832A-007F-4669-A4F4-A10B29308C5F}" srcOrd="8" destOrd="0" presId="urn:microsoft.com/office/officeart/2005/8/layout/hierarchy4"/>
    <dgm:cxn modelId="{7FEA3E86-0057-40DF-BD57-C1A229495C1D}" type="presParOf" srcId="{F847832A-007F-4669-A4F4-A10B29308C5F}" destId="{6763A84E-2D16-43ED-83AB-9CB1CDC4464D}" srcOrd="0" destOrd="0" presId="urn:microsoft.com/office/officeart/2005/8/layout/hierarchy4"/>
    <dgm:cxn modelId="{7FD382F5-BCCB-40A0-BEE8-E40DF37585E8}" type="presParOf" srcId="{F847832A-007F-4669-A4F4-A10B29308C5F}" destId="{90E12FF7-4DCE-4072-A1B8-C16F98EF358E}" srcOrd="1" destOrd="0" presId="urn:microsoft.com/office/officeart/2005/8/layout/hierarchy4"/>
    <dgm:cxn modelId="{EFFD7766-4605-4CC0-A076-8BA154B2A441}" type="presParOf" srcId="{64D04F86-D4D5-4E6E-AC40-4608C4250603}" destId="{4DBF6F75-03DE-4219-9D65-DE1C96C9FDE1}" srcOrd="1" destOrd="0" presId="urn:microsoft.com/office/officeart/2005/8/layout/hierarchy4"/>
    <dgm:cxn modelId="{E7855B4F-FA5F-4E95-848E-8E58225EEA0D}" type="presParOf" srcId="{64D04F86-D4D5-4E6E-AC40-4608C4250603}" destId="{DFF00EAC-2DD9-405F-A723-A3F63523DBCF}" srcOrd="2" destOrd="0" presId="urn:microsoft.com/office/officeart/2005/8/layout/hierarchy4"/>
    <dgm:cxn modelId="{B6905871-B79C-47AC-B4EC-BF93EB6B2F02}" type="presParOf" srcId="{DFF00EAC-2DD9-405F-A723-A3F63523DBCF}" destId="{21579366-40A8-401B-8BAF-1D571755D003}" srcOrd="0" destOrd="0" presId="urn:microsoft.com/office/officeart/2005/8/layout/hierarchy4"/>
    <dgm:cxn modelId="{B21900BB-52C2-435B-A7F1-EDF70F5E95F0}" type="presParOf" srcId="{DFF00EAC-2DD9-405F-A723-A3F63523DBCF}" destId="{65E7CEA8-7C48-4BA2-94A0-CCE52DC211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1636D-0BE1-4310-936E-96480B5E2256}">
      <dsp:nvSpPr>
        <dsp:cNvPr id="0" name=""/>
        <dsp:cNvSpPr/>
      </dsp:nvSpPr>
      <dsp:spPr>
        <a:xfrm>
          <a:off x="1353" y="2440"/>
          <a:ext cx="8226893" cy="11759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80</a:t>
          </a:r>
        </a:p>
        <a:p>
          <a:pPr marL="0" lvl="0" indent="0" algn="ctr" defTabSz="889000">
            <a:lnSpc>
              <a:spcPct val="90000"/>
            </a:lnSpc>
            <a:spcBef>
              <a:spcPct val="0"/>
            </a:spcBef>
            <a:spcAft>
              <a:spcPct val="35000"/>
            </a:spcAft>
            <a:buNone/>
          </a:pPr>
          <a:r>
            <a:rPr lang="en-GB" sz="1400" kern="1200" dirty="0"/>
            <a:t>Defects impacting AQ since August 2019</a:t>
          </a:r>
        </a:p>
        <a:p>
          <a:pPr marL="0" lvl="0" indent="0" algn="ctr" defTabSz="889000">
            <a:lnSpc>
              <a:spcPct val="90000"/>
            </a:lnSpc>
            <a:spcBef>
              <a:spcPct val="0"/>
            </a:spcBef>
            <a:spcAft>
              <a:spcPct val="35000"/>
            </a:spcAft>
            <a:buNone/>
          </a:pPr>
          <a:r>
            <a:rPr lang="en-GB" sz="1000" b="1" kern="1200" dirty="0"/>
            <a:t>(+1 raised since last month)</a:t>
          </a:r>
          <a:endParaRPr lang="en-GB" sz="2000" b="1" kern="1200" dirty="0"/>
        </a:p>
      </dsp:txBody>
      <dsp:txXfrm>
        <a:off x="35796" y="36883"/>
        <a:ext cx="8158007" cy="1107082"/>
      </dsp:txXfrm>
    </dsp:sp>
    <dsp:sp modelId="{413F79E1-8978-46C8-B654-097B23D5410D}">
      <dsp:nvSpPr>
        <dsp:cNvPr id="0" name=""/>
        <dsp:cNvSpPr/>
      </dsp:nvSpPr>
      <dsp:spPr>
        <a:xfrm>
          <a:off x="291437" y="1320401"/>
          <a:ext cx="6117259"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12</a:t>
          </a:r>
        </a:p>
        <a:p>
          <a:pPr marL="0" lvl="0" indent="0" algn="ctr" defTabSz="800100">
            <a:lnSpc>
              <a:spcPct val="90000"/>
            </a:lnSpc>
            <a:spcBef>
              <a:spcPct val="0"/>
            </a:spcBef>
            <a:spcAft>
              <a:spcPct val="35000"/>
            </a:spcAft>
            <a:buNone/>
          </a:pPr>
          <a:r>
            <a:rPr lang="en-GB" sz="1400" kern="1200" dirty="0"/>
            <a:t>Open Defects </a:t>
          </a:r>
        </a:p>
        <a:p>
          <a:pPr marL="0" lvl="0" indent="0" algn="ctr" defTabSz="800100">
            <a:lnSpc>
              <a:spcPct val="90000"/>
            </a:lnSpc>
            <a:spcBef>
              <a:spcPct val="0"/>
            </a:spcBef>
            <a:spcAft>
              <a:spcPct val="35000"/>
            </a:spcAft>
            <a:buNone/>
          </a:pPr>
          <a:r>
            <a:rPr lang="en-GB" sz="1000" kern="1200" dirty="0"/>
            <a:t>(-17 from previous month)</a:t>
          </a:r>
        </a:p>
      </dsp:txBody>
      <dsp:txXfrm>
        <a:off x="325880" y="1354844"/>
        <a:ext cx="6048373" cy="1107082"/>
      </dsp:txXfrm>
    </dsp:sp>
    <dsp:sp modelId="{FDE2A37E-44E9-4D3D-BCDA-2D3825DF139B}">
      <dsp:nvSpPr>
        <dsp:cNvPr id="0" name=""/>
        <dsp:cNvSpPr/>
      </dsp:nvSpPr>
      <dsp:spPr>
        <a:xfrm>
          <a:off x="360042" y="2592288"/>
          <a:ext cx="1270109"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 6</a:t>
          </a:r>
        </a:p>
        <a:p>
          <a:pPr marL="0" lvl="0" indent="0" algn="ctr" defTabSz="577850">
            <a:lnSpc>
              <a:spcPct val="90000"/>
            </a:lnSpc>
            <a:spcBef>
              <a:spcPct val="0"/>
            </a:spcBef>
            <a:spcAft>
              <a:spcPct val="35000"/>
            </a:spcAft>
            <a:buNone/>
          </a:pPr>
          <a:r>
            <a:rPr lang="en-GB" sz="1300" kern="1200" dirty="0"/>
            <a:t>Analysis</a:t>
          </a:r>
        </a:p>
        <a:p>
          <a:pPr marL="0" lvl="0" indent="0" algn="ctr" defTabSz="577850">
            <a:lnSpc>
              <a:spcPct val="90000"/>
            </a:lnSpc>
            <a:spcBef>
              <a:spcPct val="0"/>
            </a:spcBef>
            <a:spcAft>
              <a:spcPct val="35000"/>
            </a:spcAft>
            <a:buNone/>
          </a:pPr>
          <a:r>
            <a:rPr lang="en-GB" sz="1000" kern="1200" dirty="0"/>
            <a:t>(-2 from previous month)</a:t>
          </a:r>
        </a:p>
      </dsp:txBody>
      <dsp:txXfrm>
        <a:off x="394485" y="2626731"/>
        <a:ext cx="1201223" cy="1107082"/>
      </dsp:txXfrm>
    </dsp:sp>
    <dsp:sp modelId="{EC2C6B3A-F0AA-406B-BD66-5AD5C9B9D7DD}">
      <dsp:nvSpPr>
        <dsp:cNvPr id="0" name=""/>
        <dsp:cNvSpPr/>
      </dsp:nvSpPr>
      <dsp:spPr>
        <a:xfrm>
          <a:off x="1800200" y="2592288"/>
          <a:ext cx="1133030"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4</a:t>
          </a:r>
        </a:p>
        <a:p>
          <a:pPr marL="0" lvl="0" indent="0" algn="ctr" defTabSz="577850">
            <a:lnSpc>
              <a:spcPct val="90000"/>
            </a:lnSpc>
            <a:spcBef>
              <a:spcPct val="0"/>
            </a:spcBef>
            <a:spcAft>
              <a:spcPct val="35000"/>
            </a:spcAft>
            <a:buNone/>
          </a:pPr>
          <a:r>
            <a:rPr lang="en-GB" sz="1300" kern="1200" dirty="0"/>
            <a:t>UAT</a:t>
          </a:r>
        </a:p>
        <a:p>
          <a:pPr marL="0" lvl="0" indent="0" algn="ctr" defTabSz="577850">
            <a:lnSpc>
              <a:spcPct val="90000"/>
            </a:lnSpc>
            <a:spcBef>
              <a:spcPct val="0"/>
            </a:spcBef>
            <a:spcAft>
              <a:spcPct val="35000"/>
            </a:spcAft>
            <a:buNone/>
          </a:pPr>
          <a:r>
            <a:rPr lang="en-GB" sz="1000" kern="1200" dirty="0"/>
            <a:t>(-3 from previous month) </a:t>
          </a:r>
        </a:p>
      </dsp:txBody>
      <dsp:txXfrm>
        <a:off x="1833385" y="2625473"/>
        <a:ext cx="1066660" cy="1109598"/>
      </dsp:txXfrm>
    </dsp:sp>
    <dsp:sp modelId="{72F03A2B-41FA-43D8-A77D-7EA9572D704A}">
      <dsp:nvSpPr>
        <dsp:cNvPr id="0" name=""/>
        <dsp:cNvSpPr/>
      </dsp:nvSpPr>
      <dsp:spPr>
        <a:xfrm>
          <a:off x="3205911" y="2592288"/>
          <a:ext cx="1186577"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0</a:t>
          </a:r>
        </a:p>
        <a:p>
          <a:pPr marL="0" lvl="0" indent="0" algn="ctr" defTabSz="577850">
            <a:lnSpc>
              <a:spcPct val="90000"/>
            </a:lnSpc>
            <a:spcBef>
              <a:spcPct val="0"/>
            </a:spcBef>
            <a:spcAft>
              <a:spcPct val="35000"/>
            </a:spcAft>
            <a:buNone/>
          </a:pPr>
          <a:r>
            <a:rPr lang="en-GB" sz="1300" kern="1200" dirty="0"/>
            <a:t>Awaiting Deployment</a:t>
          </a:r>
          <a:r>
            <a:rPr lang="en-GB" sz="1000" kern="1200" dirty="0"/>
            <a:t> </a:t>
          </a:r>
        </a:p>
        <a:p>
          <a:pPr marL="0" lvl="0" indent="0" algn="ctr" defTabSz="577850">
            <a:lnSpc>
              <a:spcPct val="90000"/>
            </a:lnSpc>
            <a:spcBef>
              <a:spcPct val="0"/>
            </a:spcBef>
            <a:spcAft>
              <a:spcPct val="35000"/>
            </a:spcAft>
            <a:buNone/>
          </a:pPr>
          <a:r>
            <a:rPr lang="en-GB" sz="1000" kern="1200" dirty="0"/>
            <a:t>(same as previous month)</a:t>
          </a:r>
        </a:p>
      </dsp:txBody>
      <dsp:txXfrm>
        <a:off x="3240354" y="2626731"/>
        <a:ext cx="1117691" cy="1107082"/>
      </dsp:txXfrm>
    </dsp:sp>
    <dsp:sp modelId="{70C30767-313D-4734-B35E-54D3DA8D6724}">
      <dsp:nvSpPr>
        <dsp:cNvPr id="0" name=""/>
        <dsp:cNvSpPr/>
      </dsp:nvSpPr>
      <dsp:spPr>
        <a:xfrm>
          <a:off x="4713495" y="2623663"/>
          <a:ext cx="150328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2</a:t>
          </a:r>
        </a:p>
        <a:p>
          <a:pPr marL="0" lvl="0" indent="0" algn="ctr" defTabSz="577850">
            <a:lnSpc>
              <a:spcPct val="90000"/>
            </a:lnSpc>
            <a:spcBef>
              <a:spcPct val="0"/>
            </a:spcBef>
            <a:spcAft>
              <a:spcPct val="35000"/>
            </a:spcAft>
            <a:buNone/>
          </a:pPr>
          <a:r>
            <a:rPr lang="en-GB" sz="1300" kern="1200" dirty="0"/>
            <a:t>Fixed, Deployed Awaiting Data Correction</a:t>
          </a:r>
        </a:p>
        <a:p>
          <a:pPr marL="0" lvl="0" indent="0" algn="ctr" defTabSz="577850">
            <a:lnSpc>
              <a:spcPct val="90000"/>
            </a:lnSpc>
            <a:spcBef>
              <a:spcPct val="0"/>
            </a:spcBef>
            <a:spcAft>
              <a:spcPct val="35000"/>
            </a:spcAft>
            <a:buNone/>
          </a:pPr>
          <a:r>
            <a:rPr lang="en-GB" sz="1000" kern="1200" dirty="0"/>
            <a:t>(-3 on previous month)</a:t>
          </a:r>
        </a:p>
      </dsp:txBody>
      <dsp:txXfrm>
        <a:off x="4747938" y="2658106"/>
        <a:ext cx="1434399" cy="1107082"/>
      </dsp:txXfrm>
    </dsp:sp>
    <dsp:sp modelId="{6763A84E-2D16-43ED-83AB-9CB1CDC4464D}">
      <dsp:nvSpPr>
        <dsp:cNvPr id="0" name=""/>
        <dsp:cNvSpPr/>
      </dsp:nvSpPr>
      <dsp:spPr>
        <a:xfrm>
          <a:off x="6804834" y="2640803"/>
          <a:ext cx="1418407"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18</a:t>
          </a:r>
        </a:p>
        <a:p>
          <a:pPr marL="0" lvl="0" indent="0" algn="ctr" defTabSz="622300">
            <a:lnSpc>
              <a:spcPct val="90000"/>
            </a:lnSpc>
            <a:spcBef>
              <a:spcPct val="0"/>
            </a:spcBef>
            <a:spcAft>
              <a:spcPct val="35000"/>
            </a:spcAft>
            <a:buNone/>
          </a:pPr>
          <a:r>
            <a:rPr lang="en-GB" sz="1000" kern="1200" dirty="0"/>
            <a:t>(+9 on previous month)</a:t>
          </a:r>
        </a:p>
        <a:p>
          <a:pPr marL="0" lvl="0" indent="0" algn="ctr" defTabSz="622300">
            <a:lnSpc>
              <a:spcPct val="90000"/>
            </a:lnSpc>
            <a:spcBef>
              <a:spcPct val="0"/>
            </a:spcBef>
            <a:spcAft>
              <a:spcPct val="35000"/>
            </a:spcAft>
            <a:buNone/>
          </a:pPr>
          <a:r>
            <a:rPr lang="en-GB" sz="1000" kern="1200" dirty="0"/>
            <a:t>Resolves defects that require to be processed via adjustment tools</a:t>
          </a:r>
        </a:p>
      </dsp:txBody>
      <dsp:txXfrm>
        <a:off x="6839277" y="2675246"/>
        <a:ext cx="1349521" cy="1107082"/>
      </dsp:txXfrm>
    </dsp:sp>
    <dsp:sp modelId="{21579366-40A8-401B-8BAF-1D571755D003}">
      <dsp:nvSpPr>
        <dsp:cNvPr id="0" name=""/>
        <dsp:cNvSpPr/>
      </dsp:nvSpPr>
      <dsp:spPr>
        <a:xfrm>
          <a:off x="6785112" y="1296141"/>
          <a:ext cx="1444487"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50</a:t>
          </a:r>
        </a:p>
        <a:p>
          <a:pPr marL="0" lvl="0" indent="0" algn="ctr" defTabSz="800100">
            <a:lnSpc>
              <a:spcPct val="90000"/>
            </a:lnSpc>
            <a:spcBef>
              <a:spcPct val="0"/>
            </a:spcBef>
            <a:spcAft>
              <a:spcPct val="35000"/>
            </a:spcAft>
            <a:buNone/>
          </a:pPr>
          <a:r>
            <a:rPr lang="en-GB" sz="1300" kern="1200" dirty="0"/>
            <a:t>Resolved defects</a:t>
          </a:r>
        </a:p>
        <a:p>
          <a:pPr marL="0" lvl="0" indent="0" algn="ctr" defTabSz="800100">
            <a:lnSpc>
              <a:spcPct val="90000"/>
            </a:lnSpc>
            <a:spcBef>
              <a:spcPct val="0"/>
            </a:spcBef>
            <a:spcAft>
              <a:spcPct val="35000"/>
            </a:spcAft>
            <a:buNone/>
          </a:pPr>
          <a:r>
            <a:rPr lang="en-GB" sz="1000" kern="1200" dirty="0"/>
            <a:t>(+1 on previous month)</a:t>
          </a:r>
          <a:r>
            <a:rPr lang="en-GB" sz="1300" kern="1200" dirty="0"/>
            <a:t> </a:t>
          </a:r>
        </a:p>
      </dsp:txBody>
      <dsp:txXfrm>
        <a:off x="6819555" y="1330584"/>
        <a:ext cx="1375601" cy="11070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09/11/2020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9280759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gasgovernance.co.uk/sites/default/files/ggf/2020-08/7.3.4%20Adjustment%20Principles%20(1%20of%202).pptx" TargetMode="External"/><Relationship Id="rId2" Type="http://schemas.openxmlformats.org/officeDocument/2006/relationships/hyperlink" Target="https://www.gasgovernance.co.uk/sites/default/files/ggf/2020-08/7.3.4%20Adjustments%20Methodology%20(2%20of%202%20paper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normAutofit/>
          </a:bodyPr>
          <a:lstStyle/>
          <a:p>
            <a:r>
              <a:rPr lang="en-GB" dirty="0"/>
              <a:t>AQ Taskforce Update</a:t>
            </a:r>
            <a:br>
              <a:rPr lang="en-GB" dirty="0"/>
            </a:br>
            <a:r>
              <a:rPr lang="en-GB" dirty="0"/>
              <a:t>CoMC </a:t>
            </a:r>
          </a:p>
        </p:txBody>
      </p:sp>
      <p:sp>
        <p:nvSpPr>
          <p:cNvPr id="3" name="Subtitle 2"/>
          <p:cNvSpPr>
            <a:spLocks noGrp="1"/>
          </p:cNvSpPr>
          <p:nvPr>
            <p:ph type="subTitle" idx="1"/>
          </p:nvPr>
        </p:nvSpPr>
        <p:spPr>
          <a:xfrm>
            <a:off x="1371600" y="3003798"/>
            <a:ext cx="6400800" cy="1314450"/>
          </a:xfrm>
        </p:spPr>
        <p:txBody>
          <a:bodyPr vert="horz" lIns="91440" tIns="45720" rIns="91440" bIns="45720" rtlCol="0" anchor="t">
            <a:normAutofit/>
          </a:bodyPr>
          <a:lstStyle/>
          <a:p>
            <a:r>
              <a:rPr lang="en-GB" dirty="0">
                <a:latin typeface="Arial"/>
                <a:cs typeface="Arial"/>
              </a:rPr>
              <a:t>18</a:t>
            </a:r>
            <a:r>
              <a:rPr lang="en-GB" baseline="30000" dirty="0">
                <a:latin typeface="Arial"/>
                <a:cs typeface="Arial"/>
              </a:rPr>
              <a:t>th</a:t>
            </a:r>
            <a:r>
              <a:rPr lang="en-GB" dirty="0">
                <a:latin typeface="Arial"/>
                <a:cs typeface="Arial"/>
              </a:rPr>
              <a:t> November 2020</a:t>
            </a:r>
          </a:p>
          <a:p>
            <a:r>
              <a:rPr lang="en-GB" sz="1300" dirty="0">
                <a:latin typeface="Arial"/>
                <a:cs typeface="Arial"/>
              </a:rPr>
              <a:t>Version 1.0</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br>
              <a:rPr lang="en-GB" dirty="0"/>
            </a:br>
            <a:r>
              <a:rPr lang="en-GB" dirty="0"/>
              <a:t>AQ Defects Financial Adjustments</a:t>
            </a:r>
          </a:p>
        </p:txBody>
      </p:sp>
    </p:spTree>
    <p:extLst>
      <p:ext uri="{BB962C8B-B14F-4D97-AF65-F5344CB8AC3E}">
        <p14:creationId xmlns:p14="http://schemas.microsoft.com/office/powerpoint/2010/main" val="4292280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BB68C-2992-4E53-87A0-B4F18C655EC7}"/>
              </a:ext>
            </a:extLst>
          </p:cNvPr>
          <p:cNvSpPr>
            <a:spLocks noGrp="1"/>
          </p:cNvSpPr>
          <p:nvPr>
            <p:ph type="title"/>
          </p:nvPr>
        </p:nvSpPr>
        <p:spPr/>
        <p:txBody>
          <a:bodyPr/>
          <a:lstStyle/>
          <a:p>
            <a:r>
              <a:rPr lang="en-GB" dirty="0"/>
              <a:t>Progress to date</a:t>
            </a:r>
          </a:p>
        </p:txBody>
      </p:sp>
      <p:sp>
        <p:nvSpPr>
          <p:cNvPr id="3" name="Content Placeholder 2">
            <a:extLst>
              <a:ext uri="{FF2B5EF4-FFF2-40B4-BE49-F238E27FC236}">
                <a16:creationId xmlns:a16="http://schemas.microsoft.com/office/drawing/2014/main" id="{F1F6CE16-C665-40F1-A175-12F9515C6EDA}"/>
              </a:ext>
            </a:extLst>
          </p:cNvPr>
          <p:cNvSpPr>
            <a:spLocks noGrp="1"/>
          </p:cNvSpPr>
          <p:nvPr>
            <p:ph idx="1"/>
          </p:nvPr>
        </p:nvSpPr>
        <p:spPr>
          <a:xfrm>
            <a:off x="457200" y="843558"/>
            <a:ext cx="8229600" cy="3888432"/>
          </a:xfrm>
        </p:spPr>
        <p:txBody>
          <a:bodyPr vert="horz" lIns="91440" tIns="45720" rIns="91440" bIns="45720" rtlCol="0" anchor="t">
            <a:normAutofit fontScale="92500" lnSpcReduction="10000"/>
          </a:bodyPr>
          <a:lstStyle/>
          <a:p>
            <a:pPr marL="0" indent="0">
              <a:buNone/>
            </a:pPr>
            <a:r>
              <a:rPr lang="en-GB" sz="1400" dirty="0">
                <a:solidFill>
                  <a:schemeClr val="accent1"/>
                </a:solidFill>
                <a:latin typeface="Arial"/>
                <a:cs typeface="Arial"/>
              </a:rPr>
              <a:t>Since last month’s </a:t>
            </a:r>
            <a:r>
              <a:rPr lang="en-GB" sz="1400" dirty="0" err="1">
                <a:solidFill>
                  <a:schemeClr val="accent1"/>
                </a:solidFill>
                <a:latin typeface="Arial"/>
                <a:cs typeface="Arial"/>
              </a:rPr>
              <a:t>CoMC</a:t>
            </a:r>
            <a:r>
              <a:rPr lang="en-GB" sz="1400" dirty="0">
                <a:solidFill>
                  <a:schemeClr val="accent1"/>
                </a:solidFill>
                <a:latin typeface="Arial"/>
                <a:cs typeface="Arial"/>
              </a:rPr>
              <a:t> update we have… </a:t>
            </a:r>
          </a:p>
          <a:p>
            <a:pPr marL="0" indent="0">
              <a:buNone/>
            </a:pPr>
            <a:endParaRPr lang="en-GB" sz="1400" dirty="0">
              <a:solidFill>
                <a:schemeClr val="accent1"/>
              </a:solidFill>
              <a:latin typeface="Arial"/>
              <a:cs typeface="Arial"/>
            </a:endParaRPr>
          </a:p>
          <a:p>
            <a:r>
              <a:rPr lang="en-GB" sz="1400" dirty="0">
                <a:solidFill>
                  <a:schemeClr val="accent1"/>
                </a:solidFill>
                <a:latin typeface="Arial"/>
                <a:cs typeface="Arial"/>
              </a:rPr>
              <a:t>Continued to engage with a number of customers who have sought additional clarity on the process followed and the specific impact to themselves as a result of Phase 1 processing. </a:t>
            </a:r>
          </a:p>
          <a:p>
            <a:endParaRPr lang="en-GB" sz="1400" dirty="0">
              <a:solidFill>
                <a:schemeClr val="accent1"/>
              </a:solidFill>
              <a:latin typeface="Arial"/>
              <a:cs typeface="Arial"/>
            </a:endParaRPr>
          </a:p>
          <a:p>
            <a:r>
              <a:rPr lang="en-GB" sz="1400" dirty="0">
                <a:solidFill>
                  <a:schemeClr val="accent1"/>
                </a:solidFill>
                <a:latin typeface="Arial"/>
                <a:cs typeface="Arial"/>
              </a:rPr>
              <a:t>Published a set of FAQ’s in relation to historic adjustments on the AQ Taskforce page on Xoserve.com</a:t>
            </a:r>
          </a:p>
          <a:p>
            <a:endParaRPr lang="en-GB" sz="1400" dirty="0">
              <a:solidFill>
                <a:schemeClr val="accent1"/>
              </a:solidFill>
              <a:latin typeface="Arial"/>
              <a:cs typeface="Arial"/>
            </a:endParaRPr>
          </a:p>
          <a:p>
            <a:r>
              <a:rPr lang="en-GB" sz="1400" dirty="0">
                <a:solidFill>
                  <a:schemeClr val="accent1"/>
                </a:solidFill>
                <a:latin typeface="Arial"/>
                <a:cs typeface="Arial"/>
              </a:rPr>
              <a:t>Continued to analyse and work on Phase 2 of those MPRN’s (c.7,000) that had been excluded or rejected from our first run. These are being processed through the AQ tools (w/c 9/11) with the intent to process through the billing tool (if appropriate) w/c 16/11. Upon completion will be able to update the overall financial impact (currently £1.15M) and discuss this with impacted organisations and DNs. </a:t>
            </a:r>
          </a:p>
          <a:p>
            <a:endParaRPr lang="en-GB" sz="1400" dirty="0">
              <a:solidFill>
                <a:schemeClr val="accent1"/>
              </a:solidFill>
              <a:latin typeface="Arial"/>
              <a:cs typeface="Arial"/>
            </a:endParaRPr>
          </a:p>
          <a:p>
            <a:r>
              <a:rPr lang="en-GB" sz="1400" dirty="0">
                <a:solidFill>
                  <a:schemeClr val="accent1"/>
                </a:solidFill>
                <a:latin typeface="Arial"/>
                <a:cs typeface="Arial"/>
              </a:rPr>
              <a:t>Additionally we are now developing the Phase 3 plan to process those non-historic defects (c.18 – see Defect Status, slide 2) through the tools. As part of this process we will look to embed this process into BAU as oppose to being AQ Taskforce led and </a:t>
            </a:r>
            <a:r>
              <a:rPr lang="en-GB" sz="1400">
                <a:solidFill>
                  <a:schemeClr val="accent1"/>
                </a:solidFill>
                <a:latin typeface="Arial"/>
                <a:cs typeface="Arial"/>
              </a:rPr>
              <a:t>ensure that </a:t>
            </a:r>
            <a:r>
              <a:rPr lang="en-GB" sz="1400" dirty="0">
                <a:solidFill>
                  <a:schemeClr val="accent1"/>
                </a:solidFill>
                <a:latin typeface="Arial"/>
                <a:cs typeface="Arial"/>
              </a:rPr>
              <a:t>all new AQ defects will be assessed inline with agreed principles. </a:t>
            </a:r>
          </a:p>
          <a:p>
            <a:endParaRPr lang="en-GB" sz="1400" dirty="0">
              <a:solidFill>
                <a:schemeClr val="accent1"/>
              </a:solidFill>
              <a:latin typeface="Arial"/>
              <a:cs typeface="Arial"/>
            </a:endParaRPr>
          </a:p>
          <a:p>
            <a:r>
              <a:rPr lang="en-GB" sz="1400" dirty="0">
                <a:solidFill>
                  <a:schemeClr val="accent1"/>
                </a:solidFill>
                <a:latin typeface="Arial"/>
                <a:cs typeface="Arial"/>
              </a:rPr>
              <a:t>In terms of the discussion relating to legal ‘coverage’ for these adjustments, Fiona Cottam is leading on this and will update the plan as it develops. </a:t>
            </a:r>
          </a:p>
        </p:txBody>
      </p:sp>
    </p:spTree>
    <p:extLst>
      <p:ext uri="{BB962C8B-B14F-4D97-AF65-F5344CB8AC3E}">
        <p14:creationId xmlns:p14="http://schemas.microsoft.com/office/powerpoint/2010/main" val="2165191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D0568-B364-47D8-A76C-13FBD3A23391}"/>
              </a:ext>
            </a:extLst>
          </p:cNvPr>
          <p:cNvSpPr>
            <a:spLocks noGrp="1"/>
          </p:cNvSpPr>
          <p:nvPr>
            <p:ph type="title"/>
          </p:nvPr>
        </p:nvSpPr>
        <p:spPr/>
        <p:txBody>
          <a:bodyPr/>
          <a:lstStyle/>
          <a:p>
            <a:r>
              <a:rPr lang="en-GB" dirty="0"/>
              <a:t>Next Steps</a:t>
            </a:r>
          </a:p>
        </p:txBody>
      </p:sp>
      <p:graphicFrame>
        <p:nvGraphicFramePr>
          <p:cNvPr id="4" name="Content Placeholder 3">
            <a:extLst>
              <a:ext uri="{FF2B5EF4-FFF2-40B4-BE49-F238E27FC236}">
                <a16:creationId xmlns:a16="http://schemas.microsoft.com/office/drawing/2014/main" id="{26BC2D27-4747-477D-8A89-A2856DC41B70}"/>
              </a:ext>
            </a:extLst>
          </p:cNvPr>
          <p:cNvGraphicFramePr>
            <a:graphicFrameLocks noGrp="1"/>
          </p:cNvGraphicFramePr>
          <p:nvPr>
            <p:ph idx="1"/>
            <p:extLst>
              <p:ext uri="{D42A27DB-BD31-4B8C-83A1-F6EECF244321}">
                <p14:modId xmlns:p14="http://schemas.microsoft.com/office/powerpoint/2010/main" val="1390459911"/>
              </p:ext>
            </p:extLst>
          </p:nvPr>
        </p:nvGraphicFramePr>
        <p:xfrm>
          <a:off x="323528" y="743486"/>
          <a:ext cx="8568952" cy="339852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437188657"/>
                    </a:ext>
                  </a:extLst>
                </a:gridCol>
                <a:gridCol w="7128792">
                  <a:extLst>
                    <a:ext uri="{9D8B030D-6E8A-4147-A177-3AD203B41FA5}">
                      <a16:colId xmlns:a16="http://schemas.microsoft.com/office/drawing/2014/main" val="2911981185"/>
                    </a:ext>
                  </a:extLst>
                </a:gridCol>
              </a:tblGrid>
              <a:tr h="0">
                <a:tc>
                  <a:txBody>
                    <a:bodyPr/>
                    <a:lstStyle/>
                    <a:p>
                      <a:r>
                        <a:rPr lang="en-GB" sz="1400" dirty="0"/>
                        <a:t>Date</a:t>
                      </a:r>
                    </a:p>
                  </a:txBody>
                  <a:tcPr/>
                </a:tc>
                <a:tc>
                  <a:txBody>
                    <a:bodyPr/>
                    <a:lstStyle/>
                    <a:p>
                      <a:r>
                        <a:rPr lang="en-GB" sz="1400" dirty="0"/>
                        <a:t>Activity</a:t>
                      </a:r>
                    </a:p>
                  </a:txBody>
                  <a:tcPr/>
                </a:tc>
                <a:extLst>
                  <a:ext uri="{0D108BD9-81ED-4DB2-BD59-A6C34878D82A}">
                    <a16:rowId xmlns:a16="http://schemas.microsoft.com/office/drawing/2014/main" val="1632866596"/>
                  </a:ext>
                </a:extLst>
              </a:tr>
              <a:tr h="370840">
                <a:tc>
                  <a:txBody>
                    <a:bodyPr/>
                    <a:lstStyle/>
                    <a:p>
                      <a:r>
                        <a:rPr lang="en-GB" sz="1400" dirty="0"/>
                        <a:t>From 09/11/20</a:t>
                      </a:r>
                    </a:p>
                  </a:txBody>
                  <a:tcPr/>
                </a:tc>
                <a:tc>
                  <a:txBody>
                    <a:bodyPr/>
                    <a:lstStyle/>
                    <a:p>
                      <a:r>
                        <a:rPr lang="en-GB" sz="1400" dirty="0"/>
                        <a:t>Process ‘residual’ c.7000 MPRN’s from Phase 1 through AQ tools to </a:t>
                      </a:r>
                      <a:r>
                        <a:rPr lang="en-GB" sz="1400" dirty="0" err="1"/>
                        <a:t>determineif</a:t>
                      </a:r>
                      <a:r>
                        <a:rPr lang="en-GB" sz="1400" dirty="0"/>
                        <a:t> adjustment is required.  Communications issued to customers and contacted individually to discuss the financial adjustment values. </a:t>
                      </a:r>
                    </a:p>
                  </a:txBody>
                  <a:tcPr/>
                </a:tc>
                <a:extLst>
                  <a:ext uri="{0D108BD9-81ED-4DB2-BD59-A6C34878D82A}">
                    <a16:rowId xmlns:a16="http://schemas.microsoft.com/office/drawing/2014/main" val="2330215539"/>
                  </a:ext>
                </a:extLst>
              </a:tr>
              <a:tr h="370840">
                <a:tc>
                  <a:txBody>
                    <a:bodyPr/>
                    <a:lstStyle/>
                    <a:p>
                      <a:r>
                        <a:rPr lang="en-GB" sz="1400" dirty="0"/>
                        <a:t>w/c 16/11/20</a:t>
                      </a:r>
                    </a:p>
                  </a:txBody>
                  <a:tcPr/>
                </a:tc>
                <a:tc>
                  <a:txBody>
                    <a:bodyPr/>
                    <a:lstStyle/>
                    <a:p>
                      <a:r>
                        <a:rPr lang="en-GB" sz="1400" dirty="0"/>
                        <a:t>Process the output from above to determine financial impact. </a:t>
                      </a:r>
                    </a:p>
                  </a:txBody>
                  <a:tcPr/>
                </a:tc>
                <a:extLst>
                  <a:ext uri="{0D108BD9-81ED-4DB2-BD59-A6C34878D82A}">
                    <a16:rowId xmlns:a16="http://schemas.microsoft.com/office/drawing/2014/main" val="562354631"/>
                  </a:ext>
                </a:extLst>
              </a:tr>
              <a:tr h="370840">
                <a:tc>
                  <a:txBody>
                    <a:bodyPr/>
                    <a:lstStyle/>
                    <a:p>
                      <a:r>
                        <a:rPr lang="en-GB" sz="1400" dirty="0"/>
                        <a:t>w/c 23/11/20</a:t>
                      </a:r>
                    </a:p>
                  </a:txBody>
                  <a:tcPr/>
                </a:tc>
                <a:tc>
                  <a:txBody>
                    <a:bodyPr/>
                    <a:lstStyle/>
                    <a:p>
                      <a:r>
                        <a:rPr lang="en-GB" sz="1400" dirty="0"/>
                        <a:t>Communications to DNs and Shippers providing details of the remaining financial adjustments (residual). Data will be shared with customers including the line item data used to calculate the adjustments calculated to date</a:t>
                      </a:r>
                    </a:p>
                  </a:txBody>
                  <a:tcPr/>
                </a:tc>
                <a:extLst>
                  <a:ext uri="{0D108BD9-81ED-4DB2-BD59-A6C34878D82A}">
                    <a16:rowId xmlns:a16="http://schemas.microsoft.com/office/drawing/2014/main" val="3691621067"/>
                  </a:ext>
                </a:extLst>
              </a:tr>
              <a:tr h="370840">
                <a:tc>
                  <a:txBody>
                    <a:bodyPr/>
                    <a:lstStyle/>
                    <a:p>
                      <a:r>
                        <a:rPr lang="en-GB" sz="1400" dirty="0"/>
                        <a:t>December 20</a:t>
                      </a:r>
                    </a:p>
                  </a:txBody>
                  <a:tcPr/>
                </a:tc>
                <a:tc>
                  <a:txBody>
                    <a:bodyPr/>
                    <a:lstStyle/>
                    <a:p>
                      <a:r>
                        <a:rPr lang="en-GB" sz="1400" dirty="0"/>
                        <a:t>Start invoicing process of the financial adjustments</a:t>
                      </a:r>
                    </a:p>
                  </a:txBody>
                  <a:tcPr/>
                </a:tc>
                <a:extLst>
                  <a:ext uri="{0D108BD9-81ED-4DB2-BD59-A6C34878D82A}">
                    <a16:rowId xmlns:a16="http://schemas.microsoft.com/office/drawing/2014/main" val="1644646083"/>
                  </a:ext>
                </a:extLst>
              </a:tr>
              <a:tr h="370840">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1705862142"/>
                  </a:ext>
                </a:extLst>
              </a:tr>
              <a:tr h="370840">
                <a:tc>
                  <a:txBody>
                    <a:bodyPr/>
                    <a:lstStyle/>
                    <a:p>
                      <a:r>
                        <a:rPr lang="en-GB" sz="1400" dirty="0"/>
                        <a:t>November onwards</a:t>
                      </a:r>
                    </a:p>
                  </a:txBody>
                  <a:tcPr/>
                </a:tc>
                <a:tc>
                  <a:txBody>
                    <a:bodyPr/>
                    <a:lstStyle/>
                    <a:p>
                      <a:r>
                        <a:rPr lang="en-GB" sz="1400" dirty="0"/>
                        <a:t>As part of BAU, Continue to investigate and analyse all live and resolved defects (Phase 3) and assess adjustment requirement.</a:t>
                      </a:r>
                    </a:p>
                  </a:txBody>
                  <a:tcPr/>
                </a:tc>
                <a:extLst>
                  <a:ext uri="{0D108BD9-81ED-4DB2-BD59-A6C34878D82A}">
                    <a16:rowId xmlns:a16="http://schemas.microsoft.com/office/drawing/2014/main" val="837498242"/>
                  </a:ext>
                </a:extLst>
              </a:tr>
            </a:tbl>
          </a:graphicData>
        </a:graphic>
      </p:graphicFrame>
    </p:spTree>
    <p:extLst>
      <p:ext uri="{BB962C8B-B14F-4D97-AF65-F5344CB8AC3E}">
        <p14:creationId xmlns:p14="http://schemas.microsoft.com/office/powerpoint/2010/main" val="248085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C18E-D025-4204-AC29-DE7D4A6B8C2F}"/>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249640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0AC7-DC5F-4A08-B339-635443A30180}"/>
              </a:ext>
            </a:extLst>
          </p:cNvPr>
          <p:cNvSpPr>
            <a:spLocks noGrp="1"/>
          </p:cNvSpPr>
          <p:nvPr>
            <p:ph type="title"/>
          </p:nvPr>
        </p:nvSpPr>
        <p:spPr/>
        <p:txBody>
          <a:bodyPr/>
          <a:lstStyle/>
          <a:p>
            <a:r>
              <a:rPr lang="en-GB" dirty="0"/>
              <a:t>Appendix 1: </a:t>
            </a:r>
          </a:p>
        </p:txBody>
      </p:sp>
      <p:sp>
        <p:nvSpPr>
          <p:cNvPr id="3" name="Content Placeholder 2">
            <a:extLst>
              <a:ext uri="{FF2B5EF4-FFF2-40B4-BE49-F238E27FC236}">
                <a16:creationId xmlns:a16="http://schemas.microsoft.com/office/drawing/2014/main" id="{2804E59D-4CEC-44F0-B120-8685430C7B02}"/>
              </a:ext>
            </a:extLst>
          </p:cNvPr>
          <p:cNvSpPr>
            <a:spLocks noGrp="1"/>
          </p:cNvSpPr>
          <p:nvPr>
            <p:ph idx="1"/>
          </p:nvPr>
        </p:nvSpPr>
        <p:spPr/>
        <p:txBody>
          <a:bodyPr vert="horz" lIns="91440" tIns="45720" rIns="91440" bIns="45720" rtlCol="0" anchor="t">
            <a:normAutofit/>
          </a:bodyPr>
          <a:lstStyle/>
          <a:p>
            <a:r>
              <a:rPr lang="en-GB" dirty="0">
                <a:latin typeface="Arial"/>
                <a:cs typeface="Arial"/>
              </a:rPr>
              <a:t>Adjustment Methodology (presented at August Contract Management Committee): </a:t>
            </a:r>
            <a:r>
              <a:rPr lang="en-GB" dirty="0">
                <a:latin typeface="Arial"/>
                <a:cs typeface="Arial"/>
                <a:hlinkClick r:id="rId2"/>
              </a:rPr>
              <a:t>Adjustment Methodology v1.0</a:t>
            </a:r>
            <a:endParaRPr lang="en-GB" dirty="0">
              <a:latin typeface="Arial"/>
              <a:cs typeface="Arial"/>
            </a:endParaRPr>
          </a:p>
          <a:p>
            <a:endParaRPr lang="en-GB" dirty="0">
              <a:latin typeface="Arial"/>
              <a:cs typeface="Arial"/>
            </a:endParaRPr>
          </a:p>
          <a:p>
            <a:r>
              <a:rPr lang="en-GB" dirty="0">
                <a:latin typeface="Arial"/>
                <a:cs typeface="Arial"/>
              </a:rPr>
              <a:t>Adjustment Principles (presented at August Contract Management Committee): </a:t>
            </a:r>
            <a:r>
              <a:rPr lang="en-GB" dirty="0">
                <a:latin typeface="Arial"/>
                <a:cs typeface="Arial"/>
                <a:hlinkClick r:id="rId3"/>
              </a:rPr>
              <a:t>Adjustment Principles v1.0</a:t>
            </a:r>
            <a:endParaRPr lang="en-GB" dirty="0">
              <a:latin typeface="Arial"/>
              <a:cs typeface="Arial"/>
            </a:endParaRPr>
          </a:p>
          <a:p>
            <a:pPr marL="0" indent="0">
              <a:buNone/>
            </a:pPr>
            <a:endParaRPr lang="en-GB" dirty="0"/>
          </a:p>
        </p:txBody>
      </p:sp>
    </p:spTree>
    <p:extLst>
      <p:ext uri="{BB962C8B-B14F-4D97-AF65-F5344CB8AC3E}">
        <p14:creationId xmlns:p14="http://schemas.microsoft.com/office/powerpoint/2010/main" val="3431955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9E5CC-D7AE-40E8-BF84-6E1FAAFBD824}"/>
              </a:ext>
            </a:extLst>
          </p:cNvPr>
          <p:cNvSpPr>
            <a:spLocks noGrp="1"/>
          </p:cNvSpPr>
          <p:nvPr>
            <p:ph type="title"/>
          </p:nvPr>
        </p:nvSpPr>
        <p:spPr/>
        <p:txBody>
          <a:bodyPr/>
          <a:lstStyle/>
          <a:p>
            <a:r>
              <a:rPr lang="en-GB" dirty="0"/>
              <a:t>Financial Adjustments</a:t>
            </a:r>
          </a:p>
        </p:txBody>
      </p:sp>
      <p:sp>
        <p:nvSpPr>
          <p:cNvPr id="3" name="Content Placeholder 2">
            <a:extLst>
              <a:ext uri="{FF2B5EF4-FFF2-40B4-BE49-F238E27FC236}">
                <a16:creationId xmlns:a16="http://schemas.microsoft.com/office/drawing/2014/main" id="{9B9C05AE-6A98-4EDC-AC37-BED9147F702B}"/>
              </a:ext>
            </a:extLst>
          </p:cNvPr>
          <p:cNvSpPr>
            <a:spLocks noGrp="1"/>
          </p:cNvSpPr>
          <p:nvPr>
            <p:ph idx="1"/>
          </p:nvPr>
        </p:nvSpPr>
        <p:spPr>
          <a:xfrm>
            <a:off x="222739" y="788486"/>
            <a:ext cx="8464061" cy="3943504"/>
          </a:xfrm>
        </p:spPr>
        <p:txBody>
          <a:bodyPr vert="horz" lIns="91440" tIns="45720" rIns="91440" bIns="45720" rtlCol="0" anchor="t">
            <a:normAutofit/>
          </a:bodyPr>
          <a:lstStyle/>
          <a:p>
            <a:r>
              <a:rPr lang="en-GB" sz="1600" dirty="0">
                <a:solidFill>
                  <a:schemeClr val="accent1"/>
                </a:solidFill>
                <a:latin typeface="Arial"/>
                <a:cs typeface="Arial"/>
              </a:rPr>
              <a:t>The total financial adjustments for all MPRNs processed are: </a:t>
            </a:r>
            <a:endParaRPr lang="en-GB" sz="1600" dirty="0">
              <a:solidFill>
                <a:schemeClr val="accent1"/>
              </a:solidFill>
            </a:endParaRPr>
          </a:p>
          <a:p>
            <a:pPr marL="0" indent="0">
              <a:buNone/>
            </a:pPr>
            <a:endParaRPr lang="en-GB" dirty="0">
              <a:solidFill>
                <a:schemeClr val="accent1"/>
              </a:solidFill>
            </a:endParaRPr>
          </a:p>
          <a:p>
            <a:endParaRPr lang="en-GB" dirty="0">
              <a:solidFill>
                <a:schemeClr val="accent1"/>
              </a:solidFil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r>
              <a:rPr lang="en-GB" sz="1600" dirty="0">
                <a:solidFill>
                  <a:schemeClr val="accent1"/>
                </a:solidFill>
                <a:latin typeface="Arial"/>
                <a:cs typeface="Arial"/>
              </a:rPr>
              <a:t>These adjustments are split across:</a:t>
            </a:r>
            <a:endParaRPr lang="en-GB" dirty="0">
              <a:solidFill>
                <a:schemeClr val="accent1"/>
              </a:solidFill>
            </a:endParaRPr>
          </a:p>
          <a:p>
            <a:pPr lvl="1"/>
            <a:r>
              <a:rPr lang="en-GB" sz="1400" dirty="0">
                <a:solidFill>
                  <a:schemeClr val="accent1"/>
                </a:solidFill>
                <a:latin typeface="Arial"/>
                <a:cs typeface="Arial"/>
              </a:rPr>
              <a:t>53 Shippers</a:t>
            </a:r>
          </a:p>
          <a:p>
            <a:pPr lvl="1"/>
            <a:r>
              <a:rPr lang="en-GB" sz="1400" dirty="0">
                <a:solidFill>
                  <a:schemeClr val="accent1"/>
                </a:solidFill>
                <a:latin typeface="Arial"/>
                <a:cs typeface="Arial"/>
              </a:rPr>
              <a:t>5 DNs</a:t>
            </a:r>
          </a:p>
          <a:p>
            <a:endParaRPr lang="en-GB" sz="1600" dirty="0"/>
          </a:p>
        </p:txBody>
      </p:sp>
      <p:graphicFrame>
        <p:nvGraphicFramePr>
          <p:cNvPr id="7" name="Table 6">
            <a:extLst>
              <a:ext uri="{FF2B5EF4-FFF2-40B4-BE49-F238E27FC236}">
                <a16:creationId xmlns:a16="http://schemas.microsoft.com/office/drawing/2014/main" id="{DE1F8E39-C70A-4F09-8E72-9039DF1DDFB7}"/>
              </a:ext>
            </a:extLst>
          </p:cNvPr>
          <p:cNvGraphicFramePr>
            <a:graphicFrameLocks noGrp="1"/>
          </p:cNvGraphicFramePr>
          <p:nvPr>
            <p:extLst/>
          </p:nvPr>
        </p:nvGraphicFramePr>
        <p:xfrm>
          <a:off x="478448" y="1186376"/>
          <a:ext cx="8362950" cy="2209800"/>
        </p:xfrm>
        <a:graphic>
          <a:graphicData uri="http://schemas.openxmlformats.org/drawingml/2006/table">
            <a:tbl>
              <a:tblPr firstRow="1" bandRow="1">
                <a:tableStyleId>{5C22544A-7EE6-4342-B048-85BDC9FD1C3A}</a:tableStyleId>
              </a:tblPr>
              <a:tblGrid>
                <a:gridCol w="1789296">
                  <a:extLst>
                    <a:ext uri="{9D8B030D-6E8A-4147-A177-3AD203B41FA5}">
                      <a16:colId xmlns:a16="http://schemas.microsoft.com/office/drawing/2014/main" val="527661671"/>
                    </a:ext>
                  </a:extLst>
                </a:gridCol>
                <a:gridCol w="3620904">
                  <a:extLst>
                    <a:ext uri="{9D8B030D-6E8A-4147-A177-3AD203B41FA5}">
                      <a16:colId xmlns:a16="http://schemas.microsoft.com/office/drawing/2014/main" val="2363046109"/>
                    </a:ext>
                  </a:extLst>
                </a:gridCol>
                <a:gridCol w="2952750">
                  <a:extLst>
                    <a:ext uri="{9D8B030D-6E8A-4147-A177-3AD203B41FA5}">
                      <a16:colId xmlns:a16="http://schemas.microsoft.com/office/drawing/2014/main" val="3313923230"/>
                    </a:ext>
                  </a:extLst>
                </a:gridCol>
              </a:tblGrid>
              <a:tr h="219075">
                <a:tc>
                  <a:txBody>
                    <a:bodyPr/>
                    <a:lstStyle/>
                    <a:p>
                      <a:pPr fontAlgn="base"/>
                      <a:r>
                        <a:rPr lang="en-US" sz="1300" dirty="0">
                          <a:effectLst/>
                        </a:rPr>
                        <a:t>CHARGE TYPE</a:t>
                      </a:r>
                      <a:endParaRPr lang="en-US" b="1" dirty="0">
                        <a:solidFill>
                          <a:srgbClr val="FFFFFF"/>
                        </a:solidFill>
                        <a:effectLst/>
                      </a:endParaRPr>
                    </a:p>
                  </a:txBody>
                  <a:tcPr anchor="ctr"/>
                </a:tc>
                <a:tc>
                  <a:txBody>
                    <a:bodyPr/>
                    <a:lstStyle/>
                    <a:p>
                      <a:pPr fontAlgn="base"/>
                      <a:r>
                        <a:rPr lang="en-US" sz="1300" dirty="0">
                          <a:effectLst/>
                        </a:rPr>
                        <a:t>CHARGE DESCRIPTION</a:t>
                      </a:r>
                      <a:endParaRPr lang="en-US" b="1" dirty="0">
                        <a:solidFill>
                          <a:srgbClr val="FFFFFF"/>
                        </a:solidFill>
                        <a:effectLst/>
                      </a:endParaRPr>
                    </a:p>
                  </a:txBody>
                  <a:tcPr anchor="ctr"/>
                </a:tc>
                <a:tc>
                  <a:txBody>
                    <a:bodyPr/>
                    <a:lstStyle/>
                    <a:p>
                      <a:pPr fontAlgn="base"/>
                      <a:r>
                        <a:rPr lang="en-US" sz="1300" dirty="0">
                          <a:effectLst/>
                        </a:rPr>
                        <a:t>ADJUSTMENT AMOUNT (£)​</a:t>
                      </a:r>
                      <a:endParaRPr lang="en-US" b="1" dirty="0">
                        <a:solidFill>
                          <a:srgbClr val="FFFFFF"/>
                        </a:solidFill>
                        <a:effectLst/>
                      </a:endParaRPr>
                    </a:p>
                  </a:txBody>
                  <a:tcPr anchor="ctr"/>
                </a:tc>
                <a:extLst>
                  <a:ext uri="{0D108BD9-81ED-4DB2-BD59-A6C34878D82A}">
                    <a16:rowId xmlns:a16="http://schemas.microsoft.com/office/drawing/2014/main" val="4143005758"/>
                  </a:ext>
                </a:extLst>
              </a:tr>
              <a:tr h="219075">
                <a:tc>
                  <a:txBody>
                    <a:bodyPr/>
                    <a:lstStyle/>
                    <a:p>
                      <a:pPr algn="ctr" fontAlgn="base"/>
                      <a:r>
                        <a:rPr lang="en-US" sz="1200" dirty="0">
                          <a:effectLst/>
                        </a:rPr>
                        <a:t>ACE​</a:t>
                      </a:r>
                      <a:endParaRPr lang="en-US" sz="1200">
                        <a:effectLst/>
                      </a:endParaRPr>
                    </a:p>
                  </a:txBody>
                  <a:tcPr anchor="ctr"/>
                </a:tc>
                <a:tc>
                  <a:txBody>
                    <a:bodyPr/>
                    <a:lstStyle/>
                    <a:p>
                      <a:pPr algn="l" fontAlgn="base"/>
                      <a:r>
                        <a:rPr lang="en-US" sz="1200" dirty="0">
                          <a:effectLst/>
                        </a:rPr>
                        <a:t>EXIT CAPACITY LDZ ECN CHARGE ADJ​</a:t>
                      </a:r>
                      <a:endParaRPr lang="en-US" sz="1200">
                        <a:effectLst/>
                      </a:endParaRPr>
                    </a:p>
                  </a:txBody>
                  <a:tcPr anchor="ctr"/>
                </a:tc>
                <a:tc>
                  <a:txBody>
                    <a:bodyPr/>
                    <a:lstStyle/>
                    <a:p>
                      <a:pPr algn="ctr" fontAlgn="base"/>
                      <a:r>
                        <a:rPr lang="en-US" sz="1200" dirty="0">
                          <a:effectLst/>
                        </a:rPr>
                        <a:t>403.96​</a:t>
                      </a:r>
                      <a:endParaRPr lang="en-US" sz="1200">
                        <a:effectLst/>
                      </a:endParaRPr>
                    </a:p>
                  </a:txBody>
                  <a:tcPr anchor="ctr"/>
                </a:tc>
                <a:extLst>
                  <a:ext uri="{0D108BD9-81ED-4DB2-BD59-A6C34878D82A}">
                    <a16:rowId xmlns:a16="http://schemas.microsoft.com/office/drawing/2014/main" val="1539701697"/>
                  </a:ext>
                </a:extLst>
              </a:tr>
              <a:tr h="219075">
                <a:tc>
                  <a:txBody>
                    <a:bodyPr/>
                    <a:lstStyle/>
                    <a:p>
                      <a:pPr algn="ctr" fontAlgn="base"/>
                      <a:r>
                        <a:rPr lang="en-US" sz="1200" dirty="0">
                          <a:effectLst/>
                        </a:rPr>
                        <a:t>ACZ​</a:t>
                      </a:r>
                      <a:endParaRPr lang="en-US" sz="1200">
                        <a:effectLst/>
                      </a:endParaRPr>
                    </a:p>
                  </a:txBody>
                  <a:tcPr anchor="ctr"/>
                </a:tc>
                <a:tc>
                  <a:txBody>
                    <a:bodyPr/>
                    <a:lstStyle/>
                    <a:p>
                      <a:pPr algn="l" fontAlgn="base"/>
                      <a:r>
                        <a:rPr lang="en-US" sz="1200" dirty="0">
                          <a:effectLst/>
                        </a:rPr>
                        <a:t>CSEPS - LDZ CAPACITY CHARGE ADJ​</a:t>
                      </a:r>
                      <a:endParaRPr lang="en-US" sz="1200">
                        <a:effectLst/>
                      </a:endParaRPr>
                    </a:p>
                  </a:txBody>
                  <a:tcPr anchor="ctr"/>
                </a:tc>
                <a:tc>
                  <a:txBody>
                    <a:bodyPr/>
                    <a:lstStyle/>
                    <a:p>
                      <a:pPr algn="ctr" fontAlgn="base"/>
                      <a:r>
                        <a:rPr lang="en-US" sz="1200" dirty="0">
                          <a:effectLst/>
                        </a:rPr>
                        <a:t>3,018.22​</a:t>
                      </a:r>
                      <a:endParaRPr lang="en-US" sz="1200">
                        <a:effectLst/>
                      </a:endParaRPr>
                    </a:p>
                  </a:txBody>
                  <a:tcPr anchor="ctr"/>
                </a:tc>
                <a:extLst>
                  <a:ext uri="{0D108BD9-81ED-4DB2-BD59-A6C34878D82A}">
                    <a16:rowId xmlns:a16="http://schemas.microsoft.com/office/drawing/2014/main" val="2366098118"/>
                  </a:ext>
                </a:extLst>
              </a:tr>
              <a:tr h="219075">
                <a:tc>
                  <a:txBody>
                    <a:bodyPr/>
                    <a:lstStyle/>
                    <a:p>
                      <a:pPr algn="ctr" fontAlgn="base"/>
                      <a:r>
                        <a:rPr lang="en-US" sz="1200" dirty="0">
                          <a:effectLst/>
                        </a:rPr>
                        <a:t>AMC​</a:t>
                      </a:r>
                      <a:endParaRPr lang="en-US" sz="1200">
                        <a:effectLst/>
                      </a:endParaRPr>
                    </a:p>
                  </a:txBody>
                  <a:tcPr anchor="ctr"/>
                </a:tc>
                <a:tc>
                  <a:txBody>
                    <a:bodyPr/>
                    <a:lstStyle/>
                    <a:p>
                      <a:pPr algn="l" fontAlgn="base"/>
                      <a:r>
                        <a:rPr lang="en-US" sz="1200" dirty="0">
                          <a:effectLst/>
                        </a:rPr>
                        <a:t>CUSTOMER CAPACITY CHARGE ADJ​</a:t>
                      </a:r>
                      <a:endParaRPr lang="en-US" sz="1200">
                        <a:effectLst/>
                      </a:endParaRPr>
                    </a:p>
                  </a:txBody>
                  <a:tcPr anchor="ctr"/>
                </a:tc>
                <a:tc>
                  <a:txBody>
                    <a:bodyPr/>
                    <a:lstStyle/>
                    <a:p>
                      <a:pPr algn="ctr" fontAlgn="base"/>
                      <a:r>
                        <a:rPr lang="en-US" sz="1200" dirty="0">
                          <a:effectLst/>
                        </a:rPr>
                        <a:t>36,153.79​</a:t>
                      </a:r>
                      <a:endParaRPr lang="en-US" sz="1200">
                        <a:effectLst/>
                      </a:endParaRPr>
                    </a:p>
                  </a:txBody>
                  <a:tcPr anchor="ctr"/>
                </a:tc>
                <a:extLst>
                  <a:ext uri="{0D108BD9-81ED-4DB2-BD59-A6C34878D82A}">
                    <a16:rowId xmlns:a16="http://schemas.microsoft.com/office/drawing/2014/main" val="4161911128"/>
                  </a:ext>
                </a:extLst>
              </a:tr>
              <a:tr h="219075">
                <a:tc>
                  <a:txBody>
                    <a:bodyPr/>
                    <a:lstStyle/>
                    <a:p>
                      <a:pPr algn="ctr" fontAlgn="base"/>
                      <a:r>
                        <a:rPr lang="en-US" sz="1200" dirty="0">
                          <a:effectLst/>
                        </a:rPr>
                        <a:t>AME​</a:t>
                      </a:r>
                      <a:endParaRPr lang="en-US" sz="1200">
                        <a:effectLst/>
                      </a:endParaRPr>
                    </a:p>
                  </a:txBody>
                  <a:tcPr anchor="ctr"/>
                </a:tc>
                <a:tc>
                  <a:txBody>
                    <a:bodyPr/>
                    <a:lstStyle/>
                    <a:p>
                      <a:pPr algn="l" fontAlgn="base"/>
                      <a:r>
                        <a:rPr lang="en-US" sz="1200" dirty="0">
                          <a:effectLst/>
                        </a:rPr>
                        <a:t>EXIT CAPACITY LDZ ECN CHARGE ADJ​</a:t>
                      </a:r>
                      <a:endParaRPr lang="en-US" sz="1200">
                        <a:effectLst/>
                      </a:endParaRPr>
                    </a:p>
                  </a:txBody>
                  <a:tcPr anchor="ctr"/>
                </a:tc>
                <a:tc>
                  <a:txBody>
                    <a:bodyPr/>
                    <a:lstStyle/>
                    <a:p>
                      <a:pPr algn="ctr" fontAlgn="base"/>
                      <a:r>
                        <a:rPr lang="en-US" sz="1200" dirty="0">
                          <a:effectLst/>
                        </a:rPr>
                        <a:t>95,237.83​</a:t>
                      </a:r>
                      <a:endParaRPr lang="en-US" sz="1200">
                        <a:effectLst/>
                      </a:endParaRPr>
                    </a:p>
                  </a:txBody>
                  <a:tcPr anchor="ctr"/>
                </a:tc>
                <a:extLst>
                  <a:ext uri="{0D108BD9-81ED-4DB2-BD59-A6C34878D82A}">
                    <a16:rowId xmlns:a16="http://schemas.microsoft.com/office/drawing/2014/main" val="3787246934"/>
                  </a:ext>
                </a:extLst>
              </a:tr>
              <a:tr h="219075">
                <a:tc>
                  <a:txBody>
                    <a:bodyPr/>
                    <a:lstStyle/>
                    <a:p>
                      <a:pPr algn="ctr" fontAlgn="base"/>
                      <a:r>
                        <a:rPr lang="en-US" sz="1200" dirty="0">
                          <a:effectLst/>
                        </a:rPr>
                        <a:t>AMF​</a:t>
                      </a:r>
                      <a:endParaRPr lang="en-US" sz="1200">
                        <a:effectLst/>
                      </a:endParaRPr>
                    </a:p>
                  </a:txBody>
                  <a:tcPr anchor="ctr"/>
                </a:tc>
                <a:tc>
                  <a:txBody>
                    <a:bodyPr/>
                    <a:lstStyle/>
                    <a:p>
                      <a:pPr algn="l" fontAlgn="base"/>
                      <a:r>
                        <a:rPr lang="en-US" sz="1200" dirty="0">
                          <a:effectLst/>
                        </a:rPr>
                        <a:t>CUSTOMER FIXED CHARGE ADJ​</a:t>
                      </a:r>
                      <a:endParaRPr lang="en-US" sz="1200">
                        <a:effectLst/>
                      </a:endParaRPr>
                    </a:p>
                  </a:txBody>
                  <a:tcPr anchor="ctr"/>
                </a:tc>
                <a:tc>
                  <a:txBody>
                    <a:bodyPr/>
                    <a:lstStyle/>
                    <a:p>
                      <a:pPr algn="ctr" fontAlgn="base"/>
                      <a:r>
                        <a:rPr lang="en-US" sz="1200" dirty="0">
                          <a:effectLst/>
                        </a:rPr>
                        <a:t>71,419.96​</a:t>
                      </a:r>
                      <a:endParaRPr lang="en-US" sz="1200">
                        <a:effectLst/>
                      </a:endParaRPr>
                    </a:p>
                  </a:txBody>
                  <a:tcPr anchor="ctr"/>
                </a:tc>
                <a:extLst>
                  <a:ext uri="{0D108BD9-81ED-4DB2-BD59-A6C34878D82A}">
                    <a16:rowId xmlns:a16="http://schemas.microsoft.com/office/drawing/2014/main" val="3648277895"/>
                  </a:ext>
                </a:extLst>
              </a:tr>
              <a:tr h="219075">
                <a:tc>
                  <a:txBody>
                    <a:bodyPr/>
                    <a:lstStyle/>
                    <a:p>
                      <a:pPr algn="ctr" fontAlgn="base"/>
                      <a:r>
                        <a:rPr lang="en-US" sz="1200" dirty="0">
                          <a:effectLst/>
                        </a:rPr>
                        <a:t>AMZ​</a:t>
                      </a:r>
                      <a:endParaRPr lang="en-US" sz="1200">
                        <a:effectLst/>
                      </a:endParaRPr>
                    </a:p>
                  </a:txBody>
                  <a:tcPr anchor="ctr"/>
                </a:tc>
                <a:tc>
                  <a:txBody>
                    <a:bodyPr/>
                    <a:lstStyle/>
                    <a:p>
                      <a:pPr algn="l" fontAlgn="base"/>
                      <a:r>
                        <a:rPr lang="en-US" sz="1200" dirty="0">
                          <a:effectLst/>
                        </a:rPr>
                        <a:t>SUPPLY POINT CAPACITY CHARGE ADJ​</a:t>
                      </a:r>
                      <a:endParaRPr lang="en-US" sz="1200">
                        <a:effectLst/>
                      </a:endParaRPr>
                    </a:p>
                  </a:txBody>
                  <a:tcPr anchor="ctr"/>
                </a:tc>
                <a:tc>
                  <a:txBody>
                    <a:bodyPr/>
                    <a:lstStyle/>
                    <a:p>
                      <a:pPr algn="ctr" fontAlgn="base"/>
                      <a:r>
                        <a:rPr lang="en-US" sz="1200" dirty="0">
                          <a:effectLst/>
                        </a:rPr>
                        <a:t>951,919.04​</a:t>
                      </a:r>
                      <a:endParaRPr lang="en-US" sz="1200">
                        <a:effectLst/>
                      </a:endParaRPr>
                    </a:p>
                  </a:txBody>
                  <a:tcPr anchor="ctr"/>
                </a:tc>
                <a:extLst>
                  <a:ext uri="{0D108BD9-81ED-4DB2-BD59-A6C34878D82A}">
                    <a16:rowId xmlns:a16="http://schemas.microsoft.com/office/drawing/2014/main" val="1348869066"/>
                  </a:ext>
                </a:extLst>
              </a:tr>
              <a:tr h="219075">
                <a:tc gridSpan="2">
                  <a:txBody>
                    <a:bodyPr/>
                    <a:lstStyle/>
                    <a:p>
                      <a:pPr algn="r" fontAlgn="base"/>
                      <a:r>
                        <a:rPr lang="en-US" sz="1200" b="1" dirty="0">
                          <a:effectLst/>
                        </a:rPr>
                        <a:t>TOTAL​</a:t>
                      </a:r>
                      <a:endParaRPr lang="en-US" sz="1200" b="1">
                        <a:effectLst/>
                      </a:endParaRPr>
                    </a:p>
                  </a:txBody>
                  <a:tcPr anchor="ctr"/>
                </a:tc>
                <a:tc hMerge="1">
                  <a:txBody>
                    <a:bodyPr/>
                    <a:lstStyle/>
                    <a:p>
                      <a:endParaRPr lang="en-US"/>
                    </a:p>
                  </a:txBody>
                  <a:tcPr/>
                </a:tc>
                <a:tc>
                  <a:txBody>
                    <a:bodyPr/>
                    <a:lstStyle/>
                    <a:p>
                      <a:pPr algn="ctr" fontAlgn="base"/>
                      <a:r>
                        <a:rPr lang="en-US" sz="1200" b="1" dirty="0">
                          <a:effectLst/>
                        </a:rPr>
                        <a:t>1,158,152.80 </a:t>
                      </a:r>
                      <a:r>
                        <a:rPr lang="en-US" sz="1200" dirty="0">
                          <a:effectLst/>
                        </a:rPr>
                        <a:t>​</a:t>
                      </a:r>
                    </a:p>
                  </a:txBody>
                  <a:tcPr anchor="ctr"/>
                </a:tc>
                <a:extLst>
                  <a:ext uri="{0D108BD9-81ED-4DB2-BD59-A6C34878D82A}">
                    <a16:rowId xmlns:a16="http://schemas.microsoft.com/office/drawing/2014/main" val="1757234254"/>
                  </a:ext>
                </a:extLst>
              </a:tr>
            </a:tbl>
          </a:graphicData>
        </a:graphic>
      </p:graphicFrame>
    </p:spTree>
    <p:extLst>
      <p:ext uri="{BB962C8B-B14F-4D97-AF65-F5344CB8AC3E}">
        <p14:creationId xmlns:p14="http://schemas.microsoft.com/office/powerpoint/2010/main" val="2163158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DA05AB-7661-4485-85EA-49AD4A0037E6}"/>
              </a:ext>
            </a:extLst>
          </p:cNvPr>
          <p:cNvSpPr>
            <a:spLocks noGrp="1"/>
          </p:cNvSpPr>
          <p:nvPr>
            <p:ph idx="1"/>
          </p:nvPr>
        </p:nvSpPr>
        <p:spPr/>
        <p:txBody>
          <a:bodyPr vert="horz" lIns="91440" tIns="45720" rIns="91440" bIns="45720" rtlCol="0" anchor="t">
            <a:normAutofit/>
          </a:bodyPr>
          <a:lstStyle/>
          <a:p>
            <a:r>
              <a:rPr lang="en-GB" sz="1800" dirty="0">
                <a:solidFill>
                  <a:schemeClr val="accent1"/>
                </a:solidFill>
                <a:latin typeface="Arial"/>
                <a:cs typeface="Arial"/>
              </a:rPr>
              <a:t>Average</a:t>
            </a:r>
            <a:r>
              <a:rPr lang="en-GB" sz="2000" dirty="0">
                <a:solidFill>
                  <a:schemeClr val="accent1"/>
                </a:solidFill>
                <a:latin typeface="Arial"/>
                <a:cs typeface="Arial"/>
              </a:rPr>
              <a:t> Capacity charges per month across all DNs is £321,000,000. </a:t>
            </a:r>
            <a:endParaRPr lang="en-GB" sz="2000" dirty="0">
              <a:solidFill>
                <a:schemeClr val="accent1"/>
              </a:solidFill>
            </a:endParaRPr>
          </a:p>
          <a:p>
            <a:r>
              <a:rPr lang="en-GB" sz="2000" dirty="0">
                <a:solidFill>
                  <a:schemeClr val="accent1"/>
                </a:solidFill>
                <a:latin typeface="Arial"/>
                <a:cs typeface="Arial"/>
              </a:rPr>
              <a:t>The financial adjustments for this exercise, in line with the adjustment principles, are spanning an 18 month period</a:t>
            </a:r>
          </a:p>
          <a:p>
            <a:r>
              <a:rPr lang="en-GB" sz="2000" dirty="0">
                <a:solidFill>
                  <a:schemeClr val="accent1"/>
                </a:solidFill>
                <a:latin typeface="Arial"/>
                <a:cs typeface="Arial"/>
              </a:rPr>
              <a:t>The total financial value of </a:t>
            </a:r>
            <a:r>
              <a:rPr lang="en-GB" sz="2000">
                <a:solidFill>
                  <a:schemeClr val="accent1"/>
                </a:solidFill>
                <a:latin typeface="Arial"/>
                <a:cs typeface="Arial"/>
              </a:rPr>
              <a:t>£1.1 </a:t>
            </a:r>
            <a:r>
              <a:rPr lang="en-GB" sz="2000" dirty="0">
                <a:solidFill>
                  <a:schemeClr val="accent1"/>
                </a:solidFill>
                <a:latin typeface="Arial"/>
                <a:cs typeface="Arial"/>
              </a:rPr>
              <a:t>million = 0.02% of the charges over an 18 month period</a:t>
            </a:r>
          </a:p>
          <a:p>
            <a:endParaRPr lang="en-GB" sz="2000" dirty="0">
              <a:solidFill>
                <a:srgbClr val="FF0000"/>
              </a:solidFill>
            </a:endParaRPr>
          </a:p>
        </p:txBody>
      </p:sp>
      <p:sp>
        <p:nvSpPr>
          <p:cNvPr id="2" name="Title 1">
            <a:extLst>
              <a:ext uri="{FF2B5EF4-FFF2-40B4-BE49-F238E27FC236}">
                <a16:creationId xmlns:a16="http://schemas.microsoft.com/office/drawing/2014/main" id="{FB408CAF-4672-4665-92EA-94BD3FA801BB}"/>
              </a:ext>
            </a:extLst>
          </p:cNvPr>
          <p:cNvSpPr>
            <a:spLocks noGrp="1"/>
          </p:cNvSpPr>
          <p:nvPr>
            <p:ph type="title"/>
          </p:nvPr>
        </p:nvSpPr>
        <p:spPr/>
        <p:txBody>
          <a:bodyPr/>
          <a:lstStyle/>
          <a:p>
            <a:r>
              <a:rPr lang="en-GB" dirty="0"/>
              <a:t>Transportation Financial Values - Context</a:t>
            </a:r>
          </a:p>
        </p:txBody>
      </p:sp>
    </p:spTree>
    <p:extLst>
      <p:ext uri="{BB962C8B-B14F-4D97-AF65-F5344CB8AC3E}">
        <p14:creationId xmlns:p14="http://schemas.microsoft.com/office/powerpoint/2010/main" val="2172620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3E761269-75E2-418B-A44F-60242DC51453}"/>
              </a:ext>
            </a:extLst>
          </p:cNvPr>
          <p:cNvGraphicFramePr>
            <a:graphicFrameLocks/>
          </p:cNvGraphicFramePr>
          <p:nvPr>
            <p:extLst>
              <p:ext uri="{D42A27DB-BD31-4B8C-83A1-F6EECF244321}">
                <p14:modId xmlns:p14="http://schemas.microsoft.com/office/powerpoint/2010/main" val="1487630965"/>
              </p:ext>
            </p:extLst>
          </p:nvPr>
        </p:nvGraphicFramePr>
        <p:xfrm>
          <a:off x="611560" y="339502"/>
          <a:ext cx="8229600" cy="432048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0EAC78DA-30C0-44F7-9543-14C6ECCEEF41}"/>
              </a:ext>
            </a:extLst>
          </p:cNvPr>
          <p:cNvSpPr txBox="1"/>
          <p:nvPr/>
        </p:nvSpPr>
        <p:spPr>
          <a:xfrm>
            <a:off x="3059832" y="843558"/>
            <a:ext cx="2693689" cy="769441"/>
          </a:xfrm>
          <a:prstGeom prst="rect">
            <a:avLst/>
          </a:prstGeom>
          <a:solidFill>
            <a:schemeClr val="bg1"/>
          </a:solidFill>
          <a:ln>
            <a:solidFill>
              <a:schemeClr val="accent1"/>
            </a:solidFill>
          </a:ln>
        </p:spPr>
        <p:txBody>
          <a:bodyPr wrap="square" rtlCol="0">
            <a:spAutoFit/>
          </a:bodyPr>
          <a:lstStyle/>
          <a:p>
            <a:r>
              <a:rPr lang="en-GB" sz="1100" dirty="0"/>
              <a:t>1. Number of new defects has slowed significantly over last quarter; </a:t>
            </a:r>
            <a:r>
              <a:rPr lang="en-GB" sz="1100" b="1" dirty="0"/>
              <a:t>12 open defects</a:t>
            </a:r>
            <a:r>
              <a:rPr lang="en-GB" sz="1100" dirty="0"/>
              <a:t> as at 6/11 with potential AQ impacts to less than 2k MPRNs</a:t>
            </a:r>
          </a:p>
        </p:txBody>
      </p:sp>
      <p:sp>
        <p:nvSpPr>
          <p:cNvPr id="7" name="TextBox 6">
            <a:extLst>
              <a:ext uri="{FF2B5EF4-FFF2-40B4-BE49-F238E27FC236}">
                <a16:creationId xmlns:a16="http://schemas.microsoft.com/office/drawing/2014/main" id="{870B897C-A72E-47AD-8665-7723281141CF}"/>
              </a:ext>
            </a:extLst>
          </p:cNvPr>
          <p:cNvSpPr txBox="1"/>
          <p:nvPr/>
        </p:nvSpPr>
        <p:spPr>
          <a:xfrm>
            <a:off x="6732240" y="195486"/>
            <a:ext cx="2280255" cy="600164"/>
          </a:xfrm>
          <a:prstGeom prst="rect">
            <a:avLst/>
          </a:prstGeom>
          <a:solidFill>
            <a:schemeClr val="bg1"/>
          </a:solidFill>
          <a:ln>
            <a:solidFill>
              <a:schemeClr val="accent1"/>
            </a:solidFill>
          </a:ln>
        </p:spPr>
        <p:txBody>
          <a:bodyPr wrap="square" rtlCol="0">
            <a:spAutoFit/>
          </a:bodyPr>
          <a:lstStyle/>
          <a:p>
            <a:r>
              <a:rPr lang="en-GB" sz="1100" dirty="0"/>
              <a:t>2. Significant efforts over the last month to push defect closure in support of FYAQ 1</a:t>
            </a:r>
            <a:r>
              <a:rPr lang="en-GB" sz="1100" baseline="30000" dirty="0"/>
              <a:t>st</a:t>
            </a:r>
            <a:r>
              <a:rPr lang="en-GB" sz="1100" dirty="0"/>
              <a:t> Dec.</a:t>
            </a:r>
          </a:p>
        </p:txBody>
      </p:sp>
      <p:cxnSp>
        <p:nvCxnSpPr>
          <p:cNvPr id="9" name="Straight Connector 8">
            <a:extLst>
              <a:ext uri="{FF2B5EF4-FFF2-40B4-BE49-F238E27FC236}">
                <a16:creationId xmlns:a16="http://schemas.microsoft.com/office/drawing/2014/main" id="{ACFCAB47-0947-48F4-B15E-1EAC2B0B1259}"/>
              </a:ext>
            </a:extLst>
          </p:cNvPr>
          <p:cNvCxnSpPr>
            <a:cxnSpLocks/>
          </p:cNvCxnSpPr>
          <p:nvPr/>
        </p:nvCxnSpPr>
        <p:spPr>
          <a:xfrm>
            <a:off x="5753521" y="1277053"/>
            <a:ext cx="529511"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FCE5C16E-403D-40CA-9D27-DD31788ABAAF}"/>
              </a:ext>
            </a:extLst>
          </p:cNvPr>
          <p:cNvCxnSpPr>
            <a:cxnSpLocks/>
          </p:cNvCxnSpPr>
          <p:nvPr/>
        </p:nvCxnSpPr>
        <p:spPr>
          <a:xfrm>
            <a:off x="8244408" y="795650"/>
            <a:ext cx="0" cy="1776100"/>
          </a:xfrm>
          <a:prstGeom prst="line">
            <a:avLst/>
          </a:prstGeom>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4609D6CD-8996-46F9-9010-41A8A192F28C}"/>
              </a:ext>
            </a:extLst>
          </p:cNvPr>
          <p:cNvSpPr txBox="1"/>
          <p:nvPr/>
        </p:nvSpPr>
        <p:spPr>
          <a:xfrm>
            <a:off x="6068104" y="4341728"/>
            <a:ext cx="2946351" cy="600164"/>
          </a:xfrm>
          <a:prstGeom prst="rect">
            <a:avLst/>
          </a:prstGeom>
          <a:solidFill>
            <a:schemeClr val="bg1"/>
          </a:solidFill>
          <a:ln>
            <a:solidFill>
              <a:schemeClr val="accent1"/>
            </a:solidFill>
          </a:ln>
        </p:spPr>
        <p:txBody>
          <a:bodyPr wrap="square" rtlCol="0">
            <a:spAutoFit/>
          </a:bodyPr>
          <a:lstStyle/>
          <a:p>
            <a:r>
              <a:rPr lang="en-GB" sz="1100" dirty="0"/>
              <a:t>3. We have 18 fixed defects to be processed through the adjustment tools. These will be added to the resolved pot once done.</a:t>
            </a:r>
          </a:p>
        </p:txBody>
      </p:sp>
    </p:spTree>
    <p:extLst>
      <p:ext uri="{BB962C8B-B14F-4D97-AF65-F5344CB8AC3E}">
        <p14:creationId xmlns:p14="http://schemas.microsoft.com/office/powerpoint/2010/main" val="3908758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ABCE6-E6E8-4A40-AA30-EF31B97BAE51}"/>
              </a:ext>
            </a:extLst>
          </p:cNvPr>
          <p:cNvSpPr>
            <a:spLocks noGrp="1"/>
          </p:cNvSpPr>
          <p:nvPr>
            <p:ph type="title"/>
          </p:nvPr>
        </p:nvSpPr>
        <p:spPr>
          <a:xfrm>
            <a:off x="107504" y="123478"/>
            <a:ext cx="8579296" cy="637580"/>
          </a:xfrm>
        </p:spPr>
        <p:txBody>
          <a:bodyPr/>
          <a:lstStyle/>
          <a:p>
            <a:pPr algn="l"/>
            <a:r>
              <a:rPr lang="en-GB" dirty="0"/>
              <a:t>AQ Defect Status </a:t>
            </a:r>
            <a:r>
              <a:rPr lang="en-GB" sz="1600" dirty="0"/>
              <a:t>(breakdown as at 6</a:t>
            </a:r>
            <a:r>
              <a:rPr lang="en-GB" sz="1600" baseline="30000" dirty="0"/>
              <a:t>th</a:t>
            </a:r>
            <a:r>
              <a:rPr lang="en-GB" sz="1600" dirty="0"/>
              <a:t>  November 2020)</a:t>
            </a:r>
            <a:r>
              <a:rPr lang="en-GB" dirty="0"/>
              <a:t> </a:t>
            </a:r>
          </a:p>
        </p:txBody>
      </p:sp>
      <p:graphicFrame>
        <p:nvGraphicFramePr>
          <p:cNvPr id="8" name="Content Placeholder 7">
            <a:extLst>
              <a:ext uri="{FF2B5EF4-FFF2-40B4-BE49-F238E27FC236}">
                <a16:creationId xmlns:a16="http://schemas.microsoft.com/office/drawing/2014/main" id="{660E8544-F742-4731-A83B-F0272578B820}"/>
              </a:ext>
            </a:extLst>
          </p:cNvPr>
          <p:cNvGraphicFramePr>
            <a:graphicFrameLocks noGrp="1"/>
          </p:cNvGraphicFramePr>
          <p:nvPr>
            <p:ph idx="1"/>
            <p:extLst>
              <p:ext uri="{D42A27DB-BD31-4B8C-83A1-F6EECF244321}">
                <p14:modId xmlns:p14="http://schemas.microsoft.com/office/powerpoint/2010/main" val="3988206371"/>
              </p:ext>
            </p:extLst>
          </p:nvPr>
        </p:nvGraphicFramePr>
        <p:xfrm>
          <a:off x="179512" y="915566"/>
          <a:ext cx="8229600" cy="3816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5EE1EB52-83E8-46B9-8199-9B2D922DE7C7}"/>
              </a:ext>
            </a:extLst>
          </p:cNvPr>
          <p:cNvCxnSpPr/>
          <p:nvPr/>
        </p:nvCxnSpPr>
        <p:spPr>
          <a:xfrm>
            <a:off x="6775896" y="2211710"/>
            <a:ext cx="0" cy="2592288"/>
          </a:xfrm>
          <a:prstGeom prst="line">
            <a:avLst/>
          </a:prstGeom>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id="{902EB3BE-3578-4A90-B436-9A6929F3CF8A}"/>
              </a:ext>
            </a:extLst>
          </p:cNvPr>
          <p:cNvSpPr txBox="1"/>
          <p:nvPr/>
        </p:nvSpPr>
        <p:spPr>
          <a:xfrm>
            <a:off x="220287" y="4743023"/>
            <a:ext cx="4896539" cy="276999"/>
          </a:xfrm>
          <a:prstGeom prst="rect">
            <a:avLst/>
          </a:prstGeom>
          <a:noFill/>
        </p:spPr>
        <p:txBody>
          <a:bodyPr wrap="square" rtlCol="0">
            <a:spAutoFit/>
          </a:bodyPr>
          <a:lstStyle/>
          <a:p>
            <a:r>
              <a:rPr lang="en-GB" sz="1200" dirty="0"/>
              <a:t>Open defect details can be found in the Appendix</a:t>
            </a:r>
          </a:p>
        </p:txBody>
      </p:sp>
    </p:spTree>
    <p:extLst>
      <p:ext uri="{BB962C8B-B14F-4D97-AF65-F5344CB8AC3E}">
        <p14:creationId xmlns:p14="http://schemas.microsoft.com/office/powerpoint/2010/main" val="3507128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C18E-D025-4204-AC29-DE7D4A6B8C2F}"/>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11255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2799616"/>
        </p:xfrm>
        <a:graphic>
          <a:graphicData uri="http://schemas.openxmlformats.org/drawingml/2006/table">
            <a:tbl>
              <a:tblPr firstRow="1" bandRow="1">
                <a:tableStyleId>{5C22544A-7EE6-4342-B048-85BDC9FD1C3A}</a:tableStyleId>
              </a:tblPr>
              <a:tblGrid>
                <a:gridCol w="522127">
                  <a:extLst>
                    <a:ext uri="{9D8B030D-6E8A-4147-A177-3AD203B41FA5}">
                      <a16:colId xmlns:a16="http://schemas.microsoft.com/office/drawing/2014/main" val="2962663685"/>
                    </a:ext>
                  </a:extLst>
                </a:gridCol>
                <a:gridCol w="6944291">
                  <a:extLst>
                    <a:ext uri="{9D8B030D-6E8A-4147-A177-3AD203B41FA5}">
                      <a16:colId xmlns:a16="http://schemas.microsoft.com/office/drawing/2014/main" val="2242044240"/>
                    </a:ext>
                  </a:extLst>
                </a:gridCol>
                <a:gridCol w="727497">
                  <a:extLst>
                    <a:ext uri="{9D8B030D-6E8A-4147-A177-3AD203B41FA5}">
                      <a16:colId xmlns:a16="http://schemas.microsoft.com/office/drawing/2014/main" val="428499160"/>
                    </a:ext>
                  </a:extLst>
                </a:gridCol>
                <a:gridCol w="727497">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No.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63691</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A read is not getting loaded for a P&amp;S after processing the read through the MOD 700 UBR process for Class 3 prime/sub sites</a:t>
                      </a:r>
                    </a:p>
                  </a:txBody>
                  <a:tcPr marL="6350" marR="6350" marT="6350" marB="0" anchor="ctr"/>
                </a:tc>
                <a:tc>
                  <a:txBody>
                    <a:bodyPr/>
                    <a:lstStyle/>
                    <a:p>
                      <a:r>
                        <a:rPr lang="en-GB" sz="800" dirty="0"/>
                        <a:t>419</a:t>
                      </a:r>
                    </a:p>
                  </a:txBody>
                  <a:tcPr anchor="ctr"/>
                </a:tc>
                <a:tc>
                  <a:txBody>
                    <a:bodyPr/>
                    <a:lstStyle/>
                    <a:p>
                      <a:r>
                        <a:rPr lang="en-GB" sz="800" dirty="0"/>
                        <a:t>Analysis</a:t>
                      </a:r>
                    </a:p>
                  </a:txBody>
                  <a:tcPr anchor="ctr"/>
                </a:tc>
                <a:extLst>
                  <a:ext uri="{0D108BD9-81ED-4DB2-BD59-A6C34878D82A}">
                    <a16:rowId xmlns:a16="http://schemas.microsoft.com/office/drawing/2014/main" val="3492655594"/>
                  </a:ext>
                </a:extLst>
              </a:tr>
              <a:tr h="365016">
                <a:tc>
                  <a:txBody>
                    <a:bodyPr/>
                    <a:lstStyle/>
                    <a:p>
                      <a:pPr algn="ctr" fontAlgn="ctr"/>
                      <a:r>
                        <a:rPr lang="en-GB" sz="800" b="0" i="0" u="none" strike="noStrike" dirty="0">
                          <a:solidFill>
                            <a:srgbClr val="000000"/>
                          </a:solidFill>
                          <a:effectLst/>
                          <a:latin typeface="Arial" panose="020B0604020202020204" pitchFamily="34" charset="0"/>
                        </a:rPr>
                        <a:t>63726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Issue with the Class 3 Prime Process; where the subsequent Actual Read has not considered the Shipper Transfer as the last Read Date</a:t>
                      </a:r>
                    </a:p>
                  </a:txBody>
                  <a:tcPr marL="6350" marR="6350" marT="6350" marB="0" anchor="ctr"/>
                </a:tc>
                <a:tc>
                  <a:txBody>
                    <a:bodyPr/>
                    <a:lstStyle/>
                    <a:p>
                      <a:r>
                        <a:rPr lang="en-GB" sz="800" dirty="0"/>
                        <a:t>0</a:t>
                      </a:r>
                    </a:p>
                  </a:txBody>
                  <a:tcPr anchor="ctr"/>
                </a:tc>
                <a:tc>
                  <a:txBody>
                    <a:bodyPr/>
                    <a:lstStyle/>
                    <a:p>
                      <a:r>
                        <a:rPr lang="en-GB" sz="800" dirty="0"/>
                        <a:t>Analysis</a:t>
                      </a:r>
                    </a:p>
                  </a:txBody>
                  <a:tcPr anchor="ctr"/>
                </a:tc>
                <a:extLst>
                  <a:ext uri="{0D108BD9-81ED-4DB2-BD59-A6C34878D82A}">
                    <a16:rowId xmlns:a16="http://schemas.microsoft.com/office/drawing/2014/main" val="2005535459"/>
                  </a:ext>
                </a:extLst>
              </a:tr>
              <a:tr h="365016">
                <a:tc>
                  <a:txBody>
                    <a:bodyPr/>
                    <a:lstStyle/>
                    <a:p>
                      <a:pPr algn="ctr" fontAlgn="ctr"/>
                      <a:r>
                        <a:rPr lang="en-GB" sz="800" b="0" i="0" u="none" strike="noStrike" dirty="0">
                          <a:solidFill>
                            <a:srgbClr val="000000"/>
                          </a:solidFill>
                          <a:effectLst/>
                          <a:latin typeface="Arial" panose="020B0604020202020204" pitchFamily="34" charset="0"/>
                        </a:rPr>
                        <a:t>63851</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AQ Monthly Notification process is missing T04 &amp; S91 Records in the NRL (Notification of Revisions to Live Sites) Files</a:t>
                      </a:r>
                    </a:p>
                    <a:p>
                      <a:pPr algn="l" fontAlgn="ctr"/>
                      <a:r>
                        <a:rPr lang="en-US" sz="800" b="0" i="0" u="none" strike="noStrike" dirty="0">
                          <a:solidFill>
                            <a:srgbClr val="000000"/>
                          </a:solidFill>
                          <a:effectLst/>
                          <a:latin typeface="Arial" panose="020B0604020202020204" pitchFamily="34" charset="0"/>
                        </a:rPr>
                        <a:t>No data correction required. AQs correct although missing in notification files. Reports will be issued to impacted customers in November providing data.</a:t>
                      </a:r>
                    </a:p>
                  </a:txBody>
                  <a:tcPr marL="6350" marR="6350" marT="6350" marB="0" anchor="ctr"/>
                </a:tc>
                <a:tc>
                  <a:txBody>
                    <a:bodyPr/>
                    <a:lstStyle/>
                    <a:p>
                      <a:r>
                        <a:rPr lang="en-GB" sz="800" dirty="0"/>
                        <a:t>52,000 Note: no impact to AQ calc</a:t>
                      </a:r>
                    </a:p>
                  </a:txBody>
                  <a:tcPr anchor="ctr"/>
                </a:tc>
                <a:tc>
                  <a:txBody>
                    <a:bodyPr/>
                    <a:lstStyle/>
                    <a:p>
                      <a:r>
                        <a:rPr lang="en-GB" sz="800" dirty="0"/>
                        <a:t>Analysis</a:t>
                      </a:r>
                    </a:p>
                  </a:txBody>
                  <a:tcPr anchor="ctr"/>
                </a:tc>
                <a:extLst>
                  <a:ext uri="{0D108BD9-81ED-4DB2-BD59-A6C34878D82A}">
                    <a16:rowId xmlns:a16="http://schemas.microsoft.com/office/drawing/2014/main" val="1218052731"/>
                  </a:ext>
                </a:extLst>
              </a:tr>
              <a:tr h="317593">
                <a:tc>
                  <a:txBody>
                    <a:bodyPr/>
                    <a:lstStyle/>
                    <a:p>
                      <a:pPr algn="ctr" fontAlgn="ctr"/>
                      <a:r>
                        <a:rPr lang="en-GB" sz="800" b="0" i="0" u="none" strike="noStrike" dirty="0">
                          <a:solidFill>
                            <a:srgbClr val="000000"/>
                          </a:solidFill>
                          <a:effectLst/>
                          <a:latin typeface="Arial" panose="020B0604020202020204" pitchFamily="34" charset="0"/>
                        </a:rPr>
                        <a:t>63346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Volume and Energy is being calculated incorrectly between the Estimated Read (LDEX) and the subsequent Cyclic (CYCL) Read for a Class 3 Meter Point (UBR File)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Analysis</a:t>
                      </a:r>
                    </a:p>
                  </a:txBody>
                  <a:tcPr anchor="ctr"/>
                </a:tc>
                <a:extLst>
                  <a:ext uri="{0D108BD9-81ED-4DB2-BD59-A6C34878D82A}">
                    <a16:rowId xmlns:a16="http://schemas.microsoft.com/office/drawing/2014/main" val="2340629994"/>
                  </a:ext>
                </a:extLst>
              </a:tr>
              <a:tr h="258471">
                <a:tc>
                  <a:txBody>
                    <a:bodyPr/>
                    <a:lstStyle/>
                    <a:p>
                      <a:pPr algn="ctr" fontAlgn="ctr"/>
                      <a:r>
                        <a:rPr lang="en-GB" sz="800" b="0" i="0" u="none" strike="noStrike" dirty="0">
                          <a:solidFill>
                            <a:srgbClr val="000000"/>
                          </a:solidFill>
                          <a:effectLst/>
                          <a:latin typeface="Arial" panose="020B0604020202020204" pitchFamily="34" charset="0"/>
                        </a:rPr>
                        <a:t>63392</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Estimated Reads are getting derived incorrectly for the Shipper Transfer; hence shipper transfers incorrectly estimated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53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Analysis</a:t>
                      </a:r>
                    </a:p>
                  </a:txBody>
                  <a:tcPr anchor="ctr"/>
                </a:tc>
                <a:extLst>
                  <a:ext uri="{0D108BD9-81ED-4DB2-BD59-A6C34878D82A}">
                    <a16:rowId xmlns:a16="http://schemas.microsoft.com/office/drawing/2014/main" val="3991031024"/>
                  </a:ext>
                </a:extLst>
              </a:tr>
              <a:tr h="332991">
                <a:tc>
                  <a:txBody>
                    <a:bodyPr/>
                    <a:lstStyle/>
                    <a:p>
                      <a:pPr algn="ctr" fontAlgn="ctr"/>
                      <a:r>
                        <a:rPr lang="en-GB" sz="800" b="0" i="0" u="none" strike="noStrike" dirty="0">
                          <a:solidFill>
                            <a:srgbClr val="000000"/>
                          </a:solidFill>
                          <a:effectLst/>
                          <a:latin typeface="Arial" panose="020B0604020202020204" pitchFamily="34" charset="0"/>
                        </a:rPr>
                        <a:t>63566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Inconsistent RGMA behavior of class 2 sites with or without DRE/AMR</a:t>
                      </a:r>
                    </a:p>
                    <a:p>
                      <a:pPr algn="l" fontAlgn="ctr"/>
                      <a:r>
                        <a:rPr lang="en-US" sz="800" b="0" i="0" u="none" strike="noStrike" dirty="0">
                          <a:solidFill>
                            <a:srgbClr val="000000"/>
                          </a:solidFill>
                          <a:effectLst/>
                          <a:latin typeface="Arial" panose="020B0604020202020204" pitchFamily="34" charset="0"/>
                        </a:rPr>
                        <a:t>Processed as an ‘Exception’ and data corrected monthly. No data correction is required.</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No data correction required</a:t>
                      </a:r>
                    </a:p>
                  </a:txBody>
                  <a:tcPr anchor="ctr"/>
                </a:tc>
                <a:tc>
                  <a:txBody>
                    <a:bodyPr/>
                    <a:lstStyle/>
                    <a:p>
                      <a:r>
                        <a:rPr lang="en-GB" sz="800" dirty="0"/>
                        <a:t>Analysis</a:t>
                      </a:r>
                    </a:p>
                  </a:txBody>
                  <a:tcPr anchor="ctr"/>
                </a:tc>
                <a:extLst>
                  <a:ext uri="{0D108BD9-81ED-4DB2-BD59-A6C34878D82A}">
                    <a16:rowId xmlns:a16="http://schemas.microsoft.com/office/drawing/2014/main" val="2803794431"/>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1 of 3</a:t>
            </a:r>
          </a:p>
        </p:txBody>
      </p:sp>
    </p:spTree>
    <p:extLst>
      <p:ext uri="{BB962C8B-B14F-4D97-AF65-F5344CB8AC3E}">
        <p14:creationId xmlns:p14="http://schemas.microsoft.com/office/powerpoint/2010/main" val="3213192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1795344"/>
        </p:xfrm>
        <a:graphic>
          <a:graphicData uri="http://schemas.openxmlformats.org/drawingml/2006/table">
            <a:tbl>
              <a:tblPr firstRow="1" bandRow="1">
                <a:tableStyleId>{5C22544A-7EE6-4342-B048-85BDC9FD1C3A}</a:tableStyleId>
              </a:tblPr>
              <a:tblGrid>
                <a:gridCol w="559243">
                  <a:extLst>
                    <a:ext uri="{9D8B030D-6E8A-4147-A177-3AD203B41FA5}">
                      <a16:colId xmlns:a16="http://schemas.microsoft.com/office/drawing/2014/main" val="2962663685"/>
                    </a:ext>
                  </a:extLst>
                </a:gridCol>
                <a:gridCol w="6561969">
                  <a:extLst>
                    <a:ext uri="{9D8B030D-6E8A-4147-A177-3AD203B41FA5}">
                      <a16:colId xmlns:a16="http://schemas.microsoft.com/office/drawing/2014/main" val="2242044240"/>
                    </a:ext>
                  </a:extLst>
                </a:gridCol>
                <a:gridCol w="936104">
                  <a:extLst>
                    <a:ext uri="{9D8B030D-6E8A-4147-A177-3AD203B41FA5}">
                      <a16:colId xmlns:a16="http://schemas.microsoft.com/office/drawing/2014/main" val="2225348028"/>
                    </a:ext>
                  </a:extLst>
                </a:gridCol>
                <a:gridCol w="864096">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63393</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an NDM Prime Site, the Sub site volume and energy is not getting calculated if there is an MRU frequency change for the same class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113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UAT</a:t>
                      </a:r>
                    </a:p>
                  </a:txBody>
                  <a:tcPr anchor="ctr"/>
                </a:tc>
                <a:extLst>
                  <a:ext uri="{0D108BD9-81ED-4DB2-BD59-A6C34878D82A}">
                    <a16:rowId xmlns:a16="http://schemas.microsoft.com/office/drawing/2014/main" val="552893167"/>
                  </a:ext>
                </a:extLst>
              </a:tr>
              <a:tr h="365016">
                <a:tc>
                  <a:txBody>
                    <a:bodyPr/>
                    <a:lstStyle/>
                    <a:p>
                      <a:pPr algn="ctr" fontAlgn="ctr"/>
                      <a:r>
                        <a:rPr lang="en-GB" sz="800" b="0" i="0" u="none" strike="noStrike" dirty="0">
                          <a:solidFill>
                            <a:srgbClr val="000000"/>
                          </a:solidFill>
                          <a:effectLst/>
                          <a:latin typeface="Arial" panose="020B0604020202020204" pitchFamily="34" charset="0"/>
                        </a:rPr>
                        <a:t>63480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Last Check Read Date is getting fetched incorrectly for Twin Stream Sites when Reads are uploaded through Portal, resulting in either the Read wrongly rejected, or a break in the check to check period.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19</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UAT</a:t>
                      </a:r>
                    </a:p>
                  </a:txBody>
                  <a:tcPr anchor="ctr"/>
                </a:tc>
                <a:extLst>
                  <a:ext uri="{0D108BD9-81ED-4DB2-BD59-A6C34878D82A}">
                    <a16:rowId xmlns:a16="http://schemas.microsoft.com/office/drawing/2014/main" val="3881196877"/>
                  </a:ext>
                </a:extLst>
              </a:tr>
              <a:tr h="365016">
                <a:tc>
                  <a:txBody>
                    <a:bodyPr/>
                    <a:lstStyle/>
                    <a:p>
                      <a:pPr algn="ctr" fontAlgn="ctr"/>
                      <a:r>
                        <a:rPr lang="en-GB" sz="800" b="0" i="0" u="none" strike="noStrike" dirty="0">
                          <a:solidFill>
                            <a:srgbClr val="000000"/>
                          </a:solidFill>
                          <a:effectLst/>
                          <a:latin typeface="Arial" panose="020B0604020202020204" pitchFamily="34" charset="0"/>
                        </a:rPr>
                        <a:t>63485</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Class 2 Reads (UDR) File process is unable to perform corrective estimation for Class 2 sites post class change from class 2 to any other class, when the actual read is in the Class 2 period </a:t>
                      </a:r>
                    </a:p>
                  </a:txBody>
                  <a:tcPr marL="6350" marR="6350" marT="6350" marB="0" anchor="ctr"/>
                </a:tc>
                <a:tc>
                  <a:txBody>
                    <a:bodyPr/>
                    <a:lstStyle/>
                    <a:p>
                      <a:r>
                        <a:rPr lang="en-GB" sz="800" dirty="0"/>
                        <a:t>40</a:t>
                      </a:r>
                    </a:p>
                  </a:txBody>
                  <a:tcPr anchor="ctr"/>
                </a:tc>
                <a:tc>
                  <a:txBody>
                    <a:bodyPr/>
                    <a:lstStyle/>
                    <a:p>
                      <a:r>
                        <a:rPr lang="en-GB" sz="800" dirty="0"/>
                        <a:t>UAT</a:t>
                      </a:r>
                    </a:p>
                  </a:txBody>
                  <a:tcPr anchor="ctr"/>
                </a:tc>
                <a:extLst>
                  <a:ext uri="{0D108BD9-81ED-4DB2-BD59-A6C34878D82A}">
                    <a16:rowId xmlns:a16="http://schemas.microsoft.com/office/drawing/2014/main" val="1155032660"/>
                  </a:ext>
                </a:extLst>
              </a:tr>
              <a:tr h="365016">
                <a:tc>
                  <a:txBody>
                    <a:bodyPr/>
                    <a:lstStyle/>
                    <a:p>
                      <a:pPr algn="ctr" fontAlgn="ctr"/>
                      <a:r>
                        <a:rPr lang="en-GB" sz="800" b="0" i="0" u="none" strike="noStrike" dirty="0">
                          <a:solidFill>
                            <a:srgbClr val="000000"/>
                          </a:solidFill>
                          <a:effectLst/>
                          <a:latin typeface="Arial" panose="020B0604020202020204" pitchFamily="34" charset="0"/>
                        </a:rPr>
                        <a:t>63139</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Rec flag for the FINX read was updated as N in the Class 3 Reads File (UBR) Table during the cosmetic exchange without read through ONUPD file. No data corrections required as manage via Exceptions process to correct data.</a:t>
                      </a:r>
                    </a:p>
                  </a:txBody>
                  <a:tcPr marL="6350" marR="6350" marT="6350" marB="0" anchor="ctr"/>
                </a:tc>
                <a:tc>
                  <a:txBody>
                    <a:bodyPr/>
                    <a:lstStyle/>
                    <a:p>
                      <a:r>
                        <a:rPr lang="en-GB" sz="800" dirty="0"/>
                        <a:t>732</a:t>
                      </a:r>
                    </a:p>
                  </a:txBody>
                  <a:tcPr anchor="ctr"/>
                </a:tc>
                <a:tc>
                  <a:txBody>
                    <a:bodyPr/>
                    <a:lstStyle/>
                    <a:p>
                      <a:r>
                        <a:rPr lang="en-GB" sz="800" dirty="0"/>
                        <a:t>UAT</a:t>
                      </a:r>
                    </a:p>
                  </a:txBody>
                  <a:tcPr anchor="ctr"/>
                </a:tc>
                <a:extLst>
                  <a:ext uri="{0D108BD9-81ED-4DB2-BD59-A6C34878D82A}">
                    <a16:rowId xmlns:a16="http://schemas.microsoft.com/office/drawing/2014/main" val="1300876747"/>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2 of 3</a:t>
            </a:r>
          </a:p>
        </p:txBody>
      </p:sp>
    </p:spTree>
    <p:extLst>
      <p:ext uri="{BB962C8B-B14F-4D97-AF65-F5344CB8AC3E}">
        <p14:creationId xmlns:p14="http://schemas.microsoft.com/office/powerpoint/2010/main" val="965564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1249680"/>
        </p:xfrm>
        <a:graphic>
          <a:graphicData uri="http://schemas.openxmlformats.org/drawingml/2006/table">
            <a:tbl>
              <a:tblPr firstRow="1" bandRow="1">
                <a:tableStyleId>{5C22544A-7EE6-4342-B048-85BDC9FD1C3A}</a:tableStyleId>
              </a:tblPr>
              <a:tblGrid>
                <a:gridCol w="559243">
                  <a:extLst>
                    <a:ext uri="{9D8B030D-6E8A-4147-A177-3AD203B41FA5}">
                      <a16:colId xmlns:a16="http://schemas.microsoft.com/office/drawing/2014/main" val="2962663685"/>
                    </a:ext>
                  </a:extLst>
                </a:gridCol>
                <a:gridCol w="6345945">
                  <a:extLst>
                    <a:ext uri="{9D8B030D-6E8A-4147-A177-3AD203B41FA5}">
                      <a16:colId xmlns:a16="http://schemas.microsoft.com/office/drawing/2014/main" val="2242044240"/>
                    </a:ext>
                  </a:extLst>
                </a:gridCol>
                <a:gridCol w="884502">
                  <a:extLst>
                    <a:ext uri="{9D8B030D-6E8A-4147-A177-3AD203B41FA5}">
                      <a16:colId xmlns:a16="http://schemas.microsoft.com/office/drawing/2014/main" val="391726270"/>
                    </a:ext>
                  </a:extLst>
                </a:gridCol>
                <a:gridCol w="1131722">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a:solidFill>
                            <a:srgbClr val="000000"/>
                          </a:solidFill>
                          <a:effectLst/>
                          <a:latin typeface="Arial" panose="020B0604020202020204" pitchFamily="34" charset="0"/>
                        </a:rPr>
                        <a:t>62178</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Where volume and energy is being incorrectly loaded, the system is not creating an exception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38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3136287267"/>
                  </a:ext>
                </a:extLst>
              </a:tr>
              <a:tr h="365016">
                <a:tc>
                  <a:txBody>
                    <a:bodyPr/>
                    <a:lstStyle/>
                    <a:p>
                      <a:pPr algn="ctr" fontAlgn="ctr"/>
                      <a:r>
                        <a:rPr lang="en-GB" sz="800" b="0" i="0" u="none" strike="noStrike" dirty="0">
                          <a:solidFill>
                            <a:srgbClr val="000000"/>
                          </a:solidFill>
                          <a:effectLst/>
                          <a:latin typeface="Arial" panose="020B0604020202020204" pitchFamily="34" charset="0"/>
                        </a:rPr>
                        <a:t>60917 (1424)</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Following an update to a meter (non-physical) the volume which is calculated is based on the opening exchange read (OPNX) as opposed to calculating from the final exchange read (FINX)</a:t>
                      </a:r>
                    </a:p>
                    <a:p>
                      <a:pPr algn="l" fontAlgn="ctr"/>
                      <a:r>
                        <a:rPr lang="en-US" sz="800" b="0" i="0" u="none" strike="noStrike" dirty="0">
                          <a:solidFill>
                            <a:srgbClr val="000000"/>
                          </a:solidFill>
                          <a:effectLst/>
                          <a:latin typeface="Arial" panose="020B0604020202020204" pitchFamily="34" charset="0"/>
                        </a:rPr>
                        <a:t>Discussions in place with impacted Shippers to get data corrected. Approx. 400 processed to date.</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700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2503244331"/>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3 of 3</a:t>
            </a:r>
          </a:p>
        </p:txBody>
      </p:sp>
    </p:spTree>
    <p:extLst>
      <p:ext uri="{BB962C8B-B14F-4D97-AF65-F5344CB8AC3E}">
        <p14:creationId xmlns:p14="http://schemas.microsoft.com/office/powerpoint/2010/main" val="99689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3638052"/>
        </p:xfrm>
        <a:graphic>
          <a:graphicData uri="http://schemas.openxmlformats.org/drawingml/2006/table">
            <a:tbl>
              <a:tblPr firstRow="1" bandRow="1">
                <a:tableStyleId>{5C22544A-7EE6-4342-B048-85BDC9FD1C3A}</a:tableStyleId>
              </a:tblPr>
              <a:tblGrid>
                <a:gridCol w="559243">
                  <a:extLst>
                    <a:ext uri="{9D8B030D-6E8A-4147-A177-3AD203B41FA5}">
                      <a16:colId xmlns:a16="http://schemas.microsoft.com/office/drawing/2014/main" val="2962663685"/>
                    </a:ext>
                  </a:extLst>
                </a:gridCol>
                <a:gridCol w="6345945">
                  <a:extLst>
                    <a:ext uri="{9D8B030D-6E8A-4147-A177-3AD203B41FA5}">
                      <a16:colId xmlns:a16="http://schemas.microsoft.com/office/drawing/2014/main" val="2242044240"/>
                    </a:ext>
                  </a:extLst>
                </a:gridCol>
                <a:gridCol w="884502">
                  <a:extLst>
                    <a:ext uri="{9D8B030D-6E8A-4147-A177-3AD203B41FA5}">
                      <a16:colId xmlns:a16="http://schemas.microsoft.com/office/drawing/2014/main" val="437375985"/>
                    </a:ext>
                  </a:extLst>
                </a:gridCol>
                <a:gridCol w="1131722">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17593">
                <a:tc>
                  <a:txBody>
                    <a:bodyPr/>
                    <a:lstStyle/>
                    <a:p>
                      <a:pPr algn="ctr" fontAlgn="ctr"/>
                      <a:r>
                        <a:rPr lang="en-GB" sz="800" b="0" i="0" u="none" strike="noStrike">
                          <a:solidFill>
                            <a:srgbClr val="000000"/>
                          </a:solidFill>
                          <a:effectLst/>
                          <a:latin typeface="Arial" panose="020B0604020202020204" pitchFamily="34" charset="0"/>
                        </a:rPr>
                        <a:t>60969 (1477)</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There is an Issue with NDM Prime reconciliation where Rec variance is not correct and positive variance energy updated though the variance volume is negative and net off volume and energy is populated with 0.  </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23</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2340629994"/>
                  </a:ext>
                </a:extLst>
              </a:tr>
              <a:tr h="258471">
                <a:tc>
                  <a:txBody>
                    <a:bodyPr/>
                    <a:lstStyle/>
                    <a:p>
                      <a:pPr algn="ctr" fontAlgn="ctr"/>
                      <a:r>
                        <a:rPr lang="en-GB" sz="800" b="0" i="0" u="none" strike="noStrike">
                          <a:solidFill>
                            <a:srgbClr val="000000"/>
                          </a:solidFill>
                          <a:effectLst/>
                          <a:latin typeface="Arial" panose="020B0604020202020204" pitchFamily="34" charset="0"/>
                        </a:rPr>
                        <a:t>60994 (1502)</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For Class 3 &amp; 4, following acceptance of a Site Visit read (via SFN)  the energy is incorrectly populated when there is a meter and corrector installed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126</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3991031024"/>
                  </a:ext>
                </a:extLst>
              </a:tr>
              <a:tr h="365016">
                <a:tc>
                  <a:txBody>
                    <a:bodyPr/>
                    <a:lstStyle/>
                    <a:p>
                      <a:pPr algn="ctr" fontAlgn="ctr"/>
                      <a:r>
                        <a:rPr lang="en-GB" sz="800" b="0" i="0" u="none" strike="noStrike">
                          <a:solidFill>
                            <a:srgbClr val="000000"/>
                          </a:solidFill>
                          <a:effectLst/>
                          <a:latin typeface="Arial" panose="020B0604020202020204" pitchFamily="34" charset="0"/>
                        </a:rPr>
                        <a:t>61019 (1520)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When receiving a Site Visit read and an RGMA read on the same day the system has incorrectly processed the reads in the wrong order causing energy and volume to be incorrectly calculated.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32</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377645323"/>
                  </a:ext>
                </a:extLst>
              </a:tr>
              <a:tr h="332991">
                <a:tc>
                  <a:txBody>
                    <a:bodyPr/>
                    <a:lstStyle/>
                    <a:p>
                      <a:pPr algn="ctr" fontAlgn="ctr"/>
                      <a:r>
                        <a:rPr lang="en-GB" sz="800" b="0" i="0" u="none" strike="noStrike">
                          <a:solidFill>
                            <a:srgbClr val="000000"/>
                          </a:solidFill>
                          <a:effectLst/>
                          <a:latin typeface="Arial" panose="020B0604020202020204" pitchFamily="34" charset="0"/>
                        </a:rPr>
                        <a:t>61024 (1525)</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AQ process is incorrectly using a Point of Sale (POS) read as an active shipper transfer read to calculate the AQ following the receipt of a subsequent read.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59</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2395544701"/>
                  </a:ext>
                </a:extLst>
              </a:tr>
              <a:tr h="344935">
                <a:tc>
                  <a:txBody>
                    <a:bodyPr/>
                    <a:lstStyle/>
                    <a:p>
                      <a:pPr algn="ctr" fontAlgn="ctr"/>
                      <a:r>
                        <a:rPr lang="en-GB" sz="800" b="0" i="0" u="none" strike="noStrike">
                          <a:solidFill>
                            <a:srgbClr val="000000"/>
                          </a:solidFill>
                          <a:effectLst/>
                          <a:latin typeface="Arial" panose="020B0604020202020204" pitchFamily="34" charset="0"/>
                        </a:rPr>
                        <a:t>61450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Reads with type CM, RD and XO on same date as FINC/FINX reads, to be inactivated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64</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marL="6350" marR="6350" marT="6350" marB="0" anchor="ctr"/>
                </a:tc>
                <a:extLst>
                  <a:ext uri="{0D108BD9-81ED-4DB2-BD59-A6C34878D82A}">
                    <a16:rowId xmlns:a16="http://schemas.microsoft.com/office/drawing/2014/main" val="2447330931"/>
                  </a:ext>
                </a:extLst>
              </a:tr>
              <a:tr h="344935">
                <a:tc>
                  <a:txBody>
                    <a:bodyPr/>
                    <a:lstStyle/>
                    <a:p>
                      <a:pPr algn="ctr" fontAlgn="ctr"/>
                      <a:r>
                        <a:rPr lang="en-GB" sz="800" b="0" i="0" u="none" strike="noStrike">
                          <a:solidFill>
                            <a:srgbClr val="000000"/>
                          </a:solidFill>
                          <a:effectLst/>
                          <a:latin typeface="Arial" panose="020B0604020202020204" pitchFamily="34" charset="0"/>
                        </a:rPr>
                        <a:t>61716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Incorrect Volume-Energy updated against opening reads (OPNT/OPNX/OPNC)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35,000</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processed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3941886407"/>
                  </a:ext>
                </a:extLst>
              </a:tr>
              <a:tr h="332991">
                <a:tc>
                  <a:txBody>
                    <a:bodyPr/>
                    <a:lstStyle/>
                    <a:p>
                      <a:pPr algn="ctr" fontAlgn="ctr"/>
                      <a:r>
                        <a:rPr lang="en-GB" sz="800" b="0" i="0" u="none" strike="noStrike" dirty="0">
                          <a:solidFill>
                            <a:srgbClr val="000000"/>
                          </a:solidFill>
                          <a:effectLst/>
                          <a:latin typeface="Arial" panose="020B0604020202020204" pitchFamily="34" charset="0"/>
                        </a:rPr>
                        <a:t>62134</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Where a read is replaced on a class 4 site, the system has created 0 volume between OPNT and FINC reads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718</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processed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216295771"/>
                  </a:ext>
                </a:extLst>
              </a:tr>
              <a:tr h="332991">
                <a:tc>
                  <a:txBody>
                    <a:bodyPr/>
                    <a:lstStyle/>
                    <a:p>
                      <a:pPr algn="ctr" fontAlgn="ctr"/>
                      <a:r>
                        <a:rPr lang="en-GB" sz="800" b="0" i="0" u="none" strike="noStrike" dirty="0">
                          <a:solidFill>
                            <a:srgbClr val="000000"/>
                          </a:solidFill>
                          <a:effectLst/>
                          <a:latin typeface="Arial" panose="020B0604020202020204" pitchFamily="34" charset="0"/>
                        </a:rPr>
                        <a:t>62687</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 The read inserted or replaced for class 3, after a class change from 3 to another, is considering class 3 FICC date as the next read date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857</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processed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nchor="ctr"/>
                </a:tc>
                <a:extLst>
                  <a:ext uri="{0D108BD9-81ED-4DB2-BD59-A6C34878D82A}">
                    <a16:rowId xmlns:a16="http://schemas.microsoft.com/office/drawing/2014/main" val="2854916384"/>
                  </a:ext>
                </a:extLst>
              </a:tr>
              <a:tr h="332991">
                <a:tc>
                  <a:txBody>
                    <a:bodyPr/>
                    <a:lstStyle/>
                    <a:p>
                      <a:pPr algn="ctr" fontAlgn="ctr"/>
                      <a:r>
                        <a:rPr lang="en-GB" sz="800" b="0" i="0" u="none" strike="noStrike" dirty="0">
                          <a:solidFill>
                            <a:srgbClr val="000000"/>
                          </a:solidFill>
                          <a:effectLst/>
                          <a:latin typeface="Arial" panose="020B0604020202020204" pitchFamily="34" charset="0"/>
                        </a:rPr>
                        <a:t>60230 (720)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Volume and energy calculated incorrectly for Prime and Sub MPRNs.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processed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nchor="ctr"/>
                </a:tc>
                <a:extLst>
                  <a:ext uri="{0D108BD9-81ED-4DB2-BD59-A6C34878D82A}">
                    <a16:rowId xmlns:a16="http://schemas.microsoft.com/office/drawing/2014/main" val="1295643116"/>
                  </a:ext>
                </a:extLst>
              </a:tr>
              <a:tr h="332991">
                <a:tc>
                  <a:txBody>
                    <a:bodyPr/>
                    <a:lstStyle/>
                    <a:p>
                      <a:pPr algn="ctr" fontAlgn="ctr"/>
                      <a:r>
                        <a:rPr lang="en-GB" sz="800" b="0" i="0" u="none" strike="noStrike" dirty="0">
                          <a:solidFill>
                            <a:srgbClr val="000000"/>
                          </a:solidFill>
                          <a:effectLst/>
                          <a:latin typeface="Arial" panose="020B0604020202020204" pitchFamily="34" charset="0"/>
                        </a:rPr>
                        <a:t>63066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Class 3 meter reads submitted via the UBR file, the system is not recording the last read following update of a meter report and converter installation scenario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486518872"/>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Resolved AQ defects – 1 of 2</a:t>
            </a:r>
          </a:p>
        </p:txBody>
      </p:sp>
    </p:spTree>
    <p:extLst>
      <p:ext uri="{BB962C8B-B14F-4D97-AF65-F5344CB8AC3E}">
        <p14:creationId xmlns:p14="http://schemas.microsoft.com/office/powerpoint/2010/main" val="600815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3476606"/>
        </p:xfrm>
        <a:graphic>
          <a:graphicData uri="http://schemas.openxmlformats.org/drawingml/2006/table">
            <a:tbl>
              <a:tblPr firstRow="1" bandRow="1">
                <a:tableStyleId>{5C22544A-7EE6-4342-B048-85BDC9FD1C3A}</a:tableStyleId>
              </a:tblPr>
              <a:tblGrid>
                <a:gridCol w="559243">
                  <a:extLst>
                    <a:ext uri="{9D8B030D-6E8A-4147-A177-3AD203B41FA5}">
                      <a16:colId xmlns:a16="http://schemas.microsoft.com/office/drawing/2014/main" val="2962663685"/>
                    </a:ext>
                  </a:extLst>
                </a:gridCol>
                <a:gridCol w="6345945">
                  <a:extLst>
                    <a:ext uri="{9D8B030D-6E8A-4147-A177-3AD203B41FA5}">
                      <a16:colId xmlns:a16="http://schemas.microsoft.com/office/drawing/2014/main" val="2242044240"/>
                    </a:ext>
                  </a:extLst>
                </a:gridCol>
                <a:gridCol w="884502">
                  <a:extLst>
                    <a:ext uri="{9D8B030D-6E8A-4147-A177-3AD203B41FA5}">
                      <a16:colId xmlns:a16="http://schemas.microsoft.com/office/drawing/2014/main" val="391726270"/>
                    </a:ext>
                  </a:extLst>
                </a:gridCol>
                <a:gridCol w="1131722">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61452</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Rec is not happening for Prime and sub site...</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159</a:t>
                      </a:r>
                    </a:p>
                  </a:txBody>
                  <a:tcPr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anchor="ctr"/>
                </a:tc>
                <a:extLst>
                  <a:ext uri="{0D108BD9-81ED-4DB2-BD59-A6C34878D82A}">
                    <a16:rowId xmlns:a16="http://schemas.microsoft.com/office/drawing/2014/main" val="3426954072"/>
                  </a:ext>
                </a:extLst>
              </a:tr>
              <a:tr h="365016">
                <a:tc>
                  <a:txBody>
                    <a:bodyPr/>
                    <a:lstStyle/>
                    <a:p>
                      <a:pPr algn="ctr" fontAlgn="ctr"/>
                      <a:r>
                        <a:rPr lang="en-GB" sz="800" b="0" i="0" u="none" strike="noStrike" dirty="0">
                          <a:solidFill>
                            <a:srgbClr val="000000"/>
                          </a:solidFill>
                          <a:effectLst/>
                          <a:latin typeface="Arial" panose="020B0604020202020204" pitchFamily="34" charset="0"/>
                        </a:rPr>
                        <a:t>63394</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Class 3 read Tolerance Validation is passing due to an Incorrect CV calculation, when the last actual read date is before the Go-live Date </a:t>
                      </a:r>
                    </a:p>
                    <a:p>
                      <a:pPr algn="l" fontAlgn="ctr"/>
                      <a:r>
                        <a:rPr lang="en-US" sz="800" b="0" i="0" u="none" strike="noStrike" dirty="0">
                          <a:solidFill>
                            <a:srgbClr val="000000"/>
                          </a:solidFill>
                          <a:effectLst/>
                          <a:latin typeface="Arial" panose="020B0604020202020204" pitchFamily="34" charset="0"/>
                        </a:rPr>
                        <a:t>99% of impacted MPRNs are registered with 1 Shipper. Discussions taking place with Shipper as data corrections are unlikely to be required.</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7,000</a:t>
                      </a:r>
                    </a:p>
                  </a:txBody>
                  <a:tcPr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anchor="ctr"/>
                </a:tc>
                <a:extLst>
                  <a:ext uri="{0D108BD9-81ED-4DB2-BD59-A6C34878D82A}">
                    <a16:rowId xmlns:a16="http://schemas.microsoft.com/office/drawing/2014/main" val="63768798"/>
                  </a:ext>
                </a:extLst>
              </a:tr>
              <a:tr h="365016">
                <a:tc>
                  <a:txBody>
                    <a:bodyPr/>
                    <a:lstStyle/>
                    <a:p>
                      <a:pPr algn="ctr" fontAlgn="ctr"/>
                      <a:r>
                        <a:rPr lang="en-GB" sz="800" b="0" i="0" u="none" strike="noStrike" dirty="0">
                          <a:solidFill>
                            <a:srgbClr val="000000"/>
                          </a:solidFill>
                          <a:effectLst/>
                          <a:latin typeface="Arial" panose="020B0604020202020204" pitchFamily="34" charset="0"/>
                        </a:rPr>
                        <a:t>62944</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RGMA reads that are accepted between site visit reads is breaking Check to Check rec.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TBC</a:t>
                      </a:r>
                    </a:p>
                  </a:txBody>
                  <a:tcPr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dirty="0"/>
                    </a:p>
                  </a:txBody>
                  <a:tcPr anchor="ctr"/>
                </a:tc>
                <a:extLst>
                  <a:ext uri="{0D108BD9-81ED-4DB2-BD59-A6C34878D82A}">
                    <a16:rowId xmlns:a16="http://schemas.microsoft.com/office/drawing/2014/main" val="2410021795"/>
                  </a:ext>
                </a:extLst>
              </a:tr>
              <a:tr h="365016">
                <a:tc>
                  <a:txBody>
                    <a:bodyPr/>
                    <a:lstStyle/>
                    <a:p>
                      <a:pPr algn="ctr" fontAlgn="ctr"/>
                      <a:r>
                        <a:rPr lang="en-GB" sz="800" b="0" i="0" u="none" strike="noStrike" dirty="0">
                          <a:solidFill>
                            <a:srgbClr val="000000"/>
                          </a:solidFill>
                          <a:effectLst/>
                          <a:latin typeface="Arial" panose="020B0604020202020204" pitchFamily="34" charset="0"/>
                        </a:rPr>
                        <a:t>62164</a:t>
                      </a:r>
                    </a:p>
                  </a:txBody>
                  <a:tcPr marL="6350" marR="6350" marT="6350" marB="0" anchor="ctr"/>
                </a:tc>
                <a:tc>
                  <a:txBody>
                    <a:bodyPr/>
                    <a:lstStyle/>
                    <a:p>
                      <a:pPr algn="l" fontAlgn="ctr"/>
                      <a:r>
                        <a:rPr lang="en-US" sz="800" b="0" i="0" u="none" strike="noStrike" dirty="0" err="1">
                          <a:solidFill>
                            <a:srgbClr val="000000"/>
                          </a:solidFill>
                          <a:effectLst/>
                          <a:latin typeface="Arial" panose="020B0604020202020204" pitchFamily="34" charset="0"/>
                        </a:rPr>
                        <a:t>Nett</a:t>
                      </a:r>
                      <a:r>
                        <a:rPr lang="en-US" sz="800" b="0" i="0" u="none" strike="noStrike" dirty="0">
                          <a:solidFill>
                            <a:srgbClr val="000000"/>
                          </a:solidFill>
                          <a:effectLst/>
                          <a:latin typeface="Arial" panose="020B0604020202020204" pitchFamily="34" charset="0"/>
                        </a:rPr>
                        <a:t>-off volume volume/ energy is being incorrectly calculated as zero for class 4 prime sites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159</a:t>
                      </a:r>
                    </a:p>
                  </a:txBody>
                  <a:tcPr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anchor="ctr"/>
                </a:tc>
                <a:extLst>
                  <a:ext uri="{0D108BD9-81ED-4DB2-BD59-A6C34878D82A}">
                    <a16:rowId xmlns:a16="http://schemas.microsoft.com/office/drawing/2014/main" val="222040905"/>
                  </a:ext>
                </a:extLst>
              </a:tr>
              <a:tr h="365016">
                <a:tc>
                  <a:txBody>
                    <a:bodyPr/>
                    <a:lstStyle/>
                    <a:p>
                      <a:pPr algn="ctr" fontAlgn="ctr"/>
                      <a:r>
                        <a:rPr lang="en-GB" sz="800" b="0" i="0" u="none" strike="noStrike" dirty="0">
                          <a:solidFill>
                            <a:srgbClr val="000000"/>
                          </a:solidFill>
                          <a:effectLst/>
                          <a:latin typeface="Arial" panose="020B0604020202020204" pitchFamily="34" charset="0"/>
                        </a:rPr>
                        <a:t>62513</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When the Cyclic read is received in the Class 3 period before RGMA activity date (D-1), the incorrect energy values are being recorded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744</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2425429644"/>
                  </a:ext>
                </a:extLst>
              </a:tr>
              <a:tr h="365016">
                <a:tc>
                  <a:txBody>
                    <a:bodyPr/>
                    <a:lstStyle/>
                    <a:p>
                      <a:pPr algn="ctr" fontAlgn="ctr"/>
                      <a:r>
                        <a:rPr lang="en-GB" sz="800" b="0" i="0" u="none" strike="noStrike" dirty="0">
                          <a:solidFill>
                            <a:srgbClr val="000000"/>
                          </a:solidFill>
                          <a:effectLst/>
                          <a:latin typeface="Arial" panose="020B0604020202020204" pitchFamily="34" charset="0"/>
                        </a:rPr>
                        <a:t>63486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Site visit Reads submitted via Portal are getting accepted, when an SFN Read already exists for a later date, hence breaking the Check to Check Rec period. Therefore should be rejected for Class 1 &amp; 2 Sites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22</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1780145466"/>
                  </a:ext>
                </a:extLst>
              </a:tr>
              <a:tr h="365016">
                <a:tc>
                  <a:txBody>
                    <a:bodyPr/>
                    <a:lstStyle/>
                    <a:p>
                      <a:pPr algn="ctr" fontAlgn="ctr"/>
                      <a:r>
                        <a:rPr lang="en-GB" sz="800" b="0" i="0" u="none" strike="noStrike" dirty="0">
                          <a:solidFill>
                            <a:srgbClr val="000000"/>
                          </a:solidFill>
                          <a:effectLst/>
                          <a:latin typeface="Arial" panose="020B0604020202020204" pitchFamily="34" charset="0"/>
                        </a:rPr>
                        <a:t>63066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Class 3 meter reads submitted via the UBR file, the system is not recording the last read following update of a meter report and converter installation scenario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3719078494"/>
                  </a:ext>
                </a:extLst>
              </a:tr>
              <a:tr h="365016">
                <a:tc>
                  <a:txBody>
                    <a:bodyPr/>
                    <a:lstStyle/>
                    <a:p>
                      <a:pPr algn="ctr" fontAlgn="ctr"/>
                      <a:r>
                        <a:rPr lang="en-GB" sz="800" b="0" i="0" u="none" strike="noStrike" dirty="0">
                          <a:solidFill>
                            <a:srgbClr val="000000"/>
                          </a:solidFill>
                          <a:effectLst/>
                          <a:latin typeface="Arial" panose="020B0604020202020204" pitchFamily="34" charset="0"/>
                        </a:rPr>
                        <a:t>63487</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Missing volume and energy for a class 4 meter and converter site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32</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2827236265"/>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Resolved AQ defects 2 of 2</a:t>
            </a:r>
          </a:p>
        </p:txBody>
      </p:sp>
    </p:spTree>
    <p:extLst>
      <p:ext uri="{BB962C8B-B14F-4D97-AF65-F5344CB8AC3E}">
        <p14:creationId xmlns:p14="http://schemas.microsoft.com/office/powerpoint/2010/main" val="55390806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Downes, Michele</DisplayName>
        <AccountId>6</AccountId>
        <AccountType/>
      </UserInfo>
      <UserInfo>
        <DisplayName>Foxall, Stefan</DisplayName>
        <AccountId>26</AccountId>
        <AccountType/>
      </UserInfo>
      <UserInfo>
        <DisplayName>Denis Regan Members</DisplayName>
        <AccountId>28</AccountId>
        <AccountType/>
      </UserInfo>
      <UserInfo>
        <DisplayName>SharingLinks.7d69b77e-f861-4c54-b8a4-42f58b07a8dd.OrganizationView.eb620989-5189-48f3-ab06-4b6c90095b3e</DisplayName>
        <AccountId>29</AccountId>
        <AccountType/>
      </UserInfo>
      <UserInfo>
        <DisplayName>Regan, Denis</DisplayName>
        <AccountId>14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elements/1.1/"/>
    <ds:schemaRef ds:uri="http://schemas.microsoft.com/office/2006/documentManagement/types"/>
    <ds:schemaRef ds:uri="http://purl.org/dc/dcmitype/"/>
    <ds:schemaRef ds:uri="01f7a547-d57a-44ce-a211-81869c79743b"/>
    <ds:schemaRef ds:uri="http://purl.org/dc/terms/"/>
    <ds:schemaRef ds:uri="http://schemas.microsoft.com/office/infopath/2007/PartnerControls"/>
    <ds:schemaRef ds:uri="http://www.w3.org/XML/1998/namespace"/>
    <ds:schemaRef ds:uri="http://schemas.openxmlformats.org/package/2006/metadata/core-properties"/>
    <ds:schemaRef ds:uri="3092569d-7549-4f1f-b838-122d264c6bd8"/>
    <ds:schemaRef ds:uri="http://schemas.microsoft.com/office/2006/metadata/properties"/>
  </ds:schemaRefs>
</ds:datastoreItem>
</file>

<file path=customXml/itemProps3.xml><?xml version="1.0" encoding="utf-8"?>
<ds:datastoreItem xmlns:ds="http://schemas.openxmlformats.org/officeDocument/2006/customXml" ds:itemID="{8FB7C797-63D9-4232-8443-CE11D4B328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34721</TotalTime>
  <Words>1842</Words>
  <Application>Microsoft Office PowerPoint</Application>
  <PresentationFormat>On-screen Show (16:9)</PresentationFormat>
  <Paragraphs>257</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AQ Taskforce Update CoMC </vt:lpstr>
      <vt:lpstr>PowerPoint Presentation</vt:lpstr>
      <vt:lpstr>AQ Defect Status (breakdown as at 6th  November 2020) </vt:lpstr>
      <vt:lpstr>Appendix</vt:lpstr>
      <vt:lpstr>Open AQ defects 1 of 3</vt:lpstr>
      <vt:lpstr>Open AQ defects 2 of 3</vt:lpstr>
      <vt:lpstr>Open AQ defects 3 of 3</vt:lpstr>
      <vt:lpstr>Resolved AQ defects – 1 of 2</vt:lpstr>
      <vt:lpstr>Resolved AQ defects 2 of 2</vt:lpstr>
      <vt:lpstr> AQ Defects Financial Adjustments</vt:lpstr>
      <vt:lpstr>Progress to date</vt:lpstr>
      <vt:lpstr>Next Steps</vt:lpstr>
      <vt:lpstr>Appendix</vt:lpstr>
      <vt:lpstr>Appendix 1: </vt:lpstr>
      <vt:lpstr>Financial Adjustments</vt:lpstr>
      <vt:lpstr>Transportation Financial Values - Context</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336</cp:revision>
  <cp:lastPrinted>2020-03-06T09:33:12Z</cp:lastPrinted>
  <dcterms:created xsi:type="dcterms:W3CDTF">2018-09-02T17:12:15Z</dcterms:created>
  <dcterms:modified xsi:type="dcterms:W3CDTF">2020-11-09T17:24:53Z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