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88" r:id="rId5"/>
    <p:sldId id="317" r:id="rId6"/>
    <p:sldId id="314" r:id="rId7"/>
    <p:sldId id="31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531">
          <p15:clr>
            <a:srgbClr val="A4A3A4"/>
          </p15:clr>
        </p15:guide>
        <p15:guide id="4" pos="44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  <a:srgbClr val="5A75C2"/>
    <a:srgbClr val="F5835D"/>
    <a:srgbClr val="EB9A2D"/>
    <a:srgbClr val="D75733"/>
    <a:srgbClr val="885502"/>
    <a:srgbClr val="B59213"/>
    <a:srgbClr val="AA8912"/>
    <a:srgbClr val="E7BB20"/>
    <a:srgbClr val="395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7B98AC-F35D-4751-BEC9-60C15D0ECE05}" v="152" dt="2020-10-05T11:55:25.4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47" autoAdjust="0"/>
    <p:restoredTop sz="43339" autoAdjust="0"/>
  </p:normalViewPr>
  <p:slideViewPr>
    <p:cSldViewPr>
      <p:cViewPr varScale="1">
        <p:scale>
          <a:sx n="89" d="100"/>
          <a:sy n="89" d="100"/>
        </p:scale>
        <p:origin x="924" y="48"/>
      </p:cViewPr>
      <p:guideLst>
        <p:guide orient="horz" pos="1620"/>
        <p:guide pos="2880"/>
        <p:guide orient="horz" pos="531"/>
        <p:guide pos="4468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05/10/2020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361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services/issue-management/annual-quantity-aq/" TargetMode="External"/><Relationship Id="rId2" Type="http://schemas.openxmlformats.org/officeDocument/2006/relationships/hyperlink" Target="https://www.xoserve.com/services/issue-manageme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s://www.xoserve.com/notifica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649085"/>
            <a:ext cx="7772400" cy="1102519"/>
          </a:xfrm>
        </p:spPr>
        <p:txBody>
          <a:bodyPr>
            <a:normAutofit/>
          </a:bodyPr>
          <a:lstStyle/>
          <a:p>
            <a:r>
              <a:rPr lang="en-GB" dirty="0"/>
              <a:t>Customer Issue Management Dashboard</a:t>
            </a:r>
            <a:br>
              <a:rPr lang="en-GB" dirty="0"/>
            </a:br>
            <a:r>
              <a:rPr lang="en-GB" dirty="0"/>
              <a:t>CoMC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3798"/>
            <a:ext cx="6400800" cy="13144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14</a:t>
            </a:r>
            <a:r>
              <a:rPr lang="en-GB" baseline="30000" dirty="0">
                <a:latin typeface="Arial"/>
                <a:cs typeface="Arial"/>
              </a:rPr>
              <a:t>th</a:t>
            </a:r>
            <a:r>
              <a:rPr lang="en-GB" dirty="0">
                <a:latin typeface="Arial"/>
                <a:cs typeface="Arial"/>
              </a:rPr>
              <a:t> October 2020</a:t>
            </a:r>
          </a:p>
          <a:p>
            <a:endParaRPr lang="en-GB" sz="1300" dirty="0">
              <a:latin typeface="Arial"/>
              <a:cs typeface="Arial"/>
            </a:endParaRPr>
          </a:p>
          <a:p>
            <a:r>
              <a:rPr lang="en-GB" sz="1300" dirty="0">
                <a:latin typeface="Arial"/>
                <a:cs typeface="Arial"/>
              </a:rPr>
              <a:t>Version 1.0 </a:t>
            </a:r>
          </a:p>
          <a:p>
            <a:r>
              <a:rPr lang="en-GB" sz="1300" dirty="0">
                <a:latin typeface="Arial"/>
                <a:cs typeface="Arial"/>
              </a:rPr>
              <a:t>4</a:t>
            </a:r>
            <a:r>
              <a:rPr lang="en-GB" sz="1300" baseline="30000" dirty="0">
                <a:latin typeface="Arial"/>
                <a:cs typeface="Arial"/>
              </a:rPr>
              <a:t>th</a:t>
            </a:r>
            <a:r>
              <a:rPr lang="en-GB" sz="1300" dirty="0">
                <a:latin typeface="Arial"/>
                <a:cs typeface="Arial"/>
              </a:rPr>
              <a:t> October 2020 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anchor="t">
            <a:normAutofit/>
          </a:bodyPr>
          <a:lstStyle/>
          <a:p>
            <a:pPr algn="l"/>
            <a:r>
              <a:rPr lang="en-GB" sz="2400" dirty="0"/>
              <a:t>Summary Dashboard September 2020 Period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54508" y="785779"/>
            <a:ext cx="199741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Customer Issues*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80591" y="1901003"/>
            <a:ext cx="16392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Defects* (all)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42839" y="2901941"/>
            <a:ext cx="222510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P1’s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02646" y="4083740"/>
            <a:ext cx="190525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P2’s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89932" y="785765"/>
            <a:ext cx="32305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Amendment Invoice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9368" y="1875749"/>
            <a:ext cx="2665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AQ Related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3868" y="289310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UKLink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Availability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3868" y="406219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Gemini Related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3074" name="Picture 2" descr="C:\Program Files (x86)\Microsoft Office\MEDIA\CAGCAT10\j01997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07" y="2157102"/>
            <a:ext cx="400683" cy="39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rogram Files (x86)\Microsoft Office\MEDIA\CAGCAT10\j022201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66" y="4257384"/>
            <a:ext cx="434624" cy="46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591" y="3185413"/>
            <a:ext cx="467659" cy="49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868" y="4368670"/>
            <a:ext cx="445711" cy="43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1150740"/>
            <a:ext cx="338948" cy="35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467" y="1069012"/>
            <a:ext cx="591129" cy="49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Program Files (x86)\Microsoft Office\MEDIA\CAGCAT10\j0211949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3313088"/>
            <a:ext cx="513729" cy="31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503" y="2185445"/>
            <a:ext cx="381076" cy="38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213E27D9-8E2C-4244-9C5B-F5F49972F1B7}"/>
              </a:ext>
            </a:extLst>
          </p:cNvPr>
          <p:cNvSpPr/>
          <p:nvPr/>
        </p:nvSpPr>
        <p:spPr>
          <a:xfrm>
            <a:off x="3259350" y="3483581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6E964A-DB2B-47B3-927B-A4EBAF1EE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857785"/>
              </p:ext>
            </p:extLst>
          </p:nvPr>
        </p:nvGraphicFramePr>
        <p:xfrm>
          <a:off x="1859367" y="1080331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Aug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Sep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D41DAC01-17E5-46A3-9B77-C920D1E6F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461013"/>
              </p:ext>
            </p:extLst>
          </p:nvPr>
        </p:nvGraphicFramePr>
        <p:xfrm>
          <a:off x="1835801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Aug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Sep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195E09E4-280B-4D4F-A059-75F849F26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5910"/>
              </p:ext>
            </p:extLst>
          </p:nvPr>
        </p:nvGraphicFramePr>
        <p:xfrm>
          <a:off x="1839114" y="3224362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Aug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Sep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E5D774B7-0DE7-4F0C-841F-31E23495E8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179562"/>
              </p:ext>
            </p:extLst>
          </p:nvPr>
        </p:nvGraphicFramePr>
        <p:xfrm>
          <a:off x="1832720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Aug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Sep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D9BF64A6-E5A4-41E3-B367-CAFB947E5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078721"/>
              </p:ext>
            </p:extLst>
          </p:nvPr>
        </p:nvGraphicFramePr>
        <p:xfrm>
          <a:off x="5604525" y="1083709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Aug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Sep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FE9A37BE-D311-4D09-B9A0-4597BE36C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423939"/>
              </p:ext>
            </p:extLst>
          </p:nvPr>
        </p:nvGraphicFramePr>
        <p:xfrm>
          <a:off x="5604525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Aug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Sep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B7B026F9-C14C-4EF0-AEF4-300639899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252456"/>
              </p:ext>
            </p:extLst>
          </p:nvPr>
        </p:nvGraphicFramePr>
        <p:xfrm>
          <a:off x="5608221" y="322712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Aug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Sep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7513BEE5-CB68-4D15-9786-0FAD90502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610189"/>
              </p:ext>
            </p:extLst>
          </p:nvPr>
        </p:nvGraphicFramePr>
        <p:xfrm>
          <a:off x="5604525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Aug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Sep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52EE9B6-3FB6-4EC5-BF58-68A855C3589A}"/>
              </a:ext>
            </a:extLst>
          </p:cNvPr>
          <p:cNvSpPr txBox="1"/>
          <p:nvPr/>
        </p:nvSpPr>
        <p:spPr>
          <a:xfrm>
            <a:off x="-101268" y="4838457"/>
            <a:ext cx="20874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/>
              <a:t>* Volume as at 4</a:t>
            </a:r>
            <a:r>
              <a:rPr lang="en-GB" sz="1000" b="1" baseline="30000" dirty="0"/>
              <a:t>th</a:t>
            </a:r>
            <a:r>
              <a:rPr lang="en-GB" sz="1000" b="1" dirty="0"/>
              <a:t> October 2020</a:t>
            </a:r>
          </a:p>
        </p:txBody>
      </p:sp>
      <p:sp>
        <p:nvSpPr>
          <p:cNvPr id="37" name="Right Arrow 139">
            <a:extLst>
              <a:ext uri="{FF2B5EF4-FFF2-40B4-BE49-F238E27FC236}">
                <a16:creationId xmlns:a16="http://schemas.microsoft.com/office/drawing/2014/main" id="{60B9E99F-3206-47E3-8D0C-09A134B99E27}"/>
              </a:ext>
            </a:extLst>
          </p:cNvPr>
          <p:cNvSpPr/>
          <p:nvPr/>
        </p:nvSpPr>
        <p:spPr>
          <a:xfrm rot="5400000">
            <a:off x="3193665" y="1243431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v</a:t>
            </a:r>
          </a:p>
        </p:txBody>
      </p:sp>
      <p:sp>
        <p:nvSpPr>
          <p:cNvPr id="44" name="Right Arrow 139">
            <a:extLst>
              <a:ext uri="{FF2B5EF4-FFF2-40B4-BE49-F238E27FC236}">
                <a16:creationId xmlns:a16="http://schemas.microsoft.com/office/drawing/2014/main" id="{8CEB6E79-D028-4F92-A6AD-4C36AC74E640}"/>
              </a:ext>
            </a:extLst>
          </p:cNvPr>
          <p:cNvSpPr/>
          <p:nvPr/>
        </p:nvSpPr>
        <p:spPr>
          <a:xfrm rot="5400000">
            <a:off x="3210493" y="4539296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v</a:t>
            </a:r>
          </a:p>
        </p:txBody>
      </p:sp>
      <p:sp>
        <p:nvSpPr>
          <p:cNvPr id="46" name="Right Arrow 139">
            <a:extLst>
              <a:ext uri="{FF2B5EF4-FFF2-40B4-BE49-F238E27FC236}">
                <a16:creationId xmlns:a16="http://schemas.microsoft.com/office/drawing/2014/main" id="{45C24165-A1FA-4B12-9AC7-1833C183C5D7}"/>
              </a:ext>
            </a:extLst>
          </p:cNvPr>
          <p:cNvSpPr/>
          <p:nvPr/>
        </p:nvSpPr>
        <p:spPr>
          <a:xfrm rot="5400000">
            <a:off x="7047119" y="3429373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v</a:t>
            </a:r>
          </a:p>
        </p:txBody>
      </p:sp>
      <p:sp>
        <p:nvSpPr>
          <p:cNvPr id="36" name="Right Arrow 139">
            <a:extLst>
              <a:ext uri="{FF2B5EF4-FFF2-40B4-BE49-F238E27FC236}">
                <a16:creationId xmlns:a16="http://schemas.microsoft.com/office/drawing/2014/main" id="{341FA738-E30F-4ED8-9937-F4F3B9E6ECBD}"/>
              </a:ext>
            </a:extLst>
          </p:cNvPr>
          <p:cNvSpPr/>
          <p:nvPr/>
        </p:nvSpPr>
        <p:spPr>
          <a:xfrm rot="16200000">
            <a:off x="7029571" y="4496287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ight Arrow 139">
            <a:extLst>
              <a:ext uri="{FF2B5EF4-FFF2-40B4-BE49-F238E27FC236}">
                <a16:creationId xmlns:a16="http://schemas.microsoft.com/office/drawing/2014/main" id="{D98F7F29-05C8-4271-9EEC-07B1735FF5EB}"/>
              </a:ext>
            </a:extLst>
          </p:cNvPr>
          <p:cNvSpPr/>
          <p:nvPr/>
        </p:nvSpPr>
        <p:spPr>
          <a:xfrm rot="16200000">
            <a:off x="3210493" y="2327667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ight Arrow 139">
            <a:extLst>
              <a:ext uri="{FF2B5EF4-FFF2-40B4-BE49-F238E27FC236}">
                <a16:creationId xmlns:a16="http://schemas.microsoft.com/office/drawing/2014/main" id="{5D102D98-9144-47B8-9935-1BB5690CB694}"/>
              </a:ext>
            </a:extLst>
          </p:cNvPr>
          <p:cNvSpPr/>
          <p:nvPr/>
        </p:nvSpPr>
        <p:spPr>
          <a:xfrm rot="5400000">
            <a:off x="7047119" y="1248275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v</a:t>
            </a:r>
          </a:p>
        </p:txBody>
      </p:sp>
      <p:sp>
        <p:nvSpPr>
          <p:cNvPr id="43" name="Right Arrow 139">
            <a:extLst>
              <a:ext uri="{FF2B5EF4-FFF2-40B4-BE49-F238E27FC236}">
                <a16:creationId xmlns:a16="http://schemas.microsoft.com/office/drawing/2014/main" id="{5E0B2ED4-5343-4081-83F6-BEB380BF6D4D}"/>
              </a:ext>
            </a:extLst>
          </p:cNvPr>
          <p:cNvSpPr/>
          <p:nvPr/>
        </p:nvSpPr>
        <p:spPr>
          <a:xfrm rot="5400000">
            <a:off x="7056902" y="2336438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263499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504" y="51470"/>
            <a:ext cx="8337648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2100" dirty="0"/>
              <a:t>Customer Issue Summary </a:t>
            </a:r>
            <a:r>
              <a:rPr lang="en-GB" sz="1400" dirty="0"/>
              <a:t>(as at 4</a:t>
            </a:r>
            <a:r>
              <a:rPr lang="en-GB" sz="1400" baseline="30000" dirty="0"/>
              <a:t>th</a:t>
            </a:r>
            <a:r>
              <a:rPr lang="en-GB" sz="1400" dirty="0"/>
              <a:t> October 2020)</a:t>
            </a:r>
            <a:r>
              <a:rPr lang="en-US" sz="1400" dirty="0"/>
              <a:t>  </a:t>
            </a:r>
            <a:endParaRPr lang="en-GB" sz="1400" b="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EA43436-BD3C-4D4B-89D1-99E52AE36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12259" y="1165071"/>
            <a:ext cx="57311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0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2B7FF5E-0745-4643-871C-AAD39404B8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555526"/>
            <a:ext cx="8676456" cy="440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71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Issue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672408"/>
          </a:xfrm>
        </p:spPr>
        <p:txBody>
          <a:bodyPr>
            <a:normAutofit/>
          </a:bodyPr>
          <a:lstStyle/>
          <a:p>
            <a:r>
              <a:rPr lang="en-GB" sz="1800" dirty="0"/>
              <a:t>The Customer Issue Register is published on Xoserve.com website and updated weekly, link below;</a:t>
            </a:r>
          </a:p>
          <a:p>
            <a:pPr marL="400050" lvl="1" indent="0">
              <a:buNone/>
            </a:pPr>
            <a:r>
              <a:rPr lang="en-GB" sz="1600" dirty="0">
                <a:hlinkClick r:id="rId2"/>
              </a:rPr>
              <a:t>https://www.xoserve.com/services/issue-management/</a:t>
            </a:r>
            <a:endParaRPr lang="en-GB" sz="1600" dirty="0"/>
          </a:p>
          <a:p>
            <a:r>
              <a:rPr lang="en-GB" sz="1800" dirty="0"/>
              <a:t>AQ Issue Register published on Xoserve.com</a:t>
            </a:r>
          </a:p>
          <a:p>
            <a:pPr marL="0" indent="0">
              <a:buNone/>
            </a:pPr>
            <a:r>
              <a:rPr lang="en-GB" sz="1600" dirty="0">
                <a:hlinkClick r:id="rId3"/>
              </a:rPr>
              <a:t>      https://www.xoserve.com/services/issue-management/annual-quantity-aq/</a:t>
            </a:r>
            <a:r>
              <a:rPr lang="en-GB" sz="1600" dirty="0"/>
              <a:t> </a:t>
            </a:r>
          </a:p>
          <a:p>
            <a:r>
              <a:rPr lang="en-GB" sz="1800" dirty="0"/>
              <a:t>Unexpected outages, Gemini allocation, UIG issues or any system performance issues will be published on Xoserve.com, under the below link;</a:t>
            </a:r>
          </a:p>
          <a:p>
            <a:pPr marL="400050" lvl="1" indent="0">
              <a:buNone/>
            </a:pPr>
            <a:r>
              <a:rPr lang="en-GB" sz="1600" dirty="0">
                <a:hlinkClick r:id="rId4"/>
              </a:rPr>
              <a:t>https://www.xoserve.com/notifications/</a:t>
            </a:r>
            <a:r>
              <a:rPr lang="en-GB" sz="1600" dirty="0"/>
              <a:t> 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99957"/>
            <a:ext cx="49609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07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092569d-7549-4f1f-b838-122d264c6bd8">
      <UserInfo>
        <DisplayName>Laki, Megan</DisplayName>
        <AccountId>6</AccountId>
        <AccountType/>
      </UserInfo>
      <UserInfo>
        <DisplayName>Larner, Ryan</DisplayName>
        <AccountId>26</AccountId>
        <AccountType/>
      </UserInfo>
      <UserInfo>
        <DisplayName>McGlone, Jayne</DisplayName>
        <AccountId>28</AccountId>
        <AccountType/>
      </UserInfo>
      <UserInfo>
        <DisplayName>Clarke, Angela</DisplayName>
        <AccountId>29</AccountId>
        <AccountType/>
      </UserInfo>
      <UserInfo>
        <DisplayName>Westwood, Robert</DisplayName>
        <AccountId>46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www.w3.org/XML/1998/namespace"/>
    <ds:schemaRef ds:uri="3092569d-7549-4f1f-b838-122d264c6bd8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01f7a547-d57a-44ce-a211-81869c79743b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FCC45E-8B69-4CED-9CDE-9A031DB6D9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36575</TotalTime>
  <Words>198</Words>
  <Application>Microsoft Office PowerPoint</Application>
  <PresentationFormat>On-screen Show (16:9)</PresentationFormat>
  <Paragraphs>63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Customer Issue Management Dashboard CoMC </vt:lpstr>
      <vt:lpstr>Summary Dashboard September 2020 Period</vt:lpstr>
      <vt:lpstr>PowerPoint Presentation</vt:lpstr>
      <vt:lpstr>Customer Issue Register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Angela Clarke</cp:lastModifiedBy>
  <cp:revision>298</cp:revision>
  <dcterms:created xsi:type="dcterms:W3CDTF">2018-09-02T17:12:15Z</dcterms:created>
  <dcterms:modified xsi:type="dcterms:W3CDTF">2020-10-05T13:48:04Z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