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22" r:id="rId5"/>
    <p:sldId id="308" r:id="rId6"/>
    <p:sldId id="32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761"/>
    <a:srgbClr val="4E8ACA"/>
    <a:srgbClr val="40D1F5"/>
    <a:srgbClr val="087793"/>
    <a:srgbClr val="B1D6E8"/>
    <a:srgbClr val="6440A3"/>
    <a:srgbClr val="D75733"/>
    <a:srgbClr val="56CF9E"/>
    <a:srgbClr val="FCBC55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F2CAD-FF47-4D3C-8936-5E4C273D7715}" v="100" dt="2020-01-09T10:40:16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83" autoAdjust="0"/>
  </p:normalViewPr>
  <p:slideViewPr>
    <p:cSldViewPr>
      <p:cViewPr varScale="1">
        <p:scale>
          <a:sx n="88" d="100"/>
          <a:sy n="88" d="100"/>
        </p:scale>
        <p:origin x="66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E093-A0A4-48E4-A3A8-13CEF0D7F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KVI Relationship Management</a:t>
            </a:r>
            <a:br>
              <a:rPr lang="en-GB" dirty="0"/>
            </a:br>
            <a:r>
              <a:rPr lang="en-GB" dirty="0"/>
              <a:t>December 2019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for CoMC 15</a:t>
            </a:r>
            <a:r>
              <a:rPr lang="en-GB" baseline="30000" dirty="0"/>
              <a:t>th</a:t>
            </a:r>
            <a:r>
              <a:rPr lang="en-GB" dirty="0"/>
              <a:t> January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37543-3220-47D5-9ADB-E863B3B11C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Dionne Thompson</a:t>
            </a:r>
          </a:p>
        </p:txBody>
      </p:sp>
    </p:spTree>
    <p:extLst>
      <p:ext uri="{BB962C8B-B14F-4D97-AF65-F5344CB8AC3E}">
        <p14:creationId xmlns:p14="http://schemas.microsoft.com/office/powerpoint/2010/main" val="75613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545B-F158-4362-B9E9-8D04DAE8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KVI Relationship Management - December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4360CC-80A1-4206-B6C5-B7126B0F5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5" r="1895" b="3022"/>
          <a:stretch/>
        </p:blipFill>
        <p:spPr>
          <a:xfrm>
            <a:off x="683567" y="761058"/>
            <a:ext cx="7776865" cy="3270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51103C-9CE4-4C8A-A521-293B3A8C73B6}"/>
              </a:ext>
            </a:extLst>
          </p:cNvPr>
          <p:cNvSpPr txBox="1"/>
          <p:nvPr/>
        </p:nvSpPr>
        <p:spPr>
          <a:xfrm>
            <a:off x="1403648" y="408391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75.0%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7C9BE-976A-48B3-B2A9-1F9BF3ABD712}"/>
              </a:ext>
            </a:extLst>
          </p:cNvPr>
          <p:cNvSpPr txBox="1"/>
          <p:nvPr/>
        </p:nvSpPr>
        <p:spPr>
          <a:xfrm>
            <a:off x="3707904" y="408391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67.3%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48B90-31FC-4B68-80EF-AC013B046424}"/>
              </a:ext>
            </a:extLst>
          </p:cNvPr>
          <p:cNvSpPr txBox="1"/>
          <p:nvPr/>
        </p:nvSpPr>
        <p:spPr>
          <a:xfrm>
            <a:off x="6002577" y="408391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69.2%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C07F7E94-46BB-48A1-B57B-289FFC3D3813}"/>
              </a:ext>
            </a:extLst>
          </p:cNvPr>
          <p:cNvSpPr/>
          <p:nvPr/>
        </p:nvSpPr>
        <p:spPr>
          <a:xfrm>
            <a:off x="2190967" y="422793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4200376-F918-44BB-BA89-D86A1F814E0A}"/>
              </a:ext>
            </a:extLst>
          </p:cNvPr>
          <p:cNvSpPr/>
          <p:nvPr/>
        </p:nvSpPr>
        <p:spPr>
          <a:xfrm>
            <a:off x="1907704" y="1491630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12B70C1-D5E1-43A4-BB8F-FF6A42F9BFD6}"/>
              </a:ext>
            </a:extLst>
          </p:cNvPr>
          <p:cNvSpPr/>
          <p:nvPr/>
        </p:nvSpPr>
        <p:spPr>
          <a:xfrm>
            <a:off x="4499992" y="422793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BB70629-1408-4EB1-854D-4AA05F868B14}"/>
              </a:ext>
            </a:extLst>
          </p:cNvPr>
          <p:cNvSpPr/>
          <p:nvPr/>
        </p:nvSpPr>
        <p:spPr>
          <a:xfrm>
            <a:off x="6799479" y="422793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157E5-B56C-4538-8EE5-AA9A582CCA31}"/>
              </a:ext>
            </a:extLst>
          </p:cNvPr>
          <p:cNvSpPr txBox="1"/>
          <p:nvPr/>
        </p:nvSpPr>
        <p:spPr>
          <a:xfrm>
            <a:off x="1106033" y="4515696"/>
            <a:ext cx="16657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Down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90% Sept 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88.9% Dec 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C6DB14-6614-4949-82FF-3DE30A3CFE95}"/>
              </a:ext>
            </a:extLst>
          </p:cNvPr>
          <p:cNvSpPr txBox="1"/>
          <p:nvPr/>
        </p:nvSpPr>
        <p:spPr>
          <a:xfrm>
            <a:off x="3482297" y="4505573"/>
            <a:ext cx="16657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Down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85% Sept 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83.3% Dec 18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49DB2-AE6D-4DFF-B42E-466418634E6A}"/>
              </a:ext>
            </a:extLst>
          </p:cNvPr>
          <p:cNvSpPr txBox="1"/>
          <p:nvPr/>
        </p:nvSpPr>
        <p:spPr>
          <a:xfrm>
            <a:off x="5858561" y="4505573"/>
            <a:ext cx="16657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Down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85% Sept 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83.3% Dec 18</a:t>
            </a:r>
          </a:p>
        </p:txBody>
      </p:sp>
    </p:spTree>
    <p:extLst>
      <p:ext uri="{BB962C8B-B14F-4D97-AF65-F5344CB8AC3E}">
        <p14:creationId xmlns:p14="http://schemas.microsoft.com/office/powerpoint/2010/main" val="315666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9DD6-087E-4683-8BF5-4384381F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478"/>
            <a:ext cx="8686800" cy="637580"/>
          </a:xfrm>
        </p:spPr>
        <p:txBody>
          <a:bodyPr>
            <a:noAutofit/>
          </a:bodyPr>
          <a:lstStyle/>
          <a:p>
            <a:r>
              <a:rPr lang="en-GB" sz="2000" dirty="0"/>
              <a:t>12 Month View of KVI Relationship Results - All Customer Segments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BEBECA7-3648-4356-9B4C-3DAC7E8D33B4}"/>
              </a:ext>
            </a:extLst>
          </p:cNvPr>
          <p:cNvGrpSpPr/>
          <p:nvPr/>
        </p:nvGrpSpPr>
        <p:grpSpPr>
          <a:xfrm>
            <a:off x="-10344" y="843558"/>
            <a:ext cx="9154342" cy="4396105"/>
            <a:chOff x="-46856" y="843558"/>
            <a:chExt cx="9154342" cy="4396105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3AFE7054-8E47-456D-BB65-D987BBC40D61}"/>
                </a:ext>
              </a:extLst>
            </p:cNvPr>
            <p:cNvSpPr/>
            <p:nvPr/>
          </p:nvSpPr>
          <p:spPr>
            <a:xfrm>
              <a:off x="899592" y="843558"/>
              <a:ext cx="8207894" cy="504056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8C3A7F-9785-44E8-8067-03DC9DA7AFF7}"/>
                </a:ext>
              </a:extLst>
            </p:cNvPr>
            <p:cNvSpPr txBox="1"/>
            <p:nvPr/>
          </p:nvSpPr>
          <p:spPr>
            <a:xfrm>
              <a:off x="971600" y="983852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December 2018</a:t>
              </a:r>
              <a:r>
                <a:rPr lang="en-GB" sz="800" b="1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E7DFC61-6044-4331-92EB-1BCEBD696EDE}"/>
                </a:ext>
              </a:extLst>
            </p:cNvPr>
            <p:cNvSpPr txBox="1"/>
            <p:nvPr/>
          </p:nvSpPr>
          <p:spPr>
            <a:xfrm>
              <a:off x="2411760" y="979508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March 2019</a:t>
              </a:r>
              <a:r>
                <a:rPr lang="en-GB" sz="800" b="1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215A5FF-3646-4C21-9217-19AD6844ECEA}"/>
                </a:ext>
              </a:extLst>
            </p:cNvPr>
            <p:cNvSpPr txBox="1"/>
            <p:nvPr/>
          </p:nvSpPr>
          <p:spPr>
            <a:xfrm>
              <a:off x="4211960" y="979508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June 2019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0C7F544-0DB1-409F-A27A-57C7F3681478}"/>
                </a:ext>
              </a:extLst>
            </p:cNvPr>
            <p:cNvSpPr txBox="1"/>
            <p:nvPr/>
          </p:nvSpPr>
          <p:spPr>
            <a:xfrm>
              <a:off x="5652120" y="979508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September 2019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746408-5B2C-44C6-B07C-4C40DB0079F7}"/>
                </a:ext>
              </a:extLst>
            </p:cNvPr>
            <p:cNvSpPr txBox="1"/>
            <p:nvPr/>
          </p:nvSpPr>
          <p:spPr>
            <a:xfrm>
              <a:off x="7308304" y="979508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December 2019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1B0F994-B8B7-430D-A43E-09384AFE58D1}"/>
                </a:ext>
              </a:extLst>
            </p:cNvPr>
            <p:cNvCxnSpPr>
              <a:cxnSpLocks/>
            </p:cNvCxnSpPr>
            <p:nvPr/>
          </p:nvCxnSpPr>
          <p:spPr>
            <a:xfrm>
              <a:off x="2051720" y="979508"/>
              <a:ext cx="0" cy="38244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27E585E-2C91-4203-A9D2-2D21C80A759F}"/>
                </a:ext>
              </a:extLst>
            </p:cNvPr>
            <p:cNvCxnSpPr>
              <a:cxnSpLocks/>
            </p:cNvCxnSpPr>
            <p:nvPr/>
          </p:nvCxnSpPr>
          <p:spPr>
            <a:xfrm>
              <a:off x="899592" y="987574"/>
              <a:ext cx="0" cy="202680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118A83A-4FA1-4563-803B-6DA904BB3F41}"/>
                </a:ext>
              </a:extLst>
            </p:cNvPr>
            <p:cNvCxnSpPr>
              <a:cxnSpLocks/>
            </p:cNvCxnSpPr>
            <p:nvPr/>
          </p:nvCxnSpPr>
          <p:spPr>
            <a:xfrm>
              <a:off x="3707904" y="979508"/>
              <a:ext cx="0" cy="38244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BB29177-0BEA-45E9-842A-6ACAA0C26EC9}"/>
                </a:ext>
              </a:extLst>
            </p:cNvPr>
            <p:cNvCxnSpPr>
              <a:cxnSpLocks/>
            </p:cNvCxnSpPr>
            <p:nvPr/>
          </p:nvCxnSpPr>
          <p:spPr>
            <a:xfrm>
              <a:off x="5508104" y="987574"/>
              <a:ext cx="0" cy="388843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23A5E0-B9AB-48A4-B676-4BD5729EDFB5}"/>
                </a:ext>
              </a:extLst>
            </p:cNvPr>
            <p:cNvCxnSpPr>
              <a:cxnSpLocks/>
            </p:cNvCxnSpPr>
            <p:nvPr/>
          </p:nvCxnSpPr>
          <p:spPr>
            <a:xfrm>
              <a:off x="6876256" y="979508"/>
              <a:ext cx="0" cy="38964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692A2F-D400-46B0-A1FF-1294C484EE44}"/>
                </a:ext>
              </a:extLst>
            </p:cNvPr>
            <p:cNvSpPr txBox="1"/>
            <p:nvPr/>
          </p:nvSpPr>
          <p:spPr>
            <a:xfrm>
              <a:off x="35496" y="1347614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Overall Trust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871AED-DC6A-489F-8522-E7A0BC04CAE0}"/>
                </a:ext>
              </a:extLst>
            </p:cNvPr>
            <p:cNvSpPr txBox="1"/>
            <p:nvPr/>
          </p:nvSpPr>
          <p:spPr>
            <a:xfrm>
              <a:off x="35496" y="1708234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Strategic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C9F4104-B1C8-4C54-8059-5A95A39DE1B6}"/>
                </a:ext>
              </a:extLst>
            </p:cNvPr>
            <p:cNvSpPr txBox="1"/>
            <p:nvPr/>
          </p:nvSpPr>
          <p:spPr>
            <a:xfrm>
              <a:off x="35496" y="2068274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Operational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4519FC4-42E7-4D19-8501-D1987AF00705}"/>
                </a:ext>
              </a:extLst>
            </p:cNvPr>
            <p:cNvSpPr txBox="1"/>
            <p:nvPr/>
          </p:nvSpPr>
          <p:spPr>
            <a:xfrm>
              <a:off x="35496" y="2428314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Customer First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85C79B3-A9E4-402C-BDBF-C68264C4AAEF}"/>
                </a:ext>
              </a:extLst>
            </p:cNvPr>
            <p:cNvSpPr txBox="1"/>
            <p:nvPr/>
          </p:nvSpPr>
          <p:spPr>
            <a:xfrm>
              <a:off x="43544" y="2699069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Responses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2EED9A-A04E-4E9F-A244-F15BB3D44F11}"/>
                </a:ext>
              </a:extLst>
            </p:cNvPr>
            <p:cNvSpPr txBox="1"/>
            <p:nvPr/>
          </p:nvSpPr>
          <p:spPr>
            <a:xfrm>
              <a:off x="35496" y="3147814"/>
              <a:ext cx="8280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Sentiment - main themes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78B4D-C565-4DDC-A5B7-97B679488279}"/>
                </a:ext>
              </a:extLst>
            </p:cNvPr>
            <p:cNvCxnSpPr>
              <a:cxnSpLocks/>
            </p:cNvCxnSpPr>
            <p:nvPr/>
          </p:nvCxnSpPr>
          <p:spPr>
            <a:xfrm>
              <a:off x="-46856" y="1585384"/>
              <a:ext cx="8939336" cy="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FD65DD-1228-47BD-9302-03C7EE0AEF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36512" y="1923678"/>
              <a:ext cx="8928992" cy="2174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85BAF9-CC5B-4545-A7C0-4101A8C405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6856" y="2261971"/>
              <a:ext cx="8939336" cy="2174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15DCCBB-7C05-4563-ACB8-A08D1B6A2FAC}"/>
                </a:ext>
              </a:extLst>
            </p:cNvPr>
            <p:cNvCxnSpPr>
              <a:cxnSpLocks/>
            </p:cNvCxnSpPr>
            <p:nvPr/>
          </p:nvCxnSpPr>
          <p:spPr>
            <a:xfrm>
              <a:off x="-36512" y="2643760"/>
              <a:ext cx="8928992" cy="2174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78EF4E9-42AB-478F-ACE4-A4870D2C88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36512" y="3003218"/>
              <a:ext cx="8928992" cy="2232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E53C601-483A-467C-B75F-D7F9ABC73E95}"/>
                </a:ext>
              </a:extLst>
            </p:cNvPr>
            <p:cNvCxnSpPr>
              <a:cxnSpLocks/>
            </p:cNvCxnSpPr>
            <p:nvPr/>
          </p:nvCxnSpPr>
          <p:spPr>
            <a:xfrm>
              <a:off x="8892480" y="1194952"/>
              <a:ext cx="0" cy="180826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41FE392-9C4B-462D-AF37-E635F9F5E9DE}"/>
                </a:ext>
              </a:extLst>
            </p:cNvPr>
            <p:cNvSpPr txBox="1"/>
            <p:nvPr/>
          </p:nvSpPr>
          <p:spPr>
            <a:xfrm>
              <a:off x="800619" y="3023670"/>
              <a:ext cx="1323101" cy="1492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b="1" dirty="0">
                  <a:solidFill>
                    <a:schemeClr val="accent1"/>
                  </a:solidFill>
                </a:rPr>
                <a:t>Negative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Customer Change: customer understanding / engagement levels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Query resolution: time taken to resolve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700" dirty="0">
                <a:solidFill>
                  <a:schemeClr val="accent1"/>
                </a:solidFill>
              </a:endParaRPr>
            </a:p>
            <a:p>
              <a:r>
                <a:rPr lang="en-GB" sz="700" b="1" dirty="0">
                  <a:solidFill>
                    <a:schemeClr val="accent1"/>
                  </a:solidFill>
                </a:rPr>
                <a:t>Positive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Positive people behaviours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Relationship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Service Improvements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EB43DFB-486D-4949-84B1-19D832FCE24A}"/>
                </a:ext>
              </a:extLst>
            </p:cNvPr>
            <p:cNvSpPr txBox="1"/>
            <p:nvPr/>
          </p:nvSpPr>
          <p:spPr>
            <a:xfrm>
              <a:off x="2051720" y="3003798"/>
              <a:ext cx="1771955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b="1" dirty="0">
                  <a:solidFill>
                    <a:schemeClr val="accent1"/>
                  </a:solidFill>
                </a:rPr>
                <a:t>Negative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Operational Issues: AQ/Invoicing/Transportation rates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Systems: CMS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Access to process guides/SME’s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Customer Change: customer understanding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Query resolution: Not kept informed/ time taken to resolve/ resolution quality</a:t>
              </a:r>
            </a:p>
            <a:p>
              <a:endParaRPr lang="en-GB" sz="700" dirty="0">
                <a:solidFill>
                  <a:schemeClr val="accent1"/>
                </a:solidFill>
              </a:endParaRPr>
            </a:p>
            <a:p>
              <a:r>
                <a:rPr lang="en-GB" sz="700" b="1" dirty="0">
                  <a:solidFill>
                    <a:schemeClr val="accent1"/>
                  </a:solidFill>
                </a:rPr>
                <a:t>Positive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Positive people behaviours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Relationship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Service Improvements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87E05F6-1C92-4576-B2BF-B9A1F1607AE9}"/>
                </a:ext>
              </a:extLst>
            </p:cNvPr>
            <p:cNvSpPr txBox="1"/>
            <p:nvPr/>
          </p:nvSpPr>
          <p:spPr>
            <a:xfrm>
              <a:off x="3635888" y="3003218"/>
              <a:ext cx="1921748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b="1" dirty="0">
                  <a:solidFill>
                    <a:schemeClr val="accent1"/>
                  </a:solidFill>
                </a:rPr>
                <a:t>Negative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Systems: CMS / DES / Class 3 Migration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Query resolution: Not kept informed/ time taken to resolve/ resolution quality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Operational Issues: AQ/Invoicing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Change: Customer understanding /engagement levels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Access to process guides/SME’s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700" dirty="0">
                <a:solidFill>
                  <a:schemeClr val="accent1"/>
                </a:solidFill>
              </a:endParaRPr>
            </a:p>
            <a:p>
              <a:r>
                <a:rPr lang="en-GB" sz="700" b="1" dirty="0">
                  <a:solidFill>
                    <a:schemeClr val="accent1"/>
                  </a:solidFill>
                </a:rPr>
                <a:t>Positive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Positive people behaviours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Relationship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Service Improvements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Customer Change Engagement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58E5258-2236-4A4A-B47F-21D3853F61E3}"/>
                </a:ext>
              </a:extLst>
            </p:cNvPr>
            <p:cNvSpPr txBox="1"/>
            <p:nvPr/>
          </p:nvSpPr>
          <p:spPr>
            <a:xfrm>
              <a:off x="5479854" y="3003218"/>
              <a:ext cx="146841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b="1" dirty="0">
                  <a:solidFill>
                    <a:schemeClr val="accent1"/>
                  </a:solidFill>
                </a:rPr>
                <a:t>Negative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Customer change: evidencing cost of change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Comms: email volumes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Operational issues: lack of RCA/ AQ defects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Quality of reporting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700" dirty="0">
                <a:solidFill>
                  <a:schemeClr val="accent1"/>
                </a:solidFill>
              </a:endParaRPr>
            </a:p>
            <a:p>
              <a:r>
                <a:rPr lang="en-GB" sz="700" b="1" dirty="0">
                  <a:solidFill>
                    <a:schemeClr val="accent1"/>
                  </a:solidFill>
                </a:rPr>
                <a:t>Positive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Positive people behaviours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Relationship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MOD700 Recommendations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Greater customer understanding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82A5601-3858-422A-874E-316E8B08AD05}"/>
                </a:ext>
              </a:extLst>
            </p:cNvPr>
            <p:cNvSpPr txBox="1"/>
            <p:nvPr/>
          </p:nvSpPr>
          <p:spPr>
            <a:xfrm>
              <a:off x="6876256" y="2992894"/>
              <a:ext cx="189468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b="1" dirty="0">
                  <a:solidFill>
                    <a:schemeClr val="accent1"/>
                  </a:solidFill>
                </a:rPr>
                <a:t>Negative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Quality of operational delivery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Management of defect fixes and understanding of customer impact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Recent incidents with no proactive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Change governance process mistrust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Lack of ownership of issues and no lessons learnt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Lack of customer understanding and knowledge of services customers provide</a:t>
              </a:r>
            </a:p>
            <a:p>
              <a:endParaRPr lang="en-GB" sz="700" dirty="0">
                <a:solidFill>
                  <a:schemeClr val="accent1"/>
                </a:solidFill>
              </a:endParaRPr>
            </a:p>
            <a:p>
              <a:r>
                <a:rPr lang="en-GB" sz="700" b="1" dirty="0">
                  <a:solidFill>
                    <a:schemeClr val="accent1"/>
                  </a:solidFill>
                </a:rPr>
                <a:t>Positive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Positive people behaviours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Relationship engagement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00" dirty="0">
                  <a:solidFill>
                    <a:schemeClr val="accent1"/>
                  </a:solidFill>
                </a:rPr>
                <a:t>Training events</a:t>
              </a:r>
            </a:p>
            <a:p>
              <a:endParaRPr lang="en-GB" sz="700" dirty="0">
                <a:solidFill>
                  <a:schemeClr val="accent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700" dirty="0">
                <a:solidFill>
                  <a:schemeClr val="accent1"/>
                </a:solidFill>
              </a:endParaRPr>
            </a:p>
            <a:p>
              <a:endParaRPr lang="en-GB" sz="700" dirty="0">
                <a:solidFill>
                  <a:schemeClr val="accent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FC423E7-817B-4782-87FC-D05AB23081AD}"/>
                </a:ext>
              </a:extLst>
            </p:cNvPr>
            <p:cNvSpPr txBox="1"/>
            <p:nvPr/>
          </p:nvSpPr>
          <p:spPr>
            <a:xfrm>
              <a:off x="1199300" y="1280810"/>
              <a:ext cx="6859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85.2%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6C9D16-7062-450F-B4C7-588C95E1C34A}"/>
                </a:ext>
              </a:extLst>
            </p:cNvPr>
            <p:cNvSpPr txBox="1"/>
            <p:nvPr/>
          </p:nvSpPr>
          <p:spPr>
            <a:xfrm>
              <a:off x="1187623" y="1635646"/>
              <a:ext cx="658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88.9%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007D351-E6D3-431D-B067-A113A96FB044}"/>
                </a:ext>
              </a:extLst>
            </p:cNvPr>
            <p:cNvSpPr txBox="1"/>
            <p:nvPr/>
          </p:nvSpPr>
          <p:spPr>
            <a:xfrm>
              <a:off x="1187623" y="2006719"/>
              <a:ext cx="6329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83.3%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5EEB6E-76CB-43AA-B602-EEA056159161}"/>
                </a:ext>
              </a:extLst>
            </p:cNvPr>
            <p:cNvSpPr txBox="1"/>
            <p:nvPr/>
          </p:nvSpPr>
          <p:spPr>
            <a:xfrm>
              <a:off x="1182839" y="2366759"/>
              <a:ext cx="6528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83.3%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EA59737-BA41-4DD1-B8F3-71A634ADD801}"/>
                </a:ext>
              </a:extLst>
            </p:cNvPr>
            <p:cNvSpPr txBox="1"/>
            <p:nvPr/>
          </p:nvSpPr>
          <p:spPr>
            <a:xfrm>
              <a:off x="1192643" y="2727456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18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19B4C1A-033F-46EC-AE8A-89C6E7B02B0C}"/>
                </a:ext>
              </a:extLst>
            </p:cNvPr>
            <p:cNvSpPr txBox="1"/>
            <p:nvPr/>
          </p:nvSpPr>
          <p:spPr>
            <a:xfrm>
              <a:off x="2549387" y="1275606"/>
              <a:ext cx="6411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80.7%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37D433B-239C-4A83-9D03-7BB99CCC7AC0}"/>
                </a:ext>
              </a:extLst>
            </p:cNvPr>
            <p:cNvSpPr txBox="1"/>
            <p:nvPr/>
          </p:nvSpPr>
          <p:spPr>
            <a:xfrm>
              <a:off x="2537710" y="1630442"/>
              <a:ext cx="738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86.0%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242A2D0-E765-4106-BA34-C66A46DD2DEE}"/>
                </a:ext>
              </a:extLst>
            </p:cNvPr>
            <p:cNvSpPr txBox="1"/>
            <p:nvPr/>
          </p:nvSpPr>
          <p:spPr>
            <a:xfrm>
              <a:off x="2537710" y="2001515"/>
              <a:ext cx="697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70.0%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BA0CDDD-B7F6-46C2-88A0-576192FF11B7}"/>
                </a:ext>
              </a:extLst>
            </p:cNvPr>
            <p:cNvSpPr txBox="1"/>
            <p:nvPr/>
          </p:nvSpPr>
          <p:spPr>
            <a:xfrm>
              <a:off x="2532926" y="2361555"/>
              <a:ext cx="616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86.0%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98DBDE0-329C-48BA-B350-CFFA3D8D50AF}"/>
                </a:ext>
              </a:extLst>
            </p:cNvPr>
            <p:cNvSpPr txBox="1"/>
            <p:nvPr/>
          </p:nvSpPr>
          <p:spPr>
            <a:xfrm>
              <a:off x="2560836" y="2721593"/>
              <a:ext cx="580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50</a:t>
              </a:r>
            </a:p>
            <a:p>
              <a:r>
                <a:rPr lang="en-GB" sz="1200" b="1" dirty="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B8A98FD-F4EA-4502-947E-1EF104C72D01}"/>
                </a:ext>
              </a:extLst>
            </p:cNvPr>
            <p:cNvSpPr txBox="1"/>
            <p:nvPr/>
          </p:nvSpPr>
          <p:spPr>
            <a:xfrm>
              <a:off x="4283968" y="1275606"/>
              <a:ext cx="7200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84.8%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5BCAC8E-A1BF-4ED5-ABEE-2708B62FCECC}"/>
                </a:ext>
              </a:extLst>
            </p:cNvPr>
            <p:cNvSpPr txBox="1"/>
            <p:nvPr/>
          </p:nvSpPr>
          <p:spPr>
            <a:xfrm>
              <a:off x="4288751" y="1630442"/>
              <a:ext cx="692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81.9%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9A9BFC2-3F8F-44B9-8FCE-849B9F7CB5E8}"/>
                </a:ext>
              </a:extLst>
            </p:cNvPr>
            <p:cNvSpPr txBox="1"/>
            <p:nvPr/>
          </p:nvSpPr>
          <p:spPr>
            <a:xfrm>
              <a:off x="4288751" y="2001515"/>
              <a:ext cx="625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84.9%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F2E607B-45C2-42E7-A87C-67F055117CB1}"/>
                </a:ext>
              </a:extLst>
            </p:cNvPr>
            <p:cNvSpPr txBox="1"/>
            <p:nvPr/>
          </p:nvSpPr>
          <p:spPr>
            <a:xfrm>
              <a:off x="4283968" y="2361555"/>
              <a:ext cx="697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87.9%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031E912-5FCF-46B1-995F-0321BFCDF670}"/>
                </a:ext>
              </a:extLst>
            </p:cNvPr>
            <p:cNvSpPr txBox="1"/>
            <p:nvPr/>
          </p:nvSpPr>
          <p:spPr>
            <a:xfrm>
              <a:off x="4302033" y="2721593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33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558D022-29B4-4B92-9655-0E62C2774E18}"/>
                </a:ext>
              </a:extLst>
            </p:cNvPr>
            <p:cNvSpPr txBox="1"/>
            <p:nvPr/>
          </p:nvSpPr>
          <p:spPr>
            <a:xfrm>
              <a:off x="5868145" y="1275606"/>
              <a:ext cx="646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86.7%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1BFE040-8F79-4228-A5FE-59AFD9FA5A01}"/>
                </a:ext>
              </a:extLst>
            </p:cNvPr>
            <p:cNvSpPr txBox="1"/>
            <p:nvPr/>
          </p:nvSpPr>
          <p:spPr>
            <a:xfrm>
              <a:off x="5868144" y="1630442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90%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68F5658-22C1-4AAC-A64A-BE29B7992B19}"/>
                </a:ext>
              </a:extLst>
            </p:cNvPr>
            <p:cNvSpPr txBox="1"/>
            <p:nvPr/>
          </p:nvSpPr>
          <p:spPr>
            <a:xfrm>
              <a:off x="5868144" y="2001515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85%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28C80B5-F7A6-4F46-9977-58F8DBD5F136}"/>
                </a:ext>
              </a:extLst>
            </p:cNvPr>
            <p:cNvSpPr txBox="1"/>
            <p:nvPr/>
          </p:nvSpPr>
          <p:spPr>
            <a:xfrm>
              <a:off x="5868144" y="2361555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85%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2E41739-DBE0-427A-9E25-326875EE38FC}"/>
                </a:ext>
              </a:extLst>
            </p:cNvPr>
            <p:cNvSpPr txBox="1"/>
            <p:nvPr/>
          </p:nvSpPr>
          <p:spPr>
            <a:xfrm>
              <a:off x="5868144" y="2721593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20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57CEE0F-76B8-4857-A179-1E33E69CE907}"/>
                </a:ext>
              </a:extLst>
            </p:cNvPr>
            <p:cNvSpPr txBox="1"/>
            <p:nvPr/>
          </p:nvSpPr>
          <p:spPr>
            <a:xfrm>
              <a:off x="7495465" y="1275606"/>
              <a:ext cx="6769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70.5%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E0B60B9-4BD4-4EB6-A206-CC8EAF789239}"/>
                </a:ext>
              </a:extLst>
            </p:cNvPr>
            <p:cNvSpPr txBox="1"/>
            <p:nvPr/>
          </p:nvSpPr>
          <p:spPr>
            <a:xfrm>
              <a:off x="7499129" y="1630440"/>
              <a:ext cx="6347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75.0%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CF92D8F-B34E-462B-B0D8-39CE4EB911AF}"/>
                </a:ext>
              </a:extLst>
            </p:cNvPr>
            <p:cNvSpPr txBox="1"/>
            <p:nvPr/>
          </p:nvSpPr>
          <p:spPr>
            <a:xfrm>
              <a:off x="7483789" y="1988520"/>
              <a:ext cx="688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67.3%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2AAAAE-7C86-41E9-9EA7-BB3D7390B5C3}"/>
                </a:ext>
              </a:extLst>
            </p:cNvPr>
            <p:cNvSpPr txBox="1"/>
            <p:nvPr/>
          </p:nvSpPr>
          <p:spPr>
            <a:xfrm>
              <a:off x="7467953" y="2361555"/>
              <a:ext cx="632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69.2%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7630967-CD35-4837-B453-86C2DDF88F1A}"/>
                </a:ext>
              </a:extLst>
            </p:cNvPr>
            <p:cNvSpPr txBox="1"/>
            <p:nvPr/>
          </p:nvSpPr>
          <p:spPr>
            <a:xfrm>
              <a:off x="7487816" y="2729365"/>
              <a:ext cx="5808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/>
                  </a:solidFill>
                </a:rPr>
                <a:t>52</a:t>
              </a:r>
            </a:p>
          </p:txBody>
        </p:sp>
        <p:sp>
          <p:nvSpPr>
            <p:cNvPr id="77" name="Arrow: Down 76">
              <a:extLst>
                <a:ext uri="{FF2B5EF4-FFF2-40B4-BE49-F238E27FC236}">
                  <a16:creationId xmlns:a16="http://schemas.microsoft.com/office/drawing/2014/main" id="{5637299C-FE4B-4C9F-AA2D-42FC38E1D7A2}"/>
                </a:ext>
              </a:extLst>
            </p:cNvPr>
            <p:cNvSpPr/>
            <p:nvPr/>
          </p:nvSpPr>
          <p:spPr>
            <a:xfrm>
              <a:off x="8311632" y="1347614"/>
              <a:ext cx="76777" cy="12908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Arrow: Down 77">
              <a:extLst>
                <a:ext uri="{FF2B5EF4-FFF2-40B4-BE49-F238E27FC236}">
                  <a16:creationId xmlns:a16="http://schemas.microsoft.com/office/drawing/2014/main" id="{9B262E39-FA06-4017-A78C-9C6E0E0AB4C7}"/>
                </a:ext>
              </a:extLst>
            </p:cNvPr>
            <p:cNvSpPr/>
            <p:nvPr/>
          </p:nvSpPr>
          <p:spPr>
            <a:xfrm>
              <a:off x="8311647" y="1722584"/>
              <a:ext cx="76777" cy="12908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Arrow: Down 78">
              <a:extLst>
                <a:ext uri="{FF2B5EF4-FFF2-40B4-BE49-F238E27FC236}">
                  <a16:creationId xmlns:a16="http://schemas.microsoft.com/office/drawing/2014/main" id="{923125B4-555A-4C11-9269-12D76FF083B3}"/>
                </a:ext>
              </a:extLst>
            </p:cNvPr>
            <p:cNvSpPr/>
            <p:nvPr/>
          </p:nvSpPr>
          <p:spPr>
            <a:xfrm>
              <a:off x="8316416" y="2082624"/>
              <a:ext cx="76777" cy="12908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Arrow: Down 79">
              <a:extLst>
                <a:ext uri="{FF2B5EF4-FFF2-40B4-BE49-F238E27FC236}">
                  <a16:creationId xmlns:a16="http://schemas.microsoft.com/office/drawing/2014/main" id="{C66FE3CA-60E6-4B58-8CD3-756D970688DB}"/>
                </a:ext>
              </a:extLst>
            </p:cNvPr>
            <p:cNvSpPr/>
            <p:nvPr/>
          </p:nvSpPr>
          <p:spPr>
            <a:xfrm>
              <a:off x="8316416" y="2442664"/>
              <a:ext cx="76777" cy="12908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Arrow: Up 80">
              <a:extLst>
                <a:ext uri="{FF2B5EF4-FFF2-40B4-BE49-F238E27FC236}">
                  <a16:creationId xmlns:a16="http://schemas.microsoft.com/office/drawing/2014/main" id="{7EC1D2F0-5DF2-4693-BB62-6732E22D65A0}"/>
                </a:ext>
              </a:extLst>
            </p:cNvPr>
            <p:cNvSpPr/>
            <p:nvPr/>
          </p:nvSpPr>
          <p:spPr>
            <a:xfrm>
              <a:off x="8311632" y="2787774"/>
              <a:ext cx="76777" cy="111367"/>
            </a:xfrm>
            <a:prstGeom prst="up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3" name="Arrow: Down 82">
            <a:extLst>
              <a:ext uri="{FF2B5EF4-FFF2-40B4-BE49-F238E27FC236}">
                <a16:creationId xmlns:a16="http://schemas.microsoft.com/office/drawing/2014/main" id="{5B8A3192-1474-4F68-95F6-F90750614216}"/>
              </a:ext>
            </a:extLst>
          </p:cNvPr>
          <p:cNvSpPr/>
          <p:nvPr/>
        </p:nvSpPr>
        <p:spPr>
          <a:xfrm>
            <a:off x="3275856" y="134761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row: Down 83">
            <a:extLst>
              <a:ext uri="{FF2B5EF4-FFF2-40B4-BE49-F238E27FC236}">
                <a16:creationId xmlns:a16="http://schemas.microsoft.com/office/drawing/2014/main" id="{DBAF1C01-A3A2-4781-926B-07A30BDB550D}"/>
              </a:ext>
            </a:extLst>
          </p:cNvPr>
          <p:cNvSpPr/>
          <p:nvPr/>
        </p:nvSpPr>
        <p:spPr>
          <a:xfrm>
            <a:off x="3275856" y="170765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row: Down 84">
            <a:extLst>
              <a:ext uri="{FF2B5EF4-FFF2-40B4-BE49-F238E27FC236}">
                <a16:creationId xmlns:a16="http://schemas.microsoft.com/office/drawing/2014/main" id="{532A8D87-31C4-4404-AF6A-8C3F84F9DDB5}"/>
              </a:ext>
            </a:extLst>
          </p:cNvPr>
          <p:cNvSpPr/>
          <p:nvPr/>
        </p:nvSpPr>
        <p:spPr>
          <a:xfrm>
            <a:off x="3275856" y="208262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Arrow: Up 85">
            <a:extLst>
              <a:ext uri="{FF2B5EF4-FFF2-40B4-BE49-F238E27FC236}">
                <a16:creationId xmlns:a16="http://schemas.microsoft.com/office/drawing/2014/main" id="{8993F405-842F-4011-A16D-DA983E2A6355}"/>
              </a:ext>
            </a:extLst>
          </p:cNvPr>
          <p:cNvSpPr/>
          <p:nvPr/>
        </p:nvSpPr>
        <p:spPr>
          <a:xfrm>
            <a:off x="3275856" y="242773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row: Up 86">
            <a:extLst>
              <a:ext uri="{FF2B5EF4-FFF2-40B4-BE49-F238E27FC236}">
                <a16:creationId xmlns:a16="http://schemas.microsoft.com/office/drawing/2014/main" id="{14559818-E28F-45A7-AD3A-A755218F3D60}"/>
              </a:ext>
            </a:extLst>
          </p:cNvPr>
          <p:cNvSpPr/>
          <p:nvPr/>
        </p:nvSpPr>
        <p:spPr>
          <a:xfrm>
            <a:off x="3275856" y="278777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row: Up 87">
            <a:extLst>
              <a:ext uri="{FF2B5EF4-FFF2-40B4-BE49-F238E27FC236}">
                <a16:creationId xmlns:a16="http://schemas.microsoft.com/office/drawing/2014/main" id="{57FDBAF7-500E-4924-8465-9BC4EF70E7E0}"/>
              </a:ext>
            </a:extLst>
          </p:cNvPr>
          <p:cNvSpPr/>
          <p:nvPr/>
        </p:nvSpPr>
        <p:spPr>
          <a:xfrm>
            <a:off x="5148064" y="134761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Up 88">
            <a:extLst>
              <a:ext uri="{FF2B5EF4-FFF2-40B4-BE49-F238E27FC236}">
                <a16:creationId xmlns:a16="http://schemas.microsoft.com/office/drawing/2014/main" id="{2A8FE9AA-FBD4-4D05-97C6-69389CF61D0E}"/>
              </a:ext>
            </a:extLst>
          </p:cNvPr>
          <p:cNvSpPr/>
          <p:nvPr/>
        </p:nvSpPr>
        <p:spPr>
          <a:xfrm>
            <a:off x="5148064" y="2460383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row: Up 89">
            <a:extLst>
              <a:ext uri="{FF2B5EF4-FFF2-40B4-BE49-F238E27FC236}">
                <a16:creationId xmlns:a16="http://schemas.microsoft.com/office/drawing/2014/main" id="{F27189A5-E064-4EEE-9DBA-6A9E5CCE835A}"/>
              </a:ext>
            </a:extLst>
          </p:cNvPr>
          <p:cNvSpPr/>
          <p:nvPr/>
        </p:nvSpPr>
        <p:spPr>
          <a:xfrm>
            <a:off x="6583455" y="134761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row: Up 90">
            <a:extLst>
              <a:ext uri="{FF2B5EF4-FFF2-40B4-BE49-F238E27FC236}">
                <a16:creationId xmlns:a16="http://schemas.microsoft.com/office/drawing/2014/main" id="{F295F518-075E-4C08-AB67-CA89BB3DEF9D}"/>
              </a:ext>
            </a:extLst>
          </p:cNvPr>
          <p:cNvSpPr/>
          <p:nvPr/>
        </p:nvSpPr>
        <p:spPr>
          <a:xfrm>
            <a:off x="5148064" y="206769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row: Up 91">
            <a:extLst>
              <a:ext uri="{FF2B5EF4-FFF2-40B4-BE49-F238E27FC236}">
                <a16:creationId xmlns:a16="http://schemas.microsoft.com/office/drawing/2014/main" id="{6B64417C-F8D2-4D43-8D9B-3ECDC6ED858B}"/>
              </a:ext>
            </a:extLst>
          </p:cNvPr>
          <p:cNvSpPr/>
          <p:nvPr/>
        </p:nvSpPr>
        <p:spPr>
          <a:xfrm>
            <a:off x="6588224" y="170765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Arrow: Up 92">
            <a:extLst>
              <a:ext uri="{FF2B5EF4-FFF2-40B4-BE49-F238E27FC236}">
                <a16:creationId xmlns:a16="http://schemas.microsoft.com/office/drawing/2014/main" id="{BE22DFA3-4C87-4654-8A7E-8DD49CEEF150}"/>
              </a:ext>
            </a:extLst>
          </p:cNvPr>
          <p:cNvSpPr/>
          <p:nvPr/>
        </p:nvSpPr>
        <p:spPr>
          <a:xfrm>
            <a:off x="6588224" y="2028335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row: Down 93">
            <a:extLst>
              <a:ext uri="{FF2B5EF4-FFF2-40B4-BE49-F238E27FC236}">
                <a16:creationId xmlns:a16="http://schemas.microsoft.com/office/drawing/2014/main" id="{51A2B22D-8B1E-4E2C-8C7F-B15829563578}"/>
              </a:ext>
            </a:extLst>
          </p:cNvPr>
          <p:cNvSpPr/>
          <p:nvPr/>
        </p:nvSpPr>
        <p:spPr>
          <a:xfrm>
            <a:off x="6583455" y="242773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row: Down 94">
            <a:extLst>
              <a:ext uri="{FF2B5EF4-FFF2-40B4-BE49-F238E27FC236}">
                <a16:creationId xmlns:a16="http://schemas.microsoft.com/office/drawing/2014/main" id="{56792E73-3720-4602-B909-40D30D38DE20}"/>
              </a:ext>
            </a:extLst>
          </p:cNvPr>
          <p:cNvSpPr/>
          <p:nvPr/>
        </p:nvSpPr>
        <p:spPr>
          <a:xfrm>
            <a:off x="5148064" y="170765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row: Down 95">
            <a:extLst>
              <a:ext uri="{FF2B5EF4-FFF2-40B4-BE49-F238E27FC236}">
                <a16:creationId xmlns:a16="http://schemas.microsoft.com/office/drawing/2014/main" id="{D46C7223-5E65-4F62-B476-B33322A999C6}"/>
              </a:ext>
            </a:extLst>
          </p:cNvPr>
          <p:cNvSpPr/>
          <p:nvPr/>
        </p:nvSpPr>
        <p:spPr>
          <a:xfrm>
            <a:off x="5148064" y="280270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row: Down 96">
            <a:extLst>
              <a:ext uri="{FF2B5EF4-FFF2-40B4-BE49-F238E27FC236}">
                <a16:creationId xmlns:a16="http://schemas.microsoft.com/office/drawing/2014/main" id="{7BA0F9D2-8B24-4C1E-903B-892E36263B81}"/>
              </a:ext>
            </a:extLst>
          </p:cNvPr>
          <p:cNvSpPr/>
          <p:nvPr/>
        </p:nvSpPr>
        <p:spPr>
          <a:xfrm>
            <a:off x="6588224" y="280270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Arrow: Up 97">
            <a:extLst>
              <a:ext uri="{FF2B5EF4-FFF2-40B4-BE49-F238E27FC236}">
                <a16:creationId xmlns:a16="http://schemas.microsoft.com/office/drawing/2014/main" id="{F0B2CB16-F08A-4629-AB60-CA7DD931BE0E}"/>
              </a:ext>
            </a:extLst>
          </p:cNvPr>
          <p:cNvSpPr/>
          <p:nvPr/>
        </p:nvSpPr>
        <p:spPr>
          <a:xfrm>
            <a:off x="1835696" y="134761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Arrow: Down 98">
            <a:extLst>
              <a:ext uri="{FF2B5EF4-FFF2-40B4-BE49-F238E27FC236}">
                <a16:creationId xmlns:a16="http://schemas.microsoft.com/office/drawing/2014/main" id="{2B18333F-D2F6-40F3-BC64-67FB0789C1C8}"/>
              </a:ext>
            </a:extLst>
          </p:cNvPr>
          <p:cNvSpPr/>
          <p:nvPr/>
        </p:nvSpPr>
        <p:spPr>
          <a:xfrm>
            <a:off x="1830927" y="280270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Arrow: Down 99">
            <a:extLst>
              <a:ext uri="{FF2B5EF4-FFF2-40B4-BE49-F238E27FC236}">
                <a16:creationId xmlns:a16="http://schemas.microsoft.com/office/drawing/2014/main" id="{330885AF-D596-4943-BD03-79C11D6D6964}"/>
              </a:ext>
            </a:extLst>
          </p:cNvPr>
          <p:cNvSpPr/>
          <p:nvPr/>
        </p:nvSpPr>
        <p:spPr>
          <a:xfrm>
            <a:off x="1830927" y="2067694"/>
            <a:ext cx="76777" cy="1290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row: Up 100">
            <a:extLst>
              <a:ext uri="{FF2B5EF4-FFF2-40B4-BE49-F238E27FC236}">
                <a16:creationId xmlns:a16="http://schemas.microsoft.com/office/drawing/2014/main" id="{EEC5E42A-AF89-4FE8-8ED8-CCFE9ADCDC95}"/>
              </a:ext>
            </a:extLst>
          </p:cNvPr>
          <p:cNvSpPr/>
          <p:nvPr/>
        </p:nvSpPr>
        <p:spPr>
          <a:xfrm>
            <a:off x="1835696" y="1740303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Up 101">
            <a:extLst>
              <a:ext uri="{FF2B5EF4-FFF2-40B4-BE49-F238E27FC236}">
                <a16:creationId xmlns:a16="http://schemas.microsoft.com/office/drawing/2014/main" id="{198895B3-E335-4C1C-B323-3BB1392D051B}"/>
              </a:ext>
            </a:extLst>
          </p:cNvPr>
          <p:cNvSpPr/>
          <p:nvPr/>
        </p:nvSpPr>
        <p:spPr>
          <a:xfrm>
            <a:off x="1835696" y="2427734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5CB93D5EA47F4FB2B449F221845348" ma:contentTypeVersion="11" ma:contentTypeDescription="Create a new document." ma:contentTypeScope="" ma:versionID="7ad4730052cd795d9b4de9d579940b6e">
  <xsd:schema xmlns:xsd="http://www.w3.org/2001/XMLSchema" xmlns:xs="http://www.w3.org/2001/XMLSchema" xmlns:p="http://schemas.microsoft.com/office/2006/metadata/properties" xmlns:ns3="eceb2f7e-856d-4a93-adc1-1b6153234de3" xmlns:ns4="c2c3c64b-197f-4d44-873b-9bc42c21a8ad" targetNamespace="http://schemas.microsoft.com/office/2006/metadata/properties" ma:root="true" ma:fieldsID="7ca1401e0d9e339c2b97cd9d1d7afea4" ns3:_="" ns4:_="">
    <xsd:import namespace="eceb2f7e-856d-4a93-adc1-1b6153234de3"/>
    <xsd:import namespace="c2c3c64b-197f-4d44-873b-9bc42c21a8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2f7e-856d-4a93-adc1-1b6153234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3c64b-197f-4d44-873b-9bc42c21a8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c2c3c64b-197f-4d44-873b-9bc42c21a8ad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ceb2f7e-856d-4a93-adc1-1b6153234de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07B9BA-2B5D-49B4-8E69-6B6A5C537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b2f7e-856d-4a93-adc1-1b6153234de3"/>
    <ds:schemaRef ds:uri="c2c3c64b-197f-4d44-873b-9bc42c21a8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350</Words>
  <Application>Microsoft Office PowerPoint</Application>
  <PresentationFormat>On-screen Show (16:9)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KVI Relationship Management December 2019   for CoMC 15th January 2020</vt:lpstr>
      <vt:lpstr>KVI Relationship Management - December 2019</vt:lpstr>
      <vt:lpstr>12 Month View of KVI Relationship Results - All Customer Segments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157</cp:revision>
  <dcterms:created xsi:type="dcterms:W3CDTF">2018-09-02T17:12:15Z</dcterms:created>
  <dcterms:modified xsi:type="dcterms:W3CDTF">2020-01-09T13:40:24Z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0x010100BC5CB93D5EA47F4FB2B449F221845348</vt:lpwstr>
  </property>
</Properties>
</file>