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sldIdLst>
    <p:sldId id="288" r:id="rId5"/>
    <p:sldId id="313" r:id="rId6"/>
    <p:sldId id="314" r:id="rId7"/>
    <p:sldId id="316" r:id="rId8"/>
    <p:sldId id="317" r:id="rId9"/>
    <p:sldId id="309" r:id="rId10"/>
    <p:sldId id="318" r:id="rId11"/>
    <p:sldId id="306" r:id="rId12"/>
    <p:sldId id="315" r:id="rId13"/>
    <p:sldId id="319" r:id="rId14"/>
    <p:sldId id="321" r:id="rId15"/>
    <p:sldId id="322" r:id="rId16"/>
    <p:sldId id="310" r:id="rId17"/>
    <p:sldId id="299" r:id="rId18"/>
  </p:sldIdLst>
  <p:sldSz cx="9144000" cy="5143500" type="screen16x9"/>
  <p:notesSz cx="6724650" cy="97742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CCB3B"/>
    <a:srgbClr val="40D1F5"/>
    <a:srgbClr val="FFFFFF"/>
    <a:srgbClr val="B1D6E8"/>
    <a:srgbClr val="84B8DA"/>
    <a:srgbClr val="9C4877"/>
    <a:srgbClr val="2B80B1"/>
    <a:srgbClr val="F5835D"/>
    <a:srgbClr val="E7BB20"/>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2D4EBAC-98FA-4B10-84F3-F703CABA5D78}" v="7857" dt="2020-01-09T10:32:02.49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840" autoAdjust="0"/>
  </p:normalViewPr>
  <p:slideViewPr>
    <p:cSldViewPr>
      <p:cViewPr>
        <p:scale>
          <a:sx n="87" d="100"/>
          <a:sy n="87" d="100"/>
        </p:scale>
        <p:origin x="680" y="-32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015" cy="48871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09079" y="0"/>
            <a:ext cx="2914015" cy="488712"/>
          </a:xfrm>
          <a:prstGeom prst="rect">
            <a:avLst/>
          </a:prstGeom>
        </p:spPr>
        <p:txBody>
          <a:bodyPr vert="horz" lIns="91440" tIns="45720" rIns="91440" bIns="45720" rtlCol="0"/>
          <a:lstStyle>
            <a:lvl1pPr algn="r">
              <a:defRPr sz="1200"/>
            </a:lvl1pPr>
          </a:lstStyle>
          <a:p>
            <a:fld id="{30CC7C86-2D66-4C55-8F99-E153512351BA}" type="datetimeFigureOut">
              <a:rPr lang="en-GB" smtClean="0"/>
              <a:t>07/01/2020</a:t>
            </a:fld>
            <a:endParaRPr lang="en-GB"/>
          </a:p>
        </p:txBody>
      </p:sp>
      <p:sp>
        <p:nvSpPr>
          <p:cNvPr id="4" name="Slide Image Placeholder 3"/>
          <p:cNvSpPr>
            <a:spLocks noGrp="1" noRot="1" noChangeAspect="1"/>
          </p:cNvSpPr>
          <p:nvPr>
            <p:ph type="sldImg" idx="2"/>
          </p:nvPr>
        </p:nvSpPr>
        <p:spPr>
          <a:xfrm>
            <a:off x="104775" y="733425"/>
            <a:ext cx="6515100" cy="366553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2465" y="4642763"/>
            <a:ext cx="5379720" cy="439840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283830"/>
            <a:ext cx="2914015" cy="48871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09079" y="9283830"/>
            <a:ext cx="2914015" cy="488712"/>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1407" y="1521083"/>
            <a:ext cx="7772400" cy="1314450"/>
          </a:xfrm>
        </p:spPr>
        <p:txBody>
          <a:bodyPr/>
          <a:lstStyle/>
          <a:p>
            <a:r>
              <a:rPr lang="en-GB" dirty="0"/>
              <a:t>KVI Review Update</a:t>
            </a:r>
          </a:p>
        </p:txBody>
      </p:sp>
      <p:sp>
        <p:nvSpPr>
          <p:cNvPr id="3" name="Subtitle 2"/>
          <p:cNvSpPr>
            <a:spLocks noGrp="1"/>
          </p:cNvSpPr>
          <p:nvPr>
            <p:ph type="subTitle" idx="1"/>
          </p:nvPr>
        </p:nvSpPr>
        <p:spPr/>
        <p:txBody>
          <a:bodyPr vert="horz" lIns="91440" tIns="45720" rIns="91440" bIns="45720" rtlCol="0" anchor="t">
            <a:normAutofit/>
          </a:bodyPr>
          <a:lstStyle/>
          <a:p>
            <a:r>
              <a:rPr lang="en-GB" dirty="0">
                <a:latin typeface="Arial"/>
                <a:cs typeface="Arial"/>
              </a:rPr>
              <a:t>9</a:t>
            </a:r>
            <a:r>
              <a:rPr lang="en-GB" baseline="30000" dirty="0">
                <a:latin typeface="Arial"/>
                <a:cs typeface="Arial"/>
              </a:rPr>
              <a:t>th</a:t>
            </a:r>
            <a:r>
              <a:rPr lang="en-GB" dirty="0">
                <a:latin typeface="Arial"/>
                <a:cs typeface="Arial"/>
              </a:rPr>
              <a:t> January 2020</a:t>
            </a:r>
          </a:p>
        </p:txBody>
      </p:sp>
      <p:sp>
        <p:nvSpPr>
          <p:cNvPr id="4" name="Rectangle 3"/>
          <p:cNvSpPr/>
          <p:nvPr/>
        </p:nvSpPr>
        <p:spPr>
          <a:xfrm>
            <a:off x="4447607" y="2387084"/>
            <a:ext cx="248786" cy="369332"/>
          </a:xfrm>
          <a:prstGeom prst="rect">
            <a:avLst/>
          </a:prstGeom>
        </p:spPr>
        <p:txBody>
          <a:bodyPr wrap="none">
            <a:spAutoFit/>
          </a:bodyPr>
          <a:lstStyle/>
          <a:p>
            <a:r>
              <a:rPr lang="en-GB" dirty="0"/>
              <a:t> </a:t>
            </a:r>
          </a:p>
        </p:txBody>
      </p:sp>
      <p:sp>
        <p:nvSpPr>
          <p:cNvPr id="5" name="Rectangle 4"/>
          <p:cNvSpPr/>
          <p:nvPr/>
        </p:nvSpPr>
        <p:spPr>
          <a:xfrm>
            <a:off x="4447607" y="2387084"/>
            <a:ext cx="248786" cy="369332"/>
          </a:xfrm>
          <a:prstGeom prst="rect">
            <a:avLst/>
          </a:prstGeom>
        </p:spPr>
        <p:txBody>
          <a:bodyPr wrap="none">
            <a:spAutoFit/>
          </a:bodyPr>
          <a:lstStyle/>
          <a:p>
            <a:r>
              <a:rPr lang="en-GB" dirty="0"/>
              <a:t> </a:t>
            </a:r>
          </a:p>
        </p:txBody>
      </p:sp>
    </p:spTree>
    <p:extLst>
      <p:ext uri="{BB962C8B-B14F-4D97-AF65-F5344CB8AC3E}">
        <p14:creationId xmlns:p14="http://schemas.microsoft.com/office/powerpoint/2010/main" val="36537492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EF35C-91DB-453F-9A71-D600CB4A4F69}"/>
              </a:ext>
            </a:extLst>
          </p:cNvPr>
          <p:cNvSpPr>
            <a:spLocks noGrp="1"/>
          </p:cNvSpPr>
          <p:nvPr>
            <p:ph type="title"/>
          </p:nvPr>
        </p:nvSpPr>
        <p:spPr>
          <a:xfrm>
            <a:off x="457200" y="92720"/>
            <a:ext cx="8229600" cy="637580"/>
          </a:xfrm>
        </p:spPr>
        <p:txBody>
          <a:bodyPr>
            <a:normAutofit fontScale="90000"/>
          </a:bodyPr>
          <a:lstStyle/>
          <a:p>
            <a:r>
              <a:rPr lang="en-GB" dirty="0"/>
              <a:t>Strawman KVI – Innovation</a:t>
            </a:r>
            <a:br>
              <a:rPr lang="en-GB" dirty="0"/>
            </a:br>
            <a:r>
              <a:rPr lang="en-GB" dirty="0"/>
              <a:t>[</a:t>
            </a:r>
            <a:r>
              <a:rPr lang="en-GB" dirty="0">
                <a:highlight>
                  <a:srgbClr val="FFFF00"/>
                </a:highlight>
              </a:rPr>
              <a:t>DRAFT – THIS NEEDS FURTHER WORK</a:t>
            </a:r>
            <a:r>
              <a:rPr lang="en-GB" dirty="0"/>
              <a:t>]</a:t>
            </a:r>
          </a:p>
        </p:txBody>
      </p:sp>
      <p:sp>
        <p:nvSpPr>
          <p:cNvPr id="3" name="Content Placeholder 2">
            <a:extLst>
              <a:ext uri="{FF2B5EF4-FFF2-40B4-BE49-F238E27FC236}">
                <a16:creationId xmlns:a16="http://schemas.microsoft.com/office/drawing/2014/main" id="{E3299C81-50B9-46E5-AC23-BED1F605CF8B}"/>
              </a:ext>
            </a:extLst>
          </p:cNvPr>
          <p:cNvSpPr>
            <a:spLocks noGrp="1"/>
          </p:cNvSpPr>
          <p:nvPr>
            <p:ph idx="1"/>
          </p:nvPr>
        </p:nvSpPr>
        <p:spPr/>
        <p:txBody>
          <a:bodyPr>
            <a:normAutofit fontScale="92500" lnSpcReduction="10000"/>
          </a:bodyPr>
          <a:lstStyle/>
          <a:p>
            <a:r>
              <a:rPr lang="en-GB" dirty="0"/>
              <a:t>Description </a:t>
            </a:r>
          </a:p>
          <a:p>
            <a:pPr lvl="1"/>
            <a:r>
              <a:rPr lang="en-GB" dirty="0"/>
              <a:t>[Xoserve to create opportunities to develop solutions that meet new requirements; unarticulated needs; or existing market needs.]</a:t>
            </a:r>
          </a:p>
          <a:p>
            <a:r>
              <a:rPr lang="en-GB" dirty="0"/>
              <a:t>Scope</a:t>
            </a:r>
          </a:p>
          <a:p>
            <a:pPr lvl="1"/>
            <a:r>
              <a:rPr lang="en-GB" dirty="0"/>
              <a:t>Opportunities within the energy industry that benefit our customers</a:t>
            </a:r>
          </a:p>
          <a:p>
            <a:r>
              <a:rPr lang="en-GB" dirty="0"/>
              <a:t>Commitment</a:t>
            </a:r>
          </a:p>
          <a:p>
            <a:r>
              <a:rPr lang="en-GB" dirty="0"/>
              <a:t>Measure </a:t>
            </a:r>
          </a:p>
          <a:p>
            <a:pPr lvl="1"/>
            <a:r>
              <a:rPr lang="en-GB" dirty="0"/>
              <a:t>[CoMC measure]</a:t>
            </a:r>
          </a:p>
        </p:txBody>
      </p:sp>
    </p:spTree>
    <p:extLst>
      <p:ext uri="{BB962C8B-B14F-4D97-AF65-F5344CB8AC3E}">
        <p14:creationId xmlns:p14="http://schemas.microsoft.com/office/powerpoint/2010/main" val="6062244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845803-1D7B-4878-9E0A-D0554C5E5B9F}"/>
              </a:ext>
            </a:extLst>
          </p:cNvPr>
          <p:cNvSpPr>
            <a:spLocks noGrp="1"/>
          </p:cNvSpPr>
          <p:nvPr>
            <p:ph type="title"/>
          </p:nvPr>
        </p:nvSpPr>
        <p:spPr/>
        <p:txBody>
          <a:bodyPr>
            <a:normAutofit fontScale="90000"/>
          </a:bodyPr>
          <a:lstStyle/>
          <a:p>
            <a:r>
              <a:rPr lang="en-GB" dirty="0"/>
              <a:t>KVI – Customer Relationship Management </a:t>
            </a:r>
            <a:br>
              <a:rPr lang="en-GB" dirty="0"/>
            </a:br>
            <a:r>
              <a:rPr lang="en-GB" dirty="0"/>
              <a:t>(as currently drafted)</a:t>
            </a:r>
          </a:p>
        </p:txBody>
      </p:sp>
      <p:sp>
        <p:nvSpPr>
          <p:cNvPr id="3" name="Content Placeholder 2">
            <a:extLst>
              <a:ext uri="{FF2B5EF4-FFF2-40B4-BE49-F238E27FC236}">
                <a16:creationId xmlns:a16="http://schemas.microsoft.com/office/drawing/2014/main" id="{C1145E0E-37B9-4E02-A70E-403C26F5FF7B}"/>
              </a:ext>
            </a:extLst>
          </p:cNvPr>
          <p:cNvSpPr>
            <a:spLocks noGrp="1"/>
          </p:cNvSpPr>
          <p:nvPr>
            <p:ph idx="1"/>
          </p:nvPr>
        </p:nvSpPr>
        <p:spPr/>
        <p:txBody>
          <a:bodyPr>
            <a:normAutofit fontScale="85000" lnSpcReduction="20000"/>
          </a:bodyPr>
          <a:lstStyle/>
          <a:p>
            <a:r>
              <a:rPr lang="en-GB" dirty="0"/>
              <a:t>Description </a:t>
            </a:r>
          </a:p>
          <a:p>
            <a:pPr lvl="1"/>
            <a:r>
              <a:rPr lang="en-GB" dirty="0"/>
              <a:t>Improve the quality and efficiency of Xoserve engagement with customers and value </a:t>
            </a:r>
          </a:p>
          <a:p>
            <a:r>
              <a:rPr lang="en-GB" dirty="0"/>
              <a:t>Scope </a:t>
            </a:r>
          </a:p>
          <a:p>
            <a:pPr lvl="1"/>
            <a:r>
              <a:rPr lang="en-GB" dirty="0"/>
              <a:t>Unlimited </a:t>
            </a:r>
          </a:p>
          <a:p>
            <a:r>
              <a:rPr lang="en-GB" dirty="0"/>
              <a:t>Commitment</a:t>
            </a:r>
          </a:p>
          <a:p>
            <a:pPr lvl="1"/>
            <a:r>
              <a:rPr lang="en-GB" dirty="0"/>
              <a:t>Customer agreed action plans </a:t>
            </a:r>
          </a:p>
          <a:p>
            <a:pPr lvl="1"/>
            <a:r>
              <a:rPr lang="en-GB" dirty="0"/>
              <a:t>‘You said, we did’ initiative </a:t>
            </a:r>
          </a:p>
          <a:p>
            <a:pPr lvl="1"/>
            <a:r>
              <a:rPr lang="en-GB" dirty="0"/>
              <a:t>Regular review and feedback sessions</a:t>
            </a:r>
          </a:p>
          <a:p>
            <a:r>
              <a:rPr lang="en-GB" dirty="0"/>
              <a:t>Measure </a:t>
            </a:r>
          </a:p>
          <a:p>
            <a:pPr lvl="1"/>
            <a:r>
              <a:rPr lang="en-GB" dirty="0"/>
              <a:t>[CoMC measure] </a:t>
            </a:r>
          </a:p>
        </p:txBody>
      </p:sp>
    </p:spTree>
    <p:extLst>
      <p:ext uri="{BB962C8B-B14F-4D97-AF65-F5344CB8AC3E}">
        <p14:creationId xmlns:p14="http://schemas.microsoft.com/office/powerpoint/2010/main" val="3073249864"/>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845803-1D7B-4878-9E0A-D0554C5E5B9F}"/>
              </a:ext>
            </a:extLst>
          </p:cNvPr>
          <p:cNvSpPr>
            <a:spLocks noGrp="1"/>
          </p:cNvSpPr>
          <p:nvPr>
            <p:ph type="title"/>
          </p:nvPr>
        </p:nvSpPr>
        <p:spPr/>
        <p:txBody>
          <a:bodyPr/>
          <a:lstStyle/>
          <a:p>
            <a:r>
              <a:rPr lang="en-GB" dirty="0"/>
              <a:t>KVI – Customer Data Security  </a:t>
            </a:r>
          </a:p>
        </p:txBody>
      </p:sp>
      <p:sp>
        <p:nvSpPr>
          <p:cNvPr id="3" name="Content Placeholder 2">
            <a:extLst>
              <a:ext uri="{FF2B5EF4-FFF2-40B4-BE49-F238E27FC236}">
                <a16:creationId xmlns:a16="http://schemas.microsoft.com/office/drawing/2014/main" id="{C1145E0E-37B9-4E02-A70E-403C26F5FF7B}"/>
              </a:ext>
            </a:extLst>
          </p:cNvPr>
          <p:cNvSpPr>
            <a:spLocks noGrp="1"/>
          </p:cNvSpPr>
          <p:nvPr>
            <p:ph idx="1"/>
          </p:nvPr>
        </p:nvSpPr>
        <p:spPr/>
        <p:txBody>
          <a:bodyPr>
            <a:normAutofit fontScale="47500" lnSpcReduction="20000"/>
          </a:bodyPr>
          <a:lstStyle/>
          <a:p>
            <a:r>
              <a:rPr lang="en-GB" dirty="0"/>
              <a:t>Description </a:t>
            </a:r>
          </a:p>
          <a:p>
            <a:pPr lvl="1"/>
            <a:r>
              <a:rPr lang="en-GB" dirty="0"/>
              <a:t>To protect the integrity and security of customer data at all times.</a:t>
            </a:r>
          </a:p>
          <a:p>
            <a:r>
              <a:rPr lang="en-GB" dirty="0"/>
              <a:t>Scope </a:t>
            </a:r>
          </a:p>
          <a:p>
            <a:pPr lvl="1"/>
            <a:r>
              <a:rPr lang="en-GB" dirty="0"/>
              <a:t>All data that Xoserve process on behalf of its customers </a:t>
            </a:r>
          </a:p>
          <a:p>
            <a:r>
              <a:rPr lang="en-GB" dirty="0"/>
              <a:t>Commitment</a:t>
            </a:r>
          </a:p>
          <a:p>
            <a:pPr lvl="1"/>
            <a:r>
              <a:rPr lang="en-US" dirty="0">
                <a:latin typeface="+mj-lt"/>
              </a:rPr>
              <a:t>Protect the integrity and security of our customers data at all times</a:t>
            </a:r>
          </a:p>
          <a:p>
            <a:pPr lvl="1"/>
            <a:r>
              <a:rPr lang="en-US" dirty="0">
                <a:latin typeface="+mj-lt"/>
              </a:rPr>
              <a:t>Notification of any data breaches to impacted customers within four hours of identification</a:t>
            </a:r>
          </a:p>
          <a:p>
            <a:pPr lvl="1"/>
            <a:r>
              <a:rPr lang="en-US" dirty="0">
                <a:latin typeface="+mj-lt"/>
              </a:rPr>
              <a:t>Resolution within two business days</a:t>
            </a:r>
          </a:p>
          <a:p>
            <a:pPr lvl="1"/>
            <a:r>
              <a:rPr lang="en-US" dirty="0">
                <a:latin typeface="+mj-lt"/>
              </a:rPr>
              <a:t>Continuous review of the ‘Information Security Management’ policy. </a:t>
            </a:r>
          </a:p>
          <a:p>
            <a:pPr lvl="1"/>
            <a:r>
              <a:rPr lang="en-US" dirty="0">
                <a:latin typeface="+mj-lt"/>
              </a:rPr>
              <a:t>Continuously assess sensitive data location and risk, access activity, movement, and user behavior </a:t>
            </a:r>
          </a:p>
          <a:p>
            <a:pPr lvl="1"/>
            <a:r>
              <a:rPr lang="en-GB" dirty="0">
                <a:latin typeface="+mj-lt"/>
              </a:rPr>
              <a:t>Regular internal technical audits</a:t>
            </a:r>
          </a:p>
          <a:p>
            <a:pPr lvl="1"/>
            <a:r>
              <a:rPr lang="en-GB" dirty="0">
                <a:latin typeface="+mj-lt"/>
              </a:rPr>
              <a:t>External Audit (BSI ISO27001) certification </a:t>
            </a:r>
          </a:p>
          <a:p>
            <a:pPr lvl="1"/>
            <a:r>
              <a:rPr lang="en-US" dirty="0">
                <a:latin typeface="+mj-lt"/>
              </a:rPr>
              <a:t>Full compliance with the General Data Protection Regulation (GDPR)</a:t>
            </a:r>
          </a:p>
          <a:p>
            <a:pPr lvl="1"/>
            <a:r>
              <a:rPr lang="en-US" dirty="0">
                <a:latin typeface="+mj-lt"/>
              </a:rPr>
              <a:t>Engagement plans to raise awareness and understanding of the importance of customer data security </a:t>
            </a:r>
            <a:endParaRPr lang="en-GB" dirty="0"/>
          </a:p>
          <a:p>
            <a:r>
              <a:rPr lang="en-GB" dirty="0"/>
              <a:t>Measure </a:t>
            </a:r>
          </a:p>
          <a:p>
            <a:pPr lvl="1"/>
            <a:r>
              <a:rPr lang="en-US" sz="2600" dirty="0">
                <a:latin typeface="Times New Roman" panose="02020603050405020304" pitchFamily="18" charset="0"/>
              </a:rPr>
              <a:t>No data security breaches </a:t>
            </a:r>
            <a:r>
              <a:rPr lang="en-US" sz="2600" dirty="0" err="1">
                <a:latin typeface="Times New Roman" panose="02020603050405020304" pitchFamily="18" charset="0"/>
              </a:rPr>
              <a:t>categorised</a:t>
            </a:r>
            <a:r>
              <a:rPr lang="en-US" sz="2600" dirty="0">
                <a:latin typeface="Times New Roman" panose="02020603050405020304" pitchFamily="18" charset="0"/>
              </a:rPr>
              <a:t> as ‘Critical’ or ‘High’</a:t>
            </a:r>
            <a:endParaRPr lang="en-US" sz="1400" dirty="0">
              <a:latin typeface="Times New Roman" panose="02020603050405020304" pitchFamily="18" charset="0"/>
            </a:endParaRPr>
          </a:p>
          <a:p>
            <a:pPr lvl="1"/>
            <a:r>
              <a:rPr lang="en-US" sz="2800" dirty="0">
                <a:latin typeface="Times New Roman" panose="02020603050405020304" pitchFamily="18" charset="0"/>
              </a:rPr>
              <a:t>No more than one (1) data security breaches </a:t>
            </a:r>
            <a:r>
              <a:rPr lang="en-US" sz="2800" dirty="0" err="1">
                <a:latin typeface="Times New Roman" panose="02020603050405020304" pitchFamily="18" charset="0"/>
              </a:rPr>
              <a:t>categorised</a:t>
            </a:r>
            <a:r>
              <a:rPr lang="en-US" sz="2800" dirty="0">
                <a:latin typeface="Times New Roman" panose="02020603050405020304" pitchFamily="18" charset="0"/>
              </a:rPr>
              <a:t> as ‘Medium’</a:t>
            </a:r>
            <a:endParaRPr lang="en-US" sz="1600" dirty="0">
              <a:latin typeface="Times New Roman" panose="02020603050405020304" pitchFamily="18" charset="0"/>
            </a:endParaRPr>
          </a:p>
          <a:p>
            <a:pPr lvl="1"/>
            <a:r>
              <a:rPr lang="en-US" sz="2800" dirty="0">
                <a:latin typeface="Times New Roman" panose="02020603050405020304" pitchFamily="18" charset="0"/>
              </a:rPr>
              <a:t>No more than five (5) data security breaches </a:t>
            </a:r>
            <a:r>
              <a:rPr lang="en-US" sz="2800" dirty="0" err="1">
                <a:latin typeface="Times New Roman" panose="02020603050405020304" pitchFamily="18" charset="0"/>
              </a:rPr>
              <a:t>categorised</a:t>
            </a:r>
            <a:r>
              <a:rPr lang="en-US" sz="2800" dirty="0">
                <a:latin typeface="Times New Roman" panose="02020603050405020304" pitchFamily="18" charset="0"/>
              </a:rPr>
              <a:t> as ‘Low’ </a:t>
            </a:r>
            <a:endParaRPr lang="en-US" sz="1600" dirty="0">
              <a:latin typeface="Times New Roman" panose="02020603050405020304" pitchFamily="18" charset="0"/>
            </a:endParaRPr>
          </a:p>
          <a:p>
            <a:pPr lvl="1"/>
            <a:r>
              <a:rPr lang="en-US" sz="2800" dirty="0">
                <a:latin typeface="Times New Roman" panose="02020603050405020304" pitchFamily="18" charset="0"/>
              </a:rPr>
              <a:t>Measure calculated based on security breaches during a calendar month  </a:t>
            </a:r>
            <a:r>
              <a:rPr lang="en-US" sz="1800" dirty="0">
                <a:solidFill>
                  <a:srgbClr val="000000"/>
                </a:solidFill>
                <a:latin typeface="Segoe UI" panose="020B0502040204020203" pitchFamily="34" charset="0"/>
              </a:rPr>
              <a:t> </a:t>
            </a:r>
            <a:endParaRPr lang="en-US" sz="1600" dirty="0">
              <a:solidFill>
                <a:prstClr val="black"/>
              </a:solidFill>
              <a:latin typeface="Calibri" panose="020F0502020204030204" pitchFamily="34" charset="0"/>
            </a:endParaRPr>
          </a:p>
          <a:p>
            <a:pPr lvl="1"/>
            <a:endParaRPr lang="en-GB" dirty="0"/>
          </a:p>
        </p:txBody>
      </p:sp>
    </p:spTree>
    <p:extLst>
      <p:ext uri="{BB962C8B-B14F-4D97-AF65-F5344CB8AC3E}">
        <p14:creationId xmlns:p14="http://schemas.microsoft.com/office/powerpoint/2010/main" val="35207464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2F188-1910-4BAD-9F31-8A4C5AD55805}"/>
              </a:ext>
            </a:extLst>
          </p:cNvPr>
          <p:cNvSpPr>
            <a:spLocks noGrp="1"/>
          </p:cNvSpPr>
          <p:nvPr>
            <p:ph type="title"/>
          </p:nvPr>
        </p:nvSpPr>
        <p:spPr/>
        <p:txBody>
          <a:bodyPr/>
          <a:lstStyle/>
          <a:p>
            <a:r>
              <a:rPr lang="en-GB" dirty="0"/>
              <a:t>Next Steps</a:t>
            </a:r>
          </a:p>
        </p:txBody>
      </p:sp>
      <p:sp>
        <p:nvSpPr>
          <p:cNvPr id="3" name="Content Placeholder 2">
            <a:extLst>
              <a:ext uri="{FF2B5EF4-FFF2-40B4-BE49-F238E27FC236}">
                <a16:creationId xmlns:a16="http://schemas.microsoft.com/office/drawing/2014/main" id="{6F94E9EF-F091-4952-8E8E-E6E631658998}"/>
              </a:ext>
            </a:extLst>
          </p:cNvPr>
          <p:cNvSpPr>
            <a:spLocks noGrp="1"/>
          </p:cNvSpPr>
          <p:nvPr>
            <p:ph idx="1"/>
          </p:nvPr>
        </p:nvSpPr>
        <p:spPr/>
        <p:txBody>
          <a:bodyPr/>
          <a:lstStyle/>
          <a:p>
            <a:r>
              <a:rPr lang="en-GB" dirty="0"/>
              <a:t>A follow up workshop will be arranged for end January 2020 to complete draft KVIs for CoMC review at February CoMC meeting.</a:t>
            </a:r>
          </a:p>
          <a:p>
            <a:r>
              <a:rPr lang="en-GB" dirty="0"/>
              <a:t>Aim to approve at March CoMC meeting. </a:t>
            </a:r>
          </a:p>
        </p:txBody>
      </p:sp>
    </p:spTree>
    <p:extLst>
      <p:ext uri="{BB962C8B-B14F-4D97-AF65-F5344CB8AC3E}">
        <p14:creationId xmlns:p14="http://schemas.microsoft.com/office/powerpoint/2010/main" val="25508281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1362F-FFB8-452B-BCF4-84E6C1372C0E}"/>
              </a:ext>
            </a:extLst>
          </p:cNvPr>
          <p:cNvSpPr>
            <a:spLocks noGrp="1"/>
          </p:cNvSpPr>
          <p:nvPr>
            <p:ph type="title"/>
          </p:nvPr>
        </p:nvSpPr>
        <p:spPr/>
        <p:txBody>
          <a:bodyPr/>
          <a:lstStyle/>
          <a:p>
            <a:r>
              <a:rPr lang="en-GB" dirty="0"/>
              <a:t>KVI Review Plan</a:t>
            </a:r>
          </a:p>
        </p:txBody>
      </p:sp>
      <p:graphicFrame>
        <p:nvGraphicFramePr>
          <p:cNvPr id="4" name="Content Placeholder 3">
            <a:extLst>
              <a:ext uri="{FF2B5EF4-FFF2-40B4-BE49-F238E27FC236}">
                <a16:creationId xmlns:a16="http://schemas.microsoft.com/office/drawing/2014/main" id="{B993EC74-1ED4-4858-B06C-9C28BCFA3F4E}"/>
              </a:ext>
            </a:extLst>
          </p:cNvPr>
          <p:cNvGraphicFramePr>
            <a:graphicFrameLocks noGrp="1"/>
          </p:cNvGraphicFramePr>
          <p:nvPr>
            <p:ph idx="1"/>
            <p:extLst>
              <p:ext uri="{D42A27DB-BD31-4B8C-83A1-F6EECF244321}">
                <p14:modId xmlns:p14="http://schemas.microsoft.com/office/powerpoint/2010/main" val="3796869584"/>
              </p:ext>
            </p:extLst>
          </p:nvPr>
        </p:nvGraphicFramePr>
        <p:xfrm>
          <a:off x="179512" y="699542"/>
          <a:ext cx="8856982" cy="4320484"/>
        </p:xfrm>
        <a:graphic>
          <a:graphicData uri="http://schemas.openxmlformats.org/drawingml/2006/table">
            <a:tbl>
              <a:tblPr firstRow="1" bandRow="1">
                <a:tableStyleId>{5C22544A-7EE6-4342-B048-85BDC9FD1C3A}</a:tableStyleId>
              </a:tblPr>
              <a:tblGrid>
                <a:gridCol w="5166573">
                  <a:extLst>
                    <a:ext uri="{9D8B030D-6E8A-4147-A177-3AD203B41FA5}">
                      <a16:colId xmlns:a16="http://schemas.microsoft.com/office/drawing/2014/main" val="3105970873"/>
                    </a:ext>
                  </a:extLst>
                </a:gridCol>
                <a:gridCol w="810091">
                  <a:extLst>
                    <a:ext uri="{9D8B030D-6E8A-4147-A177-3AD203B41FA5}">
                      <a16:colId xmlns:a16="http://schemas.microsoft.com/office/drawing/2014/main" val="576065649"/>
                    </a:ext>
                  </a:extLst>
                </a:gridCol>
                <a:gridCol w="1008112">
                  <a:extLst>
                    <a:ext uri="{9D8B030D-6E8A-4147-A177-3AD203B41FA5}">
                      <a16:colId xmlns:a16="http://schemas.microsoft.com/office/drawing/2014/main" val="3058206757"/>
                    </a:ext>
                  </a:extLst>
                </a:gridCol>
                <a:gridCol w="1008112">
                  <a:extLst>
                    <a:ext uri="{9D8B030D-6E8A-4147-A177-3AD203B41FA5}">
                      <a16:colId xmlns:a16="http://schemas.microsoft.com/office/drawing/2014/main" val="1451617471"/>
                    </a:ext>
                  </a:extLst>
                </a:gridCol>
                <a:gridCol w="864094">
                  <a:extLst>
                    <a:ext uri="{9D8B030D-6E8A-4147-A177-3AD203B41FA5}">
                      <a16:colId xmlns:a16="http://schemas.microsoft.com/office/drawing/2014/main" val="2165025702"/>
                    </a:ext>
                  </a:extLst>
                </a:gridCol>
              </a:tblGrid>
              <a:tr h="308606">
                <a:tc>
                  <a:txBody>
                    <a:bodyPr/>
                    <a:lstStyle/>
                    <a:p>
                      <a:r>
                        <a:rPr lang="en-GB" sz="1200" dirty="0">
                          <a:latin typeface="+mn-lt"/>
                        </a:rPr>
                        <a:t>Activity</a:t>
                      </a:r>
                    </a:p>
                  </a:txBody>
                  <a:tcPr/>
                </a:tc>
                <a:tc>
                  <a:txBody>
                    <a:bodyPr/>
                    <a:lstStyle/>
                    <a:p>
                      <a:r>
                        <a:rPr lang="en-GB" sz="1200" dirty="0">
                          <a:latin typeface="+mn-lt"/>
                        </a:rPr>
                        <a:t>Owner</a:t>
                      </a:r>
                    </a:p>
                  </a:txBody>
                  <a:tcPr/>
                </a:tc>
                <a:tc>
                  <a:txBody>
                    <a:bodyPr/>
                    <a:lstStyle/>
                    <a:p>
                      <a:r>
                        <a:rPr lang="en-GB" sz="1200" dirty="0">
                          <a:latin typeface="+mn-lt"/>
                        </a:rPr>
                        <a:t>Start Date</a:t>
                      </a:r>
                    </a:p>
                  </a:txBody>
                  <a:tcPr/>
                </a:tc>
                <a:tc>
                  <a:txBody>
                    <a:bodyPr/>
                    <a:lstStyle/>
                    <a:p>
                      <a:r>
                        <a:rPr lang="en-GB" sz="1200" dirty="0">
                          <a:latin typeface="+mn-lt"/>
                        </a:rPr>
                        <a:t>End Date</a:t>
                      </a:r>
                    </a:p>
                  </a:txBody>
                  <a:tcPr/>
                </a:tc>
                <a:tc>
                  <a:txBody>
                    <a:bodyPr/>
                    <a:lstStyle/>
                    <a:p>
                      <a:pPr algn="ctr"/>
                      <a:r>
                        <a:rPr lang="en-GB" sz="1200" dirty="0">
                          <a:latin typeface="+mn-lt"/>
                        </a:rPr>
                        <a:t>Status</a:t>
                      </a:r>
                    </a:p>
                  </a:txBody>
                  <a:tcPr/>
                </a:tc>
                <a:extLst>
                  <a:ext uri="{0D108BD9-81ED-4DB2-BD59-A6C34878D82A}">
                    <a16:rowId xmlns:a16="http://schemas.microsoft.com/office/drawing/2014/main" val="2759852662"/>
                  </a:ext>
                </a:extLst>
              </a:tr>
              <a:tr h="308606">
                <a:tc>
                  <a:txBody>
                    <a:bodyPr/>
                    <a:lstStyle/>
                    <a:p>
                      <a:pPr algn="l" fontAlgn="ctr"/>
                      <a:r>
                        <a:rPr lang="en-US" sz="1200" b="0" i="0" u="none" strike="noStrike" dirty="0">
                          <a:solidFill>
                            <a:srgbClr val="37464D"/>
                          </a:solidFill>
                          <a:effectLst/>
                          <a:latin typeface="+mn-lt"/>
                        </a:rPr>
                        <a:t>Present approach &amp; plan to </a:t>
                      </a:r>
                      <a:r>
                        <a:rPr lang="en-US" sz="1200" b="0" i="0" u="none" strike="noStrike" dirty="0" err="1">
                          <a:solidFill>
                            <a:srgbClr val="37464D"/>
                          </a:solidFill>
                          <a:effectLst/>
                          <a:latin typeface="+mn-lt"/>
                        </a:rPr>
                        <a:t>CoMC</a:t>
                      </a:r>
                      <a:endParaRPr lang="en-US" sz="1200" b="0" i="0" u="none" strike="noStrike" dirty="0">
                        <a:solidFill>
                          <a:srgbClr val="37464D"/>
                        </a:solidFill>
                        <a:effectLst/>
                        <a:latin typeface="+mn-lt"/>
                      </a:endParaRPr>
                    </a:p>
                  </a:txBody>
                  <a:tcPr marL="95250" marR="0" marT="0" marB="0" anchor="ctr"/>
                </a:tc>
                <a:tc>
                  <a:txBody>
                    <a:bodyPr/>
                    <a:lstStyle/>
                    <a:p>
                      <a:r>
                        <a:rPr lang="en-GB" sz="1200" dirty="0" err="1">
                          <a:latin typeface="+mn-lt"/>
                        </a:rPr>
                        <a:t>Xoserve</a:t>
                      </a:r>
                      <a:endParaRPr lang="en-GB" sz="1200" dirty="0">
                        <a:latin typeface="+mn-lt"/>
                      </a:endParaRPr>
                    </a:p>
                  </a:txBody>
                  <a:tcPr/>
                </a:tc>
                <a:tc>
                  <a:txBody>
                    <a:bodyPr/>
                    <a:lstStyle/>
                    <a:p>
                      <a:r>
                        <a:rPr lang="en-GB" sz="1200" dirty="0">
                          <a:latin typeface="+mn-lt"/>
                        </a:rPr>
                        <a:t>16/10/2019</a:t>
                      </a:r>
                    </a:p>
                  </a:txBody>
                  <a:tcPr/>
                </a:tc>
                <a:tc>
                  <a:txBody>
                    <a:bodyPr/>
                    <a:lstStyle/>
                    <a:p>
                      <a:r>
                        <a:rPr lang="en-GB" sz="1200" dirty="0">
                          <a:latin typeface="+mn-lt"/>
                        </a:rPr>
                        <a:t>16/10/2019</a:t>
                      </a:r>
                    </a:p>
                  </a:txBody>
                  <a:tcPr/>
                </a:tc>
                <a:tc>
                  <a:txBody>
                    <a:bodyPr/>
                    <a:lstStyle/>
                    <a:p>
                      <a:r>
                        <a:rPr lang="en-GB" sz="1200" dirty="0">
                          <a:latin typeface="+mn-lt"/>
                        </a:rPr>
                        <a:t>Complete</a:t>
                      </a:r>
                    </a:p>
                  </a:txBody>
                  <a:tcPr/>
                </a:tc>
                <a:extLst>
                  <a:ext uri="{0D108BD9-81ED-4DB2-BD59-A6C34878D82A}">
                    <a16:rowId xmlns:a16="http://schemas.microsoft.com/office/drawing/2014/main" val="1155243424"/>
                  </a:ext>
                </a:extLst>
              </a:tr>
              <a:tr h="308606">
                <a:tc>
                  <a:txBody>
                    <a:bodyPr/>
                    <a:lstStyle/>
                    <a:p>
                      <a:pPr algn="l" fontAlgn="ctr"/>
                      <a:r>
                        <a:rPr lang="en-US" sz="1200" b="0" i="0" u="none" strike="noStrike" dirty="0">
                          <a:solidFill>
                            <a:srgbClr val="37464D"/>
                          </a:solidFill>
                          <a:effectLst/>
                          <a:latin typeface="+mn-lt"/>
                        </a:rPr>
                        <a:t>Review KVIs and measures</a:t>
                      </a:r>
                    </a:p>
                  </a:txBody>
                  <a:tcPr marL="95250" marR="0" marT="0" marB="0" anchor="ctr"/>
                </a:tc>
                <a:tc>
                  <a:txBody>
                    <a:bodyPr/>
                    <a:lstStyle/>
                    <a:p>
                      <a:r>
                        <a:rPr lang="en-GB" sz="1200" dirty="0" err="1">
                          <a:latin typeface="+mn-lt"/>
                        </a:rPr>
                        <a:t>Xoserve</a:t>
                      </a:r>
                      <a:endParaRPr lang="en-GB" sz="1200" dirty="0">
                        <a:latin typeface="+mn-lt"/>
                      </a:endParaRPr>
                    </a:p>
                  </a:txBody>
                  <a:tcPr/>
                </a:tc>
                <a:tc>
                  <a:txBody>
                    <a:bodyPr/>
                    <a:lstStyle/>
                    <a:p>
                      <a:r>
                        <a:rPr lang="en-GB" sz="1200" dirty="0">
                          <a:latin typeface="+mn-lt"/>
                        </a:rPr>
                        <a:t>17/10/2109</a:t>
                      </a:r>
                    </a:p>
                  </a:txBody>
                  <a:tcPr/>
                </a:tc>
                <a:tc>
                  <a:txBody>
                    <a:bodyPr/>
                    <a:lstStyle/>
                    <a:p>
                      <a:r>
                        <a:rPr lang="en-GB" sz="1200" dirty="0">
                          <a:solidFill>
                            <a:schemeClr val="tx1"/>
                          </a:solidFill>
                          <a:latin typeface="+mn-lt"/>
                        </a:rPr>
                        <a:t>31/01/2020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latin typeface="+mn-lt"/>
                        </a:rPr>
                        <a:t>Delayed</a:t>
                      </a:r>
                    </a:p>
                  </a:txBody>
                  <a:tcPr/>
                </a:tc>
                <a:extLst>
                  <a:ext uri="{0D108BD9-81ED-4DB2-BD59-A6C34878D82A}">
                    <a16:rowId xmlns:a16="http://schemas.microsoft.com/office/drawing/2014/main" val="3772999864"/>
                  </a:ext>
                </a:extLst>
              </a:tr>
              <a:tr h="308606">
                <a:tc>
                  <a:txBody>
                    <a:bodyPr/>
                    <a:lstStyle/>
                    <a:p>
                      <a:pPr algn="l" fontAlgn="ctr"/>
                      <a:r>
                        <a:rPr lang="en-US" sz="1200" b="0" i="0" u="none" strike="noStrike" dirty="0">
                          <a:solidFill>
                            <a:srgbClr val="37464D"/>
                          </a:solidFill>
                          <a:effectLst/>
                          <a:latin typeface="+mn-lt"/>
                        </a:rPr>
                        <a:t>Carry out sessions to discuss KVIs with customers (via constituent groups)</a:t>
                      </a:r>
                    </a:p>
                  </a:txBody>
                  <a:tcPr marL="95250" marR="0" marT="0" marB="0" anchor="ctr"/>
                </a:tc>
                <a:tc>
                  <a:txBody>
                    <a:bodyPr/>
                    <a:lstStyle/>
                    <a:p>
                      <a:r>
                        <a:rPr lang="en-GB" sz="1200" dirty="0" err="1">
                          <a:latin typeface="+mn-lt"/>
                        </a:rPr>
                        <a:t>Xoserve</a:t>
                      </a:r>
                      <a:endParaRPr lang="en-GB" sz="1200" dirty="0">
                        <a:latin typeface="+mn-lt"/>
                      </a:endParaRPr>
                    </a:p>
                  </a:txBody>
                  <a:tcPr/>
                </a:tc>
                <a:tc>
                  <a:txBody>
                    <a:bodyPr/>
                    <a:lstStyle/>
                    <a:p>
                      <a:r>
                        <a:rPr lang="en-GB" sz="1200" dirty="0">
                          <a:latin typeface="+mn-lt"/>
                        </a:rPr>
                        <a:t>17/10/2019</a:t>
                      </a:r>
                    </a:p>
                  </a:txBody>
                  <a:tcPr/>
                </a:tc>
                <a:tc>
                  <a:txBody>
                    <a:bodyPr/>
                    <a:lstStyle/>
                    <a:p>
                      <a:r>
                        <a:rPr lang="en-GB" sz="1200" dirty="0">
                          <a:solidFill>
                            <a:schemeClr val="tx1"/>
                          </a:solidFill>
                          <a:latin typeface="+mn-lt"/>
                        </a:rPr>
                        <a:t>28/02/2020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latin typeface="+mn-lt"/>
                        </a:rPr>
                        <a:t>On target</a:t>
                      </a:r>
                    </a:p>
                  </a:txBody>
                  <a:tcPr/>
                </a:tc>
                <a:extLst>
                  <a:ext uri="{0D108BD9-81ED-4DB2-BD59-A6C34878D82A}">
                    <a16:rowId xmlns:a16="http://schemas.microsoft.com/office/drawing/2014/main" val="1539682241"/>
                  </a:ext>
                </a:extLst>
              </a:tr>
              <a:tr h="308606">
                <a:tc>
                  <a:txBody>
                    <a:bodyPr/>
                    <a:lstStyle/>
                    <a:p>
                      <a:pPr algn="l" fontAlgn="ctr"/>
                      <a:r>
                        <a:rPr lang="en-US" sz="1200" b="0" i="0" u="none" strike="noStrike" dirty="0">
                          <a:solidFill>
                            <a:srgbClr val="37464D"/>
                          </a:solidFill>
                          <a:effectLst/>
                          <a:latin typeface="+mn-lt"/>
                        </a:rPr>
                        <a:t>Develop strawman KVIs and measures</a:t>
                      </a:r>
                    </a:p>
                  </a:txBody>
                  <a:tcPr marL="95250" marR="0" marT="0" marB="0" anchor="ctr"/>
                </a:tc>
                <a:tc>
                  <a:txBody>
                    <a:bodyPr/>
                    <a:lstStyle/>
                    <a:p>
                      <a:r>
                        <a:rPr lang="en-GB" sz="1200" dirty="0" err="1">
                          <a:latin typeface="+mn-lt"/>
                        </a:rPr>
                        <a:t>Xoserve</a:t>
                      </a:r>
                      <a:endParaRPr lang="en-GB" sz="1200" dirty="0">
                        <a:latin typeface="+mn-lt"/>
                      </a:endParaRPr>
                    </a:p>
                  </a:txBody>
                  <a:tcPr/>
                </a:tc>
                <a:tc>
                  <a:txBody>
                    <a:bodyPr/>
                    <a:lstStyle/>
                    <a:p>
                      <a:r>
                        <a:rPr lang="en-GB" sz="1200" dirty="0">
                          <a:latin typeface="+mn-lt"/>
                        </a:rPr>
                        <a:t>04/11/2019</a:t>
                      </a:r>
                    </a:p>
                  </a:txBody>
                  <a:tcPr/>
                </a:tc>
                <a:tc>
                  <a:txBody>
                    <a:bodyPr/>
                    <a:lstStyle/>
                    <a:p>
                      <a:r>
                        <a:rPr lang="en-GB" sz="1200" dirty="0">
                          <a:solidFill>
                            <a:schemeClr val="tx1"/>
                          </a:solidFill>
                          <a:latin typeface="+mn-lt"/>
                        </a:rPr>
                        <a:t>15/01/2020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latin typeface="+mn-lt"/>
                        </a:rPr>
                        <a:t>On target</a:t>
                      </a:r>
                    </a:p>
                  </a:txBody>
                  <a:tcPr/>
                </a:tc>
                <a:extLst>
                  <a:ext uri="{0D108BD9-81ED-4DB2-BD59-A6C34878D82A}">
                    <a16:rowId xmlns:a16="http://schemas.microsoft.com/office/drawing/2014/main" val="1746433560"/>
                  </a:ext>
                </a:extLst>
              </a:tr>
              <a:tr h="308606">
                <a:tc>
                  <a:txBody>
                    <a:bodyPr/>
                    <a:lstStyle/>
                    <a:p>
                      <a:pPr algn="l" fontAlgn="ctr"/>
                      <a:r>
                        <a:rPr lang="en-US" sz="1200" b="0" i="0" u="none" strike="noStrike" dirty="0">
                          <a:solidFill>
                            <a:srgbClr val="37464D"/>
                          </a:solidFill>
                          <a:effectLst/>
                          <a:latin typeface="+mn-lt"/>
                        </a:rPr>
                        <a:t>Provide progress update &amp; share view of proposed KVIs November </a:t>
                      </a:r>
                      <a:r>
                        <a:rPr lang="en-US" sz="1200" b="0" i="0" u="none" strike="noStrike" dirty="0" err="1">
                          <a:solidFill>
                            <a:srgbClr val="37464D"/>
                          </a:solidFill>
                          <a:effectLst/>
                          <a:latin typeface="+mn-lt"/>
                        </a:rPr>
                        <a:t>CoMC</a:t>
                      </a:r>
                      <a:endParaRPr lang="en-US" sz="1200" b="0" i="0" u="none" strike="noStrike" dirty="0">
                        <a:solidFill>
                          <a:srgbClr val="37464D"/>
                        </a:solidFill>
                        <a:effectLst/>
                        <a:latin typeface="+mn-lt"/>
                      </a:endParaRPr>
                    </a:p>
                  </a:txBody>
                  <a:tcPr marL="95250" marR="0" marT="0" marB="0" anchor="ctr"/>
                </a:tc>
                <a:tc>
                  <a:txBody>
                    <a:bodyPr/>
                    <a:lstStyle/>
                    <a:p>
                      <a:r>
                        <a:rPr lang="en-GB" sz="1200" dirty="0" err="1">
                          <a:latin typeface="+mn-lt"/>
                        </a:rPr>
                        <a:t>Xoserve</a:t>
                      </a:r>
                      <a:endParaRPr lang="en-GB" sz="1200" dirty="0">
                        <a:latin typeface="+mn-lt"/>
                      </a:endParaRPr>
                    </a:p>
                  </a:txBody>
                  <a:tcPr/>
                </a:tc>
                <a:tc>
                  <a:txBody>
                    <a:bodyPr/>
                    <a:lstStyle/>
                    <a:p>
                      <a:r>
                        <a:rPr lang="en-GB" sz="1200" dirty="0">
                          <a:latin typeface="+mn-lt"/>
                        </a:rPr>
                        <a:t>20/11/2019</a:t>
                      </a:r>
                    </a:p>
                  </a:txBody>
                  <a:tcPr/>
                </a:tc>
                <a:tc>
                  <a:txBody>
                    <a:bodyPr/>
                    <a:lstStyle/>
                    <a:p>
                      <a:r>
                        <a:rPr lang="en-GB" sz="1200" dirty="0">
                          <a:latin typeface="+mn-lt"/>
                        </a:rPr>
                        <a:t>20/11/2019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mn-lt"/>
                        </a:rPr>
                        <a:t>Complete</a:t>
                      </a:r>
                    </a:p>
                  </a:txBody>
                  <a:tcPr/>
                </a:tc>
                <a:extLst>
                  <a:ext uri="{0D108BD9-81ED-4DB2-BD59-A6C34878D82A}">
                    <a16:rowId xmlns:a16="http://schemas.microsoft.com/office/drawing/2014/main" val="2475592178"/>
                  </a:ext>
                </a:extLst>
              </a:tr>
              <a:tr h="308606">
                <a:tc>
                  <a:txBody>
                    <a:bodyPr/>
                    <a:lstStyle/>
                    <a:p>
                      <a:pPr algn="l" fontAlgn="ctr"/>
                      <a:r>
                        <a:rPr lang="en-US" sz="1200" b="0" i="0" u="none" strike="noStrike" dirty="0">
                          <a:solidFill>
                            <a:srgbClr val="37464D"/>
                          </a:solidFill>
                          <a:effectLst/>
                          <a:latin typeface="+mn-lt"/>
                        </a:rPr>
                        <a:t>Review strawman KVIs at December </a:t>
                      </a:r>
                      <a:r>
                        <a:rPr lang="en-US" sz="1200" b="0" i="0" u="none" strike="noStrike" dirty="0" err="1">
                          <a:solidFill>
                            <a:srgbClr val="37464D"/>
                          </a:solidFill>
                          <a:effectLst/>
                          <a:latin typeface="+mn-lt"/>
                        </a:rPr>
                        <a:t>CoMC</a:t>
                      </a:r>
                      <a:endParaRPr lang="en-US" sz="1200" b="0" i="0" u="none" strike="noStrike" dirty="0">
                        <a:solidFill>
                          <a:srgbClr val="37464D"/>
                        </a:solidFill>
                        <a:effectLst/>
                        <a:latin typeface="+mn-lt"/>
                      </a:endParaRPr>
                    </a:p>
                  </a:txBody>
                  <a:tcPr marL="95250" marR="0" marT="0" marB="0" anchor="ctr"/>
                </a:tc>
                <a:tc>
                  <a:txBody>
                    <a:bodyPr/>
                    <a:lstStyle/>
                    <a:p>
                      <a:r>
                        <a:rPr lang="en-GB" sz="1200" dirty="0" err="1">
                          <a:latin typeface="+mn-lt"/>
                        </a:rPr>
                        <a:t>CoMC</a:t>
                      </a:r>
                      <a:endParaRPr lang="en-GB" sz="1200" dirty="0">
                        <a:latin typeface="+mn-lt"/>
                      </a:endParaRPr>
                    </a:p>
                  </a:txBody>
                  <a:tcPr/>
                </a:tc>
                <a:tc>
                  <a:txBody>
                    <a:bodyPr/>
                    <a:lstStyle/>
                    <a:p>
                      <a:r>
                        <a:rPr lang="en-GB" sz="1200" dirty="0">
                          <a:latin typeface="+mn-lt"/>
                        </a:rPr>
                        <a:t>18/12/2019</a:t>
                      </a:r>
                    </a:p>
                  </a:txBody>
                  <a:tcPr/>
                </a:tc>
                <a:tc>
                  <a:txBody>
                    <a:bodyPr/>
                    <a:lstStyle/>
                    <a:p>
                      <a:r>
                        <a:rPr lang="en-GB" sz="1200" dirty="0">
                          <a:latin typeface="+mn-lt"/>
                        </a:rPr>
                        <a:t>18/12/2019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mn-lt"/>
                        </a:rPr>
                        <a:t>Complete</a:t>
                      </a:r>
                    </a:p>
                  </a:txBody>
                  <a:tcPr/>
                </a:tc>
                <a:extLst>
                  <a:ext uri="{0D108BD9-81ED-4DB2-BD59-A6C34878D82A}">
                    <a16:rowId xmlns:a16="http://schemas.microsoft.com/office/drawing/2014/main" val="3529342494"/>
                  </a:ext>
                </a:extLst>
              </a:tr>
              <a:tr h="308606">
                <a:tc>
                  <a:txBody>
                    <a:bodyPr/>
                    <a:lstStyle/>
                    <a:p>
                      <a:pPr algn="l" fontAlgn="ctr"/>
                      <a:r>
                        <a:rPr lang="en-US" sz="1200" b="0" i="0" u="none" strike="noStrike" dirty="0">
                          <a:solidFill>
                            <a:srgbClr val="37464D"/>
                          </a:solidFill>
                          <a:effectLst/>
                          <a:latin typeface="+mn-lt"/>
                        </a:rPr>
                        <a:t>Provide feedback on strawman KVIs</a:t>
                      </a:r>
                    </a:p>
                  </a:txBody>
                  <a:tcPr marL="95250" marR="0" marT="0" marB="0" anchor="ctr"/>
                </a:tc>
                <a:tc>
                  <a:txBody>
                    <a:bodyPr/>
                    <a:lstStyle/>
                    <a:p>
                      <a:r>
                        <a:rPr lang="en-GB" sz="1200" dirty="0">
                          <a:latin typeface="+mn-lt"/>
                        </a:rPr>
                        <a:t>CMs</a:t>
                      </a:r>
                    </a:p>
                  </a:txBody>
                  <a:tcPr/>
                </a:tc>
                <a:tc>
                  <a:txBody>
                    <a:bodyPr/>
                    <a:lstStyle/>
                    <a:p>
                      <a:r>
                        <a:rPr lang="en-GB" sz="1200" dirty="0">
                          <a:latin typeface="+mn-lt"/>
                        </a:rPr>
                        <a:t>19/12/2019</a:t>
                      </a:r>
                    </a:p>
                  </a:txBody>
                  <a:tcPr/>
                </a:tc>
                <a:tc>
                  <a:txBody>
                    <a:bodyPr/>
                    <a:lstStyle/>
                    <a:p>
                      <a:r>
                        <a:rPr lang="en-GB" sz="1200" dirty="0">
                          <a:latin typeface="+mn-lt"/>
                        </a:rPr>
                        <a:t>03/01/2020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mn-lt"/>
                        </a:rPr>
                        <a:t>Complete</a:t>
                      </a:r>
                    </a:p>
                  </a:txBody>
                  <a:tcPr/>
                </a:tc>
                <a:extLst>
                  <a:ext uri="{0D108BD9-81ED-4DB2-BD59-A6C34878D82A}">
                    <a16:rowId xmlns:a16="http://schemas.microsoft.com/office/drawing/2014/main" val="123697190"/>
                  </a:ext>
                </a:extLst>
              </a:tr>
              <a:tr h="308606">
                <a:tc>
                  <a:txBody>
                    <a:bodyPr/>
                    <a:lstStyle/>
                    <a:p>
                      <a:pPr algn="l" fontAlgn="ctr"/>
                      <a:r>
                        <a:rPr lang="en-US" sz="1200" b="0" i="0" u="none" strike="noStrike" dirty="0">
                          <a:solidFill>
                            <a:srgbClr val="37464D"/>
                          </a:solidFill>
                          <a:effectLst/>
                          <a:latin typeface="+mn-lt"/>
                        </a:rPr>
                        <a:t>First formal review of the draft KVIs and measures at January </a:t>
                      </a:r>
                      <a:r>
                        <a:rPr lang="en-US" sz="1200" b="0" i="0" u="none" strike="noStrike" dirty="0" err="1">
                          <a:solidFill>
                            <a:srgbClr val="37464D"/>
                          </a:solidFill>
                          <a:effectLst/>
                          <a:latin typeface="+mn-lt"/>
                        </a:rPr>
                        <a:t>CoMC</a:t>
                      </a:r>
                      <a:endParaRPr lang="en-US" sz="1200" b="0" i="0" u="none" strike="noStrike" dirty="0">
                        <a:solidFill>
                          <a:srgbClr val="37464D"/>
                        </a:solidFill>
                        <a:effectLst/>
                        <a:latin typeface="+mn-lt"/>
                      </a:endParaRPr>
                    </a:p>
                  </a:txBody>
                  <a:tcPr marL="95250" marR="0" marT="0" marB="0" anchor="ctr"/>
                </a:tc>
                <a:tc>
                  <a:txBody>
                    <a:bodyPr/>
                    <a:lstStyle/>
                    <a:p>
                      <a:r>
                        <a:rPr lang="en-GB" sz="1200" dirty="0" err="1">
                          <a:latin typeface="+mn-lt"/>
                        </a:rPr>
                        <a:t>CoMC</a:t>
                      </a:r>
                      <a:endParaRPr lang="en-GB" sz="1200" dirty="0">
                        <a:latin typeface="+mn-lt"/>
                      </a:endParaRPr>
                    </a:p>
                  </a:txBody>
                  <a:tcPr/>
                </a:tc>
                <a:tc>
                  <a:txBody>
                    <a:bodyPr/>
                    <a:lstStyle/>
                    <a:p>
                      <a:r>
                        <a:rPr lang="en-GB" sz="1200" dirty="0">
                          <a:latin typeface="+mn-lt"/>
                        </a:rPr>
                        <a:t>15/01/2020</a:t>
                      </a:r>
                    </a:p>
                  </a:txBody>
                  <a:tcPr/>
                </a:tc>
                <a:tc>
                  <a:txBody>
                    <a:bodyPr/>
                    <a:lstStyle/>
                    <a:p>
                      <a:r>
                        <a:rPr lang="en-GB" sz="1200" dirty="0">
                          <a:latin typeface="+mn-lt"/>
                        </a:rPr>
                        <a:t>15/01/2020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mn-lt"/>
                        </a:rPr>
                        <a:t>On target</a:t>
                      </a:r>
                    </a:p>
                  </a:txBody>
                  <a:tcPr/>
                </a:tc>
                <a:extLst>
                  <a:ext uri="{0D108BD9-81ED-4DB2-BD59-A6C34878D82A}">
                    <a16:rowId xmlns:a16="http://schemas.microsoft.com/office/drawing/2014/main" val="395723905"/>
                  </a:ext>
                </a:extLst>
              </a:tr>
              <a:tr h="308606">
                <a:tc>
                  <a:txBody>
                    <a:bodyPr/>
                    <a:lstStyle/>
                    <a:p>
                      <a:pPr algn="l" fontAlgn="ctr"/>
                      <a:r>
                        <a:rPr lang="en-US" sz="1200" b="0" i="0" u="none" strike="noStrike" dirty="0">
                          <a:solidFill>
                            <a:srgbClr val="37464D"/>
                          </a:solidFill>
                          <a:effectLst/>
                          <a:latin typeface="+mn-lt"/>
                        </a:rPr>
                        <a:t>Provide any comments to </a:t>
                      </a:r>
                      <a:r>
                        <a:rPr lang="en-US" sz="1200" b="0" i="0" u="none" strike="noStrike" dirty="0" err="1">
                          <a:solidFill>
                            <a:srgbClr val="37464D"/>
                          </a:solidFill>
                          <a:effectLst/>
                          <a:latin typeface="+mn-lt"/>
                        </a:rPr>
                        <a:t>Xoserve</a:t>
                      </a:r>
                      <a:r>
                        <a:rPr lang="en-US" sz="1200" b="0" i="0" u="none" strike="noStrike" dirty="0">
                          <a:solidFill>
                            <a:srgbClr val="37464D"/>
                          </a:solidFill>
                          <a:effectLst/>
                          <a:latin typeface="+mn-lt"/>
                        </a:rPr>
                        <a:t> on the draft KVIs</a:t>
                      </a:r>
                    </a:p>
                  </a:txBody>
                  <a:tcPr marL="95250" marR="0" marT="0" marB="0" anchor="ctr"/>
                </a:tc>
                <a:tc>
                  <a:txBody>
                    <a:bodyPr/>
                    <a:lstStyle/>
                    <a:p>
                      <a:r>
                        <a:rPr lang="en-GB" sz="1200" dirty="0">
                          <a:latin typeface="+mn-lt"/>
                        </a:rPr>
                        <a:t>CMs</a:t>
                      </a:r>
                    </a:p>
                  </a:txBody>
                  <a:tcPr/>
                </a:tc>
                <a:tc>
                  <a:txBody>
                    <a:bodyPr/>
                    <a:lstStyle/>
                    <a:p>
                      <a:r>
                        <a:rPr lang="en-GB" sz="1200" dirty="0">
                          <a:latin typeface="+mn-lt"/>
                        </a:rPr>
                        <a:t>16/01/2020</a:t>
                      </a:r>
                    </a:p>
                  </a:txBody>
                  <a:tcPr/>
                </a:tc>
                <a:tc>
                  <a:txBody>
                    <a:bodyPr/>
                    <a:lstStyle/>
                    <a:p>
                      <a:r>
                        <a:rPr lang="en-GB" sz="1200" dirty="0">
                          <a:latin typeface="+mn-lt"/>
                        </a:rPr>
                        <a:t>07/02/2020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mn-lt"/>
                        </a:rPr>
                        <a:t>On target</a:t>
                      </a:r>
                    </a:p>
                  </a:txBody>
                  <a:tcPr/>
                </a:tc>
                <a:extLst>
                  <a:ext uri="{0D108BD9-81ED-4DB2-BD59-A6C34878D82A}">
                    <a16:rowId xmlns:a16="http://schemas.microsoft.com/office/drawing/2014/main" val="1857511604"/>
                  </a:ext>
                </a:extLst>
              </a:tr>
              <a:tr h="308606">
                <a:tc>
                  <a:txBody>
                    <a:bodyPr/>
                    <a:lstStyle/>
                    <a:p>
                      <a:pPr algn="l" fontAlgn="ctr"/>
                      <a:r>
                        <a:rPr lang="en-US" sz="1200" b="0" i="0" u="none" strike="noStrike" dirty="0">
                          <a:solidFill>
                            <a:srgbClr val="37464D"/>
                          </a:solidFill>
                          <a:effectLst/>
                          <a:latin typeface="+mn-lt"/>
                        </a:rPr>
                        <a:t>Second review of the KVIs and measures at February </a:t>
                      </a:r>
                      <a:r>
                        <a:rPr lang="en-US" sz="1200" b="0" i="0" u="none" strike="noStrike" dirty="0" err="1">
                          <a:solidFill>
                            <a:srgbClr val="37464D"/>
                          </a:solidFill>
                          <a:effectLst/>
                          <a:latin typeface="+mn-lt"/>
                        </a:rPr>
                        <a:t>CoMC</a:t>
                      </a:r>
                      <a:r>
                        <a:rPr lang="en-US" sz="1200" b="0" i="0" u="none" strike="noStrike" dirty="0">
                          <a:solidFill>
                            <a:srgbClr val="37464D"/>
                          </a:solidFill>
                          <a:effectLst/>
                          <a:latin typeface="+mn-lt"/>
                        </a:rPr>
                        <a:t> </a:t>
                      </a:r>
                    </a:p>
                  </a:txBody>
                  <a:tcPr marL="95250" marR="0" marT="0" marB="0" anchor="ctr"/>
                </a:tc>
                <a:tc>
                  <a:txBody>
                    <a:bodyPr/>
                    <a:lstStyle/>
                    <a:p>
                      <a:r>
                        <a:rPr lang="en-GB" sz="1200" dirty="0" err="1">
                          <a:latin typeface="+mn-lt"/>
                        </a:rPr>
                        <a:t>CoMC</a:t>
                      </a:r>
                      <a:endParaRPr lang="en-GB" sz="1200" dirty="0">
                        <a:latin typeface="+mn-lt"/>
                      </a:endParaRPr>
                    </a:p>
                  </a:txBody>
                  <a:tcPr/>
                </a:tc>
                <a:tc>
                  <a:txBody>
                    <a:bodyPr/>
                    <a:lstStyle/>
                    <a:p>
                      <a:r>
                        <a:rPr lang="en-GB" sz="1200" dirty="0">
                          <a:latin typeface="+mn-lt"/>
                        </a:rPr>
                        <a:t>19/02/2020</a:t>
                      </a:r>
                    </a:p>
                  </a:txBody>
                  <a:tcPr/>
                </a:tc>
                <a:tc>
                  <a:txBody>
                    <a:bodyPr/>
                    <a:lstStyle/>
                    <a:p>
                      <a:r>
                        <a:rPr lang="en-GB" sz="1200" dirty="0">
                          <a:latin typeface="+mn-lt"/>
                        </a:rPr>
                        <a:t>19/02/2020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mn-lt"/>
                        </a:rPr>
                        <a:t>On target</a:t>
                      </a:r>
                    </a:p>
                  </a:txBody>
                  <a:tcPr/>
                </a:tc>
                <a:extLst>
                  <a:ext uri="{0D108BD9-81ED-4DB2-BD59-A6C34878D82A}">
                    <a16:rowId xmlns:a16="http://schemas.microsoft.com/office/drawing/2014/main" val="725274044"/>
                  </a:ext>
                </a:extLst>
              </a:tr>
              <a:tr h="308606">
                <a:tc>
                  <a:txBody>
                    <a:bodyPr/>
                    <a:lstStyle/>
                    <a:p>
                      <a:pPr algn="l" fontAlgn="ctr"/>
                      <a:r>
                        <a:rPr lang="en-US" sz="1200" b="0" i="0" u="none" strike="noStrike" dirty="0">
                          <a:solidFill>
                            <a:srgbClr val="37464D"/>
                          </a:solidFill>
                          <a:effectLst/>
                          <a:latin typeface="+mn-lt"/>
                        </a:rPr>
                        <a:t>Provide any comments to </a:t>
                      </a:r>
                      <a:r>
                        <a:rPr lang="en-US" sz="1200" b="0" i="0" u="none" strike="noStrike" dirty="0" err="1">
                          <a:solidFill>
                            <a:srgbClr val="37464D"/>
                          </a:solidFill>
                          <a:effectLst/>
                          <a:latin typeface="+mn-lt"/>
                        </a:rPr>
                        <a:t>Xoserve</a:t>
                      </a:r>
                      <a:r>
                        <a:rPr lang="en-US" sz="1200" b="0" i="0" u="none" strike="noStrike" dirty="0">
                          <a:solidFill>
                            <a:srgbClr val="37464D"/>
                          </a:solidFill>
                          <a:effectLst/>
                          <a:latin typeface="+mn-lt"/>
                        </a:rPr>
                        <a:t> on the draft KVIs</a:t>
                      </a:r>
                    </a:p>
                  </a:txBody>
                  <a:tcPr marL="95250" marR="0" marT="0" marB="0" anchor="ctr"/>
                </a:tc>
                <a:tc>
                  <a:txBody>
                    <a:bodyPr/>
                    <a:lstStyle/>
                    <a:p>
                      <a:r>
                        <a:rPr lang="en-GB" sz="1200" dirty="0">
                          <a:latin typeface="+mn-lt"/>
                        </a:rPr>
                        <a:t>CMs</a:t>
                      </a:r>
                    </a:p>
                  </a:txBody>
                  <a:tcPr/>
                </a:tc>
                <a:tc>
                  <a:txBody>
                    <a:bodyPr/>
                    <a:lstStyle/>
                    <a:p>
                      <a:r>
                        <a:rPr lang="en-GB" sz="1200" dirty="0">
                          <a:latin typeface="+mn-lt"/>
                        </a:rPr>
                        <a:t>20/02/2020</a:t>
                      </a:r>
                    </a:p>
                  </a:txBody>
                  <a:tcPr/>
                </a:tc>
                <a:tc>
                  <a:txBody>
                    <a:bodyPr/>
                    <a:lstStyle/>
                    <a:p>
                      <a:r>
                        <a:rPr lang="en-GB" sz="1200" dirty="0">
                          <a:latin typeface="+mn-lt"/>
                        </a:rPr>
                        <a:t>06/03/2020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mn-lt"/>
                        </a:rPr>
                        <a:t>On target</a:t>
                      </a:r>
                    </a:p>
                  </a:txBody>
                  <a:tcPr/>
                </a:tc>
                <a:extLst>
                  <a:ext uri="{0D108BD9-81ED-4DB2-BD59-A6C34878D82A}">
                    <a16:rowId xmlns:a16="http://schemas.microsoft.com/office/drawing/2014/main" val="3975547390"/>
                  </a:ext>
                </a:extLst>
              </a:tr>
              <a:tr h="308606">
                <a:tc>
                  <a:txBody>
                    <a:bodyPr/>
                    <a:lstStyle/>
                    <a:p>
                      <a:pPr algn="l" fontAlgn="ctr"/>
                      <a:r>
                        <a:rPr lang="en-US" sz="1200" b="0" i="0" u="none" strike="noStrike" dirty="0">
                          <a:solidFill>
                            <a:srgbClr val="37464D"/>
                          </a:solidFill>
                          <a:effectLst/>
                          <a:latin typeface="+mn-lt"/>
                        </a:rPr>
                        <a:t>Final review &amp; approval of KVIs at March </a:t>
                      </a:r>
                      <a:r>
                        <a:rPr lang="en-US" sz="1200" b="0" i="0" u="none" strike="noStrike" dirty="0" err="1">
                          <a:solidFill>
                            <a:srgbClr val="37464D"/>
                          </a:solidFill>
                          <a:effectLst/>
                          <a:latin typeface="+mn-lt"/>
                        </a:rPr>
                        <a:t>CoMC</a:t>
                      </a:r>
                      <a:endParaRPr lang="en-US" sz="1200" b="0" i="0" u="none" strike="noStrike" dirty="0">
                        <a:solidFill>
                          <a:srgbClr val="37464D"/>
                        </a:solidFill>
                        <a:effectLst/>
                        <a:latin typeface="+mn-lt"/>
                      </a:endParaRPr>
                    </a:p>
                  </a:txBody>
                  <a:tcPr marL="95250" marR="0" marT="0" marB="0" anchor="ctr"/>
                </a:tc>
                <a:tc>
                  <a:txBody>
                    <a:bodyPr/>
                    <a:lstStyle/>
                    <a:p>
                      <a:r>
                        <a:rPr lang="en-GB" sz="1200" dirty="0" err="1">
                          <a:latin typeface="+mn-lt"/>
                        </a:rPr>
                        <a:t>CoMC</a:t>
                      </a:r>
                      <a:endParaRPr lang="en-GB" sz="1200" dirty="0">
                        <a:latin typeface="+mn-lt"/>
                      </a:endParaRPr>
                    </a:p>
                  </a:txBody>
                  <a:tcPr/>
                </a:tc>
                <a:tc>
                  <a:txBody>
                    <a:bodyPr/>
                    <a:lstStyle/>
                    <a:p>
                      <a:r>
                        <a:rPr lang="en-GB" sz="1200" dirty="0">
                          <a:latin typeface="+mn-lt"/>
                        </a:rPr>
                        <a:t>18/03/2020</a:t>
                      </a:r>
                    </a:p>
                  </a:txBody>
                  <a:tcPr/>
                </a:tc>
                <a:tc>
                  <a:txBody>
                    <a:bodyPr/>
                    <a:lstStyle/>
                    <a:p>
                      <a:r>
                        <a:rPr lang="en-GB" sz="1200" dirty="0">
                          <a:latin typeface="+mn-lt"/>
                        </a:rPr>
                        <a:t>18/03/2020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mn-lt"/>
                        </a:rPr>
                        <a:t>On target</a:t>
                      </a:r>
                    </a:p>
                  </a:txBody>
                  <a:tcPr/>
                </a:tc>
                <a:extLst>
                  <a:ext uri="{0D108BD9-81ED-4DB2-BD59-A6C34878D82A}">
                    <a16:rowId xmlns:a16="http://schemas.microsoft.com/office/drawing/2014/main" val="1270238263"/>
                  </a:ext>
                </a:extLst>
              </a:tr>
              <a:tr h="308606">
                <a:tc>
                  <a:txBody>
                    <a:bodyPr/>
                    <a:lstStyle/>
                    <a:p>
                      <a:pPr algn="l" fontAlgn="ctr"/>
                      <a:r>
                        <a:rPr lang="en-US" sz="1200" b="0" i="0" u="none" strike="noStrike" dirty="0">
                          <a:solidFill>
                            <a:srgbClr val="37464D"/>
                          </a:solidFill>
                          <a:effectLst/>
                          <a:latin typeface="+mn-lt"/>
                        </a:rPr>
                        <a:t>New KVIs effective &amp; published</a:t>
                      </a:r>
                    </a:p>
                  </a:txBody>
                  <a:tcPr marL="95250" marR="0" marT="0" marB="0" anchor="ctr"/>
                </a:tc>
                <a:tc>
                  <a:txBody>
                    <a:bodyPr/>
                    <a:lstStyle/>
                    <a:p>
                      <a:r>
                        <a:rPr lang="en-GB" sz="1200" dirty="0" err="1">
                          <a:latin typeface="+mn-lt"/>
                        </a:rPr>
                        <a:t>Xoserve</a:t>
                      </a:r>
                      <a:endParaRPr lang="en-GB" sz="1200" dirty="0">
                        <a:latin typeface="+mn-lt"/>
                      </a:endParaRPr>
                    </a:p>
                  </a:txBody>
                  <a:tcPr/>
                </a:tc>
                <a:tc>
                  <a:txBody>
                    <a:bodyPr/>
                    <a:lstStyle/>
                    <a:p>
                      <a:r>
                        <a:rPr lang="en-GB" sz="1200" dirty="0">
                          <a:latin typeface="+mn-lt"/>
                        </a:rPr>
                        <a:t>01/04/2020</a:t>
                      </a:r>
                    </a:p>
                  </a:txBody>
                  <a:tcPr/>
                </a:tc>
                <a:tc>
                  <a:txBody>
                    <a:bodyPr/>
                    <a:lstStyle/>
                    <a:p>
                      <a:r>
                        <a:rPr lang="en-GB" sz="1200" dirty="0">
                          <a:latin typeface="+mn-lt"/>
                        </a:rPr>
                        <a:t>01/04/2020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mn-lt"/>
                        </a:rPr>
                        <a:t>On target</a:t>
                      </a:r>
                    </a:p>
                  </a:txBody>
                  <a:tcPr/>
                </a:tc>
                <a:extLst>
                  <a:ext uri="{0D108BD9-81ED-4DB2-BD59-A6C34878D82A}">
                    <a16:rowId xmlns:a16="http://schemas.microsoft.com/office/drawing/2014/main" val="795069705"/>
                  </a:ext>
                </a:extLst>
              </a:tr>
            </a:tbl>
          </a:graphicData>
        </a:graphic>
      </p:graphicFrame>
    </p:spTree>
    <p:extLst>
      <p:ext uri="{BB962C8B-B14F-4D97-AF65-F5344CB8AC3E}">
        <p14:creationId xmlns:p14="http://schemas.microsoft.com/office/powerpoint/2010/main" val="1932494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41BA5-69F4-475A-B167-C762FF4A78CC}"/>
              </a:ext>
            </a:extLst>
          </p:cNvPr>
          <p:cNvSpPr>
            <a:spLocks noGrp="1"/>
          </p:cNvSpPr>
          <p:nvPr>
            <p:ph type="title"/>
          </p:nvPr>
        </p:nvSpPr>
        <p:spPr/>
        <p:txBody>
          <a:bodyPr/>
          <a:lstStyle/>
          <a:p>
            <a:r>
              <a:rPr lang="en-GB" dirty="0"/>
              <a:t>Background</a:t>
            </a:r>
          </a:p>
        </p:txBody>
      </p:sp>
      <p:sp>
        <p:nvSpPr>
          <p:cNvPr id="3" name="Content Placeholder 2">
            <a:extLst>
              <a:ext uri="{FF2B5EF4-FFF2-40B4-BE49-F238E27FC236}">
                <a16:creationId xmlns:a16="http://schemas.microsoft.com/office/drawing/2014/main" id="{1E58066F-DED2-4B0F-A8B2-BAA74E6A32DA}"/>
              </a:ext>
            </a:extLst>
          </p:cNvPr>
          <p:cNvSpPr>
            <a:spLocks noGrp="1"/>
          </p:cNvSpPr>
          <p:nvPr>
            <p:ph idx="1"/>
          </p:nvPr>
        </p:nvSpPr>
        <p:spPr/>
        <p:txBody>
          <a:bodyPr/>
          <a:lstStyle/>
          <a:p>
            <a:r>
              <a:rPr lang="en-GB" sz="1800" dirty="0"/>
              <a:t>KVI Workgroup met on 7</a:t>
            </a:r>
            <a:r>
              <a:rPr lang="en-GB" sz="1800" baseline="30000" dirty="0"/>
              <a:t>th</a:t>
            </a:r>
            <a:r>
              <a:rPr lang="en-GB" sz="1800" dirty="0"/>
              <a:t> January 2020</a:t>
            </a:r>
          </a:p>
          <a:p>
            <a:r>
              <a:rPr lang="en-GB" sz="1800" dirty="0"/>
              <a:t>Agreed in principle KVIs and the intention of the KVI </a:t>
            </a:r>
          </a:p>
          <a:p>
            <a:r>
              <a:rPr lang="en-GB" sz="1800" dirty="0"/>
              <a:t>Drafted Description, Scope and Commitment for each KVI</a:t>
            </a:r>
          </a:p>
          <a:p>
            <a:r>
              <a:rPr lang="en-GB" sz="1800" dirty="0"/>
              <a:t>Still to discuss;</a:t>
            </a:r>
            <a:endParaRPr lang="en-GB" sz="1600" dirty="0"/>
          </a:p>
          <a:p>
            <a:pPr lvl="1"/>
            <a:r>
              <a:rPr lang="en-GB" sz="1800" dirty="0"/>
              <a:t>Measures</a:t>
            </a:r>
          </a:p>
          <a:p>
            <a:pPr lvl="1"/>
            <a:r>
              <a:rPr lang="en-GB" sz="1800" dirty="0"/>
              <a:t>Weightings</a:t>
            </a:r>
          </a:p>
          <a:p>
            <a:r>
              <a:rPr lang="en-GB" sz="1800" dirty="0"/>
              <a:t>Next steps:</a:t>
            </a:r>
          </a:p>
          <a:p>
            <a:pPr lvl="1"/>
            <a:r>
              <a:rPr lang="en-GB" sz="1600" dirty="0"/>
              <a:t>Arrange further workgroup meeting for end Jan 2020</a:t>
            </a:r>
          </a:p>
          <a:p>
            <a:r>
              <a:rPr lang="en-GB" sz="1800" dirty="0"/>
              <a:t>Following slides provide the output of workgroup meeting held on 7</a:t>
            </a:r>
            <a:r>
              <a:rPr lang="en-GB" sz="1800" baseline="30000" dirty="0"/>
              <a:t>th</a:t>
            </a:r>
            <a:r>
              <a:rPr lang="en-GB" sz="1800" dirty="0"/>
              <a:t> Jan.</a:t>
            </a:r>
          </a:p>
          <a:p>
            <a:pPr lvl="1"/>
            <a:endParaRPr lang="en-GB" sz="1600" dirty="0"/>
          </a:p>
        </p:txBody>
      </p:sp>
    </p:spTree>
    <p:extLst>
      <p:ext uri="{BB962C8B-B14F-4D97-AF65-F5344CB8AC3E}">
        <p14:creationId xmlns:p14="http://schemas.microsoft.com/office/powerpoint/2010/main" val="210841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EB20F-CC71-4D34-8361-3A42B070E352}"/>
              </a:ext>
            </a:extLst>
          </p:cNvPr>
          <p:cNvSpPr>
            <a:spLocks noGrp="1"/>
          </p:cNvSpPr>
          <p:nvPr>
            <p:ph type="title"/>
          </p:nvPr>
        </p:nvSpPr>
        <p:spPr/>
        <p:txBody>
          <a:bodyPr/>
          <a:lstStyle/>
          <a:p>
            <a:r>
              <a:rPr lang="en-GB" dirty="0"/>
              <a:t>Proposed Consolidated KVIs</a:t>
            </a:r>
          </a:p>
        </p:txBody>
      </p:sp>
      <p:sp>
        <p:nvSpPr>
          <p:cNvPr id="3" name="Content Placeholder 2">
            <a:extLst>
              <a:ext uri="{FF2B5EF4-FFF2-40B4-BE49-F238E27FC236}">
                <a16:creationId xmlns:a16="http://schemas.microsoft.com/office/drawing/2014/main" id="{5EC8BC0B-5BEA-409F-90C4-45E971B42F37}"/>
              </a:ext>
            </a:extLst>
          </p:cNvPr>
          <p:cNvSpPr>
            <a:spLocks noGrp="1"/>
          </p:cNvSpPr>
          <p:nvPr>
            <p:ph idx="1"/>
          </p:nvPr>
        </p:nvSpPr>
        <p:spPr/>
        <p:txBody>
          <a:bodyPr>
            <a:normAutofit fontScale="70000" lnSpcReduction="20000"/>
          </a:bodyPr>
          <a:lstStyle/>
          <a:p>
            <a:r>
              <a:rPr lang="en-GB" sz="2800" dirty="0"/>
              <a:t>System availability / performance</a:t>
            </a:r>
          </a:p>
          <a:p>
            <a:r>
              <a:rPr lang="en-GB" sz="2800" dirty="0"/>
              <a:t>Issue Resolution </a:t>
            </a:r>
          </a:p>
          <a:p>
            <a:pPr lvl="1"/>
            <a:r>
              <a:rPr lang="en-GB" sz="2600" dirty="0"/>
              <a:t>Customer queries</a:t>
            </a:r>
          </a:p>
          <a:p>
            <a:pPr lvl="1"/>
            <a:r>
              <a:rPr lang="en-GB" sz="2600" dirty="0"/>
              <a:t>Defects resolution</a:t>
            </a:r>
          </a:p>
          <a:p>
            <a:pPr lvl="1"/>
            <a:r>
              <a:rPr lang="en-GB" sz="2600" dirty="0"/>
              <a:t>Incidents </a:t>
            </a:r>
          </a:p>
          <a:p>
            <a:r>
              <a:rPr lang="en-GB" sz="2800" dirty="0"/>
              <a:t>Effective communication</a:t>
            </a:r>
          </a:p>
          <a:p>
            <a:pPr lvl="1"/>
            <a:r>
              <a:rPr lang="en-GB" sz="2600" dirty="0"/>
              <a:t>Scheduled Communication – files/reports</a:t>
            </a:r>
          </a:p>
          <a:p>
            <a:pPr lvl="1"/>
            <a:r>
              <a:rPr lang="en-GB" sz="2600" dirty="0" err="1"/>
              <a:t>Adhoc</a:t>
            </a:r>
            <a:r>
              <a:rPr lang="en-GB" sz="2600" dirty="0"/>
              <a:t> Communications</a:t>
            </a:r>
            <a:endParaRPr lang="en-GB" dirty="0"/>
          </a:p>
          <a:p>
            <a:r>
              <a:rPr lang="en-GB" sz="2800" dirty="0"/>
              <a:t>Compliance</a:t>
            </a:r>
            <a:endParaRPr lang="en-GB" sz="2600" dirty="0"/>
          </a:p>
          <a:p>
            <a:r>
              <a:rPr lang="en-GB" sz="2800" dirty="0"/>
              <a:t>Continuous improvement Innovation </a:t>
            </a:r>
          </a:p>
          <a:p>
            <a:r>
              <a:rPr lang="en-GB" sz="2800" dirty="0"/>
              <a:t>Customer Relationship Management (existing KVI) </a:t>
            </a:r>
          </a:p>
          <a:p>
            <a:r>
              <a:rPr lang="en-GB" sz="2800" dirty="0"/>
              <a:t>Data Security (existing KVI)</a:t>
            </a:r>
            <a:endParaRPr lang="en-GB" sz="2800" dirty="0">
              <a:solidFill>
                <a:srgbClr val="FF0000"/>
              </a:solidFill>
            </a:endParaRPr>
          </a:p>
          <a:p>
            <a:pPr marL="0" indent="0">
              <a:buNone/>
            </a:pPr>
            <a:endParaRPr lang="en-GB" dirty="0"/>
          </a:p>
        </p:txBody>
      </p:sp>
    </p:spTree>
    <p:extLst>
      <p:ext uri="{BB962C8B-B14F-4D97-AF65-F5344CB8AC3E}">
        <p14:creationId xmlns:p14="http://schemas.microsoft.com/office/powerpoint/2010/main" val="152861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F2F418-F53F-4CB0-8531-B541E6F8F8C7}"/>
              </a:ext>
            </a:extLst>
          </p:cNvPr>
          <p:cNvSpPr>
            <a:spLocks noGrp="1"/>
          </p:cNvSpPr>
          <p:nvPr>
            <p:ph type="title"/>
          </p:nvPr>
        </p:nvSpPr>
        <p:spPr/>
        <p:txBody>
          <a:bodyPr>
            <a:normAutofit fontScale="90000"/>
          </a:bodyPr>
          <a:lstStyle/>
          <a:p>
            <a:r>
              <a:rPr lang="en-GB" dirty="0"/>
              <a:t>Strawman KVI – System Availability/Performance</a:t>
            </a:r>
          </a:p>
        </p:txBody>
      </p:sp>
      <p:sp>
        <p:nvSpPr>
          <p:cNvPr id="3" name="Content Placeholder 2">
            <a:extLst>
              <a:ext uri="{FF2B5EF4-FFF2-40B4-BE49-F238E27FC236}">
                <a16:creationId xmlns:a16="http://schemas.microsoft.com/office/drawing/2014/main" id="{671D62FA-CE36-473A-8B50-A3088DFAFB86}"/>
              </a:ext>
            </a:extLst>
          </p:cNvPr>
          <p:cNvSpPr>
            <a:spLocks noGrp="1"/>
          </p:cNvSpPr>
          <p:nvPr>
            <p:ph idx="1"/>
          </p:nvPr>
        </p:nvSpPr>
        <p:spPr/>
        <p:txBody>
          <a:bodyPr>
            <a:normAutofit fontScale="92500" lnSpcReduction="20000"/>
          </a:bodyPr>
          <a:lstStyle/>
          <a:p>
            <a:r>
              <a:rPr lang="en-GB" sz="1800" dirty="0"/>
              <a:t>Description</a:t>
            </a:r>
          </a:p>
          <a:p>
            <a:pPr lvl="1"/>
            <a:r>
              <a:rPr lang="en-GB" sz="1800" dirty="0"/>
              <a:t>Notwithstanding the contractual performance measures, where systems are unavailable or performance is not as expected, investigations will be carried out to identify the cause and reduce the risk of the issue being repeated.  </a:t>
            </a:r>
          </a:p>
          <a:p>
            <a:r>
              <a:rPr lang="en-GB" sz="1800" dirty="0"/>
              <a:t>Scope </a:t>
            </a:r>
          </a:p>
          <a:p>
            <a:pPr lvl="1"/>
            <a:r>
              <a:rPr lang="en-GB" sz="1600" dirty="0"/>
              <a:t>Data Enquiry System (DES)</a:t>
            </a:r>
          </a:p>
          <a:p>
            <a:pPr lvl="1"/>
            <a:r>
              <a:rPr lang="en-GB" sz="1600" dirty="0"/>
              <a:t>Contact Management System (CMS) </a:t>
            </a:r>
          </a:p>
          <a:p>
            <a:pPr lvl="1"/>
            <a:r>
              <a:rPr lang="en-GB" sz="1600" dirty="0"/>
              <a:t>Xoserve Services Portal </a:t>
            </a:r>
          </a:p>
          <a:p>
            <a:pPr lvl="1"/>
            <a:r>
              <a:rPr lang="en-GB" sz="1600" dirty="0"/>
              <a:t>Gemini</a:t>
            </a:r>
          </a:p>
          <a:p>
            <a:r>
              <a:rPr lang="en-GB" sz="1800" dirty="0"/>
              <a:t>Commitment</a:t>
            </a:r>
          </a:p>
          <a:p>
            <a:pPr lvl="1"/>
            <a:r>
              <a:rPr lang="en-GB" sz="1600" dirty="0"/>
              <a:t>Monthly reporting on system performance</a:t>
            </a:r>
          </a:p>
          <a:p>
            <a:pPr lvl="1"/>
            <a:r>
              <a:rPr lang="en-GB" sz="1600" dirty="0"/>
              <a:t>For any identified issues, inform customers and provide plan for resolution</a:t>
            </a:r>
          </a:p>
          <a:p>
            <a:r>
              <a:rPr lang="en-GB" sz="1800" dirty="0"/>
              <a:t>Measure </a:t>
            </a:r>
          </a:p>
          <a:p>
            <a:pPr lvl="1"/>
            <a:r>
              <a:rPr lang="en-GB" sz="1600" dirty="0"/>
              <a:t>[utilise Xoserve Incident Summary to measure success] </a:t>
            </a:r>
          </a:p>
        </p:txBody>
      </p:sp>
    </p:spTree>
    <p:extLst>
      <p:ext uri="{BB962C8B-B14F-4D97-AF65-F5344CB8AC3E}">
        <p14:creationId xmlns:p14="http://schemas.microsoft.com/office/powerpoint/2010/main" val="1870042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9AB18-DE05-41E8-8295-B701E21001E3}"/>
              </a:ext>
            </a:extLst>
          </p:cNvPr>
          <p:cNvSpPr>
            <a:spLocks noGrp="1"/>
          </p:cNvSpPr>
          <p:nvPr>
            <p:ph type="title"/>
          </p:nvPr>
        </p:nvSpPr>
        <p:spPr/>
        <p:txBody>
          <a:bodyPr/>
          <a:lstStyle/>
          <a:p>
            <a:r>
              <a:rPr lang="en-GB" dirty="0"/>
              <a:t>Strawman KVI – Issue Resolution</a:t>
            </a:r>
          </a:p>
        </p:txBody>
      </p:sp>
      <p:sp>
        <p:nvSpPr>
          <p:cNvPr id="3" name="Content Placeholder 2">
            <a:extLst>
              <a:ext uri="{FF2B5EF4-FFF2-40B4-BE49-F238E27FC236}">
                <a16:creationId xmlns:a16="http://schemas.microsoft.com/office/drawing/2014/main" id="{426327C2-4577-43AE-A1D8-AEF3B665DCB7}"/>
              </a:ext>
            </a:extLst>
          </p:cNvPr>
          <p:cNvSpPr>
            <a:spLocks noGrp="1"/>
          </p:cNvSpPr>
          <p:nvPr>
            <p:ph idx="1"/>
          </p:nvPr>
        </p:nvSpPr>
        <p:spPr/>
        <p:txBody>
          <a:bodyPr>
            <a:normAutofit fontScale="92500" lnSpcReduction="20000"/>
          </a:bodyPr>
          <a:lstStyle/>
          <a:p>
            <a:r>
              <a:rPr lang="en-GB" dirty="0"/>
              <a:t>Description</a:t>
            </a:r>
          </a:p>
          <a:p>
            <a:pPr lvl="1"/>
            <a:r>
              <a:rPr lang="en-GB" dirty="0"/>
              <a:t>Issues identified by Xoserve or customer relating to data or processes </a:t>
            </a:r>
          </a:p>
          <a:p>
            <a:r>
              <a:rPr lang="en-GB" dirty="0"/>
              <a:t>Scope</a:t>
            </a:r>
          </a:p>
          <a:p>
            <a:pPr lvl="1"/>
            <a:r>
              <a:rPr lang="en-GB" dirty="0"/>
              <a:t>Any issue that creates a pain point to customer(s) </a:t>
            </a:r>
          </a:p>
          <a:p>
            <a:r>
              <a:rPr lang="en-GB" dirty="0"/>
              <a:t>Commitment</a:t>
            </a:r>
          </a:p>
          <a:p>
            <a:pPr lvl="1"/>
            <a:r>
              <a:rPr lang="en-GB" dirty="0"/>
              <a:t>Score each issue in accordance with the Issue Resolution Matrix and carry out the action relevant to that score (please matrix for further detail)</a:t>
            </a:r>
          </a:p>
          <a:p>
            <a:r>
              <a:rPr lang="en-GB" dirty="0"/>
              <a:t>Measure</a:t>
            </a:r>
          </a:p>
          <a:p>
            <a:pPr lvl="1"/>
            <a:r>
              <a:rPr lang="en-GB" dirty="0"/>
              <a:t>[CoMC measure]</a:t>
            </a:r>
          </a:p>
          <a:p>
            <a:endParaRPr lang="en-GB" dirty="0"/>
          </a:p>
        </p:txBody>
      </p:sp>
    </p:spTree>
    <p:extLst>
      <p:ext uri="{BB962C8B-B14F-4D97-AF65-F5344CB8AC3E}">
        <p14:creationId xmlns:p14="http://schemas.microsoft.com/office/powerpoint/2010/main" val="11867047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0E940-8265-490F-B0CA-B2AAA9CFB277}"/>
              </a:ext>
            </a:extLst>
          </p:cNvPr>
          <p:cNvSpPr>
            <a:spLocks noGrp="1"/>
          </p:cNvSpPr>
          <p:nvPr>
            <p:ph type="title"/>
          </p:nvPr>
        </p:nvSpPr>
        <p:spPr>
          <a:xfrm>
            <a:off x="457200" y="123478"/>
            <a:ext cx="8229600" cy="637580"/>
          </a:xfrm>
        </p:spPr>
        <p:txBody>
          <a:bodyPr>
            <a:normAutofit fontScale="90000"/>
          </a:bodyPr>
          <a:lstStyle/>
          <a:p>
            <a:r>
              <a:rPr lang="en-GB" dirty="0"/>
              <a:t>Issue Resolution Matrix – Example Only</a:t>
            </a:r>
            <a:br>
              <a:rPr lang="en-GB" dirty="0"/>
            </a:br>
            <a:r>
              <a:rPr lang="en-GB" dirty="0">
                <a:highlight>
                  <a:srgbClr val="FFFF00"/>
                </a:highlight>
              </a:rPr>
              <a:t>THIS SLIDE REQUIRES FURTHER DEVELOPMENT</a:t>
            </a:r>
          </a:p>
        </p:txBody>
      </p:sp>
      <p:graphicFrame>
        <p:nvGraphicFramePr>
          <p:cNvPr id="4" name="Content Placeholder 3">
            <a:extLst>
              <a:ext uri="{FF2B5EF4-FFF2-40B4-BE49-F238E27FC236}">
                <a16:creationId xmlns:a16="http://schemas.microsoft.com/office/drawing/2014/main" id="{3FBC65B4-F15A-4502-807E-534B54AE5937}"/>
              </a:ext>
            </a:extLst>
          </p:cNvPr>
          <p:cNvGraphicFramePr>
            <a:graphicFrameLocks noGrp="1"/>
          </p:cNvGraphicFramePr>
          <p:nvPr>
            <p:ph idx="1"/>
            <p:extLst>
              <p:ext uri="{D42A27DB-BD31-4B8C-83A1-F6EECF244321}">
                <p14:modId xmlns:p14="http://schemas.microsoft.com/office/powerpoint/2010/main" val="804338985"/>
              </p:ext>
            </p:extLst>
          </p:nvPr>
        </p:nvGraphicFramePr>
        <p:xfrm>
          <a:off x="457200" y="1058863"/>
          <a:ext cx="8021320" cy="2834640"/>
        </p:xfrm>
        <a:graphic>
          <a:graphicData uri="http://schemas.openxmlformats.org/drawingml/2006/table">
            <a:tbl>
              <a:tblPr firstRow="1" bandRow="1">
                <a:tableStyleId>{5C22544A-7EE6-4342-B048-85BDC9FD1C3A}</a:tableStyleId>
              </a:tblPr>
              <a:tblGrid>
                <a:gridCol w="1645920">
                  <a:extLst>
                    <a:ext uri="{9D8B030D-6E8A-4147-A177-3AD203B41FA5}">
                      <a16:colId xmlns:a16="http://schemas.microsoft.com/office/drawing/2014/main" val="3824227493"/>
                    </a:ext>
                  </a:extLst>
                </a:gridCol>
                <a:gridCol w="1645920">
                  <a:extLst>
                    <a:ext uri="{9D8B030D-6E8A-4147-A177-3AD203B41FA5}">
                      <a16:colId xmlns:a16="http://schemas.microsoft.com/office/drawing/2014/main" val="3298325372"/>
                    </a:ext>
                  </a:extLst>
                </a:gridCol>
                <a:gridCol w="3350984">
                  <a:extLst>
                    <a:ext uri="{9D8B030D-6E8A-4147-A177-3AD203B41FA5}">
                      <a16:colId xmlns:a16="http://schemas.microsoft.com/office/drawing/2014/main" val="2807473560"/>
                    </a:ext>
                  </a:extLst>
                </a:gridCol>
                <a:gridCol w="1378496">
                  <a:extLst>
                    <a:ext uri="{9D8B030D-6E8A-4147-A177-3AD203B41FA5}">
                      <a16:colId xmlns:a16="http://schemas.microsoft.com/office/drawing/2014/main" val="1834237501"/>
                    </a:ext>
                  </a:extLst>
                </a:gridCol>
              </a:tblGrid>
              <a:tr h="1623010">
                <a:tc>
                  <a:txBody>
                    <a:bodyPr/>
                    <a:lstStyle/>
                    <a:p>
                      <a:r>
                        <a:rPr lang="en-GB" dirty="0"/>
                        <a:t>Impact to Customer (consider number of customers impacted)</a:t>
                      </a:r>
                    </a:p>
                  </a:txBody>
                  <a:tcPr/>
                </a:tc>
                <a:tc>
                  <a:txBody>
                    <a:bodyPr/>
                    <a:lstStyle/>
                    <a:p>
                      <a:r>
                        <a:rPr lang="en-GB" dirty="0"/>
                        <a:t>Financial Impact</a:t>
                      </a:r>
                    </a:p>
                  </a:txBody>
                  <a:tcPr/>
                </a:tc>
                <a:tc>
                  <a:txBody>
                    <a:bodyPr/>
                    <a:lstStyle/>
                    <a:p>
                      <a:r>
                        <a:rPr lang="en-GB" dirty="0"/>
                        <a:t>Licence Obligations</a:t>
                      </a:r>
                    </a:p>
                  </a:txBody>
                  <a:tcPr/>
                </a:tc>
                <a:tc>
                  <a:txBody>
                    <a:bodyPr/>
                    <a:lstStyle/>
                    <a:p>
                      <a:r>
                        <a:rPr lang="en-GB" dirty="0"/>
                        <a:t>Score</a:t>
                      </a:r>
                    </a:p>
                  </a:txBody>
                  <a:tcPr/>
                </a:tc>
                <a:extLst>
                  <a:ext uri="{0D108BD9-81ED-4DB2-BD59-A6C34878D82A}">
                    <a16:rowId xmlns:a16="http://schemas.microsoft.com/office/drawing/2014/main" val="3764650727"/>
                  </a:ext>
                </a:extLst>
              </a:tr>
              <a:tr h="341686">
                <a:tc>
                  <a:txBody>
                    <a:bodyPr/>
                    <a:lstStyle/>
                    <a:p>
                      <a:r>
                        <a:rPr lang="en-GB" dirty="0"/>
                        <a:t>Low (1) </a:t>
                      </a:r>
                    </a:p>
                  </a:txBody>
                  <a:tcPr/>
                </a:tc>
                <a:tc>
                  <a:txBody>
                    <a:bodyPr/>
                    <a:lstStyle/>
                    <a:p>
                      <a:r>
                        <a:rPr lang="en-GB" dirty="0"/>
                        <a:t>Low (1) </a:t>
                      </a:r>
                    </a:p>
                  </a:txBody>
                  <a:tcPr/>
                </a:tc>
                <a:tc>
                  <a:txBody>
                    <a:bodyPr/>
                    <a:lstStyle/>
                    <a:p>
                      <a:r>
                        <a:rPr lang="en-GB" dirty="0"/>
                        <a:t>None</a:t>
                      </a:r>
                    </a:p>
                  </a:txBody>
                  <a:tcPr/>
                </a:tc>
                <a:tc>
                  <a:txBody>
                    <a:bodyPr/>
                    <a:lstStyle/>
                    <a:p>
                      <a:r>
                        <a:rPr lang="en-GB" dirty="0"/>
                        <a:t>1</a:t>
                      </a:r>
                    </a:p>
                  </a:txBody>
                  <a:tcPr/>
                </a:tc>
                <a:extLst>
                  <a:ext uri="{0D108BD9-81ED-4DB2-BD59-A6C34878D82A}">
                    <a16:rowId xmlns:a16="http://schemas.microsoft.com/office/drawing/2014/main" val="1064228104"/>
                  </a:ext>
                </a:extLst>
              </a:tr>
              <a:tr h="341686">
                <a:tc>
                  <a:txBody>
                    <a:bodyPr/>
                    <a:lstStyle/>
                    <a:p>
                      <a:r>
                        <a:rPr lang="en-GB" dirty="0"/>
                        <a:t>Medium (2) </a:t>
                      </a:r>
                    </a:p>
                  </a:txBody>
                  <a:tcPr/>
                </a:tc>
                <a:tc>
                  <a:txBody>
                    <a:bodyPr/>
                    <a:lstStyle/>
                    <a:p>
                      <a:r>
                        <a:rPr lang="en-GB" dirty="0"/>
                        <a:t>Medium (2)</a:t>
                      </a:r>
                    </a:p>
                  </a:txBody>
                  <a:tcPr/>
                </a:tc>
                <a:tc>
                  <a:txBody>
                    <a:bodyPr/>
                    <a:lstStyle/>
                    <a:p>
                      <a:r>
                        <a:rPr lang="en-GB" dirty="0"/>
                        <a:t>None</a:t>
                      </a:r>
                    </a:p>
                  </a:txBody>
                  <a:tcPr/>
                </a:tc>
                <a:tc>
                  <a:txBody>
                    <a:bodyPr/>
                    <a:lstStyle/>
                    <a:p>
                      <a:r>
                        <a:rPr lang="en-GB" dirty="0"/>
                        <a:t>4</a:t>
                      </a:r>
                    </a:p>
                  </a:txBody>
                  <a:tcPr/>
                </a:tc>
                <a:extLst>
                  <a:ext uri="{0D108BD9-81ED-4DB2-BD59-A6C34878D82A}">
                    <a16:rowId xmlns:a16="http://schemas.microsoft.com/office/drawing/2014/main" val="1836702104"/>
                  </a:ext>
                </a:extLst>
              </a:tr>
              <a:tr h="341686">
                <a:tc>
                  <a:txBody>
                    <a:bodyPr/>
                    <a:lstStyle/>
                    <a:p>
                      <a:r>
                        <a:rPr lang="en-GB" dirty="0"/>
                        <a:t>High (3) </a:t>
                      </a:r>
                    </a:p>
                  </a:txBody>
                  <a:tcPr/>
                </a:tc>
                <a:tc>
                  <a:txBody>
                    <a:bodyPr/>
                    <a:lstStyle/>
                    <a:p>
                      <a:r>
                        <a:rPr lang="en-GB" dirty="0"/>
                        <a:t>High (3) </a:t>
                      </a:r>
                    </a:p>
                  </a:txBody>
                  <a:tcPr/>
                </a:tc>
                <a:tc>
                  <a:txBody>
                    <a:bodyPr/>
                    <a:lstStyle/>
                    <a:p>
                      <a:r>
                        <a:rPr lang="en-GB" dirty="0"/>
                        <a:t>Yes</a:t>
                      </a:r>
                    </a:p>
                  </a:txBody>
                  <a:tcPr/>
                </a:tc>
                <a:tc>
                  <a:txBody>
                    <a:bodyPr/>
                    <a:lstStyle/>
                    <a:p>
                      <a:r>
                        <a:rPr lang="en-GB" dirty="0"/>
                        <a:t>9</a:t>
                      </a:r>
                    </a:p>
                  </a:txBody>
                  <a:tcPr/>
                </a:tc>
                <a:extLst>
                  <a:ext uri="{0D108BD9-81ED-4DB2-BD59-A6C34878D82A}">
                    <a16:rowId xmlns:a16="http://schemas.microsoft.com/office/drawing/2014/main" val="1974697697"/>
                  </a:ext>
                </a:extLst>
              </a:tr>
            </a:tbl>
          </a:graphicData>
        </a:graphic>
      </p:graphicFrame>
      <p:sp>
        <p:nvSpPr>
          <p:cNvPr id="3" name="TextBox 2">
            <a:extLst>
              <a:ext uri="{FF2B5EF4-FFF2-40B4-BE49-F238E27FC236}">
                <a16:creationId xmlns:a16="http://schemas.microsoft.com/office/drawing/2014/main" id="{5F4F28FE-70F0-4392-8287-633E1A52FC6E}"/>
              </a:ext>
            </a:extLst>
          </p:cNvPr>
          <p:cNvSpPr txBox="1"/>
          <p:nvPr/>
        </p:nvSpPr>
        <p:spPr>
          <a:xfrm flipH="1">
            <a:off x="457200" y="4182215"/>
            <a:ext cx="5338936" cy="646331"/>
          </a:xfrm>
          <a:prstGeom prst="rect">
            <a:avLst/>
          </a:prstGeom>
          <a:noFill/>
        </p:spPr>
        <p:txBody>
          <a:bodyPr wrap="square" rtlCol="0">
            <a:spAutoFit/>
          </a:bodyPr>
          <a:lstStyle/>
          <a:p>
            <a:r>
              <a:rPr lang="en-GB" dirty="0"/>
              <a:t>Key</a:t>
            </a:r>
          </a:p>
          <a:p>
            <a:r>
              <a:rPr lang="en-GB" dirty="0"/>
              <a:t>Low = 1 Medium = 2 High = 3 </a:t>
            </a:r>
          </a:p>
        </p:txBody>
      </p:sp>
    </p:spTree>
    <p:extLst>
      <p:ext uri="{BB962C8B-B14F-4D97-AF65-F5344CB8AC3E}">
        <p14:creationId xmlns:p14="http://schemas.microsoft.com/office/powerpoint/2010/main" val="2836669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76D6E-AB01-43B5-85CB-910246358EEC}"/>
              </a:ext>
            </a:extLst>
          </p:cNvPr>
          <p:cNvSpPr>
            <a:spLocks noGrp="1"/>
          </p:cNvSpPr>
          <p:nvPr>
            <p:ph type="title"/>
          </p:nvPr>
        </p:nvSpPr>
        <p:spPr/>
        <p:txBody>
          <a:bodyPr/>
          <a:lstStyle/>
          <a:p>
            <a:r>
              <a:rPr lang="en-GB" dirty="0"/>
              <a:t>Strawman KVI – Effective Communication</a:t>
            </a:r>
          </a:p>
        </p:txBody>
      </p:sp>
      <p:sp>
        <p:nvSpPr>
          <p:cNvPr id="3" name="Content Placeholder 2">
            <a:extLst>
              <a:ext uri="{FF2B5EF4-FFF2-40B4-BE49-F238E27FC236}">
                <a16:creationId xmlns:a16="http://schemas.microsoft.com/office/drawing/2014/main" id="{9474EEC4-BAF6-41FD-9BCE-B69AADD0CA51}"/>
              </a:ext>
            </a:extLst>
          </p:cNvPr>
          <p:cNvSpPr>
            <a:spLocks noGrp="1"/>
          </p:cNvSpPr>
          <p:nvPr>
            <p:ph idx="1"/>
          </p:nvPr>
        </p:nvSpPr>
        <p:spPr/>
        <p:txBody>
          <a:bodyPr>
            <a:normAutofit fontScale="85000" lnSpcReduction="20000"/>
          </a:bodyPr>
          <a:lstStyle/>
          <a:p>
            <a:r>
              <a:rPr lang="en-GB" sz="1800" dirty="0"/>
              <a:t>Description</a:t>
            </a:r>
          </a:p>
          <a:p>
            <a:pPr lvl="1"/>
            <a:r>
              <a:rPr lang="en-GB" sz="1600" dirty="0"/>
              <a:t>Xoserve will provide meaningful communication to customers that is clear in both its message and who it has been sent to. </a:t>
            </a:r>
          </a:p>
          <a:p>
            <a:r>
              <a:rPr lang="en-GB" sz="1800" dirty="0"/>
              <a:t>Scope</a:t>
            </a:r>
          </a:p>
          <a:p>
            <a:pPr lvl="1"/>
            <a:r>
              <a:rPr lang="en-GB" sz="1600" dirty="0"/>
              <a:t>Effective Communication is split into Scheduled and </a:t>
            </a:r>
            <a:r>
              <a:rPr lang="en-GB" sz="1600" dirty="0" err="1"/>
              <a:t>Adhoc</a:t>
            </a:r>
            <a:r>
              <a:rPr lang="en-GB" sz="1600" dirty="0"/>
              <a:t> communication. </a:t>
            </a:r>
          </a:p>
          <a:p>
            <a:pPr lvl="2"/>
            <a:r>
              <a:rPr lang="en-GB" sz="1400" dirty="0"/>
              <a:t>Scheduled Communication – regular reports/files that are provided to a customer in line with either a contractual or licence obligation</a:t>
            </a:r>
          </a:p>
          <a:p>
            <a:pPr lvl="2"/>
            <a:r>
              <a:rPr lang="en-GB" sz="1400" dirty="0" err="1"/>
              <a:t>Adhoc</a:t>
            </a:r>
            <a:r>
              <a:rPr lang="en-GB" sz="1400" dirty="0"/>
              <a:t> Communication – any communication that is sent to a customer that is not Scheduled Communication.</a:t>
            </a:r>
          </a:p>
          <a:p>
            <a:r>
              <a:rPr lang="en-GB" sz="1800" dirty="0"/>
              <a:t>Commitment</a:t>
            </a:r>
          </a:p>
          <a:p>
            <a:pPr lvl="1"/>
            <a:r>
              <a:rPr lang="en-GB" sz="1600" dirty="0"/>
              <a:t>Scheduled Communication – data is accurate (where Xoserve has this control) and issued on time </a:t>
            </a:r>
          </a:p>
          <a:p>
            <a:pPr lvl="1"/>
            <a:r>
              <a:rPr lang="en-GB" sz="1600" dirty="0" err="1"/>
              <a:t>Adhoc</a:t>
            </a:r>
            <a:r>
              <a:rPr lang="en-GB" sz="1600" dirty="0"/>
              <a:t> Communication – will be clearly understood by the recipient what message is being delivered. </a:t>
            </a:r>
          </a:p>
          <a:p>
            <a:pPr lvl="1"/>
            <a:r>
              <a:rPr lang="en-GB" sz="1600" dirty="0"/>
              <a:t>All communications are in plain English</a:t>
            </a:r>
          </a:p>
          <a:p>
            <a:pPr lvl="1"/>
            <a:r>
              <a:rPr lang="en-GB" sz="1600" dirty="0"/>
              <a:t>There is clarity within organisations as to who else has received the message</a:t>
            </a:r>
          </a:p>
          <a:p>
            <a:r>
              <a:rPr lang="en-GB" sz="1800" dirty="0"/>
              <a:t>Measure</a:t>
            </a:r>
          </a:p>
          <a:p>
            <a:pPr lvl="1"/>
            <a:r>
              <a:rPr lang="en-GB" sz="1600" dirty="0"/>
              <a:t>[CoMC measure]</a:t>
            </a:r>
          </a:p>
          <a:p>
            <a:endParaRPr lang="en-GB" dirty="0"/>
          </a:p>
        </p:txBody>
      </p:sp>
    </p:spTree>
    <p:extLst>
      <p:ext uri="{BB962C8B-B14F-4D97-AF65-F5344CB8AC3E}">
        <p14:creationId xmlns:p14="http://schemas.microsoft.com/office/powerpoint/2010/main" val="39004979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14A68-8AD1-4D05-AB3B-5221ABBD0826}"/>
              </a:ext>
            </a:extLst>
          </p:cNvPr>
          <p:cNvSpPr>
            <a:spLocks noGrp="1"/>
          </p:cNvSpPr>
          <p:nvPr>
            <p:ph type="title"/>
          </p:nvPr>
        </p:nvSpPr>
        <p:spPr/>
        <p:txBody>
          <a:bodyPr/>
          <a:lstStyle/>
          <a:p>
            <a:r>
              <a:rPr lang="en-GB" dirty="0"/>
              <a:t>Strawman KVI - Compliance</a:t>
            </a:r>
          </a:p>
        </p:txBody>
      </p:sp>
      <p:sp>
        <p:nvSpPr>
          <p:cNvPr id="3" name="Content Placeholder 2">
            <a:extLst>
              <a:ext uri="{FF2B5EF4-FFF2-40B4-BE49-F238E27FC236}">
                <a16:creationId xmlns:a16="http://schemas.microsoft.com/office/drawing/2014/main" id="{4228C84A-1D85-4023-9050-283AFDAE011B}"/>
              </a:ext>
            </a:extLst>
          </p:cNvPr>
          <p:cNvSpPr>
            <a:spLocks noGrp="1"/>
          </p:cNvSpPr>
          <p:nvPr>
            <p:ph idx="1"/>
          </p:nvPr>
        </p:nvSpPr>
        <p:spPr/>
        <p:txBody>
          <a:bodyPr>
            <a:normAutofit fontScale="92500" lnSpcReduction="10000"/>
          </a:bodyPr>
          <a:lstStyle/>
          <a:p>
            <a:r>
              <a:rPr lang="en-GB" sz="1800" dirty="0"/>
              <a:t>Description</a:t>
            </a:r>
          </a:p>
          <a:p>
            <a:pPr lvl="1"/>
            <a:r>
              <a:rPr lang="en-GB" sz="1500" dirty="0"/>
              <a:t>Complete a full compliance review of all services Xoserve provides to ensure customers meet their contractual and licence obligations and Xoserve is clear what it’s obligations are.</a:t>
            </a:r>
          </a:p>
          <a:p>
            <a:r>
              <a:rPr lang="en-GB" sz="2000" dirty="0"/>
              <a:t>Scope</a:t>
            </a:r>
          </a:p>
          <a:p>
            <a:pPr lvl="1"/>
            <a:r>
              <a:rPr lang="en-GB" sz="1500" dirty="0"/>
              <a:t>Includes all processes that are performed on behalf of a customer</a:t>
            </a:r>
          </a:p>
          <a:p>
            <a:r>
              <a:rPr lang="en-GB" sz="1800" dirty="0"/>
              <a:t>Commitment</a:t>
            </a:r>
          </a:p>
          <a:p>
            <a:pPr lvl="1"/>
            <a:r>
              <a:rPr lang="en-GB" sz="1600" dirty="0"/>
              <a:t>Complete annual review</a:t>
            </a:r>
          </a:p>
          <a:p>
            <a:pPr lvl="1"/>
            <a:r>
              <a:rPr lang="en-GB" sz="1600" dirty="0"/>
              <a:t>Provide report to CoMC of the finding of the review</a:t>
            </a:r>
          </a:p>
          <a:p>
            <a:pPr lvl="1"/>
            <a:r>
              <a:rPr lang="en-GB" sz="1600" dirty="0"/>
              <a:t>Report to CoMC any indications of a compliance failure </a:t>
            </a:r>
          </a:p>
          <a:p>
            <a:pPr lvl="1"/>
            <a:r>
              <a:rPr lang="en-GB" sz="1600" dirty="0"/>
              <a:t>Produce action plan for approval at CoMC that will list actions for resolution or mitigation of any further failure.</a:t>
            </a:r>
          </a:p>
          <a:p>
            <a:r>
              <a:rPr lang="en-GB" sz="2000" dirty="0"/>
              <a:t>Measure</a:t>
            </a:r>
          </a:p>
          <a:p>
            <a:pPr lvl="1"/>
            <a:r>
              <a:rPr lang="en-GB" sz="1600" dirty="0"/>
              <a:t>[All actions complete within approved timescales]</a:t>
            </a:r>
          </a:p>
          <a:p>
            <a:pPr lvl="1"/>
            <a:endParaRPr lang="en-GB" sz="1600" dirty="0"/>
          </a:p>
        </p:txBody>
      </p:sp>
    </p:spTree>
    <p:extLst>
      <p:ext uri="{BB962C8B-B14F-4D97-AF65-F5344CB8AC3E}">
        <p14:creationId xmlns:p14="http://schemas.microsoft.com/office/powerpoint/2010/main" val="25071589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CD87A-2B04-4E2E-98B9-F9ACAA5DC4B0}"/>
              </a:ext>
            </a:extLst>
          </p:cNvPr>
          <p:cNvSpPr>
            <a:spLocks noGrp="1"/>
          </p:cNvSpPr>
          <p:nvPr>
            <p:ph type="title"/>
          </p:nvPr>
        </p:nvSpPr>
        <p:spPr/>
        <p:txBody>
          <a:bodyPr/>
          <a:lstStyle/>
          <a:p>
            <a:r>
              <a:rPr lang="en-GB" dirty="0"/>
              <a:t>Strawman KVI – Continuous Improvement </a:t>
            </a:r>
          </a:p>
        </p:txBody>
      </p:sp>
      <p:sp>
        <p:nvSpPr>
          <p:cNvPr id="3" name="Content Placeholder 2">
            <a:extLst>
              <a:ext uri="{FF2B5EF4-FFF2-40B4-BE49-F238E27FC236}">
                <a16:creationId xmlns:a16="http://schemas.microsoft.com/office/drawing/2014/main" id="{F11782F9-7B10-4781-B34E-B6D8FD8ECA86}"/>
              </a:ext>
            </a:extLst>
          </p:cNvPr>
          <p:cNvSpPr>
            <a:spLocks noGrp="1"/>
          </p:cNvSpPr>
          <p:nvPr>
            <p:ph idx="1"/>
          </p:nvPr>
        </p:nvSpPr>
        <p:spPr/>
        <p:txBody>
          <a:bodyPr/>
          <a:lstStyle/>
          <a:p>
            <a:r>
              <a:rPr lang="en-GB" sz="1600" dirty="0"/>
              <a:t>Description </a:t>
            </a:r>
          </a:p>
          <a:p>
            <a:pPr lvl="1"/>
            <a:r>
              <a:rPr lang="en-GB" sz="1600" dirty="0"/>
              <a:t>Xoserve to demonstrate that it has improved the customer’s experience over the KVI year (01 April to 31 March).</a:t>
            </a:r>
          </a:p>
          <a:p>
            <a:r>
              <a:rPr lang="en-GB" sz="1600" dirty="0"/>
              <a:t>Scope </a:t>
            </a:r>
          </a:p>
          <a:p>
            <a:pPr lvl="1"/>
            <a:r>
              <a:rPr lang="en-GB" sz="1600" dirty="0"/>
              <a:t>Not limited </a:t>
            </a:r>
          </a:p>
          <a:p>
            <a:r>
              <a:rPr lang="en-GB" sz="1800" dirty="0"/>
              <a:t>Commitment </a:t>
            </a:r>
          </a:p>
          <a:p>
            <a:pPr lvl="1"/>
            <a:r>
              <a:rPr lang="en-GB" sz="1600" dirty="0"/>
              <a:t>Continually assess what we do to improve the services that we provide</a:t>
            </a:r>
          </a:p>
          <a:p>
            <a:pPr lvl="1"/>
            <a:r>
              <a:rPr lang="en-GB" sz="1600" dirty="0"/>
              <a:t>Test the success of the improvement at CoMC</a:t>
            </a:r>
          </a:p>
          <a:p>
            <a:r>
              <a:rPr lang="en-GB" sz="1800" dirty="0"/>
              <a:t>Measure </a:t>
            </a:r>
          </a:p>
          <a:p>
            <a:pPr lvl="1"/>
            <a:r>
              <a:rPr lang="en-GB" sz="1600" dirty="0"/>
              <a:t>[CoMC measure]</a:t>
            </a:r>
          </a:p>
          <a:p>
            <a:endParaRPr lang="en-GB" dirty="0"/>
          </a:p>
        </p:txBody>
      </p:sp>
    </p:spTree>
    <p:extLst>
      <p:ext uri="{BB962C8B-B14F-4D97-AF65-F5344CB8AC3E}">
        <p14:creationId xmlns:p14="http://schemas.microsoft.com/office/powerpoint/2010/main" val="2585956211"/>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D8A916D98CE184FB36F7880E2BD0F8A" ma:contentTypeVersion="6" ma:contentTypeDescription="Create a new document." ma:contentTypeScope="" ma:versionID="2291544762c46aaecc5ec1d043a504d6">
  <xsd:schema xmlns:xsd="http://www.w3.org/2001/XMLSchema" xmlns:xs="http://www.w3.org/2001/XMLSchema" xmlns:p="http://schemas.microsoft.com/office/2006/metadata/properties" xmlns:ns3="c39f7e49-0b2e-4394-868d-72099a267b4a" xmlns:ns4="7dc10145-0930-4f77-9971-20747f828c5b" targetNamespace="http://schemas.microsoft.com/office/2006/metadata/properties" ma:root="true" ma:fieldsID="80fb68fcccf2f93f0fb5e28f5f3570d7" ns3:_="" ns4:_="">
    <xsd:import namespace="c39f7e49-0b2e-4394-868d-72099a267b4a"/>
    <xsd:import namespace="7dc10145-0930-4f77-9971-20747f828c5b"/>
    <xsd:element name="properties">
      <xsd:complexType>
        <xsd:sequence>
          <xsd:element name="documentManagement">
            <xsd:complexType>
              <xsd:all>
                <xsd:element ref="ns3:MediaServiceMetadata" minOccurs="0"/>
                <xsd:element ref="ns3:MediaServiceFastMetadata" minOccurs="0"/>
                <xsd:element ref="ns3:MediaServiceAutoTag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9f7e49-0b2e-4394-868d-72099a267b4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dc10145-0930-4f77-9971-20747f828c5b"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SharingHintHash" ma:index="13"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SharedWithUsers xmlns="7dc10145-0930-4f77-9971-20747f828c5b">
      <UserInfo>
        <DisplayName>Clarke, Angela</DisplayName>
        <AccountId>6</AccountId>
        <AccountType/>
      </UserInfo>
      <UserInfo>
        <DisplayName>McGlone, Jayne</DisplayName>
        <AccountId>12</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861D7D9-7421-43CB-A1D2-B73F748E037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9f7e49-0b2e-4394-868d-72099a267b4a"/>
    <ds:schemaRef ds:uri="7dc10145-0930-4f77-9971-20747f828c5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E966AA5-3D01-4B81-BAE0-8020A2E16EFF}">
  <ds:schemaRefs>
    <ds:schemaRef ds:uri="http://schemas.microsoft.com/office/2006/metadata/properties"/>
    <ds:schemaRef ds:uri="http://schemas.microsoft.com/office/2006/documentManagement/types"/>
    <ds:schemaRef ds:uri="http://www.w3.org/XML/1998/namespace"/>
    <ds:schemaRef ds:uri="http://purl.org/dc/dcmitype/"/>
    <ds:schemaRef ds:uri="7dc10145-0930-4f77-9971-20747f828c5b"/>
    <ds:schemaRef ds:uri="c39f7e49-0b2e-4394-868d-72099a267b4a"/>
    <ds:schemaRef ds:uri="http://purl.org/dc/elements/1.1/"/>
    <ds:schemaRef ds:uri="http://purl.org/dc/terms/"/>
    <ds:schemaRef ds:uri="http://schemas.microsoft.com/office/infopath/2007/PartnerControls"/>
    <ds:schemaRef ds:uri="http://schemas.openxmlformats.org/package/2006/metadata/core-properties"/>
  </ds:schemaRefs>
</ds:datastoreItem>
</file>

<file path=customXml/itemProps3.xml><?xml version="1.0" encoding="utf-8"?>
<ds:datastoreItem xmlns:ds="http://schemas.openxmlformats.org/officeDocument/2006/customXml" ds:itemID="{2A513DF9-3E74-488E-B239-1C5C999E5CA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4582</TotalTime>
  <Words>969</Words>
  <Application>Microsoft Office PowerPoint</Application>
  <PresentationFormat>On-screen Show (16:9)</PresentationFormat>
  <Paragraphs>217</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Segoe UI</vt:lpstr>
      <vt:lpstr>Times New Roman</vt:lpstr>
      <vt:lpstr>Office Theme</vt:lpstr>
      <vt:lpstr>KVI Review Update</vt:lpstr>
      <vt:lpstr>Background</vt:lpstr>
      <vt:lpstr>Proposed Consolidated KVIs</vt:lpstr>
      <vt:lpstr>Strawman KVI – System Availability/Performance</vt:lpstr>
      <vt:lpstr>Strawman KVI – Issue Resolution</vt:lpstr>
      <vt:lpstr>Issue Resolution Matrix – Example Only THIS SLIDE REQUIRES FURTHER DEVELOPMENT</vt:lpstr>
      <vt:lpstr>Strawman KVI – Effective Communication</vt:lpstr>
      <vt:lpstr>Strawman KVI - Compliance</vt:lpstr>
      <vt:lpstr>Strawman KVI – Continuous Improvement </vt:lpstr>
      <vt:lpstr>Strawman KVI – Innovation [DRAFT – THIS NEEDS FURTHER WORK]</vt:lpstr>
      <vt:lpstr>KVI – Customer Relationship Management  (as currently drafted)</vt:lpstr>
      <vt:lpstr>KVI – Customer Data Security  </vt:lpstr>
      <vt:lpstr>Next Steps</vt:lpstr>
      <vt:lpstr>KVI Review Plan</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McGlone, Jayne</cp:lastModifiedBy>
  <cp:revision>70</cp:revision>
  <cp:lastPrinted>2020-01-07T09:15:21Z</cp:lastPrinted>
  <dcterms:created xsi:type="dcterms:W3CDTF">2018-09-02T17:12:15Z</dcterms:created>
  <dcterms:modified xsi:type="dcterms:W3CDTF">2020-01-09T10:32:02Z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0x0101003D8A916D98CE184FB36F7880E2BD0F8A</vt:lpwstr>
  </property>
</Properties>
</file>