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669" r:id="rId5"/>
    <p:sldId id="723" r:id="rId6"/>
    <p:sldId id="718" r:id="rId7"/>
    <p:sldId id="525" r:id="rId8"/>
    <p:sldId id="526" r:id="rId9"/>
    <p:sldId id="527" r:id="rId10"/>
    <p:sldId id="528" r:id="rId11"/>
    <p:sldId id="529" r:id="rId12"/>
    <p:sldId id="719" r:id="rId13"/>
    <p:sldId id="437" r:id="rId1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E7BB20"/>
    <a:srgbClr val="FFFFFF"/>
    <a:srgbClr val="FF0000"/>
    <a:srgbClr val="40D1F5"/>
    <a:srgbClr val="84B8DA"/>
    <a:srgbClr val="B1D6E8"/>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99A205-A707-454B-A860-32E6D066E544}" v="1569" dt="2020-01-07T15:53:48.5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07/01/2020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3316531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457096" fontAlgn="base">
              <a:spcBef>
                <a:spcPct val="0"/>
              </a:spcBef>
              <a:spcAft>
                <a:spcPct val="0"/>
              </a:spcAft>
              <a:defRPr/>
            </a:pPr>
            <a:fld id="{5CEEF4EF-0CB7-4BE4-87B2-7E00C5B19637}" type="slidenum">
              <a:rPr lang="en-GB" sz="1200">
                <a:solidFill>
                  <a:prstClr val="black"/>
                </a:solidFill>
                <a:latin typeface="Arial" charset="0"/>
                <a:ea typeface="ＭＳ Ｐゴシック" pitchFamily="34" charset="-128"/>
              </a:rPr>
              <a:pPr defTabSz="457096" fontAlgn="base">
                <a:spcBef>
                  <a:spcPct val="0"/>
                </a:spcBef>
                <a:spcAft>
                  <a:spcPct val="0"/>
                </a:spcAft>
                <a:defRPr/>
              </a:pPr>
              <a:t>10</a:t>
            </a:fld>
            <a:endParaRPr lang="en-GB" sz="1200">
              <a:solidFill>
                <a:prstClr val="black"/>
              </a:solidFill>
              <a:latin typeface="Arial" charset="0"/>
              <a:ea typeface="ＭＳ Ｐゴシック" pitchFamily="34" charset="-128"/>
            </a:endParaRPr>
          </a:p>
        </p:txBody>
      </p:sp>
    </p:spTree>
    <p:extLst>
      <p:ext uri="{BB962C8B-B14F-4D97-AF65-F5344CB8AC3E}">
        <p14:creationId xmlns:p14="http://schemas.microsoft.com/office/powerpoint/2010/main" val="1068279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Excel_Worksheet.xlsx"/><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p:txBody>
          <a:bodyPr>
            <a:normAutofit fontScale="90000"/>
          </a:bodyPr>
          <a:lstStyle/>
          <a:p>
            <a:r>
              <a:rPr lang="en-GB" dirty="0">
                <a:latin typeface="Arial"/>
                <a:cs typeface="Arial"/>
              </a:rPr>
              <a:t>Amendment Invoice Update</a:t>
            </a:r>
          </a:p>
        </p:txBody>
      </p:sp>
    </p:spTree>
    <p:extLst>
      <p:ext uri="{BB962C8B-B14F-4D97-AF65-F5344CB8AC3E}">
        <p14:creationId xmlns:p14="http://schemas.microsoft.com/office/powerpoint/2010/main" val="333830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Group 978">
            <a:extLst>
              <a:ext uri="{FF2B5EF4-FFF2-40B4-BE49-F238E27FC236}">
                <a16:creationId xmlns:a16="http://schemas.microsoft.com/office/drawing/2014/main" id="{CB833D93-4788-4573-A031-6B867896247D}"/>
              </a:ext>
            </a:extLst>
          </p:cNvPr>
          <p:cNvGraphicFramePr>
            <a:graphicFrameLocks noGrp="1"/>
          </p:cNvGraphicFramePr>
          <p:nvPr>
            <p:extLst/>
          </p:nvPr>
        </p:nvGraphicFramePr>
        <p:xfrm>
          <a:off x="107504" y="683330"/>
          <a:ext cx="8928990" cy="466904"/>
        </p:xfrm>
        <a:graphic>
          <a:graphicData uri="http://schemas.openxmlformats.org/drawingml/2006/table">
            <a:tbl>
              <a:tblPr/>
              <a:tblGrid>
                <a:gridCol w="1275570">
                  <a:extLst>
                    <a:ext uri="{9D8B030D-6E8A-4147-A177-3AD203B41FA5}">
                      <a16:colId xmlns:a16="http://schemas.microsoft.com/office/drawing/2014/main" val="20000"/>
                    </a:ext>
                  </a:extLst>
                </a:gridCol>
                <a:gridCol w="1275570">
                  <a:extLst>
                    <a:ext uri="{9D8B030D-6E8A-4147-A177-3AD203B41FA5}">
                      <a16:colId xmlns:a16="http://schemas.microsoft.com/office/drawing/2014/main" val="20002"/>
                    </a:ext>
                  </a:extLst>
                </a:gridCol>
                <a:gridCol w="1275570">
                  <a:extLst>
                    <a:ext uri="{9D8B030D-6E8A-4147-A177-3AD203B41FA5}">
                      <a16:colId xmlns:a16="http://schemas.microsoft.com/office/drawing/2014/main" val="20003"/>
                    </a:ext>
                  </a:extLst>
                </a:gridCol>
                <a:gridCol w="1275570">
                  <a:extLst>
                    <a:ext uri="{9D8B030D-6E8A-4147-A177-3AD203B41FA5}">
                      <a16:colId xmlns:a16="http://schemas.microsoft.com/office/drawing/2014/main" val="20006"/>
                    </a:ext>
                  </a:extLst>
                </a:gridCol>
                <a:gridCol w="1275570">
                  <a:extLst>
                    <a:ext uri="{9D8B030D-6E8A-4147-A177-3AD203B41FA5}">
                      <a16:colId xmlns:a16="http://schemas.microsoft.com/office/drawing/2014/main" val="20004"/>
                    </a:ext>
                  </a:extLst>
                </a:gridCol>
                <a:gridCol w="1275570">
                  <a:extLst>
                    <a:ext uri="{9D8B030D-6E8A-4147-A177-3AD203B41FA5}">
                      <a16:colId xmlns:a16="http://schemas.microsoft.com/office/drawing/2014/main" val="20005"/>
                    </a:ext>
                  </a:extLst>
                </a:gridCol>
                <a:gridCol w="1275570">
                  <a:extLst>
                    <a:ext uri="{9D8B030D-6E8A-4147-A177-3AD203B41FA5}">
                      <a16:colId xmlns:a16="http://schemas.microsoft.com/office/drawing/2014/main" val="20007"/>
                    </a:ext>
                  </a:extLst>
                </a:gridCol>
              </a:tblGrid>
              <a:tr h="141278">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r>
                        <a:rPr kumimoji="0" lang="en-US" sz="800" b="1" i="0" u="none" strike="noStrike" kern="1200" cap="none" spc="0" normalizeH="0" baseline="0">
                          <a:ln>
                            <a:noFill/>
                          </a:ln>
                          <a:solidFill>
                            <a:schemeClr val="bg1"/>
                          </a:solidFill>
                          <a:effectLst/>
                          <a:uLnTx/>
                          <a:uFillTx/>
                          <a:latin typeface="Arial" panose="020B0604020202020204" pitchFamily="34" charset="0"/>
                          <a:ea typeface="+mn-ea"/>
                          <a:cs typeface="Arial" panose="020B0604020202020204" pitchFamily="34" charset="0"/>
                        </a:rPr>
                        <a:t>Overall Delivery Status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sz="900"/>
                    </a:p>
                  </a:txBody>
                  <a:tcPr marL="73152" marR="73152" marT="27432" marB="27432" anchor="ctr" anchorCtr="1" horzOverflow="overflow">
                    <a:lnL w="12700" cap="flat" cmpd="sng" algn="ctr">
                      <a:solidFill>
                        <a:srgbClr val="F9F9F9"/>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F9F9F9"/>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lumMod val="20000"/>
                        <a:lumOff val="80000"/>
                      </a:schemeClr>
                    </a:solidFill>
                  </a:tcPr>
                </a:tc>
                <a:tc gridSpan="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buNone/>
                      </a:pPr>
                      <a:r>
                        <a:rPr lang="en-US" sz="800" b="1" kern="1200" baseline="0">
                          <a:solidFill>
                            <a:schemeClr val="bg1"/>
                          </a:solidFill>
                          <a:latin typeface="+mn-lt"/>
                          <a:ea typeface="+mn-ea"/>
                          <a:cs typeface="+mn-cs"/>
                        </a:rPr>
                        <a:t>Current Workstream Health Metrics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GB"/>
                    </a:p>
                  </a:txBody>
                  <a:tcPr/>
                </a:tc>
                <a:tc hMerge="1">
                  <a:txBody>
                    <a:bodyPr/>
                    <a:lstStyle/>
                    <a:p>
                      <a:endParaRPr lang="en-GB"/>
                    </a:p>
                  </a:txBody>
                  <a:tcPr/>
                </a:tc>
                <a:tc hMerge="1">
                  <a:txBody>
                    <a:bodyPr/>
                    <a:lstStyle/>
                    <a:p>
                      <a:endParaRPr lang="en-US" sz="900"/>
                    </a:p>
                  </a:txBody>
                  <a:tcPr marL="73152" marR="73152" marT="27432" marB="27432" anchor="ctr" anchorCtr="1" horzOverflow="overflow">
                    <a:lnL w="12700" cap="flat" cmpd="sng" algn="ctr">
                      <a:solidFill>
                        <a:srgbClr val="F9F9F9"/>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F9F9F9"/>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sz="900" b="1">
                        <a:solidFill>
                          <a:schemeClr val="bg1"/>
                        </a:solidFill>
                        <a:latin typeface="+mj-lt"/>
                      </a:endParaRPr>
                    </a:p>
                  </a:txBody>
                  <a:tcPr marL="73152" marR="73152" marT="27432" marB="274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1461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cap="none" normalizeH="0" baseline="0">
                          <a:ln>
                            <a:noFill/>
                          </a:ln>
                          <a:solidFill>
                            <a:schemeClr val="tx1"/>
                          </a:solidFill>
                          <a:effectLst/>
                          <a:latin typeface="Arial" panose="020B0604020202020204" pitchFamily="34" charset="0"/>
                          <a:cs typeface="Arial" panose="020B0604020202020204" pitchFamily="34" charset="0"/>
                        </a:rPr>
                        <a:t>Overall Status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r>
                        <a:rPr kumimoji="0" lang="en-US" sz="700" b="1" i="0" u="none" strike="noStrike" kern="1200" cap="none" spc="0" normalizeH="0" baseline="0">
                          <a:ln>
                            <a:noFill/>
                          </a:ln>
                          <a:solidFill>
                            <a:schemeClr val="tx1"/>
                          </a:solidFill>
                          <a:effectLst/>
                          <a:uLnTx/>
                          <a:uFillTx/>
                          <a:latin typeface="Arial" panose="020B0604020202020204" pitchFamily="34" charset="0"/>
                          <a:ea typeface="+mn-ea"/>
                          <a:cs typeface="Arial" panose="020B0604020202020204" pitchFamily="34" charset="0"/>
                        </a:rPr>
                        <a:t>Trend</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cap="none" normalizeH="0" baseline="0">
                          <a:ln>
                            <a:noFill/>
                          </a:ln>
                          <a:solidFill>
                            <a:schemeClr val="tx1"/>
                          </a:solidFill>
                          <a:effectLst/>
                          <a:latin typeface="Arial" panose="020B0604020202020204" pitchFamily="34" charset="0"/>
                          <a:cs typeface="Arial" panose="020B0604020202020204" pitchFamily="34" charset="0"/>
                        </a:rPr>
                        <a:t>Performance VS plan</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rPr>
                        <a:t>Risk Profile</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a:ln>
                            <a:noFill/>
                          </a:ln>
                          <a:solidFill>
                            <a:srgbClr val="000000"/>
                          </a:solidFill>
                          <a:effectLst/>
                          <a:latin typeface="Arial"/>
                          <a:ea typeface="+mn-ea"/>
                          <a:cs typeface="Arial"/>
                        </a:rPr>
                        <a:t>Resourcing</a:t>
                      </a:r>
                      <a:endParaRPr kumimoji="0" lang="en-US" sz="700" b="1"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endParaRP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rPr>
                        <a:t>Readiness BAU</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rPr>
                        <a:t>Benefits SLA contribution</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1751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defRPr/>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endParaRPr kumimoji="0" lang="en-US" sz="900" b="0" i="0" u="none" strike="noStrike" kern="1200" cap="none" spc="0" normalizeH="0" baseline="0">
                        <a:ln>
                          <a:noFill/>
                        </a:ln>
                        <a:solidFill>
                          <a:schemeClr val="tx1"/>
                        </a:solidFill>
                        <a:effectLst/>
                        <a:uLnTx/>
                        <a:uFillTx/>
                        <a:latin typeface="Arial" panose="020B0604020202020204" pitchFamily="34" charset="0"/>
                        <a:ea typeface="+mn-ea"/>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2"/>
                  </a:ext>
                </a:extLst>
              </a:tr>
            </a:tbl>
          </a:graphicData>
        </a:graphic>
      </p:graphicFrame>
      <p:sp>
        <p:nvSpPr>
          <p:cNvPr id="8" name="Title 1">
            <a:extLst>
              <a:ext uri="{FF2B5EF4-FFF2-40B4-BE49-F238E27FC236}">
                <a16:creationId xmlns:a16="http://schemas.microsoft.com/office/drawing/2014/main" id="{F8B14FCB-A0CB-43D9-A8E7-CE95ADEA690B}"/>
              </a:ext>
            </a:extLst>
          </p:cNvPr>
          <p:cNvSpPr>
            <a:spLocks noGrp="1"/>
          </p:cNvSpPr>
          <p:nvPr>
            <p:ph type="title"/>
          </p:nvPr>
        </p:nvSpPr>
        <p:spPr>
          <a:xfrm>
            <a:off x="0" y="247153"/>
            <a:ext cx="6323955" cy="378805"/>
          </a:xfrm>
        </p:spPr>
        <p:txBody>
          <a:bodyPr>
            <a:normAutofit fontScale="90000"/>
          </a:bodyPr>
          <a:lstStyle/>
          <a:p>
            <a:pPr algn="l"/>
            <a:r>
              <a:rPr lang="en-US" sz="1200">
                <a:solidFill>
                  <a:schemeClr val="accent1">
                    <a:lumMod val="75000"/>
                  </a:schemeClr>
                </a:solidFill>
                <a:latin typeface="+mn-lt"/>
                <a:ea typeface="+mn-ea"/>
                <a:cs typeface="+mn-cs"/>
              </a:rPr>
              <a:t>Wipro</a:t>
            </a:r>
            <a:r>
              <a:rPr lang="en-US" sz="1200" cap="all">
                <a:solidFill>
                  <a:schemeClr val="accent1">
                    <a:lumMod val="75000"/>
                  </a:schemeClr>
                </a:solidFill>
                <a:latin typeface="+mn-lt"/>
                <a:ea typeface="+mn-ea"/>
                <a:cs typeface="+mn-cs"/>
              </a:rPr>
              <a:t> SSP Exceptions Backlog &amp; Transitions </a:t>
            </a:r>
            <a:r>
              <a:rPr lang="en-US" sz="1200">
                <a:solidFill>
                  <a:schemeClr val="accent1">
                    <a:lumMod val="75000"/>
                  </a:schemeClr>
                </a:solidFill>
                <a:latin typeface="+mn-lt"/>
                <a:ea typeface="+mn-ea"/>
                <a:cs typeface="+mn-cs"/>
              </a:rPr>
              <a:t>- SLA FEB 2020 – as at </a:t>
            </a:r>
            <a:r>
              <a:rPr lang="en-US" sz="1200" dirty="0">
                <a:solidFill>
                  <a:schemeClr val="accent1">
                    <a:lumMod val="75000"/>
                  </a:schemeClr>
                </a:solidFill>
                <a:latin typeface="+mn-lt"/>
                <a:ea typeface="+mn-ea"/>
                <a:cs typeface="+mn-cs"/>
              </a:rPr>
              <a:t>1st January</a:t>
            </a:r>
            <a:endParaRPr lang="en-US" sz="1200" dirty="0">
              <a:solidFill>
                <a:schemeClr val="accent1">
                  <a:lumMod val="75000"/>
                </a:schemeClr>
              </a:solidFill>
              <a:latin typeface="+mn-lt"/>
              <a:ea typeface="+mn-ea"/>
              <a:cs typeface="Arial"/>
            </a:endParaRPr>
          </a:p>
        </p:txBody>
      </p:sp>
      <p:sp>
        <p:nvSpPr>
          <p:cNvPr id="7" name="Up Arrow 27">
            <a:extLst>
              <a:ext uri="{FF2B5EF4-FFF2-40B4-BE49-F238E27FC236}">
                <a16:creationId xmlns:a16="http://schemas.microsoft.com/office/drawing/2014/main" id="{DFB119A4-30C7-4FB5-B96B-104F1046DFF4}"/>
              </a:ext>
            </a:extLst>
          </p:cNvPr>
          <p:cNvSpPr/>
          <p:nvPr/>
        </p:nvSpPr>
        <p:spPr>
          <a:xfrm>
            <a:off x="1937301" y="1016123"/>
            <a:ext cx="45719" cy="1132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a:solidFill>
                <a:prstClr val="white"/>
              </a:solidFill>
              <a:latin typeface="Calibri" panose="020F0502020204030204"/>
            </a:endParaRPr>
          </a:p>
        </p:txBody>
      </p:sp>
      <p:grpSp>
        <p:nvGrpSpPr>
          <p:cNvPr id="28" name="Group 27">
            <a:extLst>
              <a:ext uri="{FF2B5EF4-FFF2-40B4-BE49-F238E27FC236}">
                <a16:creationId xmlns:a16="http://schemas.microsoft.com/office/drawing/2014/main" id="{CFBDCE00-53CC-4233-9061-583C9F3D6D26}"/>
              </a:ext>
            </a:extLst>
          </p:cNvPr>
          <p:cNvGrpSpPr/>
          <p:nvPr/>
        </p:nvGrpSpPr>
        <p:grpSpPr>
          <a:xfrm>
            <a:off x="5334527" y="123482"/>
            <a:ext cx="4233061" cy="456701"/>
            <a:chOff x="5334523" y="123478"/>
            <a:chExt cx="4233061" cy="456701"/>
          </a:xfrm>
        </p:grpSpPr>
        <p:grpSp>
          <p:nvGrpSpPr>
            <p:cNvPr id="29" name="Group 28">
              <a:extLst>
                <a:ext uri="{FF2B5EF4-FFF2-40B4-BE49-F238E27FC236}">
                  <a16:creationId xmlns:a16="http://schemas.microsoft.com/office/drawing/2014/main" id="{E4D2C90B-2F9B-44D9-B759-6A4601AD8122}"/>
                </a:ext>
              </a:extLst>
            </p:cNvPr>
            <p:cNvGrpSpPr/>
            <p:nvPr/>
          </p:nvGrpSpPr>
          <p:grpSpPr>
            <a:xfrm>
              <a:off x="5334523" y="123478"/>
              <a:ext cx="4233061" cy="456701"/>
              <a:chOff x="2063351" y="-42310"/>
              <a:chExt cx="5808323" cy="1190483"/>
            </a:xfrm>
          </p:grpSpPr>
          <p:sp>
            <p:nvSpPr>
              <p:cNvPr id="37" name="Rectangle 300">
                <a:extLst>
                  <a:ext uri="{FF2B5EF4-FFF2-40B4-BE49-F238E27FC236}">
                    <a16:creationId xmlns:a16="http://schemas.microsoft.com/office/drawing/2014/main" id="{F920B7AD-7190-4FE7-A709-FC722C4FE59E}"/>
                  </a:ext>
                </a:extLst>
              </p:cNvPr>
              <p:cNvSpPr>
                <a:spLocks noChangeArrowheads="1"/>
              </p:cNvSpPr>
              <p:nvPr/>
            </p:nvSpPr>
            <p:spPr bwMode="gray">
              <a:xfrm>
                <a:off x="5068052" y="895193"/>
                <a:ext cx="2709416" cy="252980"/>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a:solidFill>
                      <a:srgbClr val="3E5AA8"/>
                    </a:solidFill>
                    <a:latin typeface="Arial" panose="020B0604020202020204" pitchFamily="34" charset="0"/>
                    <a:ea typeface="ＭＳ Ｐゴシック" pitchFamily="34" charset="-128"/>
                    <a:cs typeface="Arial" panose="020B0604020202020204" pitchFamily="34" charset="0"/>
                  </a:rPr>
                  <a:t>On track; no slippage or concerns</a:t>
                </a:r>
              </a:p>
            </p:txBody>
          </p:sp>
          <p:sp>
            <p:nvSpPr>
              <p:cNvPr id="38" name="Rectangle 301">
                <a:extLst>
                  <a:ext uri="{FF2B5EF4-FFF2-40B4-BE49-F238E27FC236}">
                    <a16:creationId xmlns:a16="http://schemas.microsoft.com/office/drawing/2014/main" id="{9684CB30-31DA-45BB-8DD0-62CD35F8EC07}"/>
                  </a:ext>
                </a:extLst>
              </p:cNvPr>
              <p:cNvSpPr>
                <a:spLocks noChangeArrowheads="1"/>
              </p:cNvSpPr>
              <p:nvPr/>
            </p:nvSpPr>
            <p:spPr bwMode="gray">
              <a:xfrm>
                <a:off x="5060083" y="453300"/>
                <a:ext cx="2647949" cy="272562"/>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a:solidFill>
                      <a:srgbClr val="3E5AA8"/>
                    </a:solidFill>
                    <a:latin typeface="Arial" panose="020B0604020202020204" pitchFamily="34" charset="0"/>
                    <a:ea typeface="ＭＳ Ｐゴシック" pitchFamily="34" charset="-128"/>
                    <a:cs typeface="Arial" panose="020B0604020202020204" pitchFamily="34" charset="0"/>
                  </a:rPr>
                  <a:t>Monitor closely, some slippage</a:t>
                </a:r>
              </a:p>
            </p:txBody>
          </p:sp>
          <p:sp>
            <p:nvSpPr>
              <p:cNvPr id="39" name="Rectangle 302">
                <a:extLst>
                  <a:ext uri="{FF2B5EF4-FFF2-40B4-BE49-F238E27FC236}">
                    <a16:creationId xmlns:a16="http://schemas.microsoft.com/office/drawing/2014/main" id="{ACC24B77-6347-4436-9851-FA6FC89B0D08}"/>
                  </a:ext>
                </a:extLst>
              </p:cNvPr>
              <p:cNvSpPr>
                <a:spLocks noChangeArrowheads="1"/>
              </p:cNvSpPr>
              <p:nvPr/>
            </p:nvSpPr>
            <p:spPr bwMode="gray">
              <a:xfrm>
                <a:off x="5060083" y="11404"/>
                <a:ext cx="2811591" cy="272564"/>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a:solidFill>
                      <a:srgbClr val="3E5AA8"/>
                    </a:solidFill>
                    <a:latin typeface="Arial" panose="020B0604020202020204" pitchFamily="34" charset="0"/>
                    <a:ea typeface="ＭＳ Ｐゴシック" pitchFamily="34" charset="-128"/>
                    <a:cs typeface="Arial" panose="020B0604020202020204" pitchFamily="34" charset="0"/>
                  </a:rPr>
                  <a:t>Urgent and decisive action required</a:t>
                </a:r>
                <a:endParaRPr lang="en-US" sz="100">
                  <a:solidFill>
                    <a:srgbClr val="000000"/>
                  </a:solidFill>
                  <a:latin typeface="Arial" charset="0"/>
                  <a:ea typeface="ＭＳ Ｐゴシック" pitchFamily="34" charset="-128"/>
                  <a:cs typeface="Arial" panose="020B0604020202020204" pitchFamily="34" charset="0"/>
                </a:endParaRPr>
              </a:p>
            </p:txBody>
          </p:sp>
          <p:sp>
            <p:nvSpPr>
              <p:cNvPr id="40" name="TextBox 39">
                <a:extLst>
                  <a:ext uri="{FF2B5EF4-FFF2-40B4-BE49-F238E27FC236}">
                    <a16:creationId xmlns:a16="http://schemas.microsoft.com/office/drawing/2014/main" id="{316171CD-8DF4-418A-BA30-975D8715BEBF}"/>
                  </a:ext>
                </a:extLst>
              </p:cNvPr>
              <p:cNvSpPr txBox="1"/>
              <p:nvPr/>
            </p:nvSpPr>
            <p:spPr>
              <a:xfrm>
                <a:off x="2063351" y="-42310"/>
                <a:ext cx="595861" cy="481369"/>
              </a:xfrm>
              <a:prstGeom prst="rect">
                <a:avLst/>
              </a:prstGeom>
              <a:noFill/>
            </p:spPr>
            <p:txBody>
              <a:bodyPr wrap="square" rtlCol="0">
                <a:spAutoFit/>
              </a:bodyPr>
              <a:lstStyle/>
              <a:p>
                <a:pPr defTabSz="457130" fontAlgn="base">
                  <a:spcBef>
                    <a:spcPct val="0"/>
                  </a:spcBef>
                  <a:spcAft>
                    <a:spcPct val="0"/>
                  </a:spcAft>
                  <a:defRPr/>
                </a:pPr>
                <a:r>
                  <a:rPr lang="en-GB" sz="600" b="1">
                    <a:solidFill>
                      <a:srgbClr val="3E5AA8"/>
                    </a:solidFill>
                    <a:latin typeface="Arial" panose="020B0604020202020204" pitchFamily="34" charset="0"/>
                    <a:ea typeface="ＭＳ Ｐゴシック" pitchFamily="34" charset="-128"/>
                    <a:cs typeface="Arial" panose="020B0604020202020204" pitchFamily="34" charset="0"/>
                  </a:rPr>
                  <a:t>Key:</a:t>
                </a:r>
                <a:endParaRPr lang="en-US" sz="500" b="1">
                  <a:solidFill>
                    <a:srgbClr val="000000"/>
                  </a:solidFill>
                  <a:latin typeface="Arial" charset="0"/>
                  <a:ea typeface="ＭＳ Ｐゴシック" pitchFamily="34" charset="-128"/>
                  <a:cs typeface="Arial" panose="020B0604020202020204" pitchFamily="34" charset="0"/>
                </a:endParaRPr>
              </a:p>
            </p:txBody>
          </p:sp>
        </p:grpSp>
        <p:grpSp>
          <p:nvGrpSpPr>
            <p:cNvPr id="30" name="Group 29">
              <a:extLst>
                <a:ext uri="{FF2B5EF4-FFF2-40B4-BE49-F238E27FC236}">
                  <a16:creationId xmlns:a16="http://schemas.microsoft.com/office/drawing/2014/main" id="{8DBB880C-0CCA-4C85-939A-C9CD5BDB7DCE}"/>
                </a:ext>
              </a:extLst>
            </p:cNvPr>
            <p:cNvGrpSpPr/>
            <p:nvPr/>
          </p:nvGrpSpPr>
          <p:grpSpPr>
            <a:xfrm>
              <a:off x="5771551" y="143449"/>
              <a:ext cx="1976006" cy="216511"/>
              <a:chOff x="6352146" y="156214"/>
              <a:chExt cx="1390743" cy="144950"/>
            </a:xfrm>
          </p:grpSpPr>
          <p:sp>
            <p:nvSpPr>
              <p:cNvPr id="34" name="Rectangle 300">
                <a:extLst>
                  <a:ext uri="{FF2B5EF4-FFF2-40B4-BE49-F238E27FC236}">
                    <a16:creationId xmlns:a16="http://schemas.microsoft.com/office/drawing/2014/main" id="{1DF485D0-5798-42D4-8A63-15A75397BBE9}"/>
                  </a:ext>
                </a:extLst>
              </p:cNvPr>
              <p:cNvSpPr>
                <a:spLocks noChangeArrowheads="1"/>
              </p:cNvSpPr>
              <p:nvPr/>
            </p:nvSpPr>
            <p:spPr bwMode="gray">
              <a:xfrm>
                <a:off x="6352146" y="156214"/>
                <a:ext cx="417679" cy="140858"/>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a:solidFill>
                      <a:srgbClr val="3E5AA8"/>
                    </a:solidFill>
                    <a:latin typeface="Arial" panose="020B0604020202020204" pitchFamily="34" charset="0"/>
                    <a:ea typeface="ＭＳ Ｐゴシック" pitchFamily="34" charset="-128"/>
                    <a:cs typeface="Arial" panose="020B0604020202020204" pitchFamily="34" charset="0"/>
                  </a:rPr>
                  <a:t>Static</a:t>
                </a:r>
              </a:p>
            </p:txBody>
          </p:sp>
          <p:sp>
            <p:nvSpPr>
              <p:cNvPr id="35" name="Rectangle 300">
                <a:extLst>
                  <a:ext uri="{FF2B5EF4-FFF2-40B4-BE49-F238E27FC236}">
                    <a16:creationId xmlns:a16="http://schemas.microsoft.com/office/drawing/2014/main" id="{E95E8BA8-114E-433E-ADD0-B8498889E7D3}"/>
                  </a:ext>
                </a:extLst>
              </p:cNvPr>
              <p:cNvSpPr>
                <a:spLocks noChangeArrowheads="1"/>
              </p:cNvSpPr>
              <p:nvPr/>
            </p:nvSpPr>
            <p:spPr bwMode="gray">
              <a:xfrm>
                <a:off x="7078975" y="156639"/>
                <a:ext cx="663914" cy="144525"/>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a:solidFill>
                      <a:srgbClr val="3E5AA8"/>
                    </a:solidFill>
                    <a:latin typeface="Arial" panose="020B0604020202020204" pitchFamily="34" charset="0"/>
                    <a:ea typeface="ＭＳ Ｐゴシック" pitchFamily="34" charset="-128"/>
                    <a:cs typeface="Arial" panose="020B0604020202020204" pitchFamily="34" charset="0"/>
                  </a:rPr>
                  <a:t>Declining</a:t>
                </a:r>
              </a:p>
            </p:txBody>
          </p:sp>
          <p:sp>
            <p:nvSpPr>
              <p:cNvPr id="36" name="Rectangle 300">
                <a:extLst>
                  <a:ext uri="{FF2B5EF4-FFF2-40B4-BE49-F238E27FC236}">
                    <a16:creationId xmlns:a16="http://schemas.microsoft.com/office/drawing/2014/main" id="{928CC8EA-728A-4AB5-8312-65476F6D788C}"/>
                  </a:ext>
                </a:extLst>
              </p:cNvPr>
              <p:cNvSpPr>
                <a:spLocks noChangeArrowheads="1"/>
              </p:cNvSpPr>
              <p:nvPr/>
            </p:nvSpPr>
            <p:spPr bwMode="gray">
              <a:xfrm>
                <a:off x="6673533" y="190379"/>
                <a:ext cx="661217" cy="66297"/>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a:solidFill>
                      <a:srgbClr val="3E5AA8"/>
                    </a:solidFill>
                    <a:latin typeface="Arial" panose="020B0604020202020204" pitchFamily="34" charset="0"/>
                    <a:ea typeface="ＭＳ Ｐゴシック" pitchFamily="34" charset="-128"/>
                    <a:cs typeface="Arial" panose="020B0604020202020204" pitchFamily="34" charset="0"/>
                  </a:rPr>
                  <a:t>Improving</a:t>
                </a:r>
                <a:endParaRPr lang="en-US" sz="500" b="1">
                  <a:solidFill>
                    <a:srgbClr val="3E5AA8"/>
                  </a:solidFill>
                  <a:latin typeface="Arial" panose="020B0604020202020204" pitchFamily="34" charset="0"/>
                  <a:ea typeface="ＭＳ Ｐゴシック" pitchFamily="34" charset="-128"/>
                  <a:cs typeface="Arial" panose="020B0604020202020204" pitchFamily="34" charset="0"/>
                </a:endParaRPr>
              </a:p>
            </p:txBody>
          </p:sp>
        </p:grpSp>
        <p:sp>
          <p:nvSpPr>
            <p:cNvPr id="31" name="Right Arrow 1">
              <a:extLst>
                <a:ext uri="{FF2B5EF4-FFF2-40B4-BE49-F238E27FC236}">
                  <a16:creationId xmlns:a16="http://schemas.microsoft.com/office/drawing/2014/main" id="{5C7C5542-0E84-4B48-BA34-75B2DE650DEF}"/>
                </a:ext>
              </a:extLst>
            </p:cNvPr>
            <p:cNvSpPr/>
            <p:nvPr/>
          </p:nvSpPr>
          <p:spPr>
            <a:xfrm>
              <a:off x="5648651" y="205447"/>
              <a:ext cx="109941" cy="694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a:solidFill>
                  <a:prstClr val="white"/>
                </a:solidFill>
                <a:latin typeface="Calibri" panose="020F0502020204030204"/>
              </a:endParaRPr>
            </a:p>
          </p:txBody>
        </p:sp>
        <p:sp>
          <p:nvSpPr>
            <p:cNvPr id="32" name="Down Arrow 2">
              <a:extLst>
                <a:ext uri="{FF2B5EF4-FFF2-40B4-BE49-F238E27FC236}">
                  <a16:creationId xmlns:a16="http://schemas.microsoft.com/office/drawing/2014/main" id="{983EF260-6C22-4CD1-B3DE-B461700EAA52}"/>
                </a:ext>
              </a:extLst>
            </p:cNvPr>
            <p:cNvSpPr/>
            <p:nvPr/>
          </p:nvSpPr>
          <p:spPr>
            <a:xfrm flipH="1">
              <a:off x="6732240" y="191516"/>
              <a:ext cx="45719" cy="75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a:solidFill>
                  <a:prstClr val="white"/>
                </a:solidFill>
                <a:latin typeface="Calibri" panose="020F0502020204030204"/>
              </a:endParaRPr>
            </a:p>
          </p:txBody>
        </p:sp>
        <p:sp>
          <p:nvSpPr>
            <p:cNvPr id="33" name="Up Arrow 35">
              <a:extLst>
                <a:ext uri="{FF2B5EF4-FFF2-40B4-BE49-F238E27FC236}">
                  <a16:creationId xmlns:a16="http://schemas.microsoft.com/office/drawing/2014/main" id="{816230C2-2F63-4456-989F-C9F10ED931A5}"/>
                </a:ext>
              </a:extLst>
            </p:cNvPr>
            <p:cNvSpPr/>
            <p:nvPr/>
          </p:nvSpPr>
          <p:spPr>
            <a:xfrm>
              <a:off x="6170480" y="200792"/>
              <a:ext cx="54372" cy="927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a:solidFill>
                  <a:prstClr val="white"/>
                </a:solidFill>
                <a:latin typeface="Calibri" panose="020F0502020204030204"/>
              </a:endParaRPr>
            </a:p>
          </p:txBody>
        </p:sp>
      </p:grpSp>
      <p:sp>
        <p:nvSpPr>
          <p:cNvPr id="41" name="Rectangle 40">
            <a:extLst>
              <a:ext uri="{FF2B5EF4-FFF2-40B4-BE49-F238E27FC236}">
                <a16:creationId xmlns:a16="http://schemas.microsoft.com/office/drawing/2014/main" id="{B8C1A6AA-9146-470D-A034-E97AD0C0D1FA}"/>
              </a:ext>
            </a:extLst>
          </p:cNvPr>
          <p:cNvSpPr/>
          <p:nvPr/>
        </p:nvSpPr>
        <p:spPr>
          <a:xfrm>
            <a:off x="7374507" y="332841"/>
            <a:ext cx="144017" cy="7348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a:solidFill>
                <a:prstClr val="white"/>
              </a:solidFill>
              <a:latin typeface="Calibri" panose="020F0502020204030204"/>
            </a:endParaRPr>
          </a:p>
        </p:txBody>
      </p:sp>
      <p:sp>
        <p:nvSpPr>
          <p:cNvPr id="42" name="Rectangle 41">
            <a:extLst>
              <a:ext uri="{FF2B5EF4-FFF2-40B4-BE49-F238E27FC236}">
                <a16:creationId xmlns:a16="http://schemas.microsoft.com/office/drawing/2014/main" id="{34160692-021D-430F-9223-8BF35CC419D1}"/>
              </a:ext>
            </a:extLst>
          </p:cNvPr>
          <p:cNvSpPr/>
          <p:nvPr/>
        </p:nvSpPr>
        <p:spPr>
          <a:xfrm>
            <a:off x="7374506" y="182166"/>
            <a:ext cx="144017" cy="7348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a:solidFill>
                <a:prstClr val="white"/>
              </a:solidFill>
              <a:latin typeface="Calibri" panose="020F0502020204030204"/>
            </a:endParaRPr>
          </a:p>
        </p:txBody>
      </p:sp>
      <p:sp>
        <p:nvSpPr>
          <p:cNvPr id="43" name="Rectangle 42">
            <a:extLst>
              <a:ext uri="{FF2B5EF4-FFF2-40B4-BE49-F238E27FC236}">
                <a16:creationId xmlns:a16="http://schemas.microsoft.com/office/drawing/2014/main" id="{2D69640D-23FC-45AB-8C80-0AD20C4C071E}"/>
              </a:ext>
            </a:extLst>
          </p:cNvPr>
          <p:cNvSpPr/>
          <p:nvPr/>
        </p:nvSpPr>
        <p:spPr>
          <a:xfrm>
            <a:off x="7380316" y="483519"/>
            <a:ext cx="144017" cy="7348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a:solidFill>
                <a:prstClr val="white"/>
              </a:solidFill>
              <a:latin typeface="Calibri" panose="020F0502020204030204"/>
            </a:endParaRPr>
          </a:p>
        </p:txBody>
      </p:sp>
      <p:pic>
        <p:nvPicPr>
          <p:cNvPr id="22" name="Picture 21">
            <a:extLst>
              <a:ext uri="{FF2B5EF4-FFF2-40B4-BE49-F238E27FC236}">
                <a16:creationId xmlns:a16="http://schemas.microsoft.com/office/drawing/2014/main" id="{24DC93C9-C57B-443F-A691-612614A954FD}"/>
              </a:ext>
            </a:extLst>
          </p:cNvPr>
          <p:cNvPicPr>
            <a:picLocks noChangeAspect="1"/>
          </p:cNvPicPr>
          <p:nvPr/>
        </p:nvPicPr>
        <p:blipFill>
          <a:blip r:embed="rId3"/>
          <a:stretch>
            <a:fillRect/>
          </a:stretch>
        </p:blipFill>
        <p:spPr>
          <a:xfrm>
            <a:off x="153224" y="1150234"/>
            <a:ext cx="8883270" cy="2021343"/>
          </a:xfrm>
          <a:prstGeom prst="rect">
            <a:avLst/>
          </a:prstGeom>
        </p:spPr>
      </p:pic>
      <p:pic>
        <p:nvPicPr>
          <p:cNvPr id="23" name="Picture 22">
            <a:extLst>
              <a:ext uri="{FF2B5EF4-FFF2-40B4-BE49-F238E27FC236}">
                <a16:creationId xmlns:a16="http://schemas.microsoft.com/office/drawing/2014/main" id="{E054DB33-313A-4B8D-AEDE-C08FD1072372}"/>
              </a:ext>
            </a:extLst>
          </p:cNvPr>
          <p:cNvPicPr>
            <a:picLocks noChangeAspect="1"/>
          </p:cNvPicPr>
          <p:nvPr/>
        </p:nvPicPr>
        <p:blipFill>
          <a:blip r:embed="rId4"/>
          <a:stretch>
            <a:fillRect/>
          </a:stretch>
        </p:blipFill>
        <p:spPr>
          <a:xfrm>
            <a:off x="153224" y="3013006"/>
            <a:ext cx="8883270" cy="2021343"/>
          </a:xfrm>
          <a:prstGeom prst="rect">
            <a:avLst/>
          </a:prstGeom>
        </p:spPr>
      </p:pic>
    </p:spTree>
    <p:extLst>
      <p:ext uri="{BB962C8B-B14F-4D97-AF65-F5344CB8AC3E}">
        <p14:creationId xmlns:p14="http://schemas.microsoft.com/office/powerpoint/2010/main" val="167119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6" name="Content Placeholder 2"/>
          <p:cNvSpPr txBox="1">
            <a:spLocks/>
          </p:cNvSpPr>
          <p:nvPr/>
        </p:nvSpPr>
        <p:spPr>
          <a:xfrm>
            <a:off x="467544" y="789552"/>
            <a:ext cx="8229600" cy="4064388"/>
          </a:xfrm>
          <a:prstGeom prst="rect">
            <a:avLst/>
          </a:prstGeom>
        </p:spPr>
        <p:txBody>
          <a:bodyPr vert="horz" lIns="91440" tIns="45720" rIns="91440" bIns="45720" rtlCol="0" anchor="t">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chemeClr val="accent1"/>
                </a:solidFill>
                <a:latin typeface="Arial"/>
                <a:cs typeface="Arial"/>
              </a:rPr>
              <a:t>Merged ASP &amp; AML files issued to customers for the first time for the November 2019 Billing Period.</a:t>
            </a:r>
          </a:p>
          <a:p>
            <a:endParaRPr lang="en-GB" sz="1800" dirty="0">
              <a:solidFill>
                <a:schemeClr val="accent1"/>
              </a:solidFill>
              <a:latin typeface="Arial"/>
              <a:cs typeface="Arial"/>
            </a:endParaRPr>
          </a:p>
          <a:p>
            <a:r>
              <a:rPr lang="en-GB" sz="1800" dirty="0">
                <a:solidFill>
                  <a:schemeClr val="accent1"/>
                </a:solidFill>
                <a:latin typeface="Arial"/>
                <a:cs typeface="Arial"/>
              </a:rPr>
              <a:t>A rare Primes &amp; Sub deduct meter scenario was not captured as part of the ASP file merge activity and this resulted in an ASP mismatch for 12 MPRNs affecting 6 customers. </a:t>
            </a:r>
          </a:p>
          <a:p>
            <a:endParaRPr lang="en-GB" sz="1800" dirty="0">
              <a:solidFill>
                <a:schemeClr val="accent1"/>
              </a:solidFill>
              <a:latin typeface="Arial"/>
              <a:cs typeface="Arial"/>
            </a:endParaRPr>
          </a:p>
          <a:p>
            <a:r>
              <a:rPr lang="en-GB" sz="1800" dirty="0">
                <a:solidFill>
                  <a:schemeClr val="accent1"/>
                </a:solidFill>
                <a:latin typeface="Arial"/>
                <a:cs typeface="Arial"/>
              </a:rPr>
              <a:t>All 6 customers affected had an ASP mismatch file issued 3 business days prior to the invoice Payment Due Date. </a:t>
            </a:r>
          </a:p>
          <a:p>
            <a:endParaRPr lang="en-GB" sz="1800" dirty="0">
              <a:solidFill>
                <a:schemeClr val="accent1"/>
              </a:solidFill>
              <a:latin typeface="Arial"/>
              <a:cs typeface="Arial"/>
            </a:endParaRPr>
          </a:p>
          <a:p>
            <a:r>
              <a:rPr lang="en-GB" sz="1800" dirty="0">
                <a:solidFill>
                  <a:schemeClr val="accent1"/>
                </a:solidFill>
                <a:latin typeface="Arial"/>
                <a:cs typeface="Arial"/>
              </a:rPr>
              <a:t>Cataloguing of Exception resolution process steps significantly behind schedule. Plan was originally to be completed by end of Dec-19. Revised plan has a completion date of end of Feb-20.  </a:t>
            </a:r>
          </a:p>
          <a:p>
            <a:endParaRPr lang="en-GB" sz="1800" dirty="0">
              <a:solidFill>
                <a:schemeClr val="accent1"/>
              </a:solidFill>
              <a:latin typeface="Arial"/>
              <a:cs typeface="Arial"/>
            </a:endParaRPr>
          </a:p>
          <a:p>
            <a:r>
              <a:rPr lang="en-GB" sz="1800" dirty="0">
                <a:solidFill>
                  <a:schemeClr val="accent1"/>
                </a:solidFill>
                <a:latin typeface="Arial"/>
                <a:cs typeface="Arial"/>
              </a:rPr>
              <a:t>Defect resolution and deployment has been affected by re-prioritisation and focus on AQ issues and code object locks for November 19 release plus a larger than normal volume all with the same SLA date of 6</a:t>
            </a:r>
            <a:r>
              <a:rPr lang="en-GB" sz="1800" baseline="30000" dirty="0">
                <a:solidFill>
                  <a:schemeClr val="accent1"/>
                </a:solidFill>
                <a:latin typeface="Arial"/>
                <a:cs typeface="Arial"/>
              </a:rPr>
              <a:t>th</a:t>
            </a:r>
            <a:r>
              <a:rPr lang="en-GB" sz="1800" dirty="0">
                <a:solidFill>
                  <a:schemeClr val="accent1"/>
                </a:solidFill>
                <a:latin typeface="Arial"/>
                <a:cs typeface="Arial"/>
              </a:rPr>
              <a:t> Dec causing a few bottle necks through-out the process. RTG forecast to be mid January. </a:t>
            </a:r>
          </a:p>
          <a:p>
            <a:endParaRPr lang="en-GB" sz="1800" dirty="0">
              <a:solidFill>
                <a:schemeClr val="accent1"/>
              </a:solidFill>
            </a:endParaRPr>
          </a:p>
          <a:p>
            <a:pPr marL="0" indent="0">
              <a:buNone/>
            </a:pPr>
            <a:endParaRPr lang="en-GB" sz="1400" u="sng" dirty="0"/>
          </a:p>
          <a:p>
            <a:endParaRPr lang="en-GB" sz="1400" dirty="0"/>
          </a:p>
          <a:p>
            <a:pPr marL="0" indent="0">
              <a:buNone/>
            </a:pPr>
            <a:endParaRPr lang="en-GB" sz="1400" dirty="0"/>
          </a:p>
          <a:p>
            <a:endParaRPr lang="en-GB" sz="1400" dirty="0"/>
          </a:p>
          <a:p>
            <a:endParaRPr lang="en-GB" sz="1400" dirty="0"/>
          </a:p>
          <a:p>
            <a:endParaRPr lang="en-GB" sz="1400" dirty="0"/>
          </a:p>
          <a:p>
            <a:endParaRPr lang="en-GB" sz="1400" dirty="0"/>
          </a:p>
          <a:p>
            <a:endParaRPr lang="en-GB" sz="1400" dirty="0"/>
          </a:p>
          <a:p>
            <a:endParaRPr lang="en-GB" sz="1600" i="1" dirty="0"/>
          </a:p>
          <a:p>
            <a:endParaRPr lang="en-GB" sz="1600" dirty="0"/>
          </a:p>
          <a:p>
            <a:pPr>
              <a:buFont typeface="Arial" panose="020B0604020202020204" pitchFamily="34" charset="0"/>
              <a:buChar char="•"/>
            </a:pPr>
            <a:endParaRPr lang="en-GB" sz="1600" dirty="0"/>
          </a:p>
          <a:p>
            <a:pPr marL="0" indent="0">
              <a:buNone/>
            </a:pPr>
            <a:endParaRPr lang="en-GB" sz="1600" dirty="0"/>
          </a:p>
          <a:p>
            <a:pPr marL="0" indent="0">
              <a:buNone/>
            </a:pPr>
            <a:endParaRPr lang="en-GB" sz="1400" dirty="0"/>
          </a:p>
          <a:p>
            <a:endParaRPr lang="en-GB" sz="1400" dirty="0"/>
          </a:p>
        </p:txBody>
      </p: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40653" y="3113728"/>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6" name="Rounded Rectangle 37">
            <a:extLst>
              <a:ext uri="{FF2B5EF4-FFF2-40B4-BE49-F238E27FC236}">
                <a16:creationId xmlns:a16="http://schemas.microsoft.com/office/drawing/2014/main" id="{720001BB-1748-451B-9A9A-23DF2152D3BB}"/>
              </a:ext>
            </a:extLst>
          </p:cNvPr>
          <p:cNvSpPr/>
          <p:nvPr/>
        </p:nvSpPr>
        <p:spPr>
          <a:xfrm>
            <a:off x="136749" y="1968291"/>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(LSPs) </a:t>
            </a:r>
          </a:p>
        </p:txBody>
      </p:sp>
      <p:sp>
        <p:nvSpPr>
          <p:cNvPr id="58" name="Rounded Rectangle 37">
            <a:extLst>
              <a:ext uri="{FF2B5EF4-FFF2-40B4-BE49-F238E27FC236}">
                <a16:creationId xmlns:a16="http://schemas.microsoft.com/office/drawing/2014/main" id="{E7D7C361-E86A-482B-B0AA-9D7AACFFB9D0}"/>
              </a:ext>
            </a:extLst>
          </p:cNvPr>
          <p:cNvSpPr/>
          <p:nvPr/>
        </p:nvSpPr>
        <p:spPr>
          <a:xfrm>
            <a:off x="136749" y="2542209"/>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(SSPs) </a:t>
            </a:r>
          </a:p>
        </p:txBody>
      </p:sp>
    </p:spTree>
    <p:extLst>
      <p:ext uri="{BB962C8B-B14F-4D97-AF65-F5344CB8AC3E}">
        <p14:creationId xmlns:p14="http://schemas.microsoft.com/office/powerpoint/2010/main" val="5973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8507288" cy="637580"/>
          </a:xfrm>
        </p:spPr>
        <p:txBody>
          <a:bodyPr vert="horz" lIns="91440" tIns="45720" rIns="91440" bIns="45720" rtlCol="0" anchor="ctr">
            <a:normAutofit/>
          </a:bodyPr>
          <a:lstStyle/>
          <a:p>
            <a:pPr algn="l"/>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1305398291"/>
              </p:ext>
            </p:extLst>
          </p:nvPr>
        </p:nvGraphicFramePr>
        <p:xfrm>
          <a:off x="6876256" y="123478"/>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110 MPRNs out of the 235,402 LSPs (0.05%) that were billed incurred an ASP mismatch.</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File merge activities reduced the mismatch to 12 MPRNs affecting 6 customers.</a:t>
                      </a:r>
                      <a:r>
                        <a:rPr lang="en-GB" sz="800" dirty="0">
                          <a:solidFill>
                            <a:schemeClr val="tx1"/>
                          </a:solidFill>
                        </a:rPr>
                        <a:t>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b="0" dirty="0">
                          <a:solidFill>
                            <a:schemeClr val="tx1"/>
                          </a:solidFill>
                        </a:rPr>
                        <a:t>December 2019 files will be updated to include the Primes &amp; Subs scenario.</a:t>
                      </a:r>
                      <a:endParaRPr lang="en-GB" sz="800" b="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4356710"/>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899592" y="4385998"/>
            <a:ext cx="5310708" cy="56201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b="0" dirty="0">
                <a:solidFill>
                  <a:schemeClr val="tx1"/>
                </a:solidFill>
              </a:rPr>
              <a:t>100 % of </a:t>
            </a:r>
            <a:r>
              <a:rPr lang="en-GB" sz="1200" b="0" u="sng" dirty="0">
                <a:solidFill>
                  <a:schemeClr val="tx1"/>
                </a:solidFill>
              </a:rPr>
              <a:t>ASP</a:t>
            </a:r>
            <a:r>
              <a:rPr lang="en-GB" sz="1200" b="0" dirty="0">
                <a:solidFill>
                  <a:schemeClr val="tx1"/>
                </a:solidFill>
              </a:rPr>
              <a:t> offline correction files issued 3 days prior to PDD. </a:t>
            </a:r>
          </a:p>
        </p:txBody>
      </p:sp>
      <p:sp>
        <p:nvSpPr>
          <p:cNvPr id="17" name="Title 1"/>
          <p:cNvSpPr txBox="1">
            <a:spLocks/>
          </p:cNvSpPr>
          <p:nvPr/>
        </p:nvSpPr>
        <p:spPr>
          <a:xfrm>
            <a:off x="85408" y="3507854"/>
            <a:ext cx="6323012"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Merged ASP &amp; AML files issued to customers for 1</a:t>
            </a:r>
            <a:r>
              <a:rPr lang="en-GB" sz="1000" baseline="30000" dirty="0">
                <a:solidFill>
                  <a:schemeClr val="tx1"/>
                </a:solidFill>
              </a:rPr>
              <a:t>st</a:t>
            </a:r>
            <a:r>
              <a:rPr lang="en-GB" sz="1000" dirty="0">
                <a:solidFill>
                  <a:schemeClr val="tx1"/>
                </a:solidFill>
              </a:rPr>
              <a:t> time. 6 customers still required  an ASP correction file. </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Merged ASP file to be updated to include the Primes &amp; Subs scenario for the December 2019 billing period.  </a:t>
            </a:r>
            <a:endParaRPr lang="en-GB" sz="1000" b="0" dirty="0">
              <a:solidFill>
                <a:schemeClr val="tx1"/>
              </a:solidFill>
            </a:endParaRPr>
          </a:p>
        </p:txBody>
      </p:sp>
      <p:graphicFrame>
        <p:nvGraphicFramePr>
          <p:cNvPr id="4" name="Object 3">
            <a:extLst>
              <a:ext uri="{FF2B5EF4-FFF2-40B4-BE49-F238E27FC236}">
                <a16:creationId xmlns:a16="http://schemas.microsoft.com/office/drawing/2014/main" id="{C1E7653E-8656-42DB-AF25-DA7AD5D6E504}"/>
              </a:ext>
            </a:extLst>
          </p:cNvPr>
          <p:cNvGraphicFramePr>
            <a:graphicFrameLocks noChangeAspect="1"/>
          </p:cNvGraphicFramePr>
          <p:nvPr>
            <p:extLst>
              <p:ext uri="{D42A27DB-BD31-4B8C-83A1-F6EECF244321}">
                <p14:modId xmlns:p14="http://schemas.microsoft.com/office/powerpoint/2010/main" val="470767078"/>
              </p:ext>
            </p:extLst>
          </p:nvPr>
        </p:nvGraphicFramePr>
        <p:xfrm>
          <a:off x="114300" y="487681"/>
          <a:ext cx="6689948" cy="3020174"/>
        </p:xfrm>
        <a:graphic>
          <a:graphicData uri="http://schemas.openxmlformats.org/presentationml/2006/ole">
            <mc:AlternateContent xmlns:mc="http://schemas.openxmlformats.org/markup-compatibility/2006">
              <mc:Choice xmlns:v="urn:schemas-microsoft-com:vml" Requires="v">
                <p:oleObj spid="_x0000_s1027" name="Worksheet" r:id="rId5" imgW="9182152" imgH="3613127" progId="Excel.Sheet.12">
                  <p:embed/>
                </p:oleObj>
              </mc:Choice>
              <mc:Fallback>
                <p:oleObj name="Worksheet" r:id="rId5" imgW="9182152" imgH="3613127" progId="Excel.Sheet.12">
                  <p:embed/>
                  <p:pic>
                    <p:nvPicPr>
                      <p:cNvPr id="4" name="Object 3">
                        <a:extLst>
                          <a:ext uri="{FF2B5EF4-FFF2-40B4-BE49-F238E27FC236}">
                            <a16:creationId xmlns:a16="http://schemas.microsoft.com/office/drawing/2014/main" id="{C1E7653E-8656-42DB-AF25-DA7AD5D6E504}"/>
                          </a:ext>
                        </a:extLst>
                      </p:cNvPr>
                      <p:cNvPicPr/>
                      <p:nvPr/>
                    </p:nvPicPr>
                    <p:blipFill>
                      <a:blip r:embed="rId6"/>
                      <a:stretch>
                        <a:fillRect/>
                      </a:stretch>
                    </p:blipFill>
                    <p:spPr>
                      <a:xfrm>
                        <a:off x="114300" y="487681"/>
                        <a:ext cx="6689948" cy="3020174"/>
                      </a:xfrm>
                      <a:prstGeom prst="rect">
                        <a:avLst/>
                      </a:prstGeom>
                    </p:spPr>
                  </p:pic>
                </p:oleObj>
              </mc:Fallback>
            </mc:AlternateContent>
          </a:graphicData>
        </a:graphic>
      </p:graphicFrame>
    </p:spTree>
    <p:extLst>
      <p:ext uri="{BB962C8B-B14F-4D97-AF65-F5344CB8AC3E}">
        <p14:creationId xmlns:p14="http://schemas.microsoft.com/office/powerpoint/2010/main" val="232686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nvPr>
        </p:nvGraphicFramePr>
        <p:xfrm>
          <a:off x="6876256" y="483518"/>
          <a:ext cx="2088232" cy="393137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r>
                        <a:rPr lang="en-GB" sz="700" dirty="0">
                          <a:solidFill>
                            <a:schemeClr val="tx1"/>
                          </a:solidFill>
                        </a:rPr>
                        <a:t>Exception backlog clearance continues to trend</a:t>
                      </a:r>
                      <a:r>
                        <a:rPr lang="en-GB" sz="700" baseline="0" dirty="0">
                          <a:solidFill>
                            <a:schemeClr val="tx1"/>
                          </a:solidFill>
                        </a:rPr>
                        <a:t> downwards.</a:t>
                      </a: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Despite reductions in backlog exceptions,</a:t>
                      </a:r>
                      <a:r>
                        <a:rPr lang="en-GB" sz="700" baseline="0" dirty="0">
                          <a:solidFill>
                            <a:schemeClr val="tx1"/>
                          </a:solidFill>
                        </a:rPr>
                        <a:t> the number of LSP and SSP reconciliations held off the AMS as a result of an exception remains high. </a:t>
                      </a:r>
                    </a:p>
                    <a:p>
                      <a:pPr marL="72000" lvl="0" indent="-72000">
                        <a:spcAft>
                          <a:spcPts val="400"/>
                        </a:spcAft>
                        <a:buFont typeface="Arial" panose="020B0604020202020204" pitchFamily="34" charset="0"/>
                        <a:buChar char="•"/>
                      </a:pPr>
                      <a:r>
                        <a:rPr lang="en-GB" sz="700" dirty="0">
                          <a:solidFill>
                            <a:schemeClr val="tx1"/>
                          </a:solidFill>
                        </a:rPr>
                        <a:t>Exceptions MI now shared with customers and analysis underway as to how best utilise this data for improved exception resolution.</a:t>
                      </a: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exception?</a:t>
            </a:r>
          </a:p>
          <a:p>
            <a:pPr marL="171450" indent="-171450" algn="l">
              <a:spcAft>
                <a:spcPts val="300"/>
              </a:spcAft>
              <a:buFont typeface="Arial" charset="0"/>
              <a:buChar char="•"/>
            </a:pPr>
            <a:r>
              <a:rPr lang="en-US" sz="8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124,1552 distinct MPRNs currently have unresolved exceptions within our systems (as of 31st Dec).</a:t>
            </a:r>
          </a:p>
          <a:p>
            <a:pPr algn="l"/>
            <a:endParaRPr lang="en-GB" sz="1200" b="0" dirty="0">
              <a:solidFill>
                <a:schemeClr val="tx1"/>
              </a:solidFill>
            </a:endParaRPr>
          </a:p>
          <a:p>
            <a:r>
              <a:rPr lang="en-GB" sz="1200" b="0" i="1" dirty="0">
                <a:solidFill>
                  <a:schemeClr val="tx1"/>
                </a:solidFill>
              </a:rPr>
              <a:t>(Aug-19 = 442,074, Sep-19 =147,489, Oct-19 = 179,165)</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691680" y="3246088"/>
            <a:ext cx="4248472"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2612954875"/>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c.20,000 distinct sites released from bill blocks over the last three months.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remains a key focus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3780420"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247 </a:t>
            </a:r>
            <a:r>
              <a:rPr lang="en-GB" sz="1200" b="0" dirty="0">
                <a:solidFill>
                  <a:schemeClr val="tx1"/>
                </a:solidFill>
              </a:rPr>
              <a:t>distinct MPRNs for the October billing period currently have bill blocks placed upon them (as at 30/11/19)</a:t>
            </a:r>
          </a:p>
          <a:p>
            <a:pPr algn="l"/>
            <a:endParaRPr lang="en-GB" sz="1200" b="0" i="1" dirty="0">
              <a:solidFill>
                <a:schemeClr val="tx1"/>
              </a:solidFill>
            </a:endParaRPr>
          </a:p>
          <a:p>
            <a:r>
              <a:rPr lang="en-GB" sz="1200" b="0" i="1" dirty="0">
                <a:solidFill>
                  <a:schemeClr val="tx1"/>
                </a:solidFill>
              </a:rPr>
              <a:t>(Aug-19 = 2,696, Sep-19 = 8,503, Oct-19 = 1,245)</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691680" y="3246088"/>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3954495602"/>
              </p:ext>
            </p:extLst>
          </p:nvPr>
        </p:nvGraphicFramePr>
        <p:xfrm>
          <a:off x="6727395" y="195487"/>
          <a:ext cx="2416605" cy="4793229"/>
        </p:xfrm>
        <a:graphic>
          <a:graphicData uri="http://schemas.openxmlformats.org/drawingml/2006/table">
            <a:tbl>
              <a:tblPr firstRow="1" bandRow="1">
                <a:tableStyleId>{5940675A-B579-460E-94D1-54222C63F5DA}</a:tableStyleId>
              </a:tblPr>
              <a:tblGrid>
                <a:gridCol w="2416605">
                  <a:extLst>
                    <a:ext uri="{9D8B030D-6E8A-4147-A177-3AD203B41FA5}">
                      <a16:colId xmlns:a16="http://schemas.microsoft.com/office/drawing/2014/main" val="20000"/>
                    </a:ext>
                  </a:extLst>
                </a:gridCol>
              </a:tblGrid>
              <a:tr h="22141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85413">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66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665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6656">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6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6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012416">
                <a:tc>
                  <a:txBody>
                    <a:bodyPr/>
                    <a:lstStyle/>
                    <a:p>
                      <a:pPr lvl="0"/>
                      <a:r>
                        <a:rPr lang="en-GB" sz="900" kern="1200" dirty="0">
                          <a:solidFill>
                            <a:schemeClr val="tx1"/>
                          </a:solidFill>
                          <a:effectLst/>
                          <a:latin typeface="+mn-lt"/>
                          <a:ea typeface="+mn-ea"/>
                          <a:cs typeface="+mn-cs"/>
                        </a:rPr>
                        <a:t>9 Amendment invoice impacting defects open as of 2</a:t>
                      </a:r>
                      <a:r>
                        <a:rPr lang="en-GB" sz="900" kern="1200" baseline="30000" dirty="0">
                          <a:solidFill>
                            <a:schemeClr val="tx1"/>
                          </a:solidFill>
                          <a:effectLst/>
                          <a:latin typeface="+mn-lt"/>
                          <a:ea typeface="+mn-ea"/>
                          <a:cs typeface="+mn-cs"/>
                        </a:rPr>
                        <a:t>nd</a:t>
                      </a:r>
                      <a:r>
                        <a:rPr lang="en-GB" sz="900" kern="1200" dirty="0">
                          <a:solidFill>
                            <a:schemeClr val="tx1"/>
                          </a:solidFill>
                          <a:effectLst/>
                          <a:latin typeface="+mn-lt"/>
                          <a:ea typeface="+mn-ea"/>
                          <a:cs typeface="+mn-cs"/>
                        </a:rPr>
                        <a:t> Jan-20.</a:t>
                      </a:r>
                    </a:p>
                    <a:p>
                      <a:pPr marL="342900" lvl="0" indent="-342900">
                        <a:spcAft>
                          <a:spcPts val="0"/>
                        </a:spcAft>
                        <a:buFont typeface="Symbol" panose="05050102010706020507" pitchFamily="18" charset="2"/>
                        <a:buChar char=""/>
                      </a:pPr>
                      <a:endParaRPr lang="en-GB" sz="800" dirty="0">
                        <a:effectLst/>
                        <a:latin typeface="Calibri" panose="020F0502020204030204" pitchFamily="34" charset="0"/>
                        <a:ea typeface="Times New Roman" panose="02020603050405020304" pitchFamily="18" charset="0"/>
                      </a:endParaRPr>
                    </a:p>
                    <a:p>
                      <a:pPr marL="342900" lvl="0" indent="-342900">
                        <a:spcAft>
                          <a:spcPts val="0"/>
                        </a:spcAft>
                        <a:buFont typeface="Symbol" panose="05050102010706020507" pitchFamily="18" charset="2"/>
                        <a:buChar char=""/>
                      </a:pPr>
                      <a:r>
                        <a:rPr lang="en-GB" sz="800" dirty="0">
                          <a:effectLst/>
                          <a:latin typeface="Calibri" panose="020F0502020204030204" pitchFamily="34" charset="0"/>
                          <a:ea typeface="Times New Roman" panose="02020603050405020304" pitchFamily="18" charset="0"/>
                        </a:rPr>
                        <a:t>3 Defects did not meet the December SLA:</a:t>
                      </a:r>
                      <a:endParaRPr lang="en-GB" sz="800" dirty="0">
                        <a:effectLst/>
                        <a:latin typeface="Calibri" panose="020F0502020204030204" pitchFamily="34" charset="0"/>
                        <a:ea typeface="Calibri" panose="020F0502020204030204" pitchFamily="34" charset="0"/>
                      </a:endParaRPr>
                    </a:p>
                    <a:p>
                      <a:pPr marL="742950" lvl="1" indent="-285750">
                        <a:spcAft>
                          <a:spcPts val="0"/>
                        </a:spcAft>
                        <a:buFont typeface="Courier New" panose="02070309020205020404" pitchFamily="49" charset="0"/>
                        <a:buChar char="o"/>
                      </a:pPr>
                      <a:r>
                        <a:rPr lang="en-GB" sz="800" dirty="0">
                          <a:effectLst/>
                          <a:latin typeface="Calibri" panose="020F0502020204030204" pitchFamily="34" charset="0"/>
                          <a:ea typeface="Times New Roman" panose="02020603050405020304" pitchFamily="18" charset="0"/>
                        </a:rPr>
                        <a:t>1458 – Defect put on hold due to November release.  Due to be deployed 04/01/2020</a:t>
                      </a:r>
                      <a:endParaRPr lang="en-GB" sz="800" kern="1200" dirty="0">
                        <a:solidFill>
                          <a:schemeClr val="tx1"/>
                        </a:solidFill>
                        <a:effectLst/>
                        <a:latin typeface="Calibri" panose="020F0502020204030204" pitchFamily="34" charset="0"/>
                        <a:ea typeface="Times New Roman" panose="02020603050405020304" pitchFamily="18" charset="0"/>
                        <a:cs typeface="+mn-cs"/>
                      </a:endParaRPr>
                    </a:p>
                    <a:p>
                      <a:pPr marL="742950" lvl="1" indent="-285750">
                        <a:spcAft>
                          <a:spcPts val="0"/>
                        </a:spcAft>
                        <a:buFont typeface="Courier New" panose="02070309020205020404" pitchFamily="49" charset="0"/>
                        <a:buChar char="o"/>
                      </a:pPr>
                      <a:r>
                        <a:rPr lang="en-GB" sz="800" kern="1200" dirty="0">
                          <a:solidFill>
                            <a:schemeClr val="tx1"/>
                          </a:solidFill>
                          <a:effectLst/>
                          <a:latin typeface="Calibri" panose="020F0502020204030204" pitchFamily="34" charset="0"/>
                          <a:ea typeface="+mn-ea"/>
                          <a:cs typeface="Calibri" panose="020F0502020204030204" pitchFamily="34" charset="0"/>
                        </a:rPr>
                        <a:t>1429 – had additional scenarios added at a late stage of the defect process due to MOD700, then failed assurance on 2 occasions – currently awaiting clarification with potential deployment 17/01/2020</a:t>
                      </a:r>
                    </a:p>
                    <a:p>
                      <a:pPr marL="742950" lvl="1" indent="-285750">
                        <a:spcAft>
                          <a:spcPts val="0"/>
                        </a:spcAft>
                        <a:buFont typeface="Courier New" panose="02070309020205020404" pitchFamily="49" charset="0"/>
                        <a:buChar char="o"/>
                      </a:pPr>
                      <a:r>
                        <a:rPr lang="en-GB" sz="800" dirty="0">
                          <a:effectLst/>
                          <a:latin typeface="Calibri" panose="020F0502020204030204" pitchFamily="34" charset="0"/>
                          <a:ea typeface="Times New Roman" panose="02020603050405020304" pitchFamily="18" charset="0"/>
                        </a:rPr>
                        <a:t>1449 – Defect put on hold due to November Release – currently in UAT execution with potential deployment 31/01/2020</a:t>
                      </a:r>
                      <a:endParaRPr lang="en-GB" sz="800" kern="1200" dirty="0">
                        <a:solidFill>
                          <a:schemeClr val="tx1"/>
                        </a:solidFill>
                        <a:effectLst/>
                        <a:latin typeface="Calibri" panose="020F0502020204030204" pitchFamily="34" charset="0"/>
                        <a:ea typeface="+mn-ea"/>
                        <a:cs typeface="Calibri" panose="020F0502020204030204" pitchFamily="34" charset="0"/>
                      </a:endParaRPr>
                    </a:p>
                    <a:p>
                      <a:pPr lvl="0"/>
                      <a:endParaRPr lang="en-GB" sz="800" kern="1200" dirty="0">
                        <a:solidFill>
                          <a:schemeClr val="tx1"/>
                        </a:solidFill>
                        <a:effectLst/>
                        <a:latin typeface="Calibri" panose="020F0502020204030204" pitchFamily="34" charset="0"/>
                        <a:ea typeface="+mn-ea"/>
                        <a:cs typeface="Calibri" panose="020F0502020204030204" pitchFamily="34" charset="0"/>
                      </a:endParaRPr>
                    </a:p>
                    <a:p>
                      <a:pPr lvl="0"/>
                      <a:endParaRPr lang="en-GB" sz="900" kern="1200" dirty="0">
                        <a:solidFill>
                          <a:schemeClr val="tx1"/>
                        </a:solidFill>
                        <a:effectLst/>
                        <a:latin typeface="+mn-lt"/>
                        <a:ea typeface="+mn-ea"/>
                        <a:cs typeface="+mn-cs"/>
                      </a:endParaRPr>
                    </a:p>
                    <a:p>
                      <a:pPr lvl="0"/>
                      <a:endParaRPr lang="en-GB" sz="900" kern="1200" dirty="0">
                        <a:solidFill>
                          <a:schemeClr val="tx1"/>
                        </a:solidFill>
                        <a:effectLst/>
                        <a:latin typeface="+mn-lt"/>
                        <a:ea typeface="+mn-ea"/>
                        <a:cs typeface="+mn-cs"/>
                      </a:endParaRPr>
                    </a:p>
                    <a:p>
                      <a:pPr marL="742950" lvl="1" indent="-285750">
                        <a:spcAft>
                          <a:spcPts val="0"/>
                        </a:spcAft>
                        <a:buFont typeface="Courier New" panose="02070309020205020404" pitchFamily="49" charset="0"/>
                        <a:buChar char="o"/>
                      </a:pPr>
                      <a:endParaRPr lang="en-GB" sz="900" dirty="0">
                        <a:effectLst/>
                        <a:latin typeface="Calibri" panose="020F0502020204030204" pitchFamily="34" charset="0"/>
                        <a:ea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62" y="771550"/>
            <a:ext cx="720080" cy="72008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2036738" y="477173"/>
            <a:ext cx="3873174"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9 open ASP/AML related defects as of 2</a:t>
            </a:r>
            <a:r>
              <a:rPr lang="en-GB" sz="1200" baseline="30000" dirty="0">
                <a:solidFill>
                  <a:schemeClr val="tx1"/>
                </a:solidFill>
              </a:rPr>
              <a:t>nd</a:t>
            </a:r>
            <a:r>
              <a:rPr lang="en-GB" sz="1200" dirty="0">
                <a:solidFill>
                  <a:schemeClr val="tx1"/>
                </a:solidFill>
              </a:rPr>
              <a:t> Jan</a:t>
            </a:r>
            <a:r>
              <a:rPr lang="en-GB" sz="1200" baseline="30000" dirty="0">
                <a:solidFill>
                  <a:schemeClr val="tx1"/>
                </a:solidFill>
              </a:rPr>
              <a:t>-20</a:t>
            </a:r>
            <a:endParaRPr lang="en-GB" sz="1200" dirty="0">
              <a:solidFill>
                <a:schemeClr val="tx1"/>
              </a:solidFill>
            </a:endParaRPr>
          </a:p>
          <a:p>
            <a:r>
              <a:rPr lang="en-GB" sz="1000" dirty="0">
                <a:solidFill>
                  <a:schemeClr val="tx1"/>
                </a:solidFill>
              </a:rPr>
              <a:t>(8 defects open at last month’s update)</a:t>
            </a:r>
          </a:p>
          <a:p>
            <a:endParaRPr lang="en-GB" sz="1000" dirty="0">
              <a:solidFill>
                <a:schemeClr val="tx1"/>
              </a:solidFill>
            </a:endParaRPr>
          </a:p>
          <a:p>
            <a:r>
              <a:rPr lang="en-GB" sz="1200" b="0" dirty="0">
                <a:solidFill>
                  <a:schemeClr val="tx1"/>
                </a:solidFill>
              </a:rPr>
              <a:t>54 defects (all process areas) awaiting fix deployment</a:t>
            </a:r>
            <a:endParaRPr lang="en-GB" sz="1100" b="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graphicFrame>
        <p:nvGraphicFramePr>
          <p:cNvPr id="3" name="Table 2">
            <a:extLst>
              <a:ext uri="{FF2B5EF4-FFF2-40B4-BE49-F238E27FC236}">
                <a16:creationId xmlns:a16="http://schemas.microsoft.com/office/drawing/2014/main" id="{BE070D37-FEF4-4332-AE72-EB68A32A1828}"/>
              </a:ext>
            </a:extLst>
          </p:cNvPr>
          <p:cNvGraphicFramePr>
            <a:graphicFrameLocks noGrp="1"/>
          </p:cNvGraphicFramePr>
          <p:nvPr>
            <p:extLst>
              <p:ext uri="{D42A27DB-BD31-4B8C-83A1-F6EECF244321}">
                <p14:modId xmlns:p14="http://schemas.microsoft.com/office/powerpoint/2010/main" val="3613795647"/>
              </p:ext>
            </p:extLst>
          </p:nvPr>
        </p:nvGraphicFramePr>
        <p:xfrm>
          <a:off x="286096" y="1635645"/>
          <a:ext cx="6350922" cy="3128243"/>
        </p:xfrm>
        <a:graphic>
          <a:graphicData uri="http://schemas.openxmlformats.org/drawingml/2006/table">
            <a:tbl>
              <a:tblPr firstRow="1" firstCol="1" bandRow="1"/>
              <a:tblGrid>
                <a:gridCol w="558300">
                  <a:extLst>
                    <a:ext uri="{9D8B030D-6E8A-4147-A177-3AD203B41FA5}">
                      <a16:colId xmlns:a16="http://schemas.microsoft.com/office/drawing/2014/main" val="3674796780"/>
                    </a:ext>
                  </a:extLst>
                </a:gridCol>
                <a:gridCol w="3575544">
                  <a:extLst>
                    <a:ext uri="{9D8B030D-6E8A-4147-A177-3AD203B41FA5}">
                      <a16:colId xmlns:a16="http://schemas.microsoft.com/office/drawing/2014/main" val="4256883131"/>
                    </a:ext>
                  </a:extLst>
                </a:gridCol>
                <a:gridCol w="645976">
                  <a:extLst>
                    <a:ext uri="{9D8B030D-6E8A-4147-A177-3AD203B41FA5}">
                      <a16:colId xmlns:a16="http://schemas.microsoft.com/office/drawing/2014/main" val="754228542"/>
                    </a:ext>
                  </a:extLst>
                </a:gridCol>
                <a:gridCol w="785551">
                  <a:extLst>
                    <a:ext uri="{9D8B030D-6E8A-4147-A177-3AD203B41FA5}">
                      <a16:colId xmlns:a16="http://schemas.microsoft.com/office/drawing/2014/main" val="2645888620"/>
                    </a:ext>
                  </a:extLst>
                </a:gridCol>
                <a:gridCol w="785551">
                  <a:extLst>
                    <a:ext uri="{9D8B030D-6E8A-4147-A177-3AD203B41FA5}">
                      <a16:colId xmlns:a16="http://schemas.microsoft.com/office/drawing/2014/main" val="4227178624"/>
                    </a:ext>
                  </a:extLst>
                </a:gridCol>
              </a:tblGrid>
              <a:tr h="212289">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Defect ID</a:t>
                      </a:r>
                      <a:endParaRPr lang="en-GB" sz="800">
                        <a:effectLst/>
                        <a:latin typeface="Calibri" panose="020F0502020204030204" pitchFamily="34" charset="0"/>
                        <a:ea typeface="Calibri" panose="020F0502020204030204" pitchFamily="34" charset="0"/>
                      </a:endParaRPr>
                    </a:p>
                  </a:txBody>
                  <a:tcPr marL="51511" marR="5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Defect Title</a:t>
                      </a:r>
                      <a:endParaRPr lang="en-GB" sz="800">
                        <a:effectLst/>
                        <a:latin typeface="Calibri" panose="020F0502020204030204" pitchFamily="34" charset="0"/>
                        <a:ea typeface="Calibri" panose="020F0502020204030204" pitchFamily="34" charset="0"/>
                      </a:endParaRPr>
                    </a:p>
                  </a:txBody>
                  <a:tcPr marL="51511" marR="5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Date Detected</a:t>
                      </a:r>
                      <a:endParaRPr lang="en-GB" sz="800">
                        <a:effectLst/>
                        <a:latin typeface="Calibri" panose="020F0502020204030204" pitchFamily="34" charset="0"/>
                        <a:ea typeface="Calibri" panose="020F0502020204030204" pitchFamily="34" charset="0"/>
                      </a:endParaRPr>
                    </a:p>
                  </a:txBody>
                  <a:tcPr marL="51511" marR="5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Target Fix Date</a:t>
                      </a:r>
                      <a:endParaRPr lang="en-GB" sz="800">
                        <a:effectLst/>
                        <a:latin typeface="Calibri" panose="020F0502020204030204" pitchFamily="34" charset="0"/>
                        <a:ea typeface="Calibri" panose="020F0502020204030204" pitchFamily="34" charset="0"/>
                      </a:endParaRPr>
                    </a:p>
                  </a:txBody>
                  <a:tcPr marL="51511" marR="5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SLA Resolution Date</a:t>
                      </a:r>
                      <a:endParaRPr lang="en-GB" sz="800">
                        <a:effectLst/>
                        <a:latin typeface="Calibri" panose="020F0502020204030204" pitchFamily="34" charset="0"/>
                        <a:ea typeface="Calibri" panose="020F0502020204030204" pitchFamily="34" charset="0"/>
                      </a:endParaRPr>
                    </a:p>
                  </a:txBody>
                  <a:tcPr marL="51511" marR="5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768798321"/>
                  </a:ext>
                </a:extLst>
              </a:tr>
              <a:tr h="212289">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1333</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DM REC financial mismatches in Amendment supporting file</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27/03/2019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effectLst/>
                          <a:latin typeface="Calibri" panose="020F0502020204030204" pitchFamily="34" charset="0"/>
                          <a:ea typeface="Calibri" panose="020F0502020204030204" pitchFamily="34" charset="0"/>
                        </a:rPr>
                        <a:t>TBC</a:t>
                      </a: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31/08/2019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066523"/>
                  </a:ext>
                </a:extLst>
              </a:tr>
              <a:tr h="441868">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1429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RGMA activity  has performed both class 3 normal rec and Check to Check reconciliation. This should have ideally triggered only Check to Check rec since DRE or AMR are registered.</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24/07/2019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effectLst/>
                          <a:highlight>
                            <a:srgbClr val="FFFF00"/>
                          </a:highlight>
                          <a:latin typeface="Calibri" panose="020F0502020204030204" pitchFamily="34" charset="0"/>
                          <a:ea typeface="Calibri" panose="020F0502020204030204" pitchFamily="34" charset="0"/>
                        </a:rPr>
                        <a:t>17/01/2020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highlight>
                            <a:srgbClr val="FFFF00"/>
                          </a:highlight>
                          <a:latin typeface="Calibri" panose="020F0502020204030204" pitchFamily="34" charset="0"/>
                          <a:ea typeface="Calibri" panose="020F0502020204030204" pitchFamily="34" charset="0"/>
                        </a:rPr>
                        <a:t>04/10/2019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4503338"/>
                  </a:ext>
                </a:extLst>
              </a:tr>
              <a:tr h="256919">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1449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RGMA activity received in a class 4 period post class change from class 2 to class 4 calculates incorrect volume.</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03/09/2019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effectLst/>
                          <a:highlight>
                            <a:srgbClr val="FFFF00"/>
                          </a:highlight>
                          <a:latin typeface="Calibri" panose="020F0502020204030204" pitchFamily="34" charset="0"/>
                          <a:ea typeface="Calibri" panose="020F0502020204030204" pitchFamily="34" charset="0"/>
                        </a:rPr>
                        <a:t>31/01/2020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highlight>
                            <a:srgbClr val="FFFF00"/>
                          </a:highlight>
                          <a:latin typeface="Calibri" panose="020F0502020204030204" pitchFamily="34" charset="0"/>
                          <a:ea typeface="Calibri" panose="020F0502020204030204" pitchFamily="34" charset="0"/>
                        </a:rPr>
                        <a:t>08/11/2019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0221670"/>
                  </a:ext>
                </a:extLst>
              </a:tr>
              <a:tr h="513837">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1458</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Issue with class 3 read upload process - Non-opening read is inserted between two reads through UBR process and next read has a TTZ of 1, volume is calculated incorrectly through UBR process</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13/09/2019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effectLst/>
                          <a:highlight>
                            <a:srgbClr val="FFFF00"/>
                          </a:highlight>
                          <a:latin typeface="Calibri" panose="020F0502020204030204" pitchFamily="34" charset="0"/>
                          <a:ea typeface="Calibri" panose="020F0502020204030204" pitchFamily="34" charset="0"/>
                        </a:rPr>
                        <a:t>04/01/2020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highlight>
                            <a:srgbClr val="FFFF00"/>
                          </a:highlight>
                          <a:latin typeface="Calibri" panose="020F0502020204030204" pitchFamily="34" charset="0"/>
                          <a:ea typeface="Calibri" panose="020F0502020204030204" pitchFamily="34" charset="0"/>
                        </a:rPr>
                        <a:t>06/12/2019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312785"/>
                  </a:ext>
                </a:extLst>
              </a:tr>
              <a:tr h="291898">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1477</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Incorrect variance Energy created after NDM prime reconciliation and net off volume and energy getting populated with 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11/10/2019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effectLst/>
                          <a:latin typeface="Calibri" panose="020F0502020204030204" pitchFamily="34" charset="0"/>
                          <a:ea typeface="Calibri" panose="020F0502020204030204" pitchFamily="34" charset="0"/>
                        </a:rPr>
                        <a:t>10/01/2020</a:t>
                      </a: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10/01/2020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770254"/>
                  </a:ext>
                </a:extLst>
              </a:tr>
              <a:tr h="291898">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1495</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Class 3 - Incorrect volume calculation when class change read is estimated with TTZ1</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15/11/2019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24/01/2020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07/02/2020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0372090"/>
                  </a:ext>
                </a:extLst>
              </a:tr>
              <a:tr h="291898">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1501</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Incorrect TTZ getting calculated on next read when last read and next read is estimated</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29/11/2019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07/02/2020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07/02/2020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063289"/>
                  </a:ext>
                </a:extLst>
              </a:tr>
              <a:tr h="291898">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1503</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Incorrect Class 4 Rec</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29/11/2019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07/02/2020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07/02/2020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7339991"/>
                  </a:ext>
                </a:extLst>
              </a:tr>
              <a:tr h="291898">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1513</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MR15 exception not created when the variance volume was negative but total volumes was positive and vice versa</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17/12/19</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21/02/2020</a:t>
                      </a:r>
                      <a:endParaRPr lang="en-GB" sz="80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dirty="0">
                          <a:solidFill>
                            <a:srgbClr val="000000"/>
                          </a:solidFill>
                          <a:effectLst/>
                          <a:latin typeface="Calibri" panose="020F0502020204030204" pitchFamily="34" charset="0"/>
                          <a:ea typeface="Calibri" panose="020F0502020204030204" pitchFamily="34" charset="0"/>
                        </a:rPr>
                        <a:t>06/03/2020</a:t>
                      </a:r>
                      <a:endParaRPr lang="en-GB" sz="800" dirty="0">
                        <a:effectLst/>
                        <a:latin typeface="Calibri" panose="020F0502020204030204" pitchFamily="34" charset="0"/>
                        <a:ea typeface="Calibri" panose="020F0502020204030204" pitchFamily="34" charset="0"/>
                      </a:endParaRPr>
                    </a:p>
                  </a:txBody>
                  <a:tcPr marL="51511" marR="515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557857"/>
                  </a:ext>
                </a:extLst>
              </a:tr>
            </a:tbl>
          </a:graphicData>
        </a:graphic>
      </p:graphicFrame>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dirty="0">
                          <a:solidFill>
                            <a:schemeClr val="tx1"/>
                          </a:solidFill>
                        </a:rPr>
                        <a:t>Reports shared with all customers and general and individual WebEx’s are ongoing</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563638"/>
            <a:ext cx="5112568"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endParaRPr lang="en-GB" sz="1600" dirty="0">
              <a:solidFill>
                <a:schemeClr val="tx1"/>
              </a:solidFill>
            </a:endParaRPr>
          </a:p>
          <a:p>
            <a:r>
              <a:rPr lang="en-GB" sz="1600" dirty="0">
                <a:solidFill>
                  <a:schemeClr val="tx1"/>
                </a:solidFill>
              </a:rPr>
              <a:t>Ongoing WebEx’s are being held to discuss general questions our customers have with the reports.</a:t>
            </a:r>
          </a:p>
          <a:p>
            <a:endParaRPr lang="en-GB" sz="1600" dirty="0">
              <a:solidFill>
                <a:schemeClr val="tx1"/>
              </a:solidFill>
            </a:endParaRPr>
          </a:p>
          <a:p>
            <a:r>
              <a:rPr lang="en-GB" sz="1600" dirty="0">
                <a:solidFill>
                  <a:schemeClr val="tx1"/>
                </a:solidFill>
              </a:rPr>
              <a:t>Ongoing individual customer WebEx's to discuss what the MI means specifically to them.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20538"/>
            <a:ext cx="8507288" cy="637580"/>
          </a:xfrm>
        </p:spPr>
        <p:txBody>
          <a:bodyPr vert="horz" lIns="91440" tIns="45720" rIns="91440" bIns="45720" rtlCol="0" anchor="ctr">
            <a:normAutofit/>
          </a:bodyPr>
          <a:lstStyle/>
          <a:p>
            <a:pPr algn="l"/>
            <a:r>
              <a:rPr lang="en-GB" sz="24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3236698052"/>
              </p:ext>
            </p:extLst>
          </p:nvPr>
        </p:nvGraphicFramePr>
        <p:xfrm>
          <a:off x="107503" y="483518"/>
          <a:ext cx="8928993" cy="4732052"/>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24244">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186627">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 backlogs should be no more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Exclusion backlogs should be no more than </a:t>
                      </a:r>
                      <a:r>
                        <a:rPr lang="en-GB" sz="600" b="1" kern="1200" dirty="0">
                          <a:solidFill>
                            <a:schemeClr val="tx1"/>
                          </a:solidFill>
                          <a:latin typeface="+mn-lt"/>
                          <a:ea typeface="+mn-ea"/>
                          <a:cs typeface="+mn-cs"/>
                        </a:rPr>
                        <a:t>2 invoice cycles</a:t>
                      </a:r>
                      <a:r>
                        <a:rPr lang="en-GB" sz="6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Correction of billed exclusions should be performed no later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Exceptions, Exclusions and mismatches are communicated within </a:t>
                      </a:r>
                      <a:r>
                        <a:rPr lang="en-GB" sz="600" b="1" kern="1200" dirty="0">
                          <a:solidFill>
                            <a:schemeClr val="tx1"/>
                          </a:solidFill>
                          <a:latin typeface="+mn-lt"/>
                          <a:ea typeface="+mn-ea"/>
                          <a:cs typeface="+mn-cs"/>
                        </a:rPr>
                        <a:t>2 business days </a:t>
                      </a:r>
                      <a:r>
                        <a:rPr lang="en-GB" sz="6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82199">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82199">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182199">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57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80306">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092948">
                <a:tc>
                  <a:txBody>
                    <a:bodyPr/>
                    <a:lstStyle/>
                    <a:p>
                      <a:pPr marL="171450" lvl="0" indent="-171450">
                        <a:spcAft>
                          <a:spcPts val="400"/>
                        </a:spcAft>
                        <a:buFont typeface="Arial" panose="020B0604020202020204" pitchFamily="34" charset="0"/>
                        <a:buChar char="•"/>
                      </a:pPr>
                      <a:r>
                        <a:rPr lang="en-GB" sz="700" baseline="0" dirty="0">
                          <a:solidFill>
                            <a:schemeClr val="tx1"/>
                          </a:solidFill>
                        </a:rPr>
                        <a:t>Merged ASP &amp; AML files issued for the 1</a:t>
                      </a:r>
                      <a:r>
                        <a:rPr lang="en-GB" sz="700" baseline="30000" dirty="0">
                          <a:solidFill>
                            <a:schemeClr val="tx1"/>
                          </a:solidFill>
                        </a:rPr>
                        <a:t>st</a:t>
                      </a:r>
                      <a:r>
                        <a:rPr lang="en-GB" sz="700" baseline="0" dirty="0">
                          <a:solidFill>
                            <a:schemeClr val="tx1"/>
                          </a:solidFill>
                        </a:rPr>
                        <a:t> time for November 2019 Billing Period. </a:t>
                      </a:r>
                      <a:endParaRPr lang="en-GB" sz="700" kern="1200" baseline="0" dirty="0">
                        <a:solidFill>
                          <a:schemeClr val="tx1"/>
                        </a:solidFill>
                        <a:latin typeface="+mn-lt"/>
                        <a:ea typeface="+mn-ea"/>
                        <a:cs typeface="+mn-cs"/>
                      </a:endParaRPr>
                    </a:p>
                    <a:p>
                      <a:pPr marL="171450" lvl="0" indent="-171450">
                        <a:spcAft>
                          <a:spcPts val="400"/>
                        </a:spcAft>
                        <a:buFont typeface="Arial" panose="020B0604020202020204" pitchFamily="34" charset="0"/>
                        <a:buChar char="•"/>
                      </a:pPr>
                      <a:r>
                        <a:rPr lang="en-GB" sz="700" kern="1200" baseline="0" dirty="0">
                          <a:solidFill>
                            <a:schemeClr val="tx1"/>
                          </a:solidFill>
                          <a:latin typeface="+mn-lt"/>
                          <a:ea typeface="+mn-ea"/>
                          <a:cs typeface="+mn-cs"/>
                        </a:rPr>
                        <a:t>Primes &amp; Subs scenarios resulted in 12 MPRNs with ASP mismatch affecting 6 customers. </a:t>
                      </a:r>
                      <a:endParaRPr lang="en-GB" sz="700" baseline="0" dirty="0">
                        <a:solidFill>
                          <a:schemeClr val="tx1"/>
                        </a:solidFill>
                      </a:endParaRPr>
                    </a:p>
                    <a:p>
                      <a:pPr marL="171450" lvl="0" indent="-171450">
                        <a:spcAft>
                          <a:spcPts val="400"/>
                        </a:spcAft>
                        <a:buFont typeface="Arial" panose="020B0604020202020204" pitchFamily="34" charset="0"/>
                        <a:buChar char="•"/>
                      </a:pPr>
                      <a:r>
                        <a:rPr lang="en-GB" sz="700" baseline="0" dirty="0">
                          <a:solidFill>
                            <a:schemeClr val="tx1"/>
                          </a:solidFill>
                        </a:rPr>
                        <a:t>All 6 customers had ASP corrections delivered 3 days prior to Payment Due Date</a:t>
                      </a:r>
                    </a:p>
                    <a:p>
                      <a:pPr marL="171450" lvl="0" indent="-171450">
                        <a:spcAft>
                          <a:spcPts val="400"/>
                        </a:spcAft>
                        <a:buFont typeface="Arial" panose="020B0604020202020204" pitchFamily="34" charset="0"/>
                        <a:buChar char="•"/>
                      </a:pPr>
                      <a:r>
                        <a:rPr lang="en-GB" sz="700" baseline="0" dirty="0">
                          <a:solidFill>
                            <a:schemeClr val="tx1"/>
                          </a:solidFill>
                        </a:rPr>
                        <a:t>Merged files to be updated to capture the Primes &amp; Subs scenario for December 2019 Billing Period.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800" dirty="0">
                          <a:solidFill>
                            <a:schemeClr val="tx1"/>
                          </a:solidFill>
                        </a:rPr>
                        <a:t>Despite reductions in backlog exceptions,</a:t>
                      </a:r>
                      <a:r>
                        <a:rPr lang="en-GB" sz="800" baseline="0" dirty="0">
                          <a:solidFill>
                            <a:schemeClr val="tx1"/>
                          </a:solidFill>
                        </a:rPr>
                        <a:t> the number of LSP and SSP reconciliations held off the AMS as a result of an exception remains high.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baseline="0" dirty="0">
                          <a:solidFill>
                            <a:schemeClr val="tx1"/>
                          </a:solidFill>
                        </a:rPr>
                        <a:t>Glidepath for clearance of backlog and transition exceptions on track for Feb-20 (SSP Glidepath attached as an appendix)</a:t>
                      </a:r>
                      <a:r>
                        <a:rPr lang="en-GB" sz="800" kern="1200" baseline="0" dirty="0">
                          <a:solidFill>
                            <a:schemeClr val="tx1"/>
                          </a:solidFill>
                          <a:latin typeface="+mn-lt"/>
                          <a:ea typeface="+mn-ea"/>
                          <a:cs typeface="+mn-cs"/>
                        </a:rPr>
                        <a:t>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Cataloguing all scenario resolution steps to ensure accuracy</a:t>
                      </a:r>
                    </a:p>
                    <a:p>
                      <a:pPr marL="72000" lvl="0" indent="-72000">
                        <a:spcAft>
                          <a:spcPts val="400"/>
                        </a:spcAft>
                        <a:buFont typeface="Arial" panose="020B0604020202020204" pitchFamily="34" charset="0"/>
                        <a:buChar char="•"/>
                      </a:pPr>
                      <a:endParaRPr lang="en-GB"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c.25,000 distinct sites released from bill blocks over the last six months. </a:t>
                      </a:r>
                      <a:endParaRPr lang="en-GB" sz="80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lvl="0"/>
                      <a:r>
                        <a:rPr lang="en-GB" sz="800" kern="1200" dirty="0">
                          <a:solidFill>
                            <a:schemeClr val="tx1"/>
                          </a:solidFill>
                          <a:effectLst/>
                          <a:latin typeface="+mn-lt"/>
                          <a:ea typeface="+mn-ea"/>
                          <a:cs typeface="+mn-cs"/>
                        </a:rPr>
                        <a:t>9 Amendment invoice impacting defects open as of 2</a:t>
                      </a:r>
                      <a:r>
                        <a:rPr lang="en-GB" sz="800" kern="1200" baseline="30000" dirty="0">
                          <a:solidFill>
                            <a:schemeClr val="tx1"/>
                          </a:solidFill>
                          <a:effectLst/>
                          <a:latin typeface="+mn-lt"/>
                          <a:ea typeface="+mn-ea"/>
                          <a:cs typeface="+mn-cs"/>
                        </a:rPr>
                        <a:t>nd</a:t>
                      </a:r>
                      <a:r>
                        <a:rPr lang="en-GB" sz="800" kern="1200" dirty="0">
                          <a:solidFill>
                            <a:schemeClr val="tx1"/>
                          </a:solidFill>
                          <a:effectLst/>
                          <a:latin typeface="+mn-lt"/>
                          <a:ea typeface="+mn-ea"/>
                          <a:cs typeface="+mn-cs"/>
                        </a:rPr>
                        <a:t> Jan-20.</a:t>
                      </a:r>
                    </a:p>
                    <a:p>
                      <a:pPr lvl="0"/>
                      <a:endParaRPr lang="en-GB" sz="800" kern="1200" dirty="0">
                        <a:solidFill>
                          <a:schemeClr val="tx1"/>
                        </a:solidFill>
                        <a:effectLst/>
                        <a:latin typeface="+mn-lt"/>
                        <a:ea typeface="+mn-ea"/>
                        <a:cs typeface="+mn-cs"/>
                      </a:endParaRPr>
                    </a:p>
                    <a:p>
                      <a:pPr marL="171450" lvl="0" indent="-171450" algn="l">
                        <a:spcAft>
                          <a:spcPts val="0"/>
                        </a:spcAft>
                        <a:buFont typeface="Arial" panose="020B0604020202020204" pitchFamily="34" charset="0"/>
                        <a:buChar char="•"/>
                      </a:pPr>
                      <a:r>
                        <a:rPr lang="en-GB" sz="800" kern="1200" dirty="0">
                          <a:solidFill>
                            <a:schemeClr val="tx1"/>
                          </a:solidFill>
                          <a:latin typeface="+mn-lt"/>
                          <a:ea typeface="+mn-ea"/>
                          <a:cs typeface="+mn-cs"/>
                        </a:rPr>
                        <a:t>3 Defects have not meet their  SLA dates. Affected by re-prioritisation focus on AQ issues and code object locks for November 19 release</a:t>
                      </a:r>
                    </a:p>
                    <a:p>
                      <a:pPr marL="171450" lvl="0" indent="-171450" algn="l">
                        <a:spcAft>
                          <a:spcPts val="0"/>
                        </a:spcAft>
                        <a:buFont typeface="Arial" panose="020B0604020202020204" pitchFamily="34" charset="0"/>
                        <a:buChar char="•"/>
                      </a:pPr>
                      <a:r>
                        <a:rPr lang="en-GB" sz="800" kern="1200" dirty="0">
                          <a:solidFill>
                            <a:schemeClr val="tx1"/>
                          </a:solidFill>
                          <a:latin typeface="+mn-lt"/>
                          <a:ea typeface="+mn-ea"/>
                          <a:cs typeface="+mn-cs"/>
                        </a:rPr>
                        <a:t>Return to Green (RTG) forecast is for mid Jan 2020 for all defect types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baseline="0" dirty="0">
                        <a:solidFill>
                          <a:srgbClr val="FF0000"/>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baseline="0" dirty="0">
                          <a:solidFill>
                            <a:schemeClr val="tx1"/>
                          </a:solidFill>
                        </a:rPr>
                        <a:t>Reports shared with all customers 2 business days after Amendment invoice issue date.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sz="800" baseline="0" dirty="0">
                        <a:solidFill>
                          <a:schemeClr val="tx1"/>
                        </a:solidFill>
                      </a:endParaRP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Ongoing WebEx’s are being held to discuss general questions our customers have with the reports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 Ongoing individual customer WebEx's to discuss what the MI means specifically to them</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146347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9" ma:contentTypeDescription="Create a new document." ma:contentTypeScope="" ma:versionID="33698781227c1022c60780d45ee3bba1">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8a8ccb695699b7d0890b7f0e4043351"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3092569d-7549-4f1f-b838-122d264c6bd8"/>
    <ds:schemaRef ds:uri="http://www.w3.org/XML/1998/namespace"/>
    <ds:schemaRef ds:uri="http://purl.org/dc/elements/1.1/"/>
    <ds:schemaRef ds:uri="http://purl.org/dc/terms/"/>
    <ds:schemaRef ds:uri="http://purl.org/dc/dcmitype/"/>
    <ds:schemaRef ds:uri="01f7a547-d57a-44ce-a211-81869c79743b"/>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24FCF32-CD6B-420E-9A55-A7E438C423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1749</TotalTime>
  <Words>1875</Words>
  <Application>Microsoft Office PowerPoint</Application>
  <PresentationFormat>On-screen Show (16:9)</PresentationFormat>
  <Paragraphs>270</Paragraphs>
  <Slides>10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Courier New</vt:lpstr>
      <vt:lpstr>Symbol</vt:lpstr>
      <vt:lpstr>Wingdings</vt:lpstr>
      <vt:lpstr>Wingdings 2</vt:lpstr>
      <vt:lpstr>Office Theme</vt:lpstr>
      <vt:lpstr>Worksheet</vt:lpstr>
      <vt:lpstr>Amendment Invoice Update</vt:lpstr>
      <vt:lpstr>Summary</vt:lpstr>
      <vt:lpstr>Summary Resolution Plan</vt:lpstr>
      <vt:lpstr>Supporting Information Mismatches</vt:lpstr>
      <vt:lpstr>Exceptions</vt:lpstr>
      <vt:lpstr>Exclusions</vt:lpstr>
      <vt:lpstr>Defects</vt:lpstr>
      <vt:lpstr>MI / Reporting</vt:lpstr>
      <vt:lpstr>Summary Resolution One Pager</vt:lpstr>
      <vt:lpstr>Wipro SSP Exceptions Backlog &amp; Transitions - SLA FEB 2020 – as at 1st January</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27</cp:revision>
  <cp:lastPrinted>2019-12-10T08:29:51Z</cp:lastPrinted>
  <dcterms:created xsi:type="dcterms:W3CDTF">2018-09-02T17:12:15Z</dcterms:created>
  <dcterms:modified xsi:type="dcterms:W3CDTF">2020-01-07T16:26:39Z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