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335" r:id="rId5"/>
    <p:sldId id="311" r:id="rId6"/>
    <p:sldId id="307" r:id="rId7"/>
    <p:sldId id="340" r:id="rId8"/>
    <p:sldId id="342" r:id="rId9"/>
  </p:sldIdLst>
  <p:sldSz cx="9144000" cy="5143500" type="screen16x9"/>
  <p:notesSz cx="6724650" cy="9774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1" userDrawn="1">
          <p15:clr>
            <a:srgbClr val="A4A3A4"/>
          </p15:clr>
        </p15:guide>
        <p15:guide id="3" pos="975" userDrawn="1">
          <p15:clr>
            <a:srgbClr val="A4A3A4"/>
          </p15:clr>
        </p15:guide>
        <p15:guide id="4" pos="5624" userDrawn="1">
          <p15:clr>
            <a:srgbClr val="A4A3A4"/>
          </p15:clr>
        </p15:guide>
        <p15:guide id="5" pos="1247" userDrawn="1">
          <p15:clr>
            <a:srgbClr val="A4A3A4"/>
          </p15:clr>
        </p15:guide>
        <p15:guide id="6" pos="2109" userDrawn="1">
          <p15:clr>
            <a:srgbClr val="A4A3A4"/>
          </p15:clr>
        </p15:guide>
        <p15:guide id="7" pos="2517" userDrawn="1">
          <p15:clr>
            <a:srgbClr val="A4A3A4"/>
          </p15:clr>
        </p15:guide>
        <p15:guide id="8" pos="340" userDrawn="1">
          <p15:clr>
            <a:srgbClr val="A4A3A4"/>
          </p15:clr>
        </p15:guide>
        <p15:guide id="9" orient="horz" pos="1393" userDrawn="1">
          <p15:clr>
            <a:srgbClr val="A4A3A4"/>
          </p15:clr>
        </p15:guide>
        <p15:guide id="10" pos="256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oster, Lee" initials="FL" lastIdx="10" clrIdx="0">
    <p:extLst>
      <p:ext uri="{19B8F6BF-5375-455C-9EA6-DF929625EA0E}">
        <p15:presenceInfo xmlns:p15="http://schemas.microsoft.com/office/powerpoint/2012/main" userId="S-1-5-21-4145888014-839675345-3125187760-3207" providerId="AD"/>
      </p:ext>
    </p:extLst>
  </p:cmAuthor>
  <p:cmAuthor id="2" name="Wilkes, Andrew" initials="WA" lastIdx="10" clrIdx="1">
    <p:extLst>
      <p:ext uri="{19B8F6BF-5375-455C-9EA6-DF929625EA0E}">
        <p15:presenceInfo xmlns:p15="http://schemas.microsoft.com/office/powerpoint/2012/main" userId="S-1-5-21-4145888014-839675345-3125187760-3489" providerId="AD"/>
      </p:ext>
    </p:extLst>
  </p:cmAuthor>
  <p:cmAuthor id="3" name="Wilkes, Andrew" initials="WA [2]" lastIdx="1" clrIdx="2">
    <p:extLst>
      <p:ext uri="{19B8F6BF-5375-455C-9EA6-DF929625EA0E}">
        <p15:presenceInfo xmlns:p15="http://schemas.microsoft.com/office/powerpoint/2012/main" userId="S::andrew.wilkes@xoserve.com::8c737259-034c-4913-8a34-8fa457fa19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4877"/>
    <a:srgbClr val="0070C0"/>
    <a:srgbClr val="40D1F5"/>
    <a:srgbClr val="9CCB3B"/>
    <a:srgbClr val="D75733"/>
    <a:srgbClr val="FFFFFF"/>
    <a:srgbClr val="B1D6E8"/>
    <a:srgbClr val="F2F2F2"/>
    <a:srgbClr val="7F7F7F"/>
    <a:srgbClr val="84B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C2D184-6D92-4F4D-B111-B270E64DE029}" v="2" dt="2020-01-07T16:07:22.6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20" y="52"/>
      </p:cViewPr>
      <p:guideLst>
        <p:guide orient="horz" pos="441"/>
        <p:guide pos="975"/>
        <p:guide pos="5624"/>
        <p:guide pos="1247"/>
        <p:guide pos="2109"/>
        <p:guide pos="2517"/>
        <p:guide pos="340"/>
        <p:guide orient="horz" pos="1393"/>
        <p:guide pos="25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.sharepoint.com/sites/XIO/Service%20Management/4.0%20Reporting/4.1.1%20Monthly%20Service%20Reports/Trend%20for%20Avoidable_Accountable%202019_v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Major Incident Causality Chart - Year to Date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4155787888669319E-2"/>
          <c:y val="0.12418771249715264"/>
          <c:w val="0.68392187475176558"/>
          <c:h val="0.788070473125173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Graphs!$C$2</c:f>
              <c:strCache>
                <c:ptCount val="1"/>
                <c:pt idx="0">
                  <c:v>Xoserve Identified/Xoserve Avoidable or Controllable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name>Trend for XOS Triggered/Avoidable</c:name>
            <c:spPr>
              <a:ln w="2540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Graphs!$B$3:$B$11</c:f>
              <c:strCache>
                <c:ptCount val="9"/>
                <c:pt idx="0">
                  <c:v>April 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 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</c:strCache>
            </c:strRef>
          </c:cat>
          <c:val>
            <c:numRef>
              <c:f>Graphs!$C$3:$C$11</c:f>
              <c:numCache>
                <c:formatCode>General</c:formatCode>
                <c:ptCount val="9"/>
                <c:pt idx="0">
                  <c:v>9</c:v>
                </c:pt>
                <c:pt idx="1">
                  <c:v>6</c:v>
                </c:pt>
                <c:pt idx="2">
                  <c:v>4</c:v>
                </c:pt>
                <c:pt idx="3">
                  <c:v>3</c:v>
                </c:pt>
                <c:pt idx="4">
                  <c:v>1</c:v>
                </c:pt>
                <c:pt idx="5">
                  <c:v>4</c:v>
                </c:pt>
                <c:pt idx="6">
                  <c:v>2</c:v>
                </c:pt>
                <c:pt idx="7">
                  <c:v>0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8E-4508-9D50-345CE52B5702}"/>
            </c:ext>
          </c:extLst>
        </c:ser>
        <c:ser>
          <c:idx val="1"/>
          <c:order val="1"/>
          <c:tx>
            <c:strRef>
              <c:f>Graphs!$D$2</c:f>
              <c:strCache>
                <c:ptCount val="1"/>
                <c:pt idx="0">
                  <c:v>Non Xoserve identified/Xoserve Avoidable or Controllable</c:v>
                </c:pt>
              </c:strCache>
            </c:strRef>
          </c:tx>
          <c:spPr>
            <a:solidFill>
              <a:srgbClr val="D7573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31750" cap="rnd">
                <a:solidFill>
                  <a:schemeClr val="accent2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Graphs!$B$3:$B$11</c:f>
              <c:strCache>
                <c:ptCount val="9"/>
                <c:pt idx="0">
                  <c:v>April 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 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</c:strCache>
            </c:strRef>
          </c:cat>
          <c:val>
            <c:numRef>
              <c:f>Graphs!$D$3:$D$11</c:f>
              <c:numCache>
                <c:formatCode>General</c:formatCode>
                <c:ptCount val="9"/>
                <c:pt idx="0">
                  <c:v>3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A8E-4508-9D50-345CE52B5702}"/>
            </c:ext>
          </c:extLst>
        </c:ser>
        <c:ser>
          <c:idx val="2"/>
          <c:order val="2"/>
          <c:tx>
            <c:strRef>
              <c:f>Graphs!$E$2</c:f>
              <c:strCache>
                <c:ptCount val="1"/>
                <c:pt idx="0">
                  <c:v>Xoserve Indentified/ Uncontrollable by Xoserve</c:v>
                </c:pt>
              </c:strCache>
            </c:strRef>
          </c:tx>
          <c:spPr>
            <a:solidFill>
              <a:srgbClr val="9CCB3B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Graphs!$B$3:$B$11</c:f>
              <c:strCache>
                <c:ptCount val="9"/>
                <c:pt idx="0">
                  <c:v>April 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 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</c:strCache>
            </c:strRef>
          </c:cat>
          <c:val>
            <c:numRef>
              <c:f>Graphs!$E$3:$E$11</c:f>
              <c:numCache>
                <c:formatCode>General</c:formatCode>
                <c:ptCount val="9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A8E-4508-9D50-345CE52B5702}"/>
            </c:ext>
          </c:extLst>
        </c:ser>
        <c:ser>
          <c:idx val="3"/>
          <c:order val="3"/>
          <c:tx>
            <c:strRef>
              <c:f>Graphs!$F$2</c:f>
              <c:strCache>
                <c:ptCount val="1"/>
                <c:pt idx="0">
                  <c:v>Non Xoserve Indentified/Uncontrollable by Xoserve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Graphs!$B$3:$B$11</c:f>
              <c:strCache>
                <c:ptCount val="9"/>
                <c:pt idx="0">
                  <c:v>April 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 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</c:strCache>
            </c:strRef>
          </c:cat>
          <c:val>
            <c:numRef>
              <c:f>Graphs!$F$3:$F$11</c:f>
              <c:numCache>
                <c:formatCode>General</c:formatCode>
                <c:ptCount val="9"/>
                <c:pt idx="0">
                  <c:v>0</c:v>
                </c:pt>
                <c:pt idx="1">
                  <c:v>4</c:v>
                </c:pt>
                <c:pt idx="2">
                  <c:v>2</c:v>
                </c:pt>
                <c:pt idx="3">
                  <c:v>0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A8E-4508-9D50-345CE52B5702}"/>
            </c:ext>
          </c:extLst>
        </c:ser>
        <c:ser>
          <c:idx val="4"/>
          <c:order val="4"/>
          <c:tx>
            <c:strRef>
              <c:f>Graphs!$G$2</c:f>
              <c:strCache>
                <c:ptCount val="1"/>
                <c:pt idx="0">
                  <c:v>Xoserve Internal/No customer impacts</c:v>
                </c:pt>
              </c:strCache>
            </c:strRef>
          </c:tx>
          <c:spPr>
            <a:solidFill>
              <a:srgbClr val="40D1F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Graphs!$B$3:$B$11</c:f>
              <c:strCache>
                <c:ptCount val="9"/>
                <c:pt idx="0">
                  <c:v>April 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 </c:v>
                </c:pt>
                <c:pt idx="5">
                  <c:v>September</c:v>
                </c:pt>
                <c:pt idx="6">
                  <c:v>October</c:v>
                </c:pt>
                <c:pt idx="7">
                  <c:v>November</c:v>
                </c:pt>
                <c:pt idx="8">
                  <c:v>December</c:v>
                </c:pt>
              </c:strCache>
            </c:strRef>
          </c:cat>
          <c:val>
            <c:numRef>
              <c:f>Graphs!$G$3:$G$11</c:f>
              <c:numCache>
                <c:formatCode>General</c:formatCode>
                <c:ptCount val="9"/>
                <c:pt idx="0">
                  <c:v>3</c:v>
                </c:pt>
                <c:pt idx="1">
                  <c:v>4</c:v>
                </c:pt>
                <c:pt idx="2">
                  <c:v>2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  <c:pt idx="6">
                  <c:v>4</c:v>
                </c:pt>
                <c:pt idx="7">
                  <c:v>2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A8E-4508-9D50-345CE52B570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72619999"/>
        <c:axId val="895870031"/>
      </c:barChart>
      <c:catAx>
        <c:axId val="97261999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/>
                  <a:t>Month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5870031"/>
        <c:crosses val="autoZero"/>
        <c:auto val="1"/>
        <c:lblAlgn val="ctr"/>
        <c:lblOffset val="100"/>
        <c:noMultiLvlLbl val="0"/>
      </c:catAx>
      <c:valAx>
        <c:axId val="895870031"/>
        <c:scaling>
          <c:orientation val="minMax"/>
          <c:max val="9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/>
                  <a:t>Incidents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26199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7845610156772872"/>
          <c:y val="0.66134770048050462"/>
          <c:w val="0.21543897707847198"/>
          <c:h val="0.315470204271660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4015" cy="488712"/>
          </a:xfrm>
          <a:prstGeom prst="rect">
            <a:avLst/>
          </a:prstGeom>
        </p:spPr>
        <p:txBody>
          <a:bodyPr vert="horz" lIns="91711" tIns="45855" rIns="91711" bIns="45855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81" y="0"/>
            <a:ext cx="2914015" cy="488712"/>
          </a:xfrm>
          <a:prstGeom prst="rect">
            <a:avLst/>
          </a:prstGeom>
        </p:spPr>
        <p:txBody>
          <a:bodyPr vert="horz" lIns="91711" tIns="45855" rIns="91711" bIns="45855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07/01/2020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33425"/>
            <a:ext cx="6515100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11" tIns="45855" rIns="91711" bIns="45855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7" y="4642763"/>
            <a:ext cx="5379720" cy="4398407"/>
          </a:xfrm>
          <a:prstGeom prst="rect">
            <a:avLst/>
          </a:prstGeom>
        </p:spPr>
        <p:txBody>
          <a:bodyPr vert="horz" lIns="91711" tIns="45855" rIns="91711" bIns="4585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283830"/>
            <a:ext cx="2914015" cy="488712"/>
          </a:xfrm>
          <a:prstGeom prst="rect">
            <a:avLst/>
          </a:prstGeom>
        </p:spPr>
        <p:txBody>
          <a:bodyPr vert="horz" lIns="91711" tIns="45855" rIns="91711" bIns="45855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81" y="9283830"/>
            <a:ext cx="2914015" cy="488712"/>
          </a:xfrm>
          <a:prstGeom prst="rect">
            <a:avLst/>
          </a:prstGeom>
        </p:spPr>
        <p:txBody>
          <a:bodyPr vert="horz" lIns="91711" tIns="45855" rIns="91711" bIns="45855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170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626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3B517DF-1F76-410B-B5D3-59640A739A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Arial"/>
                <a:cs typeface="Arial"/>
              </a:rPr>
              <a:t>Xoserve Incident Summary: December 2019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79D3F58-0E67-48B0-9D99-96492D9CE9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sz="2400" dirty="0">
                <a:latin typeface="Arial"/>
                <a:cs typeface="Arial"/>
              </a:rPr>
              <a:t>1</a:t>
            </a:r>
            <a:r>
              <a:rPr lang="en-GB" sz="2400" baseline="30000" dirty="0">
                <a:latin typeface="Arial"/>
                <a:cs typeface="Arial"/>
              </a:rPr>
              <a:t>st</a:t>
            </a:r>
            <a:r>
              <a:rPr lang="en-GB" sz="2400" dirty="0">
                <a:latin typeface="Arial"/>
                <a:cs typeface="Arial"/>
              </a:rPr>
              <a:t> January 2020</a:t>
            </a:r>
          </a:p>
        </p:txBody>
      </p:sp>
    </p:spTree>
    <p:extLst>
      <p:ext uri="{BB962C8B-B14F-4D97-AF65-F5344CB8AC3E}">
        <p14:creationId xmlns:p14="http://schemas.microsoft.com/office/powerpoint/2010/main" val="1212332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200" dirty="0"/>
              <a:t>What is this presentation covering?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6211"/>
            <a:ext cx="8229600" cy="4258964"/>
          </a:xfrm>
        </p:spPr>
        <p:txBody>
          <a:bodyPr>
            <a:noAutofit/>
          </a:bodyPr>
          <a:lstStyle/>
          <a:p>
            <a:pPr>
              <a:lnSpc>
                <a:spcPts val="21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>
                <a:latin typeface="+mj-lt"/>
              </a:rPr>
              <a:t>This presentation provides an overview of </a:t>
            </a:r>
            <a:r>
              <a:rPr lang="en-US" sz="1600" b="1" dirty="0">
                <a:latin typeface="+mj-lt"/>
              </a:rPr>
              <a:t>P1/2 incidents </a:t>
            </a:r>
            <a:r>
              <a:rPr lang="en-US" sz="1600" dirty="0">
                <a:latin typeface="+mj-lt"/>
              </a:rPr>
              <a:t>experienced in the </a:t>
            </a:r>
            <a:r>
              <a:rPr lang="en-US" sz="1600" b="1" dirty="0">
                <a:latin typeface="+mj-lt"/>
              </a:rPr>
              <a:t>previous calendar month</a:t>
            </a:r>
          </a:p>
          <a:p>
            <a:pPr>
              <a:lnSpc>
                <a:spcPts val="21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>
                <a:latin typeface="+mj-lt"/>
              </a:rPr>
              <a:t>It will describe </a:t>
            </a:r>
            <a:r>
              <a:rPr lang="en-US" sz="1600" b="1" dirty="0">
                <a:latin typeface="+mj-lt"/>
              </a:rPr>
              <a:t>high level impacts and causes</a:t>
            </a:r>
            <a:r>
              <a:rPr lang="en-US" sz="1600" dirty="0">
                <a:latin typeface="+mj-lt"/>
              </a:rPr>
              <a:t>, and the </a:t>
            </a:r>
            <a:r>
              <a:rPr lang="en-US" sz="1600" b="1" dirty="0">
                <a:latin typeface="+mj-lt"/>
              </a:rPr>
              <a:t>resolution Xoserve undertook</a:t>
            </a:r>
            <a:r>
              <a:rPr lang="en-US" sz="1600" dirty="0">
                <a:latin typeface="+mj-lt"/>
              </a:rPr>
              <a:t> (or is undertaking) to resolve</a:t>
            </a:r>
          </a:p>
          <a:p>
            <a:pPr>
              <a:lnSpc>
                <a:spcPts val="21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>
                <a:latin typeface="+mj-lt"/>
              </a:rPr>
              <a:t>This information is provided to </a:t>
            </a:r>
            <a:r>
              <a:rPr lang="en-US" sz="1600" b="1" dirty="0">
                <a:latin typeface="+mj-lt"/>
              </a:rPr>
              <a:t>enable customers to have a greater insight </a:t>
            </a:r>
            <a:r>
              <a:rPr lang="en-US" sz="1600" dirty="0">
                <a:latin typeface="+mj-lt"/>
              </a:rPr>
              <a:t>of the activities within Xoserve’s platforms that support your critical business process</a:t>
            </a:r>
          </a:p>
          <a:p>
            <a:pPr>
              <a:lnSpc>
                <a:spcPts val="21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>
                <a:latin typeface="+mj-lt"/>
              </a:rPr>
              <a:t>It is also shared with the intention to provide customers with an </a:t>
            </a:r>
            <a:r>
              <a:rPr lang="en-US" sz="1600" b="1" dirty="0">
                <a:latin typeface="+mj-lt"/>
              </a:rPr>
              <a:t>understanding of what Xoserve are doing to maintain and improve service</a:t>
            </a:r>
            <a:r>
              <a:rPr lang="en-US" sz="1600" dirty="0">
                <a:latin typeface="+mj-lt"/>
              </a:rPr>
              <a:t>, and;</a:t>
            </a:r>
          </a:p>
          <a:p>
            <a:pPr>
              <a:lnSpc>
                <a:spcPts val="21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600" dirty="0">
                <a:latin typeface="+mj-lt"/>
              </a:rPr>
              <a:t>It is provided to </a:t>
            </a:r>
            <a:r>
              <a:rPr lang="en-US" sz="1600" b="1" dirty="0">
                <a:latin typeface="+mj-lt"/>
              </a:rPr>
              <a:t>enable customers to provide feedback </a:t>
            </a:r>
            <a:r>
              <a:rPr lang="en-US" sz="1600" dirty="0">
                <a:latin typeface="+mj-lt"/>
              </a:rPr>
              <a:t>if they believe improvements can be made</a:t>
            </a:r>
            <a:endParaRPr lang="en-GB" sz="1000" dirty="0"/>
          </a:p>
          <a:p>
            <a:pPr>
              <a:lnSpc>
                <a:spcPts val="2100"/>
              </a:lnSpc>
              <a:spcBef>
                <a:spcPts val="0"/>
              </a:spcBef>
              <a:spcAft>
                <a:spcPts val="600"/>
              </a:spcAft>
            </a:pPr>
            <a:endParaRPr lang="en-GB" sz="1600" dirty="0">
              <a:latin typeface="+mj-lt"/>
            </a:endParaRPr>
          </a:p>
        </p:txBody>
      </p:sp>
      <p:sp>
        <p:nvSpPr>
          <p:cNvPr id="4" name="AutoShape 2" descr="Image result for questionmark flat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485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737"/>
            <a:ext cx="8229600" cy="527535"/>
          </a:xfrm>
        </p:spPr>
        <p:txBody>
          <a:bodyPr>
            <a:normAutofit/>
          </a:bodyPr>
          <a:lstStyle/>
          <a:p>
            <a:r>
              <a:rPr lang="en-GB" sz="2000" dirty="0"/>
              <a:t>High-level summary of P1/2 incidents: December 2019</a:t>
            </a:r>
          </a:p>
        </p:txBody>
      </p:sp>
      <p:sp>
        <p:nvSpPr>
          <p:cNvPr id="4" name="AutoShape 2" descr="Image result for questionmark flat ic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48B9F0C-7C62-40C4-8F11-799EC3851A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2150802"/>
              </p:ext>
            </p:extLst>
          </p:nvPr>
        </p:nvGraphicFramePr>
        <p:xfrm>
          <a:off x="0" y="504725"/>
          <a:ext cx="9143998" cy="3204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227">
                  <a:extLst>
                    <a:ext uri="{9D8B030D-6E8A-4147-A177-3AD203B41FA5}">
                      <a16:colId xmlns:a16="http://schemas.microsoft.com/office/drawing/2014/main" val="1820395623"/>
                    </a:ext>
                  </a:extLst>
                </a:gridCol>
                <a:gridCol w="1428550">
                  <a:extLst>
                    <a:ext uri="{9D8B030D-6E8A-4147-A177-3AD203B41FA5}">
                      <a16:colId xmlns:a16="http://schemas.microsoft.com/office/drawing/2014/main" val="3579627632"/>
                    </a:ext>
                  </a:extLst>
                </a:gridCol>
                <a:gridCol w="1866480">
                  <a:extLst>
                    <a:ext uri="{9D8B030D-6E8A-4147-A177-3AD203B41FA5}">
                      <a16:colId xmlns:a16="http://schemas.microsoft.com/office/drawing/2014/main" val="715552888"/>
                    </a:ext>
                  </a:extLst>
                </a:gridCol>
                <a:gridCol w="1655948">
                  <a:extLst>
                    <a:ext uri="{9D8B030D-6E8A-4147-A177-3AD203B41FA5}">
                      <a16:colId xmlns:a16="http://schemas.microsoft.com/office/drawing/2014/main" val="2287827896"/>
                    </a:ext>
                  </a:extLst>
                </a:gridCol>
                <a:gridCol w="2353586">
                  <a:extLst>
                    <a:ext uri="{9D8B030D-6E8A-4147-A177-3AD203B41FA5}">
                      <a16:colId xmlns:a16="http://schemas.microsoft.com/office/drawing/2014/main" val="1642094320"/>
                    </a:ext>
                  </a:extLst>
                </a:gridCol>
                <a:gridCol w="603698">
                  <a:extLst>
                    <a:ext uri="{9D8B030D-6E8A-4147-A177-3AD203B41FA5}">
                      <a16:colId xmlns:a16="http://schemas.microsoft.com/office/drawing/2014/main" val="4119213854"/>
                    </a:ext>
                  </a:extLst>
                </a:gridCol>
                <a:gridCol w="668509">
                  <a:extLst>
                    <a:ext uri="{9D8B030D-6E8A-4147-A177-3AD203B41FA5}">
                      <a16:colId xmlns:a16="http://schemas.microsoft.com/office/drawing/2014/main" val="1273231573"/>
                    </a:ext>
                  </a:extLst>
                </a:gridCol>
              </a:tblGrid>
              <a:tr h="420261">
                <a:tc>
                  <a:txBody>
                    <a:bodyPr/>
                    <a:lstStyle/>
                    <a:p>
                      <a:r>
                        <a:rPr lang="en-US" sz="800" dirty="0"/>
                        <a:t> Ref.</a:t>
                      </a:r>
                      <a:endParaRPr lang="en-GB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What happened?</a:t>
                      </a:r>
                      <a:endParaRPr lang="en-GB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Why did it happen?</a:t>
                      </a:r>
                      <a:endParaRPr lang="en-GB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What do Xoserve understand our customers experienced?</a:t>
                      </a:r>
                      <a:endParaRPr lang="en-GB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dirty="0"/>
                        <a:t>What did your Xoserve team do to resolve?</a:t>
                      </a:r>
                      <a:endParaRPr lang="en-GB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</a:rPr>
                        <a:t>Incident Date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6877" marR="468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+mn-lt"/>
                        </a:rPr>
                        <a:t>Resolved Date</a:t>
                      </a:r>
                      <a:endParaRPr lang="en-GB" sz="9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46877" marR="46877" marT="0" marB="0" anchor="ctr"/>
                </a:tc>
                <a:extLst>
                  <a:ext uri="{0D108BD9-81ED-4DB2-BD59-A6C34878D82A}">
                    <a16:rowId xmlns:a16="http://schemas.microsoft.com/office/drawing/2014/main" val="503059204"/>
                  </a:ext>
                </a:extLst>
              </a:tr>
              <a:tr h="40287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1064642</a:t>
                      </a:r>
                    </a:p>
                  </a:txBody>
                  <a:tcPr marL="6350" marR="6350" marT="6350" marB="0" anchor="ctr">
                    <a:solidFill>
                      <a:srgbClr val="40D1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Updates to daily Xoserve business reports were delayed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Multiple job failures within SAP meant that reports could not be produced. Root cause unknown and being investigated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customer impact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Xoserve teams worked with the vendor to identify a resolution. Services were restarted to correct the issue and jobs were reinstated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01/12/2019</a:t>
                      </a:r>
                    </a:p>
                    <a:p>
                      <a:pPr algn="ctr" rtl="0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12:46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02/12/2019</a:t>
                      </a:r>
                    </a:p>
                    <a:p>
                      <a:pPr algn="ctr" rtl="0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01:54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29766741"/>
                  </a:ext>
                </a:extLst>
              </a:tr>
              <a:tr h="4546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1066371</a:t>
                      </a:r>
                    </a:p>
                  </a:txBody>
                  <a:tcPr marL="6350" marR="6350" marT="6350" marB="0" anchor="ctr">
                    <a:solidFill>
                      <a:srgbClr val="40D1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Xoserve users were unable to access internal services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Active Directory certificates were updated out of sequence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customer impact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Xoserve teams worked with our suppliers to identify the issue and the outstanding certificates were renewed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05/12/2019</a:t>
                      </a:r>
                    </a:p>
                    <a:p>
                      <a:pPr algn="ctr" rtl="0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13:35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05/12/2019</a:t>
                      </a:r>
                    </a:p>
                    <a:p>
                      <a:pPr algn="ctr" rtl="0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17:12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16443557"/>
                  </a:ext>
                </a:extLst>
              </a:tr>
              <a:tr h="5315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1067763</a:t>
                      </a:r>
                    </a:p>
                  </a:txBody>
                  <a:tcPr marL="6350" marR="6350" marT="6350" marB="0" anchor="ctr">
                    <a:solidFill>
                      <a:srgbClr val="9CCB3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Demand Attribution and UIG data for 9th December could not be published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Xoserve Demand attribution suppliers failed to send files on time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Gemini users would not have seen the correct demand figures until 22:19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Xoserve teams worked with the Suppliers Control Centre team to receive and process the correct file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09/12/2019</a:t>
                      </a:r>
                    </a:p>
                    <a:p>
                      <a:pPr algn="ctr" rtl="0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21:50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09/12/2019</a:t>
                      </a:r>
                    </a:p>
                    <a:p>
                      <a:pPr algn="ctr" rtl="0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22:19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079092240"/>
                  </a:ext>
                </a:extLst>
              </a:tr>
              <a:tr h="53980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1068951</a:t>
                      </a:r>
                    </a:p>
                  </a:txBody>
                  <a:tcPr marL="6350" marR="6350" marT="6350" marB="0" anchor="ctr">
                    <a:solidFill>
                      <a:srgbClr val="40D1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One of Xoserve’ s file transfer servers became unresponsive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part of a planned change there was an incorrect configuration of a server network address that caused a conflict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customer impact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Xoserve teams identified the failing server and took the server off line. The configurations have now been changed and the server brought back into service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12/12/2019</a:t>
                      </a:r>
                    </a:p>
                    <a:p>
                      <a:pPr algn="ctr" rtl="0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04:57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12/12/2019</a:t>
                      </a:r>
                    </a:p>
                    <a:p>
                      <a:pPr algn="ctr" rtl="0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08:13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906857318"/>
                  </a:ext>
                </a:extLst>
              </a:tr>
              <a:tr h="4221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1069863</a:t>
                      </a:r>
                    </a:p>
                  </a:txBody>
                  <a:tcPr marL="6350" marR="6350" marT="635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CMS users experienced slowness and were eventually unable to access the service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 database uitilised by the service had connections that were not being released and stopping new connections from being made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Customers using CMS were unable to review portfolios and contact details for approximately 2hrs 1min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Xoserve teams worked with our 3rd party suppliers to agree a resolution and restarted the Data Base services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13/12/2019</a:t>
                      </a:r>
                    </a:p>
                    <a:p>
                      <a:pPr algn="ctr" rtl="0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14:14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13/12/2019</a:t>
                      </a:r>
                    </a:p>
                    <a:p>
                      <a:pPr algn="ctr" rtl="0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16:31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416883214"/>
                  </a:ext>
                </a:extLst>
              </a:tr>
              <a:tr h="42213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1072122</a:t>
                      </a:r>
                    </a:p>
                  </a:txBody>
                  <a:tcPr marL="6350" marR="6350" marT="6350" marB="0" anchor="ctr">
                    <a:solidFill>
                      <a:srgbClr val="9C487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 Xoserve Services Portal was unreachable for both internal and external customers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Our communications provider had a fault with their network equipment meaning  traffic to the Xoserve portal was not passed correctly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 was inaccessible to customers on the 19/12/19 for approximately 3hrs 37mins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Xoserve teams worked with our 3rd party suppliers and communications provider to isolate the fault and apply a workaround. The original fault has now been fixed and the workaround removed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19/12/2019 09:52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19/12/2019 13:30</a:t>
                      </a:r>
                    </a:p>
                    <a:p>
                      <a:pPr algn="ctr" rtl="0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54476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21057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42428-52CA-4511-81EE-20A593C50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What is happening Overall?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1FF00511-A681-476E-9907-5B9037AADF35}"/>
              </a:ext>
            </a:extLst>
          </p:cNvPr>
          <p:cNvSpPr/>
          <p:nvPr/>
        </p:nvSpPr>
        <p:spPr>
          <a:xfrm>
            <a:off x="1224549" y="1061519"/>
            <a:ext cx="684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Key:</a:t>
            </a:r>
            <a:endParaRPr lang="en-GB" b="1" dirty="0"/>
          </a:p>
        </p:txBody>
      </p:sp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EC56BDC5-5E93-48CE-A700-78112AE762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0825495"/>
              </p:ext>
            </p:extLst>
          </p:nvPr>
        </p:nvGraphicFramePr>
        <p:xfrm>
          <a:off x="18482" y="1506987"/>
          <a:ext cx="2637253" cy="2656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496">
                  <a:extLst>
                    <a:ext uri="{9D8B030D-6E8A-4147-A177-3AD203B41FA5}">
                      <a16:colId xmlns:a16="http://schemas.microsoft.com/office/drawing/2014/main" val="153172005"/>
                    </a:ext>
                  </a:extLst>
                </a:gridCol>
                <a:gridCol w="1047916">
                  <a:extLst>
                    <a:ext uri="{9D8B030D-6E8A-4147-A177-3AD203B41FA5}">
                      <a16:colId xmlns:a16="http://schemas.microsoft.com/office/drawing/2014/main" val="547931521"/>
                    </a:ext>
                  </a:extLst>
                </a:gridCol>
                <a:gridCol w="1168841">
                  <a:extLst>
                    <a:ext uri="{9D8B030D-6E8A-4147-A177-3AD203B41FA5}">
                      <a16:colId xmlns:a16="http://schemas.microsoft.com/office/drawing/2014/main" val="1463294942"/>
                    </a:ext>
                  </a:extLst>
                </a:gridCol>
              </a:tblGrid>
              <a:tr h="45319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Xoserve Identified</a:t>
                      </a:r>
                    </a:p>
                  </a:txBody>
                  <a:tcPr anchor="b" anchorCtr="1"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Customer  Identified</a:t>
                      </a:r>
                    </a:p>
                  </a:txBody>
                  <a:tcPr anchor="b" anchorCtr="1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6463583"/>
                  </a:ext>
                </a:extLst>
              </a:tr>
              <a:tr h="1101852">
                <a:tc>
                  <a:txBody>
                    <a:bodyPr/>
                    <a:lstStyle/>
                    <a:p>
                      <a:pPr algn="ctr"/>
                      <a:r>
                        <a:rPr lang="en-GB" sz="105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Xoserve Controllable</a:t>
                      </a:r>
                    </a:p>
                  </a:txBody>
                  <a:tcPr vert="vert270" anchor="b" anchorCtr="1"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/>
                          </a:solidFill>
                        </a:rPr>
                        <a:t>Xoserve Identified the incident and the incident could have been avoided had Xoserve taken earlier action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bg1"/>
                          </a:solidFill>
                        </a:rPr>
                        <a:t>Customer Identified the incident and the incident could have been avoided had Xoserve taken earlier action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944025"/>
                  </a:ext>
                </a:extLst>
              </a:tr>
              <a:tr h="11018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Xoserve Uncontrollable</a:t>
                      </a:r>
                    </a:p>
                  </a:txBody>
                  <a:tcPr vert="vert270" anchor="b" anchorCtr="1"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chemeClr val="bg1"/>
                          </a:solidFill>
                        </a:rPr>
                        <a:t>Xoserve Identified the incident but the incident could not have been avoided had Xoserve taken earlier action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rgbClr val="9CCB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solidFill>
                            <a:schemeClr val="bg1"/>
                          </a:solidFill>
                        </a:rPr>
                        <a:t>Customer Identified the incident but the incident could not have been avoided had Xoserve taken earlier action</a:t>
                      </a:r>
                      <a:endParaRPr lang="en-GB" sz="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741572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81BDB8D-8742-4CEF-A090-93F782B4B4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14886"/>
              </p:ext>
            </p:extLst>
          </p:nvPr>
        </p:nvGraphicFramePr>
        <p:xfrm>
          <a:off x="5809131" y="1061518"/>
          <a:ext cx="3251970" cy="3102364"/>
        </p:xfrm>
        <a:graphic>
          <a:graphicData uri="http://schemas.openxmlformats.org/drawingml/2006/table">
            <a:tbl>
              <a:tblPr/>
              <a:tblGrid>
                <a:gridCol w="957945">
                  <a:extLst>
                    <a:ext uri="{9D8B030D-6E8A-4147-A177-3AD203B41FA5}">
                      <a16:colId xmlns:a16="http://schemas.microsoft.com/office/drawing/2014/main" val="202921366"/>
                    </a:ext>
                  </a:extLst>
                </a:gridCol>
                <a:gridCol w="1083990">
                  <a:extLst>
                    <a:ext uri="{9D8B030D-6E8A-4147-A177-3AD203B41FA5}">
                      <a16:colId xmlns:a16="http://schemas.microsoft.com/office/drawing/2014/main" val="2407158755"/>
                    </a:ext>
                  </a:extLst>
                </a:gridCol>
                <a:gridCol w="1210035">
                  <a:extLst>
                    <a:ext uri="{9D8B030D-6E8A-4147-A177-3AD203B41FA5}">
                      <a16:colId xmlns:a16="http://schemas.microsoft.com/office/drawing/2014/main" val="3609289864"/>
                    </a:ext>
                  </a:extLst>
                </a:gridCol>
              </a:tblGrid>
              <a:tr h="321924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Year to Date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7115513"/>
                  </a:ext>
                </a:extLst>
              </a:tr>
              <a:tr h="209950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5713869"/>
                  </a:ext>
                </a:extLst>
              </a:tr>
              <a:tr h="384909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Xoserve</a:t>
                      </a:r>
                      <a:b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Identified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Customer</a:t>
                      </a:r>
                      <a:b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Identified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3764648"/>
                  </a:ext>
                </a:extLst>
              </a:tr>
              <a:tr h="105884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Xoserve</a:t>
                      </a:r>
                      <a:b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Controllable</a:t>
                      </a:r>
                    </a:p>
                  </a:txBody>
                  <a:tcPr marL="6350" marR="6350" marT="635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4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4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757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7921132"/>
                  </a:ext>
                </a:extLst>
              </a:tr>
              <a:tr h="112673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Xoserve</a:t>
                      </a:r>
                      <a:b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Uncontrollable</a:t>
                      </a:r>
                    </a:p>
                  </a:txBody>
                  <a:tcPr marL="6350" marR="6350" marT="635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4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B3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4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873904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30300E4-A04D-4F72-9995-4846F4B2A9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107166"/>
              </p:ext>
            </p:extLst>
          </p:nvPr>
        </p:nvGraphicFramePr>
        <p:xfrm>
          <a:off x="2727833" y="1129553"/>
          <a:ext cx="3041301" cy="3034329"/>
        </p:xfrm>
        <a:graphic>
          <a:graphicData uri="http://schemas.openxmlformats.org/drawingml/2006/table">
            <a:tbl>
              <a:tblPr/>
              <a:tblGrid>
                <a:gridCol w="766609">
                  <a:extLst>
                    <a:ext uri="{9D8B030D-6E8A-4147-A177-3AD203B41FA5}">
                      <a16:colId xmlns:a16="http://schemas.microsoft.com/office/drawing/2014/main" val="1647574964"/>
                    </a:ext>
                  </a:extLst>
                </a:gridCol>
                <a:gridCol w="1068226">
                  <a:extLst>
                    <a:ext uri="{9D8B030D-6E8A-4147-A177-3AD203B41FA5}">
                      <a16:colId xmlns:a16="http://schemas.microsoft.com/office/drawing/2014/main" val="3921616537"/>
                    </a:ext>
                  </a:extLst>
                </a:gridCol>
                <a:gridCol w="1206466">
                  <a:extLst>
                    <a:ext uri="{9D8B030D-6E8A-4147-A177-3AD203B41FA5}">
                      <a16:colId xmlns:a16="http://schemas.microsoft.com/office/drawing/2014/main" val="4245277174"/>
                    </a:ext>
                  </a:extLst>
                </a:gridCol>
              </a:tblGrid>
              <a:tr h="296157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800" b="1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December 2019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756552"/>
                  </a:ext>
                </a:extLst>
              </a:tr>
              <a:tr h="193147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7011678"/>
                  </a:ext>
                </a:extLst>
              </a:tr>
              <a:tr h="354102">
                <a:tc>
                  <a:txBody>
                    <a:bodyPr/>
                    <a:lstStyle/>
                    <a:p>
                      <a:pPr algn="l" fontAlgn="t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Xoserve</a:t>
                      </a:r>
                      <a:b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Identified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Customer</a:t>
                      </a:r>
                      <a:b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Identified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0324547"/>
                  </a:ext>
                </a:extLst>
              </a:tr>
              <a:tr h="110930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Xoserve</a:t>
                      </a:r>
                      <a:b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Controllable</a:t>
                      </a:r>
                    </a:p>
                  </a:txBody>
                  <a:tcPr marL="6350" marR="6350" marT="635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4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4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757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505927"/>
                  </a:ext>
                </a:extLst>
              </a:tr>
              <a:tr h="108161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Xoserve</a:t>
                      </a:r>
                      <a:b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050" b="0" i="0" u="none" strike="noStrike" dirty="0">
                          <a:solidFill>
                            <a:srgbClr val="7F7F7F"/>
                          </a:solidFill>
                          <a:effectLst/>
                          <a:latin typeface="Arial" panose="020B0604020202020204" pitchFamily="34" charset="0"/>
                        </a:rPr>
                        <a:t>Uncontrollable</a:t>
                      </a:r>
                    </a:p>
                  </a:txBody>
                  <a:tcPr marL="6350" marR="6350" marT="6350" marB="0" vert="vert27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4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CCB3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4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5479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62546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75D87-9DA6-4683-A5BA-130C8FFF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5000"/>
          </a:xfrm>
        </p:spPr>
        <p:txBody>
          <a:bodyPr/>
          <a:lstStyle/>
          <a:p>
            <a:r>
              <a:rPr lang="en-GB" dirty="0"/>
              <a:t>What is happening Overall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A0BAC9-8E38-462A-A44F-CE455DBC13E7}"/>
              </a:ext>
            </a:extLst>
          </p:cNvPr>
          <p:cNvSpPr txBox="1"/>
          <p:nvPr/>
        </p:nvSpPr>
        <p:spPr>
          <a:xfrm>
            <a:off x="6992471" y="2866778"/>
            <a:ext cx="1844168" cy="584775"/>
          </a:xfrm>
          <a:prstGeom prst="rect">
            <a:avLst/>
          </a:prstGeom>
          <a:solidFill>
            <a:schemeClr val="accent5"/>
          </a:solidFill>
        </p:spPr>
        <p:txBody>
          <a:bodyPr wrap="square" rtlCol="0" anchor="t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</a:rPr>
              <a:t>A fault that  has developed that  only impacts Xoserve users or an incident on core services that has had no customer impact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16256F2-B3F1-4784-9808-A2F3CBBAD6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010460"/>
              </p:ext>
            </p:extLst>
          </p:nvPr>
        </p:nvGraphicFramePr>
        <p:xfrm>
          <a:off x="6631320" y="843159"/>
          <a:ext cx="2205319" cy="2001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626">
                  <a:extLst>
                    <a:ext uri="{9D8B030D-6E8A-4147-A177-3AD203B41FA5}">
                      <a16:colId xmlns:a16="http://schemas.microsoft.com/office/drawing/2014/main" val="153172005"/>
                    </a:ext>
                  </a:extLst>
                </a:gridCol>
                <a:gridCol w="903863">
                  <a:extLst>
                    <a:ext uri="{9D8B030D-6E8A-4147-A177-3AD203B41FA5}">
                      <a16:colId xmlns:a16="http://schemas.microsoft.com/office/drawing/2014/main" val="547931521"/>
                    </a:ext>
                  </a:extLst>
                </a:gridCol>
                <a:gridCol w="949830">
                  <a:extLst>
                    <a:ext uri="{9D8B030D-6E8A-4147-A177-3AD203B41FA5}">
                      <a16:colId xmlns:a16="http://schemas.microsoft.com/office/drawing/2014/main" val="1463294942"/>
                    </a:ext>
                  </a:extLst>
                </a:gridCol>
              </a:tblGrid>
              <a:tr h="325074">
                <a:tc>
                  <a:txBody>
                    <a:bodyPr/>
                    <a:lstStyle/>
                    <a:p>
                      <a:endParaRPr lang="en-GB" sz="75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75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Xoserve 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GB" sz="75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Identified</a:t>
                      </a:r>
                    </a:p>
                  </a:txBody>
                  <a:tcPr anchor="b" anchorCtr="1"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75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Customer </a:t>
                      </a:r>
                      <a:endParaRPr lang="en-US" dirty="0"/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75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Identified</a:t>
                      </a:r>
                    </a:p>
                  </a:txBody>
                  <a:tcPr anchor="b" anchorCtr="1"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6463583"/>
                  </a:ext>
                </a:extLst>
              </a:tr>
              <a:tr h="743026">
                <a:tc>
                  <a:txBody>
                    <a:bodyPr/>
                    <a:lstStyle/>
                    <a:p>
                      <a:pPr algn="ctr"/>
                      <a:r>
                        <a:rPr lang="en-GB" sz="75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Xoserve 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GB" sz="75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Controllable</a:t>
                      </a:r>
                    </a:p>
                  </a:txBody>
                  <a:tcPr vert="vert270" anchor="b" anchorCtr="1"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bg1"/>
                          </a:solidFill>
                        </a:rPr>
                        <a:t>Xoserve Identified the incident and the incident could have been avoided had Xoserve taken earlier action</a:t>
                      </a:r>
                      <a:endParaRPr lang="en-GB" sz="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>
                          <a:solidFill>
                            <a:schemeClr val="bg1"/>
                          </a:solidFill>
                        </a:rPr>
                        <a:t>Customer Identified the incident and the incident could have been avoided had Xoserve taken earlier action</a:t>
                      </a:r>
                      <a:endParaRPr lang="en-GB" sz="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944025"/>
                  </a:ext>
                </a:extLst>
              </a:tr>
              <a:tr h="799257"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75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Xoserve</a:t>
                      </a:r>
                      <a:endParaRPr lang="en-US" dirty="0"/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75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Uncontrollable</a:t>
                      </a:r>
                    </a:p>
                  </a:txBody>
                  <a:tcPr vert="vert270" anchor="b" anchorCtr="1"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>
                          <a:solidFill>
                            <a:schemeClr val="bg1"/>
                          </a:solidFill>
                        </a:rPr>
                        <a:t>Xoserve Identified the incident but the incident could not have been avoided had Xoserve taken earlier action</a:t>
                      </a:r>
                      <a:endParaRPr lang="en-GB" sz="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rgbClr val="9CCB3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solidFill>
                            <a:schemeClr val="bg1"/>
                          </a:solidFill>
                        </a:rPr>
                        <a:t>Customer Identified the incident but the incident could not have been avoided had Xoserve taken earlier action</a:t>
                      </a:r>
                      <a:endParaRPr lang="en-GB" sz="7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8741572"/>
                  </a:ext>
                </a:extLst>
              </a:tr>
            </a:tbl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785E02B9-B798-446F-8C1D-90612263C0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3352802"/>
              </p:ext>
            </p:extLst>
          </p:nvPr>
        </p:nvGraphicFramePr>
        <p:xfrm>
          <a:off x="-284309" y="841074"/>
          <a:ext cx="9120948" cy="41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97081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9" ma:contentTypeDescription="Create a new document." ma:contentTypeScope="" ma:versionID="33698781227c1022c60780d45ee3bba1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d8a8ccb695699b7d0890b7f0e4043351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580735F-1D88-4B4E-A446-F501C328CF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www.w3.org/XML/1998/namespace"/>
    <ds:schemaRef ds:uri="http://schemas.openxmlformats.org/package/2006/metadata/core-properties"/>
    <ds:schemaRef ds:uri="http://purl.org/dc/terms/"/>
    <ds:schemaRef ds:uri="01f7a547-d57a-44ce-a211-81869c79743b"/>
    <ds:schemaRef ds:uri="http://schemas.microsoft.com/office/2006/documentManagement/types"/>
    <ds:schemaRef ds:uri="http://schemas.microsoft.com/office/2006/metadata/properties"/>
    <ds:schemaRef ds:uri="3092569d-7549-4f1f-b838-122d264c6bd8"/>
    <ds:schemaRef ds:uri="http://schemas.microsoft.com/office/infopath/2007/PartnerControl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3579</TotalTime>
  <Words>756</Words>
  <Application>Microsoft Office PowerPoint</Application>
  <PresentationFormat>On-screen Show (16:9)</PresentationFormat>
  <Paragraphs>117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Xoserve Incident Summary: December 2019</vt:lpstr>
      <vt:lpstr>What is this presentation covering?</vt:lpstr>
      <vt:lpstr>High-level summary of P1/2 incidents: December 2019</vt:lpstr>
      <vt:lpstr>What is happening Overall?</vt:lpstr>
      <vt:lpstr>What is happening Overall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LF Monthly Customer Major Incident Summary for contract managers meeting</dc:title>
  <dc:creator>National Grid</dc:creator>
  <cp:lastModifiedBy>Helen Cuin</cp:lastModifiedBy>
  <cp:revision>2</cp:revision>
  <cp:lastPrinted>2020-01-02T13:59:59Z</cp:lastPrinted>
  <dcterms:created xsi:type="dcterms:W3CDTF">2018-09-02T17:12:15Z</dcterms:created>
  <dcterms:modified xsi:type="dcterms:W3CDTF">2020-01-07T16:49:00Z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0x01010041A7FD4F90B5DA4788FF0464472C409F</vt:lpwstr>
  </property>
</Properties>
</file>