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413" r:id="rId5"/>
    <p:sldId id="422" r:id="rId6"/>
    <p:sldId id="419" r:id="rId7"/>
    <p:sldId id="420" r:id="rId8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Jones" initials="AJ" lastIdx="14" clrIdx="0">
    <p:extLst>
      <p:ext uri="{19B8F6BF-5375-455C-9EA6-DF929625EA0E}">
        <p15:presenceInfo xmlns:p15="http://schemas.microsoft.com/office/powerpoint/2012/main" userId="S::adam.jones1@xoserve.com::bb298505-47a9-45f6-9932-0a1849fd2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0B1"/>
    <a:srgbClr val="84B8DA"/>
    <a:srgbClr val="BD6AAB"/>
    <a:srgbClr val="B1D6E8"/>
    <a:srgbClr val="56CF9E"/>
    <a:srgbClr val="237B57"/>
    <a:srgbClr val="40D1F5"/>
    <a:srgbClr val="FFFFFF"/>
    <a:srgbClr val="9C4877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5204" autoAdjust="0"/>
  </p:normalViewPr>
  <p:slideViewPr>
    <p:cSldViewPr>
      <p:cViewPr varScale="1">
        <p:scale>
          <a:sx n="83" d="100"/>
          <a:sy n="83" d="100"/>
        </p:scale>
        <p:origin x="95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1722C-1CC4-4BF1-8859-8FAA1BCA7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Golden Principles of Customer Contact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5CFFC-17EA-4307-8D48-A3D5D9F15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2859782"/>
            <a:ext cx="6584776" cy="1314450"/>
          </a:xfrm>
        </p:spPr>
        <p:txBody>
          <a:bodyPr>
            <a:normAutofit/>
          </a:bodyPr>
          <a:lstStyle/>
          <a:p>
            <a:r>
              <a:rPr lang="en-GB" dirty="0"/>
              <a:t>Dionne Thompson</a:t>
            </a:r>
          </a:p>
          <a:p>
            <a:r>
              <a:rPr lang="en-GB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12714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80D7-C0B9-478D-A93D-EE13B996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78DE6-2B12-4F83-BADC-FFC031A07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9542"/>
            <a:ext cx="8507288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Purpose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accent1"/>
                </a:solidFill>
              </a:rPr>
              <a:t>To help Xoserve people provide a quality customer experience; through a guide on </a:t>
            </a:r>
            <a:r>
              <a:rPr lang="en-GB" sz="1400" b="1" dirty="0">
                <a:solidFill>
                  <a:schemeClr val="accent1"/>
                </a:solidFill>
              </a:rPr>
              <a:t>how </a:t>
            </a:r>
            <a:r>
              <a:rPr lang="en-GB" sz="1400" dirty="0">
                <a:solidFill>
                  <a:schemeClr val="accent1"/>
                </a:solidFill>
              </a:rPr>
              <a:t>to manage incoming customer contacts</a:t>
            </a: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Outcomes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Improve customer experience - from process centric to customer centric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A structured view of what good looks like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Consistent customer contact approach across Xoserve</a:t>
            </a: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Timelines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Golden Principle Launch - week commencing 17th February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Embedding Golden Principles throughout Xoserve - Q1 2020/2021</a:t>
            </a: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Measures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Operational MI (resolution timeframes &amp; quality of resolution)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Customer KVI Surveys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4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306E-CD09-497E-BE28-B7ECF21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2" y="9237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Voice Of Customer (VOC) captured over 12 months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34534-0933-44B8-94E9-A7ABCBA16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47" y="1388142"/>
            <a:ext cx="3637505" cy="20309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3973CA-8135-4B24-849A-630D9FCC4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573" y="1315124"/>
            <a:ext cx="3434060" cy="205471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B4992FB-5E16-4374-9FB9-3D4117FA659E}"/>
              </a:ext>
            </a:extLst>
          </p:cNvPr>
          <p:cNvCxnSpPr>
            <a:cxnSpLocks/>
          </p:cNvCxnSpPr>
          <p:nvPr/>
        </p:nvCxnSpPr>
        <p:spPr>
          <a:xfrm>
            <a:off x="4499992" y="1275606"/>
            <a:ext cx="0" cy="355165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0BC1B7-964A-4F5B-B9CC-7DF0FC56A711}"/>
              </a:ext>
            </a:extLst>
          </p:cNvPr>
          <p:cNvSpPr txBox="1"/>
          <p:nvPr/>
        </p:nvSpPr>
        <p:spPr>
          <a:xfrm>
            <a:off x="4574784" y="3446569"/>
            <a:ext cx="1221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Customer Verbatim: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5DAAAA-C71A-4615-8B9F-7FE958D9A471}"/>
              </a:ext>
            </a:extLst>
          </p:cNvPr>
          <p:cNvSpPr txBox="1"/>
          <p:nvPr/>
        </p:nvSpPr>
        <p:spPr>
          <a:xfrm>
            <a:off x="35496" y="3435846"/>
            <a:ext cx="1221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Customer Verbatim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AC5491-988B-4735-98E5-0374DC48CA45}"/>
              </a:ext>
            </a:extLst>
          </p:cNvPr>
          <p:cNvGrpSpPr/>
          <p:nvPr/>
        </p:nvGrpSpPr>
        <p:grpSpPr>
          <a:xfrm>
            <a:off x="6745851" y="4429817"/>
            <a:ext cx="2123728" cy="421910"/>
            <a:chOff x="7002518" y="4506041"/>
            <a:chExt cx="2123728" cy="42191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82A5804-4B55-4866-84C9-24947C445885}"/>
                </a:ext>
              </a:extLst>
            </p:cNvPr>
            <p:cNvSpPr/>
            <p:nvPr/>
          </p:nvSpPr>
          <p:spPr>
            <a:xfrm>
              <a:off x="7002518" y="4543523"/>
              <a:ext cx="212372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I was given the correct information and the team has given me the proper support</a:t>
              </a:r>
            </a:p>
          </p:txBody>
        </p:sp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A50978E6-51ED-45BB-824E-82C270B247A1}"/>
                </a:ext>
              </a:extLst>
            </p:cNvPr>
            <p:cNvSpPr/>
            <p:nvPr/>
          </p:nvSpPr>
          <p:spPr>
            <a:xfrm>
              <a:off x="7020273" y="4506041"/>
              <a:ext cx="2088219" cy="421910"/>
            </a:xfrm>
            <a:prstGeom prst="wedgeRoundRectCallou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AA1542-8FBC-424E-9578-CFB25D38ADA5}"/>
              </a:ext>
            </a:extLst>
          </p:cNvPr>
          <p:cNvGrpSpPr/>
          <p:nvPr/>
        </p:nvGrpSpPr>
        <p:grpSpPr>
          <a:xfrm>
            <a:off x="7236296" y="3828376"/>
            <a:ext cx="1800200" cy="364838"/>
            <a:chOff x="7020272" y="4491282"/>
            <a:chExt cx="1800200" cy="36483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AA9D23A-C484-4229-8460-824D13303BA2}"/>
                </a:ext>
              </a:extLst>
            </p:cNvPr>
            <p:cNvSpPr/>
            <p:nvPr/>
          </p:nvSpPr>
          <p:spPr>
            <a:xfrm>
              <a:off x="7043880" y="4520146"/>
              <a:ext cx="1776592" cy="307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Very detailed, prompt and efficient response</a:t>
              </a:r>
            </a:p>
          </p:txBody>
        </p:sp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E391F9D4-5D2D-4FCB-A1FB-1AB1A352A1DC}"/>
                </a:ext>
              </a:extLst>
            </p:cNvPr>
            <p:cNvSpPr/>
            <p:nvPr/>
          </p:nvSpPr>
          <p:spPr>
            <a:xfrm>
              <a:off x="7020272" y="4491282"/>
              <a:ext cx="1584167" cy="364838"/>
            </a:xfrm>
            <a:prstGeom prst="wedgeRoundRectCallou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DAA7D6-367A-4D4D-B3C9-956F2D363D2E}"/>
              </a:ext>
            </a:extLst>
          </p:cNvPr>
          <p:cNvGrpSpPr/>
          <p:nvPr/>
        </p:nvGrpSpPr>
        <p:grpSpPr>
          <a:xfrm>
            <a:off x="4694329" y="4486462"/>
            <a:ext cx="1677871" cy="364838"/>
            <a:chOff x="7435747" y="4262363"/>
            <a:chExt cx="1677871" cy="3648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278641-9E25-4F8A-86D6-80FDDAEC1CDA}"/>
                </a:ext>
              </a:extLst>
            </p:cNvPr>
            <p:cNvSpPr/>
            <p:nvPr/>
          </p:nvSpPr>
          <p:spPr>
            <a:xfrm>
              <a:off x="7435747" y="4316797"/>
              <a:ext cx="167787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Extremely quick reply and clarification received</a:t>
              </a:r>
            </a:p>
          </p:txBody>
        </p:sp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03283BE5-392A-43E0-B3B4-5EA83F4AA41C}"/>
                </a:ext>
              </a:extLst>
            </p:cNvPr>
            <p:cNvSpPr/>
            <p:nvPr/>
          </p:nvSpPr>
          <p:spPr>
            <a:xfrm>
              <a:off x="7448804" y="4262363"/>
              <a:ext cx="1664814" cy="364838"/>
            </a:xfrm>
            <a:prstGeom prst="wedgeRoundRectCallou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75ED78-7A1F-4881-ABEC-9B135519212F}"/>
              </a:ext>
            </a:extLst>
          </p:cNvPr>
          <p:cNvGrpSpPr/>
          <p:nvPr/>
        </p:nvGrpSpPr>
        <p:grpSpPr>
          <a:xfrm>
            <a:off x="4615857" y="3777716"/>
            <a:ext cx="2404415" cy="451488"/>
            <a:chOff x="4543844" y="3777716"/>
            <a:chExt cx="2404415" cy="45148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BFD13E7-9EEB-4143-B03F-9CFB3290028D}"/>
                </a:ext>
              </a:extLst>
            </p:cNvPr>
            <p:cNvSpPr/>
            <p:nvPr/>
          </p:nvSpPr>
          <p:spPr>
            <a:xfrm>
              <a:off x="4543844" y="3777716"/>
              <a:ext cx="2404415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Very pleased with the response provided, especially considering multiple further questions/queries were raised above and beyond the original ticket query</a:t>
              </a:r>
            </a:p>
          </p:txBody>
        </p:sp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7697D86E-9E34-4955-BCCB-1F0E27CC069C}"/>
                </a:ext>
              </a:extLst>
            </p:cNvPr>
            <p:cNvSpPr/>
            <p:nvPr/>
          </p:nvSpPr>
          <p:spPr>
            <a:xfrm>
              <a:off x="4591247" y="3791550"/>
              <a:ext cx="2132609" cy="437654"/>
            </a:xfrm>
            <a:prstGeom prst="wedgeRoundRectCallou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478ED7-096F-4828-87F5-985C19E82BE3}"/>
              </a:ext>
            </a:extLst>
          </p:cNvPr>
          <p:cNvGrpSpPr/>
          <p:nvPr/>
        </p:nvGrpSpPr>
        <p:grpSpPr>
          <a:xfrm>
            <a:off x="2209347" y="4375979"/>
            <a:ext cx="2123728" cy="421910"/>
            <a:chOff x="7002518" y="4506041"/>
            <a:chExt cx="2123728" cy="42191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333AA2-5C32-4E8B-ADF0-92807F0AEEF4}"/>
                </a:ext>
              </a:extLst>
            </p:cNvPr>
            <p:cNvSpPr/>
            <p:nvPr/>
          </p:nvSpPr>
          <p:spPr>
            <a:xfrm>
              <a:off x="7002518" y="4543523"/>
              <a:ext cx="2123728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00" i="1" dirty="0"/>
                <a:t>Did not address the query and forwarded it on to a different team that did not contact.</a:t>
              </a:r>
              <a:endParaRPr lang="en-GB" sz="700" i="1" dirty="0"/>
            </a:p>
          </p:txBody>
        </p:sp>
        <p:sp>
          <p:nvSpPr>
            <p:cNvPr id="24" name="Speech Bubble: Rectangle with Corners Rounded 23">
              <a:extLst>
                <a:ext uri="{FF2B5EF4-FFF2-40B4-BE49-F238E27FC236}">
                  <a16:creationId xmlns:a16="http://schemas.microsoft.com/office/drawing/2014/main" id="{E62DEFA2-42C1-4AD9-AE4B-58381DA84E6D}"/>
                </a:ext>
              </a:extLst>
            </p:cNvPr>
            <p:cNvSpPr/>
            <p:nvPr/>
          </p:nvSpPr>
          <p:spPr>
            <a:xfrm>
              <a:off x="7020273" y="4506041"/>
              <a:ext cx="2088219" cy="421910"/>
            </a:xfrm>
            <a:prstGeom prst="wedgeRoundRectCallou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FBD2BD-5AFA-4913-96C2-D4B96D62A2B9}"/>
              </a:ext>
            </a:extLst>
          </p:cNvPr>
          <p:cNvGrpSpPr/>
          <p:nvPr/>
        </p:nvGrpSpPr>
        <p:grpSpPr>
          <a:xfrm>
            <a:off x="2699792" y="3774538"/>
            <a:ext cx="1615529" cy="364838"/>
            <a:chOff x="7020272" y="4491282"/>
            <a:chExt cx="1615529" cy="36483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ACAC9A8-A285-4771-A1D7-9FAD8409DA64}"/>
                </a:ext>
              </a:extLst>
            </p:cNvPr>
            <p:cNvSpPr/>
            <p:nvPr/>
          </p:nvSpPr>
          <p:spPr>
            <a:xfrm>
              <a:off x="7043880" y="4520146"/>
              <a:ext cx="1591921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Only one of my two questions had been answered</a:t>
              </a:r>
            </a:p>
          </p:txBody>
        </p:sp>
        <p:sp>
          <p:nvSpPr>
            <p:cNvPr id="27" name="Speech Bubble: Rectangle with Corners Rounded 26">
              <a:extLst>
                <a:ext uri="{FF2B5EF4-FFF2-40B4-BE49-F238E27FC236}">
                  <a16:creationId xmlns:a16="http://schemas.microsoft.com/office/drawing/2014/main" id="{BA289B2A-F35B-450D-B04A-AADBC353F4BF}"/>
                </a:ext>
              </a:extLst>
            </p:cNvPr>
            <p:cNvSpPr/>
            <p:nvPr/>
          </p:nvSpPr>
          <p:spPr>
            <a:xfrm>
              <a:off x="7020272" y="4491282"/>
              <a:ext cx="1584167" cy="364838"/>
            </a:xfrm>
            <a:prstGeom prst="wedgeRoundRectCallou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BB0A88E-FEFB-4920-BD9A-F3B08E2056B1}"/>
              </a:ext>
            </a:extLst>
          </p:cNvPr>
          <p:cNvGrpSpPr/>
          <p:nvPr/>
        </p:nvGrpSpPr>
        <p:grpSpPr>
          <a:xfrm>
            <a:off x="157825" y="4432624"/>
            <a:ext cx="1677871" cy="364838"/>
            <a:chOff x="7435747" y="4262363"/>
            <a:chExt cx="1677871" cy="36483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E5EADF5-DA7F-4A89-8E4C-641612638F07}"/>
                </a:ext>
              </a:extLst>
            </p:cNvPr>
            <p:cNvSpPr/>
            <p:nvPr/>
          </p:nvSpPr>
          <p:spPr>
            <a:xfrm>
              <a:off x="7435747" y="4316797"/>
              <a:ext cx="1677871" cy="20005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GB" sz="700" i="1" dirty="0"/>
                <a:t>Took way too long to respond</a:t>
              </a:r>
            </a:p>
          </p:txBody>
        </p:sp>
        <p:sp>
          <p:nvSpPr>
            <p:cNvPr id="30" name="Speech Bubble: Rectangle with Corners Rounded 29">
              <a:extLst>
                <a:ext uri="{FF2B5EF4-FFF2-40B4-BE49-F238E27FC236}">
                  <a16:creationId xmlns:a16="http://schemas.microsoft.com/office/drawing/2014/main" id="{952B8FE3-FD04-4CFC-9DAA-EABD737FD247}"/>
                </a:ext>
              </a:extLst>
            </p:cNvPr>
            <p:cNvSpPr/>
            <p:nvPr/>
          </p:nvSpPr>
          <p:spPr>
            <a:xfrm>
              <a:off x="7448804" y="4262363"/>
              <a:ext cx="1664814" cy="364838"/>
            </a:xfrm>
            <a:prstGeom prst="wedgeRoundRectCallou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A752F03-E086-40D0-BA4E-152513B529ED}"/>
              </a:ext>
            </a:extLst>
          </p:cNvPr>
          <p:cNvGrpSpPr/>
          <p:nvPr/>
        </p:nvGrpSpPr>
        <p:grpSpPr>
          <a:xfrm>
            <a:off x="79354" y="3723878"/>
            <a:ext cx="2260400" cy="451488"/>
            <a:chOff x="4543845" y="3777716"/>
            <a:chExt cx="2260400" cy="45148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FE9E4C0-DB83-4207-AAFE-9F839E17DA45}"/>
                </a:ext>
              </a:extLst>
            </p:cNvPr>
            <p:cNvSpPr/>
            <p:nvPr/>
          </p:nvSpPr>
          <p:spPr>
            <a:xfrm>
              <a:off x="4543845" y="3777716"/>
              <a:ext cx="2260400" cy="4154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00" i="1" dirty="0"/>
                <a:t>Didn't receive a response which meant I had to chase it before I received anything and even then it was quite a poor response.</a:t>
              </a:r>
              <a:endParaRPr lang="en-GB" sz="700" i="1" dirty="0"/>
            </a:p>
          </p:txBody>
        </p:sp>
        <p:sp>
          <p:nvSpPr>
            <p:cNvPr id="33" name="Speech Bubble: Rectangle with Corners Rounded 32">
              <a:extLst>
                <a:ext uri="{FF2B5EF4-FFF2-40B4-BE49-F238E27FC236}">
                  <a16:creationId xmlns:a16="http://schemas.microsoft.com/office/drawing/2014/main" id="{DBBD98B4-3BA9-4B08-8D56-8EF80114D9B7}"/>
                </a:ext>
              </a:extLst>
            </p:cNvPr>
            <p:cNvSpPr/>
            <p:nvPr/>
          </p:nvSpPr>
          <p:spPr>
            <a:xfrm>
              <a:off x="4591247" y="3791550"/>
              <a:ext cx="2132609" cy="437654"/>
            </a:xfrm>
            <a:prstGeom prst="wedgeRoundRectCallou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A13288F-19BE-42AF-A52C-4ED641F9D5B5}"/>
              </a:ext>
            </a:extLst>
          </p:cNvPr>
          <p:cNvSpPr txBox="1"/>
          <p:nvPr/>
        </p:nvSpPr>
        <p:spPr>
          <a:xfrm>
            <a:off x="0" y="497966"/>
            <a:ext cx="2816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VOC 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Customer Service KVI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Relationship Management KVI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Change Management KVI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Service Desk Plus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Customer Engagement Meetings</a:t>
            </a:r>
          </a:p>
        </p:txBody>
      </p:sp>
    </p:spTree>
    <p:extLst>
      <p:ext uri="{BB962C8B-B14F-4D97-AF65-F5344CB8AC3E}">
        <p14:creationId xmlns:p14="http://schemas.microsoft.com/office/powerpoint/2010/main" val="61663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D94636-9019-463F-AACE-2591032F8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93"/>
          <a:stretch/>
        </p:blipFill>
        <p:spPr>
          <a:xfrm>
            <a:off x="4716016" y="145069"/>
            <a:ext cx="4392488" cy="2066642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4C0909-2E4B-4B11-B41E-C38FDD5205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990"/>
          <a:stretch/>
        </p:blipFill>
        <p:spPr>
          <a:xfrm>
            <a:off x="35496" y="145068"/>
            <a:ext cx="4586988" cy="2736304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D7227D-2810-4673-B8EB-B6E9A99A2D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78"/>
          <a:stretch/>
        </p:blipFill>
        <p:spPr>
          <a:xfrm>
            <a:off x="35496" y="2977470"/>
            <a:ext cx="4586988" cy="1989316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F8DFD8-70AC-4616-8CC2-00BF28CF0D3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42" r="4762"/>
          <a:stretch/>
        </p:blipFill>
        <p:spPr>
          <a:xfrm>
            <a:off x="4716016" y="2293853"/>
            <a:ext cx="4392488" cy="2672933"/>
          </a:xfrm>
          <a:prstGeom prst="rect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6899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01f7a547-d57a-44ce-a211-81869c79743b"/>
    <ds:schemaRef ds:uri="http://purl.org/dc/dcmitype/"/>
    <ds:schemaRef ds:uri="http://schemas.microsoft.com/office/infopath/2007/PartnerControls"/>
    <ds:schemaRef ds:uri="3092569d-7549-4f1f-b838-122d264c6bd8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302B90-88B5-4EE6-85F6-151D9D36D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32579</TotalTime>
  <Words>229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Golden Principles of Customer Contact</vt:lpstr>
      <vt:lpstr>Summary</vt:lpstr>
      <vt:lpstr>Voice Of Customer (VOC) captured over 12 months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179</cp:revision>
  <cp:lastPrinted>2019-05-09T11:46:06Z</cp:lastPrinted>
  <dcterms:created xsi:type="dcterms:W3CDTF">2018-09-02T17:12:15Z</dcterms:created>
  <dcterms:modified xsi:type="dcterms:W3CDTF">2020-02-10T15:52:55Z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