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669" r:id="rId5"/>
    <p:sldId id="723" r:id="rId6"/>
    <p:sldId id="718" r:id="rId7"/>
    <p:sldId id="525" r:id="rId8"/>
    <p:sldId id="526" r:id="rId9"/>
    <p:sldId id="527" r:id="rId10"/>
    <p:sldId id="528" r:id="rId11"/>
    <p:sldId id="529" r:id="rId12"/>
    <p:sldId id="719" r:id="rId13"/>
    <p:sldId id="466" r:id="rId1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9CCB3B"/>
    <a:srgbClr val="FFFFFF"/>
    <a:srgbClr val="FF0000"/>
    <a:srgbClr val="40D1F5"/>
    <a:srgbClr val="84B8DA"/>
    <a:srgbClr val="B1D6E8"/>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99A205-A707-454B-A860-32E6D066E544}" v="3844" dt="2020-02-07T18:39:07.3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3883" autoAdjust="0"/>
  </p:normalViewPr>
  <p:slideViewPr>
    <p:cSldViewPr snapToGrid="0">
      <p:cViewPr varScale="1">
        <p:scale>
          <a:sx n="89" d="100"/>
          <a:sy n="89" d="100"/>
        </p:scale>
        <p:origin x="960" y="48"/>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09/02/2020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9</a:t>
            </a:fld>
            <a:endParaRPr lang="en-GB"/>
          </a:p>
        </p:txBody>
      </p:sp>
    </p:spTree>
    <p:extLst>
      <p:ext uri="{BB962C8B-B14F-4D97-AF65-F5344CB8AC3E}">
        <p14:creationId xmlns:p14="http://schemas.microsoft.com/office/powerpoint/2010/main" val="3316531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152" rtl="0" eaLnBrk="1" fontAlgn="base" latinLnBrk="0" hangingPunct="1">
              <a:lnSpc>
                <a:spcPct val="100000"/>
              </a:lnSpc>
              <a:spcBef>
                <a:spcPct val="0"/>
              </a:spcBef>
              <a:spcAft>
                <a:spcPct val="0"/>
              </a:spcAft>
              <a:buClrTx/>
              <a:buSzTx/>
              <a:buFontTx/>
              <a:buNone/>
              <a:tabLst/>
              <a:defRPr/>
            </a:pPr>
            <a:fld id="{5CEEF4EF-0CB7-4BE4-87B2-7E00C5B19637}"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52" rtl="0" eaLnBrk="1" fontAlgn="base" latinLnBrk="0" hangingPunct="1">
                <a:lnSpc>
                  <a:spcPct val="100000"/>
                </a:lnSpc>
                <a:spcBef>
                  <a:spcPct val="0"/>
                </a:spcBef>
                <a:spcAft>
                  <a:spcPct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991398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p:txBody>
          <a:bodyPr>
            <a:normAutofit fontScale="90000"/>
          </a:bodyPr>
          <a:lstStyle/>
          <a:p>
            <a:r>
              <a:rPr lang="en-GB" dirty="0">
                <a:latin typeface="Arial"/>
                <a:cs typeface="Arial"/>
              </a:rPr>
              <a:t>Amendment Invoice Update</a:t>
            </a:r>
          </a:p>
        </p:txBody>
      </p:sp>
    </p:spTree>
    <p:extLst>
      <p:ext uri="{BB962C8B-B14F-4D97-AF65-F5344CB8AC3E}">
        <p14:creationId xmlns:p14="http://schemas.microsoft.com/office/powerpoint/2010/main" val="333830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4538E11-08D9-443B-8489-E1724BA17532}"/>
              </a:ext>
            </a:extLst>
          </p:cNvPr>
          <p:cNvSpPr>
            <a:spLocks noGrp="1"/>
          </p:cNvSpPr>
          <p:nvPr>
            <p:ph type="title"/>
          </p:nvPr>
        </p:nvSpPr>
        <p:spPr>
          <a:xfrm>
            <a:off x="-540568" y="-236562"/>
            <a:ext cx="7886700" cy="994172"/>
          </a:xfrm>
        </p:spPr>
        <p:txBody>
          <a:bodyPr>
            <a:normAutofit/>
          </a:bodyPr>
          <a:lstStyle/>
          <a:p>
            <a:r>
              <a:rPr lang="en-US" sz="1800" dirty="0">
                <a:solidFill>
                  <a:schemeClr val="accent1">
                    <a:lumMod val="75000"/>
                  </a:schemeClr>
                </a:solidFill>
                <a:latin typeface="+mn-lt"/>
                <a:ea typeface="+mn-ea"/>
                <a:cs typeface="+mn-cs"/>
              </a:rPr>
              <a:t>SSP Exceptions Backlog &amp; Transitions - SLA FEB 2020</a:t>
            </a:r>
          </a:p>
        </p:txBody>
      </p:sp>
      <p:pic>
        <p:nvPicPr>
          <p:cNvPr id="8" name="Picture 7">
            <a:extLst>
              <a:ext uri="{FF2B5EF4-FFF2-40B4-BE49-F238E27FC236}">
                <a16:creationId xmlns:a16="http://schemas.microsoft.com/office/drawing/2014/main" id="{1A7736D5-6ACC-4788-97FF-7D0072FBE529}"/>
              </a:ext>
            </a:extLst>
          </p:cNvPr>
          <p:cNvPicPr>
            <a:picLocks noChangeAspect="1"/>
          </p:cNvPicPr>
          <p:nvPr/>
        </p:nvPicPr>
        <p:blipFill>
          <a:blip r:embed="rId3"/>
          <a:stretch>
            <a:fillRect/>
          </a:stretch>
        </p:blipFill>
        <p:spPr>
          <a:xfrm>
            <a:off x="155036" y="420515"/>
            <a:ext cx="8078592" cy="2220686"/>
          </a:xfrm>
          <a:prstGeom prst="rect">
            <a:avLst/>
          </a:prstGeom>
        </p:spPr>
      </p:pic>
      <p:pic>
        <p:nvPicPr>
          <p:cNvPr id="9" name="Picture 8">
            <a:extLst>
              <a:ext uri="{FF2B5EF4-FFF2-40B4-BE49-F238E27FC236}">
                <a16:creationId xmlns:a16="http://schemas.microsoft.com/office/drawing/2014/main" id="{59519204-A9AE-4787-88AD-1B2FAAD12560}"/>
              </a:ext>
            </a:extLst>
          </p:cNvPr>
          <p:cNvPicPr>
            <a:picLocks noChangeAspect="1"/>
          </p:cNvPicPr>
          <p:nvPr/>
        </p:nvPicPr>
        <p:blipFill>
          <a:blip r:embed="rId4"/>
          <a:stretch>
            <a:fillRect/>
          </a:stretch>
        </p:blipFill>
        <p:spPr>
          <a:xfrm>
            <a:off x="155036" y="2727721"/>
            <a:ext cx="8078592" cy="2214394"/>
          </a:xfrm>
          <a:prstGeom prst="rect">
            <a:avLst/>
          </a:prstGeom>
        </p:spPr>
      </p:pic>
    </p:spTree>
    <p:extLst>
      <p:ext uri="{BB962C8B-B14F-4D97-AF65-F5344CB8AC3E}">
        <p14:creationId xmlns:p14="http://schemas.microsoft.com/office/powerpoint/2010/main" val="231685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6" name="Content Placeholder 2"/>
          <p:cNvSpPr txBox="1">
            <a:spLocks/>
          </p:cNvSpPr>
          <p:nvPr/>
        </p:nvSpPr>
        <p:spPr>
          <a:xfrm>
            <a:off x="467544" y="789552"/>
            <a:ext cx="8229600" cy="4064388"/>
          </a:xfrm>
          <a:prstGeom prst="rect">
            <a:avLst/>
          </a:prstGeom>
        </p:spPr>
        <p:txBody>
          <a:bodyPr vert="horz" lIns="91440" tIns="45720" rIns="91440" bIns="45720" rtlCol="0" anchor="t">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a:solidFill>
                  <a:schemeClr val="accent1"/>
                </a:solidFill>
                <a:latin typeface="Arial"/>
                <a:cs typeface="Arial"/>
              </a:rPr>
              <a:t>133 unique MPRNs with mismatch affecting 13 customers</a:t>
            </a:r>
          </a:p>
          <a:p>
            <a:endParaRPr lang="en-GB" sz="1800" dirty="0">
              <a:solidFill>
                <a:schemeClr val="accent1"/>
              </a:solidFill>
              <a:latin typeface="Arial"/>
              <a:cs typeface="Arial"/>
            </a:endParaRPr>
          </a:p>
          <a:p>
            <a:r>
              <a:rPr lang="en-GB" sz="1800" dirty="0">
                <a:solidFill>
                  <a:schemeClr val="accent1"/>
                </a:solidFill>
                <a:latin typeface="Arial"/>
                <a:cs typeface="Arial"/>
              </a:rPr>
              <a:t>File merge activities ensured that mismatch data for the 133 MPRNs was included in the online ASP files to the relevant customers </a:t>
            </a:r>
          </a:p>
          <a:p>
            <a:endParaRPr lang="en-GB" sz="1800" dirty="0">
              <a:solidFill>
                <a:schemeClr val="accent1"/>
              </a:solidFill>
              <a:latin typeface="Arial"/>
              <a:cs typeface="Arial"/>
            </a:endParaRPr>
          </a:p>
          <a:p>
            <a:r>
              <a:rPr lang="en-GB" sz="1800" dirty="0">
                <a:solidFill>
                  <a:schemeClr val="accent1"/>
                </a:solidFill>
                <a:latin typeface="Arial"/>
                <a:cs typeface="Arial"/>
              </a:rPr>
              <a:t>AML files were delivered earlier following improvements to the file generation process. </a:t>
            </a:r>
          </a:p>
          <a:p>
            <a:endParaRPr lang="en-GB" sz="1800" dirty="0">
              <a:solidFill>
                <a:schemeClr val="accent1"/>
              </a:solidFill>
              <a:latin typeface="Arial"/>
              <a:cs typeface="Arial"/>
            </a:endParaRPr>
          </a:p>
          <a:p>
            <a:r>
              <a:rPr lang="en-GB" sz="1800" dirty="0">
                <a:solidFill>
                  <a:schemeClr val="accent1"/>
                </a:solidFill>
                <a:latin typeface="Arial"/>
                <a:cs typeface="Arial"/>
              </a:rPr>
              <a:t>Cataloguing of Exception resolution process steps significantly behind schedule. Plan was originally to be completed by end of Dec-19. Revised plan has a completion date of end of Feb-20</a:t>
            </a:r>
          </a:p>
          <a:p>
            <a:endParaRPr lang="en-GB" sz="1800" dirty="0">
              <a:solidFill>
                <a:schemeClr val="accent1"/>
              </a:solidFill>
              <a:latin typeface="Arial"/>
              <a:cs typeface="Arial"/>
            </a:endParaRPr>
          </a:p>
          <a:p>
            <a:r>
              <a:rPr lang="en-GB" sz="1800" dirty="0">
                <a:solidFill>
                  <a:schemeClr val="accent1"/>
                </a:solidFill>
                <a:latin typeface="Arial"/>
                <a:cs typeface="Arial"/>
              </a:rPr>
              <a:t>Defect resolution and deployment has been affected by re-prioritisation and focus on AQ issues and test environment availability issues causing bottle necks through-out the process. RTG forecast to be mid March</a:t>
            </a:r>
          </a:p>
          <a:p>
            <a:endParaRPr lang="en-GB" sz="1800" dirty="0">
              <a:solidFill>
                <a:schemeClr val="accent1"/>
              </a:solidFill>
            </a:endParaRPr>
          </a:p>
          <a:p>
            <a:pPr marL="0" indent="0">
              <a:buNone/>
            </a:pPr>
            <a:endParaRPr lang="en-GB" sz="1400" u="sng" dirty="0"/>
          </a:p>
          <a:p>
            <a:endParaRPr lang="en-GB" sz="1400" dirty="0"/>
          </a:p>
          <a:p>
            <a:pPr marL="0" indent="0">
              <a:buNone/>
            </a:pPr>
            <a:endParaRPr lang="en-GB" sz="1400" dirty="0"/>
          </a:p>
          <a:p>
            <a:endParaRPr lang="en-GB" sz="1400" dirty="0"/>
          </a:p>
          <a:p>
            <a:endParaRPr lang="en-GB" sz="1400" dirty="0"/>
          </a:p>
          <a:p>
            <a:endParaRPr lang="en-GB" sz="1400" dirty="0"/>
          </a:p>
          <a:p>
            <a:endParaRPr lang="en-GB" sz="1400" dirty="0"/>
          </a:p>
          <a:p>
            <a:endParaRPr lang="en-GB" sz="1400" dirty="0"/>
          </a:p>
          <a:p>
            <a:endParaRPr lang="en-GB" sz="1600" i="1" dirty="0"/>
          </a:p>
          <a:p>
            <a:endParaRPr lang="en-GB" sz="1600" dirty="0"/>
          </a:p>
          <a:p>
            <a:pPr>
              <a:buFont typeface="Arial" panose="020B0604020202020204" pitchFamily="34" charset="0"/>
              <a:buChar char="•"/>
            </a:pPr>
            <a:endParaRPr lang="en-GB" sz="1600" dirty="0"/>
          </a:p>
          <a:p>
            <a:pPr marL="0" indent="0">
              <a:buNone/>
            </a:pPr>
            <a:endParaRPr lang="en-GB" sz="1600" dirty="0"/>
          </a:p>
          <a:p>
            <a:pPr marL="0" indent="0">
              <a:buNone/>
            </a:pPr>
            <a:endParaRPr lang="en-GB" sz="1400" dirty="0"/>
          </a:p>
          <a:p>
            <a:endParaRPr lang="en-GB" sz="1400" dirty="0"/>
          </a:p>
        </p:txBody>
      </p: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462054" y="1995686"/>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40653" y="3113728"/>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6" name="Rounded Rectangle 37">
            <a:extLst>
              <a:ext uri="{FF2B5EF4-FFF2-40B4-BE49-F238E27FC236}">
                <a16:creationId xmlns:a16="http://schemas.microsoft.com/office/drawing/2014/main" id="{720001BB-1748-451B-9A9A-23DF2152D3BB}"/>
              </a:ext>
            </a:extLst>
          </p:cNvPr>
          <p:cNvSpPr/>
          <p:nvPr/>
        </p:nvSpPr>
        <p:spPr>
          <a:xfrm>
            <a:off x="136749" y="1968291"/>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(LSPs) </a:t>
            </a:r>
          </a:p>
        </p:txBody>
      </p:sp>
      <p:sp>
        <p:nvSpPr>
          <p:cNvPr id="58" name="Rounded Rectangle 37">
            <a:extLst>
              <a:ext uri="{FF2B5EF4-FFF2-40B4-BE49-F238E27FC236}">
                <a16:creationId xmlns:a16="http://schemas.microsoft.com/office/drawing/2014/main" id="{E7D7C361-E86A-482B-B0AA-9D7AACFFB9D0}"/>
              </a:ext>
            </a:extLst>
          </p:cNvPr>
          <p:cNvSpPr/>
          <p:nvPr/>
        </p:nvSpPr>
        <p:spPr>
          <a:xfrm>
            <a:off x="136749" y="2542209"/>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(SSPs) </a:t>
            </a:r>
          </a:p>
        </p:txBody>
      </p:sp>
    </p:spTree>
    <p:extLst>
      <p:ext uri="{BB962C8B-B14F-4D97-AF65-F5344CB8AC3E}">
        <p14:creationId xmlns:p14="http://schemas.microsoft.com/office/powerpoint/2010/main" val="59738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8507288" cy="637580"/>
          </a:xfrm>
        </p:spPr>
        <p:txBody>
          <a:bodyPr vert="horz" lIns="91440" tIns="45720" rIns="91440" bIns="45720" rtlCol="0" anchor="ctr">
            <a:normAutofit/>
          </a:bodyPr>
          <a:lstStyle/>
          <a:p>
            <a:pPr algn="l"/>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1170620206"/>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113 MPRNs out of the 227,508 LSPs (0.06%) that were billed incurred an ASP mismatch.</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File merge activities ensured mismatch data was included in the online ASP file.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 AML process improvements ensured delivery of all customer files either on or before SLA (PPD minus 3 days)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356710"/>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899592" y="4726225"/>
            <a:ext cx="5310708" cy="37609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b="0" dirty="0">
                <a:solidFill>
                  <a:schemeClr val="tx1"/>
                </a:solidFill>
              </a:rPr>
              <a:t>100 % of </a:t>
            </a:r>
            <a:r>
              <a:rPr lang="en-GB" sz="1200" b="0" u="sng" dirty="0">
                <a:solidFill>
                  <a:schemeClr val="tx1"/>
                </a:solidFill>
              </a:rPr>
              <a:t>ASP</a:t>
            </a:r>
            <a:r>
              <a:rPr lang="en-GB" sz="1200" b="0" dirty="0">
                <a:solidFill>
                  <a:schemeClr val="tx1"/>
                </a:solidFill>
              </a:rPr>
              <a:t> and AML files delivered on or before SLA date. </a:t>
            </a:r>
          </a:p>
        </p:txBody>
      </p:sp>
      <p:sp>
        <p:nvSpPr>
          <p:cNvPr id="17" name="Title 1"/>
          <p:cNvSpPr txBox="1">
            <a:spLocks/>
          </p:cNvSpPr>
          <p:nvPr/>
        </p:nvSpPr>
        <p:spPr>
          <a:xfrm>
            <a:off x="815508" y="3933157"/>
            <a:ext cx="6323012"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133 unique MPRNs with ASP mismatch but file merge activities ensured mismatch data was included in ASP file issue on the invoice issue date (27</a:t>
            </a:r>
            <a:r>
              <a:rPr lang="en-GB" sz="1000" baseline="30000" dirty="0">
                <a:solidFill>
                  <a:schemeClr val="tx1"/>
                </a:solidFill>
              </a:rPr>
              <a:t>th</a:t>
            </a:r>
            <a:r>
              <a:rPr lang="en-GB" sz="1000" dirty="0">
                <a:solidFill>
                  <a:schemeClr val="tx1"/>
                </a:solidFill>
              </a:rPr>
              <a:t> Jan)</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AML files were delivered earlier following improvements to the file generation process</a:t>
            </a:r>
            <a:endParaRPr lang="en-GB" sz="1000" b="0" dirty="0">
              <a:solidFill>
                <a:schemeClr val="tx1"/>
              </a:solidFill>
            </a:endParaRPr>
          </a:p>
        </p:txBody>
      </p:sp>
      <p:graphicFrame>
        <p:nvGraphicFramePr>
          <p:cNvPr id="3" name="Table 2">
            <a:extLst>
              <a:ext uri="{FF2B5EF4-FFF2-40B4-BE49-F238E27FC236}">
                <a16:creationId xmlns:a16="http://schemas.microsoft.com/office/drawing/2014/main" id="{CA5AC0C2-1576-4B92-BD39-010F9BC7C579}"/>
              </a:ext>
            </a:extLst>
          </p:cNvPr>
          <p:cNvGraphicFramePr>
            <a:graphicFrameLocks noGrp="1"/>
          </p:cNvGraphicFramePr>
          <p:nvPr>
            <p:extLst>
              <p:ext uri="{D42A27DB-BD31-4B8C-83A1-F6EECF244321}">
                <p14:modId xmlns:p14="http://schemas.microsoft.com/office/powerpoint/2010/main" val="52822413"/>
              </p:ext>
            </p:extLst>
          </p:nvPr>
        </p:nvGraphicFramePr>
        <p:xfrm>
          <a:off x="85408" y="617042"/>
          <a:ext cx="6556931" cy="3217101"/>
        </p:xfrm>
        <a:graphic>
          <a:graphicData uri="http://schemas.openxmlformats.org/drawingml/2006/table">
            <a:tbl>
              <a:tblPr/>
              <a:tblGrid>
                <a:gridCol w="569775">
                  <a:extLst>
                    <a:ext uri="{9D8B030D-6E8A-4147-A177-3AD203B41FA5}">
                      <a16:colId xmlns:a16="http://schemas.microsoft.com/office/drawing/2014/main" val="572086809"/>
                    </a:ext>
                  </a:extLst>
                </a:gridCol>
                <a:gridCol w="651171">
                  <a:extLst>
                    <a:ext uri="{9D8B030D-6E8A-4147-A177-3AD203B41FA5}">
                      <a16:colId xmlns:a16="http://schemas.microsoft.com/office/drawing/2014/main" val="3240759237"/>
                    </a:ext>
                  </a:extLst>
                </a:gridCol>
                <a:gridCol w="750655">
                  <a:extLst>
                    <a:ext uri="{9D8B030D-6E8A-4147-A177-3AD203B41FA5}">
                      <a16:colId xmlns:a16="http://schemas.microsoft.com/office/drawing/2014/main" val="1304174657"/>
                    </a:ext>
                  </a:extLst>
                </a:gridCol>
                <a:gridCol w="985801">
                  <a:extLst>
                    <a:ext uri="{9D8B030D-6E8A-4147-A177-3AD203B41FA5}">
                      <a16:colId xmlns:a16="http://schemas.microsoft.com/office/drawing/2014/main" val="2418604735"/>
                    </a:ext>
                  </a:extLst>
                </a:gridCol>
                <a:gridCol w="877272">
                  <a:extLst>
                    <a:ext uri="{9D8B030D-6E8A-4147-A177-3AD203B41FA5}">
                      <a16:colId xmlns:a16="http://schemas.microsoft.com/office/drawing/2014/main" val="2940959619"/>
                    </a:ext>
                  </a:extLst>
                </a:gridCol>
                <a:gridCol w="795876">
                  <a:extLst>
                    <a:ext uri="{9D8B030D-6E8A-4147-A177-3AD203B41FA5}">
                      <a16:colId xmlns:a16="http://schemas.microsoft.com/office/drawing/2014/main" val="1466884996"/>
                    </a:ext>
                  </a:extLst>
                </a:gridCol>
                <a:gridCol w="985801">
                  <a:extLst>
                    <a:ext uri="{9D8B030D-6E8A-4147-A177-3AD203B41FA5}">
                      <a16:colId xmlns:a16="http://schemas.microsoft.com/office/drawing/2014/main" val="4250897251"/>
                    </a:ext>
                  </a:extLst>
                </a:gridCol>
                <a:gridCol w="940580">
                  <a:extLst>
                    <a:ext uri="{9D8B030D-6E8A-4147-A177-3AD203B41FA5}">
                      <a16:colId xmlns:a16="http://schemas.microsoft.com/office/drawing/2014/main" val="2533575830"/>
                    </a:ext>
                  </a:extLst>
                </a:gridCol>
              </a:tblGrid>
              <a:tr h="161393">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98164384"/>
                  </a:ext>
                </a:extLst>
              </a:tr>
              <a:tr h="473420">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989611011"/>
                  </a:ext>
                </a:extLst>
              </a:tr>
              <a:tr h="161393">
                <a:tc>
                  <a:txBody>
                    <a:bodyPr/>
                    <a:lstStyle/>
                    <a:p>
                      <a:pPr algn="ctr" fontAlgn="ctr"/>
                      <a:r>
                        <a:rPr lang="en-GB" sz="1000" b="0" i="0" u="none" strike="noStrike">
                          <a:solidFill>
                            <a:srgbClr val="000000"/>
                          </a:solidFill>
                          <a:effectLst/>
                          <a:latin typeface="Calibri" panose="020F0502020204030204" pitchFamily="34" charset="0"/>
                        </a:rPr>
                        <a:t>Sep-18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8,444,158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rPr>
                        <a:t>227,514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413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8,216,644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gridSpan="2">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hMerge="1">
                  <a:txBody>
                    <a:bodyPr/>
                    <a:lstStyle/>
                    <a:p>
                      <a:endParaRPr lang="en-GB"/>
                    </a:p>
                  </a:txBody>
                  <a:tcPr/>
                </a:tc>
                <a:extLst>
                  <a:ext uri="{0D108BD9-81ED-4DB2-BD59-A6C34878D82A}">
                    <a16:rowId xmlns:a16="http://schemas.microsoft.com/office/drawing/2014/main" val="436275648"/>
                  </a:ext>
                </a:extLst>
              </a:tr>
              <a:tr h="161393">
                <a:tc>
                  <a:txBody>
                    <a:bodyPr/>
                    <a:lstStyle/>
                    <a:p>
                      <a:pPr algn="ctr" fontAlgn="ctr"/>
                      <a:r>
                        <a:rPr lang="en-GB" sz="1000" b="0" i="0" u="none" strike="noStrike">
                          <a:solidFill>
                            <a:srgbClr val="000000"/>
                          </a:solidFill>
                          <a:effectLst/>
                          <a:latin typeface="Calibri" panose="020F0502020204030204" pitchFamily="34" charset="0"/>
                        </a:rPr>
                        <a:t>Oct-18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8,523,582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244,986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241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8,278,596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272458370"/>
                  </a:ext>
                </a:extLst>
              </a:tr>
              <a:tr h="161393">
                <a:tc>
                  <a:txBody>
                    <a:bodyPr/>
                    <a:lstStyle/>
                    <a:p>
                      <a:pPr algn="ctr" fontAlgn="ctr"/>
                      <a:r>
                        <a:rPr lang="en-GB" sz="1000" b="0" i="0" u="none" strike="noStrike">
                          <a:solidFill>
                            <a:srgbClr val="000000"/>
                          </a:solidFill>
                          <a:effectLst/>
                          <a:latin typeface="Calibri" panose="020F0502020204030204" pitchFamily="34" charset="0"/>
                        </a:rPr>
                        <a:t>Nov-18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9,243,302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290,019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534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8,953,283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835624030"/>
                  </a:ext>
                </a:extLst>
              </a:tr>
              <a:tr h="161393">
                <a:tc>
                  <a:txBody>
                    <a:bodyPr/>
                    <a:lstStyle/>
                    <a:p>
                      <a:pPr algn="ctr" fontAlgn="ctr"/>
                      <a:r>
                        <a:rPr lang="en-GB" sz="1000" b="0" i="0" u="none" strike="noStrike">
                          <a:solidFill>
                            <a:srgbClr val="000000"/>
                          </a:solidFill>
                          <a:effectLst/>
                          <a:latin typeface="Calibri" panose="020F0502020204030204" pitchFamily="34" charset="0"/>
                        </a:rPr>
                        <a:t>Dec-18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8,375,975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378,856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1295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0.34%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7,997,119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888425567"/>
                  </a:ext>
                </a:extLst>
              </a:tr>
              <a:tr h="161393">
                <a:tc>
                  <a:txBody>
                    <a:bodyPr/>
                    <a:lstStyle/>
                    <a:p>
                      <a:pPr algn="ctr" fontAlgn="ctr"/>
                      <a:r>
                        <a:rPr lang="en-GB" sz="1000" b="0" i="0" u="none" strike="noStrike">
                          <a:solidFill>
                            <a:srgbClr val="000000"/>
                          </a:solidFill>
                          <a:effectLst/>
                          <a:latin typeface="Calibri" panose="020F0502020204030204" pitchFamily="34" charset="0"/>
                        </a:rPr>
                        <a:t>Jan-19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9,541,221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258,859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0.22%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9,282,362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241218351"/>
                  </a:ext>
                </a:extLst>
              </a:tr>
              <a:tr h="161393">
                <a:tc>
                  <a:txBody>
                    <a:bodyPr/>
                    <a:lstStyle/>
                    <a:p>
                      <a:pPr algn="ctr" fontAlgn="ctr"/>
                      <a:r>
                        <a:rPr lang="en-GB" sz="1000" b="0" i="0" u="none" strike="noStrike">
                          <a:solidFill>
                            <a:srgbClr val="000000"/>
                          </a:solidFill>
                          <a:effectLst/>
                          <a:latin typeface="Calibri" panose="020F0502020204030204" pitchFamily="34" charset="0"/>
                        </a:rPr>
                        <a:t>Feb-19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9,015,766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173,688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0.29%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8,842,078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672698938"/>
                  </a:ext>
                </a:extLst>
              </a:tr>
              <a:tr h="161393">
                <a:tc>
                  <a:txBody>
                    <a:bodyPr/>
                    <a:lstStyle/>
                    <a:p>
                      <a:pPr algn="ctr" fontAlgn="ctr"/>
                      <a:r>
                        <a:rPr lang="en-GB" sz="1000" b="0" i="0" u="none" strike="noStrike">
                          <a:solidFill>
                            <a:srgbClr val="000000"/>
                          </a:solidFill>
                          <a:effectLst/>
                          <a:latin typeface="Calibri" panose="020F0502020204030204" pitchFamily="34" charset="0"/>
                        </a:rPr>
                        <a:t>Mar-19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9,399,210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174,114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12,946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467415"/>
                  </a:ext>
                </a:extLst>
              </a:tr>
              <a:tr h="161393">
                <a:tc>
                  <a:txBody>
                    <a:bodyPr/>
                    <a:lstStyle/>
                    <a:p>
                      <a:pPr algn="ctr" fontAlgn="ctr"/>
                      <a:r>
                        <a:rPr lang="en-GB" sz="1000" b="0" i="0" u="none" strike="noStrike">
                          <a:solidFill>
                            <a:srgbClr val="000000"/>
                          </a:solidFill>
                          <a:effectLst/>
                          <a:latin typeface="Calibri" panose="020F0502020204030204" pitchFamily="34" charset="0"/>
                        </a:rPr>
                        <a:t>Apr-19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8,896,444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184,562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8,711,882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8742401"/>
                  </a:ext>
                </a:extLst>
              </a:tr>
              <a:tr h="161393">
                <a:tc>
                  <a:txBody>
                    <a:bodyPr/>
                    <a:lstStyle/>
                    <a:p>
                      <a:pPr algn="ctr" fontAlgn="ctr"/>
                      <a:r>
                        <a:rPr lang="en-GB" sz="1000" b="0" i="0" u="none" strike="noStrike">
                          <a:solidFill>
                            <a:srgbClr val="000000"/>
                          </a:solidFill>
                          <a:effectLst/>
                          <a:latin typeface="Calibri" panose="020F0502020204030204" pitchFamily="34" charset="0"/>
                        </a:rPr>
                        <a:t>May-19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9,648,261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168,267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9,479,994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7,493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4360355"/>
                  </a:ext>
                </a:extLst>
              </a:tr>
              <a:tr h="161393">
                <a:tc>
                  <a:txBody>
                    <a:bodyPr/>
                    <a:lstStyle/>
                    <a:p>
                      <a:pPr algn="ctr" fontAlgn="ctr"/>
                      <a:r>
                        <a:rPr lang="en-GB" sz="1000" b="0" i="0" u="none" strike="noStrike">
                          <a:solidFill>
                            <a:srgbClr val="000000"/>
                          </a:solidFill>
                          <a:effectLst/>
                          <a:latin typeface="Calibri" panose="020F0502020204030204" pitchFamily="34" charset="0"/>
                        </a:rPr>
                        <a:t>Jun-19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9,653,613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178,064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65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9,475,549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1,882,702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19.87%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969715"/>
                  </a:ext>
                </a:extLst>
              </a:tr>
              <a:tr h="161393">
                <a:tc>
                  <a:txBody>
                    <a:bodyPr/>
                    <a:lstStyle/>
                    <a:p>
                      <a:pPr algn="ctr" fontAlgn="ctr"/>
                      <a:r>
                        <a:rPr lang="en-GB" sz="1000" b="0" i="0" u="none" strike="noStrike">
                          <a:solidFill>
                            <a:srgbClr val="000000"/>
                          </a:solidFill>
                          <a:effectLst/>
                          <a:latin typeface="Calibri" panose="020F0502020204030204" pitchFamily="34" charset="0"/>
                        </a:rPr>
                        <a:t>Jul-19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9,895,118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180,536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9,714,582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7303469"/>
                  </a:ext>
                </a:extLst>
              </a:tr>
              <a:tr h="161393">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6474676"/>
                  </a:ext>
                </a:extLst>
              </a:tr>
              <a:tr h="161393">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091525"/>
                  </a:ext>
                </a:extLst>
              </a:tr>
              <a:tr h="161393">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530775"/>
                  </a:ext>
                </a:extLst>
              </a:tr>
              <a:tr h="161393">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745065"/>
                  </a:ext>
                </a:extLst>
              </a:tr>
              <a:tr h="161393">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8503857"/>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3950258434"/>
              </p:ext>
            </p:extLst>
          </p:nvPr>
        </p:nvGraphicFramePr>
        <p:xfrm>
          <a:off x="6876256" y="483518"/>
          <a:ext cx="2088232" cy="403805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r>
                        <a:rPr lang="en-GB" sz="700" baseline="0" dirty="0">
                          <a:solidFill>
                            <a:schemeClr val="tx1"/>
                          </a:solidFill>
                        </a:rPr>
                        <a:t>All workable exceptions classified as Backlog and Transition exceptions have now been cleared. </a:t>
                      </a:r>
                    </a:p>
                    <a:p>
                      <a:pPr marL="72000" lvl="0" indent="-72000">
                        <a:spcAft>
                          <a:spcPts val="400"/>
                        </a:spcAft>
                        <a:buFont typeface="Arial" panose="020B0604020202020204" pitchFamily="34" charset="0"/>
                        <a:buChar char="•"/>
                      </a:pPr>
                      <a:r>
                        <a:rPr lang="en-GB" sz="700" dirty="0">
                          <a:solidFill>
                            <a:schemeClr val="tx1"/>
                          </a:solidFill>
                        </a:rPr>
                        <a:t>A number of exceptions BAU (raised between 1</a:t>
                      </a:r>
                      <a:r>
                        <a:rPr lang="en-GB" sz="700" baseline="30000" dirty="0">
                          <a:solidFill>
                            <a:schemeClr val="tx1"/>
                          </a:solidFill>
                        </a:rPr>
                        <a:t>st</a:t>
                      </a:r>
                      <a:r>
                        <a:rPr lang="en-GB" sz="7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r>
                        <a:rPr lang="en-GB" sz="700" dirty="0">
                          <a:solidFill>
                            <a:schemeClr val="tx1"/>
                          </a:solidFill>
                        </a:rPr>
                        <a:t>Cataloguing of Exception resolution steps planned to be completed by end of Feb-20. This should improve the exception resolution process. </a:t>
                      </a: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exception?</a:t>
            </a:r>
          </a:p>
          <a:p>
            <a:pPr marL="171450" indent="-171450" algn="l">
              <a:spcAft>
                <a:spcPts val="300"/>
              </a:spcAft>
              <a:buFont typeface="Arial" charset="0"/>
              <a:buChar char="•"/>
            </a:pPr>
            <a:r>
              <a:rPr lang="en-US" sz="8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161,024 distinct MPRNs currently have unresolved exceptions within our systems (as of 3</a:t>
            </a:r>
            <a:r>
              <a:rPr lang="en-GB" sz="1200" b="0" baseline="30000" dirty="0">
                <a:solidFill>
                  <a:schemeClr val="tx1"/>
                </a:solidFill>
              </a:rPr>
              <a:t>rd</a:t>
            </a:r>
            <a:r>
              <a:rPr lang="en-GB" sz="1200" b="0" dirty="0">
                <a:solidFill>
                  <a:schemeClr val="tx1"/>
                </a:solidFill>
              </a:rPr>
              <a:t> Feb).</a:t>
            </a:r>
          </a:p>
          <a:p>
            <a:pPr algn="l"/>
            <a:endParaRPr lang="en-GB" sz="1200" b="0" dirty="0">
              <a:solidFill>
                <a:schemeClr val="tx1"/>
              </a:solidFill>
            </a:endParaRPr>
          </a:p>
          <a:p>
            <a:pPr algn="l"/>
            <a:endParaRPr lang="en-GB" sz="1200" b="0" dirty="0">
              <a:solidFill>
                <a:schemeClr val="tx1"/>
              </a:solidFill>
            </a:endParaRPr>
          </a:p>
          <a:p>
            <a:r>
              <a:rPr lang="en-GB" sz="1200" b="0" i="1" dirty="0">
                <a:solidFill>
                  <a:schemeClr val="tx1"/>
                </a:solidFill>
              </a:rPr>
              <a:t>(Sep-19 =147,489, Oct-19 = 179,165, Nov-19 =124,152)</a:t>
            </a:r>
            <a:endParaRPr lang="en-GB" sz="900" b="0" i="1"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964458402"/>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remains a key focus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3780420"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2,104 </a:t>
            </a:r>
            <a:r>
              <a:rPr lang="en-GB" sz="1200" b="0" dirty="0">
                <a:solidFill>
                  <a:schemeClr val="tx1"/>
                </a:solidFill>
              </a:rPr>
              <a:t>distinct MPRNs for </a:t>
            </a:r>
            <a:r>
              <a:rPr lang="en-GB" sz="1200" b="0">
                <a:solidFill>
                  <a:schemeClr val="tx1"/>
                </a:solidFill>
              </a:rPr>
              <a:t>the December </a:t>
            </a:r>
            <a:r>
              <a:rPr lang="en-GB" sz="1200" b="0" dirty="0">
                <a:solidFill>
                  <a:schemeClr val="tx1"/>
                </a:solidFill>
              </a:rPr>
              <a:t>billing period currently have bill blocks placed upon them (as at 4</a:t>
            </a:r>
            <a:r>
              <a:rPr lang="en-GB" sz="1200" b="0" baseline="30000" dirty="0">
                <a:solidFill>
                  <a:schemeClr val="tx1"/>
                </a:solidFill>
              </a:rPr>
              <a:t>th</a:t>
            </a:r>
            <a:r>
              <a:rPr lang="en-GB" sz="1200" b="0" dirty="0">
                <a:solidFill>
                  <a:schemeClr val="tx1"/>
                </a:solidFill>
              </a:rPr>
              <a:t> February). Bill blocks are placed on MPRNs where there are known issues that will result in incorrect charges being calculated. </a:t>
            </a:r>
          </a:p>
          <a:p>
            <a:pPr algn="l"/>
            <a:endParaRPr lang="en-GB" sz="1200" b="0" i="1" dirty="0">
              <a:solidFill>
                <a:schemeClr val="tx1"/>
              </a:solidFill>
            </a:endParaRPr>
          </a:p>
          <a:p>
            <a:r>
              <a:rPr lang="en-GB" sz="1200" b="0" i="1" dirty="0">
                <a:solidFill>
                  <a:schemeClr val="tx1"/>
                </a:solidFill>
              </a:rPr>
              <a:t>(Sep-19 = 8,503, Oct-19 = 1,245, Nov-19 = 247)</a:t>
            </a: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691680" y="3246088"/>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1314097244"/>
              </p:ext>
            </p:extLst>
          </p:nvPr>
        </p:nvGraphicFramePr>
        <p:xfrm>
          <a:off x="6635251" y="195487"/>
          <a:ext cx="2416605" cy="4793229"/>
        </p:xfrm>
        <a:graphic>
          <a:graphicData uri="http://schemas.openxmlformats.org/drawingml/2006/table">
            <a:tbl>
              <a:tblPr firstRow="1" bandRow="1">
                <a:tableStyleId>{5940675A-B579-460E-94D1-54222C63F5DA}</a:tableStyleId>
              </a:tblPr>
              <a:tblGrid>
                <a:gridCol w="2416605">
                  <a:extLst>
                    <a:ext uri="{9D8B030D-6E8A-4147-A177-3AD203B41FA5}">
                      <a16:colId xmlns:a16="http://schemas.microsoft.com/office/drawing/2014/main" val="20000"/>
                    </a:ext>
                  </a:extLst>
                </a:gridCol>
              </a:tblGrid>
              <a:tr h="22141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85413">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66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665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6656">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6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6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012416">
                <a:tc>
                  <a:txBody>
                    <a:bodyPr/>
                    <a:lstStyle/>
                    <a:p>
                      <a:pPr lvl="0"/>
                      <a:r>
                        <a:rPr lang="en-GB" sz="900" kern="1200" dirty="0">
                          <a:solidFill>
                            <a:schemeClr val="tx1"/>
                          </a:solidFill>
                          <a:effectLst/>
                          <a:latin typeface="Calibri" panose="020F0502020204030204" pitchFamily="34" charset="0"/>
                          <a:ea typeface="+mn-ea"/>
                          <a:cs typeface="Calibri" panose="020F0502020204030204" pitchFamily="34" charset="0"/>
                        </a:rPr>
                        <a:t>8 Amendment invoice impacting defects open as of 5</a:t>
                      </a:r>
                      <a:r>
                        <a:rPr lang="en-GB" sz="900" kern="1200" baseline="30000" dirty="0">
                          <a:solidFill>
                            <a:schemeClr val="tx1"/>
                          </a:solidFill>
                          <a:effectLst/>
                          <a:latin typeface="Calibri" panose="020F0502020204030204" pitchFamily="34" charset="0"/>
                          <a:ea typeface="+mn-ea"/>
                          <a:cs typeface="Calibri" panose="020F0502020204030204" pitchFamily="34" charset="0"/>
                        </a:rPr>
                        <a:t>th</a:t>
                      </a:r>
                      <a:r>
                        <a:rPr lang="en-GB" sz="900" kern="1200" dirty="0">
                          <a:solidFill>
                            <a:schemeClr val="tx1"/>
                          </a:solidFill>
                          <a:effectLst/>
                          <a:latin typeface="Calibri" panose="020F0502020204030204" pitchFamily="34" charset="0"/>
                          <a:ea typeface="+mn-ea"/>
                          <a:cs typeface="Calibri" panose="020F0502020204030204" pitchFamily="34" charset="0"/>
                        </a:rPr>
                        <a:t> Feb-20.</a:t>
                      </a:r>
                    </a:p>
                    <a:p>
                      <a:pPr marL="342900" lvl="0" indent="-342900">
                        <a:spcAft>
                          <a:spcPts val="0"/>
                        </a:spcAft>
                        <a:buFont typeface="Symbol" panose="05050102010706020507" pitchFamily="18" charset="2"/>
                        <a:buChar char=""/>
                      </a:pPr>
                      <a:endParaRPr lang="en-GB" sz="800" dirty="0">
                        <a:effectLst/>
                        <a:latin typeface="Calibri" panose="020F0502020204030204" pitchFamily="34" charset="0"/>
                        <a:ea typeface="Times New Roman" panose="02020603050405020304" pitchFamily="18" charset="0"/>
                      </a:endParaRPr>
                    </a:p>
                    <a:p>
                      <a:pPr marL="342900" lvl="0" indent="-342900">
                        <a:spcAft>
                          <a:spcPts val="0"/>
                        </a:spcAft>
                        <a:buFont typeface="Symbol" panose="05050102010706020507" pitchFamily="18" charset="2"/>
                        <a:buChar char=""/>
                      </a:pPr>
                      <a:r>
                        <a:rPr lang="en-GB" sz="800" dirty="0">
                          <a:effectLst/>
                          <a:latin typeface="Calibri" panose="020F0502020204030204" pitchFamily="34" charset="0"/>
                          <a:ea typeface="Times New Roman" panose="02020603050405020304" pitchFamily="18" charset="0"/>
                        </a:rPr>
                        <a:t>2 Defects did not meet the January SLA:</a:t>
                      </a:r>
                      <a:endParaRPr lang="en-GB" sz="800" dirty="0">
                        <a:effectLst/>
                        <a:latin typeface="Calibri" panose="020F0502020204030204" pitchFamily="34" charset="0"/>
                        <a:ea typeface="Calibri" panose="020F0502020204030204" pitchFamily="34" charset="0"/>
                      </a:endParaRPr>
                    </a:p>
                    <a:p>
                      <a:pPr marL="0" lvl="0" indent="0">
                        <a:spcAft>
                          <a:spcPts val="0"/>
                        </a:spcAft>
                        <a:buFont typeface="Symbol" panose="05050102010706020507" pitchFamily="18" charset="2"/>
                        <a:buNone/>
                      </a:pPr>
                      <a:endParaRPr lang="en-GB" sz="800" dirty="0">
                        <a:effectLst/>
                        <a:latin typeface="Calibri" panose="020F0502020204030204" pitchFamily="34" charset="0"/>
                        <a:ea typeface="Calibri" panose="020F0502020204030204" pitchFamily="34" charset="0"/>
                      </a:endParaRPr>
                    </a:p>
                    <a:p>
                      <a:pPr marL="171450" lvl="0" indent="-171450">
                        <a:buFont typeface="Arial" panose="020B0604020202020204" pitchFamily="34" charset="0"/>
                        <a:buChar char="•"/>
                      </a:pPr>
                      <a:r>
                        <a:rPr lang="en-US" sz="800" kern="1200" dirty="0">
                          <a:solidFill>
                            <a:schemeClr val="tx1"/>
                          </a:solidFill>
                          <a:effectLst/>
                          <a:latin typeface="Calibri" panose="020F0502020204030204" pitchFamily="34" charset="0"/>
                          <a:ea typeface="+mn-ea"/>
                          <a:cs typeface="Calibri" panose="020F0502020204030204" pitchFamily="34" charset="0"/>
                        </a:rPr>
                        <a:t>1477 – Defect previously on hold due to November release.  Delays in testing due to data.  Testing was moved to pre-production environment to mitigate however UAT Team are still having issues and 3 further issues have been identified (New defects to be raised for the additional issues found)</a:t>
                      </a:r>
                      <a:endParaRPr lang="en-GB" sz="800" kern="1200" dirty="0">
                        <a:solidFill>
                          <a:schemeClr val="tx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endParaRPr lang="en-GB" sz="9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800" kern="1200" dirty="0">
                          <a:solidFill>
                            <a:schemeClr val="tx1"/>
                          </a:solidFill>
                          <a:effectLst/>
                          <a:latin typeface="Calibri" panose="020F0502020204030204" pitchFamily="34" charset="0"/>
                          <a:ea typeface="+mn-ea"/>
                          <a:cs typeface="Calibri" panose="020F0502020204030204" pitchFamily="34" charset="0"/>
                        </a:rPr>
                        <a:t>1486 – Defect had to have the fix re-worked after UAT had been completed.  Fix was reworked however UAT has not progressed as it is believed that this may need to be incorporated into the TTZ CR which has been raised. Discussions are underway on how to progress as it is linked to the CR around TTZ.</a:t>
                      </a:r>
                      <a:endParaRPr lang="en-GB" sz="800" kern="1200" dirty="0">
                        <a:solidFill>
                          <a:schemeClr val="tx1"/>
                        </a:solidFill>
                        <a:effectLst/>
                        <a:latin typeface="Calibri" panose="020F0502020204030204" pitchFamily="34" charset="0"/>
                        <a:ea typeface="+mn-ea"/>
                        <a:cs typeface="Calibri" panose="020F0502020204030204" pitchFamily="34" charset="0"/>
                      </a:endParaRPr>
                    </a:p>
                    <a:p>
                      <a:pPr marL="742950" lvl="1" indent="-285750">
                        <a:spcAft>
                          <a:spcPts val="0"/>
                        </a:spcAft>
                        <a:buFont typeface="Courier New" panose="02070309020205020404" pitchFamily="49" charset="0"/>
                        <a:buChar char="o"/>
                      </a:pPr>
                      <a:endParaRPr lang="en-GB" sz="900" dirty="0">
                        <a:effectLst/>
                        <a:latin typeface="Calibri" panose="020F0502020204030204" pitchFamily="34" charset="0"/>
                        <a:ea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62" y="679406"/>
            <a:ext cx="720080" cy="72008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625616" y="477173"/>
            <a:ext cx="4349885"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8 open ASP/AML related defects as of 5</a:t>
            </a:r>
            <a:r>
              <a:rPr lang="en-GB" sz="1200" baseline="30000" dirty="0">
                <a:solidFill>
                  <a:schemeClr val="tx1"/>
                </a:solidFill>
              </a:rPr>
              <a:t>th</a:t>
            </a:r>
            <a:r>
              <a:rPr lang="en-GB" sz="1200" dirty="0">
                <a:solidFill>
                  <a:schemeClr val="tx1"/>
                </a:solidFill>
              </a:rPr>
              <a:t> February 2020</a:t>
            </a:r>
          </a:p>
          <a:p>
            <a:r>
              <a:rPr lang="en-GB" sz="1000" dirty="0">
                <a:solidFill>
                  <a:schemeClr val="tx1"/>
                </a:solidFill>
              </a:rPr>
              <a:t>(9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5" name="Table 4">
            <a:extLst>
              <a:ext uri="{FF2B5EF4-FFF2-40B4-BE49-F238E27FC236}">
                <a16:creationId xmlns:a16="http://schemas.microsoft.com/office/drawing/2014/main" id="{C7FAD45C-593B-4401-B23B-50AD90BF9F49}"/>
              </a:ext>
            </a:extLst>
          </p:cNvPr>
          <p:cNvGraphicFramePr>
            <a:graphicFrameLocks noGrp="1"/>
          </p:cNvGraphicFramePr>
          <p:nvPr>
            <p:extLst>
              <p:ext uri="{D42A27DB-BD31-4B8C-83A1-F6EECF244321}">
                <p14:modId xmlns:p14="http://schemas.microsoft.com/office/powerpoint/2010/main" val="3679098685"/>
              </p:ext>
            </p:extLst>
          </p:nvPr>
        </p:nvGraphicFramePr>
        <p:xfrm>
          <a:off x="194792" y="1514427"/>
          <a:ext cx="6011486" cy="3447699"/>
        </p:xfrm>
        <a:graphic>
          <a:graphicData uri="http://schemas.openxmlformats.org/drawingml/2006/table">
            <a:tbl>
              <a:tblPr firstRow="1" firstCol="1" bandRow="1">
                <a:tableStyleId>{5C22544A-7EE6-4342-B048-85BDC9FD1C3A}</a:tableStyleId>
              </a:tblPr>
              <a:tblGrid>
                <a:gridCol w="528461">
                  <a:extLst>
                    <a:ext uri="{9D8B030D-6E8A-4147-A177-3AD203B41FA5}">
                      <a16:colId xmlns:a16="http://schemas.microsoft.com/office/drawing/2014/main" val="1236798214"/>
                    </a:ext>
                  </a:extLst>
                </a:gridCol>
                <a:gridCol w="3384442">
                  <a:extLst>
                    <a:ext uri="{9D8B030D-6E8A-4147-A177-3AD203B41FA5}">
                      <a16:colId xmlns:a16="http://schemas.microsoft.com/office/drawing/2014/main" val="2713551527"/>
                    </a:ext>
                  </a:extLst>
                </a:gridCol>
                <a:gridCol w="611451">
                  <a:extLst>
                    <a:ext uri="{9D8B030D-6E8A-4147-A177-3AD203B41FA5}">
                      <a16:colId xmlns:a16="http://schemas.microsoft.com/office/drawing/2014/main" val="3803356011"/>
                    </a:ext>
                  </a:extLst>
                </a:gridCol>
                <a:gridCol w="743566">
                  <a:extLst>
                    <a:ext uri="{9D8B030D-6E8A-4147-A177-3AD203B41FA5}">
                      <a16:colId xmlns:a16="http://schemas.microsoft.com/office/drawing/2014/main" val="3318219244"/>
                    </a:ext>
                  </a:extLst>
                </a:gridCol>
                <a:gridCol w="743566">
                  <a:extLst>
                    <a:ext uri="{9D8B030D-6E8A-4147-A177-3AD203B41FA5}">
                      <a16:colId xmlns:a16="http://schemas.microsoft.com/office/drawing/2014/main" val="725790233"/>
                    </a:ext>
                  </a:extLst>
                </a:gridCol>
              </a:tblGrid>
              <a:tr h="327484">
                <a:tc>
                  <a:txBody>
                    <a:bodyPr/>
                    <a:lstStyle/>
                    <a:p>
                      <a:pPr algn="ctr">
                        <a:spcAft>
                          <a:spcPts val="0"/>
                        </a:spcAft>
                      </a:pPr>
                      <a:r>
                        <a:rPr lang="en-GB" sz="800">
                          <a:effectLst/>
                        </a:rPr>
                        <a:t>Defect ID</a:t>
                      </a:r>
                      <a:endParaRPr lang="en-GB" sz="800">
                        <a:effectLst/>
                        <a:latin typeface="Calibri" panose="020F0502020204030204" pitchFamily="34" charset="0"/>
                        <a:ea typeface="Calibri" panose="020F0502020204030204" pitchFamily="34" charset="0"/>
                      </a:endParaRPr>
                    </a:p>
                  </a:txBody>
                  <a:tcPr marL="51511" marR="51511" marT="0" marB="0"/>
                </a:tc>
                <a:tc>
                  <a:txBody>
                    <a:bodyPr/>
                    <a:lstStyle/>
                    <a:p>
                      <a:pPr algn="ctr">
                        <a:spcAft>
                          <a:spcPts val="0"/>
                        </a:spcAft>
                      </a:pPr>
                      <a:r>
                        <a:rPr lang="en-GB" sz="800" dirty="0">
                          <a:effectLst/>
                        </a:rPr>
                        <a:t>Defect Title</a:t>
                      </a:r>
                      <a:endParaRPr lang="en-GB" sz="800" dirty="0">
                        <a:effectLst/>
                        <a:latin typeface="Calibri" panose="020F0502020204030204" pitchFamily="34" charset="0"/>
                        <a:ea typeface="Calibri" panose="020F0502020204030204" pitchFamily="34" charset="0"/>
                      </a:endParaRPr>
                    </a:p>
                  </a:txBody>
                  <a:tcPr marL="51511" marR="51511" marT="0" marB="0"/>
                </a:tc>
                <a:tc>
                  <a:txBody>
                    <a:bodyPr/>
                    <a:lstStyle/>
                    <a:p>
                      <a:pPr algn="ctr">
                        <a:spcAft>
                          <a:spcPts val="0"/>
                        </a:spcAft>
                      </a:pPr>
                      <a:r>
                        <a:rPr lang="en-GB" sz="800">
                          <a:effectLst/>
                        </a:rPr>
                        <a:t>Date Detected</a:t>
                      </a:r>
                      <a:endParaRPr lang="en-GB" sz="800">
                        <a:effectLst/>
                        <a:latin typeface="Calibri" panose="020F0502020204030204" pitchFamily="34" charset="0"/>
                        <a:ea typeface="Calibri" panose="020F0502020204030204" pitchFamily="34" charset="0"/>
                      </a:endParaRPr>
                    </a:p>
                  </a:txBody>
                  <a:tcPr marL="51511" marR="51511" marT="0" marB="0"/>
                </a:tc>
                <a:tc>
                  <a:txBody>
                    <a:bodyPr/>
                    <a:lstStyle/>
                    <a:p>
                      <a:pPr algn="ctr">
                        <a:spcAft>
                          <a:spcPts val="0"/>
                        </a:spcAft>
                      </a:pPr>
                      <a:r>
                        <a:rPr lang="en-GB" sz="800">
                          <a:effectLst/>
                        </a:rPr>
                        <a:t>Target Fix Date</a:t>
                      </a:r>
                      <a:endParaRPr lang="en-GB" sz="800">
                        <a:effectLst/>
                        <a:latin typeface="Calibri" panose="020F0502020204030204" pitchFamily="34" charset="0"/>
                        <a:ea typeface="Calibri" panose="020F0502020204030204" pitchFamily="34" charset="0"/>
                      </a:endParaRPr>
                    </a:p>
                  </a:txBody>
                  <a:tcPr marL="51511" marR="51511" marT="0" marB="0"/>
                </a:tc>
                <a:tc>
                  <a:txBody>
                    <a:bodyPr/>
                    <a:lstStyle/>
                    <a:p>
                      <a:pPr algn="ctr">
                        <a:spcAft>
                          <a:spcPts val="0"/>
                        </a:spcAft>
                      </a:pPr>
                      <a:r>
                        <a:rPr lang="en-GB" sz="800">
                          <a:effectLst/>
                        </a:rPr>
                        <a:t>SLA Resolution Date</a:t>
                      </a:r>
                      <a:endParaRPr lang="en-GB" sz="800">
                        <a:effectLst/>
                        <a:latin typeface="Calibri" panose="020F0502020204030204" pitchFamily="34" charset="0"/>
                        <a:ea typeface="Calibri" panose="020F0502020204030204" pitchFamily="34" charset="0"/>
                      </a:endParaRPr>
                    </a:p>
                  </a:txBody>
                  <a:tcPr marL="51511" marR="51511" marT="0" marB="0"/>
                </a:tc>
                <a:extLst>
                  <a:ext uri="{0D108BD9-81ED-4DB2-BD59-A6C34878D82A}">
                    <a16:rowId xmlns:a16="http://schemas.microsoft.com/office/drawing/2014/main" val="3110470274"/>
                  </a:ext>
                </a:extLst>
              </a:tr>
              <a:tr h="225476">
                <a:tc>
                  <a:txBody>
                    <a:bodyPr/>
                    <a:lstStyle/>
                    <a:p>
                      <a:pPr algn="ctr">
                        <a:spcAft>
                          <a:spcPts val="0"/>
                        </a:spcAft>
                      </a:pPr>
                      <a:r>
                        <a:rPr lang="en-GB" sz="800">
                          <a:effectLst/>
                        </a:rPr>
                        <a:t>1333</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DM REC financial mismatches in Amendment supporting file</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27/03/2019</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TBC</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31/08/2019</a:t>
                      </a:r>
                      <a:endParaRPr lang="en-GB" sz="800">
                        <a:effectLst/>
                        <a:latin typeface="Calibri" panose="020F0502020204030204" pitchFamily="34" charset="0"/>
                        <a:ea typeface="Calibri" panose="020F0502020204030204" pitchFamily="34" charset="0"/>
                      </a:endParaRPr>
                    </a:p>
                  </a:txBody>
                  <a:tcPr marL="51511" marR="51511" marT="0" marB="0" anchor="ctr"/>
                </a:tc>
                <a:extLst>
                  <a:ext uri="{0D108BD9-81ED-4DB2-BD59-A6C34878D82A}">
                    <a16:rowId xmlns:a16="http://schemas.microsoft.com/office/drawing/2014/main" val="440276735"/>
                  </a:ext>
                </a:extLst>
              </a:tr>
              <a:tr h="469316">
                <a:tc>
                  <a:txBody>
                    <a:bodyPr/>
                    <a:lstStyle/>
                    <a:p>
                      <a:pPr algn="ctr">
                        <a:spcAft>
                          <a:spcPts val="0"/>
                        </a:spcAft>
                      </a:pPr>
                      <a:r>
                        <a:rPr lang="en-GB" sz="800">
                          <a:effectLst/>
                        </a:rPr>
                        <a:t>1458</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dirty="0">
                          <a:effectLst/>
                        </a:rPr>
                        <a:t>Issue with class 3 read upload process - Non-opening read is inserted between two reads through UBR process and next read has a TTZ of 1, volume is calculated incorrectly through UBR process</a:t>
                      </a:r>
                      <a:endParaRPr lang="en-GB" sz="800" dirty="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13/09/2019</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TBC</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06/12/2019</a:t>
                      </a:r>
                      <a:endParaRPr lang="en-GB" sz="800">
                        <a:effectLst/>
                        <a:latin typeface="Calibri" panose="020F0502020204030204" pitchFamily="34" charset="0"/>
                        <a:ea typeface="Calibri" panose="020F0502020204030204" pitchFamily="34" charset="0"/>
                      </a:endParaRPr>
                    </a:p>
                  </a:txBody>
                  <a:tcPr marL="51511" marR="51511" marT="0" marB="0" anchor="ctr"/>
                </a:tc>
                <a:extLst>
                  <a:ext uri="{0D108BD9-81ED-4DB2-BD59-A6C34878D82A}">
                    <a16:rowId xmlns:a16="http://schemas.microsoft.com/office/drawing/2014/main" val="3996045231"/>
                  </a:ext>
                </a:extLst>
              </a:tr>
              <a:tr h="272878">
                <a:tc>
                  <a:txBody>
                    <a:bodyPr/>
                    <a:lstStyle/>
                    <a:p>
                      <a:pPr algn="ctr">
                        <a:spcAft>
                          <a:spcPts val="0"/>
                        </a:spcAft>
                      </a:pPr>
                      <a:r>
                        <a:rPr lang="en-GB" sz="800" dirty="0">
                          <a:effectLst/>
                        </a:rPr>
                        <a:t>1477</a:t>
                      </a:r>
                      <a:endParaRPr lang="en-GB" sz="800" dirty="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highlight>
                            <a:srgbClr val="FFFF00"/>
                          </a:highlight>
                        </a:rPr>
                        <a:t>Incorrect variance Energy created after NDM prime reconciliation and net off volume and energy getting populated with 0</a:t>
                      </a:r>
                      <a:endParaRPr lang="en-GB" sz="800">
                        <a:effectLst/>
                        <a:highlight>
                          <a:srgbClr val="FFFF00"/>
                        </a:highligh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highlight>
                            <a:srgbClr val="FFFF00"/>
                          </a:highlight>
                        </a:rPr>
                        <a:t>11/10/2019</a:t>
                      </a:r>
                      <a:endParaRPr lang="en-GB" sz="800">
                        <a:effectLst/>
                        <a:highlight>
                          <a:srgbClr val="FFFF00"/>
                        </a:highligh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highlight>
                            <a:srgbClr val="FFFF00"/>
                          </a:highlight>
                        </a:rPr>
                        <a:t>TBC</a:t>
                      </a:r>
                      <a:endParaRPr lang="en-GB" sz="800">
                        <a:effectLst/>
                        <a:highlight>
                          <a:srgbClr val="FFFF00"/>
                        </a:highligh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dirty="0">
                          <a:effectLst/>
                          <a:highlight>
                            <a:srgbClr val="FFFF00"/>
                          </a:highlight>
                        </a:rPr>
                        <a:t>10/01/2020</a:t>
                      </a:r>
                      <a:endParaRPr lang="en-GB" sz="800" dirty="0">
                        <a:effectLst/>
                        <a:highlight>
                          <a:srgbClr val="FFFF00"/>
                        </a:highlight>
                        <a:latin typeface="Calibri" panose="020F0502020204030204" pitchFamily="34" charset="0"/>
                        <a:ea typeface="Calibri" panose="020F0502020204030204" pitchFamily="34" charset="0"/>
                      </a:endParaRPr>
                    </a:p>
                  </a:txBody>
                  <a:tcPr marL="51511" marR="51511" marT="0" marB="0" anchor="ctr"/>
                </a:tc>
                <a:extLst>
                  <a:ext uri="{0D108BD9-81ED-4DB2-BD59-A6C34878D82A}">
                    <a16:rowId xmlns:a16="http://schemas.microsoft.com/office/drawing/2014/main" val="3714587797"/>
                  </a:ext>
                </a:extLst>
              </a:tr>
              <a:tr h="545755">
                <a:tc>
                  <a:txBody>
                    <a:bodyPr/>
                    <a:lstStyle/>
                    <a:p>
                      <a:pPr algn="ctr">
                        <a:spcAft>
                          <a:spcPts val="0"/>
                        </a:spcAft>
                      </a:pPr>
                      <a:r>
                        <a:rPr lang="en-GB" sz="800">
                          <a:effectLst/>
                        </a:rPr>
                        <a:t>1486</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highlight>
                            <a:srgbClr val="FFFF00"/>
                          </a:highlight>
                        </a:rPr>
                        <a:t>Incorrect volume calculated by NDM estimation process when RGMA is received between D+6 to D+10, if the new read is going round the clock</a:t>
                      </a:r>
                      <a:endParaRPr lang="en-GB" sz="800">
                        <a:effectLst/>
                        <a:highlight>
                          <a:srgbClr val="FFFF00"/>
                        </a:highligh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highlight>
                            <a:srgbClr val="FFFF00"/>
                          </a:highlight>
                        </a:rPr>
                        <a:t>23/10/2019</a:t>
                      </a:r>
                      <a:endParaRPr lang="en-GB" sz="800">
                        <a:effectLst/>
                        <a:highlight>
                          <a:srgbClr val="FFFF00"/>
                        </a:highligh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highlight>
                            <a:srgbClr val="FFFF00"/>
                          </a:highlight>
                        </a:rPr>
                        <a:t>TBC</a:t>
                      </a:r>
                      <a:endParaRPr lang="en-GB" sz="800">
                        <a:effectLst/>
                        <a:highlight>
                          <a:srgbClr val="FFFF00"/>
                        </a:highligh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dirty="0">
                          <a:effectLst/>
                          <a:highlight>
                            <a:srgbClr val="FFFF00"/>
                          </a:highlight>
                        </a:rPr>
                        <a:t>10/01/2020</a:t>
                      </a:r>
                      <a:endParaRPr lang="en-GB" sz="800" dirty="0">
                        <a:effectLst/>
                        <a:highlight>
                          <a:srgbClr val="FFFF00"/>
                        </a:highlight>
                        <a:latin typeface="Calibri" panose="020F0502020204030204" pitchFamily="34" charset="0"/>
                        <a:ea typeface="Calibri" panose="020F0502020204030204" pitchFamily="34" charset="0"/>
                      </a:endParaRPr>
                    </a:p>
                  </a:txBody>
                  <a:tcPr marL="51511" marR="51511" marT="0" marB="0" anchor="ctr"/>
                </a:tc>
                <a:extLst>
                  <a:ext uri="{0D108BD9-81ED-4DB2-BD59-A6C34878D82A}">
                    <a16:rowId xmlns:a16="http://schemas.microsoft.com/office/drawing/2014/main" val="1446764537"/>
                  </a:ext>
                </a:extLst>
              </a:tr>
              <a:tr h="310030">
                <a:tc>
                  <a:txBody>
                    <a:bodyPr/>
                    <a:lstStyle/>
                    <a:p>
                      <a:pPr algn="ctr">
                        <a:spcAft>
                          <a:spcPts val="0"/>
                        </a:spcAft>
                      </a:pPr>
                      <a:r>
                        <a:rPr lang="en-GB" sz="800">
                          <a:effectLst/>
                        </a:rPr>
                        <a:t>1513</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MR15 exception not created when the variance volume was negative but total volumes was positive and vice versa</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17/12/2019</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21/02/2020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06/03/2020</a:t>
                      </a:r>
                      <a:endParaRPr lang="en-GB" sz="800">
                        <a:effectLst/>
                        <a:latin typeface="Calibri" panose="020F0502020204030204" pitchFamily="34" charset="0"/>
                        <a:ea typeface="Calibri" panose="020F0502020204030204" pitchFamily="34" charset="0"/>
                      </a:endParaRPr>
                    </a:p>
                  </a:txBody>
                  <a:tcPr marL="51511" marR="51511" marT="0" marB="0" anchor="ctr"/>
                </a:tc>
                <a:extLst>
                  <a:ext uri="{0D108BD9-81ED-4DB2-BD59-A6C34878D82A}">
                    <a16:rowId xmlns:a16="http://schemas.microsoft.com/office/drawing/2014/main" val="1575800466"/>
                  </a:ext>
                </a:extLst>
              </a:tr>
              <a:tr h="310030">
                <a:tc>
                  <a:txBody>
                    <a:bodyPr/>
                    <a:lstStyle/>
                    <a:p>
                      <a:pPr algn="ctr">
                        <a:spcAft>
                          <a:spcPts val="0"/>
                        </a:spcAft>
                      </a:pPr>
                      <a:r>
                        <a:rPr lang="en-GB" sz="800">
                          <a:effectLst/>
                        </a:rPr>
                        <a:t>1520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Incorrect Volume in SAP due to multiple check read processing on same day in incorrect sequence</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07/01/2020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28/02/2020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06/03/2020</a:t>
                      </a:r>
                      <a:endParaRPr lang="en-GB" sz="800">
                        <a:effectLst/>
                        <a:latin typeface="Calibri" panose="020F0502020204030204" pitchFamily="34" charset="0"/>
                        <a:ea typeface="Calibri" panose="020F0502020204030204" pitchFamily="34" charset="0"/>
                      </a:endParaRPr>
                    </a:p>
                  </a:txBody>
                  <a:tcPr marL="51511" marR="51511" marT="0" marB="0" anchor="ctr"/>
                </a:tc>
                <a:extLst>
                  <a:ext uri="{0D108BD9-81ED-4DB2-BD59-A6C34878D82A}">
                    <a16:rowId xmlns:a16="http://schemas.microsoft.com/office/drawing/2014/main" val="3143071485"/>
                  </a:ext>
                </a:extLst>
              </a:tr>
              <a:tr h="310030">
                <a:tc>
                  <a:txBody>
                    <a:bodyPr/>
                    <a:lstStyle/>
                    <a:p>
                      <a:pPr algn="ctr">
                        <a:spcAft>
                          <a:spcPts val="0"/>
                        </a:spcAft>
                      </a:pPr>
                      <a:r>
                        <a:rPr lang="en-GB" sz="800">
                          <a:effectLst/>
                        </a:rPr>
                        <a:t>1522</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ASP Merged File &amp; Prime Meters</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09/01/2020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06/03/2020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06/03/2020</a:t>
                      </a:r>
                      <a:endParaRPr lang="en-GB" sz="800">
                        <a:effectLst/>
                        <a:latin typeface="Calibri" panose="020F0502020204030204" pitchFamily="34" charset="0"/>
                        <a:ea typeface="Calibri" panose="020F0502020204030204" pitchFamily="34" charset="0"/>
                      </a:endParaRPr>
                    </a:p>
                  </a:txBody>
                  <a:tcPr marL="51511" marR="51511" marT="0" marB="0" anchor="ctr"/>
                </a:tc>
                <a:extLst>
                  <a:ext uri="{0D108BD9-81ED-4DB2-BD59-A6C34878D82A}">
                    <a16:rowId xmlns:a16="http://schemas.microsoft.com/office/drawing/2014/main" val="2633538406"/>
                  </a:ext>
                </a:extLst>
              </a:tr>
              <a:tr h="310030">
                <a:tc>
                  <a:txBody>
                    <a:bodyPr/>
                    <a:lstStyle/>
                    <a:p>
                      <a:pPr algn="ctr">
                        <a:spcAft>
                          <a:spcPts val="0"/>
                        </a:spcAft>
                      </a:pPr>
                      <a:r>
                        <a:rPr lang="en-GB" sz="800">
                          <a:effectLst/>
                        </a:rPr>
                        <a:t>1526</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Incorrect volume sent to CMS from retrieve adjustment details service for class 4 sites</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10/01/2020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06/03/2020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03/04/2020</a:t>
                      </a:r>
                      <a:endParaRPr lang="en-GB" sz="800">
                        <a:effectLst/>
                        <a:latin typeface="Calibri" panose="020F0502020204030204" pitchFamily="34" charset="0"/>
                        <a:ea typeface="Calibri" panose="020F0502020204030204" pitchFamily="34" charset="0"/>
                      </a:endParaRPr>
                    </a:p>
                  </a:txBody>
                  <a:tcPr marL="51511" marR="51511" marT="0" marB="0" anchor="ctr"/>
                </a:tc>
                <a:extLst>
                  <a:ext uri="{0D108BD9-81ED-4DB2-BD59-A6C34878D82A}">
                    <a16:rowId xmlns:a16="http://schemas.microsoft.com/office/drawing/2014/main" val="1787267629"/>
                  </a:ext>
                </a:extLst>
              </a:tr>
              <a:tr h="310030">
                <a:tc>
                  <a:txBody>
                    <a:bodyPr/>
                    <a:lstStyle/>
                    <a:p>
                      <a:pPr algn="ctr">
                        <a:spcAft>
                          <a:spcPts val="0"/>
                        </a:spcAft>
                      </a:pPr>
                      <a:r>
                        <a:rPr lang="en-GB" sz="800">
                          <a:effectLst/>
                        </a:rPr>
                        <a:t>61159</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Class change from 4 to 1 not updating total check to check volume and energy against MRD </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24/01/2020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a:effectLst/>
                        </a:rPr>
                        <a:t>27/03/2020</a:t>
                      </a:r>
                      <a:endParaRPr lang="en-GB" sz="800">
                        <a:effectLst/>
                        <a:latin typeface="Calibri" panose="020F0502020204030204" pitchFamily="34" charset="0"/>
                        <a:ea typeface="Calibri" panose="020F0502020204030204" pitchFamily="34" charset="0"/>
                      </a:endParaRPr>
                    </a:p>
                  </a:txBody>
                  <a:tcPr marL="51511" marR="51511" marT="0" marB="0" anchor="ctr"/>
                </a:tc>
                <a:tc>
                  <a:txBody>
                    <a:bodyPr/>
                    <a:lstStyle/>
                    <a:p>
                      <a:pPr algn="ctr">
                        <a:spcAft>
                          <a:spcPts val="0"/>
                        </a:spcAft>
                      </a:pPr>
                      <a:r>
                        <a:rPr lang="en-GB" sz="800" dirty="0">
                          <a:effectLst/>
                        </a:rPr>
                        <a:t>03/04/2020</a:t>
                      </a:r>
                      <a:endParaRPr lang="en-GB" sz="800" dirty="0">
                        <a:effectLst/>
                        <a:latin typeface="Calibri" panose="020F0502020204030204" pitchFamily="34" charset="0"/>
                        <a:ea typeface="Calibri" panose="020F0502020204030204" pitchFamily="34" charset="0"/>
                      </a:endParaRPr>
                    </a:p>
                  </a:txBody>
                  <a:tcPr marL="51511" marR="51511" marT="0" marB="0" anchor="ctr"/>
                </a:tc>
                <a:extLst>
                  <a:ext uri="{0D108BD9-81ED-4DB2-BD59-A6C34878D82A}">
                    <a16:rowId xmlns:a16="http://schemas.microsoft.com/office/drawing/2014/main" val="3747201289"/>
                  </a:ext>
                </a:extLst>
              </a:tr>
            </a:tbl>
          </a:graphicData>
        </a:graphic>
      </p:graphicFrame>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700" dirty="0">
                          <a:solidFill>
                            <a:schemeClr val="tx1"/>
                          </a:solidFill>
                        </a:rPr>
                        <a:t>Reports shared with all customers and general and individual WebEx’s are ongoing</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563638"/>
            <a:ext cx="5112568"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endParaRPr lang="en-GB" sz="1600" dirty="0">
              <a:solidFill>
                <a:schemeClr val="tx1"/>
              </a:solidFill>
            </a:endParaRPr>
          </a:p>
          <a:p>
            <a:r>
              <a:rPr lang="en-GB" sz="1600" dirty="0">
                <a:solidFill>
                  <a:schemeClr val="tx1"/>
                </a:solidFill>
              </a:rPr>
              <a:t>Ongoing WebEx’s are being held to discuss general questions our customers have with the reports.</a:t>
            </a:r>
          </a:p>
          <a:p>
            <a:endParaRPr lang="en-GB" sz="1600" dirty="0">
              <a:solidFill>
                <a:schemeClr val="tx1"/>
              </a:solidFill>
            </a:endParaRPr>
          </a:p>
          <a:p>
            <a:r>
              <a:rPr lang="en-GB" sz="1600" dirty="0">
                <a:solidFill>
                  <a:schemeClr val="tx1"/>
                </a:solidFill>
              </a:rPr>
              <a:t>Ongoing individual customer WebEx's to discuss what the MI means specifically to them.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20538"/>
            <a:ext cx="8507288" cy="637580"/>
          </a:xfrm>
        </p:spPr>
        <p:txBody>
          <a:bodyPr vert="horz" lIns="91440" tIns="45720" rIns="91440" bIns="45720" rtlCol="0" anchor="ctr">
            <a:normAutofit/>
          </a:bodyPr>
          <a:lstStyle/>
          <a:p>
            <a:pPr algn="l"/>
            <a:r>
              <a:rPr lang="en-GB" sz="24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3637883768"/>
              </p:ext>
            </p:extLst>
          </p:nvPr>
        </p:nvGraphicFramePr>
        <p:xfrm>
          <a:off x="107503" y="483518"/>
          <a:ext cx="8928993" cy="4618445"/>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31497">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25005">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 backlogs should be no more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Exclusion backlogs should be no more than </a:t>
                      </a:r>
                      <a:r>
                        <a:rPr lang="en-GB" sz="600" b="1" kern="1200" dirty="0">
                          <a:solidFill>
                            <a:schemeClr val="tx1"/>
                          </a:solidFill>
                          <a:latin typeface="+mn-lt"/>
                          <a:ea typeface="+mn-ea"/>
                          <a:cs typeface="+mn-cs"/>
                        </a:rPr>
                        <a:t>2 invoice cycles</a:t>
                      </a:r>
                      <a:r>
                        <a:rPr lang="en-GB" sz="6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Correction of billed exclusions should be performed no later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Defects, including associated data fixes, within the gift of Xoserve and its partners to resolve should be cleared within </a:t>
                      </a:r>
                      <a:r>
                        <a:rPr lang="en-GB" sz="800" b="1" kern="1200" dirty="0">
                          <a:solidFill>
                            <a:schemeClr val="tx1"/>
                          </a:solidFill>
                          <a:latin typeface="+mn-lt"/>
                          <a:ea typeface="+mn-ea"/>
                          <a:cs typeface="+mn-cs"/>
                        </a:rPr>
                        <a:t>2 invoice cycles </a:t>
                      </a:r>
                      <a:r>
                        <a:rPr lang="en-GB" sz="8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Exceptions, Exclusions and mismatches are communicated within </a:t>
                      </a:r>
                      <a:r>
                        <a:rPr lang="en-GB" sz="600" b="1" kern="1200" dirty="0">
                          <a:solidFill>
                            <a:schemeClr val="tx1"/>
                          </a:solidFill>
                          <a:latin typeface="+mn-lt"/>
                          <a:ea typeface="+mn-ea"/>
                          <a:cs typeface="+mn-cs"/>
                        </a:rPr>
                        <a:t>2 business days </a:t>
                      </a:r>
                      <a:r>
                        <a:rPr lang="en-GB" sz="6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88091">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88091">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188091">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1953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289371">
                <a:tc gridSpan="5">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1" dirty="0">
                        <a:solidFill>
                          <a:schemeClr val="bg1"/>
                        </a:solidFill>
                      </a:endParaRP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987005">
                <a:tc>
                  <a:txBody>
                    <a:bodyPr/>
                    <a:lstStyle/>
                    <a:p>
                      <a:pPr marL="171450" lvl="0" indent="-171450">
                        <a:spcAft>
                          <a:spcPts val="400"/>
                        </a:spcAft>
                        <a:buFont typeface="Arial" panose="020B0604020202020204" pitchFamily="34" charset="0"/>
                        <a:buChar char="•"/>
                      </a:pPr>
                      <a:r>
                        <a:rPr lang="en-GB" sz="700" baseline="0" dirty="0">
                          <a:solidFill>
                            <a:schemeClr val="tx1"/>
                          </a:solidFill>
                        </a:rPr>
                        <a:t>133 MPRNs with ASP mismatch</a:t>
                      </a:r>
                      <a:endParaRPr lang="en-GB" sz="700" kern="1200" baseline="0" dirty="0">
                        <a:solidFill>
                          <a:schemeClr val="tx1"/>
                        </a:solidFill>
                        <a:latin typeface="+mn-lt"/>
                        <a:ea typeface="+mn-ea"/>
                        <a:cs typeface="+mn-cs"/>
                      </a:endParaRPr>
                    </a:p>
                    <a:p>
                      <a:pPr marL="171450" lvl="0" indent="-171450">
                        <a:spcAft>
                          <a:spcPts val="400"/>
                        </a:spcAft>
                        <a:buFont typeface="Arial" panose="020B0604020202020204" pitchFamily="34" charset="0"/>
                        <a:buChar char="•"/>
                      </a:pPr>
                      <a:r>
                        <a:rPr lang="en-GB" sz="700" kern="1200" baseline="0" dirty="0">
                          <a:solidFill>
                            <a:schemeClr val="tx1"/>
                          </a:solidFill>
                          <a:latin typeface="+mn-lt"/>
                          <a:ea typeface="+mn-ea"/>
                          <a:cs typeface="+mn-cs"/>
                        </a:rPr>
                        <a:t>ASP file merge activities ensured the mismatch data for the 133 affected MPRNs were included in the ASP online file.</a:t>
                      </a:r>
                      <a:endParaRPr lang="en-GB" sz="700" baseline="0" dirty="0">
                        <a:solidFill>
                          <a:schemeClr val="tx1"/>
                        </a:solidFill>
                      </a:endParaRPr>
                    </a:p>
                    <a:p>
                      <a:pPr marL="171450" lvl="0" indent="-171450">
                        <a:spcAft>
                          <a:spcPts val="400"/>
                        </a:spcAft>
                        <a:buFont typeface="Arial" panose="020B0604020202020204" pitchFamily="34" charset="0"/>
                        <a:buChar char="•"/>
                      </a:pPr>
                      <a:r>
                        <a:rPr lang="en-GB" sz="700" baseline="0" dirty="0">
                          <a:solidFill>
                            <a:schemeClr val="tx1"/>
                          </a:solidFill>
                        </a:rPr>
                        <a:t>This was the 1</a:t>
                      </a:r>
                      <a:r>
                        <a:rPr lang="en-GB" sz="700" baseline="30000" dirty="0">
                          <a:solidFill>
                            <a:schemeClr val="tx1"/>
                          </a:solidFill>
                        </a:rPr>
                        <a:t>st</a:t>
                      </a:r>
                      <a:r>
                        <a:rPr lang="en-GB" sz="700" baseline="0" dirty="0">
                          <a:solidFill>
                            <a:schemeClr val="tx1"/>
                          </a:solidFill>
                        </a:rPr>
                        <a:t> month where no ASP correction/offline files were required to be issued to customers</a:t>
                      </a:r>
                    </a:p>
                    <a:p>
                      <a:pPr marL="171450" lvl="0" indent="-171450">
                        <a:spcAft>
                          <a:spcPts val="400"/>
                        </a:spcAft>
                        <a:buFont typeface="Arial" panose="020B0604020202020204" pitchFamily="34" charset="0"/>
                        <a:buChar char="•"/>
                      </a:pPr>
                      <a:r>
                        <a:rPr lang="en-GB" sz="700" baseline="0" dirty="0">
                          <a:solidFill>
                            <a:schemeClr val="tx1"/>
                          </a:solidFill>
                        </a:rPr>
                        <a:t>Improvements to the AML file generation ensured all AML files were delivered on or before the SLA date (PPD minus 3 days).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800" baseline="0" dirty="0">
                          <a:solidFill>
                            <a:schemeClr val="tx1"/>
                          </a:solidFill>
                        </a:rPr>
                        <a:t>All workable exceptions classified as Backlog and Transition exceptions have now been cleared. </a:t>
                      </a:r>
                    </a:p>
                    <a:p>
                      <a:pPr marL="72000" lvl="0" indent="-72000">
                        <a:spcAft>
                          <a:spcPts val="400"/>
                        </a:spcAft>
                        <a:buFont typeface="Arial" panose="020B0604020202020204" pitchFamily="34" charset="0"/>
                        <a:buChar char="•"/>
                      </a:pPr>
                      <a:r>
                        <a:rPr lang="en-GB" sz="800" dirty="0">
                          <a:solidFill>
                            <a:schemeClr val="tx1"/>
                          </a:solidFill>
                        </a:rPr>
                        <a:t>A number of exceptions BAU (raised between 1</a:t>
                      </a:r>
                      <a:r>
                        <a:rPr lang="en-GB" sz="800" baseline="30000" dirty="0">
                          <a:solidFill>
                            <a:schemeClr val="tx1"/>
                          </a:solidFill>
                        </a:rPr>
                        <a:t>st</a:t>
                      </a:r>
                      <a:r>
                        <a:rPr lang="en-GB" sz="8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r>
                        <a:rPr lang="en-GB" sz="800" dirty="0">
                          <a:solidFill>
                            <a:schemeClr val="tx1"/>
                          </a:solidFill>
                        </a:rPr>
                        <a:t> Cataloguing of Exception resolution steps planned to be completed by end of Feb-20. This should improve the exception resolution process. </a:t>
                      </a:r>
                      <a:endParaRPr lang="en-GB" sz="800" baseline="0" dirty="0">
                        <a:solidFill>
                          <a:schemeClr val="tx1"/>
                        </a:solidFill>
                      </a:endParaRPr>
                    </a:p>
                    <a:p>
                      <a:pPr marL="0" lvl="0" indent="0">
                        <a:spcAft>
                          <a:spcPts val="400"/>
                        </a:spcAft>
                        <a:buFont typeface="Arial" panose="020B0604020202020204" pitchFamily="34" charset="0"/>
                        <a:buNone/>
                      </a:pPr>
                      <a:endParaRPr lang="en-GB"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c.25,000 distinct sites released from bill blocks over the last six months. </a:t>
                      </a:r>
                      <a:endParaRPr lang="en-GB" sz="80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lvl="0"/>
                      <a:r>
                        <a:rPr lang="en-US" sz="800" kern="1200" dirty="0">
                          <a:solidFill>
                            <a:schemeClr val="tx1"/>
                          </a:solidFill>
                          <a:effectLst/>
                          <a:latin typeface="+mn-lt"/>
                          <a:ea typeface="+mn-ea"/>
                          <a:cs typeface="+mn-cs"/>
                        </a:rPr>
                        <a:t>8 Amendment invoice impacting defects open as of 5th Feb-20.</a:t>
                      </a:r>
                    </a:p>
                    <a:p>
                      <a:pPr lvl="0"/>
                      <a:endParaRPr lang="en-US" sz="800" kern="1200" dirty="0">
                        <a:solidFill>
                          <a:schemeClr val="tx1"/>
                        </a:solidFill>
                        <a:effectLst/>
                        <a:latin typeface="+mn-lt"/>
                        <a:ea typeface="+mn-ea"/>
                        <a:cs typeface="+mn-cs"/>
                      </a:endParaRPr>
                    </a:p>
                    <a:p>
                      <a:pPr lvl="0"/>
                      <a:r>
                        <a:rPr lang="en-US" sz="800" kern="1200" dirty="0">
                          <a:solidFill>
                            <a:schemeClr val="tx1"/>
                          </a:solidFill>
                          <a:effectLst/>
                          <a:latin typeface="+mn-lt"/>
                          <a:ea typeface="+mn-ea"/>
                          <a:cs typeface="+mn-cs"/>
                        </a:rPr>
                        <a:t>2 Defects did not meet the January SLA:</a:t>
                      </a:r>
                    </a:p>
                    <a:p>
                      <a:pPr lvl="0"/>
                      <a:endParaRPr lang="en-US" sz="800" kern="1200" dirty="0">
                        <a:solidFill>
                          <a:schemeClr val="tx1"/>
                        </a:solidFill>
                        <a:effectLst/>
                        <a:latin typeface="+mn-lt"/>
                        <a:ea typeface="+mn-ea"/>
                        <a:cs typeface="+mn-cs"/>
                      </a:endParaRPr>
                    </a:p>
                    <a:p>
                      <a:pPr lvl="0"/>
                      <a:r>
                        <a:rPr lang="en-US" sz="800" kern="1200" dirty="0">
                          <a:solidFill>
                            <a:schemeClr val="tx1"/>
                          </a:solidFill>
                          <a:effectLst/>
                          <a:latin typeface="+mn-lt"/>
                          <a:ea typeface="+mn-ea"/>
                          <a:cs typeface="+mn-cs"/>
                        </a:rPr>
                        <a:t>1477 – Defect previously on hold due to November release.  Delays in testing due to data.  </a:t>
                      </a:r>
                    </a:p>
                    <a:p>
                      <a:pPr lvl="0"/>
                      <a:endParaRPr lang="en-US" sz="800" kern="1200" dirty="0">
                        <a:solidFill>
                          <a:schemeClr val="tx1"/>
                        </a:solidFill>
                        <a:effectLst/>
                        <a:latin typeface="+mn-lt"/>
                        <a:ea typeface="+mn-ea"/>
                        <a:cs typeface="+mn-cs"/>
                      </a:endParaRPr>
                    </a:p>
                    <a:p>
                      <a:pPr lvl="0"/>
                      <a:r>
                        <a:rPr lang="en-US" sz="800" kern="1200" dirty="0">
                          <a:solidFill>
                            <a:schemeClr val="tx1"/>
                          </a:solidFill>
                          <a:effectLst/>
                          <a:latin typeface="+mn-lt"/>
                          <a:ea typeface="+mn-ea"/>
                          <a:cs typeface="+mn-cs"/>
                        </a:rPr>
                        <a:t>1486 – Defect had to have the fix re-worked after UAT had been completed.  Fix was reworked however UAT has not progressed.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baseline="0" dirty="0">
                        <a:solidFill>
                          <a:srgbClr val="FF0000"/>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800" baseline="0" dirty="0">
                          <a:solidFill>
                            <a:schemeClr val="tx1"/>
                          </a:solidFill>
                        </a:rPr>
                        <a:t>Reports shared with all customers 2 business days after Amendment invoice issue date.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Ongoing WebEx’s are being held to discuss general questions our customers have with the reports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 Ongoing individual customer WebEx's to discuss what the MI means specifically to them</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5146347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dcmitype/"/>
    <ds:schemaRef ds:uri="01f7a547-d57a-44ce-a211-81869c79743b"/>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purl.org/dc/elements/1.1/"/>
    <ds:schemaRef ds:uri="3092569d-7549-4f1f-b838-122d264c6bd8"/>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2303221-C751-4B2B-9F31-229E95FF75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1872</TotalTime>
  <Words>2103</Words>
  <Application>Microsoft Office PowerPoint</Application>
  <PresentationFormat>On-screen Show (16:9)</PresentationFormat>
  <Paragraphs>380</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Symbol</vt:lpstr>
      <vt:lpstr>Office Theme</vt:lpstr>
      <vt:lpstr>Amendment Invoice Update</vt:lpstr>
      <vt:lpstr>Summary</vt:lpstr>
      <vt:lpstr>Summary Resolution Plan</vt:lpstr>
      <vt:lpstr>Supporting Information Mismatches</vt:lpstr>
      <vt:lpstr>Exceptions</vt:lpstr>
      <vt:lpstr>Exclusions</vt:lpstr>
      <vt:lpstr>Defects</vt:lpstr>
      <vt:lpstr>MI / Reporting</vt:lpstr>
      <vt:lpstr>Summary Resolution One Pager</vt:lpstr>
      <vt:lpstr>SSP Exceptions Backlog &amp; Transitions - SLA FEB 2020</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27</cp:revision>
  <cp:lastPrinted>2019-12-10T08:29:51Z</cp:lastPrinted>
  <dcterms:created xsi:type="dcterms:W3CDTF">2018-09-02T17:12:15Z</dcterms:created>
  <dcterms:modified xsi:type="dcterms:W3CDTF">2020-02-09T16:39:01Z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