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42" r:id="rId5"/>
    <p:sldId id="444" r:id="rId6"/>
    <p:sldId id="441" r:id="rId7"/>
    <p:sldId id="446" r:id="rId8"/>
    <p:sldId id="447" r:id="rId9"/>
    <p:sldId id="443" r:id="rId10"/>
    <p:sldId id="449" r:id="rId11"/>
    <p:sldId id="451" r:id="rId12"/>
    <p:sldId id="450" r:id="rId13"/>
    <p:sldId id="453" r:id="rId14"/>
    <p:sldId id="455" r:id="rId15"/>
    <p:sldId id="457" r:id="rId16"/>
    <p:sldId id="458" r:id="rId17"/>
    <p:sldId id="459" r:id="rId18"/>
    <p:sldId id="460" r:id="rId19"/>
    <p:sldId id="4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7.00%2003.11.2020%20V1.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7.00%2003.11.2020%20V1.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anne.duncan\Downloads\CMS%20Replacement%20Project%20download%2014.11pm%2003.11.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anne.duncan\Downloads\CMS%20Replacement%20Project%20download%2014.11pm%2003.11.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7.00%2003.11.2020%20V1.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7.00%2003.11.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oanne_williams_xoserve_com/Documents/CMS%20Analysis_15.00%2004.11.2020%20V1.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Prcoesses</a:t>
            </a:r>
            <a:r>
              <a:rPr lang="en-US" baseline="0"/>
              <a:t> Used </a:t>
            </a:r>
            <a:r>
              <a:rPr lang="en-US"/>
              <a:t>Daily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V1.2.xlsx]Export'!$J$143</c:f>
              <c:strCache>
                <c:ptCount val="1"/>
                <c:pt idx="0">
                  <c:v>Daily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V1.2.xlsx]Export'!$I$144:$I$148</c:f>
              <c:strCache>
                <c:ptCount val="5"/>
                <c:pt idx="0">
                  <c:v>Address Amendment - ADD (Address Amendment)</c:v>
                </c:pt>
                <c:pt idx="1">
                  <c:v>Address Amendment - UNC (Unconfirmed Address Amendment)</c:v>
                </c:pt>
                <c:pt idx="2">
                  <c:v>Consumption Adjustment -  RFA (Request for Adjustment)</c:v>
                </c:pt>
                <c:pt idx="3">
                  <c:v>Meter Point Status Challenge -  DTL (Dead To Live)</c:v>
                </c:pt>
                <c:pt idx="4">
                  <c:v>Theft of Gas - TOG</c:v>
                </c:pt>
              </c:strCache>
            </c:strRef>
          </c:cat>
          <c:val>
            <c:numRef>
              <c:f>'[CMS Analysis_15.00 04.11.2020 V1.2.xlsx]Export'!$J$144:$J$148</c:f>
              <c:numCache>
                <c:formatCode>General</c:formatCode>
                <c:ptCount val="5"/>
                <c:pt idx="0">
                  <c:v>26</c:v>
                </c:pt>
                <c:pt idx="1">
                  <c:v>14</c:v>
                </c:pt>
                <c:pt idx="2">
                  <c:v>11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7-4BD7-A6EE-35B8405F0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1996960"/>
        <c:axId val="1110075392"/>
      </c:barChart>
      <c:catAx>
        <c:axId val="107199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075392"/>
        <c:crosses val="autoZero"/>
        <c:auto val="1"/>
        <c:lblAlgn val="ctr"/>
        <c:lblOffset val="100"/>
        <c:noMultiLvlLbl val="0"/>
      </c:catAx>
      <c:valAx>
        <c:axId val="11100753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199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V1.2.xlsx]Small and Med'!$AM$108:$AM$109</c:f>
              <c:strCache>
                <c:ptCount val="2"/>
                <c:pt idx="1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V1.2.xlsx]Small and Med'!$AL$110:$AL$117</c:f>
              <c:strCache>
                <c:ptCount val="8"/>
                <c:pt idx="0">
                  <c:v>Consumption Adjustment -  RFA (Request for Adjustment)</c:v>
                </c:pt>
                <c:pt idx="1">
                  <c:v>Address Amendment - ADD (Address Amendment)</c:v>
                </c:pt>
                <c:pt idx="2">
                  <c:v>Meter Point Status Challenge -  DTL (Dead To Live)</c:v>
                </c:pt>
                <c:pt idx="3">
                  <c:v>Meter Point Creation - MNC (Meter Number Creation)</c:v>
                </c:pt>
                <c:pt idx="4">
                  <c:v>Meter Point Creation - FOM (Found Meter)</c:v>
                </c:pt>
                <c:pt idx="5">
                  <c:v>Consumption Adjustment -  DMQ (Daily Metered Query)</c:v>
                </c:pt>
                <c:pt idx="6">
                  <c:v>Meter Point Status Challenge -  DUP (Duplicate Meter Point)</c:v>
                </c:pt>
                <c:pt idx="7">
                  <c:v>Theft of Gas - TOG</c:v>
                </c:pt>
              </c:strCache>
            </c:strRef>
          </c:cat>
          <c:val>
            <c:numRef>
              <c:f>'[CMS Analysis_15.00 04.11.2020 V1.2.xlsx]Small and Med'!$AM$110:$AM$117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F-4C83-9E31-BCFC6E6DD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0466608"/>
        <c:axId val="655646528"/>
      </c:barChart>
      <c:catAx>
        <c:axId val="80046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646528"/>
        <c:crosses val="autoZero"/>
        <c:auto val="1"/>
        <c:lblAlgn val="ctr"/>
        <c:lblOffset val="100"/>
        <c:noMultiLvlLbl val="0"/>
      </c:catAx>
      <c:valAx>
        <c:axId val="6556465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46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V1.2.xlsx]I&amp;C'!$S$110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V1.2.xlsx]I&amp;C'!$R$111:$R$115</c:f>
              <c:strCache>
                <c:ptCount val="5"/>
                <c:pt idx="0">
                  <c:v>Consumption Adjustment -  RFA (Request for Adjustment)</c:v>
                </c:pt>
                <c:pt idx="1">
                  <c:v>Address Amendment - ADD (Address Amendment)</c:v>
                </c:pt>
                <c:pt idx="2">
                  <c:v>Meter Point Status Challenge -  DTL (Dead To Live)</c:v>
                </c:pt>
                <c:pt idx="3">
                  <c:v>Meter Point Status Challenge -  DUP (Duplicate Meter Point)</c:v>
                </c:pt>
                <c:pt idx="4">
                  <c:v>Meter Point Status Challenge -  ISO (Isolation Request) </c:v>
                </c:pt>
              </c:strCache>
            </c:strRef>
          </c:cat>
          <c:val>
            <c:numRef>
              <c:f>'[CMS Analysis_15.00 04.11.2020 V1.2.xlsx]I&amp;C'!$S$111:$S$115</c:f>
              <c:numCache>
                <c:formatCode>General</c:formatCode>
                <c:ptCount val="5"/>
                <c:pt idx="0">
                  <c:v>17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C-4494-87FD-3C969F623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051408"/>
        <c:axId val="747952800"/>
      </c:barChart>
      <c:catAx>
        <c:axId val="53105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52800"/>
        <c:crosses val="autoZero"/>
        <c:auto val="1"/>
        <c:lblAlgn val="ctr"/>
        <c:lblOffset val="100"/>
        <c:noMultiLvlLbl val="0"/>
      </c:catAx>
      <c:valAx>
        <c:axId val="7479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5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V1.2.xlsx]I&amp;C'!$AF$109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V1.2.xlsx]I&amp;C'!$AE$110:$AE$114</c:f>
              <c:strCache>
                <c:ptCount val="5"/>
                <c:pt idx="0">
                  <c:v>Meter Point Status Challenge -  DTL (Dead To Live)</c:v>
                </c:pt>
                <c:pt idx="1">
                  <c:v>Meter Point Creation - MNC (Meter Number Creation)</c:v>
                </c:pt>
                <c:pt idx="2">
                  <c:v>Consumption Adjustment -  RFA (Request for Adjustment)</c:v>
                </c:pt>
                <c:pt idx="3">
                  <c:v>Address Amendment - ADD (Address Amendment)</c:v>
                </c:pt>
                <c:pt idx="4">
                  <c:v>Shipperless and Unregistered - GSR (Gas Safety Regulations)</c:v>
                </c:pt>
              </c:strCache>
            </c:strRef>
          </c:cat>
          <c:val>
            <c:numRef>
              <c:f>'[CMS Analysis_15.00 04.11.2020 V1.2.xlsx]I&amp;C'!$AF$110:$AF$114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B-4241-B2B9-4F6D13DA8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6102144"/>
        <c:axId val="560045968"/>
      </c:barChart>
      <c:catAx>
        <c:axId val="55610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45968"/>
        <c:crosses val="autoZero"/>
        <c:auto val="1"/>
        <c:lblAlgn val="ctr"/>
        <c:lblOffset val="100"/>
        <c:noMultiLvlLbl val="0"/>
      </c:catAx>
      <c:valAx>
        <c:axId val="56004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10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459711286089238"/>
          <c:y val="5.5555555555555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V1.2.xlsx]I&amp;C'!$AM$109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V1.2.xlsx]I&amp;C'!$AL$110:$AL$114</c:f>
              <c:strCache>
                <c:ptCount val="5"/>
                <c:pt idx="0">
                  <c:v>Consumption Adjustment -  RFA (Request for Adjustment)</c:v>
                </c:pt>
                <c:pt idx="1">
                  <c:v>Address Amendment - ADD (Address Amendment)</c:v>
                </c:pt>
                <c:pt idx="2">
                  <c:v>Meter Point Creation - MNC (Meter Number Creation)</c:v>
                </c:pt>
                <c:pt idx="3">
                  <c:v>Meter Point Status Challenge -  DTL (Dead To Live)</c:v>
                </c:pt>
                <c:pt idx="4">
                  <c:v>Meter Point Status Challenge -  DUP (Duplicate Meter Point)</c:v>
                </c:pt>
              </c:strCache>
            </c:strRef>
          </c:cat>
          <c:val>
            <c:numRef>
              <c:f>'[CMS Analysis_15.00 04.11.2020 V1.2.xlsx]I&amp;C'!$AM$110:$AM$114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4-40F4-829B-DD2895B0B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8793776"/>
        <c:axId val="1329742592"/>
      </c:barChart>
      <c:catAx>
        <c:axId val="132879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742592"/>
        <c:crosses val="autoZero"/>
        <c:auto val="1"/>
        <c:lblAlgn val="ctr"/>
        <c:lblOffset val="100"/>
        <c:noMultiLvlLbl val="0"/>
      </c:catAx>
      <c:valAx>
        <c:axId val="13297425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79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Used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V1.2.xlsx]DN'!$S$110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V1.2.xlsx]DN'!$R$111:$R$116</c:f>
              <c:strCache>
                <c:ptCount val="6"/>
                <c:pt idx="0">
                  <c:v>Address Amendment - ADD (Address Amendment)</c:v>
                </c:pt>
                <c:pt idx="1">
                  <c:v>Address Amendment - UNC (Unconfirmed Address Amendment)</c:v>
                </c:pt>
                <c:pt idx="2">
                  <c:v>Meter Point Status Challenge -  DTL (Dead To Live)</c:v>
                </c:pt>
                <c:pt idx="3">
                  <c:v>Meter Point Creation - MNC (Meter Number Creation)</c:v>
                </c:pt>
                <c:pt idx="4">
                  <c:v>Meter Point Creation - FOM (Found Meter)</c:v>
                </c:pt>
                <c:pt idx="5">
                  <c:v>Shipperless and Unregistered - GSR (Gas Safety Regulations)</c:v>
                </c:pt>
              </c:strCache>
            </c:strRef>
          </c:cat>
          <c:val>
            <c:numRef>
              <c:f>'[CMS Analysis_15.00 04.11.2020 V1.2.xlsx]DN'!$S$111:$S$116</c:f>
              <c:numCache>
                <c:formatCode>General</c:formatCode>
                <c:ptCount val="6"/>
                <c:pt idx="0">
                  <c:v>16</c:v>
                </c:pt>
                <c:pt idx="1">
                  <c:v>14</c:v>
                </c:pt>
                <c:pt idx="2">
                  <c:v>11</c:v>
                </c:pt>
                <c:pt idx="3">
                  <c:v>10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A-4E97-BB1B-281FBFCAD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8865232"/>
        <c:axId val="747951552"/>
      </c:barChart>
      <c:catAx>
        <c:axId val="7988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51552"/>
        <c:crosses val="autoZero"/>
        <c:auto val="1"/>
        <c:lblAlgn val="ctr"/>
        <c:lblOffset val="100"/>
        <c:noMultiLvlLbl val="0"/>
      </c:catAx>
      <c:valAx>
        <c:axId val="74795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86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V1.2.xlsx]DN'!$AM$109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V1.2.xlsx]DN'!$AL$110:$AL$115</c:f>
              <c:strCache>
                <c:ptCount val="6"/>
                <c:pt idx="0">
                  <c:v>Address Amendment - ADD (Address Amendment)</c:v>
                </c:pt>
                <c:pt idx="1">
                  <c:v>Address Amendment - UNC (Unconfirmed Address Amendment)</c:v>
                </c:pt>
                <c:pt idx="2">
                  <c:v>Meter Point Status Challenge -  DTL (Dead To Live)</c:v>
                </c:pt>
                <c:pt idx="3">
                  <c:v>Theft of Gas - TOG</c:v>
                </c:pt>
                <c:pt idx="4">
                  <c:v>Meter Point Creation - MNC (Meter Number Creation)</c:v>
                </c:pt>
                <c:pt idx="5">
                  <c:v>Shipperless and Unregistered - GSR (Gas Safety Regulations)</c:v>
                </c:pt>
              </c:strCache>
            </c:strRef>
          </c:cat>
          <c:val>
            <c:numRef>
              <c:f>'[CMS Analysis_15.00 04.11.2020 V1.2.xlsx]DN'!$AM$110:$AM$115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E-4AE7-BD6B-95FD4D387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8891232"/>
        <c:axId val="747961952"/>
      </c:barChart>
      <c:catAx>
        <c:axId val="7988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61952"/>
        <c:crosses val="autoZero"/>
        <c:auto val="1"/>
        <c:lblAlgn val="ctr"/>
        <c:lblOffset val="100"/>
        <c:noMultiLvlLbl val="0"/>
      </c:catAx>
      <c:valAx>
        <c:axId val="74796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89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V1.2.xlsx]DN'!$AF$109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V1.2.xlsx]DN'!$AE$110:$AE$114</c:f>
              <c:strCache>
                <c:ptCount val="5"/>
                <c:pt idx="0">
                  <c:v>Address Amendment - ADD (Address Amendment)</c:v>
                </c:pt>
                <c:pt idx="1">
                  <c:v>Meter Point Status Challenge -  DUP (Duplicate Meter Point)</c:v>
                </c:pt>
                <c:pt idx="2">
                  <c:v>Meter Point Status Challenge -  DTL (Dead To Live)</c:v>
                </c:pt>
                <c:pt idx="3">
                  <c:v>Shipperless and Unregistered - GSR (Gas Safety Regulations)</c:v>
                </c:pt>
                <c:pt idx="4">
                  <c:v>Theft of Gas - TOG</c:v>
                </c:pt>
              </c:strCache>
            </c:strRef>
          </c:cat>
          <c:val>
            <c:numRef>
              <c:f>'[CMS Analysis_15.00 04.11.2020 V1.2.xlsx]DN'!$AF$110:$AF$114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11-4C92-91D6-A1551A8CF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1703632"/>
        <c:axId val="416546544"/>
      </c:barChart>
      <c:catAx>
        <c:axId val="66170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546544"/>
        <c:crosses val="autoZero"/>
        <c:auto val="1"/>
        <c:lblAlgn val="ctr"/>
        <c:lblOffset val="100"/>
        <c:noMultiLvlLbl val="0"/>
      </c:catAx>
      <c:valAx>
        <c:axId val="41654654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36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Process</a:t>
            </a:r>
            <a:r>
              <a:rPr lang="en-US" baseline="0"/>
              <a:t> Used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557745879603363E-2"/>
          <c:y val="0.1159259259259259"/>
          <c:w val="0.9311879337624358"/>
          <c:h val="0.54964421114027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'[CMS Analysis_17.00 03.11.2020 V1.1.xlsx]IGT'!$S$110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Analysis_17.00 03.11.2020 V1.1.xlsx]IGT'!$R$111:$R$117</c:f>
              <c:strCache>
                <c:ptCount val="7"/>
                <c:pt idx="0">
                  <c:v>Address Amendment - ADD (Address Amendment)</c:v>
                </c:pt>
                <c:pt idx="1">
                  <c:v>Address Amendment - UNC (Unconfirmed Address Amendment)</c:v>
                </c:pt>
                <c:pt idx="2">
                  <c:v>Must Read - MUR</c:v>
                </c:pt>
                <c:pt idx="3">
                  <c:v>Meter Point Creation - FOM (Found Meter)</c:v>
                </c:pt>
                <c:pt idx="4">
                  <c:v>Meter Point Status Challenge -  DUP (Duplicate Meter Point)</c:v>
                </c:pt>
                <c:pt idx="5">
                  <c:v>Meter Point Status Challenge -  DTL (Dead To Live)</c:v>
                </c:pt>
                <c:pt idx="6">
                  <c:v>Meter Point Status Challenge -  ISO (Isolation Request) </c:v>
                </c:pt>
              </c:strCache>
            </c:strRef>
          </c:cat>
          <c:val>
            <c:numRef>
              <c:f>'[CMS Analysis_17.00 03.11.2020 V1.1.xlsx]IGT'!$S$111:$S$117</c:f>
              <c:numCache>
                <c:formatCode>General</c:formatCode>
                <c:ptCount val="7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4-4F1C-94F0-5D19254D3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8839632"/>
        <c:axId val="655641120"/>
      </c:barChart>
      <c:catAx>
        <c:axId val="79883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641120"/>
        <c:crosses val="autoZero"/>
        <c:auto val="1"/>
        <c:lblAlgn val="ctr"/>
        <c:lblOffset val="100"/>
        <c:noMultiLvlLbl val="0"/>
      </c:catAx>
      <c:valAx>
        <c:axId val="65564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83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359763131585022E-2"/>
          <c:y val="0.14370370370370369"/>
          <c:w val="0.93742452596409376"/>
          <c:h val="0.71992271799358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IGT!$AF$109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IGT!$AE$110:$AE$111</c:f>
              <c:strCache>
                <c:ptCount val="2"/>
                <c:pt idx="0">
                  <c:v>Address Amendment - ADD (Address Amendment)</c:v>
                </c:pt>
                <c:pt idx="1">
                  <c:v>Address Amendment - UNC (Unconfirmed Address Amendment)</c:v>
                </c:pt>
              </c:strCache>
            </c:strRef>
          </c:cat>
          <c:val>
            <c:numRef>
              <c:f>IGT!$AF$110:$AF$111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B-461A-BBB2-9A936A1E4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031888"/>
        <c:axId val="351118896"/>
      </c:barChart>
      <c:catAx>
        <c:axId val="54603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118896"/>
        <c:crosses val="autoZero"/>
        <c:auto val="1"/>
        <c:lblAlgn val="ctr"/>
        <c:lblOffset val="100"/>
        <c:noMultiLvlLbl val="0"/>
      </c:catAx>
      <c:valAx>
        <c:axId val="351118896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318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77704002352059"/>
          <c:y val="7.9457160911525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960992421956E-2"/>
          <c:y val="8.4048019097525142E-2"/>
          <c:w val="0.94049138074084326"/>
          <c:h val="0.57059209140562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V1.2.xlsx]IGT'!$AM$109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V1.2.xlsx]IGT'!$AL$110:$AL$117</c:f>
              <c:strCache>
                <c:ptCount val="8"/>
                <c:pt idx="0">
                  <c:v>Address Amendment - ADD (Address Amendment)</c:v>
                </c:pt>
                <c:pt idx="1">
                  <c:v>Meter Point Status Challenge -  DUP (Duplicate Meter Point)</c:v>
                </c:pt>
                <c:pt idx="2">
                  <c:v>Address Amendment - UNC (Unconfirmed Address Amendment)</c:v>
                </c:pt>
                <c:pt idx="3">
                  <c:v>Must Read - MUR</c:v>
                </c:pt>
                <c:pt idx="4">
                  <c:v>Meter Point Creation - MNC (Meter Number Creation)</c:v>
                </c:pt>
                <c:pt idx="5">
                  <c:v>Meter Point Status Challenge -  DTL (Dead To Live)</c:v>
                </c:pt>
                <c:pt idx="6">
                  <c:v>Meter Point Status Challenge -  ISO (Isolation Request) </c:v>
                </c:pt>
                <c:pt idx="7">
                  <c:v>Daily Metered Reconciliation - DMR </c:v>
                </c:pt>
              </c:strCache>
            </c:strRef>
          </c:cat>
          <c:val>
            <c:numRef>
              <c:f>'[CMS Analysis_15.00 04.11.2020 V1.2.xlsx]IGT'!$AM$110:$AM$117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D-4E6B-926F-132C9EDC7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054608"/>
        <c:axId val="747961536"/>
      </c:barChart>
      <c:catAx>
        <c:axId val="53105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61536"/>
        <c:crosses val="autoZero"/>
        <c:auto val="1"/>
        <c:lblAlgn val="ctr"/>
        <c:lblOffset val="100"/>
        <c:noMultiLvlLbl val="0"/>
      </c:catAx>
      <c:valAx>
        <c:axId val="74796153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546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with use throughout the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V1.2.xlsx]Export'!$S$143</c:f>
              <c:strCache>
                <c:ptCount val="1"/>
                <c:pt idx="0">
                  <c:v>Use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V1.2.xlsx]Export'!$R$144:$R$148</c:f>
              <c:strCache>
                <c:ptCount val="5"/>
                <c:pt idx="0">
                  <c:v>Address Amendment - ADD (Address Amendment)</c:v>
                </c:pt>
                <c:pt idx="1">
                  <c:v>Meter Point Status Challenge -  DTL (Dead To Live)</c:v>
                </c:pt>
                <c:pt idx="2">
                  <c:v>Meter Point Status Challenge -  DUP (Duplicate Meter Point)</c:v>
                </c:pt>
                <c:pt idx="3">
                  <c:v>Meter Point Status Challenge -  ISO (Isolation Request) </c:v>
                </c:pt>
                <c:pt idx="4">
                  <c:v>Consumption Adjustment -  RFA (Request for Adjustment)</c:v>
                </c:pt>
              </c:strCache>
            </c:strRef>
          </c:cat>
          <c:val>
            <c:numRef>
              <c:f>'[CMS Analysis_15.00 04.11.2020 V1.2.xlsx]Export'!$S$144:$S$148</c:f>
              <c:numCache>
                <c:formatCode>General</c:formatCode>
                <c:ptCount val="5"/>
                <c:pt idx="0">
                  <c:v>89</c:v>
                </c:pt>
                <c:pt idx="1">
                  <c:v>60</c:v>
                </c:pt>
                <c:pt idx="2">
                  <c:v>52</c:v>
                </c:pt>
                <c:pt idx="3">
                  <c:v>48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9-4F3B-BF6B-B1FBA324B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060208"/>
        <c:axId val="655652352"/>
      </c:barChart>
      <c:catAx>
        <c:axId val="53106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652352"/>
        <c:crosses val="autoZero"/>
        <c:auto val="1"/>
        <c:lblAlgn val="ctr"/>
        <c:lblOffset val="100"/>
        <c:noMultiLvlLbl val="0"/>
      </c:catAx>
      <c:valAx>
        <c:axId val="655652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V1.2.xlsx]UIP'!$S$110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V1.2.xlsx]UIP'!$R$111:$R$113</c:f>
              <c:strCache>
                <c:ptCount val="3"/>
                <c:pt idx="0">
                  <c:v>Meter Point Creation - FOM (Found Meter)</c:v>
                </c:pt>
                <c:pt idx="1">
                  <c:v>Address Amendment - UNC (Unconfirmed Address Amendment)</c:v>
                </c:pt>
                <c:pt idx="2">
                  <c:v>Address Amendment - ADD (Address Amendment)</c:v>
                </c:pt>
              </c:strCache>
            </c:strRef>
          </c:cat>
          <c:val>
            <c:numRef>
              <c:f>'[CMS Analysis_15.00 04.11.2020 V1.2.xlsx]UIP'!$S$111:$S$113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5-4945-BB19-7A024E16C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9796496"/>
        <c:axId val="1448482704"/>
      </c:barChart>
      <c:catAx>
        <c:axId val="144979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482704"/>
        <c:crosses val="autoZero"/>
        <c:auto val="1"/>
        <c:lblAlgn val="ctr"/>
        <c:lblOffset val="100"/>
        <c:noMultiLvlLbl val="0"/>
      </c:catAx>
      <c:valAx>
        <c:axId val="144848270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7964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V1.2.xlsx]UIP'!$AF$109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'[CMS Analysis_15.00 04.11.2020 V1.2.xlsx]UIP'!$AE$110</c:f>
              <c:strCache>
                <c:ptCount val="1"/>
                <c:pt idx="0">
                  <c:v>Address Amendment - UNC (Unconfirmed Address Amendment)</c:v>
                </c:pt>
              </c:strCache>
            </c:strRef>
          </c:cat>
          <c:val>
            <c:numRef>
              <c:f>'[CMS Analysis_15.00 04.11.2020 V1.2.xlsx]UIP'!$AF$110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7-4382-AB21-69E0D6239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9979136"/>
        <c:axId val="1531507296"/>
      </c:barChart>
      <c:catAx>
        <c:axId val="152997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1507296"/>
        <c:crosses val="autoZero"/>
        <c:auto val="1"/>
        <c:lblAlgn val="ctr"/>
        <c:lblOffset val="100"/>
        <c:noMultiLvlLbl val="0"/>
      </c:catAx>
      <c:valAx>
        <c:axId val="1531507296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9791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V1.2.xlsx]UIP'!$AM$109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V1.2.xlsx]UIP'!$AL$110:$AL$111</c:f>
              <c:strCache>
                <c:ptCount val="2"/>
                <c:pt idx="0">
                  <c:v>Meter Point Creation - FOM (Found Meter)</c:v>
                </c:pt>
                <c:pt idx="1">
                  <c:v>Address Amendment - UNC (Unconfirmed Address Amendment)</c:v>
                </c:pt>
              </c:strCache>
            </c:strRef>
          </c:cat>
          <c:val>
            <c:numRef>
              <c:f>'[CMS Analysis_15.00 04.11.2020 V1.2.xlsx]UIP'!$AM$110:$AM$111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1-43A2-8643-17BDE4DAC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4704000"/>
        <c:axId val="1520279968"/>
      </c:barChart>
      <c:catAx>
        <c:axId val="14547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279968"/>
        <c:crosses val="autoZero"/>
        <c:auto val="1"/>
        <c:lblAlgn val="ctr"/>
        <c:lblOffset val="100"/>
        <c:noMultiLvlLbl val="0"/>
      </c:catAx>
      <c:valAx>
        <c:axId val="1520279968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704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V1.2.xlsx]DMSP'!$S$110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V1.2.xlsx]DMSP'!$R$111:$R$112</c:f>
              <c:strCache>
                <c:ptCount val="2"/>
                <c:pt idx="0">
                  <c:v>Consumption Adjustment -  DMQ (Daily Metered Query)</c:v>
                </c:pt>
                <c:pt idx="1">
                  <c:v>Consumption Adjustment -  PSA (Prime &amp; Subs Reads)</c:v>
                </c:pt>
              </c:strCache>
            </c:strRef>
          </c:cat>
          <c:val>
            <c:numRef>
              <c:f>'[CMS Analysis_15.00 04.11.2020 V1.2.xlsx]DMSP'!$S$111:$S$112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E-4CC5-B8C5-87F24B769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865616"/>
        <c:axId val="1119966784"/>
      </c:barChart>
      <c:catAx>
        <c:axId val="139886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66784"/>
        <c:crosses val="autoZero"/>
        <c:auto val="1"/>
        <c:lblAlgn val="ctr"/>
        <c:lblOffset val="100"/>
        <c:noMultiLvlLbl val="0"/>
      </c:catAx>
      <c:valAx>
        <c:axId val="1119966784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8656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85901137357830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V1.2.xlsx]DMSP'!$AM$109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'[CMS Analysis_15.00 04.11.2020 V1.2.xlsx]DMSP'!$AL$110</c:f>
              <c:strCache>
                <c:ptCount val="1"/>
                <c:pt idx="0">
                  <c:v>Consumption Adjustment -  DMQ (Daily Metered Query)</c:v>
                </c:pt>
              </c:strCache>
            </c:strRef>
          </c:cat>
          <c:val>
            <c:numRef>
              <c:f>'[CMS Analysis_15.00 04.11.2020 V1.2.xlsx]DMSP'!$AM$110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5-414D-8F26-C737CBBF7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0167664"/>
        <c:axId val="1447457232"/>
      </c:barChart>
      <c:catAx>
        <c:axId val="94016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457232"/>
        <c:crosses val="autoZero"/>
        <c:auto val="1"/>
        <c:lblAlgn val="ctr"/>
        <c:lblOffset val="100"/>
        <c:noMultiLvlLbl val="0"/>
      </c:catAx>
      <c:valAx>
        <c:axId val="1447457232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1676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V1.2.xlsx]Other'!$R$111:$R$116</c:f>
              <c:strCache>
                <c:ptCount val="6"/>
                <c:pt idx="0">
                  <c:v>Address Amendment - ADD (Address Amendment)</c:v>
                </c:pt>
                <c:pt idx="1">
                  <c:v>Meter Point Status Challenge -  DUP (Duplicate Meter Point)</c:v>
                </c:pt>
                <c:pt idx="2">
                  <c:v>Meter Point Status Challenge -  DTL (Dead To Live)</c:v>
                </c:pt>
                <c:pt idx="3">
                  <c:v>Meter Point Status Challenge -  ISO (Isolation Request) </c:v>
                </c:pt>
                <c:pt idx="4">
                  <c:v>Address Amendment - UNC (Unconfirmed Address Amendment)</c:v>
                </c:pt>
                <c:pt idx="5">
                  <c:v>Meter Point Creation - MNC (Meter Number Creation)</c:v>
                </c:pt>
              </c:strCache>
            </c:strRef>
          </c:cat>
          <c:val>
            <c:numRef>
              <c:f>'[CMS Analysis_15.00 04.11.2020 V1.2.xlsx]Other'!$S$111:$S$116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1-4E1E-8286-02C1FB4C8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877216"/>
        <c:axId val="1520276224"/>
      </c:barChart>
      <c:catAx>
        <c:axId val="139887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276224"/>
        <c:crosses val="autoZero"/>
        <c:auto val="1"/>
        <c:lblAlgn val="ctr"/>
        <c:lblOffset val="100"/>
        <c:noMultiLvlLbl val="0"/>
      </c:catAx>
      <c:valAx>
        <c:axId val="15202762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87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V1.2.xlsx]Other'!$AM$109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V1.2.xlsx]Other'!$AL$110:$AL$115</c:f>
              <c:strCache>
                <c:ptCount val="6"/>
                <c:pt idx="0">
                  <c:v>Address Amendment - ADD (Address Amendment)</c:v>
                </c:pt>
                <c:pt idx="1">
                  <c:v>Meter Point Creation - MNC (Meter Number Creation)</c:v>
                </c:pt>
                <c:pt idx="2">
                  <c:v>Meter Point Status Challenge -  DUP (Duplicate Meter Point)</c:v>
                </c:pt>
                <c:pt idx="3">
                  <c:v>Meter Point Status Challenge -  DTL (Dead To Live)</c:v>
                </c:pt>
                <c:pt idx="4">
                  <c:v>Meter Point Status Challenge -  ISO (Isolation Request) </c:v>
                </c:pt>
                <c:pt idx="5">
                  <c:v>Meter Point Creation - FOM (Found Meter)</c:v>
                </c:pt>
              </c:strCache>
            </c:strRef>
          </c:cat>
          <c:val>
            <c:numRef>
              <c:f>'[CMS Analysis_15.00 04.11.2020 V1.2.xlsx]Other'!$AM$110:$AM$115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7-4C5D-AE6E-8AB990D1B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441600"/>
        <c:axId val="1520276640"/>
      </c:barChart>
      <c:catAx>
        <c:axId val="15694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276640"/>
        <c:crosses val="autoZero"/>
        <c:auto val="1"/>
        <c:lblAlgn val="ctr"/>
        <c:lblOffset val="100"/>
        <c:noMultiLvlLbl val="0"/>
      </c:catAx>
      <c:valAx>
        <c:axId val="15202766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4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V1.2.xlsx]Other'!$AF$109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V1.2.xlsx]Other'!$AE$110:$AE$118</c:f>
              <c:strCache>
                <c:ptCount val="9"/>
                <c:pt idx="0">
                  <c:v>Address Amendment - ADD (Address Amendment)</c:v>
                </c:pt>
                <c:pt idx="1">
                  <c:v>Meter Point Status Challenge -  DTL (Dead To Live)</c:v>
                </c:pt>
                <c:pt idx="2">
                  <c:v>Meter Point Creation - MNC (Meter Number Creation)</c:v>
                </c:pt>
                <c:pt idx="3">
                  <c:v>Meter Point Creation - FOM (Found Meter)</c:v>
                </c:pt>
                <c:pt idx="4">
                  <c:v>Meter Point Status Challenge -  DUP (Duplicate Meter Point)</c:v>
                </c:pt>
                <c:pt idx="5">
                  <c:v>Meter Point Status Challenge -  ISO (Isolation Request) </c:v>
                </c:pt>
                <c:pt idx="6">
                  <c:v>Shipperless and Unregistered - MUS (Manage Unregistered Sites)</c:v>
                </c:pt>
                <c:pt idx="7">
                  <c:v>Shipperless and Unregistered - GSR (Gas Safety Regulations)</c:v>
                </c:pt>
                <c:pt idx="8">
                  <c:v>File Enquiry - FLE</c:v>
                </c:pt>
              </c:strCache>
            </c:strRef>
          </c:cat>
          <c:val>
            <c:numRef>
              <c:f>'[CMS Analysis_15.00 04.11.2020 V1.2.xlsx]Other'!$AF$110:$AF$118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0-48C0-8008-E9A530DF7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5996672"/>
        <c:axId val="1443393552"/>
      </c:barChart>
      <c:catAx>
        <c:axId val="168599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393552"/>
        <c:crosses val="autoZero"/>
        <c:auto val="1"/>
        <c:lblAlgn val="ctr"/>
        <c:lblOffset val="100"/>
        <c:noMultiLvlLbl val="0"/>
      </c:catAx>
      <c:valAx>
        <c:axId val="144339355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996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V1.2.xlsx]Export'!$AF$142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V1.2.xlsx]Export'!$AE$143:$AE$148</c:f>
              <c:strCache>
                <c:ptCount val="6"/>
                <c:pt idx="0">
                  <c:v>Consumption Adjustment -  DMQ (Daily Metered Query)2</c:v>
                </c:pt>
                <c:pt idx="1">
                  <c:v>Consumption Adjustment -  RFA (Request for Adjustment)2</c:v>
                </c:pt>
                <c:pt idx="2">
                  <c:v>Address Amendment - ADD (Address Amendment)2</c:v>
                </c:pt>
                <c:pt idx="3">
                  <c:v>Meter Point Status Challenge -  DUP (Duplicate Meter Point)2</c:v>
                </c:pt>
                <c:pt idx="4">
                  <c:v>Consumption Adjustment -  PSA (Prime &amp; Subs Reads)2</c:v>
                </c:pt>
                <c:pt idx="5">
                  <c:v>Shipperless and Unregistered - GSR (Gas Safety Regulations)2</c:v>
                </c:pt>
              </c:strCache>
            </c:strRef>
          </c:cat>
          <c:val>
            <c:numRef>
              <c:f>'[CMS Analysis_15.00 04.11.2020 V1.2.xlsx]Export'!$AF$143:$AF$148</c:f>
              <c:numCache>
                <c:formatCode>General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03-4EEA-BECF-83FC2F8B5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6214512"/>
        <c:axId val="796141920"/>
      </c:barChart>
      <c:catAx>
        <c:axId val="55621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41920"/>
        <c:crosses val="autoZero"/>
        <c:auto val="1"/>
        <c:lblAlgn val="ctr"/>
        <c:lblOffset val="100"/>
        <c:noMultiLvlLbl val="0"/>
      </c:catAx>
      <c:valAx>
        <c:axId val="7961419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21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Processes with some element of change</a:t>
            </a:r>
          </a:p>
        </c:rich>
      </c:tx>
      <c:layout>
        <c:manualLayout>
          <c:xMode val="edge"/>
          <c:yMode val="edge"/>
          <c:x val="0.29418605623866623"/>
          <c:y val="7.8428643587264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136482939632549E-2"/>
          <c:y val="0.22038719734083576"/>
          <c:w val="0.90286351706036749"/>
          <c:h val="0.531306349732236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V1.2.xlsx]Export'!$AL$143:$AL$147</c:f>
              <c:strCache>
                <c:ptCount val="5"/>
                <c:pt idx="0">
                  <c:v>Consumption Adjustment -  RFA (Request for Adjustment)2</c:v>
                </c:pt>
                <c:pt idx="1">
                  <c:v>Consumption Adjustment -  PSA (Prime &amp; Subs Reads)2</c:v>
                </c:pt>
                <c:pt idx="2">
                  <c:v>Consumption Adjustment -  DMQ (Daily Metered Query)2</c:v>
                </c:pt>
                <c:pt idx="3">
                  <c:v>Meter Point Status Challenge -  DUP (Duplicate Meter Point)2</c:v>
                </c:pt>
                <c:pt idx="4">
                  <c:v>Address Amendment - ADD (Address Amendment)2</c:v>
                </c:pt>
              </c:strCache>
            </c:strRef>
          </c:cat>
          <c:val>
            <c:numRef>
              <c:f>'[CMS Analysis_15.00 04.11.2020 V1.2.xlsx]Export'!$AM$143:$AM$147</c:f>
              <c:numCache>
                <c:formatCode>General</c:formatCode>
                <c:ptCount val="5"/>
                <c:pt idx="0">
                  <c:v>43</c:v>
                </c:pt>
                <c:pt idx="1">
                  <c:v>37</c:v>
                </c:pt>
                <c:pt idx="2">
                  <c:v>35</c:v>
                </c:pt>
                <c:pt idx="3">
                  <c:v>35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0-42E3-8EFE-0D767E13F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063808"/>
        <c:axId val="655649440"/>
      </c:barChart>
      <c:catAx>
        <c:axId val="531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649440"/>
        <c:crosses val="autoZero"/>
        <c:auto val="1"/>
        <c:lblAlgn val="ctr"/>
        <c:lblOffset val="100"/>
        <c:noMultiLvlLbl val="0"/>
      </c:catAx>
      <c:valAx>
        <c:axId val="6556494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'Large Shippers'!$P$110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'Large Shippers'!$I$111:$I$115</c:f>
              <c:strCache>
                <c:ptCount val="5"/>
                <c:pt idx="0">
                  <c:v>Address Amendment - ADD (Address Amendment)</c:v>
                </c:pt>
                <c:pt idx="1">
                  <c:v>Meter Point Status Challenge -  DTL (Dead To Live)</c:v>
                </c:pt>
                <c:pt idx="2">
                  <c:v>Meter Point Status Challenge -  DUP (Duplicate Meter Point)</c:v>
                </c:pt>
                <c:pt idx="3">
                  <c:v>Meter Point Status Challenge -  ISO (Isolation Request) </c:v>
                </c:pt>
                <c:pt idx="4">
                  <c:v>Meter Point Creation - MNC (Meter Number Creation)</c:v>
                </c:pt>
              </c:strCache>
            </c:strRef>
          </c:cat>
          <c:val>
            <c:numRef>
              <c:f>'Large Shippers'!$P$111:$P$115</c:f>
              <c:numCache>
                <c:formatCode>General</c:formatCode>
                <c:ptCount val="5"/>
                <c:pt idx="0">
                  <c:v>28</c:v>
                </c:pt>
                <c:pt idx="1">
                  <c:v>20</c:v>
                </c:pt>
                <c:pt idx="2">
                  <c:v>18</c:v>
                </c:pt>
                <c:pt idx="3">
                  <c:v>18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A-47D4-A02D-C2ACA4883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834112"/>
        <c:axId val="361584560"/>
      </c:barChart>
      <c:catAx>
        <c:axId val="47983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84560"/>
        <c:crosses val="autoZero"/>
        <c:auto val="1"/>
        <c:lblAlgn val="ctr"/>
        <c:lblOffset val="100"/>
        <c:noMultiLvlLbl val="0"/>
      </c:catAx>
      <c:valAx>
        <c:axId val="36158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83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Top 6 ASAP to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'Large Shippers'!$AE$110:$AE$115</c:f>
              <c:strCache>
                <c:ptCount val="6"/>
                <c:pt idx="0">
                  <c:v>Consumption Adjustment -  RFA (Request for Adjustment)</c:v>
                </c:pt>
                <c:pt idx="1">
                  <c:v>Meter Point Status Challenge -  ISO (Isolation Request) </c:v>
                </c:pt>
                <c:pt idx="2">
                  <c:v>Address Amendment - ADD (Address Amendment)</c:v>
                </c:pt>
                <c:pt idx="3">
                  <c:v>Meter Point Status Challenge -  DTL (Dead To Live)</c:v>
                </c:pt>
                <c:pt idx="4">
                  <c:v>Meter Point Creation - MNC (Meter Number Creation)</c:v>
                </c:pt>
                <c:pt idx="5">
                  <c:v>Meter Point Status Challenge -  DUP (Duplicate Meter Point)</c:v>
                </c:pt>
              </c:strCache>
            </c:strRef>
          </c:cat>
          <c:val>
            <c:numRef>
              <c:f>'Large Shippers'!$AF$110:$AF$115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C-4406-A464-EDBCFF108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4625712"/>
        <c:axId val="535405744"/>
      </c:barChart>
      <c:catAx>
        <c:axId val="79462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405744"/>
        <c:crosses val="autoZero"/>
        <c:auto val="1"/>
        <c:lblAlgn val="ctr"/>
        <c:lblOffset val="100"/>
        <c:noMultiLvlLbl val="0"/>
      </c:catAx>
      <c:valAx>
        <c:axId val="5354057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2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'Large Shippers'!$AM$109</c:f>
              <c:strCache>
                <c:ptCount val="1"/>
                <c:pt idx="0">
                  <c:v>Needs to change at some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'Large Shippers'!$AL$110:$AL$115</c:f>
              <c:strCache>
                <c:ptCount val="6"/>
                <c:pt idx="0">
                  <c:v>Address Amendment - ADD (Address Amendment)</c:v>
                </c:pt>
                <c:pt idx="1">
                  <c:v>Meter Point Status Challenge -  DUP (Duplicate Meter Point)</c:v>
                </c:pt>
                <c:pt idx="2">
                  <c:v>Meter Point Status Challenge -  DTL (Dead To Live)</c:v>
                </c:pt>
                <c:pt idx="3">
                  <c:v>Meter Point Status Challenge -  ISO (Isolation Request) </c:v>
                </c:pt>
                <c:pt idx="4">
                  <c:v>Consumption Adjustment -  RFA (Request for Adjustment)</c:v>
                </c:pt>
                <c:pt idx="5">
                  <c:v>Meter Point Creation - MNC (Meter Number Creation)</c:v>
                </c:pt>
              </c:strCache>
            </c:strRef>
          </c:cat>
          <c:val>
            <c:numRef>
              <c:f>'Large Shippers'!$AM$110:$AM$115</c:f>
              <c:numCache>
                <c:formatCode>General</c:formatCode>
                <c:ptCount val="6"/>
                <c:pt idx="0">
                  <c:v>21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D-4CCF-AA3E-7E9B8E921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737616"/>
        <c:axId val="530337408"/>
      </c:barChart>
      <c:catAx>
        <c:axId val="34873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337408"/>
        <c:crosses val="autoZero"/>
        <c:auto val="1"/>
        <c:lblAlgn val="ctr"/>
        <c:lblOffset val="100"/>
        <c:noMultiLvlLbl val="0"/>
      </c:catAx>
      <c:valAx>
        <c:axId val="5303374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73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Top Processes 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Analysis_17.00 03.11.2020.xlsx]Small and Med'!$S$110</c:f>
              <c:strCache>
                <c:ptCount val="1"/>
                <c:pt idx="0">
                  <c:v>Total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Analysis_17.00 03.11.2020.xlsx]Small and Med'!$R$111:$R$117</c:f>
              <c:strCache>
                <c:ptCount val="7"/>
                <c:pt idx="0">
                  <c:v>Consumption Adjustment -  RFA (Request for Adjustment)</c:v>
                </c:pt>
                <c:pt idx="1">
                  <c:v>Address Amendment - ADD (Address Amendment)</c:v>
                </c:pt>
                <c:pt idx="2">
                  <c:v>Meter Point Status Challenge -  DTL (Dead To Live)</c:v>
                </c:pt>
                <c:pt idx="3">
                  <c:v>Meter Point Status Challenge -  DUP (Duplicate Meter Point)</c:v>
                </c:pt>
                <c:pt idx="4">
                  <c:v>Meter Point Status Challenge -  ISO (Isolation Request) </c:v>
                </c:pt>
                <c:pt idx="5">
                  <c:v>Must Read - MUR</c:v>
                </c:pt>
                <c:pt idx="6">
                  <c:v>Theft of Gas - TOG</c:v>
                </c:pt>
              </c:strCache>
            </c:strRef>
          </c:cat>
          <c:val>
            <c:numRef>
              <c:f>'[CMS Analysis_17.00 03.11.2020.xlsx]Small and Med'!$S$111:$S$117</c:f>
              <c:numCache>
                <c:formatCode>General</c:formatCode>
                <c:ptCount val="7"/>
                <c:pt idx="0">
                  <c:v>9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0-4A7C-9BA2-8F4402A95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834112"/>
        <c:axId val="361584560"/>
      </c:barChart>
      <c:catAx>
        <c:axId val="47983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84560"/>
        <c:crosses val="autoZero"/>
        <c:auto val="1"/>
        <c:lblAlgn val="ctr"/>
        <c:lblOffset val="100"/>
        <c:noMultiLvlLbl val="0"/>
      </c:catAx>
      <c:valAx>
        <c:axId val="36158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83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'[CMS Analysis_15.00 04.11.2020 V1.2.xlsx]Small and Med'!$AF$109</c:f>
              <c:strCache>
                <c:ptCount val="1"/>
                <c:pt idx="0">
                  <c:v>Needs Looking at ASAP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'[CMS Analysis_15.00 04.11.2020 V1.2.xlsx]Small and Med'!$AE$110:$AE$114</c:f>
              <c:strCache>
                <c:ptCount val="5"/>
                <c:pt idx="0">
                  <c:v>Consumption Adjustment -  RFA (Request for Adjustment)</c:v>
                </c:pt>
                <c:pt idx="1">
                  <c:v>Meter Point Creation - MNC (Meter Number Creation)</c:v>
                </c:pt>
                <c:pt idx="2">
                  <c:v>Consumption Adjustment -  CDQ (Consumption Dispute Query)</c:v>
                </c:pt>
                <c:pt idx="3">
                  <c:v>Consumption Adjustment -  DMQ (Daily Metered Query)</c:v>
                </c:pt>
                <c:pt idx="4">
                  <c:v>Theft of Gas - TOG</c:v>
                </c:pt>
              </c:strCache>
            </c:strRef>
          </c:cat>
          <c:val>
            <c:numRef>
              <c:f>'[CMS Analysis_15.00 04.11.2020 V1.2.xlsx]Small and Med'!$AF$110:$AF$114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B-4A57-85F2-D708572EF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0424608"/>
        <c:axId val="655651936"/>
      </c:barChart>
      <c:catAx>
        <c:axId val="8004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651936"/>
        <c:crosses val="autoZero"/>
        <c:auto val="1"/>
        <c:lblAlgn val="ctr"/>
        <c:lblOffset val="100"/>
        <c:noMultiLvlLbl val="0"/>
      </c:catAx>
      <c:valAx>
        <c:axId val="655651936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4246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39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3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09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6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2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1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68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6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99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Flipchart.sv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26E104-0AF5-4548-9DE4-DE97B6826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Questionnaire Analysis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8A008D-6CDC-48E0-8207-CC54D1E10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Jo Williams</a:t>
            </a:r>
          </a:p>
          <a:p>
            <a:endParaRPr lang="en-GB" dirty="0"/>
          </a:p>
          <a:p>
            <a:r>
              <a:rPr lang="en-GB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4533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Small &amp; Medium Shippers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455417" y="4322242"/>
            <a:ext cx="5502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Key commentary from notes:</a:t>
            </a:r>
          </a:p>
          <a:p>
            <a:endParaRPr lang="en-GB" sz="1200" dirty="0"/>
          </a:p>
          <a:p>
            <a:r>
              <a:rPr lang="en-GB" sz="1200" dirty="0"/>
              <a:t>RFA process generated most commentary:</a:t>
            </a:r>
          </a:p>
          <a:p>
            <a:r>
              <a:rPr lang="en-GB" sz="1200" dirty="0"/>
              <a:t>“too clunky”, “frustrating”, “Time Consuming”</a:t>
            </a:r>
          </a:p>
          <a:p>
            <a:endParaRPr lang="en-GB" sz="1200" dirty="0"/>
          </a:p>
          <a:p>
            <a:r>
              <a:rPr lang="en-GB" sz="1200" dirty="0"/>
              <a:t>“more transparency is required”</a:t>
            </a:r>
          </a:p>
          <a:p>
            <a:endParaRPr lang="en-GB" sz="12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26388FB-EF16-4415-A6BF-F304AE32D1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920816"/>
              </p:ext>
            </p:extLst>
          </p:nvPr>
        </p:nvGraphicFramePr>
        <p:xfrm>
          <a:off x="455417" y="1384076"/>
          <a:ext cx="5684520" cy="262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F988E15-5A83-4169-935A-C1F1DFE871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056603"/>
              </p:ext>
            </p:extLst>
          </p:nvPr>
        </p:nvGraphicFramePr>
        <p:xfrm>
          <a:off x="6438090" y="1384076"/>
          <a:ext cx="5614477" cy="262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600D000-6C8F-48DE-BC97-FE1BF9A8C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607744"/>
              </p:ext>
            </p:extLst>
          </p:nvPr>
        </p:nvGraphicFramePr>
        <p:xfrm>
          <a:off x="6438088" y="4153411"/>
          <a:ext cx="5614477" cy="240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206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I&amp;C Shippers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27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455417" y="4322242"/>
            <a:ext cx="5502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Key commentary from notes:</a:t>
            </a:r>
          </a:p>
          <a:p>
            <a:endParaRPr lang="en-GB" sz="1200" dirty="0"/>
          </a:p>
          <a:p>
            <a:r>
              <a:rPr lang="en-GB" sz="1200" dirty="0"/>
              <a:t>RFA process generated most commentary:</a:t>
            </a:r>
          </a:p>
          <a:p>
            <a:r>
              <a:rPr lang="en-GB" sz="1200" dirty="0"/>
              <a:t>“too clunky”, “frustrating”, “Time Consuming”</a:t>
            </a:r>
          </a:p>
          <a:p>
            <a:endParaRPr lang="en-GB" sz="1200" dirty="0"/>
          </a:p>
          <a:p>
            <a:r>
              <a:rPr lang="en-GB" sz="1200" dirty="0"/>
              <a:t>“more transparency is required”</a:t>
            </a:r>
          </a:p>
          <a:p>
            <a:endParaRPr lang="en-GB" sz="1200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B33475C5-E2A4-4F0E-84A1-86F06408C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330160"/>
              </p:ext>
            </p:extLst>
          </p:nvPr>
        </p:nvGraphicFramePr>
        <p:xfrm>
          <a:off x="327497" y="1384076"/>
          <a:ext cx="5927387" cy="287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2D874F21-409E-4F4E-814F-8C69C76A5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78904"/>
              </p:ext>
            </p:extLst>
          </p:nvPr>
        </p:nvGraphicFramePr>
        <p:xfrm>
          <a:off x="6478622" y="1384076"/>
          <a:ext cx="5632314" cy="285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951976B5-B90D-47E2-A9F0-6A13B50ED3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196976"/>
              </p:ext>
            </p:extLst>
          </p:nvPr>
        </p:nvGraphicFramePr>
        <p:xfrm>
          <a:off x="6478621" y="4322242"/>
          <a:ext cx="5632313" cy="2371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2388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Distribution Networks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26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455417" y="4322242"/>
            <a:ext cx="5502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Key commentary from notes:</a:t>
            </a:r>
          </a:p>
          <a:p>
            <a:endParaRPr lang="en-GB" sz="1200" dirty="0"/>
          </a:p>
          <a:p>
            <a:r>
              <a:rPr lang="en-GB" sz="1200" dirty="0"/>
              <a:t>ADD process was frequently mentioned:</a:t>
            </a:r>
          </a:p>
          <a:p>
            <a:r>
              <a:rPr lang="en-GB" sz="1200" dirty="0"/>
              <a:t>“transparency required on rejections”, “clarity on the fields used by Xoserve”, “Address fields Layout”</a:t>
            </a:r>
          </a:p>
          <a:p>
            <a:endParaRPr lang="en-GB" sz="1200" dirty="0"/>
          </a:p>
          <a:p>
            <a:r>
              <a:rPr lang="en-GB" sz="1200" dirty="0"/>
              <a:t>Other feedback: “system is really slow”</a:t>
            </a:r>
          </a:p>
          <a:p>
            <a:endParaRPr lang="en-GB" sz="1200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CF63FE7-750F-406D-ADD5-617502AF49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742735"/>
              </p:ext>
            </p:extLst>
          </p:nvPr>
        </p:nvGraphicFramePr>
        <p:xfrm>
          <a:off x="385864" y="1481559"/>
          <a:ext cx="55026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2C2E522-551C-468D-B2B8-25F326FA2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731015"/>
              </p:ext>
            </p:extLst>
          </p:nvPr>
        </p:nvGraphicFramePr>
        <p:xfrm>
          <a:off x="6096000" y="4322242"/>
          <a:ext cx="5917660" cy="2285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F58B53C3-6356-4860-B6FC-4F055AB899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576489"/>
              </p:ext>
            </p:extLst>
          </p:nvPr>
        </p:nvGraphicFramePr>
        <p:xfrm>
          <a:off x="6096000" y="1481559"/>
          <a:ext cx="5917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985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IGTs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455417" y="4322242"/>
            <a:ext cx="5502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Key commentary from notes:</a:t>
            </a:r>
          </a:p>
          <a:p>
            <a:endParaRPr lang="en-GB" sz="1200" dirty="0"/>
          </a:p>
          <a:p>
            <a:r>
              <a:rPr lang="en-GB" sz="1200" dirty="0"/>
              <a:t>ADD process was frequently mentioned:</a:t>
            </a:r>
          </a:p>
          <a:p>
            <a:r>
              <a:rPr lang="en-GB" sz="1200" dirty="0"/>
              <a:t>“Not fit for purpose”, “clarity on the validation rules”</a:t>
            </a:r>
          </a:p>
          <a:p>
            <a:endParaRPr lang="en-GB" sz="1200" dirty="0"/>
          </a:p>
          <a:p>
            <a:r>
              <a:rPr lang="en-GB" sz="1200" dirty="0"/>
              <a:t>Other feedback: “MUR needs to be more proactive”</a:t>
            </a:r>
          </a:p>
          <a:p>
            <a:endParaRPr lang="en-GB" sz="12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BB3E68F-0967-4567-8613-ACC5CFE8D6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622613"/>
              </p:ext>
            </p:extLst>
          </p:nvPr>
        </p:nvGraphicFramePr>
        <p:xfrm>
          <a:off x="382620" y="1355041"/>
          <a:ext cx="5321029" cy="266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404542C-595F-4F9E-81B2-2199DB1B86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845548"/>
              </p:ext>
            </p:extLst>
          </p:nvPr>
        </p:nvGraphicFramePr>
        <p:xfrm>
          <a:off x="5967758" y="1277216"/>
          <a:ext cx="6036174" cy="274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EA3BFADB-CA06-46E6-870D-CE4F23C70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710870"/>
              </p:ext>
            </p:extLst>
          </p:nvPr>
        </p:nvGraphicFramePr>
        <p:xfrm>
          <a:off x="5958029" y="4083905"/>
          <a:ext cx="6045903" cy="274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071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rial"/>
              </a:rPr>
              <a:t>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324255" y="4401775"/>
            <a:ext cx="5502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commentary from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“UNC Amending address is almost impossible and not user friendly”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76309DC-4CE5-40A3-B05F-3980711AA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756889"/>
              </p:ext>
            </p:extLst>
          </p:nvPr>
        </p:nvGraphicFramePr>
        <p:xfrm>
          <a:off x="455416" y="1622413"/>
          <a:ext cx="5502611" cy="254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0922610-78AD-450B-A573-8F0B0C6FD3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72343"/>
              </p:ext>
            </p:extLst>
          </p:nvPr>
        </p:nvGraphicFramePr>
        <p:xfrm>
          <a:off x="6233973" y="1536237"/>
          <a:ext cx="5633772" cy="262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4236550-C163-4EBB-ACCB-33D3C0AF24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563687"/>
              </p:ext>
            </p:extLst>
          </p:nvPr>
        </p:nvGraphicFramePr>
        <p:xfrm>
          <a:off x="6233973" y="4279437"/>
          <a:ext cx="5633772" cy="241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2923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DMSPs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324255" y="4401775"/>
            <a:ext cx="550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commentary from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/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“DRE should be automatic”, “</a:t>
            </a:r>
            <a:r>
              <a:rPr lang="en-US" sz="1200" dirty="0">
                <a:solidFill>
                  <a:prstClr val="black"/>
                </a:solidFill>
              </a:rPr>
              <a:t>DMSP action should give the option of insufficient information provided or further information required from Supplier”</a:t>
            </a:r>
          </a:p>
          <a:p>
            <a:pPr lvl="0"/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DE998E-CE47-4EB6-B18C-7BFE6F28D7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111191"/>
              </p:ext>
            </p:extLst>
          </p:nvPr>
        </p:nvGraphicFramePr>
        <p:xfrm>
          <a:off x="609599" y="1625228"/>
          <a:ext cx="521726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ECBE6C9-B63C-4880-BD9F-BB89E547AE23}"/>
              </a:ext>
            </a:extLst>
          </p:cNvPr>
          <p:cNvSpPr txBox="1"/>
          <p:nvPr/>
        </p:nvSpPr>
        <p:spPr>
          <a:xfrm>
            <a:off x="6449438" y="1625228"/>
            <a:ext cx="550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Nothing Identified as needs to change ASAP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969310A-8B69-430F-AE1C-FB5BB95D6C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754766"/>
              </p:ext>
            </p:extLst>
          </p:nvPr>
        </p:nvGraphicFramePr>
        <p:xfrm>
          <a:off x="6096000" y="3906388"/>
          <a:ext cx="5856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8634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/ Unsure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 Responses…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324255" y="4401775"/>
            <a:ext cx="5502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commentary from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“Take too long”, “communication is poor”, “ADD could benefit from notes section”, “Bulk Query Type”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34CDE93-0F1A-4F11-B878-26D691A6C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134591"/>
              </p:ext>
            </p:extLst>
          </p:nvPr>
        </p:nvGraphicFramePr>
        <p:xfrm>
          <a:off x="324254" y="1376641"/>
          <a:ext cx="521078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5633704-15C1-4D35-9180-DA1DC37DB8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329305"/>
              </p:ext>
            </p:extLst>
          </p:nvPr>
        </p:nvGraphicFramePr>
        <p:xfrm>
          <a:off x="5826868" y="4304489"/>
          <a:ext cx="6040876" cy="2475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3ADDD5-94FA-493B-8BA2-EACE76CFF6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875210"/>
              </p:ext>
            </p:extLst>
          </p:nvPr>
        </p:nvGraphicFramePr>
        <p:xfrm>
          <a:off x="5826867" y="1384076"/>
          <a:ext cx="6040876" cy="283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F40C09B-2CCB-4FAF-A4F3-314DC9537BDA}"/>
              </a:ext>
            </a:extLst>
          </p:cNvPr>
          <p:cNvSpPr txBox="1"/>
          <p:nvPr/>
        </p:nvSpPr>
        <p:spPr>
          <a:xfrm>
            <a:off x="324254" y="6231698"/>
            <a:ext cx="211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One respondent marked all processes as need to change ASAP but gave no commentary …</a:t>
            </a:r>
          </a:p>
        </p:txBody>
      </p:sp>
    </p:spTree>
    <p:extLst>
      <p:ext uri="{BB962C8B-B14F-4D97-AF65-F5344CB8AC3E}">
        <p14:creationId xmlns:p14="http://schemas.microsoft.com/office/powerpoint/2010/main" val="178708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61221D-0160-47AA-BD6F-4BDD19E8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to 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ECF21-510E-4A6C-A2AA-1EF53D53D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r>
              <a:rPr lang="en-GB" sz="2400" dirty="0"/>
              <a:t>CMS Questionnaire was issued out to users of CMS and the Contract Managers on 20</a:t>
            </a:r>
            <a:r>
              <a:rPr lang="en-GB" sz="2400" baseline="30000" dirty="0"/>
              <a:t>th</a:t>
            </a:r>
            <a:r>
              <a:rPr lang="en-GB" sz="2400" dirty="0"/>
              <a:t> October 2020</a:t>
            </a:r>
            <a:endParaRPr lang="en-US" dirty="0"/>
          </a:p>
          <a:p>
            <a:pPr marL="989965" lvl="1" indent="-380365"/>
            <a:r>
              <a:rPr lang="en-GB" sz="2400" dirty="0"/>
              <a:t>Great Uptake on responses</a:t>
            </a:r>
          </a:p>
          <a:p>
            <a:pPr marL="989965" lvl="1" indent="-380365"/>
            <a:r>
              <a:rPr lang="en-GB" sz="2400" dirty="0"/>
              <a:t>Good mix across Constituencies</a:t>
            </a:r>
          </a:p>
          <a:p>
            <a:pPr marL="989965" lvl="1" indent="-380365"/>
            <a:r>
              <a:rPr lang="en-GB" sz="2400" dirty="0"/>
              <a:t>Common themes have been identified</a:t>
            </a:r>
          </a:p>
          <a:p>
            <a:pPr marL="0" indent="0">
              <a:buNone/>
            </a:pPr>
            <a:endParaRPr lang="en-GB" sz="2667" dirty="0"/>
          </a:p>
          <a:p>
            <a:pPr marL="456565" indent="-456565"/>
            <a:r>
              <a:rPr lang="en-GB" sz="2650" dirty="0">
                <a:latin typeface="Arial"/>
                <a:cs typeface="Arial"/>
              </a:rPr>
              <a:t>A number of volunteers to participate in workshops</a:t>
            </a:r>
          </a:p>
          <a:p>
            <a:pPr marL="456565" indent="-456565"/>
            <a:endParaRPr lang="en-GB" sz="2667" dirty="0"/>
          </a:p>
          <a:p>
            <a:pPr marL="456565" indent="-456565"/>
            <a:r>
              <a:rPr lang="en-GB" sz="2650" dirty="0">
                <a:latin typeface="Arial"/>
                <a:cs typeface="Arial"/>
              </a:rPr>
              <a:t>Some consistencies within commentary provided on processes</a:t>
            </a:r>
          </a:p>
          <a:p>
            <a:pPr marL="456565" indent="-456565"/>
            <a:endParaRPr lang="en-GB" sz="2667" dirty="0"/>
          </a:p>
        </p:txBody>
      </p:sp>
    </p:spTree>
    <p:extLst>
      <p:ext uri="{BB962C8B-B14F-4D97-AF65-F5344CB8AC3E}">
        <p14:creationId xmlns:p14="http://schemas.microsoft.com/office/powerpoint/2010/main" val="39242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2E0E-4675-4F86-8109-55DAC2A6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1" y="0"/>
            <a:ext cx="5486399" cy="1162051"/>
          </a:xfrm>
        </p:spPr>
        <p:txBody>
          <a:bodyPr>
            <a:noAutofit/>
          </a:bodyPr>
          <a:lstStyle/>
          <a:p>
            <a:r>
              <a:rPr lang="en-GB" sz="5400" dirty="0"/>
              <a:t>Key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FA1B1-244C-44FE-B689-0961EC966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D25AB-CF83-42EB-8C26-D8207E4F4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127</a:t>
            </a:r>
            <a:r>
              <a:rPr lang="en-GB" dirty="0"/>
              <a:t> Responses, with Large Domestic Shippers, I&amp;C Shippers and Distribution Networks making the bulk of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800" dirty="0"/>
              <a:t>*2 responders (excluded from the above figure) did not fill any of the questions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116</a:t>
            </a:r>
            <a:r>
              <a:rPr lang="en-GB" dirty="0"/>
              <a:t> of these were frequent users of CMS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551A322-6819-4B23-835C-96766FE4A2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75" t="42043" r="28590" b="26928"/>
          <a:stretch/>
        </p:blipFill>
        <p:spPr>
          <a:xfrm>
            <a:off x="4794105" y="1435102"/>
            <a:ext cx="6788293" cy="26505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C5BF5C-B13C-471A-B5A6-698438C099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006" t="69893" r="34741" b="26125"/>
          <a:stretch/>
        </p:blipFill>
        <p:spPr>
          <a:xfrm>
            <a:off x="10401883" y="3293277"/>
            <a:ext cx="203766" cy="3740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6253E58-1726-41F2-AFE1-AD02AAA7A061}"/>
              </a:ext>
            </a:extLst>
          </p:cNvPr>
          <p:cNvSpPr txBox="1"/>
          <p:nvPr/>
        </p:nvSpPr>
        <p:spPr>
          <a:xfrm>
            <a:off x="6915798" y="3780633"/>
            <a:ext cx="65345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11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824133-45BC-4215-BE4E-4ACADADC13D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67" t="21954" r="167"/>
          <a:stretch/>
        </p:blipFill>
        <p:spPr>
          <a:xfrm>
            <a:off x="4912468" y="4776281"/>
            <a:ext cx="7008530" cy="154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8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2250-3C01-45EA-9131-887CA07F8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Process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0DDFD-7B87-493F-AD29-EA6CD8B78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907932" cy="4218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r>
              <a:rPr lang="en-GB" sz="2000" dirty="0"/>
              <a:t>Most Frequently daily used process is the Address Amendment, with 87.3% using it throughout the year of which 25.5% use it daily</a:t>
            </a:r>
            <a:endParaRPr lang="en-US" dirty="0"/>
          </a:p>
          <a:p>
            <a:pPr marL="456565" indent="-456565"/>
            <a:endParaRPr lang="en-GB" sz="2000" dirty="0"/>
          </a:p>
          <a:p>
            <a:pPr marL="456565" indent="-456565"/>
            <a:r>
              <a:rPr lang="en-GB" sz="2000" dirty="0">
                <a:latin typeface="Arial"/>
                <a:cs typeface="Arial"/>
              </a:rPr>
              <a:t>The second most frequent process used throughout the year is the Dead to Live with 65.9% using it throughout the year </a:t>
            </a:r>
            <a:endParaRPr lang="en-GB" sz="2000" dirty="0"/>
          </a:p>
          <a:p>
            <a:pPr marL="456565" indent="-456565"/>
            <a:endParaRPr lang="en-GB" sz="2000" dirty="0"/>
          </a:p>
          <a:p>
            <a:pPr marL="456565" indent="-456565"/>
            <a:r>
              <a:rPr lang="en-GB" sz="2000" dirty="0"/>
              <a:t>Followed by the Isolation request process, which had also received a few additional comments</a:t>
            </a:r>
          </a:p>
          <a:p>
            <a:pPr marL="456565" indent="-456565"/>
            <a:endParaRPr lang="en-GB" sz="2000" dirty="0"/>
          </a:p>
          <a:p>
            <a:pPr marL="456565" indent="-456565"/>
            <a:endParaRPr lang="en-GB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BB0481-3C18-484E-A3CE-B6AEEAFA1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48" t="19574" r="32899"/>
          <a:stretch/>
        </p:blipFill>
        <p:spPr>
          <a:xfrm>
            <a:off x="7804826" y="943487"/>
            <a:ext cx="4387174" cy="58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5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1CF93-73B0-4848-9E61-8327FE1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Inefficiency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F3B4-223E-4A1C-9E80-C0921F69B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7726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6565" indent="-456565"/>
            <a:r>
              <a:rPr lang="en-GB" sz="2000" dirty="0">
                <a:latin typeface="Arial"/>
                <a:cs typeface="Arial"/>
              </a:rPr>
              <a:t>There were no processes that were unanimously called out as “Needs Looking at ASAP”</a:t>
            </a:r>
            <a:endParaRPr lang="en-US" dirty="0">
              <a:latin typeface="Arial"/>
              <a:cs typeface="Arial"/>
            </a:endParaRPr>
          </a:p>
          <a:p>
            <a:pPr marL="456565" indent="-456565"/>
            <a:endParaRPr lang="en-GB" sz="2000" dirty="0"/>
          </a:p>
          <a:p>
            <a:pPr marL="456565" indent="-456565"/>
            <a:r>
              <a:rPr lang="en-GB" sz="2000" dirty="0"/>
              <a:t>The Consumption Adjustment RFA process was the highest scoring with 35.4% marking it as “Needs to be looked at ASAP”</a:t>
            </a:r>
          </a:p>
          <a:p>
            <a:pPr marL="456565" indent="-456565"/>
            <a:endParaRPr lang="en-GB" sz="2000" dirty="0"/>
          </a:p>
          <a:p>
            <a:pPr marL="456565" indent="-456565"/>
            <a:r>
              <a:rPr lang="en-GB" sz="2000" dirty="0"/>
              <a:t>Closely followed by the Consumption Dispute Query process with 34.6%</a:t>
            </a:r>
          </a:p>
          <a:p>
            <a:pPr marL="456565" indent="-456565"/>
            <a:endParaRPr lang="en-GB" sz="2000" dirty="0"/>
          </a:p>
          <a:p>
            <a:pPr marL="456565" indent="-456565"/>
            <a:r>
              <a:rPr lang="en-GB" sz="2000" dirty="0"/>
              <a:t>All processes had some element of change identified, the DMR Process had 62.5% suggest it works fine as 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88762CD-413C-4466-BD0A-C4ED29833D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88" t="17500" r="33697" b="3688"/>
          <a:stretch/>
        </p:blipFill>
        <p:spPr>
          <a:xfrm>
            <a:off x="7775642" y="894946"/>
            <a:ext cx="4416358" cy="596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F6DE3A-5D39-4FBE-A5DC-F7DD24A6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High Scorers Processes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8EC6245-2200-424C-81C8-04C6FAD701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139392"/>
              </p:ext>
            </p:extLst>
          </p:nvPr>
        </p:nvGraphicFramePr>
        <p:xfrm>
          <a:off x="609600" y="915301"/>
          <a:ext cx="5016230" cy="277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677CBF5-739F-40AE-91A3-3F1D76F79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159834"/>
              </p:ext>
            </p:extLst>
          </p:nvPr>
        </p:nvGraphicFramePr>
        <p:xfrm>
          <a:off x="609600" y="3773534"/>
          <a:ext cx="5016230" cy="2770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E82331B-016F-4545-AE4C-38C105242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23468"/>
              </p:ext>
            </p:extLst>
          </p:nvPr>
        </p:nvGraphicFramePr>
        <p:xfrm>
          <a:off x="6566171" y="915301"/>
          <a:ext cx="5184843" cy="266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16608D4D-B61A-4493-BB65-A91D2D1515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891229"/>
              </p:ext>
            </p:extLst>
          </p:nvPr>
        </p:nvGraphicFramePr>
        <p:xfrm>
          <a:off x="6566170" y="3685880"/>
          <a:ext cx="5379395" cy="29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7650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2020-AE9A-47E9-8559-F13BF799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86A43-0D46-4E20-BFCB-8F5076F89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5329958"/>
          </a:xfrm>
        </p:spPr>
        <p:txBody>
          <a:bodyPr>
            <a:normAutofit fontScale="92500" lnSpcReduction="10000"/>
          </a:bodyPr>
          <a:lstStyle/>
          <a:p>
            <a:r>
              <a:rPr lang="en-GB" sz="1900" dirty="0"/>
              <a:t>First Workshop Shall Commence on 19th November 2020</a:t>
            </a:r>
          </a:p>
          <a:p>
            <a:endParaRPr lang="en-GB" sz="1900" dirty="0"/>
          </a:p>
          <a:p>
            <a:r>
              <a:rPr lang="en-GB" sz="1900" dirty="0"/>
              <a:t>It is estimated that a workshop to cover off the processes within an area shall be three hours</a:t>
            </a:r>
          </a:p>
          <a:p>
            <a:endParaRPr lang="en-GB" sz="1900" dirty="0"/>
          </a:p>
          <a:p>
            <a:r>
              <a:rPr lang="en-GB" sz="1900" dirty="0"/>
              <a:t>Workshops will be held with constituency groups in order of the most responses received for that particular process</a:t>
            </a:r>
          </a:p>
          <a:p>
            <a:pPr lvl="1"/>
            <a:r>
              <a:rPr lang="en-GB" sz="1300" dirty="0"/>
              <a:t>Address Amendments – ADD &amp; UNC</a:t>
            </a:r>
          </a:p>
          <a:p>
            <a:pPr lvl="1"/>
            <a:r>
              <a:rPr lang="en-GB" sz="1300" dirty="0"/>
              <a:t>Consumption adjustments  - CDQ, RFA, PSA, DMQ</a:t>
            </a:r>
          </a:p>
          <a:p>
            <a:pPr lvl="1"/>
            <a:r>
              <a:rPr lang="en-GB" sz="1300" dirty="0"/>
              <a:t>Meter Point Status Challenge - DUP, DTL, ISO</a:t>
            </a:r>
          </a:p>
          <a:p>
            <a:pPr lvl="1"/>
            <a:r>
              <a:rPr lang="en-GB" sz="1300" dirty="0"/>
              <a:t>Meter Point Creation - MNC, FOM</a:t>
            </a:r>
          </a:p>
          <a:p>
            <a:pPr lvl="1"/>
            <a:r>
              <a:rPr lang="en-GB" sz="1300" dirty="0"/>
              <a:t>Theft of Gas - TOG</a:t>
            </a:r>
          </a:p>
          <a:p>
            <a:pPr lvl="1"/>
            <a:r>
              <a:rPr lang="en-GB" sz="1300" dirty="0"/>
              <a:t>Must Reads – MUR</a:t>
            </a:r>
          </a:p>
          <a:p>
            <a:pPr lvl="1"/>
            <a:r>
              <a:rPr lang="en-GB" sz="1300" dirty="0" err="1"/>
              <a:t>Shipperless</a:t>
            </a:r>
            <a:r>
              <a:rPr lang="en-GB" sz="1300" dirty="0"/>
              <a:t> &amp; Unregistered – MUS &amp; GSR</a:t>
            </a:r>
          </a:p>
          <a:p>
            <a:pPr lvl="1"/>
            <a:r>
              <a:rPr lang="en-GB" sz="1300" dirty="0"/>
              <a:t>Standalone &amp; Rarely used – FLE, GIC, DMR &amp; AGG</a:t>
            </a:r>
          </a:p>
          <a:p>
            <a:pPr lvl="1"/>
            <a:r>
              <a:rPr lang="en-GB" sz="1300" dirty="0"/>
              <a:t>Prime &amp; Sub – PSI &amp; PRS</a:t>
            </a:r>
          </a:p>
          <a:p>
            <a:pPr lvl="1"/>
            <a:endParaRPr lang="en-GB" sz="1067" dirty="0"/>
          </a:p>
          <a:p>
            <a:r>
              <a:rPr lang="en-GB" sz="1600" dirty="0"/>
              <a:t>During these workshops requirements shall be gathered and captured on a spreadsheet which will be added to throughout the rest of the workshops and </a:t>
            </a:r>
          </a:p>
          <a:p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70ECF-DA8D-4E25-A54E-2D884358D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5329958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300" dirty="0"/>
              <a:t>Proposed Agenda </a:t>
            </a:r>
          </a:p>
          <a:p>
            <a:pPr lvl="1" algn="ctr"/>
            <a:endParaRPr lang="en-GB" dirty="0"/>
          </a:p>
          <a:p>
            <a:pPr lvl="1" algn="ctr"/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62CBA-3628-4DF6-8D87-3C369FD63C61}"/>
              </a:ext>
            </a:extLst>
          </p:cNvPr>
          <p:cNvSpPr txBox="1"/>
          <p:nvPr/>
        </p:nvSpPr>
        <p:spPr>
          <a:xfrm>
            <a:off x="6995101" y="6915151"/>
            <a:ext cx="39592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2" tooltip="https://commons.wikimedia.org/wiki/File:Flipchart.svg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3" tooltip="https://creativecommons.org/licenses/by-sa/3.0/"/>
              </a:rPr>
              <a:t>CC BY-SA</a:t>
            </a:r>
            <a:endParaRPr lang="en-GB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D9F24-A216-4F36-930D-2EDDA0B406D4}"/>
              </a:ext>
            </a:extLst>
          </p:cNvPr>
          <p:cNvSpPr txBox="1"/>
          <p:nvPr/>
        </p:nvSpPr>
        <p:spPr>
          <a:xfrm>
            <a:off x="7071949" y="1762192"/>
            <a:ext cx="3983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Introductions and Purpose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Roles and Responsibilities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Pain Points on current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What should the process be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/>
              <a:t>Data Flow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/>
              <a:t>Dependent systems / processes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/>
              <a:t>Level and type of change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Recap and next steps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1849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724B85-14BE-488D-BAEC-7068884B2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Appendix – Constituency Breakdown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736DB0-CC3F-4BDA-A813-74C67D7FB4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52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EFD-68BA-4AB6-9B5E-9CD51937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Large Domestic Shippers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A8199-7451-4918-8536-CF4151D66496}"/>
              </a:ext>
            </a:extLst>
          </p:cNvPr>
          <p:cNvSpPr txBox="1"/>
          <p:nvPr/>
        </p:nvSpPr>
        <p:spPr>
          <a:xfrm>
            <a:off x="1181909" y="1014744"/>
            <a:ext cx="211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 Responses…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6BB67F9-96A6-464D-BF56-CDEEADA7FE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543454"/>
              </p:ext>
            </p:extLst>
          </p:nvPr>
        </p:nvGraphicFramePr>
        <p:xfrm>
          <a:off x="392350" y="1444557"/>
          <a:ext cx="5431276" cy="235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B751953-B3CE-4A6A-BD4E-6FD3D44F7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614441"/>
              </p:ext>
            </p:extLst>
          </p:nvPr>
        </p:nvGraphicFramePr>
        <p:xfrm>
          <a:off x="6368373" y="1444557"/>
          <a:ext cx="5431277" cy="235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6E11B8-3DCB-4692-8F9A-33E1EAC7C35F}"/>
              </a:ext>
            </a:extLst>
          </p:cNvPr>
          <p:cNvSpPr txBox="1"/>
          <p:nvPr/>
        </p:nvSpPr>
        <p:spPr>
          <a:xfrm>
            <a:off x="392350" y="4444600"/>
            <a:ext cx="5502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Key commentary from notes:</a:t>
            </a:r>
          </a:p>
          <a:p>
            <a:endParaRPr lang="en-GB" sz="1200" dirty="0"/>
          </a:p>
          <a:p>
            <a:r>
              <a:rPr lang="en-GB" sz="1200" dirty="0"/>
              <a:t>ADD process generated most commentary:</a:t>
            </a:r>
          </a:p>
          <a:p>
            <a:r>
              <a:rPr lang="en-GB" sz="1200" dirty="0"/>
              <a:t>“restrictive with characters”, “need ability to attach spreadsheets”, “unique addresses” and “very Time consuming</a:t>
            </a:r>
          </a:p>
          <a:p>
            <a:endParaRPr lang="en-GB" sz="1200" dirty="0"/>
          </a:p>
          <a:p>
            <a:r>
              <a:rPr lang="en-GB" sz="1200" dirty="0"/>
              <a:t>CDQ &amp; MNC – more transparency is required along the process and reason for rejection</a:t>
            </a:r>
          </a:p>
          <a:p>
            <a:endParaRPr lang="en-GB" sz="12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9438E9C-5807-480E-BA06-058DDBDA7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964562"/>
              </p:ext>
            </p:extLst>
          </p:nvPr>
        </p:nvGraphicFramePr>
        <p:xfrm>
          <a:off x="6368372" y="4124528"/>
          <a:ext cx="5431277" cy="246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2536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4C414F-2ECC-4BBE-9538-1C9BE0A1CFE3}">
  <ds:schemaRefs>
    <ds:schemaRef ds:uri="http://purl.org/dc/terms/"/>
    <ds:schemaRef ds:uri="http://www.w3.org/XML/1998/namespace"/>
    <ds:schemaRef ds:uri="01f7a547-d57a-44ce-a211-81869c79743b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3092569d-7549-4f1f-b838-122d264c6bd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603CD21-3B8C-44E9-A65E-6340CE0AF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2AB1B-EFC3-4E38-B278-CBA9C510D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728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1_Office Theme</vt:lpstr>
      <vt:lpstr>CMS Questionnaire Analysis</vt:lpstr>
      <vt:lpstr>Progress to Date</vt:lpstr>
      <vt:lpstr>Key Figures</vt:lpstr>
      <vt:lpstr>Overall Process Usage</vt:lpstr>
      <vt:lpstr>Process Inefficiency Ratings</vt:lpstr>
      <vt:lpstr>The High Scorers Processes</vt:lpstr>
      <vt:lpstr>Workshop Proposal</vt:lpstr>
      <vt:lpstr>Appendix – Constituency Breakdown</vt:lpstr>
      <vt:lpstr>Large Domestic Shippers</vt:lpstr>
      <vt:lpstr>Small &amp; Medium Shippers</vt:lpstr>
      <vt:lpstr>I&amp;C Shippers</vt:lpstr>
      <vt:lpstr>Distribution Networks</vt:lpstr>
      <vt:lpstr>IGTs</vt:lpstr>
      <vt:lpstr>UIPs</vt:lpstr>
      <vt:lpstr>DMSPs</vt:lpstr>
      <vt:lpstr>Other / Unsure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Questionnaire Analysis</dc:title>
  <dc:creator>Joanne Williams</dc:creator>
  <cp:lastModifiedBy>Angela Clarke</cp:lastModifiedBy>
  <cp:revision>3</cp:revision>
  <dcterms:created xsi:type="dcterms:W3CDTF">2020-10-28T11:38:17Z</dcterms:created>
  <dcterms:modified xsi:type="dcterms:W3CDTF">2020-11-09T17:05:23Z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0x01010041A7FD4F90B5DA4788FF0464472C409F</vt:lpwstr>
  </property>
</Properties>
</file>