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1056" r:id="rId5"/>
    <p:sldId id="1058" r:id="rId6"/>
    <p:sldId id="1061" r:id="rId7"/>
    <p:sldId id="1062" r:id="rId8"/>
    <p:sldId id="1066" r:id="rId9"/>
    <p:sldId id="10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99FF"/>
    <a:srgbClr val="FFCCCC"/>
    <a:srgbClr val="FF9999"/>
    <a:srgbClr val="FF7C8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1ECA6-1E92-4837-9BA9-E95C96B0738E}" v="7" dt="2022-10-13T11:20:35.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1"/>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5062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197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1745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82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609600" y="164637"/>
            <a:ext cx="10972800" cy="850107"/>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8481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3756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33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66"/>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51128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53"/>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5840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64637"/>
            <a:ext cx="10972800" cy="85010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412776"/>
            <a:ext cx="10972800" cy="48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7242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219170" rtl="0" eaLnBrk="1" latinLnBrk="0" hangingPunct="1">
        <a:spcBef>
          <a:spcPct val="0"/>
        </a:spcBef>
        <a:buNone/>
        <a:defRPr sz="3733" b="1" kern="1200">
          <a:solidFill>
            <a:srgbClr val="3E5AA8"/>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box.xoserve.decarbonisation@xoserv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Hydrogen Village Trial</a:t>
            </a:r>
          </a:p>
        </p:txBody>
      </p:sp>
      <p:sp>
        <p:nvSpPr>
          <p:cNvPr id="3" name="Subtitle 2"/>
          <p:cNvSpPr>
            <a:spLocks noGrp="1"/>
          </p:cNvSpPr>
          <p:nvPr>
            <p:ph type="subTitle" idx="1"/>
          </p:nvPr>
        </p:nvSpPr>
        <p:spPr/>
        <p:txBody>
          <a:bodyPr vert="horz" lIns="121920" tIns="60960" rIns="121920" bIns="60960" rtlCol="0" anchor="t">
            <a:normAutofit/>
          </a:bodyPr>
          <a:lstStyle/>
          <a:p>
            <a:r>
              <a:rPr lang="en-GB" dirty="0">
                <a:solidFill>
                  <a:schemeClr val="bg1">
                    <a:lumMod val="50000"/>
                  </a:schemeClr>
                </a:solidFill>
                <a:latin typeface="Arial"/>
                <a:cs typeface="Arial"/>
              </a:rPr>
              <a:t>ROM Response Options</a:t>
            </a:r>
          </a:p>
        </p:txBody>
      </p:sp>
    </p:spTree>
    <p:extLst>
      <p:ext uri="{BB962C8B-B14F-4D97-AF65-F5344CB8AC3E}">
        <p14:creationId xmlns:p14="http://schemas.microsoft.com/office/powerpoint/2010/main" val="122657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5CEA-54AE-41BB-AC4A-2F220829D256}"/>
              </a:ext>
            </a:extLst>
          </p:cNvPr>
          <p:cNvSpPr>
            <a:spLocks noGrp="1"/>
          </p:cNvSpPr>
          <p:nvPr>
            <p:ph type="title"/>
          </p:nvPr>
        </p:nvSpPr>
        <p:spPr/>
        <p:txBody>
          <a:bodyPr/>
          <a:lstStyle/>
          <a:p>
            <a:r>
              <a:rPr lang="en-GB" dirty="0"/>
              <a:t>Hydrogen Village</a:t>
            </a:r>
          </a:p>
        </p:txBody>
      </p:sp>
      <p:pic>
        <p:nvPicPr>
          <p:cNvPr id="4" name="Picture 3" descr="Aerial view of housing community">
            <a:extLst>
              <a:ext uri="{FF2B5EF4-FFF2-40B4-BE49-F238E27FC236}">
                <a16:creationId xmlns:a16="http://schemas.microsoft.com/office/drawing/2014/main" id="{024691A9-0B15-4710-9E09-672A359F5ED5}"/>
              </a:ext>
            </a:extLst>
          </p:cNvPr>
          <p:cNvPicPr>
            <a:picLocks noChangeAspect="1"/>
          </p:cNvPicPr>
          <p:nvPr/>
        </p:nvPicPr>
        <p:blipFill rotWithShape="1">
          <a:blip r:embed="rId2">
            <a:extLst>
              <a:ext uri="{28A0092B-C50C-407E-A947-70E740481C1C}">
                <a14:useLocalDpi xmlns:a14="http://schemas.microsoft.com/office/drawing/2010/main" val="0"/>
              </a:ext>
            </a:extLst>
          </a:blip>
          <a:srcRect t="2571" b="61430"/>
          <a:stretch/>
        </p:blipFill>
        <p:spPr>
          <a:xfrm>
            <a:off x="609601" y="1104685"/>
            <a:ext cx="10972800" cy="251481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293FF653-6346-459D-938F-5660373F5AEF}"/>
              </a:ext>
            </a:extLst>
          </p:cNvPr>
          <p:cNvSpPr txBox="1">
            <a:spLocks/>
          </p:cNvSpPr>
          <p:nvPr/>
        </p:nvSpPr>
        <p:spPr>
          <a:xfrm>
            <a:off x="3994916" y="3876473"/>
            <a:ext cx="4202167" cy="4637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1800" dirty="0">
                <a:latin typeface="Calibri" panose="020F0502020204030204" pitchFamily="34" charset="0"/>
                <a:cs typeface="Calibri" panose="020F0502020204030204" pitchFamily="34" charset="0"/>
              </a:rPr>
              <a:t>HVT Workshops</a:t>
            </a:r>
          </a:p>
        </p:txBody>
      </p:sp>
      <p:sp>
        <p:nvSpPr>
          <p:cNvPr id="7" name="Title 1">
            <a:extLst>
              <a:ext uri="{FF2B5EF4-FFF2-40B4-BE49-F238E27FC236}">
                <a16:creationId xmlns:a16="http://schemas.microsoft.com/office/drawing/2014/main" id="{65D3AE83-6270-4C56-874C-79D46F5DE7AE}"/>
              </a:ext>
            </a:extLst>
          </p:cNvPr>
          <p:cNvSpPr txBox="1">
            <a:spLocks/>
          </p:cNvSpPr>
          <p:nvPr/>
        </p:nvSpPr>
        <p:spPr>
          <a:xfrm>
            <a:off x="8059763" y="3876473"/>
            <a:ext cx="4202167" cy="4637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1800" dirty="0">
                <a:latin typeface="Calibri" panose="020F0502020204030204" pitchFamily="34" charset="0"/>
                <a:cs typeface="Calibri" panose="020F0502020204030204" pitchFamily="34" charset="0"/>
              </a:rPr>
              <a:t>High Level Costs/Impact</a:t>
            </a:r>
          </a:p>
        </p:txBody>
      </p:sp>
      <p:sp>
        <p:nvSpPr>
          <p:cNvPr id="9" name="Title 1">
            <a:extLst>
              <a:ext uri="{FF2B5EF4-FFF2-40B4-BE49-F238E27FC236}">
                <a16:creationId xmlns:a16="http://schemas.microsoft.com/office/drawing/2014/main" id="{FB92D7A0-B115-43D4-BA52-8EFFBD02F600}"/>
              </a:ext>
            </a:extLst>
          </p:cNvPr>
          <p:cNvSpPr txBox="1">
            <a:spLocks/>
          </p:cNvSpPr>
          <p:nvPr/>
        </p:nvSpPr>
        <p:spPr>
          <a:xfrm>
            <a:off x="364434" y="3876473"/>
            <a:ext cx="4202167" cy="4637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1800" dirty="0">
                <a:latin typeface="Calibri" panose="020F0502020204030204" pitchFamily="34" charset="0"/>
                <a:cs typeface="Calibri" panose="020F0502020204030204" pitchFamily="34" charset="0"/>
              </a:rPr>
              <a:t>Background</a:t>
            </a:r>
          </a:p>
        </p:txBody>
      </p:sp>
      <p:sp>
        <p:nvSpPr>
          <p:cNvPr id="12" name="TextBox 11">
            <a:extLst>
              <a:ext uri="{FF2B5EF4-FFF2-40B4-BE49-F238E27FC236}">
                <a16:creationId xmlns:a16="http://schemas.microsoft.com/office/drawing/2014/main" id="{B3AA8E12-AA83-4FF8-8ED0-C339F1D59A99}"/>
              </a:ext>
            </a:extLst>
          </p:cNvPr>
          <p:cNvSpPr txBox="1"/>
          <p:nvPr/>
        </p:nvSpPr>
        <p:spPr>
          <a:xfrm>
            <a:off x="8059763" y="4365863"/>
            <a:ext cx="3586499" cy="1815882"/>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CDSP collated a number of generic requirements (that span all potential solution options) to aid in a Rough Order of Magnitude (ROM)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looking to provide Shippers and Suppliers guidance on the potential impacts to CDSP system/processes.</a:t>
            </a:r>
          </a:p>
        </p:txBody>
      </p:sp>
      <p:sp>
        <p:nvSpPr>
          <p:cNvPr id="14" name="TextBox 13">
            <a:extLst>
              <a:ext uri="{FF2B5EF4-FFF2-40B4-BE49-F238E27FC236}">
                <a16:creationId xmlns:a16="http://schemas.microsoft.com/office/drawing/2014/main" id="{704DD50C-929B-48A6-9184-1321084186E4}"/>
              </a:ext>
            </a:extLst>
          </p:cNvPr>
          <p:cNvSpPr txBox="1"/>
          <p:nvPr/>
        </p:nvSpPr>
        <p:spPr>
          <a:xfrm>
            <a:off x="364434" y="4365863"/>
            <a:ext cx="3107326" cy="2062103"/>
          </a:xfrm>
          <a:prstGeom prst="rect">
            <a:avLst/>
          </a:prstGeom>
          <a:noFill/>
        </p:spPr>
        <p:txBody>
          <a:bodyPr wrap="none" rtlCol="0">
            <a:spAutoFit/>
          </a:bodyPr>
          <a:lstStyle/>
          <a:p>
            <a:pPr algn="just"/>
            <a:r>
              <a:rPr lang="en-GB" sz="1600" dirty="0">
                <a:latin typeface="Calibri" panose="020F0502020204030204" pitchFamily="34" charset="0"/>
                <a:cs typeface="Calibri" panose="020F0502020204030204" pitchFamily="34" charset="0"/>
              </a:rPr>
              <a:t>The 100% Hydrogen Village Trial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is to demonstrate end consumers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are not adversely affected through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a repurposed gas network.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The Village trial will comprise of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2000 Supply Meter Points</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covering Domestic and smaller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Industrial commercial premises.</a:t>
            </a:r>
          </a:p>
        </p:txBody>
      </p:sp>
      <p:sp>
        <p:nvSpPr>
          <p:cNvPr id="15" name="TextBox 14">
            <a:extLst>
              <a:ext uri="{FF2B5EF4-FFF2-40B4-BE49-F238E27FC236}">
                <a16:creationId xmlns:a16="http://schemas.microsoft.com/office/drawing/2014/main" id="{02D1D30E-CA42-4DDF-8E85-DAD05A621C73}"/>
              </a:ext>
            </a:extLst>
          </p:cNvPr>
          <p:cNvSpPr txBox="1"/>
          <p:nvPr/>
        </p:nvSpPr>
        <p:spPr>
          <a:xfrm>
            <a:off x="3994916" y="4365863"/>
            <a:ext cx="3062633" cy="1815882"/>
          </a:xfrm>
          <a:prstGeom prst="rect">
            <a:avLst/>
          </a:prstGeom>
          <a:noFill/>
        </p:spPr>
        <p:txBody>
          <a:bodyPr wrap="none" rtlCol="0">
            <a:spAutoFit/>
          </a:bodyPr>
          <a:lstStyle/>
          <a:p>
            <a:pPr algn="just"/>
            <a:r>
              <a:rPr lang="en-GB" sz="1600" dirty="0">
                <a:latin typeface="Calibri" panose="020F0502020204030204" pitchFamily="34" charset="0"/>
                <a:cs typeface="Calibri" panose="020F0502020204030204" pitchFamily="34" charset="0"/>
              </a:rPr>
              <a:t>Throughout the various Hydrogen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Village/Town workshops held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between industry stakeholders,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a number of potential approaches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have been discussed surrounding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the system and process changes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needed to facilitate these trials.</a:t>
            </a:r>
          </a:p>
        </p:txBody>
      </p:sp>
    </p:spTree>
    <p:extLst>
      <p:ext uri="{BB962C8B-B14F-4D97-AF65-F5344CB8AC3E}">
        <p14:creationId xmlns:p14="http://schemas.microsoft.com/office/powerpoint/2010/main" val="25749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733C-7D7F-4726-A0F0-46A781E6029D}"/>
              </a:ext>
            </a:extLst>
          </p:cNvPr>
          <p:cNvSpPr>
            <a:spLocks noGrp="1"/>
          </p:cNvSpPr>
          <p:nvPr>
            <p:ph type="title"/>
          </p:nvPr>
        </p:nvSpPr>
        <p:spPr/>
        <p:txBody>
          <a:bodyPr>
            <a:normAutofit/>
          </a:bodyPr>
          <a:lstStyle/>
          <a:p>
            <a:r>
              <a:rPr lang="en-GB" sz="4000" dirty="0"/>
              <a:t>Potential Solution Option(s) and Impacts</a:t>
            </a:r>
            <a:endParaRPr lang="en-GB" dirty="0"/>
          </a:p>
        </p:txBody>
      </p:sp>
      <p:sp>
        <p:nvSpPr>
          <p:cNvPr id="8" name="Rectangle 7">
            <a:extLst>
              <a:ext uri="{FF2B5EF4-FFF2-40B4-BE49-F238E27FC236}">
                <a16:creationId xmlns:a16="http://schemas.microsoft.com/office/drawing/2014/main" id="{CF4A2D74-51E4-49FD-9AED-063F6625CE6E}"/>
              </a:ext>
            </a:extLst>
          </p:cNvPr>
          <p:cNvSpPr/>
          <p:nvPr/>
        </p:nvSpPr>
        <p:spPr>
          <a:xfrm>
            <a:off x="730103" y="1674674"/>
            <a:ext cx="2479823" cy="48401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Tx/>
              <a:buNone/>
            </a:pPr>
            <a:endParaRPr lang="en-GB" sz="1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4177E234-124F-41AA-9619-4BEE6F30B796}"/>
              </a:ext>
            </a:extLst>
          </p:cNvPr>
          <p:cNvSpPr/>
          <p:nvPr/>
        </p:nvSpPr>
        <p:spPr>
          <a:xfrm>
            <a:off x="6031789" y="1685801"/>
            <a:ext cx="2486023" cy="48401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r>
              <a:rPr lang="en-GB" sz="1200" b="1" u="sng" dirty="0">
                <a:solidFill>
                  <a:schemeClr val="tx1"/>
                </a:solidFill>
                <a:latin typeface="Calibri" panose="020F0502020204030204" pitchFamily="34" charset="0"/>
                <a:cs typeface="Calibri" panose="020F0502020204030204" pitchFamily="34" charset="0"/>
              </a:rPr>
              <a:t>TIMESCALES</a:t>
            </a:r>
            <a:r>
              <a:rPr lang="en-GB" sz="1200" u="sng" dirty="0">
                <a:solidFill>
                  <a:schemeClr val="tx1"/>
                </a:solidFill>
                <a:latin typeface="Calibri" panose="020F0502020204030204" pitchFamily="34" charset="0"/>
                <a:cs typeface="Calibri" panose="020F0502020204030204" pitchFamily="34" charset="0"/>
              </a:rPr>
              <a:t>:</a:t>
            </a:r>
            <a:br>
              <a:rPr lang="en-GB" sz="1200" u="sng"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Approx. 60 weeks (effort)</a:t>
            </a:r>
            <a:br>
              <a:rPr lang="en-GB" sz="1200" dirty="0">
                <a:solidFill>
                  <a:schemeClr val="tx1"/>
                </a:solidFill>
                <a:latin typeface="Calibri" panose="020F0502020204030204" pitchFamily="34" charset="0"/>
                <a:cs typeface="Calibri" panose="020F0502020204030204" pitchFamily="34" charset="0"/>
              </a:rPr>
            </a:br>
            <a:endParaRPr lang="en-GB" sz="1200" dirty="0">
              <a:solidFill>
                <a:schemeClr val="tx1"/>
              </a:solidFill>
              <a:latin typeface="Calibri" panose="020F0502020204030204" pitchFamily="34" charset="0"/>
              <a:cs typeface="Calibri" panose="020F0502020204030204" pitchFamily="34" charset="0"/>
            </a:endParaRPr>
          </a:p>
          <a:p>
            <a:pPr lvl="0"/>
            <a:r>
              <a:rPr lang="en-GB" sz="1200" b="1" u="sng" dirty="0">
                <a:solidFill>
                  <a:schemeClr val="tx1"/>
                </a:solidFill>
                <a:latin typeface="Calibri" panose="020F0502020204030204" pitchFamily="34" charset="0"/>
                <a:cs typeface="Calibri" panose="020F0502020204030204" pitchFamily="34" charset="0"/>
              </a:rPr>
              <a:t>COMPLEXITY</a:t>
            </a:r>
            <a:r>
              <a:rPr lang="en-GB" sz="1200" dirty="0">
                <a:solidFill>
                  <a:schemeClr val="tx1"/>
                </a:solidFill>
                <a:latin typeface="Calibri" panose="020F0502020204030204" pitchFamily="34" charset="0"/>
                <a:cs typeface="Calibri" panose="020F0502020204030204" pitchFamily="34" charset="0"/>
              </a:rPr>
              <a:t>: Medium</a:t>
            </a:r>
            <a:endParaRPr lang="en-GB" sz="1200" b="1" dirty="0">
              <a:solidFill>
                <a:schemeClr val="tx1"/>
              </a:solidFill>
              <a:latin typeface="Calibri" panose="020F0502020204030204" pitchFamily="34" charset="0"/>
              <a:cs typeface="Calibri" panose="020F0502020204030204" pitchFamily="34" charset="0"/>
            </a:endParaRPr>
          </a:p>
          <a:p>
            <a:pPr lvl="0"/>
            <a:endParaRPr lang="en-GB" sz="1200" dirty="0">
              <a:solidFill>
                <a:schemeClr val="tx1"/>
              </a:solidFill>
              <a:latin typeface="Calibri" panose="020F0502020204030204" pitchFamily="34" charset="0"/>
              <a:cs typeface="Calibri" panose="020F0502020204030204" pitchFamily="34" charset="0"/>
            </a:endParaRPr>
          </a:p>
          <a:p>
            <a:pPr lvl="0"/>
            <a:endParaRPr lang="en-GB" sz="1200" b="0" i="0" dirty="0">
              <a:solidFill>
                <a:schemeClr val="tx1"/>
              </a:solidFill>
              <a:latin typeface="Calibri" panose="020F0502020204030204" pitchFamily="34" charset="0"/>
              <a:cs typeface="Calibri" panose="020F0502020204030204" pitchFamily="34" charset="0"/>
            </a:endParaRPr>
          </a:p>
          <a:p>
            <a:pPr lvl="0"/>
            <a:endParaRPr lang="en-GB" sz="1200" dirty="0">
              <a:solidFill>
                <a:schemeClr val="tx1"/>
              </a:solidFill>
              <a:latin typeface="Calibri" panose="020F0502020204030204" pitchFamily="34" charset="0"/>
              <a:cs typeface="Calibri" panose="020F0502020204030204" pitchFamily="34" charset="0"/>
            </a:endParaRPr>
          </a:p>
          <a:p>
            <a:pPr lvl="0"/>
            <a:endParaRPr lang="en-GB" sz="1200" b="0" i="0" dirty="0">
              <a:solidFill>
                <a:schemeClr val="tx1"/>
              </a:solidFill>
              <a:latin typeface="Calibri" panose="020F0502020204030204" pitchFamily="34" charset="0"/>
              <a:cs typeface="Calibri" panose="020F0502020204030204" pitchFamily="34" charset="0"/>
            </a:endParaRPr>
          </a:p>
          <a:p>
            <a:pPr lvl="0"/>
            <a:endParaRPr lang="en-GB" sz="1200" b="0" i="0"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None/>
            </a:pPr>
            <a:br>
              <a:rPr lang="en-GB" sz="1200" b="0" i="0" dirty="0">
                <a:solidFill>
                  <a:schemeClr val="tx1"/>
                </a:solidFill>
                <a:latin typeface="Calibri" panose="020F0502020204030204" pitchFamily="34" charset="0"/>
                <a:cs typeface="Calibri" panose="020F0502020204030204" pitchFamily="34" charset="0"/>
              </a:rPr>
            </a:br>
            <a:endParaRPr lang="en-GB" sz="1200" b="0" i="0" dirty="0">
              <a:solidFill>
                <a:schemeClr val="tx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0A8C78C8-6602-402C-97F0-62BA396A78F8}"/>
              </a:ext>
            </a:extLst>
          </p:cNvPr>
          <p:cNvSpPr/>
          <p:nvPr/>
        </p:nvSpPr>
        <p:spPr>
          <a:xfrm>
            <a:off x="723902" y="1015933"/>
            <a:ext cx="2464096" cy="5752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latin typeface="Calibri" panose="020F0502020204030204" pitchFamily="34" charset="0"/>
                <a:cs typeface="Calibri" panose="020F0502020204030204" pitchFamily="34" charset="0"/>
              </a:rPr>
              <a:t>One Hydrogen LDZ associated with each physical LDZ (13)</a:t>
            </a:r>
          </a:p>
        </p:txBody>
      </p:sp>
      <p:sp>
        <p:nvSpPr>
          <p:cNvPr id="16" name="Rectangle 15">
            <a:extLst>
              <a:ext uri="{FF2B5EF4-FFF2-40B4-BE49-F238E27FC236}">
                <a16:creationId xmlns:a16="http://schemas.microsoft.com/office/drawing/2014/main" id="{3ADF4EB1-21CC-4AFF-B5B9-67C08581EAA7}"/>
              </a:ext>
            </a:extLst>
          </p:cNvPr>
          <p:cNvSpPr/>
          <p:nvPr/>
        </p:nvSpPr>
        <p:spPr>
          <a:xfrm>
            <a:off x="6037990" y="1014742"/>
            <a:ext cx="2479822" cy="5752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500" b="1" dirty="0">
                <a:latin typeface="Calibri" panose="020F0502020204030204" pitchFamily="34" charset="0"/>
                <a:cs typeface="Calibri" panose="020F0502020204030204" pitchFamily="34" charset="0"/>
              </a:rPr>
              <a:t>Conversion Factor</a:t>
            </a:r>
          </a:p>
        </p:txBody>
      </p:sp>
      <p:sp>
        <p:nvSpPr>
          <p:cNvPr id="19" name="TextBox 18">
            <a:extLst>
              <a:ext uri="{FF2B5EF4-FFF2-40B4-BE49-F238E27FC236}">
                <a16:creationId xmlns:a16="http://schemas.microsoft.com/office/drawing/2014/main" id="{43D5B07D-08BE-41D1-8FBB-61F17CA44EE1}"/>
              </a:ext>
            </a:extLst>
          </p:cNvPr>
          <p:cNvSpPr txBox="1"/>
          <p:nvPr/>
        </p:nvSpPr>
        <p:spPr>
          <a:xfrm>
            <a:off x="-885825" y="1014742"/>
            <a:ext cx="184731" cy="369332"/>
          </a:xfrm>
          <a:prstGeom prst="rect">
            <a:avLst/>
          </a:prstGeom>
          <a:noFill/>
        </p:spPr>
        <p:txBody>
          <a:bodyPr wrap="none" rtlCol="0">
            <a:spAutoFit/>
          </a:bodyPr>
          <a:lstStyle/>
          <a:p>
            <a:endParaRPr lang="en-GB" dirty="0"/>
          </a:p>
        </p:txBody>
      </p:sp>
      <p:sp>
        <p:nvSpPr>
          <p:cNvPr id="20" name="TextBox 19">
            <a:extLst>
              <a:ext uri="{FF2B5EF4-FFF2-40B4-BE49-F238E27FC236}">
                <a16:creationId xmlns:a16="http://schemas.microsoft.com/office/drawing/2014/main" id="{829F74F0-7EE3-4F0B-9DAF-9EFE03ED755A}"/>
              </a:ext>
            </a:extLst>
          </p:cNvPr>
          <p:cNvSpPr txBox="1"/>
          <p:nvPr/>
        </p:nvSpPr>
        <p:spPr>
          <a:xfrm>
            <a:off x="6031789" y="1648930"/>
            <a:ext cx="1561610" cy="1384995"/>
          </a:xfrm>
          <a:prstGeom prst="rect">
            <a:avLst/>
          </a:prstGeom>
          <a:noFill/>
        </p:spPr>
        <p:txBody>
          <a:bodyPr wrap="square" rtlCol="0">
            <a:spAutoFit/>
          </a:bodyPr>
          <a:lstStyle/>
          <a:p>
            <a:pPr lvl="0">
              <a:buFontTx/>
              <a:buNone/>
            </a:pPr>
            <a:r>
              <a:rPr lang="en-GB" sz="1200" b="1" u="sng" dirty="0">
                <a:solidFill>
                  <a:schemeClr val="tx1"/>
                </a:solidFill>
                <a:latin typeface="Calibri" panose="020F0502020204030204" pitchFamily="34" charset="0"/>
                <a:cs typeface="Calibri" panose="020F0502020204030204" pitchFamily="34" charset="0"/>
              </a:rPr>
              <a:t>SYSTEM IMPACTS:</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SAP ISU</a:t>
            </a:r>
            <a:br>
              <a:rPr lang="en-GB" sz="1200" b="0" i="0" dirty="0">
                <a:solidFill>
                  <a:schemeClr val="tx1"/>
                </a:solidFill>
                <a:latin typeface="Calibri" panose="020F0502020204030204" pitchFamily="34" charset="0"/>
                <a:cs typeface="Calibri" panose="020F0502020204030204" pitchFamily="34" charset="0"/>
              </a:rPr>
            </a:br>
            <a:endParaRPr lang="en-GB" sz="1200" b="0" i="0"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None/>
            </a:pPr>
            <a:r>
              <a:rPr lang="en-GB" sz="1200" b="1" u="sng" dirty="0">
                <a:solidFill>
                  <a:schemeClr val="tx1"/>
                </a:solidFill>
                <a:latin typeface="Calibri" panose="020F0502020204030204" pitchFamily="34" charset="0"/>
                <a:cs typeface="Calibri" panose="020F0502020204030204" pitchFamily="34" charset="0"/>
              </a:rPr>
              <a:t>PROCESS IMPACTS:</a:t>
            </a:r>
            <a:endParaRPr lang="en-GB" sz="1200" b="0" i="0" u="sng"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Conversion Factor update</a:t>
            </a:r>
          </a:p>
          <a:p>
            <a:pPr lvl="0">
              <a:buFont typeface="Arial" panose="020B0604020202020204" pitchFamily="34" charset="0"/>
              <a:buChar char="•"/>
            </a:pPr>
            <a:r>
              <a:rPr lang="en-GB" sz="1200" dirty="0">
                <a:latin typeface="Calibri" panose="020F0502020204030204" pitchFamily="34" charset="0"/>
                <a:cs typeface="Calibri" panose="020F0502020204030204" pitchFamily="34" charset="0"/>
              </a:rPr>
              <a:t> RGMA</a:t>
            </a:r>
          </a:p>
        </p:txBody>
      </p:sp>
      <p:sp>
        <p:nvSpPr>
          <p:cNvPr id="3" name="TextBox 2">
            <a:extLst>
              <a:ext uri="{FF2B5EF4-FFF2-40B4-BE49-F238E27FC236}">
                <a16:creationId xmlns:a16="http://schemas.microsoft.com/office/drawing/2014/main" id="{796358DD-1377-45DE-A932-0B92BC7B5219}"/>
              </a:ext>
            </a:extLst>
          </p:cNvPr>
          <p:cNvSpPr txBox="1"/>
          <p:nvPr/>
        </p:nvSpPr>
        <p:spPr>
          <a:xfrm>
            <a:off x="723902" y="1674674"/>
            <a:ext cx="2060155" cy="4708981"/>
          </a:xfrm>
          <a:prstGeom prst="rect">
            <a:avLst/>
          </a:prstGeom>
          <a:noFill/>
        </p:spPr>
        <p:txBody>
          <a:bodyPr wrap="square" rtlCol="0">
            <a:spAutoFit/>
          </a:bodyPr>
          <a:lstStyle/>
          <a:p>
            <a:pPr lvl="0">
              <a:buFontTx/>
              <a:buNone/>
            </a:pPr>
            <a:r>
              <a:rPr lang="en-GB" sz="1200" b="1" u="sng" dirty="0">
                <a:solidFill>
                  <a:schemeClr val="tx1"/>
                </a:solidFill>
                <a:latin typeface="Calibri" panose="020F0502020204030204" pitchFamily="34" charset="0"/>
                <a:cs typeface="Calibri" panose="020F0502020204030204" pitchFamily="34" charset="0"/>
              </a:rPr>
              <a:t>SYSTEM IMPACTS:</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Gemini</a:t>
            </a:r>
            <a:endParaRPr lang="en-GB" sz="1200" b="1"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SAP ISU</a:t>
            </a:r>
            <a:endParaRPr lang="en-GB" sz="1200" b="1"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AMT/SAP PO</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Portal</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SAP BW</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SAP BODS</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Data Discovery Platform</a:t>
            </a:r>
            <a:br>
              <a:rPr lang="en-GB" sz="1200" b="0" i="0" dirty="0">
                <a:solidFill>
                  <a:schemeClr val="tx1"/>
                </a:solidFill>
                <a:latin typeface="Calibri" panose="020F0502020204030204" pitchFamily="34" charset="0"/>
                <a:cs typeface="Calibri" panose="020F0502020204030204" pitchFamily="34" charset="0"/>
              </a:rPr>
            </a:br>
            <a:endParaRPr lang="en-GB" sz="1200" b="0" i="0"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None/>
            </a:pPr>
            <a:r>
              <a:rPr lang="en-GB" sz="1200" b="1" u="sng" dirty="0">
                <a:solidFill>
                  <a:schemeClr val="tx1"/>
                </a:solidFill>
                <a:latin typeface="Calibri" panose="020F0502020204030204" pitchFamily="34" charset="0"/>
                <a:cs typeface="Calibri" panose="020F0502020204030204" pitchFamily="34" charset="0"/>
              </a:rPr>
              <a:t>PROCESS IMPACTS:</a:t>
            </a:r>
            <a:endParaRPr lang="en-GB" sz="1200" b="0" i="0" u="sng"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Gemini (</a:t>
            </a:r>
            <a:r>
              <a:rPr lang="en-US" sz="1200" b="0" i="0" dirty="0">
                <a:solidFill>
                  <a:schemeClr val="tx1"/>
                </a:solidFill>
                <a:effectLst/>
                <a:latin typeface="Calibri" panose="020F0502020204030204" pitchFamily="34" charset="0"/>
                <a:cs typeface="Calibri" panose="020F0502020204030204" pitchFamily="34" charset="0"/>
              </a:rPr>
              <a:t>UK Link processes incl. Billing, CV, Smearing, EUC, MPRN amendment</a:t>
            </a:r>
            <a:r>
              <a:rPr lang="en-GB" sz="1200" b="0" i="0" dirty="0">
                <a:solidFill>
                  <a:schemeClr val="tx1"/>
                </a:solidFill>
                <a:latin typeface="Calibri" panose="020F0502020204030204" pitchFamily="34" charset="0"/>
                <a:cs typeface="Calibri" panose="020F0502020204030204" pitchFamily="34" charset="0"/>
              </a:rPr>
              <a:t>)</a:t>
            </a:r>
          </a:p>
          <a:p>
            <a:pPr>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UK Link System (i.e. </a:t>
            </a:r>
            <a:r>
              <a:rPr lang="en-GB" sz="1200" b="0" i="0" dirty="0">
                <a:solidFill>
                  <a:schemeClr val="tx1"/>
                </a:solidFill>
                <a:effectLst/>
                <a:latin typeface="-apple-system"/>
              </a:rPr>
              <a:t>Billing, CV, Smearing, EUC, MPRN amendment)</a:t>
            </a:r>
            <a:endParaRPr lang="en-GB" sz="1200" b="0" i="0"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UK Link Portal</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UK Link Online Services</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Data Discovery Platform</a:t>
            </a:r>
            <a:br>
              <a:rPr lang="en-GB" sz="1200" b="0" i="0" dirty="0">
                <a:solidFill>
                  <a:schemeClr val="tx1"/>
                </a:solidFill>
                <a:latin typeface="Calibri" panose="020F0502020204030204" pitchFamily="34" charset="0"/>
                <a:cs typeface="Calibri" panose="020F0502020204030204" pitchFamily="34" charset="0"/>
              </a:rPr>
            </a:br>
            <a:endParaRPr lang="en-GB" sz="1200" b="0" i="0" dirty="0">
              <a:solidFill>
                <a:schemeClr val="tx1"/>
              </a:solidFill>
              <a:latin typeface="Calibri" panose="020F0502020204030204" pitchFamily="34" charset="0"/>
              <a:cs typeface="Calibri" panose="020F0502020204030204" pitchFamily="34" charset="0"/>
            </a:endParaRPr>
          </a:p>
          <a:p>
            <a:pPr lvl="0"/>
            <a:r>
              <a:rPr lang="en-GB" sz="1200" b="1" u="sng" dirty="0">
                <a:solidFill>
                  <a:schemeClr val="tx1"/>
                </a:solidFill>
                <a:latin typeface="Calibri" panose="020F0502020204030204" pitchFamily="34" charset="0"/>
                <a:cs typeface="Calibri" panose="020F0502020204030204" pitchFamily="34" charset="0"/>
              </a:rPr>
              <a:t>TIMESCALES</a:t>
            </a:r>
            <a:r>
              <a:rPr lang="en-GB" sz="1200" u="sng" dirty="0">
                <a:solidFill>
                  <a:schemeClr val="tx1"/>
                </a:solidFill>
                <a:latin typeface="Calibri" panose="020F0502020204030204" pitchFamily="34" charset="0"/>
                <a:cs typeface="Calibri" panose="020F0502020204030204" pitchFamily="34" charset="0"/>
              </a:rPr>
              <a:t>:</a:t>
            </a:r>
          </a:p>
          <a:p>
            <a:pPr lvl="0"/>
            <a:r>
              <a:rPr lang="en-GB" sz="1200" dirty="0">
                <a:solidFill>
                  <a:schemeClr val="tx1"/>
                </a:solidFill>
                <a:latin typeface="Calibri" panose="020F0502020204030204" pitchFamily="34" charset="0"/>
                <a:cs typeface="Calibri" panose="020F0502020204030204" pitchFamily="34" charset="0"/>
              </a:rPr>
              <a:t>Approx. 130 weeks (effort)</a:t>
            </a:r>
            <a:endParaRPr lang="en-GB" sz="1200" u="sng" dirty="0">
              <a:solidFill>
                <a:schemeClr val="tx1"/>
              </a:solidFill>
              <a:latin typeface="Calibri" panose="020F0502020204030204" pitchFamily="34" charset="0"/>
              <a:cs typeface="Calibri" panose="020F0502020204030204" pitchFamily="34" charset="0"/>
            </a:endParaRPr>
          </a:p>
          <a:p>
            <a:pPr lvl="0"/>
            <a:endParaRPr lang="en-GB" sz="1200" dirty="0">
              <a:solidFill>
                <a:schemeClr val="tx1"/>
              </a:solidFill>
              <a:latin typeface="Calibri" panose="020F0502020204030204" pitchFamily="34" charset="0"/>
              <a:cs typeface="Calibri" panose="020F0502020204030204" pitchFamily="34" charset="0"/>
            </a:endParaRPr>
          </a:p>
          <a:p>
            <a:pPr lvl="0"/>
            <a:r>
              <a:rPr lang="en-GB" sz="1200" b="1" u="sng" dirty="0">
                <a:solidFill>
                  <a:schemeClr val="tx1"/>
                </a:solidFill>
                <a:latin typeface="Calibri" panose="020F0502020204030204" pitchFamily="34" charset="0"/>
                <a:cs typeface="Calibri" panose="020F0502020204030204" pitchFamily="34" charset="0"/>
              </a:rPr>
              <a:t>COMPLEXITY</a:t>
            </a:r>
            <a:r>
              <a:rPr lang="en-GB" sz="1200" dirty="0">
                <a:solidFill>
                  <a:schemeClr val="tx1"/>
                </a:solidFill>
                <a:latin typeface="Calibri" panose="020F0502020204030204" pitchFamily="34" charset="0"/>
                <a:cs typeface="Calibri" panose="020F0502020204030204" pitchFamily="34" charset="0"/>
              </a:rPr>
              <a:t>: High</a:t>
            </a:r>
          </a:p>
          <a:p>
            <a:endParaRPr lang="en-GB" sz="1200" dirty="0"/>
          </a:p>
        </p:txBody>
      </p:sp>
      <p:sp>
        <p:nvSpPr>
          <p:cNvPr id="17" name="Rectangle 16">
            <a:extLst>
              <a:ext uri="{FF2B5EF4-FFF2-40B4-BE49-F238E27FC236}">
                <a16:creationId xmlns:a16="http://schemas.microsoft.com/office/drawing/2014/main" id="{732D35C9-8390-4858-BB7F-0B21F92323AA}"/>
              </a:ext>
            </a:extLst>
          </p:cNvPr>
          <p:cNvSpPr/>
          <p:nvPr/>
        </p:nvSpPr>
        <p:spPr>
          <a:xfrm>
            <a:off x="3386648" y="1014742"/>
            <a:ext cx="2452692" cy="55357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dirty="0">
                <a:latin typeface="Calibri" panose="020F0502020204030204" pitchFamily="34" charset="0"/>
                <a:cs typeface="Calibri" panose="020F0502020204030204" pitchFamily="34" charset="0"/>
              </a:rPr>
              <a:t>Calorific Value</a:t>
            </a:r>
          </a:p>
        </p:txBody>
      </p:sp>
      <p:sp>
        <p:nvSpPr>
          <p:cNvPr id="18" name="Rectangle 17">
            <a:extLst>
              <a:ext uri="{FF2B5EF4-FFF2-40B4-BE49-F238E27FC236}">
                <a16:creationId xmlns:a16="http://schemas.microsoft.com/office/drawing/2014/main" id="{16A907EA-804D-4DD8-B9CC-7BE3B668FB6D}"/>
              </a:ext>
            </a:extLst>
          </p:cNvPr>
          <p:cNvSpPr/>
          <p:nvPr/>
        </p:nvSpPr>
        <p:spPr>
          <a:xfrm>
            <a:off x="3386648" y="1685801"/>
            <a:ext cx="2443161" cy="48401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r>
              <a:rPr lang="en-GB" sz="1200" b="0" i="0" dirty="0">
                <a:solidFill>
                  <a:schemeClr val="tx1"/>
                </a:solidFill>
                <a:latin typeface="Calibri" panose="020F0502020204030204" pitchFamily="34" charset="0"/>
                <a:cs typeface="Calibri" panose="020F0502020204030204" pitchFamily="34" charset="0"/>
              </a:rPr>
            </a:br>
            <a:endParaRPr lang="en-GB" sz="1200" b="0" i="0"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r>
              <a:rPr lang="en-GB" sz="1200" b="1" u="sng" dirty="0">
                <a:solidFill>
                  <a:schemeClr val="tx1"/>
                </a:solidFill>
                <a:latin typeface="Calibri" panose="020F0502020204030204" pitchFamily="34" charset="0"/>
                <a:cs typeface="Calibri" panose="020F0502020204030204" pitchFamily="34" charset="0"/>
              </a:rPr>
              <a:t>TIMESCALES</a:t>
            </a:r>
            <a:r>
              <a:rPr lang="en-GB" sz="1200" u="sng" dirty="0">
                <a:solidFill>
                  <a:schemeClr val="tx1"/>
                </a:solidFill>
                <a:latin typeface="Calibri" panose="020F0502020204030204" pitchFamily="34" charset="0"/>
                <a:cs typeface="Calibri" panose="020F0502020204030204" pitchFamily="34" charset="0"/>
              </a:rPr>
              <a:t>:</a:t>
            </a:r>
            <a:br>
              <a:rPr lang="en-GB" sz="1200" u="sng"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Approx. 125 weeks (effort)</a:t>
            </a:r>
            <a:br>
              <a:rPr lang="en-GB" sz="1200" dirty="0">
                <a:solidFill>
                  <a:schemeClr val="tx1"/>
                </a:solidFill>
                <a:latin typeface="Calibri" panose="020F0502020204030204" pitchFamily="34" charset="0"/>
                <a:cs typeface="Calibri" panose="020F0502020204030204" pitchFamily="34" charset="0"/>
              </a:rPr>
            </a:br>
            <a:endParaRPr lang="en-GB" sz="1200" dirty="0">
              <a:solidFill>
                <a:schemeClr val="tx1"/>
              </a:solidFill>
              <a:latin typeface="Calibri" panose="020F0502020204030204" pitchFamily="34" charset="0"/>
              <a:cs typeface="Calibri" panose="020F0502020204030204" pitchFamily="34" charset="0"/>
            </a:endParaRPr>
          </a:p>
          <a:p>
            <a:pPr lvl="0"/>
            <a:r>
              <a:rPr lang="en-GB" sz="1200" b="1" u="sng" dirty="0">
                <a:solidFill>
                  <a:schemeClr val="tx1"/>
                </a:solidFill>
                <a:latin typeface="Calibri" panose="020F0502020204030204" pitchFamily="34" charset="0"/>
                <a:cs typeface="Calibri" panose="020F0502020204030204" pitchFamily="34" charset="0"/>
              </a:rPr>
              <a:t>COMPLEXITY</a:t>
            </a:r>
            <a:r>
              <a:rPr lang="en-GB" sz="1200" dirty="0">
                <a:solidFill>
                  <a:schemeClr val="tx1"/>
                </a:solidFill>
                <a:latin typeface="Calibri" panose="020F0502020204030204" pitchFamily="34" charset="0"/>
                <a:cs typeface="Calibri" panose="020F0502020204030204" pitchFamily="34" charset="0"/>
              </a:rPr>
              <a:t>: High</a:t>
            </a:r>
          </a:p>
        </p:txBody>
      </p:sp>
      <p:sp>
        <p:nvSpPr>
          <p:cNvPr id="21" name="TextBox 20">
            <a:extLst>
              <a:ext uri="{FF2B5EF4-FFF2-40B4-BE49-F238E27FC236}">
                <a16:creationId xmlns:a16="http://schemas.microsoft.com/office/drawing/2014/main" id="{1A0BBCCA-7DAE-4418-B8D0-6EAA58126C8C}"/>
              </a:ext>
            </a:extLst>
          </p:cNvPr>
          <p:cNvSpPr txBox="1"/>
          <p:nvPr/>
        </p:nvSpPr>
        <p:spPr>
          <a:xfrm>
            <a:off x="3386648" y="1674674"/>
            <a:ext cx="1590676" cy="2862322"/>
          </a:xfrm>
          <a:prstGeom prst="rect">
            <a:avLst/>
          </a:prstGeom>
          <a:noFill/>
        </p:spPr>
        <p:txBody>
          <a:bodyPr wrap="square" rtlCol="0">
            <a:spAutoFit/>
          </a:bodyPr>
          <a:lstStyle/>
          <a:p>
            <a:pPr lvl="0">
              <a:buFontTx/>
              <a:buNone/>
            </a:pPr>
            <a:r>
              <a:rPr lang="en-GB" sz="1200" b="1" u="sng" dirty="0">
                <a:solidFill>
                  <a:schemeClr val="tx1"/>
                </a:solidFill>
                <a:latin typeface="Calibri" panose="020F0502020204030204" pitchFamily="34" charset="0"/>
                <a:cs typeface="Calibri" panose="020F0502020204030204" pitchFamily="34" charset="0"/>
              </a:rPr>
              <a:t>SYSTEM IMPACTS:</a:t>
            </a:r>
            <a:endParaRPr lang="en-GB" sz="1200" b="1"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SAP ISU</a:t>
            </a:r>
            <a:endParaRPr lang="en-GB" sz="1200" b="1"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Data Discovery Platform</a:t>
            </a:r>
            <a:br>
              <a:rPr lang="en-GB" sz="1200" b="0" i="0" dirty="0">
                <a:solidFill>
                  <a:schemeClr val="tx1"/>
                </a:solidFill>
                <a:latin typeface="Calibri" panose="020F0502020204030204" pitchFamily="34" charset="0"/>
                <a:cs typeface="Calibri" panose="020F0502020204030204" pitchFamily="34" charset="0"/>
              </a:rPr>
            </a:br>
            <a:endParaRPr lang="en-GB" sz="1200" b="0" i="0" dirty="0">
              <a:solidFill>
                <a:schemeClr val="tx1"/>
              </a:solidFill>
              <a:latin typeface="Calibri" panose="020F0502020204030204" pitchFamily="34" charset="0"/>
              <a:cs typeface="Calibri" panose="020F0502020204030204" pitchFamily="34" charset="0"/>
            </a:endParaRPr>
          </a:p>
          <a:p>
            <a:r>
              <a:rPr lang="en-GB" sz="1200" b="1" u="sng" dirty="0">
                <a:solidFill>
                  <a:schemeClr val="tx1"/>
                </a:solidFill>
                <a:latin typeface="Calibri" panose="020F0502020204030204" pitchFamily="34" charset="0"/>
                <a:cs typeface="Calibri" panose="020F0502020204030204" pitchFamily="34" charset="0"/>
              </a:rPr>
              <a:t>PROCESS IMPACTS:</a:t>
            </a:r>
            <a:endParaRPr lang="en-GB" sz="1200" b="0" i="0" u="sng"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Volume Factor Analysis is required for impacts to Gemini and UK Link</a:t>
            </a:r>
          </a:p>
          <a:p>
            <a:pPr lvl="0">
              <a:buFont typeface="Arial" panose="020B0604020202020204" pitchFamily="34" charset="0"/>
              <a:buChar char="•"/>
            </a:pPr>
            <a:r>
              <a:rPr lang="en-GB" sz="1200" dirty="0">
                <a:latin typeface="Calibri" panose="020F0502020204030204" pitchFamily="34" charset="0"/>
                <a:cs typeface="Calibri" panose="020F0502020204030204" pitchFamily="34" charset="0"/>
              </a:rPr>
              <a:t> Read upload</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Estimation</a:t>
            </a:r>
          </a:p>
          <a:p>
            <a:pPr lvl="0">
              <a:buFont typeface="Arial" panose="020B0604020202020204" pitchFamily="34" charset="0"/>
              <a:buChar char="•"/>
            </a:pPr>
            <a:r>
              <a:rPr lang="en-GB" sz="1200" dirty="0">
                <a:latin typeface="Calibri" panose="020F0502020204030204" pitchFamily="34" charset="0"/>
                <a:cs typeface="Calibri" panose="020F0502020204030204" pitchFamily="34" charset="0"/>
              </a:rPr>
              <a:t> Reconciliation Factor</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CV direct into UK Link</a:t>
            </a:r>
          </a:p>
        </p:txBody>
      </p:sp>
      <p:sp>
        <p:nvSpPr>
          <p:cNvPr id="23" name="Rectangle 22">
            <a:extLst>
              <a:ext uri="{FF2B5EF4-FFF2-40B4-BE49-F238E27FC236}">
                <a16:creationId xmlns:a16="http://schemas.microsoft.com/office/drawing/2014/main" id="{C2658BEB-D6AE-4A90-8B3D-3547D3ACD4A5}"/>
              </a:ext>
            </a:extLst>
          </p:cNvPr>
          <p:cNvSpPr/>
          <p:nvPr/>
        </p:nvSpPr>
        <p:spPr>
          <a:xfrm>
            <a:off x="8716462" y="1014742"/>
            <a:ext cx="2443161" cy="5535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dirty="0">
                <a:latin typeface="Calibri" panose="020F0502020204030204" pitchFamily="34" charset="0"/>
                <a:cs typeface="Calibri" panose="020F0502020204030204" pitchFamily="34" charset="0"/>
              </a:rPr>
              <a:t>Multiplication Factor</a:t>
            </a:r>
          </a:p>
        </p:txBody>
      </p:sp>
      <p:sp>
        <p:nvSpPr>
          <p:cNvPr id="24" name="Rectangle 23">
            <a:extLst>
              <a:ext uri="{FF2B5EF4-FFF2-40B4-BE49-F238E27FC236}">
                <a16:creationId xmlns:a16="http://schemas.microsoft.com/office/drawing/2014/main" id="{3537FE6E-11EF-4CC5-A4A8-10DFC6C28329}"/>
              </a:ext>
            </a:extLst>
          </p:cNvPr>
          <p:cNvSpPr/>
          <p:nvPr/>
        </p:nvSpPr>
        <p:spPr>
          <a:xfrm>
            <a:off x="8716461" y="1674674"/>
            <a:ext cx="2443161" cy="48290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Tx/>
              <a:buNone/>
            </a:pPr>
            <a:br>
              <a:rPr lang="en-GB" sz="1200" b="0" i="0" dirty="0">
                <a:solidFill>
                  <a:schemeClr val="tx1"/>
                </a:solidFill>
                <a:latin typeface="Calibri" panose="020F0502020204030204" pitchFamily="34" charset="0"/>
                <a:cs typeface="Calibri" panose="020F0502020204030204" pitchFamily="34" charset="0"/>
              </a:rPr>
            </a:br>
            <a:endParaRPr lang="en-GB" sz="1200" b="0" i="0"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endParaRPr lang="en-GB" sz="1200" b="1" u="sng" dirty="0">
              <a:solidFill>
                <a:schemeClr val="tx1"/>
              </a:solidFill>
              <a:latin typeface="Calibri" panose="020F0502020204030204" pitchFamily="34" charset="0"/>
              <a:cs typeface="Calibri" panose="020F0502020204030204" pitchFamily="34" charset="0"/>
            </a:endParaRPr>
          </a:p>
          <a:p>
            <a:pPr lvl="0"/>
            <a:r>
              <a:rPr lang="en-GB" sz="1200" b="1" u="sng" dirty="0">
                <a:solidFill>
                  <a:schemeClr val="tx1"/>
                </a:solidFill>
                <a:latin typeface="Calibri" panose="020F0502020204030204" pitchFamily="34" charset="0"/>
                <a:cs typeface="Calibri" panose="020F0502020204030204" pitchFamily="34" charset="0"/>
              </a:rPr>
              <a:t>TIMESCALES</a:t>
            </a:r>
            <a:r>
              <a:rPr lang="en-GB" sz="1200" u="sng" dirty="0">
                <a:solidFill>
                  <a:schemeClr val="tx1"/>
                </a:solidFill>
                <a:latin typeface="Calibri" panose="020F0502020204030204" pitchFamily="34" charset="0"/>
                <a:cs typeface="Calibri" panose="020F0502020204030204" pitchFamily="34" charset="0"/>
              </a:rPr>
              <a:t>:</a:t>
            </a:r>
            <a:br>
              <a:rPr lang="en-GB" sz="1200" u="sng"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Approx. 60 weeks (effort)</a:t>
            </a:r>
            <a:br>
              <a:rPr lang="en-GB" sz="1200" dirty="0">
                <a:solidFill>
                  <a:schemeClr val="tx1"/>
                </a:solidFill>
                <a:latin typeface="Calibri" panose="020F0502020204030204" pitchFamily="34" charset="0"/>
                <a:cs typeface="Calibri" panose="020F0502020204030204" pitchFamily="34" charset="0"/>
              </a:rPr>
            </a:br>
            <a:endParaRPr lang="en-GB" sz="1200" dirty="0">
              <a:solidFill>
                <a:schemeClr val="tx1"/>
              </a:solidFill>
              <a:latin typeface="Calibri" panose="020F0502020204030204" pitchFamily="34" charset="0"/>
              <a:cs typeface="Calibri" panose="020F0502020204030204" pitchFamily="34" charset="0"/>
            </a:endParaRPr>
          </a:p>
          <a:p>
            <a:pPr lvl="0"/>
            <a:r>
              <a:rPr lang="en-GB" sz="1200" b="1" u="sng" dirty="0">
                <a:solidFill>
                  <a:schemeClr val="tx1"/>
                </a:solidFill>
                <a:latin typeface="Calibri" panose="020F0502020204030204" pitchFamily="34" charset="0"/>
                <a:cs typeface="Calibri" panose="020F0502020204030204" pitchFamily="34" charset="0"/>
              </a:rPr>
              <a:t>COMPLEXITY</a:t>
            </a:r>
            <a:r>
              <a:rPr lang="en-GB" sz="1200" dirty="0">
                <a:solidFill>
                  <a:schemeClr val="tx1"/>
                </a:solidFill>
                <a:latin typeface="Calibri" panose="020F0502020204030204" pitchFamily="34" charset="0"/>
                <a:cs typeface="Calibri" panose="020F0502020204030204" pitchFamily="34" charset="0"/>
              </a:rPr>
              <a:t>: Medium</a:t>
            </a:r>
            <a:br>
              <a:rPr lang="en-GB" sz="1200" dirty="0">
                <a:solidFill>
                  <a:schemeClr val="tx1"/>
                </a:solidFill>
                <a:latin typeface="Calibri" panose="020F0502020204030204" pitchFamily="34" charset="0"/>
                <a:cs typeface="Calibri" panose="020F0502020204030204" pitchFamily="34" charset="0"/>
              </a:rPr>
            </a:br>
            <a:endParaRPr lang="en-GB" sz="1200" b="1" dirty="0">
              <a:solidFill>
                <a:schemeClr val="tx1"/>
              </a:solidFill>
              <a:latin typeface="Calibri" panose="020F0502020204030204" pitchFamily="34" charset="0"/>
              <a:cs typeface="Calibri" panose="020F0502020204030204" pitchFamily="34" charset="0"/>
            </a:endParaRPr>
          </a:p>
          <a:p>
            <a:pPr lvl="0"/>
            <a:endParaRPr lang="en-GB" sz="1200" dirty="0">
              <a:solidFill>
                <a:schemeClr val="tx1"/>
              </a:solidFill>
              <a:latin typeface="Calibri" panose="020F0502020204030204" pitchFamily="34" charset="0"/>
              <a:cs typeface="Calibri" panose="020F0502020204030204" pitchFamily="34" charset="0"/>
            </a:endParaRPr>
          </a:p>
          <a:p>
            <a:pPr lvl="0"/>
            <a:endParaRPr lang="en-GB" sz="1200" b="0" i="0" dirty="0">
              <a:solidFill>
                <a:schemeClr val="tx1"/>
              </a:solidFill>
              <a:latin typeface="Calibri" panose="020F0502020204030204" pitchFamily="34" charset="0"/>
              <a:cs typeface="Calibri" panose="020F0502020204030204" pitchFamily="34" charset="0"/>
            </a:endParaRPr>
          </a:p>
          <a:p>
            <a:pPr lvl="0"/>
            <a:endParaRPr lang="en-GB" sz="1200" dirty="0">
              <a:solidFill>
                <a:schemeClr val="tx1"/>
              </a:solidFill>
              <a:latin typeface="Calibri" panose="020F0502020204030204" pitchFamily="34" charset="0"/>
              <a:cs typeface="Calibri" panose="020F0502020204030204" pitchFamily="34" charset="0"/>
            </a:endParaRPr>
          </a:p>
          <a:p>
            <a:pPr lvl="0"/>
            <a:endParaRPr lang="en-GB" sz="1200" b="0" i="0" dirty="0">
              <a:solidFill>
                <a:schemeClr val="tx1"/>
              </a:solidFill>
              <a:latin typeface="Calibri" panose="020F0502020204030204" pitchFamily="34" charset="0"/>
              <a:cs typeface="Calibri" panose="020F0502020204030204" pitchFamily="34" charset="0"/>
            </a:endParaRPr>
          </a:p>
          <a:p>
            <a:pPr lvl="0"/>
            <a:endParaRPr lang="en-GB" sz="1200" b="0" i="0"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None/>
            </a:pPr>
            <a:br>
              <a:rPr lang="en-GB" sz="1200" b="0" i="0" dirty="0">
                <a:solidFill>
                  <a:schemeClr val="tx1"/>
                </a:solidFill>
                <a:latin typeface="Calibri" panose="020F0502020204030204" pitchFamily="34" charset="0"/>
                <a:cs typeface="Calibri" panose="020F0502020204030204" pitchFamily="34" charset="0"/>
              </a:rPr>
            </a:br>
            <a:endParaRPr lang="en-GB" sz="1200" b="0" i="0" dirty="0">
              <a:solidFill>
                <a:schemeClr val="tx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58CDBAC1-FC7B-4EBA-95CD-668FD8453A1D}"/>
              </a:ext>
            </a:extLst>
          </p:cNvPr>
          <p:cNvSpPr txBox="1"/>
          <p:nvPr/>
        </p:nvSpPr>
        <p:spPr>
          <a:xfrm>
            <a:off x="8716461" y="1685911"/>
            <a:ext cx="2319337" cy="1938992"/>
          </a:xfrm>
          <a:prstGeom prst="rect">
            <a:avLst/>
          </a:prstGeom>
          <a:noFill/>
        </p:spPr>
        <p:txBody>
          <a:bodyPr wrap="square" rtlCol="0">
            <a:spAutoFit/>
          </a:bodyPr>
          <a:lstStyle/>
          <a:p>
            <a:pPr lvl="0">
              <a:buFontTx/>
              <a:buNone/>
            </a:pPr>
            <a:r>
              <a:rPr lang="en-GB" sz="1200" b="1" u="sng" dirty="0">
                <a:solidFill>
                  <a:schemeClr val="tx1"/>
                </a:solidFill>
                <a:latin typeface="Calibri" panose="020F0502020204030204" pitchFamily="34" charset="0"/>
                <a:cs typeface="Calibri" panose="020F0502020204030204" pitchFamily="34" charset="0"/>
              </a:rPr>
              <a:t>SYSTEM IMPACTS:</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Marketflow</a:t>
            </a:r>
          </a:p>
          <a:p>
            <a:pPr lvl="0">
              <a:buFont typeface="Arial" panose="020B0604020202020204" pitchFamily="34" charset="0"/>
              <a:buChar char="•"/>
            </a:pPr>
            <a:r>
              <a:rPr lang="en-GB" sz="1200" dirty="0">
                <a:latin typeface="Calibri" panose="020F0502020204030204" pitchFamily="34" charset="0"/>
                <a:cs typeface="Calibri" panose="020F0502020204030204" pitchFamily="34" charset="0"/>
              </a:rPr>
              <a:t> SAP PO</a:t>
            </a:r>
          </a:p>
          <a:p>
            <a:pPr lvl="0">
              <a:buFont typeface="Arial" panose="020B0604020202020204" pitchFamily="34" charset="0"/>
              <a:buChar char="•"/>
            </a:pPr>
            <a:r>
              <a:rPr lang="en-GB" sz="1200" b="0" i="0" dirty="0">
                <a:solidFill>
                  <a:schemeClr val="tx1"/>
                </a:solidFill>
                <a:latin typeface="Calibri" panose="020F0502020204030204" pitchFamily="34" charset="0"/>
                <a:cs typeface="Calibri" panose="020F0502020204030204" pitchFamily="34" charset="0"/>
              </a:rPr>
              <a:t> SAP ISU</a:t>
            </a:r>
            <a:br>
              <a:rPr lang="en-GB" sz="1200" b="0" i="0" dirty="0">
                <a:solidFill>
                  <a:schemeClr val="tx1"/>
                </a:solidFill>
                <a:latin typeface="Calibri" panose="020F0502020204030204" pitchFamily="34" charset="0"/>
                <a:cs typeface="Calibri" panose="020F0502020204030204" pitchFamily="34" charset="0"/>
              </a:rPr>
            </a:br>
            <a:endParaRPr lang="en-GB" sz="1200" b="0" i="0" dirty="0">
              <a:solidFill>
                <a:schemeClr val="tx1"/>
              </a:solidFill>
              <a:latin typeface="Calibri" panose="020F0502020204030204" pitchFamily="34" charset="0"/>
              <a:cs typeface="Calibri" panose="020F0502020204030204" pitchFamily="34" charset="0"/>
            </a:endParaRPr>
          </a:p>
          <a:p>
            <a:r>
              <a:rPr lang="en-GB" sz="1200" b="1" u="sng" dirty="0">
                <a:solidFill>
                  <a:schemeClr val="tx1"/>
                </a:solidFill>
                <a:latin typeface="Calibri" panose="020F0502020204030204" pitchFamily="34" charset="0"/>
                <a:cs typeface="Calibri" panose="020F0502020204030204" pitchFamily="34" charset="0"/>
              </a:rPr>
              <a:t>PROCESS IMPACTS: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SPA</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RGMA</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CSS Process</a:t>
            </a:r>
            <a:endParaRPr lang="en-GB" sz="1200" dirty="0">
              <a:solidFill>
                <a:schemeClr val="tx1"/>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endParaRPr lang="en-GB" sz="1200" b="0" i="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6626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A79FE1A-B6BE-421B-8FC4-8870CE6BC141}"/>
              </a:ext>
            </a:extLst>
          </p:cNvPr>
          <p:cNvGraphicFramePr>
            <a:graphicFrameLocks noGrp="1"/>
          </p:cNvGraphicFramePr>
          <p:nvPr>
            <p:extLst>
              <p:ext uri="{D42A27DB-BD31-4B8C-83A1-F6EECF244321}">
                <p14:modId xmlns:p14="http://schemas.microsoft.com/office/powerpoint/2010/main" val="2464684033"/>
              </p:ext>
            </p:extLst>
          </p:nvPr>
        </p:nvGraphicFramePr>
        <p:xfrm>
          <a:off x="71438" y="538306"/>
          <a:ext cx="12049125" cy="5781389"/>
        </p:xfrm>
        <a:graphic>
          <a:graphicData uri="http://schemas.openxmlformats.org/drawingml/2006/table">
            <a:tbl>
              <a:tblPr firstRow="1" firstCol="1" bandRow="1">
                <a:tableStyleId>{5C22544A-7EE6-4342-B048-85BDC9FD1C3A}</a:tableStyleId>
              </a:tblPr>
              <a:tblGrid>
                <a:gridCol w="1077345">
                  <a:extLst>
                    <a:ext uri="{9D8B030D-6E8A-4147-A177-3AD203B41FA5}">
                      <a16:colId xmlns:a16="http://schemas.microsoft.com/office/drawing/2014/main" val="426118609"/>
                    </a:ext>
                  </a:extLst>
                </a:gridCol>
                <a:gridCol w="2665980">
                  <a:extLst>
                    <a:ext uri="{9D8B030D-6E8A-4147-A177-3AD203B41FA5}">
                      <a16:colId xmlns:a16="http://schemas.microsoft.com/office/drawing/2014/main" val="684032683"/>
                    </a:ext>
                  </a:extLst>
                </a:gridCol>
                <a:gridCol w="2133600">
                  <a:extLst>
                    <a:ext uri="{9D8B030D-6E8A-4147-A177-3AD203B41FA5}">
                      <a16:colId xmlns:a16="http://schemas.microsoft.com/office/drawing/2014/main" val="1511724597"/>
                    </a:ext>
                  </a:extLst>
                </a:gridCol>
                <a:gridCol w="2251639">
                  <a:extLst>
                    <a:ext uri="{9D8B030D-6E8A-4147-A177-3AD203B41FA5}">
                      <a16:colId xmlns:a16="http://schemas.microsoft.com/office/drawing/2014/main" val="837825300"/>
                    </a:ext>
                  </a:extLst>
                </a:gridCol>
                <a:gridCol w="3920561">
                  <a:extLst>
                    <a:ext uri="{9D8B030D-6E8A-4147-A177-3AD203B41FA5}">
                      <a16:colId xmlns:a16="http://schemas.microsoft.com/office/drawing/2014/main" val="3046387206"/>
                    </a:ext>
                  </a:extLst>
                </a:gridCol>
              </a:tblGrid>
              <a:tr h="567657">
                <a:tc>
                  <a:txBody>
                    <a:bodyPr/>
                    <a:lstStyle/>
                    <a:p>
                      <a:r>
                        <a:rPr lang="en-GB" sz="1200" dirty="0"/>
                        <a:t>Option</a:t>
                      </a:r>
                    </a:p>
                  </a:txBody>
                  <a:tcPr anchor="ctr"/>
                </a:tc>
                <a:tc>
                  <a:txBody>
                    <a:bodyPr/>
                    <a:lstStyle/>
                    <a:p>
                      <a:r>
                        <a:rPr lang="en-GB" sz="1200" dirty="0"/>
                        <a:t>Description of Option</a:t>
                      </a:r>
                    </a:p>
                  </a:txBody>
                  <a:tcPr anchor="ctr"/>
                </a:tc>
                <a:tc>
                  <a:txBody>
                    <a:bodyPr/>
                    <a:lstStyle/>
                    <a:p>
                      <a:r>
                        <a:rPr lang="en-GB" sz="1200" dirty="0"/>
                        <a:t>User Impacts</a:t>
                      </a:r>
                    </a:p>
                  </a:txBody>
                  <a:tcPr anchor="ctr"/>
                </a:tc>
                <a:tc>
                  <a:txBody>
                    <a:bodyPr/>
                    <a:lstStyle/>
                    <a:p>
                      <a:r>
                        <a:rPr lang="en-GB" sz="1200" dirty="0"/>
                        <a:t>Benefits</a:t>
                      </a:r>
                    </a:p>
                  </a:txBody>
                  <a:tcPr anchor="ctr"/>
                </a:tc>
                <a:tc>
                  <a:txBody>
                    <a:bodyPr/>
                    <a:lstStyle/>
                    <a:p>
                      <a:r>
                        <a:rPr lang="en-GB" sz="1200" dirty="0"/>
                        <a:t>Considerations</a:t>
                      </a:r>
                    </a:p>
                  </a:txBody>
                  <a:tcPr anchor="ctr"/>
                </a:tc>
                <a:extLst>
                  <a:ext uri="{0D108BD9-81ED-4DB2-BD59-A6C34878D82A}">
                    <a16:rowId xmlns:a16="http://schemas.microsoft.com/office/drawing/2014/main" val="3093120854"/>
                  </a:ext>
                </a:extLst>
              </a:tr>
              <a:tr h="281778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13 Hydrogen LDZs mirroring the existing LDZs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a:t>
                      </a:r>
                      <a:r>
                        <a:rPr lang="en-GB" sz="1200" b="1" dirty="0">
                          <a:latin typeface="Calibri" panose="020F0502020204030204" pitchFamily="34" charset="0"/>
                          <a:cs typeface="Calibri" panose="020F0502020204030204" pitchFamily="34" charset="0"/>
                        </a:rPr>
                        <a:t>One Hydrogen LDZ associated with each physical LDZ (13)</a:t>
                      </a:r>
                      <a:r>
                        <a:rPr lang="en-US" sz="1200" dirty="0"/>
                        <a:t>)</a:t>
                      </a:r>
                    </a:p>
                  </a:txBody>
                  <a:tcPr anchor="ctr"/>
                </a:tc>
                <a:tc>
                  <a:txBody>
                    <a:bodyPr/>
                    <a:lstStyle/>
                    <a:p>
                      <a:r>
                        <a:rPr lang="en-GB" sz="1200" dirty="0"/>
                        <a:t>There are currently 13 LDZs throughout the industry which are the basis of multiple processes i.e., charging rates, demand estimation, Unidentified Gas (UIG).</a:t>
                      </a:r>
                    </a:p>
                    <a:p>
                      <a:endParaRPr lang="en-GB" sz="1200" dirty="0"/>
                    </a:p>
                    <a:p>
                      <a:r>
                        <a:rPr lang="en-GB" sz="1200" dirty="0"/>
                        <a:t>A further 13 LDZs that are specifically for the use of 100% hydrogen would be created by mirroring the existing LDZs with new LDZ identifiers (i.e., the hydrogen LDZ for SO could be HSO). </a:t>
                      </a:r>
                    </a:p>
                    <a:p>
                      <a:endParaRPr lang="en-GB" sz="1200" dirty="0"/>
                    </a:p>
                    <a:p>
                      <a:r>
                        <a:rPr lang="en-GB" sz="1200" dirty="0"/>
                        <a:t>MPRNs in one of the mirrored hydrogen LDZs will use a hydrogen CV to calculate energy. </a:t>
                      </a:r>
                    </a:p>
                  </a:txBody>
                  <a:tcPr anchor="ctr"/>
                </a:tc>
                <a:tc>
                  <a:txBody>
                    <a:bodyPr/>
                    <a:lstStyle/>
                    <a:p>
                      <a:pPr marL="171450" indent="-171450">
                        <a:buFont typeface="Arial" panose="020B0604020202020204" pitchFamily="34" charset="0"/>
                        <a:buChar char="•"/>
                      </a:pPr>
                      <a:r>
                        <a:rPr lang="en-GB" sz="1200" dirty="0"/>
                        <a:t>Users will need to also replicate the LDZs in their systems/processes</a:t>
                      </a:r>
                    </a:p>
                    <a:p>
                      <a:pPr marL="171450" indent="-171450">
                        <a:buFont typeface="Arial" panose="020B0604020202020204" pitchFamily="34" charset="0"/>
                        <a:buChar char="•"/>
                      </a:pPr>
                      <a:r>
                        <a:rPr lang="en-GB" sz="1200" dirty="0"/>
                        <a:t>Users will need to identify the relevant MPRN by postcode (existing) and by identifying if the MPRN is included in a 100% hydrogen project</a:t>
                      </a:r>
                    </a:p>
                    <a:p>
                      <a:pPr marL="171450" indent="-171450">
                        <a:buFont typeface="Arial" panose="020B0604020202020204" pitchFamily="34" charset="0"/>
                        <a:buChar char="•"/>
                      </a:pPr>
                      <a:r>
                        <a:rPr lang="en-GB" sz="1200" dirty="0">
                          <a:solidFill>
                            <a:schemeClr val="tx1"/>
                          </a:solidFill>
                        </a:rPr>
                        <a:t>Users will need to be able to transfer MPRN’s between existing LDZ’s and the mirrored hydrogen LDZ’s</a:t>
                      </a:r>
                    </a:p>
                  </a:txBody>
                  <a:tcPr anchor="ctr"/>
                </a:tc>
                <a:tc>
                  <a:txBody>
                    <a:bodyPr/>
                    <a:lstStyle/>
                    <a:p>
                      <a:pPr marL="171450" indent="-171450">
                        <a:buFont typeface="Arial" panose="020B0604020202020204" pitchFamily="34" charset="0"/>
                        <a:buChar char="•"/>
                      </a:pPr>
                      <a:r>
                        <a:rPr lang="en-GB" sz="1200" dirty="0"/>
                        <a:t>Actual energy will be calculated (as it will be using the hydrogen CV) </a:t>
                      </a:r>
                    </a:p>
                    <a:p>
                      <a:pPr marL="171450" indent="-171450">
                        <a:buFont typeface="Arial" panose="020B0604020202020204" pitchFamily="34" charset="0"/>
                        <a:buChar char="•"/>
                      </a:pPr>
                      <a:r>
                        <a:rPr lang="en-GB" sz="1200" dirty="0"/>
                        <a:t>Can support the roll out of hydrogen following government decision(s)</a:t>
                      </a:r>
                    </a:p>
                    <a:p>
                      <a:pPr marL="171450" indent="-171450">
                        <a:buFont typeface="Arial" panose="020B0604020202020204" pitchFamily="34" charset="0"/>
                        <a:buChar char="•"/>
                      </a:pPr>
                      <a:r>
                        <a:rPr lang="en-GB" sz="1200" dirty="0"/>
                        <a:t>Multiple 100% hydrogen projects can be supported</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This option should enable a smoother transition as customers are moved from the gas LDZ through to the Hydrogen LDZ</a:t>
                      </a:r>
                    </a:p>
                  </a:txBody>
                  <a:tcPr anchor="ctr"/>
                </a:tc>
                <a:tc>
                  <a:txBody>
                    <a:bodyPr/>
                    <a:lstStyle/>
                    <a:p>
                      <a:pPr marL="171450" indent="-171450">
                        <a:buFont typeface="Arial" panose="020B0604020202020204" pitchFamily="34" charset="0"/>
                        <a:buChar char="•"/>
                      </a:pPr>
                      <a:r>
                        <a:rPr lang="en-GB" sz="1200" dirty="0"/>
                        <a:t>As a new LDZ has never been created within the gas industry the impacts of this are untested both within central systems and other user </a:t>
                      </a:r>
                      <a:r>
                        <a:rPr lang="en-GB" sz="1200" dirty="0">
                          <a:solidFill>
                            <a:schemeClr val="tx1"/>
                          </a:solidFill>
                        </a:rPr>
                        <a:t>systems </a:t>
                      </a:r>
                    </a:p>
                    <a:p>
                      <a:pPr marL="171450" indent="-171450">
                        <a:buFont typeface="Arial" panose="020B0604020202020204" pitchFamily="34" charset="0"/>
                        <a:buChar char="•"/>
                      </a:pPr>
                      <a:r>
                        <a:rPr lang="en-GB" sz="1200" dirty="0"/>
                        <a:t>Hig</a:t>
                      </a:r>
                      <a:r>
                        <a:rPr lang="en-GB" sz="1200" dirty="0">
                          <a:solidFill>
                            <a:schemeClr val="tx1"/>
                          </a:solidFill>
                        </a:rPr>
                        <a:t>her </a:t>
                      </a:r>
                      <a:r>
                        <a:rPr lang="en-GB" sz="1200" dirty="0"/>
                        <a:t>cost/effort prior to a decision on 100% hydrogen government decision</a:t>
                      </a:r>
                    </a:p>
                    <a:p>
                      <a:pPr marL="171450" indent="-171450">
                        <a:buFont typeface="Arial" panose="020B0604020202020204" pitchFamily="34" charset="0"/>
                        <a:buChar char="•"/>
                      </a:pPr>
                      <a:r>
                        <a:rPr lang="en-GB" sz="1200" dirty="0">
                          <a:solidFill>
                            <a:schemeClr val="tx1"/>
                          </a:solidFill>
                        </a:rPr>
                        <a:t>Only been assessed against 100% hydrogen, hydrogen blend support not yet considered </a:t>
                      </a:r>
                    </a:p>
                    <a:p>
                      <a:pPr marL="171450" indent="-171450">
                        <a:buFont typeface="Arial" panose="020B0604020202020204" pitchFamily="34" charset="0"/>
                        <a:buChar char="•"/>
                      </a:pPr>
                      <a:r>
                        <a:rPr lang="en-GB" sz="1200" dirty="0">
                          <a:solidFill>
                            <a:schemeClr val="tx1"/>
                          </a:solidFill>
                        </a:rPr>
                        <a:t>LDZ’s are a base data item for a number of users, not limited to the energy Industry, impact could be hard to assess outside of CDSP </a:t>
                      </a:r>
                    </a:p>
                    <a:p>
                      <a:pPr marL="171450" indent="-171450">
                        <a:buFont typeface="Arial" panose="020B0604020202020204" pitchFamily="34" charset="0"/>
                        <a:buChar char="•"/>
                      </a:pPr>
                      <a:r>
                        <a:rPr lang="en-GB" sz="1200" dirty="0">
                          <a:solidFill>
                            <a:schemeClr val="tx1"/>
                          </a:solidFill>
                        </a:rPr>
                        <a:t>Will this work for a new Hydrogen code, outside of UNC?</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MPRNs will need to be identified as Hydrogen MPRN’s as we transition</a:t>
                      </a:r>
                      <a:endParaRPr lang="en-GB" sz="1200" dirty="0">
                        <a:solidFill>
                          <a:srgbClr val="FF0000"/>
                        </a:solidFill>
                      </a:endParaRPr>
                    </a:p>
                  </a:txBody>
                  <a:tcPr anchor="ctr"/>
                </a:tc>
                <a:extLst>
                  <a:ext uri="{0D108BD9-81ED-4DB2-BD59-A6C34878D82A}">
                    <a16:rowId xmlns:a16="http://schemas.microsoft.com/office/drawing/2014/main" val="1429072472"/>
                  </a:ext>
                </a:extLst>
              </a:tr>
              <a:tr h="2196212">
                <a:tc>
                  <a:txBody>
                    <a:bodyPr/>
                    <a:lstStyle/>
                    <a:p>
                      <a:r>
                        <a:rPr lang="en-GB" sz="1200" dirty="0"/>
                        <a:t>Calorific Value (CV)</a:t>
                      </a:r>
                    </a:p>
                  </a:txBody>
                  <a:tcPr anchor="ctr"/>
                </a:tc>
                <a:tc>
                  <a:txBody>
                    <a:bodyPr/>
                    <a:lstStyle/>
                    <a:p>
                      <a:r>
                        <a:rPr lang="en-GB" sz="1200" dirty="0"/>
                        <a:t>When calculating energy for MPRNs included in a 100% hydrogen trial a hydrogen CV will be used instead of the current FWACV/LDZ CV.</a:t>
                      </a:r>
                    </a:p>
                    <a:p>
                      <a:endParaRPr lang="en-GB" sz="1200" dirty="0"/>
                    </a:p>
                    <a:p>
                      <a:r>
                        <a:rPr lang="en-GB" sz="1200" dirty="0"/>
                        <a:t>The daily hydrogen CV will be excluded from Flow Weighted Average Calorific Value calculations and shared separately. </a:t>
                      </a:r>
                    </a:p>
                  </a:txBody>
                  <a:tcPr anchor="ctr"/>
                </a:tc>
                <a:tc>
                  <a:txBody>
                    <a:bodyPr/>
                    <a:lstStyle/>
                    <a:p>
                      <a:pPr marL="171450" indent="-171450">
                        <a:buFont typeface="Arial" panose="020B0604020202020204" pitchFamily="34" charset="0"/>
                        <a:buChar char="•"/>
                      </a:pPr>
                      <a:r>
                        <a:rPr lang="en-GB" sz="1200" dirty="0"/>
                        <a:t>Users will need to identify the </a:t>
                      </a:r>
                      <a:r>
                        <a:rPr lang="en-GB" sz="1200" dirty="0">
                          <a:solidFill>
                            <a:schemeClr val="tx1"/>
                          </a:solidFill>
                        </a:rPr>
                        <a:t>hydrogen</a:t>
                      </a:r>
                      <a:r>
                        <a:rPr lang="en-GB" sz="1200" dirty="0"/>
                        <a:t> project and use the applicable hydrogen CV when calculating energy</a:t>
                      </a:r>
                    </a:p>
                    <a:p>
                      <a:pPr marL="171450" indent="-171450">
                        <a:buFont typeface="Arial" panose="020B0604020202020204" pitchFamily="34" charset="0"/>
                        <a:buChar char="•"/>
                      </a:pPr>
                      <a:r>
                        <a:rPr lang="en-GB" sz="1200" dirty="0"/>
                        <a:t>Users will need to flow the hydrogen CV to smart metering</a:t>
                      </a:r>
                    </a:p>
                  </a:txBody>
                  <a:tcPr anchor="ctr"/>
                </a:tc>
                <a:tc>
                  <a:txBody>
                    <a:bodyPr/>
                    <a:lstStyle/>
                    <a:p>
                      <a:pPr marL="171450" indent="-171450">
                        <a:buFont typeface="Arial" panose="020B0604020202020204" pitchFamily="34" charset="0"/>
                        <a:buChar char="•"/>
                      </a:pPr>
                      <a:r>
                        <a:rPr lang="en-GB" sz="1200" dirty="0"/>
                        <a:t>Actual energy will be calculated (as it will be using the hydrogen CV) </a:t>
                      </a:r>
                    </a:p>
                    <a:p>
                      <a:pPr marL="171450" indent="-171450">
                        <a:buFont typeface="Arial" panose="020B0604020202020204" pitchFamily="34" charset="0"/>
                        <a:buChar char="•"/>
                      </a:pPr>
                      <a:r>
                        <a:rPr lang="en-GB" sz="1200" dirty="0"/>
                        <a:t>Multiple 100% hydrogen projects can be supported</a:t>
                      </a:r>
                    </a:p>
                    <a:p>
                      <a:pPr marL="171450" indent="-171450">
                        <a:buFont typeface="Arial" panose="020B0604020202020204" pitchFamily="34" charset="0"/>
                        <a:buChar char="•"/>
                      </a:pPr>
                      <a:r>
                        <a:rPr lang="en-GB" sz="1200" dirty="0"/>
                        <a:t>Could potentially be used as a solution for blending projects as each project could have a different CV</a:t>
                      </a:r>
                    </a:p>
                    <a:p>
                      <a:pPr marL="0" indent="0">
                        <a:buFont typeface="Arial" panose="020B0604020202020204" pitchFamily="34" charset="0"/>
                        <a:buNone/>
                      </a:pPr>
                      <a:endParaRPr lang="en-GB" sz="1200" dirty="0"/>
                    </a:p>
                  </a:txBody>
                  <a:tcPr anchor="ct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This option excludes MPRNS from existing processes creating complexity and risk </a:t>
                      </a:r>
                    </a:p>
                    <a:p>
                      <a:pPr marL="171450" indent="-171450">
                        <a:buFont typeface="Arial" panose="020B0604020202020204" pitchFamily="34" charset="0"/>
                        <a:buChar char="•"/>
                      </a:pPr>
                      <a:r>
                        <a:rPr lang="en-GB" sz="1200" dirty="0"/>
                        <a:t>Natural Gas CVs are calculated at an LDZ level and published on MIPI – will the hydrogen CV be made available through the same mechanism</a:t>
                      </a:r>
                      <a:endParaRPr lang="en-GB" sz="1200" dirty="0">
                        <a:solidFill>
                          <a:srgbClr val="FF0000"/>
                        </a:solidFill>
                      </a:endParaRPr>
                    </a:p>
                    <a:p>
                      <a:pPr marL="171450" indent="-171450">
                        <a:buFont typeface="Arial" panose="020B0604020202020204" pitchFamily="34" charset="0"/>
                        <a:buChar char="•"/>
                      </a:pPr>
                      <a:r>
                        <a:rPr lang="en-GB" sz="1200" dirty="0"/>
                        <a:t>A declared CV (rather than a calculated daily CV) could be used </a:t>
                      </a:r>
                    </a:p>
                    <a:p>
                      <a:pPr marL="171450" indent="-171450">
                        <a:buFont typeface="Arial" panose="020B0604020202020204" pitchFamily="34" charset="0"/>
                        <a:buChar char="•"/>
                      </a:pPr>
                      <a:r>
                        <a:rPr lang="en-GB" sz="1200" dirty="0">
                          <a:solidFill>
                            <a:schemeClr val="tx1"/>
                          </a:solidFill>
                        </a:rPr>
                        <a:t>Only been assessed against 100% hydrogen, hydrogen blend support not yet considered </a:t>
                      </a:r>
                    </a:p>
                  </a:txBody>
                  <a:tcPr anchor="ctr"/>
                </a:tc>
                <a:extLst>
                  <a:ext uri="{0D108BD9-81ED-4DB2-BD59-A6C34878D82A}">
                    <a16:rowId xmlns:a16="http://schemas.microsoft.com/office/drawing/2014/main" val="4186234261"/>
                  </a:ext>
                </a:extLst>
              </a:tr>
            </a:tbl>
          </a:graphicData>
        </a:graphic>
      </p:graphicFrame>
    </p:spTree>
    <p:extLst>
      <p:ext uri="{BB962C8B-B14F-4D97-AF65-F5344CB8AC3E}">
        <p14:creationId xmlns:p14="http://schemas.microsoft.com/office/powerpoint/2010/main" val="264745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A79FE1A-B6BE-421B-8FC4-8870CE6BC141}"/>
              </a:ext>
            </a:extLst>
          </p:cNvPr>
          <p:cNvGraphicFramePr>
            <a:graphicFrameLocks noGrp="1"/>
          </p:cNvGraphicFramePr>
          <p:nvPr>
            <p:extLst>
              <p:ext uri="{D42A27DB-BD31-4B8C-83A1-F6EECF244321}">
                <p14:modId xmlns:p14="http://schemas.microsoft.com/office/powerpoint/2010/main" val="250515632"/>
              </p:ext>
            </p:extLst>
          </p:nvPr>
        </p:nvGraphicFramePr>
        <p:xfrm>
          <a:off x="120829" y="538163"/>
          <a:ext cx="11950342" cy="5781675"/>
        </p:xfrm>
        <a:graphic>
          <a:graphicData uri="http://schemas.openxmlformats.org/drawingml/2006/table">
            <a:tbl>
              <a:tblPr firstRow="1" firstCol="1" bandRow="1">
                <a:tableStyleId>{5C22544A-7EE6-4342-B048-85BDC9FD1C3A}</a:tableStyleId>
              </a:tblPr>
              <a:tblGrid>
                <a:gridCol w="1068513">
                  <a:extLst>
                    <a:ext uri="{9D8B030D-6E8A-4147-A177-3AD203B41FA5}">
                      <a16:colId xmlns:a16="http://schemas.microsoft.com/office/drawing/2014/main" val="426118609"/>
                    </a:ext>
                  </a:extLst>
                </a:gridCol>
                <a:gridCol w="3033969">
                  <a:extLst>
                    <a:ext uri="{9D8B030D-6E8A-4147-A177-3AD203B41FA5}">
                      <a16:colId xmlns:a16="http://schemas.microsoft.com/office/drawing/2014/main" val="684032683"/>
                    </a:ext>
                  </a:extLst>
                </a:gridCol>
                <a:gridCol w="2068497">
                  <a:extLst>
                    <a:ext uri="{9D8B030D-6E8A-4147-A177-3AD203B41FA5}">
                      <a16:colId xmlns:a16="http://schemas.microsoft.com/office/drawing/2014/main" val="1511724597"/>
                    </a:ext>
                  </a:extLst>
                </a:gridCol>
                <a:gridCol w="1890944">
                  <a:extLst>
                    <a:ext uri="{9D8B030D-6E8A-4147-A177-3AD203B41FA5}">
                      <a16:colId xmlns:a16="http://schemas.microsoft.com/office/drawing/2014/main" val="837825300"/>
                    </a:ext>
                  </a:extLst>
                </a:gridCol>
                <a:gridCol w="3888419">
                  <a:extLst>
                    <a:ext uri="{9D8B030D-6E8A-4147-A177-3AD203B41FA5}">
                      <a16:colId xmlns:a16="http://schemas.microsoft.com/office/drawing/2014/main" val="3046387206"/>
                    </a:ext>
                  </a:extLst>
                </a:gridCol>
              </a:tblGrid>
              <a:tr h="522106">
                <a:tc>
                  <a:txBody>
                    <a:bodyPr/>
                    <a:lstStyle/>
                    <a:p>
                      <a:r>
                        <a:rPr lang="en-GB" sz="1200" dirty="0"/>
                        <a:t>Option</a:t>
                      </a:r>
                    </a:p>
                  </a:txBody>
                  <a:tcPr anchor="ctr"/>
                </a:tc>
                <a:tc>
                  <a:txBody>
                    <a:bodyPr/>
                    <a:lstStyle/>
                    <a:p>
                      <a:r>
                        <a:rPr lang="en-GB" sz="1200" dirty="0"/>
                        <a:t>Description of Option</a:t>
                      </a:r>
                    </a:p>
                  </a:txBody>
                  <a:tcPr anchor="ctr"/>
                </a:tc>
                <a:tc>
                  <a:txBody>
                    <a:bodyPr/>
                    <a:lstStyle/>
                    <a:p>
                      <a:r>
                        <a:rPr lang="en-GB" sz="1200" dirty="0"/>
                        <a:t>User Impacts</a:t>
                      </a:r>
                    </a:p>
                  </a:txBody>
                  <a:tcPr anchor="ctr"/>
                </a:tc>
                <a:tc>
                  <a:txBody>
                    <a:bodyPr/>
                    <a:lstStyle/>
                    <a:p>
                      <a:r>
                        <a:rPr lang="en-GB" sz="1200" dirty="0"/>
                        <a:t>Benefits</a:t>
                      </a:r>
                    </a:p>
                  </a:txBody>
                  <a:tcPr anchor="ctr"/>
                </a:tc>
                <a:tc>
                  <a:txBody>
                    <a:bodyPr/>
                    <a:lstStyle/>
                    <a:p>
                      <a:r>
                        <a:rPr lang="en-GB" sz="1200" dirty="0"/>
                        <a:t>Considerations</a:t>
                      </a:r>
                    </a:p>
                  </a:txBody>
                  <a:tcPr anchor="ctr"/>
                </a:tc>
                <a:extLst>
                  <a:ext uri="{0D108BD9-81ED-4DB2-BD59-A6C34878D82A}">
                    <a16:rowId xmlns:a16="http://schemas.microsoft.com/office/drawing/2014/main" val="3093120854"/>
                  </a:ext>
                </a:extLst>
              </a:tr>
              <a:tr h="2401108">
                <a:tc>
                  <a:txBody>
                    <a:bodyPr/>
                    <a:lstStyle/>
                    <a:p>
                      <a:r>
                        <a:rPr lang="en-GB" sz="1200" dirty="0"/>
                        <a:t>Conversion Factor</a:t>
                      </a:r>
                    </a:p>
                    <a:p>
                      <a:r>
                        <a:rPr lang="en-GB" sz="1200" dirty="0"/>
                        <a:t>(CF)</a:t>
                      </a:r>
                    </a:p>
                  </a:txBody>
                  <a:tcPr anchor="ctr"/>
                </a:tc>
                <a:tc>
                  <a:txBody>
                    <a:bodyPr/>
                    <a:lstStyle/>
                    <a:p>
                      <a:r>
                        <a:rPr lang="en-GB" sz="1200" dirty="0"/>
                        <a:t>The Gas (Calculation of Thermal Energy) Regulations specifies the conversion factor that should be used to calculate energy. </a:t>
                      </a:r>
                    </a:p>
                    <a:p>
                      <a:endParaRPr lang="en-GB" sz="1200" dirty="0"/>
                    </a:p>
                    <a:p>
                      <a:r>
                        <a:rPr lang="en-GB" sz="1200" dirty="0"/>
                        <a:t>A specific conversion factor would be calculated and applied for MPRNs included in a project which would convert the energy to a natural gas energy equivalent</a:t>
                      </a:r>
                    </a:p>
                  </a:txBody>
                  <a:tcPr anchor="ct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Users will need to use the specific conversion factor when calculating energy</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Users will need to flow the hydrogen conversion factor to smart metering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sz="1200" dirty="0"/>
                    </a:p>
                    <a:p>
                      <a:endParaRPr lang="en-GB" sz="1200" dirty="0"/>
                    </a:p>
                  </a:txBody>
                  <a:tcPr anchor="ctr"/>
                </a:tc>
                <a:tc>
                  <a:txBody>
                    <a:bodyPr/>
                    <a:lstStyle/>
                    <a:p>
                      <a:pPr marL="171450" indent="-171450">
                        <a:buFont typeface="Arial" panose="020B0604020202020204" pitchFamily="34" charset="0"/>
                        <a:buChar char="•"/>
                      </a:pPr>
                      <a:r>
                        <a:rPr lang="en-GB" sz="1200" dirty="0"/>
                        <a:t>Minimal change to central systems/processes</a:t>
                      </a:r>
                    </a:p>
                    <a:p>
                      <a:endParaRPr lang="en-GB" sz="1200" dirty="0"/>
                    </a:p>
                  </a:txBody>
                  <a:tcPr anchor="ct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Rather than calculate actual hydrogen energy, energy is transformed to a natural gas equivalent</a:t>
                      </a:r>
                    </a:p>
                    <a:p>
                      <a:pPr marL="171450" indent="-171450">
                        <a:buFont typeface="Arial" panose="020B0604020202020204" pitchFamily="34" charset="0"/>
                        <a:buChar char="•"/>
                      </a:pPr>
                      <a:r>
                        <a:rPr lang="en-GB" sz="1200" dirty="0"/>
                        <a:t>Changes may be required to regulations</a:t>
                      </a:r>
                    </a:p>
                    <a:p>
                      <a:pPr marL="171450" indent="-171450">
                        <a:buFont typeface="Arial" panose="020B0604020202020204" pitchFamily="34" charset="0"/>
                        <a:buChar char="•"/>
                      </a:pPr>
                      <a:r>
                        <a:rPr lang="en-GB" sz="1200" dirty="0"/>
                        <a:t>Where a specific conversation factor is required (AQ greater than 732,000) a separate hydrogen site specific conversation factor will need to be calculated for every impacted MPRN </a:t>
                      </a:r>
                    </a:p>
                    <a:p>
                      <a:pPr marL="171450" indent="-171450">
                        <a:buFont typeface="Arial" panose="020B0604020202020204" pitchFamily="34" charset="0"/>
                        <a:buChar char="•"/>
                      </a:pPr>
                      <a:r>
                        <a:rPr lang="en-GB" sz="1200" dirty="0">
                          <a:solidFill>
                            <a:schemeClr val="tx1"/>
                          </a:solidFill>
                        </a:rPr>
                        <a:t>Only been assessed against 100% hydrogen, hydrogen blend support not yet considered </a:t>
                      </a:r>
                    </a:p>
                  </a:txBody>
                  <a:tcPr anchor="ctr"/>
                </a:tc>
                <a:extLst>
                  <a:ext uri="{0D108BD9-81ED-4DB2-BD59-A6C34878D82A}">
                    <a16:rowId xmlns:a16="http://schemas.microsoft.com/office/drawing/2014/main" val="26007981"/>
                  </a:ext>
                </a:extLst>
              </a:tr>
              <a:tr h="2858461">
                <a:tc>
                  <a:txBody>
                    <a:bodyPr/>
                    <a:lstStyle/>
                    <a:p>
                      <a:r>
                        <a:rPr lang="en-GB" sz="1200" dirty="0"/>
                        <a:t>Multiplication Factor (MF)</a:t>
                      </a: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dirty="0"/>
                        <a:t>A specific multiplication factor would be calculated and applied to a hydrogen meter through Market Domain Data (MDD). When the hydrogen meter is installed at a property the multiplication factor would convert the volume to a natural gas volume equivalent</a:t>
                      </a:r>
                    </a:p>
                    <a:p>
                      <a:endParaRPr lang="en-GB" sz="1200" dirty="0"/>
                    </a:p>
                  </a:txBody>
                  <a:tcPr anchor="ct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Users will need to use the specific multiplication factor when calculating energy </a:t>
                      </a:r>
                    </a:p>
                    <a:p>
                      <a:endParaRPr lang="en-GB" sz="1200" dirty="0"/>
                    </a:p>
                  </a:txBody>
                  <a:tcPr anchor="ctr"/>
                </a:tc>
                <a:tc>
                  <a:txBody>
                    <a:bodyPr/>
                    <a:lstStyle/>
                    <a:p>
                      <a:pPr marL="171450" indent="-171450">
                        <a:buFont typeface="Arial" panose="020B0604020202020204" pitchFamily="34" charset="0"/>
                        <a:buChar char="•"/>
                      </a:pPr>
                      <a:r>
                        <a:rPr lang="en-GB" sz="1200" dirty="0"/>
                        <a:t>This solution is being used for H100 (XRN5298)</a:t>
                      </a:r>
                    </a:p>
                    <a:p>
                      <a:endParaRPr lang="en-GB" sz="1200" dirty="0"/>
                    </a:p>
                  </a:txBody>
                  <a:tcPr anchor="ct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Rather than calculate actual hydrogen volume, volume is transformed to a natural gas equivalent</a:t>
                      </a:r>
                    </a:p>
                    <a:p>
                      <a:pPr marL="171450" indent="-171450">
                        <a:buFont typeface="Arial" panose="020B0604020202020204" pitchFamily="34" charset="0"/>
                        <a:buChar char="•"/>
                      </a:pPr>
                      <a:r>
                        <a:rPr lang="en-GB" sz="1200" dirty="0"/>
                        <a:t>The multiplication factor does not form part of the volume/energy calculation in smart meters</a:t>
                      </a:r>
                    </a:p>
                    <a:p>
                      <a:pPr marL="171450" indent="-171450">
                        <a:buFont typeface="Arial" panose="020B0604020202020204" pitchFamily="34" charset="0"/>
                        <a:buChar char="•"/>
                      </a:pPr>
                      <a:r>
                        <a:rPr lang="en-GB" sz="1200" dirty="0"/>
                        <a:t>As the multiplication factor is added to MDD it can only be used for hydrogen (MDD cannot support one meter with different multiplications factors) </a:t>
                      </a:r>
                    </a:p>
                    <a:p>
                      <a:pPr marL="171450" indent="-171450">
                        <a:buFont typeface="Arial" panose="020B0604020202020204" pitchFamily="34" charset="0"/>
                        <a:buChar char="•"/>
                      </a:pPr>
                      <a:r>
                        <a:rPr lang="en-GB" sz="1200" dirty="0">
                          <a:solidFill>
                            <a:schemeClr val="tx1"/>
                          </a:solidFill>
                        </a:rPr>
                        <a:t>Only been assessed against 100% hydrogen, hydrogen blend support not yet considered </a:t>
                      </a:r>
                    </a:p>
                    <a:p>
                      <a:pPr marL="171450" indent="-171450">
                        <a:buFont typeface="Arial" panose="020B0604020202020204" pitchFamily="34" charset="0"/>
                        <a:buChar char="•"/>
                      </a:pPr>
                      <a:r>
                        <a:rPr lang="en-GB" sz="1200" dirty="0">
                          <a:solidFill>
                            <a:schemeClr val="tx1"/>
                          </a:solidFill>
                        </a:rPr>
                        <a:t>Large meters that require a actual multiplication factor will require a separate hydrogen multiplication factor to be calculated and applied in MDD</a:t>
                      </a:r>
                    </a:p>
                  </a:txBody>
                  <a:tcPr anchor="ctr"/>
                </a:tc>
                <a:extLst>
                  <a:ext uri="{0D108BD9-81ED-4DB2-BD59-A6C34878D82A}">
                    <a16:rowId xmlns:a16="http://schemas.microsoft.com/office/drawing/2014/main" val="2434969495"/>
                  </a:ext>
                </a:extLst>
              </a:tr>
            </a:tbl>
          </a:graphicData>
        </a:graphic>
      </p:graphicFrame>
    </p:spTree>
    <p:extLst>
      <p:ext uri="{BB962C8B-B14F-4D97-AF65-F5344CB8AC3E}">
        <p14:creationId xmlns:p14="http://schemas.microsoft.com/office/powerpoint/2010/main" val="305738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5CEA-54AE-41BB-AC4A-2F220829D256}"/>
              </a:ext>
            </a:extLst>
          </p:cNvPr>
          <p:cNvSpPr>
            <a:spLocks noGrp="1"/>
          </p:cNvSpPr>
          <p:nvPr>
            <p:ph type="title"/>
          </p:nvPr>
        </p:nvSpPr>
        <p:spPr/>
        <p:txBody>
          <a:bodyPr/>
          <a:lstStyle/>
          <a:p>
            <a:r>
              <a:rPr lang="en-GB" dirty="0"/>
              <a:t>Next Steps</a:t>
            </a:r>
          </a:p>
        </p:txBody>
      </p:sp>
      <p:sp>
        <p:nvSpPr>
          <p:cNvPr id="14" name="TextBox 13">
            <a:extLst>
              <a:ext uri="{FF2B5EF4-FFF2-40B4-BE49-F238E27FC236}">
                <a16:creationId xmlns:a16="http://schemas.microsoft.com/office/drawing/2014/main" id="{704DD50C-929B-48A6-9184-1321084186E4}"/>
              </a:ext>
            </a:extLst>
          </p:cNvPr>
          <p:cNvSpPr txBox="1"/>
          <p:nvPr/>
        </p:nvSpPr>
        <p:spPr>
          <a:xfrm>
            <a:off x="609600" y="1422369"/>
            <a:ext cx="10972800" cy="5262979"/>
          </a:xfrm>
          <a:prstGeom prst="rect">
            <a:avLst/>
          </a:prstGeom>
          <a:noFill/>
        </p:spPr>
        <p:txBody>
          <a:bodyPr wrap="square" rtlCol="0">
            <a:spAutoFit/>
          </a:bodyPr>
          <a:lstStyle/>
          <a:p>
            <a:pPr marL="571500" indent="-571500" algn="just">
              <a:buFont typeface="Arial" panose="020B0604020202020204" pitchFamily="34" charset="0"/>
              <a:buChar char="•"/>
            </a:pPr>
            <a:r>
              <a:rPr lang="en-GB" sz="2800" dirty="0">
                <a:latin typeface="Calibri" panose="020F0502020204030204" pitchFamily="34" charset="0"/>
                <a:cs typeface="Calibri" panose="020F0502020204030204" pitchFamily="34" charset="0"/>
              </a:rPr>
              <a:t>Suppliers/Shippers to review impact of options on their own internal systems and provide an assessment of possible impacts with a suggested costing range (i.e. could cost from £150-350k) detailing system impacts such as slide 3.</a:t>
            </a:r>
            <a:r>
              <a:rPr lang="en-GB" sz="2800" strike="sngStrike" dirty="0">
                <a:solidFill>
                  <a:srgbClr val="FF0000"/>
                </a:solidFill>
                <a:latin typeface="Calibri" panose="020F0502020204030204" pitchFamily="34" charset="0"/>
                <a:cs typeface="Calibri" panose="020F0502020204030204" pitchFamily="34" charset="0"/>
              </a:rPr>
              <a:t>  </a:t>
            </a:r>
          </a:p>
          <a:p>
            <a:pPr marL="571500" indent="-571500" algn="just">
              <a:buFont typeface="Arial" panose="020B0604020202020204" pitchFamily="34" charset="0"/>
              <a:buChar char="•"/>
            </a:pPr>
            <a:r>
              <a:rPr lang="en-GB" sz="2800" dirty="0">
                <a:latin typeface="Calibri" panose="020F0502020204030204" pitchFamily="34" charset="0"/>
                <a:cs typeface="Calibri" panose="020F0502020204030204" pitchFamily="34" charset="0"/>
              </a:rPr>
              <a:t>Responses to be provided to the Xoserve Decarbonisation mailbox: </a:t>
            </a:r>
            <a:r>
              <a:rPr lang="en-GB" sz="2800" dirty="0">
                <a:latin typeface="Calibri" panose="020F0502020204030204" pitchFamily="34" charset="0"/>
                <a:cs typeface="Calibri" panose="020F0502020204030204" pitchFamily="34" charset="0"/>
                <a:hlinkClick r:id="rId2"/>
              </a:rPr>
              <a:t>box.xoserve.decarbonisation@xoserve.com</a:t>
            </a:r>
            <a:r>
              <a:rPr lang="en-GB" sz="2800" dirty="0">
                <a:latin typeface="Calibri" panose="020F0502020204030204" pitchFamily="34" charset="0"/>
                <a:cs typeface="Calibri" panose="020F0502020204030204" pitchFamily="34" charset="0"/>
              </a:rPr>
              <a:t> no later than </a:t>
            </a:r>
            <a:r>
              <a:rPr lang="en-GB" sz="2800" b="1" dirty="0">
                <a:latin typeface="Calibri" panose="020F0502020204030204" pitchFamily="34" charset="0"/>
                <a:cs typeface="Calibri" panose="020F0502020204030204" pitchFamily="34" charset="0"/>
              </a:rPr>
              <a:t>Friday 2</a:t>
            </a:r>
            <a:r>
              <a:rPr lang="en-GB" sz="2800" b="1" baseline="30000" dirty="0">
                <a:latin typeface="Calibri" panose="020F0502020204030204" pitchFamily="34" charset="0"/>
                <a:cs typeface="Calibri" panose="020F0502020204030204" pitchFamily="34" charset="0"/>
              </a:rPr>
              <a:t>nd</a:t>
            </a:r>
            <a:r>
              <a:rPr lang="en-GB" sz="2800" b="1" dirty="0">
                <a:latin typeface="Calibri" panose="020F0502020204030204" pitchFamily="34" charset="0"/>
                <a:cs typeface="Calibri" panose="020F0502020204030204" pitchFamily="34" charset="0"/>
              </a:rPr>
              <a:t> December 2022</a:t>
            </a:r>
            <a:r>
              <a:rPr lang="en-GB" sz="2800" dirty="0">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GB" sz="2800" dirty="0">
                <a:latin typeface="Calibri" panose="020F0502020204030204" pitchFamily="34" charset="0"/>
                <a:cs typeface="Calibri" panose="020F0502020204030204" pitchFamily="34" charset="0"/>
              </a:rPr>
              <a:t>The Xoserve Decarbonisation team will then collate all responses and create a shared view by Constituency or Persona (dependent upon the feedback received) and this consolidated view will be shared with the Hydrogen Village project teams to enable full costs to be built into the detailed designs. </a:t>
            </a:r>
          </a:p>
        </p:txBody>
      </p:sp>
    </p:spTree>
    <p:extLst>
      <p:ext uri="{BB962C8B-B14F-4D97-AF65-F5344CB8AC3E}">
        <p14:creationId xmlns:p14="http://schemas.microsoft.com/office/powerpoint/2010/main" val="632490367"/>
      </p:ext>
    </p:extLst>
  </p:cSld>
  <p:clrMapOvr>
    <a:masterClrMapping/>
  </p:clrMapOvr>
</p:sld>
</file>

<file path=ppt/theme/theme1.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05DA6E-AD41-4EF5-B4D7-F77DD6446914}">
  <ds:schemaRefs>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dc95e86e-c792-4516-b429-1acf6881a21f"/>
    <ds:schemaRef ds:uri="af2c5db7-761a-4577-ba8d-cafb2c63d12d"/>
  </ds:schemaRefs>
</ds:datastoreItem>
</file>

<file path=customXml/itemProps2.xml><?xml version="1.0" encoding="utf-8"?>
<ds:datastoreItem xmlns:ds="http://schemas.openxmlformats.org/officeDocument/2006/customXml" ds:itemID="{F35F3EE2-C685-45A9-8038-E55F00E081F6}">
  <ds:schemaRefs>
    <ds:schemaRef ds:uri="http://schemas.microsoft.com/sharepoint/v3/contenttype/forms"/>
  </ds:schemaRefs>
</ds:datastoreItem>
</file>

<file path=customXml/itemProps3.xml><?xml version="1.0" encoding="utf-8"?>
<ds:datastoreItem xmlns:ds="http://schemas.openxmlformats.org/officeDocument/2006/customXml" ds:itemID="{03A793F6-BBA6-4DB3-9E70-BB4CA6219476}"/>
</file>

<file path=docProps/app.xml><?xml version="1.0" encoding="utf-8"?>
<Properties xmlns="http://schemas.openxmlformats.org/officeDocument/2006/extended-properties" xmlns:vt="http://schemas.openxmlformats.org/officeDocument/2006/docPropsVTypes">
  <TotalTime>4728</TotalTime>
  <Words>1345</Words>
  <Application>Microsoft Office PowerPoint</Application>
  <PresentationFormat>Widescreen</PresentationFormat>
  <Paragraphs>208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-apple-system</vt:lpstr>
      <vt:lpstr>Arial</vt:lpstr>
      <vt:lpstr>Calibri</vt:lpstr>
      <vt:lpstr>1_Office Theme</vt:lpstr>
      <vt:lpstr>Hydrogen Village Trial</vt:lpstr>
      <vt:lpstr>Hydrogen Village</vt:lpstr>
      <vt:lpstr>Potential Solution Option(s) and Impacts</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Orsler</dc:creator>
  <cp:lastModifiedBy>Victoria Mustard</cp:lastModifiedBy>
  <cp:revision>6</cp:revision>
  <dcterms:created xsi:type="dcterms:W3CDTF">2022-08-22T13:02:39Z</dcterms:created>
  <dcterms:modified xsi:type="dcterms:W3CDTF">2022-10-14T12:32:26Z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0x010100A42FC11B13D92D4CB1D2C97352F76015</vt:lpwstr>
  </property>
  <property fmtid="{D5CDD505-2E9C-101B-9397-08002B2CF9AE}" pid="3" name="MediaServiceImageTags">
    <vt:lpwstr/>
  </property>
</Properties>
</file>