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09" r:id="rId4"/>
  </p:sldMasterIdLst>
  <p:sldIdLst>
    <p:sldId id="268" r:id="rId5"/>
    <p:sldId id="258" r:id="rId6"/>
    <p:sldId id="269" r:id="rId7"/>
    <p:sldId id="263" r:id="rId8"/>
    <p:sldId id="267" r:id="rId9"/>
    <p:sldId id="273" r:id="rId10"/>
    <p:sldId id="270" r:id="rId11"/>
  </p:sldIdLst>
  <p:sldSz cx="9144000" cy="5149850"/>
  <p:notesSz cx="9144000" cy="5149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Foster" initials="LF" lastIdx="6" clrIdx="0">
    <p:extLst>
      <p:ext uri="{19B8F6BF-5375-455C-9EA6-DF929625EA0E}">
        <p15:presenceInfo xmlns:p15="http://schemas.microsoft.com/office/powerpoint/2012/main" userId="S-1-5-21-4145888014-839675345-3125187760-3207" providerId="AD"/>
      </p:ext>
    </p:extLst>
  </p:cmAuthor>
  <p:cmAuthor id="2" name="Lee Foster" initials="LF [2]" lastIdx="2" clrIdx="1">
    <p:extLst>
      <p:ext uri="{19B8F6BF-5375-455C-9EA6-DF929625EA0E}">
        <p15:presenceInfo xmlns:p15="http://schemas.microsoft.com/office/powerpoint/2012/main" userId="S::lee.foster@xoserve.com::2bbeef80-92f1-4e52-a2eb-cc1d1ff0cf1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EC000"/>
    <a:srgbClr val="E3F4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883" autoAdjust="0"/>
  </p:normalViewPr>
  <p:slideViewPr>
    <p:cSldViewPr snapToGrid="0">
      <p:cViewPr>
        <p:scale>
          <a:sx n="90" d="100"/>
          <a:sy n="90" d="100"/>
        </p:scale>
        <p:origin x="508" y="52"/>
      </p:cViewPr>
      <p:guideLst>
        <p:guide orient="horz" pos="2880"/>
        <p:guide pos="216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7A0045-27D4-4679-9FD4-404E26625339}" type="doc">
      <dgm:prSet loTypeId="urn:microsoft.com/office/officeart/2005/8/layout/process1" loCatId="process" qsTypeId="urn:microsoft.com/office/officeart/2005/8/quickstyle/simple1" qsCatId="simple" csTypeId="urn:microsoft.com/office/officeart/2005/8/colors/accent1_2" csCatId="accent1" phldr="1"/>
      <dgm:spPr/>
    </dgm:pt>
    <dgm:pt modelId="{E0AF9DBA-0F49-49C1-A9FC-8BE91BD4E877}">
      <dgm:prSet phldrT="[Text]" custT="1"/>
      <dgm:spPr/>
      <dgm:t>
        <a:bodyPr/>
        <a:lstStyle/>
        <a:p>
          <a:r>
            <a:rPr lang="en-GB" sz="800">
              <a:solidFill>
                <a:schemeClr val="bg1"/>
              </a:solidFill>
            </a:rPr>
            <a:t>N21 Release 22/1/22</a:t>
          </a:r>
          <a:endParaRPr lang="en-GB" sz="800" dirty="0">
            <a:solidFill>
              <a:schemeClr val="bg1"/>
            </a:solidFill>
          </a:endParaRPr>
        </a:p>
      </dgm:t>
    </dgm:pt>
    <dgm:pt modelId="{7389E51F-B3B0-438D-8712-6674D918BD8E}" type="parTrans" cxnId="{7DF37D3A-A06D-4144-BFA4-2C2FF8D7BF05}">
      <dgm:prSet/>
      <dgm:spPr/>
      <dgm:t>
        <a:bodyPr/>
        <a:lstStyle/>
        <a:p>
          <a:endParaRPr lang="en-GB" sz="800"/>
        </a:p>
      </dgm:t>
    </dgm:pt>
    <dgm:pt modelId="{D1BD0BD3-05F2-4DD3-9474-137599007551}" type="sibTrans" cxnId="{7DF37D3A-A06D-4144-BFA4-2C2FF8D7BF05}">
      <dgm:prSet custT="1"/>
      <dgm:spPr/>
      <dgm:t>
        <a:bodyPr/>
        <a:lstStyle/>
        <a:p>
          <a:endParaRPr lang="en-GB" sz="800"/>
        </a:p>
      </dgm:t>
    </dgm:pt>
    <dgm:pt modelId="{ABF74017-3472-470F-9559-87A9BBC0F24C}">
      <dgm:prSet phldrT="[Text]" custT="1"/>
      <dgm:spPr/>
      <dgm:t>
        <a:bodyPr/>
        <a:lstStyle/>
        <a:p>
          <a:r>
            <a:rPr lang="en-GB" sz="800">
              <a:solidFill>
                <a:schemeClr val="bg1"/>
              </a:solidFill>
            </a:rPr>
            <a:t>Move to Cloud 12-13/3/22 March </a:t>
          </a:r>
          <a:endParaRPr lang="en-GB" sz="800" dirty="0">
            <a:solidFill>
              <a:schemeClr val="bg1"/>
            </a:solidFill>
          </a:endParaRPr>
        </a:p>
      </dgm:t>
    </dgm:pt>
    <dgm:pt modelId="{C8786602-1107-4FF7-8352-BF4323C511C3}" type="parTrans" cxnId="{0C37DAD6-FD69-4E1A-A45C-8D503E7607F5}">
      <dgm:prSet/>
      <dgm:spPr/>
      <dgm:t>
        <a:bodyPr/>
        <a:lstStyle/>
        <a:p>
          <a:endParaRPr lang="en-GB" sz="800"/>
        </a:p>
      </dgm:t>
    </dgm:pt>
    <dgm:pt modelId="{58351500-65A2-4613-BD52-479537B41EAF}" type="sibTrans" cxnId="{0C37DAD6-FD69-4E1A-A45C-8D503E7607F5}">
      <dgm:prSet custT="1"/>
      <dgm:spPr/>
      <dgm:t>
        <a:bodyPr/>
        <a:lstStyle/>
        <a:p>
          <a:endParaRPr lang="en-GB" sz="800"/>
        </a:p>
      </dgm:t>
    </dgm:pt>
    <dgm:pt modelId="{D812A1E5-67F3-48FF-8043-1AF9E287B846}">
      <dgm:prSet phldrT="[Text]" custT="1"/>
      <dgm:spPr/>
      <dgm:t>
        <a:bodyPr/>
        <a:lstStyle/>
        <a:p>
          <a:r>
            <a:rPr lang="en-GB" sz="800">
              <a:solidFill>
                <a:schemeClr val="bg1"/>
              </a:solidFill>
            </a:rPr>
            <a:t>6 week gap</a:t>
          </a:r>
          <a:endParaRPr lang="en-GB" sz="800" dirty="0">
            <a:solidFill>
              <a:schemeClr val="bg1"/>
            </a:solidFill>
          </a:endParaRPr>
        </a:p>
      </dgm:t>
    </dgm:pt>
    <dgm:pt modelId="{913D1AC7-DECA-4FE4-9F8B-56FB3C04E953}" type="parTrans" cxnId="{6CF9C51D-234B-44BF-B53E-F4862C6147CE}">
      <dgm:prSet/>
      <dgm:spPr/>
      <dgm:t>
        <a:bodyPr/>
        <a:lstStyle/>
        <a:p>
          <a:endParaRPr lang="en-GB" sz="800"/>
        </a:p>
      </dgm:t>
    </dgm:pt>
    <dgm:pt modelId="{E1D14491-D482-44B5-9070-B1EB6857A10B}" type="sibTrans" cxnId="{6CF9C51D-234B-44BF-B53E-F4862C6147CE}">
      <dgm:prSet custT="1"/>
      <dgm:spPr/>
      <dgm:t>
        <a:bodyPr/>
        <a:lstStyle/>
        <a:p>
          <a:endParaRPr lang="en-GB" sz="800"/>
        </a:p>
      </dgm:t>
    </dgm:pt>
    <dgm:pt modelId="{3587D874-77A3-48F7-B46F-FBB768C7067C}">
      <dgm:prSet phldrT="[Text]" custT="1"/>
      <dgm:spPr/>
      <dgm:t>
        <a:bodyPr/>
        <a:lstStyle/>
        <a:p>
          <a:r>
            <a:rPr lang="en-GB" sz="800">
              <a:solidFill>
                <a:schemeClr val="bg1"/>
              </a:solidFill>
            </a:rPr>
            <a:t>6 week gap</a:t>
          </a:r>
          <a:endParaRPr lang="en-GB" sz="800" dirty="0">
            <a:solidFill>
              <a:schemeClr val="bg1"/>
            </a:solidFill>
          </a:endParaRPr>
        </a:p>
      </dgm:t>
    </dgm:pt>
    <dgm:pt modelId="{23E39B6B-4F25-433E-AEF4-6D34241DC4B1}" type="parTrans" cxnId="{892F819C-E364-4083-9D2E-BDB0BDF18128}">
      <dgm:prSet/>
      <dgm:spPr/>
      <dgm:t>
        <a:bodyPr/>
        <a:lstStyle/>
        <a:p>
          <a:endParaRPr lang="en-GB" sz="800"/>
        </a:p>
      </dgm:t>
    </dgm:pt>
    <dgm:pt modelId="{57FF9B9F-CE92-4D86-BA04-C04BCCF281C0}" type="sibTrans" cxnId="{892F819C-E364-4083-9D2E-BDB0BDF18128}">
      <dgm:prSet custT="1"/>
      <dgm:spPr/>
      <dgm:t>
        <a:bodyPr/>
        <a:lstStyle/>
        <a:p>
          <a:endParaRPr lang="en-GB" sz="800"/>
        </a:p>
      </dgm:t>
    </dgm:pt>
    <dgm:pt modelId="{9B2C0016-B070-4104-9AD9-20048E987D41}">
      <dgm:prSet phldrT="[Text]" custT="1"/>
      <dgm:spPr/>
      <dgm:t>
        <a:bodyPr/>
        <a:lstStyle/>
        <a:p>
          <a:r>
            <a:rPr lang="en-GB" sz="800">
              <a:solidFill>
                <a:schemeClr val="bg1"/>
              </a:solidFill>
            </a:rPr>
            <a:t>CSSC Data Migration 1/5/22 (earliest)</a:t>
          </a:r>
          <a:endParaRPr lang="en-GB" sz="800" dirty="0">
            <a:solidFill>
              <a:schemeClr val="bg1"/>
            </a:solidFill>
          </a:endParaRPr>
        </a:p>
      </dgm:t>
    </dgm:pt>
    <dgm:pt modelId="{E9D5AACB-7278-41E4-A3F9-BFDAB57B5C1A}" type="parTrans" cxnId="{FB47BEB1-E6DE-4BB4-AF7A-6D6CDA4AAF10}">
      <dgm:prSet/>
      <dgm:spPr/>
      <dgm:t>
        <a:bodyPr/>
        <a:lstStyle/>
        <a:p>
          <a:endParaRPr lang="en-GB" sz="800"/>
        </a:p>
      </dgm:t>
    </dgm:pt>
    <dgm:pt modelId="{DB663166-8133-4886-9160-E42235256CA9}" type="sibTrans" cxnId="{FB47BEB1-E6DE-4BB4-AF7A-6D6CDA4AAF10}">
      <dgm:prSet/>
      <dgm:spPr/>
      <dgm:t>
        <a:bodyPr/>
        <a:lstStyle/>
        <a:p>
          <a:endParaRPr lang="en-GB" sz="800"/>
        </a:p>
      </dgm:t>
    </dgm:pt>
    <dgm:pt modelId="{2D54F19C-850B-439C-9508-BAC203DA791C}" type="pres">
      <dgm:prSet presAssocID="{2B7A0045-27D4-4679-9FD4-404E26625339}" presName="Name0" presStyleCnt="0">
        <dgm:presLayoutVars>
          <dgm:dir/>
          <dgm:resizeHandles val="exact"/>
        </dgm:presLayoutVars>
      </dgm:prSet>
      <dgm:spPr/>
    </dgm:pt>
    <dgm:pt modelId="{ABB9943B-702A-4D68-9258-6D2A1AFBB994}" type="pres">
      <dgm:prSet presAssocID="{E0AF9DBA-0F49-49C1-A9FC-8BE91BD4E877}" presName="node" presStyleLbl="node1" presStyleIdx="0" presStyleCnt="5">
        <dgm:presLayoutVars>
          <dgm:bulletEnabled val="1"/>
        </dgm:presLayoutVars>
      </dgm:prSet>
      <dgm:spPr/>
    </dgm:pt>
    <dgm:pt modelId="{83A5AFAE-3639-4834-B66F-3A3228FFDAE1}" type="pres">
      <dgm:prSet presAssocID="{D1BD0BD3-05F2-4DD3-9474-137599007551}" presName="sibTrans" presStyleLbl="sibTrans2D1" presStyleIdx="0" presStyleCnt="4"/>
      <dgm:spPr/>
    </dgm:pt>
    <dgm:pt modelId="{45DC623D-B90D-47FC-AFAA-7D00698319A4}" type="pres">
      <dgm:prSet presAssocID="{D1BD0BD3-05F2-4DD3-9474-137599007551}" presName="connectorText" presStyleLbl="sibTrans2D1" presStyleIdx="0" presStyleCnt="4"/>
      <dgm:spPr/>
    </dgm:pt>
    <dgm:pt modelId="{74807B50-425A-4422-A690-29D7F3CF9B81}" type="pres">
      <dgm:prSet presAssocID="{3587D874-77A3-48F7-B46F-FBB768C7067C}" presName="node" presStyleLbl="node1" presStyleIdx="1" presStyleCnt="5">
        <dgm:presLayoutVars>
          <dgm:bulletEnabled val="1"/>
        </dgm:presLayoutVars>
      </dgm:prSet>
      <dgm:spPr/>
    </dgm:pt>
    <dgm:pt modelId="{EF656215-B71E-4FBE-A3A3-4D53A38CFB6E}" type="pres">
      <dgm:prSet presAssocID="{57FF9B9F-CE92-4D86-BA04-C04BCCF281C0}" presName="sibTrans" presStyleLbl="sibTrans2D1" presStyleIdx="1" presStyleCnt="4"/>
      <dgm:spPr/>
    </dgm:pt>
    <dgm:pt modelId="{4D5CC020-BC12-4F0E-B613-3228D34CD6A0}" type="pres">
      <dgm:prSet presAssocID="{57FF9B9F-CE92-4D86-BA04-C04BCCF281C0}" presName="connectorText" presStyleLbl="sibTrans2D1" presStyleIdx="1" presStyleCnt="4"/>
      <dgm:spPr/>
    </dgm:pt>
    <dgm:pt modelId="{323FB308-C716-4221-A9D1-6E1018419C93}" type="pres">
      <dgm:prSet presAssocID="{ABF74017-3472-470F-9559-87A9BBC0F24C}" presName="node" presStyleLbl="node1" presStyleIdx="2" presStyleCnt="5">
        <dgm:presLayoutVars>
          <dgm:bulletEnabled val="1"/>
        </dgm:presLayoutVars>
      </dgm:prSet>
      <dgm:spPr/>
    </dgm:pt>
    <dgm:pt modelId="{EF8E3CFC-E103-42F8-BAA4-BC341D2816F2}" type="pres">
      <dgm:prSet presAssocID="{58351500-65A2-4613-BD52-479537B41EAF}" presName="sibTrans" presStyleLbl="sibTrans2D1" presStyleIdx="2" presStyleCnt="4"/>
      <dgm:spPr/>
    </dgm:pt>
    <dgm:pt modelId="{0C3B742A-E9C9-494F-839A-322762390D9E}" type="pres">
      <dgm:prSet presAssocID="{58351500-65A2-4613-BD52-479537B41EAF}" presName="connectorText" presStyleLbl="sibTrans2D1" presStyleIdx="2" presStyleCnt="4"/>
      <dgm:spPr/>
    </dgm:pt>
    <dgm:pt modelId="{9AE48E3B-62C8-4BCB-91EB-B01B3D0DE74B}" type="pres">
      <dgm:prSet presAssocID="{D812A1E5-67F3-48FF-8043-1AF9E287B846}" presName="node" presStyleLbl="node1" presStyleIdx="3" presStyleCnt="5">
        <dgm:presLayoutVars>
          <dgm:bulletEnabled val="1"/>
        </dgm:presLayoutVars>
      </dgm:prSet>
      <dgm:spPr/>
    </dgm:pt>
    <dgm:pt modelId="{BB654D3A-F226-48A3-85DE-294A89F284E1}" type="pres">
      <dgm:prSet presAssocID="{E1D14491-D482-44B5-9070-B1EB6857A10B}" presName="sibTrans" presStyleLbl="sibTrans2D1" presStyleIdx="3" presStyleCnt="4"/>
      <dgm:spPr/>
    </dgm:pt>
    <dgm:pt modelId="{41F3585E-646F-4FB7-973D-044397B64203}" type="pres">
      <dgm:prSet presAssocID="{E1D14491-D482-44B5-9070-B1EB6857A10B}" presName="connectorText" presStyleLbl="sibTrans2D1" presStyleIdx="3" presStyleCnt="4"/>
      <dgm:spPr/>
    </dgm:pt>
    <dgm:pt modelId="{61FE07DF-2DDD-422B-B7D3-E3CB0EAAC6EE}" type="pres">
      <dgm:prSet presAssocID="{9B2C0016-B070-4104-9AD9-20048E987D41}" presName="node" presStyleLbl="node1" presStyleIdx="4" presStyleCnt="5">
        <dgm:presLayoutVars>
          <dgm:bulletEnabled val="1"/>
        </dgm:presLayoutVars>
      </dgm:prSet>
      <dgm:spPr/>
    </dgm:pt>
  </dgm:ptLst>
  <dgm:cxnLst>
    <dgm:cxn modelId="{B919D40C-5515-4D16-A0E4-0DDCDE43994D}" type="presOf" srcId="{D1BD0BD3-05F2-4DD3-9474-137599007551}" destId="{83A5AFAE-3639-4834-B66F-3A3228FFDAE1}" srcOrd="0" destOrd="0" presId="urn:microsoft.com/office/officeart/2005/8/layout/process1"/>
    <dgm:cxn modelId="{377F4811-A740-4086-A6E6-E75FE2EA7285}" type="presOf" srcId="{D812A1E5-67F3-48FF-8043-1AF9E287B846}" destId="{9AE48E3B-62C8-4BCB-91EB-B01B3D0DE74B}" srcOrd="0" destOrd="0" presId="urn:microsoft.com/office/officeart/2005/8/layout/process1"/>
    <dgm:cxn modelId="{6CF9C51D-234B-44BF-B53E-F4862C6147CE}" srcId="{2B7A0045-27D4-4679-9FD4-404E26625339}" destId="{D812A1E5-67F3-48FF-8043-1AF9E287B846}" srcOrd="3" destOrd="0" parTransId="{913D1AC7-DECA-4FE4-9F8B-56FB3C04E953}" sibTransId="{E1D14491-D482-44B5-9070-B1EB6857A10B}"/>
    <dgm:cxn modelId="{7DF37D3A-A06D-4144-BFA4-2C2FF8D7BF05}" srcId="{2B7A0045-27D4-4679-9FD4-404E26625339}" destId="{E0AF9DBA-0F49-49C1-A9FC-8BE91BD4E877}" srcOrd="0" destOrd="0" parTransId="{7389E51F-B3B0-438D-8712-6674D918BD8E}" sibTransId="{D1BD0BD3-05F2-4DD3-9474-137599007551}"/>
    <dgm:cxn modelId="{7687073B-5559-475F-953D-E3A3A7E375ED}" type="presOf" srcId="{2B7A0045-27D4-4679-9FD4-404E26625339}" destId="{2D54F19C-850B-439C-9508-BAC203DA791C}" srcOrd="0" destOrd="0" presId="urn:microsoft.com/office/officeart/2005/8/layout/process1"/>
    <dgm:cxn modelId="{60A2633D-E13C-4D3C-AF5D-23C9AD729B78}" type="presOf" srcId="{58351500-65A2-4613-BD52-479537B41EAF}" destId="{0C3B742A-E9C9-494F-839A-322762390D9E}" srcOrd="1" destOrd="0" presId="urn:microsoft.com/office/officeart/2005/8/layout/process1"/>
    <dgm:cxn modelId="{2706BB6A-76BE-44DA-9F3B-D6E5EA3E0AA7}" type="presOf" srcId="{E1D14491-D482-44B5-9070-B1EB6857A10B}" destId="{BB654D3A-F226-48A3-85DE-294A89F284E1}" srcOrd="0" destOrd="0" presId="urn:microsoft.com/office/officeart/2005/8/layout/process1"/>
    <dgm:cxn modelId="{DE07F66C-09BF-469F-A49D-E1D785192F6D}" type="presOf" srcId="{9B2C0016-B070-4104-9AD9-20048E987D41}" destId="{61FE07DF-2DDD-422B-B7D3-E3CB0EAAC6EE}" srcOrd="0" destOrd="0" presId="urn:microsoft.com/office/officeart/2005/8/layout/process1"/>
    <dgm:cxn modelId="{A1A6B080-7135-4D55-8EE1-95B928B0A1B7}" type="presOf" srcId="{E1D14491-D482-44B5-9070-B1EB6857A10B}" destId="{41F3585E-646F-4FB7-973D-044397B64203}" srcOrd="1" destOrd="0" presId="urn:microsoft.com/office/officeart/2005/8/layout/process1"/>
    <dgm:cxn modelId="{67FC7191-D0B0-43B6-8B22-DEFD80B0DB51}" type="presOf" srcId="{58351500-65A2-4613-BD52-479537B41EAF}" destId="{EF8E3CFC-E103-42F8-BAA4-BC341D2816F2}" srcOrd="0" destOrd="0" presId="urn:microsoft.com/office/officeart/2005/8/layout/process1"/>
    <dgm:cxn modelId="{892F819C-E364-4083-9D2E-BDB0BDF18128}" srcId="{2B7A0045-27D4-4679-9FD4-404E26625339}" destId="{3587D874-77A3-48F7-B46F-FBB768C7067C}" srcOrd="1" destOrd="0" parTransId="{23E39B6B-4F25-433E-AEF4-6D34241DC4B1}" sibTransId="{57FF9B9F-CE92-4D86-BA04-C04BCCF281C0}"/>
    <dgm:cxn modelId="{FB47BEB1-E6DE-4BB4-AF7A-6D6CDA4AAF10}" srcId="{2B7A0045-27D4-4679-9FD4-404E26625339}" destId="{9B2C0016-B070-4104-9AD9-20048E987D41}" srcOrd="4" destOrd="0" parTransId="{E9D5AACB-7278-41E4-A3F9-BFDAB57B5C1A}" sibTransId="{DB663166-8133-4886-9160-E42235256CA9}"/>
    <dgm:cxn modelId="{24B2DCB6-CC8F-4117-BC16-9DD04D3F0FFA}" type="presOf" srcId="{D1BD0BD3-05F2-4DD3-9474-137599007551}" destId="{45DC623D-B90D-47FC-AFAA-7D00698319A4}" srcOrd="1" destOrd="0" presId="urn:microsoft.com/office/officeart/2005/8/layout/process1"/>
    <dgm:cxn modelId="{974D8CC2-9805-4969-A46D-AB5CD13381D4}" type="presOf" srcId="{3587D874-77A3-48F7-B46F-FBB768C7067C}" destId="{74807B50-425A-4422-A690-29D7F3CF9B81}" srcOrd="0" destOrd="0" presId="urn:microsoft.com/office/officeart/2005/8/layout/process1"/>
    <dgm:cxn modelId="{1465D8D2-997F-437B-8E82-075D65EC9C46}" type="presOf" srcId="{57FF9B9F-CE92-4D86-BA04-C04BCCF281C0}" destId="{4D5CC020-BC12-4F0E-B613-3228D34CD6A0}" srcOrd="1" destOrd="0" presId="urn:microsoft.com/office/officeart/2005/8/layout/process1"/>
    <dgm:cxn modelId="{0C37DAD6-FD69-4E1A-A45C-8D503E7607F5}" srcId="{2B7A0045-27D4-4679-9FD4-404E26625339}" destId="{ABF74017-3472-470F-9559-87A9BBC0F24C}" srcOrd="2" destOrd="0" parTransId="{C8786602-1107-4FF7-8352-BF4323C511C3}" sibTransId="{58351500-65A2-4613-BD52-479537B41EAF}"/>
    <dgm:cxn modelId="{52A301E4-E5BB-4B5C-A146-703FC5A03F41}" type="presOf" srcId="{E0AF9DBA-0F49-49C1-A9FC-8BE91BD4E877}" destId="{ABB9943B-702A-4D68-9258-6D2A1AFBB994}" srcOrd="0" destOrd="0" presId="urn:microsoft.com/office/officeart/2005/8/layout/process1"/>
    <dgm:cxn modelId="{D2E6E2EA-E75F-4242-A840-8FF3E760C4ED}" type="presOf" srcId="{57FF9B9F-CE92-4D86-BA04-C04BCCF281C0}" destId="{EF656215-B71E-4FBE-A3A3-4D53A38CFB6E}" srcOrd="0" destOrd="0" presId="urn:microsoft.com/office/officeart/2005/8/layout/process1"/>
    <dgm:cxn modelId="{DE51B1FA-8B6F-4AD8-9F1F-4CA0A85275F0}" type="presOf" srcId="{ABF74017-3472-470F-9559-87A9BBC0F24C}" destId="{323FB308-C716-4221-A9D1-6E1018419C93}" srcOrd="0" destOrd="0" presId="urn:microsoft.com/office/officeart/2005/8/layout/process1"/>
    <dgm:cxn modelId="{5B79035D-8125-4AE9-8C95-9F7D7FC990FB}" type="presParOf" srcId="{2D54F19C-850B-439C-9508-BAC203DA791C}" destId="{ABB9943B-702A-4D68-9258-6D2A1AFBB994}" srcOrd="0" destOrd="0" presId="urn:microsoft.com/office/officeart/2005/8/layout/process1"/>
    <dgm:cxn modelId="{4DCDEFC0-B3DE-4AA3-A199-ED7ABA301DD9}" type="presParOf" srcId="{2D54F19C-850B-439C-9508-BAC203DA791C}" destId="{83A5AFAE-3639-4834-B66F-3A3228FFDAE1}" srcOrd="1" destOrd="0" presId="urn:microsoft.com/office/officeart/2005/8/layout/process1"/>
    <dgm:cxn modelId="{76DC9133-8EB4-4D0F-B0CD-57695B9425EE}" type="presParOf" srcId="{83A5AFAE-3639-4834-B66F-3A3228FFDAE1}" destId="{45DC623D-B90D-47FC-AFAA-7D00698319A4}" srcOrd="0" destOrd="0" presId="urn:microsoft.com/office/officeart/2005/8/layout/process1"/>
    <dgm:cxn modelId="{A953C5F0-013A-45D0-8745-3F5B53B7C309}" type="presParOf" srcId="{2D54F19C-850B-439C-9508-BAC203DA791C}" destId="{74807B50-425A-4422-A690-29D7F3CF9B81}" srcOrd="2" destOrd="0" presId="urn:microsoft.com/office/officeart/2005/8/layout/process1"/>
    <dgm:cxn modelId="{01EACBC2-C2A5-4345-AB12-4D5C4D5B64C4}" type="presParOf" srcId="{2D54F19C-850B-439C-9508-BAC203DA791C}" destId="{EF656215-B71E-4FBE-A3A3-4D53A38CFB6E}" srcOrd="3" destOrd="0" presId="urn:microsoft.com/office/officeart/2005/8/layout/process1"/>
    <dgm:cxn modelId="{3219321D-F31F-4220-A035-DE66BB901C0B}" type="presParOf" srcId="{EF656215-B71E-4FBE-A3A3-4D53A38CFB6E}" destId="{4D5CC020-BC12-4F0E-B613-3228D34CD6A0}" srcOrd="0" destOrd="0" presId="urn:microsoft.com/office/officeart/2005/8/layout/process1"/>
    <dgm:cxn modelId="{33EE4FE1-6B5D-41B1-983A-6C2E66C2FF66}" type="presParOf" srcId="{2D54F19C-850B-439C-9508-BAC203DA791C}" destId="{323FB308-C716-4221-A9D1-6E1018419C93}" srcOrd="4" destOrd="0" presId="urn:microsoft.com/office/officeart/2005/8/layout/process1"/>
    <dgm:cxn modelId="{98E220F1-4D69-4513-A0B1-6654DF7C7032}" type="presParOf" srcId="{2D54F19C-850B-439C-9508-BAC203DA791C}" destId="{EF8E3CFC-E103-42F8-BAA4-BC341D2816F2}" srcOrd="5" destOrd="0" presId="urn:microsoft.com/office/officeart/2005/8/layout/process1"/>
    <dgm:cxn modelId="{14CE4441-3A2F-4E55-A105-CE530827DE3D}" type="presParOf" srcId="{EF8E3CFC-E103-42F8-BAA4-BC341D2816F2}" destId="{0C3B742A-E9C9-494F-839A-322762390D9E}" srcOrd="0" destOrd="0" presId="urn:microsoft.com/office/officeart/2005/8/layout/process1"/>
    <dgm:cxn modelId="{D06FB8AE-CE0E-46DF-9B80-DD1A9C3C87FF}" type="presParOf" srcId="{2D54F19C-850B-439C-9508-BAC203DA791C}" destId="{9AE48E3B-62C8-4BCB-91EB-B01B3D0DE74B}" srcOrd="6" destOrd="0" presId="urn:microsoft.com/office/officeart/2005/8/layout/process1"/>
    <dgm:cxn modelId="{9B84EC82-9C01-491D-8C50-591AFAD97C5B}" type="presParOf" srcId="{2D54F19C-850B-439C-9508-BAC203DA791C}" destId="{BB654D3A-F226-48A3-85DE-294A89F284E1}" srcOrd="7" destOrd="0" presId="urn:microsoft.com/office/officeart/2005/8/layout/process1"/>
    <dgm:cxn modelId="{86252C20-0658-4565-A0BB-D6F7860F0D0F}" type="presParOf" srcId="{BB654D3A-F226-48A3-85DE-294A89F284E1}" destId="{41F3585E-646F-4FB7-973D-044397B64203}" srcOrd="0" destOrd="0" presId="urn:microsoft.com/office/officeart/2005/8/layout/process1"/>
    <dgm:cxn modelId="{8D084DEB-F07B-47D8-9F3C-A091B06BB56A}" type="presParOf" srcId="{2D54F19C-850B-439C-9508-BAC203DA791C}" destId="{61FE07DF-2DDD-422B-B7D3-E3CB0EAAC6EE}"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B9943B-702A-4D68-9258-6D2A1AFBB994}">
      <dsp:nvSpPr>
        <dsp:cNvPr id="0" name=""/>
        <dsp:cNvSpPr/>
      </dsp:nvSpPr>
      <dsp:spPr>
        <a:xfrm>
          <a:off x="2976" y="178907"/>
          <a:ext cx="922734" cy="5536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bg1"/>
              </a:solidFill>
            </a:rPr>
            <a:t>N21 Release 22/1/22</a:t>
          </a:r>
          <a:endParaRPr lang="en-GB" sz="800" kern="1200" dirty="0">
            <a:solidFill>
              <a:schemeClr val="bg1"/>
            </a:solidFill>
          </a:endParaRPr>
        </a:p>
      </dsp:txBody>
      <dsp:txXfrm>
        <a:off x="19192" y="195123"/>
        <a:ext cx="890302" cy="521208"/>
      </dsp:txXfrm>
    </dsp:sp>
    <dsp:sp modelId="{83A5AFAE-3639-4834-B66F-3A3228FFDAE1}">
      <dsp:nvSpPr>
        <dsp:cNvPr id="0" name=""/>
        <dsp:cNvSpPr/>
      </dsp:nvSpPr>
      <dsp:spPr>
        <a:xfrm>
          <a:off x="1017984" y="341308"/>
          <a:ext cx="195619" cy="2288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GB" sz="800" kern="1200"/>
        </a:p>
      </dsp:txBody>
      <dsp:txXfrm>
        <a:off x="1017984" y="387076"/>
        <a:ext cx="136933" cy="137302"/>
      </dsp:txXfrm>
    </dsp:sp>
    <dsp:sp modelId="{74807B50-425A-4422-A690-29D7F3CF9B81}">
      <dsp:nvSpPr>
        <dsp:cNvPr id="0" name=""/>
        <dsp:cNvSpPr/>
      </dsp:nvSpPr>
      <dsp:spPr>
        <a:xfrm>
          <a:off x="1294804" y="178907"/>
          <a:ext cx="922734" cy="5536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bg1"/>
              </a:solidFill>
            </a:rPr>
            <a:t>6 week gap</a:t>
          </a:r>
          <a:endParaRPr lang="en-GB" sz="800" kern="1200" dirty="0">
            <a:solidFill>
              <a:schemeClr val="bg1"/>
            </a:solidFill>
          </a:endParaRPr>
        </a:p>
      </dsp:txBody>
      <dsp:txXfrm>
        <a:off x="1311020" y="195123"/>
        <a:ext cx="890302" cy="521208"/>
      </dsp:txXfrm>
    </dsp:sp>
    <dsp:sp modelId="{EF656215-B71E-4FBE-A3A3-4D53A38CFB6E}">
      <dsp:nvSpPr>
        <dsp:cNvPr id="0" name=""/>
        <dsp:cNvSpPr/>
      </dsp:nvSpPr>
      <dsp:spPr>
        <a:xfrm>
          <a:off x="2309812" y="341308"/>
          <a:ext cx="195619" cy="2288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GB" sz="800" kern="1200"/>
        </a:p>
      </dsp:txBody>
      <dsp:txXfrm>
        <a:off x="2309812" y="387076"/>
        <a:ext cx="136933" cy="137302"/>
      </dsp:txXfrm>
    </dsp:sp>
    <dsp:sp modelId="{323FB308-C716-4221-A9D1-6E1018419C93}">
      <dsp:nvSpPr>
        <dsp:cNvPr id="0" name=""/>
        <dsp:cNvSpPr/>
      </dsp:nvSpPr>
      <dsp:spPr>
        <a:xfrm>
          <a:off x="2586632" y="178907"/>
          <a:ext cx="922734" cy="5536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bg1"/>
              </a:solidFill>
            </a:rPr>
            <a:t>Move to Cloud 12-13/3/22 March </a:t>
          </a:r>
          <a:endParaRPr lang="en-GB" sz="800" kern="1200" dirty="0">
            <a:solidFill>
              <a:schemeClr val="bg1"/>
            </a:solidFill>
          </a:endParaRPr>
        </a:p>
      </dsp:txBody>
      <dsp:txXfrm>
        <a:off x="2602848" y="195123"/>
        <a:ext cx="890302" cy="521208"/>
      </dsp:txXfrm>
    </dsp:sp>
    <dsp:sp modelId="{EF8E3CFC-E103-42F8-BAA4-BC341D2816F2}">
      <dsp:nvSpPr>
        <dsp:cNvPr id="0" name=""/>
        <dsp:cNvSpPr/>
      </dsp:nvSpPr>
      <dsp:spPr>
        <a:xfrm>
          <a:off x="3601640" y="341308"/>
          <a:ext cx="195619" cy="2288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GB" sz="800" kern="1200"/>
        </a:p>
      </dsp:txBody>
      <dsp:txXfrm>
        <a:off x="3601640" y="387076"/>
        <a:ext cx="136933" cy="137302"/>
      </dsp:txXfrm>
    </dsp:sp>
    <dsp:sp modelId="{9AE48E3B-62C8-4BCB-91EB-B01B3D0DE74B}">
      <dsp:nvSpPr>
        <dsp:cNvPr id="0" name=""/>
        <dsp:cNvSpPr/>
      </dsp:nvSpPr>
      <dsp:spPr>
        <a:xfrm>
          <a:off x="3878460" y="178907"/>
          <a:ext cx="922734" cy="5536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bg1"/>
              </a:solidFill>
            </a:rPr>
            <a:t>6 week gap</a:t>
          </a:r>
          <a:endParaRPr lang="en-GB" sz="800" kern="1200" dirty="0">
            <a:solidFill>
              <a:schemeClr val="bg1"/>
            </a:solidFill>
          </a:endParaRPr>
        </a:p>
      </dsp:txBody>
      <dsp:txXfrm>
        <a:off x="3894676" y="195123"/>
        <a:ext cx="890302" cy="521208"/>
      </dsp:txXfrm>
    </dsp:sp>
    <dsp:sp modelId="{BB654D3A-F226-48A3-85DE-294A89F284E1}">
      <dsp:nvSpPr>
        <dsp:cNvPr id="0" name=""/>
        <dsp:cNvSpPr/>
      </dsp:nvSpPr>
      <dsp:spPr>
        <a:xfrm>
          <a:off x="4893468" y="341308"/>
          <a:ext cx="195619" cy="2288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GB" sz="800" kern="1200"/>
        </a:p>
      </dsp:txBody>
      <dsp:txXfrm>
        <a:off x="4893468" y="387076"/>
        <a:ext cx="136933" cy="137302"/>
      </dsp:txXfrm>
    </dsp:sp>
    <dsp:sp modelId="{61FE07DF-2DDD-422B-B7D3-E3CB0EAAC6EE}">
      <dsp:nvSpPr>
        <dsp:cNvPr id="0" name=""/>
        <dsp:cNvSpPr/>
      </dsp:nvSpPr>
      <dsp:spPr>
        <a:xfrm>
          <a:off x="5170289" y="178907"/>
          <a:ext cx="922734" cy="5536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bg1"/>
              </a:solidFill>
            </a:rPr>
            <a:t>CSSC Data Migration 1/5/22 (earliest)</a:t>
          </a:r>
          <a:endParaRPr lang="en-GB" sz="800" kern="1200" dirty="0">
            <a:solidFill>
              <a:schemeClr val="bg1"/>
            </a:solidFill>
          </a:endParaRPr>
        </a:p>
      </dsp:txBody>
      <dsp:txXfrm>
        <a:off x="5186505" y="195123"/>
        <a:ext cx="890302" cy="52120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9792"/>
            <a:ext cx="7772400" cy="1103880"/>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2918248"/>
            <a:ext cx="6400800" cy="131607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4213751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Quote - Image 1">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75594A00-788D-4F8C-B437-5EA2B13E128A}"/>
              </a:ext>
            </a:extLst>
          </p:cNvPr>
          <p:cNvSpPr>
            <a:spLocks noGrp="1"/>
          </p:cNvSpPr>
          <p:nvPr>
            <p:ph type="body" sz="quarter" idx="11" hasCustomPrompt="1"/>
          </p:nvPr>
        </p:nvSpPr>
        <p:spPr>
          <a:xfrm>
            <a:off x="347300" y="4632325"/>
            <a:ext cx="3310300" cy="245492"/>
          </a:xfrm>
          <a:prstGeom prst="rect">
            <a:avLst/>
          </a:prstGeom>
        </p:spPr>
        <p:txBody>
          <a:bodyPr/>
          <a:lstStyle>
            <a:lvl1pPr marL="12700" indent="0" algn="l" defTabSz="914400" rtl="0" eaLnBrk="1" latinLnBrk="0" hangingPunct="1">
              <a:lnSpc>
                <a:spcPct val="100000"/>
              </a:lnSpc>
              <a:spcBef>
                <a:spcPts val="150"/>
              </a:spcBef>
              <a:buNone/>
              <a:defRPr lang="en-GB" sz="1000" kern="1200" dirty="0" smtClean="0">
                <a:solidFill>
                  <a:schemeClr val="bg1"/>
                </a:solidFill>
                <a:latin typeface="+mj-lt"/>
                <a:ea typeface="+mn-ea"/>
                <a:cs typeface="+mn-cs"/>
              </a:defRPr>
            </a:lvl1pPr>
            <a:lvl2pPr marL="457200" indent="0" algn="l" defTabSz="914400" rtl="0" eaLnBrk="1" latinLnBrk="0" hangingPunct="1">
              <a:lnSpc>
                <a:spcPct val="100000"/>
              </a:lnSpc>
              <a:buNone/>
              <a:defRPr lang="en-US" sz="1200" kern="1200" dirty="0" smtClean="0">
                <a:solidFill>
                  <a:srgbClr val="F5F5F5"/>
                </a:solidFill>
                <a:latin typeface="Poppins-Medium"/>
                <a:ea typeface="+mn-ea"/>
                <a:cs typeface="Poppins-Medium"/>
              </a:defRPr>
            </a:lvl2pPr>
            <a:lvl3pPr marL="914400" indent="0" algn="l" defTabSz="914400" rtl="0" eaLnBrk="1" latinLnBrk="0" hangingPunct="1">
              <a:lnSpc>
                <a:spcPct val="100000"/>
              </a:lnSpc>
              <a:buNone/>
              <a:defRPr lang="en-US" sz="1200" kern="1200" dirty="0" smtClean="0">
                <a:solidFill>
                  <a:srgbClr val="F5F5F5"/>
                </a:solidFill>
                <a:latin typeface="Poppins-Medium"/>
                <a:ea typeface="+mn-ea"/>
                <a:cs typeface="Poppins-Medium"/>
              </a:defRPr>
            </a:lvl3pPr>
            <a:lvl4pPr marL="1371600" indent="0" algn="l" defTabSz="914400" rtl="0" eaLnBrk="1" latinLnBrk="0" hangingPunct="1">
              <a:lnSpc>
                <a:spcPct val="100000"/>
              </a:lnSpc>
              <a:buNone/>
              <a:defRPr lang="en-US" sz="1200" kern="1200" dirty="0" smtClean="0">
                <a:solidFill>
                  <a:srgbClr val="F5F5F5"/>
                </a:solidFill>
                <a:latin typeface="Poppins-Medium"/>
                <a:ea typeface="+mn-ea"/>
                <a:cs typeface="Poppins-Medium"/>
              </a:defRPr>
            </a:lvl4pPr>
            <a:lvl5pPr marL="1828800" indent="0" algn="l" defTabSz="914400" rtl="0" eaLnBrk="1" latinLnBrk="0" hangingPunct="1">
              <a:lnSpc>
                <a:spcPct val="100000"/>
              </a:lnSpc>
              <a:buNone/>
              <a:defRPr lang="en-GB" sz="1200" kern="1200" dirty="0">
                <a:solidFill>
                  <a:srgbClr val="F5F5F5"/>
                </a:solidFill>
                <a:latin typeface="Poppins-Medium"/>
                <a:ea typeface="+mn-ea"/>
                <a:cs typeface="Poppins-Medium"/>
              </a:defRPr>
            </a:lvl5pPr>
          </a:lstStyle>
          <a:p>
            <a:pPr marL="12700" marR="0" lvl="0" indent="0" algn="l" defTabSz="914400" rtl="0" eaLnBrk="1" fontAlgn="auto" latinLnBrk="0" hangingPunct="1">
              <a:lnSpc>
                <a:spcPct val="100000"/>
              </a:lnSpc>
              <a:spcBef>
                <a:spcPts val="150"/>
              </a:spcBef>
              <a:spcAft>
                <a:spcPts val="0"/>
              </a:spcAft>
              <a:buClrTx/>
              <a:buSzTx/>
              <a:buFontTx/>
              <a:buNone/>
              <a:tabLst/>
              <a:defRPr/>
            </a:pPr>
            <a:r>
              <a:rPr lang="en-GB"/>
              <a:t>Presentation</a:t>
            </a:r>
            <a:r>
              <a:rPr lang="en-GB" spc="-20"/>
              <a:t> </a:t>
            </a:r>
            <a:r>
              <a:rPr lang="en-GB"/>
              <a:t>Title</a:t>
            </a:r>
            <a:r>
              <a:rPr lang="en-GB" spc="235"/>
              <a:t> </a:t>
            </a:r>
            <a:r>
              <a:rPr lang="en-GB"/>
              <a:t>|</a:t>
            </a:r>
            <a:r>
              <a:rPr lang="en-GB" spc="240"/>
              <a:t> </a:t>
            </a:r>
            <a:r>
              <a:rPr lang="en-GB">
                <a:cs typeface="Poppins-Medium"/>
              </a:rPr>
              <a:t>88/88/2021</a:t>
            </a:r>
          </a:p>
          <a:p>
            <a:pPr lvl="0"/>
            <a:endParaRPr lang="en-GB"/>
          </a:p>
        </p:txBody>
      </p:sp>
      <p:sp>
        <p:nvSpPr>
          <p:cNvPr id="5" name="Text Placeholder 4">
            <a:extLst>
              <a:ext uri="{FF2B5EF4-FFF2-40B4-BE49-F238E27FC236}">
                <a16:creationId xmlns:a16="http://schemas.microsoft.com/office/drawing/2014/main" id="{7E08CF03-B425-4AF2-B98C-44735CF0818D}"/>
              </a:ext>
            </a:extLst>
          </p:cNvPr>
          <p:cNvSpPr>
            <a:spLocks noGrp="1"/>
          </p:cNvSpPr>
          <p:nvPr>
            <p:ph type="body" sz="quarter" idx="13" hasCustomPrompt="1"/>
          </p:nvPr>
        </p:nvSpPr>
        <p:spPr>
          <a:xfrm>
            <a:off x="228600" y="1203325"/>
            <a:ext cx="2133600" cy="2047875"/>
          </a:xfrm>
          <a:prstGeom prst="rect">
            <a:avLst/>
          </a:prstGeom>
        </p:spPr>
        <p:txBody>
          <a:bodyPr anchor="ctr"/>
          <a:lstStyle>
            <a:lvl1pPr>
              <a:defRPr sz="1400"/>
            </a:lvl1pPr>
            <a:lvl2pPr>
              <a:defRPr sz="1400"/>
            </a:lvl2pPr>
            <a:lvl3pPr>
              <a:defRPr sz="1400"/>
            </a:lvl3pPr>
            <a:lvl4pPr>
              <a:defRPr sz="1400"/>
            </a:lvl4pPr>
            <a:lvl5pPr>
              <a:defRPr sz="1400"/>
            </a:lvl5pPr>
          </a:lstStyle>
          <a:p>
            <a:pPr lvl="0"/>
            <a:r>
              <a:rPr lang="en-US"/>
              <a:t>“Insert key quote or main message here”</a:t>
            </a:r>
            <a:endParaRPr lang="en-GB"/>
          </a:p>
        </p:txBody>
      </p:sp>
    </p:spTree>
    <p:extLst>
      <p:ext uri="{BB962C8B-B14F-4D97-AF65-F5344CB8AC3E}">
        <p14:creationId xmlns:p14="http://schemas.microsoft.com/office/powerpoint/2010/main" val="2626391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2395536" y="260815"/>
            <a:ext cx="4691063" cy="477054"/>
          </a:xfrm>
          <a:prstGeom prst="rect">
            <a:avLst/>
          </a:prstGeom>
        </p:spPr>
        <p:txBody>
          <a:bodyPr wrap="square">
            <a:spAutoFit/>
          </a:bodyPr>
          <a:lstStyle>
            <a:lvl1pPr algn="ctr">
              <a:defRPr kumimoji="0" lang="en-GB" sz="2600" b="0" i="0" u="none" strike="noStrike" kern="0" cap="none" spc="0" normalizeH="0" baseline="0" noProof="0" dirty="0" smtClean="0">
                <a:ln>
                  <a:noFill/>
                </a:ln>
                <a:solidFill>
                  <a:srgbClr val="FFBA1A"/>
                </a:solidFill>
                <a:effectLst/>
                <a:uLnTx/>
                <a:uFillTx/>
                <a:latin typeface="Poppins-Light"/>
                <a:ea typeface="+mj-ea"/>
                <a:cs typeface="Poppins-Light"/>
              </a:defRPr>
            </a:lvl1pPr>
          </a:lstStyle>
          <a:p>
            <a:pPr marL="12700" marR="5080" lvl="0" indent="0" algn="l" defTabSz="914400" rtl="0" eaLnBrk="1" fontAlgn="auto" latinLnBrk="0" hangingPunct="1">
              <a:lnSpc>
                <a:spcPts val="3000"/>
              </a:lnSpc>
              <a:spcBef>
                <a:spcPts val="300"/>
              </a:spcBef>
              <a:spcAft>
                <a:spcPts val="0"/>
              </a:spcAft>
              <a:buClrTx/>
              <a:buSzTx/>
              <a:buFontTx/>
              <a:buNone/>
              <a:tabLst/>
              <a:defRPr/>
            </a:pPr>
            <a:r>
              <a:rPr kumimoji="0" lang="en-GB" sz="2600" b="0" i="0" u="none" strike="noStrike" kern="0" cap="none" spc="0" normalizeH="0" baseline="0" noProof="0">
                <a:ln>
                  <a:noFill/>
                </a:ln>
                <a:solidFill>
                  <a:srgbClr val="FFBA1A"/>
                </a:solidFill>
                <a:effectLst/>
                <a:uLnTx/>
                <a:uFillTx/>
                <a:latin typeface="Poppins-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457200" y="898525"/>
            <a:ext cx="8305800" cy="3886200"/>
          </a:xfrm>
          <a:prstGeom prst="rect">
            <a:avLst/>
          </a:prstGeom>
        </p:spPr>
        <p:txBody>
          <a:bodyPr/>
          <a:lstStyle>
            <a:lvl1pPr>
              <a:defRPr sz="900">
                <a:solidFill>
                  <a:schemeClr val="accent1"/>
                </a:solidFill>
              </a:defRPr>
            </a:lvl1pPr>
            <a:lvl2pPr>
              <a:defRPr sz="900">
                <a:solidFill>
                  <a:schemeClr val="accent1"/>
                </a:solidFill>
              </a:defRPr>
            </a:lvl2pPr>
            <a:lvl3pPr>
              <a:defRPr sz="900">
                <a:solidFill>
                  <a:schemeClr val="accent1"/>
                </a:solidFill>
              </a:defRPr>
            </a:lvl3pPr>
            <a:lvl4pPr>
              <a:defRPr sz="900">
                <a:solidFill>
                  <a:schemeClr val="accent1"/>
                </a:solidFill>
              </a:defRPr>
            </a:lvl4pPr>
            <a:lvl5pPr>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86440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61742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9257"/>
            <a:ext cx="7772400" cy="1022817"/>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182726"/>
            <a:ext cx="7772400" cy="112652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921608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1224"/>
            <a:ext cx="4038600" cy="25486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1224"/>
            <a:ext cx="4038600" cy="25486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27485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2757"/>
            <a:ext cx="4040188" cy="48041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3170"/>
            <a:ext cx="4040188" cy="2967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2757"/>
            <a:ext cx="4041775" cy="48041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1633170"/>
            <a:ext cx="4041775" cy="2967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631"/>
            <a:ext cx="8229600" cy="638367"/>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3309065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6635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114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5040"/>
            <a:ext cx="3008313" cy="872614"/>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5041"/>
            <a:ext cx="5111750" cy="43952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7655"/>
            <a:ext cx="3008313" cy="352264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521071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4895"/>
            <a:ext cx="5486400" cy="425579"/>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60148"/>
            <a:ext cx="5486400" cy="30899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30473"/>
            <a:ext cx="5486400" cy="6043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794035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631"/>
            <a:ext cx="8229600" cy="638367"/>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060890"/>
            <a:ext cx="8229600" cy="367694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20683384"/>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20" r:id="rId10"/>
    <p:sldLayoutId id="2147483721" r:id="rId11"/>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DEBC1AC-79B6-41F5-A13D-CE715C49CF35}"/>
              </a:ext>
            </a:extLst>
          </p:cNvPr>
          <p:cNvSpPr>
            <a:spLocks noGrp="1"/>
          </p:cNvSpPr>
          <p:nvPr>
            <p:ph type="title"/>
          </p:nvPr>
        </p:nvSpPr>
        <p:spPr/>
        <p:txBody>
          <a:bodyPr>
            <a:normAutofit fontScale="90000"/>
          </a:bodyPr>
          <a:lstStyle/>
          <a:p>
            <a:br>
              <a:rPr lang="en-GB" dirty="0"/>
            </a:br>
            <a:endParaRPr lang="en-GB" dirty="0"/>
          </a:p>
        </p:txBody>
      </p:sp>
      <p:sp>
        <p:nvSpPr>
          <p:cNvPr id="6" name="Text Placeholder 5">
            <a:extLst>
              <a:ext uri="{FF2B5EF4-FFF2-40B4-BE49-F238E27FC236}">
                <a16:creationId xmlns:a16="http://schemas.microsoft.com/office/drawing/2014/main" id="{27C10483-91F7-474C-9299-5E2DD863D5F9}"/>
              </a:ext>
            </a:extLst>
          </p:cNvPr>
          <p:cNvSpPr>
            <a:spLocks noGrp="1"/>
          </p:cNvSpPr>
          <p:nvPr>
            <p:ph type="body" idx="1"/>
          </p:nvPr>
        </p:nvSpPr>
        <p:spPr/>
        <p:txBody>
          <a:bodyPr>
            <a:noAutofit/>
          </a:bodyPr>
          <a:lstStyle/>
          <a:p>
            <a:pPr algn="ctr"/>
            <a:r>
              <a:rPr lang="en-GB" sz="3600" dirty="0"/>
              <a:t>Impact Assessment to SoLR process of the November 2021 Release </a:t>
            </a:r>
          </a:p>
        </p:txBody>
      </p:sp>
    </p:spTree>
    <p:extLst>
      <p:ext uri="{BB962C8B-B14F-4D97-AF65-F5344CB8AC3E}">
        <p14:creationId xmlns:p14="http://schemas.microsoft.com/office/powerpoint/2010/main" val="3925895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F06FA-026E-4828-A547-F1A6EC94788D}"/>
              </a:ext>
            </a:extLst>
          </p:cNvPr>
          <p:cNvSpPr>
            <a:spLocks noGrp="1"/>
          </p:cNvSpPr>
          <p:nvPr>
            <p:ph type="title"/>
          </p:nvPr>
        </p:nvSpPr>
        <p:spPr/>
        <p:txBody>
          <a:bodyPr/>
          <a:lstStyle/>
          <a:p>
            <a:r>
              <a:rPr lang="en-GB" dirty="0"/>
              <a:t>Overview</a:t>
            </a:r>
          </a:p>
        </p:txBody>
      </p:sp>
      <p:sp>
        <p:nvSpPr>
          <p:cNvPr id="3" name="Text Placeholder 2">
            <a:extLst>
              <a:ext uri="{FF2B5EF4-FFF2-40B4-BE49-F238E27FC236}">
                <a16:creationId xmlns:a16="http://schemas.microsoft.com/office/drawing/2014/main" id="{E00E5BAF-0514-4972-8B6F-2337A164929E}"/>
              </a:ext>
            </a:extLst>
          </p:cNvPr>
          <p:cNvSpPr>
            <a:spLocks noGrp="1"/>
          </p:cNvSpPr>
          <p:nvPr>
            <p:ph type="body" sz="quarter" idx="4294967295"/>
          </p:nvPr>
        </p:nvSpPr>
        <p:spPr>
          <a:xfrm>
            <a:off x="457200" y="857872"/>
            <a:ext cx="8229600" cy="3784922"/>
          </a:xfrm>
          <a:ln>
            <a:noFill/>
          </a:ln>
        </p:spPr>
        <p:txBody>
          <a:bodyPr>
            <a:normAutofit/>
          </a:bodyPr>
          <a:lstStyle/>
          <a:p>
            <a:r>
              <a:rPr lang="en-GB" sz="1400" dirty="0">
                <a:solidFill>
                  <a:schemeClr val="tx2"/>
                </a:solidFill>
              </a:rPr>
              <a:t>During the current crisis within the gas industry, we have been managing the Supplier of Last Resort (SoLR) process in UK Link.  In what is a very challenging time for the industry, our primary obligation as CDSP is to ensure that we provide a robust and effective UK Link platform to manage core processes such as switching</a:t>
            </a:r>
          </a:p>
          <a:p>
            <a:endParaRPr lang="en-GB" sz="1400" dirty="0">
              <a:solidFill>
                <a:schemeClr val="tx2"/>
              </a:solidFill>
            </a:endParaRPr>
          </a:p>
          <a:p>
            <a:r>
              <a:rPr lang="en-GB" sz="1400" dirty="0">
                <a:solidFill>
                  <a:schemeClr val="tx2"/>
                </a:solidFill>
              </a:rPr>
              <a:t>Last week the market environment changed considerably with an organisation withdrawing from the shipping market - this is having a significant impact, with c100,000 switches per day being required to support SoLR activity </a:t>
            </a:r>
          </a:p>
          <a:p>
            <a:endParaRPr lang="en-GB" sz="1400" dirty="0">
              <a:solidFill>
                <a:schemeClr val="tx2"/>
              </a:solidFill>
            </a:endParaRPr>
          </a:p>
          <a:p>
            <a:r>
              <a:rPr lang="en-GB" sz="1400" dirty="0">
                <a:solidFill>
                  <a:schemeClr val="tx2"/>
                </a:solidFill>
              </a:rPr>
              <a:t>The November 2021 (N21) project includes changes that impact areas within UK Link that are critical to the SoLR process</a:t>
            </a:r>
          </a:p>
          <a:p>
            <a:endParaRPr lang="en-GB" sz="1400" dirty="0">
              <a:solidFill>
                <a:schemeClr val="tx2"/>
              </a:solidFill>
            </a:endParaRPr>
          </a:p>
          <a:p>
            <a:r>
              <a:rPr lang="en-GB" sz="1400" dirty="0">
                <a:solidFill>
                  <a:schemeClr val="tx2"/>
                </a:solidFill>
              </a:rPr>
              <a:t>As market issues escalated, we undertook an Impact assessment (IA) into the potential risk that the N21 release poses to the current UK Link production service that is supporting the industry SOLR process</a:t>
            </a:r>
          </a:p>
        </p:txBody>
      </p:sp>
    </p:spTree>
    <p:extLst>
      <p:ext uri="{BB962C8B-B14F-4D97-AF65-F5344CB8AC3E}">
        <p14:creationId xmlns:p14="http://schemas.microsoft.com/office/powerpoint/2010/main" val="3719048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32146-FA12-43CE-8EB2-60C5F21A049D}"/>
              </a:ext>
            </a:extLst>
          </p:cNvPr>
          <p:cNvSpPr>
            <a:spLocks noGrp="1"/>
          </p:cNvSpPr>
          <p:nvPr>
            <p:ph type="title"/>
          </p:nvPr>
        </p:nvSpPr>
        <p:spPr/>
        <p:txBody>
          <a:bodyPr/>
          <a:lstStyle/>
          <a:p>
            <a:r>
              <a:rPr lang="en-GB" dirty="0"/>
              <a:t>Recommendation</a:t>
            </a:r>
          </a:p>
        </p:txBody>
      </p:sp>
      <p:sp>
        <p:nvSpPr>
          <p:cNvPr id="3" name="Text Placeholder 2">
            <a:extLst>
              <a:ext uri="{FF2B5EF4-FFF2-40B4-BE49-F238E27FC236}">
                <a16:creationId xmlns:a16="http://schemas.microsoft.com/office/drawing/2014/main" id="{157A4C40-0340-4CA1-9607-C29A5F3793A2}"/>
              </a:ext>
            </a:extLst>
          </p:cNvPr>
          <p:cNvSpPr txBox="1">
            <a:spLocks/>
          </p:cNvSpPr>
          <p:nvPr/>
        </p:nvSpPr>
        <p:spPr>
          <a:xfrm>
            <a:off x="233916" y="829518"/>
            <a:ext cx="8084423" cy="400098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400" b="1" dirty="0">
                <a:solidFill>
                  <a:schemeClr val="tx2"/>
                </a:solidFill>
              </a:rPr>
              <a:t>Our recommendation is that the N21 release should be wholly / partly delayed to 22</a:t>
            </a:r>
            <a:r>
              <a:rPr lang="en-GB" sz="1400" b="1" baseline="30000" dirty="0">
                <a:solidFill>
                  <a:schemeClr val="tx2"/>
                </a:solidFill>
              </a:rPr>
              <a:t>nd</a:t>
            </a:r>
            <a:r>
              <a:rPr lang="en-GB" sz="1400" b="1" dirty="0">
                <a:solidFill>
                  <a:schemeClr val="tx2"/>
                </a:solidFill>
              </a:rPr>
              <a:t> &amp; 23</a:t>
            </a:r>
            <a:r>
              <a:rPr lang="en-GB" sz="1400" b="1" baseline="30000" dirty="0">
                <a:solidFill>
                  <a:schemeClr val="tx2"/>
                </a:solidFill>
              </a:rPr>
              <a:t>rd</a:t>
            </a:r>
            <a:r>
              <a:rPr lang="en-GB" sz="1400" b="1" dirty="0">
                <a:solidFill>
                  <a:schemeClr val="tx2"/>
                </a:solidFill>
              </a:rPr>
              <a:t> January 2022 to ensure that potential risks identified in the Impact Assessment do not materialise and lead to failure of the SoLR process</a:t>
            </a:r>
            <a:r>
              <a:rPr lang="en-GB" sz="1400" dirty="0">
                <a:solidFill>
                  <a:schemeClr val="tx2"/>
                </a:solidFill>
              </a:rPr>
              <a:t> </a:t>
            </a:r>
            <a:r>
              <a:rPr lang="en-GB" sz="1400" b="1" dirty="0">
                <a:solidFill>
                  <a:schemeClr val="tx2"/>
                </a:solidFill>
              </a:rPr>
              <a:t>at such a critical point in time</a:t>
            </a:r>
            <a:r>
              <a:rPr lang="en-GB" sz="1400" dirty="0">
                <a:solidFill>
                  <a:schemeClr val="tx2"/>
                </a:solidFill>
              </a:rPr>
              <a:t>  </a:t>
            </a:r>
          </a:p>
          <a:p>
            <a:endParaRPr lang="en-GB" sz="1400" dirty="0">
              <a:solidFill>
                <a:schemeClr val="tx2"/>
              </a:solidFill>
            </a:endParaRPr>
          </a:p>
          <a:p>
            <a:r>
              <a:rPr lang="en-GB" sz="1400" dirty="0">
                <a:solidFill>
                  <a:schemeClr val="tx2"/>
                </a:solidFill>
              </a:rPr>
              <a:t>The key points from the IA are as follows:</a:t>
            </a:r>
            <a:endParaRPr lang="en-GB" sz="1200" dirty="0">
              <a:solidFill>
                <a:schemeClr val="tx2"/>
              </a:solidFill>
            </a:endParaRPr>
          </a:p>
          <a:p>
            <a:pPr lvl="2"/>
            <a:r>
              <a:rPr lang="en-GB" sz="1200" dirty="0">
                <a:solidFill>
                  <a:schemeClr val="tx2"/>
                </a:solidFill>
              </a:rPr>
              <a:t>Some changes have ‘common code’ components with the SoLR process, which introduces potential risk of service interruption</a:t>
            </a:r>
          </a:p>
          <a:p>
            <a:pPr lvl="2"/>
            <a:r>
              <a:rPr lang="en-GB" sz="1200" dirty="0">
                <a:solidFill>
                  <a:schemeClr val="tx2"/>
                </a:solidFill>
              </a:rPr>
              <a:t>Some changes in the release have requirements for data cleansing activity which introduces a ‘system load’ risk that could affect SoLR processing volumes</a:t>
            </a:r>
          </a:p>
          <a:p>
            <a:pPr lvl="2"/>
            <a:r>
              <a:rPr lang="en-GB" sz="1200" dirty="0">
                <a:solidFill>
                  <a:schemeClr val="tx2"/>
                </a:solidFill>
              </a:rPr>
              <a:t>Changes are being deployed to the file flow (</a:t>
            </a:r>
            <a:r>
              <a:rPr lang="en-GB" sz="1200" dirty="0" err="1">
                <a:solidFill>
                  <a:schemeClr val="tx2"/>
                </a:solidFill>
              </a:rPr>
              <a:t>MarketFlow</a:t>
            </a:r>
            <a:r>
              <a:rPr lang="en-GB" sz="1200" dirty="0">
                <a:solidFill>
                  <a:schemeClr val="tx2"/>
                </a:solidFill>
              </a:rPr>
              <a:t>) that supports the SoLR process</a:t>
            </a:r>
          </a:p>
          <a:p>
            <a:pPr lvl="2"/>
            <a:r>
              <a:rPr lang="en-GB" sz="1200" dirty="0">
                <a:solidFill>
                  <a:schemeClr val="tx2"/>
                </a:solidFill>
              </a:rPr>
              <a:t>Any change to UK Link at this moment adds potential risk</a:t>
            </a:r>
          </a:p>
          <a:p>
            <a:pPr lvl="2"/>
            <a:endParaRPr lang="en-GB" sz="1400" dirty="0">
              <a:solidFill>
                <a:schemeClr val="tx2"/>
              </a:solidFill>
            </a:endParaRPr>
          </a:p>
          <a:p>
            <a:r>
              <a:rPr lang="en-GB" sz="1400" dirty="0">
                <a:solidFill>
                  <a:schemeClr val="tx2"/>
                </a:solidFill>
              </a:rPr>
              <a:t>We recognise that a delay would have impacts to our customers and to code bodies - the recommendation is driven by the need to protect the current switching platform</a:t>
            </a:r>
          </a:p>
          <a:p>
            <a:endParaRPr lang="en-GB" sz="1400" dirty="0">
              <a:solidFill>
                <a:schemeClr val="tx2"/>
              </a:solidFill>
            </a:endParaRPr>
          </a:p>
          <a:p>
            <a:r>
              <a:rPr lang="en-GB" sz="1400" b="1" dirty="0">
                <a:solidFill>
                  <a:schemeClr val="tx2"/>
                </a:solidFill>
              </a:rPr>
              <a:t>There are three options for ChMC consideration:</a:t>
            </a:r>
          </a:p>
          <a:p>
            <a:pPr lvl="2">
              <a:buAutoNum type="arabicPeriod"/>
            </a:pPr>
            <a:r>
              <a:rPr lang="en-GB" sz="1200" b="1" dirty="0">
                <a:solidFill>
                  <a:schemeClr val="tx2"/>
                </a:solidFill>
              </a:rPr>
              <a:t>Deliver full scope as planned</a:t>
            </a:r>
          </a:p>
          <a:p>
            <a:pPr lvl="2">
              <a:buAutoNum type="arabicPeriod"/>
            </a:pPr>
            <a:r>
              <a:rPr lang="en-GB" sz="1200" b="1" dirty="0">
                <a:solidFill>
                  <a:schemeClr val="tx2"/>
                </a:solidFill>
              </a:rPr>
              <a:t>Delay full release to 22/23 January 2022</a:t>
            </a:r>
          </a:p>
          <a:p>
            <a:pPr lvl="2">
              <a:buAutoNum type="arabicPeriod"/>
            </a:pPr>
            <a:r>
              <a:rPr lang="en-GB" sz="1200" b="1" dirty="0">
                <a:solidFill>
                  <a:schemeClr val="tx2"/>
                </a:solidFill>
              </a:rPr>
              <a:t>Deliver some change in November and the rest in January</a:t>
            </a:r>
          </a:p>
        </p:txBody>
      </p:sp>
    </p:spTree>
    <p:extLst>
      <p:ext uri="{BB962C8B-B14F-4D97-AF65-F5344CB8AC3E}">
        <p14:creationId xmlns:p14="http://schemas.microsoft.com/office/powerpoint/2010/main" val="1040322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B101FFC-9235-4B6B-AF7B-5401A0617D62}"/>
              </a:ext>
            </a:extLst>
          </p:cNvPr>
          <p:cNvSpPr>
            <a:spLocks noGrp="1"/>
          </p:cNvSpPr>
          <p:nvPr>
            <p:ph type="body" sz="quarter" idx="17"/>
          </p:nvPr>
        </p:nvSpPr>
        <p:spPr>
          <a:xfrm>
            <a:off x="1003141" y="179792"/>
            <a:ext cx="6991108" cy="492443"/>
          </a:xfrm>
        </p:spPr>
        <p:txBody>
          <a:bodyPr/>
          <a:lstStyle/>
          <a:p>
            <a:pPr marL="0" indent="0">
              <a:buNone/>
            </a:pPr>
            <a:r>
              <a:rPr lang="en-GB" dirty="0">
                <a:solidFill>
                  <a:schemeClr val="accent1"/>
                </a:solidFill>
                <a:latin typeface="+mj-lt"/>
              </a:rPr>
              <a:t>Risk Factors taken into consideration</a:t>
            </a:r>
          </a:p>
        </p:txBody>
      </p:sp>
      <p:graphicFrame>
        <p:nvGraphicFramePr>
          <p:cNvPr id="6" name="Table 5">
            <a:extLst>
              <a:ext uri="{FF2B5EF4-FFF2-40B4-BE49-F238E27FC236}">
                <a16:creationId xmlns:a16="http://schemas.microsoft.com/office/drawing/2014/main" id="{84D6ECBA-E90F-4F68-9013-F15AA0CCF162}"/>
              </a:ext>
            </a:extLst>
          </p:cNvPr>
          <p:cNvGraphicFramePr>
            <a:graphicFrameLocks noGrp="1"/>
          </p:cNvGraphicFramePr>
          <p:nvPr>
            <p:extLst>
              <p:ext uri="{D42A27DB-BD31-4B8C-83A1-F6EECF244321}">
                <p14:modId xmlns:p14="http://schemas.microsoft.com/office/powerpoint/2010/main" val="4040753942"/>
              </p:ext>
            </p:extLst>
          </p:nvPr>
        </p:nvGraphicFramePr>
        <p:xfrm>
          <a:off x="431158" y="753258"/>
          <a:ext cx="8088774" cy="3510280"/>
        </p:xfrm>
        <a:graphic>
          <a:graphicData uri="http://schemas.openxmlformats.org/drawingml/2006/table">
            <a:tbl>
              <a:tblPr firstRow="1" bandRow="1">
                <a:tableStyleId>{5C22544A-7EE6-4342-B048-85BDC9FD1C3A}</a:tableStyleId>
              </a:tblPr>
              <a:tblGrid>
                <a:gridCol w="265692">
                  <a:extLst>
                    <a:ext uri="{9D8B030D-6E8A-4147-A177-3AD203B41FA5}">
                      <a16:colId xmlns:a16="http://schemas.microsoft.com/office/drawing/2014/main" val="1663590971"/>
                    </a:ext>
                  </a:extLst>
                </a:gridCol>
                <a:gridCol w="3539484">
                  <a:extLst>
                    <a:ext uri="{9D8B030D-6E8A-4147-A177-3AD203B41FA5}">
                      <a16:colId xmlns:a16="http://schemas.microsoft.com/office/drawing/2014/main" val="4110698346"/>
                    </a:ext>
                  </a:extLst>
                </a:gridCol>
                <a:gridCol w="3071150">
                  <a:extLst>
                    <a:ext uri="{9D8B030D-6E8A-4147-A177-3AD203B41FA5}">
                      <a16:colId xmlns:a16="http://schemas.microsoft.com/office/drawing/2014/main" val="1444970260"/>
                    </a:ext>
                  </a:extLst>
                </a:gridCol>
                <a:gridCol w="609600">
                  <a:extLst>
                    <a:ext uri="{9D8B030D-6E8A-4147-A177-3AD203B41FA5}">
                      <a16:colId xmlns:a16="http://schemas.microsoft.com/office/drawing/2014/main" val="949220200"/>
                    </a:ext>
                  </a:extLst>
                </a:gridCol>
                <a:gridCol w="602848">
                  <a:extLst>
                    <a:ext uri="{9D8B030D-6E8A-4147-A177-3AD203B41FA5}">
                      <a16:colId xmlns:a16="http://schemas.microsoft.com/office/drawing/2014/main" val="1201147901"/>
                    </a:ext>
                  </a:extLst>
                </a:gridCol>
              </a:tblGrid>
              <a:tr h="370840">
                <a:tc>
                  <a:txBody>
                    <a:bodyPr/>
                    <a:lstStyle/>
                    <a:p>
                      <a:endParaRPr lang="en-GB" sz="1400" dirty="0">
                        <a:solidFill>
                          <a:schemeClr val="tx1"/>
                        </a:solidFill>
                      </a:endParaRPr>
                    </a:p>
                  </a:txBody>
                  <a:tcPr/>
                </a:tc>
                <a:tc>
                  <a:txBody>
                    <a:bodyPr/>
                    <a:lstStyle/>
                    <a:p>
                      <a:r>
                        <a:rPr lang="en-GB" sz="1000" dirty="0">
                          <a:solidFill>
                            <a:schemeClr val="tx1"/>
                          </a:solidFill>
                        </a:rPr>
                        <a:t>Description</a:t>
                      </a:r>
                    </a:p>
                  </a:txBody>
                  <a:tcPr/>
                </a:tc>
                <a:tc>
                  <a:txBody>
                    <a:bodyPr/>
                    <a:lstStyle/>
                    <a:p>
                      <a:r>
                        <a:rPr lang="en-GB" sz="1000" dirty="0">
                          <a:solidFill>
                            <a:schemeClr val="tx1"/>
                          </a:solidFill>
                        </a:rPr>
                        <a:t>Risk</a:t>
                      </a:r>
                    </a:p>
                  </a:txBody>
                  <a:tcPr/>
                </a:tc>
                <a:tc>
                  <a:txBody>
                    <a:bodyPr/>
                    <a:lstStyle/>
                    <a:p>
                      <a:pPr algn="ctr"/>
                      <a:r>
                        <a:rPr lang="en-GB" sz="1000" dirty="0">
                          <a:solidFill>
                            <a:schemeClr val="tx1"/>
                          </a:solidFill>
                        </a:rPr>
                        <a:t>Prob</a:t>
                      </a:r>
                    </a:p>
                  </a:txBody>
                  <a:tcPr/>
                </a:tc>
                <a:tc>
                  <a:txBody>
                    <a:bodyPr/>
                    <a:lstStyle/>
                    <a:p>
                      <a:pPr algn="ctr"/>
                      <a:r>
                        <a:rPr lang="en-GB" sz="1000" dirty="0">
                          <a:solidFill>
                            <a:schemeClr val="tx1"/>
                          </a:solidFill>
                        </a:rPr>
                        <a:t>Impact</a:t>
                      </a:r>
                    </a:p>
                  </a:txBody>
                  <a:tcPr/>
                </a:tc>
                <a:extLst>
                  <a:ext uri="{0D108BD9-81ED-4DB2-BD59-A6C34878D82A}">
                    <a16:rowId xmlns:a16="http://schemas.microsoft.com/office/drawing/2014/main" val="2307232545"/>
                  </a:ext>
                </a:extLst>
              </a:tr>
              <a:tr h="370840">
                <a:tc>
                  <a:txBody>
                    <a:bodyPr/>
                    <a:lstStyle/>
                    <a:p>
                      <a:r>
                        <a:rPr lang="en-GB" sz="1000" dirty="0">
                          <a:solidFill>
                            <a:srgbClr val="002060"/>
                          </a:solidFill>
                          <a:latin typeface="+mj-lt"/>
                        </a:rPr>
                        <a:t>1</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dirty="0">
                          <a:solidFill>
                            <a:srgbClr val="002060"/>
                          </a:solidFill>
                          <a:latin typeface="+mj-lt"/>
                          <a:ea typeface="+mn-ea"/>
                          <a:cs typeface="+mn-cs"/>
                        </a:rPr>
                        <a:t>UK Link is providing a stable processing platform to support the SOLR process and deploying any production changes that have a direct or indirect impact introduces risk.</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dirty="0">
                          <a:solidFill>
                            <a:srgbClr val="002060"/>
                          </a:solidFill>
                          <a:latin typeface="+mj-lt"/>
                          <a:ea typeface="+mn-ea"/>
                          <a:cs typeface="+mn-cs"/>
                        </a:rPr>
                        <a:t>Extended outage to resolve release issues and potential impact to daily confirmation volumes being processed</a:t>
                      </a:r>
                    </a:p>
                  </a:txBody>
                  <a:tcPr/>
                </a:tc>
                <a:tc>
                  <a:txBody>
                    <a:bodyPr/>
                    <a:lstStyle/>
                    <a:p>
                      <a:pPr algn="ctr"/>
                      <a:r>
                        <a:rPr lang="en-GB" sz="1000" dirty="0">
                          <a:solidFill>
                            <a:srgbClr val="002060"/>
                          </a:solidFill>
                          <a:latin typeface="+mj-lt"/>
                        </a:rPr>
                        <a:t>L</a:t>
                      </a:r>
                    </a:p>
                  </a:txBody>
                  <a:tcPr anchor="ctr"/>
                </a:tc>
                <a:tc>
                  <a:txBody>
                    <a:bodyPr/>
                    <a:lstStyle/>
                    <a:p>
                      <a:pPr algn="ctr"/>
                      <a:r>
                        <a:rPr lang="en-GB" sz="1000" dirty="0">
                          <a:solidFill>
                            <a:srgbClr val="002060"/>
                          </a:solidFill>
                          <a:latin typeface="+mj-lt"/>
                        </a:rPr>
                        <a:t>H</a:t>
                      </a:r>
                    </a:p>
                  </a:txBody>
                  <a:tcPr anchor="ctr"/>
                </a:tc>
                <a:extLst>
                  <a:ext uri="{0D108BD9-81ED-4DB2-BD59-A6C34878D82A}">
                    <a16:rowId xmlns:a16="http://schemas.microsoft.com/office/drawing/2014/main" val="2821215376"/>
                  </a:ext>
                </a:extLst>
              </a:tr>
              <a:tr h="370840">
                <a:tc>
                  <a:txBody>
                    <a:bodyPr/>
                    <a:lstStyle/>
                    <a:p>
                      <a:r>
                        <a:rPr lang="en-GB" sz="1000" dirty="0">
                          <a:solidFill>
                            <a:srgbClr val="002060"/>
                          </a:solidFill>
                          <a:latin typeface="+mj-lt"/>
                        </a:rPr>
                        <a:t>2</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dirty="0">
                          <a:solidFill>
                            <a:srgbClr val="002060"/>
                          </a:solidFill>
                          <a:latin typeface="+mj-lt"/>
                          <a:ea typeface="+mn-ea"/>
                          <a:cs typeface="+mn-cs"/>
                        </a:rPr>
                        <a:t>Two of the changes proposed for the release have common code objects (Confirmation workflow and SPC/Contract workflow) that are impacted by the release that support the current SOLR process.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dirty="0">
                          <a:solidFill>
                            <a:srgbClr val="002060"/>
                          </a:solidFill>
                          <a:latin typeface="+mj-lt"/>
                          <a:ea typeface="+mn-ea"/>
                          <a:cs typeface="+mn-cs"/>
                        </a:rPr>
                        <a:t>Code issues that require resolution post go-live and slow down or stop SOLR process</a:t>
                      </a:r>
                    </a:p>
                  </a:txBody>
                  <a:tcPr/>
                </a:tc>
                <a:tc>
                  <a:txBody>
                    <a:bodyPr/>
                    <a:lstStyle/>
                    <a:p>
                      <a:pPr algn="ctr"/>
                      <a:r>
                        <a:rPr lang="en-GB" sz="1000" dirty="0">
                          <a:solidFill>
                            <a:srgbClr val="002060"/>
                          </a:solidFill>
                          <a:latin typeface="+mj-lt"/>
                        </a:rPr>
                        <a:t>L</a:t>
                      </a:r>
                    </a:p>
                  </a:txBody>
                  <a:tcPr anchor="ctr"/>
                </a:tc>
                <a:tc>
                  <a:txBody>
                    <a:bodyPr/>
                    <a:lstStyle/>
                    <a:p>
                      <a:pPr algn="ctr"/>
                      <a:r>
                        <a:rPr lang="en-GB" sz="1000" dirty="0">
                          <a:solidFill>
                            <a:srgbClr val="002060"/>
                          </a:solidFill>
                          <a:latin typeface="+mj-lt"/>
                        </a:rPr>
                        <a:t>H</a:t>
                      </a:r>
                    </a:p>
                  </a:txBody>
                  <a:tcPr anchor="ctr"/>
                </a:tc>
                <a:extLst>
                  <a:ext uri="{0D108BD9-81ED-4DB2-BD59-A6C34878D82A}">
                    <a16:rowId xmlns:a16="http://schemas.microsoft.com/office/drawing/2014/main" val="111590005"/>
                  </a:ext>
                </a:extLst>
              </a:tr>
              <a:tr h="370840">
                <a:tc>
                  <a:txBody>
                    <a:bodyPr/>
                    <a:lstStyle/>
                    <a:p>
                      <a:r>
                        <a:rPr lang="en-GB" sz="1000" dirty="0">
                          <a:solidFill>
                            <a:srgbClr val="002060"/>
                          </a:solidFill>
                          <a:latin typeface="+mj-lt"/>
                        </a:rPr>
                        <a:t>3</a:t>
                      </a:r>
                    </a:p>
                  </a:txBody>
                  <a:tcPr/>
                </a:tc>
                <a:tc>
                  <a:txBody>
                    <a:bodyPr/>
                    <a:lstStyle/>
                    <a:p>
                      <a:r>
                        <a:rPr lang="en-GB" sz="1000" dirty="0">
                          <a:solidFill>
                            <a:srgbClr val="002060"/>
                          </a:solidFill>
                          <a:latin typeface="+mj-lt"/>
                        </a:rPr>
                        <a:t>Data cleansing of historical data may take longer than planned introducing additional load to the system</a:t>
                      </a:r>
                    </a:p>
                  </a:txBody>
                  <a:tcPr/>
                </a:tc>
                <a:tc>
                  <a:txBody>
                    <a:bodyPr/>
                    <a:lstStyle/>
                    <a:p>
                      <a:r>
                        <a:rPr lang="en-GB" sz="1000" dirty="0">
                          <a:solidFill>
                            <a:srgbClr val="002060"/>
                          </a:solidFill>
                          <a:latin typeface="+mj-lt"/>
                        </a:rPr>
                        <a:t>Potential performance impact to BAU processing and reduction in daily confirmation volumes being processed</a:t>
                      </a:r>
                    </a:p>
                  </a:txBody>
                  <a:tcPr/>
                </a:tc>
                <a:tc>
                  <a:txBody>
                    <a:bodyPr/>
                    <a:lstStyle/>
                    <a:p>
                      <a:pPr algn="ctr"/>
                      <a:r>
                        <a:rPr lang="en-GB" sz="1000" dirty="0">
                          <a:solidFill>
                            <a:srgbClr val="002060"/>
                          </a:solidFill>
                          <a:latin typeface="+mj-lt"/>
                        </a:rPr>
                        <a:t>L</a:t>
                      </a:r>
                    </a:p>
                  </a:txBody>
                  <a:tcPr anchor="ctr"/>
                </a:tc>
                <a:tc>
                  <a:txBody>
                    <a:bodyPr/>
                    <a:lstStyle/>
                    <a:p>
                      <a:pPr algn="ctr"/>
                      <a:r>
                        <a:rPr lang="en-GB" sz="1000" dirty="0">
                          <a:solidFill>
                            <a:srgbClr val="002060"/>
                          </a:solidFill>
                          <a:latin typeface="+mj-lt"/>
                        </a:rPr>
                        <a:t>M</a:t>
                      </a:r>
                    </a:p>
                  </a:txBody>
                  <a:tcPr anchor="ctr"/>
                </a:tc>
                <a:extLst>
                  <a:ext uri="{0D108BD9-81ED-4DB2-BD59-A6C34878D82A}">
                    <a16:rowId xmlns:a16="http://schemas.microsoft.com/office/drawing/2014/main" val="3811756402"/>
                  </a:ext>
                </a:extLst>
              </a:tr>
              <a:tr h="370840">
                <a:tc>
                  <a:txBody>
                    <a:bodyPr/>
                    <a:lstStyle/>
                    <a:p>
                      <a:r>
                        <a:rPr lang="en-GB" sz="1000" dirty="0">
                          <a:solidFill>
                            <a:srgbClr val="002060"/>
                          </a:solidFill>
                          <a:latin typeface="+mj-lt"/>
                        </a:rPr>
                        <a:t>4</a:t>
                      </a:r>
                    </a:p>
                  </a:txBody>
                  <a:tcPr/>
                </a:tc>
                <a:tc>
                  <a:txBody>
                    <a:bodyPr/>
                    <a:lstStyle/>
                    <a:p>
                      <a:r>
                        <a:rPr lang="en-GB" sz="1000" kern="1200" dirty="0">
                          <a:solidFill>
                            <a:srgbClr val="002060"/>
                          </a:solidFill>
                          <a:latin typeface="+mj-lt"/>
                          <a:ea typeface="+mn-ea"/>
                          <a:cs typeface="+mn-cs"/>
                        </a:rPr>
                        <a:t>Technical and operational resource conflict between SoLR processing and November ’21 implementation</a:t>
                      </a:r>
                    </a:p>
                  </a:txBody>
                  <a:tcPr/>
                </a:tc>
                <a:tc>
                  <a:txBody>
                    <a:bodyPr/>
                    <a:lstStyle/>
                    <a:p>
                      <a:r>
                        <a:rPr lang="en-GB" sz="1000" dirty="0">
                          <a:solidFill>
                            <a:srgbClr val="002060"/>
                          </a:solidFill>
                          <a:latin typeface="+mj-lt"/>
                        </a:rPr>
                        <a:t>SoLR process may be impacted if post go-live issues encountered that divert resource or increase time to resolve to production issues</a:t>
                      </a:r>
                    </a:p>
                  </a:txBody>
                  <a:tcPr/>
                </a:tc>
                <a:tc>
                  <a:txBody>
                    <a:bodyPr/>
                    <a:lstStyle/>
                    <a:p>
                      <a:pPr algn="ctr"/>
                      <a:r>
                        <a:rPr lang="en-GB" sz="1000" dirty="0">
                          <a:solidFill>
                            <a:srgbClr val="002060"/>
                          </a:solidFill>
                          <a:latin typeface="+mj-lt"/>
                        </a:rPr>
                        <a:t>M</a:t>
                      </a:r>
                    </a:p>
                  </a:txBody>
                  <a:tcPr anchor="ctr"/>
                </a:tc>
                <a:tc>
                  <a:txBody>
                    <a:bodyPr/>
                    <a:lstStyle/>
                    <a:p>
                      <a:pPr algn="ctr"/>
                      <a:r>
                        <a:rPr lang="en-GB" sz="1000" dirty="0">
                          <a:solidFill>
                            <a:srgbClr val="002060"/>
                          </a:solidFill>
                          <a:latin typeface="+mj-lt"/>
                        </a:rPr>
                        <a:t>H</a:t>
                      </a:r>
                    </a:p>
                  </a:txBody>
                  <a:tcPr anchor="ctr"/>
                </a:tc>
                <a:extLst>
                  <a:ext uri="{0D108BD9-81ED-4DB2-BD59-A6C34878D82A}">
                    <a16:rowId xmlns:a16="http://schemas.microsoft.com/office/drawing/2014/main" val="2683697131"/>
                  </a:ext>
                </a:extLst>
              </a:tr>
              <a:tr h="370840">
                <a:tc>
                  <a:txBody>
                    <a:bodyPr/>
                    <a:lstStyle/>
                    <a:p>
                      <a:r>
                        <a:rPr lang="en-GB" sz="1000" dirty="0">
                          <a:solidFill>
                            <a:srgbClr val="002060"/>
                          </a:solidFill>
                          <a:latin typeface="+mj-lt"/>
                        </a:rPr>
                        <a:t>5</a:t>
                      </a:r>
                    </a:p>
                  </a:txBody>
                  <a:tcPr/>
                </a:tc>
                <a:tc>
                  <a:txBody>
                    <a:bodyPr/>
                    <a:lstStyle/>
                    <a:p>
                      <a:r>
                        <a:rPr lang="en-GB" sz="1000" dirty="0">
                          <a:solidFill>
                            <a:srgbClr val="002060"/>
                          </a:solidFill>
                          <a:latin typeface="+mj-lt"/>
                        </a:rPr>
                        <a:t>Introducing AMT </a:t>
                      </a:r>
                      <a:r>
                        <a:rPr lang="en-GB" sz="1000" dirty="0" err="1">
                          <a:solidFill>
                            <a:srgbClr val="002060"/>
                          </a:solidFill>
                          <a:latin typeface="+mj-lt"/>
                        </a:rPr>
                        <a:t>Marketflow</a:t>
                      </a:r>
                      <a:r>
                        <a:rPr lang="en-GB" sz="1000" dirty="0">
                          <a:solidFill>
                            <a:srgbClr val="002060"/>
                          </a:solidFill>
                          <a:latin typeface="+mj-lt"/>
                        </a:rPr>
                        <a:t> Changes into Production</a:t>
                      </a:r>
                    </a:p>
                  </a:txBody>
                  <a:tcPr/>
                </a:tc>
                <a:tc>
                  <a:txBody>
                    <a:bodyPr/>
                    <a:lstStyle/>
                    <a:p>
                      <a:r>
                        <a:rPr lang="en-GB" sz="1000" dirty="0">
                          <a:solidFill>
                            <a:srgbClr val="002060"/>
                          </a:solidFill>
                          <a:latin typeface="+mj-lt"/>
                        </a:rPr>
                        <a:t>Issues encountered with AMT changes and any AMT impacts may affect file flows</a:t>
                      </a:r>
                    </a:p>
                  </a:txBody>
                  <a:tcPr/>
                </a:tc>
                <a:tc>
                  <a:txBody>
                    <a:bodyPr/>
                    <a:lstStyle/>
                    <a:p>
                      <a:pPr algn="ctr"/>
                      <a:r>
                        <a:rPr lang="en-GB" sz="1000" dirty="0">
                          <a:solidFill>
                            <a:srgbClr val="002060"/>
                          </a:solidFill>
                          <a:latin typeface="+mj-lt"/>
                        </a:rPr>
                        <a:t>M</a:t>
                      </a:r>
                    </a:p>
                  </a:txBody>
                  <a:tcPr anchor="ctr"/>
                </a:tc>
                <a:tc>
                  <a:txBody>
                    <a:bodyPr/>
                    <a:lstStyle/>
                    <a:p>
                      <a:pPr algn="ctr"/>
                      <a:r>
                        <a:rPr lang="en-GB" sz="1000" dirty="0">
                          <a:solidFill>
                            <a:srgbClr val="002060"/>
                          </a:solidFill>
                          <a:latin typeface="+mj-lt"/>
                        </a:rPr>
                        <a:t>H</a:t>
                      </a:r>
                    </a:p>
                  </a:txBody>
                  <a:tcPr anchor="ctr"/>
                </a:tc>
                <a:extLst>
                  <a:ext uri="{0D108BD9-81ED-4DB2-BD59-A6C34878D82A}">
                    <a16:rowId xmlns:a16="http://schemas.microsoft.com/office/drawing/2014/main" val="1876972128"/>
                  </a:ext>
                </a:extLst>
              </a:tr>
              <a:tr h="370840">
                <a:tc>
                  <a:txBody>
                    <a:bodyPr/>
                    <a:lstStyle/>
                    <a:p>
                      <a:r>
                        <a:rPr lang="en-GB" sz="1000" dirty="0">
                          <a:solidFill>
                            <a:srgbClr val="002060"/>
                          </a:solidFill>
                          <a:latin typeface="+mj-lt"/>
                        </a:rPr>
                        <a:t>6</a:t>
                      </a:r>
                    </a:p>
                  </a:txBody>
                  <a:tcPr/>
                </a:tc>
                <a:tc>
                  <a:txBody>
                    <a:bodyPr/>
                    <a:lstStyle/>
                    <a:p>
                      <a:r>
                        <a:rPr lang="en-GB" sz="1000" dirty="0">
                          <a:solidFill>
                            <a:srgbClr val="002060"/>
                          </a:solidFill>
                          <a:latin typeface="+mj-lt"/>
                        </a:rPr>
                        <a:t>Number of BAU defects found in 5072 introduces risk of potential further issues</a:t>
                      </a:r>
                    </a:p>
                  </a:txBody>
                  <a:tcPr/>
                </a:tc>
                <a:tc>
                  <a:txBody>
                    <a:bodyPr/>
                    <a:lstStyle/>
                    <a:p>
                      <a:r>
                        <a:rPr lang="en-GB" sz="1000" dirty="0">
                          <a:solidFill>
                            <a:srgbClr val="002060"/>
                          </a:solidFill>
                          <a:latin typeface="+mj-lt"/>
                        </a:rPr>
                        <a:t>Testing may not have found all BAU defects and post go-live issues </a:t>
                      </a:r>
                      <a:r>
                        <a:rPr lang="en-GB" sz="1000" kern="1200" dirty="0">
                          <a:solidFill>
                            <a:srgbClr val="002060"/>
                          </a:solidFill>
                          <a:latin typeface="+mn-lt"/>
                          <a:ea typeface="+mn-ea"/>
                          <a:cs typeface="+mn-cs"/>
                        </a:rPr>
                        <a:t>could be encountered</a:t>
                      </a:r>
                      <a:endParaRPr lang="en-GB" sz="1000" dirty="0">
                        <a:solidFill>
                          <a:srgbClr val="002060"/>
                        </a:solidFill>
                        <a:latin typeface="+mj-lt"/>
                      </a:endParaRPr>
                    </a:p>
                  </a:txBody>
                  <a:tcPr/>
                </a:tc>
                <a:tc>
                  <a:txBody>
                    <a:bodyPr/>
                    <a:lstStyle/>
                    <a:p>
                      <a:pPr algn="ctr"/>
                      <a:r>
                        <a:rPr lang="en-GB" sz="1000" dirty="0">
                          <a:solidFill>
                            <a:srgbClr val="002060"/>
                          </a:solidFill>
                          <a:latin typeface="+mj-lt"/>
                        </a:rPr>
                        <a:t>M</a:t>
                      </a:r>
                    </a:p>
                  </a:txBody>
                  <a:tcPr anchor="ctr"/>
                </a:tc>
                <a:tc>
                  <a:txBody>
                    <a:bodyPr/>
                    <a:lstStyle/>
                    <a:p>
                      <a:pPr algn="ctr"/>
                      <a:r>
                        <a:rPr lang="en-GB" sz="1000" dirty="0">
                          <a:solidFill>
                            <a:srgbClr val="002060"/>
                          </a:solidFill>
                          <a:latin typeface="+mj-lt"/>
                        </a:rPr>
                        <a:t>M</a:t>
                      </a:r>
                    </a:p>
                  </a:txBody>
                  <a:tcPr anchor="ctr"/>
                </a:tc>
                <a:extLst>
                  <a:ext uri="{0D108BD9-81ED-4DB2-BD59-A6C34878D82A}">
                    <a16:rowId xmlns:a16="http://schemas.microsoft.com/office/drawing/2014/main" val="2971244534"/>
                  </a:ext>
                </a:extLst>
              </a:tr>
            </a:tbl>
          </a:graphicData>
        </a:graphic>
      </p:graphicFrame>
      <p:sp>
        <p:nvSpPr>
          <p:cNvPr id="3" name="TextBox 2">
            <a:extLst>
              <a:ext uri="{FF2B5EF4-FFF2-40B4-BE49-F238E27FC236}">
                <a16:creationId xmlns:a16="http://schemas.microsoft.com/office/drawing/2014/main" id="{7879E40E-3ED9-4D0A-839F-8BE32E418A6A}"/>
              </a:ext>
            </a:extLst>
          </p:cNvPr>
          <p:cNvSpPr txBox="1"/>
          <p:nvPr/>
        </p:nvSpPr>
        <p:spPr>
          <a:xfrm>
            <a:off x="431158" y="4296454"/>
            <a:ext cx="8088774" cy="707886"/>
          </a:xfrm>
          <a:prstGeom prst="rect">
            <a:avLst/>
          </a:prstGeom>
          <a:noFill/>
          <a:ln>
            <a:solidFill>
              <a:schemeClr val="accent1"/>
            </a:solidFill>
          </a:ln>
        </p:spPr>
        <p:txBody>
          <a:bodyPr wrap="square" rtlCol="0">
            <a:spAutoFit/>
          </a:bodyPr>
          <a:lstStyle/>
          <a:p>
            <a:r>
              <a:rPr lang="en-US" sz="1000" dirty="0">
                <a:solidFill>
                  <a:schemeClr val="tx2"/>
                </a:solidFill>
              </a:rPr>
              <a:t>We’re expecting to process up to 100k Confirmations per day between now and Christmas based on current Supplier and Shipper failure events. This is in excess of “normal” volumes which are typically up 10k per day.  The maximum number of transfers in a month was in April 2019 where an average of 17k switches were processed per day. We need to be ready on any given day to cater for 100k of inbound confirmations, D-2 processing to Gemini, and D confirmation effective day processing. </a:t>
            </a:r>
            <a:endParaRPr lang="en-GB" sz="1000" dirty="0">
              <a:solidFill>
                <a:schemeClr val="tx2"/>
              </a:solidFill>
            </a:endParaRPr>
          </a:p>
        </p:txBody>
      </p:sp>
    </p:spTree>
    <p:extLst>
      <p:ext uri="{BB962C8B-B14F-4D97-AF65-F5344CB8AC3E}">
        <p14:creationId xmlns:p14="http://schemas.microsoft.com/office/powerpoint/2010/main" val="195504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98CACF-C205-4ECF-9265-DE740658DC42}"/>
              </a:ext>
            </a:extLst>
          </p:cNvPr>
          <p:cNvSpPr>
            <a:spLocks noGrp="1"/>
          </p:cNvSpPr>
          <p:nvPr>
            <p:ph type="body" sz="quarter" idx="17"/>
          </p:nvPr>
        </p:nvSpPr>
        <p:spPr>
          <a:xfrm>
            <a:off x="1993595" y="227723"/>
            <a:ext cx="4915806" cy="492443"/>
          </a:xfrm>
        </p:spPr>
        <p:txBody>
          <a:bodyPr/>
          <a:lstStyle/>
          <a:p>
            <a:pPr marL="0" indent="0">
              <a:buNone/>
            </a:pPr>
            <a:r>
              <a:rPr lang="en-GB" dirty="0">
                <a:solidFill>
                  <a:schemeClr val="accent1"/>
                </a:solidFill>
                <a:latin typeface="+mj-lt"/>
              </a:rPr>
              <a:t>Bundling Options Considered</a:t>
            </a:r>
          </a:p>
        </p:txBody>
      </p:sp>
      <p:graphicFrame>
        <p:nvGraphicFramePr>
          <p:cNvPr id="4" name="Table 3">
            <a:extLst>
              <a:ext uri="{FF2B5EF4-FFF2-40B4-BE49-F238E27FC236}">
                <a16:creationId xmlns:a16="http://schemas.microsoft.com/office/drawing/2014/main" id="{F273C180-A6C4-45BE-ABFB-829E954F4AD1}"/>
              </a:ext>
            </a:extLst>
          </p:cNvPr>
          <p:cNvGraphicFramePr>
            <a:graphicFrameLocks noGrp="1"/>
          </p:cNvGraphicFramePr>
          <p:nvPr>
            <p:extLst>
              <p:ext uri="{D42A27DB-BD31-4B8C-83A1-F6EECF244321}">
                <p14:modId xmlns:p14="http://schemas.microsoft.com/office/powerpoint/2010/main" val="1682145815"/>
              </p:ext>
            </p:extLst>
          </p:nvPr>
        </p:nvGraphicFramePr>
        <p:xfrm>
          <a:off x="383894" y="820717"/>
          <a:ext cx="8285188" cy="3474720"/>
        </p:xfrm>
        <a:graphic>
          <a:graphicData uri="http://schemas.openxmlformats.org/drawingml/2006/table">
            <a:tbl>
              <a:tblPr firstRow="1" bandRow="1">
                <a:tableStyleId>{5C22544A-7EE6-4342-B048-85BDC9FD1C3A}</a:tableStyleId>
              </a:tblPr>
              <a:tblGrid>
                <a:gridCol w="619245">
                  <a:extLst>
                    <a:ext uri="{9D8B030D-6E8A-4147-A177-3AD203B41FA5}">
                      <a16:colId xmlns:a16="http://schemas.microsoft.com/office/drawing/2014/main" val="287096737"/>
                    </a:ext>
                  </a:extLst>
                </a:gridCol>
                <a:gridCol w="1172902">
                  <a:extLst>
                    <a:ext uri="{9D8B030D-6E8A-4147-A177-3AD203B41FA5}">
                      <a16:colId xmlns:a16="http://schemas.microsoft.com/office/drawing/2014/main" val="2582162084"/>
                    </a:ext>
                  </a:extLst>
                </a:gridCol>
                <a:gridCol w="1148881">
                  <a:extLst>
                    <a:ext uri="{9D8B030D-6E8A-4147-A177-3AD203B41FA5}">
                      <a16:colId xmlns:a16="http://schemas.microsoft.com/office/drawing/2014/main" val="455086057"/>
                    </a:ext>
                  </a:extLst>
                </a:gridCol>
                <a:gridCol w="765216">
                  <a:extLst>
                    <a:ext uri="{9D8B030D-6E8A-4147-A177-3AD203B41FA5}">
                      <a16:colId xmlns:a16="http://schemas.microsoft.com/office/drawing/2014/main" val="3611116197"/>
                    </a:ext>
                  </a:extLst>
                </a:gridCol>
                <a:gridCol w="765216">
                  <a:extLst>
                    <a:ext uri="{9D8B030D-6E8A-4147-A177-3AD203B41FA5}">
                      <a16:colId xmlns:a16="http://schemas.microsoft.com/office/drawing/2014/main" val="2342236954"/>
                    </a:ext>
                  </a:extLst>
                </a:gridCol>
                <a:gridCol w="765216">
                  <a:extLst>
                    <a:ext uri="{9D8B030D-6E8A-4147-A177-3AD203B41FA5}">
                      <a16:colId xmlns:a16="http://schemas.microsoft.com/office/drawing/2014/main" val="1237607373"/>
                    </a:ext>
                  </a:extLst>
                </a:gridCol>
                <a:gridCol w="765216">
                  <a:extLst>
                    <a:ext uri="{9D8B030D-6E8A-4147-A177-3AD203B41FA5}">
                      <a16:colId xmlns:a16="http://schemas.microsoft.com/office/drawing/2014/main" val="3534687740"/>
                    </a:ext>
                  </a:extLst>
                </a:gridCol>
                <a:gridCol w="765216">
                  <a:extLst>
                    <a:ext uri="{9D8B030D-6E8A-4147-A177-3AD203B41FA5}">
                      <a16:colId xmlns:a16="http://schemas.microsoft.com/office/drawing/2014/main" val="4140323871"/>
                    </a:ext>
                  </a:extLst>
                </a:gridCol>
                <a:gridCol w="765216">
                  <a:extLst>
                    <a:ext uri="{9D8B030D-6E8A-4147-A177-3AD203B41FA5}">
                      <a16:colId xmlns:a16="http://schemas.microsoft.com/office/drawing/2014/main" val="2717986834"/>
                    </a:ext>
                  </a:extLst>
                </a:gridCol>
                <a:gridCol w="752864">
                  <a:extLst>
                    <a:ext uri="{9D8B030D-6E8A-4147-A177-3AD203B41FA5}">
                      <a16:colId xmlns:a16="http://schemas.microsoft.com/office/drawing/2014/main" val="1840835272"/>
                    </a:ext>
                  </a:extLst>
                </a:gridCol>
              </a:tblGrid>
              <a:tr h="370840">
                <a:tc>
                  <a:txBody>
                    <a:bodyPr/>
                    <a:lstStyle/>
                    <a:p>
                      <a:pPr algn="ctr"/>
                      <a:r>
                        <a:rPr lang="en-GB" sz="1000" dirty="0">
                          <a:solidFill>
                            <a:schemeClr val="tx1"/>
                          </a:solidFill>
                        </a:rPr>
                        <a:t>Option</a:t>
                      </a:r>
                    </a:p>
                  </a:txBody>
                  <a:tcPr anchor="ctr"/>
                </a:tc>
                <a:tc>
                  <a:txBody>
                    <a:bodyPr/>
                    <a:lstStyle/>
                    <a:p>
                      <a:r>
                        <a:rPr lang="en-GB" sz="1000" dirty="0">
                          <a:solidFill>
                            <a:schemeClr val="tx1"/>
                          </a:solidFill>
                        </a:rPr>
                        <a:t>Option</a:t>
                      </a:r>
                    </a:p>
                  </a:txBody>
                  <a:tcPr anchor="ctr"/>
                </a:tc>
                <a:tc>
                  <a:txBody>
                    <a:bodyPr/>
                    <a:lstStyle/>
                    <a:p>
                      <a:r>
                        <a:rPr lang="en-GB" sz="1000" dirty="0">
                          <a:solidFill>
                            <a:schemeClr val="tx1"/>
                          </a:solidFill>
                        </a:rPr>
                        <a:t>Further Mitigations</a:t>
                      </a:r>
                    </a:p>
                  </a:txBody>
                  <a:tcPr anchor="ctr"/>
                </a:tc>
                <a:tc>
                  <a:txBody>
                    <a:bodyPr/>
                    <a:lstStyle/>
                    <a:p>
                      <a:pPr algn="ctr"/>
                      <a:r>
                        <a:rPr lang="en-GB" sz="1000" dirty="0">
                          <a:solidFill>
                            <a:schemeClr val="tx1"/>
                          </a:solidFill>
                        </a:rPr>
                        <a:t>Risk 1</a:t>
                      </a:r>
                    </a:p>
                  </a:txBody>
                  <a:tcPr anchor="ctr"/>
                </a:tc>
                <a:tc>
                  <a:txBody>
                    <a:bodyPr/>
                    <a:lstStyle/>
                    <a:p>
                      <a:pPr algn="ctr"/>
                      <a:r>
                        <a:rPr lang="en-GB" sz="1000" dirty="0">
                          <a:solidFill>
                            <a:schemeClr val="tx1"/>
                          </a:solidFill>
                        </a:rPr>
                        <a:t>Risk 2</a:t>
                      </a:r>
                    </a:p>
                  </a:txBody>
                  <a:tcPr anchor="ctr"/>
                </a:tc>
                <a:tc>
                  <a:txBody>
                    <a:bodyPr/>
                    <a:lstStyle/>
                    <a:p>
                      <a:pPr algn="ctr"/>
                      <a:r>
                        <a:rPr lang="en-GB" sz="1000" dirty="0">
                          <a:solidFill>
                            <a:schemeClr val="tx1"/>
                          </a:solidFill>
                        </a:rPr>
                        <a:t>Risk 3</a:t>
                      </a:r>
                    </a:p>
                  </a:txBody>
                  <a:tcPr anchor="ctr"/>
                </a:tc>
                <a:tc>
                  <a:txBody>
                    <a:bodyPr/>
                    <a:lstStyle/>
                    <a:p>
                      <a:pPr algn="ctr"/>
                      <a:r>
                        <a:rPr lang="en-GB" sz="1000" dirty="0">
                          <a:solidFill>
                            <a:schemeClr val="tx1"/>
                          </a:solidFill>
                        </a:rPr>
                        <a:t>Risk 4</a:t>
                      </a:r>
                    </a:p>
                  </a:txBody>
                  <a:tcPr anchor="ctr"/>
                </a:tc>
                <a:tc>
                  <a:txBody>
                    <a:bodyPr/>
                    <a:lstStyle/>
                    <a:p>
                      <a:pPr algn="ctr"/>
                      <a:r>
                        <a:rPr lang="en-GB" sz="1000" dirty="0">
                          <a:solidFill>
                            <a:schemeClr val="tx1"/>
                          </a:solidFill>
                        </a:rPr>
                        <a:t>Risk 5</a:t>
                      </a:r>
                    </a:p>
                  </a:txBody>
                  <a:tcPr anchor="ctr"/>
                </a:tc>
                <a:tc>
                  <a:txBody>
                    <a:bodyPr/>
                    <a:lstStyle/>
                    <a:p>
                      <a:pPr algn="ctr"/>
                      <a:r>
                        <a:rPr lang="en-GB" sz="1000" dirty="0">
                          <a:solidFill>
                            <a:schemeClr val="tx1"/>
                          </a:solidFill>
                        </a:rPr>
                        <a:t>Risk 6</a:t>
                      </a:r>
                    </a:p>
                  </a:txBody>
                  <a:tcPr anchor="ctr"/>
                </a:tc>
                <a:tc>
                  <a:txBody>
                    <a:bodyPr/>
                    <a:lstStyle/>
                    <a:p>
                      <a:pPr algn="ctr"/>
                      <a:r>
                        <a:rPr lang="en-GB" sz="1000" dirty="0">
                          <a:solidFill>
                            <a:schemeClr val="tx1"/>
                          </a:solidFill>
                        </a:rPr>
                        <a:t>Risk Total</a:t>
                      </a:r>
                    </a:p>
                  </a:txBody>
                  <a:tcPr anchor="ctr"/>
                </a:tc>
                <a:extLst>
                  <a:ext uri="{0D108BD9-81ED-4DB2-BD59-A6C34878D82A}">
                    <a16:rowId xmlns:a16="http://schemas.microsoft.com/office/drawing/2014/main" val="365094220"/>
                  </a:ext>
                </a:extLst>
              </a:tr>
              <a:tr h="370840">
                <a:tc>
                  <a:txBody>
                    <a:bodyPr/>
                    <a:lstStyle/>
                    <a:p>
                      <a:pPr algn="ctr"/>
                      <a:r>
                        <a:rPr lang="en-GB" sz="1000" dirty="0">
                          <a:solidFill>
                            <a:srgbClr val="002060"/>
                          </a:solidFill>
                          <a:latin typeface="+mj-lt"/>
                        </a:rPr>
                        <a:t>1</a:t>
                      </a:r>
                    </a:p>
                  </a:txBody>
                  <a:tcPr anchor="ctr"/>
                </a:tc>
                <a:tc>
                  <a:txBody>
                    <a:bodyPr/>
                    <a:lstStyle/>
                    <a:p>
                      <a:pPr algn="ctr"/>
                      <a:r>
                        <a:rPr lang="en-GB" sz="1000" dirty="0">
                          <a:solidFill>
                            <a:srgbClr val="002060"/>
                          </a:solidFill>
                          <a:latin typeface="+mj-lt"/>
                        </a:rPr>
                        <a:t>Full Release</a:t>
                      </a:r>
                    </a:p>
                  </a:txBody>
                  <a:tcPr anchor="ctr"/>
                </a:tc>
                <a:tc>
                  <a:txBody>
                    <a:bodyPr/>
                    <a:lstStyle/>
                    <a:p>
                      <a:pPr algn="ctr"/>
                      <a:r>
                        <a:rPr lang="en-GB" sz="1000" dirty="0">
                          <a:solidFill>
                            <a:srgbClr val="002060"/>
                          </a:solidFill>
                          <a:latin typeface="+mj-lt"/>
                        </a:rPr>
                        <a:t>N/A</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12</a:t>
                      </a:r>
                    </a:p>
                  </a:txBody>
                  <a:tcPr anchor="ctr"/>
                </a:tc>
                <a:extLst>
                  <a:ext uri="{0D108BD9-81ED-4DB2-BD59-A6C34878D82A}">
                    <a16:rowId xmlns:a16="http://schemas.microsoft.com/office/drawing/2014/main" val="2003963771"/>
                  </a:ext>
                </a:extLst>
              </a:tr>
              <a:tr h="370840">
                <a:tc>
                  <a:txBody>
                    <a:bodyPr/>
                    <a:lstStyle/>
                    <a:p>
                      <a:pPr algn="ctr"/>
                      <a:r>
                        <a:rPr lang="en-GB" sz="1000" dirty="0">
                          <a:solidFill>
                            <a:srgbClr val="002060"/>
                          </a:solidFill>
                          <a:latin typeface="+mj-lt"/>
                        </a:rPr>
                        <a:t>2</a:t>
                      </a:r>
                    </a:p>
                  </a:txBody>
                  <a:tcPr anchor="ctr"/>
                </a:tc>
                <a:tc>
                  <a:txBody>
                    <a:bodyPr/>
                    <a:lstStyle/>
                    <a:p>
                      <a:pPr algn="ctr"/>
                      <a:r>
                        <a:rPr lang="en-GB" sz="1000">
                          <a:solidFill>
                            <a:srgbClr val="002060"/>
                          </a:solidFill>
                          <a:latin typeface="+mj-lt"/>
                        </a:rPr>
                        <a:t>4780C</a:t>
                      </a:r>
                      <a:endParaRPr lang="en-GB" sz="1000" dirty="0">
                        <a:solidFill>
                          <a:srgbClr val="002060"/>
                        </a:solidFill>
                        <a:latin typeface="+mj-lt"/>
                      </a:endParaRPr>
                    </a:p>
                  </a:txBody>
                  <a:tcPr anchor="ctr"/>
                </a:tc>
                <a:tc>
                  <a:txBody>
                    <a:bodyPr/>
                    <a:lstStyle/>
                    <a:p>
                      <a:pPr algn="ctr"/>
                      <a:r>
                        <a:rPr lang="en-GB" sz="1000" dirty="0">
                          <a:solidFill>
                            <a:srgbClr val="002060"/>
                          </a:solidFill>
                          <a:latin typeface="+mj-lt"/>
                        </a:rPr>
                        <a:t>N/A</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Removed</a:t>
                      </a:r>
                    </a:p>
                    <a:p>
                      <a:pPr algn="ctr"/>
                      <a:r>
                        <a:rPr lang="en-GB" sz="1000" dirty="0">
                          <a:solidFill>
                            <a:srgbClr val="002060"/>
                          </a:solidFill>
                          <a:latin typeface="+mj-lt"/>
                        </a:rPr>
                        <a:t>0</a:t>
                      </a:r>
                    </a:p>
                  </a:txBody>
                  <a:tcPr anchor="ctr"/>
                </a:tc>
                <a:tc>
                  <a:txBody>
                    <a:bodyPr/>
                    <a:lstStyle/>
                    <a:p>
                      <a:pPr algn="ctr"/>
                      <a:r>
                        <a:rPr lang="en-GB" sz="1000" dirty="0">
                          <a:solidFill>
                            <a:srgbClr val="002060"/>
                          </a:solidFill>
                          <a:latin typeface="+mj-lt"/>
                        </a:rPr>
                        <a:t>Reduce</a:t>
                      </a:r>
                    </a:p>
                    <a:p>
                      <a:pPr algn="ctr"/>
                      <a:r>
                        <a:rPr lang="en-GB" sz="1000" dirty="0">
                          <a:solidFill>
                            <a:srgbClr val="002060"/>
                          </a:solidFill>
                          <a:latin typeface="+mj-lt"/>
                        </a:rPr>
                        <a:t>1</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Removed</a:t>
                      </a:r>
                    </a:p>
                    <a:p>
                      <a:pPr algn="ctr"/>
                      <a:r>
                        <a:rPr lang="en-GB" sz="1000" dirty="0">
                          <a:solidFill>
                            <a:srgbClr val="002060"/>
                          </a:solidFill>
                          <a:latin typeface="+mj-lt"/>
                        </a:rPr>
                        <a:t>0</a:t>
                      </a:r>
                    </a:p>
                  </a:txBody>
                  <a:tcPr anchor="ctr"/>
                </a:tc>
                <a:tc>
                  <a:txBody>
                    <a:bodyPr/>
                    <a:lstStyle/>
                    <a:p>
                      <a:pPr algn="ctr"/>
                      <a:r>
                        <a:rPr lang="en-GB" sz="1000" dirty="0">
                          <a:solidFill>
                            <a:srgbClr val="002060"/>
                          </a:solidFill>
                          <a:latin typeface="+mj-lt"/>
                        </a:rPr>
                        <a:t>7</a:t>
                      </a:r>
                    </a:p>
                  </a:txBody>
                  <a:tcPr anchor="ctr"/>
                </a:tc>
                <a:extLst>
                  <a:ext uri="{0D108BD9-81ED-4DB2-BD59-A6C34878D82A}">
                    <a16:rowId xmlns:a16="http://schemas.microsoft.com/office/drawing/2014/main" val="1284263463"/>
                  </a:ext>
                </a:extLst>
              </a:tr>
              <a:tr h="370840">
                <a:tc>
                  <a:txBody>
                    <a:bodyPr/>
                    <a:lstStyle/>
                    <a:p>
                      <a:pPr algn="ctr"/>
                      <a:r>
                        <a:rPr lang="en-GB" sz="1000" dirty="0">
                          <a:solidFill>
                            <a:srgbClr val="002060"/>
                          </a:solidFill>
                          <a:latin typeface="+mj-lt"/>
                        </a:rPr>
                        <a:t>3</a:t>
                      </a:r>
                    </a:p>
                  </a:txBody>
                  <a:tcPr anchor="ctr"/>
                </a:tc>
                <a:tc>
                  <a:txBody>
                    <a:bodyPr/>
                    <a:lstStyle/>
                    <a:p>
                      <a:pPr algn="ctr"/>
                      <a:r>
                        <a:rPr lang="en-GB" sz="1000" dirty="0">
                          <a:solidFill>
                            <a:srgbClr val="002060"/>
                          </a:solidFill>
                          <a:latin typeface="+mj-lt"/>
                        </a:rPr>
                        <a:t>5142</a:t>
                      </a:r>
                    </a:p>
                  </a:txBody>
                  <a:tcPr anchor="ctr"/>
                </a:tc>
                <a:tc>
                  <a:txBody>
                    <a:bodyPr/>
                    <a:lstStyle/>
                    <a:p>
                      <a:pPr algn="ctr"/>
                      <a:r>
                        <a:rPr lang="en-GB" sz="1000" dirty="0">
                          <a:solidFill>
                            <a:srgbClr val="002060"/>
                          </a:solidFill>
                          <a:latin typeface="+mj-lt"/>
                        </a:rPr>
                        <a:t>Deployed on 5/11 – first usage on 6/11 or 8/11</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Removed</a:t>
                      </a:r>
                    </a:p>
                    <a:p>
                      <a:pPr algn="ctr"/>
                      <a:r>
                        <a:rPr lang="en-GB" sz="1000" dirty="0">
                          <a:solidFill>
                            <a:srgbClr val="002060"/>
                          </a:solidFill>
                          <a:latin typeface="+mj-lt"/>
                        </a:rPr>
                        <a:t>0</a:t>
                      </a:r>
                    </a:p>
                  </a:txBody>
                  <a:tcPr anchor="ctr"/>
                </a:tc>
                <a:tc>
                  <a:txBody>
                    <a:bodyPr/>
                    <a:lstStyle/>
                    <a:p>
                      <a:pPr algn="ctr"/>
                      <a:r>
                        <a:rPr lang="en-GB" sz="1000" dirty="0">
                          <a:solidFill>
                            <a:srgbClr val="002060"/>
                          </a:solidFill>
                          <a:latin typeface="+mj-lt"/>
                        </a:rPr>
                        <a:t>Reduce</a:t>
                      </a:r>
                    </a:p>
                    <a:p>
                      <a:pPr algn="ctr"/>
                      <a:r>
                        <a:rPr lang="en-GB" sz="1000" dirty="0">
                          <a:solidFill>
                            <a:srgbClr val="002060"/>
                          </a:solidFill>
                          <a:latin typeface="+mj-lt"/>
                        </a:rPr>
                        <a:t>1</a:t>
                      </a:r>
                    </a:p>
                  </a:txBody>
                  <a:tcPr anchor="ctr"/>
                </a:tc>
                <a:tc>
                  <a:txBody>
                    <a:bodyPr/>
                    <a:lstStyle/>
                    <a:p>
                      <a:pPr algn="ctr"/>
                      <a:r>
                        <a:rPr lang="en-GB" sz="1000" dirty="0">
                          <a:solidFill>
                            <a:srgbClr val="002060"/>
                          </a:solidFill>
                          <a:latin typeface="+mj-lt"/>
                        </a:rPr>
                        <a:t>Reduce</a:t>
                      </a:r>
                    </a:p>
                    <a:p>
                      <a:pPr algn="ctr"/>
                      <a:r>
                        <a:rPr lang="en-GB" sz="1000" dirty="0">
                          <a:solidFill>
                            <a:srgbClr val="002060"/>
                          </a:solidFill>
                          <a:latin typeface="+mj-lt"/>
                        </a:rPr>
                        <a:t>1</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Removed</a:t>
                      </a:r>
                    </a:p>
                    <a:p>
                      <a:pPr algn="ctr"/>
                      <a:r>
                        <a:rPr lang="en-GB" sz="1000" dirty="0">
                          <a:solidFill>
                            <a:srgbClr val="002060"/>
                          </a:solidFill>
                          <a:latin typeface="+mj-lt"/>
                        </a:rPr>
                        <a:t>0</a:t>
                      </a:r>
                    </a:p>
                  </a:txBody>
                  <a:tcPr anchor="ctr"/>
                </a:tc>
                <a:tc>
                  <a:txBody>
                    <a:bodyPr/>
                    <a:lstStyle/>
                    <a:p>
                      <a:pPr algn="ctr"/>
                      <a:r>
                        <a:rPr lang="en-GB" sz="1000" dirty="0">
                          <a:solidFill>
                            <a:srgbClr val="002060"/>
                          </a:solidFill>
                          <a:latin typeface="+mj-lt"/>
                        </a:rPr>
                        <a:t>6</a:t>
                      </a:r>
                    </a:p>
                  </a:txBody>
                  <a:tcPr anchor="ctr"/>
                </a:tc>
                <a:extLst>
                  <a:ext uri="{0D108BD9-81ED-4DB2-BD59-A6C34878D82A}">
                    <a16:rowId xmlns:a16="http://schemas.microsoft.com/office/drawing/2014/main" val="2157833718"/>
                  </a:ext>
                </a:extLst>
              </a:tr>
              <a:tr h="394881">
                <a:tc>
                  <a:txBody>
                    <a:bodyPr/>
                    <a:lstStyle/>
                    <a:p>
                      <a:pPr algn="ctr"/>
                      <a:r>
                        <a:rPr lang="en-GB" sz="1000" dirty="0">
                          <a:solidFill>
                            <a:srgbClr val="002060"/>
                          </a:solidFill>
                          <a:latin typeface="+mj-lt"/>
                        </a:rPr>
                        <a:t>4</a:t>
                      </a:r>
                    </a:p>
                  </a:txBody>
                  <a:tcPr anchor="ctr"/>
                </a:tc>
                <a:tc>
                  <a:txBody>
                    <a:bodyPr/>
                    <a:lstStyle/>
                    <a:p>
                      <a:pPr algn="ctr"/>
                      <a:r>
                        <a:rPr lang="en-GB" sz="1000">
                          <a:solidFill>
                            <a:srgbClr val="002060"/>
                          </a:solidFill>
                          <a:latin typeface="+mj-lt"/>
                          <a:ea typeface="+mn-ea"/>
                          <a:cs typeface="+mn-cs"/>
                        </a:rPr>
                        <a:t>4780C,  5142</a:t>
                      </a:r>
                      <a:endParaRPr lang="en-GB" sz="1000" dirty="0">
                        <a:solidFill>
                          <a:srgbClr val="002060"/>
                        </a:solidFill>
                        <a:latin typeface="+mj-lt"/>
                      </a:endParaRPr>
                    </a:p>
                  </a:txBody>
                  <a:tcPr anchor="ctr"/>
                </a:tc>
                <a:tc>
                  <a:txBody>
                    <a:bodyPr/>
                    <a:lstStyle/>
                    <a:p>
                      <a:pPr algn="ctr"/>
                      <a:r>
                        <a:rPr lang="en-GB" sz="1000" dirty="0">
                          <a:solidFill>
                            <a:srgbClr val="002060"/>
                          </a:solidFill>
                          <a:latin typeface="+mj-lt"/>
                        </a:rPr>
                        <a:t>Deployed on different dates</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Reduce</a:t>
                      </a:r>
                    </a:p>
                    <a:p>
                      <a:pPr algn="ctr"/>
                      <a:r>
                        <a:rPr lang="en-GB" sz="1000" dirty="0">
                          <a:solidFill>
                            <a:srgbClr val="002060"/>
                          </a:solidFill>
                          <a:latin typeface="+mj-lt"/>
                        </a:rPr>
                        <a:t>1</a:t>
                      </a:r>
                    </a:p>
                  </a:txBody>
                  <a:tcPr anchor="ctr"/>
                </a:tc>
                <a:tc>
                  <a:txBody>
                    <a:bodyPr/>
                    <a:lstStyle/>
                    <a:p>
                      <a:pPr algn="ctr"/>
                      <a:r>
                        <a:rPr lang="en-GB" sz="1000" dirty="0">
                          <a:solidFill>
                            <a:srgbClr val="002060"/>
                          </a:solidFill>
                          <a:latin typeface="+mj-lt"/>
                        </a:rPr>
                        <a:t>Reduce</a:t>
                      </a:r>
                    </a:p>
                    <a:p>
                      <a:pPr algn="ctr"/>
                      <a:r>
                        <a:rPr lang="en-GB" sz="1000" dirty="0">
                          <a:solidFill>
                            <a:srgbClr val="002060"/>
                          </a:solidFill>
                          <a:latin typeface="+mj-lt"/>
                        </a:rPr>
                        <a:t>1</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Removed</a:t>
                      </a:r>
                    </a:p>
                    <a:p>
                      <a:pPr algn="ctr"/>
                      <a:r>
                        <a:rPr lang="en-GB" sz="1000" dirty="0">
                          <a:solidFill>
                            <a:srgbClr val="002060"/>
                          </a:solidFill>
                          <a:latin typeface="+mj-lt"/>
                        </a:rPr>
                        <a:t>0</a:t>
                      </a:r>
                    </a:p>
                  </a:txBody>
                  <a:tcPr anchor="ctr"/>
                </a:tc>
                <a:tc>
                  <a:txBody>
                    <a:bodyPr/>
                    <a:lstStyle/>
                    <a:p>
                      <a:pPr algn="ctr"/>
                      <a:r>
                        <a:rPr lang="en-GB" sz="1000" dirty="0">
                          <a:solidFill>
                            <a:srgbClr val="002060"/>
                          </a:solidFill>
                          <a:latin typeface="+mj-lt"/>
                        </a:rPr>
                        <a:t>8</a:t>
                      </a:r>
                    </a:p>
                  </a:txBody>
                  <a:tcPr anchor="ctr"/>
                </a:tc>
                <a:extLst>
                  <a:ext uri="{0D108BD9-81ED-4DB2-BD59-A6C34878D82A}">
                    <a16:rowId xmlns:a16="http://schemas.microsoft.com/office/drawing/2014/main" val="1701011156"/>
                  </a:ext>
                </a:extLst>
              </a:tr>
              <a:tr h="394881">
                <a:tc>
                  <a:txBody>
                    <a:bodyPr/>
                    <a:lstStyle/>
                    <a:p>
                      <a:pPr algn="ctr"/>
                      <a:r>
                        <a:rPr lang="en-GB" sz="1000" dirty="0">
                          <a:solidFill>
                            <a:srgbClr val="002060"/>
                          </a:solidFill>
                          <a:latin typeface="+mj-lt"/>
                        </a:rPr>
                        <a:t>5</a:t>
                      </a:r>
                    </a:p>
                  </a:txBody>
                  <a:tcPr anchor="ctr"/>
                </a:tc>
                <a:tc>
                  <a:txBody>
                    <a:bodyPr/>
                    <a:lstStyle/>
                    <a:p>
                      <a:pPr algn="ctr"/>
                      <a:r>
                        <a:rPr lang="en-GB" sz="1000" dirty="0">
                          <a:solidFill>
                            <a:srgbClr val="002060"/>
                          </a:solidFill>
                          <a:latin typeface="+mj-lt"/>
                        </a:rPr>
                        <a:t>5142, 4941, 5007, 5072, 5180</a:t>
                      </a:r>
                    </a:p>
                  </a:txBody>
                  <a:tcPr anchor="ctr"/>
                </a:tc>
                <a:tc>
                  <a:txBody>
                    <a:bodyPr/>
                    <a:lstStyle/>
                    <a:p>
                      <a:pPr algn="ctr"/>
                      <a:r>
                        <a:rPr lang="en-GB" sz="1000" dirty="0">
                          <a:solidFill>
                            <a:srgbClr val="002060"/>
                          </a:solidFill>
                          <a:latin typeface="+mj-lt"/>
                        </a:rPr>
                        <a:t>Deployed on different dates</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tc>
                <a:tc>
                  <a:txBody>
                    <a:bodyPr/>
                    <a:lstStyle/>
                    <a:p>
                      <a:pPr algn="ctr"/>
                      <a:r>
                        <a:rPr lang="en-GB" sz="1000" dirty="0">
                          <a:solidFill>
                            <a:srgbClr val="002060"/>
                          </a:solidFill>
                          <a:latin typeface="+mj-lt"/>
                        </a:rPr>
                        <a:t>12</a:t>
                      </a:r>
                    </a:p>
                  </a:txBody>
                  <a:tcPr anchor="ctr"/>
                </a:tc>
                <a:extLst>
                  <a:ext uri="{0D108BD9-81ED-4DB2-BD59-A6C34878D82A}">
                    <a16:rowId xmlns:a16="http://schemas.microsoft.com/office/drawing/2014/main" val="409162793"/>
                  </a:ext>
                </a:extLst>
              </a:tr>
              <a:tr h="394881">
                <a:tc>
                  <a:txBody>
                    <a:bodyPr/>
                    <a:lstStyle/>
                    <a:p>
                      <a:pPr algn="ctr"/>
                      <a:r>
                        <a:rPr lang="en-GB" sz="1000" dirty="0">
                          <a:solidFill>
                            <a:srgbClr val="002060"/>
                          </a:solidFill>
                          <a:latin typeface="+mj-lt"/>
                        </a:rPr>
                        <a:t>6</a:t>
                      </a:r>
                    </a:p>
                  </a:txBody>
                  <a:tcPr anchor="ctr">
                    <a:solidFill>
                      <a:schemeClr val="bg2">
                        <a:lumMod val="75000"/>
                      </a:schemeClr>
                    </a:solidFill>
                  </a:tcPr>
                </a:tc>
                <a:tc>
                  <a:txBody>
                    <a:bodyPr/>
                    <a:lstStyle/>
                    <a:p>
                      <a:pPr algn="ctr"/>
                      <a:r>
                        <a:rPr lang="en-GB" sz="1000" dirty="0">
                          <a:solidFill>
                            <a:srgbClr val="002060"/>
                          </a:solidFill>
                          <a:latin typeface="+mj-lt"/>
                        </a:rPr>
                        <a:t>4941, 5007, 5072, 5180</a:t>
                      </a:r>
                    </a:p>
                  </a:txBody>
                  <a:tcPr anchor="ctr">
                    <a:solidFill>
                      <a:schemeClr val="bg2">
                        <a:lumMod val="75000"/>
                      </a:schemeClr>
                    </a:solidFill>
                  </a:tcPr>
                </a:tc>
                <a:tc>
                  <a:txBody>
                    <a:bodyPr/>
                    <a:lstStyle/>
                    <a:p>
                      <a:pPr algn="ctr"/>
                      <a:r>
                        <a:rPr lang="en-GB" sz="1000" dirty="0">
                          <a:solidFill>
                            <a:srgbClr val="002060"/>
                          </a:solidFill>
                          <a:latin typeface="+mj-lt"/>
                        </a:rPr>
                        <a:t>N/A</a:t>
                      </a:r>
                    </a:p>
                  </a:txBody>
                  <a:tcPr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solidFill>
                      <a:schemeClr val="bg2">
                        <a:lumMod val="75000"/>
                      </a:schemeClr>
                    </a:solidFill>
                  </a:tcPr>
                </a:tc>
                <a:tc>
                  <a:txBody>
                    <a:bodyPr/>
                    <a:lstStyle/>
                    <a:p>
                      <a:pPr algn="ctr"/>
                      <a:r>
                        <a:rPr lang="en-GB" sz="1000">
                          <a:solidFill>
                            <a:srgbClr val="002060"/>
                          </a:solidFill>
                          <a:latin typeface="+mj-lt"/>
                        </a:rPr>
                        <a:t>Reduce</a:t>
                      </a:r>
                    </a:p>
                    <a:p>
                      <a:pPr algn="ctr"/>
                      <a:r>
                        <a:rPr lang="en-GB" sz="1000">
                          <a:solidFill>
                            <a:srgbClr val="002060"/>
                          </a:solidFill>
                          <a:latin typeface="+mj-lt"/>
                        </a:rPr>
                        <a:t>1</a:t>
                      </a:r>
                      <a:endParaRPr lang="en-GB" sz="1000" dirty="0">
                        <a:solidFill>
                          <a:srgbClr val="002060"/>
                        </a:solidFill>
                        <a:latin typeface="+mj-lt"/>
                      </a:endParaRPr>
                    </a:p>
                  </a:txBody>
                  <a:tcPr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solidFill>
                      <a:schemeClr val="bg2">
                        <a:lumMod val="75000"/>
                      </a:schemeClr>
                    </a:solidFill>
                  </a:tcPr>
                </a:tc>
                <a:tc>
                  <a:txBody>
                    <a:bodyPr/>
                    <a:lstStyle/>
                    <a:p>
                      <a:pPr algn="ctr"/>
                      <a:r>
                        <a:rPr lang="en-GB" sz="1000">
                          <a:solidFill>
                            <a:srgbClr val="002060"/>
                          </a:solidFill>
                          <a:latin typeface="+mj-lt"/>
                        </a:rPr>
                        <a:t>Removed</a:t>
                      </a:r>
                    </a:p>
                    <a:p>
                      <a:pPr algn="ctr"/>
                      <a:r>
                        <a:rPr lang="en-GB" sz="1000">
                          <a:solidFill>
                            <a:srgbClr val="002060"/>
                          </a:solidFill>
                          <a:latin typeface="+mj-lt"/>
                        </a:rPr>
                        <a:t>0</a:t>
                      </a:r>
                      <a:endParaRPr lang="en-GB" sz="1000" dirty="0">
                        <a:solidFill>
                          <a:srgbClr val="002060"/>
                        </a:solidFill>
                        <a:latin typeface="+mj-lt"/>
                      </a:endParaRPr>
                    </a:p>
                  </a:txBody>
                  <a:tcPr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solidFill>
                      <a:schemeClr val="bg2">
                        <a:lumMod val="75000"/>
                      </a:schemeClr>
                    </a:solidFill>
                  </a:tcPr>
                </a:tc>
                <a:tc>
                  <a:txBody>
                    <a:bodyPr/>
                    <a:lstStyle/>
                    <a:p>
                      <a:pPr algn="ctr"/>
                      <a:r>
                        <a:rPr lang="en-GB" sz="1000" dirty="0">
                          <a:solidFill>
                            <a:srgbClr val="002060"/>
                          </a:solidFill>
                          <a:latin typeface="+mj-lt"/>
                        </a:rPr>
                        <a:t>9</a:t>
                      </a:r>
                    </a:p>
                  </a:txBody>
                  <a:tcPr anchor="ctr">
                    <a:solidFill>
                      <a:schemeClr val="bg2">
                        <a:lumMod val="75000"/>
                      </a:schemeClr>
                    </a:solidFill>
                  </a:tcPr>
                </a:tc>
                <a:extLst>
                  <a:ext uri="{0D108BD9-81ED-4DB2-BD59-A6C34878D82A}">
                    <a16:rowId xmlns:a16="http://schemas.microsoft.com/office/drawing/2014/main" val="399250560"/>
                  </a:ext>
                </a:extLst>
              </a:tr>
              <a:tr h="394881">
                <a:tc>
                  <a:txBody>
                    <a:bodyPr/>
                    <a:lstStyle/>
                    <a:p>
                      <a:pPr algn="ctr"/>
                      <a:r>
                        <a:rPr lang="en-GB" sz="1000" dirty="0">
                          <a:solidFill>
                            <a:srgbClr val="002060"/>
                          </a:solidFill>
                          <a:latin typeface="+mj-lt"/>
                        </a:rPr>
                        <a:t>7</a:t>
                      </a:r>
                    </a:p>
                  </a:txBody>
                  <a:tcPr anchor="ctr">
                    <a:solidFill>
                      <a:schemeClr val="bg2">
                        <a:lumMod val="75000"/>
                      </a:schemeClr>
                    </a:solidFill>
                  </a:tcPr>
                </a:tc>
                <a:tc>
                  <a:txBody>
                    <a:bodyPr/>
                    <a:lstStyle/>
                    <a:p>
                      <a:pPr algn="ctr"/>
                      <a:r>
                        <a:rPr lang="en-GB" sz="1000" dirty="0">
                          <a:solidFill>
                            <a:srgbClr val="002060"/>
                          </a:solidFill>
                          <a:latin typeface="+mj-lt"/>
                        </a:rPr>
                        <a:t>4780C, 4941, 5007, 5072, 5180 </a:t>
                      </a:r>
                    </a:p>
                  </a:txBody>
                  <a:tcPr anchor="ctr">
                    <a:solidFill>
                      <a:schemeClr val="bg2">
                        <a:lumMod val="75000"/>
                      </a:schemeClr>
                    </a:solidFill>
                  </a:tcPr>
                </a:tc>
                <a:tc>
                  <a:txBody>
                    <a:bodyPr/>
                    <a:lstStyle/>
                    <a:p>
                      <a:pPr algn="ctr"/>
                      <a:r>
                        <a:rPr lang="en-GB" sz="1000" dirty="0">
                          <a:solidFill>
                            <a:srgbClr val="002060"/>
                          </a:solidFill>
                          <a:latin typeface="+mj-lt"/>
                        </a:rPr>
                        <a:t>N/A</a:t>
                      </a:r>
                    </a:p>
                  </a:txBody>
                  <a:tcPr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solidFill>
                      <a:schemeClr val="bg2">
                        <a:lumMod val="75000"/>
                      </a:schemeClr>
                    </a:solidFill>
                  </a:tcPr>
                </a:tc>
                <a:tc>
                  <a:txBody>
                    <a:bodyPr/>
                    <a:lstStyle/>
                    <a:p>
                      <a:pPr algn="ctr"/>
                      <a:r>
                        <a:rPr lang="en-GB" sz="1000" dirty="0">
                          <a:solidFill>
                            <a:srgbClr val="002060"/>
                          </a:solidFill>
                          <a:latin typeface="+mj-lt"/>
                        </a:rPr>
                        <a:t>Remains</a:t>
                      </a:r>
                    </a:p>
                    <a:p>
                      <a:pPr algn="ctr"/>
                      <a:r>
                        <a:rPr lang="en-GB" sz="1000" dirty="0">
                          <a:solidFill>
                            <a:srgbClr val="002060"/>
                          </a:solidFill>
                          <a:latin typeface="+mj-lt"/>
                        </a:rPr>
                        <a:t>2</a:t>
                      </a:r>
                    </a:p>
                  </a:txBody>
                  <a:tcPr anchor="ctr">
                    <a:solidFill>
                      <a:schemeClr val="bg2">
                        <a:lumMod val="75000"/>
                      </a:schemeClr>
                    </a:solidFill>
                  </a:tcPr>
                </a:tc>
                <a:tc>
                  <a:txBody>
                    <a:bodyPr/>
                    <a:lstStyle/>
                    <a:p>
                      <a:pPr algn="ctr"/>
                      <a:r>
                        <a:rPr lang="en-GB" sz="1000" dirty="0">
                          <a:solidFill>
                            <a:srgbClr val="002060"/>
                          </a:solidFill>
                          <a:latin typeface="+mj-lt"/>
                        </a:rPr>
                        <a:t>12</a:t>
                      </a:r>
                    </a:p>
                  </a:txBody>
                  <a:tcPr anchor="ctr">
                    <a:solidFill>
                      <a:schemeClr val="bg2">
                        <a:lumMod val="75000"/>
                      </a:schemeClr>
                    </a:solidFill>
                  </a:tcPr>
                </a:tc>
                <a:extLst>
                  <a:ext uri="{0D108BD9-81ED-4DB2-BD59-A6C34878D82A}">
                    <a16:rowId xmlns:a16="http://schemas.microsoft.com/office/drawing/2014/main" val="3658129798"/>
                  </a:ext>
                </a:extLst>
              </a:tr>
            </a:tbl>
          </a:graphicData>
        </a:graphic>
      </p:graphicFrame>
      <p:sp>
        <p:nvSpPr>
          <p:cNvPr id="7" name="TextBox 6">
            <a:extLst>
              <a:ext uri="{FF2B5EF4-FFF2-40B4-BE49-F238E27FC236}">
                <a16:creationId xmlns:a16="http://schemas.microsoft.com/office/drawing/2014/main" id="{B9CCDCF5-CB73-4315-98BB-9E9931A67010}"/>
              </a:ext>
            </a:extLst>
          </p:cNvPr>
          <p:cNvSpPr txBox="1"/>
          <p:nvPr/>
        </p:nvSpPr>
        <p:spPr>
          <a:xfrm>
            <a:off x="7029902" y="258501"/>
            <a:ext cx="1639177" cy="461665"/>
          </a:xfrm>
          <a:prstGeom prst="rect">
            <a:avLst/>
          </a:prstGeom>
          <a:noFill/>
          <a:ln>
            <a:solidFill>
              <a:schemeClr val="tx1"/>
            </a:solidFill>
          </a:ln>
        </p:spPr>
        <p:txBody>
          <a:bodyPr wrap="square" rtlCol="0">
            <a:spAutoFit/>
          </a:bodyPr>
          <a:lstStyle/>
          <a:p>
            <a:r>
              <a:rPr lang="en-GB" sz="800" dirty="0"/>
              <a:t>Risk Scoring mechanism for comparison reasons – the lower the score the lower risk</a:t>
            </a:r>
          </a:p>
        </p:txBody>
      </p:sp>
      <p:sp>
        <p:nvSpPr>
          <p:cNvPr id="8" name="Rectangle 7">
            <a:extLst>
              <a:ext uri="{FF2B5EF4-FFF2-40B4-BE49-F238E27FC236}">
                <a16:creationId xmlns:a16="http://schemas.microsoft.com/office/drawing/2014/main" id="{58FA1158-00FA-40B6-B502-D5DB24D0E5C3}"/>
              </a:ext>
            </a:extLst>
          </p:cNvPr>
          <p:cNvSpPr/>
          <p:nvPr/>
        </p:nvSpPr>
        <p:spPr>
          <a:xfrm>
            <a:off x="383894" y="4405199"/>
            <a:ext cx="8285188" cy="246221"/>
          </a:xfrm>
          <a:prstGeom prst="rect">
            <a:avLst/>
          </a:prstGeom>
          <a:solidFill>
            <a:schemeClr val="bg2">
              <a:lumMod val="75000"/>
            </a:schemeClr>
          </a:solidFill>
        </p:spPr>
        <p:txBody>
          <a:bodyPr wrap="square" anchor="ctr">
            <a:spAutoFit/>
          </a:bodyPr>
          <a:lstStyle/>
          <a:p>
            <a:pPr algn="ctr"/>
            <a:r>
              <a:rPr lang="en-GB" sz="1000" dirty="0">
                <a:solidFill>
                  <a:schemeClr val="tx2"/>
                </a:solidFill>
              </a:rPr>
              <a:t>Note: XRN 4941 data cleanse is dependent upon completion of data cleanse for XRN 5142 so options 6 and 7 are not viable </a:t>
            </a:r>
          </a:p>
        </p:txBody>
      </p:sp>
      <p:sp>
        <p:nvSpPr>
          <p:cNvPr id="9" name="TextBox 8">
            <a:extLst>
              <a:ext uri="{FF2B5EF4-FFF2-40B4-BE49-F238E27FC236}">
                <a16:creationId xmlns:a16="http://schemas.microsoft.com/office/drawing/2014/main" id="{E9C14D6F-F022-4D0C-984D-54BE3419FC93}"/>
              </a:ext>
            </a:extLst>
          </p:cNvPr>
          <p:cNvSpPr txBox="1"/>
          <p:nvPr/>
        </p:nvSpPr>
        <p:spPr>
          <a:xfrm>
            <a:off x="383894" y="4734303"/>
            <a:ext cx="8285185" cy="246221"/>
          </a:xfrm>
          <a:prstGeom prst="rect">
            <a:avLst/>
          </a:prstGeom>
          <a:noFill/>
          <a:ln>
            <a:solidFill>
              <a:schemeClr val="accent1"/>
            </a:solidFill>
          </a:ln>
        </p:spPr>
        <p:txBody>
          <a:bodyPr wrap="square" rtlCol="0" anchor="ctr">
            <a:spAutoFit/>
          </a:bodyPr>
          <a:lstStyle/>
          <a:p>
            <a:pPr algn="ctr"/>
            <a:r>
              <a:rPr lang="en-GB" sz="1000" dirty="0"/>
              <a:t>The viability of any mitigation options needs to be considered by customers</a:t>
            </a:r>
          </a:p>
        </p:txBody>
      </p:sp>
    </p:spTree>
    <p:extLst>
      <p:ext uri="{BB962C8B-B14F-4D97-AF65-F5344CB8AC3E}">
        <p14:creationId xmlns:p14="http://schemas.microsoft.com/office/powerpoint/2010/main" val="110525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CE7F431-FC05-482D-A1C3-7D86F09B3AF8}"/>
              </a:ext>
            </a:extLst>
          </p:cNvPr>
          <p:cNvSpPr>
            <a:spLocks noGrp="1"/>
          </p:cNvSpPr>
          <p:nvPr>
            <p:ph type="body" sz="quarter" idx="17"/>
          </p:nvPr>
        </p:nvSpPr>
        <p:spPr>
          <a:xfrm>
            <a:off x="0" y="170286"/>
            <a:ext cx="9498419" cy="523220"/>
          </a:xfrm>
        </p:spPr>
        <p:txBody>
          <a:bodyPr/>
          <a:lstStyle/>
          <a:p>
            <a:pPr marL="0" indent="0">
              <a:buNone/>
            </a:pPr>
            <a:r>
              <a:rPr lang="en-GB" sz="2800" dirty="0">
                <a:solidFill>
                  <a:schemeClr val="accent1"/>
                </a:solidFill>
                <a:latin typeface="+mj-lt"/>
              </a:rPr>
              <a:t>Available deployment options &amp; dependencies</a:t>
            </a:r>
          </a:p>
        </p:txBody>
      </p:sp>
      <p:sp>
        <p:nvSpPr>
          <p:cNvPr id="3" name="Text Placeholder 2">
            <a:extLst>
              <a:ext uri="{FF2B5EF4-FFF2-40B4-BE49-F238E27FC236}">
                <a16:creationId xmlns:a16="http://schemas.microsoft.com/office/drawing/2014/main" id="{F60F0016-51AE-4F90-AE56-D8BABF48F11D}"/>
              </a:ext>
            </a:extLst>
          </p:cNvPr>
          <p:cNvSpPr>
            <a:spLocks noGrp="1"/>
          </p:cNvSpPr>
          <p:nvPr>
            <p:ph type="body" sz="quarter" idx="18"/>
          </p:nvPr>
        </p:nvSpPr>
        <p:spPr>
          <a:xfrm>
            <a:off x="419100" y="3602440"/>
            <a:ext cx="8305800" cy="1232056"/>
          </a:xfrm>
        </p:spPr>
        <p:txBody>
          <a:bodyPr/>
          <a:lstStyle/>
          <a:p>
            <a:pPr marL="228600" indent="-228600">
              <a:buFont typeface="+mj-lt"/>
              <a:buAutoNum type="arabicPeriod"/>
            </a:pPr>
            <a:endParaRPr lang="en-GB" sz="1200" dirty="0">
              <a:latin typeface="+mj-lt"/>
            </a:endParaRPr>
          </a:p>
          <a:p>
            <a:pPr marL="228600" indent="-228600">
              <a:buFont typeface="+mj-lt"/>
              <a:buAutoNum type="arabicPeriod"/>
            </a:pPr>
            <a:endParaRPr lang="en-GB" sz="1200" dirty="0">
              <a:latin typeface="+mj-lt"/>
            </a:endParaRPr>
          </a:p>
          <a:p>
            <a:pPr marL="228600" indent="-228600">
              <a:buFont typeface="+mj-lt"/>
              <a:buAutoNum type="arabicPeriod"/>
            </a:pPr>
            <a:endParaRPr lang="en-GB" sz="1200" dirty="0">
              <a:latin typeface="+mj-lt"/>
            </a:endParaRPr>
          </a:p>
          <a:p>
            <a:pPr marL="228600" indent="-228600">
              <a:buFont typeface="+mj-lt"/>
              <a:buAutoNum type="arabicPeriod"/>
            </a:pPr>
            <a:endParaRPr lang="en-GB" sz="1200" dirty="0">
              <a:latin typeface="+mj-lt"/>
            </a:endParaRPr>
          </a:p>
          <a:p>
            <a:pPr marL="228600" indent="-228600">
              <a:buFont typeface="+mj-lt"/>
              <a:buAutoNum type="arabicPeriod"/>
            </a:pPr>
            <a:endParaRPr lang="en-GB" sz="1200" dirty="0">
              <a:latin typeface="+mj-lt"/>
            </a:endParaRPr>
          </a:p>
          <a:p>
            <a:pPr marL="228600" indent="-228600">
              <a:buFont typeface="+mj-lt"/>
              <a:buAutoNum type="arabicPeriod"/>
            </a:pPr>
            <a:endParaRPr lang="en-GB" sz="1200" dirty="0">
              <a:latin typeface="+mj-lt"/>
            </a:endParaRPr>
          </a:p>
          <a:p>
            <a:pPr marL="228600" indent="-228600">
              <a:buFont typeface="+mj-lt"/>
              <a:buAutoNum type="arabicPeriod"/>
            </a:pPr>
            <a:endParaRPr lang="en-GB" sz="1200" dirty="0">
              <a:latin typeface="+mj-lt"/>
            </a:endParaRPr>
          </a:p>
        </p:txBody>
      </p:sp>
      <p:graphicFrame>
        <p:nvGraphicFramePr>
          <p:cNvPr id="4" name="Table 3">
            <a:extLst>
              <a:ext uri="{FF2B5EF4-FFF2-40B4-BE49-F238E27FC236}">
                <a16:creationId xmlns:a16="http://schemas.microsoft.com/office/drawing/2014/main" id="{75C7AA79-C6F0-4188-83DF-15655F2CE0BD}"/>
              </a:ext>
            </a:extLst>
          </p:cNvPr>
          <p:cNvGraphicFramePr>
            <a:graphicFrameLocks noGrp="1"/>
          </p:cNvGraphicFramePr>
          <p:nvPr>
            <p:extLst>
              <p:ext uri="{D42A27DB-BD31-4B8C-83A1-F6EECF244321}">
                <p14:modId xmlns:p14="http://schemas.microsoft.com/office/powerpoint/2010/main" val="2014409214"/>
              </p:ext>
            </p:extLst>
          </p:nvPr>
        </p:nvGraphicFramePr>
        <p:xfrm>
          <a:off x="596307" y="1360124"/>
          <a:ext cx="8331844" cy="2021840"/>
        </p:xfrm>
        <a:graphic>
          <a:graphicData uri="http://schemas.openxmlformats.org/drawingml/2006/table">
            <a:tbl>
              <a:tblPr firstRow="1" bandRow="1">
                <a:tableStyleId>{5C22544A-7EE6-4342-B048-85BDC9FD1C3A}</a:tableStyleId>
              </a:tblPr>
              <a:tblGrid>
                <a:gridCol w="407880">
                  <a:extLst>
                    <a:ext uri="{9D8B030D-6E8A-4147-A177-3AD203B41FA5}">
                      <a16:colId xmlns:a16="http://schemas.microsoft.com/office/drawing/2014/main" val="1663590971"/>
                    </a:ext>
                  </a:extLst>
                </a:gridCol>
                <a:gridCol w="2848542">
                  <a:extLst>
                    <a:ext uri="{9D8B030D-6E8A-4147-A177-3AD203B41FA5}">
                      <a16:colId xmlns:a16="http://schemas.microsoft.com/office/drawing/2014/main" val="4110698346"/>
                    </a:ext>
                  </a:extLst>
                </a:gridCol>
                <a:gridCol w="2537711">
                  <a:extLst>
                    <a:ext uri="{9D8B030D-6E8A-4147-A177-3AD203B41FA5}">
                      <a16:colId xmlns:a16="http://schemas.microsoft.com/office/drawing/2014/main" val="949220200"/>
                    </a:ext>
                  </a:extLst>
                </a:gridCol>
                <a:gridCol w="2537711">
                  <a:extLst>
                    <a:ext uri="{9D8B030D-6E8A-4147-A177-3AD203B41FA5}">
                      <a16:colId xmlns:a16="http://schemas.microsoft.com/office/drawing/2014/main" val="1201147901"/>
                    </a:ext>
                  </a:extLst>
                </a:gridCol>
              </a:tblGrid>
              <a:tr h="370840">
                <a:tc>
                  <a:txBody>
                    <a:bodyPr/>
                    <a:lstStyle/>
                    <a:p>
                      <a:r>
                        <a:rPr lang="en-GB" sz="1400" dirty="0">
                          <a:solidFill>
                            <a:schemeClr val="tx1"/>
                          </a:solidFill>
                        </a:rPr>
                        <a:t> </a:t>
                      </a:r>
                    </a:p>
                  </a:txBody>
                  <a:tcPr anchor="ctr"/>
                </a:tc>
                <a:tc>
                  <a:txBody>
                    <a:bodyPr/>
                    <a:lstStyle/>
                    <a:p>
                      <a:r>
                        <a:rPr lang="en-GB" sz="1200">
                          <a:solidFill>
                            <a:schemeClr val="bg1"/>
                          </a:solidFill>
                        </a:rPr>
                        <a:t>Option</a:t>
                      </a:r>
                      <a:endParaRPr lang="en-GB" sz="1200" dirty="0">
                        <a:solidFill>
                          <a:schemeClr val="bg1"/>
                        </a:solidFill>
                      </a:endParaRPr>
                    </a:p>
                  </a:txBody>
                  <a:tcPr anchor="ctr"/>
                </a:tc>
                <a:tc>
                  <a:txBody>
                    <a:bodyPr/>
                    <a:lstStyle/>
                    <a:p>
                      <a:pPr algn="ctr"/>
                      <a:r>
                        <a:rPr lang="en-GB" sz="1200" dirty="0">
                          <a:solidFill>
                            <a:schemeClr val="bg1"/>
                          </a:solidFill>
                        </a:rPr>
                        <a:t>Pros</a:t>
                      </a:r>
                    </a:p>
                  </a:txBody>
                  <a:tcPr anchor="ctr"/>
                </a:tc>
                <a:tc>
                  <a:txBody>
                    <a:bodyPr/>
                    <a:lstStyle/>
                    <a:p>
                      <a:pPr algn="ctr"/>
                      <a:r>
                        <a:rPr lang="en-GB" sz="1200" dirty="0">
                          <a:solidFill>
                            <a:schemeClr val="bg1"/>
                          </a:solidFill>
                        </a:rPr>
                        <a:t>Cons</a:t>
                      </a:r>
                    </a:p>
                  </a:txBody>
                  <a:tcPr anchor="ctr"/>
                </a:tc>
                <a:extLst>
                  <a:ext uri="{0D108BD9-81ED-4DB2-BD59-A6C34878D82A}">
                    <a16:rowId xmlns:a16="http://schemas.microsoft.com/office/drawing/2014/main" val="2307232545"/>
                  </a:ext>
                </a:extLst>
              </a:tr>
              <a:tr h="370840">
                <a:tc>
                  <a:txBody>
                    <a:bodyPr/>
                    <a:lstStyle/>
                    <a:p>
                      <a:r>
                        <a:rPr lang="en-GB" sz="1000" dirty="0">
                          <a:solidFill>
                            <a:schemeClr val="bg1"/>
                          </a:solidFill>
                          <a:latin typeface="+mj-lt"/>
                        </a:rPr>
                        <a:t>1</a:t>
                      </a:r>
                    </a:p>
                  </a:txBody>
                  <a:tcPr anchor="ctr">
                    <a:solidFill>
                      <a:srgbClr val="FF0000"/>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800" dirty="0">
                          <a:solidFill>
                            <a:schemeClr val="bg1"/>
                          </a:solidFill>
                          <a:latin typeface="+mn-lt"/>
                          <a:ea typeface="+mn-ea"/>
                          <a:cs typeface="+mn-cs"/>
                        </a:rPr>
                        <a:t>Continue as planned to deploy the changes in November 21</a:t>
                      </a:r>
                    </a:p>
                  </a:txBody>
                  <a:tcPr anchor="ctr">
                    <a:solidFill>
                      <a:srgbClr val="FF0000"/>
                    </a:solidFill>
                  </a:tcPr>
                </a:tc>
                <a:tc>
                  <a:txBody>
                    <a:bodyPr/>
                    <a:lstStyle/>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Meets customer expectations</a:t>
                      </a:r>
                    </a:p>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Minimises change congestion</a:t>
                      </a:r>
                    </a:p>
                  </a:txBody>
                  <a:tcPr anchor="ctr">
                    <a:solidFill>
                      <a:srgbClr val="FF0000"/>
                    </a:solidFill>
                  </a:tcPr>
                </a:tc>
                <a:tc>
                  <a:txBody>
                    <a:bodyPr/>
                    <a:lstStyle/>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Change to UKL at critical time for industry, introducing risk of service disruption</a:t>
                      </a:r>
                    </a:p>
                  </a:txBody>
                  <a:tcPr anchor="ctr">
                    <a:solidFill>
                      <a:srgbClr val="FF0000"/>
                    </a:solidFill>
                  </a:tcPr>
                </a:tc>
                <a:extLst>
                  <a:ext uri="{0D108BD9-81ED-4DB2-BD59-A6C34878D82A}">
                    <a16:rowId xmlns:a16="http://schemas.microsoft.com/office/drawing/2014/main" val="2821215376"/>
                  </a:ext>
                </a:extLst>
              </a:tr>
              <a:tr h="370840">
                <a:tc>
                  <a:txBody>
                    <a:bodyPr/>
                    <a:lstStyle/>
                    <a:p>
                      <a:r>
                        <a:rPr lang="en-GB" sz="1000" dirty="0">
                          <a:solidFill>
                            <a:schemeClr val="bg1"/>
                          </a:solidFill>
                          <a:latin typeface="+mj-lt"/>
                        </a:rPr>
                        <a:t>2</a:t>
                      </a:r>
                    </a:p>
                  </a:txBody>
                  <a:tcPr anchor="ctr">
                    <a:solidFill>
                      <a:srgbClr val="CEC000"/>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800" dirty="0">
                          <a:solidFill>
                            <a:schemeClr val="bg1"/>
                          </a:solidFill>
                          <a:latin typeface="+mn-lt"/>
                          <a:ea typeface="+mn-ea"/>
                          <a:cs typeface="+mn-cs"/>
                        </a:rPr>
                        <a:t>Deliver XRN5142 – (</a:t>
                      </a:r>
                      <a:r>
                        <a:rPr lang="en-US" sz="800" kern="1200" dirty="0">
                          <a:solidFill>
                            <a:schemeClr val="bg1"/>
                          </a:solidFill>
                          <a:latin typeface="+mn-lt"/>
                          <a:ea typeface="+mn-ea"/>
                          <a:cs typeface="+mn-cs"/>
                        </a:rPr>
                        <a:t>New Allowable Values for DCC Service Flag in DXI File From DCC)</a:t>
                      </a:r>
                      <a:r>
                        <a:rPr lang="en-GB" sz="800" kern="1200" dirty="0">
                          <a:solidFill>
                            <a:schemeClr val="bg1"/>
                          </a:solidFill>
                          <a:latin typeface="+mn-lt"/>
                          <a:ea typeface="+mn-ea"/>
                          <a:cs typeface="+mn-cs"/>
                        </a:rPr>
                        <a:t> as planned in November but defer all other changes to January 2022</a:t>
                      </a:r>
                    </a:p>
                  </a:txBody>
                  <a:tcPr anchor="ctr">
                    <a:solidFill>
                      <a:srgbClr val="CEC000"/>
                    </a:solidFill>
                  </a:tcPr>
                </a:tc>
                <a:tc>
                  <a:txBody>
                    <a:bodyPr/>
                    <a:lstStyle/>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chemeClr val="bg1"/>
                          </a:solidFill>
                          <a:latin typeface="+mj-lt"/>
                          <a:ea typeface="+mn-ea"/>
                          <a:cs typeface="+mn-cs"/>
                        </a:rPr>
                        <a:t>Reduced likelihood of production issues post go-live</a:t>
                      </a:r>
                    </a:p>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chemeClr val="bg1"/>
                          </a:solidFill>
                          <a:latin typeface="+mj-lt"/>
                          <a:ea typeface="+mn-ea"/>
                          <a:cs typeface="+mn-cs"/>
                        </a:rPr>
                        <a:t>Enables delivery v SEC requirements</a:t>
                      </a:r>
                    </a:p>
                  </a:txBody>
                  <a:tcPr anchor="ctr">
                    <a:solidFill>
                      <a:srgbClr val="CEC000"/>
                    </a:solidFill>
                  </a:tcPr>
                </a:tc>
                <a:tc>
                  <a:txBody>
                    <a:bodyPr/>
                    <a:lstStyle/>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Still represents change to UKL during a critical period</a:t>
                      </a:r>
                    </a:p>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Unknown customer effort in potential de-coupling of code changes</a:t>
                      </a:r>
                    </a:p>
                  </a:txBody>
                  <a:tcPr anchor="ctr">
                    <a:solidFill>
                      <a:srgbClr val="CEC000"/>
                    </a:solidFill>
                  </a:tcPr>
                </a:tc>
                <a:extLst>
                  <a:ext uri="{0D108BD9-81ED-4DB2-BD59-A6C34878D82A}">
                    <a16:rowId xmlns:a16="http://schemas.microsoft.com/office/drawing/2014/main" val="111590005"/>
                  </a:ext>
                </a:extLst>
              </a:tr>
              <a:tr h="370840">
                <a:tc>
                  <a:txBody>
                    <a:bodyPr/>
                    <a:lstStyle/>
                    <a:p>
                      <a:r>
                        <a:rPr lang="en-GB" sz="1000" dirty="0">
                          <a:solidFill>
                            <a:schemeClr val="bg1"/>
                          </a:solidFill>
                          <a:latin typeface="+mj-lt"/>
                        </a:rPr>
                        <a:t>3</a:t>
                      </a:r>
                    </a:p>
                  </a:txBody>
                  <a:tcPr anchor="ctr">
                    <a:solidFill>
                      <a:srgbClr val="00B050"/>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800" dirty="0">
                          <a:solidFill>
                            <a:schemeClr val="bg1"/>
                          </a:solidFill>
                          <a:latin typeface="+mn-lt"/>
                          <a:ea typeface="+mn-ea"/>
                          <a:cs typeface="+mn-cs"/>
                        </a:rPr>
                        <a:t>Delay the implementation of the full release to the next available window – 22</a:t>
                      </a:r>
                      <a:r>
                        <a:rPr lang="en-GB" sz="800" baseline="30000" dirty="0">
                          <a:solidFill>
                            <a:schemeClr val="bg1"/>
                          </a:solidFill>
                          <a:latin typeface="+mn-lt"/>
                          <a:ea typeface="+mn-ea"/>
                          <a:cs typeface="+mn-cs"/>
                        </a:rPr>
                        <a:t>nd</a:t>
                      </a:r>
                      <a:r>
                        <a:rPr lang="en-GB" sz="800" dirty="0">
                          <a:solidFill>
                            <a:schemeClr val="bg1"/>
                          </a:solidFill>
                          <a:latin typeface="+mn-lt"/>
                          <a:ea typeface="+mn-ea"/>
                          <a:cs typeface="+mn-cs"/>
                        </a:rPr>
                        <a:t> January 2022 (contingency 29</a:t>
                      </a:r>
                      <a:r>
                        <a:rPr lang="en-GB" sz="800" baseline="30000" dirty="0">
                          <a:solidFill>
                            <a:schemeClr val="bg1"/>
                          </a:solidFill>
                          <a:latin typeface="+mn-lt"/>
                          <a:ea typeface="+mn-ea"/>
                          <a:cs typeface="+mn-cs"/>
                        </a:rPr>
                        <a:t>th</a:t>
                      </a:r>
                      <a:r>
                        <a:rPr lang="en-GB" sz="800" dirty="0">
                          <a:solidFill>
                            <a:schemeClr val="bg1"/>
                          </a:solidFill>
                          <a:latin typeface="+mn-lt"/>
                          <a:ea typeface="+mn-ea"/>
                          <a:cs typeface="+mn-cs"/>
                        </a:rPr>
                        <a:t> January); </a:t>
                      </a:r>
                      <a:r>
                        <a:rPr lang="en-GB" sz="800" b="0" dirty="0">
                          <a:solidFill>
                            <a:schemeClr val="bg1"/>
                          </a:solidFill>
                          <a:latin typeface="+mn-lt"/>
                          <a:ea typeface="+mn-ea"/>
                          <a:cs typeface="+mn-cs"/>
                        </a:rPr>
                        <a:t>This uses the assumption that the M2C implementation is moved to early March in order to accommodate the SAP data migration approach.</a:t>
                      </a:r>
                    </a:p>
                  </a:txBody>
                  <a:tcPr anchor="ctr">
                    <a:solidFill>
                      <a:srgbClr val="00B050"/>
                    </a:solidFill>
                  </a:tcPr>
                </a:tc>
                <a:tc>
                  <a:txBody>
                    <a:bodyPr/>
                    <a:lstStyle/>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Gives time for industry situation to subside and any potential change related impacts/issues to be minimised</a:t>
                      </a:r>
                    </a:p>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Reduced code de-coupling issue for customers</a:t>
                      </a:r>
                    </a:p>
                  </a:txBody>
                  <a:tcPr anchor="ctr">
                    <a:solidFill>
                      <a:srgbClr val="00B050"/>
                    </a:solidFill>
                  </a:tcPr>
                </a:tc>
                <a:tc>
                  <a:txBody>
                    <a:bodyPr/>
                    <a:lstStyle/>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Unknown industry landscape</a:t>
                      </a:r>
                    </a:p>
                    <a:p>
                      <a:pPr marL="171450" indent="-171450" algn="l" eaLnBrk="1" hangingPunct="1">
                        <a:buFont typeface="Arial" panose="020B0604020202020204" pitchFamily="34" charset="0"/>
                        <a:buChar char="•"/>
                      </a:pPr>
                      <a:r>
                        <a:rPr lang="en-GB" sz="800" dirty="0">
                          <a:solidFill>
                            <a:schemeClr val="bg1"/>
                          </a:solidFill>
                          <a:latin typeface="+mj-lt"/>
                          <a:ea typeface="+mn-ea"/>
                          <a:cs typeface="+mn-cs"/>
                        </a:rPr>
                        <a:t>Increased costs for customer project extensions</a:t>
                      </a:r>
                    </a:p>
                  </a:txBody>
                  <a:tcPr anchor="ctr">
                    <a:solidFill>
                      <a:srgbClr val="00B050"/>
                    </a:solidFill>
                  </a:tcPr>
                </a:tc>
                <a:extLst>
                  <a:ext uri="{0D108BD9-81ED-4DB2-BD59-A6C34878D82A}">
                    <a16:rowId xmlns:a16="http://schemas.microsoft.com/office/drawing/2014/main" val="3811756402"/>
                  </a:ext>
                </a:extLst>
              </a:tr>
            </a:tbl>
          </a:graphicData>
        </a:graphic>
      </p:graphicFrame>
      <p:sp>
        <p:nvSpPr>
          <p:cNvPr id="6" name="TextBox 5">
            <a:extLst>
              <a:ext uri="{FF2B5EF4-FFF2-40B4-BE49-F238E27FC236}">
                <a16:creationId xmlns:a16="http://schemas.microsoft.com/office/drawing/2014/main" id="{9746E664-BEFF-41A0-9F3E-0030E871E91B}"/>
              </a:ext>
            </a:extLst>
          </p:cNvPr>
          <p:cNvSpPr txBox="1"/>
          <p:nvPr/>
        </p:nvSpPr>
        <p:spPr>
          <a:xfrm>
            <a:off x="2518435" y="849825"/>
            <a:ext cx="4107130" cy="289823"/>
          </a:xfrm>
          <a:prstGeom prst="rect">
            <a:avLst/>
          </a:prstGeom>
          <a:solidFill>
            <a:schemeClr val="tx2">
              <a:lumMod val="75000"/>
            </a:schemeClr>
          </a:solidFill>
        </p:spPr>
        <p:txBody>
          <a:bodyPr vert="horz" wrap="square" lIns="0" tIns="12700" rIns="0" bIns="0" rtlCol="0">
            <a:spAutoFit/>
          </a:bodyPr>
          <a:lstStyle/>
          <a:p>
            <a:pPr marL="12065" algn="ctr">
              <a:lnSpc>
                <a:spcPct val="100000"/>
              </a:lnSpc>
              <a:spcBef>
                <a:spcPts val="100"/>
              </a:spcBef>
              <a:tabLst>
                <a:tab pos="162560" algn="l"/>
              </a:tabLst>
            </a:pPr>
            <a:r>
              <a:rPr lang="en-GB" b="1" dirty="0">
                <a:solidFill>
                  <a:srgbClr val="F5F5F5"/>
                </a:solidFill>
                <a:latin typeface="Poppins-Medium"/>
                <a:cs typeface="Poppins-Medium"/>
              </a:rPr>
              <a:t>RAG represents level of risk to SoLR</a:t>
            </a:r>
          </a:p>
        </p:txBody>
      </p:sp>
      <p:sp>
        <p:nvSpPr>
          <p:cNvPr id="7" name="TextBox 6">
            <a:extLst>
              <a:ext uri="{FF2B5EF4-FFF2-40B4-BE49-F238E27FC236}">
                <a16:creationId xmlns:a16="http://schemas.microsoft.com/office/drawing/2014/main" id="{A59718CF-0777-40DE-8D04-AC566BFD0A83}"/>
              </a:ext>
            </a:extLst>
          </p:cNvPr>
          <p:cNvSpPr txBox="1"/>
          <p:nvPr/>
        </p:nvSpPr>
        <p:spPr>
          <a:xfrm>
            <a:off x="428847" y="3986687"/>
            <a:ext cx="2110740" cy="474489"/>
          </a:xfrm>
          <a:prstGeom prst="rect">
            <a:avLst/>
          </a:prstGeom>
          <a:ln>
            <a:solidFill>
              <a:schemeClr val="bg1"/>
            </a:solidFill>
          </a:ln>
        </p:spPr>
        <p:txBody>
          <a:bodyPr vert="horz" wrap="square" lIns="0" tIns="12700" rIns="0" bIns="0" rtlCol="0">
            <a:spAutoFit/>
          </a:bodyPr>
          <a:lstStyle/>
          <a:p>
            <a:pPr marL="12065">
              <a:spcBef>
                <a:spcPts val="100"/>
              </a:spcBef>
              <a:tabLst>
                <a:tab pos="162560" algn="l"/>
              </a:tabLst>
            </a:pPr>
            <a:r>
              <a:rPr lang="en-US" sz="1000" dirty="0">
                <a:solidFill>
                  <a:srgbClr val="002060"/>
                </a:solidFill>
              </a:rPr>
              <a:t>Assumed dependencies and planned deployment approach for 2022 dependent implementations.  </a:t>
            </a:r>
            <a:endParaRPr lang="en-GB" sz="1000" i="1" dirty="0">
              <a:solidFill>
                <a:schemeClr val="tx2"/>
              </a:solidFill>
              <a:cs typeface="Poppins-Medium"/>
            </a:endParaRPr>
          </a:p>
        </p:txBody>
      </p:sp>
      <p:graphicFrame>
        <p:nvGraphicFramePr>
          <p:cNvPr id="8" name="Diagram 7">
            <a:extLst>
              <a:ext uri="{FF2B5EF4-FFF2-40B4-BE49-F238E27FC236}">
                <a16:creationId xmlns:a16="http://schemas.microsoft.com/office/drawing/2014/main" id="{CEF68CEF-CBEB-44B2-B4C7-470A8484FC4B}"/>
              </a:ext>
            </a:extLst>
          </p:cNvPr>
          <p:cNvGraphicFramePr/>
          <p:nvPr>
            <p:extLst>
              <p:ext uri="{D42A27DB-BD31-4B8C-83A1-F6EECF244321}">
                <p14:modId xmlns:p14="http://schemas.microsoft.com/office/powerpoint/2010/main" val="1053414695"/>
              </p:ext>
            </p:extLst>
          </p:nvPr>
        </p:nvGraphicFramePr>
        <p:xfrm>
          <a:off x="2638648" y="3779494"/>
          <a:ext cx="6096000" cy="911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Oval 12">
            <a:extLst>
              <a:ext uri="{FF2B5EF4-FFF2-40B4-BE49-F238E27FC236}">
                <a16:creationId xmlns:a16="http://schemas.microsoft.com/office/drawing/2014/main" id="{56E569F9-6316-4DA0-96DD-F335A4EB166D}"/>
              </a:ext>
            </a:extLst>
          </p:cNvPr>
          <p:cNvSpPr/>
          <p:nvPr/>
        </p:nvSpPr>
        <p:spPr>
          <a:xfrm>
            <a:off x="62022" y="2202459"/>
            <a:ext cx="471376" cy="443867"/>
          </a:xfrm>
          <a:prstGeom prst="ellipse">
            <a:avLst/>
          </a:prstGeom>
          <a:solidFill>
            <a:srgbClr val="CE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bg1"/>
                </a:solidFill>
              </a:rPr>
              <a:t>A /G</a:t>
            </a:r>
          </a:p>
        </p:txBody>
      </p:sp>
      <p:sp>
        <p:nvSpPr>
          <p:cNvPr id="15" name="Oval 14">
            <a:extLst>
              <a:ext uri="{FF2B5EF4-FFF2-40B4-BE49-F238E27FC236}">
                <a16:creationId xmlns:a16="http://schemas.microsoft.com/office/drawing/2014/main" id="{200A545D-C88E-4241-9C4B-30D72E415DD6}"/>
              </a:ext>
            </a:extLst>
          </p:cNvPr>
          <p:cNvSpPr/>
          <p:nvPr/>
        </p:nvSpPr>
        <p:spPr>
          <a:xfrm>
            <a:off x="69997" y="2817075"/>
            <a:ext cx="471376" cy="44386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bg1"/>
                </a:solidFill>
              </a:rPr>
              <a:t>G</a:t>
            </a:r>
          </a:p>
        </p:txBody>
      </p:sp>
      <p:sp>
        <p:nvSpPr>
          <p:cNvPr id="16" name="Oval 15">
            <a:extLst>
              <a:ext uri="{FF2B5EF4-FFF2-40B4-BE49-F238E27FC236}">
                <a16:creationId xmlns:a16="http://schemas.microsoft.com/office/drawing/2014/main" id="{FCFB663C-DCE7-4BA6-B68F-31DBEEF18C8C}"/>
              </a:ext>
            </a:extLst>
          </p:cNvPr>
          <p:cNvSpPr/>
          <p:nvPr/>
        </p:nvSpPr>
        <p:spPr>
          <a:xfrm>
            <a:off x="69997" y="1675120"/>
            <a:ext cx="471376" cy="44386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bg1"/>
                </a:solidFill>
              </a:rPr>
              <a:t>R</a:t>
            </a:r>
          </a:p>
        </p:txBody>
      </p:sp>
    </p:spTree>
    <p:extLst>
      <p:ext uri="{BB962C8B-B14F-4D97-AF65-F5344CB8AC3E}">
        <p14:creationId xmlns:p14="http://schemas.microsoft.com/office/powerpoint/2010/main" val="3330980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6CC0AC7-5998-47DC-BCC6-A0B5FC681B81}"/>
              </a:ext>
            </a:extLst>
          </p:cNvPr>
          <p:cNvSpPr>
            <a:spLocks noGrp="1"/>
          </p:cNvSpPr>
          <p:nvPr>
            <p:ph type="body" sz="quarter" idx="17"/>
          </p:nvPr>
        </p:nvSpPr>
        <p:spPr>
          <a:xfrm>
            <a:off x="2395536" y="260815"/>
            <a:ext cx="4691063" cy="492443"/>
          </a:xfrm>
        </p:spPr>
        <p:txBody>
          <a:bodyPr/>
          <a:lstStyle/>
          <a:p>
            <a:pPr marL="0" indent="0">
              <a:buNone/>
            </a:pPr>
            <a:r>
              <a:rPr lang="en-GB" dirty="0">
                <a:solidFill>
                  <a:schemeClr val="accent1"/>
                </a:solidFill>
                <a:latin typeface="+mj-lt"/>
              </a:rPr>
              <a:t>Next Steps</a:t>
            </a:r>
          </a:p>
        </p:txBody>
      </p:sp>
      <p:sp>
        <p:nvSpPr>
          <p:cNvPr id="4" name="TextBox 3">
            <a:extLst>
              <a:ext uri="{FF2B5EF4-FFF2-40B4-BE49-F238E27FC236}">
                <a16:creationId xmlns:a16="http://schemas.microsoft.com/office/drawing/2014/main" id="{EA8026AB-FA9E-4275-B2FD-A53E8BB59693}"/>
              </a:ext>
            </a:extLst>
          </p:cNvPr>
          <p:cNvSpPr txBox="1"/>
          <p:nvPr/>
        </p:nvSpPr>
        <p:spPr>
          <a:xfrm>
            <a:off x="347332" y="947418"/>
            <a:ext cx="8317254" cy="2585323"/>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tx2"/>
                </a:solidFill>
              </a:rPr>
              <a:t>In the event of a ‘delay’ decision, the following next steps will be required:</a:t>
            </a:r>
          </a:p>
          <a:p>
            <a:endParaRPr lang="en-GB" dirty="0">
              <a:solidFill>
                <a:schemeClr val="tx2"/>
              </a:solidFill>
            </a:endParaRPr>
          </a:p>
          <a:p>
            <a:pPr marL="1257300" lvl="2" indent="-342900">
              <a:buFont typeface="+mj-lt"/>
              <a:buAutoNum type="arabicPeriod"/>
            </a:pPr>
            <a:r>
              <a:rPr lang="en-GB" dirty="0">
                <a:solidFill>
                  <a:schemeClr val="tx2"/>
                </a:solidFill>
              </a:rPr>
              <a:t>Notification to UNC (XRN 4941) REC (XRN4870c) and SEC (should XRN5142 be delayed)</a:t>
            </a:r>
          </a:p>
          <a:p>
            <a:pPr marL="1257300" lvl="2" indent="-342900">
              <a:buFont typeface="+mj-lt"/>
              <a:buAutoNum type="arabicPeriod"/>
            </a:pPr>
            <a:r>
              <a:rPr lang="en-GB" dirty="0">
                <a:solidFill>
                  <a:schemeClr val="tx2"/>
                </a:solidFill>
              </a:rPr>
              <a:t>Confirmation of implementation and contingency dates, including outage notification</a:t>
            </a:r>
          </a:p>
          <a:p>
            <a:pPr marL="1257300" lvl="2" indent="-342900">
              <a:buFont typeface="+mj-lt"/>
              <a:buAutoNum type="arabicPeriod"/>
            </a:pPr>
            <a:r>
              <a:rPr lang="en-GB" dirty="0">
                <a:solidFill>
                  <a:schemeClr val="tx2"/>
                </a:solidFill>
              </a:rPr>
              <a:t>Revised Change Pack issued with effective dates of changes</a:t>
            </a:r>
          </a:p>
          <a:p>
            <a:pPr marL="1257300" lvl="2" indent="-342900">
              <a:buFont typeface="+mj-lt"/>
              <a:buAutoNum type="arabicPeriod"/>
            </a:pPr>
            <a:r>
              <a:rPr lang="en-GB" dirty="0">
                <a:solidFill>
                  <a:schemeClr val="tx2"/>
                </a:solidFill>
              </a:rPr>
              <a:t>Revised detailed plan of connectivity testing for MAMs of XRN4780C</a:t>
            </a:r>
          </a:p>
        </p:txBody>
      </p:sp>
      <p:sp>
        <p:nvSpPr>
          <p:cNvPr id="3" name="Rectangle 2">
            <a:extLst>
              <a:ext uri="{FF2B5EF4-FFF2-40B4-BE49-F238E27FC236}">
                <a16:creationId xmlns:a16="http://schemas.microsoft.com/office/drawing/2014/main" id="{B9C80E55-F6C9-4F66-8B16-3C48301DC399}"/>
              </a:ext>
            </a:extLst>
          </p:cNvPr>
          <p:cNvSpPr/>
          <p:nvPr/>
        </p:nvSpPr>
        <p:spPr>
          <a:xfrm>
            <a:off x="0" y="3726901"/>
            <a:ext cx="8580664" cy="646331"/>
          </a:xfrm>
          <a:prstGeom prst="rect">
            <a:avLst/>
          </a:prstGeom>
        </p:spPr>
        <p:txBody>
          <a:bodyPr wrap="square">
            <a:spAutoFit/>
          </a:bodyPr>
          <a:lstStyle/>
          <a:p>
            <a:pPr marL="742950" lvl="1" indent="-285750">
              <a:buFont typeface="Arial" panose="020B0604020202020204" pitchFamily="34" charset="0"/>
              <a:buChar char="•"/>
            </a:pPr>
            <a:r>
              <a:rPr lang="en-GB" dirty="0">
                <a:solidFill>
                  <a:schemeClr val="tx2"/>
                </a:solidFill>
              </a:rPr>
              <a:t>In the event a ‘defer’ decision on 25</a:t>
            </a:r>
            <a:r>
              <a:rPr lang="en-GB" baseline="30000" dirty="0">
                <a:solidFill>
                  <a:schemeClr val="tx2"/>
                </a:solidFill>
              </a:rPr>
              <a:t>th</a:t>
            </a:r>
            <a:r>
              <a:rPr lang="en-GB" dirty="0">
                <a:solidFill>
                  <a:schemeClr val="tx2"/>
                </a:solidFill>
              </a:rPr>
              <a:t> October a further eChMC will need to be convened to hold a vote</a:t>
            </a:r>
          </a:p>
        </p:txBody>
      </p:sp>
    </p:spTree>
    <p:extLst>
      <p:ext uri="{BB962C8B-B14F-4D97-AF65-F5344CB8AC3E}">
        <p14:creationId xmlns:p14="http://schemas.microsoft.com/office/powerpoint/2010/main" val="2274401263"/>
      </p:ext>
    </p:extLst>
  </p:cSld>
  <p:clrMapOvr>
    <a:masterClrMapping/>
  </p:clrMapOvr>
</p:sld>
</file>

<file path=ppt/theme/theme1.xml><?xml version="1.0" encoding="utf-8"?>
<a:theme xmlns:a="http://schemas.openxmlformats.org/drawingml/2006/main" name="Xoserve standard">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Xoserve standard" id="{1087D17C-117B-426D-9924-4707F42037BD}" vid="{8D6BD408-EF88-4D0B-93A9-EF2FB440916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9683F0-C69A-4D3F-9AC9-8010BCCF1794}">
  <ds:schemaRefs>
    <ds:schemaRef ds:uri="http://schemas.microsoft.com/sharepoint/v3/contenttype/forms"/>
  </ds:schemaRefs>
</ds:datastoreItem>
</file>

<file path=customXml/itemProps2.xml><?xml version="1.0" encoding="utf-8"?>
<ds:datastoreItem xmlns:ds="http://schemas.openxmlformats.org/officeDocument/2006/customXml" ds:itemID="{14622BEC-BE3C-463B-84E7-24965A097044}">
  <ds:schemaRefs>
    <ds:schemaRef ds:uri="http://purl.org/dc/terms/"/>
    <ds:schemaRef ds:uri="http://purl.org/dc/elements/1.1/"/>
    <ds:schemaRef ds:uri="http://purl.org/dc/dcmitype/"/>
    <ds:schemaRef ds:uri="http://schemas.microsoft.com/office/2006/documentManagement/types"/>
    <ds:schemaRef ds:uri="http://schemas.openxmlformats.org/package/2006/metadata/core-properties"/>
    <ds:schemaRef ds:uri="b554553c-748b-4189-a5a3-c522c630a41e"/>
    <ds:schemaRef ds:uri="http://schemas.microsoft.com/office/infopath/2007/PartnerControls"/>
    <ds:schemaRef ds:uri="b50a422f-301f-4fa5-bbd4-d22046ec3c52"/>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F40FB39-E9E7-42C5-A3ED-2774657EF5BA}"/>
</file>

<file path=docProps/app.xml><?xml version="1.0" encoding="utf-8"?>
<Properties xmlns="http://schemas.openxmlformats.org/officeDocument/2006/extended-properties" xmlns:vt="http://schemas.openxmlformats.org/officeDocument/2006/docPropsVTypes">
  <Template>Xoserve standard</Template>
  <TotalTime>1750</TotalTime>
  <Words>1218</Words>
  <Application>Microsoft Office PowerPoint</Application>
  <PresentationFormat>Custom</PresentationFormat>
  <Paragraphs>232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Poppins-Medium</vt:lpstr>
      <vt:lpstr>Poppins-Light</vt:lpstr>
      <vt:lpstr>Xoserve standard</vt:lpstr>
      <vt:lpstr> </vt:lpstr>
      <vt:lpstr>Overview</vt:lpstr>
      <vt:lpstr>Recommendation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Simpson</dc:creator>
  <cp:lastModifiedBy>James Rigby</cp:lastModifiedBy>
  <cp:revision>10</cp:revision>
  <dcterms:created xsi:type="dcterms:W3CDTF">2021-10-20T11:28:02Z</dcterms:created>
  <dcterms:modified xsi:type="dcterms:W3CDTF">2021-10-22T13:49:37Z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0x01010050FB9CDCC5328344A3162B2D7C8A4CE2</vt:lpwstr>
  </property>
</Properties>
</file>