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88" r:id="rId5"/>
    <p:sldId id="257" r:id="rId6"/>
    <p:sldId id="309" r:id="rId7"/>
    <p:sldId id="310" r:id="rId8"/>
    <p:sldId id="261" r:id="rId9"/>
    <p:sldId id="318" r:id="rId10"/>
    <p:sldId id="312" r:id="rId11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ron Bright" initials="SB" lastIdx="1" clrIdx="0">
    <p:extLst>
      <p:ext uri="{19B8F6BF-5375-455C-9EA6-DF929625EA0E}">
        <p15:presenceInfo xmlns:p15="http://schemas.microsoft.com/office/powerpoint/2012/main" userId="S::Sharon.Bright@xoserve.com::8abcc32d-7a06-463f-836f-e8a91898cdb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FFFF"/>
    <a:srgbClr val="84B8DA"/>
    <a:srgbClr val="2B80B1"/>
    <a:srgbClr val="00005A"/>
    <a:srgbClr val="0000A8"/>
    <a:srgbClr val="00003E"/>
    <a:srgbClr val="40D1F5"/>
    <a:srgbClr val="B1D6E8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93817" autoAdjust="0"/>
  </p:normalViewPr>
  <p:slideViewPr>
    <p:cSldViewPr>
      <p:cViewPr varScale="1">
        <p:scale>
          <a:sx n="136" d="100"/>
          <a:sy n="136" d="100"/>
        </p:scale>
        <p:origin x="9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4015" cy="493712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1"/>
            <a:ext cx="2914015" cy="493712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8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2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14015" cy="493712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5"/>
            <a:ext cx="2914015" cy="493712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0EC375-FEEE-4FE2-B4F6-317DB2D0AE5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7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290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139702"/>
            <a:ext cx="7772400" cy="1102519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en-GB" sz="3600" kern="0" dirty="0">
                <a:solidFill>
                  <a:schemeClr val="accent1"/>
                </a:solidFill>
                <a:latin typeface="Arial"/>
              </a:rPr>
              <a:t>DSC Credit Committee Operational Update</a:t>
            </a:r>
            <a:br>
              <a:rPr lang="en-GB" sz="3600" kern="0" dirty="0">
                <a:solidFill>
                  <a:schemeClr val="accent1"/>
                </a:solidFill>
                <a:latin typeface="Arial"/>
              </a:rPr>
            </a:br>
            <a:r>
              <a:rPr lang="en-GB" sz="3600" kern="0" dirty="0">
                <a:solidFill>
                  <a:schemeClr val="accent1"/>
                </a:solidFill>
                <a:latin typeface="Arial"/>
              </a:rPr>
              <a:t> </a:t>
            </a:r>
            <a:br>
              <a:rPr lang="en-GB" sz="3600" kern="0" dirty="0">
                <a:solidFill>
                  <a:schemeClr val="accent1"/>
                </a:solidFill>
                <a:latin typeface="Arial"/>
              </a:rPr>
            </a:br>
            <a:r>
              <a:rPr lang="en-GB" sz="3600" kern="0" dirty="0">
                <a:solidFill>
                  <a:schemeClr val="accent1"/>
                </a:solidFill>
                <a:latin typeface="Arial"/>
              </a:rPr>
              <a:t>May 2022 Quarterly Meeting</a:t>
            </a:r>
            <a:br>
              <a:rPr lang="en-GB" kern="0" dirty="0">
                <a:solidFill>
                  <a:schemeClr val="accent1"/>
                </a:solidFill>
                <a:latin typeface="Arial"/>
              </a:rPr>
            </a:br>
            <a:br>
              <a:rPr lang="en-GB" kern="0" dirty="0">
                <a:solidFill>
                  <a:schemeClr val="accent1"/>
                </a:solidFill>
                <a:latin typeface="Arial"/>
              </a:rPr>
            </a:b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FCE41BDD-FB77-4BA9-928E-9A21ABB4FF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424078"/>
              </p:ext>
            </p:extLst>
          </p:nvPr>
        </p:nvGraphicFramePr>
        <p:xfrm>
          <a:off x="117764" y="387156"/>
          <a:ext cx="8908473" cy="155688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291927">
                  <a:extLst>
                    <a:ext uri="{9D8B030D-6E8A-4147-A177-3AD203B41FA5}">
                      <a16:colId xmlns:a16="http://schemas.microsoft.com/office/drawing/2014/main" val="2839407019"/>
                    </a:ext>
                  </a:extLst>
                </a:gridCol>
                <a:gridCol w="2531015">
                  <a:extLst>
                    <a:ext uri="{9D8B030D-6E8A-4147-A177-3AD203B41FA5}">
                      <a16:colId xmlns:a16="http://schemas.microsoft.com/office/drawing/2014/main" val="4149010547"/>
                    </a:ext>
                  </a:extLst>
                </a:gridCol>
                <a:gridCol w="5085531">
                  <a:extLst>
                    <a:ext uri="{9D8B030D-6E8A-4147-A177-3AD203B41FA5}">
                      <a16:colId xmlns:a16="http://schemas.microsoft.com/office/drawing/2014/main" val="35792860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ctr"/>
                      <a:r>
                        <a:rPr lang="en-GB" sz="800">
                          <a:solidFill>
                            <a:srgbClr val="FFFFFF"/>
                          </a:solidFill>
                        </a:rPr>
                        <a:t>Subject Areas</a:t>
                      </a:r>
                    </a:p>
                  </a:txBody>
                  <a:tcPr marL="91437" marR="91437" marT="45722" marB="45722" anchor="ctr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800">
                          <a:solidFill>
                            <a:srgbClr val="FFFFFF"/>
                          </a:solidFill>
                        </a:rPr>
                        <a:t>Areas to cover</a:t>
                      </a:r>
                    </a:p>
                  </a:txBody>
                  <a:tcPr marL="91437" marR="91437" marT="45722" marB="45722" anchor="ctr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800" dirty="0">
                          <a:solidFill>
                            <a:srgbClr val="FFFFFF"/>
                          </a:solidFill>
                        </a:rPr>
                        <a:t>Quarterly RAG</a:t>
                      </a:r>
                    </a:p>
                  </a:txBody>
                  <a:tcPr marL="91437" marR="91437" marT="45722" marB="45722" anchor="ctr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646516"/>
                  </a:ext>
                </a:extLst>
              </a:tr>
              <a:tr h="790961">
                <a:tc>
                  <a:txBody>
                    <a:bodyPr/>
                    <a:lstStyle/>
                    <a:p>
                      <a:pPr lvl="0" algn="l"/>
                      <a:endParaRPr lang="en-GB" sz="800" b="1">
                        <a:solidFill>
                          <a:srgbClr val="44546A"/>
                        </a:solidFill>
                      </a:endParaRPr>
                    </a:p>
                  </a:txBody>
                  <a:tcPr marL="91437" marR="91437" marT="45722" marB="45722" anchor="ctr"/>
                </a:tc>
                <a:tc>
                  <a:txBody>
                    <a:bodyPr/>
                    <a:lstStyle/>
                    <a:p>
                      <a:pPr marL="171450" lvl="0" indent="-171450" defTabSz="45720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altLang="en-US" sz="800" dirty="0">
                        <a:solidFill>
                          <a:schemeClr val="accent1"/>
                        </a:solidFill>
                        <a:latin typeface="Arial"/>
                        <a:cs typeface="Arial"/>
                      </a:endParaRPr>
                    </a:p>
                    <a:p>
                      <a:pPr marL="171450" lvl="0" indent="-171450" defTabSz="45720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altLang="en-US" sz="900" b="1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Percentage of Cash Collected by Payment Due Date</a:t>
                      </a:r>
                    </a:p>
                    <a:p>
                      <a:pPr marL="171450" lvl="0" indent="-171450" defTabSz="45720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altLang="en-US" sz="900" b="1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Percentage of Cash Collected by Payment Due Date +3</a:t>
                      </a:r>
                    </a:p>
                    <a:p>
                      <a:pPr marL="0" lvl="0" indent="0" defTabSz="457200">
                        <a:lnSpc>
                          <a:spcPct val="90000"/>
                        </a:lnSpc>
                        <a:buFont typeface="Arial" panose="020B0604020202020204" pitchFamily="34" charset="0"/>
                        <a:buNone/>
                      </a:pPr>
                      <a:endParaRPr lang="en-GB" altLang="en-US" sz="800" dirty="0">
                        <a:solidFill>
                          <a:schemeClr val="accent1"/>
                        </a:solidFill>
                        <a:latin typeface="Arial"/>
                        <a:cs typeface="Arial"/>
                      </a:endParaRPr>
                    </a:p>
                  </a:txBody>
                  <a:tcPr marL="91437" marR="91437" marT="45722" marB="45722" anchor="ctr"/>
                </a:tc>
                <a:tc>
                  <a:txBody>
                    <a:bodyPr/>
                    <a:lstStyle/>
                    <a:p>
                      <a:pPr marL="285750" marR="0" lvl="0" indent="-285750" algn="l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</a:pPr>
                      <a:r>
                        <a:rPr lang="en-US" sz="900" b="1" kern="1200" baseline="0" dirty="0">
                          <a:solidFill>
                            <a:srgbClr val="000000"/>
                          </a:solidFill>
                          <a:latin typeface="Arial" pitchFamily="34"/>
                          <a:cs typeface="Arial" pitchFamily="34"/>
                        </a:rPr>
                        <a:t>Dip in collection performance in February attributed to non-payment of DSC invoices from a group of users however settled at payment due date +3.  </a:t>
                      </a:r>
                    </a:p>
                  </a:txBody>
                  <a:tcPr marL="91437" marR="91437" marT="45722" marB="45722" anchor="ctr">
                    <a:solidFill>
                      <a:srgbClr val="9CCB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339067"/>
                  </a:ext>
                </a:extLst>
              </a:tr>
              <a:tr h="538840">
                <a:tc gridSpan="3">
                  <a:txBody>
                    <a:bodyPr/>
                    <a:lstStyle/>
                    <a:p>
                      <a:pPr marL="171450" lvl="0" indent="-171450">
                        <a:lnSpc>
                          <a:spcPct val="90000"/>
                        </a:lnSpc>
                        <a:buSzPct val="100000"/>
                        <a:buFont typeface="Arial" pitchFamily="34"/>
                        <a:buChar char="•"/>
                      </a:pPr>
                      <a:endParaRPr lang="en-US" sz="900" dirty="0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91437" marR="91437" marT="45722" marB="45722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564312"/>
                  </a:ext>
                </a:extLst>
              </a:tr>
            </a:tbl>
          </a:graphicData>
        </a:graphic>
      </p:graphicFrame>
      <p:sp>
        <p:nvSpPr>
          <p:cNvPr id="3" name="Oval 6">
            <a:extLst>
              <a:ext uri="{FF2B5EF4-FFF2-40B4-BE49-F238E27FC236}">
                <a16:creationId xmlns:a16="http://schemas.microsoft.com/office/drawing/2014/main" id="{0DAA5DF0-A2C5-432B-80EF-A068FC903B6F}"/>
              </a:ext>
            </a:extLst>
          </p:cNvPr>
          <p:cNvSpPr/>
          <p:nvPr/>
        </p:nvSpPr>
        <p:spPr>
          <a:xfrm>
            <a:off x="236221" y="647198"/>
            <a:ext cx="1082040" cy="6096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BD6AAB"/>
          </a:solidFill>
          <a:ln cap="flat">
            <a:noFill/>
            <a:prstDash val="solid"/>
          </a:ln>
          <a:effectLst>
            <a:outerShdw dist="38096" dir="2700000" algn="tl">
              <a:srgbClr val="000000">
                <a:alpha val="40000"/>
              </a:srgbClr>
            </a:outerShdw>
          </a:effectLst>
        </p:spPr>
        <p:txBody>
          <a:bodyPr vert="horz" wrap="none" lIns="92075" tIns="46037" rIns="92075" bIns="46037" anchor="ctr" anchorCtr="1" compatLnSpc="1">
            <a:noAutofit/>
          </a:bodyPr>
          <a:lstStyle/>
          <a:p>
            <a:pPr algn="ctr" defTabSz="914377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900" dirty="0">
                <a:solidFill>
                  <a:srgbClr val="FFFFFF"/>
                </a:solidFill>
                <a:latin typeface="Calibri"/>
              </a:rPr>
              <a:t>Cash Collection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1C32B717-D704-49FF-8E06-FB3A0172FF41}"/>
              </a:ext>
            </a:extLst>
          </p:cNvPr>
          <p:cNvSpPr txBox="1"/>
          <p:nvPr/>
        </p:nvSpPr>
        <p:spPr>
          <a:xfrm>
            <a:off x="4553060" y="3082822"/>
            <a:ext cx="171978" cy="2230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825" ker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00A6F8-814C-4B54-96A0-506D561E5D04}"/>
              </a:ext>
            </a:extLst>
          </p:cNvPr>
          <p:cNvSpPr/>
          <p:nvPr/>
        </p:nvSpPr>
        <p:spPr>
          <a:xfrm>
            <a:off x="2064876" y="139630"/>
            <a:ext cx="541686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50" b="1" dirty="0">
                <a:solidFill>
                  <a:schemeClr val="accent1"/>
                </a:solidFill>
              </a:rPr>
              <a:t>DSC Credit Committee Scorecard – Quarterly Meeting May 2022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117FF31-FD88-4D1C-B199-73BC64F43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764" y="4659982"/>
            <a:ext cx="8908473" cy="3438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75C1EC-64B7-484E-BE7E-5F90263D86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763" y="1419622"/>
            <a:ext cx="8908473" cy="322473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BE88C-6461-491D-A60E-F2D65D59E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Cash Collection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9D22C36-74F9-48E5-832C-50BAF2286A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049640"/>
              </p:ext>
            </p:extLst>
          </p:nvPr>
        </p:nvGraphicFramePr>
        <p:xfrm>
          <a:off x="323528" y="1131590"/>
          <a:ext cx="8363272" cy="2601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835">
                  <a:extLst>
                    <a:ext uri="{9D8B030D-6E8A-4147-A177-3AD203B41FA5}">
                      <a16:colId xmlns:a16="http://schemas.microsoft.com/office/drawing/2014/main" val="2215385563"/>
                    </a:ext>
                  </a:extLst>
                </a:gridCol>
                <a:gridCol w="2502407">
                  <a:extLst>
                    <a:ext uri="{9D8B030D-6E8A-4147-A177-3AD203B41FA5}">
                      <a16:colId xmlns:a16="http://schemas.microsoft.com/office/drawing/2014/main" val="2738167994"/>
                    </a:ext>
                  </a:extLst>
                </a:gridCol>
                <a:gridCol w="2060515">
                  <a:extLst>
                    <a:ext uri="{9D8B030D-6E8A-4147-A177-3AD203B41FA5}">
                      <a16:colId xmlns:a16="http://schemas.microsoft.com/office/drawing/2014/main" val="241406981"/>
                    </a:ext>
                  </a:extLst>
                </a:gridCol>
                <a:gridCol w="2060515">
                  <a:extLst>
                    <a:ext uri="{9D8B030D-6E8A-4147-A177-3AD203B41FA5}">
                      <a16:colId xmlns:a16="http://schemas.microsoft.com/office/drawing/2014/main" val="929151924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Invoices Due for Collection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Payment Due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Payment Due Date +3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270451"/>
                  </a:ext>
                </a:extLst>
              </a:tr>
              <a:tr h="629415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+mn-lt"/>
                      </a:endParaRPr>
                    </a:p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£9,212,083.67</a:t>
                      </a:r>
                    </a:p>
                    <a:p>
                      <a:pPr marL="0" algn="ctr" defTabSz="914400" rtl="0" eaLnBrk="1" fontAlgn="ctr" latinLnBrk="0" hangingPunct="1"/>
                      <a:endParaRPr lang="en-GB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£9,134,851.91</a:t>
                      </a:r>
                    </a:p>
                    <a:p>
                      <a:pPr marL="0" algn="ctr" defTabSz="914400" rtl="0" eaLnBrk="1" fontAlgn="ctr" latinLnBrk="0" hangingPunct="1"/>
                      <a:endParaRPr lang="en-GB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£9,194,157.72</a:t>
                      </a:r>
                    </a:p>
                    <a:p>
                      <a:pPr marL="0" algn="ctr" defTabSz="914400" rtl="0" eaLnBrk="1" fontAlgn="ctr" latinLnBrk="0" hangingPunct="1"/>
                      <a:endParaRPr lang="en-GB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1024521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+mn-lt"/>
                      </a:endParaRPr>
                    </a:p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£9,215,131.97</a:t>
                      </a:r>
                    </a:p>
                    <a:p>
                      <a:pPr marL="0" algn="ctr" defTabSz="914400" rtl="0" eaLnBrk="1" fontAlgn="ctr" latinLnBrk="0" hangingPunct="1"/>
                      <a:endParaRPr lang="en-GB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£9,113,679.33</a:t>
                      </a:r>
                    </a:p>
                    <a:p>
                      <a:pPr marL="0" algn="ctr" defTabSz="914400" rtl="0" eaLnBrk="1" fontAlgn="ctr" latinLnBrk="0" hangingPunct="1"/>
                      <a:endParaRPr lang="en-GB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£9,152,493.14</a:t>
                      </a:r>
                    </a:p>
                    <a:p>
                      <a:pPr marL="0" algn="ctr" defTabSz="914400" rtl="0" eaLnBrk="1" fontAlgn="ctr" latinLnBrk="0" hangingPunct="1"/>
                      <a:endParaRPr lang="en-GB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17165503"/>
                  </a:ext>
                </a:extLst>
              </a:tr>
              <a:tr h="604375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+mn-lt"/>
                      </a:endParaRPr>
                    </a:p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£9,186,755.12</a:t>
                      </a:r>
                    </a:p>
                    <a:p>
                      <a:pPr marL="0" algn="ctr" defTabSz="914400" rtl="0" eaLnBrk="1" fontAlgn="ctr" latinLnBrk="0" hangingPunct="1"/>
                      <a:endParaRPr lang="en-GB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£9,164,291.41</a:t>
                      </a:r>
                    </a:p>
                    <a:p>
                      <a:pPr marL="0" algn="ctr" defTabSz="914400" rtl="0" eaLnBrk="1" fontAlgn="ctr" latinLnBrk="0" hangingPunct="1"/>
                      <a:endParaRPr lang="en-GB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£9,186,558.62</a:t>
                      </a:r>
                    </a:p>
                    <a:p>
                      <a:pPr marL="0" algn="ctr" defTabSz="914400" rtl="0" eaLnBrk="1" fontAlgn="ctr" latinLnBrk="0" hangingPunct="1"/>
                      <a:endParaRPr lang="en-GB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63595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135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BDC0B-FC54-49BB-839A-8E9B40714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Failure to Pay Notices Issued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79EC661-9653-48BF-9F64-D100721D20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073000"/>
              </p:ext>
            </p:extLst>
          </p:nvPr>
        </p:nvGraphicFramePr>
        <p:xfrm>
          <a:off x="570384" y="987574"/>
          <a:ext cx="8003232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744">
                  <a:extLst>
                    <a:ext uri="{9D8B030D-6E8A-4147-A177-3AD203B41FA5}">
                      <a16:colId xmlns:a16="http://schemas.microsoft.com/office/drawing/2014/main" val="4101256295"/>
                    </a:ext>
                  </a:extLst>
                </a:gridCol>
                <a:gridCol w="2667744">
                  <a:extLst>
                    <a:ext uri="{9D8B030D-6E8A-4147-A177-3AD203B41FA5}">
                      <a16:colId xmlns:a16="http://schemas.microsoft.com/office/drawing/2014/main" val="431370470"/>
                    </a:ext>
                  </a:extLst>
                </a:gridCol>
                <a:gridCol w="2667744">
                  <a:extLst>
                    <a:ext uri="{9D8B030D-6E8A-4147-A177-3AD203B41FA5}">
                      <a16:colId xmlns:a16="http://schemas.microsoft.com/office/drawing/2014/main" val="1959661819"/>
                    </a:ext>
                  </a:extLst>
                </a:gridCol>
              </a:tblGrid>
              <a:tr h="93387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Failure to Pay Notices Issued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120955"/>
                  </a:ext>
                </a:extLst>
              </a:tr>
              <a:tr h="466935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+mn-lt"/>
                      </a:endParaRPr>
                    </a:p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£67,503.05</a:t>
                      </a:r>
                    </a:p>
                    <a:p>
                      <a:pPr marL="0" algn="ctr" defTabSz="914400" rtl="0" eaLnBrk="1" fontAlgn="ctr" latinLnBrk="0" hangingPunct="1"/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00170913"/>
                  </a:ext>
                </a:extLst>
              </a:tr>
              <a:tr h="492925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+mn-lt"/>
                      </a:endParaRPr>
                    </a:p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£54,967.62</a:t>
                      </a:r>
                    </a:p>
                    <a:p>
                      <a:pPr marL="0" algn="ctr" defTabSz="914400" rtl="0" eaLnBrk="1" fontAlgn="ctr" latinLnBrk="0" hangingPunct="1"/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85588866"/>
                  </a:ext>
                </a:extLst>
              </a:tr>
              <a:tr h="554541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+mn-lt"/>
                      </a:endParaRPr>
                    </a:p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£23,193.61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36591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909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C84C466-1A88-44BB-BAD1-2F80C80A67DC}"/>
              </a:ext>
            </a:extLst>
          </p:cNvPr>
          <p:cNvSpPr/>
          <p:nvPr/>
        </p:nvSpPr>
        <p:spPr>
          <a:xfrm>
            <a:off x="1547664" y="86643"/>
            <a:ext cx="60580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500" b="1" dirty="0">
                <a:solidFill>
                  <a:schemeClr val="accent1"/>
                </a:solidFill>
              </a:rPr>
              <a:t>DSC Credit Committee Scorecard – Quarterly Meeting </a:t>
            </a:r>
            <a:r>
              <a:rPr lang="en-GB" sz="1600" b="1" dirty="0">
                <a:solidFill>
                  <a:schemeClr val="accent1"/>
                </a:solidFill>
              </a:rPr>
              <a:t>May 2022</a:t>
            </a:r>
            <a:endParaRPr lang="en-GB" sz="15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CBC385F-201D-41EE-A4E2-1F0A345E6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142170"/>
              </p:ext>
            </p:extLst>
          </p:nvPr>
        </p:nvGraphicFramePr>
        <p:xfrm>
          <a:off x="252310" y="403765"/>
          <a:ext cx="8639379" cy="306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346">
                  <a:extLst>
                    <a:ext uri="{9D8B030D-6E8A-4147-A177-3AD203B41FA5}">
                      <a16:colId xmlns:a16="http://schemas.microsoft.com/office/drawing/2014/main" val="2051136379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3374813350"/>
                    </a:ext>
                  </a:extLst>
                </a:gridCol>
                <a:gridCol w="4967761">
                  <a:extLst>
                    <a:ext uri="{9D8B030D-6E8A-4147-A177-3AD203B41FA5}">
                      <a16:colId xmlns:a16="http://schemas.microsoft.com/office/drawing/2014/main" val="3493589459"/>
                    </a:ext>
                  </a:extLst>
                </a:gridCol>
              </a:tblGrid>
              <a:tr h="306728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Subject Areas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Areas to cover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100" dirty="0">
                          <a:solidFill>
                            <a:srgbClr val="FFFFFF"/>
                          </a:solidFill>
                        </a:rPr>
                        <a:t>Quarterly RAG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05276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D0397A8-0ACA-4B94-93B8-37CEDE1CD4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318986"/>
              </p:ext>
            </p:extLst>
          </p:nvPr>
        </p:nvGraphicFramePr>
        <p:xfrm>
          <a:off x="248460" y="699543"/>
          <a:ext cx="8633496" cy="1152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1216">
                  <a:extLst>
                    <a:ext uri="{9D8B030D-6E8A-4147-A177-3AD203B41FA5}">
                      <a16:colId xmlns:a16="http://schemas.microsoft.com/office/drawing/2014/main" val="805105477"/>
                    </a:ext>
                  </a:extLst>
                </a:gridCol>
                <a:gridCol w="2457177">
                  <a:extLst>
                    <a:ext uri="{9D8B030D-6E8A-4147-A177-3AD203B41FA5}">
                      <a16:colId xmlns:a16="http://schemas.microsoft.com/office/drawing/2014/main" val="1609889825"/>
                    </a:ext>
                  </a:extLst>
                </a:gridCol>
                <a:gridCol w="4955103">
                  <a:extLst>
                    <a:ext uri="{9D8B030D-6E8A-4147-A177-3AD203B41FA5}">
                      <a16:colId xmlns:a16="http://schemas.microsoft.com/office/drawing/2014/main" val="3695810580"/>
                    </a:ext>
                  </a:extLst>
                </a:gridCol>
              </a:tblGrid>
              <a:tr h="1152127">
                <a:tc>
                  <a:txBody>
                    <a:bodyPr/>
                    <a:lstStyle/>
                    <a:p>
                      <a:pPr algn="l"/>
                      <a:endParaRPr lang="en-GB" sz="8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accent1"/>
                          </a:solidFill>
                          <a:latin typeface="+mn-lt"/>
                          <a:cs typeface="Arial"/>
                        </a:rPr>
                        <a:t>Invoicing Issues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accent1"/>
                          </a:solidFill>
                          <a:latin typeface="+mn-lt"/>
                          <a:cs typeface="Arial"/>
                        </a:rPr>
                        <a:t>Late Paid Interest</a:t>
                      </a:r>
                      <a:endParaRPr lang="en-GB" sz="900" dirty="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900" dirty="0">
                        <a:solidFill>
                          <a:schemeClr val="accent1"/>
                        </a:solidFill>
                        <a:latin typeface="Arial"/>
                        <a:cs typeface="Arial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900" dirty="0">
                        <a:solidFill>
                          <a:schemeClr val="accent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invoicing issues reported during this quarter.  </a:t>
                      </a:r>
                    </a:p>
                    <a:p>
                      <a:pPr marL="285750" marR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of in Late Paid Interest charges invoiced in February, March and April £4,846.67</a:t>
                      </a:r>
                    </a:p>
                    <a:p>
                      <a:pPr marL="285750" marR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solidFill>
                      <a:srgbClr val="9CCB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404813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A096A5A-38EB-472B-879E-70CAB261A5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358221"/>
              </p:ext>
            </p:extLst>
          </p:nvPr>
        </p:nvGraphicFramePr>
        <p:xfrm>
          <a:off x="257176" y="1844992"/>
          <a:ext cx="8629645" cy="1117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346">
                  <a:extLst>
                    <a:ext uri="{9D8B030D-6E8A-4147-A177-3AD203B41FA5}">
                      <a16:colId xmlns:a16="http://schemas.microsoft.com/office/drawing/2014/main" val="3578410926"/>
                    </a:ext>
                  </a:extLst>
                </a:gridCol>
                <a:gridCol w="2444666">
                  <a:extLst>
                    <a:ext uri="{9D8B030D-6E8A-4147-A177-3AD203B41FA5}">
                      <a16:colId xmlns:a16="http://schemas.microsoft.com/office/drawing/2014/main" val="662202734"/>
                    </a:ext>
                  </a:extLst>
                </a:gridCol>
                <a:gridCol w="4961633">
                  <a:extLst>
                    <a:ext uri="{9D8B030D-6E8A-4147-A177-3AD203B41FA5}">
                      <a16:colId xmlns:a16="http://schemas.microsoft.com/office/drawing/2014/main" val="3077328041"/>
                    </a:ext>
                  </a:extLst>
                </a:gridCol>
              </a:tblGrid>
              <a:tr h="1117594">
                <a:tc>
                  <a:txBody>
                    <a:bodyPr/>
                    <a:lstStyle/>
                    <a:p>
                      <a:pPr algn="l"/>
                      <a:endParaRPr lang="en-GB" sz="8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accent1"/>
                          </a:solidFill>
                          <a:latin typeface="+mn-lt"/>
                          <a:cs typeface="Arial"/>
                        </a:rPr>
                        <a:t>Escalations to Committee</a:t>
                      </a:r>
                      <a:endParaRPr lang="en-GB" sz="900" dirty="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No escalations to committee during the last quarter.</a:t>
                      </a:r>
                    </a:p>
                  </a:txBody>
                  <a:tcPr anchor="ctr">
                    <a:solidFill>
                      <a:srgbClr val="9CCB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64935"/>
                  </a:ext>
                </a:extLst>
              </a:tr>
            </a:tbl>
          </a:graphicData>
        </a:graphic>
      </p:graphicFrame>
      <p:sp>
        <p:nvSpPr>
          <p:cNvPr id="11" name="Oval 10">
            <a:extLst>
              <a:ext uri="{FF2B5EF4-FFF2-40B4-BE49-F238E27FC236}">
                <a16:creationId xmlns:a16="http://schemas.microsoft.com/office/drawing/2014/main" id="{7DE6FE3A-DF9B-4D64-B4CE-40F9AC17267E}"/>
              </a:ext>
            </a:extLst>
          </p:cNvPr>
          <p:cNvSpPr/>
          <p:nvPr/>
        </p:nvSpPr>
        <p:spPr bwMode="auto">
          <a:xfrm>
            <a:off x="395188" y="994989"/>
            <a:ext cx="936104" cy="558034"/>
          </a:xfrm>
          <a:prstGeom prst="ellipse">
            <a:avLst/>
          </a:prstGeom>
          <a:solidFill>
            <a:srgbClr val="2B80B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chemeClr val="bg1"/>
                </a:solidFill>
              </a:rPr>
              <a:t>Invoicing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6CF5FB8-B622-4295-BE07-5F35C1387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177246"/>
              </p:ext>
            </p:extLst>
          </p:nvPr>
        </p:nvGraphicFramePr>
        <p:xfrm>
          <a:off x="242792" y="2955907"/>
          <a:ext cx="8644832" cy="1309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864">
                  <a:extLst>
                    <a:ext uri="{9D8B030D-6E8A-4147-A177-3AD203B41FA5}">
                      <a16:colId xmlns:a16="http://schemas.microsoft.com/office/drawing/2014/main" val="2520080073"/>
                    </a:ext>
                  </a:extLst>
                </a:gridCol>
                <a:gridCol w="2432570">
                  <a:extLst>
                    <a:ext uri="{9D8B030D-6E8A-4147-A177-3AD203B41FA5}">
                      <a16:colId xmlns:a16="http://schemas.microsoft.com/office/drawing/2014/main" val="161375613"/>
                    </a:ext>
                  </a:extLst>
                </a:gridCol>
                <a:gridCol w="4979398">
                  <a:extLst>
                    <a:ext uri="{9D8B030D-6E8A-4147-A177-3AD203B41FA5}">
                      <a16:colId xmlns:a16="http://schemas.microsoft.com/office/drawing/2014/main" val="145693332"/>
                    </a:ext>
                  </a:extLst>
                </a:gridCol>
              </a:tblGrid>
              <a:tr h="1309830">
                <a:tc>
                  <a:txBody>
                    <a:bodyPr/>
                    <a:lstStyle/>
                    <a:p>
                      <a:pPr algn="l"/>
                      <a:endParaRPr lang="en-GB" sz="8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Focus Areas for next quarter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Modifications Updates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Continue early engagement with customers leading up to payment due date.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communications with administrators in pursuit of debt left from failed users.</a:t>
                      </a:r>
                    </a:p>
                  </a:txBody>
                  <a:tcPr anchor="ctr">
                    <a:solidFill>
                      <a:srgbClr val="9CCB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117268"/>
                  </a:ext>
                </a:extLst>
              </a:tr>
            </a:tbl>
          </a:graphicData>
        </a:graphic>
      </p:graphicFrame>
      <p:sp>
        <p:nvSpPr>
          <p:cNvPr id="13" name="Oval 12">
            <a:extLst>
              <a:ext uri="{FF2B5EF4-FFF2-40B4-BE49-F238E27FC236}">
                <a16:creationId xmlns:a16="http://schemas.microsoft.com/office/drawing/2014/main" id="{01E21CE6-47D6-4269-8A46-424E8F51C3D1}"/>
              </a:ext>
            </a:extLst>
          </p:cNvPr>
          <p:cNvSpPr/>
          <p:nvPr/>
        </p:nvSpPr>
        <p:spPr bwMode="auto">
          <a:xfrm>
            <a:off x="395188" y="3252937"/>
            <a:ext cx="1019277" cy="588607"/>
          </a:xfrm>
          <a:prstGeom prst="ellipse">
            <a:avLst/>
          </a:prstGeom>
          <a:solidFill>
            <a:srgbClr val="9C48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chemeClr val="bg1"/>
                </a:solidFill>
              </a:rPr>
              <a:t>Outlook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73948B4-F4F2-4CC1-8E2C-2E53EF365DAD}"/>
              </a:ext>
            </a:extLst>
          </p:cNvPr>
          <p:cNvSpPr/>
          <p:nvPr/>
        </p:nvSpPr>
        <p:spPr bwMode="auto">
          <a:xfrm>
            <a:off x="417130" y="2125122"/>
            <a:ext cx="914471" cy="557826"/>
          </a:xfrm>
          <a:prstGeom prst="ellipse">
            <a:avLst/>
          </a:prstGeom>
          <a:solidFill>
            <a:srgbClr val="9CCB3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378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chemeClr val="bg1"/>
                </a:solidFill>
              </a:rPr>
              <a:t>Escalations</a:t>
            </a:r>
          </a:p>
        </p:txBody>
      </p:sp>
    </p:spTree>
    <p:extLst>
      <p:ext uri="{BB962C8B-B14F-4D97-AF65-F5344CB8AC3E}">
        <p14:creationId xmlns:p14="http://schemas.microsoft.com/office/powerpoint/2010/main" val="1952752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248B5-13D4-4D44-8A16-9F23367A3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Securities - Published Credit Ratings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B44AEF3-33CE-4E59-9059-AE5747162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059582"/>
            <a:ext cx="8856984" cy="360040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800" dirty="0"/>
              <a:t>Snapshot for May 2022</a:t>
            </a:r>
          </a:p>
          <a:p>
            <a:pPr marL="0" indent="0">
              <a:buNone/>
            </a:pPr>
            <a:r>
              <a:rPr lang="en-GB" sz="800" dirty="0"/>
              <a:t>Action – 0201 – Positions monitored daily to mitigate any risk.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B0594E9-5CE5-4F22-9053-B4F19F6C6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841049"/>
              </p:ext>
            </p:extLst>
          </p:nvPr>
        </p:nvGraphicFramePr>
        <p:xfrm>
          <a:off x="251520" y="1008313"/>
          <a:ext cx="8784978" cy="3291629"/>
        </p:xfrm>
        <a:graphic>
          <a:graphicData uri="http://schemas.openxmlformats.org/drawingml/2006/table">
            <a:tbl>
              <a:tblPr/>
              <a:tblGrid>
                <a:gridCol w="1273474">
                  <a:extLst>
                    <a:ext uri="{9D8B030D-6E8A-4147-A177-3AD203B41FA5}">
                      <a16:colId xmlns:a16="http://schemas.microsoft.com/office/drawing/2014/main" val="3519133557"/>
                    </a:ext>
                  </a:extLst>
                </a:gridCol>
                <a:gridCol w="1183932">
                  <a:extLst>
                    <a:ext uri="{9D8B030D-6E8A-4147-A177-3AD203B41FA5}">
                      <a16:colId xmlns:a16="http://schemas.microsoft.com/office/drawing/2014/main" val="2476049040"/>
                    </a:ext>
                  </a:extLst>
                </a:gridCol>
                <a:gridCol w="994902">
                  <a:extLst>
                    <a:ext uri="{9D8B030D-6E8A-4147-A177-3AD203B41FA5}">
                      <a16:colId xmlns:a16="http://schemas.microsoft.com/office/drawing/2014/main" val="2239210158"/>
                    </a:ext>
                  </a:extLst>
                </a:gridCol>
                <a:gridCol w="1134187">
                  <a:extLst>
                    <a:ext uri="{9D8B030D-6E8A-4147-A177-3AD203B41FA5}">
                      <a16:colId xmlns:a16="http://schemas.microsoft.com/office/drawing/2014/main" val="2109238864"/>
                    </a:ext>
                  </a:extLst>
                </a:gridCol>
                <a:gridCol w="179083">
                  <a:extLst>
                    <a:ext uri="{9D8B030D-6E8A-4147-A177-3AD203B41FA5}">
                      <a16:colId xmlns:a16="http://schemas.microsoft.com/office/drawing/2014/main" val="2900391876"/>
                    </a:ext>
                  </a:extLst>
                </a:gridCol>
                <a:gridCol w="1134187">
                  <a:extLst>
                    <a:ext uri="{9D8B030D-6E8A-4147-A177-3AD203B41FA5}">
                      <a16:colId xmlns:a16="http://schemas.microsoft.com/office/drawing/2014/main" val="110579783"/>
                    </a:ext>
                  </a:extLst>
                </a:gridCol>
                <a:gridCol w="1134187">
                  <a:extLst>
                    <a:ext uri="{9D8B030D-6E8A-4147-A177-3AD203B41FA5}">
                      <a16:colId xmlns:a16="http://schemas.microsoft.com/office/drawing/2014/main" val="3099365010"/>
                    </a:ext>
                  </a:extLst>
                </a:gridCol>
                <a:gridCol w="726277">
                  <a:extLst>
                    <a:ext uri="{9D8B030D-6E8A-4147-A177-3AD203B41FA5}">
                      <a16:colId xmlns:a16="http://schemas.microsoft.com/office/drawing/2014/main" val="3298901281"/>
                    </a:ext>
                  </a:extLst>
                </a:gridCol>
                <a:gridCol w="1024749">
                  <a:extLst>
                    <a:ext uri="{9D8B030D-6E8A-4147-A177-3AD203B41FA5}">
                      <a16:colId xmlns:a16="http://schemas.microsoft.com/office/drawing/2014/main" val="3183452370"/>
                    </a:ext>
                  </a:extLst>
                </a:gridCol>
              </a:tblGrid>
              <a:tr h="4602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Customers Supported with Credit Rating</a:t>
                      </a:r>
                    </a:p>
                  </a:txBody>
                  <a:tcPr marL="4660" marR="4660" marT="46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Credit Rating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May Invoices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of May Invoices 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9239895"/>
                  </a:ext>
                </a:extLst>
              </a:tr>
              <a:tr h="30869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 – (91%)</a:t>
                      </a:r>
                    </a:p>
                  </a:txBody>
                  <a:tcPr marL="4660" marR="4660" marT="46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£401,945,316.00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£6,290,657.03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123885"/>
                  </a:ext>
                </a:extLst>
              </a:tr>
              <a:tr h="2122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£1 - £500</a:t>
                      </a: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£5,800 - £10,000</a:t>
                      </a: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333654"/>
                  </a:ext>
                </a:extLst>
              </a:tr>
              <a:tr h="212229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Customers 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Security Cover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Invoices 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Customers 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Security Cover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Invoices 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277664"/>
                  </a:ext>
                </a:extLst>
              </a:tr>
              <a:tr h="2942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£7,950.00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£310.90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£53,800.00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£468.49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044787"/>
                  </a:ext>
                </a:extLst>
              </a:tr>
              <a:tr h="139999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202989"/>
                  </a:ext>
                </a:extLst>
              </a:tr>
              <a:tr h="17846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£500 - £1,000</a:t>
                      </a: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£10,251 - £50,000</a:t>
                      </a: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4472153"/>
                  </a:ext>
                </a:extLst>
              </a:tr>
              <a:tr h="221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Customers 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Security Cover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Invoices 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Customers 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Security Cover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Invoices 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969222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£25,000.00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£3,215.84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£802,800.00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£165,325.23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910163"/>
                  </a:ext>
                </a:extLst>
              </a:tr>
              <a:tr h="139999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7563933"/>
                  </a:ext>
                </a:extLst>
              </a:tr>
              <a:tr h="34226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£1,250 - £5,000</a:t>
                      </a: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£70,000 - £10,000,000</a:t>
                      </a: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902060"/>
                  </a:ext>
                </a:extLst>
              </a:tr>
              <a:tr h="207405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Customers 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Security Cover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Invoices 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Customers 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Security Cover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Invoices 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039672"/>
                  </a:ext>
                </a:extLst>
              </a:tr>
              <a:tr h="2942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£107,200.00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£24,384.19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0" marR="4660" marT="4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£400,948,566.00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£6,096,952.38</a:t>
                      </a:r>
                    </a:p>
                  </a:txBody>
                  <a:tcPr marL="4660" marR="4660" marT="4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756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740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E7EFB-D32C-41F6-A1BB-B3F5D3F56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04056"/>
          </a:xfrm>
        </p:spPr>
        <p:txBody>
          <a:bodyPr>
            <a:normAutofit/>
          </a:bodyPr>
          <a:lstStyle/>
          <a:p>
            <a:pPr algn="l"/>
            <a:r>
              <a:rPr lang="en-GB" sz="2400" dirty="0"/>
              <a:t>Securities - Other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0F84309E-A539-4C07-BA58-694364F24D1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29974825"/>
              </p:ext>
            </p:extLst>
          </p:nvPr>
        </p:nvGraphicFramePr>
        <p:xfrm>
          <a:off x="179512" y="843558"/>
          <a:ext cx="8771048" cy="3672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02">
                  <a:extLst>
                    <a:ext uri="{9D8B030D-6E8A-4147-A177-3AD203B41FA5}">
                      <a16:colId xmlns:a16="http://schemas.microsoft.com/office/drawing/2014/main" val="1222198024"/>
                    </a:ext>
                  </a:extLst>
                </a:gridCol>
                <a:gridCol w="1414685">
                  <a:extLst>
                    <a:ext uri="{9D8B030D-6E8A-4147-A177-3AD203B41FA5}">
                      <a16:colId xmlns:a16="http://schemas.microsoft.com/office/drawing/2014/main" val="3830339268"/>
                    </a:ext>
                  </a:extLst>
                </a:gridCol>
                <a:gridCol w="1514037">
                  <a:extLst>
                    <a:ext uri="{9D8B030D-6E8A-4147-A177-3AD203B41FA5}">
                      <a16:colId xmlns:a16="http://schemas.microsoft.com/office/drawing/2014/main" val="749745312"/>
                    </a:ext>
                  </a:extLst>
                </a:gridCol>
                <a:gridCol w="3154424">
                  <a:extLst>
                    <a:ext uri="{9D8B030D-6E8A-4147-A177-3AD203B41FA5}">
                      <a16:colId xmlns:a16="http://schemas.microsoft.com/office/drawing/2014/main" val="215276770"/>
                    </a:ext>
                  </a:extLst>
                </a:gridCol>
              </a:tblGrid>
              <a:tr h="75747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Type of 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Number of Customers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Percentage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Financial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746715"/>
                  </a:ext>
                </a:extLst>
              </a:tr>
              <a:tr h="70653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Prepayment customers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  <a:p>
                      <a:pPr algn="ctr"/>
                      <a:r>
                        <a:rPr lang="en-GB" sz="1600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Payment is made before service is provided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749729"/>
                  </a:ext>
                </a:extLst>
              </a:tr>
              <a:tr h="1004020">
                <a:tc>
                  <a:txBody>
                    <a:bodyPr/>
                    <a:lstStyle/>
                    <a:p>
                      <a:r>
                        <a:rPr lang="en-GB" sz="1600" dirty="0"/>
                        <a:t>Secured with a Letter of Credit or Parent Company Guarantee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  <a:p>
                      <a:pPr algn="ctr"/>
                      <a:r>
                        <a:rPr lang="en-GB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  <a:p>
                      <a:pPr algn="ctr"/>
                      <a:r>
                        <a:rPr lang="en-GB" sz="1600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£230,591.00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467179"/>
                  </a:ext>
                </a:extLst>
              </a:tr>
              <a:tr h="120438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Immediate Payment Terms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  <a:p>
                      <a:pPr algn="ctr"/>
                      <a:r>
                        <a:rPr lang="en-GB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  <a:p>
                      <a:pPr algn="ctr"/>
                      <a:r>
                        <a:rPr lang="en-GB" sz="1600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May invoice value £35,782.80.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858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378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CB9F93-0269-4C28-8D15-1FE1E16C2D08}"/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96061ea2-0d74-4ec3-b691-2cdbebf1df84"/>
    <ds:schemaRef ds:uri="http://purl.org/dc/dcmitype/"/>
    <ds:schemaRef ds:uri="http://schemas.microsoft.com/office/2006/documentManagement/types"/>
    <ds:schemaRef ds:uri="http://www.w3.org/XML/1998/namespace"/>
    <ds:schemaRef ds:uri="bfc61d46-007a-4a64-b0e0-6ad1104442db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23702</TotalTime>
  <Words>452</Words>
  <Application>Microsoft Office PowerPoint</Application>
  <PresentationFormat>On-screen Show (16:9)</PresentationFormat>
  <Paragraphs>172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DSC Credit Committee Operational Update   May 2022 Quarterly Meeting  </vt:lpstr>
      <vt:lpstr>PowerPoint Presentation</vt:lpstr>
      <vt:lpstr>Cash Collection</vt:lpstr>
      <vt:lpstr>Failure to Pay Notices Issued</vt:lpstr>
      <vt:lpstr>PowerPoint Presentation</vt:lpstr>
      <vt:lpstr>Securities - Published Credit Ratings</vt:lpstr>
      <vt:lpstr>Securities - Other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Sharon Bright</cp:lastModifiedBy>
  <cp:revision>402</cp:revision>
  <cp:lastPrinted>2019-05-10T11:28:04Z</cp:lastPrinted>
  <dcterms:created xsi:type="dcterms:W3CDTF">2018-09-02T17:12:15Z</dcterms:created>
  <dcterms:modified xsi:type="dcterms:W3CDTF">2022-05-25T09:00:04Z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</Properties>
</file>