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sldIdLst>
    <p:sldId id="402" r:id="rId5"/>
    <p:sldId id="298" r:id="rId6"/>
    <p:sldId id="257" r:id="rId7"/>
    <p:sldId id="404" r:id="rId8"/>
    <p:sldId id="258" r:id="rId9"/>
    <p:sldId id="260" r:id="rId10"/>
    <p:sldId id="303" r:id="rId11"/>
    <p:sldId id="403" r:id="rId12"/>
    <p:sldId id="305"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35D"/>
    <a:srgbClr val="40D1F5"/>
    <a:srgbClr val="FFFFFF"/>
    <a:srgbClr val="B1D6E8"/>
    <a:srgbClr val="84B8DA"/>
    <a:srgbClr val="9C4877"/>
    <a:srgbClr val="2B80B1"/>
    <a:srgbClr val="9CCB3B"/>
    <a:srgbClr val="E7BB20"/>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GB" sz="1600" baseline="0"/>
              <a:t>Invoices Due</a:t>
            </a:r>
            <a:endParaRPr lang="en-GB" sz="1600"/>
          </a:p>
        </c:rich>
      </c:tx>
      <c:overlay val="0"/>
    </c:title>
    <c:autoTitleDeleted val="0"/>
    <c:plotArea>
      <c:layout>
        <c:manualLayout>
          <c:layoutTarget val="inner"/>
          <c:xMode val="edge"/>
          <c:yMode val="edge"/>
          <c:x val="0.1775744692269392"/>
          <c:y val="0.14925117032387508"/>
          <c:w val="0.7897381643370196"/>
          <c:h val="0.68921660834062404"/>
        </c:manualLayout>
      </c:layout>
      <c:barChart>
        <c:barDir val="col"/>
        <c:grouping val="clustered"/>
        <c:varyColors val="0"/>
        <c:ser>
          <c:idx val="0"/>
          <c:order val="0"/>
          <c:tx>
            <c:strRef>
              <c:f>'Cash Collection'!$D$3</c:f>
              <c:strCache>
                <c:ptCount val="1"/>
                <c:pt idx="0">
                  <c:v>Total Collection</c:v>
                </c:pt>
              </c:strCache>
            </c:strRef>
          </c:tx>
          <c:spPr>
            <a:solidFill>
              <a:srgbClr val="1D3E61">
                <a:lumMod val="60000"/>
                <a:lumOff val="40000"/>
              </a:srgbClr>
            </a:solidFill>
          </c:spPr>
          <c:invertIfNegative val="0"/>
          <c:dLbls>
            <c:dLbl>
              <c:idx val="0"/>
              <c:layout>
                <c:manualLayout>
                  <c:x val="8.6100300680805701E-3"/>
                  <c:y val="8.24985274063793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6D-4FA8-8FF6-FD85433F70A8}"/>
                </c:ext>
              </c:extLst>
            </c:dLbl>
            <c:dLbl>
              <c:idx val="2"/>
              <c:layout>
                <c:manualLayout>
                  <c:x val="4.6356130771009942E-3"/>
                  <c:y val="0.118703149333096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6D-4FA8-8FF6-FD85433F70A8}"/>
                </c:ext>
              </c:extLst>
            </c:dLbl>
            <c:dLbl>
              <c:idx val="3"/>
              <c:layout>
                <c:manualLayout>
                  <c:x val="0"/>
                  <c:y val="-1.38888888888888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6D-4FA8-8FF6-FD85433F70A8}"/>
                </c:ext>
              </c:extLst>
            </c:dLbl>
            <c:dLbl>
              <c:idx val="4"/>
              <c:layout>
                <c:manualLayout>
                  <c:x val="5.0377833753148613E-3"/>
                  <c:y val="0.130926851863404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6D-4FA8-8FF6-FD85433F70A8}"/>
                </c:ext>
              </c:extLst>
            </c:dLbl>
            <c:dLbl>
              <c:idx val="5"/>
              <c:layout>
                <c:manualLayout>
                  <c:x val="3.864680642879338E-3"/>
                  <c:y val="8.22998415451217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6D-4FA8-8FF6-FD85433F70A8}"/>
                </c:ext>
              </c:extLst>
            </c:dLbl>
            <c:dLbl>
              <c:idx val="6"/>
              <c:layout>
                <c:manualLayout>
                  <c:x val="-2.6449060395280959E-3"/>
                  <c:y val="0.1146917397564076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6D-4FA8-8FF6-FD85433F70A8}"/>
                </c:ext>
              </c:extLst>
            </c:dLbl>
            <c:dLbl>
              <c:idx val="7"/>
              <c:layout>
                <c:manualLayout>
                  <c:x val="-1.9513807625432212E-3"/>
                  <c:y val="2.02922232900338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6D-4FA8-8FF6-FD85433F70A8}"/>
                </c:ext>
              </c:extLst>
            </c:dLbl>
            <c:dLbl>
              <c:idx val="8"/>
              <c:layout>
                <c:manualLayout>
                  <c:x val="8.4491957397013029E-5"/>
                  <c:y val="0.1142067043017253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6D-4FA8-8FF6-FD85433F70A8}"/>
                </c:ext>
              </c:extLst>
            </c:dLbl>
            <c:dLbl>
              <c:idx val="9"/>
              <c:layout>
                <c:manualLayout>
                  <c:x val="-3.0291490641755421E-3"/>
                  <c:y val="2.19754769242286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6D-4FA8-8FF6-FD85433F70A8}"/>
                </c:ext>
              </c:extLst>
            </c:dLbl>
            <c:dLbl>
              <c:idx val="10"/>
              <c:layout>
                <c:manualLayout>
                  <c:x val="3.2527420218568396E-4"/>
                  <c:y val="0.2052341751889172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998806885972388"/>
                      <c:h val="0.14735454493755679"/>
                    </c:manualLayout>
                  </c15:layout>
                </c:ext>
                <c:ext xmlns:c16="http://schemas.microsoft.com/office/drawing/2014/chart" uri="{C3380CC4-5D6E-409C-BE32-E72D297353CC}">
                  <c16:uniqueId val="{00000009-D36D-4FA8-8FF6-FD85433F70A8}"/>
                </c:ext>
              </c:extLst>
            </c:dLbl>
            <c:dLbl>
              <c:idx val="11"/>
              <c:layout>
                <c:manualLayout>
                  <c:x val="1.0444243728098842E-2"/>
                  <c:y val="9.504967419494340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1029782219782611"/>
                      <c:h val="0.1934541401514199"/>
                    </c:manualLayout>
                  </c15:layout>
                </c:ext>
                <c:ext xmlns:c16="http://schemas.microsoft.com/office/drawing/2014/chart" uri="{C3380CC4-5D6E-409C-BE32-E72D297353CC}">
                  <c16:uniqueId val="{0000000A-D36D-4FA8-8FF6-FD85433F70A8}"/>
                </c:ext>
              </c:extLst>
            </c:dLbl>
            <c:dLbl>
              <c:idx val="12"/>
              <c:layout>
                <c:manualLayout>
                  <c:x val="3.0291556228700138E-3"/>
                  <c:y val="0.12347081595249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6D-4FA8-8FF6-FD85433F70A8}"/>
                </c:ext>
              </c:extLst>
            </c:dLbl>
            <c:dLbl>
              <c:idx val="13"/>
              <c:layout>
                <c:manualLayout>
                  <c:x val="7.9744816586921844E-3"/>
                  <c:y val="0.223577235772357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6D-4FA8-8FF6-FD85433F70A8}"/>
                </c:ext>
              </c:extLst>
            </c:dLbl>
            <c:dLbl>
              <c:idx val="15"/>
              <c:layout>
                <c:manualLayout>
                  <c:x val="0"/>
                  <c:y val="8.82352941176470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6D-4FA8-8FF6-FD85433F70A8}"/>
                </c:ext>
              </c:extLst>
            </c:dLbl>
            <c:dLbl>
              <c:idx val="16"/>
              <c:layout>
                <c:manualLayout>
                  <c:x val="-6.0583112457403606E-3"/>
                  <c:y val="0.226890756302521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36D-4FA8-8FF6-FD85433F70A8}"/>
                </c:ext>
              </c:extLst>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'Cash Collection'!$C$23:$C$35</c:f>
              <c:numCache>
                <c:formatCode>mmm\-yy</c:formatCode>
                <c:ptCount val="13"/>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numCache>
            </c:numRef>
          </c:cat>
          <c:val>
            <c:numRef>
              <c:f>'Cash Collection'!$D$23:$D$35</c:f>
              <c:numCache>
                <c:formatCode>"£"#,##0.00</c:formatCode>
                <c:ptCount val="13"/>
                <c:pt idx="0">
                  <c:v>18163267.23</c:v>
                </c:pt>
                <c:pt idx="1">
                  <c:v>33116336.940000001</c:v>
                </c:pt>
                <c:pt idx="2">
                  <c:v>29342408.02</c:v>
                </c:pt>
                <c:pt idx="3">
                  <c:v>42492188.620000005</c:v>
                </c:pt>
                <c:pt idx="4">
                  <c:v>44065573.870000005</c:v>
                </c:pt>
                <c:pt idx="5">
                  <c:v>31285592.220000003</c:v>
                </c:pt>
                <c:pt idx="6">
                  <c:v>41097283.840000011</c:v>
                </c:pt>
                <c:pt idx="7">
                  <c:v>53835053.530000001</c:v>
                </c:pt>
                <c:pt idx="8">
                  <c:v>58449521.699999996</c:v>
                </c:pt>
                <c:pt idx="9">
                  <c:v>98369851.669999987</c:v>
                </c:pt>
                <c:pt idx="10">
                  <c:v>80234965.379999995</c:v>
                </c:pt>
                <c:pt idx="11">
                  <c:v>101343216.95999999</c:v>
                </c:pt>
                <c:pt idx="12">
                  <c:v>177633935.55000004</c:v>
                </c:pt>
              </c:numCache>
            </c:numRef>
          </c:val>
          <c:extLst>
            <c:ext xmlns:c16="http://schemas.microsoft.com/office/drawing/2014/chart" uri="{C3380CC4-5D6E-409C-BE32-E72D297353CC}">
              <c16:uniqueId val="{0000000F-D36D-4FA8-8FF6-FD85433F70A8}"/>
            </c:ext>
          </c:extLst>
        </c:ser>
        <c:dLbls>
          <c:dLblPos val="outEnd"/>
          <c:showLegendKey val="0"/>
          <c:showVal val="1"/>
          <c:showCatName val="0"/>
          <c:showSerName val="0"/>
          <c:showPercent val="0"/>
          <c:showBubbleSize val="0"/>
        </c:dLbls>
        <c:gapWidth val="150"/>
        <c:axId val="238227456"/>
        <c:axId val="238230144"/>
      </c:barChart>
      <c:dateAx>
        <c:axId val="238227456"/>
        <c:scaling>
          <c:orientation val="minMax"/>
        </c:scaling>
        <c:delete val="0"/>
        <c:axPos val="b"/>
        <c:numFmt formatCode="mmm\-yy" sourceLinked="1"/>
        <c:majorTickMark val="out"/>
        <c:minorTickMark val="none"/>
        <c:tickLblPos val="nextTo"/>
        <c:txPr>
          <a:bodyPr/>
          <a:lstStyle/>
          <a:p>
            <a:pPr>
              <a:defRPr b="1"/>
            </a:pPr>
            <a:endParaRPr lang="en-US"/>
          </a:p>
        </c:txPr>
        <c:crossAx val="238230144"/>
        <c:crosses val="autoZero"/>
        <c:auto val="1"/>
        <c:lblOffset val="100"/>
        <c:baseTimeUnit val="months"/>
      </c:dateAx>
      <c:valAx>
        <c:axId val="238230144"/>
        <c:scaling>
          <c:orientation val="minMax"/>
        </c:scaling>
        <c:delete val="0"/>
        <c:axPos val="l"/>
        <c:majorGridlines/>
        <c:numFmt formatCode="&quot;£&quot;#,##0.00" sourceLinked="1"/>
        <c:majorTickMark val="out"/>
        <c:minorTickMark val="none"/>
        <c:tickLblPos val="nextTo"/>
        <c:txPr>
          <a:bodyPr/>
          <a:lstStyle/>
          <a:p>
            <a:pPr>
              <a:defRPr b="1"/>
            </a:pPr>
            <a:endParaRPr lang="en-US"/>
          </a:p>
        </c:txPr>
        <c:crossAx val="238227456"/>
        <c:crosses val="autoZero"/>
        <c:crossBetween val="between"/>
      </c:valAx>
      <c:spPr>
        <a:solidFill>
          <a:sysClr val="window" lastClr="FFFFFF">
            <a:lumMod val="85000"/>
          </a:sysClr>
        </a:solidFill>
      </c:spPr>
    </c:plotArea>
    <c:legend>
      <c:legendPos val="r"/>
      <c:layout>
        <c:manualLayout>
          <c:xMode val="edge"/>
          <c:yMode val="edge"/>
          <c:x val="0.40329504693091867"/>
          <c:y val="0.92674892772549777"/>
          <c:w val="0.19729221027625873"/>
          <c:h val="7.0167082773189934E-2"/>
        </c:manualLayout>
      </c:layout>
      <c:overlay val="0"/>
      <c:txPr>
        <a:bodyPr/>
        <a:lstStyle/>
        <a:p>
          <a:pPr>
            <a:defRPr b="1"/>
          </a:pPr>
          <a:endParaRPr lang="en-US"/>
        </a:p>
      </c:txPr>
    </c:legend>
    <c:plotVisOnly val="1"/>
    <c:dispBlanksAs val="gap"/>
    <c:showDLblsOverMax val="0"/>
  </c:chart>
  <c:spPr>
    <a:ln>
      <a:solidFill>
        <a:schemeClr val="tx1"/>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26/05/2022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F7D7F9-4660-4254-8ACC-8C5AC924C23F}" type="slidenum">
              <a:rPr lang="en-GB" smtClean="0"/>
              <a:t>3</a:t>
            </a:fld>
            <a:endParaRPr lang="en-GB"/>
          </a:p>
        </p:txBody>
      </p:sp>
    </p:spTree>
    <p:extLst>
      <p:ext uri="{BB962C8B-B14F-4D97-AF65-F5344CB8AC3E}">
        <p14:creationId xmlns:p14="http://schemas.microsoft.com/office/powerpoint/2010/main" val="1465867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F829-F973-4EEE-B639-01A7CE53F78F}"/>
              </a:ext>
            </a:extLst>
          </p:cNvPr>
          <p:cNvSpPr>
            <a:spLocks noGrp="1"/>
          </p:cNvSpPr>
          <p:nvPr>
            <p:ph type="title"/>
          </p:nvPr>
        </p:nvSpPr>
        <p:spPr>
          <a:xfrm>
            <a:off x="539552" y="123478"/>
            <a:ext cx="8147248" cy="360040"/>
          </a:xfrm>
        </p:spPr>
        <p:txBody>
          <a:bodyPr>
            <a:normAutofit fontScale="90000"/>
          </a:bodyPr>
          <a:lstStyle/>
          <a:p>
            <a:pPr algn="l"/>
            <a:r>
              <a:rPr lang="en-GB" sz="1800" dirty="0"/>
              <a:t>Request to use Close Brothers for Letter of Credit</a:t>
            </a:r>
          </a:p>
        </p:txBody>
      </p:sp>
      <p:sp>
        <p:nvSpPr>
          <p:cNvPr id="3" name="Content Placeholder 2">
            <a:extLst>
              <a:ext uri="{FF2B5EF4-FFF2-40B4-BE49-F238E27FC236}">
                <a16:creationId xmlns:a16="http://schemas.microsoft.com/office/drawing/2014/main" id="{1711DF22-FF29-4DD1-BF6E-F053DE0B2927}"/>
              </a:ext>
            </a:extLst>
          </p:cNvPr>
          <p:cNvSpPr>
            <a:spLocks noGrp="1"/>
          </p:cNvSpPr>
          <p:nvPr>
            <p:ph idx="1"/>
          </p:nvPr>
        </p:nvSpPr>
        <p:spPr>
          <a:xfrm>
            <a:off x="251520" y="411510"/>
            <a:ext cx="8712968" cy="4608512"/>
          </a:xfrm>
        </p:spPr>
        <p:txBody>
          <a:bodyPr>
            <a:normAutofit fontScale="55000" lnSpcReduction="20000"/>
          </a:bodyPr>
          <a:lstStyle/>
          <a:p>
            <a:pPr algn="l"/>
            <a:endParaRPr lang="en-GB" sz="1800" b="0" i="0" u="none" strike="noStrike" baseline="0" dirty="0">
              <a:solidFill>
                <a:srgbClr val="000000"/>
              </a:solidFill>
              <a:latin typeface="Calibri" panose="020F0502020204030204" pitchFamily="34" charset="0"/>
            </a:endParaRPr>
          </a:p>
          <a:p>
            <a:pPr marL="0" indent="0">
              <a:buNone/>
            </a:pPr>
            <a:r>
              <a:rPr lang="en-US" sz="1800" b="1" i="0" u="none" strike="noStrike" baseline="0" dirty="0">
                <a:solidFill>
                  <a:srgbClr val="000000"/>
                </a:solidFill>
                <a:latin typeface="Calibri" panose="020F0502020204030204" pitchFamily="34" charset="0"/>
              </a:rPr>
              <a:t>Energy Balancing Credit Committee (“EBCC”) meeting Wednesday 25 May 2022 Provision of Letter of Credit by Close Brothers Limited </a:t>
            </a: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Our customer, is a gas and electricity supplier in the GB market. They provide National Grid with various balancing and frequency services via the Balancing Mechanism and other tendered ancillary services.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In order to provide these energy balancing activities, they are required to lodge adequate security with Xoserve Limited (“Xoserve”). We understand that the security is currently provided by way of a cash deposit. </a:t>
            </a:r>
          </a:p>
          <a:p>
            <a:pPr marL="0" indent="0">
              <a:buNone/>
            </a:pPr>
            <a:r>
              <a:rPr lang="en-US" sz="1800" b="0" i="0" u="none" strike="noStrike" baseline="0" dirty="0">
                <a:solidFill>
                  <a:srgbClr val="000000"/>
                </a:solidFill>
                <a:latin typeface="Calibri" panose="020F0502020204030204" pitchFamily="34" charset="0"/>
              </a:rPr>
              <a:t>Our customer have asked that Close Brothers Limited (“Close Brothers”) provide Xoserve with a Letter of Credit as an alternative to posting cash as collateral.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We have set out below Rule 2.2a of the Energy Balancing Credit Rules dated 11 October 2021 (the “Rules”) which comments on the conditions that should be met for a financial institution to provide a Letter of Credit: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Our interpretation of the Rules is that there is a requirement for a financial institution to have a long term credit rating from Moody’s of “</a:t>
            </a:r>
            <a:r>
              <a:rPr lang="en-US" sz="1800" b="0" i="1" u="none" strike="noStrike" baseline="0" dirty="0">
                <a:solidFill>
                  <a:srgbClr val="000000"/>
                </a:solidFill>
                <a:latin typeface="Calibri" panose="020F0502020204030204" pitchFamily="34" charset="0"/>
              </a:rPr>
              <a:t>not less than A3</a:t>
            </a:r>
            <a:r>
              <a:rPr lang="en-US" sz="1800" b="0" i="0" u="none" strike="noStrike" baseline="0" dirty="0">
                <a:solidFill>
                  <a:srgbClr val="000000"/>
                </a:solidFill>
                <a:latin typeface="Calibri" panose="020F0502020204030204" pitchFamily="34" charset="0"/>
              </a:rPr>
              <a:t>”. If the financial institution does not have a rating from Moody’s, the EBCC would consider the alternative “</a:t>
            </a:r>
            <a:r>
              <a:rPr lang="en-US" sz="1800" b="0" i="1" u="none" strike="noStrike" baseline="0" dirty="0">
                <a:solidFill>
                  <a:srgbClr val="000000"/>
                </a:solidFill>
                <a:latin typeface="Calibri" panose="020F0502020204030204" pitchFamily="34" charset="0"/>
              </a:rPr>
              <a:t>or such equivalent rating by Standard and Poor’s”. </a:t>
            </a:r>
            <a:r>
              <a:rPr lang="en-US" sz="1800" b="0" i="0" u="none" strike="noStrike" baseline="0" dirty="0">
                <a:solidFill>
                  <a:srgbClr val="000000"/>
                </a:solidFill>
                <a:latin typeface="Calibri" panose="020F0502020204030204" pitchFamily="34" charset="0"/>
              </a:rPr>
              <a:t>In summary, whilst there appears to be a preference for a credit rating from Moody’s there is no requirement in the Rules for the financial institution to have ratings from both Moody’s and S&amp;P – if that were the case it might be that the “</a:t>
            </a:r>
            <a:r>
              <a:rPr lang="en-US" sz="1800" b="0" i="1" u="none" strike="noStrike" baseline="0" dirty="0">
                <a:solidFill>
                  <a:srgbClr val="000000"/>
                </a:solidFill>
                <a:latin typeface="Calibri" panose="020F0502020204030204" pitchFamily="34" charset="0"/>
              </a:rPr>
              <a:t>or” </a:t>
            </a:r>
            <a:r>
              <a:rPr lang="en-US" sz="1800" b="0" i="0" u="none" strike="noStrike" baseline="0" dirty="0">
                <a:solidFill>
                  <a:srgbClr val="000000"/>
                </a:solidFill>
                <a:latin typeface="Calibri" panose="020F0502020204030204" pitchFamily="34" charset="0"/>
              </a:rPr>
              <a:t>would be replaced with “</a:t>
            </a:r>
            <a:r>
              <a:rPr lang="en-US" sz="1800" b="0" i="1" u="none" strike="noStrike" baseline="0" dirty="0">
                <a:solidFill>
                  <a:srgbClr val="000000"/>
                </a:solidFill>
                <a:latin typeface="Calibri" panose="020F0502020204030204" pitchFamily="34" charset="0"/>
              </a:rPr>
              <a:t>and”.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Close Brothers have a Moody’s rating of Aa3 which we consider </a:t>
            </a:r>
            <a:r>
              <a:rPr lang="en-US" sz="1800" b="0" i="0" u="none" strike="noStrike" baseline="0" dirty="0" err="1">
                <a:solidFill>
                  <a:srgbClr val="000000"/>
                </a:solidFill>
                <a:latin typeface="Calibri" panose="020F0502020204030204" pitchFamily="34" charset="0"/>
              </a:rPr>
              <a:t>i</a:t>
            </a:r>
            <a:r>
              <a:rPr lang="en-US" sz="1800" b="0" i="0" u="none" strike="noStrike" baseline="0" dirty="0">
                <a:solidFill>
                  <a:srgbClr val="000000"/>
                </a:solidFill>
                <a:latin typeface="Calibri" panose="020F0502020204030204" pitchFamily="34" charset="0"/>
              </a:rPr>
              <a:t>) satisfies the requirements under 2.2a of the Rules and, ii) should enable Close Brothers to provide a Letter of Credit to our customer.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Whilst we appreciate that </a:t>
            </a:r>
            <a:r>
              <a:rPr lang="en-US" sz="1800" b="0" i="0" u="none" strike="noStrike" baseline="0" dirty="0" err="1">
                <a:solidFill>
                  <a:srgbClr val="000000"/>
                </a:solidFill>
                <a:latin typeface="Calibri" panose="020F0502020204030204" pitchFamily="34" charset="0"/>
              </a:rPr>
              <a:t>Xoserve’s</a:t>
            </a:r>
            <a:r>
              <a:rPr lang="en-US" sz="1800" b="0" i="0" u="none" strike="noStrike" baseline="0" dirty="0">
                <a:solidFill>
                  <a:srgbClr val="000000"/>
                </a:solidFill>
                <a:latin typeface="Calibri" panose="020F0502020204030204" pitchFamily="34" charset="0"/>
              </a:rPr>
              <a:t> current practice is to have ratings from both Moody’s and S&amp;P, we do not think this is strictly in line with the Rules. Separately, Close Brothers have a credit rating from another ratings agency, Fitch which is A-, and we consider a credible alternative to S&amp;P if there was a desire for two ratings.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We provide letters of credit to a number of customers and have not encountered any difficulties in relation to our credit worthiness. The standard approach is for a financial institution to have two ratings with only much larger institutions having three. Moody’s is the key player in the financial institution market (as the Rules appear to support) with Fitch also having a strong record in the sector. </a:t>
            </a:r>
          </a:p>
          <a:p>
            <a:pPr marL="0" indent="0">
              <a:buNone/>
            </a:pPr>
            <a:r>
              <a:rPr lang="en-US" sz="1800" b="0" i="0" u="none" strike="noStrike" baseline="0" dirty="0">
                <a:solidFill>
                  <a:srgbClr val="000000"/>
                </a:solidFill>
                <a:latin typeface="Calibri" panose="020F0502020204030204" pitchFamily="34" charset="0"/>
              </a:rPr>
              <a:t>We would be grateful if the Committee could consider our request outlined above. Should any further information be of assistance, we would be happy to make this available. In the meantime, we thank you the Committee for the opportunity to raise this matter at the meeting on 25 May 2022. </a:t>
            </a:r>
            <a:r>
              <a:rPr lang="en-US" dirty="0"/>
              <a:t>.</a:t>
            </a:r>
          </a:p>
          <a:p>
            <a:endParaRPr lang="en-GB" dirty="0"/>
          </a:p>
        </p:txBody>
      </p:sp>
    </p:spTree>
    <p:extLst>
      <p:ext uri="{BB962C8B-B14F-4D97-AF65-F5344CB8AC3E}">
        <p14:creationId xmlns:p14="http://schemas.microsoft.com/office/powerpoint/2010/main" val="123136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a:xfrm>
            <a:off x="685800" y="1563638"/>
            <a:ext cx="7772400" cy="1102519"/>
          </a:xfrm>
        </p:spPr>
        <p:txBody>
          <a:bodyPr>
            <a:noAutofit/>
          </a:bodyPr>
          <a:lstStyle/>
          <a:p>
            <a:br>
              <a:rPr lang="en-GB" altLang="en-US" sz="3200" dirty="0">
                <a:solidFill>
                  <a:schemeClr val="accent1"/>
                </a:solidFill>
              </a:rPr>
            </a:br>
            <a:r>
              <a:rPr lang="en-GB" altLang="en-US" sz="3200" dirty="0">
                <a:solidFill>
                  <a:schemeClr val="accent1"/>
                </a:solidFill>
              </a:rPr>
              <a:t>Energy Balancing Committee Operational Update</a:t>
            </a:r>
            <a:br>
              <a:rPr lang="en-GB" altLang="en-US" sz="3200" dirty="0">
                <a:solidFill>
                  <a:schemeClr val="accent1"/>
                </a:solidFill>
              </a:rPr>
            </a:br>
            <a:endParaRPr lang="en-US" sz="32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GB" altLang="en-US" b="1" dirty="0">
                <a:solidFill>
                  <a:schemeClr val="accent1"/>
                </a:solidFill>
              </a:rPr>
              <a:t>May 2022 Quarterly Meeting</a:t>
            </a:r>
          </a:p>
          <a:p>
            <a:endParaRPr lang="en-GB" b="1" dirty="0">
              <a:solidFill>
                <a:schemeClr val="accent1"/>
              </a:solidFill>
            </a:endParaRPr>
          </a:p>
        </p:txBody>
      </p:sp>
    </p:spTree>
    <p:extLst>
      <p:ext uri="{BB962C8B-B14F-4D97-AF65-F5344CB8AC3E}">
        <p14:creationId xmlns:p14="http://schemas.microsoft.com/office/powerpoint/2010/main" val="192479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FCE41BDD-FB77-4BA9-928E-9A21ABB4FF99}"/>
              </a:ext>
            </a:extLst>
          </p:cNvPr>
          <p:cNvGraphicFramePr>
            <a:graphicFrameLocks noGrp="1"/>
          </p:cNvGraphicFramePr>
          <p:nvPr>
            <p:extLst>
              <p:ext uri="{D42A27DB-BD31-4B8C-83A1-F6EECF244321}">
                <p14:modId xmlns:p14="http://schemas.microsoft.com/office/powerpoint/2010/main" val="2565807363"/>
              </p:ext>
            </p:extLst>
          </p:nvPr>
        </p:nvGraphicFramePr>
        <p:xfrm>
          <a:off x="0" y="354427"/>
          <a:ext cx="9108504" cy="4779206"/>
        </p:xfrm>
        <a:graphic>
          <a:graphicData uri="http://schemas.openxmlformats.org/drawingml/2006/table">
            <a:tbl>
              <a:tblPr firstRow="1" bandRow="1">
                <a:effectLst/>
                <a:tableStyleId>{5C22544A-7EE6-4342-B048-85BDC9FD1C3A}</a:tableStyleId>
              </a:tblPr>
              <a:tblGrid>
                <a:gridCol w="1309013">
                  <a:extLst>
                    <a:ext uri="{9D8B030D-6E8A-4147-A177-3AD203B41FA5}">
                      <a16:colId xmlns:a16="http://schemas.microsoft.com/office/drawing/2014/main" val="2839407019"/>
                    </a:ext>
                  </a:extLst>
                </a:gridCol>
                <a:gridCol w="2564488">
                  <a:extLst>
                    <a:ext uri="{9D8B030D-6E8A-4147-A177-3AD203B41FA5}">
                      <a16:colId xmlns:a16="http://schemas.microsoft.com/office/drawing/2014/main" val="4149010547"/>
                    </a:ext>
                  </a:extLst>
                </a:gridCol>
                <a:gridCol w="5235003">
                  <a:extLst>
                    <a:ext uri="{9D8B030D-6E8A-4147-A177-3AD203B41FA5}">
                      <a16:colId xmlns:a16="http://schemas.microsoft.com/office/drawing/2014/main" val="3579286008"/>
                    </a:ext>
                  </a:extLst>
                </a:gridCol>
              </a:tblGrid>
              <a:tr h="304626">
                <a:tc>
                  <a:txBody>
                    <a:bodyPr/>
                    <a:lstStyle/>
                    <a:p>
                      <a:pPr lvl="0" algn="ctr"/>
                      <a:r>
                        <a:rPr lang="en-GB" sz="1100" dirty="0">
                          <a:solidFill>
                            <a:srgbClr val="FFFFFF"/>
                          </a:solidFill>
                        </a:rPr>
                        <a:t>Subject Areas</a:t>
                      </a:r>
                    </a:p>
                  </a:txBody>
                  <a:tcPr marL="91437" marR="91437" marT="45722" marB="45722" anchor="ctr">
                    <a:solidFill>
                      <a:srgbClr val="000000"/>
                    </a:solidFill>
                  </a:tcPr>
                </a:tc>
                <a:tc>
                  <a:txBody>
                    <a:bodyPr/>
                    <a:lstStyle/>
                    <a:p>
                      <a:pPr lvl="0" algn="ctr"/>
                      <a:r>
                        <a:rPr lang="en-GB" sz="1100" dirty="0">
                          <a:solidFill>
                            <a:srgbClr val="FFFFFF"/>
                          </a:solidFill>
                        </a:rPr>
                        <a:t>Areas to cover</a:t>
                      </a:r>
                    </a:p>
                  </a:txBody>
                  <a:tcPr marL="91437" marR="91437" marT="45722" marB="45722" anchor="ctr">
                    <a:solidFill>
                      <a:srgbClr val="000000"/>
                    </a:solidFill>
                  </a:tcPr>
                </a:tc>
                <a:tc>
                  <a:txBody>
                    <a:bodyPr/>
                    <a:lstStyle/>
                    <a:p>
                      <a:pPr lvl="0" algn="ctr"/>
                      <a:r>
                        <a:rPr lang="en-GB" sz="1100" dirty="0">
                          <a:solidFill>
                            <a:srgbClr val="FFFFFF"/>
                          </a:solidFill>
                        </a:rPr>
                        <a:t>Quarterly RAG</a:t>
                      </a:r>
                    </a:p>
                  </a:txBody>
                  <a:tcPr marL="91437" marR="91437" marT="45722" marB="45722" anchor="ctr">
                    <a:solidFill>
                      <a:srgbClr val="000000"/>
                    </a:solidFill>
                  </a:tcPr>
                </a:tc>
                <a:extLst>
                  <a:ext uri="{0D108BD9-81ED-4DB2-BD59-A6C34878D82A}">
                    <a16:rowId xmlns:a16="http://schemas.microsoft.com/office/drawing/2014/main" val="1595646516"/>
                  </a:ext>
                </a:extLst>
              </a:tr>
              <a:tr h="777245">
                <a:tc>
                  <a:txBody>
                    <a:bodyPr/>
                    <a:lstStyle/>
                    <a:p>
                      <a:pPr lvl="0" algn="l"/>
                      <a:endParaRPr lang="en-GB" sz="800" b="1" dirty="0">
                        <a:solidFill>
                          <a:srgbClr val="44546A"/>
                        </a:solidFill>
                      </a:endParaRPr>
                    </a:p>
                  </a:txBody>
                  <a:tcPr marL="91437" marR="91437" marT="45722" marB="45722" anchor="ctr"/>
                </a:tc>
                <a:tc>
                  <a:txBody>
                    <a:bodyPr/>
                    <a:lstStyle/>
                    <a:p>
                      <a:pPr marL="171450" lvl="0" indent="-171450" defTabSz="457200">
                        <a:lnSpc>
                          <a:spcPct val="90000"/>
                        </a:lnSpc>
                        <a:buSzPct val="100000"/>
                        <a:buFont typeface="Arial" pitchFamily="34"/>
                        <a:buChar char="•"/>
                      </a:pPr>
                      <a:r>
                        <a:rPr lang="en-GB" sz="900" b="1" dirty="0">
                          <a:solidFill>
                            <a:srgbClr val="4472C4"/>
                          </a:solidFill>
                          <a:latin typeface="+mn-lt"/>
                          <a:cs typeface="Arial"/>
                        </a:rPr>
                        <a:t>98% average rolling 12 month period </a:t>
                      </a:r>
                      <a:r>
                        <a:rPr lang="en-GB" sz="900" b="1" dirty="0">
                          <a:solidFill>
                            <a:srgbClr val="4472C4"/>
                          </a:solidFill>
                          <a:latin typeface="Arial"/>
                          <a:cs typeface="Arial"/>
                        </a:rPr>
                        <a:t>of Cash Collected by Payment Due Date</a:t>
                      </a:r>
                    </a:p>
                    <a:p>
                      <a:pPr marL="171450" lvl="0" indent="-171450" defTabSz="457200">
                        <a:lnSpc>
                          <a:spcPct val="90000"/>
                        </a:lnSpc>
                        <a:buSzPct val="100000"/>
                        <a:buFont typeface="Arial" pitchFamily="34"/>
                        <a:buChar char="•"/>
                      </a:pPr>
                      <a:r>
                        <a:rPr lang="en-GB" sz="900" b="1" dirty="0">
                          <a:solidFill>
                            <a:srgbClr val="4472C4"/>
                          </a:solidFill>
                          <a:latin typeface="Arial"/>
                          <a:cs typeface="Arial"/>
                        </a:rPr>
                        <a:t>100% of Cash Collected by Payment Due Date +2</a:t>
                      </a:r>
                    </a:p>
                  </a:txBody>
                  <a:tcPr marL="91437" marR="91437" marT="45722" marB="45722" anchor="ctr"/>
                </a:tc>
                <a:tc>
                  <a:txBody>
                    <a:bodyPr/>
                    <a:lstStyle/>
                    <a:p>
                      <a:pPr marL="285750" marR="0" lvl="0" indent="-285750" algn="l" rtl="0" fontAlgn="auto" hangingPunct="1">
                        <a:lnSpc>
                          <a:spcPct val="100000"/>
                        </a:lnSpc>
                        <a:spcBef>
                          <a:spcPts val="0"/>
                        </a:spcBef>
                        <a:spcAft>
                          <a:spcPts val="0"/>
                        </a:spcAft>
                        <a:buSzPct val="100000"/>
                        <a:buFont typeface="Arial" pitchFamily="34"/>
                        <a:buChar char="•"/>
                      </a:pPr>
                      <a:r>
                        <a:rPr lang="en-US" sz="900" b="1" kern="1200" baseline="0" dirty="0">
                          <a:solidFill>
                            <a:srgbClr val="000000"/>
                          </a:solidFill>
                          <a:latin typeface="Arial" pitchFamily="34"/>
                          <a:cs typeface="Arial" pitchFamily="34"/>
                        </a:rPr>
                        <a:t>Cash Collection targets achieved by Payment Due Date and Payment Due Date +</a:t>
                      </a:r>
                    </a:p>
                    <a:p>
                      <a:pPr marL="285750" marR="0" lvl="0" indent="-285750" algn="l" rtl="0" fontAlgn="auto" hangingPunct="1">
                        <a:lnSpc>
                          <a:spcPct val="100000"/>
                        </a:lnSpc>
                        <a:spcBef>
                          <a:spcPts val="0"/>
                        </a:spcBef>
                        <a:spcAft>
                          <a:spcPts val="0"/>
                        </a:spcAft>
                        <a:buSzPct val="100000"/>
                        <a:buFont typeface="Arial" pitchFamily="34"/>
                        <a:buChar char="•"/>
                      </a:pPr>
                      <a:r>
                        <a:rPr lang="en-US" sz="900" b="1" kern="1200" baseline="0" dirty="0">
                          <a:solidFill>
                            <a:srgbClr val="000000"/>
                          </a:solidFill>
                          <a:latin typeface="Arial" pitchFamily="34"/>
                          <a:cs typeface="Arial" pitchFamily="34"/>
                        </a:rPr>
                        <a:t>Failure to Pay Notices Issued – 7 in February, 6 in March and 12 in April.</a:t>
                      </a:r>
                    </a:p>
                  </a:txBody>
                  <a:tcPr marL="91437" marR="91437" marT="45722" marB="45722" anchor="ctr">
                    <a:solidFill>
                      <a:srgbClr val="92D050"/>
                    </a:solidFill>
                  </a:tcPr>
                </a:tc>
                <a:extLst>
                  <a:ext uri="{0D108BD9-81ED-4DB2-BD59-A6C34878D82A}">
                    <a16:rowId xmlns:a16="http://schemas.microsoft.com/office/drawing/2014/main" val="2708339067"/>
                  </a:ext>
                </a:extLst>
              </a:tr>
              <a:tr h="3697335">
                <a:tc gridSpan="3">
                  <a:txBody>
                    <a:bodyPr/>
                    <a:lstStyle/>
                    <a:p>
                      <a:pPr marL="171450" lvl="0" indent="-171450">
                        <a:lnSpc>
                          <a:spcPct val="90000"/>
                        </a:lnSpc>
                        <a:buSzPct val="100000"/>
                        <a:buFont typeface="Arial" pitchFamily="34"/>
                        <a:buChar char="•"/>
                      </a:pPr>
                      <a:endParaRPr lang="en-US" sz="900" dirty="0">
                        <a:solidFill>
                          <a:srgbClr val="000000"/>
                        </a:solidFill>
                        <a:latin typeface="Arial" pitchFamily="34"/>
                        <a:cs typeface="Arial" pitchFamily="34"/>
                      </a:endParaRPr>
                    </a:p>
                  </a:txBody>
                  <a:tcPr marL="91437" marR="91437" marT="45722" marB="45722"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0564312"/>
                  </a:ext>
                </a:extLst>
              </a:tr>
            </a:tbl>
          </a:graphicData>
        </a:graphic>
      </p:graphicFrame>
      <p:sp>
        <p:nvSpPr>
          <p:cNvPr id="3" name="Oval 6">
            <a:extLst>
              <a:ext uri="{FF2B5EF4-FFF2-40B4-BE49-F238E27FC236}">
                <a16:creationId xmlns:a16="http://schemas.microsoft.com/office/drawing/2014/main" id="{0DAA5DF0-A2C5-432B-80EF-A068FC903B6F}"/>
              </a:ext>
            </a:extLst>
          </p:cNvPr>
          <p:cNvSpPr/>
          <p:nvPr/>
        </p:nvSpPr>
        <p:spPr>
          <a:xfrm>
            <a:off x="251520" y="722082"/>
            <a:ext cx="854383" cy="4648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BD6AAB"/>
          </a:solidFill>
          <a:ln cap="flat">
            <a:noFill/>
            <a:prstDash val="solid"/>
          </a:ln>
          <a:effectLst>
            <a:outerShdw dist="38096" dir="2700000" algn="tl">
              <a:srgbClr val="000000">
                <a:alpha val="40000"/>
              </a:srgbClr>
            </a:outerShdw>
          </a:effectLst>
        </p:spPr>
        <p:txBody>
          <a:bodyPr vert="horz" wrap="none" lIns="92075" tIns="46037" rIns="92075" bIns="46037" anchor="ctr" anchorCtr="1" compatLnSpc="1">
            <a:noAutofit/>
          </a:bodyPr>
          <a:lstStyle/>
          <a:p>
            <a:pPr algn="ctr" defTabSz="914377">
              <a:defRPr sz="1800" b="0" i="0" u="none" strike="noStrike" kern="0" cap="none" spc="0" baseline="0">
                <a:solidFill>
                  <a:srgbClr val="000000"/>
                </a:solidFill>
                <a:uFillTx/>
              </a:defRPr>
            </a:pPr>
            <a:r>
              <a:rPr lang="en-GB" sz="900" dirty="0">
                <a:solidFill>
                  <a:srgbClr val="FFFFFF"/>
                </a:solidFill>
                <a:latin typeface="Calibri"/>
              </a:rPr>
              <a:t>Cash Collection</a:t>
            </a:r>
          </a:p>
        </p:txBody>
      </p:sp>
      <p:sp>
        <p:nvSpPr>
          <p:cNvPr id="6" name="Text Box 3">
            <a:extLst>
              <a:ext uri="{FF2B5EF4-FFF2-40B4-BE49-F238E27FC236}">
                <a16:creationId xmlns:a16="http://schemas.microsoft.com/office/drawing/2014/main" id="{1C32B717-D704-49FF-8E06-FB3A0172FF41}"/>
              </a:ext>
            </a:extLst>
          </p:cNvPr>
          <p:cNvSpPr txBox="1"/>
          <p:nvPr/>
        </p:nvSpPr>
        <p:spPr>
          <a:xfrm>
            <a:off x="4553060" y="3082822"/>
            <a:ext cx="171978" cy="223029"/>
          </a:xfrm>
          <a:prstGeom prst="rect">
            <a:avLst/>
          </a:prstGeom>
          <a:noFill/>
          <a:ln cap="flat">
            <a:noFill/>
          </a:ln>
        </p:spPr>
        <p:txBody>
          <a:bodyPr vert="horz" wrap="square" lIns="68580" tIns="34290" rIns="68580" bIns="34290" anchor="t" anchorCtr="0" compatLnSpc="1">
            <a:noAutofit/>
          </a:bodyPr>
          <a:lstStyle/>
          <a:p>
            <a:pPr defTabSz="685800">
              <a:defRPr sz="1800" b="0" i="0" u="none" strike="noStrike" kern="0" cap="none" spc="0" baseline="0">
                <a:solidFill>
                  <a:srgbClr val="000000"/>
                </a:solidFill>
                <a:uFillTx/>
              </a:defRPr>
            </a:pPr>
            <a:endParaRPr lang="en-GB" sz="825" kern="0">
              <a:solidFill>
                <a:srgbClr val="000000"/>
              </a:solidFill>
              <a:latin typeface="Calibri"/>
            </a:endParaRPr>
          </a:p>
        </p:txBody>
      </p:sp>
      <p:sp>
        <p:nvSpPr>
          <p:cNvPr id="8" name="Rectangle 7">
            <a:extLst>
              <a:ext uri="{FF2B5EF4-FFF2-40B4-BE49-F238E27FC236}">
                <a16:creationId xmlns:a16="http://schemas.microsoft.com/office/drawing/2014/main" id="{3FC9E957-C023-459C-857D-50FC800AEC7A}"/>
              </a:ext>
            </a:extLst>
          </p:cNvPr>
          <p:cNvSpPr/>
          <p:nvPr/>
        </p:nvSpPr>
        <p:spPr>
          <a:xfrm>
            <a:off x="755576" y="73073"/>
            <a:ext cx="8210500" cy="323165"/>
          </a:xfrm>
          <a:prstGeom prst="rect">
            <a:avLst/>
          </a:prstGeom>
        </p:spPr>
        <p:txBody>
          <a:bodyPr wrap="square">
            <a:spAutoFit/>
          </a:bodyPr>
          <a:lstStyle/>
          <a:p>
            <a:r>
              <a:rPr lang="en-GB" sz="1500" b="1" dirty="0"/>
              <a:t>Energy Balancing Credit Committee Scorecard – Quarterly Meeting May 2022</a:t>
            </a:r>
          </a:p>
        </p:txBody>
      </p:sp>
      <p:pic>
        <p:nvPicPr>
          <p:cNvPr id="4" name="Picture 3">
            <a:extLst>
              <a:ext uri="{FF2B5EF4-FFF2-40B4-BE49-F238E27FC236}">
                <a16:creationId xmlns:a16="http://schemas.microsoft.com/office/drawing/2014/main" id="{CE02D429-DB4F-4022-AA57-79C221325320}"/>
              </a:ext>
            </a:extLst>
          </p:cNvPr>
          <p:cNvPicPr>
            <a:picLocks noChangeAspect="1"/>
          </p:cNvPicPr>
          <p:nvPr/>
        </p:nvPicPr>
        <p:blipFill>
          <a:blip r:embed="rId3"/>
          <a:stretch>
            <a:fillRect/>
          </a:stretch>
        </p:blipFill>
        <p:spPr>
          <a:xfrm>
            <a:off x="35496" y="1468256"/>
            <a:ext cx="9073008" cy="36021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77D722-E29E-4062-8FB6-9853A8C52869}"/>
              </a:ext>
            </a:extLst>
          </p:cNvPr>
          <p:cNvSpPr>
            <a:spLocks noGrp="1"/>
          </p:cNvSpPr>
          <p:nvPr>
            <p:ph type="title"/>
          </p:nvPr>
        </p:nvSpPr>
        <p:spPr/>
        <p:txBody>
          <a:bodyPr/>
          <a:lstStyle/>
          <a:p>
            <a:pPr algn="l"/>
            <a:r>
              <a:rPr lang="en-GB" dirty="0"/>
              <a:t>Debit Invoice Values</a:t>
            </a:r>
          </a:p>
        </p:txBody>
      </p:sp>
      <p:graphicFrame>
        <p:nvGraphicFramePr>
          <p:cNvPr id="6" name="Chart 5">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09925223"/>
              </p:ext>
            </p:extLst>
          </p:nvPr>
        </p:nvGraphicFramePr>
        <p:xfrm>
          <a:off x="179512" y="761058"/>
          <a:ext cx="8856984" cy="3898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115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5E875E-A1F1-47AB-A000-14E3138E3175}"/>
              </a:ext>
            </a:extLst>
          </p:cNvPr>
          <p:cNvSpPr/>
          <p:nvPr/>
        </p:nvSpPr>
        <p:spPr>
          <a:xfrm>
            <a:off x="755576" y="80600"/>
            <a:ext cx="7273145" cy="323165"/>
          </a:xfrm>
          <a:prstGeom prst="rect">
            <a:avLst/>
          </a:prstGeom>
        </p:spPr>
        <p:txBody>
          <a:bodyPr wrap="none">
            <a:spAutoFit/>
          </a:bodyPr>
          <a:lstStyle/>
          <a:p>
            <a:r>
              <a:rPr lang="en-GB" sz="1500" b="1" dirty="0"/>
              <a:t>Energy Balancing Credit Committee Scorecard – Quarterly Meeting May 2022 </a:t>
            </a:r>
          </a:p>
        </p:txBody>
      </p:sp>
      <p:graphicFrame>
        <p:nvGraphicFramePr>
          <p:cNvPr id="7" name="Table 6">
            <a:extLst>
              <a:ext uri="{FF2B5EF4-FFF2-40B4-BE49-F238E27FC236}">
                <a16:creationId xmlns:a16="http://schemas.microsoft.com/office/drawing/2014/main" id="{86B21FA6-6D52-4BA1-9B67-85F31A3FDB90}"/>
              </a:ext>
            </a:extLst>
          </p:cNvPr>
          <p:cNvGraphicFramePr>
            <a:graphicFrameLocks noGrp="1"/>
          </p:cNvGraphicFramePr>
          <p:nvPr>
            <p:extLst>
              <p:ext uri="{D42A27DB-BD31-4B8C-83A1-F6EECF244321}">
                <p14:modId xmlns:p14="http://schemas.microsoft.com/office/powerpoint/2010/main" val="1269840994"/>
              </p:ext>
            </p:extLst>
          </p:nvPr>
        </p:nvGraphicFramePr>
        <p:xfrm>
          <a:off x="252310" y="403765"/>
          <a:ext cx="8639379" cy="306728"/>
        </p:xfrm>
        <a:graphic>
          <a:graphicData uri="http://schemas.openxmlformats.org/drawingml/2006/table">
            <a:tbl>
              <a:tblPr firstRow="1" bandRow="1">
                <a:tableStyleId>{5C22544A-7EE6-4342-B048-85BDC9FD1C3A}</a:tableStyleId>
              </a:tblPr>
              <a:tblGrid>
                <a:gridCol w="1252904">
                  <a:extLst>
                    <a:ext uri="{9D8B030D-6E8A-4147-A177-3AD203B41FA5}">
                      <a16:colId xmlns:a16="http://schemas.microsoft.com/office/drawing/2014/main" val="2051136379"/>
                    </a:ext>
                  </a:extLst>
                </a:gridCol>
                <a:gridCol w="2454563">
                  <a:extLst>
                    <a:ext uri="{9D8B030D-6E8A-4147-A177-3AD203B41FA5}">
                      <a16:colId xmlns:a16="http://schemas.microsoft.com/office/drawing/2014/main" val="3374813350"/>
                    </a:ext>
                  </a:extLst>
                </a:gridCol>
                <a:gridCol w="4931912">
                  <a:extLst>
                    <a:ext uri="{9D8B030D-6E8A-4147-A177-3AD203B41FA5}">
                      <a16:colId xmlns:a16="http://schemas.microsoft.com/office/drawing/2014/main" val="3493589459"/>
                    </a:ext>
                  </a:extLst>
                </a:gridCol>
              </a:tblGrid>
              <a:tr h="306728">
                <a:tc>
                  <a:txBody>
                    <a:bodyPr/>
                    <a:lstStyle/>
                    <a:p>
                      <a:pPr algn="ctr"/>
                      <a:r>
                        <a:rPr lang="en-GB" sz="1100" dirty="0">
                          <a:solidFill>
                            <a:schemeClr val="bg1"/>
                          </a:solidFill>
                        </a:rPr>
                        <a:t>Subject Areas</a:t>
                      </a:r>
                    </a:p>
                  </a:txBody>
                  <a:tcPr anchor="ctr">
                    <a:solidFill>
                      <a:schemeClr val="tx1"/>
                    </a:solidFill>
                  </a:tcPr>
                </a:tc>
                <a:tc>
                  <a:txBody>
                    <a:bodyPr/>
                    <a:lstStyle/>
                    <a:p>
                      <a:pPr algn="ctr"/>
                      <a:r>
                        <a:rPr lang="en-GB" sz="1100" dirty="0">
                          <a:solidFill>
                            <a:schemeClr val="bg1"/>
                          </a:solidFill>
                        </a:rPr>
                        <a:t>Areas to cover</a:t>
                      </a:r>
                    </a:p>
                  </a:txBody>
                  <a:tcPr anchor="ctr">
                    <a:solidFill>
                      <a:schemeClr val="tx1"/>
                    </a:solidFill>
                  </a:tcPr>
                </a:tc>
                <a:tc>
                  <a:txBody>
                    <a:bodyPr/>
                    <a:lstStyle/>
                    <a:p>
                      <a:pPr lvl="0" algn="ctr"/>
                      <a:r>
                        <a:rPr lang="en-GB" sz="1100" dirty="0">
                          <a:solidFill>
                            <a:srgbClr val="FFFFFF"/>
                          </a:solidFill>
                        </a:rPr>
                        <a:t>Quarterly RAG</a:t>
                      </a:r>
                    </a:p>
                  </a:txBody>
                  <a:tcPr anchor="ctr">
                    <a:solidFill>
                      <a:schemeClr val="tx1"/>
                    </a:solidFill>
                  </a:tcPr>
                </a:tc>
                <a:extLst>
                  <a:ext uri="{0D108BD9-81ED-4DB2-BD59-A6C34878D82A}">
                    <a16:rowId xmlns:a16="http://schemas.microsoft.com/office/drawing/2014/main" val="2356052760"/>
                  </a:ext>
                </a:extLst>
              </a:tr>
            </a:tbl>
          </a:graphicData>
        </a:graphic>
      </p:graphicFrame>
      <p:graphicFrame>
        <p:nvGraphicFramePr>
          <p:cNvPr id="17" name="Table 16">
            <a:extLst>
              <a:ext uri="{FF2B5EF4-FFF2-40B4-BE49-F238E27FC236}">
                <a16:creationId xmlns:a16="http://schemas.microsoft.com/office/drawing/2014/main" id="{3F365346-5F26-41CD-A384-F4D3397D8F07}"/>
              </a:ext>
            </a:extLst>
          </p:cNvPr>
          <p:cNvGraphicFramePr>
            <a:graphicFrameLocks noGrp="1"/>
          </p:cNvGraphicFramePr>
          <p:nvPr>
            <p:extLst>
              <p:ext uri="{D42A27DB-BD31-4B8C-83A1-F6EECF244321}">
                <p14:modId xmlns:p14="http://schemas.microsoft.com/office/powerpoint/2010/main" val="2419002976"/>
              </p:ext>
            </p:extLst>
          </p:nvPr>
        </p:nvGraphicFramePr>
        <p:xfrm>
          <a:off x="281437" y="710493"/>
          <a:ext cx="8610252" cy="832104"/>
        </p:xfrm>
        <a:graphic>
          <a:graphicData uri="http://schemas.openxmlformats.org/drawingml/2006/table">
            <a:tbl>
              <a:tblPr firstRow="1" bandRow="1">
                <a:tableStyleId>{5C22544A-7EE6-4342-B048-85BDC9FD1C3A}</a:tableStyleId>
              </a:tblPr>
              <a:tblGrid>
                <a:gridCol w="1223777">
                  <a:extLst>
                    <a:ext uri="{9D8B030D-6E8A-4147-A177-3AD203B41FA5}">
                      <a16:colId xmlns:a16="http://schemas.microsoft.com/office/drawing/2014/main" val="2218477612"/>
                    </a:ext>
                  </a:extLst>
                </a:gridCol>
                <a:gridCol w="2454563">
                  <a:extLst>
                    <a:ext uri="{9D8B030D-6E8A-4147-A177-3AD203B41FA5}">
                      <a16:colId xmlns:a16="http://schemas.microsoft.com/office/drawing/2014/main" val="2921349439"/>
                    </a:ext>
                  </a:extLst>
                </a:gridCol>
                <a:gridCol w="4931912">
                  <a:extLst>
                    <a:ext uri="{9D8B030D-6E8A-4147-A177-3AD203B41FA5}">
                      <a16:colId xmlns:a16="http://schemas.microsoft.com/office/drawing/2014/main" val="1246604808"/>
                    </a:ext>
                  </a:extLst>
                </a:gridCol>
              </a:tblGrid>
              <a:tr h="832104">
                <a:tc>
                  <a:txBody>
                    <a:bodyPr/>
                    <a:lstStyle/>
                    <a:p>
                      <a:pPr algn="l"/>
                      <a:endParaRPr lang="en-GB" sz="800" b="1" dirty="0">
                        <a:solidFill>
                          <a:schemeClr val="tx2"/>
                        </a:solidFill>
                      </a:endParaRPr>
                    </a:p>
                  </a:txBody>
                  <a:tcPr anchor="ctr">
                    <a:solidFill>
                      <a:schemeClr val="accent1">
                        <a:lumMod val="20000"/>
                        <a:lumOff val="80000"/>
                      </a:schemeClr>
                    </a:solidFill>
                  </a:tcPr>
                </a:tc>
                <a:tc>
                  <a:txBody>
                    <a:bodyPr/>
                    <a:lstStyle/>
                    <a:p>
                      <a:pPr marL="171450" lvl="0" indent="-171450">
                        <a:lnSpc>
                          <a:spcPct val="90000"/>
                        </a:lnSpc>
                        <a:buFont typeface="Arial" panose="020B0604020202020204" pitchFamily="34" charset="0"/>
                        <a:buChar char="•"/>
                      </a:pPr>
                      <a:r>
                        <a:rPr lang="en-GB" altLang="en-US" sz="900" dirty="0">
                          <a:solidFill>
                            <a:schemeClr val="accent1"/>
                          </a:solidFill>
                          <a:latin typeface="Arial"/>
                          <a:cs typeface="Arial"/>
                        </a:rPr>
                        <a:t>Security Renewals completed within month</a:t>
                      </a:r>
                    </a:p>
                    <a:p>
                      <a:pPr marL="171450" lvl="0" indent="-171450">
                        <a:lnSpc>
                          <a:spcPct val="90000"/>
                        </a:lnSpc>
                        <a:buFont typeface="Arial" panose="020B0604020202020204" pitchFamily="34" charset="0"/>
                        <a:buChar char="•"/>
                      </a:pPr>
                      <a:r>
                        <a:rPr lang="en-GB" altLang="en-US" sz="900" dirty="0">
                          <a:solidFill>
                            <a:schemeClr val="accent1"/>
                          </a:solidFill>
                          <a:latin typeface="Arial"/>
                          <a:cs typeface="Arial"/>
                        </a:rPr>
                        <a:t>Further Security Requests</a:t>
                      </a:r>
                    </a:p>
                    <a:p>
                      <a:pPr marL="171450" lvl="0" indent="-171450">
                        <a:lnSpc>
                          <a:spcPct val="90000"/>
                        </a:lnSpc>
                        <a:buFont typeface="Arial" panose="020B0604020202020204" pitchFamily="34" charset="0"/>
                        <a:buChar char="•"/>
                      </a:pPr>
                      <a:r>
                        <a:rPr lang="en-GB" altLang="en-US" sz="900" dirty="0">
                          <a:solidFill>
                            <a:schemeClr val="accent1"/>
                          </a:solidFill>
                          <a:latin typeface="Arial"/>
                          <a:cs typeface="Arial"/>
                        </a:rPr>
                        <a:t>Cash Calls</a:t>
                      </a:r>
                    </a:p>
                    <a:p>
                      <a:pPr marL="171450" lvl="0" indent="-171450">
                        <a:lnSpc>
                          <a:spcPct val="90000"/>
                        </a:lnSpc>
                        <a:buFont typeface="Arial" panose="020B0604020202020204" pitchFamily="34" charset="0"/>
                        <a:buChar char="•"/>
                      </a:pPr>
                      <a:r>
                        <a:rPr lang="en-GB" altLang="en-US" sz="900" dirty="0">
                          <a:solidFill>
                            <a:schemeClr val="accent1"/>
                          </a:solidFill>
                          <a:latin typeface="Arial"/>
                          <a:cs typeface="Arial"/>
                        </a:rPr>
                        <a:t>Alerts</a:t>
                      </a:r>
                    </a:p>
                    <a:p>
                      <a:pPr marL="171450" lvl="0" indent="-171450">
                        <a:lnSpc>
                          <a:spcPct val="90000"/>
                        </a:lnSpc>
                        <a:buFont typeface="Arial" panose="020B0604020202020204" pitchFamily="34" charset="0"/>
                        <a:buChar char="•"/>
                      </a:pPr>
                      <a:r>
                        <a:rPr lang="en-GB" altLang="en-US" sz="900" dirty="0">
                          <a:solidFill>
                            <a:schemeClr val="accent1"/>
                          </a:solidFill>
                          <a:latin typeface="Arial"/>
                          <a:cs typeface="Arial"/>
                        </a:rPr>
                        <a:t>Credit Agency Update</a:t>
                      </a:r>
                    </a:p>
                  </a:txBody>
                  <a:tcPr anchor="ctr">
                    <a:solidFill>
                      <a:schemeClr val="accent1">
                        <a:lumMod val="20000"/>
                        <a:lumOff val="80000"/>
                      </a:schemeClr>
                    </a:solidFill>
                  </a:tcPr>
                </a:tc>
                <a:tc>
                  <a:txBody>
                    <a:bodyPr/>
                    <a:lstStyle/>
                    <a:p>
                      <a:pPr marL="285750" marR="0" indent="-285750" algn="l" rtl="0" eaLnBrk="1" fontAlgn="auto" latinLnBrk="0" hangingPunct="1">
                        <a:lnSpc>
                          <a:spcPct val="100000"/>
                        </a:lnSpc>
                        <a:spcBef>
                          <a:spcPts val="0"/>
                        </a:spcBef>
                        <a:spcAft>
                          <a:spcPts val="0"/>
                        </a:spcAft>
                        <a:buFont typeface="Arial" panose="020B0604020202020204" pitchFamily="34" charset="0"/>
                        <a:buChar char="•"/>
                      </a:pPr>
                      <a:r>
                        <a:rPr lang="en-US" sz="900" b="1" baseline="0" dirty="0">
                          <a:solidFill>
                            <a:schemeClr val="tx1"/>
                          </a:solidFill>
                          <a:latin typeface="Arial" panose="020B0604020202020204" pitchFamily="34" charset="0"/>
                          <a:cs typeface="Arial" panose="020B0604020202020204" pitchFamily="34" charset="0"/>
                        </a:rPr>
                        <a:t>All securities renewed ahead of expiry.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baseline="0" dirty="0">
                          <a:solidFill>
                            <a:schemeClr val="tx1"/>
                          </a:solidFill>
                          <a:latin typeface="Arial" panose="020B0604020202020204" pitchFamily="34" charset="0"/>
                          <a:cs typeface="Arial" panose="020B0604020202020204" pitchFamily="34" charset="0"/>
                        </a:rPr>
                        <a:t>0 bank downgrades or credit agency alerts requiring action. </a:t>
                      </a:r>
                    </a:p>
                    <a:p>
                      <a:pPr marL="285750" marR="0" indent="-285750" algn="l" rtl="0" eaLnBrk="1" fontAlgn="auto" latinLnBrk="0" hangingPunct="1">
                        <a:lnSpc>
                          <a:spcPct val="100000"/>
                        </a:lnSpc>
                        <a:spcBef>
                          <a:spcPts val="0"/>
                        </a:spcBef>
                        <a:spcAft>
                          <a:spcPts val="0"/>
                        </a:spcAft>
                        <a:buFont typeface="Arial" panose="020B0604020202020204" pitchFamily="34" charset="0"/>
                        <a:buChar char="•"/>
                      </a:pPr>
                      <a:r>
                        <a:rPr lang="en-US" sz="900" b="1" baseline="0" dirty="0">
                          <a:solidFill>
                            <a:schemeClr val="tx1"/>
                          </a:solidFill>
                          <a:latin typeface="Arial" panose="020B0604020202020204" pitchFamily="34" charset="0"/>
                          <a:cs typeface="Arial" panose="020B0604020202020204" pitchFamily="34" charset="0"/>
                        </a:rPr>
                        <a:t>18 Cash Calls issued February, 22 March and 11 in April. </a:t>
                      </a:r>
                    </a:p>
                  </a:txBody>
                  <a:tcPr anchor="ctr">
                    <a:solidFill>
                      <a:srgbClr val="92D050"/>
                    </a:solidFill>
                  </a:tcPr>
                </a:tc>
                <a:extLst>
                  <a:ext uri="{0D108BD9-81ED-4DB2-BD59-A6C34878D82A}">
                    <a16:rowId xmlns:a16="http://schemas.microsoft.com/office/drawing/2014/main" val="1942289675"/>
                  </a:ext>
                </a:extLst>
              </a:tr>
            </a:tbl>
          </a:graphicData>
        </a:graphic>
      </p:graphicFrame>
      <p:sp>
        <p:nvSpPr>
          <p:cNvPr id="20" name="Oval 19">
            <a:extLst>
              <a:ext uri="{FF2B5EF4-FFF2-40B4-BE49-F238E27FC236}">
                <a16:creationId xmlns:a16="http://schemas.microsoft.com/office/drawing/2014/main" id="{034DFF23-997B-4F8A-99B3-977343DE0961}"/>
              </a:ext>
            </a:extLst>
          </p:cNvPr>
          <p:cNvSpPr/>
          <p:nvPr/>
        </p:nvSpPr>
        <p:spPr bwMode="auto">
          <a:xfrm>
            <a:off x="424338" y="854218"/>
            <a:ext cx="939643" cy="544655"/>
          </a:xfrm>
          <a:prstGeom prst="ellipse">
            <a:avLst/>
          </a:prstGeom>
          <a:solidFill>
            <a:srgbClr val="E7BB2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2075" tIns="46038" rIns="92075" bIns="46038" numCol="1" rtlCol="0" anchor="ctr" anchorCtr="0" compatLnSpc="1">
            <a:prstTxWarp prst="textNoShape">
              <a:avLst/>
            </a:prstTxWarp>
          </a:bodyPr>
          <a:lstStyle/>
          <a:p>
            <a:pPr algn="ctr" defTabSz="914378" fontAlgn="base">
              <a:spcBef>
                <a:spcPct val="0"/>
              </a:spcBef>
              <a:spcAft>
                <a:spcPct val="0"/>
              </a:spcAft>
            </a:pPr>
            <a:r>
              <a:rPr lang="en-GB" sz="1200" dirty="0">
                <a:solidFill>
                  <a:schemeClr val="bg1"/>
                </a:solidFill>
              </a:rPr>
              <a:t>Security</a:t>
            </a:r>
          </a:p>
        </p:txBody>
      </p:sp>
      <p:pic>
        <p:nvPicPr>
          <p:cNvPr id="2" name="Picture 1">
            <a:extLst>
              <a:ext uri="{FF2B5EF4-FFF2-40B4-BE49-F238E27FC236}">
                <a16:creationId xmlns:a16="http://schemas.microsoft.com/office/drawing/2014/main" id="{C0B82ABD-BF72-4ABC-A9F9-44F29DB37D3A}"/>
              </a:ext>
            </a:extLst>
          </p:cNvPr>
          <p:cNvPicPr>
            <a:picLocks noChangeAspect="1"/>
          </p:cNvPicPr>
          <p:nvPr/>
        </p:nvPicPr>
        <p:blipFill>
          <a:blip r:embed="rId2"/>
          <a:stretch>
            <a:fillRect/>
          </a:stretch>
        </p:blipFill>
        <p:spPr>
          <a:xfrm>
            <a:off x="282633" y="1542596"/>
            <a:ext cx="8609056" cy="3405418"/>
          </a:xfrm>
          <a:prstGeom prst="rect">
            <a:avLst/>
          </a:prstGeom>
        </p:spPr>
      </p:pic>
    </p:spTree>
    <p:extLst>
      <p:ext uri="{BB962C8B-B14F-4D97-AF65-F5344CB8AC3E}">
        <p14:creationId xmlns:p14="http://schemas.microsoft.com/office/powerpoint/2010/main" val="3133571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FBF82-FA87-4D04-9FD6-F1B72B356D91}"/>
              </a:ext>
            </a:extLst>
          </p:cNvPr>
          <p:cNvSpPr/>
          <p:nvPr/>
        </p:nvSpPr>
        <p:spPr>
          <a:xfrm>
            <a:off x="757980" y="98146"/>
            <a:ext cx="7273145" cy="323165"/>
          </a:xfrm>
          <a:prstGeom prst="rect">
            <a:avLst/>
          </a:prstGeom>
        </p:spPr>
        <p:txBody>
          <a:bodyPr wrap="none">
            <a:spAutoFit/>
          </a:bodyPr>
          <a:lstStyle/>
          <a:p>
            <a:r>
              <a:rPr lang="en-GB" sz="1500" b="1" dirty="0"/>
              <a:t>Energy Balancing Credit Committee Scorecard – Quarterly Meeting May 2022 </a:t>
            </a:r>
          </a:p>
        </p:txBody>
      </p:sp>
      <p:graphicFrame>
        <p:nvGraphicFramePr>
          <p:cNvPr id="3" name="Table 2">
            <a:extLst>
              <a:ext uri="{FF2B5EF4-FFF2-40B4-BE49-F238E27FC236}">
                <a16:creationId xmlns:a16="http://schemas.microsoft.com/office/drawing/2014/main" id="{5BC0F8C0-8037-4688-B8F0-CF286C064628}"/>
              </a:ext>
            </a:extLst>
          </p:cNvPr>
          <p:cNvGraphicFramePr>
            <a:graphicFrameLocks noGrp="1"/>
          </p:cNvGraphicFramePr>
          <p:nvPr>
            <p:extLst>
              <p:ext uri="{D42A27DB-BD31-4B8C-83A1-F6EECF244321}">
                <p14:modId xmlns:p14="http://schemas.microsoft.com/office/powerpoint/2010/main" val="873207200"/>
              </p:ext>
            </p:extLst>
          </p:nvPr>
        </p:nvGraphicFramePr>
        <p:xfrm>
          <a:off x="346711" y="411510"/>
          <a:ext cx="8610252" cy="311848"/>
        </p:xfrm>
        <a:graphic>
          <a:graphicData uri="http://schemas.openxmlformats.org/drawingml/2006/table">
            <a:tbl>
              <a:tblPr firstRow="1" bandRow="1">
                <a:tableStyleId>{5C22544A-7EE6-4342-B048-85BDC9FD1C3A}</a:tableStyleId>
              </a:tblPr>
              <a:tblGrid>
                <a:gridCol w="1223777">
                  <a:extLst>
                    <a:ext uri="{9D8B030D-6E8A-4147-A177-3AD203B41FA5}">
                      <a16:colId xmlns:a16="http://schemas.microsoft.com/office/drawing/2014/main" val="2680807096"/>
                    </a:ext>
                  </a:extLst>
                </a:gridCol>
                <a:gridCol w="2454563">
                  <a:extLst>
                    <a:ext uri="{9D8B030D-6E8A-4147-A177-3AD203B41FA5}">
                      <a16:colId xmlns:a16="http://schemas.microsoft.com/office/drawing/2014/main" val="3488691977"/>
                    </a:ext>
                  </a:extLst>
                </a:gridCol>
                <a:gridCol w="4931912">
                  <a:extLst>
                    <a:ext uri="{9D8B030D-6E8A-4147-A177-3AD203B41FA5}">
                      <a16:colId xmlns:a16="http://schemas.microsoft.com/office/drawing/2014/main" val="4136442633"/>
                    </a:ext>
                  </a:extLst>
                </a:gridCol>
              </a:tblGrid>
              <a:tr h="311848">
                <a:tc>
                  <a:txBody>
                    <a:bodyPr/>
                    <a:lstStyle/>
                    <a:p>
                      <a:pPr algn="ctr"/>
                      <a:r>
                        <a:rPr lang="en-GB" sz="1100" dirty="0">
                          <a:solidFill>
                            <a:schemeClr val="bg1"/>
                          </a:solidFill>
                        </a:rPr>
                        <a:t>Subject Areas</a:t>
                      </a:r>
                    </a:p>
                  </a:txBody>
                  <a:tcPr anchor="ctr">
                    <a:solidFill>
                      <a:schemeClr val="tx1"/>
                    </a:solidFill>
                  </a:tcPr>
                </a:tc>
                <a:tc>
                  <a:txBody>
                    <a:bodyPr/>
                    <a:lstStyle/>
                    <a:p>
                      <a:pPr algn="ctr"/>
                      <a:r>
                        <a:rPr lang="en-GB" sz="1100" dirty="0">
                          <a:solidFill>
                            <a:schemeClr val="bg1"/>
                          </a:solidFill>
                        </a:rPr>
                        <a:t>Areas to cover</a:t>
                      </a:r>
                    </a:p>
                  </a:txBody>
                  <a:tcPr anchor="ctr">
                    <a:solidFill>
                      <a:schemeClr val="tx1"/>
                    </a:solidFill>
                  </a:tcPr>
                </a:tc>
                <a:tc>
                  <a:txBody>
                    <a:bodyPr/>
                    <a:lstStyle/>
                    <a:p>
                      <a:pPr lvl="0" algn="ctr"/>
                      <a:r>
                        <a:rPr lang="en-GB" sz="1100" dirty="0">
                          <a:solidFill>
                            <a:srgbClr val="FFFFFF"/>
                          </a:solidFill>
                        </a:rPr>
                        <a:t>Quarterly RAG</a:t>
                      </a:r>
                    </a:p>
                  </a:txBody>
                  <a:tcPr anchor="ctr">
                    <a:solidFill>
                      <a:schemeClr val="tx1"/>
                    </a:solidFill>
                  </a:tcPr>
                </a:tc>
                <a:extLst>
                  <a:ext uri="{0D108BD9-81ED-4DB2-BD59-A6C34878D82A}">
                    <a16:rowId xmlns:a16="http://schemas.microsoft.com/office/drawing/2014/main" val="3420088121"/>
                  </a:ext>
                </a:extLst>
              </a:tr>
            </a:tbl>
          </a:graphicData>
        </a:graphic>
      </p:graphicFrame>
      <p:graphicFrame>
        <p:nvGraphicFramePr>
          <p:cNvPr id="4" name="Table 3">
            <a:extLst>
              <a:ext uri="{FF2B5EF4-FFF2-40B4-BE49-F238E27FC236}">
                <a16:creationId xmlns:a16="http://schemas.microsoft.com/office/drawing/2014/main" id="{3CC48C59-8273-4A30-AB24-34EE6B3AC62C}"/>
              </a:ext>
            </a:extLst>
          </p:cNvPr>
          <p:cNvGraphicFramePr>
            <a:graphicFrameLocks noGrp="1"/>
          </p:cNvGraphicFramePr>
          <p:nvPr>
            <p:extLst>
              <p:ext uri="{D42A27DB-BD31-4B8C-83A1-F6EECF244321}">
                <p14:modId xmlns:p14="http://schemas.microsoft.com/office/powerpoint/2010/main" val="1138482458"/>
              </p:ext>
            </p:extLst>
          </p:nvPr>
        </p:nvGraphicFramePr>
        <p:xfrm>
          <a:off x="346710" y="723358"/>
          <a:ext cx="8610252" cy="1989363"/>
        </p:xfrm>
        <a:graphic>
          <a:graphicData uri="http://schemas.openxmlformats.org/drawingml/2006/table">
            <a:tbl>
              <a:tblPr firstRow="1" bandRow="1">
                <a:tableStyleId>{5C22544A-7EE6-4342-B048-85BDC9FD1C3A}</a:tableStyleId>
              </a:tblPr>
              <a:tblGrid>
                <a:gridCol w="1223777">
                  <a:extLst>
                    <a:ext uri="{9D8B030D-6E8A-4147-A177-3AD203B41FA5}">
                      <a16:colId xmlns:a16="http://schemas.microsoft.com/office/drawing/2014/main" val="3765700261"/>
                    </a:ext>
                  </a:extLst>
                </a:gridCol>
                <a:gridCol w="2454563">
                  <a:extLst>
                    <a:ext uri="{9D8B030D-6E8A-4147-A177-3AD203B41FA5}">
                      <a16:colId xmlns:a16="http://schemas.microsoft.com/office/drawing/2014/main" val="2341967992"/>
                    </a:ext>
                  </a:extLst>
                </a:gridCol>
                <a:gridCol w="4931912">
                  <a:extLst>
                    <a:ext uri="{9D8B030D-6E8A-4147-A177-3AD203B41FA5}">
                      <a16:colId xmlns:a16="http://schemas.microsoft.com/office/drawing/2014/main" val="1369613522"/>
                    </a:ext>
                  </a:extLst>
                </a:gridCol>
              </a:tblGrid>
              <a:tr h="1989363">
                <a:tc>
                  <a:txBody>
                    <a:bodyPr/>
                    <a:lstStyle/>
                    <a:p>
                      <a:pPr algn="l"/>
                      <a:endParaRPr lang="en-GB" sz="800" b="1" dirty="0">
                        <a:solidFill>
                          <a:schemeClr val="tx2"/>
                        </a:solidFill>
                      </a:endParaRPr>
                    </a:p>
                  </a:txBody>
                  <a:tcPr anchor="ctr">
                    <a:solidFill>
                      <a:schemeClr val="accent1">
                        <a:lumMod val="20000"/>
                        <a:lumOff val="80000"/>
                      </a:schemeClr>
                    </a:solidFill>
                  </a:tcPr>
                </a:tc>
                <a:tc>
                  <a:txBody>
                    <a:bodyPr/>
                    <a:lstStyle/>
                    <a:p>
                      <a:pPr marL="171450" lvl="0" indent="-171450" algn="l">
                        <a:buFont typeface="Arial" panose="020B0604020202020204" pitchFamily="34" charset="0"/>
                        <a:buChar char="•"/>
                      </a:pPr>
                      <a:r>
                        <a:rPr lang="en-GB" sz="1100" dirty="0">
                          <a:solidFill>
                            <a:schemeClr val="accent1"/>
                          </a:solidFill>
                          <a:latin typeface="Arial"/>
                          <a:cs typeface="Arial"/>
                        </a:rPr>
                        <a:t>Invoicing Issues</a:t>
                      </a:r>
                    </a:p>
                    <a:p>
                      <a:pPr marL="171450" lvl="0" indent="-171450" algn="l">
                        <a:buFont typeface="Arial" panose="020B0604020202020204" pitchFamily="34" charset="0"/>
                        <a:buChar char="•"/>
                      </a:pPr>
                      <a:r>
                        <a:rPr lang="en-GB" sz="1100" dirty="0">
                          <a:solidFill>
                            <a:schemeClr val="accent1"/>
                          </a:solidFill>
                          <a:latin typeface="Arial"/>
                          <a:cs typeface="Arial"/>
                        </a:rPr>
                        <a:t>Late Paid Interest</a:t>
                      </a:r>
                      <a:endParaRPr lang="en-GB" sz="1100" dirty="0">
                        <a:solidFill>
                          <a:schemeClr val="accent1"/>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endParaRPr lang="en-GB" sz="900" dirty="0">
                        <a:solidFill>
                          <a:schemeClr val="accent1"/>
                        </a:solidFill>
                        <a:latin typeface="Arial"/>
                        <a:cs typeface="Arial"/>
                      </a:endParaRPr>
                    </a:p>
                  </a:txBody>
                  <a:tcPr anchor="ctr">
                    <a:solidFill>
                      <a:schemeClr val="accent1">
                        <a:lumMod val="20000"/>
                        <a:lumOff val="80000"/>
                      </a:schemeClr>
                    </a:solidFill>
                  </a:tcPr>
                </a:tc>
                <a:tc>
                  <a:txBody>
                    <a:bodyPr/>
                    <a:lstStyle/>
                    <a:p>
                      <a:pPr marL="285750" marR="0" indent="-285750" algn="l" rtl="0" eaLnBrk="1" fontAlgn="auto" latinLnBrk="0" hangingPunct="1">
                        <a:lnSpc>
                          <a:spcPct val="100000"/>
                        </a:lnSpc>
                        <a:spcBef>
                          <a:spcPts val="0"/>
                        </a:spcBef>
                        <a:spcAft>
                          <a:spcPts val="0"/>
                        </a:spcAft>
                        <a:buFont typeface="Arial" panose="020B0604020202020204" pitchFamily="34" charset="0"/>
                        <a:buChar char="•"/>
                      </a:pPr>
                      <a:r>
                        <a:rPr lang="en-US" sz="1100" kern="1200" dirty="0">
                          <a:solidFill>
                            <a:schemeClr val="tx1"/>
                          </a:solidFill>
                          <a:effectLst/>
                          <a:latin typeface="Arial"/>
                          <a:ea typeface="+mn-ea"/>
                          <a:cs typeface="Arial"/>
                        </a:rPr>
                        <a:t>Financial value for late paid charges accrued between February March and April nets to £1,884.12. To be issued in January 2023.</a:t>
                      </a:r>
                    </a:p>
                    <a:p>
                      <a:pPr marL="285750" marR="0" indent="-285750" algn="l" rtl="0" eaLnBrk="1" fontAlgn="auto" latinLnBrk="0" hangingPunct="1">
                        <a:lnSpc>
                          <a:spcPct val="100000"/>
                        </a:lnSpc>
                        <a:spcBef>
                          <a:spcPts val="0"/>
                        </a:spcBef>
                        <a:spcAft>
                          <a:spcPts val="0"/>
                        </a:spcAft>
                        <a:buFont typeface="Arial" panose="020B0604020202020204" pitchFamily="34" charset="0"/>
                        <a:buChar char="•"/>
                      </a:pPr>
                      <a:r>
                        <a:rPr lang="en-US" sz="1100" kern="1200" dirty="0">
                          <a:solidFill>
                            <a:schemeClr val="tx1"/>
                          </a:solidFill>
                          <a:effectLst/>
                          <a:latin typeface="Arial"/>
                          <a:ea typeface="+mn-ea"/>
                          <a:cs typeface="Arial"/>
                        </a:rPr>
                        <a:t>No issues with invoicing recorded.</a:t>
                      </a:r>
                    </a:p>
                  </a:txBody>
                  <a:tcPr anchor="ctr">
                    <a:solidFill>
                      <a:srgbClr val="92D050"/>
                    </a:solidFill>
                  </a:tcPr>
                </a:tc>
                <a:extLst>
                  <a:ext uri="{0D108BD9-81ED-4DB2-BD59-A6C34878D82A}">
                    <a16:rowId xmlns:a16="http://schemas.microsoft.com/office/drawing/2014/main" val="2434510474"/>
                  </a:ext>
                </a:extLst>
              </a:tr>
            </a:tbl>
          </a:graphicData>
        </a:graphic>
      </p:graphicFrame>
      <p:graphicFrame>
        <p:nvGraphicFramePr>
          <p:cNvPr id="5" name="Table 4">
            <a:extLst>
              <a:ext uri="{FF2B5EF4-FFF2-40B4-BE49-F238E27FC236}">
                <a16:creationId xmlns:a16="http://schemas.microsoft.com/office/drawing/2014/main" id="{216A4882-FD70-4C4A-9A54-59AB92350DCF}"/>
              </a:ext>
            </a:extLst>
          </p:cNvPr>
          <p:cNvGraphicFramePr>
            <a:graphicFrameLocks noGrp="1"/>
          </p:cNvGraphicFramePr>
          <p:nvPr>
            <p:extLst>
              <p:ext uri="{D42A27DB-BD31-4B8C-83A1-F6EECF244321}">
                <p14:modId xmlns:p14="http://schemas.microsoft.com/office/powerpoint/2010/main" val="3506752436"/>
              </p:ext>
            </p:extLst>
          </p:nvPr>
        </p:nvGraphicFramePr>
        <p:xfrm>
          <a:off x="346709" y="2712722"/>
          <a:ext cx="8610252" cy="2291148"/>
        </p:xfrm>
        <a:graphic>
          <a:graphicData uri="http://schemas.openxmlformats.org/drawingml/2006/table">
            <a:tbl>
              <a:tblPr firstRow="1" bandRow="1">
                <a:tableStyleId>{5C22544A-7EE6-4342-B048-85BDC9FD1C3A}</a:tableStyleId>
              </a:tblPr>
              <a:tblGrid>
                <a:gridCol w="1223777">
                  <a:extLst>
                    <a:ext uri="{9D8B030D-6E8A-4147-A177-3AD203B41FA5}">
                      <a16:colId xmlns:a16="http://schemas.microsoft.com/office/drawing/2014/main" val="1978648816"/>
                    </a:ext>
                  </a:extLst>
                </a:gridCol>
                <a:gridCol w="2454563">
                  <a:extLst>
                    <a:ext uri="{9D8B030D-6E8A-4147-A177-3AD203B41FA5}">
                      <a16:colId xmlns:a16="http://schemas.microsoft.com/office/drawing/2014/main" val="1685667294"/>
                    </a:ext>
                  </a:extLst>
                </a:gridCol>
                <a:gridCol w="4931912">
                  <a:extLst>
                    <a:ext uri="{9D8B030D-6E8A-4147-A177-3AD203B41FA5}">
                      <a16:colId xmlns:a16="http://schemas.microsoft.com/office/drawing/2014/main" val="79795427"/>
                    </a:ext>
                  </a:extLst>
                </a:gridCol>
              </a:tblGrid>
              <a:tr h="2291148">
                <a:tc>
                  <a:txBody>
                    <a:bodyPr/>
                    <a:lstStyle/>
                    <a:p>
                      <a:pPr algn="l"/>
                      <a:endParaRPr lang="en-GB" sz="800" b="1" dirty="0">
                        <a:solidFill>
                          <a:schemeClr val="tx2"/>
                        </a:solidFill>
                      </a:endParaRPr>
                    </a:p>
                  </a:txBody>
                  <a:tcPr anchor="ctr">
                    <a:solidFill>
                      <a:schemeClr val="accent1">
                        <a:lumMod val="20000"/>
                        <a:lumOff val="80000"/>
                      </a:schemeClr>
                    </a:solidFill>
                  </a:tcPr>
                </a:tc>
                <a:tc>
                  <a:txBody>
                    <a:bodyPr/>
                    <a:lstStyle/>
                    <a:p>
                      <a:pPr marL="171450" lvl="0" indent="-171450">
                        <a:buFont typeface="Arial" panose="020B0604020202020204" pitchFamily="34" charset="0"/>
                        <a:buChar char="•"/>
                      </a:pPr>
                      <a:r>
                        <a:rPr lang="en-GB" sz="1100" dirty="0">
                          <a:solidFill>
                            <a:schemeClr val="accent1"/>
                          </a:solidFill>
                          <a:latin typeface="Arial"/>
                          <a:cs typeface="Arial"/>
                        </a:rPr>
                        <a:t>Focus Areas for next quarter</a:t>
                      </a:r>
                    </a:p>
                    <a:p>
                      <a:pPr marL="171450" lvl="0" indent="-171450">
                        <a:buFont typeface="Arial" panose="020B0604020202020204" pitchFamily="34" charset="0"/>
                        <a:buChar char="•"/>
                      </a:pPr>
                      <a:r>
                        <a:rPr lang="en-GB" sz="1100" dirty="0">
                          <a:solidFill>
                            <a:schemeClr val="accent1"/>
                          </a:solidFill>
                          <a:latin typeface="Arial"/>
                          <a:cs typeface="Arial"/>
                        </a:rPr>
                        <a:t>Team Initiatives</a:t>
                      </a:r>
                    </a:p>
                    <a:p>
                      <a:pPr marL="171450" lvl="0" indent="-171450">
                        <a:buFont typeface="Arial" panose="020B0604020202020204" pitchFamily="34" charset="0"/>
                        <a:buChar char="•"/>
                      </a:pPr>
                      <a:endParaRPr lang="en-GB" sz="900" dirty="0">
                        <a:solidFill>
                          <a:schemeClr val="accent1"/>
                        </a:solidFill>
                        <a:latin typeface="Arial"/>
                        <a:cs typeface="Arial"/>
                      </a:endParaRPr>
                    </a:p>
                  </a:txBody>
                  <a:tcPr anchor="ctr">
                    <a:solidFill>
                      <a:schemeClr val="accent1">
                        <a:lumMod val="20000"/>
                        <a:lumOff val="80000"/>
                      </a:schemeClr>
                    </a:solidFill>
                  </a:tcPr>
                </a:tc>
                <a:tc>
                  <a:txBody>
                    <a:bodyPr/>
                    <a:lstStyle/>
                    <a:p>
                      <a:pPr marL="285750" marR="0" lvl="0" indent="-285750" algn="l">
                        <a:lnSpc>
                          <a:spcPct val="100000"/>
                        </a:lnSpc>
                        <a:spcBef>
                          <a:spcPts val="0"/>
                        </a:spcBef>
                        <a:spcAft>
                          <a:spcPts val="0"/>
                        </a:spcAft>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Continuing to monitor financial institutions providing security and individual </a:t>
                      </a:r>
                      <a:r>
                        <a:rPr lang="en-US" sz="1100" dirty="0" err="1">
                          <a:solidFill>
                            <a:schemeClr val="tx1"/>
                          </a:solidFill>
                          <a:latin typeface="Arial" panose="020B0604020202020204" pitchFamily="34" charset="0"/>
                          <a:cs typeface="Arial" panose="020B0604020202020204" pitchFamily="34" charset="0"/>
                        </a:rPr>
                        <a:t>organisations</a:t>
                      </a:r>
                      <a:r>
                        <a:rPr lang="en-US" sz="1100" dirty="0">
                          <a:solidFill>
                            <a:schemeClr val="tx1"/>
                          </a:solidFill>
                          <a:latin typeface="Arial" panose="020B0604020202020204" pitchFamily="34" charset="0"/>
                          <a:cs typeface="Arial" panose="020B0604020202020204" pitchFamily="34" charset="0"/>
                        </a:rPr>
                        <a:t> through credit agencies. </a:t>
                      </a:r>
                    </a:p>
                    <a:p>
                      <a:pPr marL="285750" marR="0" lvl="0" indent="-285750" algn="l">
                        <a:lnSpc>
                          <a:spcPct val="100000"/>
                        </a:lnSpc>
                        <a:spcBef>
                          <a:spcPts val="0"/>
                        </a:spcBef>
                        <a:spcAft>
                          <a:spcPts val="0"/>
                        </a:spcAft>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Continued engagement with customers to identify any issues at an early stage with no indications given.</a:t>
                      </a:r>
                    </a:p>
                    <a:p>
                      <a:pPr marL="285750" marR="0" lvl="0" indent="-285750" algn="l">
                        <a:lnSpc>
                          <a:spcPct val="100000"/>
                        </a:lnSpc>
                        <a:spcBef>
                          <a:spcPts val="0"/>
                        </a:spcBef>
                        <a:spcAft>
                          <a:spcPts val="0"/>
                        </a:spcAft>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Continuing early communications with invoicing teams to obtain invoice data earlier to forecast any potential cash calls.</a:t>
                      </a:r>
                    </a:p>
                    <a:p>
                      <a:pPr marL="285750" marR="0" lvl="0" indent="-285750" algn="l">
                        <a:lnSpc>
                          <a:spcPct val="100000"/>
                        </a:lnSpc>
                        <a:spcBef>
                          <a:spcPts val="0"/>
                        </a:spcBef>
                        <a:spcAft>
                          <a:spcPts val="0"/>
                        </a:spcAft>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Direct Debit implementation for Energy invoices.</a:t>
                      </a:r>
                    </a:p>
                  </a:txBody>
                  <a:tcPr anchor="ctr">
                    <a:solidFill>
                      <a:srgbClr val="92D050"/>
                    </a:solidFill>
                  </a:tcPr>
                </a:tc>
                <a:extLst>
                  <a:ext uri="{0D108BD9-81ED-4DB2-BD59-A6C34878D82A}">
                    <a16:rowId xmlns:a16="http://schemas.microsoft.com/office/drawing/2014/main" val="4202946186"/>
                  </a:ext>
                </a:extLst>
              </a:tr>
            </a:tbl>
          </a:graphicData>
        </a:graphic>
      </p:graphicFrame>
      <p:sp>
        <p:nvSpPr>
          <p:cNvPr id="6" name="Oval 5">
            <a:extLst>
              <a:ext uri="{FF2B5EF4-FFF2-40B4-BE49-F238E27FC236}">
                <a16:creationId xmlns:a16="http://schemas.microsoft.com/office/drawing/2014/main" id="{7A03ED67-4296-4F2A-AA55-76DCCB550EA2}"/>
              </a:ext>
            </a:extLst>
          </p:cNvPr>
          <p:cNvSpPr/>
          <p:nvPr/>
        </p:nvSpPr>
        <p:spPr bwMode="auto">
          <a:xfrm>
            <a:off x="419100" y="1399710"/>
            <a:ext cx="1120140" cy="749131"/>
          </a:xfrm>
          <a:prstGeom prst="ellipse">
            <a:avLst/>
          </a:prstGeom>
          <a:solidFill>
            <a:srgbClr val="2B80B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2075" tIns="46038" rIns="92075" bIns="46038" numCol="1" rtlCol="0" anchor="ctr" anchorCtr="0" compatLnSpc="1">
            <a:prstTxWarp prst="textNoShape">
              <a:avLst/>
            </a:prstTxWarp>
          </a:bodyPr>
          <a:lstStyle/>
          <a:p>
            <a:pPr algn="ctr" defTabSz="914378" fontAlgn="base">
              <a:spcBef>
                <a:spcPct val="0"/>
              </a:spcBef>
              <a:spcAft>
                <a:spcPct val="0"/>
              </a:spcAft>
            </a:pPr>
            <a:r>
              <a:rPr lang="en-GB" sz="1200" dirty="0">
                <a:solidFill>
                  <a:schemeClr val="bg1"/>
                </a:solidFill>
              </a:rPr>
              <a:t>Invoicing</a:t>
            </a:r>
          </a:p>
        </p:txBody>
      </p:sp>
      <p:sp>
        <p:nvSpPr>
          <p:cNvPr id="7" name="Oval 6">
            <a:extLst>
              <a:ext uri="{FF2B5EF4-FFF2-40B4-BE49-F238E27FC236}">
                <a16:creationId xmlns:a16="http://schemas.microsoft.com/office/drawing/2014/main" id="{531D5425-56C5-4150-AB50-36A66BB95DE5}"/>
              </a:ext>
            </a:extLst>
          </p:cNvPr>
          <p:cNvSpPr/>
          <p:nvPr/>
        </p:nvSpPr>
        <p:spPr bwMode="auto">
          <a:xfrm>
            <a:off x="346708" y="3459154"/>
            <a:ext cx="1128948" cy="769946"/>
          </a:xfrm>
          <a:prstGeom prst="ellipse">
            <a:avLst/>
          </a:prstGeom>
          <a:solidFill>
            <a:srgbClr val="9C487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2075" tIns="46038" rIns="92075" bIns="46038" numCol="1" rtlCol="0" anchor="ctr" anchorCtr="0" compatLnSpc="1">
            <a:prstTxWarp prst="textNoShape">
              <a:avLst/>
            </a:prstTxWarp>
          </a:bodyPr>
          <a:lstStyle/>
          <a:p>
            <a:pPr algn="ctr" defTabSz="914378" fontAlgn="base">
              <a:spcBef>
                <a:spcPct val="0"/>
              </a:spcBef>
              <a:spcAft>
                <a:spcPct val="0"/>
              </a:spcAft>
            </a:pPr>
            <a:r>
              <a:rPr lang="en-GB" sz="1200" dirty="0">
                <a:solidFill>
                  <a:schemeClr val="bg1"/>
                </a:solidFill>
              </a:rPr>
              <a:t>Outlook</a:t>
            </a:r>
          </a:p>
        </p:txBody>
      </p:sp>
    </p:spTree>
    <p:extLst>
      <p:ext uri="{BB962C8B-B14F-4D97-AF65-F5344CB8AC3E}">
        <p14:creationId xmlns:p14="http://schemas.microsoft.com/office/powerpoint/2010/main" val="366083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246E-D040-439F-9980-E0BA916D12CB}"/>
              </a:ext>
            </a:extLst>
          </p:cNvPr>
          <p:cNvSpPr>
            <a:spLocks noGrp="1"/>
          </p:cNvSpPr>
          <p:nvPr>
            <p:ph type="title"/>
          </p:nvPr>
        </p:nvSpPr>
        <p:spPr/>
        <p:txBody>
          <a:bodyPr>
            <a:normAutofit fontScale="90000"/>
          </a:bodyPr>
          <a:lstStyle/>
          <a:p>
            <a:r>
              <a:rPr lang="en-GB" dirty="0"/>
              <a:t>Energy Balancing Adjustments – May 2022 Update</a:t>
            </a:r>
          </a:p>
        </p:txBody>
      </p:sp>
      <p:sp>
        <p:nvSpPr>
          <p:cNvPr id="6" name="Content Placeholder 5">
            <a:extLst>
              <a:ext uri="{FF2B5EF4-FFF2-40B4-BE49-F238E27FC236}">
                <a16:creationId xmlns:a16="http://schemas.microsoft.com/office/drawing/2014/main" id="{769C4C7A-C4B2-411A-BBFD-058322C0CB9A}"/>
              </a:ext>
            </a:extLst>
          </p:cNvPr>
          <p:cNvSpPr>
            <a:spLocks noGrp="1"/>
          </p:cNvSpPr>
          <p:nvPr>
            <p:ph idx="1"/>
          </p:nvPr>
        </p:nvSpPr>
        <p:spPr>
          <a:xfrm>
            <a:off x="251520" y="850821"/>
            <a:ext cx="8640960" cy="3888432"/>
          </a:xfrm>
        </p:spPr>
        <p:txBody>
          <a:bodyPr/>
          <a:lstStyle/>
          <a:p>
            <a:r>
              <a:rPr lang="en-US" dirty="0"/>
              <a:t>National Grid have sent through a high volume of revised allocations for a number of Unique Sites resulting in a large energy difference</a:t>
            </a:r>
            <a:r>
              <a:rPr lang="en-GB" dirty="0"/>
              <a:t>. </a:t>
            </a:r>
          </a:p>
          <a:p>
            <a:pPr marL="0" indent="0">
              <a:buNone/>
            </a:pPr>
            <a:endParaRPr lang="en-GB" dirty="0"/>
          </a:p>
        </p:txBody>
      </p:sp>
      <p:graphicFrame>
        <p:nvGraphicFramePr>
          <p:cNvPr id="3" name="Table 2">
            <a:extLst>
              <a:ext uri="{FF2B5EF4-FFF2-40B4-BE49-F238E27FC236}">
                <a16:creationId xmlns:a16="http://schemas.microsoft.com/office/drawing/2014/main" id="{60ECE10B-4A68-4649-9158-AB93E3D9B805}"/>
              </a:ext>
            </a:extLst>
          </p:cNvPr>
          <p:cNvGraphicFramePr>
            <a:graphicFrameLocks noGrp="1"/>
          </p:cNvGraphicFramePr>
          <p:nvPr>
            <p:extLst>
              <p:ext uri="{D42A27DB-BD31-4B8C-83A1-F6EECF244321}">
                <p14:modId xmlns:p14="http://schemas.microsoft.com/office/powerpoint/2010/main" val="2666446510"/>
              </p:ext>
            </p:extLst>
          </p:nvPr>
        </p:nvGraphicFramePr>
        <p:xfrm>
          <a:off x="755576" y="2795037"/>
          <a:ext cx="7488832" cy="1245736"/>
        </p:xfrm>
        <a:graphic>
          <a:graphicData uri="http://schemas.openxmlformats.org/drawingml/2006/table">
            <a:tbl>
              <a:tblPr firstRow="1" bandRow="1">
                <a:tableStyleId>{5C22544A-7EE6-4342-B048-85BDC9FD1C3A}</a:tableStyleId>
              </a:tblPr>
              <a:tblGrid>
                <a:gridCol w="2240586">
                  <a:extLst>
                    <a:ext uri="{9D8B030D-6E8A-4147-A177-3AD203B41FA5}">
                      <a16:colId xmlns:a16="http://schemas.microsoft.com/office/drawing/2014/main" val="645478800"/>
                    </a:ext>
                  </a:extLst>
                </a:gridCol>
                <a:gridCol w="2751969">
                  <a:extLst>
                    <a:ext uri="{9D8B030D-6E8A-4147-A177-3AD203B41FA5}">
                      <a16:colId xmlns:a16="http://schemas.microsoft.com/office/drawing/2014/main" val="3084199967"/>
                    </a:ext>
                  </a:extLst>
                </a:gridCol>
                <a:gridCol w="2496277">
                  <a:extLst>
                    <a:ext uri="{9D8B030D-6E8A-4147-A177-3AD203B41FA5}">
                      <a16:colId xmlns:a16="http://schemas.microsoft.com/office/drawing/2014/main" val="4045166588"/>
                    </a:ext>
                  </a:extLst>
                </a:gridCol>
              </a:tblGrid>
              <a:tr h="788757">
                <a:tc>
                  <a:txBody>
                    <a:bodyPr/>
                    <a:lstStyle/>
                    <a:p>
                      <a:pPr algn="ctr"/>
                      <a:r>
                        <a:rPr lang="en-GB" dirty="0"/>
                        <a:t>Users </a:t>
                      </a:r>
                    </a:p>
                    <a:p>
                      <a:pPr algn="ctr"/>
                      <a:r>
                        <a:rPr lang="en-GB" dirty="0"/>
                        <a:t>Affected</a:t>
                      </a:r>
                    </a:p>
                  </a:txBody>
                  <a:tcPr/>
                </a:tc>
                <a:tc>
                  <a:txBody>
                    <a:bodyPr/>
                    <a:lstStyle/>
                    <a:p>
                      <a:pPr algn="ctr"/>
                      <a:r>
                        <a:rPr lang="en-GB" dirty="0"/>
                        <a:t>Billing Month</a:t>
                      </a:r>
                    </a:p>
                  </a:txBody>
                  <a:tcPr/>
                </a:tc>
                <a:tc>
                  <a:txBody>
                    <a:bodyPr/>
                    <a:lstStyle/>
                    <a:p>
                      <a:pPr algn="ctr"/>
                      <a:r>
                        <a:rPr lang="en-GB" dirty="0"/>
                        <a:t>Energy Difference</a:t>
                      </a:r>
                    </a:p>
                    <a:p>
                      <a:pPr algn="ctr"/>
                      <a:r>
                        <a:rPr lang="en-GB" dirty="0"/>
                        <a:t>(</a:t>
                      </a:r>
                      <a:r>
                        <a:rPr lang="en-GB" dirty="0" err="1"/>
                        <a:t>Kwh</a:t>
                      </a:r>
                      <a:r>
                        <a:rPr lang="en-GB" dirty="0"/>
                        <a:t>)</a:t>
                      </a:r>
                    </a:p>
                  </a:txBody>
                  <a:tcPr/>
                </a:tc>
                <a:extLst>
                  <a:ext uri="{0D108BD9-81ED-4DB2-BD59-A6C34878D82A}">
                    <a16:rowId xmlns:a16="http://schemas.microsoft.com/office/drawing/2014/main" val="3038172030"/>
                  </a:ext>
                </a:extLst>
              </a:tr>
              <a:tr h="456979">
                <a:tc>
                  <a:txBody>
                    <a:bodyPr/>
                    <a:lstStyle/>
                    <a:p>
                      <a:pPr algn="ctr"/>
                      <a:r>
                        <a:rPr lang="en-GB" b="1" dirty="0"/>
                        <a:t>32</a:t>
                      </a:r>
                    </a:p>
                  </a:txBody>
                  <a:tcPr/>
                </a:tc>
                <a:tc>
                  <a:txBody>
                    <a:bodyPr/>
                    <a:lstStyle/>
                    <a:p>
                      <a:pPr algn="ctr"/>
                      <a:r>
                        <a:rPr lang="en-GB" b="1" dirty="0"/>
                        <a:t>Various </a:t>
                      </a:r>
                    </a:p>
                  </a:txBody>
                  <a:tcPr/>
                </a:tc>
                <a:tc>
                  <a:txBody>
                    <a:bodyPr/>
                    <a:lstStyle/>
                    <a:p>
                      <a:pPr algn="ctr"/>
                      <a:r>
                        <a:rPr lang="en-GB" b="1" dirty="0"/>
                        <a:t>468,908,920 </a:t>
                      </a:r>
                    </a:p>
                  </a:txBody>
                  <a:tcPr/>
                </a:tc>
                <a:extLst>
                  <a:ext uri="{0D108BD9-81ED-4DB2-BD59-A6C34878D82A}">
                    <a16:rowId xmlns:a16="http://schemas.microsoft.com/office/drawing/2014/main" val="422637472"/>
                  </a:ext>
                </a:extLst>
              </a:tr>
            </a:tbl>
          </a:graphicData>
        </a:graphic>
      </p:graphicFrame>
    </p:spTree>
    <p:extLst>
      <p:ext uri="{BB962C8B-B14F-4D97-AF65-F5344CB8AC3E}">
        <p14:creationId xmlns:p14="http://schemas.microsoft.com/office/powerpoint/2010/main" val="162170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A052-7251-47B7-A785-E14A7DB3817D}"/>
              </a:ext>
            </a:extLst>
          </p:cNvPr>
          <p:cNvSpPr>
            <a:spLocks noGrp="1"/>
          </p:cNvSpPr>
          <p:nvPr>
            <p:ph type="title"/>
          </p:nvPr>
        </p:nvSpPr>
        <p:spPr/>
        <p:txBody>
          <a:bodyPr/>
          <a:lstStyle/>
          <a:p>
            <a:r>
              <a:rPr lang="en-GB" dirty="0"/>
              <a:t>Update Security Review </a:t>
            </a:r>
          </a:p>
        </p:txBody>
      </p:sp>
      <p:sp>
        <p:nvSpPr>
          <p:cNvPr id="3" name="Content Placeholder 2">
            <a:extLst>
              <a:ext uri="{FF2B5EF4-FFF2-40B4-BE49-F238E27FC236}">
                <a16:creationId xmlns:a16="http://schemas.microsoft.com/office/drawing/2014/main" id="{38CF732D-5546-485A-A2DD-AEE7175A9E95}"/>
              </a:ext>
            </a:extLst>
          </p:cNvPr>
          <p:cNvSpPr>
            <a:spLocks noGrp="1"/>
          </p:cNvSpPr>
          <p:nvPr>
            <p:ph idx="1"/>
          </p:nvPr>
        </p:nvSpPr>
        <p:spPr>
          <a:xfrm>
            <a:off x="457200" y="627534"/>
            <a:ext cx="8229600" cy="4104456"/>
          </a:xfrm>
        </p:spPr>
        <p:txBody>
          <a:bodyPr/>
          <a:lstStyle/>
          <a:p>
            <a:r>
              <a:rPr lang="en-US" sz="1800" b="0" i="0" u="none" strike="noStrike" baseline="0" dirty="0">
                <a:solidFill>
                  <a:srgbClr val="000000"/>
                </a:solidFill>
                <a:latin typeface="Arial" panose="020B0604020202020204" pitchFamily="34" charset="0"/>
              </a:rPr>
              <a:t>Review Users who have onboarded in the last 12 months and share a view of their securities. </a:t>
            </a:r>
          </a:p>
          <a:p>
            <a:r>
              <a:rPr lang="en-US" sz="1800" b="0" i="0" u="none" strike="noStrike" baseline="0" dirty="0">
                <a:solidFill>
                  <a:srgbClr val="000000"/>
                </a:solidFill>
                <a:latin typeface="Arial" panose="020B0604020202020204" pitchFamily="34" charset="0"/>
              </a:rPr>
              <a:t>- Review the 3 days non-deliverability. </a:t>
            </a:r>
          </a:p>
          <a:p>
            <a:r>
              <a:rPr lang="en-US" sz="1800" b="0" i="0" u="none" strike="noStrike" baseline="0" dirty="0">
                <a:solidFill>
                  <a:srgbClr val="000000"/>
                </a:solidFill>
                <a:latin typeface="Arial" panose="020B0604020202020204" pitchFamily="34" charset="0"/>
              </a:rPr>
              <a:t>- Carry out a more formal review of Users credit limit monthly and formally write to them asking them to increase their security. </a:t>
            </a:r>
          </a:p>
          <a:p>
            <a:pPr marL="0" indent="0">
              <a:buNone/>
            </a:pPr>
            <a:r>
              <a:rPr lang="en-US" sz="1800" b="0" i="0" u="none" strike="noStrike" baseline="0" dirty="0">
                <a:solidFill>
                  <a:srgbClr val="000000"/>
                </a:solidFill>
                <a:latin typeface="Arial" panose="020B0604020202020204" pitchFamily="34" charset="0"/>
              </a:rPr>
              <a:t>- Look at tying the following into the EBCC rules: </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000000"/>
                </a:solidFill>
                <a:latin typeface="Arial" panose="020B0604020202020204" pitchFamily="34" charset="0"/>
              </a:rPr>
              <a:t>review and formally request for security increase, </a:t>
            </a:r>
          </a:p>
          <a:p>
            <a:pPr marL="457200" lvl="1" indent="0">
              <a:buNone/>
            </a:pPr>
            <a:r>
              <a:rPr lang="en-US" sz="1800" b="0" i="0" u="none" strike="noStrike" baseline="0" dirty="0">
                <a:solidFill>
                  <a:srgbClr val="000000"/>
                </a:solidFill>
                <a:latin typeface="Arial" panose="020B0604020202020204" pitchFamily="34" charset="0"/>
              </a:rPr>
              <a:t>security assessment form.</a:t>
            </a:r>
            <a:endParaRPr lang="en-US" sz="16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000000"/>
                </a:solidFill>
                <a:latin typeface="Arial" panose="020B0604020202020204" pitchFamily="34" charset="0"/>
              </a:rPr>
              <a:t>the time period to resubmit new security long before termination. </a:t>
            </a:r>
          </a:p>
          <a:p>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93115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BBE41F-DB96-45EB-8BDC-81859AA703EF}"/>
              </a:ext>
            </a:extLst>
          </p:cNvPr>
          <p:cNvSpPr>
            <a:spLocks noGrp="1"/>
          </p:cNvSpPr>
          <p:nvPr>
            <p:ph type="title"/>
          </p:nvPr>
        </p:nvSpPr>
        <p:spPr>
          <a:xfrm>
            <a:off x="323528" y="267494"/>
            <a:ext cx="8229600" cy="637580"/>
          </a:xfrm>
        </p:spPr>
        <p:txBody>
          <a:bodyPr>
            <a:normAutofit fontScale="90000"/>
          </a:bodyPr>
          <a:lstStyle/>
          <a:p>
            <a:r>
              <a:rPr lang="en-GB" altLang="en-US" sz="3600" dirty="0">
                <a:solidFill>
                  <a:schemeClr val="accent1"/>
                </a:solidFill>
              </a:rPr>
              <a:t>EBCC Credit Rules Updates </a:t>
            </a:r>
            <a:br>
              <a:rPr lang="en-GB" altLang="en-US" dirty="0">
                <a:solidFill>
                  <a:schemeClr val="accent1"/>
                </a:solidFill>
              </a:rPr>
            </a:br>
            <a:endParaRPr lang="en-GB" dirty="0"/>
          </a:p>
        </p:txBody>
      </p:sp>
      <p:sp>
        <p:nvSpPr>
          <p:cNvPr id="8" name="Subtitle 7">
            <a:extLst>
              <a:ext uri="{FF2B5EF4-FFF2-40B4-BE49-F238E27FC236}">
                <a16:creationId xmlns:a16="http://schemas.microsoft.com/office/drawing/2014/main" id="{AA4B3F10-3A5F-4239-A719-197DE2F523D9}"/>
              </a:ext>
            </a:extLst>
          </p:cNvPr>
          <p:cNvSpPr>
            <a:spLocks noGrp="1"/>
          </p:cNvSpPr>
          <p:nvPr>
            <p:ph idx="1"/>
          </p:nvPr>
        </p:nvSpPr>
        <p:spPr>
          <a:xfrm>
            <a:off x="457200" y="699542"/>
            <a:ext cx="8229600" cy="4032448"/>
          </a:xfrm>
        </p:spPr>
        <p:txBody>
          <a:bodyPr/>
          <a:lstStyle/>
          <a:p>
            <a:r>
              <a:rPr lang="en-GB" dirty="0"/>
              <a:t>Agreed in March 2022 to increase headroom for all banks currently used for Letter of Credits.</a:t>
            </a:r>
          </a:p>
          <a:p>
            <a:r>
              <a:rPr lang="en-GB" dirty="0"/>
              <a:t>Update made in draft copy of rules.</a:t>
            </a:r>
          </a:p>
          <a:p>
            <a:r>
              <a:rPr lang="en-GB" dirty="0"/>
              <a:t>Following review of current security process and also challenge to wording in current rules may need further changes.</a:t>
            </a:r>
          </a:p>
          <a:p>
            <a:r>
              <a:rPr lang="en-GB" dirty="0"/>
              <a:t>Plan walk through of all updates with EBCC.</a:t>
            </a:r>
          </a:p>
        </p:txBody>
      </p:sp>
    </p:spTree>
    <p:extLst>
      <p:ext uri="{BB962C8B-B14F-4D97-AF65-F5344CB8AC3E}">
        <p14:creationId xmlns:p14="http://schemas.microsoft.com/office/powerpoint/2010/main" val="2817468252"/>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Sign_x002d_offBy xmlns="efb0c983-77a3-4edc-9303-e1cb655c76c7">
      <UserInfo>
        <DisplayName/>
        <AccountId xsi:nil="true"/>
        <AccountType/>
      </UserInfo>
    </Sign_x002d_offBy>
  </documentManagement>
</p:properties>
</file>

<file path=customXml/itemProps1.xml><?xml version="1.0" encoding="utf-8"?>
<ds:datastoreItem xmlns:ds="http://schemas.openxmlformats.org/officeDocument/2006/customXml" ds:itemID="{1BA3DB8F-7E18-4185-B7B2-96AC3BA61041}"/>
</file>

<file path=customXml/itemProps2.xml><?xml version="1.0" encoding="utf-8"?>
<ds:datastoreItem xmlns:ds="http://schemas.openxmlformats.org/officeDocument/2006/customXml" ds:itemID="{EA728B58-601E-4027-AF0C-C2329912A912}">
  <ds:schemaRefs>
    <ds:schemaRef ds:uri="http://schemas.microsoft.com/sharepoint/v3/contenttype/forms"/>
  </ds:schemaRefs>
</ds:datastoreItem>
</file>

<file path=customXml/itemProps3.xml><?xml version="1.0" encoding="utf-8"?>
<ds:datastoreItem xmlns:ds="http://schemas.openxmlformats.org/officeDocument/2006/customXml" ds:itemID="{026CA555-216C-4261-AF87-A8E955167736}">
  <ds:schemaRefs>
    <ds:schemaRef ds:uri="http://schemas.microsoft.com/office/2006/documentManagement/types"/>
    <ds:schemaRef ds:uri="241ce6bb-4f5d-4edd-95f8-9af79917820a"/>
    <ds:schemaRef ds:uri="http://schemas.microsoft.com/office/infopath/2007/PartnerControls"/>
    <ds:schemaRef ds:uri="http://schemas.openxmlformats.org/package/2006/metadata/core-properties"/>
    <ds:schemaRef ds:uri="6c08728a-585a-4548-85c4-a5826d7d6ea5"/>
    <ds:schemaRef ds:uri="bb7ddbc8-6e70-47d6-85a0-8d8b8e7437af"/>
    <ds:schemaRef ds:uri="http://www.w3.org/XML/1998/namespace"/>
    <ds:schemaRef ds:uri="http://purl.org/dc/terms/"/>
    <ds:schemaRef ds:uri="15a48097-5b30-4567-8ae3-01e9a9020ee1"/>
    <ds:schemaRef ds:uri="http://schemas.microsoft.com/sharepoint/v3"/>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984</Words>
  <Application>Microsoft Office PowerPoint</Application>
  <PresentationFormat>On-screen Show (16:9)</PresentationFormat>
  <Paragraphs>85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Courier New</vt:lpstr>
      <vt:lpstr>Office Theme</vt:lpstr>
      <vt:lpstr>Request to use Close Brothers for Letter of Credit</vt:lpstr>
      <vt:lpstr> Energy Balancing Committee Operational Update </vt:lpstr>
      <vt:lpstr>PowerPoint Presentation</vt:lpstr>
      <vt:lpstr>Debit Invoice Values</vt:lpstr>
      <vt:lpstr>PowerPoint Presentation</vt:lpstr>
      <vt:lpstr>PowerPoint Presentation</vt:lpstr>
      <vt:lpstr>Energy Balancing Adjustments – May 2022 Update</vt:lpstr>
      <vt:lpstr>Update Security Review </vt:lpstr>
      <vt:lpstr>EBCC Credit Rules Updates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24</cp:revision>
  <dcterms:created xsi:type="dcterms:W3CDTF">2020-08-12T15:25:03Z</dcterms:created>
  <dcterms:modified xsi:type="dcterms:W3CDTF">2022-05-26T07:14:37Z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0x01010050FB9CDCC5328344A3162B2D7C8A4CE2</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ies>
</file>