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1"/>
  </p:notesMasterIdLst>
  <p:handoutMasterIdLst>
    <p:handoutMasterId r:id="rId12"/>
  </p:handoutMasterIdLst>
  <p:sldIdLst>
    <p:sldId id="352" r:id="rId6"/>
    <p:sldId id="1792" r:id="rId7"/>
    <p:sldId id="1803" r:id="rId8"/>
    <p:sldId id="1805" r:id="rId9"/>
    <p:sldId id="1804" r:id="rId10"/>
  </p:sldIdLst>
  <p:sldSz cx="9144000" cy="5143500" type="screen16x9"/>
  <p:notesSz cx="6797675" cy="9928225"/>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e Williams" initials="DW" lastIdx="8" clrIdx="0"/>
  <p:cmAuthor id="1" name="Evans, Emily" initials="EE" lastIdx="1" clrIdx="1">
    <p:extLst>
      <p:ext uri="{19B8F6BF-5375-455C-9EA6-DF929625EA0E}">
        <p15:presenceInfo xmlns:p15="http://schemas.microsoft.com/office/powerpoint/2012/main" userId="S::emily.Evans@xoserve.com::a5b2f5e1-7480-4cc5-bcf8-2321e34a19e6" providerId="AD"/>
      </p:ext>
    </p:extLst>
  </p:cmAuthor>
  <p:cmAuthor id="2" name="Patel, Ranjit" initials="PR" lastIdx="4" clrIdx="2">
    <p:extLst>
      <p:ext uri="{19B8F6BF-5375-455C-9EA6-DF929625EA0E}">
        <p15:presenceInfo xmlns:p15="http://schemas.microsoft.com/office/powerpoint/2012/main" userId="S-1-5-21-4145888014-839675345-3125187760-3351" providerId="AD"/>
      </p:ext>
    </p:extLst>
  </p:cmAuthor>
  <p:cmAuthor id="3" name="Turpin, Dave" initials="TD" lastIdx="2" clrIdx="3">
    <p:extLst>
      <p:ext uri="{19B8F6BF-5375-455C-9EA6-DF929625EA0E}">
        <p15:presenceInfo xmlns:p15="http://schemas.microsoft.com/office/powerpoint/2012/main" userId="S::dave.turpin@xoserve.com::038c2abc-d4cb-4733-8675-41eb49f6e754" providerId="AD"/>
      </p:ext>
    </p:extLst>
  </p:cmAuthor>
  <p:cmAuthor id="4" name="McGlone, Jayne" initials="MJ" lastIdx="1" clrIdx="4">
    <p:extLst>
      <p:ext uri="{19B8F6BF-5375-455C-9EA6-DF929625EA0E}">
        <p15:presenceInfo xmlns:p15="http://schemas.microsoft.com/office/powerpoint/2012/main" userId="S::jayne.mcglone@xoserve.com::f5976ee6-f269-451c-ab96-754f27ca3b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FFCC00"/>
    <a:srgbClr val="D2232A"/>
    <a:srgbClr val="EEECE1"/>
    <a:srgbClr val="CCFF99"/>
    <a:srgbClr val="F09F0E"/>
    <a:srgbClr val="3E5AA8"/>
    <a:srgbClr val="0070C0"/>
    <a:srgbClr val="C0C0C0"/>
    <a:srgbClr val="1D3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D5F8E0-97C9-4941-8001-13B3F9D2E01F}" v="9" dt="2022-02-23T15:25:59.2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6" y="77"/>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18"/>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Addison" userId="ee1b6dd5-8768-45ca-bccb-45ed7b5e5885" providerId="ADAL" clId="{41B568F5-4056-4CC9-B43E-31BA2BF5E5E7}"/>
    <pc:docChg chg="modSld">
      <pc:chgData name="David Addison" userId="ee1b6dd5-8768-45ca-bccb-45ed7b5e5885" providerId="ADAL" clId="{41B568F5-4056-4CC9-B43E-31BA2BF5E5E7}" dt="2022-02-23T15:25:59.260" v="8" actId="20577"/>
      <pc:docMkLst>
        <pc:docMk/>
      </pc:docMkLst>
      <pc:sldChg chg="modSp">
        <pc:chgData name="David Addison" userId="ee1b6dd5-8768-45ca-bccb-45ed7b5e5885" providerId="ADAL" clId="{41B568F5-4056-4CC9-B43E-31BA2BF5E5E7}" dt="2022-02-23T15:25:21.169" v="7" actId="20577"/>
        <pc:sldMkLst>
          <pc:docMk/>
          <pc:sldMk cId="243941718" sldId="1792"/>
        </pc:sldMkLst>
        <pc:spChg chg="mod">
          <ac:chgData name="David Addison" userId="ee1b6dd5-8768-45ca-bccb-45ed7b5e5885" providerId="ADAL" clId="{41B568F5-4056-4CC9-B43E-31BA2BF5E5E7}" dt="2022-02-23T15:25:21.169" v="7" actId="20577"/>
          <ac:spMkLst>
            <pc:docMk/>
            <pc:sldMk cId="243941718" sldId="1792"/>
            <ac:spMk id="3" creationId="{590336AD-F491-4AE8-BC92-95DA91EAF352}"/>
          </ac:spMkLst>
        </pc:spChg>
      </pc:sldChg>
      <pc:sldChg chg="modSp">
        <pc:chgData name="David Addison" userId="ee1b6dd5-8768-45ca-bccb-45ed7b5e5885" providerId="ADAL" clId="{41B568F5-4056-4CC9-B43E-31BA2BF5E5E7}" dt="2022-02-23T15:25:59.260" v="8" actId="20577"/>
        <pc:sldMkLst>
          <pc:docMk/>
          <pc:sldMk cId="953681660" sldId="1804"/>
        </pc:sldMkLst>
        <pc:spChg chg="mod">
          <ac:chgData name="David Addison" userId="ee1b6dd5-8768-45ca-bccb-45ed7b5e5885" providerId="ADAL" clId="{41B568F5-4056-4CC9-B43E-31BA2BF5E5E7}" dt="2022-02-23T15:25:59.260" v="8" actId="20577"/>
          <ac:spMkLst>
            <pc:docMk/>
            <pc:sldMk cId="953681660" sldId="1804"/>
            <ac:spMk id="3" creationId="{590336AD-F491-4AE8-BC92-95DA91EAF35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22/02/2022</a:t>
            </a:fld>
            <a:endParaRPr lang="en-GB"/>
          </a:p>
        </p:txBody>
      </p:sp>
      <p:sp>
        <p:nvSpPr>
          <p:cNvPr id="65540" name="Rectangle 4"/>
          <p:cNvSpPr>
            <a:spLocks noGrp="1" noChangeArrowheads="1"/>
          </p:cNvSpPr>
          <p:nvPr>
            <p:ph type="ftr" sz="quarter" idx="2"/>
          </p:nvPr>
        </p:nvSpPr>
        <p:spPr bwMode="auto">
          <a:xfrm>
            <a:off x="0"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01" cy="496412"/>
          </a:xfrm>
          <a:prstGeom prst="rect">
            <a:avLst/>
          </a:prstGeom>
        </p:spPr>
        <p:txBody>
          <a:bodyPr vert="horz" lIns="92130" tIns="46064" rIns="92130" bIns="46064" rtlCol="0"/>
          <a:lstStyle>
            <a:lvl1pPr algn="l">
              <a:defRPr sz="1200"/>
            </a:lvl1pPr>
          </a:lstStyle>
          <a:p>
            <a:endParaRPr lang="en-GB"/>
          </a:p>
        </p:txBody>
      </p:sp>
      <p:sp>
        <p:nvSpPr>
          <p:cNvPr id="3" name="Date Placeholder 2"/>
          <p:cNvSpPr>
            <a:spLocks noGrp="1"/>
          </p:cNvSpPr>
          <p:nvPr>
            <p:ph type="dt" idx="1"/>
          </p:nvPr>
        </p:nvSpPr>
        <p:spPr>
          <a:xfrm>
            <a:off x="3849771" y="0"/>
            <a:ext cx="2946301" cy="496412"/>
          </a:xfrm>
          <a:prstGeom prst="rect">
            <a:avLst/>
          </a:prstGeom>
        </p:spPr>
        <p:txBody>
          <a:bodyPr vert="horz" lIns="92130" tIns="46064" rIns="92130" bIns="46064" rtlCol="0"/>
          <a:lstStyle>
            <a:lvl1pPr algn="r">
              <a:defRPr sz="1200"/>
            </a:lvl1pPr>
          </a:lstStyle>
          <a:p>
            <a:fld id="{4F0B033A-D7A2-4873-87D3-52E71CC76346}" type="datetimeFigureOut">
              <a:rPr lang="en-GB" smtClean="0"/>
              <a:t>22/02/2022</a:t>
            </a:fld>
            <a:endParaRPr lang="en-GB"/>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2130" tIns="46064" rIns="92130" bIns="46064" rtlCol="0" anchor="ctr"/>
          <a:lstStyle/>
          <a:p>
            <a:endParaRPr lang="en-GB"/>
          </a:p>
        </p:txBody>
      </p:sp>
      <p:sp>
        <p:nvSpPr>
          <p:cNvPr id="5" name="Notes Placeholder 4"/>
          <p:cNvSpPr>
            <a:spLocks noGrp="1"/>
          </p:cNvSpPr>
          <p:nvPr>
            <p:ph type="body" sz="quarter" idx="3"/>
          </p:nvPr>
        </p:nvSpPr>
        <p:spPr>
          <a:xfrm>
            <a:off x="680410" y="4716705"/>
            <a:ext cx="5436856" cy="4467701"/>
          </a:xfrm>
          <a:prstGeom prst="rect">
            <a:avLst/>
          </a:prstGeom>
        </p:spPr>
        <p:txBody>
          <a:bodyPr vert="horz" lIns="92130" tIns="46064" rIns="92130" bIns="460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219"/>
            <a:ext cx="2946301" cy="496412"/>
          </a:xfrm>
          <a:prstGeom prst="rect">
            <a:avLst/>
          </a:prstGeom>
        </p:spPr>
        <p:txBody>
          <a:bodyPr vert="horz" lIns="92130" tIns="46064" rIns="92130" bIns="46064" rtlCol="0" anchor="b"/>
          <a:lstStyle>
            <a:lvl1pPr algn="l">
              <a:defRPr sz="1200"/>
            </a:lvl1pPr>
          </a:lstStyle>
          <a:p>
            <a:endParaRPr lang="en-GB"/>
          </a:p>
        </p:txBody>
      </p:sp>
      <p:sp>
        <p:nvSpPr>
          <p:cNvPr id="7" name="Slide Number Placeholder 6"/>
          <p:cNvSpPr>
            <a:spLocks noGrp="1"/>
          </p:cNvSpPr>
          <p:nvPr>
            <p:ph type="sldNum" sz="quarter" idx="5"/>
          </p:nvPr>
        </p:nvSpPr>
        <p:spPr>
          <a:xfrm>
            <a:off x="3849771" y="9430219"/>
            <a:ext cx="2946301" cy="496412"/>
          </a:xfrm>
          <a:prstGeom prst="rect">
            <a:avLst/>
          </a:prstGeom>
        </p:spPr>
        <p:txBody>
          <a:bodyPr vert="horz" lIns="92130" tIns="46064" rIns="92130" bIns="46064"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6" y="444396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77898"/>
            <a:ext cx="7772400" cy="1102519"/>
          </a:xfrm>
        </p:spPr>
        <p:txBody>
          <a:bodyPr>
            <a:normAutofit/>
          </a:bodyPr>
          <a:lstStyle/>
          <a:p>
            <a:r>
              <a:rPr lang="en-GB" sz="2000" dirty="0"/>
              <a:t>SCR Update </a:t>
            </a:r>
          </a:p>
        </p:txBody>
      </p:sp>
      <p:sp>
        <p:nvSpPr>
          <p:cNvPr id="5" name="Subtitle 4"/>
          <p:cNvSpPr>
            <a:spLocks noGrp="1"/>
          </p:cNvSpPr>
          <p:nvPr>
            <p:ph type="subTitle" idx="1"/>
          </p:nvPr>
        </p:nvSpPr>
        <p:spPr>
          <a:xfrm>
            <a:off x="1390596" y="2907014"/>
            <a:ext cx="6400800" cy="1314450"/>
          </a:xfrm>
        </p:spPr>
        <p:txBody>
          <a:bodyPr>
            <a:normAutofit/>
          </a:bodyPr>
          <a:lstStyle/>
          <a:p>
            <a:r>
              <a:rPr lang="en-GB" sz="1800" dirty="0"/>
              <a:t>Distribution Workgroup</a:t>
            </a:r>
          </a:p>
        </p:txBody>
      </p:sp>
      <p:sp>
        <p:nvSpPr>
          <p:cNvPr id="2" name="Rectangle 1"/>
          <p:cNvSpPr/>
          <p:nvPr/>
        </p:nvSpPr>
        <p:spPr>
          <a:xfrm>
            <a:off x="3174666" y="2318807"/>
            <a:ext cx="2832660" cy="523220"/>
          </a:xfrm>
          <a:prstGeom prst="rect">
            <a:avLst/>
          </a:prstGeom>
        </p:spPr>
        <p:txBody>
          <a:bodyPr vert="horz" lIns="91440" tIns="45720" rIns="91440" bIns="45720" rtlCol="0" anchor="ctr">
            <a:normAutofit/>
          </a:bodyPr>
          <a:lstStyle/>
          <a:p>
            <a:pPr algn="ctr" defTabSz="914400"/>
            <a:r>
              <a:rPr lang="en-GB" b="1" dirty="0">
                <a:solidFill>
                  <a:srgbClr val="3E5AA8"/>
                </a:solidFill>
                <a:latin typeface="Arial" panose="020B0604020202020204" pitchFamily="34" charset="0"/>
                <a:ea typeface="+mj-ea"/>
                <a:cs typeface="Arial" panose="020B0604020202020204" pitchFamily="34" charset="0"/>
              </a:rPr>
              <a:t>February 2022</a:t>
            </a:r>
          </a:p>
        </p:txBody>
      </p:sp>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SCR Update</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600" dirty="0"/>
              <a:t>January 22 Panel agreed to issue the SCR Modification for 28 day Consultation commencing on 4</a:t>
            </a:r>
            <a:r>
              <a:rPr lang="en-GB" sz="1600" baseline="30000" dirty="0"/>
              <a:t>th</a:t>
            </a:r>
            <a:r>
              <a:rPr lang="en-GB" sz="1600" dirty="0"/>
              <a:t> March 2022, concluding on 1</a:t>
            </a:r>
            <a:r>
              <a:rPr lang="en-GB" sz="1600" baseline="30000" dirty="0"/>
              <a:t>st</a:t>
            </a:r>
            <a:r>
              <a:rPr lang="en-GB" sz="1600" dirty="0"/>
              <a:t> April 2022.</a:t>
            </a:r>
          </a:p>
          <a:p>
            <a:endParaRPr lang="en-GB" sz="1600" dirty="0"/>
          </a:p>
          <a:p>
            <a:r>
              <a:rPr lang="en-GB" sz="1600" dirty="0"/>
              <a:t>Consultation did not start immediately as a final review identified a small number of issues affecting the documents.</a:t>
            </a:r>
          </a:p>
          <a:p>
            <a:r>
              <a:rPr lang="en-GB" sz="1600" dirty="0"/>
              <a:t>Whilst there are a small number of issues some of them will result in a number of limited changes to the SCR text.</a:t>
            </a:r>
          </a:p>
        </p:txBody>
      </p:sp>
    </p:spTree>
    <p:extLst>
      <p:ext uri="{BB962C8B-B14F-4D97-AF65-F5344CB8AC3E}">
        <p14:creationId xmlns:p14="http://schemas.microsoft.com/office/powerpoint/2010/main" val="24394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Identified Issues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lnSpcReduction="10000"/>
          </a:bodyPr>
          <a:lstStyle/>
          <a:p>
            <a:r>
              <a:rPr lang="en-GB" sz="1600" dirty="0"/>
              <a:t>Following confirmation of CSS / Non CSS Scope some changes were made to the SCR, but some generic sections of the text were not amended to specify Non CSS transactions as being an option – primarily (G, but also B, and other Sections of the SCR)</a:t>
            </a:r>
          </a:p>
          <a:p>
            <a:pPr lvl="1"/>
            <a:r>
              <a:rPr lang="en-GB" sz="1400" dirty="0"/>
              <a:t>Reinstate sections in G6 for LDZ Supply Points</a:t>
            </a:r>
          </a:p>
          <a:p>
            <a:pPr lvl="1"/>
            <a:r>
              <a:rPr lang="en-GB" sz="1400" dirty="0"/>
              <a:t>Review instances that CSS Transactions (e.g. Detail Registration Nom) and Non CSS Transactions apply </a:t>
            </a:r>
          </a:p>
          <a:p>
            <a:pPr lvl="1"/>
            <a:r>
              <a:rPr lang="en-GB" sz="1400" dirty="0"/>
              <a:t>CSS to Non CSS Switching did not consider Supplier Exempt Sites – proposed to amend and move to a more generic section (from G9 – see next slide)</a:t>
            </a:r>
            <a:endParaRPr lang="en-GB" sz="1600" dirty="0"/>
          </a:p>
          <a:p>
            <a:r>
              <a:rPr lang="en-GB" sz="1600" dirty="0"/>
              <a:t>Following implementation of 0728B amendments to the text were included, but due to the above issue these needed further review to ensure that the charge was correctly described for NTS Sites and that the LDZ Site ‘</a:t>
            </a:r>
            <a:r>
              <a:rPr lang="en-GB" sz="1600" dirty="0" err="1"/>
              <a:t>Shorthaul</a:t>
            </a:r>
            <a:r>
              <a:rPr lang="en-GB" sz="1600" dirty="0"/>
              <a:t>’ charge is correctly referenced</a:t>
            </a:r>
          </a:p>
          <a:p>
            <a:r>
              <a:rPr lang="en-GB" sz="1600" dirty="0"/>
              <a:t>Following acceptance of CR-D118 and greater understanding of the </a:t>
            </a:r>
            <a:r>
              <a:rPr lang="en-GB" sz="1600" dirty="0" err="1"/>
              <a:t>SoLR</a:t>
            </a:r>
            <a:r>
              <a:rPr lang="en-GB" sz="1600" dirty="0"/>
              <a:t> process under REC existing elements of UNC reinstated for Terminated Users and </a:t>
            </a:r>
            <a:r>
              <a:rPr lang="en-GB" sz="1600" dirty="0" err="1"/>
              <a:t>SoLR</a:t>
            </a:r>
            <a:r>
              <a:rPr lang="en-GB" sz="1600" dirty="0"/>
              <a:t> (G4)</a:t>
            </a:r>
          </a:p>
        </p:txBody>
      </p:sp>
    </p:spTree>
    <p:extLst>
      <p:ext uri="{BB962C8B-B14F-4D97-AF65-F5344CB8AC3E}">
        <p14:creationId xmlns:p14="http://schemas.microsoft.com/office/powerpoint/2010/main" val="3873252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CSS to Non CSS Process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fontScale="92500" lnSpcReduction="10000"/>
          </a:bodyPr>
          <a:lstStyle/>
          <a:p>
            <a:r>
              <a:rPr lang="en-GB" sz="1600" dirty="0"/>
              <a:t>Existing drafting described the movement of Supply Meter Points from CSS to Non CSS, but only in relation to Shared Supply Meter Points – and this should be extended to Supplier Exempt Sites.  The process needs to:</a:t>
            </a:r>
          </a:p>
          <a:p>
            <a:pPr lvl="1"/>
            <a:r>
              <a:rPr lang="en-GB" sz="1400" dirty="0"/>
              <a:t>Ensure that Users notify the CDSP when this is planned, and that if the Proposing User is not the Registered User(s), and that all parties agree a plan to achieve the move between CSS and Non CSS</a:t>
            </a:r>
          </a:p>
          <a:p>
            <a:pPr lvl="1"/>
            <a:r>
              <a:rPr lang="en-GB" sz="1400" dirty="0"/>
              <a:t>CDSP will need to notify CSS of the RMP and Status as necessary to achieve it becoming CSS or Non CSS, the Registered User may need to take action (or grant authority to the CDSP to do so)</a:t>
            </a:r>
          </a:p>
          <a:p>
            <a:pPr lvl="1"/>
            <a:r>
              <a:rPr lang="en-GB" sz="1400" dirty="0"/>
              <a:t>CDSP will need to be able to orchestrate consistent start end dates between CSS And Non CSS, for example:</a:t>
            </a:r>
          </a:p>
          <a:p>
            <a:pPr lvl="2"/>
            <a:r>
              <a:rPr lang="en-GB" sz="1200" dirty="0"/>
              <a:t>CDSP will need ability to send a ‘Transporter Initiated Registration’ under CSS to move into CSS on the day that the Non CSS SP ends</a:t>
            </a:r>
          </a:p>
          <a:p>
            <a:pPr lvl="1"/>
            <a:r>
              <a:rPr lang="en-GB" sz="1400" dirty="0"/>
              <a:t>Registered User(s) will be required to submit a Withdrawal in the case where a Non CSS SP moves to CSS </a:t>
            </a:r>
          </a:p>
          <a:p>
            <a:r>
              <a:rPr lang="en-GB" sz="1600" dirty="0"/>
              <a:t>SCR text indicates that the arrangements would be further defined in the Shared Supply Point Guide and Procedures – this document will be used to expand the process based on the above obligations</a:t>
            </a:r>
          </a:p>
        </p:txBody>
      </p:sp>
    </p:spTree>
    <p:extLst>
      <p:ext uri="{BB962C8B-B14F-4D97-AF65-F5344CB8AC3E}">
        <p14:creationId xmlns:p14="http://schemas.microsoft.com/office/powerpoint/2010/main" val="3869383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Further Detailed Review</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lnSpcReduction="10000"/>
          </a:bodyPr>
          <a:lstStyle/>
          <a:p>
            <a:r>
              <a:rPr lang="en-GB" sz="1600" dirty="0"/>
              <a:t>Because of the volume of changes a further detailed review has been conducted, which has identified some further detailed matters that I propose to be amended in the SCR</a:t>
            </a:r>
          </a:p>
          <a:p>
            <a:pPr lvl="1"/>
            <a:r>
              <a:rPr lang="en-GB" sz="1400" dirty="0"/>
              <a:t>‘Winter Period Requirement’ was introduced as part of 0445 (although the SCR actually created the defined term), but the concept of Winter Period was incorrectly described in the Mod 0445 itself, propose to amend the new ‘Current Year Minimum Capacity’ in line with Annex G-1 and the UKL formats (Annex B-3 and G)</a:t>
            </a:r>
          </a:p>
          <a:p>
            <a:pPr lvl="1"/>
            <a:r>
              <a:rPr lang="en-GB" sz="1400" dirty="0"/>
              <a:t>Clarification of Consumption provision in the SP Enquiry – align to existing process that we will provide Consumption for up to 12 months, but also ensure that this is clear that:</a:t>
            </a:r>
          </a:p>
          <a:p>
            <a:pPr lvl="2"/>
            <a:r>
              <a:rPr lang="en-GB" sz="1200" dirty="0"/>
              <a:t>For Non CSS Sites, where we may receive a Change of Tenancy, we will curtail consumption if there is a </a:t>
            </a:r>
            <a:r>
              <a:rPr lang="en-GB" sz="1200" dirty="0" err="1"/>
              <a:t>CoT</a:t>
            </a:r>
            <a:endParaRPr lang="en-GB" sz="1200" dirty="0"/>
          </a:p>
          <a:p>
            <a:pPr lvl="2"/>
            <a:r>
              <a:rPr lang="en-GB" sz="1200" dirty="0"/>
              <a:t>For Non CSS Sites, where we do not receive the </a:t>
            </a:r>
            <a:r>
              <a:rPr lang="en-GB" sz="1200" dirty="0" err="1"/>
              <a:t>CoT</a:t>
            </a:r>
            <a:r>
              <a:rPr lang="en-GB" sz="1200" dirty="0"/>
              <a:t>, we will curtail back to previous Registration event</a:t>
            </a:r>
          </a:p>
          <a:p>
            <a:pPr lvl="1"/>
            <a:r>
              <a:rPr lang="en-GB" sz="1400" dirty="0"/>
              <a:t>As agreed in February 2021 DWG – </a:t>
            </a:r>
            <a:r>
              <a:rPr lang="en-GB" sz="1400" dirty="0" err="1"/>
              <a:t>PoS</a:t>
            </a:r>
            <a:r>
              <a:rPr lang="en-GB" sz="1400" dirty="0"/>
              <a:t> and Must Reads will not be accepted on Supply Point Effective Date</a:t>
            </a:r>
          </a:p>
          <a:p>
            <a:pPr lvl="1"/>
            <a:r>
              <a:rPr lang="en-GB" sz="1400" dirty="0"/>
              <a:t>Reinstated text regarding use of Supply Meter Point Demand if a </a:t>
            </a:r>
            <a:r>
              <a:rPr lang="en-GB" sz="1400"/>
              <a:t>subsequent Reading </a:t>
            </a:r>
            <a:r>
              <a:rPr lang="en-GB" sz="1400" dirty="0"/>
              <a:t>is available</a:t>
            </a:r>
          </a:p>
        </p:txBody>
      </p:sp>
    </p:spTree>
    <p:extLst>
      <p:ext uri="{BB962C8B-B14F-4D97-AF65-F5344CB8AC3E}">
        <p14:creationId xmlns:p14="http://schemas.microsoft.com/office/powerpoint/2010/main" val="953681660"/>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98519BAC70B6A44A1C8B0FBEB9CD388" ma:contentTypeVersion="12" ma:contentTypeDescription="Create a new document." ma:contentTypeScope="" ma:versionID="af81f3fe842e46a8d0f8314662a2a440">
  <xsd:schema xmlns:xsd="http://www.w3.org/2001/XMLSchema" xmlns:xs="http://www.w3.org/2001/XMLSchema" xmlns:p="http://schemas.microsoft.com/office/2006/metadata/properties" xmlns:ns3="257a0e4a-5d1e-49f5-8b04-af0f1b4adf0c" xmlns:ns4="0e632b23-6baf-4f8f-9270-13b153b6ce54" targetNamespace="http://schemas.microsoft.com/office/2006/metadata/properties" ma:root="true" ma:fieldsID="5b94b47d95c3fd94b4f2a6aca044c05c" ns3:_="" ns4:_="">
    <xsd:import namespace="257a0e4a-5d1e-49f5-8b04-af0f1b4adf0c"/>
    <xsd:import namespace="0e632b23-6baf-4f8f-9270-13b153b6ce5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7a0e4a-5d1e-49f5-8b04-af0f1b4adf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e632b23-6baf-4f8f-9270-13b153b6ce5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purl.org/dc/elements/1.1/"/>
    <ds:schemaRef ds:uri="http://www.w3.org/XML/1998/namespace"/>
    <ds:schemaRef ds:uri="http://schemas.microsoft.com/office/2006/documentManagement/types"/>
    <ds:schemaRef ds:uri="http://purl.org/dc/terms/"/>
    <ds:schemaRef ds:uri="http://schemas.microsoft.com/office/2006/metadata/properties"/>
    <ds:schemaRef ds:uri="http://purl.org/dc/dcmitype/"/>
    <ds:schemaRef ds:uri="257a0e4a-5d1e-49f5-8b04-af0f1b4adf0c"/>
    <ds:schemaRef ds:uri="http://schemas.microsoft.com/office/infopath/2007/PartnerControls"/>
    <ds:schemaRef ds:uri="http://schemas.openxmlformats.org/package/2006/metadata/core-properties"/>
    <ds:schemaRef ds:uri="0e632b23-6baf-4f8f-9270-13b153b6ce54"/>
  </ds:schemaRefs>
</ds:datastoreItem>
</file>

<file path=customXml/itemProps2.xml><?xml version="1.0" encoding="utf-8"?>
<ds:datastoreItem xmlns:ds="http://schemas.openxmlformats.org/officeDocument/2006/customXml" ds:itemID="{046FF71A-BE70-479E-97A5-A6848F2B33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7a0e4a-5d1e-49f5-8b04-af0f1b4adf0c"/>
    <ds:schemaRef ds:uri="0e632b23-6baf-4f8f-9270-13b153b6ce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33735</TotalTime>
  <Words>694</Words>
  <Application>Microsoft Office PowerPoint</Application>
  <PresentationFormat>On-screen Show (16:9)</PresentationFormat>
  <Paragraphs>31</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ＭＳ Ｐゴシック</vt:lpstr>
      <vt:lpstr>Arial</vt:lpstr>
      <vt:lpstr>Calibri</vt:lpstr>
      <vt:lpstr>Wingdings</vt:lpstr>
      <vt:lpstr>xoserve templates</vt:lpstr>
      <vt:lpstr>Office Theme</vt:lpstr>
      <vt:lpstr>SCR Update </vt:lpstr>
      <vt:lpstr>SCR Update</vt:lpstr>
      <vt:lpstr>Identified Issues</vt:lpstr>
      <vt:lpstr>CSS to Non CSS Process</vt:lpstr>
      <vt:lpstr>Further Detailed Review</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Mark Pollard</dc:creator>
  <cp:lastModifiedBy>David Addison</cp:lastModifiedBy>
  <cp:revision>43</cp:revision>
  <cp:lastPrinted>2019-04-24T14:22:54Z</cp:lastPrinted>
  <dcterms:created xsi:type="dcterms:W3CDTF">2011-09-20T14:58:41Z</dcterms:created>
  <dcterms:modified xsi:type="dcterms:W3CDTF">2022-02-23T15:26:08Z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0x010100E98519BAC70B6A44A1C8B0FBEB9CD388</vt:lpwstr>
  </property>
</Properties>
</file>