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88" r:id="rId5"/>
    <p:sldId id="1759" r:id="rId6"/>
    <p:sldId id="2147375659" r:id="rId7"/>
    <p:sldId id="309" r:id="rId8"/>
    <p:sldId id="310" r:id="rId9"/>
    <p:sldId id="2020" r:id="rId10"/>
    <p:sldId id="2021" r:id="rId11"/>
    <p:sldId id="2027" r:id="rId12"/>
    <p:sldId id="2026" r:id="rId13"/>
    <p:sldId id="2023" r:id="rId14"/>
    <p:sldId id="2025" r:id="rId15"/>
    <p:sldId id="1997" r:id="rId16"/>
    <p:sldId id="436" r:id="rId17"/>
    <p:sldId id="895" r:id="rId18"/>
    <p:sldId id="896" r:id="rId19"/>
    <p:sldId id="894" r:id="rId20"/>
    <p:sldId id="897" r:id="rId21"/>
    <p:sldId id="1827" r:id="rId22"/>
    <p:sldId id="1828" r:id="rId23"/>
    <p:sldId id="3767" r:id="rId24"/>
    <p:sldId id="2147375660" r:id="rId25"/>
    <p:sldId id="2147375662" r:id="rId26"/>
    <p:sldId id="2147375663" r:id="rId27"/>
    <p:sldId id="1734" r:id="rId28"/>
    <p:sldId id="3801" r:id="rId29"/>
    <p:sldId id="883" r:id="rId30"/>
    <p:sldId id="2147375651" r:id="rId31"/>
    <p:sldId id="889" r:id="rId32"/>
    <p:sldId id="256" r:id="rId33"/>
    <p:sldId id="285" r:id="rId34"/>
    <p:sldId id="269" r:id="rId35"/>
    <p:sldId id="286" r:id="rId36"/>
    <p:sldId id="287" r:id="rId37"/>
    <p:sldId id="272" r:id="rId38"/>
    <p:sldId id="281" r:id="rId39"/>
    <p:sldId id="282" r:id="rId40"/>
    <p:sldId id="270" r:id="rId41"/>
    <p:sldId id="2147375670" r:id="rId42"/>
    <p:sldId id="2147375653" r:id="rId43"/>
    <p:sldId id="2147375652" r:id="rId44"/>
    <p:sldId id="2147375647" r:id="rId45"/>
    <p:sldId id="885" r:id="rId46"/>
    <p:sldId id="886" r:id="rId47"/>
    <p:sldId id="1848" r:id="rId48"/>
    <p:sldId id="2147375654" r:id="rId49"/>
    <p:sldId id="298" r:id="rId50"/>
    <p:sldId id="299" r:id="rId51"/>
    <p:sldId id="2147375664" r:id="rId52"/>
    <p:sldId id="2147375665" r:id="rId53"/>
    <p:sldId id="2147375666" r:id="rId54"/>
    <p:sldId id="2147375667" r:id="rId55"/>
    <p:sldId id="2147375668" r:id="rId56"/>
    <p:sldId id="2147375669" r:id="rId57"/>
    <p:sldId id="1765" r:id="rId58"/>
    <p:sldId id="352" r:id="rId59"/>
    <p:sldId id="3625" r:id="rId60"/>
    <p:sldId id="1541" r:id="rId61"/>
    <p:sldId id="1542" r:id="rId62"/>
    <p:sldId id="2076137727" r:id="rId63"/>
    <p:sldId id="1766" r:id="rId64"/>
    <p:sldId id="2147375656" r:id="rId65"/>
    <p:sldId id="2147375657" r:id="rId66"/>
    <p:sldId id="2147375658" r:id="rId67"/>
    <p:sldId id="893" r:id="rId68"/>
    <p:sldId id="892" r:id="rId69"/>
    <p:sldId id="662" r:id="rId70"/>
    <p:sldId id="3685"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BFA1A-A228-4EE4-AE25-138EA463E7CD}" v="284" dt="2022-09-05T07:53:56.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83A1A00F-2A64-4759-B2EA-347FAECAA95F}"/>
    <pc:docChg chg="undo custSel delSld modSld">
      <pc:chgData name="Rachel Taggart" userId="4f8aad94-55b7-4ba6-8498-7cad127c11eb" providerId="ADAL" clId="{83A1A00F-2A64-4759-B2EA-347FAECAA95F}" dt="2022-08-30T11:41:08.250" v="352" actId="20577"/>
      <pc:docMkLst>
        <pc:docMk/>
      </pc:docMkLst>
      <pc:sldChg chg="del">
        <pc:chgData name="Rachel Taggart" userId="4f8aad94-55b7-4ba6-8498-7cad127c11eb" providerId="ADAL" clId="{83A1A00F-2A64-4759-B2EA-347FAECAA95F}" dt="2022-08-30T11:39:04.923" v="224" actId="47"/>
        <pc:sldMkLst>
          <pc:docMk/>
          <pc:sldMk cId="1431544378" sldId="306"/>
        </pc:sldMkLst>
      </pc:sldChg>
      <pc:sldChg chg="modSp mod">
        <pc:chgData name="Rachel Taggart" userId="4f8aad94-55b7-4ba6-8498-7cad127c11eb" providerId="ADAL" clId="{83A1A00F-2A64-4759-B2EA-347FAECAA95F}" dt="2022-08-30T10:55:51.926" v="2"/>
        <pc:sldMkLst>
          <pc:docMk/>
          <pc:sldMk cId="16080381" sldId="883"/>
        </pc:sldMkLst>
        <pc:graphicFrameChg chg="mod">
          <ac:chgData name="Rachel Taggart" userId="4f8aad94-55b7-4ba6-8498-7cad127c11eb" providerId="ADAL" clId="{83A1A00F-2A64-4759-B2EA-347FAECAA95F}" dt="2022-08-30T10:55:51.926" v="2"/>
          <ac:graphicFrameMkLst>
            <pc:docMk/>
            <pc:sldMk cId="16080381" sldId="883"/>
            <ac:graphicFrameMk id="5" creationId="{20894ABE-2B6C-4AE1-A3B1-65EF95EAEDB6}"/>
          </ac:graphicFrameMkLst>
        </pc:graphicFrameChg>
        <pc:graphicFrameChg chg="mod">
          <ac:chgData name="Rachel Taggart" userId="4f8aad94-55b7-4ba6-8498-7cad127c11eb" providerId="ADAL" clId="{83A1A00F-2A64-4759-B2EA-347FAECAA95F}" dt="2022-08-30T10:55:16.222" v="1"/>
          <ac:graphicFrameMkLst>
            <pc:docMk/>
            <pc:sldMk cId="16080381" sldId="883"/>
            <ac:graphicFrameMk id="6" creationId="{290A8EF1-244D-4045-B673-7207ED42E891}"/>
          </ac:graphicFrameMkLst>
        </pc:graphicFrameChg>
      </pc:sldChg>
      <pc:sldChg chg="addSp delSp modSp mod">
        <pc:chgData name="Rachel Taggart" userId="4f8aad94-55b7-4ba6-8498-7cad127c11eb" providerId="ADAL" clId="{83A1A00F-2A64-4759-B2EA-347FAECAA95F}" dt="2022-08-30T11:41:08.250" v="352" actId="20577"/>
        <pc:sldMkLst>
          <pc:docMk/>
          <pc:sldMk cId="3222773654" sldId="3801"/>
        </pc:sldMkLst>
        <pc:spChg chg="mod">
          <ac:chgData name="Rachel Taggart" userId="4f8aad94-55b7-4ba6-8498-7cad127c11eb" providerId="ADAL" clId="{83A1A00F-2A64-4759-B2EA-347FAECAA95F}" dt="2022-08-30T11:36:52.518" v="200" actId="14100"/>
          <ac:spMkLst>
            <pc:docMk/>
            <pc:sldMk cId="3222773654" sldId="3801"/>
            <ac:spMk id="2" creationId="{00000000-0000-0000-0000-000000000000}"/>
          </ac:spMkLst>
        </pc:spChg>
        <pc:spChg chg="add del mod">
          <ac:chgData name="Rachel Taggart" userId="4f8aad94-55b7-4ba6-8498-7cad127c11eb" providerId="ADAL" clId="{83A1A00F-2A64-4759-B2EA-347FAECAA95F}" dt="2022-08-30T11:34:34.258" v="157" actId="478"/>
          <ac:spMkLst>
            <pc:docMk/>
            <pc:sldMk cId="3222773654" sldId="3801"/>
            <ac:spMk id="5" creationId="{B9BED427-1DE1-4D57-9ACB-EF36FE1A3515}"/>
          </ac:spMkLst>
        </pc:spChg>
        <pc:spChg chg="add del mod">
          <ac:chgData name="Rachel Taggart" userId="4f8aad94-55b7-4ba6-8498-7cad127c11eb" providerId="ADAL" clId="{83A1A00F-2A64-4759-B2EA-347FAECAA95F}" dt="2022-08-30T11:35:20.226" v="166" actId="478"/>
          <ac:spMkLst>
            <pc:docMk/>
            <pc:sldMk cId="3222773654" sldId="3801"/>
            <ac:spMk id="9" creationId="{E9ECCBDC-0A72-4A82-AB5C-159C2AC01462}"/>
          </ac:spMkLst>
        </pc:spChg>
        <pc:spChg chg="add mod">
          <ac:chgData name="Rachel Taggart" userId="4f8aad94-55b7-4ba6-8498-7cad127c11eb" providerId="ADAL" clId="{83A1A00F-2A64-4759-B2EA-347FAECAA95F}" dt="2022-08-30T11:37:27.810" v="205" actId="21"/>
          <ac:spMkLst>
            <pc:docMk/>
            <pc:sldMk cId="3222773654" sldId="3801"/>
            <ac:spMk id="11" creationId="{85085CCB-CB7C-4506-86A6-22BE8AEB2F51}"/>
          </ac:spMkLst>
        </pc:spChg>
        <pc:graphicFrameChg chg="add mod modGraphic">
          <ac:chgData name="Rachel Taggart" userId="4f8aad94-55b7-4ba6-8498-7cad127c11eb" providerId="ADAL" clId="{83A1A00F-2A64-4759-B2EA-347FAECAA95F}" dt="2022-08-30T11:38:15.581" v="217" actId="20577"/>
          <ac:graphicFrameMkLst>
            <pc:docMk/>
            <pc:sldMk cId="3222773654" sldId="3801"/>
            <ac:graphicFrameMk id="3" creationId="{5EF710EE-4E38-43E5-90F4-F031AD8CF30E}"/>
          </ac:graphicFrameMkLst>
        </pc:graphicFrameChg>
        <pc:graphicFrameChg chg="mod modGraphic">
          <ac:chgData name="Rachel Taggart" userId="4f8aad94-55b7-4ba6-8498-7cad127c11eb" providerId="ADAL" clId="{83A1A00F-2A64-4759-B2EA-347FAECAA95F}" dt="2022-08-30T11:36:03.790" v="175" actId="14734"/>
          <ac:graphicFrameMkLst>
            <pc:docMk/>
            <pc:sldMk cId="3222773654" sldId="3801"/>
            <ac:graphicFrameMk id="6" creationId="{16F7F5DB-E924-4268-9BD1-802678D181DC}"/>
          </ac:graphicFrameMkLst>
        </pc:graphicFrameChg>
        <pc:graphicFrameChg chg="mod modGraphic">
          <ac:chgData name="Rachel Taggart" userId="4f8aad94-55b7-4ba6-8498-7cad127c11eb" providerId="ADAL" clId="{83A1A00F-2A64-4759-B2EA-347FAECAA95F}" dt="2022-08-30T11:38:53.406" v="223" actId="1076"/>
          <ac:graphicFrameMkLst>
            <pc:docMk/>
            <pc:sldMk cId="3222773654" sldId="3801"/>
            <ac:graphicFrameMk id="7" creationId="{60C392C5-ABBB-4FCF-87A7-57CFD2E79FE9}"/>
          </ac:graphicFrameMkLst>
        </pc:graphicFrameChg>
        <pc:graphicFrameChg chg="add del mod modGraphic">
          <ac:chgData name="Rachel Taggart" userId="4f8aad94-55b7-4ba6-8498-7cad127c11eb" providerId="ADAL" clId="{83A1A00F-2A64-4759-B2EA-347FAECAA95F}" dt="2022-08-30T11:34:49.916" v="159" actId="478"/>
          <ac:graphicFrameMkLst>
            <pc:docMk/>
            <pc:sldMk cId="3222773654" sldId="3801"/>
            <ac:graphicFrameMk id="8" creationId="{3747029E-61CF-4E32-9AF3-0C79E215E830}"/>
          </ac:graphicFrameMkLst>
        </pc:graphicFrameChg>
        <pc:graphicFrameChg chg="add del mod">
          <ac:chgData name="Rachel Taggart" userId="4f8aad94-55b7-4ba6-8498-7cad127c11eb" providerId="ADAL" clId="{83A1A00F-2A64-4759-B2EA-347FAECAA95F}" dt="2022-08-30T11:35:22.701" v="167" actId="478"/>
          <ac:graphicFrameMkLst>
            <pc:docMk/>
            <pc:sldMk cId="3222773654" sldId="3801"/>
            <ac:graphicFrameMk id="10" creationId="{5B3916F9-6FB7-4A7D-AD12-0E9052565E17}"/>
          </ac:graphicFrameMkLst>
        </pc:graphicFrameChg>
        <pc:graphicFrameChg chg="add mod modGraphic">
          <ac:chgData name="Rachel Taggart" userId="4f8aad94-55b7-4ba6-8498-7cad127c11eb" providerId="ADAL" clId="{83A1A00F-2A64-4759-B2EA-347FAECAA95F}" dt="2022-08-30T11:39:55.096" v="228" actId="1076"/>
          <ac:graphicFrameMkLst>
            <pc:docMk/>
            <pc:sldMk cId="3222773654" sldId="3801"/>
            <ac:graphicFrameMk id="12" creationId="{FCFEAE52-3165-4E9B-AA32-FDD53EC4418A}"/>
          </ac:graphicFrameMkLst>
        </pc:graphicFrameChg>
        <pc:graphicFrameChg chg="add mod modGraphic">
          <ac:chgData name="Rachel Taggart" userId="4f8aad94-55b7-4ba6-8498-7cad127c11eb" providerId="ADAL" clId="{83A1A00F-2A64-4759-B2EA-347FAECAA95F}" dt="2022-08-30T11:41:08.250" v="352" actId="20577"/>
          <ac:graphicFrameMkLst>
            <pc:docMk/>
            <pc:sldMk cId="3222773654" sldId="3801"/>
            <ac:graphicFrameMk id="13" creationId="{DCD14335-D9C6-48D2-B638-528D3C6D4B96}"/>
          </ac:graphicFrameMkLst>
        </pc:graphicFrameChg>
      </pc:sldChg>
      <pc:sldChg chg="modSp del mod">
        <pc:chgData name="Rachel Taggart" userId="4f8aad94-55b7-4ba6-8498-7cad127c11eb" providerId="ADAL" clId="{83A1A00F-2A64-4759-B2EA-347FAECAA95F}" dt="2022-08-30T11:08:16.870" v="134" actId="47"/>
        <pc:sldMkLst>
          <pc:docMk/>
          <pc:sldMk cId="1060654332" sldId="2147375644"/>
        </pc:sldMkLst>
        <pc:graphicFrameChg chg="modGraphic">
          <ac:chgData name="Rachel Taggart" userId="4f8aad94-55b7-4ba6-8498-7cad127c11eb" providerId="ADAL" clId="{83A1A00F-2A64-4759-B2EA-347FAECAA95F}" dt="2022-08-30T11:06:05.837" v="115" actId="14734"/>
          <ac:graphicFrameMkLst>
            <pc:docMk/>
            <pc:sldMk cId="1060654332" sldId="2147375644"/>
            <ac:graphicFrameMk id="7" creationId="{60C392C5-ABBB-4FCF-87A7-57CFD2E79FE9}"/>
          </ac:graphicFrameMkLst>
        </pc:graphicFrameChg>
      </pc:sldChg>
      <pc:sldChg chg="modSp del mod">
        <pc:chgData name="Rachel Taggart" userId="4f8aad94-55b7-4ba6-8498-7cad127c11eb" providerId="ADAL" clId="{83A1A00F-2A64-4759-B2EA-347FAECAA95F}" dt="2022-08-30T11:01:37.824" v="29" actId="47"/>
        <pc:sldMkLst>
          <pc:docMk/>
          <pc:sldMk cId="4289753856" sldId="2147375645"/>
        </pc:sldMkLst>
        <pc:graphicFrameChg chg="mod modGraphic">
          <ac:chgData name="Rachel Taggart" userId="4f8aad94-55b7-4ba6-8498-7cad127c11eb" providerId="ADAL" clId="{83A1A00F-2A64-4759-B2EA-347FAECAA95F}" dt="2022-08-30T11:00:45.719" v="17" actId="14100"/>
          <ac:graphicFrameMkLst>
            <pc:docMk/>
            <pc:sldMk cId="4289753856" sldId="2147375645"/>
            <ac:graphicFrameMk id="6" creationId="{16F7F5DB-E924-4268-9BD1-802678D181DC}"/>
          </ac:graphicFrameMkLst>
        </pc:graphicFrameChg>
      </pc:sldChg>
      <pc:sldChg chg="modSp del mod">
        <pc:chgData name="Rachel Taggart" userId="4f8aad94-55b7-4ba6-8498-7cad127c11eb" providerId="ADAL" clId="{83A1A00F-2A64-4759-B2EA-347FAECAA95F}" dt="2022-08-30T11:05:05.573" v="104" actId="47"/>
        <pc:sldMkLst>
          <pc:docMk/>
          <pc:sldMk cId="459264207" sldId="2147375646"/>
        </pc:sldMkLst>
        <pc:graphicFrameChg chg="mod modGraphic">
          <ac:chgData name="Rachel Taggart" userId="4f8aad94-55b7-4ba6-8498-7cad127c11eb" providerId="ADAL" clId="{83A1A00F-2A64-4759-B2EA-347FAECAA95F}" dt="2022-08-30T11:02:21.496" v="39" actId="14734"/>
          <ac:graphicFrameMkLst>
            <pc:docMk/>
            <pc:sldMk cId="459264207" sldId="2147375646"/>
            <ac:graphicFrameMk id="6" creationId="{16F7F5DB-E924-4268-9BD1-802678D181DC}"/>
          </ac:graphicFrameMkLst>
        </pc:graphicFrameChg>
      </pc:sldChg>
    </pc:docChg>
  </pc:docChgLst>
  <pc:docChgLst>
    <pc:chgData name="Rachel Taggart" userId="4f8aad94-55b7-4ba6-8498-7cad127c11eb" providerId="ADAL" clId="{39C2F123-9D1F-4232-BC82-7B21A9D57D1F}"/>
    <pc:docChg chg="custSel modSld">
      <pc:chgData name="Rachel Taggart" userId="4f8aad94-55b7-4ba6-8498-7cad127c11eb" providerId="ADAL" clId="{39C2F123-9D1F-4232-BC82-7B21A9D57D1F}" dt="2022-08-09T09:12:55.112" v="106" actId="14100"/>
      <pc:docMkLst>
        <pc:docMk/>
      </pc:docMkLst>
      <pc:sldChg chg="addSp modSp mod chgLayout">
        <pc:chgData name="Rachel Taggart" userId="4f8aad94-55b7-4ba6-8498-7cad127c11eb" providerId="ADAL" clId="{39C2F123-9D1F-4232-BC82-7B21A9D57D1F}" dt="2022-08-09T09:12:55.112" v="106" actId="14100"/>
        <pc:sldMkLst>
          <pc:docMk/>
          <pc:sldMk cId="851976307" sldId="2147375642"/>
        </pc:sldMkLst>
        <pc:spChg chg="add mod ord">
          <ac:chgData name="Rachel Taggart" userId="4f8aad94-55b7-4ba6-8498-7cad127c11eb" providerId="ADAL" clId="{39C2F123-9D1F-4232-BC82-7B21A9D57D1F}" dt="2022-08-09T09:12:55.112" v="106" actId="14100"/>
          <ac:spMkLst>
            <pc:docMk/>
            <pc:sldMk cId="851976307" sldId="2147375642"/>
            <ac:spMk id="2" creationId="{5CEAEA26-A543-4A99-808F-7C507147DFFE}"/>
          </ac:spMkLst>
        </pc:spChg>
        <pc:spChg chg="mod ord">
          <ac:chgData name="Rachel Taggart" userId="4f8aad94-55b7-4ba6-8498-7cad127c11eb" providerId="ADAL" clId="{39C2F123-9D1F-4232-BC82-7B21A9D57D1F}" dt="2022-08-09T09:11:43.763" v="0" actId="700"/>
          <ac:spMkLst>
            <pc:docMk/>
            <pc:sldMk cId="851976307" sldId="2147375642"/>
            <ac:spMk id="4" creationId="{00000000-0000-0000-0000-000000000000}"/>
          </ac:spMkLst>
        </pc:spChg>
      </pc:sldChg>
      <pc:sldChg chg="addSp modSp mod chgLayout">
        <pc:chgData name="Rachel Taggart" userId="4f8aad94-55b7-4ba6-8498-7cad127c11eb" providerId="ADAL" clId="{39C2F123-9D1F-4232-BC82-7B21A9D57D1F}" dt="2022-08-09T09:12:42.777" v="103" actId="14100"/>
        <pc:sldMkLst>
          <pc:docMk/>
          <pc:sldMk cId="3042297954" sldId="2147375643"/>
        </pc:sldMkLst>
        <pc:spChg chg="add mod ord">
          <ac:chgData name="Rachel Taggart" userId="4f8aad94-55b7-4ba6-8498-7cad127c11eb" providerId="ADAL" clId="{39C2F123-9D1F-4232-BC82-7B21A9D57D1F}" dt="2022-08-09T09:12:42.777" v="103" actId="14100"/>
          <ac:spMkLst>
            <pc:docMk/>
            <pc:sldMk cId="3042297954" sldId="2147375643"/>
            <ac:spMk id="2" creationId="{F762EE1D-6D24-4950-AEC6-F115167FC635}"/>
          </ac:spMkLst>
        </pc:spChg>
        <pc:spChg chg="mod ord">
          <ac:chgData name="Rachel Taggart" userId="4f8aad94-55b7-4ba6-8498-7cad127c11eb" providerId="ADAL" clId="{39C2F123-9D1F-4232-BC82-7B21A9D57D1F}" dt="2022-08-09T09:12:15.155" v="52" actId="700"/>
          <ac:spMkLst>
            <pc:docMk/>
            <pc:sldMk cId="3042297954" sldId="2147375643"/>
            <ac:spMk id="4" creationId="{00000000-0000-0000-0000-000000000000}"/>
          </ac:spMkLst>
        </pc:spChg>
      </pc:sldChg>
    </pc:docChg>
  </pc:docChgLst>
  <pc:docChgLst>
    <pc:chgData name="Molly Haley1" userId="2264ca27-fef1-4fb9-96be-333087b5d2f3" providerId="ADAL" clId="{26AF7E25-80B0-4CE0-A1EF-ECC2457CA192}"/>
    <pc:docChg chg="custSel addSld delSld modSld sldOrd">
      <pc:chgData name="Molly Haley1" userId="2264ca27-fef1-4fb9-96be-333087b5d2f3" providerId="ADAL" clId="{26AF7E25-80B0-4CE0-A1EF-ECC2457CA192}" dt="2022-08-09T09:13:40.506" v="57" actId="1076"/>
      <pc:docMkLst>
        <pc:docMk/>
      </pc:docMkLst>
      <pc:sldChg chg="add del">
        <pc:chgData name="Molly Haley1" userId="2264ca27-fef1-4fb9-96be-333087b5d2f3" providerId="ADAL" clId="{26AF7E25-80B0-4CE0-A1EF-ECC2457CA192}" dt="2022-08-09T08:13:25.467" v="14" actId="47"/>
        <pc:sldMkLst>
          <pc:docMk/>
          <pc:sldMk cId="2765212374" sldId="418"/>
        </pc:sldMkLst>
      </pc:sldChg>
      <pc:sldChg chg="modSp mod">
        <pc:chgData name="Molly Haley1" userId="2264ca27-fef1-4fb9-96be-333087b5d2f3" providerId="ADAL" clId="{26AF7E25-80B0-4CE0-A1EF-ECC2457CA192}" dt="2022-08-08T13:14:14.560" v="10" actId="20577"/>
        <pc:sldMkLst>
          <pc:docMk/>
          <pc:sldMk cId="3037221240" sldId="3691"/>
        </pc:sldMkLst>
        <pc:graphicFrameChg chg="modGraphic">
          <ac:chgData name="Molly Haley1" userId="2264ca27-fef1-4fb9-96be-333087b5d2f3" providerId="ADAL" clId="{26AF7E25-80B0-4CE0-A1EF-ECC2457CA192}" dt="2022-08-08T13:14:14.560" v="10" actId="20577"/>
          <ac:graphicFrameMkLst>
            <pc:docMk/>
            <pc:sldMk cId="3037221240" sldId="3691"/>
            <ac:graphicFrameMk id="6" creationId="{16F7F5DB-E924-4268-9BD1-802678D181DC}"/>
          </ac:graphicFrameMkLst>
        </pc:graphicFrameChg>
      </pc:sldChg>
      <pc:sldChg chg="modSp mod">
        <pc:chgData name="Molly Haley1" userId="2264ca27-fef1-4fb9-96be-333087b5d2f3" providerId="ADAL" clId="{26AF7E25-80B0-4CE0-A1EF-ECC2457CA192}" dt="2022-08-08T13:13:05.479" v="0" actId="403"/>
        <pc:sldMkLst>
          <pc:docMk/>
          <pc:sldMk cId="3483878191" sldId="3767"/>
        </pc:sldMkLst>
        <pc:spChg chg="mod">
          <ac:chgData name="Molly Haley1" userId="2264ca27-fef1-4fb9-96be-333087b5d2f3" providerId="ADAL" clId="{26AF7E25-80B0-4CE0-A1EF-ECC2457CA192}" dt="2022-08-08T13:13:05.479" v="0" actId="403"/>
          <ac:spMkLst>
            <pc:docMk/>
            <pc:sldMk cId="3483878191" sldId="3767"/>
            <ac:spMk id="2" creationId="{00000000-0000-0000-0000-000000000000}"/>
          </ac:spMkLst>
        </pc:spChg>
      </pc:sldChg>
      <pc:sldChg chg="modSp mod">
        <pc:chgData name="Molly Haley1" userId="2264ca27-fef1-4fb9-96be-333087b5d2f3" providerId="ADAL" clId="{26AF7E25-80B0-4CE0-A1EF-ECC2457CA192}" dt="2022-08-09T08:13:31.191" v="17" actId="20577"/>
        <pc:sldMkLst>
          <pc:docMk/>
          <pc:sldMk cId="1284942151" sldId="3782"/>
        </pc:sldMkLst>
        <pc:spChg chg="mod">
          <ac:chgData name="Molly Haley1" userId="2264ca27-fef1-4fb9-96be-333087b5d2f3" providerId="ADAL" clId="{26AF7E25-80B0-4CE0-A1EF-ECC2457CA192}" dt="2022-08-09T08:13:31.191" v="17" actId="20577"/>
          <ac:spMkLst>
            <pc:docMk/>
            <pc:sldMk cId="1284942151" sldId="3782"/>
            <ac:spMk id="4" creationId="{00000000-0000-0000-0000-000000000000}"/>
          </ac:spMkLst>
        </pc:spChg>
      </pc:sldChg>
      <pc:sldChg chg="ord">
        <pc:chgData name="Molly Haley1" userId="2264ca27-fef1-4fb9-96be-333087b5d2f3" providerId="ADAL" clId="{26AF7E25-80B0-4CE0-A1EF-ECC2457CA192}" dt="2022-08-09T07:56:02.672" v="12"/>
        <pc:sldMkLst>
          <pc:docMk/>
          <pc:sldMk cId="1066437622" sldId="3799"/>
        </pc:sldMkLst>
      </pc:sldChg>
      <pc:sldChg chg="add">
        <pc:chgData name="Molly Haley1" userId="2264ca27-fef1-4fb9-96be-333087b5d2f3" providerId="ADAL" clId="{26AF7E25-80B0-4CE0-A1EF-ECC2457CA192}" dt="2022-08-09T08:13:19.324" v="13"/>
        <pc:sldMkLst>
          <pc:docMk/>
          <pc:sldMk cId="171238011" sldId="2147375641"/>
        </pc:sldMkLst>
      </pc:sldChg>
      <pc:sldChg chg="addSp delSp modSp add mod">
        <pc:chgData name="Molly Haley1" userId="2264ca27-fef1-4fb9-96be-333087b5d2f3" providerId="ADAL" clId="{26AF7E25-80B0-4CE0-A1EF-ECC2457CA192}" dt="2022-08-09T09:13:35.266" v="56" actId="1076"/>
        <pc:sldMkLst>
          <pc:docMk/>
          <pc:sldMk cId="851976307" sldId="2147375642"/>
        </pc:sldMkLst>
        <pc:spChg chg="mod">
          <ac:chgData name="Molly Haley1" userId="2264ca27-fef1-4fb9-96be-333087b5d2f3" providerId="ADAL" clId="{26AF7E25-80B0-4CE0-A1EF-ECC2457CA192}" dt="2022-08-09T09:13:35.266" v="56" actId="1076"/>
          <ac:spMkLst>
            <pc:docMk/>
            <pc:sldMk cId="851976307" sldId="2147375642"/>
            <ac:spMk id="2" creationId="{5CEAEA26-A543-4A99-808F-7C507147DFFE}"/>
          </ac:spMkLst>
        </pc:spChg>
        <pc:spChg chg="add del mod">
          <ac:chgData name="Molly Haley1" userId="2264ca27-fef1-4fb9-96be-333087b5d2f3" providerId="ADAL" clId="{26AF7E25-80B0-4CE0-A1EF-ECC2457CA192}" dt="2022-08-09T08:14:28.571" v="26" actId="478"/>
          <ac:spMkLst>
            <pc:docMk/>
            <pc:sldMk cId="851976307" sldId="2147375642"/>
            <ac:spMk id="3" creationId="{51AEFB91-593E-4E95-8E64-2B1EBC2BF8E4}"/>
          </ac:spMkLst>
        </pc:spChg>
        <pc:spChg chg="mod">
          <ac:chgData name="Molly Haley1" userId="2264ca27-fef1-4fb9-96be-333087b5d2f3" providerId="ADAL" clId="{26AF7E25-80B0-4CE0-A1EF-ECC2457CA192}" dt="2022-08-09T08:14:21.620" v="24" actId="122"/>
          <ac:spMkLst>
            <pc:docMk/>
            <pc:sldMk cId="851976307" sldId="2147375642"/>
            <ac:spMk id="4" creationId="{00000000-0000-0000-0000-000000000000}"/>
          </ac:spMkLst>
        </pc:spChg>
        <pc:spChg chg="del">
          <ac:chgData name="Molly Haley1" userId="2264ca27-fef1-4fb9-96be-333087b5d2f3" providerId="ADAL" clId="{26AF7E25-80B0-4CE0-A1EF-ECC2457CA192}" dt="2022-08-09T08:14:25.652" v="25" actId="478"/>
          <ac:spMkLst>
            <pc:docMk/>
            <pc:sldMk cId="851976307" sldId="2147375642"/>
            <ac:spMk id="5" creationId="{00000000-0000-0000-0000-000000000000}"/>
          </ac:spMkLst>
        </pc:spChg>
      </pc:sldChg>
      <pc:sldChg chg="modSp add mod">
        <pc:chgData name="Molly Haley1" userId="2264ca27-fef1-4fb9-96be-333087b5d2f3" providerId="ADAL" clId="{26AF7E25-80B0-4CE0-A1EF-ECC2457CA192}" dt="2022-08-09T09:13:40.506" v="57" actId="1076"/>
        <pc:sldMkLst>
          <pc:docMk/>
          <pc:sldMk cId="3042297954" sldId="2147375643"/>
        </pc:sldMkLst>
        <pc:spChg chg="mod">
          <ac:chgData name="Molly Haley1" userId="2264ca27-fef1-4fb9-96be-333087b5d2f3" providerId="ADAL" clId="{26AF7E25-80B0-4CE0-A1EF-ECC2457CA192}" dt="2022-08-09T09:13:40.506" v="57" actId="1076"/>
          <ac:spMkLst>
            <pc:docMk/>
            <pc:sldMk cId="3042297954" sldId="2147375643"/>
            <ac:spMk id="2" creationId="{F762EE1D-6D24-4950-AEC6-F115167FC635}"/>
          </ac:spMkLst>
        </pc:spChg>
        <pc:spChg chg="mod">
          <ac:chgData name="Molly Haley1" userId="2264ca27-fef1-4fb9-96be-333087b5d2f3" providerId="ADAL" clId="{26AF7E25-80B0-4CE0-A1EF-ECC2457CA192}" dt="2022-08-09T08:45:52.288" v="55" actId="20577"/>
          <ac:spMkLst>
            <pc:docMk/>
            <pc:sldMk cId="3042297954" sldId="2147375643"/>
            <ac:spMk id="4" creationId="{00000000-0000-0000-0000-000000000000}"/>
          </ac:spMkLst>
        </pc:spChg>
      </pc:sldChg>
    </pc:docChg>
  </pc:docChgLst>
  <pc:docChgLst>
    <pc:chgData name="Molly Haley1" userId="2264ca27-fef1-4fb9-96be-333087b5d2f3" providerId="ADAL" clId="{8BDBFA1A-A228-4EE4-AE25-138EA463E7CD}"/>
    <pc:docChg chg="undo redo custSel addSld delSld modSld">
      <pc:chgData name="Molly Haley1" userId="2264ca27-fef1-4fb9-96be-333087b5d2f3" providerId="ADAL" clId="{8BDBFA1A-A228-4EE4-AE25-138EA463E7CD}" dt="2022-09-05T07:53:56.502" v="442"/>
      <pc:docMkLst>
        <pc:docMk/>
      </pc:docMkLst>
      <pc:sldChg chg="add del">
        <pc:chgData name="Molly Haley1" userId="2264ca27-fef1-4fb9-96be-333087b5d2f3" providerId="ADAL" clId="{8BDBFA1A-A228-4EE4-AE25-138EA463E7CD}" dt="2022-09-05T07:53:56.502" v="442"/>
        <pc:sldMkLst>
          <pc:docMk/>
          <pc:sldMk cId="623673150" sldId="256"/>
        </pc:sldMkLst>
      </pc:sldChg>
      <pc:sldChg chg="add del">
        <pc:chgData name="Molly Haley1" userId="2264ca27-fef1-4fb9-96be-333087b5d2f3" providerId="ADAL" clId="{8BDBFA1A-A228-4EE4-AE25-138EA463E7CD}" dt="2022-09-05T07:53:56.502" v="442"/>
        <pc:sldMkLst>
          <pc:docMk/>
          <pc:sldMk cId="492744847" sldId="269"/>
        </pc:sldMkLst>
      </pc:sldChg>
      <pc:sldChg chg="add del">
        <pc:chgData name="Molly Haley1" userId="2264ca27-fef1-4fb9-96be-333087b5d2f3" providerId="ADAL" clId="{8BDBFA1A-A228-4EE4-AE25-138EA463E7CD}" dt="2022-09-05T07:53:56.502" v="442"/>
        <pc:sldMkLst>
          <pc:docMk/>
          <pc:sldMk cId="2778447563" sldId="270"/>
        </pc:sldMkLst>
      </pc:sldChg>
      <pc:sldChg chg="add del">
        <pc:chgData name="Molly Haley1" userId="2264ca27-fef1-4fb9-96be-333087b5d2f3" providerId="ADAL" clId="{8BDBFA1A-A228-4EE4-AE25-138EA463E7CD}" dt="2022-09-05T07:53:56.502" v="442"/>
        <pc:sldMkLst>
          <pc:docMk/>
          <pc:sldMk cId="3281695628" sldId="272"/>
        </pc:sldMkLst>
      </pc:sldChg>
      <pc:sldChg chg="add del">
        <pc:chgData name="Molly Haley1" userId="2264ca27-fef1-4fb9-96be-333087b5d2f3" providerId="ADAL" clId="{8BDBFA1A-A228-4EE4-AE25-138EA463E7CD}" dt="2022-09-05T07:53:56.502" v="442"/>
        <pc:sldMkLst>
          <pc:docMk/>
          <pc:sldMk cId="322060007" sldId="281"/>
        </pc:sldMkLst>
      </pc:sldChg>
      <pc:sldChg chg="add del">
        <pc:chgData name="Molly Haley1" userId="2264ca27-fef1-4fb9-96be-333087b5d2f3" providerId="ADAL" clId="{8BDBFA1A-A228-4EE4-AE25-138EA463E7CD}" dt="2022-09-05T07:53:56.502" v="442"/>
        <pc:sldMkLst>
          <pc:docMk/>
          <pc:sldMk cId="1270425025" sldId="282"/>
        </pc:sldMkLst>
      </pc:sldChg>
      <pc:sldChg chg="add del">
        <pc:chgData name="Molly Haley1" userId="2264ca27-fef1-4fb9-96be-333087b5d2f3" providerId="ADAL" clId="{8BDBFA1A-A228-4EE4-AE25-138EA463E7CD}" dt="2022-09-05T07:53:56.502" v="442"/>
        <pc:sldMkLst>
          <pc:docMk/>
          <pc:sldMk cId="4172026838" sldId="285"/>
        </pc:sldMkLst>
      </pc:sldChg>
      <pc:sldChg chg="add del">
        <pc:chgData name="Molly Haley1" userId="2264ca27-fef1-4fb9-96be-333087b5d2f3" providerId="ADAL" clId="{8BDBFA1A-A228-4EE4-AE25-138EA463E7CD}" dt="2022-09-05T07:53:56.502" v="442"/>
        <pc:sldMkLst>
          <pc:docMk/>
          <pc:sldMk cId="2728388289" sldId="286"/>
        </pc:sldMkLst>
      </pc:sldChg>
      <pc:sldChg chg="add del">
        <pc:chgData name="Molly Haley1" userId="2264ca27-fef1-4fb9-96be-333087b5d2f3" providerId="ADAL" clId="{8BDBFA1A-A228-4EE4-AE25-138EA463E7CD}" dt="2022-09-05T07:53:56.502" v="442"/>
        <pc:sldMkLst>
          <pc:docMk/>
          <pc:sldMk cId="3625206196" sldId="287"/>
        </pc:sldMkLst>
      </pc:sldChg>
      <pc:sldChg chg="modSp mod">
        <pc:chgData name="Molly Haley1" userId="2264ca27-fef1-4fb9-96be-333087b5d2f3" providerId="ADAL" clId="{8BDBFA1A-A228-4EE4-AE25-138EA463E7CD}" dt="2022-08-30T11:26:09.660" v="320" actId="5793"/>
        <pc:sldMkLst>
          <pc:docMk/>
          <pc:sldMk cId="1431544378" sldId="306"/>
        </pc:sldMkLst>
        <pc:spChg chg="mod">
          <ac:chgData name="Molly Haley1" userId="2264ca27-fef1-4fb9-96be-333087b5d2f3" providerId="ADAL" clId="{8BDBFA1A-A228-4EE4-AE25-138EA463E7CD}" dt="2022-08-30T11:26:09.660" v="320" actId="5793"/>
          <ac:spMkLst>
            <pc:docMk/>
            <pc:sldMk cId="1431544378" sldId="306"/>
            <ac:spMk id="5" creationId="{74E5C359-EDF7-4B98-9E7A-26420788651C}"/>
          </ac:spMkLst>
        </pc:spChg>
      </pc:sldChg>
      <pc:sldChg chg="addSp modSp add del mod">
        <pc:chgData name="Molly Haley1" userId="2264ca27-fef1-4fb9-96be-333087b5d2f3" providerId="ADAL" clId="{8BDBFA1A-A228-4EE4-AE25-138EA463E7CD}" dt="2022-08-30T10:20:55.947" v="237" actId="404"/>
        <pc:sldMkLst>
          <pc:docMk/>
          <pc:sldMk cId="4252492987" sldId="309"/>
        </pc:sldMkLst>
        <pc:spChg chg="add mod">
          <ac:chgData name="Molly Haley1" userId="2264ca27-fef1-4fb9-96be-333087b5d2f3" providerId="ADAL" clId="{8BDBFA1A-A228-4EE4-AE25-138EA463E7CD}" dt="2022-08-30T10:20:55.947" v="237" actId="404"/>
          <ac:spMkLst>
            <pc:docMk/>
            <pc:sldMk cId="4252492987" sldId="309"/>
            <ac:spMk id="5" creationId="{7BFDE475-753D-497D-BF06-3255399C5344}"/>
          </ac:spMkLst>
        </pc:spChg>
      </pc:sldChg>
      <pc:sldChg chg="add del">
        <pc:chgData name="Molly Haley1" userId="2264ca27-fef1-4fb9-96be-333087b5d2f3" providerId="ADAL" clId="{8BDBFA1A-A228-4EE4-AE25-138EA463E7CD}" dt="2022-08-30T10:16:30.641" v="191" actId="47"/>
        <pc:sldMkLst>
          <pc:docMk/>
          <pc:sldMk cId="1948504138" sldId="310"/>
        </pc:sldMkLst>
      </pc:sldChg>
      <pc:sldChg chg="modSp mod">
        <pc:chgData name="Molly Haley1" userId="2264ca27-fef1-4fb9-96be-333087b5d2f3" providerId="ADAL" clId="{8BDBFA1A-A228-4EE4-AE25-138EA463E7CD}" dt="2022-08-30T12:34:28.007" v="412" actId="20577"/>
        <pc:sldMkLst>
          <pc:docMk/>
          <pc:sldMk cId="3324695576" sldId="352"/>
        </pc:sldMkLst>
        <pc:spChg chg="mod">
          <ac:chgData name="Molly Haley1" userId="2264ca27-fef1-4fb9-96be-333087b5d2f3" providerId="ADAL" clId="{8BDBFA1A-A228-4EE4-AE25-138EA463E7CD}" dt="2022-08-30T12:34:28.007" v="412" actId="20577"/>
          <ac:spMkLst>
            <pc:docMk/>
            <pc:sldMk cId="3324695576" sldId="352"/>
            <ac:spMk id="4" creationId="{00000000-0000-0000-0000-000000000000}"/>
          </ac:spMkLst>
        </pc:spChg>
      </pc:sldChg>
      <pc:sldChg chg="add del">
        <pc:chgData name="Molly Haley1" userId="2264ca27-fef1-4fb9-96be-333087b5d2f3" providerId="ADAL" clId="{8BDBFA1A-A228-4EE4-AE25-138EA463E7CD}" dt="2022-08-30T07:58:20.555" v="158"/>
        <pc:sldMkLst>
          <pc:docMk/>
          <pc:sldMk cId="2487947500" sldId="436"/>
        </pc:sldMkLst>
      </pc:sldChg>
      <pc:sldChg chg="addSp delSp modSp mod">
        <pc:chgData name="Molly Haley1" userId="2264ca27-fef1-4fb9-96be-333087b5d2f3" providerId="ADAL" clId="{8BDBFA1A-A228-4EE4-AE25-138EA463E7CD}" dt="2022-08-30T10:06:15.357" v="170" actId="1076"/>
        <pc:sldMkLst>
          <pc:docMk/>
          <pc:sldMk cId="16080381" sldId="883"/>
        </pc:sldMkLst>
        <pc:spChg chg="mod">
          <ac:chgData name="Molly Haley1" userId="2264ca27-fef1-4fb9-96be-333087b5d2f3" providerId="ADAL" clId="{8BDBFA1A-A228-4EE4-AE25-138EA463E7CD}" dt="2022-08-26T10:17:41.826" v="58" actId="20577"/>
          <ac:spMkLst>
            <pc:docMk/>
            <pc:sldMk cId="16080381" sldId="883"/>
            <ac:spMk id="3" creationId="{46664FD0-4BE7-4B08-81D6-8FB1EF60F749}"/>
          </ac:spMkLst>
        </pc:spChg>
        <pc:graphicFrameChg chg="del mod">
          <ac:chgData name="Molly Haley1" userId="2264ca27-fef1-4fb9-96be-333087b5d2f3" providerId="ADAL" clId="{8BDBFA1A-A228-4EE4-AE25-138EA463E7CD}" dt="2022-08-26T10:17:28.908" v="50" actId="478"/>
          <ac:graphicFrameMkLst>
            <pc:docMk/>
            <pc:sldMk cId="16080381" sldId="883"/>
            <ac:graphicFrameMk id="4" creationId="{0605BA27-36B5-4658-92D9-9EF28626BD90}"/>
          </ac:graphicFrameMkLst>
        </pc:graphicFrameChg>
        <pc:graphicFrameChg chg="add mod">
          <ac:chgData name="Molly Haley1" userId="2264ca27-fef1-4fb9-96be-333087b5d2f3" providerId="ADAL" clId="{8BDBFA1A-A228-4EE4-AE25-138EA463E7CD}" dt="2022-08-30T10:06:15.357" v="170" actId="1076"/>
          <ac:graphicFrameMkLst>
            <pc:docMk/>
            <pc:sldMk cId="16080381" sldId="883"/>
            <ac:graphicFrameMk id="5" creationId="{20894ABE-2B6C-4AE1-A3B1-65EF95EAEDB6}"/>
          </ac:graphicFrameMkLst>
        </pc:graphicFrameChg>
        <pc:graphicFrameChg chg="add mod">
          <ac:chgData name="Molly Haley1" userId="2264ca27-fef1-4fb9-96be-333087b5d2f3" providerId="ADAL" clId="{8BDBFA1A-A228-4EE4-AE25-138EA463E7CD}" dt="2022-08-30T10:06:10.376" v="169" actId="1076"/>
          <ac:graphicFrameMkLst>
            <pc:docMk/>
            <pc:sldMk cId="16080381" sldId="883"/>
            <ac:graphicFrameMk id="6" creationId="{290A8EF1-244D-4045-B673-7207ED42E891}"/>
          </ac:graphicFrameMkLst>
        </pc:graphicFrameChg>
      </pc:sldChg>
      <pc:sldChg chg="add">
        <pc:chgData name="Molly Haley1" userId="2264ca27-fef1-4fb9-96be-333087b5d2f3" providerId="ADAL" clId="{8BDBFA1A-A228-4EE4-AE25-138EA463E7CD}" dt="2022-08-26T08:53:43.354" v="2"/>
        <pc:sldMkLst>
          <pc:docMk/>
          <pc:sldMk cId="416191731" sldId="885"/>
        </pc:sldMkLst>
      </pc:sldChg>
      <pc:sldChg chg="add">
        <pc:chgData name="Molly Haley1" userId="2264ca27-fef1-4fb9-96be-333087b5d2f3" providerId="ADAL" clId="{8BDBFA1A-A228-4EE4-AE25-138EA463E7CD}" dt="2022-08-26T08:53:43.354" v="2"/>
        <pc:sldMkLst>
          <pc:docMk/>
          <pc:sldMk cId="998598407" sldId="886"/>
        </pc:sldMkLst>
      </pc:sldChg>
      <pc:sldChg chg="addSp delSp modSp add mod">
        <pc:chgData name="Molly Haley1" userId="2264ca27-fef1-4fb9-96be-333087b5d2f3" providerId="ADAL" clId="{8BDBFA1A-A228-4EE4-AE25-138EA463E7CD}" dt="2022-08-30T11:10:10.438" v="307" actId="1076"/>
        <pc:sldMkLst>
          <pc:docMk/>
          <pc:sldMk cId="4247919414" sldId="889"/>
        </pc:sldMkLst>
        <pc:spChg chg="mod">
          <ac:chgData name="Molly Haley1" userId="2264ca27-fef1-4fb9-96be-333087b5d2f3" providerId="ADAL" clId="{8BDBFA1A-A228-4EE4-AE25-138EA463E7CD}" dt="2022-08-30T11:10:01.933" v="305" actId="1076"/>
          <ac:spMkLst>
            <pc:docMk/>
            <pc:sldMk cId="4247919414" sldId="889"/>
            <ac:spMk id="2" creationId="{1F6F0ABA-0709-4BA4-83D5-0CA40ABAEBC5}"/>
          </ac:spMkLst>
        </pc:spChg>
        <pc:spChg chg="add del">
          <ac:chgData name="Molly Haley1" userId="2264ca27-fef1-4fb9-96be-333087b5d2f3" providerId="ADAL" clId="{8BDBFA1A-A228-4EE4-AE25-138EA463E7CD}" dt="2022-08-30T10:11:36.578" v="172" actId="22"/>
          <ac:spMkLst>
            <pc:docMk/>
            <pc:sldMk cId="4247919414" sldId="889"/>
            <ac:spMk id="9" creationId="{6A9BF4DC-133B-4269-81EA-2B745FC90556}"/>
          </ac:spMkLst>
        </pc:spChg>
        <pc:graphicFrameChg chg="mod modGraphic">
          <ac:chgData name="Molly Haley1" userId="2264ca27-fef1-4fb9-96be-333087b5d2f3" providerId="ADAL" clId="{8BDBFA1A-A228-4EE4-AE25-138EA463E7CD}" dt="2022-08-30T11:10:06.523" v="306" actId="1076"/>
          <ac:graphicFrameMkLst>
            <pc:docMk/>
            <pc:sldMk cId="4247919414" sldId="889"/>
            <ac:graphicFrameMk id="4" creationId="{DD5B59FB-A03D-4622-A7CD-1F8123E5B7A4}"/>
          </ac:graphicFrameMkLst>
        </pc:graphicFrameChg>
        <pc:graphicFrameChg chg="mod">
          <ac:chgData name="Molly Haley1" userId="2264ca27-fef1-4fb9-96be-333087b5d2f3" providerId="ADAL" clId="{8BDBFA1A-A228-4EE4-AE25-138EA463E7CD}" dt="2022-08-30T11:10:10.438" v="307" actId="1076"/>
          <ac:graphicFrameMkLst>
            <pc:docMk/>
            <pc:sldMk cId="4247919414" sldId="889"/>
            <ac:graphicFrameMk id="7" creationId="{A2F136C1-2CA2-4565-8075-3C4871B44404}"/>
          </ac:graphicFrameMkLst>
        </pc:graphicFrameChg>
      </pc:sldChg>
      <pc:sldChg chg="add">
        <pc:chgData name="Molly Haley1" userId="2264ca27-fef1-4fb9-96be-333087b5d2f3" providerId="ADAL" clId="{8BDBFA1A-A228-4EE4-AE25-138EA463E7CD}" dt="2022-08-30T10:13:12.714" v="186"/>
        <pc:sldMkLst>
          <pc:docMk/>
          <pc:sldMk cId="1791243555" sldId="892"/>
        </pc:sldMkLst>
      </pc:sldChg>
      <pc:sldChg chg="add">
        <pc:chgData name="Molly Haley1" userId="2264ca27-fef1-4fb9-96be-333087b5d2f3" providerId="ADAL" clId="{8BDBFA1A-A228-4EE4-AE25-138EA463E7CD}" dt="2022-08-30T10:13:12.714" v="186"/>
        <pc:sldMkLst>
          <pc:docMk/>
          <pc:sldMk cId="2495648662" sldId="893"/>
        </pc:sldMkLst>
      </pc:sldChg>
      <pc:sldChg chg="add del">
        <pc:chgData name="Molly Haley1" userId="2264ca27-fef1-4fb9-96be-333087b5d2f3" providerId="ADAL" clId="{8BDBFA1A-A228-4EE4-AE25-138EA463E7CD}" dt="2022-08-30T07:58:20.555" v="158"/>
        <pc:sldMkLst>
          <pc:docMk/>
          <pc:sldMk cId="3464951408" sldId="894"/>
        </pc:sldMkLst>
      </pc:sldChg>
      <pc:sldChg chg="add del">
        <pc:chgData name="Molly Haley1" userId="2264ca27-fef1-4fb9-96be-333087b5d2f3" providerId="ADAL" clId="{8BDBFA1A-A228-4EE4-AE25-138EA463E7CD}" dt="2022-08-30T07:58:20.555" v="158"/>
        <pc:sldMkLst>
          <pc:docMk/>
          <pc:sldMk cId="2203838732" sldId="895"/>
        </pc:sldMkLst>
      </pc:sldChg>
      <pc:sldChg chg="add del">
        <pc:chgData name="Molly Haley1" userId="2264ca27-fef1-4fb9-96be-333087b5d2f3" providerId="ADAL" clId="{8BDBFA1A-A228-4EE4-AE25-138EA463E7CD}" dt="2022-08-30T07:58:20.555" v="158"/>
        <pc:sldMkLst>
          <pc:docMk/>
          <pc:sldMk cId="3894273726" sldId="896"/>
        </pc:sldMkLst>
      </pc:sldChg>
      <pc:sldChg chg="add del">
        <pc:chgData name="Molly Haley1" userId="2264ca27-fef1-4fb9-96be-333087b5d2f3" providerId="ADAL" clId="{8BDBFA1A-A228-4EE4-AE25-138EA463E7CD}" dt="2022-08-30T07:58:20.555" v="158"/>
        <pc:sldMkLst>
          <pc:docMk/>
          <pc:sldMk cId="2756962309" sldId="897"/>
        </pc:sldMkLst>
      </pc:sldChg>
      <pc:sldChg chg="add del">
        <pc:chgData name="Molly Haley1" userId="2264ca27-fef1-4fb9-96be-333087b5d2f3" providerId="ADAL" clId="{8BDBFA1A-A228-4EE4-AE25-138EA463E7CD}" dt="2022-08-30T12:36:54.115" v="415"/>
        <pc:sldMkLst>
          <pc:docMk/>
          <pc:sldMk cId="1440704070" sldId="1542"/>
        </pc:sldMkLst>
      </pc:sldChg>
      <pc:sldChg chg="modSp mod">
        <pc:chgData name="Molly Haley1" userId="2264ca27-fef1-4fb9-96be-333087b5d2f3" providerId="ADAL" clId="{8BDBFA1A-A228-4EE4-AE25-138EA463E7CD}" dt="2022-08-30T12:28:04.704" v="401" actId="1076"/>
        <pc:sldMkLst>
          <pc:docMk/>
          <pc:sldMk cId="4043476305" sldId="1828"/>
        </pc:sldMkLst>
        <pc:spChg chg="mod">
          <ac:chgData name="Molly Haley1" userId="2264ca27-fef1-4fb9-96be-333087b5d2f3" providerId="ADAL" clId="{8BDBFA1A-A228-4EE4-AE25-138EA463E7CD}" dt="2022-08-30T12:28:04.704" v="401" actId="1076"/>
          <ac:spMkLst>
            <pc:docMk/>
            <pc:sldMk cId="4043476305" sldId="1828"/>
            <ac:spMk id="3" creationId="{8305965E-4D48-4A02-84D8-0877867BBAD2}"/>
          </ac:spMkLst>
        </pc:spChg>
      </pc:sldChg>
      <pc:sldChg chg="add">
        <pc:chgData name="Molly Haley1" userId="2264ca27-fef1-4fb9-96be-333087b5d2f3" providerId="ADAL" clId="{8BDBFA1A-A228-4EE4-AE25-138EA463E7CD}" dt="2022-08-30T12:45:35.437" v="420"/>
        <pc:sldMkLst>
          <pc:docMk/>
          <pc:sldMk cId="2558843377" sldId="1848"/>
        </pc:sldMkLst>
      </pc:sldChg>
      <pc:sldChg chg="del">
        <pc:chgData name="Molly Haley1" userId="2264ca27-fef1-4fb9-96be-333087b5d2f3" providerId="ADAL" clId="{8BDBFA1A-A228-4EE4-AE25-138EA463E7CD}" dt="2022-08-30T12:45:28.857" v="419" actId="47"/>
        <pc:sldMkLst>
          <pc:docMk/>
          <pc:sldMk cId="2860258172" sldId="1848"/>
        </pc:sldMkLst>
      </pc:sldChg>
      <pc:sldChg chg="add del">
        <pc:chgData name="Molly Haley1" userId="2264ca27-fef1-4fb9-96be-333087b5d2f3" providerId="ADAL" clId="{8BDBFA1A-A228-4EE4-AE25-138EA463E7CD}" dt="2022-08-30T10:16:29.992" v="190" actId="47"/>
        <pc:sldMkLst>
          <pc:docMk/>
          <pc:sldMk cId="3657548807" sldId="1997"/>
        </pc:sldMkLst>
      </pc:sldChg>
      <pc:sldChg chg="add del">
        <pc:chgData name="Molly Haley1" userId="2264ca27-fef1-4fb9-96be-333087b5d2f3" providerId="ADAL" clId="{8BDBFA1A-A228-4EE4-AE25-138EA463E7CD}" dt="2022-08-30T10:16:30.641" v="191" actId="47"/>
        <pc:sldMkLst>
          <pc:docMk/>
          <pc:sldMk cId="108375318" sldId="2020"/>
        </pc:sldMkLst>
      </pc:sldChg>
      <pc:sldChg chg="add del">
        <pc:chgData name="Molly Haley1" userId="2264ca27-fef1-4fb9-96be-333087b5d2f3" providerId="ADAL" clId="{8BDBFA1A-A228-4EE4-AE25-138EA463E7CD}" dt="2022-08-30T10:16:30.641" v="191" actId="47"/>
        <pc:sldMkLst>
          <pc:docMk/>
          <pc:sldMk cId="4087400612" sldId="2021"/>
        </pc:sldMkLst>
      </pc:sldChg>
      <pc:sldChg chg="add del">
        <pc:chgData name="Molly Haley1" userId="2264ca27-fef1-4fb9-96be-333087b5d2f3" providerId="ADAL" clId="{8BDBFA1A-A228-4EE4-AE25-138EA463E7CD}" dt="2022-08-30T10:16:30.641" v="191" actId="47"/>
        <pc:sldMkLst>
          <pc:docMk/>
          <pc:sldMk cId="2209949186" sldId="2023"/>
        </pc:sldMkLst>
      </pc:sldChg>
      <pc:sldChg chg="add del">
        <pc:chgData name="Molly Haley1" userId="2264ca27-fef1-4fb9-96be-333087b5d2f3" providerId="ADAL" clId="{8BDBFA1A-A228-4EE4-AE25-138EA463E7CD}" dt="2022-08-30T10:16:30.641" v="191" actId="47"/>
        <pc:sldMkLst>
          <pc:docMk/>
          <pc:sldMk cId="1571301663" sldId="2025"/>
        </pc:sldMkLst>
      </pc:sldChg>
      <pc:sldChg chg="add del">
        <pc:chgData name="Molly Haley1" userId="2264ca27-fef1-4fb9-96be-333087b5d2f3" providerId="ADAL" clId="{8BDBFA1A-A228-4EE4-AE25-138EA463E7CD}" dt="2022-08-30T10:16:30.641" v="191" actId="47"/>
        <pc:sldMkLst>
          <pc:docMk/>
          <pc:sldMk cId="2269806498" sldId="2026"/>
        </pc:sldMkLst>
      </pc:sldChg>
      <pc:sldChg chg="add del">
        <pc:chgData name="Molly Haley1" userId="2264ca27-fef1-4fb9-96be-333087b5d2f3" providerId="ADAL" clId="{8BDBFA1A-A228-4EE4-AE25-138EA463E7CD}" dt="2022-08-30T10:16:30.641" v="191" actId="47"/>
        <pc:sldMkLst>
          <pc:docMk/>
          <pc:sldMk cId="2839158370" sldId="2027"/>
        </pc:sldMkLst>
      </pc:sldChg>
      <pc:sldChg chg="add del">
        <pc:chgData name="Molly Haley1" userId="2264ca27-fef1-4fb9-96be-333087b5d2f3" providerId="ADAL" clId="{8BDBFA1A-A228-4EE4-AE25-138EA463E7CD}" dt="2022-08-30T12:46:14.764" v="428" actId="47"/>
        <pc:sldMkLst>
          <pc:docMk/>
          <pc:sldMk cId="2111697071" sldId="3572"/>
        </pc:sldMkLst>
      </pc:sldChg>
      <pc:sldChg chg="add del">
        <pc:chgData name="Molly Haley1" userId="2264ca27-fef1-4fb9-96be-333087b5d2f3" providerId="ADAL" clId="{8BDBFA1A-A228-4EE4-AE25-138EA463E7CD}" dt="2022-08-30T12:46:15.312" v="429" actId="47"/>
        <pc:sldMkLst>
          <pc:docMk/>
          <pc:sldMk cId="1263673470" sldId="3574"/>
        </pc:sldMkLst>
      </pc:sldChg>
      <pc:sldChg chg="add del">
        <pc:chgData name="Molly Haley1" userId="2264ca27-fef1-4fb9-96be-333087b5d2f3" providerId="ADAL" clId="{8BDBFA1A-A228-4EE4-AE25-138EA463E7CD}" dt="2022-08-30T12:46:16.916" v="431" actId="47"/>
        <pc:sldMkLst>
          <pc:docMk/>
          <pc:sldMk cId="2642911669" sldId="3575"/>
        </pc:sldMkLst>
      </pc:sldChg>
      <pc:sldChg chg="add del">
        <pc:chgData name="Molly Haley1" userId="2264ca27-fef1-4fb9-96be-333087b5d2f3" providerId="ADAL" clId="{8BDBFA1A-A228-4EE4-AE25-138EA463E7CD}" dt="2022-08-30T12:46:15.829" v="430" actId="47"/>
        <pc:sldMkLst>
          <pc:docMk/>
          <pc:sldMk cId="3591036775" sldId="3577"/>
        </pc:sldMkLst>
      </pc:sldChg>
      <pc:sldChg chg="add">
        <pc:chgData name="Molly Haley1" userId="2264ca27-fef1-4fb9-96be-333087b5d2f3" providerId="ADAL" clId="{8BDBFA1A-A228-4EE4-AE25-138EA463E7CD}" dt="2022-08-30T12:34:23.762" v="405"/>
        <pc:sldMkLst>
          <pc:docMk/>
          <pc:sldMk cId="4003900481" sldId="3625"/>
        </pc:sldMkLst>
      </pc:sldChg>
      <pc:sldChg chg="del">
        <pc:chgData name="Molly Haley1" userId="2264ca27-fef1-4fb9-96be-333087b5d2f3" providerId="ADAL" clId="{8BDBFA1A-A228-4EE4-AE25-138EA463E7CD}" dt="2022-08-30T10:13:04.531" v="178" actId="47"/>
        <pc:sldMkLst>
          <pc:docMk/>
          <pc:sldMk cId="2190136788" sldId="3628"/>
        </pc:sldMkLst>
      </pc:sldChg>
      <pc:sldChg chg="del">
        <pc:chgData name="Molly Haley1" userId="2264ca27-fef1-4fb9-96be-333087b5d2f3" providerId="ADAL" clId="{8BDBFA1A-A228-4EE4-AE25-138EA463E7CD}" dt="2022-08-30T10:13:06.954" v="183" actId="47"/>
        <pc:sldMkLst>
          <pc:docMk/>
          <pc:sldMk cId="2314586981" sldId="3629"/>
        </pc:sldMkLst>
      </pc:sldChg>
      <pc:sldChg chg="del">
        <pc:chgData name="Molly Haley1" userId="2264ca27-fef1-4fb9-96be-333087b5d2f3" providerId="ADAL" clId="{8BDBFA1A-A228-4EE4-AE25-138EA463E7CD}" dt="2022-08-30T10:13:07.568" v="184" actId="47"/>
        <pc:sldMkLst>
          <pc:docMk/>
          <pc:sldMk cId="4047730077" sldId="3630"/>
        </pc:sldMkLst>
      </pc:sldChg>
      <pc:sldChg chg="del">
        <pc:chgData name="Molly Haley1" userId="2264ca27-fef1-4fb9-96be-333087b5d2f3" providerId="ADAL" clId="{8BDBFA1A-A228-4EE4-AE25-138EA463E7CD}" dt="2022-08-30T10:13:07.883" v="185" actId="47"/>
        <pc:sldMkLst>
          <pc:docMk/>
          <pc:sldMk cId="569180159" sldId="3631"/>
        </pc:sldMkLst>
      </pc:sldChg>
      <pc:sldChg chg="del">
        <pc:chgData name="Molly Haley1" userId="2264ca27-fef1-4fb9-96be-333087b5d2f3" providerId="ADAL" clId="{8BDBFA1A-A228-4EE4-AE25-138EA463E7CD}" dt="2022-08-30T10:13:04.972" v="179" actId="47"/>
        <pc:sldMkLst>
          <pc:docMk/>
          <pc:sldMk cId="645885082" sldId="3633"/>
        </pc:sldMkLst>
      </pc:sldChg>
      <pc:sldChg chg="del">
        <pc:chgData name="Molly Haley1" userId="2264ca27-fef1-4fb9-96be-333087b5d2f3" providerId="ADAL" clId="{8BDBFA1A-A228-4EE4-AE25-138EA463E7CD}" dt="2022-08-30T10:13:05.415" v="180" actId="47"/>
        <pc:sldMkLst>
          <pc:docMk/>
          <pc:sldMk cId="1907499256" sldId="3634"/>
        </pc:sldMkLst>
      </pc:sldChg>
      <pc:sldChg chg="del">
        <pc:chgData name="Molly Haley1" userId="2264ca27-fef1-4fb9-96be-333087b5d2f3" providerId="ADAL" clId="{8BDBFA1A-A228-4EE4-AE25-138EA463E7CD}" dt="2022-08-30T10:13:05.806" v="181" actId="47"/>
        <pc:sldMkLst>
          <pc:docMk/>
          <pc:sldMk cId="3030049345" sldId="3635"/>
        </pc:sldMkLst>
      </pc:sldChg>
      <pc:sldChg chg="del">
        <pc:chgData name="Molly Haley1" userId="2264ca27-fef1-4fb9-96be-333087b5d2f3" providerId="ADAL" clId="{8BDBFA1A-A228-4EE4-AE25-138EA463E7CD}" dt="2022-08-30T10:13:06.461" v="182" actId="47"/>
        <pc:sldMkLst>
          <pc:docMk/>
          <pc:sldMk cId="3158035995" sldId="3636"/>
        </pc:sldMkLst>
      </pc:sldChg>
      <pc:sldChg chg="del">
        <pc:chgData name="Molly Haley1" userId="2264ca27-fef1-4fb9-96be-333087b5d2f3" providerId="ADAL" clId="{8BDBFA1A-A228-4EE4-AE25-138EA463E7CD}" dt="2022-08-30T10:13:03.144" v="176" actId="47"/>
        <pc:sldMkLst>
          <pc:docMk/>
          <pc:sldMk cId="3794714896" sldId="3637"/>
        </pc:sldMkLst>
      </pc:sldChg>
      <pc:sldChg chg="del">
        <pc:chgData name="Molly Haley1" userId="2264ca27-fef1-4fb9-96be-333087b5d2f3" providerId="ADAL" clId="{8BDBFA1A-A228-4EE4-AE25-138EA463E7CD}" dt="2022-08-30T10:13:03.999" v="177" actId="47"/>
        <pc:sldMkLst>
          <pc:docMk/>
          <pc:sldMk cId="2497539019" sldId="3638"/>
        </pc:sldMkLst>
      </pc:sldChg>
      <pc:sldChg chg="addSp modSp mod">
        <pc:chgData name="Molly Haley1" userId="2264ca27-fef1-4fb9-96be-333087b5d2f3" providerId="ADAL" clId="{8BDBFA1A-A228-4EE4-AE25-138EA463E7CD}" dt="2022-08-30T12:30:45.144" v="404" actId="1076"/>
        <pc:sldMkLst>
          <pc:docMk/>
          <pc:sldMk cId="1291625849" sldId="3685"/>
        </pc:sldMkLst>
        <pc:graphicFrameChg chg="add mod">
          <ac:chgData name="Molly Haley1" userId="2264ca27-fef1-4fb9-96be-333087b5d2f3" providerId="ADAL" clId="{8BDBFA1A-A228-4EE4-AE25-138EA463E7CD}" dt="2022-08-30T12:30:45.144" v="404" actId="1076"/>
          <ac:graphicFrameMkLst>
            <pc:docMk/>
            <pc:sldMk cId="1291625849" sldId="3685"/>
            <ac:graphicFrameMk id="3" creationId="{C96DEF17-C69E-4035-8D66-B2119AE9488F}"/>
          </ac:graphicFrameMkLst>
        </pc:graphicFrameChg>
      </pc:sldChg>
      <pc:sldChg chg="modSp mod">
        <pc:chgData name="Molly Haley1" userId="2264ca27-fef1-4fb9-96be-333087b5d2f3" providerId="ADAL" clId="{8BDBFA1A-A228-4EE4-AE25-138EA463E7CD}" dt="2022-08-30T11:25:25.215" v="315" actId="2711"/>
        <pc:sldMkLst>
          <pc:docMk/>
          <pc:sldMk cId="3483878191" sldId="3767"/>
        </pc:sldMkLst>
        <pc:spChg chg="mod">
          <ac:chgData name="Molly Haley1" userId="2264ca27-fef1-4fb9-96be-333087b5d2f3" providerId="ADAL" clId="{8BDBFA1A-A228-4EE4-AE25-138EA463E7CD}" dt="2022-08-30T11:25:25.215" v="315" actId="2711"/>
          <ac:spMkLst>
            <pc:docMk/>
            <pc:sldMk cId="3483878191" sldId="3767"/>
            <ac:spMk id="2" creationId="{00000000-0000-0000-0000-000000000000}"/>
          </ac:spMkLst>
        </pc:spChg>
        <pc:graphicFrameChg chg="modGraphic">
          <ac:chgData name="Molly Haley1" userId="2264ca27-fef1-4fb9-96be-333087b5d2f3" providerId="ADAL" clId="{8BDBFA1A-A228-4EE4-AE25-138EA463E7CD}" dt="2022-08-30T07:36:08.256" v="118" actId="13926"/>
          <ac:graphicFrameMkLst>
            <pc:docMk/>
            <pc:sldMk cId="3483878191" sldId="3767"/>
            <ac:graphicFrameMk id="13" creationId="{B8BF9BD6-7E5F-433D-B4F5-DE4688AAC096}"/>
          </ac:graphicFrameMkLst>
        </pc:graphicFrameChg>
      </pc:sldChg>
      <pc:sldChg chg="del">
        <pc:chgData name="Molly Haley1" userId="2264ca27-fef1-4fb9-96be-333087b5d2f3" providerId="ADAL" clId="{8BDBFA1A-A228-4EE4-AE25-138EA463E7CD}" dt="2022-08-30T10:16:38.839" v="192" actId="47"/>
        <pc:sldMkLst>
          <pc:docMk/>
          <pc:sldMk cId="486739094" sldId="3798"/>
        </pc:sldMkLst>
      </pc:sldChg>
      <pc:sldChg chg="del">
        <pc:chgData name="Molly Haley1" userId="2264ca27-fef1-4fb9-96be-333087b5d2f3" providerId="ADAL" clId="{8BDBFA1A-A228-4EE4-AE25-138EA463E7CD}" dt="2022-08-30T10:13:02.202" v="174" actId="47"/>
        <pc:sldMkLst>
          <pc:docMk/>
          <pc:sldMk cId="1134944728" sldId="3806"/>
        </pc:sldMkLst>
      </pc:sldChg>
      <pc:sldChg chg="del">
        <pc:chgData name="Molly Haley1" userId="2264ca27-fef1-4fb9-96be-333087b5d2f3" providerId="ADAL" clId="{8BDBFA1A-A228-4EE4-AE25-138EA463E7CD}" dt="2022-08-30T10:13:02.591" v="175" actId="47"/>
        <pc:sldMkLst>
          <pc:docMk/>
          <pc:sldMk cId="3724976405" sldId="3807"/>
        </pc:sldMkLst>
      </pc:sldChg>
      <pc:sldChg chg="del">
        <pc:chgData name="Molly Haley1" userId="2264ca27-fef1-4fb9-96be-333087b5d2f3" providerId="ADAL" clId="{8BDBFA1A-A228-4EE4-AE25-138EA463E7CD}" dt="2022-08-26T08:53:18.882" v="1" actId="47"/>
        <pc:sldMkLst>
          <pc:docMk/>
          <pc:sldMk cId="3054171646" sldId="3808"/>
        </pc:sldMkLst>
      </pc:sldChg>
      <pc:sldChg chg="add del">
        <pc:chgData name="Molly Haley1" userId="2264ca27-fef1-4fb9-96be-333087b5d2f3" providerId="ADAL" clId="{8BDBFA1A-A228-4EE4-AE25-138EA463E7CD}" dt="2022-08-30T12:36:54.115" v="415"/>
        <pc:sldMkLst>
          <pc:docMk/>
          <pc:sldMk cId="1327636957" sldId="2076137727"/>
        </pc:sldMkLst>
      </pc:sldChg>
      <pc:sldChg chg="modSp mod">
        <pc:chgData name="Molly Haley1" userId="2264ca27-fef1-4fb9-96be-333087b5d2f3" providerId="ADAL" clId="{8BDBFA1A-A228-4EE4-AE25-138EA463E7CD}" dt="2022-08-26T10:39:53.772" v="115" actId="20577"/>
        <pc:sldMkLst>
          <pc:docMk/>
          <pc:sldMk cId="4289753856" sldId="2147375645"/>
        </pc:sldMkLst>
        <pc:graphicFrameChg chg="modGraphic">
          <ac:chgData name="Molly Haley1" userId="2264ca27-fef1-4fb9-96be-333087b5d2f3" providerId="ADAL" clId="{8BDBFA1A-A228-4EE4-AE25-138EA463E7CD}" dt="2022-08-26T10:39:53.772" v="115" actId="20577"/>
          <ac:graphicFrameMkLst>
            <pc:docMk/>
            <pc:sldMk cId="4289753856" sldId="2147375645"/>
            <ac:graphicFrameMk id="6" creationId="{16F7F5DB-E924-4268-9BD1-802678D181DC}"/>
          </ac:graphicFrameMkLst>
        </pc:graphicFrameChg>
      </pc:sldChg>
      <pc:sldChg chg="modSp mod">
        <pc:chgData name="Molly Haley1" userId="2264ca27-fef1-4fb9-96be-333087b5d2f3" providerId="ADAL" clId="{8BDBFA1A-A228-4EE4-AE25-138EA463E7CD}" dt="2022-08-26T10:40:06.094" v="116" actId="13926"/>
        <pc:sldMkLst>
          <pc:docMk/>
          <pc:sldMk cId="459264207" sldId="2147375646"/>
        </pc:sldMkLst>
        <pc:graphicFrameChg chg="modGraphic">
          <ac:chgData name="Molly Haley1" userId="2264ca27-fef1-4fb9-96be-333087b5d2f3" providerId="ADAL" clId="{8BDBFA1A-A228-4EE4-AE25-138EA463E7CD}" dt="2022-08-26T10:40:06.094" v="116" actId="13926"/>
          <ac:graphicFrameMkLst>
            <pc:docMk/>
            <pc:sldMk cId="459264207" sldId="2147375646"/>
            <ac:graphicFrameMk id="6" creationId="{16F7F5DB-E924-4268-9BD1-802678D181DC}"/>
          </ac:graphicFrameMkLst>
        </pc:graphicFrameChg>
      </pc:sldChg>
      <pc:sldChg chg="del">
        <pc:chgData name="Molly Haley1" userId="2264ca27-fef1-4fb9-96be-333087b5d2f3" providerId="ADAL" clId="{8BDBFA1A-A228-4EE4-AE25-138EA463E7CD}" dt="2022-08-26T10:39:01.709" v="62" actId="47"/>
        <pc:sldMkLst>
          <pc:docMk/>
          <pc:sldMk cId="247977510" sldId="2147375648"/>
        </pc:sldMkLst>
      </pc:sldChg>
      <pc:sldChg chg="add del">
        <pc:chgData name="Molly Haley1" userId="2264ca27-fef1-4fb9-96be-333087b5d2f3" providerId="ADAL" clId="{8BDBFA1A-A228-4EE4-AE25-138EA463E7CD}" dt="2022-08-30T12:46:13.085" v="426" actId="47"/>
        <pc:sldMkLst>
          <pc:docMk/>
          <pc:sldMk cId="2489363002" sldId="2147375649"/>
        </pc:sldMkLst>
      </pc:sldChg>
      <pc:sldChg chg="add del">
        <pc:chgData name="Molly Haley1" userId="2264ca27-fef1-4fb9-96be-333087b5d2f3" providerId="ADAL" clId="{8BDBFA1A-A228-4EE4-AE25-138EA463E7CD}" dt="2022-08-30T12:46:13.600" v="427" actId="47"/>
        <pc:sldMkLst>
          <pc:docMk/>
          <pc:sldMk cId="946690889" sldId="2147375650"/>
        </pc:sldMkLst>
      </pc:sldChg>
      <pc:sldChg chg="add">
        <pc:chgData name="Molly Haley1" userId="2264ca27-fef1-4fb9-96be-333087b5d2f3" providerId="ADAL" clId="{8BDBFA1A-A228-4EE4-AE25-138EA463E7CD}" dt="2022-08-26T08:57:18.560" v="3"/>
        <pc:sldMkLst>
          <pc:docMk/>
          <pc:sldMk cId="4229988813" sldId="2147375651"/>
        </pc:sldMkLst>
      </pc:sldChg>
      <pc:sldChg chg="add">
        <pc:chgData name="Molly Haley1" userId="2264ca27-fef1-4fb9-96be-333087b5d2f3" providerId="ADAL" clId="{8BDBFA1A-A228-4EE4-AE25-138EA463E7CD}" dt="2022-08-30T12:45:04.513" v="418"/>
        <pc:sldMkLst>
          <pc:docMk/>
          <pc:sldMk cId="1208338556" sldId="2147375652"/>
        </pc:sldMkLst>
      </pc:sldChg>
      <pc:sldChg chg="add del">
        <pc:chgData name="Molly Haley1" userId="2264ca27-fef1-4fb9-96be-333087b5d2f3" providerId="ADAL" clId="{8BDBFA1A-A228-4EE4-AE25-138EA463E7CD}" dt="2022-08-30T12:44:59.915" v="417" actId="47"/>
        <pc:sldMkLst>
          <pc:docMk/>
          <pc:sldMk cId="1787308128" sldId="2147375652"/>
        </pc:sldMkLst>
      </pc:sldChg>
      <pc:sldChg chg="addSp delSp modSp add del mod">
        <pc:chgData name="Molly Haley1" userId="2264ca27-fef1-4fb9-96be-333087b5d2f3" providerId="ADAL" clId="{8BDBFA1A-A228-4EE4-AE25-138EA463E7CD}" dt="2022-08-30T12:44:59.915" v="417" actId="47"/>
        <pc:sldMkLst>
          <pc:docMk/>
          <pc:sldMk cId="2904611460" sldId="2147375653"/>
        </pc:sldMkLst>
        <pc:spChg chg="add del mod">
          <ac:chgData name="Molly Haley1" userId="2264ca27-fef1-4fb9-96be-333087b5d2f3" providerId="ADAL" clId="{8BDBFA1A-A228-4EE4-AE25-138EA463E7CD}" dt="2022-08-26T08:58:43.709" v="8" actId="478"/>
          <ac:spMkLst>
            <pc:docMk/>
            <pc:sldMk cId="2904611460" sldId="2147375653"/>
            <ac:spMk id="3" creationId="{B07FF1B8-1E0D-4EB3-8F95-38E39A64A048}"/>
          </ac:spMkLst>
        </pc:spChg>
        <pc:spChg chg="mod">
          <ac:chgData name="Molly Haley1" userId="2264ca27-fef1-4fb9-96be-333087b5d2f3" providerId="ADAL" clId="{8BDBFA1A-A228-4EE4-AE25-138EA463E7CD}" dt="2022-08-26T08:59:08.744" v="39" actId="20577"/>
          <ac:spMkLst>
            <pc:docMk/>
            <pc:sldMk cId="2904611460" sldId="2147375653"/>
            <ac:spMk id="4" creationId="{00000000-0000-0000-0000-000000000000}"/>
          </ac:spMkLst>
        </pc:spChg>
        <pc:spChg chg="del">
          <ac:chgData name="Molly Haley1" userId="2264ca27-fef1-4fb9-96be-333087b5d2f3" providerId="ADAL" clId="{8BDBFA1A-A228-4EE4-AE25-138EA463E7CD}" dt="2022-08-26T08:58:41.680" v="7" actId="478"/>
          <ac:spMkLst>
            <pc:docMk/>
            <pc:sldMk cId="2904611460" sldId="2147375653"/>
            <ac:spMk id="5" creationId="{00000000-0000-0000-0000-000000000000}"/>
          </ac:spMkLst>
        </pc:spChg>
        <pc:picChg chg="del">
          <ac:chgData name="Molly Haley1" userId="2264ca27-fef1-4fb9-96be-333087b5d2f3" providerId="ADAL" clId="{8BDBFA1A-A228-4EE4-AE25-138EA463E7CD}" dt="2022-08-26T08:58:38.186" v="6" actId="478"/>
          <ac:picMkLst>
            <pc:docMk/>
            <pc:sldMk cId="2904611460" sldId="2147375653"/>
            <ac:picMk id="6" creationId="{7DF39F5C-5B21-482F-B3CB-006BEF34AF2E}"/>
          </ac:picMkLst>
        </pc:picChg>
      </pc:sldChg>
      <pc:sldChg chg="add">
        <pc:chgData name="Molly Haley1" userId="2264ca27-fef1-4fb9-96be-333087b5d2f3" providerId="ADAL" clId="{8BDBFA1A-A228-4EE4-AE25-138EA463E7CD}" dt="2022-08-30T12:45:04.513" v="418"/>
        <pc:sldMkLst>
          <pc:docMk/>
          <pc:sldMk cId="4140261979" sldId="2147375653"/>
        </pc:sldMkLst>
      </pc:sldChg>
      <pc:sldChg chg="add del">
        <pc:chgData name="Molly Haley1" userId="2264ca27-fef1-4fb9-96be-333087b5d2f3" providerId="ADAL" clId="{8BDBFA1A-A228-4EE4-AE25-138EA463E7CD}" dt="2022-08-30T12:45:28.857" v="419" actId="47"/>
        <pc:sldMkLst>
          <pc:docMk/>
          <pc:sldMk cId="684685687" sldId="2147375654"/>
        </pc:sldMkLst>
      </pc:sldChg>
      <pc:sldChg chg="add">
        <pc:chgData name="Molly Haley1" userId="2264ca27-fef1-4fb9-96be-333087b5d2f3" providerId="ADAL" clId="{8BDBFA1A-A228-4EE4-AE25-138EA463E7CD}" dt="2022-08-30T12:45:35.437" v="420"/>
        <pc:sldMkLst>
          <pc:docMk/>
          <pc:sldMk cId="2687116969" sldId="2147375654"/>
        </pc:sldMkLst>
      </pc:sldChg>
      <pc:sldChg chg="add del">
        <pc:chgData name="Molly Haley1" userId="2264ca27-fef1-4fb9-96be-333087b5d2f3" providerId="ADAL" clId="{8BDBFA1A-A228-4EE4-AE25-138EA463E7CD}" dt="2022-08-30T11:08:36.740" v="283" actId="47"/>
        <pc:sldMkLst>
          <pc:docMk/>
          <pc:sldMk cId="3288094721" sldId="2147375655"/>
        </pc:sldMkLst>
      </pc:sldChg>
      <pc:sldChg chg="modSp add mod">
        <pc:chgData name="Molly Haley1" userId="2264ca27-fef1-4fb9-96be-333087b5d2f3" providerId="ADAL" clId="{8BDBFA1A-A228-4EE4-AE25-138EA463E7CD}" dt="2022-08-30T12:37:49.899" v="416" actId="14100"/>
        <pc:sldMkLst>
          <pc:docMk/>
          <pc:sldMk cId="1908617123" sldId="2147375656"/>
        </pc:sldMkLst>
        <pc:spChg chg="mod">
          <ac:chgData name="Molly Haley1" userId="2264ca27-fef1-4fb9-96be-333087b5d2f3" providerId="ADAL" clId="{8BDBFA1A-A228-4EE4-AE25-138EA463E7CD}" dt="2022-08-30T12:37:49.899" v="416" actId="14100"/>
          <ac:spMkLst>
            <pc:docMk/>
            <pc:sldMk cId="1908617123" sldId="2147375656"/>
            <ac:spMk id="2" creationId="{172FCC0C-6A43-492C-87F0-21944FBAC77A}"/>
          </ac:spMkLst>
        </pc:spChg>
      </pc:sldChg>
      <pc:sldChg chg="add">
        <pc:chgData name="Molly Haley1" userId="2264ca27-fef1-4fb9-96be-333087b5d2f3" providerId="ADAL" clId="{8BDBFA1A-A228-4EE4-AE25-138EA463E7CD}" dt="2022-08-30T10:13:12.714" v="186"/>
        <pc:sldMkLst>
          <pc:docMk/>
          <pc:sldMk cId="561659495" sldId="2147375657"/>
        </pc:sldMkLst>
      </pc:sldChg>
      <pc:sldChg chg="add">
        <pc:chgData name="Molly Haley1" userId="2264ca27-fef1-4fb9-96be-333087b5d2f3" providerId="ADAL" clId="{8BDBFA1A-A228-4EE4-AE25-138EA463E7CD}" dt="2022-08-30T10:13:12.714" v="186"/>
        <pc:sldMkLst>
          <pc:docMk/>
          <pc:sldMk cId="1026500290" sldId="2147375658"/>
        </pc:sldMkLst>
      </pc:sldChg>
      <pc:sldChg chg="add del">
        <pc:chgData name="Molly Haley1" userId="2264ca27-fef1-4fb9-96be-333087b5d2f3" providerId="ADAL" clId="{8BDBFA1A-A228-4EE4-AE25-138EA463E7CD}" dt="2022-08-30T10:16:30.641" v="191" actId="47"/>
        <pc:sldMkLst>
          <pc:docMk/>
          <pc:sldMk cId="902730726" sldId="2147375659"/>
        </pc:sldMkLst>
      </pc:sldChg>
      <pc:sldChg chg="modSp add mod">
        <pc:chgData name="Molly Haley1" userId="2264ca27-fef1-4fb9-96be-333087b5d2f3" providerId="ADAL" clId="{8BDBFA1A-A228-4EE4-AE25-138EA463E7CD}" dt="2022-08-30T11:25:12.769" v="314" actId="2711"/>
        <pc:sldMkLst>
          <pc:docMk/>
          <pc:sldMk cId="3686935317" sldId="2147375660"/>
        </pc:sldMkLst>
        <pc:spChg chg="mod">
          <ac:chgData name="Molly Haley1" userId="2264ca27-fef1-4fb9-96be-333087b5d2f3" providerId="ADAL" clId="{8BDBFA1A-A228-4EE4-AE25-138EA463E7CD}" dt="2022-08-30T11:25:12.769" v="314" actId="2711"/>
          <ac:spMkLst>
            <pc:docMk/>
            <pc:sldMk cId="3686935317" sldId="2147375660"/>
            <ac:spMk id="2" creationId="{00000000-0000-0000-0000-000000000000}"/>
          </ac:spMkLst>
        </pc:spChg>
        <pc:graphicFrameChg chg="modGraphic">
          <ac:chgData name="Molly Haley1" userId="2264ca27-fef1-4fb9-96be-333087b5d2f3" providerId="ADAL" clId="{8BDBFA1A-A228-4EE4-AE25-138EA463E7CD}" dt="2022-08-30T10:45:58.754" v="273" actId="20577"/>
          <ac:graphicFrameMkLst>
            <pc:docMk/>
            <pc:sldMk cId="3686935317" sldId="2147375660"/>
            <ac:graphicFrameMk id="3" creationId="{B7FC0BBF-9ED9-4F27-BC89-B0490D1F28AE}"/>
          </ac:graphicFrameMkLst>
        </pc:graphicFrameChg>
        <pc:graphicFrameChg chg="mod modGraphic">
          <ac:chgData name="Molly Haley1" userId="2264ca27-fef1-4fb9-96be-333087b5d2f3" providerId="ADAL" clId="{8BDBFA1A-A228-4EE4-AE25-138EA463E7CD}" dt="2022-08-30T10:44:12.109" v="262" actId="3626"/>
          <ac:graphicFrameMkLst>
            <pc:docMk/>
            <pc:sldMk cId="3686935317" sldId="2147375660"/>
            <ac:graphicFrameMk id="8" creationId="{00000000-0000-0000-0000-000000000000}"/>
          </ac:graphicFrameMkLst>
        </pc:graphicFrameChg>
        <pc:graphicFrameChg chg="mod modGraphic">
          <ac:chgData name="Molly Haley1" userId="2264ca27-fef1-4fb9-96be-333087b5d2f3" providerId="ADAL" clId="{8BDBFA1A-A228-4EE4-AE25-138EA463E7CD}" dt="2022-08-30T10:44:04.232" v="261" actId="255"/>
          <ac:graphicFrameMkLst>
            <pc:docMk/>
            <pc:sldMk cId="3686935317" sldId="2147375660"/>
            <ac:graphicFrameMk id="10" creationId="{633F724F-9DB4-4212-AFB1-BFFC700EC4F5}"/>
          </ac:graphicFrameMkLst>
        </pc:graphicFrameChg>
        <pc:graphicFrameChg chg="modGraphic">
          <ac:chgData name="Molly Haley1" userId="2264ca27-fef1-4fb9-96be-333087b5d2f3" providerId="ADAL" clId="{8BDBFA1A-A228-4EE4-AE25-138EA463E7CD}" dt="2022-08-30T11:24:25.468" v="308" actId="13926"/>
          <ac:graphicFrameMkLst>
            <pc:docMk/>
            <pc:sldMk cId="3686935317" sldId="2147375660"/>
            <ac:graphicFrameMk id="13" creationId="{B8BF9BD6-7E5F-433D-B4F5-DE4688AAC096}"/>
          </ac:graphicFrameMkLst>
        </pc:graphicFrameChg>
        <pc:graphicFrameChg chg="modGraphic">
          <ac:chgData name="Molly Haley1" userId="2264ca27-fef1-4fb9-96be-333087b5d2f3" providerId="ADAL" clId="{8BDBFA1A-A228-4EE4-AE25-138EA463E7CD}" dt="2022-08-30T10:42:45.557" v="250" actId="20577"/>
          <ac:graphicFrameMkLst>
            <pc:docMk/>
            <pc:sldMk cId="3686935317" sldId="2147375660"/>
            <ac:graphicFrameMk id="15" creationId="{42EE730E-F0A3-42A8-B50D-066A227D258C}"/>
          </ac:graphicFrameMkLst>
        </pc:graphicFrameChg>
      </pc:sldChg>
      <pc:sldChg chg="add del">
        <pc:chgData name="Molly Haley1" userId="2264ca27-fef1-4fb9-96be-333087b5d2f3" providerId="ADAL" clId="{8BDBFA1A-A228-4EE4-AE25-138EA463E7CD}" dt="2022-09-05T07:53:52.952" v="441" actId="47"/>
        <pc:sldMkLst>
          <pc:docMk/>
          <pc:sldMk cId="3288094721" sldId="2147375661"/>
        </pc:sldMkLst>
      </pc:sldChg>
      <pc:sldChg chg="modSp add mod">
        <pc:chgData name="Molly Haley1" userId="2264ca27-fef1-4fb9-96be-333087b5d2f3" providerId="ADAL" clId="{8BDBFA1A-A228-4EE4-AE25-138EA463E7CD}" dt="2022-08-30T12:21:51.544" v="344" actId="20577"/>
        <pc:sldMkLst>
          <pc:docMk/>
          <pc:sldMk cId="3074399394" sldId="2147375662"/>
        </pc:sldMkLst>
        <pc:spChg chg="mod">
          <ac:chgData name="Molly Haley1" userId="2264ca27-fef1-4fb9-96be-333087b5d2f3" providerId="ADAL" clId="{8BDBFA1A-A228-4EE4-AE25-138EA463E7CD}" dt="2022-08-30T12:18:38.979" v="326" actId="403"/>
          <ac:spMkLst>
            <pc:docMk/>
            <pc:sldMk cId="3074399394" sldId="2147375662"/>
            <ac:spMk id="2" creationId="{00000000-0000-0000-0000-000000000000}"/>
          </ac:spMkLst>
        </pc:spChg>
        <pc:graphicFrameChg chg="modGraphic">
          <ac:chgData name="Molly Haley1" userId="2264ca27-fef1-4fb9-96be-333087b5d2f3" providerId="ADAL" clId="{8BDBFA1A-A228-4EE4-AE25-138EA463E7CD}" dt="2022-08-30T12:21:51.544" v="344" actId="20577"/>
          <ac:graphicFrameMkLst>
            <pc:docMk/>
            <pc:sldMk cId="3074399394" sldId="2147375662"/>
            <ac:graphicFrameMk id="3" creationId="{B7FC0BBF-9ED9-4F27-BC89-B0490D1F28AE}"/>
          </ac:graphicFrameMkLst>
        </pc:graphicFrameChg>
        <pc:graphicFrameChg chg="mod modGraphic">
          <ac:chgData name="Molly Haley1" userId="2264ca27-fef1-4fb9-96be-333087b5d2f3" providerId="ADAL" clId="{8BDBFA1A-A228-4EE4-AE25-138EA463E7CD}" dt="2022-08-30T12:21:34.030" v="334" actId="3626"/>
          <ac:graphicFrameMkLst>
            <pc:docMk/>
            <pc:sldMk cId="3074399394" sldId="2147375662"/>
            <ac:graphicFrameMk id="8" creationId="{00000000-0000-0000-0000-000000000000}"/>
          </ac:graphicFrameMkLst>
        </pc:graphicFrameChg>
        <pc:graphicFrameChg chg="mod modGraphic">
          <ac:chgData name="Molly Haley1" userId="2264ca27-fef1-4fb9-96be-333087b5d2f3" providerId="ADAL" clId="{8BDBFA1A-A228-4EE4-AE25-138EA463E7CD}" dt="2022-08-30T12:20:49.951" v="333" actId="403"/>
          <ac:graphicFrameMkLst>
            <pc:docMk/>
            <pc:sldMk cId="3074399394" sldId="2147375662"/>
            <ac:graphicFrameMk id="10" creationId="{633F724F-9DB4-4212-AFB1-BFFC700EC4F5}"/>
          </ac:graphicFrameMkLst>
        </pc:graphicFrameChg>
        <pc:graphicFrameChg chg="modGraphic">
          <ac:chgData name="Molly Haley1" userId="2264ca27-fef1-4fb9-96be-333087b5d2f3" providerId="ADAL" clId="{8BDBFA1A-A228-4EE4-AE25-138EA463E7CD}" dt="2022-08-30T12:18:47.854" v="329" actId="20577"/>
          <ac:graphicFrameMkLst>
            <pc:docMk/>
            <pc:sldMk cId="3074399394" sldId="2147375662"/>
            <ac:graphicFrameMk id="15" creationId="{42EE730E-F0A3-42A8-B50D-066A227D258C}"/>
          </ac:graphicFrameMkLst>
        </pc:graphicFrameChg>
      </pc:sldChg>
      <pc:sldChg chg="modSp add mod">
        <pc:chgData name="Molly Haley1" userId="2264ca27-fef1-4fb9-96be-333087b5d2f3" providerId="ADAL" clId="{8BDBFA1A-A228-4EE4-AE25-138EA463E7CD}" dt="2022-08-30T12:25:12.474" v="371" actId="108"/>
        <pc:sldMkLst>
          <pc:docMk/>
          <pc:sldMk cId="2867174980" sldId="2147375663"/>
        </pc:sldMkLst>
        <pc:spChg chg="mod">
          <ac:chgData name="Molly Haley1" userId="2264ca27-fef1-4fb9-96be-333087b5d2f3" providerId="ADAL" clId="{8BDBFA1A-A228-4EE4-AE25-138EA463E7CD}" dt="2022-08-30T12:22:57.777" v="353" actId="20577"/>
          <ac:spMkLst>
            <pc:docMk/>
            <pc:sldMk cId="2867174980" sldId="2147375663"/>
            <ac:spMk id="2" creationId="{00000000-0000-0000-0000-000000000000}"/>
          </ac:spMkLst>
        </pc:spChg>
        <pc:graphicFrameChg chg="modGraphic">
          <ac:chgData name="Molly Haley1" userId="2264ca27-fef1-4fb9-96be-333087b5d2f3" providerId="ADAL" clId="{8BDBFA1A-A228-4EE4-AE25-138EA463E7CD}" dt="2022-08-30T12:25:12.474" v="371" actId="108"/>
          <ac:graphicFrameMkLst>
            <pc:docMk/>
            <pc:sldMk cId="2867174980" sldId="2147375663"/>
            <ac:graphicFrameMk id="3" creationId="{B7FC0BBF-9ED9-4F27-BC89-B0490D1F28AE}"/>
          </ac:graphicFrameMkLst>
        </pc:graphicFrameChg>
        <pc:graphicFrameChg chg="mod modGraphic">
          <ac:chgData name="Molly Haley1" userId="2264ca27-fef1-4fb9-96be-333087b5d2f3" providerId="ADAL" clId="{8BDBFA1A-A228-4EE4-AE25-138EA463E7CD}" dt="2022-08-30T12:24:32.372" v="359" actId="3626"/>
          <ac:graphicFrameMkLst>
            <pc:docMk/>
            <pc:sldMk cId="2867174980" sldId="2147375663"/>
            <ac:graphicFrameMk id="8" creationId="{00000000-0000-0000-0000-000000000000}"/>
          </ac:graphicFrameMkLst>
        </pc:graphicFrameChg>
        <pc:graphicFrameChg chg="mod modGraphic">
          <ac:chgData name="Molly Haley1" userId="2264ca27-fef1-4fb9-96be-333087b5d2f3" providerId="ADAL" clId="{8BDBFA1A-A228-4EE4-AE25-138EA463E7CD}" dt="2022-08-30T12:24:11.916" v="356" actId="404"/>
          <ac:graphicFrameMkLst>
            <pc:docMk/>
            <pc:sldMk cId="2867174980" sldId="2147375663"/>
            <ac:graphicFrameMk id="10" creationId="{633F724F-9DB4-4212-AFB1-BFFC700EC4F5}"/>
          </ac:graphicFrameMkLst>
        </pc:graphicFrameChg>
        <pc:graphicFrameChg chg="mod">
          <ac:chgData name="Molly Haley1" userId="2264ca27-fef1-4fb9-96be-333087b5d2f3" providerId="ADAL" clId="{8BDBFA1A-A228-4EE4-AE25-138EA463E7CD}" dt="2022-08-30T12:25:10.771" v="370"/>
          <ac:graphicFrameMkLst>
            <pc:docMk/>
            <pc:sldMk cId="2867174980" sldId="2147375663"/>
            <ac:graphicFrameMk id="13" creationId="{B8BF9BD6-7E5F-433D-B4F5-DE4688AAC096}"/>
          </ac:graphicFrameMkLst>
        </pc:graphicFrameChg>
        <pc:graphicFrameChg chg="modGraphic">
          <ac:chgData name="Molly Haley1" userId="2264ca27-fef1-4fb9-96be-333087b5d2f3" providerId="ADAL" clId="{8BDBFA1A-A228-4EE4-AE25-138EA463E7CD}" dt="2022-08-30T12:24:27.259" v="358" actId="20577"/>
          <ac:graphicFrameMkLst>
            <pc:docMk/>
            <pc:sldMk cId="2867174980" sldId="2147375663"/>
            <ac:graphicFrameMk id="15" creationId="{42EE730E-F0A3-42A8-B50D-066A227D258C}"/>
          </ac:graphicFrameMkLst>
        </pc:graphicFrameChg>
      </pc:sldChg>
      <pc:sldChg chg="add">
        <pc:chgData name="Molly Haley1" userId="2264ca27-fef1-4fb9-96be-333087b5d2f3" providerId="ADAL" clId="{8BDBFA1A-A228-4EE4-AE25-138EA463E7CD}" dt="2022-08-30T12:46:06.322" v="425"/>
        <pc:sldMkLst>
          <pc:docMk/>
          <pc:sldMk cId="669376624" sldId="2147375664"/>
        </pc:sldMkLst>
      </pc:sldChg>
      <pc:sldChg chg="add del">
        <pc:chgData name="Molly Haley1" userId="2264ca27-fef1-4fb9-96be-333087b5d2f3" providerId="ADAL" clId="{8BDBFA1A-A228-4EE4-AE25-138EA463E7CD}" dt="2022-08-30T12:46:00.785" v="423"/>
        <pc:sldMkLst>
          <pc:docMk/>
          <pc:sldMk cId="3359878436" sldId="2147375664"/>
        </pc:sldMkLst>
      </pc:sldChg>
      <pc:sldChg chg="add">
        <pc:chgData name="Molly Haley1" userId="2264ca27-fef1-4fb9-96be-333087b5d2f3" providerId="ADAL" clId="{8BDBFA1A-A228-4EE4-AE25-138EA463E7CD}" dt="2022-08-30T12:46:06.322" v="425"/>
        <pc:sldMkLst>
          <pc:docMk/>
          <pc:sldMk cId="90669672" sldId="2147375665"/>
        </pc:sldMkLst>
      </pc:sldChg>
      <pc:sldChg chg="add">
        <pc:chgData name="Molly Haley1" userId="2264ca27-fef1-4fb9-96be-333087b5d2f3" providerId="ADAL" clId="{8BDBFA1A-A228-4EE4-AE25-138EA463E7CD}" dt="2022-08-30T12:46:06.322" v="425"/>
        <pc:sldMkLst>
          <pc:docMk/>
          <pc:sldMk cId="1012367951" sldId="2147375666"/>
        </pc:sldMkLst>
      </pc:sldChg>
      <pc:sldChg chg="add">
        <pc:chgData name="Molly Haley1" userId="2264ca27-fef1-4fb9-96be-333087b5d2f3" providerId="ADAL" clId="{8BDBFA1A-A228-4EE4-AE25-138EA463E7CD}" dt="2022-08-30T12:46:06.322" v="425"/>
        <pc:sldMkLst>
          <pc:docMk/>
          <pc:sldMk cId="3588506154" sldId="2147375667"/>
        </pc:sldMkLst>
      </pc:sldChg>
      <pc:sldChg chg="add">
        <pc:chgData name="Molly Haley1" userId="2264ca27-fef1-4fb9-96be-333087b5d2f3" providerId="ADAL" clId="{8BDBFA1A-A228-4EE4-AE25-138EA463E7CD}" dt="2022-08-30T12:46:06.322" v="425"/>
        <pc:sldMkLst>
          <pc:docMk/>
          <pc:sldMk cId="4037343285" sldId="2147375668"/>
        </pc:sldMkLst>
      </pc:sldChg>
      <pc:sldChg chg="add">
        <pc:chgData name="Molly Haley1" userId="2264ca27-fef1-4fb9-96be-333087b5d2f3" providerId="ADAL" clId="{8BDBFA1A-A228-4EE4-AE25-138EA463E7CD}" dt="2022-08-30T12:46:06.322" v="425"/>
        <pc:sldMkLst>
          <pc:docMk/>
          <pc:sldMk cId="540858119" sldId="2147375669"/>
        </pc:sldMkLst>
      </pc:sldChg>
      <pc:sldChg chg="add">
        <pc:chgData name="Molly Haley1" userId="2264ca27-fef1-4fb9-96be-333087b5d2f3" providerId="ADAL" clId="{8BDBFA1A-A228-4EE4-AE25-138EA463E7CD}" dt="2022-09-05T07:53:56.502" v="442"/>
        <pc:sldMkLst>
          <pc:docMk/>
          <pc:sldMk cId="3288094721" sldId="2147375670"/>
        </pc:sldMkLst>
      </pc:sldChg>
      <pc:sldMasterChg chg="addSldLayout delSldLayout">
        <pc:chgData name="Molly Haley1" userId="2264ca27-fef1-4fb9-96be-333087b5d2f3" providerId="ADAL" clId="{8BDBFA1A-A228-4EE4-AE25-138EA463E7CD}" dt="2022-08-30T12:46:01.487" v="424" actId="47"/>
        <pc:sldMasterMkLst>
          <pc:docMk/>
          <pc:sldMasterMk cId="2279291146" sldId="2147483648"/>
        </pc:sldMasterMkLst>
        <pc:sldLayoutChg chg="del">
          <pc:chgData name="Molly Haley1" userId="2264ca27-fef1-4fb9-96be-333087b5d2f3" providerId="ADAL" clId="{8BDBFA1A-A228-4EE4-AE25-138EA463E7CD}" dt="2022-08-30T10:13:03.144" v="176" actId="47"/>
          <pc:sldLayoutMkLst>
            <pc:docMk/>
            <pc:sldMasterMk cId="2279291146" sldId="2147483648"/>
            <pc:sldLayoutMk cId="2150276698" sldId="2147483658"/>
          </pc:sldLayoutMkLst>
        </pc:sldLayoutChg>
        <pc:sldLayoutChg chg="del">
          <pc:chgData name="Molly Haley1" userId="2264ca27-fef1-4fb9-96be-333087b5d2f3" providerId="ADAL" clId="{8BDBFA1A-A228-4EE4-AE25-138EA463E7CD}" dt="2022-08-30T12:36:51.470" v="414" actId="47"/>
          <pc:sldLayoutMkLst>
            <pc:docMk/>
            <pc:sldMasterMk cId="2279291146" sldId="2147483648"/>
            <pc:sldLayoutMk cId="4141236036" sldId="2147483659"/>
          </pc:sldLayoutMkLst>
        </pc:sldLayoutChg>
        <pc:sldLayoutChg chg="add del">
          <pc:chgData name="Molly Haley1" userId="2264ca27-fef1-4fb9-96be-333087b5d2f3" providerId="ADAL" clId="{8BDBFA1A-A228-4EE4-AE25-138EA463E7CD}" dt="2022-08-30T12:46:01.487" v="424" actId="47"/>
          <pc:sldLayoutMkLst>
            <pc:docMk/>
            <pc:sldMasterMk cId="2279291146" sldId="2147483648"/>
            <pc:sldLayoutMk cId="1832049998" sldId="2147483660"/>
          </pc:sldLayoutMkLst>
        </pc:sldLayoutChg>
        <pc:sldLayoutChg chg="add del">
          <pc:chgData name="Molly Haley1" userId="2264ca27-fef1-4fb9-96be-333087b5d2f3" providerId="ADAL" clId="{8BDBFA1A-A228-4EE4-AE25-138EA463E7CD}" dt="2022-08-30T12:46:01.487" v="424" actId="47"/>
          <pc:sldLayoutMkLst>
            <pc:docMk/>
            <pc:sldMasterMk cId="2279291146" sldId="2147483648"/>
            <pc:sldLayoutMk cId="3282862271"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Sept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August%202022%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ost%20Stack%20BP23%20Genernal%20Chan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General%20Change%20Bur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1387949</c:v>
                </c:pt>
                <c:pt idx="1">
                  <c:v>476940</c:v>
                </c:pt>
                <c:pt idx="2">
                  <c:v>13455</c:v>
                </c:pt>
                <c:pt idx="3">
                  <c:v>0</c:v>
                </c:pt>
              </c:numCache>
            </c:numRef>
          </c:val>
          <c:extLst>
            <c:ext xmlns:c16="http://schemas.microsoft.com/office/drawing/2014/chart" uri="{C3380CC4-5D6E-409C-BE32-E72D297353CC}">
              <c16:uniqueId val="{00000000-3832-44C5-BB18-CE7E3B98048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491412.45292500011</c:v>
                </c:pt>
                <c:pt idx="1">
                  <c:v>654756.33187499992</c:v>
                </c:pt>
                <c:pt idx="2">
                  <c:v>163447.939725</c:v>
                </c:pt>
                <c:pt idx="3">
                  <c:v>66021.525475000002</c:v>
                </c:pt>
              </c:numCache>
            </c:numRef>
          </c:val>
          <c:extLst>
            <c:ext xmlns:c16="http://schemas.microsoft.com/office/drawing/2014/chart" uri="{C3380CC4-5D6E-409C-BE32-E72D297353CC}">
              <c16:uniqueId val="{00000001-3832-44C5-BB18-CE7E3B98048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Change Historic</a:t>
            </a:r>
            <a:r>
              <a:rPr lang="en-GB" baseline="0"/>
              <a:t> Totals £m</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 budgets '!$A$2</c:f>
              <c:strCache>
                <c:ptCount val="1"/>
                <c:pt idx="0">
                  <c:v>General Change</c:v>
                </c:pt>
              </c:strCache>
            </c:strRef>
          </c:tx>
          <c:spPr>
            <a:solidFill>
              <a:schemeClr val="accent5">
                <a:lumMod val="60000"/>
                <a:lumOff val="40000"/>
              </a:schemeClr>
            </a:solidFill>
            <a:ln>
              <a:noFill/>
            </a:ln>
            <a:effectLst/>
          </c:spPr>
          <c:invertIfNegative val="0"/>
          <c:cat>
            <c:strRef>
              <c:f>'total budgets '!$B$1:$E$1</c:f>
              <c:strCache>
                <c:ptCount val="4"/>
                <c:pt idx="0">
                  <c:v>BP20 £m</c:v>
                </c:pt>
                <c:pt idx="1">
                  <c:v>BP21 £m</c:v>
                </c:pt>
                <c:pt idx="2">
                  <c:v>BP22 £m</c:v>
                </c:pt>
                <c:pt idx="3">
                  <c:v>Proposed BP23 £m</c:v>
                </c:pt>
              </c:strCache>
            </c:strRef>
          </c:cat>
          <c:val>
            <c:numRef>
              <c:f>'total budgets '!$B$2:$E$2</c:f>
              <c:numCache>
                <c:formatCode>"£"#,##0.00_);[Red]\("£"#,##0.00\)</c:formatCode>
                <c:ptCount val="4"/>
                <c:pt idx="0">
                  <c:v>3.1</c:v>
                </c:pt>
                <c:pt idx="1">
                  <c:v>3.6</c:v>
                </c:pt>
                <c:pt idx="2">
                  <c:v>3.25</c:v>
                </c:pt>
                <c:pt idx="3">
                  <c:v>3.4</c:v>
                </c:pt>
              </c:numCache>
            </c:numRef>
          </c:val>
          <c:extLst>
            <c:ext xmlns:c16="http://schemas.microsoft.com/office/drawing/2014/chart" uri="{C3380CC4-5D6E-409C-BE32-E72D297353CC}">
              <c16:uniqueId val="{00000000-64B7-4D0B-8AE7-94D5DC12301F}"/>
            </c:ext>
          </c:extLst>
        </c:ser>
        <c:ser>
          <c:idx val="1"/>
          <c:order val="1"/>
          <c:tx>
            <c:strRef>
              <c:f>'total budgets '!$A$3</c:f>
              <c:strCache>
                <c:ptCount val="1"/>
                <c:pt idx="0">
                  <c:v>Non-standard data items for reporting</c:v>
                </c:pt>
              </c:strCache>
            </c:strRef>
          </c:tx>
          <c:spPr>
            <a:solidFill>
              <a:schemeClr val="accent5">
                <a:lumMod val="20000"/>
                <a:lumOff val="80000"/>
              </a:schemeClr>
            </a:solidFill>
            <a:ln>
              <a:noFill/>
            </a:ln>
            <a:effectLst/>
          </c:spPr>
          <c:invertIfNegative val="0"/>
          <c:cat>
            <c:strRef>
              <c:f>'total budgets '!$B$1:$E$1</c:f>
              <c:strCache>
                <c:ptCount val="4"/>
                <c:pt idx="0">
                  <c:v>BP20 £m</c:v>
                </c:pt>
                <c:pt idx="1">
                  <c:v>BP21 £m</c:v>
                </c:pt>
                <c:pt idx="2">
                  <c:v>BP22 £m</c:v>
                </c:pt>
                <c:pt idx="3">
                  <c:v>Proposed BP23 £m</c:v>
                </c:pt>
              </c:strCache>
            </c:strRef>
          </c:cat>
          <c:val>
            <c:numRef>
              <c:f>'total budgets '!$B$3:$E$3</c:f>
              <c:numCache>
                <c:formatCode>"£"#,##0.00_);[Red]\("£"#,##0.00\)</c:formatCode>
                <c:ptCount val="4"/>
                <c:pt idx="0">
                  <c:v>0.1</c:v>
                </c:pt>
                <c:pt idx="1">
                  <c:v>0.1</c:v>
                </c:pt>
                <c:pt idx="2">
                  <c:v>0.1</c:v>
                </c:pt>
                <c:pt idx="3">
                  <c:v>0.1</c:v>
                </c:pt>
              </c:numCache>
            </c:numRef>
          </c:val>
          <c:extLst>
            <c:ext xmlns:c16="http://schemas.microsoft.com/office/drawing/2014/chart" uri="{C3380CC4-5D6E-409C-BE32-E72D297353CC}">
              <c16:uniqueId val="{00000001-64B7-4D0B-8AE7-94D5DC12301F}"/>
            </c:ext>
          </c:extLst>
        </c:ser>
        <c:dLbls>
          <c:showLegendKey val="0"/>
          <c:showVal val="0"/>
          <c:showCatName val="0"/>
          <c:showSerName val="0"/>
          <c:showPercent val="0"/>
          <c:showBubbleSize val="0"/>
        </c:dLbls>
        <c:gapWidth val="150"/>
        <c:overlap val="100"/>
        <c:axId val="2028929920"/>
        <c:axId val="2028930336"/>
      </c:barChart>
      <c:catAx>
        <c:axId val="202892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930336"/>
        <c:crosses val="autoZero"/>
        <c:auto val="1"/>
        <c:lblAlgn val="ctr"/>
        <c:lblOffset val="100"/>
        <c:noMultiLvlLbl val="0"/>
      </c:catAx>
      <c:valAx>
        <c:axId val="202893033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92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a:t>Proposed BP23 Shape &amp; £m Breakdown per Constituency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Sheet2!$R$2</c:f>
              <c:strCache>
                <c:ptCount val="1"/>
                <c:pt idx="0">
                  <c:v>Shipper £m</c:v>
                </c:pt>
              </c:strCache>
            </c:strRef>
          </c:tx>
          <c:spPr>
            <a:solidFill>
              <a:schemeClr val="accent1"/>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Sheet2!$R$3:$R$8</c:f>
              <c:numCache>
                <c:formatCode>"£"#,##0.00</c:formatCode>
                <c:ptCount val="6"/>
                <c:pt idx="0">
                  <c:v>1.2620263076325</c:v>
                </c:pt>
                <c:pt idx="1">
                  <c:v>0.12989249999999999</c:v>
                </c:pt>
                <c:pt idx="2">
                  <c:v>0.15465764529250001</c:v>
                </c:pt>
                <c:pt idx="3">
                  <c:v>0.1022</c:v>
                </c:pt>
                <c:pt idx="4">
                  <c:v>0.11545999999999999</c:v>
                </c:pt>
                <c:pt idx="5">
                  <c:v>0.20205500000000001</c:v>
                </c:pt>
              </c:numCache>
            </c:numRef>
          </c:val>
          <c:extLst>
            <c:ext xmlns:c16="http://schemas.microsoft.com/office/drawing/2014/chart" uri="{C3380CC4-5D6E-409C-BE32-E72D297353CC}">
              <c16:uniqueId val="{00000000-6CF6-487C-B157-E95FE03E2A88}"/>
            </c:ext>
          </c:extLst>
        </c:ser>
        <c:ser>
          <c:idx val="1"/>
          <c:order val="1"/>
          <c:tx>
            <c:strRef>
              <c:f>Sheet2!$S$2</c:f>
              <c:strCache>
                <c:ptCount val="1"/>
                <c:pt idx="0">
                  <c:v>DN £m</c:v>
                </c:pt>
              </c:strCache>
            </c:strRef>
          </c:tx>
          <c:spPr>
            <a:solidFill>
              <a:schemeClr val="accent2"/>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Sheet2!$S$3:$S$8</c:f>
              <c:numCache>
                <c:formatCode>"£"#,##0.00</c:formatCode>
                <c:ptCount val="6"/>
                <c:pt idx="0">
                  <c:v>0.75966419868750001</c:v>
                </c:pt>
                <c:pt idx="1">
                  <c:v>7.8187499999999993E-2</c:v>
                </c:pt>
                <c:pt idx="2">
                  <c:v>9.3094633187499998E-2</c:v>
                </c:pt>
                <c:pt idx="3">
                  <c:v>6.2125E-2</c:v>
                </c:pt>
                <c:pt idx="4">
                  <c:v>6.9500000000000006E-2</c:v>
                </c:pt>
                <c:pt idx="5">
                  <c:v>0.12162499999999998</c:v>
                </c:pt>
              </c:numCache>
            </c:numRef>
          </c:val>
          <c:extLst>
            <c:ext xmlns:c16="http://schemas.microsoft.com/office/drawing/2014/chart" uri="{C3380CC4-5D6E-409C-BE32-E72D297353CC}">
              <c16:uniqueId val="{00000001-6CF6-487C-B157-E95FE03E2A88}"/>
            </c:ext>
          </c:extLst>
        </c:ser>
        <c:ser>
          <c:idx val="2"/>
          <c:order val="2"/>
          <c:tx>
            <c:strRef>
              <c:f>Sheet2!$T$2</c:f>
              <c:strCache>
                <c:ptCount val="1"/>
                <c:pt idx="0">
                  <c:v>IGT £m</c:v>
                </c:pt>
              </c:strCache>
            </c:strRef>
          </c:tx>
          <c:spPr>
            <a:solidFill>
              <a:schemeClr val="accent3"/>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Sheet2!$T$3:$T$8</c:f>
              <c:numCache>
                <c:formatCode>"£"#,##0.00</c:formatCode>
                <c:ptCount val="6"/>
                <c:pt idx="0">
                  <c:v>0.1182671457525</c:v>
                </c:pt>
                <c:pt idx="1">
                  <c:v>1.2172499999999999E-2</c:v>
                </c:pt>
                <c:pt idx="2">
                  <c:v>1.4493293972500002E-2</c:v>
                </c:pt>
                <c:pt idx="3">
                  <c:v>1.0675E-2</c:v>
                </c:pt>
                <c:pt idx="4">
                  <c:v>1.082E-2</c:v>
                </c:pt>
                <c:pt idx="5">
                  <c:v>1.8935E-2</c:v>
                </c:pt>
              </c:numCache>
            </c:numRef>
          </c:val>
          <c:extLst>
            <c:ext xmlns:c16="http://schemas.microsoft.com/office/drawing/2014/chart" uri="{C3380CC4-5D6E-409C-BE32-E72D297353CC}">
              <c16:uniqueId val="{00000002-6CF6-487C-B157-E95FE03E2A88}"/>
            </c:ext>
          </c:extLst>
        </c:ser>
        <c:ser>
          <c:idx val="3"/>
          <c:order val="3"/>
          <c:tx>
            <c:strRef>
              <c:f>Sheet2!$U$2</c:f>
              <c:strCache>
                <c:ptCount val="1"/>
                <c:pt idx="0">
                  <c:v>NTS £m</c:v>
                </c:pt>
              </c:strCache>
            </c:strRef>
          </c:tx>
          <c:spPr>
            <a:solidFill>
              <a:schemeClr val="accent4"/>
            </a:solidFill>
            <a:ln>
              <a:noFill/>
            </a:ln>
            <a:effectLst/>
          </c:spPr>
          <c:invertIfNegative val="0"/>
          <c:cat>
            <c:strRef>
              <c:f>Sheet2!$P$3:$P$8</c:f>
              <c:strCache>
                <c:ptCount val="6"/>
                <c:pt idx="0">
                  <c:v>Major Release</c:v>
                </c:pt>
                <c:pt idx="1">
                  <c:v>Standalone Delivery</c:v>
                </c:pt>
                <c:pt idx="2">
                  <c:v>Design</c:v>
                </c:pt>
                <c:pt idx="3">
                  <c:v>PAC</c:v>
                </c:pt>
                <c:pt idx="4">
                  <c:v>Market Trials</c:v>
                </c:pt>
                <c:pt idx="5">
                  <c:v>REC Change Development</c:v>
                </c:pt>
              </c:strCache>
            </c:strRef>
          </c:cat>
          <c:val>
            <c:numRef>
              <c:f>Sheet2!$U$3:$U$8</c:f>
              <c:numCache>
                <c:formatCode>"£"#,##0.00</c:formatCode>
                <c:ptCount val="6"/>
                <c:pt idx="0">
                  <c:v>4.6126372927499999E-2</c:v>
                </c:pt>
                <c:pt idx="1">
                  <c:v>4.7475E-3</c:v>
                </c:pt>
                <c:pt idx="2">
                  <c:v>5.6526525475000004E-3</c:v>
                </c:pt>
                <c:pt idx="3">
                  <c:v>0</c:v>
                </c:pt>
                <c:pt idx="4">
                  <c:v>4.2199999999999998E-3</c:v>
                </c:pt>
                <c:pt idx="5">
                  <c:v>7.3850000000000001E-3</c:v>
                </c:pt>
              </c:numCache>
            </c:numRef>
          </c:val>
          <c:extLst>
            <c:ext xmlns:c16="http://schemas.microsoft.com/office/drawing/2014/chart" uri="{C3380CC4-5D6E-409C-BE32-E72D297353CC}">
              <c16:uniqueId val="{00000003-6CF6-487C-B157-E95FE03E2A88}"/>
            </c:ext>
          </c:extLst>
        </c:ser>
        <c:dLbls>
          <c:showLegendKey val="0"/>
          <c:showVal val="0"/>
          <c:showCatName val="0"/>
          <c:showSerName val="0"/>
          <c:showPercent val="0"/>
          <c:showBubbleSize val="0"/>
        </c:dLbls>
        <c:gapWidth val="219"/>
        <c:overlap val="-27"/>
        <c:axId val="377677184"/>
        <c:axId val="377679680"/>
      </c:barChart>
      <c:catAx>
        <c:axId val="37767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7679680"/>
        <c:crosses val="autoZero"/>
        <c:auto val="1"/>
        <c:lblAlgn val="ctr"/>
        <c:lblOffset val="100"/>
        <c:noMultiLvlLbl val="0"/>
      </c:catAx>
      <c:valAx>
        <c:axId val="377679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76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£m forecast total committed </a:t>
            </a:r>
            <a:r>
              <a:rPr lang="en-GB" sz="1100" baseline="0"/>
              <a:t>funds (@maximum utilisation)</a:t>
            </a:r>
            <a:endParaRPr lang="en-GB"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Sheet1!$G$1</c:f>
              <c:strCache>
                <c:ptCount val="1"/>
                <c:pt idx="0">
                  <c:v>£m Monthly Forecacst (Maximum Utlisation)</c:v>
                </c:pt>
              </c:strCache>
            </c:strRef>
          </c:tx>
          <c:spPr>
            <a:ln w="28575" cap="rnd">
              <a:solidFill>
                <a:schemeClr val="accent1"/>
              </a:solidFill>
              <a:round/>
            </a:ln>
            <a:effectLst/>
          </c:spPr>
          <c:marker>
            <c:symbol val="none"/>
          </c:marker>
          <c:cat>
            <c:strRef>
              <c:f>Sheet1!$A$2:$A$13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Sheet1!$G$2:$G$13</c:f>
              <c:numCache>
                <c:formatCode>0.0</c:formatCode>
                <c:ptCount val="12"/>
                <c:pt idx="0">
                  <c:v>7.9000000000000001E-2</c:v>
                </c:pt>
                <c:pt idx="1">
                  <c:v>0.874</c:v>
                </c:pt>
                <c:pt idx="2">
                  <c:v>0.16699999999999998</c:v>
                </c:pt>
                <c:pt idx="3">
                  <c:v>7.9000000000000001E-2</c:v>
                </c:pt>
                <c:pt idx="4">
                  <c:v>7.9000000000000001E-2</c:v>
                </c:pt>
                <c:pt idx="5">
                  <c:v>0.874</c:v>
                </c:pt>
                <c:pt idx="6">
                  <c:v>7.9000000000000001E-2</c:v>
                </c:pt>
                <c:pt idx="7">
                  <c:v>0.16699999999999998</c:v>
                </c:pt>
                <c:pt idx="8">
                  <c:v>7.9000000000000001E-2</c:v>
                </c:pt>
                <c:pt idx="9">
                  <c:v>0.874</c:v>
                </c:pt>
                <c:pt idx="10">
                  <c:v>7.9000000000000001E-2</c:v>
                </c:pt>
                <c:pt idx="11">
                  <c:v>7.9000000000000001E-2</c:v>
                </c:pt>
              </c:numCache>
            </c:numRef>
          </c:val>
          <c:smooth val="0"/>
          <c:extLst>
            <c:ext xmlns:c16="http://schemas.microsoft.com/office/drawing/2014/chart" uri="{C3380CC4-5D6E-409C-BE32-E72D297353CC}">
              <c16:uniqueId val="{00000000-F34F-4FE2-820F-9E0B7DC8D7ED}"/>
            </c:ext>
          </c:extLst>
        </c:ser>
        <c:ser>
          <c:idx val="1"/>
          <c:order val="1"/>
          <c:tx>
            <c:strRef>
              <c:f>Sheet1!$H$1</c:f>
              <c:strCache>
                <c:ptCount val="1"/>
                <c:pt idx="0">
                  <c:v>£m Cumulative Forecast (Maximum Utlisation)</c:v>
                </c:pt>
              </c:strCache>
            </c:strRef>
          </c:tx>
          <c:spPr>
            <a:ln w="28575" cap="rnd">
              <a:solidFill>
                <a:schemeClr val="accent2"/>
              </a:solidFill>
              <a:round/>
            </a:ln>
            <a:effectLst/>
          </c:spPr>
          <c:marker>
            <c:symbol val="none"/>
          </c:marker>
          <c:cat>
            <c:strRef>
              <c:f>Sheet1!$A$2:$A$13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Sheet1!$H$2:$H$13</c:f>
              <c:numCache>
                <c:formatCode>0.0</c:formatCode>
                <c:ptCount val="12"/>
                <c:pt idx="0">
                  <c:v>7.9000000000000001E-2</c:v>
                </c:pt>
                <c:pt idx="1">
                  <c:v>0.95299999999999996</c:v>
                </c:pt>
                <c:pt idx="2">
                  <c:v>1.1199999999999999</c:v>
                </c:pt>
                <c:pt idx="3">
                  <c:v>1.1990000000000001</c:v>
                </c:pt>
                <c:pt idx="4">
                  <c:v>1.2779999999999998</c:v>
                </c:pt>
                <c:pt idx="5">
                  <c:v>2.1520000000000001</c:v>
                </c:pt>
                <c:pt idx="6">
                  <c:v>2.2310000000000003</c:v>
                </c:pt>
                <c:pt idx="7">
                  <c:v>2.3980000000000001</c:v>
                </c:pt>
                <c:pt idx="8">
                  <c:v>2.4770000000000003</c:v>
                </c:pt>
                <c:pt idx="9">
                  <c:v>3.3510000000000004</c:v>
                </c:pt>
                <c:pt idx="10">
                  <c:v>3.4300000000000006</c:v>
                </c:pt>
                <c:pt idx="11">
                  <c:v>3.5090000000000008</c:v>
                </c:pt>
              </c:numCache>
            </c:numRef>
          </c:val>
          <c:smooth val="0"/>
          <c:extLst>
            <c:ext xmlns:c16="http://schemas.microsoft.com/office/drawing/2014/chart" uri="{C3380CC4-5D6E-409C-BE32-E72D297353CC}">
              <c16:uniqueId val="{00000001-F34F-4FE2-820F-9E0B7DC8D7ED}"/>
            </c:ext>
          </c:extLst>
        </c:ser>
        <c:dLbls>
          <c:showLegendKey val="0"/>
          <c:showVal val="0"/>
          <c:showCatName val="0"/>
          <c:showSerName val="0"/>
          <c:showPercent val="0"/>
          <c:showBubbleSize val="0"/>
        </c:dLbls>
        <c:smooth val="0"/>
        <c:axId val="609023440"/>
        <c:axId val="609027600"/>
      </c:lineChart>
      <c:catAx>
        <c:axId val="60902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7600"/>
        <c:crosses val="autoZero"/>
        <c:auto val="1"/>
        <c:lblAlgn val="ctr"/>
        <c:lblOffset val="100"/>
        <c:noMultiLvlLbl val="0"/>
      </c:catAx>
      <c:valAx>
        <c:axId val="609027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2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0.47351</cdr:x>
      <cdr:y>0.47098</cdr:y>
    </cdr:from>
    <cdr:to>
      <cdr:x>0.83087</cdr:x>
      <cdr:y>0.52902</cdr:y>
    </cdr:to>
    <cdr:sp macro="" textlink="">
      <cdr:nvSpPr>
        <cdr:cNvPr id="2" name="Text Box 2"/>
        <cdr:cNvSpPr txBox="1">
          <a:spLocks xmlns:a="http://schemas.openxmlformats.org/drawingml/2006/main" noChangeArrowheads="1"/>
        </cdr:cNvSpPr>
      </cdr:nvSpPr>
      <cdr:spPr bwMode="auto">
        <a:xfrm xmlns:a="http://schemas.openxmlformats.org/drawingml/2006/main">
          <a:off x="2655198" y="1597936"/>
          <a:ext cx="2003905" cy="1969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Funding approval for Major Release</a:t>
          </a:r>
        </a:p>
      </cdr:txBody>
    </cdr:sp>
  </cdr:relSizeAnchor>
  <cdr:relSizeAnchor xmlns:cdr="http://schemas.openxmlformats.org/drawingml/2006/chartDrawing">
    <cdr:from>
      <cdr:x>0.191</cdr:x>
      <cdr:y>0.59427</cdr:y>
    </cdr:from>
    <cdr:to>
      <cdr:x>0.51955</cdr:x>
      <cdr:y>0.65794</cdr:y>
    </cdr:to>
    <cdr:cxnSp macro="">
      <cdr:nvCxnSpPr>
        <cdr:cNvPr id="4" name="Straight Arrow Connector 3">
          <a:extLst xmlns:a="http://schemas.openxmlformats.org/drawingml/2006/main">
            <a:ext uri="{FF2B5EF4-FFF2-40B4-BE49-F238E27FC236}">
              <a16:creationId xmlns:a16="http://schemas.microsoft.com/office/drawing/2014/main" id="{D710D9B8-62EA-412B-A90B-11ED08CE0A39}"/>
            </a:ext>
          </a:extLst>
        </cdr:cNvPr>
        <cdr:cNvCxnSpPr/>
      </cdr:nvCxnSpPr>
      <cdr:spPr>
        <a:xfrm xmlns:a="http://schemas.openxmlformats.org/drawingml/2006/main" flipH="1">
          <a:off x="1071023" y="2016224"/>
          <a:ext cx="1842387" cy="21602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0.48438</cdr:x>
      <cdr:y>0.59427</cdr:y>
    </cdr:from>
    <cdr:to>
      <cdr:x>0.53771</cdr:x>
      <cdr:y>0.64334</cdr:y>
    </cdr:to>
    <cdr:cxnSp macro="">
      <cdr:nvCxnSpPr>
        <cdr:cNvPr id="5" name="Straight Arrow Connector 4">
          <a:extLst xmlns:a="http://schemas.openxmlformats.org/drawingml/2006/main">
            <a:ext uri="{FF2B5EF4-FFF2-40B4-BE49-F238E27FC236}">
              <a16:creationId xmlns:a16="http://schemas.microsoft.com/office/drawing/2014/main" id="{4B575924-DC4A-4601-8886-1BBCF3C33EB1}"/>
            </a:ext>
          </a:extLst>
        </cdr:cNvPr>
        <cdr:cNvCxnSpPr/>
      </cdr:nvCxnSpPr>
      <cdr:spPr>
        <a:xfrm xmlns:a="http://schemas.openxmlformats.org/drawingml/2006/main" flipH="1">
          <a:off x="2716166" y="2016224"/>
          <a:ext cx="299072" cy="16650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0.55055</cdr:x>
      <cdr:y>0.59427</cdr:y>
    </cdr:from>
    <cdr:to>
      <cdr:x>0.7817</cdr:x>
      <cdr:y>0.61549</cdr:y>
    </cdr:to>
    <cdr:cxnSp macro="">
      <cdr:nvCxnSpPr>
        <cdr:cNvPr id="7" name="Straight Arrow Connector 6">
          <a:extLst xmlns:a="http://schemas.openxmlformats.org/drawingml/2006/main">
            <a:ext uri="{FF2B5EF4-FFF2-40B4-BE49-F238E27FC236}">
              <a16:creationId xmlns:a16="http://schemas.microsoft.com/office/drawing/2014/main" id="{4F205CE3-84AB-419D-BB20-D1CBB21F7989}"/>
            </a:ext>
          </a:extLst>
        </cdr:cNvPr>
        <cdr:cNvCxnSpPr/>
      </cdr:nvCxnSpPr>
      <cdr:spPr>
        <a:xfrm xmlns:a="http://schemas.openxmlformats.org/drawingml/2006/main">
          <a:off x="3087246" y="2016224"/>
          <a:ext cx="1296144" cy="720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98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90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43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22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67331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39</a:t>
            </a:fld>
            <a:endParaRPr lang="en-GB"/>
          </a:p>
        </p:txBody>
      </p:sp>
    </p:spTree>
    <p:extLst>
      <p:ext uri="{BB962C8B-B14F-4D97-AF65-F5344CB8AC3E}">
        <p14:creationId xmlns:p14="http://schemas.microsoft.com/office/powerpoint/2010/main" val="172487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170481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401775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3745090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55</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58</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62</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65</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0486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41816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424369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344233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54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20499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28622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8" y="260494"/>
            <a:ext cx="4691063" cy="477054"/>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241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xoserve.com/change/change-proposals/xrn-5236-reporting-valid-confirmed-theft-of-gas-into-central-systems-modification-0734/" TargetMode="External"/><Relationship Id="rId13" Type="http://schemas.openxmlformats.org/officeDocument/2006/relationships/hyperlink" Target="https://www.xoserve.com/change/change-proposals/xrn-4992-modification-0687-creation-of-new-charge-to-recover-last-resort-supply-payments/"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4713-actual-read-following-estimated-transfer-read-calculating-aq-of-1-linked-to-xrn4690/" TargetMode="External"/><Relationship Id="rId12" Type="http://schemas.openxmlformats.org/officeDocument/2006/relationships/hyperlink" Target="https://www.xoserve.com/change/change-proposals/xrn-4989-online-end-to-end-credit-interest-process-defect-10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xoserve.com/change/change-proposals/xrn-5231-provision-of-a-fwacv-service/" TargetMode="External"/><Relationship Id="rId11" Type="http://schemas.openxmlformats.org/officeDocument/2006/relationships/hyperlink" Target="https://www.xoserve.com/change/change-proposals/xrn-4990-transfer-of-sites-with-low-read-submission-performance-from-class-2-and-3-into-class-4-mod0664/" TargetMode="External"/><Relationship Id="rId5" Type="http://schemas.openxmlformats.org/officeDocument/2006/relationships/hyperlink" Target="https://www.xoserve.com/change/change-proposals/xrn-5469-increasing-the-frequency-of-fsg-payments/" TargetMode="External"/><Relationship Id="rId10" Type="http://schemas.openxmlformats.org/officeDocument/2006/relationships/hyperlink" Target="https://www.xoserve.com/change/change-proposals/xrn-4978-notification-of-rolling-aq-value-following-transfer-of-ownership-between-m-5-and-m/" TargetMode="External"/><Relationship Id="rId4" Type="http://schemas.openxmlformats.org/officeDocument/2006/relationships/hyperlink" Target="https://www.xoserve.com/change/change-proposals/xrn5316-rejecting-a-replacement-read-with-a-pre-line-in-the-sand-lis-read-date/" TargetMode="External"/><Relationship Id="rId9" Type="http://schemas.openxmlformats.org/officeDocument/2006/relationships/hyperlink" Target="https://www.xoserve.com/change/change-proposals/xrn-4900-biomethane-sites-with-reduced-propane-injection/" TargetMode="External"/><Relationship Id="rId14" Type="http://schemas.openxmlformats.org/officeDocument/2006/relationships/hyperlink" Target="https://www.xoserve.com/change/change-proposals/xrn-5298-h100-fife-project-phase-1-initial-assessmen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xoserve.com/change/change-proposals/xrn5454-supplier-of-last-resort-solr-reporting-suit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53-gsos-2-3-13-payment-automation/"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45-deferral-of-creation-of-class-change-reads-for-dm-to-ndm-and-ndm-to-dm-sites-at-transfer-of-ownership/" TargetMode="External"/><Relationship Id="rId11" Type="http://schemas.openxmlformats.org/officeDocument/2006/relationships/hyperlink" Target="https://www.xoserve.com/change/change-proposals/xrn-5517-hydrogen-checker-website/" TargetMode="External"/><Relationship Id="rId5" Type="http://schemas.openxmlformats.org/officeDocument/2006/relationships/hyperlink" Target="https://www.xoserve.com/change/change-proposals/xrn-5286-clarificatory-change-to-the-aq-amendment-process-to-be-applied-retrospectively-modification-0746/" TargetMode="External"/><Relationship Id="rId10" Type="http://schemas.openxmlformats.org/officeDocument/2006/relationships/hyperlink" Target="https://www.xoserve.com/change/change-proposals/xrn-5473-meter-asset-detail-proactive-monitoring-service/"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71-services-to-release-data-to-unc-parti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xoserve.com/change/change-proposals/xrn-5546-resolution-of-address-interactions-between-dcc-and-cdsp/" TargetMode="External"/><Relationship Id="rId3" Type="http://schemas.openxmlformats.org/officeDocument/2006/relationships/hyperlink" Target="https://www.xoserve.com/change/change-proposals/xrn-5531-hydrogen-village-trial/" TargetMode="External"/><Relationship Id="rId7" Type="http://schemas.openxmlformats.org/officeDocument/2006/relationships/hyperlink" Target="https://www.xoserve.com/change/change-proposals/xrn-5545-hydrogen-trial-visualisation-dashboard/" TargetMode="External"/><Relationship Id="rId2" Type="http://schemas.openxmlformats.org/officeDocument/2006/relationships/hyperlink" Target="https://www.xoserve.com/change/change-proposals/xrn-5529-unc-derogation-process-mod-0800/"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1-amendment-to-the-uig-additional-national-data-reporting/" TargetMode="External"/><Relationship Id="rId5" Type="http://schemas.openxmlformats.org/officeDocument/2006/relationships/hyperlink" Target="https://www.xoserve.com/change/change-proposals/xrn-5535-processing-of-css-switch-requests-received-in-time-period-5/" TargetMode="External"/><Relationship Id="rId4" Type="http://schemas.openxmlformats.org/officeDocument/2006/relationships/hyperlink" Target="https://www.xoserve.com/change/change-proposals/xrn-5532-hydrogen-town-trial/" TargetMode="External"/><Relationship Id="rId9" Type="http://schemas.openxmlformats.org/officeDocument/2006/relationships/hyperlink" Target="https://www.xoserve.com/change/change-proposals/xrn-5547-updating-the-comprehensive-invoice-master-list-and-inv-templa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roposals/xrn-5554-allocation-of-unidentified-gas-expert-auge-management-independent-re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roposals/xrn-5555-amend-existing-large-load-site-repor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556-cms-rebuild-parent-xr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556a-first-release-of-new-c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78-mt-po-change-pack-august-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package" Target="../embeddings/Microsoft_Word_Document1.docx"/><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www.gasgovernance.co.uk/0734"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7.sv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mbraco.xoserve.com/media/43585/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gasgovernance.co.uk/sites/default/files/ggf/page/2018-12/Change%20Management%20Procedures%20v2%20%209.11.18.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September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a:solidFill>
                  <a:schemeClr val="accent1"/>
                </a:solidFill>
              </a:rPr>
              <a:t>Release bandwidth &amp; impacts to budget BP23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344890"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602232" y="3384671"/>
            <a:ext cx="3548888"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614749" y="3637016"/>
            <a:ext cx="3536371"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546094" y="307878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a:t>N23</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287500" y="4636372"/>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BP22 Delivery Budget Impact</a:t>
            </a:r>
          </a:p>
        </p:txBody>
      </p:sp>
      <p:sp>
        <p:nvSpPr>
          <p:cNvPr id="6" name="TextBox 5">
            <a:extLst>
              <a:ext uri="{FF2B5EF4-FFF2-40B4-BE49-F238E27FC236}">
                <a16:creationId xmlns:a16="http://schemas.microsoft.com/office/drawing/2014/main" id="{3F5E1E34-A7C5-4ADB-AD50-AF4361E92784}"/>
              </a:ext>
            </a:extLst>
          </p:cNvPr>
          <p:cNvSpPr txBox="1"/>
          <p:nvPr/>
        </p:nvSpPr>
        <p:spPr>
          <a:xfrm>
            <a:off x="2231033" y="654562"/>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46" name="TextBox 45">
            <a:extLst>
              <a:ext uri="{FF2B5EF4-FFF2-40B4-BE49-F238E27FC236}">
                <a16:creationId xmlns:a16="http://schemas.microsoft.com/office/drawing/2014/main" id="{83863317-182C-45CE-8720-6CB1B1DFAB8E}"/>
              </a:ext>
            </a:extLst>
          </p:cNvPr>
          <p:cNvSpPr txBox="1"/>
          <p:nvPr/>
        </p:nvSpPr>
        <p:spPr>
          <a:xfrm>
            <a:off x="5821152" y="649605"/>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48" name="TextBox 47">
            <a:extLst>
              <a:ext uri="{FF2B5EF4-FFF2-40B4-BE49-F238E27FC236}">
                <a16:creationId xmlns:a16="http://schemas.microsoft.com/office/drawing/2014/main" id="{DBB8935C-6F57-48EA-9906-A5D9B02DBFE0}"/>
              </a:ext>
            </a:extLst>
          </p:cNvPr>
          <p:cNvSpPr txBox="1"/>
          <p:nvPr/>
        </p:nvSpPr>
        <p:spPr>
          <a:xfrm>
            <a:off x="8136355" y="650099"/>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pic>
        <p:nvPicPr>
          <p:cNvPr id="8" name="Picture 7">
            <a:extLst>
              <a:ext uri="{FF2B5EF4-FFF2-40B4-BE49-F238E27FC236}">
                <a16:creationId xmlns:a16="http://schemas.microsoft.com/office/drawing/2014/main" id="{721604B5-675F-42B1-820A-8DCF184AE4D8}"/>
              </a:ext>
            </a:extLst>
          </p:cNvPr>
          <p:cNvPicPr>
            <a:picLocks noChangeAspect="1"/>
          </p:cNvPicPr>
          <p:nvPr/>
        </p:nvPicPr>
        <p:blipFill>
          <a:blip r:embed="rId3"/>
          <a:stretch>
            <a:fillRect/>
          </a:stretch>
        </p:blipFill>
        <p:spPr>
          <a:xfrm>
            <a:off x="91440" y="558428"/>
            <a:ext cx="8920686" cy="3657632"/>
          </a:xfrm>
          <a:prstGeom prst="rect">
            <a:avLst/>
          </a:prstGeom>
        </p:spPr>
      </p:pic>
      <p:pic>
        <p:nvPicPr>
          <p:cNvPr id="10" name="Picture 9">
            <a:extLst>
              <a:ext uri="{FF2B5EF4-FFF2-40B4-BE49-F238E27FC236}">
                <a16:creationId xmlns:a16="http://schemas.microsoft.com/office/drawing/2014/main" id="{59FE5C2A-522F-4FF4-BE5C-131C29B11F24}"/>
              </a:ext>
            </a:extLst>
          </p:cNvPr>
          <p:cNvPicPr>
            <a:picLocks noChangeAspect="1"/>
          </p:cNvPicPr>
          <p:nvPr/>
        </p:nvPicPr>
        <p:blipFill>
          <a:blip r:embed="rId4"/>
          <a:stretch>
            <a:fillRect/>
          </a:stretch>
        </p:blipFill>
        <p:spPr>
          <a:xfrm>
            <a:off x="91440" y="3853009"/>
            <a:ext cx="8920686" cy="952773"/>
          </a:xfrm>
          <a:prstGeom prst="rect">
            <a:avLst/>
          </a:prstGeom>
        </p:spPr>
      </p:pic>
      <p:sp>
        <p:nvSpPr>
          <p:cNvPr id="11" name="TextBox 10">
            <a:extLst>
              <a:ext uri="{FF2B5EF4-FFF2-40B4-BE49-F238E27FC236}">
                <a16:creationId xmlns:a16="http://schemas.microsoft.com/office/drawing/2014/main" id="{602C66ED-3FF2-43DD-AE6F-813504DBF62F}"/>
              </a:ext>
            </a:extLst>
          </p:cNvPr>
          <p:cNvSpPr txBox="1"/>
          <p:nvPr/>
        </p:nvSpPr>
        <p:spPr>
          <a:xfrm>
            <a:off x="199201" y="4036469"/>
            <a:ext cx="353943" cy="585852"/>
          </a:xfrm>
          <a:prstGeom prst="rect">
            <a:avLst/>
          </a:prstGeom>
          <a:solidFill>
            <a:schemeClr val="bg1">
              <a:lumMod val="75000"/>
            </a:schemeClr>
          </a:solidFill>
        </p:spPr>
        <p:txBody>
          <a:bodyPr vert="vert270" wrap="square" rtlCol="0">
            <a:spAutoFit/>
          </a:bodyPr>
          <a:lstStyle/>
          <a:p>
            <a:r>
              <a:rPr lang="en-GB" sz="1100"/>
              <a:t>Activity </a:t>
            </a:r>
          </a:p>
        </p:txBody>
      </p:sp>
      <p:sp>
        <p:nvSpPr>
          <p:cNvPr id="50" name="TextBox 49">
            <a:extLst>
              <a:ext uri="{FF2B5EF4-FFF2-40B4-BE49-F238E27FC236}">
                <a16:creationId xmlns:a16="http://schemas.microsoft.com/office/drawing/2014/main" id="{3DD0F169-34B3-4091-963F-981AD563CFD4}"/>
              </a:ext>
            </a:extLst>
          </p:cNvPr>
          <p:cNvSpPr txBox="1"/>
          <p:nvPr/>
        </p:nvSpPr>
        <p:spPr>
          <a:xfrm>
            <a:off x="2167533" y="637457"/>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51" name="TextBox 50">
            <a:extLst>
              <a:ext uri="{FF2B5EF4-FFF2-40B4-BE49-F238E27FC236}">
                <a16:creationId xmlns:a16="http://schemas.microsoft.com/office/drawing/2014/main" id="{A5607263-E603-4A94-B54D-D540CA927E92}"/>
              </a:ext>
            </a:extLst>
          </p:cNvPr>
          <p:cNvSpPr txBox="1"/>
          <p:nvPr/>
        </p:nvSpPr>
        <p:spPr>
          <a:xfrm>
            <a:off x="5784811" y="659550"/>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52" name="TextBox 51">
            <a:extLst>
              <a:ext uri="{FF2B5EF4-FFF2-40B4-BE49-F238E27FC236}">
                <a16:creationId xmlns:a16="http://schemas.microsoft.com/office/drawing/2014/main" id="{5B55E617-FBCE-41A8-A677-20C2C7BCBD00}"/>
              </a:ext>
            </a:extLst>
          </p:cNvPr>
          <p:cNvSpPr txBox="1"/>
          <p:nvPr/>
        </p:nvSpPr>
        <p:spPr>
          <a:xfrm>
            <a:off x="8172696" y="675267"/>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sp>
        <p:nvSpPr>
          <p:cNvPr id="53" name="TextBox 52">
            <a:extLst>
              <a:ext uri="{FF2B5EF4-FFF2-40B4-BE49-F238E27FC236}">
                <a16:creationId xmlns:a16="http://schemas.microsoft.com/office/drawing/2014/main" id="{034D17A3-05AD-4F8D-B488-F3EC6B597F6A}"/>
              </a:ext>
            </a:extLst>
          </p:cNvPr>
          <p:cNvSpPr txBox="1"/>
          <p:nvPr/>
        </p:nvSpPr>
        <p:spPr>
          <a:xfrm>
            <a:off x="1570482" y="4210641"/>
            <a:ext cx="3503168"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Design</a:t>
            </a:r>
          </a:p>
        </p:txBody>
      </p:sp>
      <p:sp>
        <p:nvSpPr>
          <p:cNvPr id="54" name="TextBox 53">
            <a:extLst>
              <a:ext uri="{FF2B5EF4-FFF2-40B4-BE49-F238E27FC236}">
                <a16:creationId xmlns:a16="http://schemas.microsoft.com/office/drawing/2014/main" id="{D49C2AFD-BAF1-4FA1-99A3-4F3BBC2E39B9}"/>
              </a:ext>
            </a:extLst>
          </p:cNvPr>
          <p:cNvSpPr txBox="1"/>
          <p:nvPr/>
        </p:nvSpPr>
        <p:spPr>
          <a:xfrm>
            <a:off x="710563" y="4450286"/>
            <a:ext cx="8274615" cy="20647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59" name="TextBox 58">
            <a:extLst>
              <a:ext uri="{FF2B5EF4-FFF2-40B4-BE49-F238E27FC236}">
                <a16:creationId xmlns:a16="http://schemas.microsoft.com/office/drawing/2014/main" id="{CE57D743-FE83-4E5E-A975-77FDF77B91DC}"/>
              </a:ext>
            </a:extLst>
          </p:cNvPr>
          <p:cNvSpPr txBox="1"/>
          <p:nvPr/>
        </p:nvSpPr>
        <p:spPr>
          <a:xfrm>
            <a:off x="470718" y="2300029"/>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Build/Test / Imp</a:t>
            </a:r>
          </a:p>
        </p:txBody>
      </p:sp>
      <p:sp>
        <p:nvSpPr>
          <p:cNvPr id="60" name="TextBox 59">
            <a:extLst>
              <a:ext uri="{FF2B5EF4-FFF2-40B4-BE49-F238E27FC236}">
                <a16:creationId xmlns:a16="http://schemas.microsoft.com/office/drawing/2014/main" id="{78E71EB5-46C2-4783-A7E6-FD48D6FA06B4}"/>
              </a:ext>
            </a:extLst>
          </p:cNvPr>
          <p:cNvSpPr txBox="1"/>
          <p:nvPr/>
        </p:nvSpPr>
        <p:spPr>
          <a:xfrm>
            <a:off x="1257074" y="2288128"/>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1" name="TextBox 60">
            <a:extLst>
              <a:ext uri="{FF2B5EF4-FFF2-40B4-BE49-F238E27FC236}">
                <a16:creationId xmlns:a16="http://schemas.microsoft.com/office/drawing/2014/main" id="{3CD43256-7247-49B7-8C15-3EAA0C1E890C}"/>
              </a:ext>
            </a:extLst>
          </p:cNvPr>
          <p:cNvSpPr txBox="1"/>
          <p:nvPr/>
        </p:nvSpPr>
        <p:spPr>
          <a:xfrm>
            <a:off x="1071103" y="2536630"/>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62" name="TextBox 61">
            <a:extLst>
              <a:ext uri="{FF2B5EF4-FFF2-40B4-BE49-F238E27FC236}">
                <a16:creationId xmlns:a16="http://schemas.microsoft.com/office/drawing/2014/main" id="{AC4EA164-254D-49A5-8BDD-2D15540E72E0}"/>
              </a:ext>
            </a:extLst>
          </p:cNvPr>
          <p:cNvSpPr txBox="1"/>
          <p:nvPr/>
        </p:nvSpPr>
        <p:spPr>
          <a:xfrm>
            <a:off x="2333014" y="2536630"/>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3" name="TextBox 62">
            <a:extLst>
              <a:ext uri="{FF2B5EF4-FFF2-40B4-BE49-F238E27FC236}">
                <a16:creationId xmlns:a16="http://schemas.microsoft.com/office/drawing/2014/main" id="{839F3096-A884-4C3E-9FA9-2F233AA15E3A}"/>
              </a:ext>
            </a:extLst>
          </p:cNvPr>
          <p:cNvSpPr txBox="1"/>
          <p:nvPr/>
        </p:nvSpPr>
        <p:spPr>
          <a:xfrm>
            <a:off x="2579747" y="2755377"/>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64" name="TextBox 63">
            <a:extLst>
              <a:ext uri="{FF2B5EF4-FFF2-40B4-BE49-F238E27FC236}">
                <a16:creationId xmlns:a16="http://schemas.microsoft.com/office/drawing/2014/main" id="{494CB543-75A6-4F29-B066-155F580EE323}"/>
              </a:ext>
            </a:extLst>
          </p:cNvPr>
          <p:cNvSpPr txBox="1"/>
          <p:nvPr/>
        </p:nvSpPr>
        <p:spPr>
          <a:xfrm>
            <a:off x="3841658" y="2755377"/>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6" name="TextBox 65">
            <a:extLst>
              <a:ext uri="{FF2B5EF4-FFF2-40B4-BE49-F238E27FC236}">
                <a16:creationId xmlns:a16="http://schemas.microsoft.com/office/drawing/2014/main" id="{1E473238-ECBF-4597-A6AC-B6BF23BF27E5}"/>
              </a:ext>
            </a:extLst>
          </p:cNvPr>
          <p:cNvSpPr txBox="1"/>
          <p:nvPr/>
        </p:nvSpPr>
        <p:spPr>
          <a:xfrm>
            <a:off x="4759182" y="3012313"/>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7" name="TextBox 66">
            <a:extLst>
              <a:ext uri="{FF2B5EF4-FFF2-40B4-BE49-F238E27FC236}">
                <a16:creationId xmlns:a16="http://schemas.microsoft.com/office/drawing/2014/main" id="{24DDABE7-51C2-4D29-8A8D-C01560BC3094}"/>
              </a:ext>
            </a:extLst>
          </p:cNvPr>
          <p:cNvSpPr txBox="1"/>
          <p:nvPr/>
        </p:nvSpPr>
        <p:spPr>
          <a:xfrm>
            <a:off x="685179" y="4201885"/>
            <a:ext cx="849059"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68" name="TextBox 67">
            <a:extLst>
              <a:ext uri="{FF2B5EF4-FFF2-40B4-BE49-F238E27FC236}">
                <a16:creationId xmlns:a16="http://schemas.microsoft.com/office/drawing/2014/main" id="{5A6BAFAC-E2AE-4975-BA9A-CAA20FDD7972}"/>
              </a:ext>
            </a:extLst>
          </p:cNvPr>
          <p:cNvSpPr txBox="1"/>
          <p:nvPr/>
        </p:nvSpPr>
        <p:spPr>
          <a:xfrm>
            <a:off x="3497271" y="3013992"/>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87" name="TextBox 86">
            <a:extLst>
              <a:ext uri="{FF2B5EF4-FFF2-40B4-BE49-F238E27FC236}">
                <a16:creationId xmlns:a16="http://schemas.microsoft.com/office/drawing/2014/main" id="{7AA0EB07-97BE-47B9-BF72-6457DFDBFB5B}"/>
              </a:ext>
            </a:extLst>
          </p:cNvPr>
          <p:cNvSpPr txBox="1"/>
          <p:nvPr/>
        </p:nvSpPr>
        <p:spPr>
          <a:xfrm>
            <a:off x="5109894" y="4216060"/>
            <a:ext cx="3875284"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55" name="Rectangle 54">
            <a:extLst>
              <a:ext uri="{FF2B5EF4-FFF2-40B4-BE49-F238E27FC236}">
                <a16:creationId xmlns:a16="http://schemas.microsoft.com/office/drawing/2014/main" id="{6B46C467-C8A4-44D0-8F26-C82CF98DEAB4}"/>
              </a:ext>
            </a:extLst>
          </p:cNvPr>
          <p:cNvSpPr/>
          <p:nvPr/>
        </p:nvSpPr>
        <p:spPr>
          <a:xfrm>
            <a:off x="6920107" y="3654288"/>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Key</a:t>
            </a:r>
          </a:p>
          <a:p>
            <a:pPr algn="ctr"/>
            <a:endParaRPr lang="en-GB"/>
          </a:p>
          <a:p>
            <a:pPr algn="ctr"/>
            <a:endParaRPr lang="en-GB"/>
          </a:p>
          <a:p>
            <a:pPr algn="ctr"/>
            <a:endParaRPr lang="en-GB"/>
          </a:p>
          <a:p>
            <a:pPr algn="ctr"/>
            <a:r>
              <a:rPr lang="en-GB"/>
              <a:t> </a:t>
            </a:r>
          </a:p>
        </p:txBody>
      </p:sp>
      <p:sp>
        <p:nvSpPr>
          <p:cNvPr id="56" name="TextBox 55">
            <a:extLst>
              <a:ext uri="{FF2B5EF4-FFF2-40B4-BE49-F238E27FC236}">
                <a16:creationId xmlns:a16="http://schemas.microsoft.com/office/drawing/2014/main" id="{1FAC3FE7-F9DC-45BD-98AB-292AB7BA1671}"/>
              </a:ext>
            </a:extLst>
          </p:cNvPr>
          <p:cNvSpPr txBox="1"/>
          <p:nvPr/>
        </p:nvSpPr>
        <p:spPr>
          <a:xfrm>
            <a:off x="7142111" y="3996649"/>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BP23 Delivery Budget Impact</a:t>
            </a:r>
          </a:p>
        </p:txBody>
      </p:sp>
      <p:sp>
        <p:nvSpPr>
          <p:cNvPr id="57" name="TextBox 56">
            <a:extLst>
              <a:ext uri="{FF2B5EF4-FFF2-40B4-BE49-F238E27FC236}">
                <a16:creationId xmlns:a16="http://schemas.microsoft.com/office/drawing/2014/main" id="{A5E2641A-E510-47DF-9B93-C39969C33527}"/>
              </a:ext>
            </a:extLst>
          </p:cNvPr>
          <p:cNvSpPr txBox="1"/>
          <p:nvPr/>
        </p:nvSpPr>
        <p:spPr>
          <a:xfrm>
            <a:off x="7137169" y="4257852"/>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Development </a:t>
            </a:r>
          </a:p>
        </p:txBody>
      </p:sp>
      <p:sp>
        <p:nvSpPr>
          <p:cNvPr id="58" name="TextBox 57">
            <a:extLst>
              <a:ext uri="{FF2B5EF4-FFF2-40B4-BE49-F238E27FC236}">
                <a16:creationId xmlns:a16="http://schemas.microsoft.com/office/drawing/2014/main" id="{285C7C24-A67D-4B55-BD33-44919B215407}"/>
              </a:ext>
            </a:extLst>
          </p:cNvPr>
          <p:cNvSpPr txBox="1"/>
          <p:nvPr/>
        </p:nvSpPr>
        <p:spPr>
          <a:xfrm>
            <a:off x="7140537" y="4508115"/>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No £ Impact to BP23</a:t>
            </a:r>
          </a:p>
        </p:txBody>
      </p:sp>
      <p:sp>
        <p:nvSpPr>
          <p:cNvPr id="13" name="TextBox 12">
            <a:extLst>
              <a:ext uri="{FF2B5EF4-FFF2-40B4-BE49-F238E27FC236}">
                <a16:creationId xmlns:a16="http://schemas.microsoft.com/office/drawing/2014/main" id="{7A1563DE-A49C-44C6-AF77-D5303194D07F}"/>
              </a:ext>
            </a:extLst>
          </p:cNvPr>
          <p:cNvSpPr txBox="1"/>
          <p:nvPr/>
        </p:nvSpPr>
        <p:spPr>
          <a:xfrm>
            <a:off x="46786" y="2243243"/>
            <a:ext cx="487724" cy="261610"/>
          </a:xfrm>
          <a:prstGeom prst="rect">
            <a:avLst/>
          </a:prstGeom>
          <a:noFill/>
        </p:spPr>
        <p:txBody>
          <a:bodyPr wrap="square" rtlCol="0">
            <a:spAutoFit/>
          </a:bodyPr>
          <a:lstStyle/>
          <a:p>
            <a:r>
              <a:rPr lang="en-GB" sz="1050"/>
              <a:t>F23</a:t>
            </a:r>
          </a:p>
        </p:txBody>
      </p:sp>
      <p:sp>
        <p:nvSpPr>
          <p:cNvPr id="88" name="TextBox 87">
            <a:extLst>
              <a:ext uri="{FF2B5EF4-FFF2-40B4-BE49-F238E27FC236}">
                <a16:creationId xmlns:a16="http://schemas.microsoft.com/office/drawing/2014/main" id="{A636A73F-FA3E-45E6-8F3E-E0B197E26CAD}"/>
              </a:ext>
            </a:extLst>
          </p:cNvPr>
          <p:cNvSpPr txBox="1"/>
          <p:nvPr/>
        </p:nvSpPr>
        <p:spPr>
          <a:xfrm>
            <a:off x="780251" y="2529045"/>
            <a:ext cx="487724" cy="261610"/>
          </a:xfrm>
          <a:prstGeom prst="rect">
            <a:avLst/>
          </a:prstGeom>
          <a:noFill/>
        </p:spPr>
        <p:txBody>
          <a:bodyPr wrap="square" rtlCol="0">
            <a:spAutoFit/>
          </a:bodyPr>
          <a:lstStyle/>
          <a:p>
            <a:r>
              <a:rPr lang="en-GB" sz="1050"/>
              <a:t>J23</a:t>
            </a:r>
          </a:p>
        </p:txBody>
      </p:sp>
      <p:sp>
        <p:nvSpPr>
          <p:cNvPr id="89" name="TextBox 88">
            <a:extLst>
              <a:ext uri="{FF2B5EF4-FFF2-40B4-BE49-F238E27FC236}">
                <a16:creationId xmlns:a16="http://schemas.microsoft.com/office/drawing/2014/main" id="{ACA68487-2018-48AE-9BBE-9B802916965C}"/>
              </a:ext>
            </a:extLst>
          </p:cNvPr>
          <p:cNvSpPr txBox="1"/>
          <p:nvPr/>
        </p:nvSpPr>
        <p:spPr>
          <a:xfrm>
            <a:off x="2168645" y="2736949"/>
            <a:ext cx="487724" cy="261610"/>
          </a:xfrm>
          <a:prstGeom prst="rect">
            <a:avLst/>
          </a:prstGeom>
          <a:noFill/>
        </p:spPr>
        <p:txBody>
          <a:bodyPr wrap="square" rtlCol="0">
            <a:spAutoFit/>
          </a:bodyPr>
          <a:lstStyle/>
          <a:p>
            <a:r>
              <a:rPr lang="en-GB" sz="1050"/>
              <a:t>N23</a:t>
            </a:r>
          </a:p>
        </p:txBody>
      </p:sp>
      <p:sp>
        <p:nvSpPr>
          <p:cNvPr id="90" name="TextBox 89">
            <a:extLst>
              <a:ext uri="{FF2B5EF4-FFF2-40B4-BE49-F238E27FC236}">
                <a16:creationId xmlns:a16="http://schemas.microsoft.com/office/drawing/2014/main" id="{519975E4-0473-4042-B4B1-6D1B6D7D2C54}"/>
              </a:ext>
            </a:extLst>
          </p:cNvPr>
          <p:cNvSpPr txBox="1"/>
          <p:nvPr/>
        </p:nvSpPr>
        <p:spPr>
          <a:xfrm>
            <a:off x="3129015" y="2994406"/>
            <a:ext cx="487724" cy="261610"/>
          </a:xfrm>
          <a:prstGeom prst="rect">
            <a:avLst/>
          </a:prstGeom>
          <a:noFill/>
        </p:spPr>
        <p:txBody>
          <a:bodyPr wrap="square" rtlCol="0">
            <a:spAutoFit/>
          </a:bodyPr>
          <a:lstStyle/>
          <a:p>
            <a:r>
              <a:rPr lang="en-GB" sz="1050"/>
              <a:t>F24</a:t>
            </a:r>
          </a:p>
        </p:txBody>
      </p:sp>
      <p:sp>
        <p:nvSpPr>
          <p:cNvPr id="91" name="TextBox 90">
            <a:extLst>
              <a:ext uri="{FF2B5EF4-FFF2-40B4-BE49-F238E27FC236}">
                <a16:creationId xmlns:a16="http://schemas.microsoft.com/office/drawing/2014/main" id="{8900E61C-AB2A-4493-908F-4390BF73CE07}"/>
              </a:ext>
            </a:extLst>
          </p:cNvPr>
          <p:cNvSpPr txBox="1"/>
          <p:nvPr/>
        </p:nvSpPr>
        <p:spPr>
          <a:xfrm>
            <a:off x="5851958" y="3229766"/>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2" name="TextBox 91">
            <a:extLst>
              <a:ext uri="{FF2B5EF4-FFF2-40B4-BE49-F238E27FC236}">
                <a16:creationId xmlns:a16="http://schemas.microsoft.com/office/drawing/2014/main" id="{0F870CDB-9B6A-4E87-AC84-FA9F46CDF053}"/>
              </a:ext>
            </a:extLst>
          </p:cNvPr>
          <p:cNvSpPr txBox="1"/>
          <p:nvPr/>
        </p:nvSpPr>
        <p:spPr>
          <a:xfrm>
            <a:off x="4590047" y="3231445"/>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93" name="TextBox 92">
            <a:extLst>
              <a:ext uri="{FF2B5EF4-FFF2-40B4-BE49-F238E27FC236}">
                <a16:creationId xmlns:a16="http://schemas.microsoft.com/office/drawing/2014/main" id="{A4A7AA65-2BB3-408C-86BC-0B0E55D964D5}"/>
              </a:ext>
            </a:extLst>
          </p:cNvPr>
          <p:cNvSpPr txBox="1"/>
          <p:nvPr/>
        </p:nvSpPr>
        <p:spPr>
          <a:xfrm>
            <a:off x="4234836" y="3210675"/>
            <a:ext cx="487724" cy="261610"/>
          </a:xfrm>
          <a:prstGeom prst="rect">
            <a:avLst/>
          </a:prstGeom>
          <a:noFill/>
        </p:spPr>
        <p:txBody>
          <a:bodyPr wrap="square" rtlCol="0">
            <a:spAutoFit/>
          </a:bodyPr>
          <a:lstStyle/>
          <a:p>
            <a:r>
              <a:rPr lang="en-GB" sz="1050"/>
              <a:t>J24</a:t>
            </a:r>
          </a:p>
        </p:txBody>
      </p:sp>
      <p:sp>
        <p:nvSpPr>
          <p:cNvPr id="94" name="TextBox 93">
            <a:extLst>
              <a:ext uri="{FF2B5EF4-FFF2-40B4-BE49-F238E27FC236}">
                <a16:creationId xmlns:a16="http://schemas.microsoft.com/office/drawing/2014/main" id="{DBF6FF0C-EA8F-4202-967C-14C413950A6A}"/>
              </a:ext>
            </a:extLst>
          </p:cNvPr>
          <p:cNvSpPr txBox="1"/>
          <p:nvPr/>
        </p:nvSpPr>
        <p:spPr>
          <a:xfrm>
            <a:off x="192113" y="1332612"/>
            <a:ext cx="353943" cy="928175"/>
          </a:xfrm>
          <a:prstGeom prst="rect">
            <a:avLst/>
          </a:prstGeom>
          <a:solidFill>
            <a:schemeClr val="bg1">
              <a:lumMod val="75000"/>
            </a:schemeClr>
          </a:solidFill>
        </p:spPr>
        <p:txBody>
          <a:bodyPr vert="vert270" wrap="square" rtlCol="0">
            <a:spAutoFit/>
          </a:bodyPr>
          <a:lstStyle/>
          <a:p>
            <a:r>
              <a:rPr lang="en-GB" sz="1100"/>
              <a:t>Standalone* </a:t>
            </a:r>
          </a:p>
        </p:txBody>
      </p:sp>
      <p:sp>
        <p:nvSpPr>
          <p:cNvPr id="95" name="TextBox 94">
            <a:extLst>
              <a:ext uri="{FF2B5EF4-FFF2-40B4-BE49-F238E27FC236}">
                <a16:creationId xmlns:a16="http://schemas.microsoft.com/office/drawing/2014/main" id="{51FFC985-8F24-4582-831C-B1B3A257199D}"/>
              </a:ext>
            </a:extLst>
          </p:cNvPr>
          <p:cNvSpPr txBox="1"/>
          <p:nvPr/>
        </p:nvSpPr>
        <p:spPr>
          <a:xfrm>
            <a:off x="205935" y="2612329"/>
            <a:ext cx="353943" cy="1020056"/>
          </a:xfrm>
          <a:prstGeom prst="rect">
            <a:avLst/>
          </a:prstGeom>
          <a:solidFill>
            <a:schemeClr val="bg1">
              <a:lumMod val="75000"/>
            </a:schemeClr>
          </a:solidFill>
        </p:spPr>
        <p:txBody>
          <a:bodyPr vert="vert270" wrap="square" rtlCol="0">
            <a:spAutoFit/>
          </a:bodyPr>
          <a:lstStyle/>
          <a:p>
            <a:r>
              <a:rPr lang="en-GB" sz="1100"/>
              <a:t>Major Release </a:t>
            </a:r>
          </a:p>
        </p:txBody>
      </p:sp>
      <p:sp>
        <p:nvSpPr>
          <p:cNvPr id="96" name="TextBox 95">
            <a:extLst>
              <a:ext uri="{FF2B5EF4-FFF2-40B4-BE49-F238E27FC236}">
                <a16:creationId xmlns:a16="http://schemas.microsoft.com/office/drawing/2014/main" id="{21771473-6427-4CEE-9F7B-C9087840B69E}"/>
              </a:ext>
            </a:extLst>
          </p:cNvPr>
          <p:cNvSpPr txBox="1"/>
          <p:nvPr/>
        </p:nvSpPr>
        <p:spPr>
          <a:xfrm>
            <a:off x="6150832" y="3459974"/>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97" name="TextBox 96">
            <a:extLst>
              <a:ext uri="{FF2B5EF4-FFF2-40B4-BE49-F238E27FC236}">
                <a16:creationId xmlns:a16="http://schemas.microsoft.com/office/drawing/2014/main" id="{FCC686A9-7F0F-40E9-B351-A3C3366F6FCC}"/>
              </a:ext>
            </a:extLst>
          </p:cNvPr>
          <p:cNvSpPr txBox="1"/>
          <p:nvPr/>
        </p:nvSpPr>
        <p:spPr>
          <a:xfrm>
            <a:off x="7426078" y="3456376"/>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8" name="TextBox 97">
            <a:extLst>
              <a:ext uri="{FF2B5EF4-FFF2-40B4-BE49-F238E27FC236}">
                <a16:creationId xmlns:a16="http://schemas.microsoft.com/office/drawing/2014/main" id="{46DB7549-F150-411E-920F-0FC8F0692E43}"/>
              </a:ext>
            </a:extLst>
          </p:cNvPr>
          <p:cNvSpPr txBox="1"/>
          <p:nvPr/>
        </p:nvSpPr>
        <p:spPr>
          <a:xfrm>
            <a:off x="5769217" y="3427294"/>
            <a:ext cx="487724" cy="261610"/>
          </a:xfrm>
          <a:prstGeom prst="rect">
            <a:avLst/>
          </a:prstGeom>
          <a:noFill/>
        </p:spPr>
        <p:txBody>
          <a:bodyPr wrap="square" rtlCol="0">
            <a:spAutoFit/>
          </a:bodyPr>
          <a:lstStyle/>
          <a:p>
            <a:r>
              <a:rPr lang="en-GB" sz="1050"/>
              <a:t>N24</a:t>
            </a:r>
          </a:p>
        </p:txBody>
      </p:sp>
      <p:sp>
        <p:nvSpPr>
          <p:cNvPr id="99" name="TextBox 98">
            <a:extLst>
              <a:ext uri="{FF2B5EF4-FFF2-40B4-BE49-F238E27FC236}">
                <a16:creationId xmlns:a16="http://schemas.microsoft.com/office/drawing/2014/main" id="{1ABA6AE4-5A2C-4E6D-95CE-EDEE90D771E3}"/>
              </a:ext>
            </a:extLst>
          </p:cNvPr>
          <p:cNvSpPr txBox="1"/>
          <p:nvPr/>
        </p:nvSpPr>
        <p:spPr>
          <a:xfrm>
            <a:off x="4315115" y="1620687"/>
            <a:ext cx="423323"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1" name="TextBox 100">
            <a:extLst>
              <a:ext uri="{FF2B5EF4-FFF2-40B4-BE49-F238E27FC236}">
                <a16:creationId xmlns:a16="http://schemas.microsoft.com/office/drawing/2014/main" id="{6134933B-82AF-428D-BB81-344B92CCCA3B}"/>
              </a:ext>
            </a:extLst>
          </p:cNvPr>
          <p:cNvSpPr txBox="1"/>
          <p:nvPr/>
        </p:nvSpPr>
        <p:spPr>
          <a:xfrm>
            <a:off x="2263072" y="1620688"/>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2" name="TextBox 101">
            <a:extLst>
              <a:ext uri="{FF2B5EF4-FFF2-40B4-BE49-F238E27FC236}">
                <a16:creationId xmlns:a16="http://schemas.microsoft.com/office/drawing/2014/main" id="{9735F2EB-93CF-43E9-9028-AABD52F6394F}"/>
              </a:ext>
            </a:extLst>
          </p:cNvPr>
          <p:cNvSpPr txBox="1"/>
          <p:nvPr/>
        </p:nvSpPr>
        <p:spPr>
          <a:xfrm>
            <a:off x="2808853"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3" name="TextBox 102">
            <a:extLst>
              <a:ext uri="{FF2B5EF4-FFF2-40B4-BE49-F238E27FC236}">
                <a16:creationId xmlns:a16="http://schemas.microsoft.com/office/drawing/2014/main" id="{F29A5E11-F10C-4838-9F73-58D64DEFF303}"/>
              </a:ext>
            </a:extLst>
          </p:cNvPr>
          <p:cNvSpPr txBox="1"/>
          <p:nvPr/>
        </p:nvSpPr>
        <p:spPr>
          <a:xfrm>
            <a:off x="3372877"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5" name="TextBox 104">
            <a:extLst>
              <a:ext uri="{FF2B5EF4-FFF2-40B4-BE49-F238E27FC236}">
                <a16:creationId xmlns:a16="http://schemas.microsoft.com/office/drawing/2014/main" id="{90837CD1-592A-4405-B3C6-DA9E1D1FED56}"/>
              </a:ext>
            </a:extLst>
          </p:cNvPr>
          <p:cNvSpPr txBox="1"/>
          <p:nvPr/>
        </p:nvSpPr>
        <p:spPr>
          <a:xfrm>
            <a:off x="984784" y="1592546"/>
            <a:ext cx="423323"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5" name="TextBox 14">
            <a:extLst>
              <a:ext uri="{FF2B5EF4-FFF2-40B4-BE49-F238E27FC236}">
                <a16:creationId xmlns:a16="http://schemas.microsoft.com/office/drawing/2014/main" id="{A40EF5C7-28E9-413A-A62C-303E10CA4FB1}"/>
              </a:ext>
            </a:extLst>
          </p:cNvPr>
          <p:cNvSpPr txBox="1"/>
          <p:nvPr/>
        </p:nvSpPr>
        <p:spPr>
          <a:xfrm>
            <a:off x="558731" y="4843507"/>
            <a:ext cx="3424936" cy="230832"/>
          </a:xfrm>
          <a:prstGeom prst="rect">
            <a:avLst/>
          </a:prstGeom>
          <a:noFill/>
        </p:spPr>
        <p:txBody>
          <a:bodyPr wrap="square" rtlCol="0">
            <a:spAutoFit/>
          </a:bodyPr>
          <a:lstStyle/>
          <a:p>
            <a:r>
              <a:rPr lang="en-GB" sz="900" i="1"/>
              <a:t>* Standalone for illustration only</a:t>
            </a:r>
          </a:p>
        </p:txBody>
      </p:sp>
      <p:sp>
        <p:nvSpPr>
          <p:cNvPr id="107" name="TextBox 106">
            <a:extLst>
              <a:ext uri="{FF2B5EF4-FFF2-40B4-BE49-F238E27FC236}">
                <a16:creationId xmlns:a16="http://schemas.microsoft.com/office/drawing/2014/main" id="{62D272A4-F5F7-42EE-8B34-A4D9583BA61C}"/>
              </a:ext>
            </a:extLst>
          </p:cNvPr>
          <p:cNvSpPr txBox="1"/>
          <p:nvPr/>
        </p:nvSpPr>
        <p:spPr>
          <a:xfrm>
            <a:off x="5102991" y="1594621"/>
            <a:ext cx="3740469" cy="101566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200" b="1">
                <a:solidFill>
                  <a:schemeClr val="bg1"/>
                </a:solidFill>
              </a:rPr>
              <a:t>Costs for release or individual changes are considered committed upon approval of EQR/BER</a:t>
            </a:r>
          </a:p>
          <a:p>
            <a:pPr marL="285750" indent="-285750">
              <a:buFont typeface="Arial" panose="020B0604020202020204" pitchFamily="34" charset="0"/>
              <a:buChar char="•"/>
            </a:pPr>
            <a:r>
              <a:rPr lang="en-GB" sz="1200" b="1">
                <a:solidFill>
                  <a:schemeClr val="bg1"/>
                </a:solidFill>
              </a:rPr>
              <a:t>Major release costs based on average cost of previous releases (£0.8m)</a:t>
            </a:r>
          </a:p>
        </p:txBody>
      </p:sp>
    </p:spTree>
    <p:extLst>
      <p:ext uri="{BB962C8B-B14F-4D97-AF65-F5344CB8AC3E}">
        <p14:creationId xmlns:p14="http://schemas.microsoft.com/office/powerpoint/2010/main" val="220994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a:solidFill>
                  <a:schemeClr val="accent1"/>
                </a:solidFill>
              </a:rPr>
              <a:t>Timeline for next steps </a:t>
            </a:r>
          </a:p>
        </p:txBody>
      </p:sp>
      <p:cxnSp>
        <p:nvCxnSpPr>
          <p:cNvPr id="4" name="Straight Arrow Connector 3">
            <a:extLst>
              <a:ext uri="{FF2B5EF4-FFF2-40B4-BE49-F238E27FC236}">
                <a16:creationId xmlns:a16="http://schemas.microsoft.com/office/drawing/2014/main" id="{87F3122D-1ECA-40C5-915E-9BE357CE5469}"/>
              </a:ext>
            </a:extLst>
          </p:cNvPr>
          <p:cNvCxnSpPr>
            <a:cxnSpLocks/>
          </p:cNvCxnSpPr>
          <p:nvPr/>
        </p:nvCxnSpPr>
        <p:spPr>
          <a:xfrm>
            <a:off x="968851" y="2021397"/>
            <a:ext cx="772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ABC74E-8032-4E7D-88AD-DC4C96E1482D}"/>
              </a:ext>
            </a:extLst>
          </p:cNvPr>
          <p:cNvSpPr txBox="1"/>
          <p:nvPr/>
        </p:nvSpPr>
        <p:spPr>
          <a:xfrm>
            <a:off x="1796731" y="2033064"/>
            <a:ext cx="852857" cy="369332"/>
          </a:xfrm>
          <a:prstGeom prst="rect">
            <a:avLst/>
          </a:prstGeom>
          <a:noFill/>
        </p:spPr>
        <p:txBody>
          <a:bodyPr wrap="square" rtlCol="0">
            <a:spAutoFit/>
          </a:bodyPr>
          <a:lstStyle/>
          <a:p>
            <a:r>
              <a:rPr lang="en-GB"/>
              <a:t>Jul-22</a:t>
            </a:r>
          </a:p>
        </p:txBody>
      </p:sp>
      <p:sp>
        <p:nvSpPr>
          <p:cNvPr id="10" name="TextBox 9">
            <a:extLst>
              <a:ext uri="{FF2B5EF4-FFF2-40B4-BE49-F238E27FC236}">
                <a16:creationId xmlns:a16="http://schemas.microsoft.com/office/drawing/2014/main" id="{DA2FA759-8483-40D2-ADF6-9C7B1609215E}"/>
              </a:ext>
            </a:extLst>
          </p:cNvPr>
          <p:cNvSpPr txBox="1"/>
          <p:nvPr/>
        </p:nvSpPr>
        <p:spPr>
          <a:xfrm>
            <a:off x="2848377" y="2063883"/>
            <a:ext cx="1047786" cy="369332"/>
          </a:xfrm>
          <a:prstGeom prst="rect">
            <a:avLst/>
          </a:prstGeom>
          <a:noFill/>
        </p:spPr>
        <p:txBody>
          <a:bodyPr wrap="square" rtlCol="0">
            <a:spAutoFit/>
          </a:bodyPr>
          <a:lstStyle/>
          <a:p>
            <a:r>
              <a:rPr lang="en-GB"/>
              <a:t>Aug-22</a:t>
            </a:r>
          </a:p>
        </p:txBody>
      </p:sp>
      <p:sp>
        <p:nvSpPr>
          <p:cNvPr id="11" name="TextBox 10">
            <a:extLst>
              <a:ext uri="{FF2B5EF4-FFF2-40B4-BE49-F238E27FC236}">
                <a16:creationId xmlns:a16="http://schemas.microsoft.com/office/drawing/2014/main" id="{C12D776D-0D53-4A9F-AE25-D12FCB44050C}"/>
              </a:ext>
            </a:extLst>
          </p:cNvPr>
          <p:cNvSpPr txBox="1"/>
          <p:nvPr/>
        </p:nvSpPr>
        <p:spPr>
          <a:xfrm>
            <a:off x="3893177" y="2083324"/>
            <a:ext cx="1047786" cy="369332"/>
          </a:xfrm>
          <a:prstGeom prst="rect">
            <a:avLst/>
          </a:prstGeom>
          <a:noFill/>
        </p:spPr>
        <p:txBody>
          <a:bodyPr wrap="square" rtlCol="0">
            <a:spAutoFit/>
          </a:bodyPr>
          <a:lstStyle/>
          <a:p>
            <a:r>
              <a:rPr lang="en-GB"/>
              <a:t>Sep-22</a:t>
            </a:r>
          </a:p>
        </p:txBody>
      </p:sp>
      <p:sp>
        <p:nvSpPr>
          <p:cNvPr id="12" name="TextBox 11">
            <a:extLst>
              <a:ext uri="{FF2B5EF4-FFF2-40B4-BE49-F238E27FC236}">
                <a16:creationId xmlns:a16="http://schemas.microsoft.com/office/drawing/2014/main" id="{C862179E-DC90-438E-BF2E-49C9D148425E}"/>
              </a:ext>
            </a:extLst>
          </p:cNvPr>
          <p:cNvSpPr txBox="1"/>
          <p:nvPr/>
        </p:nvSpPr>
        <p:spPr>
          <a:xfrm>
            <a:off x="6579298" y="2021397"/>
            <a:ext cx="1047786" cy="369332"/>
          </a:xfrm>
          <a:prstGeom prst="rect">
            <a:avLst/>
          </a:prstGeom>
          <a:noFill/>
        </p:spPr>
        <p:txBody>
          <a:bodyPr wrap="square" rtlCol="0">
            <a:spAutoFit/>
          </a:bodyPr>
          <a:lstStyle/>
          <a:p>
            <a:r>
              <a:rPr lang="en-GB"/>
              <a:t>Jan-23</a:t>
            </a:r>
          </a:p>
        </p:txBody>
      </p:sp>
      <p:sp>
        <p:nvSpPr>
          <p:cNvPr id="13" name="TextBox 12">
            <a:extLst>
              <a:ext uri="{FF2B5EF4-FFF2-40B4-BE49-F238E27FC236}">
                <a16:creationId xmlns:a16="http://schemas.microsoft.com/office/drawing/2014/main" id="{C1DE4922-2126-4E20-8F96-6C4ECBD704D2}"/>
              </a:ext>
            </a:extLst>
          </p:cNvPr>
          <p:cNvSpPr txBox="1"/>
          <p:nvPr/>
        </p:nvSpPr>
        <p:spPr>
          <a:xfrm>
            <a:off x="7776109" y="2021397"/>
            <a:ext cx="1047786" cy="369332"/>
          </a:xfrm>
          <a:prstGeom prst="rect">
            <a:avLst/>
          </a:prstGeom>
          <a:noFill/>
        </p:spPr>
        <p:txBody>
          <a:bodyPr wrap="square" rtlCol="0">
            <a:spAutoFit/>
          </a:bodyPr>
          <a:lstStyle/>
          <a:p>
            <a:r>
              <a:rPr lang="en-GB"/>
              <a:t>Apr-23</a:t>
            </a:r>
          </a:p>
        </p:txBody>
      </p:sp>
      <p:sp>
        <p:nvSpPr>
          <p:cNvPr id="15" name="TextBox 14">
            <a:extLst>
              <a:ext uri="{FF2B5EF4-FFF2-40B4-BE49-F238E27FC236}">
                <a16:creationId xmlns:a16="http://schemas.microsoft.com/office/drawing/2014/main" id="{902F4CE2-34FE-4203-A8EA-89D9669DE7D8}"/>
              </a:ext>
            </a:extLst>
          </p:cNvPr>
          <p:cNvSpPr txBox="1"/>
          <p:nvPr/>
        </p:nvSpPr>
        <p:spPr>
          <a:xfrm>
            <a:off x="166094" y="1044650"/>
            <a:ext cx="1216136" cy="584775"/>
          </a:xfrm>
          <a:prstGeom prst="rect">
            <a:avLst/>
          </a:prstGeom>
          <a:solidFill>
            <a:srgbClr val="F5835D"/>
          </a:solidFill>
        </p:spPr>
        <p:txBody>
          <a:bodyPr wrap="square">
            <a:spAutoFit/>
          </a:bodyPr>
          <a:lstStyle/>
          <a:p>
            <a:pPr lvl="0"/>
            <a:r>
              <a:rPr lang="en-GB" sz="800">
                <a:latin typeface="Calibri" panose="020F0502020204030204" pitchFamily="34" charset="0"/>
                <a:ea typeface="Calibri" panose="020F0502020204030204" pitchFamily="34" charset="0"/>
              </a:rPr>
              <a:t>BP23 Principles and approach doc published for customer consultation </a:t>
            </a:r>
          </a:p>
        </p:txBody>
      </p:sp>
      <p:sp>
        <p:nvSpPr>
          <p:cNvPr id="16" name="TextBox 15">
            <a:extLst>
              <a:ext uri="{FF2B5EF4-FFF2-40B4-BE49-F238E27FC236}">
                <a16:creationId xmlns:a16="http://schemas.microsoft.com/office/drawing/2014/main" id="{FA22B90E-B30E-418D-86A1-80B11DE1329B}"/>
              </a:ext>
            </a:extLst>
          </p:cNvPr>
          <p:cNvSpPr txBox="1"/>
          <p:nvPr/>
        </p:nvSpPr>
        <p:spPr>
          <a:xfrm>
            <a:off x="1719401" y="2800720"/>
            <a:ext cx="1216136" cy="584775"/>
          </a:xfrm>
          <a:prstGeom prst="rect">
            <a:avLst/>
          </a:prstGeom>
          <a:solidFill>
            <a:srgbClr val="2B80B1"/>
          </a:solidFill>
        </p:spPr>
        <p:txBody>
          <a:bodyPr wrap="square">
            <a:spAutoFit/>
          </a:bodyPr>
          <a:lstStyle/>
          <a:p>
            <a:pPr lvl="0"/>
            <a:r>
              <a:rPr lang="en-GB" sz="800">
                <a:solidFill>
                  <a:schemeClr val="bg1"/>
                </a:solidFill>
                <a:latin typeface="Calibri" panose="020F0502020204030204" pitchFamily="34" charset="0"/>
                <a:ea typeface="Calibri" panose="020F0502020204030204" pitchFamily="34" charset="0"/>
              </a:rPr>
              <a:t>Initial draft of General Change Budget presented to ChMC for feedback / discussion</a:t>
            </a:r>
          </a:p>
        </p:txBody>
      </p:sp>
      <p:sp>
        <p:nvSpPr>
          <p:cNvPr id="17" name="TextBox 16">
            <a:extLst>
              <a:ext uri="{FF2B5EF4-FFF2-40B4-BE49-F238E27FC236}">
                <a16:creationId xmlns:a16="http://schemas.microsoft.com/office/drawing/2014/main" id="{55FD5190-CB78-4FFD-A890-EB4EF1CCAB13}"/>
              </a:ext>
            </a:extLst>
          </p:cNvPr>
          <p:cNvSpPr txBox="1"/>
          <p:nvPr/>
        </p:nvSpPr>
        <p:spPr>
          <a:xfrm>
            <a:off x="1545571" y="1172868"/>
            <a:ext cx="1216136"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Discussion with constituency groups </a:t>
            </a:r>
          </a:p>
        </p:txBody>
      </p:sp>
      <p:sp>
        <p:nvSpPr>
          <p:cNvPr id="18" name="TextBox 17">
            <a:extLst>
              <a:ext uri="{FF2B5EF4-FFF2-40B4-BE49-F238E27FC236}">
                <a16:creationId xmlns:a16="http://schemas.microsoft.com/office/drawing/2014/main" id="{49E24F41-9C45-41EB-A18A-A7D83F96CF90}"/>
              </a:ext>
            </a:extLst>
          </p:cNvPr>
          <p:cNvSpPr txBox="1"/>
          <p:nvPr/>
        </p:nvSpPr>
        <p:spPr>
          <a:xfrm>
            <a:off x="2855254" y="1124602"/>
            <a:ext cx="1216136" cy="584775"/>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2nd draft presented to ChMC incorporating feedback from customers</a:t>
            </a:r>
          </a:p>
        </p:txBody>
      </p:sp>
      <p:sp>
        <p:nvSpPr>
          <p:cNvPr id="19" name="TextBox 18">
            <a:extLst>
              <a:ext uri="{FF2B5EF4-FFF2-40B4-BE49-F238E27FC236}">
                <a16:creationId xmlns:a16="http://schemas.microsoft.com/office/drawing/2014/main" id="{0E2098C6-5537-4080-89C1-30423EA9CB1D}"/>
              </a:ext>
            </a:extLst>
          </p:cNvPr>
          <p:cNvSpPr txBox="1"/>
          <p:nvPr/>
        </p:nvSpPr>
        <p:spPr>
          <a:xfrm>
            <a:off x="3830594" y="2845033"/>
            <a:ext cx="993040" cy="707886"/>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Final draft presented to ChMC for recommendation into BP23 </a:t>
            </a:r>
          </a:p>
        </p:txBody>
      </p:sp>
      <p:sp>
        <p:nvSpPr>
          <p:cNvPr id="20" name="TextBox 19">
            <a:extLst>
              <a:ext uri="{FF2B5EF4-FFF2-40B4-BE49-F238E27FC236}">
                <a16:creationId xmlns:a16="http://schemas.microsoft.com/office/drawing/2014/main" id="{06FD0CED-E1EE-4B03-8353-A2E214B11ED3}"/>
              </a:ext>
            </a:extLst>
          </p:cNvPr>
          <p:cNvSpPr txBox="1"/>
          <p:nvPr/>
        </p:nvSpPr>
        <p:spPr>
          <a:xfrm>
            <a:off x="4731488" y="1636991"/>
            <a:ext cx="1837265" cy="215444"/>
          </a:xfrm>
          <a:prstGeom prst="rect">
            <a:avLst/>
          </a:prstGeom>
          <a:solidFill>
            <a:srgbClr val="F5835D"/>
          </a:solidFill>
        </p:spPr>
        <p:txBody>
          <a:bodyPr wrap="square">
            <a:spAutoFit/>
          </a:bodyPr>
          <a:lstStyle/>
          <a:p>
            <a:pPr lvl="0"/>
            <a:r>
              <a:rPr lang="en-GB" sz="800">
                <a:latin typeface="Calibri" panose="020F0502020204030204" pitchFamily="34" charset="0"/>
                <a:ea typeface="Calibri" panose="020F0502020204030204" pitchFamily="34" charset="0"/>
              </a:rPr>
              <a:t>BP consultation iterative draft process</a:t>
            </a:r>
          </a:p>
        </p:txBody>
      </p:sp>
      <p:sp>
        <p:nvSpPr>
          <p:cNvPr id="22" name="TextBox 21">
            <a:extLst>
              <a:ext uri="{FF2B5EF4-FFF2-40B4-BE49-F238E27FC236}">
                <a16:creationId xmlns:a16="http://schemas.microsoft.com/office/drawing/2014/main" id="{60D05292-5333-477E-9235-B69D32905F90}"/>
              </a:ext>
            </a:extLst>
          </p:cNvPr>
          <p:cNvSpPr txBox="1"/>
          <p:nvPr/>
        </p:nvSpPr>
        <p:spPr>
          <a:xfrm>
            <a:off x="6634044" y="2386661"/>
            <a:ext cx="993040" cy="215444"/>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a:t>BP approval</a:t>
            </a:r>
          </a:p>
        </p:txBody>
      </p:sp>
      <p:sp>
        <p:nvSpPr>
          <p:cNvPr id="23" name="TextBox 22">
            <a:extLst>
              <a:ext uri="{FF2B5EF4-FFF2-40B4-BE49-F238E27FC236}">
                <a16:creationId xmlns:a16="http://schemas.microsoft.com/office/drawing/2014/main" id="{3731C191-242D-4ABA-9ACF-40BC8CD62F38}"/>
              </a:ext>
            </a:extLst>
          </p:cNvPr>
          <p:cNvSpPr txBox="1"/>
          <p:nvPr/>
        </p:nvSpPr>
        <p:spPr>
          <a:xfrm>
            <a:off x="7910226" y="1167760"/>
            <a:ext cx="779552"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New budget goes live</a:t>
            </a:r>
          </a:p>
        </p:txBody>
      </p:sp>
      <p:sp>
        <p:nvSpPr>
          <p:cNvPr id="24" name="TextBox 23">
            <a:extLst>
              <a:ext uri="{FF2B5EF4-FFF2-40B4-BE49-F238E27FC236}">
                <a16:creationId xmlns:a16="http://schemas.microsoft.com/office/drawing/2014/main" id="{43D2F339-2C6D-4719-9F38-497212640FE3}"/>
              </a:ext>
            </a:extLst>
          </p:cNvPr>
          <p:cNvSpPr txBox="1"/>
          <p:nvPr/>
        </p:nvSpPr>
        <p:spPr>
          <a:xfrm>
            <a:off x="6783069" y="3538805"/>
            <a:ext cx="1552852" cy="215443"/>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a:t>Wider BP events</a:t>
            </a:r>
          </a:p>
        </p:txBody>
      </p:sp>
      <p:sp>
        <p:nvSpPr>
          <p:cNvPr id="25" name="TextBox 24">
            <a:extLst>
              <a:ext uri="{FF2B5EF4-FFF2-40B4-BE49-F238E27FC236}">
                <a16:creationId xmlns:a16="http://schemas.microsoft.com/office/drawing/2014/main" id="{42CE4F46-48C1-4216-B396-3A2B5F43AB1E}"/>
              </a:ext>
            </a:extLst>
          </p:cNvPr>
          <p:cNvSpPr txBox="1"/>
          <p:nvPr/>
        </p:nvSpPr>
        <p:spPr>
          <a:xfrm>
            <a:off x="6783068" y="3780981"/>
            <a:ext cx="1552853" cy="21544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GC Budget Specific events </a:t>
            </a:r>
          </a:p>
        </p:txBody>
      </p:sp>
      <p:sp>
        <p:nvSpPr>
          <p:cNvPr id="26" name="TextBox 25">
            <a:extLst>
              <a:ext uri="{FF2B5EF4-FFF2-40B4-BE49-F238E27FC236}">
                <a16:creationId xmlns:a16="http://schemas.microsoft.com/office/drawing/2014/main" id="{39C0C108-1809-4D2C-B642-C8C3ACB0E321}"/>
              </a:ext>
            </a:extLst>
          </p:cNvPr>
          <p:cNvSpPr txBox="1"/>
          <p:nvPr/>
        </p:nvSpPr>
        <p:spPr>
          <a:xfrm>
            <a:off x="6861540" y="3166258"/>
            <a:ext cx="914569" cy="369332"/>
          </a:xfrm>
          <a:prstGeom prst="rect">
            <a:avLst/>
          </a:prstGeom>
          <a:noFill/>
        </p:spPr>
        <p:txBody>
          <a:bodyPr wrap="square" rtlCol="0">
            <a:spAutoFit/>
          </a:bodyPr>
          <a:lstStyle/>
          <a:p>
            <a:r>
              <a:rPr lang="en-GB"/>
              <a:t>Key</a:t>
            </a:r>
          </a:p>
        </p:txBody>
      </p:sp>
      <p:cxnSp>
        <p:nvCxnSpPr>
          <p:cNvPr id="28" name="Straight Arrow Connector 27">
            <a:extLst>
              <a:ext uri="{FF2B5EF4-FFF2-40B4-BE49-F238E27FC236}">
                <a16:creationId xmlns:a16="http://schemas.microsoft.com/office/drawing/2014/main" id="{DA1934CF-624D-46B1-9FE1-242519A6CFF0}"/>
              </a:ext>
            </a:extLst>
          </p:cNvPr>
          <p:cNvCxnSpPr/>
          <p:nvPr/>
        </p:nvCxnSpPr>
        <p:spPr>
          <a:xfrm>
            <a:off x="4823634" y="1906424"/>
            <a:ext cx="169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6F4A37-9FCC-4A07-999B-121A46940318}"/>
              </a:ext>
            </a:extLst>
          </p:cNvPr>
          <p:cNvCxnSpPr>
            <a:cxnSpLocks/>
            <a:stCxn id="19" idx="0"/>
          </p:cNvCxnSpPr>
          <p:nvPr/>
        </p:nvCxnSpPr>
        <p:spPr>
          <a:xfrm flipV="1">
            <a:off x="4327114" y="2445794"/>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41DFF6-B94A-48C6-A36E-0A3E4763D83D}"/>
              </a:ext>
            </a:extLst>
          </p:cNvPr>
          <p:cNvCxnSpPr>
            <a:cxnSpLocks/>
          </p:cNvCxnSpPr>
          <p:nvPr/>
        </p:nvCxnSpPr>
        <p:spPr>
          <a:xfrm flipV="1">
            <a:off x="2153639" y="2294763"/>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0E404F-A440-468D-9A70-0FF88C991482}"/>
              </a:ext>
            </a:extLst>
          </p:cNvPr>
          <p:cNvCxnSpPr>
            <a:cxnSpLocks/>
            <a:stCxn id="23" idx="2"/>
          </p:cNvCxnSpPr>
          <p:nvPr/>
        </p:nvCxnSpPr>
        <p:spPr>
          <a:xfrm>
            <a:off x="8300002" y="1506314"/>
            <a:ext cx="0" cy="48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DF46B7C-F090-492E-9E8A-89EBE05EB681}"/>
              </a:ext>
            </a:extLst>
          </p:cNvPr>
          <p:cNvCxnSpPr>
            <a:cxnSpLocks/>
            <a:stCxn id="18" idx="2"/>
          </p:cNvCxnSpPr>
          <p:nvPr/>
        </p:nvCxnSpPr>
        <p:spPr>
          <a:xfrm>
            <a:off x="3463322" y="1709377"/>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A369891-BBA6-4B33-9DAC-6171F888CD61}"/>
              </a:ext>
            </a:extLst>
          </p:cNvPr>
          <p:cNvCxnSpPr>
            <a:cxnSpLocks/>
          </p:cNvCxnSpPr>
          <p:nvPr/>
        </p:nvCxnSpPr>
        <p:spPr>
          <a:xfrm>
            <a:off x="2396522" y="1520635"/>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A27FAC-C4B4-4757-9FCF-8F04985940C3}"/>
              </a:ext>
            </a:extLst>
          </p:cNvPr>
          <p:cNvSpPr txBox="1"/>
          <p:nvPr/>
        </p:nvSpPr>
        <p:spPr>
          <a:xfrm>
            <a:off x="527411" y="2064894"/>
            <a:ext cx="910146" cy="369332"/>
          </a:xfrm>
          <a:prstGeom prst="rect">
            <a:avLst/>
          </a:prstGeom>
          <a:noFill/>
        </p:spPr>
        <p:txBody>
          <a:bodyPr wrap="square" rtlCol="0">
            <a:spAutoFit/>
          </a:bodyPr>
          <a:lstStyle/>
          <a:p>
            <a:r>
              <a:rPr lang="en-GB"/>
              <a:t>Jun-22</a:t>
            </a:r>
          </a:p>
        </p:txBody>
      </p:sp>
      <p:cxnSp>
        <p:nvCxnSpPr>
          <p:cNvPr id="41" name="Straight Arrow Connector 40">
            <a:extLst>
              <a:ext uri="{FF2B5EF4-FFF2-40B4-BE49-F238E27FC236}">
                <a16:creationId xmlns:a16="http://schemas.microsoft.com/office/drawing/2014/main" id="{EFBC255F-EC49-480B-8593-1D79EC6326BB}"/>
              </a:ext>
            </a:extLst>
          </p:cNvPr>
          <p:cNvCxnSpPr>
            <a:cxnSpLocks/>
          </p:cNvCxnSpPr>
          <p:nvPr/>
        </p:nvCxnSpPr>
        <p:spPr>
          <a:xfrm>
            <a:off x="944694" y="1656514"/>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30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18465" y="813157"/>
            <a:ext cx="9122793" cy="3343878"/>
            <a:chOff x="21207" y="950958"/>
            <a:chExt cx="9122793" cy="3343878"/>
          </a:xfrm>
        </p:grpSpPr>
        <p:sp>
          <p:nvSpPr>
            <p:cNvPr id="19" name="Rectangle 18"/>
            <p:cNvSpPr/>
            <p:nvPr/>
          </p:nvSpPr>
          <p:spPr>
            <a:xfrm>
              <a:off x="70574" y="1260798"/>
              <a:ext cx="9057203" cy="3034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339605"/>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23 – Major Release  </a:t>
              </a:r>
            </a:p>
            <a:p>
              <a:pPr algn="ctr"/>
              <a:r>
                <a:rPr lang="en-GB" sz="1050" b="1">
                  <a:solidFill>
                    <a:schemeClr val="tx1"/>
                  </a:solidFill>
                </a:rPr>
                <a:t>XRN4900, XRN4978, XRN4990, XRN4989, XRN4992,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267744" y="2426656"/>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a:t>
              </a:r>
            </a:p>
            <a:p>
              <a:pPr algn="ctr"/>
              <a:r>
                <a:rPr lang="en-GB" sz="1200" b="1">
                  <a:solidFill>
                    <a:schemeClr val="tx1"/>
                  </a:solidFill>
                </a:rPr>
                <a:t>XRN5091, XRN5186, XRN5482</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8" name="Rectangle 27">
              <a:extLst>
                <a:ext uri="{FF2B5EF4-FFF2-40B4-BE49-F238E27FC236}">
                  <a16:creationId xmlns:a16="http://schemas.microsoft.com/office/drawing/2014/main" id="{20D43EEC-3C10-43E6-A59E-E143C7A91D0D}"/>
                </a:ext>
              </a:extLst>
            </p:cNvPr>
            <p:cNvSpPr/>
            <p:nvPr/>
          </p:nvSpPr>
          <p:spPr>
            <a:xfrm>
              <a:off x="201923" y="3961685"/>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XRN5316</a:t>
              </a:r>
            </a:p>
          </p:txBody>
        </p:sp>
        <p:sp>
          <p:nvSpPr>
            <p:cNvPr id="29" name="Rectangle 28">
              <a:extLst>
                <a:ext uri="{FF2B5EF4-FFF2-40B4-BE49-F238E27FC236}">
                  <a16:creationId xmlns:a16="http://schemas.microsoft.com/office/drawing/2014/main" id="{15BC15D2-D52D-48A2-838C-4127EDAEADCF}"/>
                </a:ext>
              </a:extLst>
            </p:cNvPr>
            <p:cNvSpPr/>
            <p:nvPr/>
          </p:nvSpPr>
          <p:spPr>
            <a:xfrm>
              <a:off x="983358" y="2863524"/>
              <a:ext cx="1660935"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948321" y="3968556"/>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2872642"/>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569134"/>
              <a:ext cx="887365" cy="351161"/>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1166605" y="3265650"/>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2"/>
            <a:ext cx="6804247" cy="687482"/>
            <a:chOff x="39751" y="4317697"/>
            <a:chExt cx="6804247" cy="687482"/>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584775"/>
            </a:xfrm>
            <a:prstGeom prst="rect">
              <a:avLst/>
            </a:prstGeom>
            <a:noFill/>
          </p:spPr>
          <p:txBody>
            <a:bodyPr wrap="square" rtlCol="0">
              <a:spAutoFit/>
            </a:bodyPr>
            <a:lstStyle/>
            <a:p>
              <a:endParaRPr lang="en-GB" sz="800" i="1">
                <a:solidFill>
                  <a:schemeClr val="tx2"/>
                </a:solidFill>
              </a:endParaRPr>
            </a:p>
            <a:p>
              <a:r>
                <a:rPr lang="en-GB" sz="800" i="1">
                  <a:solidFill>
                    <a:schemeClr val="tx2"/>
                  </a:solidFill>
                </a:rPr>
                <a:t>             =  Firm Implementation Date – Funding Approved by ChMC and / or Non-Negotiable Industry Implementation Date in place              </a:t>
              </a:r>
            </a:p>
            <a:p>
              <a:r>
                <a:rPr lang="en-GB" sz="800" i="1">
                  <a:solidFill>
                    <a:schemeClr val="tx2"/>
                  </a:solidFill>
                </a:rPr>
                <a:t>             </a:t>
              </a:r>
            </a:p>
            <a:p>
              <a:r>
                <a:rPr lang="en-GB" sz="800" i="1">
                  <a:solidFill>
                    <a:schemeClr val="tx2"/>
                  </a:solidFill>
                </a:rPr>
                <a:t>             =  Indicative Implementation Date – Changes are scoped for delivery – Funding and Implementation Date not yet approved by ChMC  </a:t>
              </a:r>
            </a:p>
          </p:txBody>
        </p:sp>
        <p:sp>
          <p:nvSpPr>
            <p:cNvPr id="38" name="Rectangle 37">
              <a:extLst>
                <a:ext uri="{FF2B5EF4-FFF2-40B4-BE49-F238E27FC236}">
                  <a16:creationId xmlns:a16="http://schemas.microsoft.com/office/drawing/2014/main" id="{CC1537F1-BD3A-463C-9E1A-F5AE2835A0B4}"/>
                </a:ext>
              </a:extLst>
            </p:cNvPr>
            <p:cNvSpPr/>
            <p:nvPr/>
          </p:nvSpPr>
          <p:spPr>
            <a:xfrm>
              <a:off x="275036" y="4762784"/>
              <a:ext cx="264516" cy="12817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75035" y="4527485"/>
              <a:ext cx="264516" cy="128171"/>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Tree>
    <p:extLst>
      <p:ext uri="{BB962C8B-B14F-4D97-AF65-F5344CB8AC3E}">
        <p14:creationId xmlns:p14="http://schemas.microsoft.com/office/powerpoint/2010/main" val="248794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251520" y="51470"/>
            <a:ext cx="8229600" cy="576064"/>
          </a:xfrm>
        </p:spPr>
        <p:txBody>
          <a:bodyPr>
            <a:noAutofit/>
          </a:bodyPr>
          <a:lstStyle/>
          <a:p>
            <a:r>
              <a:rPr lang="en-GB" sz="1600">
                <a:latin typeface="Arial"/>
                <a:cs typeface="Arial"/>
              </a:rPr>
              <a:t>Change Pipeline  - Delivery Plan</a:t>
            </a:r>
            <a:br>
              <a:rPr lang="en-GB" sz="1600">
                <a:latin typeface="Arial"/>
                <a:cs typeface="Arial"/>
              </a:rPr>
            </a:br>
            <a:r>
              <a:rPr lang="en-GB" sz="1600">
                <a:latin typeface="Arial"/>
                <a:cs typeface="Arial"/>
              </a:rPr>
              <a:t>July 2022 – February 2023</a:t>
            </a:r>
            <a:endParaRPr lang="en-GB" sz="1600"/>
          </a:p>
        </p:txBody>
      </p:sp>
      <p:sp>
        <p:nvSpPr>
          <p:cNvPr id="6" name="TextBox 5">
            <a:extLst>
              <a:ext uri="{FF2B5EF4-FFF2-40B4-BE49-F238E27FC236}">
                <a16:creationId xmlns:a16="http://schemas.microsoft.com/office/drawing/2014/main" id="{D23BD6DB-C28D-4BA4-B4CD-041738D10EAB}"/>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produced 25</a:t>
            </a:r>
            <a:r>
              <a:rPr lang="en-GB" sz="700" baseline="30000"/>
              <a:t>th</a:t>
            </a:r>
            <a:r>
              <a:rPr lang="en-GB" sz="700"/>
              <a:t> August 2022</a:t>
            </a:r>
            <a:endParaRPr lang="en-GB"/>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1673" y="574817"/>
          <a:ext cx="9082366" cy="4449776"/>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19019">
                  <a:extLst>
                    <a:ext uri="{9D8B030D-6E8A-4147-A177-3AD203B41FA5}">
                      <a16:colId xmlns:a16="http://schemas.microsoft.com/office/drawing/2014/main" val="1927111934"/>
                    </a:ext>
                  </a:extLst>
                </a:gridCol>
                <a:gridCol w="775083">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332613">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900" b="1" u="none">
                          <a:hlinkClick r:id="rId3"/>
                        </a:rPr>
                        <a:t>5515</a:t>
                      </a:r>
                      <a:endParaRPr lang="en-GB" sz="900" b="1" u="none"/>
                    </a:p>
                  </a:txBody>
                  <a:tcPr marL="72000" marR="72000" marT="36000" marB="36000" anchor="ctr">
                    <a:solidFill>
                      <a:srgbClr val="CED1E1"/>
                    </a:solidFill>
                  </a:tcPr>
                </a:tc>
                <a:tc>
                  <a:txBody>
                    <a:bodyPr/>
                    <a:lstStyle/>
                    <a:p>
                      <a:pPr>
                        <a:spcAft>
                          <a:spcPts val="0"/>
                        </a:spcAft>
                      </a:pPr>
                      <a:r>
                        <a:rPr lang="en-GB" sz="800" b="1"/>
                        <a:t>HyDeploy Close Down </a:t>
                      </a:r>
                    </a:p>
                  </a:txBody>
                  <a:tcPr marL="72000" marR="72000" marT="36000" marB="36000" anchor="ctr">
                    <a:solidFill>
                      <a:srgbClr val="CED1E1"/>
                    </a:solidFill>
                  </a:tcPr>
                </a:tc>
                <a:tc>
                  <a:txBody>
                    <a:bodyPr/>
                    <a:lstStyle/>
                    <a:p>
                      <a:pPr>
                        <a:spcAft>
                          <a:spcPts val="0"/>
                        </a:spcAft>
                      </a:pPr>
                      <a:r>
                        <a:rPr lang="en-GB" sz="800" b="1"/>
                        <a:t>NGN</a:t>
                      </a:r>
                    </a:p>
                  </a:txBody>
                  <a:tcPr marL="72000" marR="72000" marT="36000" marB="36000" anchor="ctr">
                    <a:solidFill>
                      <a:srgbClr val="CED1E1"/>
                    </a:solidFill>
                  </a:tcPr>
                </a:tc>
                <a:tc>
                  <a:txBody>
                    <a:bodyPr/>
                    <a:lstStyle/>
                    <a:p>
                      <a:pPr>
                        <a:spcAft>
                          <a:spcPts val="0"/>
                        </a:spcAft>
                      </a:pPr>
                      <a:r>
                        <a:rPr lang="en-GB" sz="800" b="1"/>
                        <a:t>Shipper</a:t>
                      </a:r>
                    </a:p>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DeCarb</a:t>
                      </a:r>
                    </a:p>
                  </a:txBody>
                  <a:tcPr marL="72000" marR="72000" marT="36000" marB="36000" anchor="ctr">
                    <a:solidFill>
                      <a:srgbClr val="CED1E1"/>
                    </a:solidFill>
                  </a:tcPr>
                </a:tc>
                <a:tc>
                  <a:txBody>
                    <a:bodyPr/>
                    <a:lstStyle/>
                    <a:p>
                      <a:pPr algn="ctr">
                        <a:spcAft>
                          <a:spcPts val="0"/>
                        </a:spcAft>
                      </a:pPr>
                      <a:r>
                        <a:rPr lang="en-GB" sz="800" b="1"/>
                        <a:t>N/A</a:t>
                      </a:r>
                    </a:p>
                  </a:txBody>
                  <a:tcPr marL="72000" marR="72000" marT="36000" marB="36000" anchor="ctr">
                    <a:solidFill>
                      <a:srgbClr val="CED1E1"/>
                    </a:solidFill>
                  </a:tcPr>
                </a:tc>
                <a:tc>
                  <a:txBody>
                    <a:bodyPr/>
                    <a:lstStyle/>
                    <a:p>
                      <a:r>
                        <a:rPr lang="en-GB" sz="800" b="1"/>
                        <a:t>18</a:t>
                      </a:r>
                      <a:r>
                        <a:rPr lang="en-GB" sz="800" b="1" baseline="30000"/>
                        <a:t>th</a:t>
                      </a:r>
                      <a:r>
                        <a:rPr lang="en-GB" sz="800" b="1"/>
                        <a:t> July 2022</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1763012861"/>
                  </a:ext>
                </a:extLst>
              </a:tr>
              <a:tr h="162824">
                <a:tc>
                  <a:txBody>
                    <a:bodyPr/>
                    <a:lstStyle/>
                    <a:p>
                      <a:pPr algn="ctr">
                        <a:spcAft>
                          <a:spcPts val="0"/>
                        </a:spcAft>
                      </a:pPr>
                      <a:r>
                        <a:rPr lang="en-GB" sz="900" b="1" u="none">
                          <a:hlinkClick r:id="rId4"/>
                        </a:rPr>
                        <a:t>5316</a:t>
                      </a:r>
                      <a:endParaRPr lang="en-GB" sz="900" b="1" u="none"/>
                    </a:p>
                  </a:txBody>
                  <a:tcPr marL="72000" marR="72000" marT="36000" marB="36000" anchor="ctr">
                    <a:solidFill>
                      <a:srgbClr val="CED1E1"/>
                    </a:solidFill>
                  </a:tcPr>
                </a:tc>
                <a:tc>
                  <a:txBody>
                    <a:bodyPr/>
                    <a:lstStyle/>
                    <a:p>
                      <a:pPr>
                        <a:spcAft>
                          <a:spcPts val="0"/>
                        </a:spcAft>
                      </a:pPr>
                      <a:r>
                        <a:rPr lang="en-GB" sz="800" b="1"/>
                        <a:t>Rejecting Pre LIS Replacement Reads</a:t>
                      </a:r>
                    </a:p>
                  </a:txBody>
                  <a:tcPr marL="72000" marR="72000" marT="36000" marB="36000" anchor="ctr">
                    <a:solidFill>
                      <a:srgbClr val="CED1E1"/>
                    </a:solidFill>
                  </a:tcPr>
                </a:tc>
                <a:tc>
                  <a:txBody>
                    <a:bodyPr/>
                    <a:lstStyle/>
                    <a:p>
                      <a:pPr>
                        <a:spcAft>
                          <a:spcPts val="0"/>
                        </a:spcAft>
                      </a:pPr>
                      <a:r>
                        <a:rPr lang="en-GB" sz="800" b="1"/>
                        <a:t>Xoserve</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N/A</a:t>
                      </a:r>
                    </a:p>
                  </a:txBody>
                  <a:tcPr marL="72000" marR="72000" marT="36000" marB="36000" anchor="ctr">
                    <a:solidFill>
                      <a:srgbClr val="CED1E1"/>
                    </a:solidFill>
                  </a:tcPr>
                </a:tc>
                <a:tc>
                  <a:txBody>
                    <a:bodyPr/>
                    <a:lstStyle/>
                    <a:p>
                      <a:pPr algn="ctr">
                        <a:spcAft>
                          <a:spcPts val="0"/>
                        </a:spcAft>
                      </a:pPr>
                      <a:r>
                        <a:rPr lang="en-GB" sz="800" b="1"/>
                        <a:t>N/A</a:t>
                      </a:r>
                    </a:p>
                  </a:txBody>
                  <a:tcPr marL="72000" marR="72000" marT="36000" marB="36000" anchor="ctr">
                    <a:solidFill>
                      <a:srgbClr val="CED1E1"/>
                    </a:solidFill>
                  </a:tcPr>
                </a:tc>
                <a:tc>
                  <a:txBody>
                    <a:bodyPr/>
                    <a:lstStyle/>
                    <a:p>
                      <a:r>
                        <a:rPr lang="en-GB" sz="800" b="1"/>
                        <a:t>September 22</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Indicative</a:t>
                      </a:r>
                    </a:p>
                  </a:txBody>
                  <a:tcPr anchor="ctr">
                    <a:solidFill>
                      <a:srgbClr val="CED1E1"/>
                    </a:solidFill>
                  </a:tcPr>
                </a:tc>
                <a:extLst>
                  <a:ext uri="{0D108BD9-81ED-4DB2-BD59-A6C34878D82A}">
                    <a16:rowId xmlns:a16="http://schemas.microsoft.com/office/drawing/2014/main" val="2635867440"/>
                  </a:ext>
                </a:extLst>
              </a:tr>
              <a:tr h="309504">
                <a:tc>
                  <a:txBody>
                    <a:bodyPr/>
                    <a:lstStyle/>
                    <a:p>
                      <a:pPr algn="ctr">
                        <a:spcAft>
                          <a:spcPts val="0"/>
                        </a:spcAft>
                      </a:pPr>
                      <a:r>
                        <a:rPr lang="en-GB" sz="900" b="1" u="none">
                          <a:hlinkClick r:id="rId5"/>
                        </a:rPr>
                        <a:t>5469</a:t>
                      </a:r>
                      <a:endParaRPr lang="en-GB" sz="900" b="1" u="none"/>
                    </a:p>
                  </a:txBody>
                  <a:tcPr marL="72000" marR="72000" marT="36000" marB="36000" anchor="ctr">
                    <a:solidFill>
                      <a:srgbClr val="CED1E1"/>
                    </a:solidFill>
                  </a:tcPr>
                </a:tc>
                <a:tc>
                  <a:txBody>
                    <a:bodyPr/>
                    <a:lstStyle/>
                    <a:p>
                      <a:pPr>
                        <a:spcAft>
                          <a:spcPts val="0"/>
                        </a:spcAft>
                      </a:pPr>
                      <a:r>
                        <a:rPr lang="en-GB" sz="800" b="1"/>
                        <a:t>Increase Frequency of FSG Payments</a:t>
                      </a:r>
                    </a:p>
                  </a:txBody>
                  <a:tcPr marL="72000" marR="72000" marT="36000" marB="36000" anchor="ctr">
                    <a:solidFill>
                      <a:srgbClr val="CED1E1"/>
                    </a:solidFill>
                  </a:tcPr>
                </a:tc>
                <a:tc>
                  <a:txBody>
                    <a:bodyPr/>
                    <a:lstStyle/>
                    <a:p>
                      <a:pPr>
                        <a:spcAft>
                          <a:spcPts val="0"/>
                        </a:spcAft>
                      </a:pPr>
                      <a:r>
                        <a:rPr lang="en-GB" sz="800" b="1"/>
                        <a:t>Cadent </a:t>
                      </a:r>
                    </a:p>
                  </a:txBody>
                  <a:tcPr marL="72000" marR="72000" marT="36000" marB="36000" anchor="ctr">
                    <a:solidFill>
                      <a:srgbClr val="CED1E1"/>
                    </a:solidFill>
                  </a:tcPr>
                </a:tc>
                <a:tc>
                  <a:txBody>
                    <a:bodyPr/>
                    <a:lstStyle/>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txBody>
                  <a:tcPr marL="72000" marR="72000" marT="36000" marB="36000" anchor="ctr">
                    <a:solidFill>
                      <a:srgbClr val="CED1E1"/>
                    </a:solidFill>
                  </a:tcPr>
                </a:tc>
                <a:tc>
                  <a:txBody>
                    <a:bodyPr/>
                    <a:lstStyle/>
                    <a:p>
                      <a:pPr algn="ctr">
                        <a:spcAft>
                          <a:spcPts val="0"/>
                        </a:spcAft>
                      </a:pPr>
                      <a:r>
                        <a:rPr lang="en-GB" sz="800" b="1"/>
                        <a:t>£63.3k</a:t>
                      </a:r>
                    </a:p>
                  </a:txBody>
                  <a:tcPr marL="72000" marR="72000" marT="36000" marB="36000" anchor="ctr">
                    <a:solidFill>
                      <a:srgbClr val="CED1E1"/>
                    </a:solidFill>
                  </a:tcPr>
                </a:tc>
                <a:tc>
                  <a:txBody>
                    <a:bodyPr/>
                    <a:lstStyle/>
                    <a:p>
                      <a:r>
                        <a:rPr lang="en-GB" sz="800" b="1"/>
                        <a:t>3</a:t>
                      </a:r>
                      <a:r>
                        <a:rPr lang="en-GB" sz="800" b="1" baseline="30000"/>
                        <a:t>rd</a:t>
                      </a:r>
                      <a:r>
                        <a:rPr lang="en-GB" sz="800" b="1"/>
                        <a:t> October 22</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1621005514"/>
                  </a:ext>
                </a:extLst>
              </a:tr>
              <a:tr h="137920">
                <a:tc>
                  <a:txBody>
                    <a:bodyPr/>
                    <a:lstStyle/>
                    <a:p>
                      <a:pPr algn="ctr">
                        <a:spcAft>
                          <a:spcPts val="0"/>
                        </a:spcAft>
                      </a:pPr>
                      <a:r>
                        <a:rPr lang="en-GB" sz="900" b="1" u="none">
                          <a:hlinkClick r:id="rId6"/>
                        </a:rPr>
                        <a:t>5231</a:t>
                      </a:r>
                      <a:endParaRPr lang="en-GB" sz="900" b="1" u="none"/>
                    </a:p>
                  </a:txBody>
                  <a:tcPr marL="72000" marR="72000" marT="36000" marB="36000" anchor="ctr">
                    <a:solidFill>
                      <a:srgbClr val="CED1E1"/>
                    </a:solidFill>
                  </a:tcPr>
                </a:tc>
                <a:tc>
                  <a:txBody>
                    <a:bodyPr/>
                    <a:lstStyle/>
                    <a:p>
                      <a:pPr>
                        <a:spcAft>
                          <a:spcPts val="0"/>
                        </a:spcAft>
                      </a:pPr>
                      <a:r>
                        <a:rPr lang="en-GB" sz="800" b="1"/>
                        <a:t>FWACV Service</a:t>
                      </a:r>
                    </a:p>
                  </a:txBody>
                  <a:tcPr marL="72000" marR="72000" marT="36000" marB="36000" anchor="ctr">
                    <a:solidFill>
                      <a:srgbClr val="CED1E1"/>
                    </a:solidFill>
                  </a:tcPr>
                </a:tc>
                <a:tc>
                  <a:txBody>
                    <a:bodyPr/>
                    <a:lstStyle/>
                    <a:p>
                      <a:pPr>
                        <a:spcAft>
                          <a:spcPts val="0"/>
                        </a:spcAft>
                      </a:pPr>
                      <a:r>
                        <a:rPr lang="en-GB" sz="800" b="1"/>
                        <a:t>SGN</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NG</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NG</a:t>
                      </a:r>
                    </a:p>
                  </a:txBody>
                  <a:tcPr marL="72000" marR="72000" marT="36000" marB="36000" anchor="ctr">
                    <a:solidFill>
                      <a:srgbClr val="CED1E1"/>
                    </a:solidFill>
                  </a:tcPr>
                </a:tc>
                <a:tc>
                  <a:txBody>
                    <a:bodyPr/>
                    <a:lstStyle/>
                    <a:p>
                      <a:pPr algn="ctr">
                        <a:spcAft>
                          <a:spcPts val="0"/>
                        </a:spcAft>
                      </a:pPr>
                      <a:r>
                        <a:rPr lang="en-GB" sz="800" b="1"/>
                        <a:t>£1.198m</a:t>
                      </a:r>
                    </a:p>
                  </a:txBody>
                  <a:tcPr marL="72000" marR="72000" marT="36000" marB="36000" anchor="ctr">
                    <a:solidFill>
                      <a:srgbClr val="CED1E1"/>
                    </a:solidFill>
                  </a:tcPr>
                </a:tc>
                <a:tc>
                  <a:txBody>
                    <a:bodyPr/>
                    <a:lstStyle/>
                    <a:p>
                      <a:r>
                        <a:rPr lang="en-GB" sz="800" b="1"/>
                        <a:t>1</a:t>
                      </a:r>
                      <a:r>
                        <a:rPr lang="en-GB" sz="800" b="1" baseline="30000"/>
                        <a:t>st</a:t>
                      </a:r>
                      <a:r>
                        <a:rPr lang="en-GB" sz="800" b="1"/>
                        <a:t> September 22</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767758712"/>
                  </a:ext>
                </a:extLst>
              </a:tr>
              <a:tr h="360040">
                <a:tc>
                  <a:txBody>
                    <a:bodyPr/>
                    <a:lstStyle/>
                    <a:p>
                      <a:r>
                        <a:rPr lang="en-GB" sz="900" b="1">
                          <a:hlinkClick r:id="rId7"/>
                        </a:rPr>
                        <a:t>4713</a:t>
                      </a:r>
                      <a:endParaRPr lang="en-GB" sz="900" b="1"/>
                    </a:p>
                  </a:txBody>
                  <a:tcPr anchor="ctr">
                    <a:solidFill>
                      <a:srgbClr val="CED1E1"/>
                    </a:solidFill>
                  </a:tcPr>
                </a:tc>
                <a:tc>
                  <a:txBody>
                    <a:bodyPr/>
                    <a:lstStyle/>
                    <a:p>
                      <a:r>
                        <a:rPr lang="en-US" sz="800" b="1"/>
                        <a:t>Actual read following estimated transfer read calculating AQ of 1</a:t>
                      </a:r>
                      <a:endParaRPr lang="en-GB" sz="800" b="1"/>
                    </a:p>
                  </a:txBody>
                  <a:tcPr anchor="ctr">
                    <a:solidFill>
                      <a:srgbClr val="CED1E1"/>
                    </a:solidFill>
                  </a:tcPr>
                </a:tc>
                <a:tc>
                  <a:txBody>
                    <a:bodyPr/>
                    <a:lstStyle/>
                    <a:p>
                      <a:r>
                        <a:rPr lang="en-GB" sz="800" b="1"/>
                        <a:t>Npower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Shipper</a:t>
                      </a:r>
                    </a:p>
                  </a:txBody>
                  <a:tcPr anchor="ctr">
                    <a:solidFill>
                      <a:srgbClr val="CED1E1"/>
                    </a:solidFill>
                  </a:tcPr>
                </a:tc>
                <a:tc>
                  <a:txBody>
                    <a:bodyPr/>
                    <a:lstStyle/>
                    <a:p>
                      <a:pPr algn="ctr"/>
                      <a:r>
                        <a:rPr lang="en-GB" sz="800" b="1"/>
                        <a:t>£7k</a:t>
                      </a:r>
                    </a:p>
                  </a:txBody>
                  <a:tcPr anchor="ctr">
                    <a:solidFill>
                      <a:srgbClr val="CED1E1"/>
                    </a:solidFill>
                  </a:tcPr>
                </a:tc>
                <a:tc>
                  <a:txBody>
                    <a:bodyPr/>
                    <a:lstStyle/>
                    <a:p>
                      <a:r>
                        <a:rPr lang="en-GB" sz="800" b="1"/>
                        <a:t>October 2022</a:t>
                      </a:r>
                    </a:p>
                  </a:txBody>
                  <a:tcPr anchor="ctr">
                    <a:solidFill>
                      <a:srgbClr val="CED1E1"/>
                    </a:solidFill>
                  </a:tcPr>
                </a:tc>
                <a:tc>
                  <a:txBody>
                    <a:bodyPr/>
                    <a:lstStyle/>
                    <a:p>
                      <a:r>
                        <a:rPr lang="en-GB" sz="800" b="1"/>
                        <a:t>Standalone</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rgbClr val="CED1E1"/>
                    </a:solidFill>
                  </a:tcPr>
                </a:tc>
                <a:extLst>
                  <a:ext uri="{0D108BD9-81ED-4DB2-BD59-A6C34878D82A}">
                    <a16:rowId xmlns:a16="http://schemas.microsoft.com/office/drawing/2014/main" val="1069980626"/>
                  </a:ext>
                </a:extLst>
              </a:tr>
              <a:tr h="332232">
                <a:tc>
                  <a:txBody>
                    <a:bodyPr/>
                    <a:lstStyle/>
                    <a:p>
                      <a:pPr algn="ctr">
                        <a:spcAft>
                          <a:spcPts val="0"/>
                        </a:spcAft>
                      </a:pPr>
                      <a:r>
                        <a:rPr lang="en-GB" sz="900" b="1" u="none">
                          <a:hlinkClick r:id="rId8"/>
                        </a:rPr>
                        <a:t>5236</a:t>
                      </a:r>
                      <a:endParaRPr lang="en-GB" sz="900" b="1" u="none"/>
                    </a:p>
                  </a:txBody>
                  <a:tcPr marL="72000" marR="72000" marT="36000" marB="36000" anchor="ctr">
                    <a:solidFill>
                      <a:srgbClr val="CED1E1"/>
                    </a:solidFill>
                  </a:tcPr>
                </a:tc>
                <a:tc>
                  <a:txBody>
                    <a:bodyPr/>
                    <a:lstStyle/>
                    <a:p>
                      <a:pPr>
                        <a:spcAft>
                          <a:spcPts val="0"/>
                        </a:spcAft>
                      </a:pPr>
                      <a:r>
                        <a:rPr lang="en-GB" sz="800" b="1"/>
                        <a:t>Reporting Valid Confirmed Theft of Gas in central systems (Modification 0734)</a:t>
                      </a:r>
                    </a:p>
                  </a:txBody>
                  <a:tcPr marL="72000" marR="72000" marT="36000" marB="36000" anchor="ctr">
                    <a:solidFill>
                      <a:srgbClr val="CED1E1"/>
                    </a:solidFill>
                  </a:tcPr>
                </a:tc>
                <a:tc>
                  <a:txBody>
                    <a:bodyPr/>
                    <a:lstStyle/>
                    <a:p>
                      <a:pPr>
                        <a:spcAft>
                          <a:spcPts val="0"/>
                        </a:spcAft>
                      </a:pPr>
                      <a:r>
                        <a:rPr lang="en-GB" sz="800" b="1"/>
                        <a:t>Gazprom</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lgn="ctr">
                        <a:spcAft>
                          <a:spcPts val="0"/>
                        </a:spcAft>
                      </a:pPr>
                      <a:r>
                        <a:rPr lang="en-GB" sz="800" b="1"/>
                        <a:t>Tbc</a:t>
                      </a:r>
                    </a:p>
                  </a:txBody>
                  <a:tcPr marL="72000" marR="72000" marT="36000" marB="36000" anchor="ctr">
                    <a:solidFill>
                      <a:srgbClr val="CED1E1"/>
                    </a:solidFill>
                  </a:tcPr>
                </a:tc>
                <a:tc>
                  <a:txBody>
                    <a:bodyPr/>
                    <a:lstStyle/>
                    <a:p>
                      <a:r>
                        <a:rPr lang="en-GB" sz="800" b="1"/>
                        <a:t>Oct / Nov 22</a:t>
                      </a:r>
                    </a:p>
                  </a:txBody>
                  <a:tcPr anchor="ctr">
                    <a:solidFill>
                      <a:srgbClr val="CED1E1"/>
                    </a:solidFill>
                  </a:tcPr>
                </a:tc>
                <a:tc>
                  <a:txBody>
                    <a:bodyPr/>
                    <a:lstStyle/>
                    <a:p>
                      <a:r>
                        <a:rPr lang="en-GB" sz="800" b="1"/>
                        <a:t>CMS Rebuild Release 1</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3145731795"/>
                  </a:ext>
                </a:extLst>
              </a:tr>
              <a:tr h="188216">
                <a:tc>
                  <a:txBody>
                    <a:bodyPr/>
                    <a:lstStyle/>
                    <a:p>
                      <a:pPr algn="ctr">
                        <a:spcAft>
                          <a:spcPts val="0"/>
                        </a:spcAft>
                      </a:pPr>
                      <a:r>
                        <a:rPr lang="en-GB" sz="900" b="1" u="none">
                          <a:hlinkClick r:id="rId9"/>
                        </a:rPr>
                        <a:t>4900</a:t>
                      </a:r>
                      <a:endParaRPr lang="en-GB" sz="900" b="1" u="none"/>
                    </a:p>
                  </a:txBody>
                  <a:tcPr marL="72000" marR="72000" marT="36000" marB="36000" anchor="ctr">
                    <a:solidFill>
                      <a:srgbClr val="CED1E1"/>
                    </a:solidFill>
                  </a:tcPr>
                </a:tc>
                <a:tc>
                  <a:txBody>
                    <a:bodyPr/>
                    <a:lstStyle/>
                    <a:p>
                      <a:pPr>
                        <a:spcAft>
                          <a:spcPts val="0"/>
                        </a:spcAft>
                      </a:pPr>
                      <a:r>
                        <a:rPr lang="en-GB" sz="800" b="1" kern="1200">
                          <a:solidFill>
                            <a:schemeClr val="dk1"/>
                          </a:solidFill>
                          <a:effectLst/>
                          <a:latin typeface="+mn-lt"/>
                          <a:ea typeface="+mn-ea"/>
                          <a:cs typeface="+mn-cs"/>
                        </a:rPr>
                        <a:t>Biomethane/Propane Reduction</a:t>
                      </a:r>
                      <a:endParaRPr lang="en-GB" sz="800" b="1"/>
                    </a:p>
                  </a:txBody>
                  <a:tcPr marL="72000" marR="72000" marT="36000" marB="36000" anchor="ctr">
                    <a:solidFill>
                      <a:srgbClr val="CED1E1"/>
                    </a:solidFill>
                  </a:tcPr>
                </a:tc>
                <a:tc>
                  <a:txBody>
                    <a:bodyPr/>
                    <a:lstStyle/>
                    <a:p>
                      <a:pPr>
                        <a:spcAft>
                          <a:spcPts val="0"/>
                        </a:spcAft>
                      </a:pPr>
                      <a:r>
                        <a:rPr lang="en-GB" sz="800" b="1"/>
                        <a:t>SGN</a:t>
                      </a:r>
                    </a:p>
                  </a:txBody>
                  <a:tcPr marL="72000" marR="72000" marT="36000" marB="36000" anchor="ctr">
                    <a:solidFill>
                      <a:srgbClr val="CED1E1"/>
                    </a:solidFill>
                  </a:tcPr>
                </a:tc>
                <a:tc>
                  <a:txBody>
                    <a:bodyPr/>
                    <a:lstStyle/>
                    <a:p>
                      <a:pPr>
                        <a:spcAft>
                          <a:spcPts val="0"/>
                        </a:spcAft>
                      </a:pPr>
                      <a:r>
                        <a:rPr lang="en-GB" sz="800" b="1"/>
                        <a:t>Shipper</a:t>
                      </a:r>
                    </a:p>
                    <a:p>
                      <a:pPr>
                        <a:spcAft>
                          <a:spcPts val="0"/>
                        </a:spcAft>
                      </a:pPr>
                      <a:r>
                        <a:rPr lang="en-GB" sz="800" b="1"/>
                        <a:t>DNO</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a:t>Decarb</a:t>
                      </a:r>
                    </a:p>
                  </a:txBody>
                  <a:tcPr marL="72000" marR="72000" marT="36000" marB="36000" anchor="ctr">
                    <a:solidFill>
                      <a:srgbClr val="CED1E1"/>
                    </a:solidFill>
                  </a:tcPr>
                </a:tc>
                <a:tc>
                  <a:txBody>
                    <a:bodyPr/>
                    <a:lstStyle/>
                    <a:p>
                      <a:pPr algn="ctr">
                        <a:spcAft>
                          <a:spcPts val="0"/>
                        </a:spcAft>
                      </a:pPr>
                      <a:r>
                        <a:rPr lang="en-GB" sz="800" b="1"/>
                        <a:t>N/A</a:t>
                      </a:r>
                    </a:p>
                  </a:txBody>
                  <a:tcPr marL="72000" marR="72000" marT="36000" marB="36000" anchor="ctr">
                    <a:solidFill>
                      <a:srgbClr val="CED1E1"/>
                    </a:solidFill>
                  </a:tcPr>
                </a:tc>
                <a:tc>
                  <a:txBody>
                    <a:bodyPr/>
                    <a:lstStyle/>
                    <a:p>
                      <a:r>
                        <a:rPr lang="en-GB" sz="800" b="1"/>
                        <a:t>25</a:t>
                      </a:r>
                      <a:r>
                        <a:rPr lang="en-GB" sz="800" b="1" baseline="30000"/>
                        <a:t>th</a:t>
                      </a:r>
                      <a:r>
                        <a:rPr lang="en-GB" sz="800" b="1"/>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r>
                        <a:rPr lang="en-GB" sz="800" b="1"/>
                        <a:t>Firm </a:t>
                      </a:r>
                    </a:p>
                  </a:txBody>
                  <a:tcPr anchor="ctr">
                    <a:solidFill>
                      <a:srgbClr val="CED1E1"/>
                    </a:solidFill>
                  </a:tcPr>
                </a:tc>
                <a:extLst>
                  <a:ext uri="{0D108BD9-81ED-4DB2-BD59-A6C34878D82A}">
                    <a16:rowId xmlns:a16="http://schemas.microsoft.com/office/drawing/2014/main" val="1364636698"/>
                  </a:ext>
                </a:extLst>
              </a:tr>
              <a:tr h="376432">
                <a:tc>
                  <a:txBody>
                    <a:bodyPr/>
                    <a:lstStyle/>
                    <a:p>
                      <a:pPr algn="ctr">
                        <a:spcAft>
                          <a:spcPts val="0"/>
                        </a:spcAft>
                      </a:pPr>
                      <a:r>
                        <a:rPr lang="en-GB" sz="900" b="1" u="none">
                          <a:hlinkClick r:id="rId10"/>
                        </a:rPr>
                        <a:t>4978</a:t>
                      </a:r>
                      <a:endParaRPr lang="en-GB" sz="900" b="1" u="none"/>
                    </a:p>
                  </a:txBody>
                  <a:tcPr marL="72000" marR="72000" marT="36000" marB="36000" anchor="ctr">
                    <a:solidFill>
                      <a:srgbClr val="CED1E1"/>
                    </a:solidFill>
                  </a:tcPr>
                </a:tc>
                <a:tc>
                  <a:txBody>
                    <a:bodyPr/>
                    <a:lstStyle/>
                    <a:p>
                      <a:pPr>
                        <a:spcAft>
                          <a:spcPts val="0"/>
                        </a:spcAft>
                      </a:pPr>
                      <a:r>
                        <a:rPr lang="en-GB" sz="800" b="1" kern="1200">
                          <a:solidFill>
                            <a:schemeClr val="dk1"/>
                          </a:solidFill>
                          <a:effectLst/>
                          <a:latin typeface="+mn-lt"/>
                          <a:ea typeface="+mn-ea"/>
                          <a:cs typeface="+mn-cs"/>
                        </a:rPr>
                        <a:t>Notification of Rolling AQ Value (following Transfer of Ownership between M-5 and M) </a:t>
                      </a:r>
                      <a:endParaRPr lang="en-GB" sz="800" b="1"/>
                    </a:p>
                  </a:txBody>
                  <a:tcPr marL="72000" marR="72000" marT="36000" marB="36000" anchor="ctr">
                    <a:solidFill>
                      <a:srgbClr val="CED1E1"/>
                    </a:solidFill>
                  </a:tcPr>
                </a:tc>
                <a:tc>
                  <a:txBody>
                    <a:bodyPr/>
                    <a:lstStyle/>
                    <a:p>
                      <a:pPr>
                        <a:spcAft>
                          <a:spcPts val="0"/>
                        </a:spcAft>
                      </a:pPr>
                      <a:r>
                        <a:rPr lang="en-GB" sz="800" b="1"/>
                        <a:t>British</a:t>
                      </a:r>
                    </a:p>
                    <a:p>
                      <a:pPr>
                        <a:spcAft>
                          <a:spcPts val="0"/>
                        </a:spcAft>
                      </a:pPr>
                      <a:r>
                        <a:rPr lang="en-GB" sz="800" b="1"/>
                        <a:t>Gas</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lgn="ctr">
                        <a:spcAft>
                          <a:spcPts val="0"/>
                        </a:spcAft>
                      </a:pPr>
                      <a:r>
                        <a:rPr lang="en-GB" sz="800" b="1"/>
                        <a:t>£90.6k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25</a:t>
                      </a:r>
                      <a:r>
                        <a:rPr kumimoji="0" lang="en-GB" sz="800" b="1" i="0" u="none" strike="noStrike" kern="1200" cap="none" spc="0" normalizeH="0" baseline="30000" noProof="0">
                          <a:ln>
                            <a:noFill/>
                          </a:ln>
                          <a:solidFill>
                            <a:prstClr val="black"/>
                          </a:solidFill>
                          <a:effectLst/>
                          <a:uLnTx/>
                          <a:uFillTx/>
                          <a:latin typeface="Arial"/>
                          <a:ea typeface="+mn-ea"/>
                          <a:cs typeface="+mn-cs"/>
                        </a:rPr>
                        <a:t>th</a:t>
                      </a:r>
                      <a:r>
                        <a:rPr kumimoji="0" lang="en-GB" sz="8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863332575"/>
                  </a:ext>
                </a:extLst>
              </a:tr>
              <a:tr h="406896">
                <a:tc>
                  <a:txBody>
                    <a:bodyPr/>
                    <a:lstStyle/>
                    <a:p>
                      <a:pPr algn="ctr">
                        <a:spcAft>
                          <a:spcPts val="0"/>
                        </a:spcAft>
                      </a:pPr>
                      <a:r>
                        <a:rPr lang="en-GB" sz="900" b="1" u="none">
                          <a:hlinkClick r:id="rId11"/>
                        </a:rPr>
                        <a:t>4990</a:t>
                      </a:r>
                      <a:endParaRPr lang="en-GB" sz="900" b="1" u="none"/>
                    </a:p>
                  </a:txBody>
                  <a:tcPr marL="72000" marR="72000" marT="36000" marB="36000" anchor="ctr">
                    <a:solidFill>
                      <a:srgbClr val="CED1E1"/>
                    </a:solidFill>
                  </a:tcPr>
                </a:tc>
                <a:tc>
                  <a:txBody>
                    <a:bodyPr/>
                    <a:lstStyle/>
                    <a:p>
                      <a:pPr>
                        <a:spcAft>
                          <a:spcPts val="0"/>
                        </a:spcAft>
                      </a:pPr>
                      <a:r>
                        <a:rPr lang="en-GB" sz="800" b="1" kern="1200">
                          <a:solidFill>
                            <a:schemeClr val="dk1"/>
                          </a:solidFill>
                          <a:effectLst/>
                          <a:latin typeface="+mn-lt"/>
                          <a:ea typeface="+mn-ea"/>
                          <a:cs typeface="+mn-cs"/>
                        </a:rPr>
                        <a:t>Transfer of Sites with Low Read Submission Performance from Class 2 and 3 into Class 4 (MOD0664) </a:t>
                      </a:r>
                      <a:endParaRPr lang="en-GB" sz="800" b="1"/>
                    </a:p>
                  </a:txBody>
                  <a:tcPr marL="72000" marR="72000" marT="36000" marB="36000" anchor="ctr">
                    <a:solidFill>
                      <a:srgbClr val="CED1E1"/>
                    </a:solidFill>
                  </a:tcPr>
                </a:tc>
                <a:tc>
                  <a:txBody>
                    <a:bodyPr/>
                    <a:lstStyle/>
                    <a:p>
                      <a:pPr>
                        <a:spcAft>
                          <a:spcPts val="0"/>
                        </a:spcAft>
                      </a:pPr>
                      <a:r>
                        <a:rPr lang="en-GB" sz="800" b="1"/>
                        <a:t>SSE</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lgn="ctr">
                        <a:spcAft>
                          <a:spcPts val="0"/>
                        </a:spcAft>
                      </a:pPr>
                      <a:r>
                        <a:rPr lang="en-GB" sz="800" b="1"/>
                        <a:t>£232k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25</a:t>
                      </a:r>
                      <a:r>
                        <a:rPr kumimoji="0" lang="en-GB" sz="800" b="1" i="0" u="none" strike="noStrike" kern="1200" cap="none" spc="0" normalizeH="0" baseline="30000" noProof="0">
                          <a:ln>
                            <a:noFill/>
                          </a:ln>
                          <a:solidFill>
                            <a:prstClr val="black"/>
                          </a:solidFill>
                          <a:effectLst/>
                          <a:uLnTx/>
                          <a:uFillTx/>
                          <a:latin typeface="Arial"/>
                          <a:ea typeface="+mn-ea"/>
                          <a:cs typeface="+mn-cs"/>
                        </a:rPr>
                        <a:t>th</a:t>
                      </a:r>
                      <a:r>
                        <a:rPr kumimoji="0" lang="en-GB" sz="8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1738539054"/>
                  </a:ext>
                </a:extLst>
              </a:tr>
              <a:tr h="210312">
                <a:tc>
                  <a:txBody>
                    <a:bodyPr/>
                    <a:lstStyle/>
                    <a:p>
                      <a:pPr algn="ctr">
                        <a:spcAft>
                          <a:spcPts val="0"/>
                        </a:spcAft>
                      </a:pPr>
                      <a:r>
                        <a:rPr lang="en-GB" sz="900" b="1" u="none">
                          <a:hlinkClick r:id="rId12"/>
                        </a:rPr>
                        <a:t>4989</a:t>
                      </a:r>
                      <a:endParaRPr lang="en-GB" sz="900" b="1" u="none"/>
                    </a:p>
                  </a:txBody>
                  <a:tcPr marL="72000" marR="72000" marT="36000" marB="36000" anchor="ctr">
                    <a:solidFill>
                      <a:srgbClr val="CED1E1"/>
                    </a:solidFill>
                  </a:tcPr>
                </a:tc>
                <a:tc>
                  <a:txBody>
                    <a:bodyPr/>
                    <a:lstStyle/>
                    <a:p>
                      <a:pPr>
                        <a:spcAft>
                          <a:spcPts val="0"/>
                        </a:spcAft>
                      </a:pPr>
                      <a:r>
                        <a:rPr lang="en-GB" sz="800" b="1" kern="1200">
                          <a:solidFill>
                            <a:schemeClr val="dk1"/>
                          </a:solidFill>
                          <a:effectLst/>
                          <a:latin typeface="+mn-lt"/>
                          <a:ea typeface="+mn-ea"/>
                          <a:cs typeface="+mn-cs"/>
                        </a:rPr>
                        <a:t>Residual AMT activities</a:t>
                      </a:r>
                      <a:endParaRPr lang="en-GB" sz="800" b="1"/>
                    </a:p>
                  </a:txBody>
                  <a:tcPr marL="72000" marR="72000" marT="36000" marB="36000" anchor="ctr">
                    <a:solidFill>
                      <a:srgbClr val="CED1E1"/>
                    </a:solidFill>
                  </a:tcPr>
                </a:tc>
                <a:tc>
                  <a:txBody>
                    <a:bodyPr/>
                    <a:lstStyle/>
                    <a:p>
                      <a:pPr>
                        <a:spcAft>
                          <a:spcPts val="0"/>
                        </a:spcAft>
                      </a:pPr>
                      <a:r>
                        <a:rPr lang="en-GB" sz="800" b="1"/>
                        <a:t>CDSP</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solidFill>
                      <a:srgbClr val="CED1E1"/>
                    </a:solidFill>
                  </a:tcPr>
                </a:tc>
                <a:tc>
                  <a:txBody>
                    <a:bodyPr/>
                    <a:lstStyle/>
                    <a:p>
                      <a:pPr algn="ctr">
                        <a:spcAft>
                          <a:spcPts val="0"/>
                        </a:spcAft>
                      </a:pPr>
                      <a:r>
                        <a:rPr lang="en-GB" sz="800" b="1"/>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25</a:t>
                      </a:r>
                      <a:r>
                        <a:rPr kumimoji="0" lang="en-GB" sz="800" b="1" i="0" u="none" strike="noStrike" kern="1200" cap="none" spc="0" normalizeH="0" baseline="30000" noProof="0">
                          <a:ln>
                            <a:noFill/>
                          </a:ln>
                          <a:solidFill>
                            <a:prstClr val="black"/>
                          </a:solidFill>
                          <a:effectLst/>
                          <a:uLnTx/>
                          <a:uFillTx/>
                          <a:latin typeface="Arial"/>
                          <a:ea typeface="+mn-ea"/>
                          <a:cs typeface="+mn-cs"/>
                        </a:rPr>
                        <a:t>th</a:t>
                      </a:r>
                      <a:r>
                        <a:rPr kumimoji="0" lang="en-GB" sz="8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37208038"/>
                  </a:ext>
                </a:extLst>
              </a:tr>
              <a:tr h="288032">
                <a:tc>
                  <a:txBody>
                    <a:bodyPr/>
                    <a:lstStyle/>
                    <a:p>
                      <a:pPr algn="ctr">
                        <a:spcAft>
                          <a:spcPts val="0"/>
                        </a:spcAft>
                      </a:pPr>
                      <a:r>
                        <a:rPr lang="en-GB" sz="900" b="1" u="none">
                          <a:hlinkClick r:id="rId13"/>
                        </a:rPr>
                        <a:t>4992</a:t>
                      </a:r>
                      <a:endParaRPr lang="en-GB" sz="900" b="1" u="none"/>
                    </a:p>
                  </a:txBody>
                  <a:tcPr marL="72000" marR="72000" marT="36000" marB="36000" anchor="ctr">
                    <a:solidFill>
                      <a:srgbClr val="CED1E1"/>
                    </a:solidFill>
                  </a:tcPr>
                </a:tc>
                <a:tc>
                  <a:txBody>
                    <a:bodyPr/>
                    <a:lstStyle/>
                    <a:p>
                      <a:pPr>
                        <a:spcAft>
                          <a:spcPts val="0"/>
                        </a:spcAft>
                      </a:pPr>
                      <a:r>
                        <a:rPr lang="en-GB" sz="800" b="1" kern="1200">
                          <a:solidFill>
                            <a:schemeClr val="dk1"/>
                          </a:solidFill>
                          <a:effectLst/>
                          <a:latin typeface="+mn-lt"/>
                          <a:ea typeface="+mn-ea"/>
                          <a:cs typeface="+mn-cs"/>
                        </a:rPr>
                        <a:t>XRN4992 - Modification 0687 Clarification of Supplier of Last Resort (SoLR) Cost Recovery Process </a:t>
                      </a:r>
                      <a:endParaRPr lang="en-GB" sz="800" b="1"/>
                    </a:p>
                  </a:txBody>
                  <a:tcPr marL="72000" marR="72000" marT="36000" marB="36000" anchor="ctr">
                    <a:solidFill>
                      <a:srgbClr val="CED1E1"/>
                    </a:solidFill>
                  </a:tcPr>
                </a:tc>
                <a:tc>
                  <a:txBody>
                    <a:bodyPr/>
                    <a:lstStyle/>
                    <a:p>
                      <a:pPr>
                        <a:spcAft>
                          <a:spcPts val="0"/>
                        </a:spcAft>
                      </a:pPr>
                      <a:r>
                        <a:rPr lang="en-GB" sz="800" b="1"/>
                        <a:t>Total</a:t>
                      </a:r>
                    </a:p>
                  </a:txBody>
                  <a:tcPr marL="72000" marR="72000" marT="36000" marB="36000" anchor="ctr">
                    <a:solidFill>
                      <a:srgbClr val="CED1E1"/>
                    </a:solidFill>
                  </a:tcPr>
                </a:tc>
                <a:tc>
                  <a:txBody>
                    <a:bodyPr/>
                    <a:lstStyle/>
                    <a:p>
                      <a:pPr>
                        <a:spcAft>
                          <a:spcPts val="0"/>
                        </a:spcAft>
                      </a:pPr>
                      <a:r>
                        <a:rPr lang="en-GB" sz="800" b="1"/>
                        <a:t>Shipper</a:t>
                      </a:r>
                    </a:p>
                    <a:p>
                      <a:pPr>
                        <a:spcAft>
                          <a:spcPts val="0"/>
                        </a:spcAft>
                      </a:pPr>
                      <a:r>
                        <a:rPr lang="en-GB" sz="800" b="1"/>
                        <a:t>DNO</a:t>
                      </a:r>
                    </a:p>
                  </a:txBody>
                  <a:tcPr marL="72000" marR="72000" marT="36000" marB="36000" anchor="ctr">
                    <a:solidFill>
                      <a:srgbClr val="CED1E1"/>
                    </a:solidFill>
                  </a:tcPr>
                </a:tc>
                <a:tc>
                  <a:txBody>
                    <a:bodyPr/>
                    <a:lstStyle/>
                    <a:p>
                      <a:pPr>
                        <a:spcAft>
                          <a:spcPts val="0"/>
                        </a:spcAft>
                      </a:pPr>
                      <a:r>
                        <a:rPr lang="en-GB" sz="800" b="1"/>
                        <a:t>Shipper</a:t>
                      </a:r>
                    </a:p>
                    <a:p>
                      <a:pPr>
                        <a:spcAft>
                          <a:spcPts val="0"/>
                        </a:spcAft>
                      </a:pPr>
                      <a:r>
                        <a:rPr lang="en-GB" sz="800" b="1"/>
                        <a:t>DNO</a:t>
                      </a:r>
                    </a:p>
                  </a:txBody>
                  <a:tcPr marL="72000" marR="72000" marT="36000" marB="36000" anchor="ctr">
                    <a:solidFill>
                      <a:srgbClr val="CED1E1"/>
                    </a:solidFill>
                  </a:tcPr>
                </a:tc>
                <a:tc>
                  <a:txBody>
                    <a:bodyPr/>
                    <a:lstStyle/>
                    <a:p>
                      <a:pPr algn="ctr">
                        <a:spcAft>
                          <a:spcPts val="0"/>
                        </a:spcAft>
                      </a:pPr>
                      <a:r>
                        <a:rPr lang="en-GB" sz="800" b="1"/>
                        <a:t>£108.7k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25</a:t>
                      </a:r>
                      <a:r>
                        <a:rPr kumimoji="0" lang="en-GB" sz="800" b="1" i="0" u="none" strike="noStrike" kern="1200" cap="none" spc="0" normalizeH="0" baseline="30000" noProof="0">
                          <a:ln>
                            <a:noFill/>
                          </a:ln>
                          <a:solidFill>
                            <a:prstClr val="black"/>
                          </a:solidFill>
                          <a:effectLst/>
                          <a:uLnTx/>
                          <a:uFillTx/>
                          <a:latin typeface="Arial"/>
                          <a:ea typeface="+mn-ea"/>
                          <a:cs typeface="+mn-cs"/>
                        </a:rPr>
                        <a:t>th</a:t>
                      </a:r>
                      <a:r>
                        <a:rPr kumimoji="0" lang="en-GB" sz="8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4179349519"/>
                  </a:ext>
                </a:extLst>
              </a:tr>
              <a:tr h="288032">
                <a:tc>
                  <a:txBody>
                    <a:bodyPr/>
                    <a:lstStyle/>
                    <a:p>
                      <a:pPr algn="ctr">
                        <a:spcAft>
                          <a:spcPts val="0"/>
                        </a:spcAft>
                      </a:pPr>
                      <a:r>
                        <a:rPr lang="en-GB" sz="900" b="1" u="none">
                          <a:hlinkClick r:id="rId14"/>
                        </a:rPr>
                        <a:t>5298</a:t>
                      </a:r>
                      <a:endParaRPr lang="en-GB" sz="900" b="1" u="none"/>
                    </a:p>
                  </a:txBody>
                  <a:tcPr marL="72000" marR="72000" marT="36000" marB="36000" anchor="ctr">
                    <a:solidFill>
                      <a:srgbClr val="CED1E1"/>
                    </a:solidFill>
                  </a:tcPr>
                </a:tc>
                <a:tc>
                  <a:txBody>
                    <a:bodyPr/>
                    <a:lstStyle/>
                    <a:p>
                      <a:pPr fontAlgn="auto">
                        <a:spcAft>
                          <a:spcPts val="0"/>
                        </a:spcAft>
                      </a:pPr>
                      <a:r>
                        <a:rPr lang="en-GB" sz="800" b="1" kern="1200">
                          <a:solidFill>
                            <a:schemeClr val="dk1"/>
                          </a:solidFill>
                          <a:effectLst/>
                          <a:latin typeface="+mn-lt"/>
                          <a:ea typeface="+mn-ea"/>
                          <a:cs typeface="+mn-cs"/>
                        </a:rPr>
                        <a:t>H100 Fife Project – Hydrogen Network Trial </a:t>
                      </a:r>
                      <a:endParaRPr lang="en-GB" sz="800" b="1">
                        <a:effectLst/>
                        <a:latin typeface="+mn-lt"/>
                        <a:ea typeface="Calibri" panose="020F0502020204030204" pitchFamily="34" charset="0"/>
                        <a:cs typeface="Times New Roman" panose="02020603050405020304" pitchFamily="18" charset="0"/>
                      </a:endParaRPr>
                    </a:p>
                  </a:txBody>
                  <a:tcPr marL="72000" marR="72000" marT="36000" marB="36000" anchor="ctr">
                    <a:solidFill>
                      <a:srgbClr val="CED1E1"/>
                    </a:solidFill>
                  </a:tcP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rgbClr val="CED1E1"/>
                    </a:solidFill>
                  </a:tcPr>
                </a:tc>
                <a:tc>
                  <a:txBody>
                    <a:bodyPr/>
                    <a:lstStyle/>
                    <a:p>
                      <a:pPr>
                        <a:spcAft>
                          <a:spcPts val="0"/>
                        </a:spcAft>
                      </a:pPr>
                      <a:r>
                        <a:rPr lang="en-GB" sz="800" b="1"/>
                        <a:t>Shipper</a:t>
                      </a:r>
                    </a:p>
                    <a:p>
                      <a:pPr>
                        <a:spcAft>
                          <a:spcPts val="0"/>
                        </a:spcAft>
                      </a:pPr>
                      <a:r>
                        <a:rPr lang="en-GB" sz="800" b="1"/>
                        <a:t>DN</a:t>
                      </a:r>
                    </a:p>
                  </a:txBody>
                  <a:tcPr marL="72000" marR="72000" marT="36000" marB="36000" anchor="ctr">
                    <a:solidFill>
                      <a:srgbClr val="CED1E1"/>
                    </a:solidFill>
                  </a:tcP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DN</a:t>
                      </a:r>
                    </a:p>
                    <a:p>
                      <a:pPr fontAlgn="auto">
                        <a:spcAft>
                          <a:spcPts val="0"/>
                        </a:spcAft>
                      </a:pPr>
                      <a:r>
                        <a:rPr lang="en-GB" sz="8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rgbClr val="CED1E1"/>
                    </a:solidFill>
                  </a:tcPr>
                </a:tc>
                <a:tc>
                  <a:txBody>
                    <a:bodyPr/>
                    <a:lstStyle/>
                    <a:p>
                      <a:pPr algn="ctr" fontAlgn="auto">
                        <a:spcAft>
                          <a:spcPts val="0"/>
                        </a:spcAft>
                      </a:pPr>
                      <a:r>
                        <a:rPr lang="en-GB" sz="8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25</a:t>
                      </a:r>
                      <a:r>
                        <a:rPr kumimoji="0" lang="en-GB" sz="800" b="1" i="0" u="none" strike="noStrike" kern="1200" cap="none" spc="0" normalizeH="0" baseline="30000" noProof="0">
                          <a:ln>
                            <a:noFill/>
                          </a:ln>
                          <a:solidFill>
                            <a:prstClr val="black"/>
                          </a:solidFill>
                          <a:effectLst/>
                          <a:uLnTx/>
                          <a:uFillTx/>
                          <a:latin typeface="Arial"/>
                          <a:ea typeface="+mn-ea"/>
                          <a:cs typeface="+mn-cs"/>
                        </a:rPr>
                        <a:t>th</a:t>
                      </a:r>
                      <a:r>
                        <a:rPr kumimoji="0" lang="en-GB" sz="8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 Delivery Plan</a:t>
            </a:r>
            <a:br>
              <a:rPr lang="en-GB" sz="2000">
                <a:latin typeface="Arial"/>
                <a:cs typeface="Arial"/>
              </a:rPr>
            </a:br>
            <a:r>
              <a:rPr lang="en-GB" sz="2000">
                <a:latin typeface="Arial"/>
                <a:cs typeface="Arial"/>
              </a:rPr>
              <a:t>April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3194525"/>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900" b="1">
                          <a:hlinkClick r:id="rId3"/>
                        </a:rPr>
                        <a:t>5379</a:t>
                      </a:r>
                      <a:endParaRPr lang="en-GB" sz="900" b="1"/>
                    </a:p>
                  </a:txBody>
                  <a:tcPr anchor="ctr">
                    <a:solidFill>
                      <a:srgbClr val="CED1E1"/>
                    </a:solidFill>
                  </a:tcPr>
                </a:tc>
                <a:tc>
                  <a:txBody>
                    <a:bodyPr/>
                    <a:lstStyle/>
                    <a:p>
                      <a:r>
                        <a:rPr lang="en-GB" sz="800" b="1"/>
                        <a:t>Class 1 Read Service Procurement Exercise - MOD0710 (DM Sampling)</a:t>
                      </a:r>
                    </a:p>
                  </a:txBody>
                  <a:tcPr anchor="ctr">
                    <a:solidFill>
                      <a:srgbClr val="CED1E1"/>
                    </a:solidFill>
                  </a:tcPr>
                </a:tc>
                <a:tc>
                  <a:txBody>
                    <a:bodyPr/>
                    <a:lstStyle/>
                    <a:p>
                      <a:r>
                        <a:rPr lang="en-GB" sz="800" b="1"/>
                        <a:t>Xoserve</a:t>
                      </a:r>
                    </a:p>
                  </a:txBody>
                  <a:tcPr anchor="ctr">
                    <a:solidFill>
                      <a:srgbClr val="CED1E1"/>
                    </a:solidFill>
                  </a:tcPr>
                </a:tc>
                <a:tc>
                  <a:txBody>
                    <a:bodyPr/>
                    <a:lstStyle/>
                    <a:p>
                      <a:r>
                        <a:rPr lang="en-GB" sz="800" b="1"/>
                        <a:t>Shipper DN</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£150k</a:t>
                      </a:r>
                    </a:p>
                  </a:txBody>
                  <a:tcPr anchor="ctr">
                    <a:solidFill>
                      <a:srgbClr val="CED1E1"/>
                    </a:solidFill>
                  </a:tcPr>
                </a:tc>
                <a:tc>
                  <a:txBody>
                    <a:bodyPr/>
                    <a:lstStyle/>
                    <a:p>
                      <a:r>
                        <a:rPr lang="en-GB" sz="800" b="1"/>
                        <a:t>1</a:t>
                      </a:r>
                      <a:r>
                        <a:rPr lang="en-GB" sz="800" b="1" baseline="30000"/>
                        <a:t>st</a:t>
                      </a:r>
                      <a:r>
                        <a:rPr lang="en-GB" sz="800" b="1"/>
                        <a:t> April 23</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1763012861"/>
                  </a:ext>
                </a:extLst>
              </a:tr>
              <a:tr h="262880">
                <a:tc>
                  <a:txBody>
                    <a:bodyPr/>
                    <a:lstStyle/>
                    <a:p>
                      <a:r>
                        <a:rPr lang="en-GB" sz="900" b="1">
                          <a:hlinkClick r:id="rId4"/>
                        </a:rPr>
                        <a:t>5143</a:t>
                      </a:r>
                      <a:endParaRPr lang="en-GB" sz="900" b="1"/>
                    </a:p>
                  </a:txBody>
                  <a:tcPr anchor="ctr">
                    <a:solidFill>
                      <a:srgbClr val="CED1E1"/>
                    </a:solidFill>
                  </a:tcPr>
                </a:tc>
                <a:tc>
                  <a:txBody>
                    <a:bodyPr/>
                    <a:lstStyle/>
                    <a:p>
                      <a:r>
                        <a:rPr lang="en-GB" sz="800" b="1"/>
                        <a:t>Transfer of NDM sampling obligations from Cadent, WWU, and NGN to the CDSP</a:t>
                      </a:r>
                    </a:p>
                  </a:txBody>
                  <a:tcPr anchor="ctr">
                    <a:solidFill>
                      <a:srgbClr val="CED1E1"/>
                    </a:solidFill>
                  </a:tcPr>
                </a:tc>
                <a:tc>
                  <a:txBody>
                    <a:bodyPr/>
                    <a:lstStyle/>
                    <a:p>
                      <a:r>
                        <a:rPr lang="en-GB" sz="800" b="1"/>
                        <a:t>Cadent</a:t>
                      </a:r>
                    </a:p>
                  </a:txBody>
                  <a:tcPr anchor="ctr">
                    <a:solidFill>
                      <a:srgbClr val="CED1E1"/>
                    </a:solidFill>
                  </a:tcPr>
                </a:tc>
                <a:tc>
                  <a:txBody>
                    <a:bodyPr/>
                    <a:lstStyle/>
                    <a:p>
                      <a:r>
                        <a:rPr lang="en-GB" sz="800" b="1"/>
                        <a:t>DN</a:t>
                      </a:r>
                    </a:p>
                  </a:txBody>
                  <a:tcPr anchor="ctr">
                    <a:solidFill>
                      <a:srgbClr val="CED1E1"/>
                    </a:solidFill>
                  </a:tcPr>
                </a:tc>
                <a:tc>
                  <a:txBody>
                    <a:bodyPr/>
                    <a:lstStyle/>
                    <a:p>
                      <a:r>
                        <a:rPr lang="en-GB" sz="800" b="1"/>
                        <a:t>DN   </a:t>
                      </a:r>
                      <a:endParaRPr lang="en-US"/>
                    </a:p>
                    <a:p>
                      <a:pPr lvl="0">
                        <a:buNone/>
                      </a:pPr>
                      <a:r>
                        <a:rPr lang="en-GB" sz="800" b="1"/>
                        <a:t>WWU, Cadent, NGN only</a:t>
                      </a:r>
                    </a:p>
                  </a:txBody>
                  <a:tcPr anchor="ctr">
                    <a:solidFill>
                      <a:srgbClr val="CED1E1"/>
                    </a:solidFill>
                  </a:tcPr>
                </a:tc>
                <a:tc>
                  <a:txBody>
                    <a:bodyPr/>
                    <a:lstStyle/>
                    <a:p>
                      <a:r>
                        <a:rPr lang="en-GB" sz="800" b="1"/>
                        <a:t>N/A</a:t>
                      </a:r>
                    </a:p>
                  </a:txBody>
                  <a:tcPr anchor="ctr">
                    <a:solidFill>
                      <a:srgbClr val="CED1E1"/>
                    </a:solidFill>
                  </a:tcPr>
                </a:tc>
                <a:tc>
                  <a:txBody>
                    <a:bodyPr/>
                    <a:lstStyle/>
                    <a:p>
                      <a:r>
                        <a:rPr lang="en-GB" sz="800" b="1"/>
                        <a:t>1</a:t>
                      </a:r>
                      <a:r>
                        <a:rPr lang="en-GB" sz="800" b="1" baseline="30000"/>
                        <a:t>st</a:t>
                      </a:r>
                      <a:r>
                        <a:rPr lang="en-GB" sz="800" b="1"/>
                        <a:t> April 23</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 </a:t>
                      </a:r>
                    </a:p>
                  </a:txBody>
                  <a:tcPr anchor="ctr">
                    <a:solidFill>
                      <a:srgbClr val="CED1E1"/>
                    </a:solidFill>
                  </a:tcPr>
                </a:tc>
                <a:extLst>
                  <a:ext uri="{0D108BD9-81ED-4DB2-BD59-A6C34878D82A}">
                    <a16:rowId xmlns:a16="http://schemas.microsoft.com/office/drawing/2014/main" val="2635867440"/>
                  </a:ext>
                </a:extLst>
              </a:tr>
              <a:tr h="406896">
                <a:tc>
                  <a:txBody>
                    <a:bodyPr/>
                    <a:lstStyle/>
                    <a:p>
                      <a:r>
                        <a:rPr lang="en-GB" sz="900" b="1">
                          <a:hlinkClick r:id="rId5"/>
                        </a:rPr>
                        <a:t>5472</a:t>
                      </a:r>
                      <a:endParaRPr lang="en-GB" sz="900" b="1"/>
                    </a:p>
                  </a:txBody>
                  <a:tcPr anchor="ctr">
                    <a:solidFill>
                      <a:srgbClr val="CED1E1"/>
                    </a:solidFill>
                  </a:tcPr>
                </a:tc>
                <a:tc>
                  <a:txBody>
                    <a:bodyPr/>
                    <a:lstStyle/>
                    <a:p>
                      <a:r>
                        <a:rPr lang="en-GB" sz="800" b="1"/>
                        <a:t>Creation of a UK Link API to consume daily weather data for Demand Estimation</a:t>
                      </a:r>
                    </a:p>
                  </a:txBody>
                  <a:tcPr anchor="ctr">
                    <a:solidFill>
                      <a:srgbClr val="CED1E1"/>
                    </a:solidFill>
                  </a:tcPr>
                </a:tc>
                <a:tc>
                  <a:txBody>
                    <a:bodyPr/>
                    <a:lstStyle/>
                    <a:p>
                      <a:r>
                        <a:rPr lang="en-GB" sz="800" b="1"/>
                        <a:t>CDSP</a:t>
                      </a:r>
                    </a:p>
                  </a:txBody>
                  <a:tcPr anchor="ctr">
                    <a:solidFill>
                      <a:srgbClr val="CED1E1"/>
                    </a:solidFill>
                  </a:tcP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solidFill>
                      <a:srgbClr val="CED1E1"/>
                    </a:solidFill>
                  </a:tcPr>
                </a:tc>
                <a:tc>
                  <a:txBody>
                    <a:bodyPr/>
                    <a:lstStyle/>
                    <a:p>
                      <a:r>
                        <a:rPr lang="en-GB" sz="800" b="1"/>
                        <a:t>Tbc</a:t>
                      </a:r>
                    </a:p>
                  </a:txBody>
                  <a:tcPr anchor="ctr">
                    <a:solidFill>
                      <a:srgbClr val="CED1E1"/>
                    </a:solidFill>
                  </a:tcPr>
                </a:tc>
                <a:tc>
                  <a:txBody>
                    <a:bodyPr/>
                    <a:lstStyle/>
                    <a:p>
                      <a:r>
                        <a:rPr lang="en-GB" sz="800" b="1"/>
                        <a:t>1</a:t>
                      </a:r>
                      <a:r>
                        <a:rPr lang="en-GB" sz="800" b="1" baseline="30000"/>
                        <a:t>st</a:t>
                      </a:r>
                      <a:r>
                        <a:rPr lang="en-GB" sz="800" b="1"/>
                        <a:t> April 23</a:t>
                      </a:r>
                    </a:p>
                  </a:txBody>
                  <a:tcPr anchor="ctr">
                    <a:solidFill>
                      <a:srgbClr val="CED1E1"/>
                    </a:solidFill>
                  </a:tcPr>
                </a:tc>
                <a:tc>
                  <a:txBody>
                    <a:bodyPr/>
                    <a:lstStyle/>
                    <a:p>
                      <a:r>
                        <a:rPr lang="en-GB" sz="800" b="1"/>
                        <a:t>Standalone</a:t>
                      </a:r>
                    </a:p>
                  </a:txBody>
                  <a:tcPr anchor="ctr">
                    <a:solidFill>
                      <a:srgbClr val="CED1E1"/>
                    </a:solidFill>
                  </a:tcPr>
                </a:tc>
                <a:tc>
                  <a:txBody>
                    <a:bodyPr/>
                    <a:lstStyle/>
                    <a:p>
                      <a:r>
                        <a:rPr lang="en-GB" sz="800" b="1"/>
                        <a:t>Firm</a:t>
                      </a:r>
                    </a:p>
                  </a:txBody>
                  <a:tcPr anchor="ctr">
                    <a:solidFill>
                      <a:srgbClr val="CED1E1"/>
                    </a:solidFill>
                  </a:tcPr>
                </a:tc>
                <a:extLst>
                  <a:ext uri="{0D108BD9-81ED-4DB2-BD59-A6C34878D82A}">
                    <a16:rowId xmlns:a16="http://schemas.microsoft.com/office/drawing/2014/main" val="1621005514"/>
                  </a:ext>
                </a:extLst>
              </a:tr>
              <a:tr h="360040">
                <a:tc>
                  <a:txBody>
                    <a:bodyPr/>
                    <a:lstStyle/>
                    <a:p>
                      <a:r>
                        <a:rPr lang="en-GB" sz="900" b="1">
                          <a:hlinkClick r:id="rId6"/>
                        </a:rPr>
                        <a:t>5091</a:t>
                      </a:r>
                      <a:endParaRPr lang="en-GB" sz="900" b="1"/>
                    </a:p>
                  </a:txBody>
                  <a:tcPr anchor="ctr">
                    <a:solidFill>
                      <a:srgbClr val="CED1E1"/>
                    </a:solidFill>
                  </a:tcPr>
                </a:tc>
                <a:tc>
                  <a:txBody>
                    <a:bodyPr/>
                    <a:lstStyle/>
                    <a:p>
                      <a:r>
                        <a:rPr lang="en-GB" sz="800" b="1"/>
                        <a:t>Deferral of creation of Class change reads at transfer of ownership </a:t>
                      </a:r>
                    </a:p>
                  </a:txBody>
                  <a:tcPr anchor="ctr">
                    <a:solidFill>
                      <a:srgbClr val="CED1E1"/>
                    </a:solidFill>
                  </a:tcPr>
                </a:tc>
                <a:tc>
                  <a:txBody>
                    <a:bodyPr/>
                    <a:lstStyle/>
                    <a:p>
                      <a:r>
                        <a:rPr lang="en-GB" sz="800" b="1"/>
                        <a:t>EDF</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£200k</a:t>
                      </a:r>
                    </a:p>
                  </a:txBody>
                  <a:tcPr anchor="ctr">
                    <a:solidFill>
                      <a:srgbClr val="CED1E1"/>
                    </a:solidFill>
                  </a:tcPr>
                </a:tc>
                <a:tc>
                  <a:txBody>
                    <a:bodyPr/>
                    <a:lstStyle/>
                    <a:p>
                      <a:r>
                        <a:rPr lang="en-GB" sz="800" b="1"/>
                        <a:t>June  23</a:t>
                      </a:r>
                    </a:p>
                  </a:txBody>
                  <a:tcPr anchor="ctr">
                    <a:solidFill>
                      <a:srgbClr val="CED1E1"/>
                    </a:solidFill>
                  </a:tcPr>
                </a:tc>
                <a:tc>
                  <a:txBody>
                    <a:bodyPr/>
                    <a:lstStyle/>
                    <a:p>
                      <a:r>
                        <a:rPr lang="en-GB" sz="800" b="1"/>
                        <a:t>Major</a:t>
                      </a:r>
                    </a:p>
                  </a:txBody>
                  <a:tcPr anchor="ctr">
                    <a:solidFill>
                      <a:srgbClr val="CED1E1"/>
                    </a:solidFill>
                  </a:tcPr>
                </a:tc>
                <a:tc>
                  <a:txBody>
                    <a:bodyPr/>
                    <a:lstStyle/>
                    <a:p>
                      <a:r>
                        <a:rPr lang="en-GB" sz="800" b="1"/>
                        <a:t>Indicative </a:t>
                      </a:r>
                    </a:p>
                  </a:txBody>
                  <a:tcPr anchor="ctr">
                    <a:solidFill>
                      <a:srgbClr val="CED1E1"/>
                    </a:solidFill>
                  </a:tcPr>
                </a:tc>
                <a:extLst>
                  <a:ext uri="{0D108BD9-81ED-4DB2-BD59-A6C34878D82A}">
                    <a16:rowId xmlns:a16="http://schemas.microsoft.com/office/drawing/2014/main" val="1364636698"/>
                  </a:ext>
                </a:extLst>
              </a:tr>
              <a:tr h="432048">
                <a:tc>
                  <a:txBody>
                    <a:bodyPr/>
                    <a:lstStyle/>
                    <a:p>
                      <a:r>
                        <a:rPr lang="en-GB" sz="900" b="1">
                          <a:hlinkClick r:id="rId7"/>
                        </a:rPr>
                        <a:t>5186</a:t>
                      </a:r>
                      <a:endParaRPr lang="en-GB" sz="900" b="1"/>
                    </a:p>
                  </a:txBody>
                  <a:tcPr anchor="ctr">
                    <a:solidFill>
                      <a:srgbClr val="CED1E1"/>
                    </a:solidFill>
                  </a:tcPr>
                </a:tc>
                <a:tc>
                  <a:txBody>
                    <a:bodyPr/>
                    <a:lstStyle/>
                    <a:p>
                      <a:r>
                        <a:rPr lang="en-GB" sz="800" b="1"/>
                        <a:t>MOD0701 - Aligning Capacity booking under the UNC and arrangements set out in relevant NEXAs</a:t>
                      </a:r>
                    </a:p>
                  </a:txBody>
                  <a:tcPr anchor="ctr">
                    <a:solidFill>
                      <a:srgbClr val="CED1E1"/>
                    </a:solidFill>
                  </a:tcPr>
                </a:tc>
                <a:tc>
                  <a:txBody>
                    <a:bodyPr/>
                    <a:lstStyle/>
                    <a:p>
                      <a:r>
                        <a:rPr lang="en-GB" sz="800" b="1"/>
                        <a:t>NGN</a:t>
                      </a:r>
                    </a:p>
                  </a:txBody>
                  <a:tcPr anchor="ctr">
                    <a:solidFill>
                      <a:srgbClr val="CED1E1"/>
                    </a:solidFill>
                  </a:tcP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solidFill>
                      <a:srgbClr val="CED1E1"/>
                    </a:solidFill>
                  </a:tcPr>
                </a:tc>
                <a:tc>
                  <a:txBody>
                    <a:bodyPr/>
                    <a:lstStyle/>
                    <a:p>
                      <a:r>
                        <a:rPr lang="en-GB" sz="800" b="1"/>
                        <a:t>£200k</a:t>
                      </a:r>
                    </a:p>
                  </a:txBody>
                  <a:tcPr anchor="ctr">
                    <a:solidFill>
                      <a:srgbClr val="CED1E1"/>
                    </a:solidFill>
                  </a:tcPr>
                </a:tc>
                <a:tc>
                  <a:txBody>
                    <a:bodyPr/>
                    <a:lstStyle/>
                    <a:p>
                      <a:r>
                        <a:rPr lang="en-GB" sz="800" b="1"/>
                        <a:t>June 23</a:t>
                      </a:r>
                    </a:p>
                  </a:txBody>
                  <a:tcPr anchor="ctr">
                    <a:solidFill>
                      <a:srgbClr val="CED1E1"/>
                    </a:solidFill>
                  </a:tcPr>
                </a:tc>
                <a:tc>
                  <a:txBody>
                    <a:bodyPr/>
                    <a:lstStyle/>
                    <a:p>
                      <a:r>
                        <a:rPr lang="en-GB" sz="800" b="1"/>
                        <a:t>Major</a:t>
                      </a:r>
                    </a:p>
                  </a:txBody>
                  <a:tcPr anchor="ctr">
                    <a:solidFill>
                      <a:srgbClr val="CED1E1"/>
                    </a:solidFill>
                  </a:tcPr>
                </a:tc>
                <a:tc>
                  <a:txBody>
                    <a:bodyPr/>
                    <a:lstStyle/>
                    <a:p>
                      <a:r>
                        <a:rPr lang="en-GB" sz="800" b="1"/>
                        <a:t>Indicative </a:t>
                      </a:r>
                    </a:p>
                  </a:txBody>
                  <a:tcPr anchor="ctr">
                    <a:solidFill>
                      <a:srgbClr val="CED1E1"/>
                    </a:solidFill>
                  </a:tcPr>
                </a:tc>
                <a:extLst>
                  <a:ext uri="{0D108BD9-81ED-4DB2-BD59-A6C34878D82A}">
                    <a16:rowId xmlns:a16="http://schemas.microsoft.com/office/drawing/2014/main" val="863332575"/>
                  </a:ext>
                </a:extLst>
              </a:tr>
              <a:tr h="406896">
                <a:tc>
                  <a:txBody>
                    <a:bodyPr/>
                    <a:lstStyle/>
                    <a:p>
                      <a:r>
                        <a:rPr lang="en-GB" sz="900" b="1">
                          <a:hlinkClick r:id="rId8"/>
                        </a:rPr>
                        <a:t>5482</a:t>
                      </a:r>
                      <a:endParaRPr lang="en-GB" sz="900" b="1"/>
                    </a:p>
                  </a:txBody>
                  <a:tcPr anchor="ctr">
                    <a:solidFill>
                      <a:srgbClr val="CED1E1"/>
                    </a:solidFill>
                  </a:tcPr>
                </a:tc>
                <a:tc>
                  <a:txBody>
                    <a:bodyPr/>
                    <a:lstStyle/>
                    <a:p>
                      <a:r>
                        <a:rPr lang="en-GB" sz="800" b="1"/>
                        <a:t>Replacement of reads associated to a meter asset technical details change or update (RGMA)</a:t>
                      </a:r>
                    </a:p>
                  </a:txBody>
                  <a:tcPr anchor="ctr">
                    <a:solidFill>
                      <a:srgbClr val="CED1E1"/>
                    </a:solidFill>
                  </a:tcPr>
                </a:tc>
                <a:tc>
                  <a:txBody>
                    <a:bodyPr/>
                    <a:lstStyle/>
                    <a:p>
                      <a:r>
                        <a:rPr lang="en-GB" sz="800" b="1"/>
                        <a:t>Scottish Power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Shipper </a:t>
                      </a:r>
                    </a:p>
                  </a:txBody>
                  <a:tcPr anchor="ctr">
                    <a:solidFill>
                      <a:srgbClr val="CED1E1"/>
                    </a:solidFill>
                  </a:tcPr>
                </a:tc>
                <a:tc>
                  <a:txBody>
                    <a:bodyPr/>
                    <a:lstStyle/>
                    <a:p>
                      <a:r>
                        <a:rPr lang="en-GB" sz="800" b="1"/>
                        <a:t>Tbc</a:t>
                      </a:r>
                    </a:p>
                  </a:txBody>
                  <a:tcPr anchor="ctr">
                    <a:solidFill>
                      <a:srgbClr val="CED1E1"/>
                    </a:solidFill>
                  </a:tcPr>
                </a:tc>
                <a:tc>
                  <a:txBody>
                    <a:bodyPr/>
                    <a:lstStyle/>
                    <a:p>
                      <a:r>
                        <a:rPr lang="en-GB" sz="800" b="1"/>
                        <a:t>June 23</a:t>
                      </a:r>
                    </a:p>
                  </a:txBody>
                  <a:tcPr anchor="ctr">
                    <a:solidFill>
                      <a:srgbClr val="CED1E1"/>
                    </a:solidFill>
                  </a:tcPr>
                </a:tc>
                <a:tc>
                  <a:txBody>
                    <a:bodyPr/>
                    <a:lstStyle/>
                    <a:p>
                      <a:r>
                        <a:rPr lang="en-GB" sz="800" b="1"/>
                        <a:t>Major</a:t>
                      </a:r>
                    </a:p>
                  </a:txBody>
                  <a:tcPr anchor="ctr">
                    <a:solidFill>
                      <a:srgbClr val="CED1E1"/>
                    </a:solidFill>
                  </a:tcPr>
                </a:tc>
                <a:tc>
                  <a:txBody>
                    <a:bodyPr/>
                    <a:lstStyle/>
                    <a:p>
                      <a:r>
                        <a:rPr lang="en-GB" sz="800" b="1"/>
                        <a:t>Indicative </a:t>
                      </a:r>
                    </a:p>
                  </a:txBody>
                  <a:tcPr anchor="ctr">
                    <a:solidFill>
                      <a:srgbClr val="CED1E1"/>
                    </a:solidFill>
                  </a:tcPr>
                </a:tc>
                <a:extLst>
                  <a:ext uri="{0D108BD9-81ED-4DB2-BD59-A6C34878D82A}">
                    <a16:rowId xmlns:a16="http://schemas.microsoft.com/office/drawing/2014/main" val="1738539054"/>
                  </a:ext>
                </a:extLst>
              </a:tr>
            </a:tbl>
          </a:graphicData>
        </a:graphic>
      </p:graphicFrame>
      <p:sp>
        <p:nvSpPr>
          <p:cNvPr id="6" name="TextBox 5">
            <a:extLst>
              <a:ext uri="{FF2B5EF4-FFF2-40B4-BE49-F238E27FC236}">
                <a16:creationId xmlns:a16="http://schemas.microsoft.com/office/drawing/2014/main" id="{16CD9DC7-66BE-436C-8D4B-671159BBABB7}"/>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produced 25</a:t>
            </a:r>
            <a:r>
              <a:rPr lang="en-GB" sz="700" baseline="30000"/>
              <a:t>th</a:t>
            </a:r>
            <a:r>
              <a:rPr lang="en-GB" sz="700"/>
              <a:t> August 2022</a:t>
            </a:r>
            <a:endParaRPr lang="en-GB"/>
          </a:p>
        </p:txBody>
      </p:sp>
    </p:spTree>
    <p:extLst>
      <p:ext uri="{BB962C8B-B14F-4D97-AF65-F5344CB8AC3E}">
        <p14:creationId xmlns:p14="http://schemas.microsoft.com/office/powerpoint/2010/main" val="389427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1643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r>
                        <a:rPr lang="en-GB" sz="900" b="1">
                          <a:hlinkClick r:id="rId2"/>
                        </a:rPr>
                        <a:t>4914</a:t>
                      </a:r>
                      <a:endParaRPr lang="en-GB" sz="900" b="1"/>
                    </a:p>
                  </a:txBody>
                  <a:tcPr anchor="ctr">
                    <a:solidFill>
                      <a:srgbClr val="CED1E1"/>
                    </a:solidFill>
                  </a:tcPr>
                </a:tc>
                <a:tc>
                  <a:txBody>
                    <a:bodyPr/>
                    <a:lstStyle/>
                    <a:p>
                      <a:r>
                        <a:rPr lang="en-GB" sz="800" b="1"/>
                        <a:t>Mod0651 – Retrospective Data Update Provisions</a:t>
                      </a:r>
                    </a:p>
                  </a:txBody>
                  <a:tcPr anchor="ctr">
                    <a:solidFill>
                      <a:srgbClr val="CED1E1"/>
                    </a:solidFill>
                  </a:tcPr>
                </a:tc>
                <a:tc>
                  <a:txBody>
                    <a:bodyPr/>
                    <a:lstStyle/>
                    <a:p>
                      <a:r>
                        <a:rPr lang="en-GB" sz="800" b="1"/>
                        <a:t>Cadent</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r>
                        <a:rPr lang="en-GB" sz="800" b="1"/>
                        <a:t>£1.8m – £2.4m</a:t>
                      </a:r>
                    </a:p>
                  </a:txBody>
                  <a:tcPr anchor="ctr">
                    <a:solidFill>
                      <a:srgbClr val="CED1E1"/>
                    </a:solidFill>
                  </a:tcPr>
                </a:tc>
                <a:tc>
                  <a:txBody>
                    <a:bodyPr/>
                    <a:lstStyle/>
                    <a:p>
                      <a:r>
                        <a:rPr lang="en-GB" sz="800" b="1"/>
                        <a:t>Tbc</a:t>
                      </a:r>
                    </a:p>
                  </a:txBody>
                  <a:tcPr anchor="ctr">
                    <a:solidFill>
                      <a:srgbClr val="CED1E1"/>
                    </a:solidFill>
                  </a:tcPr>
                </a:tc>
                <a:tc>
                  <a:txBody>
                    <a:bodyPr/>
                    <a:lstStyle/>
                    <a:p>
                      <a:r>
                        <a:rPr lang="en-GB" sz="8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219710757"/>
                  </a:ext>
                </a:extLst>
              </a:tr>
              <a:tr h="285997">
                <a:tc>
                  <a:txBody>
                    <a:bodyPr/>
                    <a:lstStyle/>
                    <a:p>
                      <a:r>
                        <a:rPr lang="en-GB" sz="900" b="1">
                          <a:hlinkClick r:id="rId3"/>
                        </a:rPr>
                        <a:t>5144</a:t>
                      </a:r>
                      <a:endParaRPr lang="en-GB" sz="900" b="1"/>
                    </a:p>
                  </a:txBody>
                  <a:tcPr anchor="ctr">
                    <a:solidFill>
                      <a:schemeClr val="bg2">
                        <a:lumMod val="75000"/>
                      </a:schemeClr>
                    </a:solidFill>
                  </a:tcPr>
                </a:tc>
                <a:tc>
                  <a:txBody>
                    <a:bodyPr/>
                    <a:lstStyle/>
                    <a:p>
                      <a:r>
                        <a:rPr lang="en-US" sz="800" b="1"/>
                        <a:t>Enabling Re-assignment of Supplier Short Codes to Implement Supplier of Last Resort Directions</a:t>
                      </a:r>
                      <a:endParaRPr lang="en-GB" sz="800" b="1"/>
                    </a:p>
                  </a:txBody>
                  <a:tcPr anchor="ctr">
                    <a:solidFill>
                      <a:schemeClr val="bg2">
                        <a:lumMod val="75000"/>
                      </a:schemeClr>
                    </a:solidFill>
                  </a:tcPr>
                </a:tc>
                <a:tc>
                  <a:txBody>
                    <a:bodyPr/>
                    <a:lstStyle/>
                    <a:p>
                      <a:r>
                        <a:rPr lang="en-GB" sz="800" b="1"/>
                        <a:t>Xoserve</a:t>
                      </a:r>
                    </a:p>
                  </a:txBody>
                  <a:tcPr anchor="ctr">
                    <a:solidFill>
                      <a:schemeClr val="bg2">
                        <a:lumMod val="75000"/>
                      </a:schemeClr>
                    </a:solidFill>
                  </a:tcPr>
                </a:tc>
                <a:tc>
                  <a:txBody>
                    <a:bodyPr/>
                    <a:lstStyle/>
                    <a:p>
                      <a:r>
                        <a:rPr lang="en-GB" sz="800" b="1"/>
                        <a:t>Shipper</a:t>
                      </a:r>
                    </a:p>
                    <a:p>
                      <a:r>
                        <a:rPr lang="en-GB" sz="800" b="1"/>
                        <a:t>DN</a:t>
                      </a:r>
                    </a:p>
                    <a:p>
                      <a:r>
                        <a:rPr lang="en-GB" sz="800" b="1"/>
                        <a:t>IGT</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r>
                        <a:rPr lang="en-GB" sz="900" b="1">
                          <a:hlinkClick r:id="rId4"/>
                        </a:rPr>
                        <a:t>5187</a:t>
                      </a:r>
                      <a:endParaRPr lang="en-GB" sz="900" b="1"/>
                    </a:p>
                  </a:txBody>
                  <a:tcPr anchor="ctr">
                    <a:solidFill>
                      <a:schemeClr val="bg2">
                        <a:lumMod val="75000"/>
                      </a:schemeClr>
                    </a:solidFill>
                  </a:tcPr>
                </a:tc>
                <a:tc>
                  <a:txBody>
                    <a:bodyPr/>
                    <a:lstStyle/>
                    <a:p>
                      <a:r>
                        <a:rPr lang="en-GB" sz="8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800" b="1"/>
                        <a:t>Gazprom</a:t>
                      </a:r>
                    </a:p>
                  </a:txBody>
                  <a:tcPr anchor="ctr">
                    <a:solidFill>
                      <a:schemeClr val="bg2">
                        <a:lumMod val="75000"/>
                      </a:schemeClr>
                    </a:solidFill>
                  </a:tcPr>
                </a:tc>
                <a:tc>
                  <a:txBody>
                    <a:bodyPr/>
                    <a:lstStyle/>
                    <a:p>
                      <a:r>
                        <a:rPr lang="en-GB" sz="800" b="1"/>
                        <a:t>Shipper</a:t>
                      </a:r>
                    </a:p>
                    <a:p>
                      <a:r>
                        <a:rPr lang="en-GB" sz="800" b="1"/>
                        <a:t>DN</a:t>
                      </a:r>
                    </a:p>
                  </a:txBody>
                  <a:tcPr anchor="ctr">
                    <a:solidFill>
                      <a:schemeClr val="bg2">
                        <a:lumMod val="75000"/>
                      </a:schemeClr>
                    </a:solidFill>
                  </a:tcPr>
                </a:tc>
                <a:tc>
                  <a:txBody>
                    <a:bodyPr/>
                    <a:lstStyle/>
                    <a:p>
                      <a:r>
                        <a:rPr lang="en-GB" sz="800" b="1"/>
                        <a:t>Shipper</a:t>
                      </a:r>
                    </a:p>
                    <a:p>
                      <a:r>
                        <a:rPr lang="en-GB" sz="800" b="1"/>
                        <a:t>DN</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r>
                        <a:rPr lang="en-GB" sz="800" b="1"/>
                        <a:t>Tbc </a:t>
                      </a:r>
                    </a:p>
                  </a:txBody>
                  <a:tcPr anchor="ctr">
                    <a:solidFill>
                      <a:schemeClr val="bg2">
                        <a:lumMod val="75000"/>
                      </a:schemeClr>
                    </a:solidFill>
                  </a:tcPr>
                </a:tc>
                <a:tc>
                  <a:txBody>
                    <a:bodyPr/>
                    <a:lstStyle/>
                    <a:p>
                      <a:r>
                        <a:rPr lang="en-GB" sz="800" b="1"/>
                        <a:t>N/A</a:t>
                      </a:r>
                    </a:p>
                  </a:txBody>
                  <a:tcPr anchor="ctr">
                    <a:solidFill>
                      <a:schemeClr val="bg2">
                        <a:lumMod val="75000"/>
                      </a:schemeClr>
                    </a:solidFill>
                  </a:tcPr>
                </a:tc>
                <a:extLst>
                  <a:ext uri="{0D108BD9-81ED-4DB2-BD59-A6C34878D82A}">
                    <a16:rowId xmlns:a16="http://schemas.microsoft.com/office/drawing/2014/main" val="171027236"/>
                  </a:ext>
                </a:extLst>
              </a:tr>
              <a:tr h="309736">
                <a:tc>
                  <a:txBody>
                    <a:bodyPr/>
                    <a:lstStyle/>
                    <a:p>
                      <a:r>
                        <a:rPr lang="en-GB" sz="900" b="1">
                          <a:hlinkClick r:id="rId5"/>
                        </a:rPr>
                        <a:t>5286</a:t>
                      </a:r>
                      <a:endParaRPr lang="en-GB" sz="900" b="1"/>
                    </a:p>
                  </a:txBody>
                  <a:tcPr anchor="ctr">
                    <a:solidFill>
                      <a:schemeClr val="bg2">
                        <a:lumMod val="75000"/>
                      </a:schemeClr>
                    </a:solidFill>
                  </a:tcPr>
                </a:tc>
                <a:tc>
                  <a:txBody>
                    <a:bodyPr/>
                    <a:lstStyle/>
                    <a:p>
                      <a:r>
                        <a:rPr lang="en-GB" sz="800" b="1"/>
                        <a:t>Clarification Change to the AQ amendment process to be applied retrospectively (MO0746)</a:t>
                      </a:r>
                    </a:p>
                  </a:txBody>
                  <a:tcPr anchor="ctr">
                    <a:solidFill>
                      <a:schemeClr val="bg2">
                        <a:lumMod val="75000"/>
                      </a:schemeClr>
                    </a:solidFill>
                  </a:tcPr>
                </a:tc>
                <a:tc>
                  <a:txBody>
                    <a:bodyPr/>
                    <a:lstStyle/>
                    <a:p>
                      <a:r>
                        <a:rPr lang="en-GB" sz="800" b="1"/>
                        <a:t>CDSP</a:t>
                      </a:r>
                    </a:p>
                  </a:txBody>
                  <a:tcPr anchor="ctr">
                    <a:solidFill>
                      <a:schemeClr val="bg2">
                        <a:lumMod val="75000"/>
                      </a:schemeClr>
                    </a:solidFill>
                  </a:tcPr>
                </a:tc>
                <a:tc>
                  <a:txBody>
                    <a:bodyPr/>
                    <a:lstStyle/>
                    <a:p>
                      <a:r>
                        <a:rPr lang="en-GB" sz="800" b="1"/>
                        <a:t>Shipper </a:t>
                      </a:r>
                    </a:p>
                    <a:p>
                      <a:r>
                        <a:rPr lang="en-GB" sz="800" b="1"/>
                        <a:t>DN</a:t>
                      </a:r>
                    </a:p>
                  </a:txBody>
                  <a:tcPr anchor="ctr">
                    <a:solidFill>
                      <a:schemeClr val="bg2">
                        <a:lumMod val="75000"/>
                      </a:schemeClr>
                    </a:solidFill>
                  </a:tcPr>
                </a:tc>
                <a:tc>
                  <a:txBody>
                    <a:bodyPr/>
                    <a:lstStyle/>
                    <a:p>
                      <a:r>
                        <a:rPr lang="en-GB" sz="800" b="1"/>
                        <a:t>Shipper</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064844016"/>
                  </a:ext>
                </a:extLst>
              </a:tr>
              <a:tr h="334888">
                <a:tc>
                  <a:txBody>
                    <a:bodyPr/>
                    <a:lstStyle/>
                    <a:p>
                      <a:r>
                        <a:rPr lang="en-GB" sz="900" b="1">
                          <a:hlinkClick r:id="rId6"/>
                        </a:rPr>
                        <a:t>5345</a:t>
                      </a:r>
                      <a:endParaRPr lang="en-GB" sz="900" b="1"/>
                    </a:p>
                  </a:txBody>
                  <a:tcPr anchor="ctr">
                    <a:solidFill>
                      <a:schemeClr val="bg2">
                        <a:lumMod val="75000"/>
                      </a:schemeClr>
                    </a:solidFill>
                  </a:tcPr>
                </a:tc>
                <a:tc>
                  <a:txBody>
                    <a:bodyPr/>
                    <a:lstStyle/>
                    <a:p>
                      <a:r>
                        <a:rPr lang="en-US" sz="800" b="1"/>
                        <a:t>Deferral of creation of Class change reads for DM to NDM and NDM to DM sites at Transfer </a:t>
                      </a:r>
                      <a:endParaRPr lang="en-GB" sz="800" b="1"/>
                    </a:p>
                  </a:txBody>
                  <a:tcPr anchor="ctr">
                    <a:solidFill>
                      <a:schemeClr val="bg2">
                        <a:lumMod val="75000"/>
                      </a:schemeClr>
                    </a:solidFill>
                  </a:tcPr>
                </a:tc>
                <a:tc>
                  <a:txBody>
                    <a:bodyPr/>
                    <a:lstStyle/>
                    <a:p>
                      <a:r>
                        <a:rPr lang="en-GB" sz="800" b="1"/>
                        <a:t>CDSP</a:t>
                      </a:r>
                    </a:p>
                  </a:txBody>
                  <a:tcPr anchor="ctr">
                    <a:solidFill>
                      <a:schemeClr val="bg2">
                        <a:lumMod val="75000"/>
                      </a:schemeClr>
                    </a:solidFill>
                  </a:tcPr>
                </a:tc>
                <a:tc>
                  <a:txBody>
                    <a:bodyPr/>
                    <a:lstStyle/>
                    <a:p>
                      <a:r>
                        <a:rPr lang="en-GB" sz="800" b="1"/>
                        <a:t>Xoserve</a:t>
                      </a:r>
                    </a:p>
                  </a:txBody>
                  <a:tcPr anchor="ctr">
                    <a:solidFill>
                      <a:schemeClr val="bg2">
                        <a:lumMod val="75000"/>
                      </a:schemeClr>
                    </a:solidFill>
                  </a:tcPr>
                </a:tc>
                <a:tc>
                  <a:txBody>
                    <a:bodyPr/>
                    <a:lstStyle/>
                    <a:p>
                      <a:r>
                        <a:rPr lang="en-GB" sz="800" b="1"/>
                        <a:t>Shipper</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r>
                        <a:rPr lang="en-GB" sz="900" b="1">
                          <a:hlinkClick r:id="rId7"/>
                        </a:rPr>
                        <a:t>5453</a:t>
                      </a:r>
                      <a:endParaRPr lang="en-GB" sz="900" b="1"/>
                    </a:p>
                  </a:txBody>
                  <a:tcPr anchor="ctr">
                    <a:solidFill>
                      <a:schemeClr val="bg2">
                        <a:lumMod val="75000"/>
                      </a:schemeClr>
                    </a:solidFill>
                  </a:tcPr>
                </a:tc>
                <a:tc>
                  <a:txBody>
                    <a:bodyPr/>
                    <a:lstStyle/>
                    <a:p>
                      <a:r>
                        <a:rPr lang="en-GB" sz="800" b="1"/>
                        <a:t>GSOS 2, 3 &amp; 13 Payment Automation</a:t>
                      </a:r>
                    </a:p>
                  </a:txBody>
                  <a:tcPr anchor="ctr">
                    <a:solidFill>
                      <a:schemeClr val="bg2">
                        <a:lumMod val="75000"/>
                      </a:schemeClr>
                    </a:solidFill>
                  </a:tcPr>
                </a:tc>
                <a:tc>
                  <a:txBody>
                    <a:bodyPr/>
                    <a:lstStyle/>
                    <a:p>
                      <a:r>
                        <a:rPr lang="en-GB" sz="800" b="1"/>
                        <a:t>SGN</a:t>
                      </a:r>
                    </a:p>
                  </a:txBody>
                  <a:tcPr anchor="ctr">
                    <a:solidFill>
                      <a:schemeClr val="bg2">
                        <a:lumMod val="75000"/>
                      </a:schemeClr>
                    </a:solidFill>
                  </a:tcPr>
                </a:tc>
                <a:tc>
                  <a:txBody>
                    <a:bodyPr/>
                    <a:lstStyle/>
                    <a:p>
                      <a:r>
                        <a:rPr lang="en-GB" sz="800" b="1"/>
                        <a:t>Shipper </a:t>
                      </a:r>
                    </a:p>
                    <a:p>
                      <a:r>
                        <a:rPr lang="en-GB" sz="800" b="1"/>
                        <a:t>DN</a:t>
                      </a:r>
                    </a:p>
                  </a:txBody>
                  <a:tcPr anchor="ctr">
                    <a:solidFill>
                      <a:schemeClr val="bg2">
                        <a:lumMod val="75000"/>
                      </a:schemeClr>
                    </a:solidFill>
                  </a:tcPr>
                </a:tc>
                <a:tc>
                  <a:txBody>
                    <a:bodyPr/>
                    <a:lstStyle/>
                    <a:p>
                      <a:r>
                        <a:rPr lang="en-GB" sz="800" b="1"/>
                        <a:t>DN</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153352">
                <a:tc>
                  <a:txBody>
                    <a:bodyPr/>
                    <a:lstStyle/>
                    <a:p>
                      <a:r>
                        <a:rPr lang="en-GB" sz="900" b="1">
                          <a:hlinkClick r:id="rId8"/>
                        </a:rPr>
                        <a:t>5454</a:t>
                      </a:r>
                      <a:endParaRPr lang="en-GB" sz="900" b="1"/>
                    </a:p>
                  </a:txBody>
                  <a:tcPr anchor="ctr">
                    <a:solidFill>
                      <a:srgbClr val="CED1E1"/>
                    </a:solidFill>
                  </a:tcPr>
                </a:tc>
                <a:tc>
                  <a:txBody>
                    <a:bodyPr/>
                    <a:lstStyle/>
                    <a:p>
                      <a:r>
                        <a:rPr lang="en-GB" sz="800" b="1" err="1"/>
                        <a:t>SoLR</a:t>
                      </a:r>
                      <a:r>
                        <a:rPr lang="en-GB" sz="800" b="1"/>
                        <a:t> Reporting Suite</a:t>
                      </a:r>
                    </a:p>
                  </a:txBody>
                  <a:tcPr anchor="ctr">
                    <a:solidFill>
                      <a:srgbClr val="CED1E1"/>
                    </a:solidFill>
                  </a:tcPr>
                </a:tc>
                <a:tc>
                  <a:txBody>
                    <a:bodyPr/>
                    <a:lstStyle/>
                    <a:p>
                      <a:r>
                        <a:rPr lang="en-GB" sz="800" b="1"/>
                        <a:t>EDF</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133221215"/>
                  </a:ext>
                </a:extLst>
              </a:tr>
              <a:tr h="274880">
                <a:tc>
                  <a:txBody>
                    <a:bodyPr/>
                    <a:lstStyle/>
                    <a:p>
                      <a:r>
                        <a:rPr lang="en-GB" sz="900" b="1">
                          <a:hlinkClick r:id="rId9"/>
                        </a:rPr>
                        <a:t>5471</a:t>
                      </a:r>
                      <a:endParaRPr lang="en-GB" sz="900" b="1"/>
                    </a:p>
                  </a:txBody>
                  <a:tcPr anchor="ctr">
                    <a:solidFill>
                      <a:srgbClr val="CED1E1"/>
                    </a:solidFill>
                  </a:tcPr>
                </a:tc>
                <a:tc>
                  <a:txBody>
                    <a:bodyPr/>
                    <a:lstStyle/>
                    <a:p>
                      <a:r>
                        <a:rPr lang="en-GB" sz="800" b="1"/>
                        <a:t>DSC Core Customer Access to Data</a:t>
                      </a:r>
                    </a:p>
                  </a:txBody>
                  <a:tcPr anchor="ctr">
                    <a:solidFill>
                      <a:srgbClr val="CED1E1"/>
                    </a:solidFill>
                  </a:tcPr>
                </a:tc>
                <a:tc>
                  <a:txBody>
                    <a:bodyPr/>
                    <a:lstStyle/>
                    <a:p>
                      <a:r>
                        <a:rPr lang="en-GB" sz="800" b="1"/>
                        <a:t>CDSP</a:t>
                      </a:r>
                    </a:p>
                  </a:txBody>
                  <a:tcPr anchor="ctr">
                    <a:solidFill>
                      <a:srgbClr val="CED1E1"/>
                    </a:solidFill>
                  </a:tcPr>
                </a:tc>
                <a:tc>
                  <a:txBody>
                    <a:bodyPr/>
                    <a:lstStyle/>
                    <a:p>
                      <a:r>
                        <a:rPr lang="en-GB" sz="800" b="1"/>
                        <a:t>Shipper</a:t>
                      </a:r>
                    </a:p>
                    <a:p>
                      <a:r>
                        <a:rPr lang="en-GB" sz="800" b="1"/>
                        <a:t>DN</a:t>
                      </a:r>
                    </a:p>
                    <a:p>
                      <a:r>
                        <a:rPr lang="en-GB" sz="800" b="1"/>
                        <a:t>IGT</a:t>
                      </a:r>
                    </a:p>
                  </a:txBody>
                  <a:tcPr anchor="ctr">
                    <a:solidFill>
                      <a:srgbClr val="CED1E1"/>
                    </a:solidFill>
                  </a:tcPr>
                </a:tc>
                <a:tc>
                  <a:txBody>
                    <a:bodyPr/>
                    <a:lstStyle/>
                    <a:p>
                      <a:r>
                        <a:rPr lang="en-GB" sz="800" b="1"/>
                        <a:t>IGT</a:t>
                      </a:r>
                    </a:p>
                    <a:p>
                      <a:r>
                        <a:rPr lang="en-GB" sz="800" b="1"/>
                        <a:t>Shipper</a:t>
                      </a:r>
                    </a:p>
                    <a:p>
                      <a:r>
                        <a:rPr lang="en-GB" sz="800" b="1"/>
                        <a:t>DN</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728929541"/>
                  </a:ext>
                </a:extLst>
              </a:tr>
              <a:tr h="360040">
                <a:tc>
                  <a:txBody>
                    <a:bodyPr/>
                    <a:lstStyle/>
                    <a:p>
                      <a:r>
                        <a:rPr lang="en-GB" sz="900" b="1">
                          <a:hlinkClick r:id="rId10"/>
                        </a:rPr>
                        <a:t>5473</a:t>
                      </a:r>
                      <a:endParaRPr lang="en-GB" sz="900" b="1"/>
                    </a:p>
                  </a:txBody>
                  <a:tcPr anchor="ctr">
                    <a:solidFill>
                      <a:schemeClr val="bg2">
                        <a:lumMod val="75000"/>
                      </a:schemeClr>
                    </a:solidFill>
                  </a:tcPr>
                </a:tc>
                <a:tc>
                  <a:txBody>
                    <a:bodyPr/>
                    <a:lstStyle/>
                    <a:p>
                      <a:r>
                        <a:rPr lang="en-GB" sz="800" b="1"/>
                        <a:t>Meter Asset Details Proactive Management Service </a:t>
                      </a:r>
                    </a:p>
                  </a:txBody>
                  <a:tcPr anchor="ctr">
                    <a:solidFill>
                      <a:schemeClr val="bg2">
                        <a:lumMod val="75000"/>
                      </a:schemeClr>
                    </a:solidFill>
                  </a:tcPr>
                </a:tc>
                <a:tc>
                  <a:txBody>
                    <a:bodyPr/>
                    <a:lstStyle/>
                    <a:p>
                      <a:r>
                        <a:rPr lang="en-GB" sz="800" b="1"/>
                        <a:t>CDSP</a:t>
                      </a:r>
                    </a:p>
                  </a:txBody>
                  <a:tcPr anchor="ctr">
                    <a:solidFill>
                      <a:schemeClr val="bg2">
                        <a:lumMod val="75000"/>
                      </a:schemeClr>
                    </a:solidFill>
                  </a:tcPr>
                </a:tc>
                <a:tc>
                  <a:txBody>
                    <a:bodyPr/>
                    <a:lstStyle/>
                    <a:p>
                      <a:r>
                        <a:rPr lang="en-GB" sz="800" b="1"/>
                        <a:t>Shipper</a:t>
                      </a:r>
                    </a:p>
                  </a:txBody>
                  <a:tcPr anchor="ctr">
                    <a:solidFill>
                      <a:schemeClr val="bg2">
                        <a:lumMod val="75000"/>
                      </a:schemeClr>
                    </a:solidFill>
                  </a:tcPr>
                </a:tc>
                <a:tc>
                  <a:txBody>
                    <a:bodyPr/>
                    <a:lstStyle/>
                    <a:p>
                      <a:r>
                        <a:rPr lang="en-GB" sz="800" b="1"/>
                        <a:t>Shipper</a:t>
                      </a:r>
                    </a:p>
                  </a:txBody>
                  <a:tcPr anchor="ctr">
                    <a:solidFill>
                      <a:schemeClr val="bg2">
                        <a:lumMod val="75000"/>
                      </a:schemeClr>
                    </a:solidFill>
                  </a:tcPr>
                </a:tc>
                <a:tc>
                  <a:txBody>
                    <a:bodyPr/>
                    <a:lstStyle/>
                    <a:p>
                      <a:r>
                        <a:rPr lang="en-GB" sz="8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r h="360040">
                <a:tc>
                  <a:txBody>
                    <a:bodyPr/>
                    <a:lstStyle/>
                    <a:p>
                      <a:r>
                        <a:rPr lang="en-GB" sz="900" b="1">
                          <a:hlinkClick r:id="rId11"/>
                        </a:rPr>
                        <a:t>5517</a:t>
                      </a:r>
                      <a:endParaRPr lang="en-GB" sz="900" b="1"/>
                    </a:p>
                  </a:txBody>
                  <a:tcPr anchor="ctr">
                    <a:solidFill>
                      <a:srgbClr val="CED1E1"/>
                    </a:solidFill>
                  </a:tcPr>
                </a:tc>
                <a:tc>
                  <a:txBody>
                    <a:bodyPr/>
                    <a:lstStyle/>
                    <a:p>
                      <a:r>
                        <a:rPr lang="en-GB" sz="800" b="1"/>
                        <a:t>Hydrogen Checker Website</a:t>
                      </a:r>
                    </a:p>
                  </a:txBody>
                  <a:tcPr anchor="ctr">
                    <a:solidFill>
                      <a:srgbClr val="CED1E1"/>
                    </a:solidFill>
                  </a:tcPr>
                </a:tc>
                <a:tc>
                  <a:txBody>
                    <a:bodyPr/>
                    <a:lstStyle/>
                    <a:p>
                      <a:r>
                        <a:rPr lang="en-GB" sz="800" b="1"/>
                        <a:t>Cadent</a:t>
                      </a:r>
                    </a:p>
                  </a:txBody>
                  <a:tcPr anchor="ctr">
                    <a:solidFill>
                      <a:srgbClr val="CED1E1"/>
                    </a:solidFill>
                  </a:tcPr>
                </a:tc>
                <a:tc>
                  <a:txBody>
                    <a:bodyPr/>
                    <a:lstStyle/>
                    <a:p>
                      <a:r>
                        <a:rPr lang="en-GB" sz="800" b="1"/>
                        <a:t>Shipper </a:t>
                      </a:r>
                    </a:p>
                    <a:p>
                      <a:r>
                        <a:rPr lang="en-GB" sz="800" b="1"/>
                        <a:t>DN</a:t>
                      </a:r>
                    </a:p>
                  </a:txBody>
                  <a:tcPr anchor="ctr">
                    <a:solidFill>
                      <a:srgbClr val="CED1E1"/>
                    </a:solidFill>
                  </a:tcPr>
                </a:tc>
                <a:tc>
                  <a:txBody>
                    <a:bodyPr/>
                    <a:lstStyle/>
                    <a:p>
                      <a:r>
                        <a:rPr lang="en-GB" sz="800" b="1"/>
                        <a:t>DN</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
        <p:nvSpPr>
          <p:cNvPr id="7" name="TextBox 6">
            <a:extLst>
              <a:ext uri="{FF2B5EF4-FFF2-40B4-BE49-F238E27FC236}">
                <a16:creationId xmlns:a16="http://schemas.microsoft.com/office/drawing/2014/main" id="{735DAF58-E338-4404-A777-CCC0563833EB}"/>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produced 25</a:t>
            </a:r>
            <a:r>
              <a:rPr lang="en-GB" sz="700" baseline="30000"/>
              <a:t>th</a:t>
            </a:r>
            <a:r>
              <a:rPr lang="en-GB" sz="700"/>
              <a:t> August 2022</a:t>
            </a:r>
            <a:endParaRPr lang="en-GB"/>
          </a:p>
        </p:txBody>
      </p:sp>
    </p:spTree>
    <p:extLst>
      <p:ext uri="{BB962C8B-B14F-4D97-AF65-F5344CB8AC3E}">
        <p14:creationId xmlns:p14="http://schemas.microsoft.com/office/powerpoint/2010/main" val="346495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30064" y="355105"/>
          <a:ext cx="9016776" cy="4562272"/>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485882">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559500">
                <a:tc>
                  <a:txBody>
                    <a:bodyPr/>
                    <a:lstStyle/>
                    <a:p>
                      <a:r>
                        <a:rPr lang="en-GB" sz="900" b="1">
                          <a:solidFill>
                            <a:srgbClr val="7030A0"/>
                          </a:solidFill>
                          <a:hlinkClick r:id="rId2">
                            <a:extLst>
                              <a:ext uri="{A12FA001-AC4F-418D-AE19-62706E023703}">
                                <ahyp:hlinkClr xmlns:ahyp="http://schemas.microsoft.com/office/drawing/2018/hyperlinkcolor" val="tx"/>
                              </a:ext>
                            </a:extLst>
                          </a:hlinkClick>
                        </a:rPr>
                        <a:t>5529</a:t>
                      </a:r>
                      <a:endParaRPr lang="en-GB" sz="900" b="1">
                        <a:solidFill>
                          <a:srgbClr val="7030A0"/>
                        </a:solidFill>
                      </a:endParaRPr>
                    </a:p>
                  </a:txBody>
                  <a:tcPr anchor="ctr">
                    <a:solidFill>
                      <a:srgbClr val="CED1E1"/>
                    </a:solidFill>
                  </a:tcPr>
                </a:tc>
                <a:tc>
                  <a:txBody>
                    <a:bodyPr/>
                    <a:lstStyle/>
                    <a:p>
                      <a:r>
                        <a:rPr lang="en-GB" sz="800" b="1">
                          <a:solidFill>
                            <a:schemeClr val="tx1"/>
                          </a:solidFill>
                        </a:rPr>
                        <a:t>UNC Derogation Process – Mod 0800</a:t>
                      </a:r>
                    </a:p>
                  </a:txBody>
                  <a:tcPr anchor="ctr">
                    <a:solidFill>
                      <a:srgbClr val="CED1E1"/>
                    </a:solidFill>
                  </a:tcPr>
                </a:tc>
                <a:tc>
                  <a:txBody>
                    <a:bodyPr/>
                    <a:lstStyle/>
                    <a:p>
                      <a:r>
                        <a:rPr lang="en-GB" sz="800" b="1">
                          <a:solidFill>
                            <a:schemeClr val="tx1"/>
                          </a:solidFill>
                        </a:rPr>
                        <a:t>NGN</a:t>
                      </a:r>
                    </a:p>
                  </a:txBody>
                  <a:tcPr anchor="ctr">
                    <a:solidFill>
                      <a:srgbClr val="CED1E1"/>
                    </a:solidFill>
                  </a:tcPr>
                </a:tc>
                <a:tc>
                  <a:txBody>
                    <a:bodyPr/>
                    <a:lstStyle/>
                    <a:p>
                      <a:r>
                        <a:rPr lang="en-GB" sz="800" b="1">
                          <a:solidFill>
                            <a:schemeClr val="tx1"/>
                          </a:solidFill>
                        </a:rPr>
                        <a:t>DN</a:t>
                      </a:r>
                    </a:p>
                    <a:p>
                      <a:r>
                        <a:rPr lang="en-GB" sz="800" b="1">
                          <a:solidFill>
                            <a:schemeClr val="tx1"/>
                          </a:solidFill>
                        </a:rPr>
                        <a:t>IGT</a:t>
                      </a:r>
                    </a:p>
                    <a:p>
                      <a:r>
                        <a:rPr lang="en-GB" sz="800" b="1">
                          <a:solidFill>
                            <a:schemeClr val="tx1"/>
                          </a:solidFill>
                        </a:rPr>
                        <a:t>Shipper</a:t>
                      </a:r>
                    </a:p>
                    <a:p>
                      <a:r>
                        <a:rPr lang="en-GB" sz="800" b="1">
                          <a:solidFill>
                            <a:schemeClr val="tx1"/>
                          </a:solidFill>
                        </a:rPr>
                        <a:t>NGT</a:t>
                      </a:r>
                    </a:p>
                  </a:txBody>
                  <a:tcPr anchor="ctr">
                    <a:solidFill>
                      <a:srgbClr val="CED1E1"/>
                    </a:solidFill>
                  </a:tcPr>
                </a:tc>
                <a:tc>
                  <a:txBody>
                    <a:bodyPr/>
                    <a:lstStyle/>
                    <a:p>
                      <a:r>
                        <a:rPr lang="en-GB" sz="800" b="1">
                          <a:solidFill>
                            <a:schemeClr val="tx1"/>
                          </a:solidFill>
                        </a:rPr>
                        <a:t>DN </a:t>
                      </a:r>
                    </a:p>
                    <a:p>
                      <a:r>
                        <a:rPr lang="en-GB" sz="800" b="1">
                          <a:solidFill>
                            <a:schemeClr val="tx1"/>
                          </a:solidFill>
                        </a:rPr>
                        <a:t>Decarb</a:t>
                      </a:r>
                    </a:p>
                  </a:txBody>
                  <a:tcPr anchor="ctr">
                    <a:solidFill>
                      <a:srgbClr val="CED1E1"/>
                    </a:solidFill>
                  </a:tcPr>
                </a:tc>
                <a:tc>
                  <a:txBody>
                    <a:bodyPr/>
                    <a:lstStyle/>
                    <a:p>
                      <a:r>
                        <a:rPr lang="en-GB" sz="800" b="1">
                          <a:solidFill>
                            <a:schemeClr val="tx1"/>
                          </a:solidFill>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196032847"/>
                  </a:ext>
                </a:extLst>
              </a:tr>
              <a:tr h="559500">
                <a:tc>
                  <a:txBody>
                    <a:bodyPr/>
                    <a:lstStyle/>
                    <a:p>
                      <a:r>
                        <a:rPr lang="en-GB" sz="900" b="1">
                          <a:hlinkClick r:id="rId3"/>
                        </a:rPr>
                        <a:t>5531</a:t>
                      </a:r>
                      <a:endParaRPr lang="en-GB" sz="900" b="1"/>
                    </a:p>
                  </a:txBody>
                  <a:tcPr anchor="ctr">
                    <a:solidFill>
                      <a:srgbClr val="CED1E1"/>
                    </a:solidFill>
                  </a:tcPr>
                </a:tc>
                <a:tc>
                  <a:txBody>
                    <a:bodyPr/>
                    <a:lstStyle/>
                    <a:p>
                      <a:r>
                        <a:rPr lang="en-GB" sz="800" b="1"/>
                        <a:t>Hydrogen Village Trial</a:t>
                      </a:r>
                    </a:p>
                  </a:txBody>
                  <a:tcPr anchor="ctr">
                    <a:solidFill>
                      <a:srgbClr val="CED1E1"/>
                    </a:solidFill>
                  </a:tcPr>
                </a:tc>
                <a:tc>
                  <a:txBody>
                    <a:bodyPr/>
                    <a:lstStyle/>
                    <a:p>
                      <a:r>
                        <a:rPr lang="en-GB" sz="800" b="1"/>
                        <a:t>SGN</a:t>
                      </a:r>
                    </a:p>
                  </a:txBody>
                  <a:tcPr anchor="ctr">
                    <a:solidFill>
                      <a:srgbClr val="CED1E1"/>
                    </a:solidFill>
                  </a:tcPr>
                </a:tc>
                <a:tc>
                  <a:txBody>
                    <a:bodyPr/>
                    <a:lstStyle/>
                    <a:p>
                      <a:r>
                        <a:rPr lang="en-GB" sz="800" b="1"/>
                        <a:t>DN</a:t>
                      </a:r>
                    </a:p>
                    <a:p>
                      <a:r>
                        <a:rPr lang="en-GB" sz="800" b="1"/>
                        <a:t>IGT</a:t>
                      </a:r>
                    </a:p>
                    <a:p>
                      <a:r>
                        <a:rPr lang="en-GB" sz="800" b="1"/>
                        <a:t>Shipper</a:t>
                      </a:r>
                    </a:p>
                    <a:p>
                      <a:r>
                        <a:rPr lang="en-GB" sz="800" b="1"/>
                        <a:t>NGT</a:t>
                      </a:r>
                    </a:p>
                  </a:txBody>
                  <a:tcPr anchor="ctr">
                    <a:solidFill>
                      <a:srgbClr val="CED1E1"/>
                    </a:solidFill>
                  </a:tcPr>
                </a:tc>
                <a:tc>
                  <a:txBody>
                    <a:bodyPr/>
                    <a:lstStyle/>
                    <a:p>
                      <a:r>
                        <a:rPr lang="en-GB" sz="800" b="1"/>
                        <a:t>DN</a:t>
                      </a:r>
                    </a:p>
                    <a:p>
                      <a:r>
                        <a:rPr lang="en-GB" sz="800" b="1"/>
                        <a:t>Decarb</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1575455125"/>
                  </a:ext>
                </a:extLst>
              </a:tr>
              <a:tr h="559500">
                <a:tc>
                  <a:txBody>
                    <a:bodyPr/>
                    <a:lstStyle/>
                    <a:p>
                      <a:r>
                        <a:rPr lang="en-GB" sz="900" b="1">
                          <a:hlinkClick r:id="rId4"/>
                        </a:rPr>
                        <a:t>5532</a:t>
                      </a:r>
                      <a:endParaRPr lang="en-GB" sz="900" b="1"/>
                    </a:p>
                  </a:txBody>
                  <a:tcPr anchor="ctr">
                    <a:solidFill>
                      <a:srgbClr val="CED1E1"/>
                    </a:solidFill>
                  </a:tcPr>
                </a:tc>
                <a:tc>
                  <a:txBody>
                    <a:bodyPr/>
                    <a:lstStyle/>
                    <a:p>
                      <a:r>
                        <a:rPr lang="en-GB" sz="800" b="1"/>
                        <a:t>Hydrogen Town Trial</a:t>
                      </a:r>
                    </a:p>
                  </a:txBody>
                  <a:tcPr anchor="ctr">
                    <a:solidFill>
                      <a:srgbClr val="CED1E1"/>
                    </a:solidFill>
                  </a:tcPr>
                </a:tc>
                <a:tc>
                  <a:txBody>
                    <a:bodyPr/>
                    <a:lstStyle/>
                    <a:p>
                      <a:r>
                        <a:rPr lang="en-GB" sz="800" b="1"/>
                        <a:t>WWU</a:t>
                      </a:r>
                    </a:p>
                  </a:txBody>
                  <a:tcPr anchor="ctr">
                    <a:solidFill>
                      <a:srgbClr val="CED1E1"/>
                    </a:solidFill>
                  </a:tcPr>
                </a:tc>
                <a:tc>
                  <a:txBody>
                    <a:bodyPr/>
                    <a:lstStyle/>
                    <a:p>
                      <a:r>
                        <a:rPr lang="en-GB" sz="800" b="1"/>
                        <a:t>DN</a:t>
                      </a:r>
                    </a:p>
                    <a:p>
                      <a:r>
                        <a:rPr lang="en-GB" sz="800" b="1"/>
                        <a:t>IGT</a:t>
                      </a:r>
                    </a:p>
                    <a:p>
                      <a:r>
                        <a:rPr lang="en-GB" sz="800" b="1"/>
                        <a:t>Shipper</a:t>
                      </a:r>
                    </a:p>
                    <a:p>
                      <a:r>
                        <a:rPr lang="en-GB" sz="800" b="1"/>
                        <a:t>NGT</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t>DN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t>Decarb</a:t>
                      </a:r>
                    </a:p>
                    <a:p>
                      <a:endParaRPr lang="en-GB" sz="800" b="1"/>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641237260"/>
                  </a:ext>
                </a:extLst>
              </a:tr>
              <a:tr h="559500">
                <a:tc>
                  <a:txBody>
                    <a:bodyPr/>
                    <a:lstStyle/>
                    <a:p>
                      <a:r>
                        <a:rPr lang="en-GB" sz="900" b="1">
                          <a:hlinkClick r:id="rId5"/>
                        </a:rPr>
                        <a:t>5535</a:t>
                      </a:r>
                      <a:endParaRPr lang="en-GB" sz="900" b="1"/>
                    </a:p>
                  </a:txBody>
                  <a:tcPr anchor="ctr">
                    <a:solidFill>
                      <a:srgbClr val="CED1E1"/>
                    </a:solidFill>
                  </a:tcPr>
                </a:tc>
                <a:tc>
                  <a:txBody>
                    <a:bodyPr/>
                    <a:lstStyle/>
                    <a:p>
                      <a:r>
                        <a:rPr lang="en-GB" sz="800" b="1"/>
                        <a:t>Processing of CSS Switch Requests Received in ‘Time Period 5’</a:t>
                      </a:r>
                    </a:p>
                  </a:txBody>
                  <a:tcPr anchor="ctr">
                    <a:solidFill>
                      <a:srgbClr val="CED1E1"/>
                    </a:solidFill>
                  </a:tcPr>
                </a:tc>
                <a:tc>
                  <a:txBody>
                    <a:bodyPr/>
                    <a:lstStyle/>
                    <a:p>
                      <a:r>
                        <a:rPr lang="en-GB" sz="800" b="1"/>
                        <a:t>Xoserve</a:t>
                      </a:r>
                    </a:p>
                  </a:txBody>
                  <a:tcPr anchor="ctr">
                    <a:solidFill>
                      <a:srgbClr val="CED1E1"/>
                    </a:solidFill>
                  </a:tcPr>
                </a:tc>
                <a:tc>
                  <a:txBody>
                    <a:bodyPr/>
                    <a:lstStyle/>
                    <a:p>
                      <a:r>
                        <a:rPr lang="en-GB" sz="800" b="1"/>
                        <a:t>DN</a:t>
                      </a:r>
                    </a:p>
                    <a:p>
                      <a:r>
                        <a:rPr lang="en-GB" sz="800" b="1"/>
                        <a:t>IGT</a:t>
                      </a:r>
                    </a:p>
                    <a:p>
                      <a:r>
                        <a:rPr lang="en-GB" sz="800" b="1"/>
                        <a:t>Shipper</a:t>
                      </a:r>
                    </a:p>
                    <a:p>
                      <a:r>
                        <a:rPr lang="en-GB" sz="800" b="1"/>
                        <a:t>NGT</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07712787"/>
                  </a:ext>
                </a:extLst>
              </a:tr>
              <a:tr h="323921">
                <a:tc>
                  <a:txBody>
                    <a:bodyPr/>
                    <a:lstStyle/>
                    <a:p>
                      <a:r>
                        <a:rPr lang="en-GB" sz="900" b="1">
                          <a:hlinkClick r:id="rId6"/>
                        </a:rPr>
                        <a:t>5541</a:t>
                      </a:r>
                      <a:endParaRPr lang="en-GB" sz="900" b="1"/>
                    </a:p>
                  </a:txBody>
                  <a:tcPr anchor="ctr">
                    <a:solidFill>
                      <a:srgbClr val="CED1E1"/>
                    </a:solidFill>
                  </a:tcPr>
                </a:tc>
                <a:tc>
                  <a:txBody>
                    <a:bodyPr/>
                    <a:lstStyle/>
                    <a:p>
                      <a:r>
                        <a:rPr lang="en-GB" sz="800" b="1"/>
                        <a:t>Amendments to the UIG Additional National Data Reporting</a:t>
                      </a:r>
                    </a:p>
                  </a:txBody>
                  <a:tcPr anchor="ctr">
                    <a:solidFill>
                      <a:srgbClr val="CED1E1"/>
                    </a:solidFill>
                  </a:tcPr>
                </a:tc>
                <a:tc>
                  <a:txBody>
                    <a:bodyPr/>
                    <a:lstStyle/>
                    <a:p>
                      <a:r>
                        <a:rPr lang="en-GB" sz="800" b="1"/>
                        <a:t>Scottish Power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93077176"/>
                  </a:ext>
                </a:extLst>
              </a:tr>
              <a:tr h="589735">
                <a:tc>
                  <a:txBody>
                    <a:bodyPr/>
                    <a:lstStyle/>
                    <a:p>
                      <a:r>
                        <a:rPr lang="en-GB" sz="900" b="1">
                          <a:hlinkClick r:id="rId7"/>
                        </a:rPr>
                        <a:t>5545</a:t>
                      </a:r>
                      <a:endParaRPr lang="en-GB" sz="900" b="1"/>
                    </a:p>
                  </a:txBody>
                  <a:tcPr anchor="ctr">
                    <a:solidFill>
                      <a:srgbClr val="CED1E1"/>
                    </a:solidFill>
                  </a:tcPr>
                </a:tc>
                <a:tc>
                  <a:txBody>
                    <a:bodyPr/>
                    <a:lstStyle/>
                    <a:p>
                      <a:r>
                        <a:rPr lang="en-GB" sz="800" b="1"/>
                        <a:t>Hydrogen Trial Visualisation Dashboard</a:t>
                      </a:r>
                    </a:p>
                  </a:txBody>
                  <a:tcPr anchor="ctr">
                    <a:solidFill>
                      <a:srgbClr val="CED1E1"/>
                    </a:solidFill>
                  </a:tcPr>
                </a:tc>
                <a:tc>
                  <a:txBody>
                    <a:bodyPr/>
                    <a:lstStyle/>
                    <a:p>
                      <a:r>
                        <a:rPr lang="en-GB" sz="800" b="1"/>
                        <a:t>Northern Gas</a:t>
                      </a:r>
                    </a:p>
                  </a:txBody>
                  <a:tcPr anchor="ctr">
                    <a:solidFill>
                      <a:srgbClr val="CED1E1"/>
                    </a:solidFill>
                  </a:tcPr>
                </a:tc>
                <a:tc>
                  <a:txBody>
                    <a:bodyPr/>
                    <a:lstStyle/>
                    <a:p>
                      <a:r>
                        <a:rPr lang="en-GB" sz="800" b="1"/>
                        <a:t>DN</a:t>
                      </a:r>
                    </a:p>
                    <a:p>
                      <a:r>
                        <a:rPr lang="en-GB" sz="800" b="1"/>
                        <a:t>IGT</a:t>
                      </a:r>
                    </a:p>
                    <a:p>
                      <a:r>
                        <a:rPr lang="en-GB" sz="800" b="1"/>
                        <a:t>NGT</a:t>
                      </a:r>
                    </a:p>
                    <a:p>
                      <a:r>
                        <a:rPr lang="en-GB" sz="800" b="1"/>
                        <a:t>Shipper</a:t>
                      </a:r>
                    </a:p>
                  </a:txBody>
                  <a:tcPr anchor="ctr">
                    <a:solidFill>
                      <a:srgbClr val="CED1E1"/>
                    </a:solidFill>
                  </a:tcPr>
                </a:tc>
                <a:tc>
                  <a:txBody>
                    <a:bodyPr/>
                    <a:lstStyle/>
                    <a:p>
                      <a:r>
                        <a:rPr lang="en-GB" sz="800" b="1"/>
                        <a:t>DN</a:t>
                      </a:r>
                    </a:p>
                    <a:p>
                      <a:r>
                        <a:rPr lang="en-GB" sz="800" b="1"/>
                        <a:t>Decarb</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7229972"/>
                  </a:ext>
                </a:extLst>
              </a:tr>
              <a:tr h="482577">
                <a:tc>
                  <a:txBody>
                    <a:bodyPr/>
                    <a:lstStyle/>
                    <a:p>
                      <a:r>
                        <a:rPr lang="en-GB" sz="900" b="1">
                          <a:hlinkClick r:id="rId8"/>
                        </a:rPr>
                        <a:t>5546</a:t>
                      </a:r>
                      <a:endParaRPr lang="en-GB" sz="900" b="1"/>
                    </a:p>
                  </a:txBody>
                  <a:tcPr anchor="ctr">
                    <a:solidFill>
                      <a:srgbClr val="CED1E1"/>
                    </a:solidFill>
                  </a:tcPr>
                </a:tc>
                <a:tc>
                  <a:txBody>
                    <a:bodyPr/>
                    <a:lstStyle/>
                    <a:p>
                      <a:r>
                        <a:rPr lang="en-US" sz="800" b="1"/>
                        <a:t>Resolution of Address Interactions between DCC and CDSP</a:t>
                      </a:r>
                      <a:endParaRPr lang="en-GB" sz="800" b="1"/>
                    </a:p>
                  </a:txBody>
                  <a:tcPr anchor="ctr">
                    <a:solidFill>
                      <a:srgbClr val="CED1E1"/>
                    </a:solidFill>
                  </a:tcPr>
                </a:tc>
                <a:tc>
                  <a:txBody>
                    <a:bodyPr/>
                    <a:lstStyle/>
                    <a:p>
                      <a:r>
                        <a:rPr lang="en-GB" sz="800" b="1"/>
                        <a:t>Xoserve</a:t>
                      </a:r>
                    </a:p>
                  </a:txBody>
                  <a:tcPr anchor="ctr">
                    <a:solidFill>
                      <a:srgbClr val="CED1E1"/>
                    </a:solidFill>
                  </a:tcPr>
                </a:tc>
                <a:tc>
                  <a:txBody>
                    <a:bodyPr/>
                    <a:lstStyle/>
                    <a:p>
                      <a:r>
                        <a:rPr lang="en-GB" sz="800" b="1"/>
                        <a:t>DN</a:t>
                      </a:r>
                    </a:p>
                    <a:p>
                      <a:r>
                        <a:rPr lang="en-GB" sz="800" b="1"/>
                        <a:t>IGT</a:t>
                      </a:r>
                    </a:p>
                    <a:p>
                      <a:r>
                        <a:rPr lang="en-GB" sz="800" b="1"/>
                        <a:t>Shipper</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603781912"/>
                  </a:ext>
                </a:extLst>
              </a:tr>
              <a:tr h="323921">
                <a:tc>
                  <a:txBody>
                    <a:bodyPr/>
                    <a:lstStyle/>
                    <a:p>
                      <a:r>
                        <a:rPr lang="en-GB" sz="900" b="1">
                          <a:hlinkClick r:id="rId9"/>
                        </a:rPr>
                        <a:t>5547</a:t>
                      </a:r>
                      <a:endParaRPr lang="en-GB" sz="900" b="1"/>
                    </a:p>
                  </a:txBody>
                  <a:tcPr anchor="ctr">
                    <a:solidFill>
                      <a:srgbClr val="CED1E1"/>
                    </a:solidFill>
                  </a:tcPr>
                </a:tc>
                <a:tc>
                  <a:txBody>
                    <a:bodyPr/>
                    <a:lstStyle/>
                    <a:p>
                      <a:r>
                        <a:rPr lang="en-US" sz="800" b="1"/>
                        <a:t>Updating the Comprehensive Invoice Master List and INV template</a:t>
                      </a:r>
                      <a:endParaRPr lang="en-GB" sz="800" b="1"/>
                    </a:p>
                  </a:txBody>
                  <a:tcPr anchor="ctr">
                    <a:solidFill>
                      <a:srgbClr val="CED1E1"/>
                    </a:solidFill>
                  </a:tcPr>
                </a:tc>
                <a:tc>
                  <a:txBody>
                    <a:bodyPr/>
                    <a:lstStyle/>
                    <a:p>
                      <a:r>
                        <a:rPr lang="en-GB" sz="800" b="1"/>
                        <a:t>Eon</a:t>
                      </a:r>
                    </a:p>
                  </a:txBody>
                  <a:tcPr anchor="ctr">
                    <a:solidFill>
                      <a:srgbClr val="CED1E1"/>
                    </a:solidFill>
                  </a:tcPr>
                </a:tc>
                <a:tc>
                  <a:txBody>
                    <a:bodyPr/>
                    <a:lstStyle/>
                    <a:p>
                      <a:r>
                        <a:rPr lang="en-GB" sz="800" b="1"/>
                        <a:t>Shipper</a:t>
                      </a:r>
                    </a:p>
                    <a:p>
                      <a:r>
                        <a:rPr lang="en-GB" sz="800" b="1"/>
                        <a:t>DN</a:t>
                      </a:r>
                    </a:p>
                  </a:txBody>
                  <a:tcPr anchor="ctr">
                    <a:solidFill>
                      <a:srgbClr val="CED1E1"/>
                    </a:solidFill>
                  </a:tcPr>
                </a:tc>
                <a:tc>
                  <a:txBody>
                    <a:bodyPr/>
                    <a:lstStyle/>
                    <a:p>
                      <a:r>
                        <a:rPr lang="en-GB" sz="800" b="1"/>
                        <a:t>Shipper</a:t>
                      </a:r>
                    </a:p>
                  </a:txBody>
                  <a:tcPr anchor="ctr">
                    <a:solidFill>
                      <a:srgbClr val="CED1E1"/>
                    </a:solidFill>
                  </a:tcPr>
                </a:tc>
                <a:tc>
                  <a:txBody>
                    <a:bodyPr/>
                    <a:lstStyle/>
                    <a:p>
                      <a:r>
                        <a:rPr lang="en-GB" sz="8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800" b="1" i="0" u="none" strike="noStrike" kern="1200" cap="none" spc="0" normalizeH="0" baseline="0" noProof="0">
                          <a:ln>
                            <a:noFill/>
                          </a:ln>
                          <a:effectLst/>
                          <a:uLnTx/>
                          <a:uFillTx/>
                          <a:latin typeface="Arial"/>
                          <a:ea typeface="+mn-ea"/>
                          <a:cs typeface="+mn-cs"/>
                        </a:rPr>
                        <a:t>Indicative</a:t>
                      </a:r>
                      <a:endParaRPr kumimoji="0" lang="en-GB" sz="800" b="1" i="0" u="none" strike="noStrike" kern="1200" cap="none" spc="0" normalizeH="0" baseline="0" noProof="0">
                        <a:ln>
                          <a:noFill/>
                        </a:ln>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730376976"/>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605001" y="338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
        <p:nvSpPr>
          <p:cNvPr id="8" name="TextBox 7">
            <a:extLst>
              <a:ext uri="{FF2B5EF4-FFF2-40B4-BE49-F238E27FC236}">
                <a16:creationId xmlns:a16="http://schemas.microsoft.com/office/drawing/2014/main" id="{A8B1C5AD-6054-4588-BA89-02B3245C09A5}"/>
              </a:ext>
            </a:extLst>
          </p:cNvPr>
          <p:cNvSpPr txBox="1"/>
          <p:nvPr/>
        </p:nvSpPr>
        <p:spPr>
          <a:xfrm>
            <a:off x="0" y="4977629"/>
            <a:ext cx="1484702" cy="200055"/>
          </a:xfrm>
          <a:prstGeom prst="rect">
            <a:avLst/>
          </a:prstGeom>
          <a:noFill/>
        </p:spPr>
        <p:txBody>
          <a:bodyPr wrap="none" lIns="91440" tIns="45720" rIns="91440" bIns="45720" rtlCol="0" anchor="t">
            <a:spAutoFit/>
          </a:bodyPr>
          <a:lstStyle/>
          <a:p>
            <a:r>
              <a:rPr lang="en-GB" sz="700"/>
              <a:t>Slide produced 25</a:t>
            </a:r>
            <a:r>
              <a:rPr lang="en-GB" sz="700" baseline="30000"/>
              <a:t>th</a:t>
            </a:r>
            <a:r>
              <a:rPr lang="en-GB" sz="700"/>
              <a:t> August 2022</a:t>
            </a:r>
            <a:endParaRPr lang="en-GB"/>
          </a:p>
        </p:txBody>
      </p:sp>
    </p:spTree>
    <p:extLst>
      <p:ext uri="{BB962C8B-B14F-4D97-AF65-F5344CB8AC3E}">
        <p14:creationId xmlns:p14="http://schemas.microsoft.com/office/powerpoint/2010/main" val="275696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30409"/>
            <a:ext cx="8229600" cy="3477980"/>
          </a:xfrm>
        </p:spPr>
        <p:txBody>
          <a:bodyPr>
            <a:normAutofit lnSpcReduction="10000"/>
          </a:bodyPr>
          <a:lstStyle/>
          <a:p>
            <a:pPr marL="0" indent="0">
              <a:lnSpc>
                <a:spcPct val="115000"/>
              </a:lnSpc>
              <a:spcBef>
                <a:spcPts val="0"/>
              </a:spcBef>
              <a:spcAft>
                <a:spcPts val="1200"/>
              </a:spcAft>
              <a:buNone/>
            </a:pPr>
            <a:r>
              <a:rPr lang="en-GB" sz="2200" b="1">
                <a:effectLst/>
                <a:ea typeface="Calibri" panose="020F0502020204030204" pitchFamily="34" charset="0"/>
              </a:rPr>
              <a:t>New Change Proposals - For Approval</a:t>
            </a:r>
          </a:p>
          <a:p>
            <a:pPr>
              <a:lnSpc>
                <a:spcPct val="115000"/>
              </a:lnSpc>
            </a:pPr>
            <a:r>
              <a:rPr lang="en-GB" sz="2000" b="1">
                <a:effectLst/>
                <a:ea typeface="Calibri" panose="020F0502020204030204" pitchFamily="34" charset="0"/>
              </a:rPr>
              <a:t>XRN5554</a:t>
            </a:r>
            <a:r>
              <a:rPr lang="en-GB" sz="2000">
                <a:effectLst/>
                <a:ea typeface="Calibri" panose="020F0502020204030204" pitchFamily="34" charset="0"/>
              </a:rPr>
              <a:t> - </a:t>
            </a:r>
            <a:r>
              <a:rPr lang="en-GB" sz="2000">
                <a:effectLst/>
                <a:latin typeface="Arial" panose="020B0604020202020204" pitchFamily="34" charset="0"/>
                <a:ea typeface="Times New Roman" panose="02020603050405020304" pitchFamily="18" charset="0"/>
              </a:rPr>
              <a:t>Allocation of Unidentified Gas Expert (AUGE) Management – Independent Review</a:t>
            </a:r>
          </a:p>
          <a:p>
            <a:pPr>
              <a:lnSpc>
                <a:spcPct val="115000"/>
              </a:lnSpc>
            </a:pPr>
            <a:r>
              <a:rPr lang="en-GB" sz="2000" b="1">
                <a:effectLst/>
                <a:latin typeface="+mn-lt"/>
                <a:ea typeface="Calibri" panose="020F0502020204030204" pitchFamily="34" charset="0"/>
                <a:cs typeface="Arial" panose="020B0604020202020204" pitchFamily="34" charset="0"/>
              </a:rPr>
              <a:t>XRN5555</a:t>
            </a:r>
            <a:r>
              <a:rPr lang="en-GB" sz="2000">
                <a:effectLst/>
                <a:latin typeface="+mn-lt"/>
                <a:ea typeface="Calibri" panose="020F0502020204030204" pitchFamily="34" charset="0"/>
                <a:cs typeface="Arial" panose="020B0604020202020204" pitchFamily="34" charset="0"/>
              </a:rPr>
              <a:t> - </a:t>
            </a:r>
            <a:r>
              <a:rPr lang="en-GB" sz="2000">
                <a:effectLst/>
                <a:latin typeface="+mn-lt"/>
                <a:ea typeface="Times New Roman" panose="02020603050405020304" pitchFamily="18" charset="0"/>
              </a:rPr>
              <a:t>Amend existing Large Load Site Reporting </a:t>
            </a:r>
            <a:r>
              <a:rPr lang="en-US" sz="2000">
                <a:effectLst/>
                <a:latin typeface="+mn-lt"/>
                <a:ea typeface="Calibri" panose="020F0502020204030204" pitchFamily="34" charset="0"/>
              </a:rPr>
              <a:t> </a:t>
            </a:r>
          </a:p>
          <a:p>
            <a:pPr>
              <a:lnSpc>
                <a:spcPct val="115000"/>
              </a:lnSpc>
            </a:pPr>
            <a:endParaRPr lang="en-US" sz="2000">
              <a:latin typeface="+mn-lt"/>
              <a:ea typeface="Calibri" panose="020F0502020204030204" pitchFamily="34" charset="0"/>
            </a:endParaRPr>
          </a:p>
          <a:p>
            <a:pPr marL="0" indent="0">
              <a:lnSpc>
                <a:spcPct val="115000"/>
              </a:lnSpc>
              <a:buNone/>
            </a:pPr>
            <a:r>
              <a:rPr lang="en-GB" sz="2000" b="1">
                <a:effectLst/>
                <a:ea typeface="Calibri" panose="020F0502020204030204" pitchFamily="34" charset="0"/>
              </a:rPr>
              <a:t>New Change Proposals – For Information</a:t>
            </a:r>
          </a:p>
          <a:p>
            <a:pPr lvl="0">
              <a:lnSpc>
                <a:spcPct val="125000"/>
              </a:lnSpc>
            </a:pPr>
            <a:r>
              <a:rPr lang="en-GB" sz="2000" b="1"/>
              <a:t>XRN5556</a:t>
            </a:r>
            <a:r>
              <a:rPr lang="en-GB" sz="2000"/>
              <a:t> - CMS rebuild parent XRN</a:t>
            </a:r>
          </a:p>
          <a:p>
            <a:pPr lvl="0">
              <a:lnSpc>
                <a:spcPct val="125000"/>
              </a:lnSpc>
              <a:spcAft>
                <a:spcPts val="1000"/>
              </a:spcAft>
            </a:pPr>
            <a:r>
              <a:rPr lang="en-GB" sz="2000" b="1"/>
              <a:t>XRN5556a</a:t>
            </a:r>
            <a:r>
              <a:rPr lang="en-GB" sz="2000"/>
              <a:t> - First release of new CMS </a:t>
            </a:r>
          </a:p>
          <a:p>
            <a:pPr>
              <a:lnSpc>
                <a:spcPct val="115000"/>
              </a:lnSpc>
            </a:pP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404347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2000">
                <a:effectLst/>
                <a:latin typeface="+mn-lt"/>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Arial" panose="020B0604020202020204" pitchFamily="34" charset="0"/>
              </a:rPr>
              <a:t>XRN5554 </a:t>
            </a:r>
            <a:r>
              <a:rPr lang="en-GB" sz="2000">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Arial" panose="020B0604020202020204" pitchFamily="34" charset="0"/>
                <a:ea typeface="Times New Roman" panose="02020603050405020304" pitchFamily="18" charset="0"/>
              </a:rPr>
              <a:t>Allocation of Unidentified Gas Expert (AUGE) Management – Independent Review </a:t>
            </a:r>
            <a:endParaRPr lang="en-US" sz="24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820770009"/>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80974657"/>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084612561"/>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600" kern="1200">
                          <a:solidFill>
                            <a:schemeClr val="tx1"/>
                          </a:solidFill>
                          <a:effectLst/>
                          <a:latin typeface="+mn-lt"/>
                          <a:ea typeface="+mn-ea"/>
                          <a:cs typeface="+mn-cs"/>
                        </a:rPr>
                        <a:t>This Change Proposal has been raised to appoint a party to provide an independent assessment of the AUGE’s compliance with:</a:t>
                      </a:r>
                    </a:p>
                    <a:p>
                      <a:endParaRPr lang="en-GB" sz="1600" kern="1200">
                        <a:solidFill>
                          <a:schemeClr val="tx1"/>
                        </a:solidFill>
                        <a:effectLst/>
                        <a:latin typeface="+mn-lt"/>
                        <a:ea typeface="+mn-ea"/>
                        <a:cs typeface="+mn-cs"/>
                      </a:endParaRPr>
                    </a:p>
                    <a:p>
                      <a:pPr marL="285750" lvl="0" indent="-285750">
                        <a:buFont typeface="Arial" panose="020B0604020202020204" pitchFamily="34" charset="0"/>
                        <a:buChar char="•"/>
                      </a:pPr>
                      <a:r>
                        <a:rPr lang="en-GB" sz="1600" kern="1200">
                          <a:solidFill>
                            <a:schemeClr val="tx1"/>
                          </a:solidFill>
                          <a:effectLst/>
                          <a:latin typeface="+mn-lt"/>
                          <a:ea typeface="+mn-ea"/>
                          <a:cs typeface="+mn-cs"/>
                        </a:rPr>
                        <a:t>It’s contractual obligations</a:t>
                      </a:r>
                    </a:p>
                    <a:p>
                      <a:pPr marL="285750" lvl="0" indent="-285750">
                        <a:buFont typeface="Arial" panose="020B0604020202020204" pitchFamily="34" charset="0"/>
                        <a:buChar char="•"/>
                      </a:pPr>
                      <a:r>
                        <a:rPr lang="en-GB" sz="1600" kern="1200">
                          <a:solidFill>
                            <a:schemeClr val="tx1"/>
                          </a:solidFill>
                          <a:effectLst/>
                          <a:latin typeface="+mn-lt"/>
                          <a:ea typeface="+mn-ea"/>
                          <a:cs typeface="+mn-cs"/>
                        </a:rPr>
                        <a:t>The terms of the AUG Framework document</a:t>
                      </a:r>
                    </a:p>
                    <a:p>
                      <a:pPr marL="285750" indent="-285750">
                        <a:buFont typeface="Arial" panose="020B0604020202020204" pitchFamily="34" charset="0"/>
                        <a:buChar char="•"/>
                      </a:pPr>
                      <a:r>
                        <a:rPr lang="en-GB" sz="1600" kern="1200">
                          <a:solidFill>
                            <a:schemeClr val="tx1"/>
                          </a:solidFill>
                          <a:effectLst/>
                          <a:latin typeface="+mn-lt"/>
                          <a:ea typeface="+mn-ea"/>
                          <a:cs typeface="+mn-cs"/>
                        </a:rPr>
                        <a:t>All relevant UNC obligations</a:t>
                      </a:r>
                    </a:p>
                    <a:p>
                      <a:pPr marL="285750" indent="-285750">
                        <a:buFont typeface="Arial" panose="020B0604020202020204" pitchFamily="34" charset="0"/>
                        <a:buChar char="•"/>
                      </a:pPr>
                      <a:endParaRPr lang="en-GB" sz="1600" b="0" kern="1200" baseline="0">
                        <a:solidFill>
                          <a:schemeClr val="tx1"/>
                        </a:solidFill>
                        <a:effectLst/>
                        <a:latin typeface="+mn-lt"/>
                        <a:ea typeface="+mn-ea"/>
                        <a:cs typeface="+mn-cs"/>
                      </a:endParaRPr>
                    </a:p>
                    <a:p>
                      <a:r>
                        <a:rPr lang="en-GB" sz="1600" kern="1200">
                          <a:solidFill>
                            <a:schemeClr val="tx1"/>
                          </a:solidFill>
                          <a:effectLst/>
                          <a:latin typeface="+mn-lt"/>
                          <a:ea typeface="+mn-ea"/>
                          <a:cs typeface="+mn-cs"/>
                        </a:rPr>
                        <a:t>Please see the Change Proposal for a full description of the Change.</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79338640"/>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489099276"/>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3878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49" y="142151"/>
            <a:ext cx="9485898" cy="654316"/>
          </a:xfrm>
        </p:spPr>
        <p:txBody>
          <a:bodyPr>
            <a:noAutofit/>
          </a:bodyPr>
          <a:lstStyle/>
          <a:p>
            <a:r>
              <a:rPr lang="en-GB" sz="2000">
                <a:effectLst/>
                <a:latin typeface="Calibri" panose="020F0502020204030204" pitchFamily="34" charset="0"/>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Arial" panose="020B0604020202020204" pitchFamily="34" charset="0"/>
              </a:rPr>
              <a:t>XRN5555</a:t>
            </a:r>
            <a:r>
              <a:rPr lang="en-GB" sz="2000">
                <a:effectLst/>
                <a:latin typeface="Calibri" panose="020F0502020204030204" pitchFamily="34" charset="0"/>
                <a:ea typeface="Calibri" panose="020F0502020204030204" pitchFamily="34" charset="0"/>
                <a:cs typeface="Arial" panose="020B0604020202020204" pitchFamily="34" charset="0"/>
              </a:rPr>
              <a:t> - </a:t>
            </a:r>
            <a:r>
              <a:rPr lang="en-GB" sz="2000">
                <a:effectLst/>
                <a:latin typeface="Arial" panose="020B0604020202020204" pitchFamily="34" charset="0"/>
                <a:ea typeface="Times New Roman" panose="02020603050405020304" pitchFamily="18" charset="0"/>
              </a:rPr>
              <a:t>Amend existing Large Load Site Reporting</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694885117"/>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953115546"/>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SGN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607408662"/>
              </p:ext>
            </p:extLst>
          </p:nvPr>
        </p:nvGraphicFramePr>
        <p:xfrm>
          <a:off x="4272461" y="872589"/>
          <a:ext cx="4677187" cy="3949684"/>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400" kern="1200">
                          <a:solidFill>
                            <a:schemeClr val="tx1"/>
                          </a:solidFill>
                          <a:effectLst/>
                          <a:latin typeface="+mn-lt"/>
                          <a:ea typeface="+mn-ea"/>
                          <a:cs typeface="+mn-cs"/>
                        </a:rPr>
                        <a:t>Some of the sites within this data have multiple meters but the data is currently provided as an aggregated demand. The result of this is before we can use it we have to investigate each site to better understand the actual demand split or make an ‘informed decision’ on what the demand is for the individual MPRN’s and this can add weeks to the process as well as add risk as we may make an error.</a:t>
                      </a:r>
                    </a:p>
                    <a:p>
                      <a:r>
                        <a:rPr lang="en-GB" sz="1400" kern="1200">
                          <a:solidFill>
                            <a:schemeClr val="tx1"/>
                          </a:solidFill>
                          <a:effectLst/>
                          <a:latin typeface="+mn-lt"/>
                          <a:ea typeface="+mn-ea"/>
                          <a:cs typeface="+mn-cs"/>
                        </a:rPr>
                        <a:t> </a:t>
                      </a:r>
                    </a:p>
                    <a:p>
                      <a:r>
                        <a:rPr lang="en-GB" sz="1400" kern="1200">
                          <a:solidFill>
                            <a:schemeClr val="tx1"/>
                          </a:solidFill>
                          <a:effectLst/>
                          <a:latin typeface="+mn-lt"/>
                          <a:ea typeface="+mn-ea"/>
                          <a:cs typeface="+mn-cs"/>
                        </a:rPr>
                        <a:t>SGN are looking at the existing Large Load Reporting, and it has been identified within the current reports that some sites have multiple meters however the report is provided is an aggregated demand.</a:t>
                      </a:r>
                    </a:p>
                    <a:p>
                      <a:endParaRPr lang="en-GB" sz="14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mn-lt"/>
                          <a:ea typeface="+mn-ea"/>
                          <a:cs typeface="+mn-cs"/>
                        </a:rPr>
                        <a:t>Please see the Change Proposal for a full description of the Change.</a:t>
                      </a:r>
                    </a:p>
                    <a:p>
                      <a:endParaRPr lang="en-GB" sz="1400" kern="1200">
                        <a:solidFill>
                          <a:schemeClr val="tx1"/>
                        </a:solidFill>
                        <a:effectLst/>
                        <a:latin typeface="+mn-lt"/>
                        <a:ea typeface="+mn-ea"/>
                        <a:cs typeface="+mn-cs"/>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634292280"/>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11915201"/>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693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49" y="142151"/>
            <a:ext cx="9485898" cy="654316"/>
          </a:xfrm>
        </p:spPr>
        <p:txBody>
          <a:bodyPr>
            <a:noAutofit/>
          </a:bodyPr>
          <a:lstStyle/>
          <a:p>
            <a:r>
              <a:rPr lang="en-GB" sz="2000">
                <a:effectLst/>
                <a:latin typeface="Calibri" panose="020F0502020204030204" pitchFamily="34" charset="0"/>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Times New Roman" panose="02020603050405020304" pitchFamily="18" charset="0"/>
              </a:rPr>
              <a:t>XRN5556 - </a:t>
            </a:r>
            <a:r>
              <a:rPr lang="en-GB" sz="2000">
                <a:effectLst/>
                <a:latin typeface="+mn-lt"/>
                <a:ea typeface="Calibri" panose="020F0502020204030204" pitchFamily="34" charset="0"/>
                <a:cs typeface="Arial" panose="020B0604020202020204" pitchFamily="34" charset="0"/>
              </a:rPr>
              <a:t>CMS rebuild parent XRN</a:t>
            </a:r>
            <a:endParaRPr lang="en-US" sz="2000">
              <a:latin typeface="+mn-lt"/>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964052986"/>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12561198"/>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Correla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108757341"/>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a:lnSpc>
                          <a:spcPct val="115000"/>
                        </a:lnSpc>
                        <a:spcAft>
                          <a:spcPts val="1000"/>
                        </a:spcAft>
                      </a:pPr>
                      <a:r>
                        <a:rPr lang="en-GB" sz="1400">
                          <a:effectLst/>
                          <a:latin typeface="Arial" panose="020B0604020202020204" pitchFamily="34" charset="0"/>
                          <a:ea typeface="Times New Roman" panose="02020603050405020304" pitchFamily="18" charset="0"/>
                          <a:cs typeface="Arial" panose="020B0604020202020204" pitchFamily="34" charset="0"/>
                        </a:rPr>
                        <a:t>The current CMS system will be rebuilt (the scope being the same contact codes as current CMS with the addition of a new contact code for Supplier theft (SUT). The new solution will  take into account customer pain points and reduce customer effort where possible.  The system solution will be built, funded and owned by Correla and charged to Xoserve through subscription charges, therefore eliminating the need for DSC customers to source up front investment funding</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769829378"/>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439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49" y="142151"/>
            <a:ext cx="9485898" cy="654316"/>
          </a:xfrm>
        </p:spPr>
        <p:txBody>
          <a:bodyPr>
            <a:noAutofit/>
          </a:bodyPr>
          <a:lstStyle/>
          <a:p>
            <a:r>
              <a:rPr lang="en-GB" sz="2000">
                <a:effectLst/>
                <a:latin typeface="Calibri" panose="020F0502020204030204" pitchFamily="34" charset="0"/>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Times New Roman" panose="02020603050405020304" pitchFamily="18" charset="0"/>
              </a:rPr>
              <a:t>XRN5556a - </a:t>
            </a:r>
            <a:r>
              <a:rPr lang="en-GB" sz="2000">
                <a:effectLst/>
                <a:latin typeface="+mn-lt"/>
                <a:ea typeface="Calibri" panose="020F0502020204030204" pitchFamily="34" charset="0"/>
                <a:cs typeface="Arial" panose="020B0604020202020204" pitchFamily="34" charset="0"/>
              </a:rPr>
              <a:t>First release of new CMS </a:t>
            </a:r>
            <a:endParaRPr lang="en-US" sz="2000">
              <a:latin typeface="+mn-lt"/>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782020069"/>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315557117"/>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Correla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55037507"/>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400" kern="1200">
                          <a:solidFill>
                            <a:schemeClr val="tx1"/>
                          </a:solidFill>
                          <a:effectLst/>
                          <a:latin typeface="+mn-lt"/>
                          <a:ea typeface="+mn-ea"/>
                          <a:cs typeface="+mn-cs"/>
                        </a:rPr>
                        <a:t>This XRN covers the first release of two contact codes (Shipper MNC - found meters, and SUT - Supplier raised theft).  MNC's have historically been managed off line and this release will allow customers to raise MNC's through a standard on line portal, reducing customer effort and increasing transparency.  SUT is a new contact type, arising from Mod 0734 whereby theft cases are submitted to the CDSP and then managed through the resolution, resulting in debit adjustments to the relevant Shipper/Supplier and credits to UIG</a:t>
                      </a:r>
                      <a:endParaRPr lang="en-GB" sz="1100" kern="1200">
                        <a:solidFill>
                          <a:schemeClr val="tx1"/>
                        </a:solidFill>
                        <a:effectLst/>
                        <a:latin typeface="+mn-lt"/>
                        <a:ea typeface="+mn-ea"/>
                        <a:cs typeface="+mn-cs"/>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75919743"/>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866026280"/>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717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55" y="109516"/>
            <a:ext cx="8657998" cy="377412"/>
          </a:xfrm>
        </p:spPr>
        <p:txBody>
          <a:bodyPr>
            <a:noAutofit/>
          </a:bodyPr>
          <a:lstStyle/>
          <a:p>
            <a:pPr algn="l">
              <a:lnSpc>
                <a:spcPct val="115000"/>
              </a:lnSpc>
              <a:spcAft>
                <a:spcPts val="1000"/>
              </a:spcAft>
            </a:pPr>
            <a:r>
              <a:rPr lang="en-US" sz="1800" b="1" i="0">
                <a:effectLst/>
                <a:latin typeface="+mn-lt"/>
              </a:rPr>
              <a:t>Design Change Pack – For Information Only</a:t>
            </a:r>
            <a:endParaRPr lang="en-US" sz="1800" i="0">
              <a:effectLst/>
              <a:latin typeface="+mn-lt"/>
            </a:endParaRP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691891093"/>
              </p:ext>
            </p:extLst>
          </p:nvPr>
        </p:nvGraphicFramePr>
        <p:xfrm>
          <a:off x="409255" y="517645"/>
          <a:ext cx="8440888" cy="1545538"/>
        </p:xfrm>
        <a:graphic>
          <a:graphicData uri="http://schemas.openxmlformats.org/drawingml/2006/table">
            <a:tbl>
              <a:tblPr firstRow="1" bandRow="1">
                <a:tableStyleId>{2D5ABB26-0587-4C30-8999-92F81FD0307C}</a:tableStyleId>
              </a:tblPr>
              <a:tblGrid>
                <a:gridCol w="3785817">
                  <a:extLst>
                    <a:ext uri="{9D8B030D-6E8A-4147-A177-3AD203B41FA5}">
                      <a16:colId xmlns:a16="http://schemas.microsoft.com/office/drawing/2014/main" val="1006639987"/>
                    </a:ext>
                  </a:extLst>
                </a:gridCol>
                <a:gridCol w="2017264">
                  <a:extLst>
                    <a:ext uri="{9D8B030D-6E8A-4147-A177-3AD203B41FA5}">
                      <a16:colId xmlns:a16="http://schemas.microsoft.com/office/drawing/2014/main" val="2780027532"/>
                    </a:ext>
                  </a:extLst>
                </a:gridCol>
                <a:gridCol w="1572811">
                  <a:extLst>
                    <a:ext uri="{9D8B030D-6E8A-4147-A177-3AD203B41FA5}">
                      <a16:colId xmlns:a16="http://schemas.microsoft.com/office/drawing/2014/main" val="4080995352"/>
                    </a:ext>
                  </a:extLst>
                </a:gridCol>
                <a:gridCol w="1064996">
                  <a:extLst>
                    <a:ext uri="{9D8B030D-6E8A-4147-A177-3AD203B41FA5}">
                      <a16:colId xmlns:a16="http://schemas.microsoft.com/office/drawing/2014/main" val="2553637847"/>
                    </a:ext>
                  </a:extLst>
                </a:gridCol>
              </a:tblGrid>
              <a:tr h="0">
                <a:tc>
                  <a:txBody>
                    <a:bodyPr/>
                    <a:lstStyle/>
                    <a:p>
                      <a:r>
                        <a:rPr lang="en-GB" sz="1400">
                          <a:solidFill>
                            <a:schemeClr val="bg1"/>
                          </a:solidFill>
                        </a:rPr>
                        <a:t>Change Pack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GB" sz="14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nSpc>
                          <a:spcPct val="115000"/>
                        </a:lnSpc>
                        <a:spcAft>
                          <a:spcPts val="0"/>
                        </a:spcAft>
                      </a:pPr>
                      <a:r>
                        <a:rPr lang="en-GB" sz="14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1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XRN5298</a:t>
                      </a:r>
                      <a:r>
                        <a:rPr lang="en-US" sz="1200" b="0" i="0">
                          <a:effectLst/>
                          <a:latin typeface="+mn-lt"/>
                        </a:rPr>
                        <a:t> - </a:t>
                      </a:r>
                      <a:r>
                        <a:rPr lang="en-US" sz="1200" i="0">
                          <a:effectLst/>
                          <a:latin typeface="+mn-lt"/>
                        </a:rPr>
                        <a:t>H100 Fife Project Phase 1</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hlinkClick r:id="rId3"/>
                        </a:rPr>
                        <a:t>3078.1 - MT - PO</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Decarb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r h="31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XRN5186</a:t>
                      </a:r>
                      <a:r>
                        <a:rPr lang="en-US" sz="1200" b="0">
                          <a:latin typeface="+mn-lt"/>
                        </a:rPr>
                        <a:t> - </a:t>
                      </a:r>
                      <a:r>
                        <a:rPr lang="en-US" sz="1200">
                          <a:latin typeface="+mn-lt"/>
                        </a:rPr>
                        <a:t>Modification 0701 - Interim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hlinkClick r:id="rId3"/>
                        </a:rPr>
                        <a:t>3078.3 - MT - PO</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Interim Process –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088920"/>
                  </a:ext>
                </a:extLst>
              </a:tr>
              <a:tr h="31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Notice of Non-Business Days Non-Supply Point System Business Days Notice Industry Dates - 2023</a:t>
                      </a:r>
                      <a:endParaRPr lang="en-GB"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hlinkClick r:id="rId3"/>
                        </a:rPr>
                        <a:t>3078.4 - MT - PO</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451480"/>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889522027"/>
              </p:ext>
            </p:extLst>
          </p:nvPr>
        </p:nvGraphicFramePr>
        <p:xfrm>
          <a:off x="409253" y="2212005"/>
          <a:ext cx="8440888" cy="285694"/>
        </p:xfrm>
        <a:graphic>
          <a:graphicData uri="http://schemas.openxmlformats.org/drawingml/2006/table">
            <a:tbl>
              <a:tblPr firstRow="1" firstCol="1" bandRow="1">
                <a:tableStyleId>{5940675A-B579-460E-94D1-54222C63F5DA}</a:tableStyleId>
              </a:tblPr>
              <a:tblGrid>
                <a:gridCol w="8440888">
                  <a:extLst>
                    <a:ext uri="{9D8B030D-6E8A-4147-A177-3AD203B41FA5}">
                      <a16:colId xmlns:a16="http://schemas.microsoft.com/office/drawing/2014/main" val="276152256"/>
                    </a:ext>
                  </a:extLst>
                </a:gridCol>
              </a:tblGrid>
              <a:tr h="285694">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These Change Packs went out for Information only - No Comments received</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11" name="Title 1">
            <a:extLst>
              <a:ext uri="{FF2B5EF4-FFF2-40B4-BE49-F238E27FC236}">
                <a16:creationId xmlns:a16="http://schemas.microsoft.com/office/drawing/2014/main" id="{85085CCB-CB7C-4506-86A6-22BE8AEB2F51}"/>
              </a:ext>
            </a:extLst>
          </p:cNvPr>
          <p:cNvSpPr txBox="1">
            <a:spLocks/>
          </p:cNvSpPr>
          <p:nvPr/>
        </p:nvSpPr>
        <p:spPr>
          <a:xfrm>
            <a:off x="106618" y="3635409"/>
            <a:ext cx="8696093" cy="377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lnSpc>
                <a:spcPct val="115000"/>
              </a:lnSpc>
              <a:spcAft>
                <a:spcPts val="1000"/>
              </a:spcAft>
            </a:pPr>
            <a:endParaRPr lang="en-US" sz="1800">
              <a:latin typeface="+mn-lt"/>
            </a:endParaRPr>
          </a:p>
        </p:txBody>
      </p:sp>
      <p:graphicFrame>
        <p:nvGraphicFramePr>
          <p:cNvPr id="12" name="Table 11">
            <a:extLst>
              <a:ext uri="{FF2B5EF4-FFF2-40B4-BE49-F238E27FC236}">
                <a16:creationId xmlns:a16="http://schemas.microsoft.com/office/drawing/2014/main" id="{FCFEAE52-3165-4E9B-AA32-FDD53EC4418A}"/>
              </a:ext>
            </a:extLst>
          </p:cNvPr>
          <p:cNvGraphicFramePr>
            <a:graphicFrameLocks noGrp="1"/>
          </p:cNvGraphicFramePr>
          <p:nvPr>
            <p:extLst>
              <p:ext uri="{D42A27DB-BD31-4B8C-83A1-F6EECF244321}">
                <p14:modId xmlns:p14="http://schemas.microsoft.com/office/powerpoint/2010/main" val="92447978"/>
              </p:ext>
            </p:extLst>
          </p:nvPr>
        </p:nvGraphicFramePr>
        <p:xfrm>
          <a:off x="409253" y="4058680"/>
          <a:ext cx="8440888" cy="661283"/>
        </p:xfrm>
        <a:graphic>
          <a:graphicData uri="http://schemas.openxmlformats.org/drawingml/2006/table">
            <a:tbl>
              <a:tblPr firstRow="1" firstCol="1" bandRow="1">
                <a:tableStyleId>{5940675A-B579-460E-94D1-54222C63F5DA}</a:tableStyleId>
              </a:tblPr>
              <a:tblGrid>
                <a:gridCol w="1130950">
                  <a:extLst>
                    <a:ext uri="{9D8B030D-6E8A-4147-A177-3AD203B41FA5}">
                      <a16:colId xmlns:a16="http://schemas.microsoft.com/office/drawing/2014/main" val="20001"/>
                    </a:ext>
                  </a:extLst>
                </a:gridCol>
                <a:gridCol w="7309938">
                  <a:extLst>
                    <a:ext uri="{9D8B030D-6E8A-4147-A177-3AD203B41FA5}">
                      <a16:colId xmlns:a16="http://schemas.microsoft.com/office/drawing/2014/main" val="276152256"/>
                    </a:ext>
                  </a:extLst>
                </a:gridCol>
              </a:tblGrid>
              <a:tr h="0">
                <a:tc>
                  <a:txBody>
                    <a:bodyPr/>
                    <a:lstStyle/>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417443">
                <a:tc>
                  <a:txBody>
                    <a:bodyPr/>
                    <a:lstStyle/>
                    <a:p>
                      <a:pPr algn="ctr"/>
                      <a:r>
                        <a:rPr lang="en-GB" sz="1000">
                          <a:latin typeface="+mn-lt"/>
                        </a:rPr>
                        <a:t>Centrica</a:t>
                      </a:r>
                    </a:p>
                  </a:txBody>
                  <a:tcPr marL="6350" marR="6350" marT="635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Can you please provide each DSC contract manager with a list of recipients of each shipper pack report. We can then ensure they have DDP access.</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3" name="Table 2">
            <a:extLst>
              <a:ext uri="{FF2B5EF4-FFF2-40B4-BE49-F238E27FC236}">
                <a16:creationId xmlns:a16="http://schemas.microsoft.com/office/drawing/2014/main" id="{5EF710EE-4E38-43E5-90F4-F031AD8CF30E}"/>
              </a:ext>
            </a:extLst>
          </p:cNvPr>
          <p:cNvGraphicFramePr>
            <a:graphicFrameLocks noGrp="1"/>
          </p:cNvGraphicFramePr>
          <p:nvPr>
            <p:extLst>
              <p:ext uri="{D42A27DB-BD31-4B8C-83A1-F6EECF244321}">
                <p14:modId xmlns:p14="http://schemas.microsoft.com/office/powerpoint/2010/main" val="265675408"/>
              </p:ext>
            </p:extLst>
          </p:nvPr>
        </p:nvGraphicFramePr>
        <p:xfrm>
          <a:off x="409255" y="2931495"/>
          <a:ext cx="8440888" cy="773113"/>
        </p:xfrm>
        <a:graphic>
          <a:graphicData uri="http://schemas.openxmlformats.org/drawingml/2006/table">
            <a:tbl>
              <a:tblPr firstRow="1" bandRow="1">
                <a:tableStyleId>{2D5ABB26-0587-4C30-8999-92F81FD0307C}</a:tableStyleId>
              </a:tblPr>
              <a:tblGrid>
                <a:gridCol w="3785817">
                  <a:extLst>
                    <a:ext uri="{9D8B030D-6E8A-4147-A177-3AD203B41FA5}">
                      <a16:colId xmlns:a16="http://schemas.microsoft.com/office/drawing/2014/main" val="2559258583"/>
                    </a:ext>
                  </a:extLst>
                </a:gridCol>
                <a:gridCol w="2017264">
                  <a:extLst>
                    <a:ext uri="{9D8B030D-6E8A-4147-A177-3AD203B41FA5}">
                      <a16:colId xmlns:a16="http://schemas.microsoft.com/office/drawing/2014/main" val="4123653080"/>
                    </a:ext>
                  </a:extLst>
                </a:gridCol>
                <a:gridCol w="1572811">
                  <a:extLst>
                    <a:ext uri="{9D8B030D-6E8A-4147-A177-3AD203B41FA5}">
                      <a16:colId xmlns:a16="http://schemas.microsoft.com/office/drawing/2014/main" val="2477052749"/>
                    </a:ext>
                  </a:extLst>
                </a:gridCol>
                <a:gridCol w="1064996">
                  <a:extLst>
                    <a:ext uri="{9D8B030D-6E8A-4147-A177-3AD203B41FA5}">
                      <a16:colId xmlns:a16="http://schemas.microsoft.com/office/drawing/2014/main" val="2386260312"/>
                    </a:ext>
                  </a:extLst>
                </a:gridCol>
              </a:tblGrid>
              <a:tr h="0">
                <a:tc>
                  <a:txBody>
                    <a:bodyPr/>
                    <a:lstStyle/>
                    <a:p>
                      <a:r>
                        <a:rPr lang="en-GB" sz="1400">
                          <a:solidFill>
                            <a:schemeClr val="bg1"/>
                          </a:solidFill>
                        </a:rPr>
                        <a:t>Change Pack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GB" sz="14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nSpc>
                          <a:spcPct val="115000"/>
                        </a:lnSpc>
                        <a:spcAft>
                          <a:spcPts val="0"/>
                        </a:spcAft>
                      </a:pPr>
                      <a:r>
                        <a:rPr lang="en-GB" sz="14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666674417"/>
                  </a:ext>
                </a:extLst>
              </a:tr>
              <a:tr h="31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XRN5200 - </a:t>
                      </a:r>
                      <a:r>
                        <a:rPr lang="en-US" sz="1200" b="0" i="0">
                          <a:effectLst/>
                          <a:latin typeface="+mn-lt"/>
                        </a:rPr>
                        <a:t>Shipper Pack Transition to Data Discovery Platform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hlinkClick r:id="rId3"/>
                        </a:rPr>
                        <a:t>3078.2 - MT - PO</a:t>
                      </a:r>
                      <a:endParaRPr lang="en-GB" sz="12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2919139"/>
                  </a:ext>
                </a:extLst>
              </a:tr>
            </a:tbl>
          </a:graphicData>
        </a:graphic>
      </p:graphicFrame>
      <p:graphicFrame>
        <p:nvGraphicFramePr>
          <p:cNvPr id="13" name="Table 12">
            <a:extLst>
              <a:ext uri="{FF2B5EF4-FFF2-40B4-BE49-F238E27FC236}">
                <a16:creationId xmlns:a16="http://schemas.microsoft.com/office/drawing/2014/main" id="{DCD14335-D9C6-48D2-B638-528D3C6D4B96}"/>
              </a:ext>
            </a:extLst>
          </p:cNvPr>
          <p:cNvGraphicFramePr>
            <a:graphicFrameLocks noGrp="1"/>
          </p:cNvGraphicFramePr>
          <p:nvPr>
            <p:extLst>
              <p:ext uri="{D42A27DB-BD31-4B8C-83A1-F6EECF244321}">
                <p14:modId xmlns:p14="http://schemas.microsoft.com/office/powerpoint/2010/main" val="150599285"/>
              </p:ext>
            </p:extLst>
          </p:nvPr>
        </p:nvGraphicFramePr>
        <p:xfrm>
          <a:off x="409253" y="3771133"/>
          <a:ext cx="8440888" cy="285694"/>
        </p:xfrm>
        <a:graphic>
          <a:graphicData uri="http://schemas.openxmlformats.org/drawingml/2006/table">
            <a:tbl>
              <a:tblPr firstRow="1" firstCol="1" bandRow="1">
                <a:tableStyleId>{5940675A-B579-460E-94D1-54222C63F5DA}</a:tableStyleId>
              </a:tblPr>
              <a:tblGrid>
                <a:gridCol w="8440888">
                  <a:extLst>
                    <a:ext uri="{9D8B030D-6E8A-4147-A177-3AD203B41FA5}">
                      <a16:colId xmlns:a16="http://schemas.microsoft.com/office/drawing/2014/main" val="276152256"/>
                    </a:ext>
                  </a:extLst>
                </a:gridCol>
              </a:tblGrid>
              <a:tr h="285694">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This Change Packs went out for Information and requested information – 1 representation received along with individual responses as requested</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277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62362"/>
            <a:ext cx="8229600" cy="637580"/>
          </a:xfrm>
        </p:spPr>
        <p:txBody>
          <a:bodyPr>
            <a:noAutofit/>
          </a:bodyPr>
          <a:lstStyle/>
          <a:p>
            <a:r>
              <a:rPr lang="en-GB" sz="2400"/>
              <a:t>Standalone Change Documents for Approval (BER, CCR, EQR)</a:t>
            </a:r>
            <a:endParaRPr lang="en-GB" sz="16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1"/>
            <a:ext cx="7148945" cy="2544477"/>
          </a:xfrm>
        </p:spPr>
        <p:txBody>
          <a:bodyPr>
            <a:normAutofit/>
          </a:bodyPr>
          <a:lstStyle/>
          <a:p>
            <a:pPr marL="0" indent="0">
              <a:buNone/>
            </a:pPr>
            <a:endParaRPr lang="en-GB" sz="2000">
              <a:latin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a:latin typeface="+mn-lt"/>
                <a:ea typeface="Calibri" panose="020F0502020204030204" pitchFamily="34" charset="0"/>
                <a:cs typeface="Times New Roman" panose="02020603050405020304" pitchFamily="18" charset="0"/>
              </a:rPr>
              <a:t>BER</a:t>
            </a:r>
            <a:r>
              <a:rPr lang="en-GB" sz="1800" b="1">
                <a:effectLst/>
                <a:latin typeface="+mn-lt"/>
                <a:ea typeface="Calibri" panose="020F0502020204030204" pitchFamily="34" charset="0"/>
                <a:cs typeface="Times New Roman" panose="02020603050405020304" pitchFamily="18" charset="0"/>
              </a:rPr>
              <a:t> for XRN5554 </a:t>
            </a:r>
            <a:r>
              <a:rPr lang="en-GB" sz="1800">
                <a:effectLst/>
                <a:latin typeface="+mn-lt"/>
                <a:ea typeface="Calibri" panose="020F0502020204030204" pitchFamily="34" charset="0"/>
                <a:cs typeface="Times New Roman" panose="02020603050405020304" pitchFamily="18" charset="0"/>
              </a:rPr>
              <a:t>- </a:t>
            </a:r>
            <a:r>
              <a:rPr lang="en-GB" sz="1800">
                <a:effectLst/>
                <a:latin typeface="Arial" panose="020B0604020202020204" pitchFamily="34" charset="0"/>
                <a:ea typeface="Times New Roman" panose="02020603050405020304" pitchFamily="18" charset="0"/>
              </a:rPr>
              <a:t>Allocation of Unidentified Gas Expert (AUGE) Management – Independent Review</a:t>
            </a:r>
          </a:p>
          <a:p>
            <a:pPr marL="0" lvl="0" indent="0">
              <a:lnSpc>
                <a:spcPct val="115000"/>
              </a:lnSpc>
              <a:buNone/>
            </a:pPr>
            <a:r>
              <a:rPr lang="en-GB" sz="1400">
                <a:latin typeface="+mn-lt"/>
                <a:ea typeface="Calibri" panose="020F0502020204030204" pitchFamily="34" charset="0"/>
                <a:cs typeface="Times New Roman" panose="02020603050405020304" pitchFamily="18" charset="0"/>
              </a:rPr>
              <a:t>	- </a:t>
            </a:r>
            <a:r>
              <a:rPr lang="en-GB" sz="1700">
                <a:effectLst/>
                <a:latin typeface="+mn-lt"/>
                <a:ea typeface="Calibri" panose="020F0502020204030204" pitchFamily="34" charset="0"/>
                <a:cs typeface="Times New Roman" panose="02020603050405020304" pitchFamily="18" charset="0"/>
              </a:rPr>
              <a:t>Voting: </a:t>
            </a:r>
            <a:r>
              <a:rPr lang="en-GB" sz="1700">
                <a:latin typeface="+mn-lt"/>
                <a:ea typeface="Calibri" panose="020F0502020204030204" pitchFamily="34" charset="0"/>
                <a:cs typeface="Times New Roman" panose="02020603050405020304" pitchFamily="18" charset="0"/>
              </a:rPr>
              <a:t>Shipper</a:t>
            </a:r>
            <a:endParaRPr lang="en-GB" sz="1700">
              <a:effectLst/>
              <a:latin typeface="+mn-lt"/>
              <a:ea typeface="Calibri" panose="020F0502020204030204" pitchFamily="34" charset="0"/>
              <a:cs typeface="Times New Roman" panose="02020603050405020304" pitchFamily="18" charset="0"/>
            </a:endParaRPr>
          </a:p>
          <a:p>
            <a:pPr marL="0" lvl="0" indent="0">
              <a:lnSpc>
                <a:spcPct val="115000"/>
              </a:lnSpc>
              <a:buNone/>
            </a:pPr>
            <a:endParaRPr lang="en-GB" sz="180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a:effectLst/>
                <a:latin typeface="+mn-lt"/>
                <a:ea typeface="Calibri" panose="020F0502020204030204" pitchFamily="34" charset="0"/>
                <a:cs typeface="Times New Roman" panose="02020603050405020304" pitchFamily="18" charset="0"/>
              </a:rPr>
              <a:t>CCR for XRN5515 </a:t>
            </a:r>
            <a:r>
              <a:rPr lang="en-GB" sz="1800">
                <a:effectLst/>
                <a:latin typeface="+mn-lt"/>
                <a:ea typeface="Calibri" panose="020F0502020204030204" pitchFamily="34" charset="0"/>
                <a:cs typeface="Times New Roman" panose="02020603050405020304" pitchFamily="18" charset="0"/>
              </a:rPr>
              <a:t>- </a:t>
            </a:r>
            <a:r>
              <a:rPr lang="en-GB" sz="1800" b="0" i="0" err="1">
                <a:solidFill>
                  <a:srgbClr val="000000"/>
                </a:solidFill>
                <a:effectLst/>
                <a:latin typeface="Arial" panose="020B0604020202020204" pitchFamily="34" charset="0"/>
              </a:rPr>
              <a:t>HyDeploy</a:t>
            </a:r>
            <a:r>
              <a:rPr lang="en-GB" sz="1800" b="0" i="0">
                <a:solidFill>
                  <a:srgbClr val="000000"/>
                </a:solidFill>
                <a:effectLst/>
                <a:latin typeface="Arial" panose="020B0604020202020204" pitchFamily="34" charset="0"/>
              </a:rPr>
              <a:t> Closedown </a:t>
            </a:r>
            <a:r>
              <a:rPr lang="en-GB" sz="1400">
                <a:latin typeface="+mn-lt"/>
                <a:ea typeface="Calibri" panose="020F0502020204030204" pitchFamily="34" charset="0"/>
                <a:cs typeface="Times New Roman" panose="02020603050405020304" pitchFamily="18" charset="0"/>
              </a:rPr>
              <a:t>	</a:t>
            </a:r>
          </a:p>
          <a:p>
            <a:pPr marL="0" lvl="0" indent="0">
              <a:lnSpc>
                <a:spcPct val="115000"/>
              </a:lnSpc>
              <a:buNone/>
            </a:pPr>
            <a:r>
              <a:rPr lang="en-GB" sz="1400">
                <a:latin typeface="+mn-lt"/>
                <a:ea typeface="Calibri" panose="020F0502020204030204" pitchFamily="34" charset="0"/>
                <a:cs typeface="Times New Roman" panose="02020603050405020304" pitchFamily="18" charset="0"/>
              </a:rPr>
              <a:t>	- </a:t>
            </a:r>
            <a:r>
              <a:rPr lang="en-GB" sz="1700">
                <a:effectLst/>
                <a:latin typeface="+mn-lt"/>
                <a:ea typeface="Calibri" panose="020F0502020204030204" pitchFamily="34" charset="0"/>
                <a:cs typeface="Times New Roman" panose="02020603050405020304" pitchFamily="18" charset="0"/>
              </a:rPr>
              <a:t>Voting: </a:t>
            </a:r>
            <a:r>
              <a:rPr lang="en-GB" sz="1700">
                <a:latin typeface="+mn-lt"/>
                <a:ea typeface="Calibri" panose="020F0502020204030204" pitchFamily="34" charset="0"/>
                <a:cs typeface="Times New Roman" panose="02020603050405020304" pitchFamily="18" charset="0"/>
              </a:rPr>
              <a:t>Shipper, DNO</a:t>
            </a:r>
            <a:endParaRPr lang="en-GB" sz="170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180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GB" sz="1800">
              <a:effectLst/>
              <a:latin typeface="+mn-lt"/>
              <a:ea typeface="Calibri" panose="020F0502020204030204" pitchFamily="34" charset="0"/>
              <a:cs typeface="Times New Roman" panose="02020603050405020304" pitchFamily="18" charset="0"/>
            </a:endParaRPr>
          </a:p>
          <a:p>
            <a:pPr marL="0" indent="0">
              <a:buNone/>
            </a:pPr>
            <a:endParaRPr lang="en-GB" sz="2000">
              <a:latin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20894ABE-2B6C-4AE1-A3B1-65EF95EAEDB6}"/>
              </a:ext>
            </a:extLst>
          </p:cNvPr>
          <p:cNvGraphicFramePr>
            <a:graphicFrameLocks noChangeAspect="1"/>
          </p:cNvGraphicFramePr>
          <p:nvPr>
            <p:extLst>
              <p:ext uri="{D42A27DB-BD31-4B8C-83A1-F6EECF244321}">
                <p14:modId xmlns:p14="http://schemas.microsoft.com/office/powerpoint/2010/main" val="3439709148"/>
              </p:ext>
            </p:extLst>
          </p:nvPr>
        </p:nvGraphicFramePr>
        <p:xfrm>
          <a:off x="7465014" y="3395272"/>
          <a:ext cx="1053148" cy="928818"/>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20894ABE-2B6C-4AE1-A3B1-65EF95EAEDB6}"/>
                          </a:ext>
                        </a:extLst>
                      </p:cNvPr>
                      <p:cNvPicPr/>
                      <p:nvPr/>
                    </p:nvPicPr>
                    <p:blipFill>
                      <a:blip r:embed="rId4"/>
                      <a:stretch>
                        <a:fillRect/>
                      </a:stretch>
                    </p:blipFill>
                    <p:spPr>
                      <a:xfrm>
                        <a:off x="7465014" y="3395272"/>
                        <a:ext cx="1053148" cy="92881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90A8EF1-244D-4045-B673-7207ED42E891}"/>
              </a:ext>
            </a:extLst>
          </p:cNvPr>
          <p:cNvGraphicFramePr>
            <a:graphicFrameLocks noChangeAspect="1"/>
          </p:cNvGraphicFramePr>
          <p:nvPr>
            <p:extLst>
              <p:ext uri="{D42A27DB-BD31-4B8C-83A1-F6EECF244321}">
                <p14:modId xmlns:p14="http://schemas.microsoft.com/office/powerpoint/2010/main" val="2554257072"/>
              </p:ext>
            </p:extLst>
          </p:nvPr>
        </p:nvGraphicFramePr>
        <p:xfrm>
          <a:off x="7502490" y="2018289"/>
          <a:ext cx="1015672" cy="895766"/>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6" name="Object 5">
                        <a:extLst>
                          <a:ext uri="{FF2B5EF4-FFF2-40B4-BE49-F238E27FC236}">
                            <a16:creationId xmlns:a16="http://schemas.microsoft.com/office/drawing/2014/main" id="{290A8EF1-244D-4045-B673-7207ED42E891}"/>
                          </a:ext>
                        </a:extLst>
                      </p:cNvPr>
                      <p:cNvPicPr/>
                      <p:nvPr/>
                    </p:nvPicPr>
                    <p:blipFill>
                      <a:blip r:embed="rId6"/>
                      <a:stretch>
                        <a:fillRect/>
                      </a:stretch>
                    </p:blipFill>
                    <p:spPr>
                      <a:xfrm>
                        <a:off x="7502490" y="2018289"/>
                        <a:ext cx="1015672" cy="895766"/>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UK Link June 23 Major Release </a:t>
            </a:r>
            <a:br>
              <a:rPr lang="en-GB">
                <a:latin typeface="+mn-lt"/>
                <a:cs typeface="Poppins Light"/>
              </a:rPr>
            </a:br>
            <a:br>
              <a:rPr lang="en-GB">
                <a:latin typeface="+mn-lt"/>
                <a:cs typeface="Poppins Light"/>
              </a:rPr>
            </a:br>
            <a:r>
              <a:rPr lang="en-GB">
                <a:latin typeface="+mn-lt"/>
                <a:cs typeface="Poppins Light"/>
              </a:rPr>
              <a:t>Scope Approval</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6822" y="188077"/>
            <a:ext cx="8229600" cy="498688"/>
          </a:xfrm>
        </p:spPr>
        <p:txBody>
          <a:bodyPr>
            <a:normAutofit fontScale="90000"/>
          </a:bodyPr>
          <a:lstStyle/>
          <a:p>
            <a:r>
              <a:rPr lang="en-GB">
                <a:latin typeface="Arial"/>
                <a:cs typeface="Arial"/>
              </a:rPr>
              <a:t>Proposed Scope </a:t>
            </a:r>
            <a:endParaRPr lang="en-GB"/>
          </a:p>
        </p:txBody>
      </p:sp>
      <p:graphicFrame>
        <p:nvGraphicFramePr>
          <p:cNvPr id="4" name="Table 4">
            <a:extLst>
              <a:ext uri="{FF2B5EF4-FFF2-40B4-BE49-F238E27FC236}">
                <a16:creationId xmlns:a16="http://schemas.microsoft.com/office/drawing/2014/main" id="{DD5B59FB-A03D-4622-A7CD-1F8123E5B7A4}"/>
              </a:ext>
            </a:extLst>
          </p:cNvPr>
          <p:cNvGraphicFramePr>
            <a:graphicFrameLocks noGrp="1"/>
          </p:cNvGraphicFramePr>
          <p:nvPr>
            <p:ph idx="1"/>
            <p:extLst>
              <p:ext uri="{D42A27DB-BD31-4B8C-83A1-F6EECF244321}">
                <p14:modId xmlns:p14="http://schemas.microsoft.com/office/powerpoint/2010/main" val="2659305158"/>
              </p:ext>
            </p:extLst>
          </p:nvPr>
        </p:nvGraphicFramePr>
        <p:xfrm>
          <a:off x="216349" y="2058626"/>
          <a:ext cx="8711304" cy="1826180"/>
        </p:xfrm>
        <a:graphic>
          <a:graphicData uri="http://schemas.openxmlformats.org/drawingml/2006/table">
            <a:tbl>
              <a:tblPr firstRow="1" bandRow="1">
                <a:tableStyleId>{5C22544A-7EE6-4342-B048-85BDC9FD1C3A}</a:tableStyleId>
              </a:tblPr>
              <a:tblGrid>
                <a:gridCol w="535770">
                  <a:extLst>
                    <a:ext uri="{9D8B030D-6E8A-4147-A177-3AD203B41FA5}">
                      <a16:colId xmlns:a16="http://schemas.microsoft.com/office/drawing/2014/main" val="3885288750"/>
                    </a:ext>
                  </a:extLst>
                </a:gridCol>
                <a:gridCol w="3119628">
                  <a:extLst>
                    <a:ext uri="{9D8B030D-6E8A-4147-A177-3AD203B41FA5}">
                      <a16:colId xmlns:a16="http://schemas.microsoft.com/office/drawing/2014/main" val="2666035350"/>
                    </a:ext>
                  </a:extLst>
                </a:gridCol>
                <a:gridCol w="677400">
                  <a:extLst>
                    <a:ext uri="{9D8B030D-6E8A-4147-A177-3AD203B41FA5}">
                      <a16:colId xmlns:a16="http://schemas.microsoft.com/office/drawing/2014/main" val="2207084505"/>
                    </a:ext>
                  </a:extLst>
                </a:gridCol>
                <a:gridCol w="791700">
                  <a:extLst>
                    <a:ext uri="{9D8B030D-6E8A-4147-A177-3AD203B41FA5}">
                      <a16:colId xmlns:a16="http://schemas.microsoft.com/office/drawing/2014/main" val="3233469831"/>
                    </a:ext>
                  </a:extLst>
                </a:gridCol>
                <a:gridCol w="588500">
                  <a:extLst>
                    <a:ext uri="{9D8B030D-6E8A-4147-A177-3AD203B41FA5}">
                      <a16:colId xmlns:a16="http://schemas.microsoft.com/office/drawing/2014/main" val="3264185382"/>
                    </a:ext>
                  </a:extLst>
                </a:gridCol>
                <a:gridCol w="588500">
                  <a:extLst>
                    <a:ext uri="{9D8B030D-6E8A-4147-A177-3AD203B41FA5}">
                      <a16:colId xmlns:a16="http://schemas.microsoft.com/office/drawing/2014/main" val="745820958"/>
                    </a:ext>
                  </a:extLst>
                </a:gridCol>
                <a:gridCol w="525000">
                  <a:extLst>
                    <a:ext uri="{9D8B030D-6E8A-4147-A177-3AD203B41FA5}">
                      <a16:colId xmlns:a16="http://schemas.microsoft.com/office/drawing/2014/main" val="2494587996"/>
                    </a:ext>
                  </a:extLst>
                </a:gridCol>
                <a:gridCol w="1884806">
                  <a:extLst>
                    <a:ext uri="{9D8B030D-6E8A-4147-A177-3AD203B41FA5}">
                      <a16:colId xmlns:a16="http://schemas.microsoft.com/office/drawing/2014/main" val="3315029670"/>
                    </a:ext>
                  </a:extLst>
                </a:gridCol>
              </a:tblGrid>
              <a:tr h="388463">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spcAft>
                          <a:spcPts val="0"/>
                        </a:spcAft>
                      </a:pPr>
                      <a:r>
                        <a:rPr lang="en-GB" sz="900"/>
                        <a:t>Proposer</a:t>
                      </a:r>
                    </a:p>
                  </a:txBody>
                  <a:tcPr marL="72000" marR="72000" marT="36000" marB="36000" anchor="ctr"/>
                </a:tc>
                <a:tc>
                  <a:txBody>
                    <a:bodyPr/>
                    <a:lstStyle/>
                    <a:p>
                      <a:pPr>
                        <a:spcAft>
                          <a:spcPts val="0"/>
                        </a:spcAft>
                      </a:pPr>
                      <a:r>
                        <a:rPr lang="en-GB" sz="900"/>
                        <a:t>Benefitting</a:t>
                      </a:r>
                    </a:p>
                  </a:txBody>
                  <a:tcPr marL="72000" marR="72000" marT="36000" marB="36000" anchor="ctr"/>
                </a:tc>
                <a:tc>
                  <a:txBody>
                    <a:bodyPr/>
                    <a:lstStyle/>
                    <a:p>
                      <a:pPr>
                        <a:spcAft>
                          <a:spcPts val="0"/>
                        </a:spcAft>
                      </a:pPr>
                      <a:r>
                        <a:rPr lang="en-GB" sz="900"/>
                        <a:t>Funded</a:t>
                      </a:r>
                    </a:p>
                    <a:p>
                      <a:pPr>
                        <a:spcAft>
                          <a:spcPts val="0"/>
                        </a:spcAft>
                      </a:pPr>
                      <a:r>
                        <a:rPr lang="en-GB" sz="900"/>
                        <a:t>by</a:t>
                      </a:r>
                    </a:p>
                  </a:txBody>
                  <a:tcPr marL="72000" marR="72000" marT="36000" marB="36000" anchor="ctr"/>
                </a:tc>
                <a:tc>
                  <a:txBody>
                    <a:bodyPr/>
                    <a:lstStyle/>
                    <a:p>
                      <a:pPr>
                        <a:spcAft>
                          <a:spcPts val="0"/>
                        </a:spcAft>
                      </a:pPr>
                      <a:r>
                        <a:rPr lang="en-GB" sz="900"/>
                        <a:t>HLSO</a:t>
                      </a:r>
                    </a:p>
                    <a:p>
                      <a:pPr>
                        <a:spcAft>
                          <a:spcPts val="0"/>
                        </a:spcAft>
                      </a:pPr>
                      <a:r>
                        <a:rPr lang="en-GB" sz="900"/>
                        <a:t>Est.</a:t>
                      </a:r>
                    </a:p>
                  </a:txBody>
                  <a:tcPr marL="72000" marR="72000" marT="36000" marB="36000" anchor="ctr"/>
                </a:tc>
                <a:tc>
                  <a:txBody>
                    <a:bodyPr/>
                    <a:lstStyle/>
                    <a:p>
                      <a:pPr>
                        <a:spcAft>
                          <a:spcPts val="0"/>
                        </a:spcAft>
                      </a:pPr>
                      <a:r>
                        <a:rPr lang="en-GB" sz="900"/>
                        <a:t>Points</a:t>
                      </a:r>
                    </a:p>
                  </a:txBody>
                  <a:tcPr marL="72000" marR="72000" marT="36000" marB="36000" anchor="ctr"/>
                </a:tc>
                <a:tc>
                  <a:txBody>
                    <a:bodyPr/>
                    <a:lstStyle/>
                    <a:p>
                      <a:pPr algn="ctr">
                        <a:spcAft>
                          <a:spcPts val="0"/>
                        </a:spcAft>
                      </a:pPr>
                      <a:r>
                        <a:rPr lang="en-GB" sz="900"/>
                        <a:t>Design Change Pack Approved</a:t>
                      </a:r>
                    </a:p>
                  </a:txBody>
                  <a:tcPr marL="72000" marR="72000" marT="36000" marB="36000" anchor="ctr"/>
                </a:tc>
                <a:extLst>
                  <a:ext uri="{0D108BD9-81ED-4DB2-BD59-A6C34878D82A}">
                    <a16:rowId xmlns:a16="http://schemas.microsoft.com/office/drawing/2014/main" val="3477755440"/>
                  </a:ext>
                </a:extLst>
              </a:tr>
              <a:tr h="388463">
                <a:tc>
                  <a:txBody>
                    <a:bodyPr/>
                    <a:lstStyle/>
                    <a:p>
                      <a:pPr algn="ctr">
                        <a:spcAft>
                          <a:spcPts val="0"/>
                        </a:spcAft>
                      </a:pPr>
                      <a:r>
                        <a:rPr lang="en-GB" sz="900"/>
                        <a:t>5091</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Deferral of creation of Class change reads at transfer of ownership </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EDF</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 (July 22)</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1909645996"/>
                  </a:ext>
                </a:extLst>
              </a:tr>
              <a:tr h="388463">
                <a:tc>
                  <a:txBody>
                    <a:bodyPr/>
                    <a:lstStyle/>
                    <a:p>
                      <a:pPr algn="ctr">
                        <a:spcAft>
                          <a:spcPts val="0"/>
                        </a:spcAft>
                      </a:pPr>
                      <a:r>
                        <a:rPr lang="en-GB" sz="900"/>
                        <a:t>5186</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MOD0701 - Aligning Capacity booking under the UNC and arrangements set out in relevant NEXAs</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NGN</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3</a:t>
                      </a:r>
                    </a:p>
                  </a:txBody>
                  <a:tcPr marL="72000" marR="72000" marT="36000" marB="36000" anchor="ctr">
                    <a:solidFill>
                      <a:schemeClr val="accent1">
                        <a:lumMod val="20000"/>
                        <a:lumOff val="80000"/>
                      </a:schemeClr>
                    </a:solidFill>
                  </a:tcPr>
                </a:tc>
                <a:tc>
                  <a:txBody>
                    <a:bodyPr/>
                    <a:lstStyle/>
                    <a:p>
                      <a:pPr algn="ctr">
                        <a:spcAft>
                          <a:spcPts val="0"/>
                        </a:spcAft>
                      </a:pPr>
                      <a:r>
                        <a:rPr lang="en-GB" sz="900"/>
                        <a:t>£200k</a:t>
                      </a:r>
                    </a:p>
                  </a:txBody>
                  <a:tcPr marL="72000" marR="72000" marT="36000" marB="36000" anchor="ctr">
                    <a:solidFill>
                      <a:schemeClr val="accent1">
                        <a:lumMod val="20000"/>
                        <a:lumOff val="80000"/>
                      </a:schemeClr>
                    </a:solidFill>
                  </a:tcPr>
                </a:tc>
                <a:tc>
                  <a:txBody>
                    <a:bodyPr/>
                    <a:lstStyle/>
                    <a:p>
                      <a:pPr algn="ctr">
                        <a:spcAft>
                          <a:spcPts val="0"/>
                        </a:spcAft>
                      </a:pPr>
                      <a:r>
                        <a:rPr lang="en-GB" sz="900"/>
                        <a:t>13</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 (July 22)</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4234668"/>
                  </a:ext>
                </a:extLst>
              </a:tr>
              <a:tr h="378125">
                <a:tc>
                  <a:txBody>
                    <a:bodyPr/>
                    <a:lstStyle/>
                    <a:p>
                      <a:pPr algn="ctr">
                        <a:spcAft>
                          <a:spcPts val="0"/>
                        </a:spcAft>
                      </a:pPr>
                      <a:r>
                        <a:rPr lang="en-GB" sz="900"/>
                        <a:t>5482</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Replacement of reads associated to a meter asset technical details change or update (RGMA)</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Scottish Power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Service Area 4</a:t>
                      </a:r>
                    </a:p>
                  </a:txBody>
                  <a:tcPr marL="72000" marR="72000" marT="36000" marB="36000" anchor="ctr">
                    <a:solidFill>
                      <a:schemeClr val="accent1">
                        <a:lumMod val="20000"/>
                        <a:lumOff val="80000"/>
                      </a:schemeClr>
                    </a:solidFill>
                  </a:tcPr>
                </a:tc>
                <a:tc>
                  <a:txBody>
                    <a:bodyPr/>
                    <a:lstStyle/>
                    <a:p>
                      <a:pPr algn="ctr">
                        <a:spcAft>
                          <a:spcPts val="0"/>
                        </a:spcAft>
                      </a:pPr>
                      <a:r>
                        <a:rPr lang="en-GB" sz="900"/>
                        <a:t>£350K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a:t>No</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282666">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r>
                        <a:rPr lang="en-GB" sz="900" b="1">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£900K</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55</a:t>
                      </a:r>
                    </a:p>
                  </a:txBody>
                  <a:tcPr marL="72000" marR="72000" marT="36000" marB="36000" anchor="ctr">
                    <a:solidFill>
                      <a:schemeClr val="accent1">
                        <a:lumMod val="20000"/>
                        <a:lumOff val="80000"/>
                      </a:schemeClr>
                    </a:solidFill>
                  </a:tcPr>
                </a:tc>
                <a:tc>
                  <a:txBody>
                    <a:bodyPr/>
                    <a:lstStyle/>
                    <a:p>
                      <a:pPr algn="ctr">
                        <a:spcAft>
                          <a:spcPts val="0"/>
                        </a:spcAft>
                      </a:pPr>
                      <a:endParaRPr lang="en-GB" sz="90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extLst>
              <p:ext uri="{D42A27DB-BD31-4B8C-83A1-F6EECF244321}">
                <p14:modId xmlns:p14="http://schemas.microsoft.com/office/powerpoint/2010/main" val="1180794297"/>
              </p:ext>
            </p:extLst>
          </p:nvPr>
        </p:nvGraphicFramePr>
        <p:xfrm>
          <a:off x="215591" y="815967"/>
          <a:ext cx="8712062" cy="1113456"/>
        </p:xfrm>
        <a:graphic>
          <a:graphicData uri="http://schemas.openxmlformats.org/drawingml/2006/table">
            <a:tbl>
              <a:tblPr firstRow="1" bandRow="1">
                <a:tableStyleId>{5C22544A-7EE6-4342-B048-85BDC9FD1C3A}</a:tableStyleId>
              </a:tblPr>
              <a:tblGrid>
                <a:gridCol w="3650165">
                  <a:extLst>
                    <a:ext uri="{9D8B030D-6E8A-4147-A177-3AD203B41FA5}">
                      <a16:colId xmlns:a16="http://schemas.microsoft.com/office/drawing/2014/main" val="3885288750"/>
                    </a:ext>
                  </a:extLst>
                </a:gridCol>
                <a:gridCol w="5061897">
                  <a:extLst>
                    <a:ext uri="{9D8B030D-6E8A-4147-A177-3AD203B41FA5}">
                      <a16:colId xmlns:a16="http://schemas.microsoft.com/office/drawing/2014/main" val="2666035350"/>
                    </a:ext>
                  </a:extLst>
                </a:gridCol>
              </a:tblGrid>
              <a:tr h="278364">
                <a:tc>
                  <a:txBody>
                    <a:bodyPr/>
                    <a:lstStyle/>
                    <a:p>
                      <a:r>
                        <a:rPr lang="en-GB" sz="900">
                          <a:solidFill>
                            <a:schemeClr val="bg1"/>
                          </a:solidFill>
                        </a:rPr>
                        <a:t>Release </a:t>
                      </a:r>
                    </a:p>
                  </a:txBody>
                  <a:tcPr marL="72000" marR="72000" marT="36000" marB="36000" anchor="ctr">
                    <a:solidFill>
                      <a:schemeClr val="accent1"/>
                    </a:solidFill>
                  </a:tcPr>
                </a:tc>
                <a:tc>
                  <a:txBody>
                    <a:bodyPr/>
                    <a:lstStyle/>
                    <a:p>
                      <a:r>
                        <a:rPr lang="en-GB" sz="900">
                          <a:solidFill>
                            <a:schemeClr val="tx1"/>
                          </a:solidFill>
                        </a:rPr>
                        <a:t>UK Link June 23 Major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78364">
                <a:tc>
                  <a:txBody>
                    <a:bodyPr/>
                    <a:lstStyle/>
                    <a:p>
                      <a:r>
                        <a:rPr lang="en-GB" sz="900" b="1">
                          <a:solidFill>
                            <a:schemeClr val="bg1"/>
                          </a:solidFill>
                        </a:rPr>
                        <a:t>Implementation Date</a:t>
                      </a:r>
                    </a:p>
                  </a:txBody>
                  <a:tcPr marL="72000" marR="72000" marT="36000" marB="36000" anchor="ctr">
                    <a:solidFill>
                      <a:schemeClr val="accent1"/>
                    </a:solidFill>
                  </a:tcPr>
                </a:tc>
                <a:tc>
                  <a:txBody>
                    <a:bodyPr/>
                    <a:lstStyle/>
                    <a:p>
                      <a:r>
                        <a:rPr lang="en-GB" sz="900"/>
                        <a:t>23</a:t>
                      </a:r>
                      <a:r>
                        <a:rPr lang="en-GB" sz="900" baseline="30000"/>
                        <a:t>rd</a:t>
                      </a:r>
                      <a:r>
                        <a:rPr lang="en-GB" sz="900"/>
                        <a:t> / 24</a:t>
                      </a:r>
                      <a:r>
                        <a:rPr lang="en-GB" sz="900" baseline="30000"/>
                        <a:t>th</a:t>
                      </a:r>
                      <a:r>
                        <a:rPr lang="en-GB" sz="900"/>
                        <a:t> June 2023 (no REC changes in scope so proposing weekend go live)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78364">
                <a:tc>
                  <a:txBody>
                    <a:bodyPr/>
                    <a:lstStyle/>
                    <a:p>
                      <a:r>
                        <a:rPr lang="en-GB" sz="900" b="1">
                          <a:solidFill>
                            <a:schemeClr val="bg1"/>
                          </a:solidFill>
                        </a:rPr>
                        <a:t>Contingency Implementation Date</a:t>
                      </a:r>
                    </a:p>
                  </a:txBody>
                  <a:tcPr marL="72000" marR="72000" marT="36000" marB="36000" anchor="ctr">
                    <a:solidFill>
                      <a:schemeClr val="accent1"/>
                    </a:solidFill>
                  </a:tcPr>
                </a:tc>
                <a:tc>
                  <a:txBody>
                    <a:bodyPr/>
                    <a:lstStyle/>
                    <a:p>
                      <a:r>
                        <a:rPr lang="en-GB" sz="900"/>
                        <a:t>30</a:t>
                      </a:r>
                      <a:r>
                        <a:rPr lang="en-GB" sz="900" baseline="30000"/>
                        <a:t>th</a:t>
                      </a:r>
                      <a:r>
                        <a:rPr lang="en-GB" sz="900"/>
                        <a:t> June / 1</a:t>
                      </a:r>
                      <a:r>
                        <a:rPr lang="en-GB" sz="900" baseline="30000"/>
                        <a:t>st</a:t>
                      </a:r>
                      <a:r>
                        <a:rPr lang="en-GB" sz="900"/>
                        <a:t> July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78364">
                <a:tc>
                  <a:txBody>
                    <a:bodyPr/>
                    <a:lstStyle/>
                    <a:p>
                      <a:r>
                        <a:rPr lang="en-GB" sz="900" b="1">
                          <a:solidFill>
                            <a:schemeClr val="bg1"/>
                          </a:solidFill>
                        </a:rPr>
                        <a:t>BER Approval being sought from ChMC</a:t>
                      </a:r>
                    </a:p>
                  </a:txBody>
                  <a:tcPr marL="72000" marR="72000" marT="36000" marB="36000" anchor="ctr">
                    <a:solidFill>
                      <a:schemeClr val="accent1"/>
                    </a:solidFill>
                  </a:tcPr>
                </a:tc>
                <a:tc>
                  <a:txBody>
                    <a:bodyPr/>
                    <a:lstStyle/>
                    <a:p>
                      <a:r>
                        <a:rPr lang="en-GB" sz="900"/>
                        <a:t>9</a:t>
                      </a:r>
                      <a:r>
                        <a:rPr lang="en-GB" sz="900" baseline="30000"/>
                        <a:t>th</a:t>
                      </a:r>
                      <a:r>
                        <a:rPr lang="en-GB" sz="900"/>
                        <a:t> November 2022 subject to prior approval of scope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5591" y="4078611"/>
          <a:ext cx="8712062" cy="850228"/>
        </p:xfrm>
        <a:graphic>
          <a:graphicData uri="http://schemas.openxmlformats.org/drawingml/2006/table">
            <a:tbl>
              <a:tblPr firstRow="1" bandRow="1">
                <a:tableStyleId>{5C22544A-7EE6-4342-B048-85BDC9FD1C3A}</a:tableStyleId>
              </a:tblPr>
              <a:tblGrid>
                <a:gridCol w="1851276">
                  <a:extLst>
                    <a:ext uri="{9D8B030D-6E8A-4147-A177-3AD203B41FA5}">
                      <a16:colId xmlns:a16="http://schemas.microsoft.com/office/drawing/2014/main" val="3885288750"/>
                    </a:ext>
                  </a:extLst>
                </a:gridCol>
                <a:gridCol w="6860786">
                  <a:extLst>
                    <a:ext uri="{9D8B030D-6E8A-4147-A177-3AD203B41FA5}">
                      <a16:colId xmlns:a16="http://schemas.microsoft.com/office/drawing/2014/main" val="1090101794"/>
                    </a:ext>
                  </a:extLst>
                </a:gridCol>
              </a:tblGrid>
              <a:tr h="278896">
                <a:tc>
                  <a:txBody>
                    <a:bodyPr/>
                    <a:lstStyle/>
                    <a:p>
                      <a:pPr lvl="1" algn="l"/>
                      <a:r>
                        <a:rPr lang="en-GB" sz="90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84182278"/>
                  </a:ext>
                </a:extLst>
              </a:tr>
              <a:tr h="571332">
                <a:tc>
                  <a:txBody>
                    <a:bodyPr/>
                    <a:lstStyle/>
                    <a:p>
                      <a:pPr lvl="1" algn="l"/>
                      <a:r>
                        <a:rPr lang="en-GB" sz="900" b="1">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lvl="1" algn="l"/>
                      <a:r>
                        <a:rPr lang="en-GB" sz="900" b="1">
                          <a:solidFill>
                            <a:schemeClr val="bg1"/>
                          </a:solidFill>
                        </a:rPr>
                        <a:t>Capacity is available in the release for changes materialising post Go Live and PIS for CSSC. Any such changes or other additional scope requirements will be change controlled into the BER at an appropriate time and through consultation with and approval by ChMC.</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20980769"/>
                  </a:ext>
                </a:extLst>
              </a:tr>
            </a:tbl>
          </a:graphicData>
        </a:graphic>
      </p:graphicFrame>
    </p:spTree>
    <p:extLst>
      <p:ext uri="{BB962C8B-B14F-4D97-AF65-F5344CB8AC3E}">
        <p14:creationId xmlns:p14="http://schemas.microsoft.com/office/powerpoint/2010/main" val="424791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F856-5CF8-4F69-87E4-6C888EBCB134}"/>
              </a:ext>
            </a:extLst>
          </p:cNvPr>
          <p:cNvSpPr>
            <a:spLocks noGrp="1"/>
          </p:cNvSpPr>
          <p:nvPr>
            <p:ph type="ctrTitle"/>
          </p:nvPr>
        </p:nvSpPr>
        <p:spPr/>
        <p:txBody>
          <a:bodyPr>
            <a:normAutofit/>
          </a:bodyPr>
          <a:lstStyle/>
          <a:p>
            <a:r>
              <a:rPr lang="en-GB" dirty="0"/>
              <a:t>XRN5236 - Reporting valid confirmed Theft of Gas into Central Systems (Mod0734)</a:t>
            </a:r>
          </a:p>
        </p:txBody>
      </p:sp>
      <p:sp>
        <p:nvSpPr>
          <p:cNvPr id="3" name="Subtitle 2">
            <a:extLst>
              <a:ext uri="{FF2B5EF4-FFF2-40B4-BE49-F238E27FC236}">
                <a16:creationId xmlns:a16="http://schemas.microsoft.com/office/drawing/2014/main" id="{B3132F4F-CFA8-40D2-9394-F879636CEE4A}"/>
              </a:ext>
            </a:extLst>
          </p:cNvPr>
          <p:cNvSpPr>
            <a:spLocks noGrp="1"/>
          </p:cNvSpPr>
          <p:nvPr>
            <p:ph type="subTitle" idx="1"/>
          </p:nvPr>
        </p:nvSpPr>
        <p:spPr/>
        <p:txBody>
          <a:bodyPr/>
          <a:lstStyle/>
          <a:p>
            <a:r>
              <a:rPr lang="en-GB" err="1"/>
              <a:t>ChMC</a:t>
            </a:r>
            <a:r>
              <a:rPr lang="en-GB"/>
              <a:t> September 2022</a:t>
            </a:r>
          </a:p>
        </p:txBody>
      </p:sp>
    </p:spTree>
    <p:extLst>
      <p:ext uri="{BB962C8B-B14F-4D97-AF65-F5344CB8AC3E}">
        <p14:creationId xmlns:p14="http://schemas.microsoft.com/office/powerpoint/2010/main" val="62367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90273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A86-4D1B-4701-8A80-5CACD74E5771}"/>
              </a:ext>
            </a:extLst>
          </p:cNvPr>
          <p:cNvSpPr>
            <a:spLocks noGrp="1"/>
          </p:cNvSpPr>
          <p:nvPr>
            <p:ph type="title"/>
          </p:nvPr>
        </p:nvSpPr>
        <p:spPr/>
        <p:txBody>
          <a:bodyPr/>
          <a:lstStyle/>
          <a:p>
            <a:r>
              <a:rPr lang="en-GB"/>
              <a:t>Background</a:t>
            </a:r>
          </a:p>
        </p:txBody>
      </p:sp>
      <p:grpSp>
        <p:nvGrpSpPr>
          <p:cNvPr id="24" name="Group 23">
            <a:extLst>
              <a:ext uri="{FF2B5EF4-FFF2-40B4-BE49-F238E27FC236}">
                <a16:creationId xmlns:a16="http://schemas.microsoft.com/office/drawing/2014/main" id="{8D481B3A-0BEA-4B55-9810-91E9B6625FEC}"/>
              </a:ext>
            </a:extLst>
          </p:cNvPr>
          <p:cNvGrpSpPr/>
          <p:nvPr/>
        </p:nvGrpSpPr>
        <p:grpSpPr>
          <a:xfrm>
            <a:off x="6914106" y="522741"/>
            <a:ext cx="2102506" cy="1156758"/>
            <a:chOff x="6621754" y="938129"/>
            <a:chExt cx="2102506" cy="1156758"/>
          </a:xfrm>
        </p:grpSpPr>
        <p:sp>
          <p:nvSpPr>
            <p:cNvPr id="13" name="Flowchart: Connector 12">
              <a:extLst>
                <a:ext uri="{FF2B5EF4-FFF2-40B4-BE49-F238E27FC236}">
                  <a16:creationId xmlns:a16="http://schemas.microsoft.com/office/drawing/2014/main" id="{107B8334-B9A3-454F-9EBF-612BA941A016}"/>
                </a:ext>
              </a:extLst>
            </p:cNvPr>
            <p:cNvSpPr/>
            <p:nvPr/>
          </p:nvSpPr>
          <p:spPr>
            <a:xfrm>
              <a:off x="7372746" y="938129"/>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solidFill>
                  <a:schemeClr val="tx1"/>
                </a:solidFill>
              </a:endParaRPr>
            </a:p>
          </p:txBody>
        </p:sp>
        <p:sp>
          <p:nvSpPr>
            <p:cNvPr id="15" name="TextBox 14">
              <a:extLst>
                <a:ext uri="{FF2B5EF4-FFF2-40B4-BE49-F238E27FC236}">
                  <a16:creationId xmlns:a16="http://schemas.microsoft.com/office/drawing/2014/main" id="{AAC65277-62B6-4A5F-9F34-0E7C45109DD4}"/>
                </a:ext>
              </a:extLst>
            </p:cNvPr>
            <p:cNvSpPr txBox="1"/>
            <p:nvPr/>
          </p:nvSpPr>
          <p:spPr>
            <a:xfrm>
              <a:off x="6621754" y="1517806"/>
              <a:ext cx="2102506" cy="577081"/>
            </a:xfrm>
            <a:prstGeom prst="rect">
              <a:avLst/>
            </a:prstGeom>
            <a:noFill/>
          </p:spPr>
          <p:txBody>
            <a:bodyPr wrap="square" rtlCol="0">
              <a:spAutoFit/>
            </a:bodyPr>
            <a:lstStyle/>
            <a:p>
              <a:pPr algn="ctr"/>
              <a:r>
                <a:rPr lang="en-GB" sz="1050" dirty="0">
                  <a:effectLst/>
                  <a:latin typeface="Arial" panose="020B0604020202020204" pitchFamily="34" charset="0"/>
                  <a:ea typeface="Times New Roman" panose="02020603050405020304" pitchFamily="18" charset="0"/>
                  <a:cs typeface="Arial" panose="020B0604020202020204" pitchFamily="34" charset="0"/>
                </a:rPr>
                <a:t>Modification 0734 </a:t>
              </a:r>
              <a:r>
                <a:rPr lang="en-GB" sz="105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significantly</a:t>
              </a:r>
              <a:r>
                <a:rPr lang="en-GB" sz="1050" dirty="0">
                  <a:effectLst/>
                  <a:latin typeface="Arial" panose="020B0604020202020204" pitchFamily="34" charset="0"/>
                  <a:ea typeface="Times New Roman" panose="02020603050405020304" pitchFamily="18" charset="0"/>
                  <a:cs typeface="Arial" panose="020B0604020202020204" pitchFamily="34" charset="0"/>
                </a:rPr>
                <a:t> changes the current Shipper theft process.</a:t>
              </a:r>
              <a:endParaRPr lang="en-GB" sz="1050" dirty="0"/>
            </a:p>
          </p:txBody>
        </p:sp>
        <p:pic>
          <p:nvPicPr>
            <p:cNvPr id="19" name="Graphic 18" descr="Transfer outline">
              <a:extLst>
                <a:ext uri="{FF2B5EF4-FFF2-40B4-BE49-F238E27FC236}">
                  <a16:creationId xmlns:a16="http://schemas.microsoft.com/office/drawing/2014/main" id="{BD725A00-DDF1-4AF2-9DC8-2D2FB5B7F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607" y="998754"/>
              <a:ext cx="460800" cy="460800"/>
            </a:xfrm>
            <a:prstGeom prst="rect">
              <a:avLst/>
            </a:prstGeom>
          </p:spPr>
        </p:pic>
      </p:grpSp>
      <p:grpSp>
        <p:nvGrpSpPr>
          <p:cNvPr id="25" name="Group 24">
            <a:extLst>
              <a:ext uri="{FF2B5EF4-FFF2-40B4-BE49-F238E27FC236}">
                <a16:creationId xmlns:a16="http://schemas.microsoft.com/office/drawing/2014/main" id="{BE2C256E-1369-4D45-909E-CE8A4CC0115E}"/>
              </a:ext>
            </a:extLst>
          </p:cNvPr>
          <p:cNvGrpSpPr/>
          <p:nvPr/>
        </p:nvGrpSpPr>
        <p:grpSpPr>
          <a:xfrm>
            <a:off x="6906197" y="1760453"/>
            <a:ext cx="2102506" cy="1479923"/>
            <a:chOff x="6621754" y="2132970"/>
            <a:chExt cx="2102506" cy="1479923"/>
          </a:xfrm>
        </p:grpSpPr>
        <p:sp>
          <p:nvSpPr>
            <p:cNvPr id="10" name="Flowchart: Connector 9">
              <a:extLst>
                <a:ext uri="{FF2B5EF4-FFF2-40B4-BE49-F238E27FC236}">
                  <a16:creationId xmlns:a16="http://schemas.microsoft.com/office/drawing/2014/main" id="{9D03E158-A19C-49E9-AEF9-0DD32EBBBC14}"/>
                </a:ext>
              </a:extLst>
            </p:cNvPr>
            <p:cNvSpPr/>
            <p:nvPr/>
          </p:nvSpPr>
          <p:spPr>
            <a:xfrm>
              <a:off x="7380655" y="213297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solidFill>
                  <a:schemeClr val="tx1"/>
                </a:solidFill>
              </a:endParaRPr>
            </a:p>
          </p:txBody>
        </p:sp>
        <p:sp>
          <p:nvSpPr>
            <p:cNvPr id="16" name="TextBox 15">
              <a:extLst>
                <a:ext uri="{FF2B5EF4-FFF2-40B4-BE49-F238E27FC236}">
                  <a16:creationId xmlns:a16="http://schemas.microsoft.com/office/drawing/2014/main" id="{167671ED-4DC0-4E50-BB10-297E320EE240}"/>
                </a:ext>
              </a:extLst>
            </p:cNvPr>
            <p:cNvSpPr txBox="1"/>
            <p:nvPr/>
          </p:nvSpPr>
          <p:spPr>
            <a:xfrm>
              <a:off x="6621754" y="2712647"/>
              <a:ext cx="2102506" cy="900246"/>
            </a:xfrm>
            <a:prstGeom prst="rect">
              <a:avLst/>
            </a:prstGeom>
            <a:noFill/>
          </p:spPr>
          <p:txBody>
            <a:bodyPr wrap="square" rtlCol="0">
              <a:spAutoFit/>
            </a:bodyPr>
            <a:lstStyle>
              <a:defPPr>
                <a:defRPr lang="en-US"/>
              </a:defPPr>
              <a:lvl1pPr algn="ctr">
                <a:defRPr sz="1000">
                  <a:effectLst/>
                  <a:latin typeface="Arial" panose="020B0604020202020204" pitchFamily="34" charset="0"/>
                  <a:ea typeface="Times New Roman" panose="02020603050405020304" pitchFamily="18" charset="0"/>
                  <a:cs typeface="Arial" panose="020B0604020202020204" pitchFamily="34" charset="0"/>
                </a:defRPr>
              </a:lvl1pPr>
            </a:lstStyle>
            <a:p>
              <a:r>
                <a:rPr lang="en-US" sz="1050" dirty="0"/>
                <a:t>The new process is more </a:t>
              </a:r>
              <a:r>
                <a:rPr lang="en-US" sz="1050" b="1" dirty="0">
                  <a:solidFill>
                    <a:schemeClr val="accent1"/>
                  </a:solidFill>
                </a:rPr>
                <a:t>complex</a:t>
              </a:r>
              <a:r>
                <a:rPr lang="en-US" sz="1050" dirty="0"/>
                <a:t> and assumes drastically </a:t>
              </a:r>
              <a:r>
                <a:rPr lang="en-US" sz="1050" b="1" dirty="0">
                  <a:solidFill>
                    <a:schemeClr val="accent1"/>
                  </a:solidFill>
                </a:rPr>
                <a:t>higher volumes </a:t>
              </a:r>
              <a:r>
                <a:rPr lang="en-US" sz="1050" dirty="0"/>
                <a:t>of theft cases requiring processing. </a:t>
              </a:r>
            </a:p>
          </p:txBody>
        </p:sp>
        <p:pic>
          <p:nvPicPr>
            <p:cNvPr id="21" name="Graphic 20" descr="Maze outline">
              <a:extLst>
                <a:ext uri="{FF2B5EF4-FFF2-40B4-BE49-F238E27FC236}">
                  <a16:creationId xmlns:a16="http://schemas.microsoft.com/office/drawing/2014/main" id="{0265E71C-2B10-44C2-8D04-97008B67EE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2607" y="2200453"/>
              <a:ext cx="460800" cy="460800"/>
            </a:xfrm>
            <a:prstGeom prst="rect">
              <a:avLst/>
            </a:prstGeom>
          </p:spPr>
        </p:pic>
      </p:grpSp>
      <p:grpSp>
        <p:nvGrpSpPr>
          <p:cNvPr id="26" name="Group 25">
            <a:extLst>
              <a:ext uri="{FF2B5EF4-FFF2-40B4-BE49-F238E27FC236}">
                <a16:creationId xmlns:a16="http://schemas.microsoft.com/office/drawing/2014/main" id="{9EA78BB9-7D6E-4BC1-8406-050513D33A10}"/>
              </a:ext>
            </a:extLst>
          </p:cNvPr>
          <p:cNvGrpSpPr/>
          <p:nvPr/>
        </p:nvGrpSpPr>
        <p:grpSpPr>
          <a:xfrm>
            <a:off x="6846457" y="3271823"/>
            <a:ext cx="2237803" cy="1639133"/>
            <a:chOff x="6562014" y="3739497"/>
            <a:chExt cx="2237803" cy="1639133"/>
          </a:xfrm>
        </p:grpSpPr>
        <p:sp>
          <p:nvSpPr>
            <p:cNvPr id="7" name="Flowchart: Connector 6">
              <a:extLst>
                <a:ext uri="{FF2B5EF4-FFF2-40B4-BE49-F238E27FC236}">
                  <a16:creationId xmlns:a16="http://schemas.microsoft.com/office/drawing/2014/main" id="{EEF98D63-470D-45F5-9118-AD0335DD47EC}"/>
                </a:ext>
              </a:extLst>
            </p:cNvPr>
            <p:cNvSpPr/>
            <p:nvPr/>
          </p:nvSpPr>
          <p:spPr>
            <a:xfrm>
              <a:off x="7380655" y="3739497"/>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solidFill>
                  <a:schemeClr val="tx1"/>
                </a:solidFill>
              </a:endParaRPr>
            </a:p>
          </p:txBody>
        </p:sp>
        <p:sp>
          <p:nvSpPr>
            <p:cNvPr id="17" name="TextBox 16">
              <a:extLst>
                <a:ext uri="{FF2B5EF4-FFF2-40B4-BE49-F238E27FC236}">
                  <a16:creationId xmlns:a16="http://schemas.microsoft.com/office/drawing/2014/main" id="{8CD66069-825C-4885-8DC8-4C34A8CE2B8E}"/>
                </a:ext>
              </a:extLst>
            </p:cNvPr>
            <p:cNvSpPr txBox="1"/>
            <p:nvPr/>
          </p:nvSpPr>
          <p:spPr>
            <a:xfrm>
              <a:off x="6562014" y="4316801"/>
              <a:ext cx="2237803" cy="1061829"/>
            </a:xfrm>
            <a:prstGeom prst="rect">
              <a:avLst/>
            </a:prstGeom>
            <a:noFill/>
          </p:spPr>
          <p:txBody>
            <a:bodyPr wrap="square" rtlCol="0">
              <a:spAutoFit/>
            </a:bodyPr>
            <a:lstStyle>
              <a:defPPr>
                <a:defRPr lang="en-US"/>
              </a:defPPr>
              <a:lvl1pPr algn="ctr">
                <a:defRPr sz="1000">
                  <a:effectLst/>
                  <a:latin typeface="Arial" panose="020B0604020202020204" pitchFamily="34" charset="0"/>
                  <a:ea typeface="Times New Roman" panose="02020603050405020304" pitchFamily="18" charset="0"/>
                  <a:cs typeface="Arial" panose="020B0604020202020204" pitchFamily="34" charset="0"/>
                </a:defRPr>
              </a:lvl1pPr>
            </a:lstStyle>
            <a:p>
              <a:r>
                <a:rPr lang="en-US" sz="1050" dirty="0"/>
                <a:t>Based on </a:t>
              </a:r>
              <a:r>
                <a:rPr lang="en-US" sz="1050" dirty="0" err="1"/>
                <a:t>RECCo</a:t>
              </a:r>
              <a:r>
                <a:rPr lang="en-US" sz="1050" dirty="0"/>
                <a:t> (and previously SPAA) data, expected volumes are around </a:t>
              </a:r>
              <a:r>
                <a:rPr lang="en-US" sz="1050" b="1" dirty="0">
                  <a:solidFill>
                    <a:schemeClr val="accent1"/>
                  </a:solidFill>
                </a:rPr>
                <a:t>1000</a:t>
              </a:r>
              <a:r>
                <a:rPr lang="en-US" sz="1050" dirty="0"/>
                <a:t> theft contacts </a:t>
              </a:r>
              <a:r>
                <a:rPr lang="en-US" sz="1050" b="1" dirty="0">
                  <a:solidFill>
                    <a:schemeClr val="accent1"/>
                  </a:solidFill>
                </a:rPr>
                <a:t>per month </a:t>
              </a:r>
              <a:r>
                <a:rPr lang="en-US" sz="1050" dirty="0"/>
                <a:t>compared to the current 260 theft contacts per month. </a:t>
              </a:r>
            </a:p>
          </p:txBody>
        </p:sp>
        <p:pic>
          <p:nvPicPr>
            <p:cNvPr id="23" name="Graphic 22" descr="Exponential Graph outline">
              <a:extLst>
                <a:ext uri="{FF2B5EF4-FFF2-40B4-BE49-F238E27FC236}">
                  <a16:creationId xmlns:a16="http://schemas.microsoft.com/office/drawing/2014/main" id="{68B0D384-9F7F-40BD-91CB-917DB3FB4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2607" y="3797749"/>
              <a:ext cx="460800" cy="460800"/>
            </a:xfrm>
            <a:prstGeom prst="rect">
              <a:avLst/>
            </a:prstGeom>
          </p:spPr>
        </p:pic>
      </p:grpSp>
      <p:sp>
        <p:nvSpPr>
          <p:cNvPr id="27" name="Content Placeholder 2">
            <a:extLst>
              <a:ext uri="{FF2B5EF4-FFF2-40B4-BE49-F238E27FC236}">
                <a16:creationId xmlns:a16="http://schemas.microsoft.com/office/drawing/2014/main" id="{5EAD8CF8-C331-4917-89C0-928403FF24B1}"/>
              </a:ext>
            </a:extLst>
          </p:cNvPr>
          <p:cNvSpPr>
            <a:spLocks noGrp="1"/>
          </p:cNvSpPr>
          <p:nvPr>
            <p:ph idx="1"/>
          </p:nvPr>
        </p:nvSpPr>
        <p:spPr>
          <a:xfrm>
            <a:off x="338540" y="1113176"/>
            <a:ext cx="6299588" cy="3385154"/>
          </a:xfrm>
        </p:spPr>
        <p:txBody>
          <a:bodyPr>
            <a:normAutofit fontScale="70000" lnSpcReduction="20000"/>
          </a:bodyPr>
          <a:lstStyle/>
          <a:p>
            <a:pPr>
              <a:lnSpc>
                <a:spcPct val="115000"/>
              </a:lnSpc>
              <a:spcAft>
                <a:spcPts val="1000"/>
              </a:spcAft>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UNC Modification 0734</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was approved by UNC Panel in February and is currently awaiting implementation. The intent of this Modification is to introduce a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new process </a:t>
            </a:r>
            <a:r>
              <a:rPr lang="en-GB" sz="1800" dirty="0">
                <a:effectLst/>
                <a:latin typeface="Arial" panose="020B0604020202020204" pitchFamily="34" charset="0"/>
                <a:ea typeface="Times New Roman" panose="02020603050405020304" pitchFamily="18" charset="0"/>
                <a:cs typeface="Arial" panose="020B0604020202020204" pitchFamily="34" charset="0"/>
              </a:rPr>
              <a:t>to help ensure that valid confirmed theft data (claims), received from Suppliers via the Retail Energy Code Company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RECCo</a:t>
            </a:r>
            <a:r>
              <a:rPr lang="en-GB" sz="1800" dirty="0">
                <a:effectLst/>
                <a:latin typeface="Arial" panose="020B0604020202020204" pitchFamily="34" charset="0"/>
                <a:ea typeface="Times New Roman" panose="02020603050405020304" pitchFamily="18" charset="0"/>
                <a:cs typeface="Arial" panose="020B0604020202020204" pitchFamily="34" charset="0"/>
              </a:rPr>
              <a:t>), are appropriately reported into central systems.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 workflow process for the Supplier theft reported contacts (SUT) is being built into the new CMS replacement and has been absorbed into the subscription costs, resulting in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no additional funding </a:t>
            </a:r>
            <a:r>
              <a:rPr lang="en-GB" sz="1800" dirty="0">
                <a:effectLst/>
                <a:latin typeface="Arial" panose="020B0604020202020204" pitchFamily="34" charset="0"/>
                <a:ea typeface="Times New Roman" panose="02020603050405020304" pitchFamily="18" charset="0"/>
                <a:cs typeface="Arial" panose="020B0604020202020204" pitchFamily="34" charset="0"/>
              </a:rPr>
              <a:t>required by customers </a:t>
            </a: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for the technical part of the solution</a:t>
            </a:r>
            <a:r>
              <a:rPr lang="en-GB" sz="1800" dirty="0">
                <a:effectLst/>
                <a:latin typeface="Arial" panose="020B0604020202020204" pitchFamily="34" charset="0"/>
                <a:ea typeface="Times New Roman" panose="02020603050405020304" pitchFamily="18" charset="0"/>
                <a:cs typeface="Arial" panose="020B0604020202020204" pitchFamily="34" charset="0"/>
              </a:rPr>
              <a:t>. It is also one of the first processes to be delivered through the new solution in order to implement the Modification as soon as practically possible.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Based on the expected complexity and increased volumes of SUT contacts, we believe additional resource is required to support the new theft process.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following slides provide detail and options for a way forward for the next </a:t>
            </a:r>
            <a:r>
              <a:rPr lang="en-GB" sz="1800" b="1"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6 months</a:t>
            </a:r>
            <a:r>
              <a:rPr lang="en-GB" sz="1800" b="1" i="1" dirty="0">
                <a:effectLst/>
                <a:latin typeface="Arial" panose="020B0604020202020204" pitchFamily="34" charset="0"/>
                <a:ea typeface="Times New Roman" panose="02020603050405020304" pitchFamily="18" charset="0"/>
                <a:cs typeface="Arial" panose="020B0604020202020204" pitchFamily="34" charset="0"/>
              </a:rPr>
              <a:t> </a:t>
            </a:r>
            <a:r>
              <a:rPr lang="en-GB" sz="1800" i="1" dirty="0">
                <a:effectLst/>
                <a:latin typeface="Arial" panose="020B0604020202020204" pitchFamily="34" charset="0"/>
                <a:ea typeface="Times New Roman" panose="02020603050405020304" pitchFamily="18" charset="0"/>
                <a:cs typeface="Arial" panose="020B0604020202020204" pitchFamily="34" charset="0"/>
              </a:rPr>
              <a:t>following implementation of Mod0734.</a:t>
            </a:r>
            <a:endParaRPr lang="en-GB" i="1" dirty="0"/>
          </a:p>
        </p:txBody>
      </p:sp>
    </p:spTree>
    <p:extLst>
      <p:ext uri="{BB962C8B-B14F-4D97-AF65-F5344CB8AC3E}">
        <p14:creationId xmlns:p14="http://schemas.microsoft.com/office/powerpoint/2010/main" val="417202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GB" dirty="0"/>
              <a:t>What is required from ChMC </a:t>
            </a:r>
          </a:p>
        </p:txBody>
      </p:sp>
      <p:pic>
        <p:nvPicPr>
          <p:cNvPr id="4" name="Picture 3" descr="Empty office room">
            <a:extLst>
              <a:ext uri="{FF2B5EF4-FFF2-40B4-BE49-F238E27FC236}">
                <a16:creationId xmlns:a16="http://schemas.microsoft.com/office/drawing/2014/main" id="{1C45135F-1F6B-443F-90F0-EDF4229826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847" b="21181"/>
          <a:stretch/>
        </p:blipFill>
        <p:spPr>
          <a:xfrm>
            <a:off x="457200" y="850328"/>
            <a:ext cx="8229600" cy="213814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a:extLst>
              <a:ext uri="{FF2B5EF4-FFF2-40B4-BE49-F238E27FC236}">
                <a16:creationId xmlns:a16="http://schemas.microsoft.com/office/drawing/2014/main" id="{84C18AD6-3517-41EC-B081-D1CB6D269D24}"/>
              </a:ext>
            </a:extLst>
          </p:cNvPr>
          <p:cNvGrpSpPr/>
          <p:nvPr/>
        </p:nvGrpSpPr>
        <p:grpSpPr>
          <a:xfrm>
            <a:off x="1469864" y="3181085"/>
            <a:ext cx="584704" cy="582050"/>
            <a:chOff x="256899" y="416675"/>
            <a:chExt cx="584704" cy="582050"/>
          </a:xfrm>
        </p:grpSpPr>
        <p:sp>
          <p:nvSpPr>
            <p:cNvPr id="30" name="Flowchart: Connector 29">
              <a:extLst>
                <a:ext uri="{FF2B5EF4-FFF2-40B4-BE49-F238E27FC236}">
                  <a16:creationId xmlns:a16="http://schemas.microsoft.com/office/drawing/2014/main" id="{D38EDD94-3B33-4BA1-8F4E-B43C655610FC}"/>
                </a:ext>
              </a:extLst>
            </p:cNvPr>
            <p:cNvSpPr/>
            <p:nvPr/>
          </p:nvSpPr>
          <p:spPr>
            <a:xfrm>
              <a:off x="256899" y="41667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5" name="Graphic 34" descr="Chat outline">
              <a:extLst>
                <a:ext uri="{FF2B5EF4-FFF2-40B4-BE49-F238E27FC236}">
                  <a16:creationId xmlns:a16="http://schemas.microsoft.com/office/drawing/2014/main" id="{C2DC178D-2DEB-42B2-B4F7-C86D5565E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760" y="477300"/>
              <a:ext cx="460800" cy="460800"/>
            </a:xfrm>
            <a:prstGeom prst="rect">
              <a:avLst/>
            </a:prstGeom>
          </p:spPr>
        </p:pic>
      </p:grpSp>
      <p:sp>
        <p:nvSpPr>
          <p:cNvPr id="38" name="Flowchart: Connector 37">
            <a:extLst>
              <a:ext uri="{FF2B5EF4-FFF2-40B4-BE49-F238E27FC236}">
                <a16:creationId xmlns:a16="http://schemas.microsoft.com/office/drawing/2014/main" id="{F3BC3C83-49BE-4654-8C2B-7E03AB055986}"/>
              </a:ext>
            </a:extLst>
          </p:cNvPr>
          <p:cNvSpPr/>
          <p:nvPr/>
        </p:nvSpPr>
        <p:spPr>
          <a:xfrm>
            <a:off x="4279648" y="3181085"/>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44" name="Group 43">
            <a:extLst>
              <a:ext uri="{FF2B5EF4-FFF2-40B4-BE49-F238E27FC236}">
                <a16:creationId xmlns:a16="http://schemas.microsoft.com/office/drawing/2014/main" id="{03A7FA61-E53D-4794-A474-E8996D442274}"/>
              </a:ext>
            </a:extLst>
          </p:cNvPr>
          <p:cNvGrpSpPr/>
          <p:nvPr/>
        </p:nvGrpSpPr>
        <p:grpSpPr>
          <a:xfrm>
            <a:off x="7089432" y="3181085"/>
            <a:ext cx="584704" cy="582050"/>
            <a:chOff x="1361804" y="752250"/>
            <a:chExt cx="584704" cy="582050"/>
          </a:xfrm>
        </p:grpSpPr>
        <p:sp>
          <p:nvSpPr>
            <p:cNvPr id="45" name="Flowchart: Connector 44">
              <a:extLst>
                <a:ext uri="{FF2B5EF4-FFF2-40B4-BE49-F238E27FC236}">
                  <a16:creationId xmlns:a16="http://schemas.microsoft.com/office/drawing/2014/main" id="{6FB500F9-E2CE-4AA0-B7BA-F01C91F571AF}"/>
                </a:ext>
              </a:extLst>
            </p:cNvPr>
            <p:cNvSpPr/>
            <p:nvPr/>
          </p:nvSpPr>
          <p:spPr>
            <a:xfrm>
              <a:off x="1361804" y="752250"/>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6" name="Graphic 45" descr="Thumbs up sign outline">
              <a:extLst>
                <a:ext uri="{FF2B5EF4-FFF2-40B4-BE49-F238E27FC236}">
                  <a16:creationId xmlns:a16="http://schemas.microsoft.com/office/drawing/2014/main" id="{C8A3BB63-2B85-473E-8C4F-1890E9AEE2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3756" y="787932"/>
              <a:ext cx="460800" cy="460800"/>
            </a:xfrm>
            <a:prstGeom prst="rect">
              <a:avLst/>
            </a:prstGeom>
          </p:spPr>
        </p:pic>
      </p:grpSp>
      <p:sp>
        <p:nvSpPr>
          <p:cNvPr id="47" name="TextBox 46">
            <a:extLst>
              <a:ext uri="{FF2B5EF4-FFF2-40B4-BE49-F238E27FC236}">
                <a16:creationId xmlns:a16="http://schemas.microsoft.com/office/drawing/2014/main" id="{EC2837FC-B76E-4C1F-86AC-0DCB89C8E13C}"/>
              </a:ext>
            </a:extLst>
          </p:cNvPr>
          <p:cNvSpPr txBox="1"/>
          <p:nvPr/>
        </p:nvSpPr>
        <p:spPr>
          <a:xfrm>
            <a:off x="340547" y="3823760"/>
            <a:ext cx="2859155" cy="830997"/>
          </a:xfrm>
          <a:prstGeom prst="rect">
            <a:avLst/>
          </a:prstGeom>
          <a:noFill/>
        </p:spPr>
        <p:txBody>
          <a:bodyPr wrap="square" rtlCol="0">
            <a:spAutoFit/>
          </a:bodyPr>
          <a:lstStyle/>
          <a:p>
            <a:pPr algn="ctr"/>
            <a:r>
              <a:rPr lang="en-GB" sz="1200" b="1" dirty="0"/>
              <a:t>Discuss</a:t>
            </a:r>
            <a:r>
              <a:rPr lang="en-GB" sz="1200" dirty="0"/>
              <a:t> the different options for managing the new Supplier Theft (SUT) process to be introduced via Modification 0734.</a:t>
            </a:r>
          </a:p>
        </p:txBody>
      </p:sp>
      <p:sp>
        <p:nvSpPr>
          <p:cNvPr id="48" name="TextBox 47">
            <a:extLst>
              <a:ext uri="{FF2B5EF4-FFF2-40B4-BE49-F238E27FC236}">
                <a16:creationId xmlns:a16="http://schemas.microsoft.com/office/drawing/2014/main" id="{A0F523C8-6954-4B43-BA26-C897E1A54394}"/>
              </a:ext>
            </a:extLst>
          </p:cNvPr>
          <p:cNvSpPr txBox="1"/>
          <p:nvPr/>
        </p:nvSpPr>
        <p:spPr>
          <a:xfrm>
            <a:off x="2992757" y="3823760"/>
            <a:ext cx="3158486" cy="646331"/>
          </a:xfrm>
          <a:prstGeom prst="rect">
            <a:avLst/>
          </a:prstGeom>
          <a:noFill/>
        </p:spPr>
        <p:txBody>
          <a:bodyPr wrap="square" rtlCol="0">
            <a:spAutoFit/>
          </a:bodyPr>
          <a:lstStyle/>
          <a:p>
            <a:pPr algn="ctr"/>
            <a:r>
              <a:rPr lang="en-GB" sz="1200" dirty="0"/>
              <a:t>Provide </a:t>
            </a:r>
            <a:r>
              <a:rPr lang="en-GB" sz="1200" b="1" dirty="0"/>
              <a:t>approval </a:t>
            </a:r>
            <a:r>
              <a:rPr lang="en-GB" sz="1200" dirty="0"/>
              <a:t>on the chosen option following which a BER will be created for formal approval.</a:t>
            </a:r>
          </a:p>
        </p:txBody>
      </p:sp>
      <p:sp>
        <p:nvSpPr>
          <p:cNvPr id="49" name="TextBox 48">
            <a:extLst>
              <a:ext uri="{FF2B5EF4-FFF2-40B4-BE49-F238E27FC236}">
                <a16:creationId xmlns:a16="http://schemas.microsoft.com/office/drawing/2014/main" id="{96E54666-16A6-4A62-A86D-3CD8A56BE3FF}"/>
              </a:ext>
            </a:extLst>
          </p:cNvPr>
          <p:cNvSpPr txBox="1"/>
          <p:nvPr/>
        </p:nvSpPr>
        <p:spPr>
          <a:xfrm>
            <a:off x="5948717" y="3823760"/>
            <a:ext cx="2866133" cy="646331"/>
          </a:xfrm>
          <a:prstGeom prst="rect">
            <a:avLst/>
          </a:prstGeom>
          <a:noFill/>
        </p:spPr>
        <p:txBody>
          <a:bodyPr wrap="square" rtlCol="0">
            <a:spAutoFit/>
          </a:bodyPr>
          <a:lstStyle/>
          <a:p>
            <a:pPr algn="ctr"/>
            <a:r>
              <a:rPr lang="en-GB" sz="1200" dirty="0"/>
              <a:t>CDSP to seek formal approval of the BER (for the chosen option) in </a:t>
            </a:r>
            <a:r>
              <a:rPr lang="en-GB" sz="1200" b="1" dirty="0"/>
              <a:t>October’s</a:t>
            </a:r>
            <a:r>
              <a:rPr lang="en-GB" sz="1200" dirty="0"/>
              <a:t> ChMC meeting.</a:t>
            </a:r>
          </a:p>
        </p:txBody>
      </p:sp>
      <p:pic>
        <p:nvPicPr>
          <p:cNvPr id="6" name="Graphic 5" descr="Comment Like outline">
            <a:extLst>
              <a:ext uri="{FF2B5EF4-FFF2-40B4-BE49-F238E27FC236}">
                <a16:creationId xmlns:a16="http://schemas.microsoft.com/office/drawing/2014/main" id="{EC5D289E-432F-4B57-9ECE-1BFB6C0F1E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9648" y="3208744"/>
            <a:ext cx="584704" cy="584704"/>
          </a:xfrm>
          <a:prstGeom prst="rect">
            <a:avLst/>
          </a:prstGeom>
        </p:spPr>
      </p:pic>
    </p:spTree>
    <p:extLst>
      <p:ext uri="{BB962C8B-B14F-4D97-AF65-F5344CB8AC3E}">
        <p14:creationId xmlns:p14="http://schemas.microsoft.com/office/powerpoint/2010/main" val="492744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7D3F-2362-45EF-9F1C-83CF035AA00F}"/>
              </a:ext>
            </a:extLst>
          </p:cNvPr>
          <p:cNvSpPr>
            <a:spLocks noGrp="1"/>
          </p:cNvSpPr>
          <p:nvPr>
            <p:ph type="title"/>
          </p:nvPr>
        </p:nvSpPr>
        <p:spPr/>
        <p:txBody>
          <a:bodyPr/>
          <a:lstStyle/>
          <a:p>
            <a:r>
              <a:rPr lang="en-GB" dirty="0"/>
              <a:t>Low Level Task Comparison</a:t>
            </a:r>
          </a:p>
        </p:txBody>
      </p:sp>
      <p:grpSp>
        <p:nvGrpSpPr>
          <p:cNvPr id="14" name="Group 13">
            <a:extLst>
              <a:ext uri="{FF2B5EF4-FFF2-40B4-BE49-F238E27FC236}">
                <a16:creationId xmlns:a16="http://schemas.microsoft.com/office/drawing/2014/main" id="{1A77CED9-4761-4712-9279-E08738112CF9}"/>
              </a:ext>
            </a:extLst>
          </p:cNvPr>
          <p:cNvGrpSpPr/>
          <p:nvPr/>
        </p:nvGrpSpPr>
        <p:grpSpPr>
          <a:xfrm>
            <a:off x="555547" y="912786"/>
            <a:ext cx="8131253" cy="582050"/>
            <a:chOff x="555547" y="912786"/>
            <a:chExt cx="8131253" cy="582050"/>
          </a:xfrm>
        </p:grpSpPr>
        <p:grpSp>
          <p:nvGrpSpPr>
            <p:cNvPr id="8" name="Group 7">
              <a:extLst>
                <a:ext uri="{FF2B5EF4-FFF2-40B4-BE49-F238E27FC236}">
                  <a16:creationId xmlns:a16="http://schemas.microsoft.com/office/drawing/2014/main" id="{B4217AB3-7D4E-47F3-85B7-CFA10986129E}"/>
                </a:ext>
              </a:extLst>
            </p:cNvPr>
            <p:cNvGrpSpPr/>
            <p:nvPr/>
          </p:nvGrpSpPr>
          <p:grpSpPr>
            <a:xfrm>
              <a:off x="555547" y="912786"/>
              <a:ext cx="8131253" cy="582050"/>
              <a:chOff x="7372746" y="938129"/>
              <a:chExt cx="8131253" cy="582050"/>
            </a:xfrm>
          </p:grpSpPr>
          <p:sp>
            <p:nvSpPr>
              <p:cNvPr id="9" name="Flowchart: Connector 8">
                <a:extLst>
                  <a:ext uri="{FF2B5EF4-FFF2-40B4-BE49-F238E27FC236}">
                    <a16:creationId xmlns:a16="http://schemas.microsoft.com/office/drawing/2014/main" id="{05F51DA4-8E5E-43BE-A7C8-6747A4919619}"/>
                  </a:ext>
                </a:extLst>
              </p:cNvPr>
              <p:cNvSpPr/>
              <p:nvPr/>
            </p:nvSpPr>
            <p:spPr>
              <a:xfrm>
                <a:off x="7372746" y="938129"/>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p>
            </p:txBody>
          </p:sp>
          <p:sp>
            <p:nvSpPr>
              <p:cNvPr id="10" name="TextBox 9">
                <a:extLst>
                  <a:ext uri="{FF2B5EF4-FFF2-40B4-BE49-F238E27FC236}">
                    <a16:creationId xmlns:a16="http://schemas.microsoft.com/office/drawing/2014/main" id="{D98EDFDE-FA17-4A72-B463-8EF372A8BAF2}"/>
                  </a:ext>
                </a:extLst>
              </p:cNvPr>
              <p:cNvSpPr txBox="1"/>
              <p:nvPr/>
            </p:nvSpPr>
            <p:spPr>
              <a:xfrm>
                <a:off x="7973267" y="998754"/>
                <a:ext cx="7530732" cy="461665"/>
              </a:xfrm>
              <a:prstGeom prst="rect">
                <a:avLst/>
              </a:prstGeom>
              <a:noFill/>
            </p:spPr>
            <p:txBody>
              <a:bodyPr wrap="square" rtlCol="0">
                <a:spAutoFit/>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The below table shows each task carried out in the resolution of theft contacts and how the numbers compare between current and new process</a:t>
                </a:r>
              </a:p>
            </p:txBody>
          </p:sp>
        </p:grpSp>
        <p:pic>
          <p:nvPicPr>
            <p:cNvPr id="13" name="Graphic 12" descr="Table outline">
              <a:extLst>
                <a:ext uri="{FF2B5EF4-FFF2-40B4-BE49-F238E27FC236}">
                  <a16:creationId xmlns:a16="http://schemas.microsoft.com/office/drawing/2014/main" id="{E781C054-C775-4876-85CA-A3C4AB625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499" y="973411"/>
              <a:ext cx="460800" cy="460800"/>
            </a:xfrm>
            <a:prstGeom prst="rect">
              <a:avLst/>
            </a:prstGeom>
          </p:spPr>
        </p:pic>
      </p:grpSp>
      <p:pic>
        <p:nvPicPr>
          <p:cNvPr id="17" name="Picture 16">
            <a:extLst>
              <a:ext uri="{FF2B5EF4-FFF2-40B4-BE49-F238E27FC236}">
                <a16:creationId xmlns:a16="http://schemas.microsoft.com/office/drawing/2014/main" id="{7966BCA6-10F2-41E0-9E02-DBD1C452A06C}"/>
              </a:ext>
            </a:extLst>
          </p:cNvPr>
          <p:cNvPicPr>
            <a:picLocks noChangeAspect="1"/>
          </p:cNvPicPr>
          <p:nvPr/>
        </p:nvPicPr>
        <p:blipFill>
          <a:blip r:embed="rId4"/>
          <a:stretch>
            <a:fillRect/>
          </a:stretch>
        </p:blipFill>
        <p:spPr>
          <a:xfrm>
            <a:off x="457200" y="1646564"/>
            <a:ext cx="8229600" cy="2824308"/>
          </a:xfrm>
          <a:prstGeom prst="rect">
            <a:avLst/>
          </a:prstGeom>
        </p:spPr>
      </p:pic>
    </p:spTree>
    <p:extLst>
      <p:ext uri="{BB962C8B-B14F-4D97-AF65-F5344CB8AC3E}">
        <p14:creationId xmlns:p14="http://schemas.microsoft.com/office/powerpoint/2010/main" val="272838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D167-359C-4E52-8F3A-7CD6257BDBA3}"/>
              </a:ext>
            </a:extLst>
          </p:cNvPr>
          <p:cNvSpPr>
            <a:spLocks noGrp="1"/>
          </p:cNvSpPr>
          <p:nvPr>
            <p:ph type="title"/>
          </p:nvPr>
        </p:nvSpPr>
        <p:spPr/>
        <p:txBody>
          <a:bodyPr/>
          <a:lstStyle/>
          <a:p>
            <a:r>
              <a:rPr lang="en-GB" sz="2800" dirty="0"/>
              <a:t>Full Time Equivalent (FTE) Comparison</a:t>
            </a:r>
            <a:endParaRPr lang="en-GB" dirty="0"/>
          </a:p>
        </p:txBody>
      </p:sp>
      <p:grpSp>
        <p:nvGrpSpPr>
          <p:cNvPr id="8" name="Group 7">
            <a:extLst>
              <a:ext uri="{FF2B5EF4-FFF2-40B4-BE49-F238E27FC236}">
                <a16:creationId xmlns:a16="http://schemas.microsoft.com/office/drawing/2014/main" id="{E87286D4-C0FD-4B5B-A295-4086B7C3AA4B}"/>
              </a:ext>
            </a:extLst>
          </p:cNvPr>
          <p:cNvGrpSpPr/>
          <p:nvPr/>
        </p:nvGrpSpPr>
        <p:grpSpPr>
          <a:xfrm>
            <a:off x="555547" y="912786"/>
            <a:ext cx="8131253" cy="582050"/>
            <a:chOff x="555547" y="912786"/>
            <a:chExt cx="8131253" cy="582050"/>
          </a:xfrm>
        </p:grpSpPr>
        <p:grpSp>
          <p:nvGrpSpPr>
            <p:cNvPr id="9" name="Group 8">
              <a:extLst>
                <a:ext uri="{FF2B5EF4-FFF2-40B4-BE49-F238E27FC236}">
                  <a16:creationId xmlns:a16="http://schemas.microsoft.com/office/drawing/2014/main" id="{E63CC994-5A27-435C-AE4E-6688B9765572}"/>
                </a:ext>
              </a:extLst>
            </p:cNvPr>
            <p:cNvGrpSpPr/>
            <p:nvPr/>
          </p:nvGrpSpPr>
          <p:grpSpPr>
            <a:xfrm>
              <a:off x="555547" y="912786"/>
              <a:ext cx="8131253" cy="582050"/>
              <a:chOff x="7372746" y="938129"/>
              <a:chExt cx="8131253" cy="582050"/>
            </a:xfrm>
          </p:grpSpPr>
          <p:sp>
            <p:nvSpPr>
              <p:cNvPr id="11" name="Flowchart: Connector 10">
                <a:extLst>
                  <a:ext uri="{FF2B5EF4-FFF2-40B4-BE49-F238E27FC236}">
                    <a16:creationId xmlns:a16="http://schemas.microsoft.com/office/drawing/2014/main" id="{5810D178-BC68-4C6A-8100-EA7075C28684}"/>
                  </a:ext>
                </a:extLst>
              </p:cNvPr>
              <p:cNvSpPr/>
              <p:nvPr/>
            </p:nvSpPr>
            <p:spPr>
              <a:xfrm>
                <a:off x="7372746" y="938129"/>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p>
            </p:txBody>
          </p:sp>
          <p:sp>
            <p:nvSpPr>
              <p:cNvPr id="12" name="TextBox 11">
                <a:extLst>
                  <a:ext uri="{FF2B5EF4-FFF2-40B4-BE49-F238E27FC236}">
                    <a16:creationId xmlns:a16="http://schemas.microsoft.com/office/drawing/2014/main" id="{FFD3D999-0DDF-4673-8C54-AC8F2B04F22E}"/>
                  </a:ext>
                </a:extLst>
              </p:cNvPr>
              <p:cNvSpPr txBox="1"/>
              <p:nvPr/>
            </p:nvSpPr>
            <p:spPr>
              <a:xfrm>
                <a:off x="7973267" y="998754"/>
                <a:ext cx="7530732" cy="461665"/>
              </a:xfrm>
              <a:prstGeom prst="rect">
                <a:avLst/>
              </a:prstGeom>
              <a:noFill/>
            </p:spPr>
            <p:txBody>
              <a:bodyPr wrap="square" rtlCol="0">
                <a:spAutoFit/>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The table shows the calculation and FTE requirements for managing theft contacts, and the comparison between the current and new process.</a:t>
                </a:r>
              </a:p>
            </p:txBody>
          </p:sp>
        </p:grpSp>
        <p:pic>
          <p:nvPicPr>
            <p:cNvPr id="10" name="Graphic 9" descr="Table outline">
              <a:extLst>
                <a:ext uri="{FF2B5EF4-FFF2-40B4-BE49-F238E27FC236}">
                  <a16:creationId xmlns:a16="http://schemas.microsoft.com/office/drawing/2014/main" id="{BE868F33-21FC-4E91-A487-30AA227B2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499" y="973411"/>
              <a:ext cx="460800" cy="460800"/>
            </a:xfrm>
            <a:prstGeom prst="rect">
              <a:avLst/>
            </a:prstGeom>
          </p:spPr>
        </p:pic>
      </p:grpSp>
      <p:grpSp>
        <p:nvGrpSpPr>
          <p:cNvPr id="18" name="Group 17">
            <a:extLst>
              <a:ext uri="{FF2B5EF4-FFF2-40B4-BE49-F238E27FC236}">
                <a16:creationId xmlns:a16="http://schemas.microsoft.com/office/drawing/2014/main" id="{7B71924E-4821-47B6-91AA-AA599045DEF8}"/>
              </a:ext>
            </a:extLst>
          </p:cNvPr>
          <p:cNvGrpSpPr/>
          <p:nvPr/>
        </p:nvGrpSpPr>
        <p:grpSpPr>
          <a:xfrm>
            <a:off x="555547" y="4059671"/>
            <a:ext cx="8131253" cy="582050"/>
            <a:chOff x="7372746" y="938129"/>
            <a:chExt cx="8131253" cy="582050"/>
          </a:xfrm>
        </p:grpSpPr>
        <p:sp>
          <p:nvSpPr>
            <p:cNvPr id="20" name="Flowchart: Connector 19">
              <a:extLst>
                <a:ext uri="{FF2B5EF4-FFF2-40B4-BE49-F238E27FC236}">
                  <a16:creationId xmlns:a16="http://schemas.microsoft.com/office/drawing/2014/main" id="{E85A06CA-C787-4DFF-B0CA-43BCF810C9B8}"/>
                </a:ext>
              </a:extLst>
            </p:cNvPr>
            <p:cNvSpPr/>
            <p:nvPr/>
          </p:nvSpPr>
          <p:spPr>
            <a:xfrm>
              <a:off x="7372746" y="938129"/>
              <a:ext cx="584704" cy="582050"/>
            </a:xfrm>
            <a:prstGeom prst="flowChartConnector">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a:p>
          </p:txBody>
        </p:sp>
        <p:sp>
          <p:nvSpPr>
            <p:cNvPr id="21" name="TextBox 20">
              <a:extLst>
                <a:ext uri="{FF2B5EF4-FFF2-40B4-BE49-F238E27FC236}">
                  <a16:creationId xmlns:a16="http://schemas.microsoft.com/office/drawing/2014/main" id="{E2E71B28-BCA8-4198-99FB-5BAE0DDC6B0A}"/>
                </a:ext>
              </a:extLst>
            </p:cNvPr>
            <p:cNvSpPr txBox="1"/>
            <p:nvPr/>
          </p:nvSpPr>
          <p:spPr>
            <a:xfrm>
              <a:off x="7973267" y="998754"/>
              <a:ext cx="7530732" cy="461665"/>
            </a:xfrm>
            <a:prstGeom prst="rect">
              <a:avLst/>
            </a:prstGeom>
            <a:noFill/>
          </p:spPr>
          <p:txBody>
            <a:bodyPr wrap="square" rtlCol="0">
              <a:spAutoFit/>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As highlighted above, the current theft process (TOG) has 1 FTE, however the new theft process, introduced under Modification 0734 (SUT), based on the indicative figures, will require 4 FTE. </a:t>
              </a:r>
            </a:p>
          </p:txBody>
        </p:sp>
      </p:grpSp>
      <p:pic>
        <p:nvPicPr>
          <p:cNvPr id="22" name="Graphic 21" descr="Exponential Graph outline">
            <a:extLst>
              <a:ext uri="{FF2B5EF4-FFF2-40B4-BE49-F238E27FC236}">
                <a16:creationId xmlns:a16="http://schemas.microsoft.com/office/drawing/2014/main" id="{70CF92C4-16F8-4F1A-BA5A-65BD818C7E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499" y="4121161"/>
            <a:ext cx="460800" cy="460800"/>
          </a:xfrm>
          <a:prstGeom prst="rect">
            <a:avLst/>
          </a:prstGeom>
        </p:spPr>
      </p:pic>
      <p:pic>
        <p:nvPicPr>
          <p:cNvPr id="24" name="Picture 23">
            <a:extLst>
              <a:ext uri="{FF2B5EF4-FFF2-40B4-BE49-F238E27FC236}">
                <a16:creationId xmlns:a16="http://schemas.microsoft.com/office/drawing/2014/main" id="{8F5F5B4C-4846-4404-A0E0-4818E800CB73}"/>
              </a:ext>
            </a:extLst>
          </p:cNvPr>
          <p:cNvPicPr>
            <a:picLocks noChangeAspect="1"/>
          </p:cNvPicPr>
          <p:nvPr/>
        </p:nvPicPr>
        <p:blipFill>
          <a:blip r:embed="rId6"/>
          <a:stretch>
            <a:fillRect/>
          </a:stretch>
        </p:blipFill>
        <p:spPr>
          <a:xfrm>
            <a:off x="1645629" y="1694457"/>
            <a:ext cx="5383385" cy="2013968"/>
          </a:xfrm>
          <a:prstGeom prst="rect">
            <a:avLst/>
          </a:prstGeom>
        </p:spPr>
      </p:pic>
    </p:spTree>
    <p:extLst>
      <p:ext uri="{BB962C8B-B14F-4D97-AF65-F5344CB8AC3E}">
        <p14:creationId xmlns:p14="http://schemas.microsoft.com/office/powerpoint/2010/main" val="3625206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ight Triangle 67">
            <a:extLst>
              <a:ext uri="{FF2B5EF4-FFF2-40B4-BE49-F238E27FC236}">
                <a16:creationId xmlns:a16="http://schemas.microsoft.com/office/drawing/2014/main" id="{95AA0AE9-AAE4-4347-B5BE-185897C2DAE8}"/>
              </a:ext>
            </a:extLst>
          </p:cNvPr>
          <p:cNvSpPr/>
          <p:nvPr/>
        </p:nvSpPr>
        <p:spPr>
          <a:xfrm rot="18913087">
            <a:off x="8463696" y="1106748"/>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67" name="Right Triangle 66">
            <a:extLst>
              <a:ext uri="{FF2B5EF4-FFF2-40B4-BE49-F238E27FC236}">
                <a16:creationId xmlns:a16="http://schemas.microsoft.com/office/drawing/2014/main" id="{2252EEC4-AC11-40A9-9238-F6AAC69E1366}"/>
              </a:ext>
            </a:extLst>
          </p:cNvPr>
          <p:cNvSpPr/>
          <p:nvPr/>
        </p:nvSpPr>
        <p:spPr>
          <a:xfrm rot="18848706">
            <a:off x="5317154" y="1106884"/>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65" name="Rectangle 64">
            <a:extLst>
              <a:ext uri="{FF2B5EF4-FFF2-40B4-BE49-F238E27FC236}">
                <a16:creationId xmlns:a16="http://schemas.microsoft.com/office/drawing/2014/main" id="{24D2DCEA-D13C-4978-95BD-30468C0B77C1}"/>
              </a:ext>
            </a:extLst>
          </p:cNvPr>
          <p:cNvSpPr/>
          <p:nvPr/>
        </p:nvSpPr>
        <p:spPr>
          <a:xfrm>
            <a:off x="5297937" y="1354425"/>
            <a:ext cx="3659932" cy="3440943"/>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r>
              <a:rPr lang="en-GB" sz="1100" dirty="0">
                <a:solidFill>
                  <a:schemeClr val="accent4">
                    <a:lumMod val="75000"/>
                  </a:schemeClr>
                </a:solidFill>
              </a:rPr>
              <a:t>It would be accepted that a large backlog of contacts would be expected to build up and be ongoing if assumptions on volumes are correct (1000 contacts per month).</a:t>
            </a:r>
          </a:p>
          <a:p>
            <a:pPr marL="171450" indent="-171450" algn="ctr">
              <a:buFont typeface="Arial" panose="020B0604020202020204" pitchFamily="34" charset="0"/>
              <a:buChar char="•"/>
            </a:pPr>
            <a:endParaRPr lang="en-GB" sz="1100" dirty="0">
              <a:solidFill>
                <a:schemeClr val="accent4">
                  <a:lumMod val="75000"/>
                </a:schemeClr>
              </a:solidFill>
            </a:endParaRPr>
          </a:p>
          <a:p>
            <a:pPr marL="171450" indent="-171450" algn="ctr">
              <a:buFont typeface="Arial" panose="020B0604020202020204" pitchFamily="34" charset="0"/>
              <a:buChar char="•"/>
            </a:pPr>
            <a:r>
              <a:rPr lang="en-GB" sz="1100" dirty="0">
                <a:solidFill>
                  <a:schemeClr val="accent4">
                    <a:lumMod val="75000"/>
                  </a:schemeClr>
                </a:solidFill>
              </a:rPr>
              <a:t>Existing resource utilised with no incremental resource.</a:t>
            </a:r>
          </a:p>
          <a:p>
            <a:pPr marL="171450" indent="-171450" algn="ctr">
              <a:buFont typeface="Arial" panose="020B0604020202020204" pitchFamily="34" charset="0"/>
              <a:buChar char="•"/>
            </a:pPr>
            <a:endParaRPr lang="en-GB" sz="1100" dirty="0">
              <a:solidFill>
                <a:schemeClr val="accent4">
                  <a:lumMod val="75000"/>
                </a:schemeClr>
              </a:solidFill>
            </a:endParaRPr>
          </a:p>
          <a:p>
            <a:pPr marL="171450" indent="-171450" algn="ctr">
              <a:buFont typeface="Arial" panose="020B0604020202020204" pitchFamily="34" charset="0"/>
              <a:buChar char="•"/>
            </a:pPr>
            <a:r>
              <a:rPr lang="en-US" sz="1100" dirty="0">
                <a:solidFill>
                  <a:schemeClr val="accent4">
                    <a:lumMod val="75000"/>
                  </a:schemeClr>
                </a:solidFill>
              </a:rPr>
              <a:t>No immediate impact to DSC change budget.  </a:t>
            </a:r>
            <a:endParaRPr lang="en-US" sz="1100" dirty="0">
              <a:solidFill>
                <a:schemeClr val="accent4">
                  <a:lumMod val="75000"/>
                </a:schemeClr>
              </a:solidFill>
              <a:cs typeface="Arial"/>
            </a:endParaRPr>
          </a:p>
          <a:p>
            <a:pPr marL="171450" indent="-171450" algn="ctr">
              <a:buFont typeface="Arial" panose="020B0604020202020204" pitchFamily="34" charset="0"/>
              <a:buChar char="•"/>
            </a:pPr>
            <a:endParaRPr lang="en-GB" sz="1100" dirty="0">
              <a:solidFill>
                <a:schemeClr val="accent4">
                  <a:lumMod val="75000"/>
                </a:schemeClr>
              </a:solidFill>
            </a:endParaRPr>
          </a:p>
          <a:p>
            <a:pPr marL="171450" indent="-171450" algn="ctr">
              <a:buFont typeface="Arial" panose="020B0604020202020204" pitchFamily="34" charset="0"/>
              <a:buChar char="•"/>
            </a:pPr>
            <a:r>
              <a:rPr lang="en-US" sz="1100" dirty="0">
                <a:solidFill>
                  <a:schemeClr val="accent4">
                    <a:lumMod val="75000"/>
                  </a:schemeClr>
                </a:solidFill>
              </a:rPr>
              <a:t>Potential backlog of SUT contacts delaying theft charges to relevant suppliers and opposite credits to UIG would be expected. </a:t>
            </a:r>
          </a:p>
          <a:p>
            <a:pPr marL="171450" indent="-171450" algn="ctr">
              <a:buFont typeface="Arial" panose="020B0604020202020204" pitchFamily="34" charset="0"/>
              <a:buChar char="•"/>
            </a:pPr>
            <a:endParaRPr lang="en-US" sz="1100" dirty="0">
              <a:solidFill>
                <a:schemeClr val="accent4">
                  <a:lumMod val="75000"/>
                </a:schemeClr>
              </a:solidFill>
            </a:endParaRPr>
          </a:p>
          <a:p>
            <a:pPr marL="171450" indent="-171450" algn="ctr">
              <a:buFont typeface="Arial" panose="020B0604020202020204" pitchFamily="34" charset="0"/>
              <a:buChar char="•"/>
            </a:pPr>
            <a:r>
              <a:rPr lang="en-US" sz="1100" dirty="0">
                <a:solidFill>
                  <a:schemeClr val="accent4">
                    <a:lumMod val="75000"/>
                  </a:schemeClr>
                </a:solidFill>
              </a:rPr>
              <a:t>We would expect BP23 would need to include assumed resources following review period (6 months).</a:t>
            </a:r>
          </a:p>
          <a:p>
            <a:pPr marL="171450" indent="-171450" algn="ctr">
              <a:buFont typeface="Arial" panose="020B0604020202020204" pitchFamily="34" charset="0"/>
              <a:buChar char="•"/>
            </a:pPr>
            <a:endParaRPr lang="en-US" sz="1100" dirty="0">
              <a:solidFill>
                <a:schemeClr val="accent4">
                  <a:lumMod val="75000"/>
                </a:schemeClr>
              </a:solidFill>
            </a:endParaRPr>
          </a:p>
          <a:p>
            <a:pPr marL="171450" indent="-171450" algn="ctr">
              <a:buFont typeface="Arial" panose="020B0604020202020204" pitchFamily="34" charset="0"/>
              <a:buChar char="•"/>
            </a:pPr>
            <a:r>
              <a:rPr lang="en-GB" sz="1100" dirty="0">
                <a:solidFill>
                  <a:schemeClr val="accent4">
                    <a:lumMod val="75000"/>
                  </a:schemeClr>
                </a:solidFill>
              </a:rPr>
              <a:t>No Performance Indicators for 6 months, review findings to be </a:t>
            </a:r>
            <a:r>
              <a:rPr lang="en-US" sz="1100" dirty="0">
                <a:solidFill>
                  <a:schemeClr val="accent4">
                    <a:lumMod val="75000"/>
                  </a:schemeClr>
                </a:solidFill>
              </a:rPr>
              <a:t>taken to </a:t>
            </a:r>
            <a:r>
              <a:rPr lang="en-US" sz="1100" dirty="0" err="1">
                <a:solidFill>
                  <a:schemeClr val="accent4">
                    <a:lumMod val="75000"/>
                  </a:schemeClr>
                </a:solidFill>
              </a:rPr>
              <a:t>ChMC</a:t>
            </a:r>
            <a:r>
              <a:rPr lang="en-US" sz="1100" dirty="0">
                <a:solidFill>
                  <a:schemeClr val="accent4">
                    <a:lumMod val="75000"/>
                  </a:schemeClr>
                </a:solidFill>
              </a:rPr>
              <a:t> in April 23.</a:t>
            </a:r>
            <a:endParaRPr lang="en-GB" sz="1100" dirty="0">
              <a:solidFill>
                <a:schemeClr val="accent4">
                  <a:lumMod val="75000"/>
                </a:schemeClr>
              </a:solidFill>
            </a:endParaRPr>
          </a:p>
        </p:txBody>
      </p:sp>
      <p:sp>
        <p:nvSpPr>
          <p:cNvPr id="45" name="Right Triangle 44">
            <a:extLst>
              <a:ext uri="{FF2B5EF4-FFF2-40B4-BE49-F238E27FC236}">
                <a16:creationId xmlns:a16="http://schemas.microsoft.com/office/drawing/2014/main" id="{D801AFB4-0FD4-46A5-A52D-046CF01BD3B2}"/>
              </a:ext>
            </a:extLst>
          </p:cNvPr>
          <p:cNvSpPr/>
          <p:nvPr/>
        </p:nvSpPr>
        <p:spPr>
          <a:xfrm rot="18848706">
            <a:off x="2541046" y="3739193"/>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46" name="Right Triangle 45">
            <a:extLst>
              <a:ext uri="{FF2B5EF4-FFF2-40B4-BE49-F238E27FC236}">
                <a16:creationId xmlns:a16="http://schemas.microsoft.com/office/drawing/2014/main" id="{3FA2331E-826C-46BB-933B-B3758B73F408}"/>
              </a:ext>
            </a:extLst>
          </p:cNvPr>
          <p:cNvSpPr/>
          <p:nvPr/>
        </p:nvSpPr>
        <p:spPr>
          <a:xfrm rot="18972478">
            <a:off x="4386730" y="3728632"/>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43" name="Right Triangle 42">
            <a:extLst>
              <a:ext uri="{FF2B5EF4-FFF2-40B4-BE49-F238E27FC236}">
                <a16:creationId xmlns:a16="http://schemas.microsoft.com/office/drawing/2014/main" id="{2BDC8110-F7F1-46B8-861C-C115DF8A228D}"/>
              </a:ext>
            </a:extLst>
          </p:cNvPr>
          <p:cNvSpPr/>
          <p:nvPr/>
        </p:nvSpPr>
        <p:spPr>
          <a:xfrm rot="18848706">
            <a:off x="2541483" y="1631366"/>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44" name="Right Triangle 43">
            <a:extLst>
              <a:ext uri="{FF2B5EF4-FFF2-40B4-BE49-F238E27FC236}">
                <a16:creationId xmlns:a16="http://schemas.microsoft.com/office/drawing/2014/main" id="{C80CA2E0-106E-45AE-AFB1-D5B178BB0C55}"/>
              </a:ext>
            </a:extLst>
          </p:cNvPr>
          <p:cNvSpPr/>
          <p:nvPr/>
        </p:nvSpPr>
        <p:spPr>
          <a:xfrm rot="18972478">
            <a:off x="4388552" y="1617724"/>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40" name="Right Triangle 39">
            <a:extLst>
              <a:ext uri="{FF2B5EF4-FFF2-40B4-BE49-F238E27FC236}">
                <a16:creationId xmlns:a16="http://schemas.microsoft.com/office/drawing/2014/main" id="{153B5F40-EA82-443F-BD8E-3777A8981D57}"/>
              </a:ext>
            </a:extLst>
          </p:cNvPr>
          <p:cNvSpPr/>
          <p:nvPr/>
        </p:nvSpPr>
        <p:spPr>
          <a:xfrm rot="18848706">
            <a:off x="2531049" y="2723713"/>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39" name="Right Triangle 38">
            <a:extLst>
              <a:ext uri="{FF2B5EF4-FFF2-40B4-BE49-F238E27FC236}">
                <a16:creationId xmlns:a16="http://schemas.microsoft.com/office/drawing/2014/main" id="{DC9CBF66-B6D7-477A-AD2F-D5E8AA587AF9}"/>
              </a:ext>
            </a:extLst>
          </p:cNvPr>
          <p:cNvSpPr/>
          <p:nvPr/>
        </p:nvSpPr>
        <p:spPr>
          <a:xfrm rot="18972478">
            <a:off x="4375630" y="2714271"/>
            <a:ext cx="479956" cy="495085"/>
          </a:xfrm>
          <a:prstGeom prst="rtTriangle">
            <a:avLst/>
          </a:prstGeom>
          <a:solidFill>
            <a:schemeClr val="accent4"/>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grpSp>
        <p:nvGrpSpPr>
          <p:cNvPr id="8" name="Group 7">
            <a:extLst>
              <a:ext uri="{FF2B5EF4-FFF2-40B4-BE49-F238E27FC236}">
                <a16:creationId xmlns:a16="http://schemas.microsoft.com/office/drawing/2014/main" id="{81FE38BA-DB73-452B-9A65-24AEB1D905BB}"/>
              </a:ext>
            </a:extLst>
          </p:cNvPr>
          <p:cNvGrpSpPr/>
          <p:nvPr/>
        </p:nvGrpSpPr>
        <p:grpSpPr>
          <a:xfrm>
            <a:off x="331746" y="1519215"/>
            <a:ext cx="1526037" cy="914407"/>
            <a:chOff x="331746" y="1519215"/>
            <a:chExt cx="1526037" cy="914407"/>
          </a:xfrm>
          <a:solidFill>
            <a:schemeClr val="accent4"/>
          </a:solidFill>
        </p:grpSpPr>
        <p:sp>
          <p:nvSpPr>
            <p:cNvPr id="23" name="Right Triangle 22">
              <a:extLst>
                <a:ext uri="{FF2B5EF4-FFF2-40B4-BE49-F238E27FC236}">
                  <a16:creationId xmlns:a16="http://schemas.microsoft.com/office/drawing/2014/main" id="{D6805370-7E82-41BB-B6D3-28EC5BBDD956}"/>
                </a:ext>
              </a:extLst>
            </p:cNvPr>
            <p:cNvSpPr/>
            <p:nvPr/>
          </p:nvSpPr>
          <p:spPr>
            <a:xfrm rot="18884784">
              <a:off x="331746" y="1519215"/>
              <a:ext cx="914400" cy="914400"/>
            </a:xfrm>
            <a:prstGeom prst="rtTriangle">
              <a:avLst/>
            </a:prstGeom>
            <a:grp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5" name="Right Triangle 4">
              <a:extLst>
                <a:ext uri="{FF2B5EF4-FFF2-40B4-BE49-F238E27FC236}">
                  <a16:creationId xmlns:a16="http://schemas.microsoft.com/office/drawing/2014/main" id="{8742FBB1-39B5-47CB-8A08-A083E72D17B0}"/>
                </a:ext>
              </a:extLst>
            </p:cNvPr>
            <p:cNvSpPr/>
            <p:nvPr/>
          </p:nvSpPr>
          <p:spPr>
            <a:xfrm rot="18903876">
              <a:off x="943383" y="1519222"/>
              <a:ext cx="914400" cy="914400"/>
            </a:xfrm>
            <a:prstGeom prst="rtTriangle">
              <a:avLst/>
            </a:prstGeom>
            <a:grp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gr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dirty="0"/>
              <a:t>Option 1 - Use Current Resource</a:t>
            </a:r>
            <a:endParaRPr lang="en-GB" dirty="0"/>
          </a:p>
        </p:txBody>
      </p:sp>
      <p:sp>
        <p:nvSpPr>
          <p:cNvPr id="142" name="Rectangle 141">
            <a:extLst>
              <a:ext uri="{FF2B5EF4-FFF2-40B4-BE49-F238E27FC236}">
                <a16:creationId xmlns:a16="http://schemas.microsoft.com/office/drawing/2014/main" id="{A1DA7F5C-74B3-4FF4-A27A-032697ECDF5C}"/>
              </a:ext>
            </a:extLst>
          </p:cNvPr>
          <p:cNvSpPr/>
          <p:nvPr/>
        </p:nvSpPr>
        <p:spPr>
          <a:xfrm>
            <a:off x="265567" y="1923080"/>
            <a:ext cx="1658477" cy="2440091"/>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a:solidFill>
                  <a:schemeClr val="accent4">
                    <a:lumMod val="75000"/>
                  </a:schemeClr>
                </a:solidFill>
              </a:rPr>
              <a:t>Utilise the current 1 x FTE working on TOG contacts, to be transferred to SUT contacts moving forwards. No increase in resources. </a:t>
            </a:r>
          </a:p>
        </p:txBody>
      </p:sp>
      <p:sp>
        <p:nvSpPr>
          <p:cNvPr id="54" name="Rectangle 53">
            <a:extLst>
              <a:ext uri="{FF2B5EF4-FFF2-40B4-BE49-F238E27FC236}">
                <a16:creationId xmlns:a16="http://schemas.microsoft.com/office/drawing/2014/main" id="{F3FC84B3-CA2A-44C5-AB78-2D16AC2F59D5}"/>
              </a:ext>
            </a:extLst>
          </p:cNvPr>
          <p:cNvSpPr/>
          <p:nvPr/>
        </p:nvSpPr>
        <p:spPr>
          <a:xfrm>
            <a:off x="2548088" y="2924503"/>
            <a:ext cx="2300400" cy="399600"/>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4">
                    <a:lumMod val="75000"/>
                  </a:schemeClr>
                </a:solidFill>
              </a:rPr>
              <a:t>£0</a:t>
            </a:r>
          </a:p>
        </p:txBody>
      </p:sp>
      <p:sp>
        <p:nvSpPr>
          <p:cNvPr id="55" name="Rectangle 54">
            <a:extLst>
              <a:ext uri="{FF2B5EF4-FFF2-40B4-BE49-F238E27FC236}">
                <a16:creationId xmlns:a16="http://schemas.microsoft.com/office/drawing/2014/main" id="{E7AB65FD-6453-4F6E-B1AD-02FAD37816B5}"/>
              </a:ext>
            </a:extLst>
          </p:cNvPr>
          <p:cNvSpPr/>
          <p:nvPr/>
        </p:nvSpPr>
        <p:spPr>
          <a:xfrm>
            <a:off x="2548088" y="3918208"/>
            <a:ext cx="2300400" cy="399600"/>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4">
                    <a:lumMod val="75000"/>
                  </a:schemeClr>
                </a:solidFill>
              </a:rPr>
              <a:t>N/A</a:t>
            </a:r>
          </a:p>
        </p:txBody>
      </p:sp>
      <p:sp>
        <p:nvSpPr>
          <p:cNvPr id="4" name="Rectangle: Top Corners Rounded 3">
            <a:extLst>
              <a:ext uri="{FF2B5EF4-FFF2-40B4-BE49-F238E27FC236}">
                <a16:creationId xmlns:a16="http://schemas.microsoft.com/office/drawing/2014/main" id="{3501A8ED-AF1A-4396-8220-AC95546C4206}"/>
              </a:ext>
            </a:extLst>
          </p:cNvPr>
          <p:cNvSpPr/>
          <p:nvPr/>
        </p:nvSpPr>
        <p:spPr>
          <a:xfrm>
            <a:off x="142449" y="1237758"/>
            <a:ext cx="1904714" cy="738664"/>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1</a:t>
            </a:r>
          </a:p>
          <a:p>
            <a:pPr algn="ctr"/>
            <a:endParaRPr lang="en-GB" sz="500" dirty="0">
              <a:solidFill>
                <a:schemeClr val="accent1"/>
              </a:solidFill>
            </a:endParaRPr>
          </a:p>
          <a:p>
            <a:pPr algn="ctr"/>
            <a:r>
              <a:rPr lang="en-GB" sz="1100" dirty="0">
                <a:solidFill>
                  <a:schemeClr val="accent1"/>
                </a:solidFill>
              </a:rPr>
              <a:t>Use Current Resource</a:t>
            </a:r>
          </a:p>
        </p:txBody>
      </p:sp>
      <p:sp>
        <p:nvSpPr>
          <p:cNvPr id="3" name="Teardrop 2">
            <a:extLst>
              <a:ext uri="{FF2B5EF4-FFF2-40B4-BE49-F238E27FC236}">
                <a16:creationId xmlns:a16="http://schemas.microsoft.com/office/drawing/2014/main" id="{C7E8E58A-3046-48A8-9AE4-3AC1806BAAAC}"/>
              </a:ext>
            </a:extLst>
          </p:cNvPr>
          <p:cNvSpPr>
            <a:spLocks noChangeAspect="1"/>
          </p:cNvSpPr>
          <p:nvPr/>
        </p:nvSpPr>
        <p:spPr>
          <a:xfrm rot="8144344">
            <a:off x="830304" y="703537"/>
            <a:ext cx="529002" cy="529002"/>
          </a:xfrm>
          <a:prstGeom prst="teardrop">
            <a:avLst/>
          </a:prstGeom>
          <a:ln>
            <a:solidFill>
              <a:schemeClr val="accent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accent4">
                  <a:lumMod val="75000"/>
                </a:schemeClr>
              </a:solidFill>
            </a:endParaRPr>
          </a:p>
        </p:txBody>
      </p:sp>
      <p:pic>
        <p:nvPicPr>
          <p:cNvPr id="10" name="Graphic 9" descr="User outline">
            <a:extLst>
              <a:ext uri="{FF2B5EF4-FFF2-40B4-BE49-F238E27FC236}">
                <a16:creationId xmlns:a16="http://schemas.microsoft.com/office/drawing/2014/main" id="{8D09A9CE-F145-4333-B042-7EB6127673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567" y="748830"/>
            <a:ext cx="446400" cy="446400"/>
          </a:xfrm>
          <a:prstGeom prst="rect">
            <a:avLst/>
          </a:prstGeom>
        </p:spPr>
      </p:pic>
      <p:sp>
        <p:nvSpPr>
          <p:cNvPr id="35" name="Rectangle 34">
            <a:extLst>
              <a:ext uri="{FF2B5EF4-FFF2-40B4-BE49-F238E27FC236}">
                <a16:creationId xmlns:a16="http://schemas.microsoft.com/office/drawing/2014/main" id="{1690E082-76CD-407F-97C5-2F3DCFF8B064}"/>
              </a:ext>
            </a:extLst>
          </p:cNvPr>
          <p:cNvSpPr/>
          <p:nvPr/>
        </p:nvSpPr>
        <p:spPr>
          <a:xfrm>
            <a:off x="2535599" y="1815524"/>
            <a:ext cx="2301648" cy="399487"/>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4">
                    <a:lumMod val="75000"/>
                  </a:schemeClr>
                </a:solidFill>
              </a:rPr>
              <a:t>£0</a:t>
            </a:r>
          </a:p>
        </p:txBody>
      </p:sp>
      <p:sp>
        <p:nvSpPr>
          <p:cNvPr id="61" name="Rectangle: Top Corners Rounded 60">
            <a:extLst>
              <a:ext uri="{FF2B5EF4-FFF2-40B4-BE49-F238E27FC236}">
                <a16:creationId xmlns:a16="http://schemas.microsoft.com/office/drawing/2014/main" id="{C4098C04-1CCA-471A-A1F9-A8C40FACE6C7}"/>
              </a:ext>
            </a:extLst>
          </p:cNvPr>
          <p:cNvSpPr/>
          <p:nvPr/>
        </p:nvSpPr>
        <p:spPr>
          <a:xfrm>
            <a:off x="2436756" y="1492299"/>
            <a:ext cx="2528823" cy="399600"/>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BP22 DSC Change Budget</a:t>
            </a:r>
          </a:p>
        </p:txBody>
      </p:sp>
      <p:sp>
        <p:nvSpPr>
          <p:cNvPr id="62" name="Rectangle: Top Corners Rounded 61">
            <a:extLst>
              <a:ext uri="{FF2B5EF4-FFF2-40B4-BE49-F238E27FC236}">
                <a16:creationId xmlns:a16="http://schemas.microsoft.com/office/drawing/2014/main" id="{DA743257-BC30-4A23-B2E9-7BA94EA4787F}"/>
              </a:ext>
            </a:extLst>
          </p:cNvPr>
          <p:cNvSpPr/>
          <p:nvPr/>
        </p:nvSpPr>
        <p:spPr>
          <a:xfrm>
            <a:off x="2423716" y="2565639"/>
            <a:ext cx="2528823" cy="399600"/>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BP23 Ongoing Uplift</a:t>
            </a:r>
          </a:p>
        </p:txBody>
      </p:sp>
      <p:sp>
        <p:nvSpPr>
          <p:cNvPr id="64" name="Rectangle: Top Corners Rounded 63">
            <a:extLst>
              <a:ext uri="{FF2B5EF4-FFF2-40B4-BE49-F238E27FC236}">
                <a16:creationId xmlns:a16="http://schemas.microsoft.com/office/drawing/2014/main" id="{1C795615-CA8A-4344-B3F5-A8491BA9910A}"/>
              </a:ext>
            </a:extLst>
          </p:cNvPr>
          <p:cNvSpPr/>
          <p:nvPr/>
        </p:nvSpPr>
        <p:spPr>
          <a:xfrm>
            <a:off x="2431324" y="3576574"/>
            <a:ext cx="2528823" cy="399600"/>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Funding Party</a:t>
            </a:r>
          </a:p>
        </p:txBody>
      </p:sp>
      <p:sp>
        <p:nvSpPr>
          <p:cNvPr id="66" name="Rectangle: Top Corners Rounded 65">
            <a:extLst>
              <a:ext uri="{FF2B5EF4-FFF2-40B4-BE49-F238E27FC236}">
                <a16:creationId xmlns:a16="http://schemas.microsoft.com/office/drawing/2014/main" id="{D522110F-9BED-4BEF-B9F4-C720CED9E99E}"/>
              </a:ext>
            </a:extLst>
          </p:cNvPr>
          <p:cNvSpPr/>
          <p:nvPr/>
        </p:nvSpPr>
        <p:spPr>
          <a:xfrm>
            <a:off x="5204871" y="954826"/>
            <a:ext cx="3846064" cy="399600"/>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Additional Information</a:t>
            </a:r>
          </a:p>
        </p:txBody>
      </p:sp>
    </p:spTree>
    <p:extLst>
      <p:ext uri="{BB962C8B-B14F-4D97-AF65-F5344CB8AC3E}">
        <p14:creationId xmlns:p14="http://schemas.microsoft.com/office/powerpoint/2010/main" val="3281695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ight Triangle 67">
            <a:extLst>
              <a:ext uri="{FF2B5EF4-FFF2-40B4-BE49-F238E27FC236}">
                <a16:creationId xmlns:a16="http://schemas.microsoft.com/office/drawing/2014/main" id="{95AA0AE9-AAE4-4347-B5BE-185897C2DAE8}"/>
              </a:ext>
            </a:extLst>
          </p:cNvPr>
          <p:cNvSpPr/>
          <p:nvPr/>
        </p:nvSpPr>
        <p:spPr>
          <a:xfrm rot="18913087">
            <a:off x="8463696" y="1106747"/>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67" name="Right Triangle 66">
            <a:extLst>
              <a:ext uri="{FF2B5EF4-FFF2-40B4-BE49-F238E27FC236}">
                <a16:creationId xmlns:a16="http://schemas.microsoft.com/office/drawing/2014/main" id="{2252EEC4-AC11-40A9-9238-F6AAC69E1366}"/>
              </a:ext>
            </a:extLst>
          </p:cNvPr>
          <p:cNvSpPr/>
          <p:nvPr/>
        </p:nvSpPr>
        <p:spPr>
          <a:xfrm rot="18848706">
            <a:off x="5317154" y="1106883"/>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65" name="Rectangle 64">
            <a:extLst>
              <a:ext uri="{FF2B5EF4-FFF2-40B4-BE49-F238E27FC236}">
                <a16:creationId xmlns:a16="http://schemas.microsoft.com/office/drawing/2014/main" id="{24D2DCEA-D13C-4978-95BD-30468C0B77C1}"/>
              </a:ext>
            </a:extLst>
          </p:cNvPr>
          <p:cNvSpPr/>
          <p:nvPr/>
        </p:nvSpPr>
        <p:spPr>
          <a:xfrm>
            <a:off x="5297937" y="1354424"/>
            <a:ext cx="3659932" cy="3364161"/>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r>
              <a:rPr lang="en-US" sz="1100" dirty="0">
                <a:solidFill>
                  <a:schemeClr val="accent3">
                    <a:lumMod val="75000"/>
                  </a:schemeClr>
                </a:solidFill>
              </a:rPr>
              <a:t>This would result in £37k of Change Budget (6 months x 2 FTE) required and ongoing costs of £74k with backlogs growing and enduring if assumptions are correct</a:t>
            </a:r>
          </a:p>
          <a:p>
            <a:pPr marL="171450" indent="-171450" algn="ctr">
              <a:buFont typeface="Arial" panose="020B0604020202020204" pitchFamily="34" charset="0"/>
              <a:buChar char="•"/>
            </a:pPr>
            <a:endParaRPr lang="en-GB" sz="1100" dirty="0">
              <a:solidFill>
                <a:schemeClr val="accent3">
                  <a:lumMod val="75000"/>
                </a:schemeClr>
              </a:solidFill>
            </a:endParaRPr>
          </a:p>
          <a:p>
            <a:pPr marL="171450" indent="-171450" algn="ctr">
              <a:buFont typeface="Arial" panose="020B0604020202020204" pitchFamily="34" charset="0"/>
              <a:buChar char="•"/>
            </a:pPr>
            <a:r>
              <a:rPr lang="en-US" sz="1100" dirty="0">
                <a:solidFill>
                  <a:schemeClr val="accent3">
                    <a:lumMod val="75000"/>
                  </a:schemeClr>
                </a:solidFill>
              </a:rPr>
              <a:t>2 additional FTE and 1 existing FTE</a:t>
            </a:r>
          </a:p>
          <a:p>
            <a:pPr algn="ctr"/>
            <a:endParaRPr lang="en-GB" sz="1100" dirty="0">
              <a:solidFill>
                <a:schemeClr val="accent3">
                  <a:lumMod val="75000"/>
                </a:schemeClr>
              </a:solidFill>
            </a:endParaRPr>
          </a:p>
          <a:p>
            <a:pPr marL="171450" indent="-171450" algn="ctr">
              <a:buFont typeface="Arial" panose="020B0604020202020204" pitchFamily="34" charset="0"/>
              <a:buChar char="•"/>
            </a:pPr>
            <a:r>
              <a:rPr lang="en-US" sz="1100" dirty="0">
                <a:solidFill>
                  <a:schemeClr val="accent3">
                    <a:lumMod val="75000"/>
                  </a:schemeClr>
                </a:solidFill>
              </a:rPr>
              <a:t>Still expected to result in ongoing and increasing backlog of SUT contacts, delaying theft charges to relevant suppliers and opposite credits to UIG.</a:t>
            </a:r>
          </a:p>
          <a:p>
            <a:pPr marL="171450" indent="-171450" algn="ctr">
              <a:buFont typeface="Arial" panose="020B0604020202020204" pitchFamily="34" charset="0"/>
              <a:buChar char="•"/>
            </a:pPr>
            <a:endParaRPr lang="en-US" sz="1100" dirty="0">
              <a:solidFill>
                <a:schemeClr val="accent3">
                  <a:lumMod val="75000"/>
                </a:schemeClr>
              </a:solidFill>
            </a:endParaRPr>
          </a:p>
          <a:p>
            <a:pPr marL="171450" indent="-171450" algn="ctr">
              <a:buFont typeface="Arial" panose="020B0604020202020204" pitchFamily="34" charset="0"/>
              <a:buChar char="•"/>
            </a:pPr>
            <a:r>
              <a:rPr lang="en-US" sz="1100" dirty="0">
                <a:solidFill>
                  <a:schemeClr val="accent3">
                    <a:lumMod val="75000"/>
                  </a:schemeClr>
                </a:solidFill>
              </a:rPr>
              <a:t>Reduced backlog build up when compared to Option 1, meaning charges invoiced to relevant parties will happen more quickly.</a:t>
            </a:r>
          </a:p>
          <a:p>
            <a:pPr marL="171450" indent="-171450" algn="ctr">
              <a:buFont typeface="Arial" panose="020B0604020202020204" pitchFamily="34" charset="0"/>
              <a:buChar char="•"/>
            </a:pPr>
            <a:endParaRPr lang="en-US" sz="1100" dirty="0">
              <a:solidFill>
                <a:schemeClr val="accent3">
                  <a:lumMod val="75000"/>
                </a:schemeClr>
              </a:solidFill>
            </a:endParaRPr>
          </a:p>
          <a:p>
            <a:pPr marL="171450" indent="-171450" algn="ctr">
              <a:buFont typeface="Arial" panose="020B0604020202020204" pitchFamily="34" charset="0"/>
              <a:buChar char="•"/>
            </a:pPr>
            <a:r>
              <a:rPr lang="en-US" sz="1100" dirty="0">
                <a:solidFill>
                  <a:schemeClr val="accent3">
                    <a:lumMod val="75000"/>
                  </a:schemeClr>
                </a:solidFill>
              </a:rPr>
              <a:t>No Performance Indicators for 6 months, review findings to be taken to </a:t>
            </a:r>
            <a:r>
              <a:rPr lang="en-US" sz="1100" dirty="0" err="1">
                <a:solidFill>
                  <a:schemeClr val="accent3">
                    <a:lumMod val="75000"/>
                  </a:schemeClr>
                </a:solidFill>
              </a:rPr>
              <a:t>ChMC</a:t>
            </a:r>
            <a:r>
              <a:rPr lang="en-US" sz="1100" dirty="0">
                <a:solidFill>
                  <a:schemeClr val="accent3">
                    <a:lumMod val="75000"/>
                  </a:schemeClr>
                </a:solidFill>
              </a:rPr>
              <a:t> in April 23.</a:t>
            </a:r>
          </a:p>
          <a:p>
            <a:pPr marL="171450" indent="-171450" algn="ctr">
              <a:buFont typeface="Arial" panose="020B0604020202020204" pitchFamily="34" charset="0"/>
              <a:buChar char="•"/>
            </a:pPr>
            <a:endParaRPr lang="en-US" sz="1100" dirty="0">
              <a:solidFill>
                <a:schemeClr val="accent3">
                  <a:lumMod val="75000"/>
                </a:schemeClr>
              </a:solidFill>
            </a:endParaRPr>
          </a:p>
        </p:txBody>
      </p:sp>
      <p:sp>
        <p:nvSpPr>
          <p:cNvPr id="45" name="Right Triangle 44">
            <a:extLst>
              <a:ext uri="{FF2B5EF4-FFF2-40B4-BE49-F238E27FC236}">
                <a16:creationId xmlns:a16="http://schemas.microsoft.com/office/drawing/2014/main" id="{D801AFB4-0FD4-46A5-A52D-046CF01BD3B2}"/>
              </a:ext>
            </a:extLst>
          </p:cNvPr>
          <p:cNvSpPr/>
          <p:nvPr/>
        </p:nvSpPr>
        <p:spPr>
          <a:xfrm rot="18848706">
            <a:off x="2541046" y="3739193"/>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46" name="Right Triangle 45">
            <a:extLst>
              <a:ext uri="{FF2B5EF4-FFF2-40B4-BE49-F238E27FC236}">
                <a16:creationId xmlns:a16="http://schemas.microsoft.com/office/drawing/2014/main" id="{3FA2331E-826C-46BB-933B-B3758B73F408}"/>
              </a:ext>
            </a:extLst>
          </p:cNvPr>
          <p:cNvSpPr/>
          <p:nvPr/>
        </p:nvSpPr>
        <p:spPr>
          <a:xfrm rot="18972478">
            <a:off x="4386730" y="3728632"/>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43" name="Right Triangle 42">
            <a:extLst>
              <a:ext uri="{FF2B5EF4-FFF2-40B4-BE49-F238E27FC236}">
                <a16:creationId xmlns:a16="http://schemas.microsoft.com/office/drawing/2014/main" id="{2BDC8110-F7F1-46B8-861C-C115DF8A228D}"/>
              </a:ext>
            </a:extLst>
          </p:cNvPr>
          <p:cNvSpPr/>
          <p:nvPr/>
        </p:nvSpPr>
        <p:spPr>
          <a:xfrm rot="18848706">
            <a:off x="2541483" y="1631366"/>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44" name="Right Triangle 43">
            <a:extLst>
              <a:ext uri="{FF2B5EF4-FFF2-40B4-BE49-F238E27FC236}">
                <a16:creationId xmlns:a16="http://schemas.microsoft.com/office/drawing/2014/main" id="{C80CA2E0-106E-45AE-AFB1-D5B178BB0C55}"/>
              </a:ext>
            </a:extLst>
          </p:cNvPr>
          <p:cNvSpPr/>
          <p:nvPr/>
        </p:nvSpPr>
        <p:spPr>
          <a:xfrm rot="18972478">
            <a:off x="4388552" y="1617724"/>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40" name="Right Triangle 39">
            <a:extLst>
              <a:ext uri="{FF2B5EF4-FFF2-40B4-BE49-F238E27FC236}">
                <a16:creationId xmlns:a16="http://schemas.microsoft.com/office/drawing/2014/main" id="{153B5F40-EA82-443F-BD8E-3777A8981D57}"/>
              </a:ext>
            </a:extLst>
          </p:cNvPr>
          <p:cNvSpPr/>
          <p:nvPr/>
        </p:nvSpPr>
        <p:spPr>
          <a:xfrm rot="18848706">
            <a:off x="2531049" y="2723713"/>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sp>
        <p:nvSpPr>
          <p:cNvPr id="39" name="Right Triangle 38">
            <a:extLst>
              <a:ext uri="{FF2B5EF4-FFF2-40B4-BE49-F238E27FC236}">
                <a16:creationId xmlns:a16="http://schemas.microsoft.com/office/drawing/2014/main" id="{DC9CBF66-B6D7-477A-AD2F-D5E8AA587AF9}"/>
              </a:ext>
            </a:extLst>
          </p:cNvPr>
          <p:cNvSpPr/>
          <p:nvPr/>
        </p:nvSpPr>
        <p:spPr>
          <a:xfrm rot="18972478">
            <a:off x="4375630" y="2714271"/>
            <a:ext cx="479956" cy="495085"/>
          </a:xfrm>
          <a:prstGeom prst="rtTriangle">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3">
                  <a:lumMod val="50000"/>
                </a:schemeClr>
              </a:solidFill>
            </a:endParaRPr>
          </a:p>
        </p:txBody>
      </p:sp>
      <p:grpSp>
        <p:nvGrpSpPr>
          <p:cNvPr id="8" name="Group 7">
            <a:extLst>
              <a:ext uri="{FF2B5EF4-FFF2-40B4-BE49-F238E27FC236}">
                <a16:creationId xmlns:a16="http://schemas.microsoft.com/office/drawing/2014/main" id="{81FE38BA-DB73-452B-9A65-24AEB1D905BB}"/>
              </a:ext>
            </a:extLst>
          </p:cNvPr>
          <p:cNvGrpSpPr/>
          <p:nvPr/>
        </p:nvGrpSpPr>
        <p:grpSpPr>
          <a:xfrm>
            <a:off x="331746" y="1519215"/>
            <a:ext cx="1526037" cy="914407"/>
            <a:chOff x="331746" y="1519215"/>
            <a:chExt cx="1526037" cy="914407"/>
          </a:xfrm>
          <a:solidFill>
            <a:schemeClr val="accent3"/>
          </a:solidFill>
        </p:grpSpPr>
        <p:sp>
          <p:nvSpPr>
            <p:cNvPr id="23" name="Right Triangle 22">
              <a:extLst>
                <a:ext uri="{FF2B5EF4-FFF2-40B4-BE49-F238E27FC236}">
                  <a16:creationId xmlns:a16="http://schemas.microsoft.com/office/drawing/2014/main" id="{D6805370-7E82-41BB-B6D3-28EC5BBDD956}"/>
                </a:ext>
              </a:extLst>
            </p:cNvPr>
            <p:cNvSpPr/>
            <p:nvPr/>
          </p:nvSpPr>
          <p:spPr>
            <a:xfrm rot="18884784">
              <a:off x="331746" y="1519215"/>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sp>
          <p:nvSpPr>
            <p:cNvPr id="5" name="Right Triangle 4">
              <a:extLst>
                <a:ext uri="{FF2B5EF4-FFF2-40B4-BE49-F238E27FC236}">
                  <a16:creationId xmlns:a16="http://schemas.microsoft.com/office/drawing/2014/main" id="{8742FBB1-39B5-47CB-8A08-A083E72D17B0}"/>
                </a:ext>
              </a:extLst>
            </p:cNvPr>
            <p:cNvSpPr/>
            <p:nvPr/>
          </p:nvSpPr>
          <p:spPr>
            <a:xfrm rot="18903876">
              <a:off x="943383" y="1519222"/>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gr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dirty="0">
                <a:latin typeface="Arial"/>
                <a:cs typeface="Arial"/>
              </a:rPr>
              <a:t>Option 2 - Increase Resource by 2 FTE</a:t>
            </a:r>
            <a:endParaRPr lang="en-GB" dirty="0"/>
          </a:p>
        </p:txBody>
      </p:sp>
      <p:sp>
        <p:nvSpPr>
          <p:cNvPr id="142" name="Rectangle 141">
            <a:extLst>
              <a:ext uri="{FF2B5EF4-FFF2-40B4-BE49-F238E27FC236}">
                <a16:creationId xmlns:a16="http://schemas.microsoft.com/office/drawing/2014/main" id="{A1DA7F5C-74B3-4FF4-A27A-032697ECDF5C}"/>
              </a:ext>
            </a:extLst>
          </p:cNvPr>
          <p:cNvSpPr/>
          <p:nvPr/>
        </p:nvSpPr>
        <p:spPr>
          <a:xfrm>
            <a:off x="265567" y="1923080"/>
            <a:ext cx="1658477" cy="2440091"/>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dirty="0">
                <a:solidFill>
                  <a:schemeClr val="accent3">
                    <a:lumMod val="75000"/>
                  </a:schemeClr>
                </a:solidFill>
              </a:rPr>
              <a:t>Recruit 2 x FTE to work with the existing resource who would transfer from TOG contacts to SUT contacts moving forwards.</a:t>
            </a:r>
          </a:p>
        </p:txBody>
      </p:sp>
      <p:sp>
        <p:nvSpPr>
          <p:cNvPr id="54" name="Rectangle 53">
            <a:extLst>
              <a:ext uri="{FF2B5EF4-FFF2-40B4-BE49-F238E27FC236}">
                <a16:creationId xmlns:a16="http://schemas.microsoft.com/office/drawing/2014/main" id="{F3FC84B3-CA2A-44C5-AB78-2D16AC2F59D5}"/>
              </a:ext>
            </a:extLst>
          </p:cNvPr>
          <p:cNvSpPr/>
          <p:nvPr/>
        </p:nvSpPr>
        <p:spPr>
          <a:xfrm>
            <a:off x="2548088" y="2924503"/>
            <a:ext cx="2300400" cy="399600"/>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3">
                    <a:lumMod val="75000"/>
                  </a:schemeClr>
                </a:solidFill>
              </a:rPr>
              <a:t>£74,000</a:t>
            </a:r>
          </a:p>
        </p:txBody>
      </p:sp>
      <p:sp>
        <p:nvSpPr>
          <p:cNvPr id="55" name="Rectangle 54">
            <a:extLst>
              <a:ext uri="{FF2B5EF4-FFF2-40B4-BE49-F238E27FC236}">
                <a16:creationId xmlns:a16="http://schemas.microsoft.com/office/drawing/2014/main" id="{E7AB65FD-6453-4F6E-B1AD-02FAD37816B5}"/>
              </a:ext>
            </a:extLst>
          </p:cNvPr>
          <p:cNvSpPr/>
          <p:nvPr/>
        </p:nvSpPr>
        <p:spPr>
          <a:xfrm>
            <a:off x="2548088" y="3918208"/>
            <a:ext cx="2300400" cy="399600"/>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1100" dirty="0">
                <a:solidFill>
                  <a:schemeClr val="accent3">
                    <a:lumMod val="75000"/>
                  </a:schemeClr>
                </a:solidFill>
              </a:rPr>
              <a:t>100% Shipper - Service Area 1</a:t>
            </a:r>
          </a:p>
        </p:txBody>
      </p:sp>
      <p:sp>
        <p:nvSpPr>
          <p:cNvPr id="4" name="Rectangle: Top Corners Rounded 3">
            <a:extLst>
              <a:ext uri="{FF2B5EF4-FFF2-40B4-BE49-F238E27FC236}">
                <a16:creationId xmlns:a16="http://schemas.microsoft.com/office/drawing/2014/main" id="{3501A8ED-AF1A-4396-8220-AC95546C4206}"/>
              </a:ext>
            </a:extLst>
          </p:cNvPr>
          <p:cNvSpPr/>
          <p:nvPr/>
        </p:nvSpPr>
        <p:spPr>
          <a:xfrm>
            <a:off x="142449" y="1237758"/>
            <a:ext cx="1904714" cy="738664"/>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2</a:t>
            </a:r>
          </a:p>
          <a:p>
            <a:pPr algn="ctr"/>
            <a:endParaRPr lang="en-GB" sz="500" dirty="0">
              <a:solidFill>
                <a:schemeClr val="accent1"/>
              </a:solidFill>
            </a:endParaRPr>
          </a:p>
          <a:p>
            <a:pPr algn="ctr"/>
            <a:r>
              <a:rPr lang="en-GB" sz="1100" dirty="0">
                <a:solidFill>
                  <a:schemeClr val="accent1"/>
                </a:solidFill>
              </a:rPr>
              <a:t>Increment by 2 FTE</a:t>
            </a:r>
          </a:p>
        </p:txBody>
      </p:sp>
      <p:sp>
        <p:nvSpPr>
          <p:cNvPr id="3" name="Teardrop 2">
            <a:extLst>
              <a:ext uri="{FF2B5EF4-FFF2-40B4-BE49-F238E27FC236}">
                <a16:creationId xmlns:a16="http://schemas.microsoft.com/office/drawing/2014/main" id="{C7E8E58A-3046-48A8-9AE4-3AC1806BAAAC}"/>
              </a:ext>
            </a:extLst>
          </p:cNvPr>
          <p:cNvSpPr>
            <a:spLocks noChangeAspect="1"/>
          </p:cNvSpPr>
          <p:nvPr/>
        </p:nvSpPr>
        <p:spPr>
          <a:xfrm rot="8144344">
            <a:off x="830304" y="703537"/>
            <a:ext cx="529002" cy="529002"/>
          </a:xfrm>
          <a:prstGeom prst="teardrop">
            <a:avLst/>
          </a:prstGeom>
          <a:ln>
            <a:solidFill>
              <a:schemeClr val="accent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1690E082-76CD-407F-97C5-2F3DCFF8B064}"/>
              </a:ext>
            </a:extLst>
          </p:cNvPr>
          <p:cNvSpPr/>
          <p:nvPr/>
        </p:nvSpPr>
        <p:spPr>
          <a:xfrm>
            <a:off x="2535599" y="1815524"/>
            <a:ext cx="2301648" cy="399487"/>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3">
                    <a:lumMod val="75000"/>
                  </a:schemeClr>
                </a:solidFill>
              </a:rPr>
              <a:t>£37,000</a:t>
            </a:r>
          </a:p>
        </p:txBody>
      </p:sp>
      <p:sp>
        <p:nvSpPr>
          <p:cNvPr id="61" name="Rectangle: Top Corners Rounded 60">
            <a:extLst>
              <a:ext uri="{FF2B5EF4-FFF2-40B4-BE49-F238E27FC236}">
                <a16:creationId xmlns:a16="http://schemas.microsoft.com/office/drawing/2014/main" id="{C4098C04-1CCA-471A-A1F9-A8C40FACE6C7}"/>
              </a:ext>
            </a:extLst>
          </p:cNvPr>
          <p:cNvSpPr/>
          <p:nvPr/>
        </p:nvSpPr>
        <p:spPr>
          <a:xfrm>
            <a:off x="2436756" y="1492299"/>
            <a:ext cx="2528823" cy="399600"/>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BP22 DSC Change Budget</a:t>
            </a:r>
          </a:p>
        </p:txBody>
      </p:sp>
      <p:sp>
        <p:nvSpPr>
          <p:cNvPr id="62" name="Rectangle: Top Corners Rounded 61">
            <a:extLst>
              <a:ext uri="{FF2B5EF4-FFF2-40B4-BE49-F238E27FC236}">
                <a16:creationId xmlns:a16="http://schemas.microsoft.com/office/drawing/2014/main" id="{DA743257-BC30-4A23-B2E9-7BA94EA4787F}"/>
              </a:ext>
            </a:extLst>
          </p:cNvPr>
          <p:cNvSpPr/>
          <p:nvPr/>
        </p:nvSpPr>
        <p:spPr>
          <a:xfrm>
            <a:off x="2423716" y="2565639"/>
            <a:ext cx="2528823" cy="399600"/>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BP23 Ongoing Uplift</a:t>
            </a:r>
          </a:p>
        </p:txBody>
      </p:sp>
      <p:sp>
        <p:nvSpPr>
          <p:cNvPr id="64" name="Rectangle: Top Corners Rounded 63">
            <a:extLst>
              <a:ext uri="{FF2B5EF4-FFF2-40B4-BE49-F238E27FC236}">
                <a16:creationId xmlns:a16="http://schemas.microsoft.com/office/drawing/2014/main" id="{1C795615-CA8A-4344-B3F5-A8491BA9910A}"/>
              </a:ext>
            </a:extLst>
          </p:cNvPr>
          <p:cNvSpPr/>
          <p:nvPr/>
        </p:nvSpPr>
        <p:spPr>
          <a:xfrm>
            <a:off x="2431324" y="3576574"/>
            <a:ext cx="2528823" cy="399600"/>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Funding Party</a:t>
            </a:r>
          </a:p>
        </p:txBody>
      </p:sp>
      <p:sp>
        <p:nvSpPr>
          <p:cNvPr id="66" name="Rectangle: Top Corners Rounded 65">
            <a:extLst>
              <a:ext uri="{FF2B5EF4-FFF2-40B4-BE49-F238E27FC236}">
                <a16:creationId xmlns:a16="http://schemas.microsoft.com/office/drawing/2014/main" id="{D522110F-9BED-4BEF-B9F4-C720CED9E99E}"/>
              </a:ext>
            </a:extLst>
          </p:cNvPr>
          <p:cNvSpPr/>
          <p:nvPr/>
        </p:nvSpPr>
        <p:spPr>
          <a:xfrm>
            <a:off x="5204871" y="954825"/>
            <a:ext cx="3846064" cy="399600"/>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Additional Information</a:t>
            </a:r>
          </a:p>
        </p:txBody>
      </p:sp>
      <p:pic>
        <p:nvPicPr>
          <p:cNvPr id="33" name="Graphic 32" descr="Follow outline">
            <a:extLst>
              <a:ext uri="{FF2B5EF4-FFF2-40B4-BE49-F238E27FC236}">
                <a16:creationId xmlns:a16="http://schemas.microsoft.com/office/drawing/2014/main" id="{D870C70D-0257-41AD-8B07-9EFDBC3C4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425" y="761058"/>
            <a:ext cx="446604" cy="446604"/>
          </a:xfrm>
          <a:prstGeom prst="rect">
            <a:avLst/>
          </a:prstGeom>
        </p:spPr>
      </p:pic>
    </p:spTree>
    <p:extLst>
      <p:ext uri="{BB962C8B-B14F-4D97-AF65-F5344CB8AC3E}">
        <p14:creationId xmlns:p14="http://schemas.microsoft.com/office/powerpoint/2010/main" val="32206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ight Triangle 67">
            <a:extLst>
              <a:ext uri="{FF2B5EF4-FFF2-40B4-BE49-F238E27FC236}">
                <a16:creationId xmlns:a16="http://schemas.microsoft.com/office/drawing/2014/main" id="{95AA0AE9-AAE4-4347-B5BE-185897C2DAE8}"/>
              </a:ext>
            </a:extLst>
          </p:cNvPr>
          <p:cNvSpPr/>
          <p:nvPr/>
        </p:nvSpPr>
        <p:spPr>
          <a:xfrm rot="18913087">
            <a:off x="8463696" y="1092788"/>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67" name="Right Triangle 66">
            <a:extLst>
              <a:ext uri="{FF2B5EF4-FFF2-40B4-BE49-F238E27FC236}">
                <a16:creationId xmlns:a16="http://schemas.microsoft.com/office/drawing/2014/main" id="{2252EEC4-AC11-40A9-9238-F6AAC69E1366}"/>
              </a:ext>
            </a:extLst>
          </p:cNvPr>
          <p:cNvSpPr/>
          <p:nvPr/>
        </p:nvSpPr>
        <p:spPr>
          <a:xfrm rot="18848706">
            <a:off x="5317154" y="1092924"/>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65" name="Rectangle 64">
            <a:extLst>
              <a:ext uri="{FF2B5EF4-FFF2-40B4-BE49-F238E27FC236}">
                <a16:creationId xmlns:a16="http://schemas.microsoft.com/office/drawing/2014/main" id="{24D2DCEA-D13C-4978-95BD-30468C0B77C1}"/>
              </a:ext>
            </a:extLst>
          </p:cNvPr>
          <p:cNvSpPr/>
          <p:nvPr/>
        </p:nvSpPr>
        <p:spPr>
          <a:xfrm>
            <a:off x="5297937" y="1340465"/>
            <a:ext cx="3659932" cy="3440943"/>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r>
              <a:rPr lang="en-US" sz="1100" dirty="0">
                <a:solidFill>
                  <a:schemeClr val="accent5">
                    <a:lumMod val="75000"/>
                  </a:schemeClr>
                </a:solidFill>
              </a:rPr>
              <a:t>Contacts will be cleared with adjustments being processed to the relevant parties in a timely manner, expected no backlogs if assumptions are correct.</a:t>
            </a:r>
          </a:p>
          <a:p>
            <a:pPr marL="171450" indent="-171450" algn="ctr">
              <a:buFont typeface="Arial" panose="020B0604020202020204" pitchFamily="34" charset="0"/>
              <a:buChar char="•"/>
            </a:pPr>
            <a:endParaRPr lang="en-GB"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3 additional FTE’s.</a:t>
            </a:r>
          </a:p>
          <a:p>
            <a:pPr marL="171450" indent="-171450" algn="ctr">
              <a:buFont typeface="Arial" panose="020B0604020202020204" pitchFamily="34" charset="0"/>
              <a:buChar char="•"/>
            </a:pPr>
            <a:endParaRPr lang="en-US"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6 months funding from </a:t>
            </a:r>
            <a:r>
              <a:rPr lang="en-US" sz="1100" dirty="0" err="1">
                <a:solidFill>
                  <a:schemeClr val="accent5">
                    <a:lumMod val="75000"/>
                  </a:schemeClr>
                </a:solidFill>
              </a:rPr>
              <a:t>ChMC</a:t>
            </a:r>
            <a:r>
              <a:rPr lang="en-US" sz="1100" dirty="0">
                <a:solidFill>
                  <a:schemeClr val="accent5">
                    <a:lumMod val="75000"/>
                  </a:schemeClr>
                </a:solidFill>
              </a:rPr>
              <a:t> (DSC Change Budget).</a:t>
            </a:r>
          </a:p>
          <a:p>
            <a:pPr algn="ctr"/>
            <a:r>
              <a:rPr lang="en-US" sz="1100" dirty="0">
                <a:solidFill>
                  <a:schemeClr val="accent5">
                    <a:lumMod val="75000"/>
                  </a:schemeClr>
                </a:solidFill>
              </a:rPr>
              <a:t> </a:t>
            </a:r>
          </a:p>
          <a:p>
            <a:pPr marL="171450" indent="-171450" algn="ctr">
              <a:buFont typeface="Arial" panose="020B0604020202020204" pitchFamily="34" charset="0"/>
              <a:buChar char="•"/>
            </a:pPr>
            <a:r>
              <a:rPr lang="en-US" sz="1100" dirty="0">
                <a:solidFill>
                  <a:schemeClr val="accent5">
                    <a:lumMod val="75000"/>
                  </a:schemeClr>
                </a:solidFill>
              </a:rPr>
              <a:t>Enduring funding from BP23 onwards.</a:t>
            </a:r>
          </a:p>
          <a:p>
            <a:pPr marL="171450" indent="-171450" algn="ctr">
              <a:buFont typeface="Arial" panose="020B0604020202020204" pitchFamily="34" charset="0"/>
              <a:buChar char="•"/>
            </a:pPr>
            <a:endParaRPr lang="en-GB"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Resources recruited at point of implementation.</a:t>
            </a:r>
          </a:p>
          <a:p>
            <a:pPr marL="171450" indent="-171450" algn="ctr">
              <a:buFont typeface="Arial" panose="020B0604020202020204" pitchFamily="34" charset="0"/>
              <a:buChar char="•"/>
            </a:pPr>
            <a:endParaRPr lang="en-US"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No backlogs expected to build up.</a:t>
            </a:r>
          </a:p>
          <a:p>
            <a:pPr marL="171450" indent="-171450" algn="ctr">
              <a:buFont typeface="Arial" panose="020B0604020202020204" pitchFamily="34" charset="0"/>
              <a:buChar char="•"/>
            </a:pPr>
            <a:endParaRPr lang="en-US"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Timely invoicing to relevant parties.</a:t>
            </a:r>
          </a:p>
          <a:p>
            <a:pPr marL="171450" indent="-171450" algn="ctr">
              <a:buFont typeface="Arial" panose="020B0604020202020204" pitchFamily="34" charset="0"/>
              <a:buChar char="•"/>
            </a:pPr>
            <a:endParaRPr lang="en-US" sz="1100" dirty="0">
              <a:solidFill>
                <a:schemeClr val="accent5">
                  <a:lumMod val="75000"/>
                </a:schemeClr>
              </a:solidFill>
            </a:endParaRPr>
          </a:p>
          <a:p>
            <a:pPr marL="171450" indent="-171450" algn="ctr">
              <a:buFont typeface="Arial" panose="020B0604020202020204" pitchFamily="34" charset="0"/>
              <a:buChar char="•"/>
            </a:pPr>
            <a:r>
              <a:rPr lang="en-US" sz="1100" dirty="0">
                <a:solidFill>
                  <a:schemeClr val="accent5">
                    <a:lumMod val="75000"/>
                  </a:schemeClr>
                </a:solidFill>
              </a:rPr>
              <a:t>Review findings to be taken to </a:t>
            </a:r>
            <a:r>
              <a:rPr lang="en-US" sz="1100" dirty="0" err="1">
                <a:solidFill>
                  <a:schemeClr val="accent5">
                    <a:lumMod val="75000"/>
                  </a:schemeClr>
                </a:solidFill>
              </a:rPr>
              <a:t>ChMC</a:t>
            </a:r>
            <a:r>
              <a:rPr lang="en-US" sz="1100" dirty="0">
                <a:solidFill>
                  <a:schemeClr val="accent5">
                    <a:lumMod val="75000"/>
                  </a:schemeClr>
                </a:solidFill>
              </a:rPr>
              <a:t> in April 23.</a:t>
            </a:r>
          </a:p>
          <a:p>
            <a:pPr marL="171450" indent="-171450" algn="ctr">
              <a:buFont typeface="Arial" panose="020B0604020202020204" pitchFamily="34" charset="0"/>
              <a:buChar char="•"/>
            </a:pPr>
            <a:endParaRPr lang="en-US" sz="1100" dirty="0">
              <a:solidFill>
                <a:schemeClr val="accent5">
                  <a:lumMod val="75000"/>
                </a:schemeClr>
              </a:solidFill>
            </a:endParaRPr>
          </a:p>
        </p:txBody>
      </p:sp>
      <p:sp>
        <p:nvSpPr>
          <p:cNvPr id="45" name="Right Triangle 44">
            <a:extLst>
              <a:ext uri="{FF2B5EF4-FFF2-40B4-BE49-F238E27FC236}">
                <a16:creationId xmlns:a16="http://schemas.microsoft.com/office/drawing/2014/main" id="{D801AFB4-0FD4-46A5-A52D-046CF01BD3B2}"/>
              </a:ext>
            </a:extLst>
          </p:cNvPr>
          <p:cNvSpPr/>
          <p:nvPr/>
        </p:nvSpPr>
        <p:spPr>
          <a:xfrm rot="18848706">
            <a:off x="2541046" y="3739193"/>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46" name="Right Triangle 45">
            <a:extLst>
              <a:ext uri="{FF2B5EF4-FFF2-40B4-BE49-F238E27FC236}">
                <a16:creationId xmlns:a16="http://schemas.microsoft.com/office/drawing/2014/main" id="{3FA2331E-826C-46BB-933B-B3758B73F408}"/>
              </a:ext>
            </a:extLst>
          </p:cNvPr>
          <p:cNvSpPr/>
          <p:nvPr/>
        </p:nvSpPr>
        <p:spPr>
          <a:xfrm rot="18972478">
            <a:off x="4386730" y="3728632"/>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43" name="Right Triangle 42">
            <a:extLst>
              <a:ext uri="{FF2B5EF4-FFF2-40B4-BE49-F238E27FC236}">
                <a16:creationId xmlns:a16="http://schemas.microsoft.com/office/drawing/2014/main" id="{2BDC8110-F7F1-46B8-861C-C115DF8A228D}"/>
              </a:ext>
            </a:extLst>
          </p:cNvPr>
          <p:cNvSpPr/>
          <p:nvPr/>
        </p:nvSpPr>
        <p:spPr>
          <a:xfrm rot="18848706">
            <a:off x="2541483" y="1631366"/>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44" name="Right Triangle 43">
            <a:extLst>
              <a:ext uri="{FF2B5EF4-FFF2-40B4-BE49-F238E27FC236}">
                <a16:creationId xmlns:a16="http://schemas.microsoft.com/office/drawing/2014/main" id="{C80CA2E0-106E-45AE-AFB1-D5B178BB0C55}"/>
              </a:ext>
            </a:extLst>
          </p:cNvPr>
          <p:cNvSpPr/>
          <p:nvPr/>
        </p:nvSpPr>
        <p:spPr>
          <a:xfrm rot="18972478">
            <a:off x="4388552" y="1617724"/>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40" name="Right Triangle 39">
            <a:extLst>
              <a:ext uri="{FF2B5EF4-FFF2-40B4-BE49-F238E27FC236}">
                <a16:creationId xmlns:a16="http://schemas.microsoft.com/office/drawing/2014/main" id="{153B5F40-EA82-443F-BD8E-3777A8981D57}"/>
              </a:ext>
            </a:extLst>
          </p:cNvPr>
          <p:cNvSpPr/>
          <p:nvPr/>
        </p:nvSpPr>
        <p:spPr>
          <a:xfrm rot="18848706">
            <a:off x="2531049" y="2723713"/>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39" name="Right Triangle 38">
            <a:extLst>
              <a:ext uri="{FF2B5EF4-FFF2-40B4-BE49-F238E27FC236}">
                <a16:creationId xmlns:a16="http://schemas.microsoft.com/office/drawing/2014/main" id="{DC9CBF66-B6D7-477A-AD2F-D5E8AA587AF9}"/>
              </a:ext>
            </a:extLst>
          </p:cNvPr>
          <p:cNvSpPr/>
          <p:nvPr/>
        </p:nvSpPr>
        <p:spPr>
          <a:xfrm rot="18972478">
            <a:off x="4375630" y="2714271"/>
            <a:ext cx="479956" cy="495085"/>
          </a:xfrm>
          <a:prstGeom prst="rtTriangle">
            <a:avLst/>
          </a:prstGeom>
          <a:solidFill>
            <a:schemeClr val="accent5"/>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grpSp>
        <p:nvGrpSpPr>
          <p:cNvPr id="8" name="Group 7">
            <a:extLst>
              <a:ext uri="{FF2B5EF4-FFF2-40B4-BE49-F238E27FC236}">
                <a16:creationId xmlns:a16="http://schemas.microsoft.com/office/drawing/2014/main" id="{81FE38BA-DB73-452B-9A65-24AEB1D905BB}"/>
              </a:ext>
            </a:extLst>
          </p:cNvPr>
          <p:cNvGrpSpPr/>
          <p:nvPr/>
        </p:nvGrpSpPr>
        <p:grpSpPr>
          <a:xfrm>
            <a:off x="331746" y="1519215"/>
            <a:ext cx="1526037" cy="914407"/>
            <a:chOff x="331746" y="1519215"/>
            <a:chExt cx="1526037" cy="914407"/>
          </a:xfrm>
          <a:solidFill>
            <a:schemeClr val="accent5"/>
          </a:solidFill>
        </p:grpSpPr>
        <p:sp>
          <p:nvSpPr>
            <p:cNvPr id="23" name="Right Triangle 22">
              <a:extLst>
                <a:ext uri="{FF2B5EF4-FFF2-40B4-BE49-F238E27FC236}">
                  <a16:creationId xmlns:a16="http://schemas.microsoft.com/office/drawing/2014/main" id="{D6805370-7E82-41BB-B6D3-28EC5BBDD956}"/>
                </a:ext>
              </a:extLst>
            </p:cNvPr>
            <p:cNvSpPr/>
            <p:nvPr/>
          </p:nvSpPr>
          <p:spPr>
            <a:xfrm rot="18884784">
              <a:off x="331746" y="1519215"/>
              <a:ext cx="914400" cy="914400"/>
            </a:xfrm>
            <a:prstGeom prst="rtTriangle">
              <a:avLst/>
            </a:prstGeom>
            <a:grp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5" name="Right Triangle 4">
              <a:extLst>
                <a:ext uri="{FF2B5EF4-FFF2-40B4-BE49-F238E27FC236}">
                  <a16:creationId xmlns:a16="http://schemas.microsoft.com/office/drawing/2014/main" id="{8742FBB1-39B5-47CB-8A08-A083E72D17B0}"/>
                </a:ext>
              </a:extLst>
            </p:cNvPr>
            <p:cNvSpPr/>
            <p:nvPr/>
          </p:nvSpPr>
          <p:spPr>
            <a:xfrm rot="18903876">
              <a:off x="943383" y="1519222"/>
              <a:ext cx="914400" cy="914400"/>
            </a:xfrm>
            <a:prstGeom prst="rtTriangle">
              <a:avLst/>
            </a:prstGeom>
            <a:grp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grpSp>
      <p:sp>
        <p:nvSpPr>
          <p:cNvPr id="141" name="Title 1">
            <a:extLst>
              <a:ext uri="{FF2B5EF4-FFF2-40B4-BE49-F238E27FC236}">
                <a16:creationId xmlns:a16="http://schemas.microsoft.com/office/drawing/2014/main" id="{A8BCC45C-FC38-4FA6-8CC5-7F17EBEAA72E}"/>
              </a:ext>
            </a:extLst>
          </p:cNvPr>
          <p:cNvSpPr>
            <a:spLocks noGrp="1"/>
          </p:cNvSpPr>
          <p:nvPr>
            <p:ph type="title"/>
          </p:nvPr>
        </p:nvSpPr>
        <p:spPr>
          <a:xfrm>
            <a:off x="457200" y="123478"/>
            <a:ext cx="8229600" cy="637580"/>
          </a:xfrm>
        </p:spPr>
        <p:txBody>
          <a:bodyPr>
            <a:normAutofit/>
          </a:bodyPr>
          <a:lstStyle/>
          <a:p>
            <a:r>
              <a:rPr lang="en-US" dirty="0"/>
              <a:t>Option 3 - Increment by 3 FTE</a:t>
            </a:r>
            <a:endParaRPr lang="en-GB" dirty="0"/>
          </a:p>
        </p:txBody>
      </p:sp>
      <p:sp>
        <p:nvSpPr>
          <p:cNvPr id="142" name="Rectangle 141">
            <a:extLst>
              <a:ext uri="{FF2B5EF4-FFF2-40B4-BE49-F238E27FC236}">
                <a16:creationId xmlns:a16="http://schemas.microsoft.com/office/drawing/2014/main" id="{A1DA7F5C-74B3-4FF4-A27A-032697ECDF5C}"/>
              </a:ext>
            </a:extLst>
          </p:cNvPr>
          <p:cNvSpPr/>
          <p:nvPr/>
        </p:nvSpPr>
        <p:spPr>
          <a:xfrm>
            <a:off x="265567" y="1923080"/>
            <a:ext cx="1658477" cy="2440091"/>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dirty="0">
                <a:solidFill>
                  <a:schemeClr val="accent5">
                    <a:lumMod val="75000"/>
                  </a:schemeClr>
                </a:solidFill>
              </a:rPr>
              <a:t>Based on analysis undertaken, recruit 3 FTE to manage expected number of SUT contacts per month.</a:t>
            </a:r>
          </a:p>
        </p:txBody>
      </p:sp>
      <p:sp>
        <p:nvSpPr>
          <p:cNvPr id="54" name="Rectangle 53">
            <a:extLst>
              <a:ext uri="{FF2B5EF4-FFF2-40B4-BE49-F238E27FC236}">
                <a16:creationId xmlns:a16="http://schemas.microsoft.com/office/drawing/2014/main" id="{F3FC84B3-CA2A-44C5-AB78-2D16AC2F59D5}"/>
              </a:ext>
            </a:extLst>
          </p:cNvPr>
          <p:cNvSpPr/>
          <p:nvPr/>
        </p:nvSpPr>
        <p:spPr>
          <a:xfrm>
            <a:off x="2548088" y="2924503"/>
            <a:ext cx="2300400" cy="399600"/>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5">
                    <a:lumMod val="75000"/>
                  </a:schemeClr>
                </a:solidFill>
              </a:rPr>
              <a:t>£111,000</a:t>
            </a:r>
          </a:p>
        </p:txBody>
      </p:sp>
      <p:sp>
        <p:nvSpPr>
          <p:cNvPr id="55" name="Rectangle 54">
            <a:extLst>
              <a:ext uri="{FF2B5EF4-FFF2-40B4-BE49-F238E27FC236}">
                <a16:creationId xmlns:a16="http://schemas.microsoft.com/office/drawing/2014/main" id="{E7AB65FD-6453-4F6E-B1AD-02FAD37816B5}"/>
              </a:ext>
            </a:extLst>
          </p:cNvPr>
          <p:cNvSpPr/>
          <p:nvPr/>
        </p:nvSpPr>
        <p:spPr>
          <a:xfrm>
            <a:off x="2548088" y="3918208"/>
            <a:ext cx="2300400" cy="399600"/>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1100" dirty="0">
                <a:solidFill>
                  <a:schemeClr val="accent5">
                    <a:lumMod val="75000"/>
                  </a:schemeClr>
                </a:solidFill>
              </a:rPr>
              <a:t>100% Shipper - Service Area 1</a:t>
            </a:r>
          </a:p>
        </p:txBody>
      </p:sp>
      <p:sp>
        <p:nvSpPr>
          <p:cNvPr id="4" name="Rectangle: Top Corners Rounded 3">
            <a:extLst>
              <a:ext uri="{FF2B5EF4-FFF2-40B4-BE49-F238E27FC236}">
                <a16:creationId xmlns:a16="http://schemas.microsoft.com/office/drawing/2014/main" id="{3501A8ED-AF1A-4396-8220-AC95546C4206}"/>
              </a:ext>
            </a:extLst>
          </p:cNvPr>
          <p:cNvSpPr/>
          <p:nvPr/>
        </p:nvSpPr>
        <p:spPr>
          <a:xfrm>
            <a:off x="142449" y="1237758"/>
            <a:ext cx="1904714" cy="738664"/>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3</a:t>
            </a:r>
          </a:p>
          <a:p>
            <a:pPr algn="ctr"/>
            <a:endParaRPr lang="en-GB" sz="500" dirty="0">
              <a:solidFill>
                <a:schemeClr val="accent1"/>
              </a:solidFill>
            </a:endParaRPr>
          </a:p>
          <a:p>
            <a:pPr algn="ctr"/>
            <a:r>
              <a:rPr lang="en-US" sz="1100" dirty="0">
                <a:solidFill>
                  <a:schemeClr val="accent1"/>
                </a:solidFill>
              </a:rPr>
              <a:t>Increment by 3 FTE</a:t>
            </a:r>
          </a:p>
        </p:txBody>
      </p:sp>
      <p:sp>
        <p:nvSpPr>
          <p:cNvPr id="3" name="Teardrop 2">
            <a:extLst>
              <a:ext uri="{FF2B5EF4-FFF2-40B4-BE49-F238E27FC236}">
                <a16:creationId xmlns:a16="http://schemas.microsoft.com/office/drawing/2014/main" id="{C7E8E58A-3046-48A8-9AE4-3AC1806BAAAC}"/>
              </a:ext>
            </a:extLst>
          </p:cNvPr>
          <p:cNvSpPr>
            <a:spLocks noChangeAspect="1"/>
          </p:cNvSpPr>
          <p:nvPr/>
        </p:nvSpPr>
        <p:spPr>
          <a:xfrm rot="8144344">
            <a:off x="830304" y="703537"/>
            <a:ext cx="529002" cy="529002"/>
          </a:xfrm>
          <a:prstGeom prst="teardrop">
            <a:avLst/>
          </a:prstGeom>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1690E082-76CD-407F-97C5-2F3DCFF8B064}"/>
              </a:ext>
            </a:extLst>
          </p:cNvPr>
          <p:cNvSpPr/>
          <p:nvPr/>
        </p:nvSpPr>
        <p:spPr>
          <a:xfrm>
            <a:off x="2535599" y="1815524"/>
            <a:ext cx="2301648" cy="399487"/>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a:solidFill>
                  <a:schemeClr val="accent5">
                    <a:lumMod val="75000"/>
                  </a:schemeClr>
                </a:solidFill>
              </a:rPr>
              <a:t>£56,000</a:t>
            </a:r>
          </a:p>
        </p:txBody>
      </p:sp>
      <p:sp>
        <p:nvSpPr>
          <p:cNvPr id="61" name="Rectangle: Top Corners Rounded 60">
            <a:extLst>
              <a:ext uri="{FF2B5EF4-FFF2-40B4-BE49-F238E27FC236}">
                <a16:creationId xmlns:a16="http://schemas.microsoft.com/office/drawing/2014/main" id="{C4098C04-1CCA-471A-A1F9-A8C40FACE6C7}"/>
              </a:ext>
            </a:extLst>
          </p:cNvPr>
          <p:cNvSpPr/>
          <p:nvPr/>
        </p:nvSpPr>
        <p:spPr>
          <a:xfrm>
            <a:off x="2436756" y="1492299"/>
            <a:ext cx="2528823" cy="399600"/>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BP22 DSC Change Budget</a:t>
            </a:r>
          </a:p>
        </p:txBody>
      </p:sp>
      <p:sp>
        <p:nvSpPr>
          <p:cNvPr id="62" name="Rectangle: Top Corners Rounded 61">
            <a:extLst>
              <a:ext uri="{FF2B5EF4-FFF2-40B4-BE49-F238E27FC236}">
                <a16:creationId xmlns:a16="http://schemas.microsoft.com/office/drawing/2014/main" id="{DA743257-BC30-4A23-B2E9-7BA94EA4787F}"/>
              </a:ext>
            </a:extLst>
          </p:cNvPr>
          <p:cNvSpPr/>
          <p:nvPr/>
        </p:nvSpPr>
        <p:spPr>
          <a:xfrm>
            <a:off x="2423716" y="2565639"/>
            <a:ext cx="2528823" cy="399600"/>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BP23 Ongoing Uplift</a:t>
            </a:r>
          </a:p>
        </p:txBody>
      </p:sp>
      <p:sp>
        <p:nvSpPr>
          <p:cNvPr id="64" name="Rectangle: Top Corners Rounded 63">
            <a:extLst>
              <a:ext uri="{FF2B5EF4-FFF2-40B4-BE49-F238E27FC236}">
                <a16:creationId xmlns:a16="http://schemas.microsoft.com/office/drawing/2014/main" id="{1C795615-CA8A-4344-B3F5-A8491BA9910A}"/>
              </a:ext>
            </a:extLst>
          </p:cNvPr>
          <p:cNvSpPr/>
          <p:nvPr/>
        </p:nvSpPr>
        <p:spPr>
          <a:xfrm>
            <a:off x="2431324" y="3576574"/>
            <a:ext cx="2528823" cy="399600"/>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Funding Party</a:t>
            </a:r>
          </a:p>
        </p:txBody>
      </p:sp>
      <p:sp>
        <p:nvSpPr>
          <p:cNvPr id="66" name="Rectangle: Top Corners Rounded 65">
            <a:extLst>
              <a:ext uri="{FF2B5EF4-FFF2-40B4-BE49-F238E27FC236}">
                <a16:creationId xmlns:a16="http://schemas.microsoft.com/office/drawing/2014/main" id="{D522110F-9BED-4BEF-B9F4-C720CED9E99E}"/>
              </a:ext>
            </a:extLst>
          </p:cNvPr>
          <p:cNvSpPr/>
          <p:nvPr/>
        </p:nvSpPr>
        <p:spPr>
          <a:xfrm>
            <a:off x="5204871" y="940866"/>
            <a:ext cx="3846064" cy="399600"/>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chemeClr val="accent1"/>
                </a:solidFill>
              </a:rPr>
              <a:t>Additional Information</a:t>
            </a:r>
          </a:p>
        </p:txBody>
      </p:sp>
      <p:pic>
        <p:nvPicPr>
          <p:cNvPr id="6" name="Graphic 5" descr="Users outline">
            <a:extLst>
              <a:ext uri="{FF2B5EF4-FFF2-40B4-BE49-F238E27FC236}">
                <a16:creationId xmlns:a16="http://schemas.microsoft.com/office/drawing/2014/main" id="{B4A289EC-B84C-4D75-8CDD-5E6407F8D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390" y="723661"/>
            <a:ext cx="488754" cy="488754"/>
          </a:xfrm>
          <a:prstGeom prst="rect">
            <a:avLst/>
          </a:prstGeom>
        </p:spPr>
      </p:pic>
    </p:spTree>
    <p:extLst>
      <p:ext uri="{BB962C8B-B14F-4D97-AF65-F5344CB8AC3E}">
        <p14:creationId xmlns:p14="http://schemas.microsoft.com/office/powerpoint/2010/main" val="127042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a:t>Options Summary</a:t>
            </a:r>
            <a:endParaRPr lang="en-GB"/>
          </a:p>
        </p:txBody>
      </p:sp>
      <p:grpSp>
        <p:nvGrpSpPr>
          <p:cNvPr id="36" name="Group 35">
            <a:extLst>
              <a:ext uri="{FF2B5EF4-FFF2-40B4-BE49-F238E27FC236}">
                <a16:creationId xmlns:a16="http://schemas.microsoft.com/office/drawing/2014/main" id="{9CC17C96-E60F-41DB-9AF5-911589EB2556}"/>
              </a:ext>
            </a:extLst>
          </p:cNvPr>
          <p:cNvGrpSpPr/>
          <p:nvPr/>
        </p:nvGrpSpPr>
        <p:grpSpPr>
          <a:xfrm>
            <a:off x="1336789" y="1572557"/>
            <a:ext cx="1526037" cy="914407"/>
            <a:chOff x="331746" y="1519215"/>
            <a:chExt cx="1526037" cy="914407"/>
          </a:xfrm>
          <a:solidFill>
            <a:schemeClr val="accent4">
              <a:lumMod val="75000"/>
            </a:schemeClr>
          </a:solidFill>
        </p:grpSpPr>
        <p:sp>
          <p:nvSpPr>
            <p:cNvPr id="38" name="Right Triangle 37">
              <a:extLst>
                <a:ext uri="{FF2B5EF4-FFF2-40B4-BE49-F238E27FC236}">
                  <a16:creationId xmlns:a16="http://schemas.microsoft.com/office/drawing/2014/main" id="{50039915-C87E-4AF9-8F28-5FF8F1915835}"/>
                </a:ext>
              </a:extLst>
            </p:cNvPr>
            <p:cNvSpPr/>
            <p:nvPr/>
          </p:nvSpPr>
          <p:spPr>
            <a:xfrm rot="18884784">
              <a:off x="331746" y="1519215"/>
              <a:ext cx="914400" cy="914400"/>
            </a:xfrm>
            <a:prstGeom prst="rtTriangle">
              <a:avLst/>
            </a:prstGeom>
            <a:grp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39" name="Right Triangle 38">
              <a:extLst>
                <a:ext uri="{FF2B5EF4-FFF2-40B4-BE49-F238E27FC236}">
                  <a16:creationId xmlns:a16="http://schemas.microsoft.com/office/drawing/2014/main" id="{E2581E35-47D9-4D7C-B309-351C44F7189A}"/>
                </a:ext>
              </a:extLst>
            </p:cNvPr>
            <p:cNvSpPr/>
            <p:nvPr/>
          </p:nvSpPr>
          <p:spPr>
            <a:xfrm rot="18903876">
              <a:off x="943383" y="1519222"/>
              <a:ext cx="914400" cy="914400"/>
            </a:xfrm>
            <a:prstGeom prst="rtTriangle">
              <a:avLst/>
            </a:prstGeom>
            <a:grp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grpSp>
      <p:sp>
        <p:nvSpPr>
          <p:cNvPr id="43" name="Rectangle 42">
            <a:extLst>
              <a:ext uri="{FF2B5EF4-FFF2-40B4-BE49-F238E27FC236}">
                <a16:creationId xmlns:a16="http://schemas.microsoft.com/office/drawing/2014/main" id="{6223E001-869C-46F9-9C22-3CBBBEDE8989}"/>
              </a:ext>
            </a:extLst>
          </p:cNvPr>
          <p:cNvSpPr/>
          <p:nvPr/>
        </p:nvSpPr>
        <p:spPr>
          <a:xfrm>
            <a:off x="1270610" y="1976422"/>
            <a:ext cx="1658477" cy="2440091"/>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150" b="1" dirty="0">
                <a:solidFill>
                  <a:schemeClr val="accent4">
                    <a:lumMod val="75000"/>
                  </a:schemeClr>
                </a:solidFill>
              </a:rPr>
              <a:t>No increase </a:t>
            </a:r>
            <a:r>
              <a:rPr lang="en-GB" sz="1150" dirty="0">
                <a:solidFill>
                  <a:schemeClr val="accent4">
                    <a:lumMod val="75000"/>
                  </a:schemeClr>
                </a:solidFill>
              </a:rPr>
              <a:t>in FTE resources</a:t>
            </a:r>
          </a:p>
          <a:p>
            <a:pPr algn="ctr"/>
            <a:r>
              <a:rPr lang="en-GB" sz="1150" dirty="0">
                <a:solidFill>
                  <a:schemeClr val="accent4">
                    <a:lumMod val="75000"/>
                  </a:schemeClr>
                </a:solidFill>
              </a:rPr>
              <a:t>--------------</a:t>
            </a:r>
          </a:p>
          <a:p>
            <a:pPr algn="ctr"/>
            <a:r>
              <a:rPr lang="en-GB" sz="1150" b="1" dirty="0">
                <a:solidFill>
                  <a:schemeClr val="accent4">
                    <a:lumMod val="75000"/>
                  </a:schemeClr>
                </a:solidFill>
              </a:rPr>
              <a:t>No charge </a:t>
            </a:r>
            <a:r>
              <a:rPr lang="en-GB" sz="1150" dirty="0">
                <a:solidFill>
                  <a:schemeClr val="accent4">
                    <a:lumMod val="75000"/>
                  </a:schemeClr>
                </a:solidFill>
              </a:rPr>
              <a:t>to DSC Change (BP22) and </a:t>
            </a:r>
            <a:r>
              <a:rPr lang="en-GB" sz="1150" b="1" dirty="0">
                <a:solidFill>
                  <a:schemeClr val="accent4">
                    <a:lumMod val="75000"/>
                  </a:schemeClr>
                </a:solidFill>
              </a:rPr>
              <a:t>no increase</a:t>
            </a:r>
            <a:r>
              <a:rPr lang="en-GB" sz="1150" dirty="0">
                <a:solidFill>
                  <a:schemeClr val="accent4">
                    <a:lumMod val="75000"/>
                  </a:schemeClr>
                </a:solidFill>
              </a:rPr>
              <a:t> in BP23</a:t>
            </a:r>
          </a:p>
          <a:p>
            <a:pPr algn="ctr"/>
            <a:r>
              <a:rPr lang="en-GB" sz="1150" dirty="0">
                <a:solidFill>
                  <a:schemeClr val="accent4">
                    <a:lumMod val="75000"/>
                  </a:schemeClr>
                </a:solidFill>
              </a:rPr>
              <a:t> --------------</a:t>
            </a:r>
          </a:p>
          <a:p>
            <a:pPr algn="ctr"/>
            <a:r>
              <a:rPr lang="en-US" sz="1150" dirty="0">
                <a:solidFill>
                  <a:schemeClr val="accent4">
                    <a:lumMod val="75000"/>
                  </a:schemeClr>
                </a:solidFill>
              </a:rPr>
              <a:t>Potential </a:t>
            </a:r>
            <a:r>
              <a:rPr lang="en-US" sz="1150" b="1" dirty="0">
                <a:solidFill>
                  <a:schemeClr val="accent4">
                    <a:lumMod val="75000"/>
                  </a:schemeClr>
                </a:solidFill>
              </a:rPr>
              <a:t>risk of high SUT backlog </a:t>
            </a:r>
            <a:r>
              <a:rPr lang="en-US" sz="1150" dirty="0">
                <a:solidFill>
                  <a:schemeClr val="accent4">
                    <a:lumMod val="75000"/>
                  </a:schemeClr>
                </a:solidFill>
              </a:rPr>
              <a:t>and delay to invoicing.</a:t>
            </a:r>
          </a:p>
          <a:p>
            <a:pPr algn="ctr"/>
            <a:endParaRPr lang="en-GB" sz="1150" dirty="0">
              <a:solidFill>
                <a:schemeClr val="accent4">
                  <a:lumMod val="75000"/>
                </a:schemeClr>
              </a:solidFill>
            </a:endParaRPr>
          </a:p>
        </p:txBody>
      </p:sp>
      <p:sp>
        <p:nvSpPr>
          <p:cNvPr id="46" name="Rectangle: Top Corners Rounded 45">
            <a:extLst>
              <a:ext uri="{FF2B5EF4-FFF2-40B4-BE49-F238E27FC236}">
                <a16:creationId xmlns:a16="http://schemas.microsoft.com/office/drawing/2014/main" id="{E8530503-F041-4D28-A2F3-4A135C3D4329}"/>
              </a:ext>
            </a:extLst>
          </p:cNvPr>
          <p:cNvSpPr/>
          <p:nvPr/>
        </p:nvSpPr>
        <p:spPr>
          <a:xfrm>
            <a:off x="1147492" y="1291100"/>
            <a:ext cx="1904714" cy="738664"/>
          </a:xfrm>
          <a:prstGeom prst="round2SameRect">
            <a:avLst>
              <a:gd name="adj1" fmla="val 36568"/>
              <a:gd name="adj2" fmla="val 0"/>
            </a:avLst>
          </a:prstGeom>
          <a:solidFill>
            <a:schemeClr val="accent4">
              <a:lumMod val="60000"/>
              <a:lumOff val="4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1</a:t>
            </a:r>
          </a:p>
          <a:p>
            <a:pPr algn="ctr"/>
            <a:endParaRPr lang="en-GB" sz="500" dirty="0">
              <a:solidFill>
                <a:schemeClr val="accent1"/>
              </a:solidFill>
            </a:endParaRPr>
          </a:p>
          <a:p>
            <a:pPr algn="ctr"/>
            <a:r>
              <a:rPr lang="en-GB" sz="1100" dirty="0">
                <a:solidFill>
                  <a:schemeClr val="accent1"/>
                </a:solidFill>
              </a:rPr>
              <a:t>Use Current Resource</a:t>
            </a:r>
          </a:p>
        </p:txBody>
      </p:sp>
      <p:sp>
        <p:nvSpPr>
          <p:cNvPr id="47" name="Teardrop 46">
            <a:extLst>
              <a:ext uri="{FF2B5EF4-FFF2-40B4-BE49-F238E27FC236}">
                <a16:creationId xmlns:a16="http://schemas.microsoft.com/office/drawing/2014/main" id="{499F61F7-47A6-4981-BB16-5F28C143B682}"/>
              </a:ext>
            </a:extLst>
          </p:cNvPr>
          <p:cNvSpPr>
            <a:spLocks noChangeAspect="1"/>
          </p:cNvSpPr>
          <p:nvPr/>
        </p:nvSpPr>
        <p:spPr>
          <a:xfrm rot="8144344">
            <a:off x="1835347" y="756879"/>
            <a:ext cx="529002" cy="529002"/>
          </a:xfrm>
          <a:prstGeom prst="teardrop">
            <a:avLst/>
          </a:prstGeom>
          <a:ln>
            <a:solidFill>
              <a:schemeClr val="accent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8" name="Graphic 47" descr="User outline">
            <a:extLst>
              <a:ext uri="{FF2B5EF4-FFF2-40B4-BE49-F238E27FC236}">
                <a16:creationId xmlns:a16="http://schemas.microsoft.com/office/drawing/2014/main" id="{989F245E-B828-4E9A-B621-65A7935EF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6610" y="802172"/>
            <a:ext cx="446400" cy="446400"/>
          </a:xfrm>
          <a:prstGeom prst="rect">
            <a:avLst/>
          </a:prstGeom>
        </p:spPr>
      </p:pic>
      <p:grpSp>
        <p:nvGrpSpPr>
          <p:cNvPr id="52" name="Group 51">
            <a:extLst>
              <a:ext uri="{FF2B5EF4-FFF2-40B4-BE49-F238E27FC236}">
                <a16:creationId xmlns:a16="http://schemas.microsoft.com/office/drawing/2014/main" id="{40807103-F4AE-4BFC-B831-6D5C1C7B356E}"/>
              </a:ext>
            </a:extLst>
          </p:cNvPr>
          <p:cNvGrpSpPr/>
          <p:nvPr/>
        </p:nvGrpSpPr>
        <p:grpSpPr>
          <a:xfrm>
            <a:off x="3884643" y="1572557"/>
            <a:ext cx="1526037" cy="914407"/>
            <a:chOff x="331746" y="1519215"/>
            <a:chExt cx="1526037" cy="914407"/>
          </a:xfrm>
          <a:solidFill>
            <a:schemeClr val="accent3"/>
          </a:solidFill>
        </p:grpSpPr>
        <p:sp>
          <p:nvSpPr>
            <p:cNvPr id="53" name="Right Triangle 52">
              <a:extLst>
                <a:ext uri="{FF2B5EF4-FFF2-40B4-BE49-F238E27FC236}">
                  <a16:creationId xmlns:a16="http://schemas.microsoft.com/office/drawing/2014/main" id="{70EAF537-F82F-4D5B-BE3F-51B5C3952C5E}"/>
                </a:ext>
              </a:extLst>
            </p:cNvPr>
            <p:cNvSpPr/>
            <p:nvPr/>
          </p:nvSpPr>
          <p:spPr>
            <a:xfrm rot="18884784">
              <a:off x="331746" y="1519215"/>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sp>
          <p:nvSpPr>
            <p:cNvPr id="54" name="Right Triangle 53">
              <a:extLst>
                <a:ext uri="{FF2B5EF4-FFF2-40B4-BE49-F238E27FC236}">
                  <a16:creationId xmlns:a16="http://schemas.microsoft.com/office/drawing/2014/main" id="{275D7FBA-B5DE-4CC9-86C7-732EFDB02CE3}"/>
                </a:ext>
              </a:extLst>
            </p:cNvPr>
            <p:cNvSpPr/>
            <p:nvPr/>
          </p:nvSpPr>
          <p:spPr>
            <a:xfrm rot="18903876">
              <a:off x="943383" y="1519222"/>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grpSp>
      <p:sp>
        <p:nvSpPr>
          <p:cNvPr id="55" name="Rectangle 54">
            <a:extLst>
              <a:ext uri="{FF2B5EF4-FFF2-40B4-BE49-F238E27FC236}">
                <a16:creationId xmlns:a16="http://schemas.microsoft.com/office/drawing/2014/main" id="{F047A95D-46B6-4E29-949E-1B66E538AE02}"/>
              </a:ext>
            </a:extLst>
          </p:cNvPr>
          <p:cNvSpPr/>
          <p:nvPr/>
        </p:nvSpPr>
        <p:spPr>
          <a:xfrm>
            <a:off x="3818464" y="1976422"/>
            <a:ext cx="1658477" cy="2440091"/>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150" b="1" dirty="0">
                <a:solidFill>
                  <a:schemeClr val="accent3">
                    <a:lumMod val="75000"/>
                  </a:schemeClr>
                </a:solidFill>
              </a:rPr>
              <a:t>Increase</a:t>
            </a:r>
            <a:r>
              <a:rPr lang="en-US" sz="1150" dirty="0">
                <a:solidFill>
                  <a:schemeClr val="accent3">
                    <a:lumMod val="75000"/>
                  </a:schemeClr>
                </a:solidFill>
              </a:rPr>
              <a:t> in FTE resources by </a:t>
            </a:r>
            <a:r>
              <a:rPr lang="en-US" sz="1150" b="1" dirty="0">
                <a:solidFill>
                  <a:schemeClr val="accent3">
                    <a:lumMod val="75000"/>
                  </a:schemeClr>
                </a:solidFill>
              </a:rPr>
              <a:t>2</a:t>
            </a:r>
          </a:p>
          <a:p>
            <a:pPr algn="ctr"/>
            <a:r>
              <a:rPr lang="en-US" sz="1150" dirty="0">
                <a:solidFill>
                  <a:schemeClr val="accent3">
                    <a:lumMod val="75000"/>
                  </a:schemeClr>
                </a:solidFill>
              </a:rPr>
              <a:t>--------------</a:t>
            </a:r>
          </a:p>
          <a:p>
            <a:pPr algn="ctr"/>
            <a:r>
              <a:rPr lang="en-US" sz="1150" b="1" dirty="0">
                <a:solidFill>
                  <a:schemeClr val="accent3">
                    <a:lumMod val="75000"/>
                  </a:schemeClr>
                </a:solidFill>
              </a:rPr>
              <a:t>£34k charge </a:t>
            </a:r>
            <a:r>
              <a:rPr lang="en-US" sz="1150" dirty="0">
                <a:solidFill>
                  <a:schemeClr val="accent3">
                    <a:lumMod val="75000"/>
                  </a:schemeClr>
                </a:solidFill>
              </a:rPr>
              <a:t>to DSC Change (BP22) and </a:t>
            </a:r>
            <a:r>
              <a:rPr lang="en-US" sz="1150" b="1" dirty="0">
                <a:solidFill>
                  <a:schemeClr val="accent3">
                    <a:lumMod val="75000"/>
                  </a:schemeClr>
                </a:solidFill>
              </a:rPr>
              <a:t>£74k increase</a:t>
            </a:r>
            <a:r>
              <a:rPr lang="en-US" sz="1150" dirty="0">
                <a:solidFill>
                  <a:schemeClr val="accent3">
                    <a:lumMod val="75000"/>
                  </a:schemeClr>
                </a:solidFill>
              </a:rPr>
              <a:t> moving forwards (BP23)</a:t>
            </a:r>
          </a:p>
          <a:p>
            <a:pPr algn="ctr"/>
            <a:r>
              <a:rPr lang="en-US" sz="1150" dirty="0">
                <a:solidFill>
                  <a:schemeClr val="accent3">
                    <a:lumMod val="75000"/>
                  </a:schemeClr>
                </a:solidFill>
              </a:rPr>
              <a:t> --------------</a:t>
            </a:r>
          </a:p>
          <a:p>
            <a:pPr algn="ctr"/>
            <a:r>
              <a:rPr lang="en-US" sz="1150" dirty="0">
                <a:solidFill>
                  <a:schemeClr val="accent3">
                    <a:lumMod val="75000"/>
                  </a:schemeClr>
                </a:solidFill>
              </a:rPr>
              <a:t>Potential </a:t>
            </a:r>
            <a:r>
              <a:rPr lang="en-US" sz="1150" b="1" dirty="0">
                <a:solidFill>
                  <a:schemeClr val="accent3">
                    <a:lumMod val="75000"/>
                  </a:schemeClr>
                </a:solidFill>
              </a:rPr>
              <a:t>risk of SUT backlog </a:t>
            </a:r>
            <a:r>
              <a:rPr lang="en-US" sz="1150" dirty="0">
                <a:solidFill>
                  <a:schemeClr val="accent3">
                    <a:lumMod val="75000"/>
                  </a:schemeClr>
                </a:solidFill>
              </a:rPr>
              <a:t>and delay to invoicing.</a:t>
            </a:r>
          </a:p>
          <a:p>
            <a:pPr algn="ctr"/>
            <a:endParaRPr lang="en-US" sz="1150" dirty="0">
              <a:solidFill>
                <a:schemeClr val="accent3">
                  <a:lumMod val="75000"/>
                </a:schemeClr>
              </a:solidFill>
            </a:endParaRPr>
          </a:p>
        </p:txBody>
      </p:sp>
      <p:sp>
        <p:nvSpPr>
          <p:cNvPr id="57" name="Rectangle: Top Corners Rounded 56">
            <a:extLst>
              <a:ext uri="{FF2B5EF4-FFF2-40B4-BE49-F238E27FC236}">
                <a16:creationId xmlns:a16="http://schemas.microsoft.com/office/drawing/2014/main" id="{97290E41-26CB-4416-AF35-53D229B537E4}"/>
              </a:ext>
            </a:extLst>
          </p:cNvPr>
          <p:cNvSpPr/>
          <p:nvPr/>
        </p:nvSpPr>
        <p:spPr>
          <a:xfrm>
            <a:off x="3695346" y="1291100"/>
            <a:ext cx="1904714" cy="738664"/>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2</a:t>
            </a:r>
          </a:p>
          <a:p>
            <a:pPr algn="ctr"/>
            <a:endParaRPr lang="en-GB" sz="500" dirty="0">
              <a:solidFill>
                <a:schemeClr val="accent1"/>
              </a:solidFill>
            </a:endParaRPr>
          </a:p>
          <a:p>
            <a:pPr algn="ctr"/>
            <a:r>
              <a:rPr lang="en-GB" sz="1100" dirty="0">
                <a:solidFill>
                  <a:schemeClr val="accent1"/>
                </a:solidFill>
              </a:rPr>
              <a:t>Increment by 2 FTE</a:t>
            </a:r>
          </a:p>
        </p:txBody>
      </p:sp>
      <p:sp>
        <p:nvSpPr>
          <p:cNvPr id="58" name="Teardrop 57">
            <a:extLst>
              <a:ext uri="{FF2B5EF4-FFF2-40B4-BE49-F238E27FC236}">
                <a16:creationId xmlns:a16="http://schemas.microsoft.com/office/drawing/2014/main" id="{DE7D69BF-35C9-4AD5-85FA-FBECE8A0CD19}"/>
              </a:ext>
            </a:extLst>
          </p:cNvPr>
          <p:cNvSpPr>
            <a:spLocks noChangeAspect="1"/>
          </p:cNvSpPr>
          <p:nvPr/>
        </p:nvSpPr>
        <p:spPr>
          <a:xfrm rot="8144344">
            <a:off x="4383201" y="756879"/>
            <a:ext cx="529002" cy="529002"/>
          </a:xfrm>
          <a:prstGeom prst="teardrop">
            <a:avLst/>
          </a:prstGeom>
          <a:ln>
            <a:solidFill>
              <a:schemeClr val="accent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9" name="Graphic 58" descr="Follow outline">
            <a:extLst>
              <a:ext uri="{FF2B5EF4-FFF2-40B4-BE49-F238E27FC236}">
                <a16:creationId xmlns:a16="http://schemas.microsoft.com/office/drawing/2014/main" id="{AB4E29B2-F818-4B4A-AA83-1F206809D0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8322" y="814400"/>
            <a:ext cx="446604" cy="446604"/>
          </a:xfrm>
          <a:prstGeom prst="rect">
            <a:avLst/>
          </a:prstGeom>
        </p:spPr>
      </p:pic>
      <p:grpSp>
        <p:nvGrpSpPr>
          <p:cNvPr id="63" name="Group 62">
            <a:extLst>
              <a:ext uri="{FF2B5EF4-FFF2-40B4-BE49-F238E27FC236}">
                <a16:creationId xmlns:a16="http://schemas.microsoft.com/office/drawing/2014/main" id="{2E3EB883-655A-4BA6-9A3E-A7FF1F6C608F}"/>
              </a:ext>
            </a:extLst>
          </p:cNvPr>
          <p:cNvGrpSpPr/>
          <p:nvPr/>
        </p:nvGrpSpPr>
        <p:grpSpPr>
          <a:xfrm>
            <a:off x="6351318" y="1572557"/>
            <a:ext cx="1526037" cy="914407"/>
            <a:chOff x="331746" y="1519215"/>
            <a:chExt cx="1526037" cy="914407"/>
          </a:xfrm>
          <a:solidFill>
            <a:schemeClr val="accent5"/>
          </a:solidFill>
        </p:grpSpPr>
        <p:sp>
          <p:nvSpPr>
            <p:cNvPr id="64" name="Right Triangle 63">
              <a:extLst>
                <a:ext uri="{FF2B5EF4-FFF2-40B4-BE49-F238E27FC236}">
                  <a16:creationId xmlns:a16="http://schemas.microsoft.com/office/drawing/2014/main" id="{C8142FCB-BB9B-428A-96CF-1CBD710D1601}"/>
                </a:ext>
              </a:extLst>
            </p:cNvPr>
            <p:cNvSpPr/>
            <p:nvPr/>
          </p:nvSpPr>
          <p:spPr>
            <a:xfrm rot="18884784">
              <a:off x="331746" y="1519215"/>
              <a:ext cx="914400" cy="914400"/>
            </a:xfrm>
            <a:prstGeom prst="rtTriangle">
              <a:avLst/>
            </a:prstGeom>
            <a:grp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sp>
          <p:nvSpPr>
            <p:cNvPr id="65" name="Right Triangle 64">
              <a:extLst>
                <a:ext uri="{FF2B5EF4-FFF2-40B4-BE49-F238E27FC236}">
                  <a16:creationId xmlns:a16="http://schemas.microsoft.com/office/drawing/2014/main" id="{33F9F07D-9E34-41A0-9D1C-53C286D46D75}"/>
                </a:ext>
              </a:extLst>
            </p:cNvPr>
            <p:cNvSpPr/>
            <p:nvPr/>
          </p:nvSpPr>
          <p:spPr>
            <a:xfrm rot="18903876">
              <a:off x="943383" y="1519222"/>
              <a:ext cx="914400" cy="914400"/>
            </a:xfrm>
            <a:prstGeom prst="rtTriangle">
              <a:avLst/>
            </a:prstGeom>
            <a:grp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accent5">
                    <a:lumMod val="50000"/>
                  </a:schemeClr>
                </a:solidFill>
              </a:endParaRPr>
            </a:p>
          </p:txBody>
        </p:sp>
      </p:grpSp>
      <p:sp>
        <p:nvSpPr>
          <p:cNvPr id="66" name="Rectangle 65">
            <a:extLst>
              <a:ext uri="{FF2B5EF4-FFF2-40B4-BE49-F238E27FC236}">
                <a16:creationId xmlns:a16="http://schemas.microsoft.com/office/drawing/2014/main" id="{1CAF060B-7B9A-470D-9CD8-B5D9008F3873}"/>
              </a:ext>
            </a:extLst>
          </p:cNvPr>
          <p:cNvSpPr/>
          <p:nvPr/>
        </p:nvSpPr>
        <p:spPr>
          <a:xfrm>
            <a:off x="6285139" y="1976422"/>
            <a:ext cx="1658477" cy="2440091"/>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150" b="1" dirty="0">
                <a:solidFill>
                  <a:schemeClr val="accent5">
                    <a:lumMod val="75000"/>
                  </a:schemeClr>
                </a:solidFill>
              </a:rPr>
              <a:t>Increase</a:t>
            </a:r>
            <a:r>
              <a:rPr lang="en-US" sz="1150" dirty="0">
                <a:solidFill>
                  <a:schemeClr val="accent5">
                    <a:lumMod val="75000"/>
                  </a:schemeClr>
                </a:solidFill>
              </a:rPr>
              <a:t> in FTE resources by </a:t>
            </a:r>
            <a:r>
              <a:rPr lang="en-US" sz="1150" b="1" dirty="0">
                <a:solidFill>
                  <a:schemeClr val="accent5">
                    <a:lumMod val="75000"/>
                  </a:schemeClr>
                </a:solidFill>
              </a:rPr>
              <a:t>3</a:t>
            </a:r>
          </a:p>
          <a:p>
            <a:pPr algn="ctr"/>
            <a:r>
              <a:rPr lang="en-US" sz="1150" dirty="0">
                <a:solidFill>
                  <a:schemeClr val="accent5">
                    <a:lumMod val="75000"/>
                  </a:schemeClr>
                </a:solidFill>
              </a:rPr>
              <a:t>--------------</a:t>
            </a:r>
          </a:p>
          <a:p>
            <a:pPr algn="ctr"/>
            <a:r>
              <a:rPr lang="en-US" sz="1150" b="1" dirty="0">
                <a:solidFill>
                  <a:schemeClr val="accent5">
                    <a:lumMod val="75000"/>
                  </a:schemeClr>
                </a:solidFill>
              </a:rPr>
              <a:t>£56k charge </a:t>
            </a:r>
            <a:r>
              <a:rPr lang="en-US" sz="1150" dirty="0">
                <a:solidFill>
                  <a:schemeClr val="accent5">
                    <a:lumMod val="75000"/>
                  </a:schemeClr>
                </a:solidFill>
              </a:rPr>
              <a:t>to DSC Change (BP22) and </a:t>
            </a:r>
            <a:r>
              <a:rPr lang="en-US" sz="1150" b="1" dirty="0">
                <a:solidFill>
                  <a:schemeClr val="accent5">
                    <a:lumMod val="75000"/>
                  </a:schemeClr>
                </a:solidFill>
              </a:rPr>
              <a:t>£111k increase</a:t>
            </a:r>
            <a:r>
              <a:rPr lang="en-US" sz="1150" dirty="0">
                <a:solidFill>
                  <a:schemeClr val="accent5">
                    <a:lumMod val="75000"/>
                  </a:schemeClr>
                </a:solidFill>
              </a:rPr>
              <a:t> moving forwards (BP23)</a:t>
            </a:r>
          </a:p>
          <a:p>
            <a:pPr algn="ctr"/>
            <a:r>
              <a:rPr lang="en-US" sz="1150" dirty="0">
                <a:solidFill>
                  <a:schemeClr val="accent5">
                    <a:lumMod val="75000"/>
                  </a:schemeClr>
                </a:solidFill>
              </a:rPr>
              <a:t> --------------</a:t>
            </a:r>
          </a:p>
          <a:p>
            <a:pPr algn="ctr"/>
            <a:r>
              <a:rPr lang="en-US" sz="1150" b="1" dirty="0">
                <a:solidFill>
                  <a:schemeClr val="accent5">
                    <a:lumMod val="75000"/>
                  </a:schemeClr>
                </a:solidFill>
              </a:rPr>
              <a:t>Expected no SUT backlog</a:t>
            </a:r>
            <a:r>
              <a:rPr lang="en-US" sz="1150" dirty="0">
                <a:solidFill>
                  <a:schemeClr val="accent5">
                    <a:lumMod val="75000"/>
                  </a:schemeClr>
                </a:solidFill>
              </a:rPr>
              <a:t>, timely invoice.</a:t>
            </a:r>
          </a:p>
          <a:p>
            <a:pPr algn="ctr"/>
            <a:endParaRPr lang="en-US" sz="1150" dirty="0">
              <a:solidFill>
                <a:schemeClr val="accent5">
                  <a:lumMod val="75000"/>
                </a:schemeClr>
              </a:solidFill>
            </a:endParaRPr>
          </a:p>
        </p:txBody>
      </p:sp>
      <p:sp>
        <p:nvSpPr>
          <p:cNvPr id="72" name="Rectangle: Top Corners Rounded 71">
            <a:extLst>
              <a:ext uri="{FF2B5EF4-FFF2-40B4-BE49-F238E27FC236}">
                <a16:creationId xmlns:a16="http://schemas.microsoft.com/office/drawing/2014/main" id="{EBB20C7A-7CDF-47A1-B64D-5AAAB70879D3}"/>
              </a:ext>
            </a:extLst>
          </p:cNvPr>
          <p:cNvSpPr/>
          <p:nvPr/>
        </p:nvSpPr>
        <p:spPr>
          <a:xfrm>
            <a:off x="6162021" y="1291100"/>
            <a:ext cx="1904714" cy="738664"/>
          </a:xfrm>
          <a:prstGeom prst="round2SameRect">
            <a:avLst>
              <a:gd name="adj1" fmla="val 36568"/>
              <a:gd name="adj2" fmla="val 0"/>
            </a:avLst>
          </a:prstGeom>
          <a:solidFill>
            <a:schemeClr val="accent5">
              <a:lumMod val="60000"/>
              <a:lumOff val="4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3</a:t>
            </a:r>
          </a:p>
          <a:p>
            <a:pPr algn="ctr"/>
            <a:endParaRPr lang="en-GB" sz="500" dirty="0">
              <a:solidFill>
                <a:schemeClr val="accent1"/>
              </a:solidFill>
            </a:endParaRPr>
          </a:p>
          <a:p>
            <a:pPr algn="ctr"/>
            <a:r>
              <a:rPr lang="en-US" sz="1100" dirty="0">
                <a:solidFill>
                  <a:schemeClr val="accent1"/>
                </a:solidFill>
              </a:rPr>
              <a:t>Increment by 3 FTE</a:t>
            </a:r>
          </a:p>
        </p:txBody>
      </p:sp>
      <p:sp>
        <p:nvSpPr>
          <p:cNvPr id="73" name="Teardrop 72">
            <a:extLst>
              <a:ext uri="{FF2B5EF4-FFF2-40B4-BE49-F238E27FC236}">
                <a16:creationId xmlns:a16="http://schemas.microsoft.com/office/drawing/2014/main" id="{3F8D9E10-50FA-4B4A-8C4C-09053557E600}"/>
              </a:ext>
            </a:extLst>
          </p:cNvPr>
          <p:cNvSpPr>
            <a:spLocks noChangeAspect="1"/>
          </p:cNvSpPr>
          <p:nvPr/>
        </p:nvSpPr>
        <p:spPr>
          <a:xfrm rot="8144344">
            <a:off x="6849876" y="756879"/>
            <a:ext cx="529002" cy="529002"/>
          </a:xfrm>
          <a:prstGeom prst="teardrop">
            <a:avLst/>
          </a:prstGeom>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4" name="Graphic 73" descr="Users outline">
            <a:extLst>
              <a:ext uri="{FF2B5EF4-FFF2-40B4-BE49-F238E27FC236}">
                <a16:creationId xmlns:a16="http://schemas.microsoft.com/office/drawing/2014/main" id="{3EF42BE4-7802-4192-A7AF-9A4B9FFCFD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9962" y="777003"/>
            <a:ext cx="488754" cy="488754"/>
          </a:xfrm>
          <a:prstGeom prst="rect">
            <a:avLst/>
          </a:prstGeom>
        </p:spPr>
      </p:pic>
    </p:spTree>
    <p:extLst>
      <p:ext uri="{BB962C8B-B14F-4D97-AF65-F5344CB8AC3E}">
        <p14:creationId xmlns:p14="http://schemas.microsoft.com/office/powerpoint/2010/main" val="277844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221-59EE-4EA0-B930-2C8485BBDB93}"/>
              </a:ext>
            </a:extLst>
          </p:cNvPr>
          <p:cNvSpPr>
            <a:spLocks noGrp="1"/>
          </p:cNvSpPr>
          <p:nvPr>
            <p:ph type="title"/>
          </p:nvPr>
        </p:nvSpPr>
        <p:spPr/>
        <p:txBody>
          <a:bodyPr/>
          <a:lstStyle/>
          <a:p>
            <a:r>
              <a:rPr lang="en-US" dirty="0"/>
              <a:t>Recommendation</a:t>
            </a:r>
            <a:endParaRPr lang="en-GB" dirty="0"/>
          </a:p>
        </p:txBody>
      </p:sp>
      <p:grpSp>
        <p:nvGrpSpPr>
          <p:cNvPr id="36" name="Group 35">
            <a:extLst>
              <a:ext uri="{FF2B5EF4-FFF2-40B4-BE49-F238E27FC236}">
                <a16:creationId xmlns:a16="http://schemas.microsoft.com/office/drawing/2014/main" id="{9CC17C96-E60F-41DB-9AF5-911589EB2556}"/>
              </a:ext>
            </a:extLst>
          </p:cNvPr>
          <p:cNvGrpSpPr/>
          <p:nvPr/>
        </p:nvGrpSpPr>
        <p:grpSpPr>
          <a:xfrm>
            <a:off x="1336789" y="1572557"/>
            <a:ext cx="1526037" cy="914407"/>
            <a:chOff x="331746" y="1519215"/>
            <a:chExt cx="1526037" cy="914407"/>
          </a:xfrm>
          <a:solidFill>
            <a:schemeClr val="bg1">
              <a:lumMod val="75000"/>
            </a:schemeClr>
          </a:solidFill>
        </p:grpSpPr>
        <p:sp>
          <p:nvSpPr>
            <p:cNvPr id="38" name="Right Triangle 37">
              <a:extLst>
                <a:ext uri="{FF2B5EF4-FFF2-40B4-BE49-F238E27FC236}">
                  <a16:creationId xmlns:a16="http://schemas.microsoft.com/office/drawing/2014/main" id="{50039915-C87E-4AF9-8F28-5FF8F1915835}"/>
                </a:ext>
              </a:extLst>
            </p:cNvPr>
            <p:cNvSpPr/>
            <p:nvPr/>
          </p:nvSpPr>
          <p:spPr>
            <a:xfrm rot="18884784">
              <a:off x="331746" y="1519215"/>
              <a:ext cx="914400" cy="914400"/>
            </a:xfrm>
            <a:prstGeom prst="rtTriangle">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39" name="Right Triangle 38">
              <a:extLst>
                <a:ext uri="{FF2B5EF4-FFF2-40B4-BE49-F238E27FC236}">
                  <a16:creationId xmlns:a16="http://schemas.microsoft.com/office/drawing/2014/main" id="{E2581E35-47D9-4D7C-B309-351C44F7189A}"/>
                </a:ext>
              </a:extLst>
            </p:cNvPr>
            <p:cNvSpPr/>
            <p:nvPr/>
          </p:nvSpPr>
          <p:spPr>
            <a:xfrm rot="18903876">
              <a:off x="943383" y="1519222"/>
              <a:ext cx="914400" cy="914400"/>
            </a:xfrm>
            <a:prstGeom prst="rtTriangle">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grpSp>
      <p:sp>
        <p:nvSpPr>
          <p:cNvPr id="43" name="Rectangle 42">
            <a:extLst>
              <a:ext uri="{FF2B5EF4-FFF2-40B4-BE49-F238E27FC236}">
                <a16:creationId xmlns:a16="http://schemas.microsoft.com/office/drawing/2014/main" id="{6223E001-869C-46F9-9C22-3CBBBEDE8989}"/>
              </a:ext>
            </a:extLst>
          </p:cNvPr>
          <p:cNvSpPr/>
          <p:nvPr/>
        </p:nvSpPr>
        <p:spPr>
          <a:xfrm>
            <a:off x="1270610" y="1976422"/>
            <a:ext cx="1658477" cy="2440091"/>
          </a:xfrm>
          <a:prstGeom prst="rect">
            <a:avLst/>
          </a:prstGeom>
          <a:solidFill>
            <a:schemeClr val="bg1">
              <a:lumMod val="95000"/>
            </a:schemeClr>
          </a:solid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150" b="1" dirty="0">
                <a:solidFill>
                  <a:schemeClr val="bg1">
                    <a:lumMod val="75000"/>
                  </a:schemeClr>
                </a:solidFill>
              </a:rPr>
              <a:t>No increase </a:t>
            </a:r>
            <a:r>
              <a:rPr lang="en-GB" sz="1150" dirty="0">
                <a:solidFill>
                  <a:schemeClr val="bg1">
                    <a:lumMod val="75000"/>
                  </a:schemeClr>
                </a:solidFill>
              </a:rPr>
              <a:t>in FTE resources</a:t>
            </a:r>
          </a:p>
          <a:p>
            <a:pPr algn="ctr"/>
            <a:r>
              <a:rPr lang="en-GB" sz="1150" dirty="0">
                <a:solidFill>
                  <a:schemeClr val="bg1">
                    <a:lumMod val="75000"/>
                  </a:schemeClr>
                </a:solidFill>
              </a:rPr>
              <a:t>--------------</a:t>
            </a:r>
          </a:p>
          <a:p>
            <a:pPr algn="ctr"/>
            <a:r>
              <a:rPr lang="en-GB" sz="1150" b="1" dirty="0">
                <a:solidFill>
                  <a:schemeClr val="bg1">
                    <a:lumMod val="75000"/>
                  </a:schemeClr>
                </a:solidFill>
              </a:rPr>
              <a:t>No charge </a:t>
            </a:r>
            <a:r>
              <a:rPr lang="en-GB" sz="1150" dirty="0">
                <a:solidFill>
                  <a:schemeClr val="bg1">
                    <a:lumMod val="75000"/>
                  </a:schemeClr>
                </a:solidFill>
              </a:rPr>
              <a:t>to DSC Change (BP22) and </a:t>
            </a:r>
            <a:r>
              <a:rPr lang="en-GB" sz="1150" b="1" dirty="0">
                <a:solidFill>
                  <a:schemeClr val="bg1">
                    <a:lumMod val="75000"/>
                  </a:schemeClr>
                </a:solidFill>
              </a:rPr>
              <a:t>no increase</a:t>
            </a:r>
            <a:r>
              <a:rPr lang="en-GB" sz="1150" dirty="0">
                <a:solidFill>
                  <a:schemeClr val="bg1">
                    <a:lumMod val="75000"/>
                  </a:schemeClr>
                </a:solidFill>
              </a:rPr>
              <a:t> in BP23</a:t>
            </a:r>
          </a:p>
          <a:p>
            <a:pPr algn="ctr"/>
            <a:r>
              <a:rPr lang="en-GB" sz="1150" dirty="0">
                <a:solidFill>
                  <a:schemeClr val="bg1">
                    <a:lumMod val="75000"/>
                  </a:schemeClr>
                </a:solidFill>
              </a:rPr>
              <a:t> --------------</a:t>
            </a:r>
          </a:p>
          <a:p>
            <a:pPr algn="ctr"/>
            <a:r>
              <a:rPr lang="en-US" sz="1150" dirty="0">
                <a:solidFill>
                  <a:schemeClr val="bg1">
                    <a:lumMod val="75000"/>
                  </a:schemeClr>
                </a:solidFill>
              </a:rPr>
              <a:t>Potential </a:t>
            </a:r>
            <a:r>
              <a:rPr lang="en-US" sz="1150" b="1" dirty="0">
                <a:solidFill>
                  <a:schemeClr val="bg1">
                    <a:lumMod val="75000"/>
                  </a:schemeClr>
                </a:solidFill>
              </a:rPr>
              <a:t>risk of high SUT backlog </a:t>
            </a:r>
            <a:r>
              <a:rPr lang="en-US" sz="1150" dirty="0">
                <a:solidFill>
                  <a:schemeClr val="bg1">
                    <a:lumMod val="75000"/>
                  </a:schemeClr>
                </a:solidFill>
              </a:rPr>
              <a:t>and delay to invoicing.</a:t>
            </a:r>
          </a:p>
          <a:p>
            <a:pPr algn="ctr"/>
            <a:endParaRPr lang="en-GB" sz="1150" dirty="0">
              <a:solidFill>
                <a:schemeClr val="bg1">
                  <a:lumMod val="75000"/>
                </a:schemeClr>
              </a:solidFill>
            </a:endParaRPr>
          </a:p>
        </p:txBody>
      </p:sp>
      <p:sp>
        <p:nvSpPr>
          <p:cNvPr id="46" name="Rectangle: Top Corners Rounded 45">
            <a:extLst>
              <a:ext uri="{FF2B5EF4-FFF2-40B4-BE49-F238E27FC236}">
                <a16:creationId xmlns:a16="http://schemas.microsoft.com/office/drawing/2014/main" id="{E8530503-F041-4D28-A2F3-4A135C3D4329}"/>
              </a:ext>
            </a:extLst>
          </p:cNvPr>
          <p:cNvSpPr/>
          <p:nvPr/>
        </p:nvSpPr>
        <p:spPr>
          <a:xfrm>
            <a:off x="1147492" y="1291100"/>
            <a:ext cx="1904714" cy="738664"/>
          </a:xfrm>
          <a:prstGeom prst="round2SameRect">
            <a:avLst>
              <a:gd name="adj1" fmla="val 36568"/>
              <a:gd name="adj2" fmla="val 0"/>
            </a:avLst>
          </a:prstGeom>
          <a:solidFill>
            <a:schemeClr val="bg1">
              <a:lumMod val="85000"/>
            </a:schemeClr>
          </a:solid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Option 1</a:t>
            </a:r>
          </a:p>
          <a:p>
            <a:pPr algn="ctr"/>
            <a:endParaRPr lang="en-GB" sz="500" dirty="0">
              <a:solidFill>
                <a:schemeClr val="bg1"/>
              </a:solidFill>
            </a:endParaRPr>
          </a:p>
          <a:p>
            <a:pPr algn="ctr"/>
            <a:r>
              <a:rPr lang="en-GB" sz="1100" dirty="0">
                <a:solidFill>
                  <a:schemeClr val="bg1"/>
                </a:solidFill>
              </a:rPr>
              <a:t>Use Current Resource</a:t>
            </a:r>
          </a:p>
        </p:txBody>
      </p:sp>
      <p:sp>
        <p:nvSpPr>
          <p:cNvPr id="47" name="Teardrop 46">
            <a:extLst>
              <a:ext uri="{FF2B5EF4-FFF2-40B4-BE49-F238E27FC236}">
                <a16:creationId xmlns:a16="http://schemas.microsoft.com/office/drawing/2014/main" id="{499F61F7-47A6-4981-BB16-5F28C143B682}"/>
              </a:ext>
            </a:extLst>
          </p:cNvPr>
          <p:cNvSpPr>
            <a:spLocks noChangeAspect="1"/>
          </p:cNvSpPr>
          <p:nvPr/>
        </p:nvSpPr>
        <p:spPr>
          <a:xfrm rot="8144344">
            <a:off x="1835347" y="756879"/>
            <a:ext cx="529002" cy="529002"/>
          </a:xfrm>
          <a:prstGeom prst="teardrop">
            <a:avLst/>
          </a:prstGeom>
          <a:ln>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48" name="Graphic 47" descr="User outline">
            <a:extLst>
              <a:ext uri="{FF2B5EF4-FFF2-40B4-BE49-F238E27FC236}">
                <a16:creationId xmlns:a16="http://schemas.microsoft.com/office/drawing/2014/main" id="{989F245E-B828-4E9A-B621-65A7935EF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6610" y="802172"/>
            <a:ext cx="446400" cy="446400"/>
          </a:xfrm>
          <a:prstGeom prst="rect">
            <a:avLst/>
          </a:prstGeom>
        </p:spPr>
      </p:pic>
      <p:grpSp>
        <p:nvGrpSpPr>
          <p:cNvPr id="52" name="Group 51">
            <a:extLst>
              <a:ext uri="{FF2B5EF4-FFF2-40B4-BE49-F238E27FC236}">
                <a16:creationId xmlns:a16="http://schemas.microsoft.com/office/drawing/2014/main" id="{40807103-F4AE-4BFC-B831-6D5C1C7B356E}"/>
              </a:ext>
            </a:extLst>
          </p:cNvPr>
          <p:cNvGrpSpPr/>
          <p:nvPr/>
        </p:nvGrpSpPr>
        <p:grpSpPr>
          <a:xfrm>
            <a:off x="3884643" y="1572557"/>
            <a:ext cx="1526037" cy="914407"/>
            <a:chOff x="331746" y="1519215"/>
            <a:chExt cx="1526037" cy="914407"/>
          </a:xfrm>
          <a:solidFill>
            <a:schemeClr val="accent3"/>
          </a:solidFill>
        </p:grpSpPr>
        <p:sp>
          <p:nvSpPr>
            <p:cNvPr id="53" name="Right Triangle 52">
              <a:extLst>
                <a:ext uri="{FF2B5EF4-FFF2-40B4-BE49-F238E27FC236}">
                  <a16:creationId xmlns:a16="http://schemas.microsoft.com/office/drawing/2014/main" id="{70EAF537-F82F-4D5B-BE3F-51B5C3952C5E}"/>
                </a:ext>
              </a:extLst>
            </p:cNvPr>
            <p:cNvSpPr/>
            <p:nvPr/>
          </p:nvSpPr>
          <p:spPr>
            <a:xfrm rot="18884784">
              <a:off x="331746" y="1519215"/>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sp>
          <p:nvSpPr>
            <p:cNvPr id="54" name="Right Triangle 53">
              <a:extLst>
                <a:ext uri="{FF2B5EF4-FFF2-40B4-BE49-F238E27FC236}">
                  <a16:creationId xmlns:a16="http://schemas.microsoft.com/office/drawing/2014/main" id="{275D7FBA-B5DE-4CC9-86C7-732EFDB02CE3}"/>
                </a:ext>
              </a:extLst>
            </p:cNvPr>
            <p:cNvSpPr/>
            <p:nvPr/>
          </p:nvSpPr>
          <p:spPr>
            <a:xfrm rot="18903876">
              <a:off x="943383" y="1519222"/>
              <a:ext cx="914400" cy="914400"/>
            </a:xfrm>
            <a:prstGeom prst="rtTriangle">
              <a:avLst/>
            </a:prstGeom>
            <a:grp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rgbClr val="3E5AA8"/>
                </a:solidFill>
              </a:endParaRPr>
            </a:p>
          </p:txBody>
        </p:sp>
      </p:grpSp>
      <p:sp>
        <p:nvSpPr>
          <p:cNvPr id="55" name="Rectangle 54">
            <a:extLst>
              <a:ext uri="{FF2B5EF4-FFF2-40B4-BE49-F238E27FC236}">
                <a16:creationId xmlns:a16="http://schemas.microsoft.com/office/drawing/2014/main" id="{F047A95D-46B6-4E29-949E-1B66E538AE02}"/>
              </a:ext>
            </a:extLst>
          </p:cNvPr>
          <p:cNvSpPr/>
          <p:nvPr/>
        </p:nvSpPr>
        <p:spPr>
          <a:xfrm>
            <a:off x="3818464" y="1976422"/>
            <a:ext cx="1658477" cy="2440091"/>
          </a:xfrm>
          <a:prstGeom prst="rect">
            <a:avLst/>
          </a:prstGeom>
          <a:solidFill>
            <a:schemeClr val="accent3">
              <a:lumMod val="20000"/>
              <a:lumOff val="8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150" b="1" dirty="0">
                <a:solidFill>
                  <a:schemeClr val="accent3">
                    <a:lumMod val="75000"/>
                  </a:schemeClr>
                </a:solidFill>
              </a:rPr>
              <a:t>Increase</a:t>
            </a:r>
            <a:r>
              <a:rPr lang="en-US" sz="1150" dirty="0">
                <a:solidFill>
                  <a:schemeClr val="accent3">
                    <a:lumMod val="75000"/>
                  </a:schemeClr>
                </a:solidFill>
              </a:rPr>
              <a:t> in FTE resources by </a:t>
            </a:r>
            <a:r>
              <a:rPr lang="en-US" sz="1150" b="1" dirty="0">
                <a:solidFill>
                  <a:schemeClr val="accent3">
                    <a:lumMod val="75000"/>
                  </a:schemeClr>
                </a:solidFill>
              </a:rPr>
              <a:t>2</a:t>
            </a:r>
          </a:p>
          <a:p>
            <a:pPr algn="ctr"/>
            <a:r>
              <a:rPr lang="en-US" sz="1150" dirty="0">
                <a:solidFill>
                  <a:schemeClr val="accent3">
                    <a:lumMod val="75000"/>
                  </a:schemeClr>
                </a:solidFill>
              </a:rPr>
              <a:t>--------------</a:t>
            </a:r>
          </a:p>
          <a:p>
            <a:pPr algn="ctr"/>
            <a:r>
              <a:rPr lang="en-US" sz="1150" b="1" dirty="0">
                <a:solidFill>
                  <a:schemeClr val="accent3">
                    <a:lumMod val="75000"/>
                  </a:schemeClr>
                </a:solidFill>
              </a:rPr>
              <a:t>£34k charge </a:t>
            </a:r>
            <a:r>
              <a:rPr lang="en-US" sz="1150" dirty="0">
                <a:solidFill>
                  <a:schemeClr val="accent3">
                    <a:lumMod val="75000"/>
                  </a:schemeClr>
                </a:solidFill>
              </a:rPr>
              <a:t>to DSC Change (BP22) and </a:t>
            </a:r>
            <a:r>
              <a:rPr lang="en-US" sz="1150" b="1" dirty="0">
                <a:solidFill>
                  <a:schemeClr val="accent3">
                    <a:lumMod val="75000"/>
                  </a:schemeClr>
                </a:solidFill>
              </a:rPr>
              <a:t>£74k increase</a:t>
            </a:r>
            <a:r>
              <a:rPr lang="en-US" sz="1150" dirty="0">
                <a:solidFill>
                  <a:schemeClr val="accent3">
                    <a:lumMod val="75000"/>
                  </a:schemeClr>
                </a:solidFill>
              </a:rPr>
              <a:t> moving forwards (BP23)</a:t>
            </a:r>
          </a:p>
          <a:p>
            <a:pPr algn="ctr"/>
            <a:r>
              <a:rPr lang="en-US" sz="1150" dirty="0">
                <a:solidFill>
                  <a:schemeClr val="accent3">
                    <a:lumMod val="75000"/>
                  </a:schemeClr>
                </a:solidFill>
              </a:rPr>
              <a:t> --------------</a:t>
            </a:r>
          </a:p>
          <a:p>
            <a:pPr algn="ctr"/>
            <a:r>
              <a:rPr lang="en-US" sz="1150" dirty="0">
                <a:solidFill>
                  <a:schemeClr val="accent3">
                    <a:lumMod val="75000"/>
                  </a:schemeClr>
                </a:solidFill>
              </a:rPr>
              <a:t>Potential </a:t>
            </a:r>
            <a:r>
              <a:rPr lang="en-US" sz="1150" b="1" dirty="0">
                <a:solidFill>
                  <a:schemeClr val="accent3">
                    <a:lumMod val="75000"/>
                  </a:schemeClr>
                </a:solidFill>
              </a:rPr>
              <a:t>risk of SUT backlog </a:t>
            </a:r>
            <a:r>
              <a:rPr lang="en-US" sz="1150" dirty="0">
                <a:solidFill>
                  <a:schemeClr val="accent3">
                    <a:lumMod val="75000"/>
                  </a:schemeClr>
                </a:solidFill>
              </a:rPr>
              <a:t>and delay to invoicing.</a:t>
            </a:r>
          </a:p>
          <a:p>
            <a:pPr algn="ctr"/>
            <a:endParaRPr lang="en-US" sz="1150" dirty="0">
              <a:solidFill>
                <a:schemeClr val="accent3">
                  <a:lumMod val="75000"/>
                </a:schemeClr>
              </a:solidFill>
            </a:endParaRPr>
          </a:p>
        </p:txBody>
      </p:sp>
      <p:sp>
        <p:nvSpPr>
          <p:cNvPr id="57" name="Rectangle: Top Corners Rounded 56">
            <a:extLst>
              <a:ext uri="{FF2B5EF4-FFF2-40B4-BE49-F238E27FC236}">
                <a16:creationId xmlns:a16="http://schemas.microsoft.com/office/drawing/2014/main" id="{97290E41-26CB-4416-AF35-53D229B537E4}"/>
              </a:ext>
            </a:extLst>
          </p:cNvPr>
          <p:cNvSpPr/>
          <p:nvPr/>
        </p:nvSpPr>
        <p:spPr>
          <a:xfrm>
            <a:off x="3695346" y="1291100"/>
            <a:ext cx="1904714" cy="738664"/>
          </a:xfrm>
          <a:prstGeom prst="round2SameRect">
            <a:avLst>
              <a:gd name="adj1" fmla="val 36568"/>
              <a:gd name="adj2" fmla="val 0"/>
            </a:avLst>
          </a:prstGeom>
          <a:solidFill>
            <a:schemeClr val="accent3">
              <a:lumMod val="60000"/>
              <a:lumOff val="40000"/>
            </a:schemeClr>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accent1"/>
                </a:solidFill>
              </a:rPr>
              <a:t>Option 2</a:t>
            </a:r>
          </a:p>
          <a:p>
            <a:pPr algn="ctr"/>
            <a:endParaRPr lang="en-GB" sz="500" dirty="0">
              <a:solidFill>
                <a:schemeClr val="accent1"/>
              </a:solidFill>
            </a:endParaRPr>
          </a:p>
          <a:p>
            <a:pPr algn="ctr"/>
            <a:r>
              <a:rPr lang="en-GB" sz="1100" dirty="0">
                <a:solidFill>
                  <a:schemeClr val="accent1"/>
                </a:solidFill>
              </a:rPr>
              <a:t>Increment by 2 FTE</a:t>
            </a:r>
          </a:p>
        </p:txBody>
      </p:sp>
      <p:sp>
        <p:nvSpPr>
          <p:cNvPr id="58" name="Teardrop 57">
            <a:extLst>
              <a:ext uri="{FF2B5EF4-FFF2-40B4-BE49-F238E27FC236}">
                <a16:creationId xmlns:a16="http://schemas.microsoft.com/office/drawing/2014/main" id="{DE7D69BF-35C9-4AD5-85FA-FBECE8A0CD19}"/>
              </a:ext>
            </a:extLst>
          </p:cNvPr>
          <p:cNvSpPr>
            <a:spLocks noChangeAspect="1"/>
          </p:cNvSpPr>
          <p:nvPr/>
        </p:nvSpPr>
        <p:spPr>
          <a:xfrm rot="8144344">
            <a:off x="4383201" y="756879"/>
            <a:ext cx="529002" cy="529002"/>
          </a:xfrm>
          <a:prstGeom prst="teardrop">
            <a:avLst/>
          </a:prstGeom>
          <a:ln>
            <a:solidFill>
              <a:schemeClr val="accent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9" name="Graphic 58" descr="Follow outline">
            <a:extLst>
              <a:ext uri="{FF2B5EF4-FFF2-40B4-BE49-F238E27FC236}">
                <a16:creationId xmlns:a16="http://schemas.microsoft.com/office/drawing/2014/main" id="{AB4E29B2-F818-4B4A-AA83-1F206809D0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8322" y="814400"/>
            <a:ext cx="446604" cy="446604"/>
          </a:xfrm>
          <a:prstGeom prst="rect">
            <a:avLst/>
          </a:prstGeom>
        </p:spPr>
      </p:pic>
      <p:grpSp>
        <p:nvGrpSpPr>
          <p:cNvPr id="63" name="Group 62">
            <a:extLst>
              <a:ext uri="{FF2B5EF4-FFF2-40B4-BE49-F238E27FC236}">
                <a16:creationId xmlns:a16="http://schemas.microsoft.com/office/drawing/2014/main" id="{2E3EB883-655A-4BA6-9A3E-A7FF1F6C608F}"/>
              </a:ext>
            </a:extLst>
          </p:cNvPr>
          <p:cNvGrpSpPr/>
          <p:nvPr/>
        </p:nvGrpSpPr>
        <p:grpSpPr>
          <a:xfrm>
            <a:off x="6351318" y="1572557"/>
            <a:ext cx="1526037" cy="914407"/>
            <a:chOff x="331746" y="1519215"/>
            <a:chExt cx="1526037" cy="914407"/>
          </a:xfrm>
          <a:solidFill>
            <a:schemeClr val="bg1">
              <a:lumMod val="75000"/>
            </a:schemeClr>
          </a:solidFill>
        </p:grpSpPr>
        <p:sp>
          <p:nvSpPr>
            <p:cNvPr id="64" name="Right Triangle 63">
              <a:extLst>
                <a:ext uri="{FF2B5EF4-FFF2-40B4-BE49-F238E27FC236}">
                  <a16:creationId xmlns:a16="http://schemas.microsoft.com/office/drawing/2014/main" id="{C8142FCB-BB9B-428A-96CF-1CBD710D1601}"/>
                </a:ext>
              </a:extLst>
            </p:cNvPr>
            <p:cNvSpPr/>
            <p:nvPr/>
          </p:nvSpPr>
          <p:spPr>
            <a:xfrm rot="18884784">
              <a:off x="331746" y="1519215"/>
              <a:ext cx="914400" cy="914400"/>
            </a:xfrm>
            <a:prstGeom prst="rtTriangle">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sp>
          <p:nvSpPr>
            <p:cNvPr id="65" name="Right Triangle 64">
              <a:extLst>
                <a:ext uri="{FF2B5EF4-FFF2-40B4-BE49-F238E27FC236}">
                  <a16:creationId xmlns:a16="http://schemas.microsoft.com/office/drawing/2014/main" id="{33F9F07D-9E34-41A0-9D1C-53C286D46D75}"/>
                </a:ext>
              </a:extLst>
            </p:cNvPr>
            <p:cNvSpPr/>
            <p:nvPr/>
          </p:nvSpPr>
          <p:spPr>
            <a:xfrm rot="18903876">
              <a:off x="943383" y="1519222"/>
              <a:ext cx="914400" cy="914400"/>
            </a:xfrm>
            <a:prstGeom prst="rtTriangle">
              <a:avLst/>
            </a:prstGeom>
            <a:grp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a:solidFill>
                  <a:schemeClr val="bg1"/>
                </a:solidFill>
              </a:endParaRPr>
            </a:p>
          </p:txBody>
        </p:sp>
      </p:grpSp>
      <p:sp>
        <p:nvSpPr>
          <p:cNvPr id="66" name="Rectangle 65">
            <a:extLst>
              <a:ext uri="{FF2B5EF4-FFF2-40B4-BE49-F238E27FC236}">
                <a16:creationId xmlns:a16="http://schemas.microsoft.com/office/drawing/2014/main" id="{1CAF060B-7B9A-470D-9CD8-B5D9008F3873}"/>
              </a:ext>
            </a:extLst>
          </p:cNvPr>
          <p:cNvSpPr/>
          <p:nvPr/>
        </p:nvSpPr>
        <p:spPr>
          <a:xfrm>
            <a:off x="6285139" y="1976422"/>
            <a:ext cx="1658477" cy="2440091"/>
          </a:xfrm>
          <a:prstGeom prst="rect">
            <a:avLst/>
          </a:prstGeom>
          <a:solidFill>
            <a:schemeClr val="bg1">
              <a:lumMod val="95000"/>
            </a:schemeClr>
          </a:solid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150" b="1" dirty="0">
                <a:solidFill>
                  <a:schemeClr val="bg1">
                    <a:lumMod val="75000"/>
                  </a:schemeClr>
                </a:solidFill>
              </a:rPr>
              <a:t>Increase</a:t>
            </a:r>
            <a:r>
              <a:rPr lang="en-US" sz="1150" dirty="0">
                <a:solidFill>
                  <a:schemeClr val="bg1">
                    <a:lumMod val="75000"/>
                  </a:schemeClr>
                </a:solidFill>
              </a:rPr>
              <a:t> in FTE resources by </a:t>
            </a:r>
            <a:r>
              <a:rPr lang="en-US" sz="1150" b="1" dirty="0">
                <a:solidFill>
                  <a:schemeClr val="bg1">
                    <a:lumMod val="75000"/>
                  </a:schemeClr>
                </a:solidFill>
              </a:rPr>
              <a:t>3</a:t>
            </a:r>
          </a:p>
          <a:p>
            <a:pPr algn="ctr"/>
            <a:r>
              <a:rPr lang="en-US" sz="1150" dirty="0">
                <a:solidFill>
                  <a:schemeClr val="bg1">
                    <a:lumMod val="75000"/>
                  </a:schemeClr>
                </a:solidFill>
              </a:rPr>
              <a:t>--------------</a:t>
            </a:r>
          </a:p>
          <a:p>
            <a:pPr algn="ctr"/>
            <a:r>
              <a:rPr lang="en-US" sz="1150" b="1" dirty="0">
                <a:solidFill>
                  <a:schemeClr val="bg1">
                    <a:lumMod val="75000"/>
                  </a:schemeClr>
                </a:solidFill>
              </a:rPr>
              <a:t>£56k charge </a:t>
            </a:r>
            <a:r>
              <a:rPr lang="en-US" sz="1150" dirty="0">
                <a:solidFill>
                  <a:schemeClr val="bg1">
                    <a:lumMod val="75000"/>
                  </a:schemeClr>
                </a:solidFill>
              </a:rPr>
              <a:t>to DSC Change (BP22) and </a:t>
            </a:r>
            <a:r>
              <a:rPr lang="en-US" sz="1150" b="1" dirty="0">
                <a:solidFill>
                  <a:schemeClr val="bg1">
                    <a:lumMod val="75000"/>
                  </a:schemeClr>
                </a:solidFill>
              </a:rPr>
              <a:t>£111k increase</a:t>
            </a:r>
            <a:r>
              <a:rPr lang="en-US" sz="1150" dirty="0">
                <a:solidFill>
                  <a:schemeClr val="bg1">
                    <a:lumMod val="75000"/>
                  </a:schemeClr>
                </a:solidFill>
              </a:rPr>
              <a:t> moving forwards (BP23)</a:t>
            </a:r>
          </a:p>
          <a:p>
            <a:pPr algn="ctr"/>
            <a:r>
              <a:rPr lang="en-US" sz="1150" dirty="0">
                <a:solidFill>
                  <a:schemeClr val="bg1">
                    <a:lumMod val="75000"/>
                  </a:schemeClr>
                </a:solidFill>
              </a:rPr>
              <a:t> --------------</a:t>
            </a:r>
          </a:p>
          <a:p>
            <a:pPr algn="ctr"/>
            <a:r>
              <a:rPr lang="en-US" sz="1150" b="1" dirty="0">
                <a:solidFill>
                  <a:schemeClr val="bg1">
                    <a:lumMod val="75000"/>
                  </a:schemeClr>
                </a:solidFill>
              </a:rPr>
              <a:t>Expected no SUT backlog</a:t>
            </a:r>
            <a:r>
              <a:rPr lang="en-US" sz="1150" dirty="0">
                <a:solidFill>
                  <a:schemeClr val="bg1">
                    <a:lumMod val="75000"/>
                  </a:schemeClr>
                </a:solidFill>
              </a:rPr>
              <a:t>, timely invoice.</a:t>
            </a:r>
          </a:p>
          <a:p>
            <a:pPr algn="ctr"/>
            <a:endParaRPr lang="en-US" sz="1150" dirty="0">
              <a:solidFill>
                <a:schemeClr val="bg1">
                  <a:lumMod val="75000"/>
                </a:schemeClr>
              </a:solidFill>
            </a:endParaRPr>
          </a:p>
        </p:txBody>
      </p:sp>
      <p:sp>
        <p:nvSpPr>
          <p:cNvPr id="72" name="Rectangle: Top Corners Rounded 71">
            <a:extLst>
              <a:ext uri="{FF2B5EF4-FFF2-40B4-BE49-F238E27FC236}">
                <a16:creationId xmlns:a16="http://schemas.microsoft.com/office/drawing/2014/main" id="{EBB20C7A-7CDF-47A1-B64D-5AAAB70879D3}"/>
              </a:ext>
            </a:extLst>
          </p:cNvPr>
          <p:cNvSpPr/>
          <p:nvPr/>
        </p:nvSpPr>
        <p:spPr>
          <a:xfrm>
            <a:off x="6162021" y="1291100"/>
            <a:ext cx="1904714" cy="738664"/>
          </a:xfrm>
          <a:prstGeom prst="round2SameRect">
            <a:avLst>
              <a:gd name="adj1" fmla="val 36568"/>
              <a:gd name="adj2" fmla="val 0"/>
            </a:avLst>
          </a:prstGeom>
          <a:solidFill>
            <a:schemeClr val="bg1">
              <a:lumMod val="85000"/>
            </a:schemeClr>
          </a:solidFill>
          <a:ln w="190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Option 3</a:t>
            </a:r>
          </a:p>
          <a:p>
            <a:pPr algn="ctr"/>
            <a:endParaRPr lang="en-GB" sz="500" dirty="0">
              <a:solidFill>
                <a:schemeClr val="bg1"/>
              </a:solidFill>
            </a:endParaRPr>
          </a:p>
          <a:p>
            <a:pPr algn="ctr"/>
            <a:r>
              <a:rPr lang="en-US" sz="1100" dirty="0">
                <a:solidFill>
                  <a:schemeClr val="bg1"/>
                </a:solidFill>
              </a:rPr>
              <a:t>Increment by 3 FTE</a:t>
            </a:r>
          </a:p>
        </p:txBody>
      </p:sp>
      <p:sp>
        <p:nvSpPr>
          <p:cNvPr id="73" name="Teardrop 72">
            <a:extLst>
              <a:ext uri="{FF2B5EF4-FFF2-40B4-BE49-F238E27FC236}">
                <a16:creationId xmlns:a16="http://schemas.microsoft.com/office/drawing/2014/main" id="{3F8D9E10-50FA-4B4A-8C4C-09053557E600}"/>
              </a:ext>
            </a:extLst>
          </p:cNvPr>
          <p:cNvSpPr>
            <a:spLocks noChangeAspect="1"/>
          </p:cNvSpPr>
          <p:nvPr/>
        </p:nvSpPr>
        <p:spPr>
          <a:xfrm rot="8144344">
            <a:off x="6849876" y="756879"/>
            <a:ext cx="529002" cy="529002"/>
          </a:xfrm>
          <a:prstGeom prst="teardrop">
            <a:avLst/>
          </a:prstGeom>
          <a:ln>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4" name="Graphic 73" descr="Users outline">
            <a:extLst>
              <a:ext uri="{FF2B5EF4-FFF2-40B4-BE49-F238E27FC236}">
                <a16:creationId xmlns:a16="http://schemas.microsoft.com/office/drawing/2014/main" id="{3EF42BE4-7802-4192-A7AF-9A4B9FFCFD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9962" y="777003"/>
            <a:ext cx="488754" cy="488754"/>
          </a:xfrm>
          <a:prstGeom prst="rect">
            <a:avLst/>
          </a:prstGeom>
        </p:spPr>
      </p:pic>
    </p:spTree>
    <p:extLst>
      <p:ext uri="{BB962C8B-B14F-4D97-AF65-F5344CB8AC3E}">
        <p14:creationId xmlns:p14="http://schemas.microsoft.com/office/powerpoint/2010/main" val="328809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February 23 Release Update </a:t>
            </a:r>
          </a:p>
        </p:txBody>
      </p:sp>
    </p:spTree>
    <p:extLst>
      <p:ext uri="{BB962C8B-B14F-4D97-AF65-F5344CB8AC3E}">
        <p14:creationId xmlns:p14="http://schemas.microsoft.com/office/powerpoint/2010/main" val="414026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graphicFrame>
        <p:nvGraphicFramePr>
          <p:cNvPr id="4" name="Chart 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467544" y="1491630"/>
          <a:ext cx="8064896" cy="32989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£0.8m -  £0.1m adjusted following approvals in Aug-ChMC and £0.7m for illustrative / forecasting purposes (embedded spreadsheet provides XRN-level detail)</a:t>
            </a:r>
          </a:p>
        </p:txBody>
      </p:sp>
      <p:sp>
        <p:nvSpPr>
          <p:cNvPr id="5" name="TextBox 4">
            <a:extLst>
              <a:ext uri="{FF2B5EF4-FFF2-40B4-BE49-F238E27FC236}">
                <a16:creationId xmlns:a16="http://schemas.microsoft.com/office/drawing/2014/main" id="{7BFDE475-753D-497D-BF06-3255399C5344}"/>
              </a:ext>
            </a:extLst>
          </p:cNvPr>
          <p:cNvSpPr txBox="1"/>
          <p:nvPr/>
        </p:nvSpPr>
        <p:spPr>
          <a:xfrm>
            <a:off x="6417393" y="4498314"/>
            <a:ext cx="2368798" cy="253916"/>
          </a:xfrm>
          <a:prstGeom prst="rect">
            <a:avLst/>
          </a:prstGeom>
          <a:noFill/>
        </p:spPr>
        <p:txBody>
          <a:bodyPr wrap="square" rtlCol="0">
            <a:spAutoFit/>
          </a:bodyPr>
          <a:lstStyle/>
          <a:p>
            <a:r>
              <a:rPr lang="en-GB" sz="1000"/>
              <a:t>Change budget can be found </a:t>
            </a:r>
            <a:r>
              <a:rPr lang="en-GB" sz="1000">
                <a:hlinkClick r:id="rId3"/>
              </a:rPr>
              <a:t>here</a:t>
            </a:r>
            <a:endParaRPr lang="en-GB" sz="1000"/>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2"/>
          <a:ext cx="8756232" cy="4712107"/>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78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BER has been approved in eChMC on 29/07. </a:t>
                      </a:r>
                      <a:r>
                        <a:rPr lang="en-GB" sz="700" b="0">
                          <a:solidFill>
                            <a:schemeClr val="tx1"/>
                          </a:solidFill>
                          <a:effectLst/>
                          <a:latin typeface="Poppins" panose="00000500000000000000" pitchFamily="2" charset="0"/>
                          <a:ea typeface="+mn-ea"/>
                          <a:cs typeface="Poppins" panose="00000500000000000000" pitchFamily="2" charset="0"/>
                        </a:rPr>
                        <a:t>Currently in delivery start up / initiation phase, with build phase commenced on 01/08</a:t>
                      </a:r>
                      <a:endParaRPr lang="en-GB"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build in progress, delivery on track to complete by 30/09</a:t>
                      </a:r>
                    </a:p>
                    <a:p>
                      <a:pPr marL="171450" indent="-171450" algn="l">
                        <a:buFont typeface="Arial" panose="020B0604020202020204" pitchFamily="34" charset="0"/>
                        <a:buChar char="•"/>
                      </a:pPr>
                      <a:r>
                        <a:rPr lang="en-US" sz="700">
                          <a:latin typeface="+mn-lt"/>
                        </a:rPr>
                        <a:t>DDP build for XRN4990 to commence 12/09</a:t>
                      </a:r>
                    </a:p>
                    <a:p>
                      <a:pPr marL="171450" indent="-171450" algn="l">
                        <a:buFont typeface="Arial" panose="020B0604020202020204" pitchFamily="34" charset="0"/>
                        <a:buChar char="•"/>
                      </a:pPr>
                      <a:r>
                        <a:rPr lang="en-US" sz="700">
                          <a:latin typeface="+mn-lt"/>
                        </a:rPr>
                        <a:t>System Testing preparation to commence 12/09</a:t>
                      </a:r>
                    </a:p>
                    <a:p>
                      <a:pPr marL="171450" indent="-171450" algn="l">
                        <a:buFont typeface="Arial" panose="020B0604020202020204" pitchFamily="34" charset="0"/>
                        <a:buChar char="•"/>
                      </a:pPr>
                      <a:r>
                        <a:rPr lang="en-US" sz="700">
                          <a:latin typeface="+mn-lt"/>
                        </a:rPr>
                        <a:t>On track to complete delivery start-up/initiation on 23/09</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r>
                        <a:rPr lang="en-US" sz="700" b="1">
                          <a:latin typeface="+mn-lt"/>
                        </a:rPr>
                        <a:t>XRN4900</a:t>
                      </a:r>
                    </a:p>
                    <a:p>
                      <a:pPr marL="171450" indent="-171450" algn="l">
                        <a:buFont typeface="Arial" panose="020B0604020202020204" pitchFamily="34" charset="0"/>
                        <a:buChar char="•"/>
                      </a:pPr>
                      <a:r>
                        <a:rPr lang="en-US" sz="700">
                          <a:latin typeface="+mn-lt"/>
                        </a:rPr>
                        <a:t>DSG Meeting in September to discuss the change to the treatment of updating estimated CVs internally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This will be followed by a revised Detailed Design Change Pack issued for information only in October</a:t>
                      </a:r>
                    </a:p>
                    <a:p>
                      <a:pPr marL="171450" indent="-171450" algn="l">
                        <a:buFont typeface="Arial" panose="020B0604020202020204" pitchFamily="34" charset="0"/>
                        <a:buChar char="•"/>
                      </a:pPr>
                      <a:r>
                        <a:rPr lang="en-US" sz="700">
                          <a:latin typeface="+mn-lt"/>
                        </a:rPr>
                        <a:t>No impacts to delivery timelines or cost</a:t>
                      </a:r>
                    </a:p>
                    <a:p>
                      <a:pPr marL="171450" indent="-171450" algn="l">
                        <a:buFont typeface="Arial" panose="020B0604020202020204" pitchFamily="34" charset="0"/>
                        <a:buChar char="•"/>
                      </a:pPr>
                      <a:r>
                        <a:rPr lang="en-US" sz="700">
                          <a:latin typeface="+mn-lt"/>
                        </a:rPr>
                        <a:t>No impacts to customer processes</a:t>
                      </a:r>
                    </a:p>
                    <a:p>
                      <a:pPr marL="171450" indent="-171450" algn="l">
                        <a:buFont typeface="Arial" panose="020B0604020202020204" pitchFamily="34" charset="0"/>
                        <a:buChar char="•"/>
                      </a:pPr>
                      <a:endParaRPr lang="en-US" sz="700">
                        <a:latin typeface="+mn-lt"/>
                      </a:endParaRPr>
                    </a:p>
                    <a:p>
                      <a:pPr marL="0" lv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September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kern="1200">
                          <a:solidFill>
                            <a:schemeClr val="tx1"/>
                          </a:solidFill>
                          <a:effectLst/>
                          <a:latin typeface="Arial"/>
                          <a:ea typeface="+mn-ea"/>
                          <a:cs typeface="+mn-cs"/>
                        </a:rPr>
                        <a:t>XRN5298: There is a risk that UNC Modification 0799 will not be approved, leading to build activities halted and possibly design to be revisited. Mitigation: </a:t>
                      </a:r>
                      <a:r>
                        <a:rPr lang="en-GB" sz="700" b="0" i="0" u="none" strike="noStrike" kern="1200">
                          <a:solidFill>
                            <a:schemeClr val="tx1"/>
                          </a:solidFill>
                          <a:effectLst/>
                          <a:latin typeface="Arial"/>
                          <a:ea typeface="+mn-ea"/>
                          <a:cs typeface="+mn-cs"/>
                        </a:rPr>
                        <a:t>ChMC approved the change to progress delivery at risk; with the assumption that the MOD will be approved.</a:t>
                      </a:r>
                      <a:endParaRPr lang="en-US" sz="7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85690" cy="200055"/>
          </a:xfrm>
          <a:prstGeom prst="rect">
            <a:avLst/>
          </a:prstGeom>
          <a:noFill/>
        </p:spPr>
        <p:txBody>
          <a:bodyPr wrap="none" lIns="91440" tIns="45720" rIns="91440" bIns="45720" rtlCol="0" anchor="t">
            <a:spAutoFit/>
          </a:bodyPr>
          <a:lstStyle/>
          <a:p>
            <a:r>
              <a:rPr lang="en-GB" sz="700"/>
              <a:t>Slide updated on 24th August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23" name="Picture 22">
            <a:extLst>
              <a:ext uri="{FF2B5EF4-FFF2-40B4-BE49-F238E27FC236}">
                <a16:creationId xmlns:a16="http://schemas.microsoft.com/office/drawing/2014/main" id="{D33C9E52-DE2F-42FA-8D81-17C9D43B16B9}"/>
              </a:ext>
            </a:extLst>
          </p:cNvPr>
          <p:cNvPicPr>
            <a:picLocks noChangeAspect="1"/>
          </p:cNvPicPr>
          <p:nvPr/>
        </p:nvPicPr>
        <p:blipFill>
          <a:blip r:embed="rId3"/>
          <a:stretch>
            <a:fillRect/>
          </a:stretch>
        </p:blipFill>
        <p:spPr>
          <a:xfrm>
            <a:off x="4344610" y="1595495"/>
            <a:ext cx="4538958" cy="934267"/>
          </a:xfrm>
          <a:prstGeom prst="rect">
            <a:avLst/>
          </a:prstGeom>
        </p:spPr>
      </p:pic>
    </p:spTree>
    <p:extLst>
      <p:ext uri="{BB962C8B-B14F-4D97-AF65-F5344CB8AC3E}">
        <p14:creationId xmlns:p14="http://schemas.microsoft.com/office/powerpoint/2010/main" val="120833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4168078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1" cy="3677983"/>
        </p:xfrm>
        <a:graphic>
          <a:graphicData uri="http://schemas.openxmlformats.org/drawingml/2006/table">
            <a:tbl>
              <a:tblPr firstRow="1" bandRow="1"/>
              <a:tblGrid>
                <a:gridCol w="1838824">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88085">
                  <a:extLst>
                    <a:ext uri="{9D8B030D-6E8A-4147-A177-3AD203B41FA5}">
                      <a16:colId xmlns:a16="http://schemas.microsoft.com/office/drawing/2014/main" val="2515456850"/>
                    </a:ext>
                  </a:extLst>
                </a:gridCol>
                <a:gridCol w="714167">
                  <a:extLst>
                    <a:ext uri="{9D8B030D-6E8A-4147-A177-3AD203B41FA5}">
                      <a16:colId xmlns:a16="http://schemas.microsoft.com/office/drawing/2014/main" val="1654760590"/>
                    </a:ext>
                  </a:extLst>
                </a:gridCol>
                <a:gridCol w="2829424">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 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 0797 Creation of New Charge to Recover Last resort Supply Payments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67431: There is a issue that Modification 0809S has been raised to include IGT Supply Points into SoLR charging</a:t>
                      </a:r>
                    </a:p>
                    <a:p>
                      <a:pPr marL="0" indent="0" algn="l">
                        <a:buNone/>
                      </a:pPr>
                      <a:r>
                        <a:rPr lang="en-US" sz="700" b="0" i="0" u="none" strike="noStrike" kern="1200" cap="none" normalizeH="0" baseline="0">
                          <a:ln>
                            <a:noFill/>
                          </a:ln>
                          <a:solidFill>
                            <a:schemeClr val="tx1"/>
                          </a:solidFill>
                          <a:effectLst/>
                          <a:latin typeface="+mn-lt"/>
                          <a:ea typeface="+mn-ea"/>
                          <a:cs typeface="+mn-cs"/>
                        </a:rPr>
                        <a:t>Action: Inclusion of IGT sites in the change for Feb23 release is being assessed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US"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lvl="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13/07/22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839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 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endParaRPr lang="en-US" sz="900" b="0" i="0" u="none" strike="noStrike" kern="1200" noProof="0">
                        <a:solidFill>
                          <a:schemeClr val="tx1"/>
                        </a:solidFill>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US" sz="900" b="0" i="0" u="none" strike="noStrike" kern="1200" noProof="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06530" cy="200055"/>
          </a:xfrm>
          <a:prstGeom prst="rect">
            <a:avLst/>
          </a:prstGeom>
          <a:noFill/>
        </p:spPr>
        <p:txBody>
          <a:bodyPr wrap="none" lIns="91440" tIns="45720" rIns="91440" bIns="45720" rtlCol="0" anchor="t">
            <a:spAutoFit/>
          </a:bodyPr>
          <a:lstStyle/>
          <a:p>
            <a:r>
              <a:rPr lang="en-GB" sz="700"/>
              <a:t>Slide updated on 21st August 2022</a:t>
            </a:r>
            <a:endParaRPr lang="en-GB"/>
          </a:p>
        </p:txBody>
      </p:sp>
    </p:spTree>
    <p:extLst>
      <p:ext uri="{BB962C8B-B14F-4D97-AF65-F5344CB8AC3E}">
        <p14:creationId xmlns:p14="http://schemas.microsoft.com/office/powerpoint/2010/main" val="41619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2740375"/>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ChMC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 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endParaRPr lang="en-US" sz="900" b="0" i="0" u="none" strike="noStrike" kern="1200" noProof="0">
                        <a:solidFill>
                          <a:schemeClr val="tx1"/>
                        </a:solidFill>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lvl="0" indent="0" algn="l" defTabSz="914400">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lv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approved at ChMC on 13/07/22</a:t>
                      </a:r>
                      <a:endParaRPr lang="en-US" sz="900" b="0" i="0" u="none" strike="noStrike" kern="1200" noProof="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99213">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XRN5298 - MOD 0799 -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67645: The detailed design Change Pack has not be approved as MOD 0799 is still outstanding​</a:t>
                      </a:r>
                      <a:endParaRPr lang="en-US"/>
                    </a:p>
                    <a:p>
                      <a:pPr marL="0" lvl="0" indent="0" algn="l">
                        <a:buNone/>
                      </a:pPr>
                      <a:r>
                        <a:rPr lang="en-US" sz="700" b="0" i="0" u="none" strike="noStrike" kern="1200" cap="none" normalizeH="0" baseline="0">
                          <a:ln>
                            <a:noFill/>
                          </a:ln>
                          <a:solidFill>
                            <a:schemeClr val="tx1"/>
                          </a:solidFill>
                          <a:effectLst/>
                          <a:latin typeface="+mn-lt"/>
                          <a:ea typeface="+mn-ea"/>
                          <a:cs typeface="+mn-cs"/>
                        </a:rPr>
                        <a:t>Action: Accept Issue. Decision was taken at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in July to include into delivery for Feb23 release</a:t>
                      </a:r>
                      <a:endParaRPr lang="en-US"/>
                    </a:p>
                    <a:p>
                      <a:pPr marL="0" indent="0" algn="l">
                        <a:buNone/>
                      </a:pP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baselined for delivery in Feb23 release in July </a:t>
                      </a:r>
                      <a:r>
                        <a:rPr lang="en-GB" sz="900" b="0" i="0" u="none" strike="noStrike" kern="1200" noProof="0" err="1">
                          <a:solidFill>
                            <a:schemeClr val="tx1"/>
                          </a:solidFill>
                          <a:latin typeface="Arial"/>
                        </a:rPr>
                        <a:t>ChMC</a:t>
                      </a:r>
                    </a:p>
                    <a:p>
                      <a:pPr marL="171450" lvl="0" indent="-171450">
                        <a:buFont typeface="Arial" panose="020B0604020202020204" pitchFamily="34" charset="0"/>
                        <a:buChar char="•"/>
                      </a:pPr>
                      <a:r>
                        <a:rPr lang="en-GB" sz="900" b="0" i="0" u="none" strike="noStrike" kern="1200" noProof="0">
                          <a:solidFill>
                            <a:schemeClr val="tx1"/>
                          </a:solidFill>
                          <a:latin typeface="Arial"/>
                        </a:rPr>
                        <a:t>Approval of Change Pack expected in September ChMC following approval of MOD 0799</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80882" cy="200055"/>
          </a:xfrm>
          <a:prstGeom prst="rect">
            <a:avLst/>
          </a:prstGeom>
          <a:noFill/>
        </p:spPr>
        <p:txBody>
          <a:bodyPr wrap="none" lIns="91440" tIns="45720" rIns="91440" bIns="45720" rtlCol="0" anchor="t">
            <a:spAutoFit/>
          </a:bodyPr>
          <a:lstStyle/>
          <a:p>
            <a:r>
              <a:rPr lang="en-GB" sz="700"/>
              <a:t>Slide updated on 21st August 2022</a:t>
            </a:r>
            <a:endParaRPr lang="en-GB"/>
          </a:p>
        </p:txBody>
      </p:sp>
    </p:spTree>
    <p:extLst>
      <p:ext uri="{BB962C8B-B14F-4D97-AF65-F5344CB8AC3E}">
        <p14:creationId xmlns:p14="http://schemas.microsoft.com/office/powerpoint/2010/main" val="998598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XRN5231 Provision of a FWACV Service Update</a:t>
            </a:r>
            <a:endParaRPr lang="en-GB">
              <a:highlight>
                <a:srgbClr val="FFFFFF"/>
              </a:highlight>
            </a:endParaRPr>
          </a:p>
        </p:txBody>
      </p:sp>
    </p:spTree>
    <p:extLst>
      <p:ext uri="{BB962C8B-B14F-4D97-AF65-F5344CB8AC3E}">
        <p14:creationId xmlns:p14="http://schemas.microsoft.com/office/powerpoint/2010/main" val="2558843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96507"/>
          <a:ext cx="9001000" cy="427636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September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rgbClr val="FF0000"/>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on basis a revised Go Live date of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September 2022 has been agreed, though remains Amber due to lack of contingency within plan and the heavy dependency on NG to deliver all required data ahead of Go-Live.</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Revised Go Live date set for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September with contingency date of 14</a:t>
                      </a:r>
                      <a:r>
                        <a:rPr lang="en-GB" sz="700" b="0" i="0" u="none" strike="noStrike" kern="1200" cap="none" normalizeH="0" baseline="30000">
                          <a:ln>
                            <a:noFill/>
                          </a:ln>
                          <a:solidFill>
                            <a:schemeClr val="tx1"/>
                          </a:solidFill>
                          <a:effectLst/>
                          <a:latin typeface="+mn-lt"/>
                          <a:ea typeface="+mn-ea"/>
                          <a:cs typeface="+mn-cs"/>
                        </a:rPr>
                        <a:t>th</a:t>
                      </a:r>
                      <a:r>
                        <a:rPr lang="en-GB" sz="700" b="0" i="0" u="none" strike="noStrike" kern="1200" cap="none" normalizeH="0" baseline="0">
                          <a:ln>
                            <a:noFill/>
                          </a:ln>
                          <a:solidFill>
                            <a:schemeClr val="tx1"/>
                          </a:solidFill>
                          <a:effectLs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Market Trials has been complete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An Issue was identified as part of Market Trials, interim solution has been agreed and enduring solution identified</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Implementation Dress Rehearsal (IDR) execution for UKLink and Gemini aspects of FWACV have been successful</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Internal Testing phases progressed to plan. UAT, Performance Testing all completed</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Data Migration and Go-live activities are on track, to complete 31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August</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Internal Business Readiness activities continue to progress to plan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Go-live on 1</a:t>
                      </a:r>
                      <a:r>
                        <a:rPr lang="en-GB" sz="700" b="0" i="0" u="none" strike="noStrike" kern="1200" cap="none" normalizeH="0" baseline="30000">
                          <a:ln>
                            <a:noFill/>
                          </a:ln>
                          <a:solidFill>
                            <a:schemeClr val="tx1"/>
                          </a:solidFill>
                          <a:effectLst/>
                          <a:highlight>
                            <a:srgbClr val="FFFFFF"/>
                          </a:highlight>
                          <a:latin typeface="+mn-lt"/>
                          <a:ea typeface="+mn-ea"/>
                          <a:cs typeface="+mn-cs"/>
                        </a:rPr>
                        <a:t>st</a:t>
                      </a:r>
                      <a:r>
                        <a:rPr lang="en-GB" sz="700" b="0" i="0" u="none" strike="noStrike" kern="1200" cap="none" normalizeH="0" baseline="0">
                          <a:ln>
                            <a:noFill/>
                          </a:ln>
                          <a:solidFill>
                            <a:schemeClr val="tx1"/>
                          </a:solidFill>
                          <a:effectLst/>
                          <a:highlight>
                            <a:srgbClr val="FFFFFF"/>
                          </a:highligh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Post Implementation Support phase 1</a:t>
                      </a:r>
                      <a:r>
                        <a:rPr lang="en-GB" sz="700" b="0" i="0" u="none" strike="noStrike" kern="1200" cap="none" normalizeH="0" baseline="30000">
                          <a:ln>
                            <a:noFill/>
                          </a:ln>
                          <a:solidFill>
                            <a:schemeClr val="tx1"/>
                          </a:solidFill>
                          <a:effectLst/>
                          <a:highlight>
                            <a:srgbClr val="FFFFFF"/>
                          </a:highlight>
                          <a:latin typeface="+mn-lt"/>
                          <a:ea typeface="+mn-ea"/>
                          <a:cs typeface="+mn-cs"/>
                        </a:rPr>
                        <a:t>st</a:t>
                      </a:r>
                      <a:r>
                        <a:rPr lang="en-GB" sz="700" b="0" i="0" u="none" strike="noStrike" kern="1200" cap="none" normalizeH="0" baseline="0">
                          <a:ln>
                            <a:noFill/>
                          </a:ln>
                          <a:solidFill>
                            <a:schemeClr val="tx1"/>
                          </a:solidFill>
                          <a:effectLst/>
                          <a:highlight>
                            <a:srgbClr val="FFFFFF"/>
                          </a:highlight>
                          <a:latin typeface="+mn-lt"/>
                          <a:ea typeface="+mn-ea"/>
                          <a:cs typeface="+mn-cs"/>
                        </a:rPr>
                        <a:t> September</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a:solidFill>
                            <a:schemeClr val="tx1"/>
                          </a:solidFill>
                          <a:effectLst/>
                          <a:highlight>
                            <a:srgbClr val="FFFFFF"/>
                          </a:highlight>
                          <a:latin typeface="+mn-lt"/>
                          <a:ea typeface="+mn-ea"/>
                          <a:cs typeface="Poppins"/>
                        </a:rPr>
                        <a:t>There is an issue identified during Market Trails were DN’s are unable to process all AO files, this is impacting each DN differently and may impact the planned implementation date. </a:t>
                      </a:r>
                    </a:p>
                    <a:p>
                      <a:pPr marL="0" marR="0" lvl="0" indent="0" defTabSz="914400" eaLnBrk="1" fontAlgn="auto" latinLnBrk="0" hangingPunct="1">
                        <a:lnSpc>
                          <a:spcPct val="100000"/>
                        </a:lnSpc>
                        <a:spcBef>
                          <a:spcPts val="0"/>
                        </a:spcBef>
                        <a:spcAft>
                          <a:spcPts val="0"/>
                        </a:spcAft>
                        <a:buClrTx/>
                        <a:buSzTx/>
                        <a:buFontTx/>
                        <a:buNone/>
                        <a:tabLst/>
                        <a:defRPr/>
                      </a:pPr>
                      <a:r>
                        <a:rPr lang="en-US" sz="700" b="1" i="0">
                          <a:solidFill>
                            <a:schemeClr val="tx1"/>
                          </a:solidFill>
                          <a:effectLst/>
                          <a:highlight>
                            <a:srgbClr val="FFFFFF"/>
                          </a:highlight>
                          <a:latin typeface="+mn-lt"/>
                          <a:ea typeface="+mn-ea"/>
                          <a:cs typeface="Poppins"/>
                        </a:rPr>
                        <a:t>23/08 update: </a:t>
                      </a:r>
                      <a:r>
                        <a:rPr lang="en-US" sz="700" b="0" i="0">
                          <a:solidFill>
                            <a:schemeClr val="tx1"/>
                          </a:solidFill>
                          <a:effectLst/>
                          <a:highlight>
                            <a:srgbClr val="FFFFFF"/>
                          </a:highlight>
                          <a:latin typeface="+mn-lt"/>
                          <a:ea typeface="+mn-ea"/>
                          <a:cs typeface="Poppins"/>
                        </a:rPr>
                        <a:t>Cadent &amp; SGN are able to process all AO files, the remaining DN’s are able to process most but not all and a report will be run and sent accordingly as an agreed workaround.</a:t>
                      </a:r>
                      <a:endParaRPr lang="en-GB" sz="700" b="1" baseline="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Picture 3" descr="Timeline&#10;&#10;Description automatically generated">
            <a:extLst>
              <a:ext uri="{FF2B5EF4-FFF2-40B4-BE49-F238E27FC236}">
                <a16:creationId xmlns:a16="http://schemas.microsoft.com/office/drawing/2014/main" id="{5AC417BD-35F2-46EB-98D9-06686311BCB9}"/>
              </a:ext>
            </a:extLst>
          </p:cNvPr>
          <p:cNvPicPr>
            <a:picLocks noChangeAspect="1"/>
          </p:cNvPicPr>
          <p:nvPr/>
        </p:nvPicPr>
        <p:blipFill>
          <a:blip r:embed="rId3"/>
          <a:stretch>
            <a:fillRect/>
          </a:stretch>
        </p:blipFill>
        <p:spPr>
          <a:xfrm>
            <a:off x="5364088" y="1186617"/>
            <a:ext cx="3326585" cy="2393245"/>
          </a:xfrm>
          <a:prstGeom prst="rect">
            <a:avLst/>
          </a:prstGeom>
        </p:spPr>
      </p:pic>
    </p:spTree>
    <p:extLst>
      <p:ext uri="{BB962C8B-B14F-4D97-AF65-F5344CB8AC3E}">
        <p14:creationId xmlns:p14="http://schemas.microsoft.com/office/powerpoint/2010/main" val="268711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AUG 2022 – JUL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a:t>AUGUST 2022</a:t>
            </a:r>
          </a:p>
        </p:txBody>
      </p:sp>
    </p:spTree>
    <p:extLst>
      <p:ext uri="{BB962C8B-B14F-4D97-AF65-F5344CB8AC3E}">
        <p14:creationId xmlns:p14="http://schemas.microsoft.com/office/powerpoint/2010/main" val="1924799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35498" y="514631"/>
          <a:ext cx="9084497" cy="4477629"/>
        </p:xfrm>
        <a:graphic>
          <a:graphicData uri="http://schemas.openxmlformats.org/drawingml/2006/table">
            <a:tbl>
              <a:tblPr firstRow="1" bandRow="1">
                <a:tableStyleId>{5C22544A-7EE6-4342-B048-85BDC9FD1C3A}</a:tableStyleId>
              </a:tblPr>
              <a:tblGrid>
                <a:gridCol w="754764">
                  <a:extLst>
                    <a:ext uri="{9D8B030D-6E8A-4147-A177-3AD203B41FA5}">
                      <a16:colId xmlns:a16="http://schemas.microsoft.com/office/drawing/2014/main" val="542809358"/>
                    </a:ext>
                  </a:extLst>
                </a:gridCol>
                <a:gridCol w="604047">
                  <a:extLst>
                    <a:ext uri="{9D8B030D-6E8A-4147-A177-3AD203B41FA5}">
                      <a16:colId xmlns:a16="http://schemas.microsoft.com/office/drawing/2014/main" val="4028384899"/>
                    </a:ext>
                  </a:extLst>
                </a:gridCol>
                <a:gridCol w="452910">
                  <a:extLst>
                    <a:ext uri="{9D8B030D-6E8A-4147-A177-3AD203B41FA5}">
                      <a16:colId xmlns:a16="http://schemas.microsoft.com/office/drawing/2014/main" val="1892519651"/>
                    </a:ext>
                  </a:extLst>
                </a:gridCol>
                <a:gridCol w="450722">
                  <a:extLst>
                    <a:ext uri="{9D8B030D-6E8A-4147-A177-3AD203B41FA5}">
                      <a16:colId xmlns:a16="http://schemas.microsoft.com/office/drawing/2014/main" val="2539976336"/>
                    </a:ext>
                  </a:extLst>
                </a:gridCol>
                <a:gridCol w="580868">
                  <a:extLst>
                    <a:ext uri="{9D8B030D-6E8A-4147-A177-3AD203B41FA5}">
                      <a16:colId xmlns:a16="http://schemas.microsoft.com/office/drawing/2014/main" val="590344273"/>
                    </a:ext>
                  </a:extLst>
                </a:gridCol>
                <a:gridCol w="653476">
                  <a:extLst>
                    <a:ext uri="{9D8B030D-6E8A-4147-A177-3AD203B41FA5}">
                      <a16:colId xmlns:a16="http://schemas.microsoft.com/office/drawing/2014/main" val="4205172266"/>
                    </a:ext>
                  </a:extLst>
                </a:gridCol>
                <a:gridCol w="580868">
                  <a:extLst>
                    <a:ext uri="{9D8B030D-6E8A-4147-A177-3AD203B41FA5}">
                      <a16:colId xmlns:a16="http://schemas.microsoft.com/office/drawing/2014/main" val="3637608218"/>
                    </a:ext>
                  </a:extLst>
                </a:gridCol>
                <a:gridCol w="508258">
                  <a:extLst>
                    <a:ext uri="{9D8B030D-6E8A-4147-A177-3AD203B41FA5}">
                      <a16:colId xmlns:a16="http://schemas.microsoft.com/office/drawing/2014/main" val="778720455"/>
                    </a:ext>
                  </a:extLst>
                </a:gridCol>
                <a:gridCol w="580868">
                  <a:extLst>
                    <a:ext uri="{9D8B030D-6E8A-4147-A177-3AD203B41FA5}">
                      <a16:colId xmlns:a16="http://schemas.microsoft.com/office/drawing/2014/main" val="133251688"/>
                    </a:ext>
                  </a:extLst>
                </a:gridCol>
                <a:gridCol w="605515">
                  <a:extLst>
                    <a:ext uri="{9D8B030D-6E8A-4147-A177-3AD203B41FA5}">
                      <a16:colId xmlns:a16="http://schemas.microsoft.com/office/drawing/2014/main" val="101972404"/>
                    </a:ext>
                  </a:extLst>
                </a:gridCol>
                <a:gridCol w="639564">
                  <a:extLst>
                    <a:ext uri="{9D8B030D-6E8A-4147-A177-3AD203B41FA5}">
                      <a16:colId xmlns:a16="http://schemas.microsoft.com/office/drawing/2014/main" val="772316818"/>
                    </a:ext>
                  </a:extLst>
                </a:gridCol>
                <a:gridCol w="508258">
                  <a:extLst>
                    <a:ext uri="{9D8B030D-6E8A-4147-A177-3AD203B41FA5}">
                      <a16:colId xmlns:a16="http://schemas.microsoft.com/office/drawing/2014/main" val="323130426"/>
                    </a:ext>
                  </a:extLst>
                </a:gridCol>
                <a:gridCol w="534125">
                  <a:extLst>
                    <a:ext uri="{9D8B030D-6E8A-4147-A177-3AD203B41FA5}">
                      <a16:colId xmlns:a16="http://schemas.microsoft.com/office/drawing/2014/main" val="1652992182"/>
                    </a:ext>
                  </a:extLst>
                </a:gridCol>
                <a:gridCol w="543418">
                  <a:extLst>
                    <a:ext uri="{9D8B030D-6E8A-4147-A177-3AD203B41FA5}">
                      <a16:colId xmlns:a16="http://schemas.microsoft.com/office/drawing/2014/main" val="292962328"/>
                    </a:ext>
                  </a:extLst>
                </a:gridCol>
                <a:gridCol w="543418">
                  <a:extLst>
                    <a:ext uri="{9D8B030D-6E8A-4147-A177-3AD203B41FA5}">
                      <a16:colId xmlns:a16="http://schemas.microsoft.com/office/drawing/2014/main" val="787400322"/>
                    </a:ext>
                  </a:extLst>
                </a:gridCol>
                <a:gridCol w="543418">
                  <a:extLst>
                    <a:ext uri="{9D8B030D-6E8A-4147-A177-3AD203B41FA5}">
                      <a16:colId xmlns:a16="http://schemas.microsoft.com/office/drawing/2014/main" val="1867349811"/>
                    </a:ext>
                  </a:extLst>
                </a:gridCol>
              </a:tblGrid>
              <a:tr h="476266">
                <a:tc rowSpan="2" gridSpan="4">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5">
                  <a:txBody>
                    <a:bodyPr/>
                    <a:lstStyle/>
                    <a:p>
                      <a:pPr algn="ctr"/>
                      <a:r>
                        <a:rPr lang="en-GB" sz="800">
                          <a:latin typeface="+mj-lt"/>
                        </a:rPr>
                        <a:t>2022</a:t>
                      </a: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lt1"/>
                          </a:solidFill>
                          <a:latin typeface="+mn-lt"/>
                          <a:ea typeface="+mn-ea"/>
                          <a:cs typeface="+mn-cs"/>
                        </a:rPr>
                        <a:t>2023/24</a:t>
                      </a:r>
                    </a:p>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extLst>
                  <a:ext uri="{0D108BD9-81ED-4DB2-BD59-A6C34878D82A}">
                    <a16:rowId xmlns:a16="http://schemas.microsoft.com/office/drawing/2014/main" val="2910095581"/>
                  </a:ext>
                </a:extLst>
              </a:tr>
              <a:tr h="499527">
                <a:tc gridSpan="4"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600" b="1">
                          <a:solidFill>
                            <a:schemeClr val="bg1"/>
                          </a:solidFill>
                          <a:latin typeface="+mn-lt"/>
                        </a:rPr>
                        <a:t>Aug</a:t>
                      </a:r>
                    </a:p>
                  </a:txBody>
                  <a:tcPr anchor="ctr">
                    <a:solidFill>
                      <a:schemeClr val="bg1">
                        <a:lumMod val="65000"/>
                      </a:schemeClr>
                    </a:solidFill>
                  </a:tcPr>
                </a:tc>
                <a:tc>
                  <a:txBody>
                    <a:bodyPr/>
                    <a:lstStyle/>
                    <a:p>
                      <a:pPr algn="ctr"/>
                      <a:r>
                        <a:rPr lang="en-GB" sz="600" b="1">
                          <a:solidFill>
                            <a:schemeClr val="bg1"/>
                          </a:solidFill>
                          <a:latin typeface="+mn-lt"/>
                        </a:rPr>
                        <a:t>Sep</a:t>
                      </a:r>
                    </a:p>
                  </a:txBody>
                  <a:tcPr anchor="ctr">
                    <a:solidFill>
                      <a:schemeClr val="bg1">
                        <a:lumMod val="65000"/>
                      </a:schemeClr>
                    </a:solidFill>
                  </a:tcPr>
                </a:tc>
                <a:tc>
                  <a:txBody>
                    <a:bodyPr/>
                    <a:lstStyle/>
                    <a:p>
                      <a:pPr algn="ctr"/>
                      <a:r>
                        <a:rPr lang="en-GB" sz="600" b="1">
                          <a:solidFill>
                            <a:schemeClr val="bg1"/>
                          </a:solidFill>
                          <a:latin typeface="+mn-lt"/>
                        </a:rPr>
                        <a:t>Oct</a:t>
                      </a:r>
                    </a:p>
                  </a:txBody>
                  <a:tcPr anchor="ctr">
                    <a:solidFill>
                      <a:schemeClr val="bg1">
                        <a:lumMod val="65000"/>
                      </a:schemeClr>
                    </a:solidFill>
                  </a:tcPr>
                </a:tc>
                <a:tc>
                  <a:txBody>
                    <a:bodyPr/>
                    <a:lstStyle/>
                    <a:p>
                      <a:pPr algn="ctr"/>
                      <a:r>
                        <a:rPr lang="en-GB" sz="600" b="1">
                          <a:solidFill>
                            <a:schemeClr val="bg1"/>
                          </a:solidFill>
                          <a:latin typeface="+mn-lt"/>
                        </a:rPr>
                        <a:t>Nov</a:t>
                      </a:r>
                    </a:p>
                  </a:txBody>
                  <a:tcPr anchor="ctr">
                    <a:solidFill>
                      <a:schemeClr val="bg1">
                        <a:lumMod val="65000"/>
                      </a:schemeClr>
                    </a:solidFill>
                  </a:tcPr>
                </a:tc>
                <a:tc>
                  <a:txBody>
                    <a:bodyPr/>
                    <a:lstStyle/>
                    <a:p>
                      <a:pPr algn="ctr"/>
                      <a:r>
                        <a:rPr lang="en-GB" sz="600" b="1">
                          <a:solidFill>
                            <a:schemeClr val="bg1"/>
                          </a:solidFill>
                          <a:latin typeface="+mn-lt"/>
                        </a:rPr>
                        <a:t>Dec</a:t>
                      </a:r>
                    </a:p>
                  </a:txBody>
                  <a:tcPr anchor="ctr">
                    <a:solidFill>
                      <a:schemeClr val="bg1">
                        <a:lumMod val="65000"/>
                      </a:schemeClr>
                    </a:solidFill>
                  </a:tcPr>
                </a:tc>
                <a:tc>
                  <a:txBody>
                    <a:bodyPr/>
                    <a:lstStyle/>
                    <a:p>
                      <a:pPr algn="ctr"/>
                      <a:r>
                        <a:rPr lang="en-GB" sz="600">
                          <a:solidFill>
                            <a:schemeClr val="bg1"/>
                          </a:solidFill>
                          <a:latin typeface="+mn-lt"/>
                        </a:rPr>
                        <a:t>Jan </a:t>
                      </a:r>
                    </a:p>
                  </a:txBody>
                  <a:tcPr anchor="ctr">
                    <a:solidFill>
                      <a:schemeClr val="bg1">
                        <a:lumMod val="65000"/>
                      </a:schemeClr>
                    </a:solidFill>
                  </a:tcPr>
                </a:tc>
                <a:tc>
                  <a:txBody>
                    <a:bodyPr/>
                    <a:lstStyle/>
                    <a:p>
                      <a:pPr algn="ctr"/>
                      <a:r>
                        <a:rPr lang="en-GB" sz="600">
                          <a:solidFill>
                            <a:schemeClr val="bg1"/>
                          </a:solidFill>
                          <a:latin typeface="+mn-lt"/>
                        </a:rPr>
                        <a:t>Feb</a:t>
                      </a:r>
                    </a:p>
                  </a:txBody>
                  <a:tcPr anchor="ctr">
                    <a:solidFill>
                      <a:schemeClr val="bg1">
                        <a:lumMod val="65000"/>
                      </a:schemeClr>
                    </a:solidFill>
                  </a:tcPr>
                </a:tc>
                <a:tc>
                  <a:txBody>
                    <a:bodyPr/>
                    <a:lstStyle/>
                    <a:p>
                      <a:pPr algn="ctr"/>
                      <a:r>
                        <a:rPr lang="en-GB" sz="600">
                          <a:solidFill>
                            <a:schemeClr val="bg1"/>
                          </a:solidFill>
                          <a:latin typeface="+mn-lt"/>
                        </a:rPr>
                        <a:t>Mar</a:t>
                      </a:r>
                    </a:p>
                  </a:txBody>
                  <a:tcPr anchor="ctr">
                    <a:solidFill>
                      <a:schemeClr val="bg1">
                        <a:lumMod val="65000"/>
                      </a:schemeClr>
                    </a:solidFill>
                  </a:tcPr>
                </a:tc>
                <a:tc>
                  <a:txBody>
                    <a:bodyPr/>
                    <a:lstStyle/>
                    <a:p>
                      <a:pPr algn="ctr"/>
                      <a:r>
                        <a:rPr lang="en-GB" sz="600">
                          <a:solidFill>
                            <a:schemeClr val="bg1"/>
                          </a:solidFill>
                          <a:latin typeface="+mn-lt"/>
                        </a:rPr>
                        <a:t>Apr </a:t>
                      </a:r>
                    </a:p>
                  </a:txBody>
                  <a:tcPr anchor="ctr">
                    <a:solidFill>
                      <a:schemeClr val="bg1">
                        <a:lumMod val="65000"/>
                      </a:schemeClr>
                    </a:solidFill>
                  </a:tcPr>
                </a:tc>
                <a:tc>
                  <a:txBody>
                    <a:bodyPr/>
                    <a:lstStyle/>
                    <a:p>
                      <a:pPr algn="ctr"/>
                      <a:r>
                        <a:rPr lang="en-GB" sz="600">
                          <a:solidFill>
                            <a:schemeClr val="bg1"/>
                          </a:solidFill>
                          <a:latin typeface="+mn-lt"/>
                        </a:rPr>
                        <a:t>May</a:t>
                      </a:r>
                    </a:p>
                  </a:txBody>
                  <a:tcPr anchor="ctr">
                    <a:solidFill>
                      <a:schemeClr val="bg1">
                        <a:lumMod val="65000"/>
                      </a:schemeClr>
                    </a:solidFill>
                  </a:tcPr>
                </a:tc>
                <a:tc>
                  <a:txBody>
                    <a:bodyPr/>
                    <a:lstStyle/>
                    <a:p>
                      <a:pPr algn="ctr"/>
                      <a:r>
                        <a:rPr lang="en-GB" sz="600">
                          <a:solidFill>
                            <a:schemeClr val="bg1"/>
                          </a:solidFill>
                          <a:latin typeface="+mn-lt"/>
                        </a:rPr>
                        <a:t>Jun</a:t>
                      </a:r>
                    </a:p>
                  </a:txBody>
                  <a:tcPr anchor="ctr">
                    <a:solidFill>
                      <a:schemeClr val="bg1">
                        <a:lumMod val="65000"/>
                      </a:schemeClr>
                    </a:solidFill>
                  </a:tcPr>
                </a:tc>
                <a:tc>
                  <a:txBody>
                    <a:bodyPr/>
                    <a:lstStyle/>
                    <a:p>
                      <a:pPr algn="ctr"/>
                      <a:r>
                        <a:rPr lang="en-GB" sz="600">
                          <a:solidFill>
                            <a:schemeClr val="bg1"/>
                          </a:solidFill>
                          <a:latin typeface="+mn-lt"/>
                        </a:rPr>
                        <a:t>Jul</a:t>
                      </a:r>
                    </a:p>
                  </a:txBody>
                  <a:tcPr anchor="ctr">
                    <a:solidFill>
                      <a:schemeClr val="bg1">
                        <a:lumMod val="65000"/>
                      </a:schemeClr>
                    </a:solidFill>
                  </a:tcPr>
                </a:tc>
                <a:extLst>
                  <a:ext uri="{0D108BD9-81ED-4DB2-BD59-A6C34878D82A}">
                    <a16:rowId xmlns:a16="http://schemas.microsoft.com/office/drawing/2014/main" val="1160549859"/>
                  </a:ext>
                </a:extLst>
              </a:tr>
              <a:tr h="812944">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25805">
                <a:tc vMerge="1">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vMerge="1">
                  <a:txBody>
                    <a:bodyPr/>
                    <a:lstStyle/>
                    <a:p>
                      <a:pPr algn="ct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 </a:t>
                      </a:r>
                    </a:p>
                    <a:p>
                      <a:pPr algn="ctr"/>
                      <a:r>
                        <a:rPr lang="en-GB" sz="500" b="1">
                          <a:solidFill>
                            <a:schemeClr val="bg1"/>
                          </a:solidFill>
                          <a:latin typeface="Arial" panose="020B0604020202020204" pitchFamily="34" charset="0"/>
                          <a:cs typeface="Arial" panose="020B0604020202020204" pitchFamily="34" charset="0"/>
                        </a:rPr>
                        <a:t>Matthew Rider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500" b="0">
                          <a:solidFill>
                            <a:schemeClr val="bg1"/>
                          </a:solidFill>
                          <a:latin typeface="Arial" panose="020B0604020202020204" pitchFamily="34" charset="0"/>
                          <a:cs typeface="Arial" panose="020B0604020202020204" pitchFamily="34" charset="0"/>
                        </a:rPr>
                        <a:t>XRN5393 </a:t>
                      </a:r>
                    </a:p>
                    <a:p>
                      <a:pPr algn="ctr"/>
                      <a:r>
                        <a:rPr lang="en-US" sz="500" b="0">
                          <a:solidFill>
                            <a:schemeClr val="bg1"/>
                          </a:solidFill>
                          <a:latin typeface="Arial" panose="020B0604020202020204" pitchFamily="34" charset="0"/>
                          <a:cs typeface="Arial" panose="020B0604020202020204" pitchFamily="34" charset="0"/>
                        </a:rPr>
                        <a:t> Gemini Spring 22 Release </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870121">
                <a:tc vMerge="1">
                  <a:txBody>
                    <a:bodyPr/>
                    <a:lstStyle/>
                    <a:p>
                      <a:endParaRPr lang="en-GB" sz="600">
                        <a:latin typeface="+mj-lt"/>
                      </a:endParaRPr>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Karl Davidson </a:t>
                      </a:r>
                    </a:p>
                  </a:txBody>
                  <a:tcPr vert="vert270">
                    <a:solidFill>
                      <a:schemeClr val="bg1">
                        <a:lumMod val="50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1860452353"/>
                  </a:ext>
                </a:extLst>
              </a:tr>
              <a:tr h="89296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a:t>
                      </a: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AUG 2022 – JUL 2024</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640523" y="2806770"/>
          <a:ext cx="1403401" cy="1160982"/>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193497">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193497">
                <a:tc>
                  <a:txBody>
                    <a:bodyPr/>
                    <a:lstStyle/>
                    <a:p>
                      <a:endParaRPr lang="en-GB" sz="400"/>
                    </a:p>
                  </a:txBody>
                  <a:tcPr>
                    <a:solidFill>
                      <a:schemeClr val="bg1">
                        <a:lumMod val="75000"/>
                      </a:schemeClr>
                    </a:solidFill>
                  </a:tcPr>
                </a:tc>
                <a:tc>
                  <a:txBody>
                    <a:bodyPr/>
                    <a:lstStyle/>
                    <a:p>
                      <a:pPr algn="l"/>
                      <a:r>
                        <a:rPr lang="en-GB" sz="5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193497">
                <a:tc>
                  <a:txBody>
                    <a:bodyPr/>
                    <a:lstStyle/>
                    <a:p>
                      <a:endParaRPr lang="en-GB" sz="400"/>
                    </a:p>
                  </a:txBody>
                  <a:tcPr/>
                </a:tc>
                <a:tc>
                  <a:txBody>
                    <a:bodyPr/>
                    <a:lstStyle/>
                    <a:p>
                      <a:pPr algn="l"/>
                      <a:r>
                        <a:rPr lang="en-GB" sz="500" b="1">
                          <a:solidFill>
                            <a:schemeClr val="tx1"/>
                          </a:solidFill>
                          <a:latin typeface="+mn-lt"/>
                        </a:rPr>
                        <a:t>Approved</a:t>
                      </a:r>
                    </a:p>
                  </a:txBody>
                  <a:tcPr anchor="ctr"/>
                </a:tc>
                <a:extLst>
                  <a:ext uri="{0D108BD9-81ED-4DB2-BD59-A6C34878D82A}">
                    <a16:rowId xmlns:a16="http://schemas.microsoft.com/office/drawing/2014/main" val="1287734681"/>
                  </a:ext>
                </a:extLst>
              </a:tr>
              <a:tr h="193497">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193497">
                <a:tc>
                  <a:txBody>
                    <a:bodyPr/>
                    <a:lstStyle/>
                    <a:p>
                      <a:endParaRPr lang="en-GB" sz="400"/>
                    </a:p>
                  </a:txBody>
                  <a:tcPr/>
                </a:tc>
                <a:tc>
                  <a:txBody>
                    <a:bodyPr/>
                    <a:lstStyle/>
                    <a:p>
                      <a:pPr algn="l"/>
                      <a:r>
                        <a:rPr lang="en-GB" sz="5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193497">
                <a:tc>
                  <a:txBody>
                    <a:bodyPr/>
                    <a:lstStyle/>
                    <a:p>
                      <a:endParaRPr lang="en-GB" sz="400"/>
                    </a:p>
                  </a:txBody>
                  <a:tcPr>
                    <a:solidFill>
                      <a:schemeClr val="bg1">
                        <a:lumMod val="65000"/>
                      </a:schemeClr>
                    </a:solidFill>
                  </a:tcPr>
                </a:tc>
                <a:tc>
                  <a:txBody>
                    <a:bodyPr/>
                    <a:lstStyle/>
                    <a:p>
                      <a:pPr algn="l"/>
                      <a:r>
                        <a:rPr lang="en-GB" sz="5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640523" y="4098351"/>
          <a:ext cx="1400035" cy="870507"/>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78911">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72899">
                <a:tc>
                  <a:txBody>
                    <a:bodyPr/>
                    <a:lstStyle/>
                    <a:p>
                      <a:pPr algn="ctr"/>
                      <a:r>
                        <a:rPr lang="en-GB" sz="5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72899">
                <a:tc>
                  <a:txBody>
                    <a:bodyPr/>
                    <a:lstStyle/>
                    <a:p>
                      <a:pPr algn="ctr"/>
                      <a:r>
                        <a:rPr lang="en-GB" sz="5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72899">
                <a:tc>
                  <a:txBody>
                    <a:bodyPr/>
                    <a:lstStyle/>
                    <a:p>
                      <a:pPr algn="ctr"/>
                      <a:r>
                        <a:rPr lang="en-GB" sz="5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72899">
                <a:tc>
                  <a:txBody>
                    <a:bodyPr/>
                    <a:lstStyle/>
                    <a:p>
                      <a:pPr algn="ctr"/>
                      <a:r>
                        <a:rPr lang="en-GB" sz="5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693158" y="302181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693158" y="3186420"/>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683489" y="3395834"/>
            <a:ext cx="225985" cy="167815"/>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738848" y="3630337"/>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691098" y="3763811"/>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300429" y="3463143"/>
            <a:ext cx="2303900" cy="334389"/>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3021793" y="3280753"/>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Deployment</a:t>
            </a:r>
          </a:p>
          <a:p>
            <a:pPr algn="ctr"/>
            <a:r>
              <a:rPr lang="en-GB" sz="350" b="1">
                <a:solidFill>
                  <a:schemeClr val="bg1"/>
                </a:solidFill>
              </a:rPr>
              <a:t>1</a:t>
            </a:r>
            <a:r>
              <a:rPr lang="en-GB" sz="350" b="1" baseline="30000">
                <a:solidFill>
                  <a:schemeClr val="bg1"/>
                </a:solidFill>
              </a:rPr>
              <a:t>st</a:t>
            </a:r>
            <a:r>
              <a:rPr lang="en-GB" sz="350" b="1">
                <a:solidFill>
                  <a:schemeClr val="bg1"/>
                </a:solidFill>
              </a:rPr>
              <a:t> Sep </a:t>
            </a:r>
          </a:p>
        </p:txBody>
      </p:sp>
      <p:sp>
        <p:nvSpPr>
          <p:cNvPr id="25" name="Rectangle 24">
            <a:extLst>
              <a:ext uri="{FF2B5EF4-FFF2-40B4-BE49-F238E27FC236}">
                <a16:creationId xmlns:a16="http://schemas.microsoft.com/office/drawing/2014/main" id="{4EADAD00-54BA-4628-8178-932BA0330454}"/>
              </a:ext>
            </a:extLst>
          </p:cNvPr>
          <p:cNvSpPr/>
          <p:nvPr/>
        </p:nvSpPr>
        <p:spPr>
          <a:xfrm>
            <a:off x="2300429" y="4396318"/>
            <a:ext cx="575707" cy="323165"/>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p:txBody>
      </p:sp>
      <p:sp>
        <p:nvSpPr>
          <p:cNvPr id="29" name="Rectangle 28">
            <a:extLst>
              <a:ext uri="{FF2B5EF4-FFF2-40B4-BE49-F238E27FC236}">
                <a16:creationId xmlns:a16="http://schemas.microsoft.com/office/drawing/2014/main" id="{B93E36D6-FC15-468D-9227-568D5F84DD1E}"/>
              </a:ext>
            </a:extLst>
          </p:cNvPr>
          <p:cNvSpPr/>
          <p:nvPr/>
        </p:nvSpPr>
        <p:spPr>
          <a:xfrm>
            <a:off x="2300455" y="2587149"/>
            <a:ext cx="553513" cy="301147"/>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in Progress</a:t>
            </a:r>
          </a:p>
        </p:txBody>
      </p:sp>
      <p:sp>
        <p:nvSpPr>
          <p:cNvPr id="24" name="Star: 5 Points 23">
            <a:extLst>
              <a:ext uri="{FF2B5EF4-FFF2-40B4-BE49-F238E27FC236}">
                <a16:creationId xmlns:a16="http://schemas.microsoft.com/office/drawing/2014/main" id="{D822DF0C-78EE-480C-8B5B-B1A109FED932}"/>
              </a:ext>
            </a:extLst>
          </p:cNvPr>
          <p:cNvSpPr/>
          <p:nvPr/>
        </p:nvSpPr>
        <p:spPr>
          <a:xfrm>
            <a:off x="2788532" y="2687591"/>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FBB4D00-2DE9-4F35-90FF-EB5CDC246CC9}"/>
              </a:ext>
            </a:extLst>
          </p:cNvPr>
          <p:cNvSpPr/>
          <p:nvPr/>
        </p:nvSpPr>
        <p:spPr>
          <a:xfrm>
            <a:off x="2805378" y="4519567"/>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913C12C-BD99-4820-B518-98F80904FD0F}"/>
              </a:ext>
            </a:extLst>
          </p:cNvPr>
          <p:cNvSpPr/>
          <p:nvPr/>
        </p:nvSpPr>
        <p:spPr>
          <a:xfrm>
            <a:off x="2306166" y="1690251"/>
            <a:ext cx="2303899" cy="33438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Design to PIS –Apr 22 to 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FBAF1439-2E2D-4B22-90DA-FBEE9904F330}"/>
              </a:ext>
            </a:extLst>
          </p:cNvPr>
          <p:cNvSpPr/>
          <p:nvPr/>
        </p:nvSpPr>
        <p:spPr>
          <a:xfrm>
            <a:off x="4521899" y="17823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BEAB6F0B-E878-4EE7-AFF2-FD3C3F54AED5}"/>
              </a:ext>
            </a:extLst>
          </p:cNvPr>
          <p:cNvSpPr/>
          <p:nvPr/>
        </p:nvSpPr>
        <p:spPr>
          <a:xfrm>
            <a:off x="4506003" y="356365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E45DC289-7871-4EAE-A3E1-E23F3D3FA184}"/>
              </a:ext>
            </a:extLst>
          </p:cNvPr>
          <p:cNvSpPr/>
          <p:nvPr/>
        </p:nvSpPr>
        <p:spPr>
          <a:xfrm>
            <a:off x="3006940" y="1449235"/>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Deployment</a:t>
            </a:r>
          </a:p>
          <a:p>
            <a:pPr algn="ctr"/>
            <a:r>
              <a:rPr lang="en-GB" sz="350" b="1">
                <a:solidFill>
                  <a:schemeClr val="bg1"/>
                </a:solidFill>
              </a:rPr>
              <a:t>18</a:t>
            </a:r>
            <a:r>
              <a:rPr lang="en-GB" sz="350" b="1" baseline="30000">
                <a:solidFill>
                  <a:schemeClr val="bg1"/>
                </a:solidFill>
              </a:rPr>
              <a:t>th</a:t>
            </a:r>
            <a:r>
              <a:rPr lang="en-GB" sz="350" b="1">
                <a:solidFill>
                  <a:schemeClr val="bg1"/>
                </a:solidFill>
              </a:rPr>
              <a:t> Sept</a:t>
            </a:r>
          </a:p>
        </p:txBody>
      </p:sp>
      <p:sp>
        <p:nvSpPr>
          <p:cNvPr id="34" name="Rectangle 33">
            <a:extLst>
              <a:ext uri="{FF2B5EF4-FFF2-40B4-BE49-F238E27FC236}">
                <a16:creationId xmlns:a16="http://schemas.microsoft.com/office/drawing/2014/main" id="{06DA920E-430C-4CF2-8593-278CAE5BA40F}"/>
              </a:ext>
            </a:extLst>
          </p:cNvPr>
          <p:cNvSpPr/>
          <p:nvPr/>
        </p:nvSpPr>
        <p:spPr>
          <a:xfrm>
            <a:off x="4788024" y="1690251"/>
            <a:ext cx="2160240" cy="33438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500" b="1">
                <a:solidFill>
                  <a:schemeClr val="bg1"/>
                </a:solidFill>
                <a:latin typeface="Arial" panose="020B0604020202020204" pitchFamily="34" charset="0"/>
                <a:ea typeface="Verdana" panose="020B0604030504040204" pitchFamily="34" charset="0"/>
                <a:cs typeface="Arial" panose="020B0604020202020204" pitchFamily="34" charset="0"/>
              </a:rPr>
              <a:t>Functionality Parameterised</a:t>
            </a:r>
            <a:endParaRPr lang="en-US" sz="5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C7B89F9-940D-4D8A-9586-C1D9397835E8}"/>
              </a:ext>
            </a:extLst>
          </p:cNvPr>
          <p:cNvSpPr/>
          <p:nvPr/>
        </p:nvSpPr>
        <p:spPr>
          <a:xfrm>
            <a:off x="4871567" y="1486181"/>
            <a:ext cx="360040" cy="296120"/>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Ofgem Decision </a:t>
            </a:r>
          </a:p>
          <a:p>
            <a:pPr algn="ctr"/>
            <a:r>
              <a:rPr lang="en-GB" sz="350" b="1">
                <a:solidFill>
                  <a:schemeClr val="bg1"/>
                </a:solidFill>
              </a:rPr>
              <a:t>23</a:t>
            </a:r>
            <a:r>
              <a:rPr lang="en-GB" sz="350" b="1" baseline="30000">
                <a:solidFill>
                  <a:schemeClr val="bg1"/>
                </a:solidFill>
              </a:rPr>
              <a:t>rd</a:t>
            </a:r>
            <a:r>
              <a:rPr lang="en-GB" sz="350" b="1">
                <a:solidFill>
                  <a:schemeClr val="bg1"/>
                </a:solidFill>
              </a:rPr>
              <a:t> Dec</a:t>
            </a:r>
          </a:p>
        </p:txBody>
      </p:sp>
      <p:sp>
        <p:nvSpPr>
          <p:cNvPr id="2" name="TextBox 1">
            <a:extLst>
              <a:ext uri="{FF2B5EF4-FFF2-40B4-BE49-F238E27FC236}">
                <a16:creationId xmlns:a16="http://schemas.microsoft.com/office/drawing/2014/main" id="{9DC8615E-AA33-4C86-8E2E-081E1EE8880C}"/>
              </a:ext>
            </a:extLst>
          </p:cNvPr>
          <p:cNvSpPr txBox="1"/>
          <p:nvPr/>
        </p:nvSpPr>
        <p:spPr>
          <a:xfrm>
            <a:off x="3035743" y="4412635"/>
            <a:ext cx="2232248" cy="323165"/>
          </a:xfrm>
          <a:prstGeom prst="rect">
            <a:avLst/>
          </a:prstGeom>
          <a:ln w="127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500" b="1">
                <a:latin typeface="Arial" panose="020B0604020202020204" pitchFamily="34" charset="0"/>
                <a:cs typeface="Arial" panose="020B0604020202020204" pitchFamily="34" charset="0"/>
              </a:rPr>
              <a:t>Gemini Change Programme Sustain – Important Info </a:t>
            </a:r>
            <a:r>
              <a:rPr lang="en-US" sz="500"/>
              <a:t>Closedown date subject to change due to Change Variation received from National Grid. New date to be reported from next month, once agreed</a:t>
            </a:r>
            <a:endParaRPr lang="en-GB" sz="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497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September CHMC update</a:t>
            </a:r>
            <a:endParaRPr lang="en-US"/>
          </a:p>
        </p:txBody>
      </p:sp>
    </p:spTree>
    <p:extLst>
      <p:ext uri="{BB962C8B-B14F-4D97-AF65-F5344CB8AC3E}">
        <p14:creationId xmlns:p14="http://schemas.microsoft.com/office/powerpoint/2010/main" val="669376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0689F-639D-474F-A51F-37EF73CC4DF5}"/>
              </a:ext>
            </a:extLst>
          </p:cNvPr>
          <p:cNvPicPr>
            <a:picLocks noChangeAspect="1"/>
          </p:cNvPicPr>
          <p:nvPr/>
        </p:nvPicPr>
        <p:blipFill>
          <a:blip r:embed="rId2"/>
          <a:stretch>
            <a:fillRect/>
          </a:stretch>
        </p:blipFill>
        <p:spPr>
          <a:xfrm>
            <a:off x="348595" y="771550"/>
            <a:ext cx="8446810" cy="3453392"/>
          </a:xfrm>
          <a:prstGeom prst="rect">
            <a:avLst/>
          </a:prstGeom>
        </p:spPr>
      </p:pic>
    </p:spTree>
    <p:extLst>
      <p:ext uri="{BB962C8B-B14F-4D97-AF65-F5344CB8AC3E}">
        <p14:creationId xmlns:p14="http://schemas.microsoft.com/office/powerpoint/2010/main" val="9066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General Change Budget BP23</a:t>
            </a:r>
          </a:p>
        </p:txBody>
      </p:sp>
    </p:spTree>
    <p:extLst>
      <p:ext uri="{BB962C8B-B14F-4D97-AF65-F5344CB8AC3E}">
        <p14:creationId xmlns:p14="http://schemas.microsoft.com/office/powerpoint/2010/main" val="194850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57362" y="2045048"/>
            <a:ext cx="1701352" cy="2255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 &amp; IGT data quality analysis </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59824" y="2018534"/>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49961" y="2263881"/>
            <a:ext cx="500727" cy="121428"/>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2" name="Rounded Rectangle">
            <a:extLst>
              <a:ext uri="{FF2B5EF4-FFF2-40B4-BE49-F238E27FC236}">
                <a16:creationId xmlns:a16="http://schemas.microsoft.com/office/drawing/2014/main" id="{472A6F9E-7946-409A-9689-823AB33E3D96}"/>
              </a:ext>
            </a:extLst>
          </p:cNvPr>
          <p:cNvSpPr/>
          <p:nvPr/>
        </p:nvSpPr>
        <p:spPr>
          <a:xfrm>
            <a:off x="1743143" y="3255259"/>
            <a:ext cx="1497215" cy="134941"/>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3" name="Location Pin">
            <a:extLst>
              <a:ext uri="{FF2B5EF4-FFF2-40B4-BE49-F238E27FC236}">
                <a16:creationId xmlns:a16="http://schemas.microsoft.com/office/drawing/2014/main" id="{F5481F81-9E3B-4155-8076-658427241104}"/>
              </a:ext>
            </a:extLst>
          </p:cNvPr>
          <p:cNvSpPr/>
          <p:nvPr/>
        </p:nvSpPr>
        <p:spPr>
          <a:xfrm>
            <a:off x="3295481" y="320564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4" name="MOBILISATION">
            <a:extLst>
              <a:ext uri="{FF2B5EF4-FFF2-40B4-BE49-F238E27FC236}">
                <a16:creationId xmlns:a16="http://schemas.microsoft.com/office/drawing/2014/main" id="{4D2A2845-1F79-47D5-970D-3608931BE40D}"/>
              </a:ext>
            </a:extLst>
          </p:cNvPr>
          <p:cNvSpPr txBox="1"/>
          <p:nvPr/>
        </p:nvSpPr>
        <p:spPr>
          <a:xfrm>
            <a:off x="433320" y="3271809"/>
            <a:ext cx="1187278" cy="237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b="1">
                <a:solidFill>
                  <a:schemeClr val="bg2">
                    <a:lumMod val="10000"/>
                  </a:schemeClr>
                </a:solidFill>
              </a:rPr>
              <a:t>REC / Golden Bullet  data modelling </a:t>
            </a: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en-GB" sz="900" err="1">
                <a:solidFill>
                  <a:srgbClr val="5E5E5E"/>
                </a:solidFill>
                <a:sym typeface="Helvetica Neue"/>
              </a:rPr>
              <a:t>Ti</a:t>
            </a:r>
            <a:endParaRPr lang="en-GB" sz="900">
              <a:solidFill>
                <a:srgbClr val="5E5E5E"/>
              </a:solidFill>
              <a:sym typeface="Helvetica Neue"/>
            </a:endParaRPr>
          </a:p>
        </p:txBody>
      </p:sp>
    </p:spTree>
    <p:extLst>
      <p:ext uri="{BB962C8B-B14F-4D97-AF65-F5344CB8AC3E}">
        <p14:creationId xmlns:p14="http://schemas.microsoft.com/office/powerpoint/2010/main" val="101236795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8850615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403734328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29577"/>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rgbClr val="92D050"/>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54085811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Update</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September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continues to be in a healthy state and we have seen resolutions to a number of the issues we called out last month, however we have identified and resolved one further issue which I have referred to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Irregularities with File Sequence Numbers for the new CSS files (BRR, TMC &amp; ASN file types) </a:t>
                      </a:r>
                      <a:r>
                        <a:rPr lang="en-GB" sz="900" b="0" i="0" u="none" strike="noStrike" kern="1200" baseline="0">
                          <a:solidFill>
                            <a:schemeClr val="tx1"/>
                          </a:solidFill>
                          <a:latin typeface="+mn-lt"/>
                          <a:ea typeface="+mn-ea"/>
                          <a:cs typeface="+mn-cs"/>
                        </a:rPr>
                        <a:t>– we are continuing to provide information to AMT to enable them to identify a fix.  AMT are currently testing a fix, we are still pending a deployment date for the fix to be issued to us.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baseline="0">
                          <a:solidFill>
                            <a:schemeClr val="tx1"/>
                          </a:solidFill>
                          <a:latin typeface="+mn-lt"/>
                          <a:ea typeface="+mn-ea"/>
                          <a:cs typeface="+mn-cs"/>
                        </a:rPr>
                        <a:t>F</a:t>
                      </a:r>
                      <a:r>
                        <a:rPr lang="en-GB" sz="900" b="1" i="0" u="none" strike="noStrike" kern="1200" baseline="0">
                          <a:solidFill>
                            <a:schemeClr val="tx1"/>
                          </a:solidFill>
                          <a:latin typeface="+mn-lt"/>
                          <a:ea typeface="+mn-ea"/>
                          <a:cs typeface="+mn-cs"/>
                        </a:rPr>
                        <a:t>iles unable to be processed/issued due to ‘special characters’ with the file – </a:t>
                      </a:r>
                      <a:r>
                        <a:rPr lang="en-GB" sz="900" b="0" i="0" u="none" strike="noStrike" kern="1200" baseline="0">
                          <a:solidFill>
                            <a:schemeClr val="tx1"/>
                          </a:solidFill>
                          <a:latin typeface="+mn-lt"/>
                          <a:ea typeface="+mn-ea"/>
                          <a:cs typeface="+mn-cs"/>
                        </a:rPr>
                        <a:t>Issue has been fixed</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Users experiencing issues with accessing Portal – </a:t>
                      </a:r>
                      <a:r>
                        <a:rPr lang="en-GB" sz="900" b="0" i="0" u="none" strike="noStrike" kern="1200" baseline="0">
                          <a:solidFill>
                            <a:schemeClr val="tx1"/>
                          </a:solidFill>
                          <a:latin typeface="+mn-lt"/>
                          <a:ea typeface="+mn-ea"/>
                          <a:cs typeface="+mn-cs"/>
                        </a:rPr>
                        <a:t>Ticket volumes under 50 due to the many drop in sessions that have been hosted over the past two to three weeks.  Individual comms have been issued in response to every ticket raised</a:t>
                      </a:r>
                      <a:endParaRPr lang="en-GB" sz="900" b="1"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i="0" u="none" strike="noStrike" kern="1200" baseline="0">
                        <a:solidFill>
                          <a:schemeClr val="tx1"/>
                        </a:solidFill>
                        <a:latin typeface="+mn-lt"/>
                        <a:ea typeface="+mn-ea"/>
                        <a:cs typeface="+mn-cs"/>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Missing Secured Active Messages (SAM’s) – </a:t>
                      </a:r>
                      <a:r>
                        <a:rPr lang="en-GB" sz="900" b="0" i="0" u="none" strike="noStrike" kern="1200" baseline="0">
                          <a:solidFill>
                            <a:schemeClr val="tx1"/>
                          </a:solidFill>
                          <a:latin typeface="+mn-lt"/>
                          <a:ea typeface="+mn-ea"/>
                          <a:cs typeface="+mn-cs"/>
                        </a:rPr>
                        <a:t>Fix has been implemented by Landmark which we are actively tracking.  We have not received any missing SAM’s post the fix but we have been experiencing late SAM’s which we have raised with DCC.  We continue to communicate with DCC in relation to the next steps for brining the systems into sync and how the missing SAM’s will be issued to us for processing into UK Link.</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i="0" u="none" strike="noStrike" kern="1200" baseline="0">
                          <a:solidFill>
                            <a:schemeClr val="tx1"/>
                          </a:solidFill>
                          <a:latin typeface="+mn-lt"/>
                          <a:ea typeface="+mn-ea"/>
                          <a:cs typeface="+mn-cs"/>
                        </a:rPr>
                        <a:t>Class 3 &amp; 4 reads not being estimated at transfer – </a:t>
                      </a:r>
                      <a:r>
                        <a:rPr lang="en-GB" sz="900" b="0" i="0" u="none" strike="noStrike" kern="1200" baseline="0">
                          <a:solidFill>
                            <a:schemeClr val="tx1"/>
                          </a:solidFill>
                          <a:latin typeface="+mn-lt"/>
                          <a:ea typeface="+mn-ea"/>
                          <a:cs typeface="+mn-cs"/>
                        </a:rPr>
                        <a:t>A comm has been issued to confirm from CSS Go Live, estimates have not been calculated for these sites.  A fix has been identified, is currently in testing with a date of Friday 2</a:t>
                      </a:r>
                      <a:r>
                        <a:rPr lang="en-GB" sz="900" b="0" i="0" u="none" strike="noStrike" kern="1200" baseline="30000">
                          <a:solidFill>
                            <a:schemeClr val="tx1"/>
                          </a:solidFill>
                          <a:latin typeface="+mn-lt"/>
                          <a:ea typeface="+mn-ea"/>
                          <a:cs typeface="+mn-cs"/>
                        </a:rPr>
                        <a:t>nd</a:t>
                      </a:r>
                      <a:r>
                        <a:rPr lang="en-GB" sz="900" b="0" i="0" u="none" strike="noStrike" kern="1200" baseline="0">
                          <a:solidFill>
                            <a:schemeClr val="tx1"/>
                          </a:solidFill>
                          <a:latin typeface="+mn-lt"/>
                          <a:ea typeface="+mn-ea"/>
                          <a:cs typeface="+mn-cs"/>
                        </a:rPr>
                        <a:t> September for implementation.  Further comms will be issued to confirm progress</a:t>
                      </a:r>
                      <a:endParaRPr lang="en-GB" sz="900" b="1"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Movement for adoption of the Programme into BAU remains a focus area for adoption as soon as possible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a:xfrm>
            <a:off x="685800" y="2020490"/>
            <a:ext cx="7772400" cy="1102519"/>
          </a:xfrm>
        </p:spPr>
        <p:txBody>
          <a:bodyPr>
            <a:normAutofit/>
          </a:bodyPr>
          <a:lstStyle/>
          <a:p>
            <a:r>
              <a:rPr lang="en-US"/>
              <a:t>September </a:t>
            </a:r>
            <a:r>
              <a:rPr lang="en-US" err="1"/>
              <a:t>ChMC</a:t>
            </a:r>
            <a:r>
              <a:rPr lang="en-US"/>
              <a:t> </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637580"/>
            <a:ext cx="8229600" cy="4382442"/>
          </a:xfrm>
        </p:spPr>
        <p:txBody>
          <a:bodyPr vert="horz" lIns="68580" tIns="34290" rIns="68580" bIns="34290" rtlCol="0" anchor="t">
            <a:normAutofit fontScale="77500" lnSpcReduction="20000"/>
          </a:bodyPr>
          <a:lstStyle/>
          <a:p>
            <a:pPr marL="342424" indent="-342424"/>
            <a:endParaRPr lang="en-US" sz="1200">
              <a:latin typeface="Arial"/>
              <a:cs typeface="Arial"/>
            </a:endParaRPr>
          </a:p>
          <a:p>
            <a:pPr marL="342424" indent="-342424"/>
            <a:r>
              <a:rPr lang="en-US" sz="1200">
                <a:latin typeface="Arial"/>
                <a:cs typeface="Arial"/>
              </a:rPr>
              <a:t>MNC will be delivered as a soft launch to the Customer Focus Group attendees at the beginning of October [target 10</a:t>
            </a:r>
            <a:r>
              <a:rPr lang="en-US" sz="1200" baseline="30000">
                <a:latin typeface="Arial"/>
                <a:cs typeface="Arial"/>
              </a:rPr>
              <a:t>th</a:t>
            </a:r>
            <a:r>
              <a:rPr lang="en-US" sz="1200">
                <a:latin typeface="Arial"/>
                <a:cs typeface="Arial"/>
              </a:rPr>
              <a:t> October] where Users can ensure all is working as expected and then it will be rolled out to all customers on [19</a:t>
            </a:r>
            <a:r>
              <a:rPr lang="en-US" sz="1200" baseline="30000">
                <a:latin typeface="Arial"/>
                <a:cs typeface="Arial"/>
              </a:rPr>
              <a:t>th</a:t>
            </a:r>
            <a:r>
              <a:rPr lang="en-US" sz="1200">
                <a:latin typeface="Arial"/>
                <a:cs typeface="Arial"/>
              </a:rPr>
              <a:t> October].  SUT will be implemented a few days later [26</a:t>
            </a:r>
            <a:r>
              <a:rPr lang="en-US" sz="1200" baseline="30000">
                <a:latin typeface="Arial"/>
                <a:cs typeface="Arial"/>
              </a:rPr>
              <a:t>th</a:t>
            </a:r>
            <a:r>
              <a:rPr lang="en-US" sz="1200">
                <a:latin typeface="Arial"/>
                <a:cs typeface="Arial"/>
              </a:rPr>
              <a:t> October]. Change packs have/will be published to ensure all customers are aware and can impact assess any changes. Transition arrangements will be agreed and have been / will be communicated as we move contacts from old CMS to new CMS.</a:t>
            </a:r>
          </a:p>
          <a:p>
            <a:pPr marL="342424" indent="-342424"/>
            <a:endParaRPr lang="en-US" sz="1200">
              <a:latin typeface="Arial"/>
              <a:cs typeface="Arial"/>
            </a:endParaRPr>
          </a:p>
          <a:p>
            <a:pPr marL="342424" indent="-342424"/>
            <a:r>
              <a:rPr lang="en-US" sz="1200">
                <a:latin typeface="Arial"/>
                <a:cs typeface="Arial"/>
              </a:rPr>
              <a:t>A new parent XRN has been raised as per </a:t>
            </a:r>
            <a:r>
              <a:rPr lang="en-US" sz="1200" err="1">
                <a:latin typeface="Arial"/>
                <a:cs typeface="Arial"/>
              </a:rPr>
              <a:t>ChMC</a:t>
            </a:r>
            <a:r>
              <a:rPr lang="en-US" sz="1200">
                <a:latin typeface="Arial"/>
                <a:cs typeface="Arial"/>
              </a:rPr>
              <a:t> in August; XRN 5556. This replaces the previous XRN5343 that was for analysis only. Each release will have its own XRN so that customers can track progress on the Change Page, for Release 1 XRN556.a has been raised</a:t>
            </a:r>
          </a:p>
          <a:p>
            <a:pPr marL="342424" indent="-342424"/>
            <a:endParaRPr lang="en-US" sz="1200">
              <a:latin typeface="Arial"/>
              <a:cs typeface="Arial"/>
            </a:endParaRPr>
          </a:p>
          <a:p>
            <a:pPr marL="342424" indent="-342424"/>
            <a:endParaRPr lang="en-GB" sz="1200">
              <a:latin typeface="Arial"/>
              <a:cs typeface="Arial"/>
            </a:endParaRPr>
          </a:p>
          <a:p>
            <a:pPr marL="342424" indent="-342424"/>
            <a:r>
              <a:rPr lang="en-GB" sz="1200">
                <a:latin typeface="Arial"/>
                <a:cs typeface="Arial"/>
              </a:rPr>
              <a:t>The CMS Rebuild webpage (</a:t>
            </a:r>
            <a:r>
              <a:rPr lang="en-GB" sz="1200">
                <a:latin typeface="Arial"/>
                <a:cs typeface="Arial"/>
                <a:hlinkClick r:id="rId3"/>
              </a:rPr>
              <a:t>https://www.xoserve.com/products-services/data-products/contact-management-service-cms/cms-rebuild-product/</a:t>
            </a:r>
            <a:r>
              <a:rPr lang="en-GB" sz="1200">
                <a:latin typeface="Arial"/>
                <a:cs typeface="Arial"/>
              </a:rPr>
              <a:t> ) contains the link to register for future Customer Focus Groups which are captured below, please note the agenda for the Focus Groups will be issued 7 days prior to the session:</a:t>
            </a:r>
            <a:endParaRPr lang="en-US" sz="1200">
              <a:latin typeface="Arial"/>
              <a:cs typeface="Arial"/>
            </a:endParaRPr>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r>
              <a:rPr lang="en-US" sz="1200">
                <a:latin typeface="Arial"/>
                <a:cs typeface="Arial"/>
              </a:rPr>
              <a:t>The September Customer Focus Group, will focus on the launch details and the new DUP process which we are targeting to deliver in early December. The high level roadmap can be seen on the next slide, please note that this could change based on Industry priorities and complexities.</a:t>
            </a:r>
          </a:p>
          <a:p>
            <a:pPr marL="0" indent="0">
              <a:buNone/>
            </a:pPr>
            <a:endParaRPr lang="en-US" sz="1200">
              <a:latin typeface="Arial"/>
              <a:cs typeface="Arial"/>
            </a:endParaRPr>
          </a:p>
          <a:p>
            <a:pPr marL="342424" indent="-342424"/>
            <a:endParaRPr lang="en-US" sz="1200">
              <a:latin typeface="Arial"/>
              <a:cs typeface="Arial"/>
            </a:endParaRPr>
          </a:p>
          <a:p>
            <a:pPr marL="342424" indent="-342424"/>
            <a:r>
              <a:rPr lang="en-US" sz="1200"/>
              <a:t>Further updates will be provided in October </a:t>
            </a:r>
            <a:r>
              <a:rPr lang="en-US" sz="1200" err="1"/>
              <a:t>ChMC</a:t>
            </a:r>
            <a:r>
              <a:rPr lang="en-US" sz="120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443414" y="2280940"/>
          <a:ext cx="1857375" cy="12192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80B7E0E9-E6EE-FF5F-8F67-6E0E1F7613F1}"/>
              </a:ext>
            </a:extLst>
          </p:cNvPr>
          <p:cNvSpPr/>
          <p:nvPr/>
        </p:nvSpPr>
        <p:spPr>
          <a:xfrm>
            <a:off x="7005530" y="4380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62852" y="4380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8553" y="4389568"/>
            <a:ext cx="2088087" cy="505802"/>
          </a:xfrm>
          <a:prstGeom prst="roundRect">
            <a:avLst/>
          </a:prstGeom>
          <a:solidFill>
            <a:srgbClr val="A3E9C7"/>
          </a:solidFill>
        </p:spPr>
        <p:txBody>
          <a:bodyPr wrap="square" lIns="0" tIns="0" rIns="0" bIns="0" rtlCol="0" anchor="ctr"/>
          <a:lstStyle/>
          <a:p>
            <a:pPr algn="l"/>
            <a:r>
              <a:rPr lang="en-US" sz="1798"/>
              <a:t>   </a:t>
            </a:r>
          </a:p>
        </p:txBody>
      </p:sp>
      <p:sp>
        <p:nvSpPr>
          <p:cNvPr id="27" name="Rounded Rectangle 26">
            <a:extLst>
              <a:ext uri="{FF2B5EF4-FFF2-40B4-BE49-F238E27FC236}">
                <a16:creationId xmlns:a16="http://schemas.microsoft.com/office/drawing/2014/main" id="{0BCF459A-378B-4819-4745-9C589A0963B6}"/>
              </a:ext>
            </a:extLst>
          </p:cNvPr>
          <p:cNvSpPr/>
          <p:nvPr/>
        </p:nvSpPr>
        <p:spPr>
          <a:xfrm>
            <a:off x="578167" y="4389568"/>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2365521" y="193186"/>
            <a:ext cx="4685279" cy="954107"/>
          </a:xfrm>
        </p:spPr>
        <p:txBody>
          <a:bodyPr/>
          <a:lstStyle/>
          <a:p>
            <a:pPr marL="0" indent="0">
              <a:buNone/>
            </a:pPr>
            <a:r>
              <a:rPr lang="en-US" sz="2800" b="1" kern="1200">
                <a:solidFill>
                  <a:srgbClr val="3E5AA8"/>
                </a:solidFill>
                <a:latin typeface="Arial" panose="020B0604020202020204" pitchFamily="34" charset="0"/>
                <a:cs typeface="Arial" panose="020B0604020202020204" pitchFamily="34" charset="0"/>
              </a:rPr>
              <a:t>Product Delivery Roadmap</a:t>
            </a: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36691" y="4549471"/>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54385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721142" y="4532258"/>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529667" y="4551047"/>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1195766" y="104080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404076" y="18487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Duplicate MPRNs (DUP)</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79324" y="1031966"/>
            <a:ext cx="1256099" cy="86293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 raised</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142412" y="1420842"/>
            <a:ext cx="1431120" cy="382140"/>
          </a:xfrm>
          <a:prstGeom prst="rect">
            <a:avLst/>
          </a:prstGeom>
        </p:spPr>
        <p:txBody>
          <a:bodyPr vert="horz" wrap="square" lIns="0" tIns="12684" rIns="0" bIns="0" rtlCol="0">
            <a:spAutoFit/>
          </a:bodyPr>
          <a:lstStyle/>
          <a:p>
            <a:pPr marL="12050" algn="ctr">
              <a:spcBef>
                <a:spcPts val="100"/>
              </a:spcBef>
              <a:tabLst>
                <a:tab pos="162361" algn="l"/>
              </a:tabLst>
            </a:pPr>
            <a:r>
              <a:rPr lang="en-US" sz="1200">
                <a:solidFill>
                  <a:srgbClr val="3E5AA8"/>
                </a:solidFill>
                <a:latin typeface="Arial" panose="020B0604020202020204" pitchFamily="34" charset="0"/>
                <a:ea typeface="+mj-ea"/>
                <a:cs typeface="Arial" panose="020B0604020202020204" pitchFamily="34" charset="0"/>
              </a:rPr>
              <a:t>Main  Release Content</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234746" y="3411838"/>
            <a:ext cx="1431119" cy="566806"/>
          </a:xfrm>
          <a:prstGeom prst="rect">
            <a:avLst/>
          </a:prstGeom>
        </p:spPr>
        <p:txBody>
          <a:bodyPr vert="horz" wrap="square" lIns="0" tIns="12684" rIns="0" bIns="0" rtlCol="0">
            <a:spAutoFit/>
          </a:bodyPr>
          <a:lstStyle/>
          <a:p>
            <a:pPr marL="12050" algn="ctr">
              <a:spcBef>
                <a:spcPts val="100"/>
              </a:spcBef>
              <a:tabLst>
                <a:tab pos="162361" algn="l"/>
              </a:tabLst>
            </a:pPr>
            <a:r>
              <a:rPr lang="en-US" sz="1200">
                <a:solidFill>
                  <a:schemeClr val="accent1"/>
                </a:solidFill>
                <a:cs typeface="Poppins Medium"/>
              </a:rPr>
              <a:t>Additional Enhancements alongside release</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5102881" y="1030619"/>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Daily Metered Query (DMQ)</a:t>
            </a:r>
          </a:p>
          <a:p>
            <a:pPr algn="ctr"/>
            <a:r>
              <a:rPr lang="en-GB" sz="799">
                <a:solidFill>
                  <a:sysClr val="windowText" lastClr="000000"/>
                </a:solidFill>
                <a:cs typeface="Poppins Medium"/>
              </a:rPr>
              <a:t>Consumption Dispute Query (CDQ)</a:t>
            </a:r>
          </a:p>
          <a:p>
            <a:pPr algn="ctr"/>
            <a:r>
              <a:rPr lang="en-GB" sz="799">
                <a:solidFill>
                  <a:sysClr val="windowText" lastClr="000000"/>
                </a:solidFill>
                <a:cs typeface="Poppins Medium"/>
              </a:rPr>
              <a:t>Theft of Gas </a:t>
            </a:r>
          </a:p>
          <a:p>
            <a:pPr algn="ctr"/>
            <a:r>
              <a:rPr lang="en-GB" sz="799">
                <a:solidFill>
                  <a:sysClr val="windowText" lastClr="000000"/>
                </a:solidFill>
                <a:cs typeface="Poppins Medium"/>
              </a:rPr>
              <a:t> (TOG)– </a:t>
            </a:r>
          </a:p>
          <a:p>
            <a:pPr algn="ctr"/>
            <a:r>
              <a:rPr lang="en-GB" sz="799">
                <a:solidFill>
                  <a:sysClr val="windowText" lastClr="000000"/>
                </a:solidFil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FLE</a:t>
            </a:r>
            <a:endParaRPr lang="en-GB" sz="799">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5E47FFA6-5282-EB12-8D48-0729A71F2355}"/>
              </a:ext>
            </a:extLst>
          </p:cNvPr>
          <p:cNvSpPr/>
          <p:nvPr/>
        </p:nvSpPr>
        <p:spPr>
          <a:xfrm>
            <a:off x="1553724" y="2130886"/>
            <a:ext cx="989333" cy="196586"/>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F44DEE94-0200-BAD2-B442-4DB04D575D6D}"/>
              </a:ext>
            </a:extLst>
          </p:cNvPr>
          <p:cNvSpPr/>
          <p:nvPr/>
        </p:nvSpPr>
        <p:spPr>
          <a:xfrm>
            <a:off x="8273551" y="2269892"/>
            <a:ext cx="621581" cy="445332"/>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6">
            <a:extLst>
              <a:ext uri="{FF2B5EF4-FFF2-40B4-BE49-F238E27FC236}">
                <a16:creationId xmlns:a16="http://schemas.microsoft.com/office/drawing/2014/main" id="{FA9B3767-B0C8-F29B-3A64-9C12B88B470F}"/>
              </a:ext>
            </a:extLst>
          </p:cNvPr>
          <p:cNvSpPr/>
          <p:nvPr/>
        </p:nvSpPr>
        <p:spPr>
          <a:xfrm>
            <a:off x="1" y="4853926"/>
            <a:ext cx="700730" cy="289574"/>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75">
                <a:solidFill>
                  <a:schemeClr val="tx2"/>
                </a:solidFill>
                <a:cs typeface="Poppins Medium"/>
              </a:rPr>
              <a:t>Current assumed delivery roadmap as of September 2022</a:t>
            </a:r>
          </a:p>
        </p:txBody>
      </p:sp>
      <p:sp>
        <p:nvSpPr>
          <p:cNvPr id="32" name="Rectangle: Rounded Corners 6">
            <a:extLst>
              <a:ext uri="{FF2B5EF4-FFF2-40B4-BE49-F238E27FC236}">
                <a16:creationId xmlns:a16="http://schemas.microsoft.com/office/drawing/2014/main" id="{968249EB-E9B1-1296-D7B3-CD563DBC1D77}"/>
              </a:ext>
            </a:extLst>
          </p:cNvPr>
          <p:cNvSpPr/>
          <p:nvPr/>
        </p:nvSpPr>
        <p:spPr>
          <a:xfrm>
            <a:off x="7953979" y="4886785"/>
            <a:ext cx="1153688" cy="289574"/>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75">
                <a:solidFill>
                  <a:schemeClr val="tx2"/>
                </a:solidFill>
                <a:cs typeface="Poppins Medium"/>
              </a:rPr>
              <a:t>KEY</a:t>
            </a:r>
          </a:p>
          <a:p>
            <a:endParaRPr lang="en-GB" sz="375">
              <a:solidFill>
                <a:schemeClr val="tx2"/>
              </a:solidFill>
              <a:cs typeface="Poppins Medium"/>
            </a:endParaRPr>
          </a:p>
          <a:p>
            <a:endParaRPr lang="en-GB" sz="375">
              <a:solidFill>
                <a:schemeClr val="tx2"/>
              </a:solidFill>
              <a:cs typeface="Poppins Medium"/>
            </a:endParaRPr>
          </a:p>
        </p:txBody>
      </p:sp>
      <p:sp>
        <p:nvSpPr>
          <p:cNvPr id="34" name="Rectangle 33">
            <a:extLst>
              <a:ext uri="{FF2B5EF4-FFF2-40B4-BE49-F238E27FC236}">
                <a16:creationId xmlns:a16="http://schemas.microsoft.com/office/drawing/2014/main" id="{4353DDB2-AD62-70AB-9AD9-F545826D2966}"/>
              </a:ext>
            </a:extLst>
          </p:cNvPr>
          <p:cNvSpPr/>
          <p:nvPr/>
        </p:nvSpPr>
        <p:spPr>
          <a:xfrm>
            <a:off x="8255292" y="4946938"/>
            <a:ext cx="628036" cy="18987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New Process</a:t>
            </a:r>
          </a:p>
        </p:txBody>
      </p:sp>
      <p:sp>
        <p:nvSpPr>
          <p:cNvPr id="35" name="Rectangle 34">
            <a:extLst>
              <a:ext uri="{FF2B5EF4-FFF2-40B4-BE49-F238E27FC236}">
                <a16:creationId xmlns:a16="http://schemas.microsoft.com/office/drawing/2014/main" id="{A9EC3E53-2F80-6CB6-6D9D-DB1375F0DFA0}"/>
              </a:ext>
            </a:extLst>
          </p:cNvPr>
          <p:cNvSpPr/>
          <p:nvPr/>
        </p:nvSpPr>
        <p:spPr>
          <a:xfrm>
            <a:off x="1316536" y="1141647"/>
            <a:ext cx="1046993" cy="25959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F4C86130-A7BC-E2F0-F5B7-8813492301AC}"/>
              </a:ext>
            </a:extLst>
          </p:cNvPr>
          <p:cNvSpPr/>
          <p:nvPr/>
        </p:nvSpPr>
        <p:spPr>
          <a:xfrm>
            <a:off x="1116208" y="769547"/>
            <a:ext cx="1415216" cy="1095148"/>
          </a:xfrm>
          <a:prstGeom prst="rect">
            <a:avLst/>
          </a:prstGeom>
          <a:noFill/>
          <a:ln w="28575">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rPr>
              <a:t>XRN 5556.a </a:t>
            </a:r>
          </a:p>
          <a:p>
            <a:pPr algn="ctr"/>
            <a:endParaRPr lang="en-US" sz="1350">
              <a:solidFill>
                <a:schemeClr val="tx1"/>
              </a:solidFill>
            </a:endParaRPr>
          </a:p>
          <a:p>
            <a:pPr algn="ctr"/>
            <a:endParaRPr lang="en-US" sz="1350">
              <a:solidFill>
                <a:schemeClr val="tx1"/>
              </a:solidFill>
            </a:endParaRPr>
          </a:p>
          <a:p>
            <a:pPr algn="ctr"/>
            <a:endParaRPr lang="en-US" sz="1350">
              <a:solidFill>
                <a:schemeClr val="tx1"/>
              </a:solidFill>
            </a:endParaRPr>
          </a:p>
          <a:p>
            <a:pPr algn="ctr"/>
            <a:endParaRPr lang="en-US" sz="1350">
              <a:solidFill>
                <a:schemeClr val="tx1"/>
              </a:solidFill>
            </a:endParaRPr>
          </a:p>
        </p:txBody>
      </p:sp>
    </p:spTree>
    <p:extLst>
      <p:ext uri="{BB962C8B-B14F-4D97-AF65-F5344CB8AC3E}">
        <p14:creationId xmlns:p14="http://schemas.microsoft.com/office/powerpoint/2010/main" val="132763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Guiding Principles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416320"/>
          </a:xfrm>
          <a:prstGeom prst="rect">
            <a:avLst/>
          </a:prstGeom>
          <a:noFill/>
        </p:spPr>
        <p:txBody>
          <a:bodyPr wrap="square" rtlCol="0">
            <a:spAutoFit/>
          </a:bodyPr>
          <a:lstStyle/>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General Change (formerly called ‘UNC Change’) is an investment budget that iteratively funds UNC, REC and DSC Changes, once approved for delivery in ChMC  </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Investment funds are only utilised from design phase onwards (via approval of EQRs) and also cover build/test/implement/PIS phases (via approval of BER) for major release or standalone change delivery</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Regulation-driven change (UNC, REC) is prioritised as per DSC Change Management procedures </a:t>
            </a:r>
            <a:r>
              <a:rPr lang="en-GB">
                <a:hlinkClick r:id="rId3"/>
              </a:rPr>
              <a:t>46768906.01 (gasgovernance.co.uk)</a:t>
            </a:r>
            <a:endParaRPr lang="en-GB" sz="180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Unutilised funds rebated at end of financial year</a:t>
            </a:r>
            <a:endParaRPr lang="en-GB"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375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7261"/>
          </a:xfrm>
        </p:spPr>
        <p:txBody>
          <a:bodyPr>
            <a:normAutofit fontScale="90000"/>
          </a:bodyPr>
          <a:lstStyle/>
          <a:p>
            <a:br>
              <a:rPr lang="en-GB">
                <a:latin typeface="Poppins Light"/>
                <a:cs typeface="Poppins Light"/>
              </a:rPr>
            </a:br>
            <a:br>
              <a:rPr lang="en-GB">
                <a:latin typeface="Poppins Light"/>
                <a:cs typeface="Poppins Light"/>
              </a:rPr>
            </a:br>
            <a:br>
              <a:rPr lang="en-GB">
                <a:latin typeface="+mn-lt"/>
                <a:cs typeface="Poppins Light"/>
              </a:rPr>
            </a:br>
            <a:r>
              <a:rPr lang="en-GB">
                <a:latin typeface="+mn-lt"/>
                <a:cs typeface="Poppins Light"/>
              </a:rPr>
              <a:t>September 2022 - ChMC</a:t>
            </a:r>
            <a:br>
              <a:rPr lang="en-GB">
                <a:latin typeface="+mn-lt"/>
                <a:cs typeface="Poppins Light"/>
              </a:rPr>
            </a:br>
            <a:br>
              <a:rPr lang="en-GB">
                <a:latin typeface="+mn-lt"/>
                <a:cs typeface="Poppins Light"/>
              </a:rPr>
            </a:br>
            <a:r>
              <a:rPr lang="en-GB">
                <a:latin typeface="+mn-lt"/>
                <a:cs typeface="Poppins Light"/>
              </a:rPr>
              <a:t>Mod0651 Retrospective Data Update Provisions Recap of Solution and Proposed Next Steps </a:t>
            </a:r>
            <a:br>
              <a:rPr lang="en-GB">
                <a:latin typeface="+mn-lt"/>
              </a:rPr>
            </a:br>
            <a:endParaRPr lang="en-GB">
              <a:latin typeface="+mn-lt"/>
            </a:endParaRPr>
          </a:p>
        </p:txBody>
      </p:sp>
    </p:spTree>
    <p:extLst>
      <p:ext uri="{BB962C8B-B14F-4D97-AF65-F5344CB8AC3E}">
        <p14:creationId xmlns:p14="http://schemas.microsoft.com/office/powerpoint/2010/main" val="1908617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latin typeface="Arial"/>
                <a:cs typeface="Arial"/>
              </a:rPr>
              <a:t>Purpose of ChMC Update</a:t>
            </a:r>
            <a:endParaRPr lang="en-GB"/>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latin typeface="+mn-lt"/>
                <a:cs typeface="Poppins Medium"/>
              </a:rPr>
              <a:t>Confirm the current position of XRN4914 – Mod0651 Retrospective Data Update Provisions </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err="1">
                <a:latin typeface="+mn-lt"/>
                <a:cs typeface="Poppins Medium"/>
              </a:rPr>
              <a:t>ReCap</a:t>
            </a:r>
            <a:r>
              <a:rPr lang="en-GB" sz="1200">
                <a:latin typeface="+mn-lt"/>
                <a:cs typeface="Poppins Medium"/>
              </a:rPr>
              <a:t> on Mod0651 compliant Solution Option – including key features and customer considerations</a:t>
            </a:r>
          </a:p>
          <a:p>
            <a:pPr marL="12065" indent="0">
              <a:spcBef>
                <a:spcPts val="100"/>
              </a:spcBef>
              <a:buNone/>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Propose the next steps </a:t>
            </a:r>
          </a:p>
          <a:p>
            <a:pPr marL="161925" indent="-149860">
              <a:spcBef>
                <a:spcPts val="100"/>
              </a:spcBef>
              <a:buFontTx/>
              <a:buChar char="•"/>
              <a:tabLst>
                <a:tab pos="162560" algn="l"/>
              </a:tabLst>
            </a:pPr>
            <a:endParaRPr lang="en-GB" sz="1200">
              <a:latin typeface="+mn-lt"/>
              <a:cs typeface="Poppins Medium"/>
            </a:endParaRPr>
          </a:p>
          <a:p>
            <a:pPr marL="12065" indent="0">
              <a:spcBef>
                <a:spcPts val="100"/>
              </a:spcBef>
              <a:buNone/>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561659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fontScale="90000"/>
          </a:bodyPr>
          <a:lstStyle/>
          <a:p>
            <a:r>
              <a:rPr lang="en-GB"/>
              <a:t>Current Position of XRN4914 – Mod0651 Retrospective Data Update Provisions</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GB" sz="1400"/>
              <a:t>Following a consultation exercise in summer 2021, it was agreed that a whilst CSSC and related gas industry changes were a priority, a Mod0651 compliant solution should be progressed at the earliest available opportunity </a:t>
            </a:r>
          </a:p>
          <a:p>
            <a:endParaRPr lang="en-GB" sz="1400"/>
          </a:p>
          <a:p>
            <a:r>
              <a:rPr lang="en-GB" sz="1400"/>
              <a:t>Delivery of Central Switching Service Consequential Programme in July 2022 has enabled key resource that are required to progress a Retrospective Data Update solution forward</a:t>
            </a:r>
          </a:p>
          <a:p>
            <a:endParaRPr lang="en-GB" sz="1400"/>
          </a:p>
          <a:p>
            <a:r>
              <a:rPr lang="en-GB" sz="1400"/>
              <a:t>In order to progress the compliant solution into detailed requirements definition and solution design a project team will need to be mobilised </a:t>
            </a:r>
          </a:p>
          <a:p>
            <a:endParaRPr lang="en-GB" sz="1400"/>
          </a:p>
          <a:p>
            <a:r>
              <a:rPr lang="en-GB" sz="1400"/>
              <a:t>Approval of this Detailed Design phase project mobilisation will be required from ChMC </a:t>
            </a:r>
          </a:p>
          <a:p>
            <a:endParaRPr lang="en-GB" sz="1400"/>
          </a:p>
          <a:p>
            <a:r>
              <a:rPr lang="en-GB" sz="1400"/>
              <a:t>Costs and timescales for Detailed Design are yet to be shared with DSC Customers due to the dependencies on key resources and priority industry programme delivery   </a:t>
            </a:r>
          </a:p>
          <a:p>
            <a:endParaRPr lang="en-GB" sz="1400"/>
          </a:p>
        </p:txBody>
      </p:sp>
    </p:spTree>
    <p:extLst>
      <p:ext uri="{BB962C8B-B14F-4D97-AF65-F5344CB8AC3E}">
        <p14:creationId xmlns:p14="http://schemas.microsoft.com/office/powerpoint/2010/main" val="1026500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4BC7-0F89-4123-9E39-58FB3083A312}"/>
              </a:ext>
            </a:extLst>
          </p:cNvPr>
          <p:cNvSpPr>
            <a:spLocks noGrp="1"/>
          </p:cNvSpPr>
          <p:nvPr>
            <p:ph type="title"/>
          </p:nvPr>
        </p:nvSpPr>
        <p:spPr/>
        <p:txBody>
          <a:bodyPr/>
          <a:lstStyle/>
          <a:p>
            <a:r>
              <a:rPr lang="en-GB"/>
              <a:t>Mod0651 – Solution Recap</a:t>
            </a:r>
          </a:p>
        </p:txBody>
      </p:sp>
      <p:pic>
        <p:nvPicPr>
          <p:cNvPr id="4" name="Picture 3">
            <a:extLst>
              <a:ext uri="{FF2B5EF4-FFF2-40B4-BE49-F238E27FC236}">
                <a16:creationId xmlns:a16="http://schemas.microsoft.com/office/drawing/2014/main" id="{7BA1F78D-0979-4593-B998-72C1FF54A3CD}"/>
              </a:ext>
            </a:extLst>
          </p:cNvPr>
          <p:cNvPicPr>
            <a:picLocks noChangeAspect="1"/>
          </p:cNvPicPr>
          <p:nvPr/>
        </p:nvPicPr>
        <p:blipFill>
          <a:blip r:embed="rId2"/>
          <a:stretch>
            <a:fillRect/>
          </a:stretch>
        </p:blipFill>
        <p:spPr>
          <a:xfrm>
            <a:off x="687891" y="866096"/>
            <a:ext cx="7768218" cy="3828847"/>
          </a:xfrm>
          <a:prstGeom prst="rect">
            <a:avLst/>
          </a:prstGeom>
        </p:spPr>
      </p:pic>
    </p:spTree>
    <p:extLst>
      <p:ext uri="{BB962C8B-B14F-4D97-AF65-F5344CB8AC3E}">
        <p14:creationId xmlns:p14="http://schemas.microsoft.com/office/powerpoint/2010/main" val="2495648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t>Xoserve are looking to provide clarity to customers on future Change Pipeline and scope of changes being progressed and delivered over the coming 18-24months</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Plan to issue an EQR to ChMC in October for Approval – this will request funding to commence Detailed Design phase  </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Noted that a Shipper organisation at August Distribution Workgroup has discussed their intention to present a UNC Modification which proposes to prevent Mod0651 from being implemented</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Should this Modification be raised, ChMC will be asked to confirm if Detailed Design should progress in parallel to UNC development or whether we await a Modification Decision </a:t>
            </a:r>
            <a:r>
              <a:rPr lang="en-GB" sz="1200">
                <a:latin typeface="Poppins Medium"/>
                <a:cs typeface="Poppins Medium"/>
              </a:rPr>
              <a:t> </a:t>
            </a:r>
          </a:p>
          <a:p>
            <a:pPr marL="161925" indent="-149860">
              <a:spcBef>
                <a:spcPts val="100"/>
              </a:spcBef>
              <a:buFontTx/>
              <a:buChar char="•"/>
              <a:tabLst>
                <a:tab pos="162560" algn="l"/>
              </a:tabLst>
            </a:pPr>
            <a:endParaRPr lang="en-GB" sz="1200">
              <a:latin typeface="Poppins Medium"/>
              <a:cs typeface="Poppins Medium"/>
            </a:endParaRPr>
          </a:p>
          <a:p>
            <a:pPr marL="12065" indent="0">
              <a:spcBef>
                <a:spcPts val="100"/>
              </a:spcBef>
              <a:buNone/>
              <a:tabLst>
                <a:tab pos="162560" algn="l"/>
              </a:tabLst>
            </a:pPr>
            <a:endParaRPr lang="en-GB" sz="1200">
              <a:latin typeface="Poppins Medium"/>
              <a:cs typeface="Poppins Medium"/>
            </a:endParaRPr>
          </a:p>
          <a:p>
            <a:pPr marL="161925" indent="-149860">
              <a:spcBef>
                <a:spcPts val="100"/>
              </a:spcBef>
              <a:buFontTx/>
              <a:buChar char="•"/>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1791243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83-1B69-49CB-9B37-E3F7BF8E34B0}"/>
              </a:ext>
            </a:extLst>
          </p:cNvPr>
          <p:cNvSpPr>
            <a:spLocks noGrp="1"/>
          </p:cNvSpPr>
          <p:nvPr>
            <p:ph type="title"/>
          </p:nvPr>
        </p:nvSpPr>
        <p:spPr>
          <a:xfrm>
            <a:off x="457200" y="2029468"/>
            <a:ext cx="8229600" cy="637580"/>
          </a:xfrm>
        </p:spPr>
        <p:txBody>
          <a:bodyPr/>
          <a:lstStyle/>
          <a:p>
            <a:r>
              <a:rPr lang="en-GB"/>
              <a:t>Appendix</a:t>
            </a:r>
          </a:p>
        </p:txBody>
      </p:sp>
    </p:spTree>
    <p:extLst>
      <p:ext uri="{BB962C8B-B14F-4D97-AF65-F5344CB8AC3E}">
        <p14:creationId xmlns:p14="http://schemas.microsoft.com/office/powerpoint/2010/main" val="1888904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495022"/>
            <a:ext cx="8229600" cy="637580"/>
          </a:xfrm>
        </p:spPr>
        <p:txBody>
          <a:bodyPr/>
          <a:lstStyle/>
          <a:p>
            <a:r>
              <a:rPr lang="en-GB">
                <a:highlight>
                  <a:srgbClr val="FFFFFF"/>
                </a:highlight>
              </a:rPr>
              <a:t>Portfolio POAP</a:t>
            </a:r>
          </a:p>
        </p:txBody>
      </p:sp>
      <p:graphicFrame>
        <p:nvGraphicFramePr>
          <p:cNvPr id="3" name="Object 2">
            <a:extLst>
              <a:ext uri="{FF2B5EF4-FFF2-40B4-BE49-F238E27FC236}">
                <a16:creationId xmlns:a16="http://schemas.microsoft.com/office/drawing/2014/main" id="{C96DEF17-C69E-4035-8D66-B2119AE9488F}"/>
              </a:ext>
            </a:extLst>
          </p:cNvPr>
          <p:cNvGraphicFramePr>
            <a:graphicFrameLocks noChangeAspect="1"/>
          </p:cNvGraphicFramePr>
          <p:nvPr>
            <p:extLst>
              <p:ext uri="{D42A27DB-BD31-4B8C-83A1-F6EECF244321}">
                <p14:modId xmlns:p14="http://schemas.microsoft.com/office/powerpoint/2010/main" val="932640752"/>
              </p:ext>
            </p:extLst>
          </p:nvPr>
        </p:nvGraphicFramePr>
        <p:xfrm>
          <a:off x="3906078" y="2118251"/>
          <a:ext cx="1331843" cy="1174612"/>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3" name="Object 2">
                        <a:extLst>
                          <a:ext uri="{FF2B5EF4-FFF2-40B4-BE49-F238E27FC236}">
                            <a16:creationId xmlns:a16="http://schemas.microsoft.com/office/drawing/2014/main" id="{C96DEF17-C69E-4035-8D66-B2119AE9488F}"/>
                          </a:ext>
                        </a:extLst>
                      </p:cNvPr>
                      <p:cNvPicPr/>
                      <p:nvPr/>
                    </p:nvPicPr>
                    <p:blipFill>
                      <a:blip r:embed="rId3"/>
                      <a:stretch>
                        <a:fillRect/>
                      </a:stretch>
                    </p:blipFill>
                    <p:spPr>
                      <a:xfrm>
                        <a:off x="3906078" y="2118251"/>
                        <a:ext cx="1331843" cy="1174612"/>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8201FD6-DCF9-4809-B1E4-05235E050928}"/>
              </a:ext>
            </a:extLst>
          </p:cNvPr>
          <p:cNvGraphicFramePr/>
          <p:nvPr/>
        </p:nvGraphicFramePr>
        <p:xfrm>
          <a:off x="755576" y="1419622"/>
          <a:ext cx="6712664"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45C0FBC-8A91-48A6-8862-E429EC680ABB}"/>
              </a:ext>
            </a:extLst>
          </p:cNvPr>
          <p:cNvSpPr txBox="1"/>
          <p:nvPr/>
        </p:nvSpPr>
        <p:spPr>
          <a:xfrm>
            <a:off x="295940" y="826131"/>
            <a:ext cx="8668548" cy="881523"/>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latin typeface="Century Gothic" panose="020B0502020202020204" pitchFamily="34" charset="0"/>
                <a:cs typeface="Arial" panose="020B0604020202020204" pitchFamily="34" charset="0"/>
              </a:rPr>
              <a:t>The purpose and size of the investment has remained relatively static over the last three BPs as the graph below shows.  The proposed budget in BP23 is £3.5m</a:t>
            </a:r>
          </a:p>
          <a:p>
            <a:pPr marL="171450" indent="-171450">
              <a:lnSpc>
                <a:spcPct val="107000"/>
              </a:lnSpc>
              <a:spcAft>
                <a:spcPts val="800"/>
              </a:spcAft>
              <a:buFont typeface="Arial" panose="020B0604020202020204" pitchFamily="34" charset="0"/>
              <a:buChar char="•"/>
            </a:pPr>
            <a:r>
              <a:rPr lang="en-GB" sz="800">
                <a:solidFill>
                  <a:srgbClr val="000000"/>
                </a:solidFill>
                <a:latin typeface="Century Gothic" panose="020B0502020202020204" pitchFamily="34" charset="0"/>
                <a:cs typeface="Arial" panose="020B0604020202020204" pitchFamily="34" charset="0"/>
              </a:rPr>
              <a:t>Previous BPs included investment associated with Decarbonisation and Minor Release.  From BP22 Decarbonisation was communicated as its own investment and Minor Release moved into Operate.  Only elements that have been consistently applied across the period depicted in the graph below have been included for comparison)</a:t>
            </a:r>
          </a:p>
          <a:p>
            <a:pPr marL="171450" indent="-171450">
              <a:lnSpc>
                <a:spcPct val="107000"/>
              </a:lnSpc>
              <a:spcAft>
                <a:spcPts val="800"/>
              </a:spcAft>
              <a:buFont typeface="Arial" panose="020B0604020202020204" pitchFamily="34" charset="0"/>
              <a:buChar char="•"/>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9F097D98-0738-476C-B3C5-94AC10745446}"/>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b="1">
                <a:solidFill>
                  <a:srgbClr val="44546A"/>
                </a:solidFill>
                <a:effectLst/>
                <a:latin typeface="Century Gothic" panose="020B0502020202020204" pitchFamily="34" charset="0"/>
                <a:ea typeface="Calibri" panose="020F0502020204030204" pitchFamily="34" charset="0"/>
                <a:cs typeface="Arial" panose="020B0604020202020204" pitchFamily="34" charset="0"/>
              </a:rPr>
              <a:t>How does this relate to previous investments?</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740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45C0FBC-8A91-48A6-8862-E429EC680ABB}"/>
              </a:ext>
            </a:extLst>
          </p:cNvPr>
          <p:cNvSpPr txBox="1"/>
          <p:nvPr/>
        </p:nvSpPr>
        <p:spPr>
          <a:xfrm>
            <a:off x="295940" y="826131"/>
            <a:ext cx="8668548" cy="217367"/>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shape of the investment has evolved.  As with BP22, there is a continued need to ring-fence funds to cover the following items:</a:t>
            </a:r>
            <a:endParaRPr lang="en-GB" sz="8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9F097D98-0738-476C-B3C5-94AC10745446}"/>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b="1">
                <a:solidFill>
                  <a:srgbClr val="44546A"/>
                </a:solidFill>
                <a:effectLst/>
                <a:latin typeface="Century Gothic" panose="020B0502020202020204" pitchFamily="34" charset="0"/>
                <a:ea typeface="Calibri" panose="020F0502020204030204" pitchFamily="34" charset="0"/>
                <a:cs typeface="Arial" panose="020B0604020202020204" pitchFamily="34" charset="0"/>
              </a:rPr>
              <a:t>Breakdown per element / constituency</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1C5C604D-C90B-4107-B3E0-0BDBDF8AC7AD}"/>
              </a:ext>
            </a:extLst>
          </p:cNvPr>
          <p:cNvGraphicFramePr/>
          <p:nvPr/>
        </p:nvGraphicFramePr>
        <p:xfrm>
          <a:off x="308403" y="1144462"/>
          <a:ext cx="6051550" cy="31737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7F36BCA-8D2E-4825-911B-C20D5032F35F}"/>
              </a:ext>
            </a:extLst>
          </p:cNvPr>
          <p:cNvSpPr txBox="1"/>
          <p:nvPr/>
        </p:nvSpPr>
        <p:spPr>
          <a:xfrm>
            <a:off x="5959614" y="1504877"/>
            <a:ext cx="2850666" cy="861774"/>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000" b="1">
                <a:solidFill>
                  <a:schemeClr val="bg1"/>
                </a:solidFill>
              </a:rPr>
              <a:t>Cost splits the same as in BP20 and BP21:</a:t>
            </a:r>
          </a:p>
          <a:p>
            <a:pPr marL="285750" indent="-285750">
              <a:buFont typeface="Arial" panose="020B0604020202020204" pitchFamily="34" charset="0"/>
              <a:buChar char="•"/>
            </a:pPr>
            <a:endParaRPr lang="en-GB" sz="1000" b="1">
              <a:solidFill>
                <a:schemeClr val="bg1"/>
              </a:solidFill>
            </a:endParaRPr>
          </a:p>
          <a:p>
            <a:pPr marL="285750" indent="-285750">
              <a:buFont typeface="Arial" panose="020B0604020202020204" pitchFamily="34" charset="0"/>
              <a:buChar char="•"/>
            </a:pPr>
            <a:endParaRPr lang="en-GB" sz="1000" b="1">
              <a:solidFill>
                <a:schemeClr val="bg1"/>
              </a:solidFill>
            </a:endParaRPr>
          </a:p>
          <a:p>
            <a:pPr marL="285750" indent="-285750">
              <a:buFont typeface="Arial" panose="020B0604020202020204" pitchFamily="34" charset="0"/>
              <a:buChar char="•"/>
            </a:pPr>
            <a:endParaRPr lang="en-GB" sz="1000" b="1">
              <a:solidFill>
                <a:schemeClr val="bg1"/>
              </a:solidFill>
            </a:endParaRPr>
          </a:p>
        </p:txBody>
      </p:sp>
      <p:graphicFrame>
        <p:nvGraphicFramePr>
          <p:cNvPr id="8" name="Table 7">
            <a:extLst>
              <a:ext uri="{FF2B5EF4-FFF2-40B4-BE49-F238E27FC236}">
                <a16:creationId xmlns:a16="http://schemas.microsoft.com/office/drawing/2014/main" id="{AAAE47EC-9401-496F-B16E-34FBFC8917B0}"/>
              </a:ext>
            </a:extLst>
          </p:cNvPr>
          <p:cNvGraphicFramePr>
            <a:graphicFrameLocks noGrp="1"/>
          </p:cNvGraphicFramePr>
          <p:nvPr/>
        </p:nvGraphicFramePr>
        <p:xfrm>
          <a:off x="6012160" y="1873255"/>
          <a:ext cx="2798122" cy="502920"/>
        </p:xfrm>
        <a:graphic>
          <a:graphicData uri="http://schemas.openxmlformats.org/drawingml/2006/table">
            <a:tbl>
              <a:tblPr>
                <a:tableStyleId>{5C22544A-7EE6-4342-B048-85BDC9FD1C3A}</a:tableStyleId>
              </a:tblPr>
              <a:tblGrid>
                <a:gridCol w="843269">
                  <a:extLst>
                    <a:ext uri="{9D8B030D-6E8A-4147-A177-3AD203B41FA5}">
                      <a16:colId xmlns:a16="http://schemas.microsoft.com/office/drawing/2014/main" val="1877367841"/>
                    </a:ext>
                  </a:extLst>
                </a:gridCol>
                <a:gridCol w="406303">
                  <a:extLst>
                    <a:ext uri="{9D8B030D-6E8A-4147-A177-3AD203B41FA5}">
                      <a16:colId xmlns:a16="http://schemas.microsoft.com/office/drawing/2014/main" val="4171193843"/>
                    </a:ext>
                  </a:extLst>
                </a:gridCol>
                <a:gridCol w="406303">
                  <a:extLst>
                    <a:ext uri="{9D8B030D-6E8A-4147-A177-3AD203B41FA5}">
                      <a16:colId xmlns:a16="http://schemas.microsoft.com/office/drawing/2014/main" val="2337659225"/>
                    </a:ext>
                  </a:extLst>
                </a:gridCol>
                <a:gridCol w="406303">
                  <a:extLst>
                    <a:ext uri="{9D8B030D-6E8A-4147-A177-3AD203B41FA5}">
                      <a16:colId xmlns:a16="http://schemas.microsoft.com/office/drawing/2014/main" val="3353980923"/>
                    </a:ext>
                  </a:extLst>
                </a:gridCol>
                <a:gridCol w="367972">
                  <a:extLst>
                    <a:ext uri="{9D8B030D-6E8A-4147-A177-3AD203B41FA5}">
                      <a16:colId xmlns:a16="http://schemas.microsoft.com/office/drawing/2014/main" val="1543686955"/>
                    </a:ext>
                  </a:extLst>
                </a:gridCol>
                <a:gridCol w="367972">
                  <a:extLst>
                    <a:ext uri="{9D8B030D-6E8A-4147-A177-3AD203B41FA5}">
                      <a16:colId xmlns:a16="http://schemas.microsoft.com/office/drawing/2014/main" val="4095682846"/>
                    </a:ext>
                  </a:extLst>
                </a:gridCol>
              </a:tblGrid>
              <a:tr h="105963">
                <a:tc>
                  <a:txBody>
                    <a:bodyPr/>
                    <a:lstStyle/>
                    <a:p>
                      <a:pPr algn="l" fontAlgn="b"/>
                      <a:r>
                        <a:rPr lang="en-GB" sz="800" u="none" strike="noStrike">
                          <a:effectLst/>
                        </a:rPr>
                        <a:t>PAC funding split</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58.4%</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35.5%</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6.1%</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3352855"/>
                  </a:ext>
                </a:extLst>
              </a:tr>
              <a:tr h="198680">
                <a:tc>
                  <a:txBody>
                    <a:bodyPr/>
                    <a:lstStyle/>
                    <a:p>
                      <a:pPr algn="l" fontAlgn="b"/>
                      <a:r>
                        <a:rPr lang="en-US" sz="800" u="none" strike="noStrike">
                          <a:effectLst/>
                        </a:rPr>
                        <a:t>All other categories funding split</a:t>
                      </a:r>
                      <a:endParaRPr lang="en-US" sz="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57.7%</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34.8%</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5.4%</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5494859"/>
                  </a:ext>
                </a:extLst>
              </a:tr>
            </a:tbl>
          </a:graphicData>
        </a:graphic>
      </p:graphicFrame>
    </p:spTree>
    <p:extLst>
      <p:ext uri="{BB962C8B-B14F-4D97-AF65-F5344CB8AC3E}">
        <p14:creationId xmlns:p14="http://schemas.microsoft.com/office/powerpoint/2010/main" val="283915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284577"/>
            <a:ext cx="7772400" cy="5003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nSpc>
                <a:spcPct val="107000"/>
              </a:lnSpc>
              <a:spcAft>
                <a:spcPts val="800"/>
              </a:spcAft>
            </a:pPr>
            <a:r>
              <a:rPr lang="en-GB" sz="1800">
                <a:solidFill>
                  <a:srgbClr val="44546A"/>
                </a:solidFill>
                <a:latin typeface="Century Gothic" panose="020B0502020202020204" pitchFamily="34" charset="0"/>
                <a:ea typeface="Calibri" panose="020F0502020204030204" pitchFamily="34" charset="0"/>
              </a:rPr>
              <a:t>Plan v investment</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5C0FBC-8A91-48A6-8862-E429EC680ABB}"/>
              </a:ext>
            </a:extLst>
          </p:cNvPr>
          <p:cNvSpPr txBox="1"/>
          <p:nvPr/>
        </p:nvSpPr>
        <p:spPr>
          <a:xfrm>
            <a:off x="755576" y="922902"/>
            <a:ext cx="7704856" cy="217367"/>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sz="8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graph below depicts how maximum utilisation of the budget could be committed through the course of the BP:</a:t>
            </a:r>
            <a:endParaRPr lang="en-GB" sz="8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C57AAED2-095F-40FD-B752-21BAC49A67C6}"/>
              </a:ext>
            </a:extLst>
          </p:cNvPr>
          <p:cNvGraphicFramePr/>
          <p:nvPr/>
        </p:nvGraphicFramePr>
        <p:xfrm>
          <a:off x="1268730" y="1491630"/>
          <a:ext cx="5607526" cy="339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980649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1A9737-0BD7-468F-AA24-5F7602C44816}"/>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7555</Words>
  <Application>Microsoft Office PowerPoint</Application>
  <PresentationFormat>On-screen Show (16:9)</PresentationFormat>
  <Paragraphs>1440</Paragraphs>
  <Slides>67</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83" baseType="lpstr">
      <vt:lpstr>Arial</vt:lpstr>
      <vt:lpstr>Arial,Sans-Serif</vt:lpstr>
      <vt:lpstr>Calibri</vt:lpstr>
      <vt:lpstr>Century Gothic</vt:lpstr>
      <vt:lpstr>Helvetica Neue Medium</vt:lpstr>
      <vt:lpstr>Poppins</vt:lpstr>
      <vt:lpstr>Poppins Bold</vt:lpstr>
      <vt:lpstr>Poppins Light</vt:lpstr>
      <vt:lpstr>Poppins Medium</vt:lpstr>
      <vt:lpstr>Poppins Regular</vt:lpstr>
      <vt:lpstr>Poppins SemiBold</vt:lpstr>
      <vt:lpstr>Poppins-Light</vt:lpstr>
      <vt:lpstr>Symbol</vt:lpstr>
      <vt:lpstr>Office Theme</vt:lpstr>
      <vt:lpstr>Document</vt:lpstr>
      <vt:lpstr>Acrobat Document</vt:lpstr>
      <vt:lpstr>Change Management Committee  </vt:lpstr>
      <vt:lpstr>Section 2: DSC Change Budget &amp; Horizon Planning</vt:lpstr>
      <vt:lpstr>General Change Budget BP22 YTD</vt:lpstr>
      <vt:lpstr>Forecasted Year End Spend (BP22)</vt:lpstr>
      <vt:lpstr>General Change Budget BP23</vt:lpstr>
      <vt:lpstr>PowerPoint Presentation</vt:lpstr>
      <vt:lpstr>PowerPoint Presentation</vt:lpstr>
      <vt:lpstr>PowerPoint Presentation</vt:lpstr>
      <vt:lpstr>PowerPoint Presentation</vt:lpstr>
      <vt:lpstr>PowerPoint Presentation</vt:lpstr>
      <vt:lpstr>PowerPoint Presentation</vt:lpstr>
      <vt:lpstr>Change Pipeline</vt:lpstr>
      <vt:lpstr>Change Delivery Pipeline August 22 – December 23 </vt:lpstr>
      <vt:lpstr>Change Pipeline  - Delivery Plan July 2022 – February 2023</vt:lpstr>
      <vt:lpstr>Change Pipeline – Delivery Plan April 2023 – June 2023</vt:lpstr>
      <vt:lpstr>Change Backlog Details</vt:lpstr>
      <vt:lpstr>PowerPoint Presentation</vt:lpstr>
      <vt:lpstr>Section 3: Capture</vt:lpstr>
      <vt:lpstr>New Change Proposals</vt:lpstr>
      <vt:lpstr> XRN5554 - Allocation of Unidentified Gas Expert (AUGE) Management – Independent Review </vt:lpstr>
      <vt:lpstr> XRN5555 - Amend existing Large Load Site Reporting</vt:lpstr>
      <vt:lpstr> XRN5556 - CMS rebuild parent XRN</vt:lpstr>
      <vt:lpstr> XRN5556a - First release of new CMS </vt:lpstr>
      <vt:lpstr> section 4. Design &amp; Delivery  </vt:lpstr>
      <vt:lpstr>Design Change Pack – For Information Only</vt:lpstr>
      <vt:lpstr>Standalone Change Documents for Approval (BER, CCR, EQR)</vt:lpstr>
      <vt:lpstr>   UK Link June 23 Major Release   Scope Approval </vt:lpstr>
      <vt:lpstr>Proposed Scope </vt:lpstr>
      <vt:lpstr>XRN5236 - Reporting valid confirmed Theft of Gas into Central Systems (Mod0734)</vt:lpstr>
      <vt:lpstr>Background</vt:lpstr>
      <vt:lpstr>What is required from ChMC </vt:lpstr>
      <vt:lpstr>Low Level Task Comparison</vt:lpstr>
      <vt:lpstr>Full Time Equivalent (FTE) Comparison</vt:lpstr>
      <vt:lpstr>Option 1 - Use Current Resource</vt:lpstr>
      <vt:lpstr>Option 2 - Increase Resource by 2 FTE</vt:lpstr>
      <vt:lpstr>Option 3 - Increment by 3 FTE</vt:lpstr>
      <vt:lpstr>Options Summary</vt:lpstr>
      <vt:lpstr>Recommendation</vt:lpstr>
      <vt:lpstr>February 23 Release Update </vt:lpstr>
      <vt:lpstr>XRN5533 – February 23 Major Release - Status Update</vt:lpstr>
      <vt:lpstr>December 21 - April 22 Changes in Design Update</vt:lpstr>
      <vt:lpstr>Dec 21 - April 22 Changes in Design – Shipper Status Update</vt:lpstr>
      <vt:lpstr>Dec 21 - April 22 Changes in Design – DN Status Update</vt:lpstr>
      <vt:lpstr>XRN5231 Provision of a FWACV Service Update</vt:lpstr>
      <vt:lpstr>XRN5231 Flow Weighted Average CV</vt:lpstr>
      <vt:lpstr>NG TRANSMISSION CHANGE HORIZON PLAN  0 - 2 YEARS AUG 2022 – JUL 2024</vt:lpstr>
      <vt:lpstr>PowerPoint Presentation</vt:lpstr>
      <vt:lpstr>DDP September CHMC update</vt:lpstr>
      <vt:lpstr>PowerPoint Presentation</vt:lpstr>
      <vt:lpstr>PowerPoint Presentation</vt:lpstr>
      <vt:lpstr>PowerPoint Presentation</vt:lpstr>
      <vt:lpstr>PowerPoint Presentation</vt:lpstr>
      <vt:lpstr>PowerPoint Presentation</vt:lpstr>
      <vt:lpstr>Section 5: Non-DSC Change Budget Impacting Programmes    </vt:lpstr>
      <vt:lpstr>CSSC Programme Update</vt:lpstr>
      <vt:lpstr>PowerPoint Presentation</vt:lpstr>
      <vt:lpstr>September ChMC  CMS Rebuild Update </vt:lpstr>
      <vt:lpstr>Progress to Date</vt:lpstr>
      <vt:lpstr>PowerPoint Presentation</vt:lpstr>
      <vt:lpstr>Section 6: AnY Other Business   </vt:lpstr>
      <vt:lpstr>   September 2022 - ChMC  Mod0651 Retrospective Data Update Provisions Recap of Solution and Proposed Next Steps  </vt:lpstr>
      <vt:lpstr>Purpose of ChMC Update</vt:lpstr>
      <vt:lpstr>Current Position of XRN4914 – Mod0651 Retrospective Data Update Provisions</vt:lpstr>
      <vt:lpstr>Mod0651 – Solution Recap</vt:lpstr>
      <vt:lpstr>Proposed Next Steps</vt:lpstr>
      <vt:lpstr>Appendix</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2022-09-05T07:54:02Z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2022-08-25T23:24:36Z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03da51ad-934a-4511-8cec-81394b20e76e</vt:lpwstr>
  </property>
  <property fmtid="{D5CDD505-2E9C-101B-9397-08002B2CF9AE}" pid="11" name="MSIP_Label_f1ac90e1-b326-4d7e-8e6f-2cb2e2852482_ContentBits">
    <vt:lpwstr>3</vt:lpwstr>
  </property>
</Properties>
</file>