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0"/>
  </p:notesMasterIdLst>
  <p:sldIdLst>
    <p:sldId id="288" r:id="rId5"/>
    <p:sldId id="1759" r:id="rId6"/>
    <p:sldId id="3755" r:id="rId7"/>
    <p:sldId id="3766" r:id="rId8"/>
    <p:sldId id="1997" r:id="rId9"/>
    <p:sldId id="3765" r:id="rId10"/>
    <p:sldId id="3759" r:id="rId11"/>
    <p:sldId id="1827" r:id="rId12"/>
    <p:sldId id="1828" r:id="rId13"/>
    <p:sldId id="3452" r:id="rId14"/>
    <p:sldId id="3746" r:id="rId15"/>
    <p:sldId id="3760" r:id="rId16"/>
    <p:sldId id="3767" r:id="rId17"/>
    <p:sldId id="1802" r:id="rId18"/>
    <p:sldId id="1803" r:id="rId19"/>
    <p:sldId id="1814" r:id="rId20"/>
    <p:sldId id="1811" r:id="rId21"/>
    <p:sldId id="1815" r:id="rId22"/>
    <p:sldId id="1804" r:id="rId23"/>
    <p:sldId id="1808" r:id="rId24"/>
    <p:sldId id="1806" r:id="rId25"/>
    <p:sldId id="1807" r:id="rId26"/>
    <p:sldId id="1810" r:id="rId27"/>
    <p:sldId id="1813" r:id="rId28"/>
    <p:sldId id="1809" r:id="rId29"/>
    <p:sldId id="1816" r:id="rId30"/>
    <p:sldId id="1734" r:id="rId31"/>
    <p:sldId id="306" r:id="rId32"/>
    <p:sldId id="3742" r:id="rId33"/>
    <p:sldId id="3747" r:id="rId34"/>
    <p:sldId id="3757" r:id="rId35"/>
    <p:sldId id="3748" r:id="rId36"/>
    <p:sldId id="883" r:id="rId37"/>
    <p:sldId id="3763" r:id="rId38"/>
    <p:sldId id="889" r:id="rId39"/>
    <p:sldId id="897" r:id="rId40"/>
    <p:sldId id="3764" r:id="rId41"/>
    <p:sldId id="281" r:id="rId42"/>
    <p:sldId id="894" r:id="rId43"/>
    <p:sldId id="282" r:id="rId44"/>
    <p:sldId id="899" r:id="rId45"/>
    <p:sldId id="892" r:id="rId46"/>
    <p:sldId id="1848" r:id="rId47"/>
    <p:sldId id="885" r:id="rId48"/>
    <p:sldId id="886" r:id="rId49"/>
    <p:sldId id="1840" r:id="rId50"/>
    <p:sldId id="3752" r:id="rId51"/>
    <p:sldId id="3722" r:id="rId52"/>
    <p:sldId id="3753" r:id="rId53"/>
    <p:sldId id="298" r:id="rId54"/>
    <p:sldId id="299" r:id="rId55"/>
    <p:sldId id="1765" r:id="rId56"/>
    <p:sldId id="352" r:id="rId57"/>
    <p:sldId id="3625" r:id="rId58"/>
    <p:sldId id="1541" r:id="rId59"/>
    <p:sldId id="1542" r:id="rId60"/>
    <p:sldId id="1766" r:id="rId61"/>
    <p:sldId id="3761" r:id="rId62"/>
    <p:sldId id="301" r:id="rId63"/>
    <p:sldId id="3762" r:id="rId64"/>
    <p:sldId id="308" r:id="rId65"/>
    <p:sldId id="1989" r:id="rId66"/>
    <p:sldId id="2055" r:id="rId67"/>
    <p:sldId id="3685" r:id="rId68"/>
    <p:sldId id="3751" r:id="rId69"/>
    <p:sldId id="895" r:id="rId70"/>
    <p:sldId id="289" r:id="rId71"/>
    <p:sldId id="286" r:id="rId72"/>
    <p:sldId id="3754" r:id="rId73"/>
    <p:sldId id="3618" r:id="rId74"/>
    <p:sldId id="826" r:id="rId75"/>
    <p:sldId id="3621" r:id="rId76"/>
    <p:sldId id="3622" r:id="rId77"/>
    <p:sldId id="3623" r:id="rId78"/>
    <p:sldId id="3626" r:id="rId79"/>
    <p:sldId id="3627" r:id="rId80"/>
    <p:sldId id="3614" r:id="rId81"/>
    <p:sldId id="3628" r:id="rId82"/>
    <p:sldId id="3633" r:id="rId83"/>
    <p:sldId id="3634" r:id="rId84"/>
    <p:sldId id="3635" r:id="rId85"/>
    <p:sldId id="3636" r:id="rId86"/>
    <p:sldId id="3629" r:id="rId87"/>
    <p:sldId id="3630" r:id="rId88"/>
    <p:sldId id="3631" r:id="rId8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igby, James" initials="RJ [2]" lastIdx="2" clrIdx="6">
    <p:extLst>
      <p:ext uri="{19B8F6BF-5375-455C-9EA6-DF929625EA0E}">
        <p15:presenceInfo xmlns:p15="http://schemas.microsoft.com/office/powerpoint/2012/main" userId="S::james.rigby@xoserve.com::7ade5d71-70eb-452f-8090-262cd4d9bd62" providerId="AD"/>
      </p:ext>
    </p:extLst>
  </p:cmAuthor>
  <p:cmAuthor id="1" name="Morgan, Neil A" initials="MNA" lastIdx="1" clrIdx="0">
    <p:extLst>
      <p:ext uri="{19B8F6BF-5375-455C-9EA6-DF929625EA0E}">
        <p15:presenceInfo xmlns:p15="http://schemas.microsoft.com/office/powerpoint/2012/main" userId="S::neil.a.morgan@xoserve.com::6d8c68c2-074e-40cb-880a-f27a04c2b231" providerId="AD"/>
      </p:ext>
    </p:extLst>
  </p:cmAuthor>
  <p:cmAuthor id="2" name="Chris Silk" initials="CS" lastIdx="5" clrIdx="1">
    <p:extLst>
      <p:ext uri="{19B8F6BF-5375-455C-9EA6-DF929625EA0E}">
        <p15:presenceInfo xmlns:p15="http://schemas.microsoft.com/office/powerpoint/2012/main" userId="S-1-5-21-4145888014-839675345-3125187760-5160" providerId="AD"/>
      </p:ext>
    </p:extLst>
  </p:cmAuthor>
  <p:cmAuthor id="3" name="Tambe, Surfaraz" initials="TS" lastIdx="10" clrIdx="2">
    <p:extLst>
      <p:ext uri="{19B8F6BF-5375-455C-9EA6-DF929625EA0E}">
        <p15:presenceInfo xmlns:p15="http://schemas.microsoft.com/office/powerpoint/2012/main" userId="S::surfaraz.tambe@xoserve.com::21ae2c14-c22c-44a4-a0d0-23dd8613b14c" providerId="AD"/>
      </p:ext>
    </p:extLst>
  </p:cmAuthor>
  <p:cmAuthor id="4" name="Tracy OConnor" initials="TO" lastIdx="6" clrIdx="3">
    <p:extLst>
      <p:ext uri="{19B8F6BF-5375-455C-9EA6-DF929625EA0E}">
        <p15:presenceInfo xmlns:p15="http://schemas.microsoft.com/office/powerpoint/2012/main" userId="S::tracy.oconnor@xoserve.com::c165d205-f988-41c6-a790-ae0515e39fe0" providerId="AD"/>
      </p:ext>
    </p:extLst>
  </p:cmAuthor>
  <p:cmAuthor id="5" name="Rigby, James" initials="RJ" lastIdx="5" clrIdx="4">
    <p:extLst>
      <p:ext uri="{19B8F6BF-5375-455C-9EA6-DF929625EA0E}">
        <p15:presenceInfo xmlns:p15="http://schemas.microsoft.com/office/powerpoint/2012/main" userId="S-1-5-21-4145888014-839675345-3125187760-6243" providerId="AD"/>
      </p:ext>
    </p:extLst>
  </p:cmAuthor>
  <p:cmAuthor id="6" name="Orsler, Paul" initials="OP" lastIdx="7" clrIdx="5">
    <p:extLst>
      <p:ext uri="{19B8F6BF-5375-455C-9EA6-DF929625EA0E}">
        <p15:presenceInfo xmlns:p15="http://schemas.microsoft.com/office/powerpoint/2012/main" userId="S::paul.orsler@xoserve.com::0fe27abf-47b1-4035-89e4-039935425a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1D6E8"/>
    <a:srgbClr val="CCFF99"/>
    <a:srgbClr val="9CCB3B"/>
    <a:srgbClr val="FFBF00"/>
    <a:srgbClr val="40D1F5"/>
    <a:srgbClr val="84B8DA"/>
    <a:srgbClr val="9C4877"/>
    <a:srgbClr val="2B80B1"/>
    <a:srgbClr val="F583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9A19AA-9F39-42E2-9F08-DA14B1934A2D}" v="917" dt="2022-05-31T15:41:11.8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980"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commentAuthors" Target="commentAuthors.xml"/><Relationship Id="rId9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Taggart" userId="4f8aad94-55b7-4ba6-8498-7cad127c11eb" providerId="ADAL" clId="{926D1CCB-A319-443C-8621-143C57864D52}"/>
    <pc:docChg chg="undo custSel addSld delSld modSld">
      <pc:chgData name="Rachel Taggart" userId="4f8aad94-55b7-4ba6-8498-7cad127c11eb" providerId="ADAL" clId="{926D1CCB-A319-443C-8621-143C57864D52}" dt="2022-05-03T11:08:42.566" v="476" actId="1076"/>
      <pc:docMkLst>
        <pc:docMk/>
      </pc:docMkLst>
      <pc:sldChg chg="add">
        <pc:chgData name="Rachel Taggart" userId="4f8aad94-55b7-4ba6-8498-7cad127c11eb" providerId="ADAL" clId="{926D1CCB-A319-443C-8621-143C57864D52}" dt="2022-04-28T17:12:28.799" v="212"/>
        <pc:sldMkLst>
          <pc:docMk/>
          <pc:sldMk cId="841497529" sldId="299"/>
        </pc:sldMkLst>
      </pc:sldChg>
      <pc:sldChg chg="modSp">
        <pc:chgData name="Rachel Taggart" userId="4f8aad94-55b7-4ba6-8498-7cad127c11eb" providerId="ADAL" clId="{926D1CCB-A319-443C-8621-143C57864D52}" dt="2022-04-28T10:19:46.328" v="38" actId="27636"/>
        <pc:sldMkLst>
          <pc:docMk/>
          <pc:sldMk cId="1431544378" sldId="306"/>
        </pc:sldMkLst>
        <pc:spChg chg="mod">
          <ac:chgData name="Rachel Taggart" userId="4f8aad94-55b7-4ba6-8498-7cad127c11eb" providerId="ADAL" clId="{926D1CCB-A319-443C-8621-143C57864D52}" dt="2022-04-28T10:19:46.328" v="38" actId="27636"/>
          <ac:spMkLst>
            <pc:docMk/>
            <pc:sldMk cId="1431544378" sldId="306"/>
            <ac:spMk id="5" creationId="{74E5C359-EDF7-4B98-9E7A-26420788651C}"/>
          </ac:spMkLst>
        </pc:spChg>
      </pc:sldChg>
      <pc:sldChg chg="del">
        <pc:chgData name="Rachel Taggart" userId="4f8aad94-55b7-4ba6-8498-7cad127c11eb" providerId="ADAL" clId="{926D1CCB-A319-443C-8621-143C57864D52}" dt="2022-04-28T14:03:49.810" v="148" actId="2696"/>
        <pc:sldMkLst>
          <pc:docMk/>
          <pc:sldMk cId="3324695576" sldId="352"/>
        </pc:sldMkLst>
      </pc:sldChg>
      <pc:sldChg chg="del">
        <pc:chgData name="Rachel Taggart" userId="4f8aad94-55b7-4ba6-8498-7cad127c11eb" providerId="ADAL" clId="{926D1CCB-A319-443C-8621-143C57864D52}" dt="2022-04-28T14:03:46.446" v="147" actId="2696"/>
        <pc:sldMkLst>
          <pc:docMk/>
          <pc:sldMk cId="326600112" sldId="829"/>
        </pc:sldMkLst>
      </pc:sldChg>
      <pc:sldChg chg="modSp">
        <pc:chgData name="Rachel Taggart" userId="4f8aad94-55b7-4ba6-8498-7cad127c11eb" providerId="ADAL" clId="{926D1CCB-A319-443C-8621-143C57864D52}" dt="2022-05-03T10:50:55.857" v="412"/>
        <pc:sldMkLst>
          <pc:docMk/>
          <pc:sldMk cId="16080381" sldId="883"/>
        </pc:sldMkLst>
        <pc:spChg chg="mod">
          <ac:chgData name="Rachel Taggart" userId="4f8aad94-55b7-4ba6-8498-7cad127c11eb" providerId="ADAL" clId="{926D1CCB-A319-443C-8621-143C57864D52}" dt="2022-04-28T17:07:25.922" v="201" actId="20577"/>
          <ac:spMkLst>
            <pc:docMk/>
            <pc:sldMk cId="16080381" sldId="883"/>
            <ac:spMk id="3" creationId="{46664FD0-4BE7-4B08-81D6-8FB1EF60F749}"/>
          </ac:spMkLst>
        </pc:spChg>
        <pc:graphicFrameChg chg="mod">
          <ac:chgData name="Rachel Taggart" userId="4f8aad94-55b7-4ba6-8498-7cad127c11eb" providerId="ADAL" clId="{926D1CCB-A319-443C-8621-143C57864D52}" dt="2022-05-03T10:50:55.857" v="412"/>
          <ac:graphicFrameMkLst>
            <pc:docMk/>
            <pc:sldMk cId="16080381" sldId="883"/>
            <ac:graphicFrameMk id="4" creationId="{BF7D3E6F-80DE-47F7-9759-B55A701374F3}"/>
          </ac:graphicFrameMkLst>
        </pc:graphicFrameChg>
        <pc:graphicFrameChg chg="mod">
          <ac:chgData name="Rachel Taggart" userId="4f8aad94-55b7-4ba6-8498-7cad127c11eb" providerId="ADAL" clId="{926D1CCB-A319-443C-8621-143C57864D52}" dt="2022-05-03T10:50:34.799" v="411"/>
          <ac:graphicFrameMkLst>
            <pc:docMk/>
            <pc:sldMk cId="16080381" sldId="883"/>
            <ac:graphicFrameMk id="7" creationId="{87274667-04B2-40F0-8F74-724B225446F5}"/>
          </ac:graphicFrameMkLst>
        </pc:graphicFrameChg>
      </pc:sldChg>
      <pc:sldChg chg="del">
        <pc:chgData name="Rachel Taggart" userId="4f8aad94-55b7-4ba6-8498-7cad127c11eb" providerId="ADAL" clId="{926D1CCB-A319-443C-8621-143C57864D52}" dt="2022-04-28T14:03:36.824" v="144" actId="2696"/>
        <pc:sldMkLst>
          <pc:docMk/>
          <pc:sldMk cId="416191731" sldId="885"/>
        </pc:sldMkLst>
      </pc:sldChg>
      <pc:sldChg chg="del">
        <pc:chgData name="Rachel Taggart" userId="4f8aad94-55b7-4ba6-8498-7cad127c11eb" providerId="ADAL" clId="{926D1CCB-A319-443C-8621-143C57864D52}" dt="2022-04-28T14:03:19.912" v="133" actId="2696"/>
        <pc:sldMkLst>
          <pc:docMk/>
          <pc:sldMk cId="998598407" sldId="886"/>
        </pc:sldMkLst>
      </pc:sldChg>
      <pc:sldChg chg="modSp del">
        <pc:chgData name="Rachel Taggart" userId="4f8aad94-55b7-4ba6-8498-7cad127c11eb" providerId="ADAL" clId="{926D1CCB-A319-443C-8621-143C57864D52}" dt="2022-04-28T17:09:43.280" v="210" actId="1076"/>
        <pc:sldMkLst>
          <pc:docMk/>
          <pc:sldMk cId="684685687" sldId="889"/>
        </pc:sldMkLst>
        <pc:spChg chg="mod">
          <ac:chgData name="Rachel Taggart" userId="4f8aad94-55b7-4ba6-8498-7cad127c11eb" providerId="ADAL" clId="{926D1CCB-A319-443C-8621-143C57864D52}" dt="2022-04-28T17:09:43.280" v="210" actId="1076"/>
          <ac:spMkLst>
            <pc:docMk/>
            <pc:sldMk cId="684685687" sldId="889"/>
            <ac:spMk id="2" creationId="{3BBF64D1-DD4B-479C-8274-060EA4CFB223}"/>
          </ac:spMkLst>
        </pc:spChg>
        <pc:graphicFrameChg chg="mod modGraphic">
          <ac:chgData name="Rachel Taggart" userId="4f8aad94-55b7-4ba6-8498-7cad127c11eb" providerId="ADAL" clId="{926D1CCB-A319-443C-8621-143C57864D52}" dt="2022-04-28T17:09:37.586" v="208" actId="14734"/>
          <ac:graphicFrameMkLst>
            <pc:docMk/>
            <pc:sldMk cId="684685687" sldId="889"/>
            <ac:graphicFrameMk id="23" creationId="{E606C19D-1D53-4565-BE7B-DF0199607E94}"/>
          </ac:graphicFrameMkLst>
        </pc:graphicFrameChg>
        <pc:picChg chg="mod">
          <ac:chgData name="Rachel Taggart" userId="4f8aad94-55b7-4ba6-8498-7cad127c11eb" providerId="ADAL" clId="{926D1CCB-A319-443C-8621-143C57864D52}" dt="2022-04-28T17:08:44.650" v="204" actId="1076"/>
          <ac:picMkLst>
            <pc:docMk/>
            <pc:sldMk cId="684685687" sldId="889"/>
            <ac:picMk id="8" creationId="{1E318601-E8E3-454B-8B90-02BCD87262F3}"/>
          </ac:picMkLst>
        </pc:picChg>
      </pc:sldChg>
      <pc:sldChg chg="del">
        <pc:chgData name="Rachel Taggart" userId="4f8aad94-55b7-4ba6-8498-7cad127c11eb" providerId="ADAL" clId="{926D1CCB-A319-443C-8621-143C57864D52}" dt="2022-04-28T14:03:53.387" v="150" actId="2696"/>
        <pc:sldMkLst>
          <pc:docMk/>
          <pc:sldMk cId="1440704070" sldId="1542"/>
        </pc:sldMkLst>
      </pc:sldChg>
      <pc:sldChg chg="delSp modSp">
        <pc:chgData name="Rachel Taggart" userId="4f8aad94-55b7-4ba6-8498-7cad127c11eb" providerId="ADAL" clId="{926D1CCB-A319-443C-8621-143C57864D52}" dt="2022-05-03T11:08:42.566" v="476" actId="1076"/>
        <pc:sldMkLst>
          <pc:docMk/>
          <pc:sldMk cId="507012517" sldId="2055"/>
        </pc:sldMkLst>
        <pc:graphicFrameChg chg="mod modGraphic">
          <ac:chgData name="Rachel Taggart" userId="4f8aad94-55b7-4ba6-8498-7cad127c11eb" providerId="ADAL" clId="{926D1CCB-A319-443C-8621-143C57864D52}" dt="2022-05-03T11:08:42.566" v="476" actId="1076"/>
          <ac:graphicFrameMkLst>
            <pc:docMk/>
            <pc:sldMk cId="507012517" sldId="2055"/>
            <ac:graphicFrameMk id="3" creationId="{8F769C19-7B42-496C-AAF9-C40E9BDC23C2}"/>
          </ac:graphicFrameMkLst>
        </pc:graphicFrameChg>
        <pc:graphicFrameChg chg="del">
          <ac:chgData name="Rachel Taggart" userId="4f8aad94-55b7-4ba6-8498-7cad127c11eb" providerId="ADAL" clId="{926D1CCB-A319-443C-8621-143C57864D52}" dt="2022-04-28T14:05:37.822" v="167" actId="478"/>
          <ac:graphicFrameMkLst>
            <pc:docMk/>
            <pc:sldMk cId="507012517" sldId="2055"/>
            <ac:graphicFrameMk id="4" creationId="{880110BF-85AF-4FB3-864B-5E11A4526F36}"/>
          </ac:graphicFrameMkLst>
        </pc:graphicFrameChg>
      </pc:sldChg>
      <pc:sldChg chg="modSp add">
        <pc:chgData name="Rachel Taggart" userId="4f8aad94-55b7-4ba6-8498-7cad127c11eb" providerId="ADAL" clId="{926D1CCB-A319-443C-8621-143C57864D52}" dt="2022-05-03T10:21:20.754" v="309"/>
        <pc:sldMkLst>
          <pc:docMk/>
          <pc:sldMk cId="1581998138" sldId="3426"/>
        </pc:sldMkLst>
        <pc:graphicFrameChg chg="mod">
          <ac:chgData name="Rachel Taggart" userId="4f8aad94-55b7-4ba6-8498-7cad127c11eb" providerId="ADAL" clId="{926D1CCB-A319-443C-8621-143C57864D52}" dt="2022-05-03T10:21:20.754" v="309"/>
          <ac:graphicFrameMkLst>
            <pc:docMk/>
            <pc:sldMk cId="1581998138" sldId="3426"/>
            <ac:graphicFrameMk id="5" creationId="{AF71605D-FFDE-4537-BE63-7CD4A7BA5FEB}"/>
          </ac:graphicFrameMkLst>
        </pc:graphicFrameChg>
      </pc:sldChg>
      <pc:sldChg chg="modSp">
        <pc:chgData name="Rachel Taggart" userId="4f8aad94-55b7-4ba6-8498-7cad127c11eb" providerId="ADAL" clId="{926D1CCB-A319-443C-8621-143C57864D52}" dt="2022-04-29T10:29:45.104" v="292" actId="20577"/>
        <pc:sldMkLst>
          <pc:docMk/>
          <pc:sldMk cId="1239367114" sldId="3452"/>
        </pc:sldMkLst>
        <pc:graphicFrameChg chg="mod modGraphic">
          <ac:chgData name="Rachel Taggart" userId="4f8aad94-55b7-4ba6-8498-7cad127c11eb" providerId="ADAL" clId="{926D1CCB-A319-443C-8621-143C57864D52}" dt="2022-04-28T16:58:07.003" v="169"/>
          <ac:graphicFrameMkLst>
            <pc:docMk/>
            <pc:sldMk cId="1239367114" sldId="3452"/>
            <ac:graphicFrameMk id="8" creationId="{00000000-0000-0000-0000-000000000000}"/>
          </ac:graphicFrameMkLst>
        </pc:graphicFrameChg>
        <pc:graphicFrameChg chg="mod modGraphic">
          <ac:chgData name="Rachel Taggart" userId="4f8aad94-55b7-4ba6-8498-7cad127c11eb" providerId="ADAL" clId="{926D1CCB-A319-443C-8621-143C57864D52}" dt="2022-04-29T10:29:45.104" v="292" actId="20577"/>
          <ac:graphicFrameMkLst>
            <pc:docMk/>
            <pc:sldMk cId="1239367114" sldId="3452"/>
            <ac:graphicFrameMk id="13" creationId="{B8BF9BD6-7E5F-433D-B4F5-DE4688AAC096}"/>
          </ac:graphicFrameMkLst>
        </pc:graphicFrameChg>
      </pc:sldChg>
      <pc:sldChg chg="del">
        <pc:chgData name="Rachel Taggart" userId="4f8aad94-55b7-4ba6-8498-7cad127c11eb" providerId="ADAL" clId="{926D1CCB-A319-443C-8621-143C57864D52}" dt="2022-04-28T14:04:06.541" v="160" actId="2696"/>
        <pc:sldMkLst>
          <pc:docMk/>
          <pc:sldMk cId="1464886784" sldId="3614"/>
        </pc:sldMkLst>
      </pc:sldChg>
      <pc:sldChg chg="addSp delSp modSp add del">
        <pc:chgData name="Rachel Taggart" userId="4f8aad94-55b7-4ba6-8498-7cad127c11eb" providerId="ADAL" clId="{926D1CCB-A319-443C-8621-143C57864D52}" dt="2022-05-03T10:49:16.956" v="406" actId="20577"/>
        <pc:sldMkLst>
          <pc:docMk/>
          <pc:sldMk cId="133241537" sldId="3672"/>
        </pc:sldMkLst>
        <pc:spChg chg="mod">
          <ac:chgData name="Rachel Taggart" userId="4f8aad94-55b7-4ba6-8498-7cad127c11eb" providerId="ADAL" clId="{926D1CCB-A319-443C-8621-143C57864D52}" dt="2022-04-28T10:21:15.809" v="43"/>
          <ac:spMkLst>
            <pc:docMk/>
            <pc:sldMk cId="133241537" sldId="3672"/>
            <ac:spMk id="2" creationId="{00000000-0000-0000-0000-000000000000}"/>
          </ac:spMkLst>
        </pc:spChg>
        <pc:spChg chg="add del mod">
          <ac:chgData name="Rachel Taggart" userId="4f8aad94-55b7-4ba6-8498-7cad127c11eb" providerId="ADAL" clId="{926D1CCB-A319-443C-8621-143C57864D52}" dt="2022-05-03T10:47:32.487" v="317"/>
          <ac:spMkLst>
            <pc:docMk/>
            <pc:sldMk cId="133241537" sldId="3672"/>
            <ac:spMk id="3" creationId="{A28B90DB-C9C6-458D-8A78-6FE380A840A8}"/>
          </ac:spMkLst>
        </pc:spChg>
        <pc:spChg chg="del">
          <ac:chgData name="Rachel Taggart" userId="4f8aad94-55b7-4ba6-8498-7cad127c11eb" providerId="ADAL" clId="{926D1CCB-A319-443C-8621-143C57864D52}" dt="2022-04-28T10:22:45.480" v="55" actId="478"/>
          <ac:spMkLst>
            <pc:docMk/>
            <pc:sldMk cId="133241537" sldId="3672"/>
            <ac:spMk id="3" creationId="{E993F3B7-9CC4-4D77-A276-C18BE878A6B8}"/>
          </ac:spMkLst>
        </pc:spChg>
        <pc:spChg chg="add del mod">
          <ac:chgData name="Rachel Taggart" userId="4f8aad94-55b7-4ba6-8498-7cad127c11eb" providerId="ADAL" clId="{926D1CCB-A319-443C-8621-143C57864D52}" dt="2022-05-03T10:47:32.465" v="315" actId="478"/>
          <ac:spMkLst>
            <pc:docMk/>
            <pc:sldMk cId="133241537" sldId="3672"/>
            <ac:spMk id="5" creationId="{77772A5B-E618-4F4A-8AD6-C3BA3FD7515B}"/>
          </ac:spMkLst>
        </pc:spChg>
        <pc:spChg chg="add del mod">
          <ac:chgData name="Rachel Taggart" userId="4f8aad94-55b7-4ba6-8498-7cad127c11eb" providerId="ADAL" clId="{926D1CCB-A319-443C-8621-143C57864D52}" dt="2022-05-03T10:47:32.489" v="319"/>
          <ac:spMkLst>
            <pc:docMk/>
            <pc:sldMk cId="133241537" sldId="3672"/>
            <ac:spMk id="8" creationId="{2EC8EA39-DDC2-4563-94E7-55321C4A8BE3}"/>
          </ac:spMkLst>
        </pc:spChg>
        <pc:spChg chg="add mod">
          <ac:chgData name="Rachel Taggart" userId="4f8aad94-55b7-4ba6-8498-7cad127c11eb" providerId="ADAL" clId="{926D1CCB-A319-443C-8621-143C57864D52}" dt="2022-05-03T10:49:16.956" v="406" actId="20577"/>
          <ac:spMkLst>
            <pc:docMk/>
            <pc:sldMk cId="133241537" sldId="3672"/>
            <ac:spMk id="9" creationId="{B79C2F86-D042-4BAF-83A3-1AB739692078}"/>
          </ac:spMkLst>
        </pc:spChg>
        <pc:graphicFrameChg chg="modGraphic">
          <ac:chgData name="Rachel Taggart" userId="4f8aad94-55b7-4ba6-8498-7cad127c11eb" providerId="ADAL" clId="{926D1CCB-A319-443C-8621-143C57864D52}" dt="2022-04-29T10:19:36.618" v="286" actId="13926"/>
          <ac:graphicFrameMkLst>
            <pc:docMk/>
            <pc:sldMk cId="133241537" sldId="3672"/>
            <ac:graphicFrameMk id="6" creationId="{16F7F5DB-E924-4268-9BD1-802678D181DC}"/>
          </ac:graphicFrameMkLst>
        </pc:graphicFrameChg>
        <pc:graphicFrameChg chg="modGraphic">
          <ac:chgData name="Rachel Taggart" userId="4f8aad94-55b7-4ba6-8498-7cad127c11eb" providerId="ADAL" clId="{926D1CCB-A319-443C-8621-143C57864D52}" dt="2022-04-28T10:22:41.112" v="54" actId="2161"/>
          <ac:graphicFrameMkLst>
            <pc:docMk/>
            <pc:sldMk cId="133241537" sldId="3672"/>
            <ac:graphicFrameMk id="7" creationId="{60C392C5-ABBB-4FCF-87A7-57CFD2E79FE9}"/>
          </ac:graphicFrameMkLst>
        </pc:graphicFrameChg>
        <pc:graphicFrameChg chg="del modGraphic">
          <ac:chgData name="Rachel Taggart" userId="4f8aad94-55b7-4ba6-8498-7cad127c11eb" providerId="ADAL" clId="{926D1CCB-A319-443C-8621-143C57864D52}" dt="2022-04-28T10:22:17.920" v="50" actId="478"/>
          <ac:graphicFrameMkLst>
            <pc:docMk/>
            <pc:sldMk cId="133241537" sldId="3672"/>
            <ac:graphicFrameMk id="8" creationId="{76057DE2-3E61-49AA-9DDB-E8E516AE1C83}"/>
          </ac:graphicFrameMkLst>
        </pc:graphicFrameChg>
        <pc:graphicFrameChg chg="del">
          <ac:chgData name="Rachel Taggart" userId="4f8aad94-55b7-4ba6-8498-7cad127c11eb" providerId="ADAL" clId="{926D1CCB-A319-443C-8621-143C57864D52}" dt="2022-04-28T10:22:19.995" v="51" actId="478"/>
          <ac:graphicFrameMkLst>
            <pc:docMk/>
            <pc:sldMk cId="133241537" sldId="3672"/>
            <ac:graphicFrameMk id="9" creationId="{24907047-7B67-4D1B-9C03-38CFE3400C16}"/>
          </ac:graphicFrameMkLst>
        </pc:graphicFrameChg>
        <pc:graphicFrameChg chg="del">
          <ac:chgData name="Rachel Taggart" userId="4f8aad94-55b7-4ba6-8498-7cad127c11eb" providerId="ADAL" clId="{926D1CCB-A319-443C-8621-143C57864D52}" dt="2022-04-28T10:22:21.661" v="52" actId="478"/>
          <ac:graphicFrameMkLst>
            <pc:docMk/>
            <pc:sldMk cId="133241537" sldId="3672"/>
            <ac:graphicFrameMk id="10" creationId="{EAC7F46B-D42E-475C-81C5-33F1B489AE5E}"/>
          </ac:graphicFrameMkLst>
        </pc:graphicFrameChg>
      </pc:sldChg>
      <pc:sldChg chg="addSp delSp modSp">
        <pc:chgData name="Rachel Taggart" userId="4f8aad94-55b7-4ba6-8498-7cad127c11eb" providerId="ADAL" clId="{926D1CCB-A319-443C-8621-143C57864D52}" dt="2022-05-03T09:57:20.923" v="308" actId="1076"/>
        <pc:sldMkLst>
          <pc:docMk/>
          <pc:sldMk cId="1309923229" sldId="3676"/>
        </pc:sldMkLst>
        <pc:graphicFrameChg chg="del">
          <ac:chgData name="Rachel Taggart" userId="4f8aad94-55b7-4ba6-8498-7cad127c11eb" providerId="ADAL" clId="{926D1CCB-A319-443C-8621-143C57864D52}" dt="2022-05-03T09:51:52.390" v="304" actId="478"/>
          <ac:graphicFrameMkLst>
            <pc:docMk/>
            <pc:sldMk cId="1309923229" sldId="3676"/>
            <ac:graphicFrameMk id="4" creationId="{559FB6EB-5028-4DC2-A0C6-FA1B51424951}"/>
          </ac:graphicFrameMkLst>
        </pc:graphicFrameChg>
        <pc:graphicFrameChg chg="del">
          <ac:chgData name="Rachel Taggart" userId="4f8aad94-55b7-4ba6-8498-7cad127c11eb" providerId="ADAL" clId="{926D1CCB-A319-443C-8621-143C57864D52}" dt="2022-05-03T09:51:47.328" v="303" actId="478"/>
          <ac:graphicFrameMkLst>
            <pc:docMk/>
            <pc:sldMk cId="1309923229" sldId="3676"/>
            <ac:graphicFrameMk id="5" creationId="{92A7D57F-860B-4489-B60E-C42348176EC3}"/>
          </ac:graphicFrameMkLst>
        </pc:graphicFrameChg>
        <pc:graphicFrameChg chg="add mod">
          <ac:chgData name="Rachel Taggart" userId="4f8aad94-55b7-4ba6-8498-7cad127c11eb" providerId="ADAL" clId="{926D1CCB-A319-443C-8621-143C57864D52}" dt="2022-05-03T09:56:51.672" v="306" actId="1076"/>
          <ac:graphicFrameMkLst>
            <pc:docMk/>
            <pc:sldMk cId="1309923229" sldId="3676"/>
            <ac:graphicFrameMk id="6" creationId="{FF687BEE-2BFE-4E67-BC92-ECBD8F806BD7}"/>
          </ac:graphicFrameMkLst>
        </pc:graphicFrameChg>
        <pc:picChg chg="add mod">
          <ac:chgData name="Rachel Taggart" userId="4f8aad94-55b7-4ba6-8498-7cad127c11eb" providerId="ADAL" clId="{926D1CCB-A319-443C-8621-143C57864D52}" dt="2022-05-03T09:57:20.923" v="308" actId="1076"/>
          <ac:picMkLst>
            <pc:docMk/>
            <pc:sldMk cId="1309923229" sldId="3676"/>
            <ac:picMk id="7" creationId="{090BCAE3-6706-4260-85C1-94AECAF19215}"/>
          </ac:picMkLst>
        </pc:picChg>
      </pc:sldChg>
      <pc:sldChg chg="addSp modSp">
        <pc:chgData name="Rachel Taggart" userId="4f8aad94-55b7-4ba6-8498-7cad127c11eb" providerId="ADAL" clId="{926D1CCB-A319-443C-8621-143C57864D52}" dt="2022-05-03T10:50:07.688" v="409"/>
        <pc:sldMkLst>
          <pc:docMk/>
          <pc:sldMk cId="1059251830" sldId="3725"/>
        </pc:sldMkLst>
        <pc:spChg chg="mod">
          <ac:chgData name="Rachel Taggart" userId="4f8aad94-55b7-4ba6-8498-7cad127c11eb" providerId="ADAL" clId="{926D1CCB-A319-443C-8621-143C57864D52}" dt="2022-04-28T14:01:59.097" v="117"/>
          <ac:spMkLst>
            <pc:docMk/>
            <pc:sldMk cId="1059251830" sldId="3725"/>
            <ac:spMk id="2" creationId="{00000000-0000-0000-0000-000000000000}"/>
          </ac:spMkLst>
        </pc:spChg>
        <pc:spChg chg="add">
          <ac:chgData name="Rachel Taggart" userId="4f8aad94-55b7-4ba6-8498-7cad127c11eb" providerId="ADAL" clId="{926D1CCB-A319-443C-8621-143C57864D52}" dt="2022-05-03T10:50:07.688" v="409"/>
          <ac:spMkLst>
            <pc:docMk/>
            <pc:sldMk cId="1059251830" sldId="3725"/>
            <ac:spMk id="8" creationId="{3ECC8C08-D089-4506-A5C9-BB2729C35618}"/>
          </ac:spMkLst>
        </pc:spChg>
        <pc:graphicFrameChg chg="mod modGraphic">
          <ac:chgData name="Rachel Taggart" userId="4f8aad94-55b7-4ba6-8498-7cad127c11eb" providerId="ADAL" clId="{926D1CCB-A319-443C-8621-143C57864D52}" dt="2022-04-28T14:02:31.808" v="120" actId="14100"/>
          <ac:graphicFrameMkLst>
            <pc:docMk/>
            <pc:sldMk cId="1059251830" sldId="3725"/>
            <ac:graphicFrameMk id="6" creationId="{16F7F5DB-E924-4268-9BD1-802678D181DC}"/>
          </ac:graphicFrameMkLst>
        </pc:graphicFrameChg>
      </pc:sldChg>
      <pc:sldChg chg="addSp modSp">
        <pc:chgData name="Rachel Taggart" userId="4f8aad94-55b7-4ba6-8498-7cad127c11eb" providerId="ADAL" clId="{926D1CCB-A319-443C-8621-143C57864D52}" dt="2022-05-03T10:50:10.973" v="410"/>
        <pc:sldMkLst>
          <pc:docMk/>
          <pc:sldMk cId="617335096" sldId="3726"/>
        </pc:sldMkLst>
        <pc:spChg chg="mod">
          <ac:chgData name="Rachel Taggart" userId="4f8aad94-55b7-4ba6-8498-7cad127c11eb" providerId="ADAL" clId="{926D1CCB-A319-443C-8621-143C57864D52}" dt="2022-04-28T14:02:16.176" v="118"/>
          <ac:spMkLst>
            <pc:docMk/>
            <pc:sldMk cId="617335096" sldId="3726"/>
            <ac:spMk id="2" creationId="{00000000-0000-0000-0000-000000000000}"/>
          </ac:spMkLst>
        </pc:spChg>
        <pc:spChg chg="add">
          <ac:chgData name="Rachel Taggart" userId="4f8aad94-55b7-4ba6-8498-7cad127c11eb" providerId="ADAL" clId="{926D1CCB-A319-443C-8621-143C57864D52}" dt="2022-05-03T10:50:10.973" v="410"/>
          <ac:spMkLst>
            <pc:docMk/>
            <pc:sldMk cId="617335096" sldId="3726"/>
            <ac:spMk id="8" creationId="{817F3004-A798-494B-8DA1-6FBCD2477E3B}"/>
          </ac:spMkLst>
        </pc:spChg>
        <pc:graphicFrameChg chg="modGraphic">
          <ac:chgData name="Rachel Taggart" userId="4f8aad94-55b7-4ba6-8498-7cad127c11eb" providerId="ADAL" clId="{926D1CCB-A319-443C-8621-143C57864D52}" dt="2022-05-03T10:46:41.599" v="311" actId="20577"/>
          <ac:graphicFrameMkLst>
            <pc:docMk/>
            <pc:sldMk cId="617335096" sldId="3726"/>
            <ac:graphicFrameMk id="6" creationId="{16F7F5DB-E924-4268-9BD1-802678D181DC}"/>
          </ac:graphicFrameMkLst>
        </pc:graphicFrameChg>
      </pc:sldChg>
      <pc:sldChg chg="addSp modSp add">
        <pc:chgData name="Rachel Taggart" userId="4f8aad94-55b7-4ba6-8498-7cad127c11eb" providerId="ADAL" clId="{926D1CCB-A319-443C-8621-143C57864D52}" dt="2022-05-03T10:49:59.769" v="407"/>
        <pc:sldMkLst>
          <pc:docMk/>
          <pc:sldMk cId="490923480" sldId="3741"/>
        </pc:sldMkLst>
        <pc:spChg chg="mod">
          <ac:chgData name="Rachel Taggart" userId="4f8aad94-55b7-4ba6-8498-7cad127c11eb" providerId="ADAL" clId="{926D1CCB-A319-443C-8621-143C57864D52}" dt="2022-04-28T10:23:37.299" v="60"/>
          <ac:spMkLst>
            <pc:docMk/>
            <pc:sldMk cId="490923480" sldId="3741"/>
            <ac:spMk id="2" creationId="{00000000-0000-0000-0000-000000000000}"/>
          </ac:spMkLst>
        </pc:spChg>
        <pc:spChg chg="add">
          <ac:chgData name="Rachel Taggart" userId="4f8aad94-55b7-4ba6-8498-7cad127c11eb" providerId="ADAL" clId="{926D1CCB-A319-443C-8621-143C57864D52}" dt="2022-05-03T10:49:59.769" v="407"/>
          <ac:spMkLst>
            <pc:docMk/>
            <pc:sldMk cId="490923480" sldId="3741"/>
            <ac:spMk id="8" creationId="{2F587B4A-9E73-48D6-A240-C412689DFD7B}"/>
          </ac:spMkLst>
        </pc:spChg>
        <pc:graphicFrameChg chg="mod modGraphic">
          <ac:chgData name="Rachel Taggart" userId="4f8aad94-55b7-4ba6-8498-7cad127c11eb" providerId="ADAL" clId="{926D1CCB-A319-443C-8621-143C57864D52}" dt="2022-04-28T17:43:29.300" v="269" actId="13926"/>
          <ac:graphicFrameMkLst>
            <pc:docMk/>
            <pc:sldMk cId="490923480" sldId="3741"/>
            <ac:graphicFrameMk id="6" creationId="{16F7F5DB-E924-4268-9BD1-802678D181DC}"/>
          </ac:graphicFrameMkLst>
        </pc:graphicFrameChg>
      </pc:sldChg>
      <pc:sldChg chg="addSp modSp add">
        <pc:chgData name="Rachel Taggart" userId="4f8aad94-55b7-4ba6-8498-7cad127c11eb" providerId="ADAL" clId="{926D1CCB-A319-443C-8621-143C57864D52}" dt="2022-05-03T10:50:03.792" v="408"/>
        <pc:sldMkLst>
          <pc:docMk/>
          <pc:sldMk cId="3798597471" sldId="3742"/>
        </pc:sldMkLst>
        <pc:spChg chg="mod">
          <ac:chgData name="Rachel Taggart" userId="4f8aad94-55b7-4ba6-8498-7cad127c11eb" providerId="ADAL" clId="{926D1CCB-A319-443C-8621-143C57864D52}" dt="2022-04-28T10:24:01.721" v="61"/>
          <ac:spMkLst>
            <pc:docMk/>
            <pc:sldMk cId="3798597471" sldId="3742"/>
            <ac:spMk id="2" creationId="{00000000-0000-0000-0000-000000000000}"/>
          </ac:spMkLst>
        </pc:spChg>
        <pc:spChg chg="add">
          <ac:chgData name="Rachel Taggart" userId="4f8aad94-55b7-4ba6-8498-7cad127c11eb" providerId="ADAL" clId="{926D1CCB-A319-443C-8621-143C57864D52}" dt="2022-05-03T10:50:03.792" v="408"/>
          <ac:spMkLst>
            <pc:docMk/>
            <pc:sldMk cId="3798597471" sldId="3742"/>
            <ac:spMk id="8" creationId="{BBE85478-09C9-46F3-8AC9-D46E0D3A496C}"/>
          </ac:spMkLst>
        </pc:spChg>
        <pc:graphicFrameChg chg="mod modGraphic">
          <ac:chgData name="Rachel Taggart" userId="4f8aad94-55b7-4ba6-8498-7cad127c11eb" providerId="ADAL" clId="{926D1CCB-A319-443C-8621-143C57864D52}" dt="2022-04-29T10:18:48.963" v="285" actId="13926"/>
          <ac:graphicFrameMkLst>
            <pc:docMk/>
            <pc:sldMk cId="3798597471" sldId="3742"/>
            <ac:graphicFrameMk id="6" creationId="{16F7F5DB-E924-4268-9BD1-802678D181DC}"/>
          </ac:graphicFrameMkLst>
        </pc:graphicFrameChg>
      </pc:sldChg>
      <pc:sldChg chg="addSp delSp modSp add">
        <pc:chgData name="Rachel Taggart" userId="4f8aad94-55b7-4ba6-8498-7cad127c11eb" providerId="ADAL" clId="{926D1CCB-A319-443C-8621-143C57864D52}" dt="2022-05-03T08:22:51.710" v="302" actId="14100"/>
        <pc:sldMkLst>
          <pc:docMk/>
          <pc:sldMk cId="3166589951" sldId="3744"/>
        </pc:sldMkLst>
        <pc:picChg chg="del">
          <ac:chgData name="Rachel Taggart" userId="4f8aad94-55b7-4ba6-8498-7cad127c11eb" providerId="ADAL" clId="{926D1CCB-A319-443C-8621-143C57864D52}" dt="2022-05-03T08:20:55.770" v="295" actId="478"/>
          <ac:picMkLst>
            <pc:docMk/>
            <pc:sldMk cId="3166589951" sldId="3744"/>
            <ac:picMk id="4" creationId="{00503F50-109C-4133-97D6-E8D1C9804A5C}"/>
          </ac:picMkLst>
        </pc:picChg>
        <pc:picChg chg="add mod">
          <ac:chgData name="Rachel Taggart" userId="4f8aad94-55b7-4ba6-8498-7cad127c11eb" providerId="ADAL" clId="{926D1CCB-A319-443C-8621-143C57864D52}" dt="2022-05-03T08:22:51.710" v="302" actId="14100"/>
          <ac:picMkLst>
            <pc:docMk/>
            <pc:sldMk cId="3166589951" sldId="3744"/>
            <ac:picMk id="5" creationId="{ADBF0AFE-9DA9-4CA4-ACED-D01ABBD1D81F}"/>
          </ac:picMkLst>
        </pc:picChg>
      </pc:sldChg>
      <pc:sldChg chg="modSp">
        <pc:chgData name="Rachel Taggart" userId="4f8aad94-55b7-4ba6-8498-7cad127c11eb" providerId="ADAL" clId="{926D1CCB-A319-443C-8621-143C57864D52}" dt="2022-05-03T10:56:54.234" v="456" actId="20577"/>
        <pc:sldMkLst>
          <pc:docMk/>
          <pc:sldMk cId="229338324" sldId="3746"/>
        </pc:sldMkLst>
        <pc:spChg chg="mod">
          <ac:chgData name="Rachel Taggart" userId="4f8aad94-55b7-4ba6-8498-7cad127c11eb" providerId="ADAL" clId="{926D1CCB-A319-443C-8621-143C57864D52}" dt="2022-05-03T10:56:54.234" v="456" actId="20577"/>
          <ac:spMkLst>
            <pc:docMk/>
            <pc:sldMk cId="229338324" sldId="3746"/>
            <ac:spMk id="5" creationId="{00000000-0000-0000-0000-000000000000}"/>
          </ac:spMkLst>
        </pc:spChg>
      </pc:sldChg>
      <pc:sldMasterChg chg="delSldLayout">
        <pc:chgData name="Rachel Taggart" userId="4f8aad94-55b7-4ba6-8498-7cad127c11eb" providerId="ADAL" clId="{926D1CCB-A319-443C-8621-143C57864D52}" dt="2022-04-28T14:03:31.640" v="143" actId="2696"/>
        <pc:sldMasterMkLst>
          <pc:docMk/>
          <pc:sldMasterMk cId="2279291146" sldId="2147483648"/>
        </pc:sldMasterMkLst>
      </pc:sldMasterChg>
    </pc:docChg>
  </pc:docChgLst>
  <pc:docChgLst>
    <pc:chgData name="Molly Haley1" userId="2264ca27-fef1-4fb9-96be-333087b5d2f3" providerId="ADAL" clId="{433F12E3-7D5E-4CEB-A56B-C0A7122D4009}"/>
    <pc:docChg chg="modSld">
      <pc:chgData name="Molly Haley1" userId="2264ca27-fef1-4fb9-96be-333087b5d2f3" providerId="ADAL" clId="{433F12E3-7D5E-4CEB-A56B-C0A7122D4009}" dt="2022-05-03T10:59:54.927" v="5" actId="14100"/>
      <pc:docMkLst>
        <pc:docMk/>
      </pc:docMkLst>
      <pc:sldChg chg="modSp">
        <pc:chgData name="Molly Haley1" userId="2264ca27-fef1-4fb9-96be-333087b5d2f3" providerId="ADAL" clId="{433F12E3-7D5E-4CEB-A56B-C0A7122D4009}" dt="2022-05-03T10:59:54.927" v="5" actId="14100"/>
        <pc:sldMkLst>
          <pc:docMk/>
          <pc:sldMk cId="684685687" sldId="889"/>
        </pc:sldMkLst>
        <pc:graphicFrameChg chg="mod modGraphic">
          <ac:chgData name="Molly Haley1" userId="2264ca27-fef1-4fb9-96be-333087b5d2f3" providerId="ADAL" clId="{433F12E3-7D5E-4CEB-A56B-C0A7122D4009}" dt="2022-05-03T10:59:54.927" v="5" actId="14100"/>
          <ac:graphicFrameMkLst>
            <pc:docMk/>
            <pc:sldMk cId="684685687" sldId="889"/>
            <ac:graphicFrameMk id="23" creationId="{E606C19D-1D53-4565-BE7B-DF0199607E94}"/>
          </ac:graphicFrameMkLst>
        </pc:graphicFrameChg>
      </pc:sldChg>
      <pc:sldChg chg="modSp">
        <pc:chgData name="Molly Haley1" userId="2264ca27-fef1-4fb9-96be-333087b5d2f3" providerId="ADAL" clId="{433F12E3-7D5E-4CEB-A56B-C0A7122D4009}" dt="2022-05-03T10:44:53.157" v="3" actId="108"/>
        <pc:sldMkLst>
          <pc:docMk/>
          <pc:sldMk cId="1116173064" sldId="3724"/>
        </pc:sldMkLst>
        <pc:graphicFrameChg chg="mod modGraphic">
          <ac:chgData name="Molly Haley1" userId="2264ca27-fef1-4fb9-96be-333087b5d2f3" providerId="ADAL" clId="{433F12E3-7D5E-4CEB-A56B-C0A7122D4009}" dt="2022-05-03T10:44:53.157" v="3" actId="108"/>
          <ac:graphicFrameMkLst>
            <pc:docMk/>
            <pc:sldMk cId="1116173064" sldId="3724"/>
            <ac:graphicFrameMk id="10" creationId="{633F724F-9DB4-4212-AFB1-BFFC700EC4F5}"/>
          </ac:graphicFrameMkLst>
        </pc:graphicFrameChg>
      </pc:sldChg>
    </pc:docChg>
  </pc:docChgLst>
  <pc:docChgLst>
    <pc:chgData name="Molly Haley1" userId="2264ca27-fef1-4fb9-96be-333087b5d2f3" providerId="ADAL" clId="{82FB8647-790F-484A-9321-E56BB88DA608}"/>
    <pc:docChg chg="custSel modSld">
      <pc:chgData name="Molly Haley1" userId="2264ca27-fef1-4fb9-96be-333087b5d2f3" providerId="ADAL" clId="{82FB8647-790F-484A-9321-E56BB88DA608}" dt="2022-05-05T09:55:57.081" v="60" actId="20577"/>
      <pc:docMkLst>
        <pc:docMk/>
      </pc:docMkLst>
      <pc:sldChg chg="modSp mod">
        <pc:chgData name="Molly Haley1" userId="2264ca27-fef1-4fb9-96be-333087b5d2f3" providerId="ADAL" clId="{82FB8647-790F-484A-9321-E56BB88DA608}" dt="2022-05-05T09:33:26.715" v="6" actId="20577"/>
        <pc:sldMkLst>
          <pc:docMk/>
          <pc:sldMk cId="1239367114" sldId="3452"/>
        </pc:sldMkLst>
        <pc:graphicFrameChg chg="mod modGraphic">
          <ac:chgData name="Molly Haley1" userId="2264ca27-fef1-4fb9-96be-333087b5d2f3" providerId="ADAL" clId="{82FB8647-790F-484A-9321-E56BB88DA608}" dt="2022-05-05T09:33:26.715" v="6" actId="20577"/>
          <ac:graphicFrameMkLst>
            <pc:docMk/>
            <pc:sldMk cId="1239367114" sldId="3452"/>
            <ac:graphicFrameMk id="8" creationId="{00000000-0000-0000-0000-000000000000}"/>
          </ac:graphicFrameMkLst>
        </pc:graphicFrameChg>
      </pc:sldChg>
      <pc:sldChg chg="delSp modSp mod">
        <pc:chgData name="Molly Haley1" userId="2264ca27-fef1-4fb9-96be-333087b5d2f3" providerId="ADAL" clId="{82FB8647-790F-484A-9321-E56BB88DA608}" dt="2022-05-05T09:50:04.186" v="20"/>
        <pc:sldMkLst>
          <pc:docMk/>
          <pc:sldMk cId="133241537" sldId="3672"/>
        </pc:sldMkLst>
        <pc:spChg chg="del">
          <ac:chgData name="Molly Haley1" userId="2264ca27-fef1-4fb9-96be-333087b5d2f3" providerId="ADAL" clId="{82FB8647-790F-484A-9321-E56BB88DA608}" dt="2022-05-05T09:37:00.288" v="7" actId="478"/>
          <ac:spMkLst>
            <pc:docMk/>
            <pc:sldMk cId="133241537" sldId="3672"/>
            <ac:spMk id="9" creationId="{B79C2F86-D042-4BAF-83A3-1AB739692078}"/>
          </ac:spMkLst>
        </pc:spChg>
        <pc:graphicFrameChg chg="mod modGraphic">
          <ac:chgData name="Molly Haley1" userId="2264ca27-fef1-4fb9-96be-333087b5d2f3" providerId="ADAL" clId="{82FB8647-790F-484A-9321-E56BB88DA608}" dt="2022-05-05T09:50:04.186" v="20"/>
          <ac:graphicFrameMkLst>
            <pc:docMk/>
            <pc:sldMk cId="133241537" sldId="3672"/>
            <ac:graphicFrameMk id="7" creationId="{60C392C5-ABBB-4FCF-87A7-57CFD2E79FE9}"/>
          </ac:graphicFrameMkLst>
        </pc:graphicFrameChg>
      </pc:sldChg>
      <pc:sldChg chg="delSp mod">
        <pc:chgData name="Molly Haley1" userId="2264ca27-fef1-4fb9-96be-333087b5d2f3" providerId="ADAL" clId="{82FB8647-790F-484A-9321-E56BB88DA608}" dt="2022-05-05T09:37:16.598" v="10" actId="478"/>
        <pc:sldMkLst>
          <pc:docMk/>
          <pc:sldMk cId="1059251830" sldId="3725"/>
        </pc:sldMkLst>
        <pc:spChg chg="del">
          <ac:chgData name="Molly Haley1" userId="2264ca27-fef1-4fb9-96be-333087b5d2f3" providerId="ADAL" clId="{82FB8647-790F-484A-9321-E56BB88DA608}" dt="2022-05-05T09:37:16.598" v="10" actId="478"/>
          <ac:spMkLst>
            <pc:docMk/>
            <pc:sldMk cId="1059251830" sldId="3725"/>
            <ac:spMk id="8" creationId="{3ECC8C08-D089-4506-A5C9-BB2729C35618}"/>
          </ac:spMkLst>
        </pc:spChg>
      </pc:sldChg>
      <pc:sldChg chg="delSp mod">
        <pc:chgData name="Molly Haley1" userId="2264ca27-fef1-4fb9-96be-333087b5d2f3" providerId="ADAL" clId="{82FB8647-790F-484A-9321-E56BB88DA608}" dt="2022-05-05T09:37:20.616" v="11" actId="478"/>
        <pc:sldMkLst>
          <pc:docMk/>
          <pc:sldMk cId="617335096" sldId="3726"/>
        </pc:sldMkLst>
        <pc:spChg chg="del">
          <ac:chgData name="Molly Haley1" userId="2264ca27-fef1-4fb9-96be-333087b5d2f3" providerId="ADAL" clId="{82FB8647-790F-484A-9321-E56BB88DA608}" dt="2022-05-05T09:37:20.616" v="11" actId="478"/>
          <ac:spMkLst>
            <pc:docMk/>
            <pc:sldMk cId="617335096" sldId="3726"/>
            <ac:spMk id="8" creationId="{817F3004-A798-494B-8DA1-6FBCD2477E3B}"/>
          </ac:spMkLst>
        </pc:spChg>
      </pc:sldChg>
      <pc:sldChg chg="delSp modSp mod">
        <pc:chgData name="Molly Haley1" userId="2264ca27-fef1-4fb9-96be-333087b5d2f3" providerId="ADAL" clId="{82FB8647-790F-484A-9321-E56BB88DA608}" dt="2022-05-05T09:55:57.081" v="60" actId="20577"/>
        <pc:sldMkLst>
          <pc:docMk/>
          <pc:sldMk cId="490923480" sldId="3741"/>
        </pc:sldMkLst>
        <pc:spChg chg="mod">
          <ac:chgData name="Molly Haley1" userId="2264ca27-fef1-4fb9-96be-333087b5d2f3" providerId="ADAL" clId="{82FB8647-790F-484A-9321-E56BB88DA608}" dt="2022-05-05T09:55:57.081" v="60" actId="20577"/>
          <ac:spMkLst>
            <pc:docMk/>
            <pc:sldMk cId="490923480" sldId="3741"/>
            <ac:spMk id="2" creationId="{00000000-0000-0000-0000-000000000000}"/>
          </ac:spMkLst>
        </pc:spChg>
        <pc:spChg chg="del">
          <ac:chgData name="Molly Haley1" userId="2264ca27-fef1-4fb9-96be-333087b5d2f3" providerId="ADAL" clId="{82FB8647-790F-484A-9321-E56BB88DA608}" dt="2022-05-05T09:37:03.818" v="8" actId="478"/>
          <ac:spMkLst>
            <pc:docMk/>
            <pc:sldMk cId="490923480" sldId="3741"/>
            <ac:spMk id="8" creationId="{2F587B4A-9E73-48D6-A240-C412689DFD7B}"/>
          </ac:spMkLst>
        </pc:spChg>
        <pc:graphicFrameChg chg="mod modGraphic">
          <ac:chgData name="Molly Haley1" userId="2264ca27-fef1-4fb9-96be-333087b5d2f3" providerId="ADAL" clId="{82FB8647-790F-484A-9321-E56BB88DA608}" dt="2022-05-05T09:52:19.440" v="37" actId="1076"/>
          <ac:graphicFrameMkLst>
            <pc:docMk/>
            <pc:sldMk cId="490923480" sldId="3741"/>
            <ac:graphicFrameMk id="6" creationId="{16F7F5DB-E924-4268-9BD1-802678D181DC}"/>
          </ac:graphicFrameMkLst>
        </pc:graphicFrameChg>
        <pc:graphicFrameChg chg="mod modGraphic">
          <ac:chgData name="Molly Haley1" userId="2264ca27-fef1-4fb9-96be-333087b5d2f3" providerId="ADAL" clId="{82FB8647-790F-484A-9321-E56BB88DA608}" dt="2022-05-05T09:54:13.716" v="59" actId="14734"/>
          <ac:graphicFrameMkLst>
            <pc:docMk/>
            <pc:sldMk cId="490923480" sldId="3741"/>
            <ac:graphicFrameMk id="7" creationId="{60C392C5-ABBB-4FCF-87A7-57CFD2E79FE9}"/>
          </ac:graphicFrameMkLst>
        </pc:graphicFrameChg>
      </pc:sldChg>
      <pc:sldChg chg="delSp mod">
        <pc:chgData name="Molly Haley1" userId="2264ca27-fef1-4fb9-96be-333087b5d2f3" providerId="ADAL" clId="{82FB8647-790F-484A-9321-E56BB88DA608}" dt="2022-05-05T09:37:10.681" v="9" actId="478"/>
        <pc:sldMkLst>
          <pc:docMk/>
          <pc:sldMk cId="3798597471" sldId="3742"/>
        </pc:sldMkLst>
        <pc:spChg chg="del">
          <ac:chgData name="Molly Haley1" userId="2264ca27-fef1-4fb9-96be-333087b5d2f3" providerId="ADAL" clId="{82FB8647-790F-484A-9321-E56BB88DA608}" dt="2022-05-05T09:37:10.681" v="9" actId="478"/>
          <ac:spMkLst>
            <pc:docMk/>
            <pc:sldMk cId="3798597471" sldId="3742"/>
            <ac:spMk id="8" creationId="{BBE85478-09C9-46F3-8AC9-D46E0D3A496C}"/>
          </ac:spMkLst>
        </pc:spChg>
      </pc:sldChg>
    </pc:docChg>
  </pc:docChgLst>
  <pc:docChgLst>
    <pc:chgData name="Molly Haley1" userId="2264ca27-fef1-4fb9-96be-333087b5d2f3" providerId="ADAL" clId="{9D9A19AA-9F39-42E2-9F08-DA14B1934A2D}"/>
    <pc:docChg chg="undo redo custSel addSld delSld modSld sldOrd modMainMaster">
      <pc:chgData name="Molly Haley1" userId="2264ca27-fef1-4fb9-96be-333087b5d2f3" providerId="ADAL" clId="{9D9A19AA-9F39-42E2-9F08-DA14B1934A2D}" dt="2022-05-31T15:57:26.760" v="1775" actId="113"/>
      <pc:docMkLst>
        <pc:docMk/>
      </pc:docMkLst>
      <pc:sldChg chg="add del ord">
        <pc:chgData name="Molly Haley1" userId="2264ca27-fef1-4fb9-96be-333087b5d2f3" providerId="ADAL" clId="{9D9A19AA-9F39-42E2-9F08-DA14B1934A2D}" dt="2022-05-26T15:37:37.627" v="1590"/>
        <pc:sldMkLst>
          <pc:docMk/>
          <pc:sldMk cId="3683052978" sldId="281"/>
        </pc:sldMkLst>
      </pc:sldChg>
      <pc:sldChg chg="add del ord">
        <pc:chgData name="Molly Haley1" userId="2264ca27-fef1-4fb9-96be-333087b5d2f3" providerId="ADAL" clId="{9D9A19AA-9F39-42E2-9F08-DA14B1934A2D}" dt="2022-05-26T15:37:37.627" v="1590"/>
        <pc:sldMkLst>
          <pc:docMk/>
          <pc:sldMk cId="3295698934" sldId="282"/>
        </pc:sldMkLst>
      </pc:sldChg>
      <pc:sldChg chg="add del">
        <pc:chgData name="Molly Haley1" userId="2264ca27-fef1-4fb9-96be-333087b5d2f3" providerId="ADAL" clId="{9D9A19AA-9F39-42E2-9F08-DA14B1934A2D}" dt="2022-05-26T15:39:40.759" v="1613"/>
        <pc:sldMkLst>
          <pc:docMk/>
          <pc:sldMk cId="2207923028" sldId="286"/>
        </pc:sldMkLst>
      </pc:sldChg>
      <pc:sldChg chg="modSp mod">
        <pc:chgData name="Molly Haley1" userId="2264ca27-fef1-4fb9-96be-333087b5d2f3" providerId="ADAL" clId="{9D9A19AA-9F39-42E2-9F08-DA14B1934A2D}" dt="2022-05-26T12:00:42.404" v="1570" actId="20577"/>
        <pc:sldMkLst>
          <pc:docMk/>
          <pc:sldMk cId="3653749228" sldId="288"/>
        </pc:sldMkLst>
        <pc:spChg chg="mod">
          <ac:chgData name="Molly Haley1" userId="2264ca27-fef1-4fb9-96be-333087b5d2f3" providerId="ADAL" clId="{9D9A19AA-9F39-42E2-9F08-DA14B1934A2D}" dt="2022-05-26T12:00:42.404" v="1570" actId="20577"/>
          <ac:spMkLst>
            <pc:docMk/>
            <pc:sldMk cId="3653749228" sldId="288"/>
            <ac:spMk id="3" creationId="{00000000-0000-0000-0000-000000000000}"/>
          </ac:spMkLst>
        </pc:spChg>
      </pc:sldChg>
      <pc:sldChg chg="add del">
        <pc:chgData name="Molly Haley1" userId="2264ca27-fef1-4fb9-96be-333087b5d2f3" providerId="ADAL" clId="{9D9A19AA-9F39-42E2-9F08-DA14B1934A2D}" dt="2022-05-26T15:39:40.759" v="1613"/>
        <pc:sldMkLst>
          <pc:docMk/>
          <pc:sldMk cId="89415951" sldId="289"/>
        </pc:sldMkLst>
      </pc:sldChg>
      <pc:sldChg chg="addSp delSp modSp mod">
        <pc:chgData name="Molly Haley1" userId="2264ca27-fef1-4fb9-96be-333087b5d2f3" providerId="ADAL" clId="{9D9A19AA-9F39-42E2-9F08-DA14B1934A2D}" dt="2022-05-25T15:03:43.401" v="853" actId="478"/>
        <pc:sldMkLst>
          <pc:docMk/>
          <pc:sldMk cId="1924799795" sldId="298"/>
        </pc:sldMkLst>
        <pc:spChg chg="del">
          <ac:chgData name="Molly Haley1" userId="2264ca27-fef1-4fb9-96be-333087b5d2f3" providerId="ADAL" clId="{9D9A19AA-9F39-42E2-9F08-DA14B1934A2D}" dt="2022-05-25T15:03:40.507" v="852" actId="478"/>
          <ac:spMkLst>
            <pc:docMk/>
            <pc:sldMk cId="1924799795" sldId="298"/>
            <ac:spMk id="3" creationId="{C2F2002D-02D2-4812-BCBA-469506040EAD}"/>
          </ac:spMkLst>
        </pc:spChg>
        <pc:spChg chg="add del mod">
          <ac:chgData name="Molly Haley1" userId="2264ca27-fef1-4fb9-96be-333087b5d2f3" providerId="ADAL" clId="{9D9A19AA-9F39-42E2-9F08-DA14B1934A2D}" dt="2022-05-25T15:03:43.401" v="853" actId="478"/>
          <ac:spMkLst>
            <pc:docMk/>
            <pc:sldMk cId="1924799795" sldId="298"/>
            <ac:spMk id="5" creationId="{DB3693F5-3E66-448E-9A8B-4C60C6816EE8}"/>
          </ac:spMkLst>
        </pc:spChg>
      </pc:sldChg>
      <pc:sldChg chg="add del">
        <pc:chgData name="Molly Haley1" userId="2264ca27-fef1-4fb9-96be-333087b5d2f3" providerId="ADAL" clId="{9D9A19AA-9F39-42E2-9F08-DA14B1934A2D}" dt="2022-05-25T15:04:04.952" v="854"/>
        <pc:sldMkLst>
          <pc:docMk/>
          <pc:sldMk cId="841497529" sldId="299"/>
        </pc:sldMkLst>
      </pc:sldChg>
      <pc:sldChg chg="add">
        <pc:chgData name="Molly Haley1" userId="2264ca27-fef1-4fb9-96be-333087b5d2f3" providerId="ADAL" clId="{9D9A19AA-9F39-42E2-9F08-DA14B1934A2D}" dt="2022-05-26T13:58:51.772" v="1571"/>
        <pc:sldMkLst>
          <pc:docMk/>
          <pc:sldMk cId="2610464644" sldId="301"/>
        </pc:sldMkLst>
      </pc:sldChg>
      <pc:sldChg chg="modSp mod">
        <pc:chgData name="Molly Haley1" userId="2264ca27-fef1-4fb9-96be-333087b5d2f3" providerId="ADAL" clId="{9D9A19AA-9F39-42E2-9F08-DA14B1934A2D}" dt="2022-05-31T10:30:15.233" v="1735" actId="14100"/>
        <pc:sldMkLst>
          <pc:docMk/>
          <pc:sldMk cId="1431544378" sldId="306"/>
        </pc:sldMkLst>
        <pc:spChg chg="mod">
          <ac:chgData name="Molly Haley1" userId="2264ca27-fef1-4fb9-96be-333087b5d2f3" providerId="ADAL" clId="{9D9A19AA-9F39-42E2-9F08-DA14B1934A2D}" dt="2022-05-31T10:30:15.233" v="1735" actId="14100"/>
          <ac:spMkLst>
            <pc:docMk/>
            <pc:sldMk cId="1431544378" sldId="306"/>
            <ac:spMk id="5" creationId="{74E5C359-EDF7-4B98-9E7A-26420788651C}"/>
          </ac:spMkLst>
        </pc:spChg>
      </pc:sldChg>
      <pc:sldChg chg="add">
        <pc:chgData name="Molly Haley1" userId="2264ca27-fef1-4fb9-96be-333087b5d2f3" providerId="ADAL" clId="{9D9A19AA-9F39-42E2-9F08-DA14B1934A2D}" dt="2022-05-26T13:58:51.772" v="1571"/>
        <pc:sldMkLst>
          <pc:docMk/>
          <pc:sldMk cId="2099160407" sldId="308"/>
        </pc:sldMkLst>
      </pc:sldChg>
      <pc:sldChg chg="modSp add del mod">
        <pc:chgData name="Molly Haley1" userId="2264ca27-fef1-4fb9-96be-333087b5d2f3" providerId="ADAL" clId="{9D9A19AA-9F39-42E2-9F08-DA14B1934A2D}" dt="2022-05-25T16:21:42.950" v="914" actId="1076"/>
        <pc:sldMkLst>
          <pc:docMk/>
          <pc:sldMk cId="4252492987" sldId="309"/>
        </pc:sldMkLst>
        <pc:spChg chg="mod">
          <ac:chgData name="Molly Haley1" userId="2264ca27-fef1-4fb9-96be-333087b5d2f3" providerId="ADAL" clId="{9D9A19AA-9F39-42E2-9F08-DA14B1934A2D}" dt="2022-05-25T16:21:42.950" v="914" actId="1076"/>
          <ac:spMkLst>
            <pc:docMk/>
            <pc:sldMk cId="4252492987" sldId="309"/>
            <ac:spMk id="3" creationId="{CE411B73-63C2-470E-9514-442C30BF1E7E}"/>
          </ac:spMkLst>
        </pc:spChg>
      </pc:sldChg>
      <pc:sldChg chg="modSp mod">
        <pc:chgData name="Molly Haley1" userId="2264ca27-fef1-4fb9-96be-333087b5d2f3" providerId="ADAL" clId="{9D9A19AA-9F39-42E2-9F08-DA14B1934A2D}" dt="2022-05-25T15:04:24.815" v="861" actId="20577"/>
        <pc:sldMkLst>
          <pc:docMk/>
          <pc:sldMk cId="3324695576" sldId="352"/>
        </pc:sldMkLst>
        <pc:spChg chg="mod">
          <ac:chgData name="Molly Haley1" userId="2264ca27-fef1-4fb9-96be-333087b5d2f3" providerId="ADAL" clId="{9D9A19AA-9F39-42E2-9F08-DA14B1934A2D}" dt="2022-05-25T15:04:24.815" v="861" actId="20577"/>
          <ac:spMkLst>
            <pc:docMk/>
            <pc:sldMk cId="3324695576" sldId="352"/>
            <ac:spMk id="5" creationId="{00000000-0000-0000-0000-000000000000}"/>
          </ac:spMkLst>
        </pc:spChg>
      </pc:sldChg>
      <pc:sldChg chg="add">
        <pc:chgData name="Molly Haley1" userId="2264ca27-fef1-4fb9-96be-333087b5d2f3" providerId="ADAL" clId="{9D9A19AA-9F39-42E2-9F08-DA14B1934A2D}" dt="2022-05-25T15:27:50.445" v="864"/>
        <pc:sldMkLst>
          <pc:docMk/>
          <pc:sldMk cId="1330211914" sldId="826"/>
        </pc:sldMkLst>
      </pc:sldChg>
      <pc:sldChg chg="del">
        <pc:chgData name="Molly Haley1" userId="2264ca27-fef1-4fb9-96be-333087b5d2f3" providerId="ADAL" clId="{9D9A19AA-9F39-42E2-9F08-DA14B1934A2D}" dt="2022-05-20T10:11:56.964" v="32" actId="47"/>
        <pc:sldMkLst>
          <pc:docMk/>
          <pc:sldMk cId="326600112" sldId="829"/>
        </pc:sldMkLst>
      </pc:sldChg>
      <pc:sldChg chg="addSp delSp modSp mod">
        <pc:chgData name="Molly Haley1" userId="2264ca27-fef1-4fb9-96be-333087b5d2f3" providerId="ADAL" clId="{9D9A19AA-9F39-42E2-9F08-DA14B1934A2D}" dt="2022-05-26T15:36:02.607" v="1588" actId="1076"/>
        <pc:sldMkLst>
          <pc:docMk/>
          <pc:sldMk cId="16080381" sldId="883"/>
        </pc:sldMkLst>
        <pc:spChg chg="mod">
          <ac:chgData name="Molly Haley1" userId="2264ca27-fef1-4fb9-96be-333087b5d2f3" providerId="ADAL" clId="{9D9A19AA-9F39-42E2-9F08-DA14B1934A2D}" dt="2022-05-25T14:57:58.684" v="837" actId="1076"/>
          <ac:spMkLst>
            <pc:docMk/>
            <pc:sldMk cId="16080381" sldId="883"/>
            <ac:spMk id="2" creationId="{3BBF64D1-DD4B-479C-8274-060EA4CFB223}"/>
          </ac:spMkLst>
        </pc:spChg>
        <pc:spChg chg="mod">
          <ac:chgData name="Molly Haley1" userId="2264ca27-fef1-4fb9-96be-333087b5d2f3" providerId="ADAL" clId="{9D9A19AA-9F39-42E2-9F08-DA14B1934A2D}" dt="2022-05-25T14:52:58.687" v="834" actId="1076"/>
          <ac:spMkLst>
            <pc:docMk/>
            <pc:sldMk cId="16080381" sldId="883"/>
            <ac:spMk id="3" creationId="{46664FD0-4BE7-4B08-81D6-8FB1EF60F749}"/>
          </ac:spMkLst>
        </pc:spChg>
        <pc:graphicFrameChg chg="del">
          <ac:chgData name="Molly Haley1" userId="2264ca27-fef1-4fb9-96be-333087b5d2f3" providerId="ADAL" clId="{9D9A19AA-9F39-42E2-9F08-DA14B1934A2D}" dt="2022-05-20T10:11:40.240" v="24" actId="478"/>
          <ac:graphicFrameMkLst>
            <pc:docMk/>
            <pc:sldMk cId="16080381" sldId="883"/>
            <ac:graphicFrameMk id="4" creationId="{BF7D3E6F-80DE-47F7-9759-B55A701374F3}"/>
          </ac:graphicFrameMkLst>
        </pc:graphicFrameChg>
        <pc:graphicFrameChg chg="add del mod">
          <ac:chgData name="Molly Haley1" userId="2264ca27-fef1-4fb9-96be-333087b5d2f3" providerId="ADAL" clId="{9D9A19AA-9F39-42E2-9F08-DA14B1934A2D}" dt="2022-05-25T14:51:27.952" v="820" actId="478"/>
          <ac:graphicFrameMkLst>
            <pc:docMk/>
            <pc:sldMk cId="16080381" sldId="883"/>
            <ac:graphicFrameMk id="5" creationId="{4BB888F0-F68D-4E2B-9B33-5C97863CA74C}"/>
          </ac:graphicFrameMkLst>
        </pc:graphicFrameChg>
        <pc:graphicFrameChg chg="add mod">
          <ac:chgData name="Molly Haley1" userId="2264ca27-fef1-4fb9-96be-333087b5d2f3" providerId="ADAL" clId="{9D9A19AA-9F39-42E2-9F08-DA14B1934A2D}" dt="2022-05-26T15:36:02.607" v="1588" actId="1076"/>
          <ac:graphicFrameMkLst>
            <pc:docMk/>
            <pc:sldMk cId="16080381" sldId="883"/>
            <ac:graphicFrameMk id="5" creationId="{50FF595F-90A3-41B1-9907-D2D8842B7E21}"/>
          </ac:graphicFrameMkLst>
        </pc:graphicFrameChg>
        <pc:graphicFrameChg chg="add mod">
          <ac:chgData name="Molly Haley1" userId="2264ca27-fef1-4fb9-96be-333087b5d2f3" providerId="ADAL" clId="{9D9A19AA-9F39-42E2-9F08-DA14B1934A2D}" dt="2022-05-25T16:52:33.416" v="1054"/>
          <ac:graphicFrameMkLst>
            <pc:docMk/>
            <pc:sldMk cId="16080381" sldId="883"/>
            <ac:graphicFrameMk id="6" creationId="{C4D4F7B8-A6D6-417B-A44F-ADBF9E3101CF}"/>
          </ac:graphicFrameMkLst>
        </pc:graphicFrameChg>
        <pc:graphicFrameChg chg="del">
          <ac:chgData name="Molly Haley1" userId="2264ca27-fef1-4fb9-96be-333087b5d2f3" providerId="ADAL" clId="{9D9A19AA-9F39-42E2-9F08-DA14B1934A2D}" dt="2022-05-20T10:11:38.983" v="23" actId="478"/>
          <ac:graphicFrameMkLst>
            <pc:docMk/>
            <pc:sldMk cId="16080381" sldId="883"/>
            <ac:graphicFrameMk id="7" creationId="{87274667-04B2-40F0-8F74-724B225446F5}"/>
          </ac:graphicFrameMkLst>
        </pc:graphicFrameChg>
        <pc:graphicFrameChg chg="add del mod">
          <ac:chgData name="Molly Haley1" userId="2264ca27-fef1-4fb9-96be-333087b5d2f3" providerId="ADAL" clId="{9D9A19AA-9F39-42E2-9F08-DA14B1934A2D}" dt="2022-05-26T15:34:53.948" v="1582" actId="478"/>
          <ac:graphicFrameMkLst>
            <pc:docMk/>
            <pc:sldMk cId="16080381" sldId="883"/>
            <ac:graphicFrameMk id="8" creationId="{CE722AC6-20B0-4614-AC1A-0D66588CA2AC}"/>
          </ac:graphicFrameMkLst>
        </pc:graphicFrameChg>
      </pc:sldChg>
      <pc:sldChg chg="add del">
        <pc:chgData name="Molly Haley1" userId="2264ca27-fef1-4fb9-96be-333087b5d2f3" providerId="ADAL" clId="{9D9A19AA-9F39-42E2-9F08-DA14B1934A2D}" dt="2022-05-26T14:25:21.971" v="1581"/>
        <pc:sldMkLst>
          <pc:docMk/>
          <pc:sldMk cId="416191731" sldId="885"/>
        </pc:sldMkLst>
      </pc:sldChg>
      <pc:sldChg chg="add del">
        <pc:chgData name="Molly Haley1" userId="2264ca27-fef1-4fb9-96be-333087b5d2f3" providerId="ADAL" clId="{9D9A19AA-9F39-42E2-9F08-DA14B1934A2D}" dt="2022-05-26T14:25:21.971" v="1581"/>
        <pc:sldMkLst>
          <pc:docMk/>
          <pc:sldMk cId="998598407" sldId="886"/>
        </pc:sldMkLst>
      </pc:sldChg>
      <pc:sldChg chg="del">
        <pc:chgData name="Molly Haley1" userId="2264ca27-fef1-4fb9-96be-333087b5d2f3" providerId="ADAL" clId="{9D9A19AA-9F39-42E2-9F08-DA14B1934A2D}" dt="2022-05-20T10:11:53.588" v="30" actId="47"/>
        <pc:sldMkLst>
          <pc:docMk/>
          <pc:sldMk cId="684685687" sldId="889"/>
        </pc:sldMkLst>
      </pc:sldChg>
      <pc:sldChg chg="modSp add del mod ord">
        <pc:chgData name="Molly Haley1" userId="2264ca27-fef1-4fb9-96be-333087b5d2f3" providerId="ADAL" clId="{9D9A19AA-9F39-42E2-9F08-DA14B1934A2D}" dt="2022-05-26T15:37:37.627" v="1590"/>
        <pc:sldMkLst>
          <pc:docMk/>
          <pc:sldMk cId="4247919414" sldId="889"/>
        </pc:sldMkLst>
        <pc:spChg chg="mod">
          <ac:chgData name="Molly Haley1" userId="2264ca27-fef1-4fb9-96be-333087b5d2f3" providerId="ADAL" clId="{9D9A19AA-9F39-42E2-9F08-DA14B1934A2D}" dt="2022-05-25T16:40:39.741" v="932" actId="2711"/>
          <ac:spMkLst>
            <pc:docMk/>
            <pc:sldMk cId="4247919414" sldId="889"/>
            <ac:spMk id="3" creationId="{2F0289D2-D04C-4F0F-9BBD-22F701DD362D}"/>
          </ac:spMkLst>
        </pc:spChg>
      </pc:sldChg>
      <pc:sldChg chg="add del ord">
        <pc:chgData name="Molly Haley1" userId="2264ca27-fef1-4fb9-96be-333087b5d2f3" providerId="ADAL" clId="{9D9A19AA-9F39-42E2-9F08-DA14B1934A2D}" dt="2022-05-26T15:37:37.627" v="1590"/>
        <pc:sldMkLst>
          <pc:docMk/>
          <pc:sldMk cId="1791243555" sldId="892"/>
        </pc:sldMkLst>
      </pc:sldChg>
      <pc:sldChg chg="del">
        <pc:chgData name="Molly Haley1" userId="2264ca27-fef1-4fb9-96be-333087b5d2f3" providerId="ADAL" clId="{9D9A19AA-9F39-42E2-9F08-DA14B1934A2D}" dt="2022-05-20T10:11:50.210" v="28" actId="47"/>
        <pc:sldMkLst>
          <pc:docMk/>
          <pc:sldMk cId="2390959839" sldId="892"/>
        </pc:sldMkLst>
      </pc:sldChg>
      <pc:sldChg chg="add del ord">
        <pc:chgData name="Molly Haley1" userId="2264ca27-fef1-4fb9-96be-333087b5d2f3" providerId="ADAL" clId="{9D9A19AA-9F39-42E2-9F08-DA14B1934A2D}" dt="2022-05-26T15:37:37.627" v="1590"/>
        <pc:sldMkLst>
          <pc:docMk/>
          <pc:sldMk cId="2556345678" sldId="894"/>
        </pc:sldMkLst>
      </pc:sldChg>
      <pc:sldChg chg="add del">
        <pc:chgData name="Molly Haley1" userId="2264ca27-fef1-4fb9-96be-333087b5d2f3" providerId="ADAL" clId="{9D9A19AA-9F39-42E2-9F08-DA14B1934A2D}" dt="2022-05-26T15:39:40.759" v="1613"/>
        <pc:sldMkLst>
          <pc:docMk/>
          <pc:sldMk cId="91855290" sldId="895"/>
        </pc:sldMkLst>
      </pc:sldChg>
      <pc:sldChg chg="add del ord">
        <pc:chgData name="Molly Haley1" userId="2264ca27-fef1-4fb9-96be-333087b5d2f3" providerId="ADAL" clId="{9D9A19AA-9F39-42E2-9F08-DA14B1934A2D}" dt="2022-05-26T15:37:37.627" v="1590"/>
        <pc:sldMkLst>
          <pc:docMk/>
          <pc:sldMk cId="2931994745" sldId="897"/>
        </pc:sldMkLst>
      </pc:sldChg>
      <pc:sldChg chg="add del ord">
        <pc:chgData name="Molly Haley1" userId="2264ca27-fef1-4fb9-96be-333087b5d2f3" providerId="ADAL" clId="{9D9A19AA-9F39-42E2-9F08-DA14B1934A2D}" dt="2022-05-26T15:37:37.627" v="1590"/>
        <pc:sldMkLst>
          <pc:docMk/>
          <pc:sldMk cId="1041951049" sldId="899"/>
        </pc:sldMkLst>
      </pc:sldChg>
      <pc:sldChg chg="add del">
        <pc:chgData name="Molly Haley1" userId="2264ca27-fef1-4fb9-96be-333087b5d2f3" providerId="ADAL" clId="{9D9A19AA-9F39-42E2-9F08-DA14B1934A2D}" dt="2022-05-25T15:07:28.766" v="863"/>
        <pc:sldMkLst>
          <pc:docMk/>
          <pc:sldMk cId="1440704070" sldId="1542"/>
        </pc:sldMkLst>
      </pc:sldChg>
      <pc:sldChg chg="modSp mod">
        <pc:chgData name="Molly Haley1" userId="2264ca27-fef1-4fb9-96be-333087b5d2f3" providerId="ADAL" clId="{9D9A19AA-9F39-42E2-9F08-DA14B1934A2D}" dt="2022-05-31T15:57:26.760" v="1775" actId="113"/>
        <pc:sldMkLst>
          <pc:docMk/>
          <pc:sldMk cId="4043476305" sldId="1828"/>
        </pc:sldMkLst>
        <pc:spChg chg="mod">
          <ac:chgData name="Molly Haley1" userId="2264ca27-fef1-4fb9-96be-333087b5d2f3" providerId="ADAL" clId="{9D9A19AA-9F39-42E2-9F08-DA14B1934A2D}" dt="2022-05-31T15:57:26.760" v="1775" actId="113"/>
          <ac:spMkLst>
            <pc:docMk/>
            <pc:sldMk cId="4043476305" sldId="1828"/>
            <ac:spMk id="3" creationId="{8305965E-4D48-4A02-84D8-0877867BBAD2}"/>
          </ac:spMkLst>
        </pc:spChg>
      </pc:sldChg>
      <pc:sldChg chg="modSp mod ord">
        <pc:chgData name="Molly Haley1" userId="2264ca27-fef1-4fb9-96be-333087b5d2f3" providerId="ADAL" clId="{9D9A19AA-9F39-42E2-9F08-DA14B1934A2D}" dt="2022-05-25T15:01:55.873" v="843"/>
        <pc:sldMkLst>
          <pc:docMk/>
          <pc:sldMk cId="507012517" sldId="2055"/>
        </pc:sldMkLst>
        <pc:graphicFrameChg chg="mod modGraphic">
          <ac:chgData name="Molly Haley1" userId="2264ca27-fef1-4fb9-96be-333087b5d2f3" providerId="ADAL" clId="{9D9A19AA-9F39-42E2-9F08-DA14B1934A2D}" dt="2022-05-20T12:14:10.177" v="215" actId="14100"/>
          <ac:graphicFrameMkLst>
            <pc:docMk/>
            <pc:sldMk cId="507012517" sldId="2055"/>
            <ac:graphicFrameMk id="3" creationId="{8F769C19-7B42-496C-AAF9-C40E9BDC23C2}"/>
          </ac:graphicFrameMkLst>
        </pc:graphicFrameChg>
      </pc:sldChg>
      <pc:sldChg chg="del">
        <pc:chgData name="Molly Haley1" userId="2264ca27-fef1-4fb9-96be-333087b5d2f3" providerId="ADAL" clId="{9D9A19AA-9F39-42E2-9F08-DA14B1934A2D}" dt="2022-05-20T10:10:24.246" v="1" actId="47"/>
        <pc:sldMkLst>
          <pc:docMk/>
          <pc:sldMk cId="1581998138" sldId="3426"/>
        </pc:sldMkLst>
      </pc:sldChg>
      <pc:sldChg chg="modSp mod">
        <pc:chgData name="Molly Haley1" userId="2264ca27-fef1-4fb9-96be-333087b5d2f3" providerId="ADAL" clId="{9D9A19AA-9F39-42E2-9F08-DA14B1934A2D}" dt="2022-05-26T11:23:43.844" v="1271" actId="20577"/>
        <pc:sldMkLst>
          <pc:docMk/>
          <pc:sldMk cId="1239367114" sldId="3452"/>
        </pc:sldMkLst>
        <pc:spChg chg="mod">
          <ac:chgData name="Molly Haley1" userId="2264ca27-fef1-4fb9-96be-333087b5d2f3" providerId="ADAL" clId="{9D9A19AA-9F39-42E2-9F08-DA14B1934A2D}" dt="2022-05-24T08:06:15.398" v="218" actId="20577"/>
          <ac:spMkLst>
            <pc:docMk/>
            <pc:sldMk cId="1239367114" sldId="3452"/>
            <ac:spMk id="2" creationId="{00000000-0000-0000-0000-000000000000}"/>
          </ac:spMkLst>
        </pc:spChg>
        <pc:graphicFrameChg chg="mod modGraphic">
          <ac:chgData name="Molly Haley1" userId="2264ca27-fef1-4fb9-96be-333087b5d2f3" providerId="ADAL" clId="{9D9A19AA-9F39-42E2-9F08-DA14B1934A2D}" dt="2022-05-24T08:12:06.551" v="242" actId="20577"/>
          <ac:graphicFrameMkLst>
            <pc:docMk/>
            <pc:sldMk cId="1239367114" sldId="3452"/>
            <ac:graphicFrameMk id="3" creationId="{B7FC0BBF-9ED9-4F27-BC89-B0490D1F28AE}"/>
          </ac:graphicFrameMkLst>
        </pc:graphicFrameChg>
        <pc:graphicFrameChg chg="mod modGraphic">
          <ac:chgData name="Molly Haley1" userId="2264ca27-fef1-4fb9-96be-333087b5d2f3" providerId="ADAL" clId="{9D9A19AA-9F39-42E2-9F08-DA14B1934A2D}" dt="2022-05-25T12:42:11.390" v="445" actId="20577"/>
          <ac:graphicFrameMkLst>
            <pc:docMk/>
            <pc:sldMk cId="1239367114" sldId="3452"/>
            <ac:graphicFrameMk id="8" creationId="{00000000-0000-0000-0000-000000000000}"/>
          </ac:graphicFrameMkLst>
        </pc:graphicFrameChg>
        <pc:graphicFrameChg chg="mod modGraphic">
          <ac:chgData name="Molly Haley1" userId="2264ca27-fef1-4fb9-96be-333087b5d2f3" providerId="ADAL" clId="{9D9A19AA-9F39-42E2-9F08-DA14B1934A2D}" dt="2022-05-26T11:23:43.844" v="1271" actId="20577"/>
          <ac:graphicFrameMkLst>
            <pc:docMk/>
            <pc:sldMk cId="1239367114" sldId="3452"/>
            <ac:graphicFrameMk id="10" creationId="{633F724F-9DB4-4212-AFB1-BFFC700EC4F5}"/>
          </ac:graphicFrameMkLst>
        </pc:graphicFrameChg>
        <pc:graphicFrameChg chg="mod modGraphic">
          <ac:chgData name="Molly Haley1" userId="2264ca27-fef1-4fb9-96be-333087b5d2f3" providerId="ADAL" clId="{9D9A19AA-9F39-42E2-9F08-DA14B1934A2D}" dt="2022-05-26T11:22:00.266" v="1262" actId="13926"/>
          <ac:graphicFrameMkLst>
            <pc:docMk/>
            <pc:sldMk cId="1239367114" sldId="3452"/>
            <ac:graphicFrameMk id="13" creationId="{B8BF9BD6-7E5F-433D-B4F5-DE4688AAC096}"/>
          </ac:graphicFrameMkLst>
        </pc:graphicFrameChg>
        <pc:graphicFrameChg chg="mod modGraphic">
          <ac:chgData name="Molly Haley1" userId="2264ca27-fef1-4fb9-96be-333087b5d2f3" providerId="ADAL" clId="{9D9A19AA-9F39-42E2-9F08-DA14B1934A2D}" dt="2022-05-24T08:11:22.117" v="227" actId="1076"/>
          <ac:graphicFrameMkLst>
            <pc:docMk/>
            <pc:sldMk cId="1239367114" sldId="3452"/>
            <ac:graphicFrameMk id="15" creationId="{42EE730E-F0A3-42A8-B50D-066A227D258C}"/>
          </ac:graphicFrameMkLst>
        </pc:graphicFrameChg>
      </pc:sldChg>
      <pc:sldChg chg="add del">
        <pc:chgData name="Molly Haley1" userId="2264ca27-fef1-4fb9-96be-333087b5d2f3" providerId="ADAL" clId="{9D9A19AA-9F39-42E2-9F08-DA14B1934A2D}" dt="2022-05-25T15:27:50.445" v="864"/>
        <pc:sldMkLst>
          <pc:docMk/>
          <pc:sldMk cId="1464886784" sldId="3614"/>
        </pc:sldMkLst>
      </pc:sldChg>
      <pc:sldChg chg="add">
        <pc:chgData name="Molly Haley1" userId="2264ca27-fef1-4fb9-96be-333087b5d2f3" providerId="ADAL" clId="{9D9A19AA-9F39-42E2-9F08-DA14B1934A2D}" dt="2022-05-25T15:27:50.445" v="864"/>
        <pc:sldMkLst>
          <pc:docMk/>
          <pc:sldMk cId="3651624517" sldId="3618"/>
        </pc:sldMkLst>
      </pc:sldChg>
      <pc:sldChg chg="add">
        <pc:chgData name="Molly Haley1" userId="2264ca27-fef1-4fb9-96be-333087b5d2f3" providerId="ADAL" clId="{9D9A19AA-9F39-42E2-9F08-DA14B1934A2D}" dt="2022-05-25T15:27:50.445" v="864"/>
        <pc:sldMkLst>
          <pc:docMk/>
          <pc:sldMk cId="2188896848" sldId="3621"/>
        </pc:sldMkLst>
      </pc:sldChg>
      <pc:sldChg chg="add">
        <pc:chgData name="Molly Haley1" userId="2264ca27-fef1-4fb9-96be-333087b5d2f3" providerId="ADAL" clId="{9D9A19AA-9F39-42E2-9F08-DA14B1934A2D}" dt="2022-05-25T15:27:50.445" v="864"/>
        <pc:sldMkLst>
          <pc:docMk/>
          <pc:sldMk cId="4125565058" sldId="3622"/>
        </pc:sldMkLst>
      </pc:sldChg>
      <pc:sldChg chg="add">
        <pc:chgData name="Molly Haley1" userId="2264ca27-fef1-4fb9-96be-333087b5d2f3" providerId="ADAL" clId="{9D9A19AA-9F39-42E2-9F08-DA14B1934A2D}" dt="2022-05-25T15:27:50.445" v="864"/>
        <pc:sldMkLst>
          <pc:docMk/>
          <pc:sldMk cId="4150386916" sldId="3623"/>
        </pc:sldMkLst>
      </pc:sldChg>
      <pc:sldChg chg="add">
        <pc:chgData name="Molly Haley1" userId="2264ca27-fef1-4fb9-96be-333087b5d2f3" providerId="ADAL" clId="{9D9A19AA-9F39-42E2-9F08-DA14B1934A2D}" dt="2022-05-25T15:07:15.916" v="862"/>
        <pc:sldMkLst>
          <pc:docMk/>
          <pc:sldMk cId="4003900481" sldId="3625"/>
        </pc:sldMkLst>
      </pc:sldChg>
      <pc:sldChg chg="add">
        <pc:chgData name="Molly Haley1" userId="2264ca27-fef1-4fb9-96be-333087b5d2f3" providerId="ADAL" clId="{9D9A19AA-9F39-42E2-9F08-DA14B1934A2D}" dt="2022-05-25T15:27:50.445" v="864"/>
        <pc:sldMkLst>
          <pc:docMk/>
          <pc:sldMk cId="2793497269" sldId="3626"/>
        </pc:sldMkLst>
      </pc:sldChg>
      <pc:sldChg chg="add">
        <pc:chgData name="Molly Haley1" userId="2264ca27-fef1-4fb9-96be-333087b5d2f3" providerId="ADAL" clId="{9D9A19AA-9F39-42E2-9F08-DA14B1934A2D}" dt="2022-05-25T15:27:50.445" v="864"/>
        <pc:sldMkLst>
          <pc:docMk/>
          <pc:sldMk cId="2804278967" sldId="3627"/>
        </pc:sldMkLst>
      </pc:sldChg>
      <pc:sldChg chg="add">
        <pc:chgData name="Molly Haley1" userId="2264ca27-fef1-4fb9-96be-333087b5d2f3" providerId="ADAL" clId="{9D9A19AA-9F39-42E2-9F08-DA14B1934A2D}" dt="2022-05-25T15:27:50.445" v="864"/>
        <pc:sldMkLst>
          <pc:docMk/>
          <pc:sldMk cId="2190136788" sldId="3628"/>
        </pc:sldMkLst>
      </pc:sldChg>
      <pc:sldChg chg="add">
        <pc:chgData name="Molly Haley1" userId="2264ca27-fef1-4fb9-96be-333087b5d2f3" providerId="ADAL" clId="{9D9A19AA-9F39-42E2-9F08-DA14B1934A2D}" dt="2022-05-25T15:27:50.445" v="864"/>
        <pc:sldMkLst>
          <pc:docMk/>
          <pc:sldMk cId="2314586981" sldId="3629"/>
        </pc:sldMkLst>
      </pc:sldChg>
      <pc:sldChg chg="add">
        <pc:chgData name="Molly Haley1" userId="2264ca27-fef1-4fb9-96be-333087b5d2f3" providerId="ADAL" clId="{9D9A19AA-9F39-42E2-9F08-DA14B1934A2D}" dt="2022-05-25T15:27:50.445" v="864"/>
        <pc:sldMkLst>
          <pc:docMk/>
          <pc:sldMk cId="4047730077" sldId="3630"/>
        </pc:sldMkLst>
      </pc:sldChg>
      <pc:sldChg chg="add">
        <pc:chgData name="Molly Haley1" userId="2264ca27-fef1-4fb9-96be-333087b5d2f3" providerId="ADAL" clId="{9D9A19AA-9F39-42E2-9F08-DA14B1934A2D}" dt="2022-05-25T15:27:50.445" v="864"/>
        <pc:sldMkLst>
          <pc:docMk/>
          <pc:sldMk cId="569180159" sldId="3631"/>
        </pc:sldMkLst>
      </pc:sldChg>
      <pc:sldChg chg="add">
        <pc:chgData name="Molly Haley1" userId="2264ca27-fef1-4fb9-96be-333087b5d2f3" providerId="ADAL" clId="{9D9A19AA-9F39-42E2-9F08-DA14B1934A2D}" dt="2022-05-25T15:27:50.445" v="864"/>
        <pc:sldMkLst>
          <pc:docMk/>
          <pc:sldMk cId="645885082" sldId="3633"/>
        </pc:sldMkLst>
      </pc:sldChg>
      <pc:sldChg chg="add">
        <pc:chgData name="Molly Haley1" userId="2264ca27-fef1-4fb9-96be-333087b5d2f3" providerId="ADAL" clId="{9D9A19AA-9F39-42E2-9F08-DA14B1934A2D}" dt="2022-05-25T15:27:50.445" v="864"/>
        <pc:sldMkLst>
          <pc:docMk/>
          <pc:sldMk cId="1907499256" sldId="3634"/>
        </pc:sldMkLst>
      </pc:sldChg>
      <pc:sldChg chg="add">
        <pc:chgData name="Molly Haley1" userId="2264ca27-fef1-4fb9-96be-333087b5d2f3" providerId="ADAL" clId="{9D9A19AA-9F39-42E2-9F08-DA14B1934A2D}" dt="2022-05-25T15:27:50.445" v="864"/>
        <pc:sldMkLst>
          <pc:docMk/>
          <pc:sldMk cId="3030049345" sldId="3635"/>
        </pc:sldMkLst>
      </pc:sldChg>
      <pc:sldChg chg="add">
        <pc:chgData name="Molly Haley1" userId="2264ca27-fef1-4fb9-96be-333087b5d2f3" providerId="ADAL" clId="{9D9A19AA-9F39-42E2-9F08-DA14B1934A2D}" dt="2022-05-25T15:27:50.445" v="864"/>
        <pc:sldMkLst>
          <pc:docMk/>
          <pc:sldMk cId="3158035995" sldId="3636"/>
        </pc:sldMkLst>
      </pc:sldChg>
      <pc:sldChg chg="del">
        <pc:chgData name="Molly Haley1" userId="2264ca27-fef1-4fb9-96be-333087b5d2f3" providerId="ADAL" clId="{9D9A19AA-9F39-42E2-9F08-DA14B1934A2D}" dt="2022-05-20T10:11:26.319" v="19" actId="47"/>
        <pc:sldMkLst>
          <pc:docMk/>
          <pc:sldMk cId="133241537" sldId="3672"/>
        </pc:sldMkLst>
      </pc:sldChg>
      <pc:sldChg chg="del">
        <pc:chgData name="Molly Haley1" userId="2264ca27-fef1-4fb9-96be-333087b5d2f3" providerId="ADAL" clId="{9D9A19AA-9F39-42E2-9F08-DA14B1934A2D}" dt="2022-05-20T10:12:02.861" v="35" actId="47"/>
        <pc:sldMkLst>
          <pc:docMk/>
          <pc:sldMk cId="1309923229" sldId="3676"/>
        </pc:sldMkLst>
      </pc:sldChg>
      <pc:sldChg chg="addSp delSp modSp mod">
        <pc:chgData name="Molly Haley1" userId="2264ca27-fef1-4fb9-96be-333087b5d2f3" providerId="ADAL" clId="{9D9A19AA-9F39-42E2-9F08-DA14B1934A2D}" dt="2022-05-25T15:59:02.659" v="870" actId="1076"/>
        <pc:sldMkLst>
          <pc:docMk/>
          <pc:sldMk cId="1291625849" sldId="3685"/>
        </pc:sldMkLst>
        <pc:graphicFrameChg chg="add mod">
          <ac:chgData name="Molly Haley1" userId="2264ca27-fef1-4fb9-96be-333087b5d2f3" providerId="ADAL" clId="{9D9A19AA-9F39-42E2-9F08-DA14B1934A2D}" dt="2022-05-25T15:59:02.659" v="870" actId="1076"/>
          <ac:graphicFrameMkLst>
            <pc:docMk/>
            <pc:sldMk cId="1291625849" sldId="3685"/>
            <ac:graphicFrameMk id="3" creationId="{716F11DC-F2FB-4EBC-993E-DDD448B8CAFE}"/>
          </ac:graphicFrameMkLst>
        </pc:graphicFrameChg>
        <pc:graphicFrameChg chg="del">
          <ac:chgData name="Molly Haley1" userId="2264ca27-fef1-4fb9-96be-333087b5d2f3" providerId="ADAL" clId="{9D9A19AA-9F39-42E2-9F08-DA14B1934A2D}" dt="2022-05-20T10:12:05.951" v="36" actId="478"/>
          <ac:graphicFrameMkLst>
            <pc:docMk/>
            <pc:sldMk cId="1291625849" sldId="3685"/>
            <ac:graphicFrameMk id="5" creationId="{C4974A25-6E48-4FFB-8F34-851E04C85C84}"/>
          </ac:graphicFrameMkLst>
        </pc:graphicFrameChg>
      </pc:sldChg>
      <pc:sldChg chg="modSp add del mod">
        <pc:chgData name="Molly Haley1" userId="2264ca27-fef1-4fb9-96be-333087b5d2f3" providerId="ADAL" clId="{9D9A19AA-9F39-42E2-9F08-DA14B1934A2D}" dt="2022-05-25T16:38:45.209" v="926" actId="403"/>
        <pc:sldMkLst>
          <pc:docMk/>
          <pc:sldMk cId="1116173064" sldId="3724"/>
        </pc:sldMkLst>
        <pc:spChg chg="mod">
          <ac:chgData name="Molly Haley1" userId="2264ca27-fef1-4fb9-96be-333087b5d2f3" providerId="ADAL" clId="{9D9A19AA-9F39-42E2-9F08-DA14B1934A2D}" dt="2022-05-25T12:43:04.804" v="469" actId="1076"/>
          <ac:spMkLst>
            <pc:docMk/>
            <pc:sldMk cId="1116173064" sldId="3724"/>
            <ac:spMk id="2" creationId="{00000000-0000-0000-0000-000000000000}"/>
          </ac:spMkLst>
        </pc:spChg>
        <pc:graphicFrameChg chg="modGraphic">
          <ac:chgData name="Molly Haley1" userId="2264ca27-fef1-4fb9-96be-333087b5d2f3" providerId="ADAL" clId="{9D9A19AA-9F39-42E2-9F08-DA14B1934A2D}" dt="2022-05-25T16:38:45.209" v="926" actId="403"/>
          <ac:graphicFrameMkLst>
            <pc:docMk/>
            <pc:sldMk cId="1116173064" sldId="3724"/>
            <ac:graphicFrameMk id="10" creationId="{633F724F-9DB4-4212-AFB1-BFFC700EC4F5}"/>
          </ac:graphicFrameMkLst>
        </pc:graphicFrameChg>
        <pc:graphicFrameChg chg="modGraphic">
          <ac:chgData name="Molly Haley1" userId="2264ca27-fef1-4fb9-96be-333087b5d2f3" providerId="ADAL" clId="{9D9A19AA-9F39-42E2-9F08-DA14B1934A2D}" dt="2022-05-24T10:14:58.719" v="401" actId="20577"/>
          <ac:graphicFrameMkLst>
            <pc:docMk/>
            <pc:sldMk cId="1116173064" sldId="3724"/>
            <ac:graphicFrameMk id="15" creationId="{42EE730E-F0A3-42A8-B50D-066A227D258C}"/>
          </ac:graphicFrameMkLst>
        </pc:graphicFrameChg>
      </pc:sldChg>
      <pc:sldChg chg="del">
        <pc:chgData name="Molly Haley1" userId="2264ca27-fef1-4fb9-96be-333087b5d2f3" providerId="ADAL" clId="{9D9A19AA-9F39-42E2-9F08-DA14B1934A2D}" dt="2022-05-20T10:11:31.564" v="20" actId="47"/>
        <pc:sldMkLst>
          <pc:docMk/>
          <pc:sldMk cId="1059251830" sldId="3725"/>
        </pc:sldMkLst>
      </pc:sldChg>
      <pc:sldChg chg="del">
        <pc:chgData name="Molly Haley1" userId="2264ca27-fef1-4fb9-96be-333087b5d2f3" providerId="ADAL" clId="{9D9A19AA-9F39-42E2-9F08-DA14B1934A2D}" dt="2022-05-20T10:11:32.920" v="21" actId="47"/>
        <pc:sldMkLst>
          <pc:docMk/>
          <pc:sldMk cId="617335096" sldId="3726"/>
        </pc:sldMkLst>
      </pc:sldChg>
      <pc:sldChg chg="modSp del mod">
        <pc:chgData name="Molly Haley1" userId="2264ca27-fef1-4fb9-96be-333087b5d2f3" providerId="ADAL" clId="{9D9A19AA-9F39-42E2-9F08-DA14B1934A2D}" dt="2022-05-25T14:59:39.757" v="840" actId="47"/>
        <pc:sldMkLst>
          <pc:docMk/>
          <pc:sldMk cId="4229988813" sldId="3739"/>
        </pc:sldMkLst>
        <pc:spChg chg="mod">
          <ac:chgData name="Molly Haley1" userId="2264ca27-fef1-4fb9-96be-333087b5d2f3" providerId="ADAL" clId="{9D9A19AA-9F39-42E2-9F08-DA14B1934A2D}" dt="2022-05-25T14:58:57.064" v="839" actId="20577"/>
          <ac:spMkLst>
            <pc:docMk/>
            <pc:sldMk cId="4229988813" sldId="3739"/>
            <ac:spMk id="2" creationId="{172FCC0C-6A43-492C-87F0-21944FBAC77A}"/>
          </ac:spMkLst>
        </pc:spChg>
      </pc:sldChg>
      <pc:sldChg chg="addSp modSp del mod">
        <pc:chgData name="Molly Haley1" userId="2264ca27-fef1-4fb9-96be-333087b5d2f3" providerId="ADAL" clId="{9D9A19AA-9F39-42E2-9F08-DA14B1934A2D}" dt="2022-05-25T16:49:00.432" v="1053" actId="47"/>
        <pc:sldMkLst>
          <pc:docMk/>
          <pc:sldMk cId="490923480" sldId="3741"/>
        </pc:sldMkLst>
        <pc:spChg chg="mod">
          <ac:chgData name="Molly Haley1" userId="2264ca27-fef1-4fb9-96be-333087b5d2f3" providerId="ADAL" clId="{9D9A19AA-9F39-42E2-9F08-DA14B1934A2D}" dt="2022-05-25T13:42:14.355" v="672" actId="1076"/>
          <ac:spMkLst>
            <pc:docMk/>
            <pc:sldMk cId="490923480" sldId="3741"/>
            <ac:spMk id="2" creationId="{00000000-0000-0000-0000-000000000000}"/>
          </ac:spMkLst>
        </pc:spChg>
        <pc:spChg chg="add mod">
          <ac:chgData name="Molly Haley1" userId="2264ca27-fef1-4fb9-96be-333087b5d2f3" providerId="ADAL" clId="{9D9A19AA-9F39-42E2-9F08-DA14B1934A2D}" dt="2022-05-25T13:40:58.465" v="638" actId="1076"/>
          <ac:spMkLst>
            <pc:docMk/>
            <pc:sldMk cId="490923480" sldId="3741"/>
            <ac:spMk id="3" creationId="{E852E50B-759F-49E7-B6DB-05B475898124}"/>
          </ac:spMkLst>
        </pc:spChg>
        <pc:spChg chg="mod">
          <ac:chgData name="Molly Haley1" userId="2264ca27-fef1-4fb9-96be-333087b5d2f3" providerId="ADAL" clId="{9D9A19AA-9F39-42E2-9F08-DA14B1934A2D}" dt="2022-05-25T13:41:47.138" v="648" actId="1076"/>
          <ac:spMkLst>
            <pc:docMk/>
            <pc:sldMk cId="490923480" sldId="3741"/>
            <ac:spMk id="4" creationId="{5017FE3A-3EC0-48EB-8FA6-60FBEBD4EA47}"/>
          </ac:spMkLst>
        </pc:spChg>
        <pc:graphicFrameChg chg="mod modGraphic">
          <ac:chgData name="Molly Haley1" userId="2264ca27-fef1-4fb9-96be-333087b5d2f3" providerId="ADAL" clId="{9D9A19AA-9F39-42E2-9F08-DA14B1934A2D}" dt="2022-05-25T13:41:35.570" v="645" actId="1076"/>
          <ac:graphicFrameMkLst>
            <pc:docMk/>
            <pc:sldMk cId="490923480" sldId="3741"/>
            <ac:graphicFrameMk id="6" creationId="{16F7F5DB-E924-4268-9BD1-802678D181DC}"/>
          </ac:graphicFrameMkLst>
        </pc:graphicFrameChg>
        <pc:graphicFrameChg chg="mod modGraphic">
          <ac:chgData name="Molly Haley1" userId="2264ca27-fef1-4fb9-96be-333087b5d2f3" providerId="ADAL" clId="{9D9A19AA-9F39-42E2-9F08-DA14B1934A2D}" dt="2022-05-25T13:41:30.433" v="643" actId="1076"/>
          <ac:graphicFrameMkLst>
            <pc:docMk/>
            <pc:sldMk cId="490923480" sldId="3741"/>
            <ac:graphicFrameMk id="7" creationId="{60C392C5-ABBB-4FCF-87A7-57CFD2E79FE9}"/>
          </ac:graphicFrameMkLst>
        </pc:graphicFrameChg>
      </pc:sldChg>
      <pc:sldChg chg="addSp delSp modSp mod ord">
        <pc:chgData name="Molly Haley1" userId="2264ca27-fef1-4fb9-96be-333087b5d2f3" providerId="ADAL" clId="{9D9A19AA-9F39-42E2-9F08-DA14B1934A2D}" dt="2022-05-31T09:57:36.097" v="1727" actId="3626"/>
        <pc:sldMkLst>
          <pc:docMk/>
          <pc:sldMk cId="3798597471" sldId="3742"/>
        </pc:sldMkLst>
        <pc:spChg chg="mod">
          <ac:chgData name="Molly Haley1" userId="2264ca27-fef1-4fb9-96be-333087b5d2f3" providerId="ADAL" clId="{9D9A19AA-9F39-42E2-9F08-DA14B1934A2D}" dt="2022-05-25T14:12:04.683" v="756"/>
          <ac:spMkLst>
            <pc:docMk/>
            <pc:sldMk cId="3798597471" sldId="3742"/>
            <ac:spMk id="2" creationId="{00000000-0000-0000-0000-000000000000}"/>
          </ac:spMkLst>
        </pc:spChg>
        <pc:spChg chg="add del mod">
          <ac:chgData name="Molly Haley1" userId="2264ca27-fef1-4fb9-96be-333087b5d2f3" providerId="ADAL" clId="{9D9A19AA-9F39-42E2-9F08-DA14B1934A2D}" dt="2022-05-26T11:41:01.174" v="1518" actId="478"/>
          <ac:spMkLst>
            <pc:docMk/>
            <pc:sldMk cId="3798597471" sldId="3742"/>
            <ac:spMk id="8" creationId="{FF2901FA-0377-4C4C-881B-4EA14AF31559}"/>
          </ac:spMkLst>
        </pc:spChg>
        <pc:graphicFrameChg chg="mod modGraphic">
          <ac:chgData name="Molly Haley1" userId="2264ca27-fef1-4fb9-96be-333087b5d2f3" providerId="ADAL" clId="{9D9A19AA-9F39-42E2-9F08-DA14B1934A2D}" dt="2022-05-31T09:57:36.097" v="1727" actId="3626"/>
          <ac:graphicFrameMkLst>
            <pc:docMk/>
            <pc:sldMk cId="3798597471" sldId="3742"/>
            <ac:graphicFrameMk id="6" creationId="{16F7F5DB-E924-4268-9BD1-802678D181DC}"/>
          </ac:graphicFrameMkLst>
        </pc:graphicFrameChg>
        <pc:graphicFrameChg chg="mod modGraphic">
          <ac:chgData name="Molly Haley1" userId="2264ca27-fef1-4fb9-96be-333087b5d2f3" providerId="ADAL" clId="{9D9A19AA-9F39-42E2-9F08-DA14B1934A2D}" dt="2022-05-31T09:52:07.858" v="1726" actId="20577"/>
          <ac:graphicFrameMkLst>
            <pc:docMk/>
            <pc:sldMk cId="3798597471" sldId="3742"/>
            <ac:graphicFrameMk id="7" creationId="{60C392C5-ABBB-4FCF-87A7-57CFD2E79FE9}"/>
          </ac:graphicFrameMkLst>
        </pc:graphicFrameChg>
      </pc:sldChg>
      <pc:sldChg chg="del">
        <pc:chgData name="Molly Haley1" userId="2264ca27-fef1-4fb9-96be-333087b5d2f3" providerId="ADAL" clId="{9D9A19AA-9F39-42E2-9F08-DA14B1934A2D}" dt="2022-05-20T10:10:25.165" v="2" actId="47"/>
        <pc:sldMkLst>
          <pc:docMk/>
          <pc:sldMk cId="3166589951" sldId="3744"/>
        </pc:sldMkLst>
      </pc:sldChg>
      <pc:sldChg chg="del">
        <pc:chgData name="Molly Haley1" userId="2264ca27-fef1-4fb9-96be-333087b5d2f3" providerId="ADAL" clId="{9D9A19AA-9F39-42E2-9F08-DA14B1934A2D}" dt="2022-05-25T15:55:26.781" v="867" actId="47"/>
        <pc:sldMkLst>
          <pc:docMk/>
          <pc:sldMk cId="819144063" sldId="3745"/>
        </pc:sldMkLst>
      </pc:sldChg>
      <pc:sldChg chg="del">
        <pc:chgData name="Molly Haley1" userId="2264ca27-fef1-4fb9-96be-333087b5d2f3" providerId="ADAL" clId="{9D9A19AA-9F39-42E2-9F08-DA14B1934A2D}" dt="2022-05-20T10:11:43.847" v="25" actId="47"/>
        <pc:sldMkLst>
          <pc:docMk/>
          <pc:sldMk cId="229338324" sldId="3746"/>
        </pc:sldMkLst>
      </pc:sldChg>
      <pc:sldChg chg="modSp add mod">
        <pc:chgData name="Molly Haley1" userId="2264ca27-fef1-4fb9-96be-333087b5d2f3" providerId="ADAL" clId="{9D9A19AA-9F39-42E2-9F08-DA14B1934A2D}" dt="2022-05-26T11:23:27.232" v="1268"/>
        <pc:sldMkLst>
          <pc:docMk/>
          <pc:sldMk cId="569632310" sldId="3746"/>
        </pc:sldMkLst>
        <pc:spChg chg="mod">
          <ac:chgData name="Molly Haley1" userId="2264ca27-fef1-4fb9-96be-333087b5d2f3" providerId="ADAL" clId="{9D9A19AA-9F39-42E2-9F08-DA14B1934A2D}" dt="2022-05-25T12:34:43.184" v="417" actId="20577"/>
          <ac:spMkLst>
            <pc:docMk/>
            <pc:sldMk cId="569632310" sldId="3746"/>
            <ac:spMk id="2" creationId="{00000000-0000-0000-0000-000000000000}"/>
          </ac:spMkLst>
        </pc:spChg>
        <pc:graphicFrameChg chg="modGraphic">
          <ac:chgData name="Molly Haley1" userId="2264ca27-fef1-4fb9-96be-333087b5d2f3" providerId="ADAL" clId="{9D9A19AA-9F39-42E2-9F08-DA14B1934A2D}" dt="2022-05-24T10:01:20.460" v="302" actId="20577"/>
          <ac:graphicFrameMkLst>
            <pc:docMk/>
            <pc:sldMk cId="569632310" sldId="3746"/>
            <ac:graphicFrameMk id="3" creationId="{B7FC0BBF-9ED9-4F27-BC89-B0490D1F28AE}"/>
          </ac:graphicFrameMkLst>
        </pc:graphicFrameChg>
        <pc:graphicFrameChg chg="mod modGraphic">
          <ac:chgData name="Molly Haley1" userId="2264ca27-fef1-4fb9-96be-333087b5d2f3" providerId="ADAL" clId="{9D9A19AA-9F39-42E2-9F08-DA14B1934A2D}" dt="2022-05-25T12:30:23.465" v="409" actId="20577"/>
          <ac:graphicFrameMkLst>
            <pc:docMk/>
            <pc:sldMk cId="569632310" sldId="3746"/>
            <ac:graphicFrameMk id="8" creationId="{00000000-0000-0000-0000-000000000000}"/>
          </ac:graphicFrameMkLst>
        </pc:graphicFrameChg>
        <pc:graphicFrameChg chg="mod modGraphic">
          <ac:chgData name="Molly Haley1" userId="2264ca27-fef1-4fb9-96be-333087b5d2f3" providerId="ADAL" clId="{9D9A19AA-9F39-42E2-9F08-DA14B1934A2D}" dt="2022-05-26T11:23:27.232" v="1268"/>
          <ac:graphicFrameMkLst>
            <pc:docMk/>
            <pc:sldMk cId="569632310" sldId="3746"/>
            <ac:graphicFrameMk id="10" creationId="{633F724F-9DB4-4212-AFB1-BFFC700EC4F5}"/>
          </ac:graphicFrameMkLst>
        </pc:graphicFrameChg>
        <pc:graphicFrameChg chg="modGraphic">
          <ac:chgData name="Molly Haley1" userId="2264ca27-fef1-4fb9-96be-333087b5d2f3" providerId="ADAL" clId="{9D9A19AA-9F39-42E2-9F08-DA14B1934A2D}" dt="2022-05-26T11:22:04.407" v="1263" actId="13926"/>
          <ac:graphicFrameMkLst>
            <pc:docMk/>
            <pc:sldMk cId="569632310" sldId="3746"/>
            <ac:graphicFrameMk id="13" creationId="{B8BF9BD6-7E5F-433D-B4F5-DE4688AAC096}"/>
          </ac:graphicFrameMkLst>
        </pc:graphicFrameChg>
        <pc:graphicFrameChg chg="mod modGraphic">
          <ac:chgData name="Molly Haley1" userId="2264ca27-fef1-4fb9-96be-333087b5d2f3" providerId="ADAL" clId="{9D9A19AA-9F39-42E2-9F08-DA14B1934A2D}" dt="2022-05-25T12:30:18.009" v="406" actId="14734"/>
          <ac:graphicFrameMkLst>
            <pc:docMk/>
            <pc:sldMk cId="569632310" sldId="3746"/>
            <ac:graphicFrameMk id="15" creationId="{42EE730E-F0A3-42A8-B50D-066A227D258C}"/>
          </ac:graphicFrameMkLst>
        </pc:graphicFrameChg>
      </pc:sldChg>
      <pc:sldChg chg="add del">
        <pc:chgData name="Molly Haley1" userId="2264ca27-fef1-4fb9-96be-333087b5d2f3" providerId="ADAL" clId="{9D9A19AA-9F39-42E2-9F08-DA14B1934A2D}" dt="2022-05-24T10:00:21.797" v="271" actId="47"/>
        <pc:sldMkLst>
          <pc:docMk/>
          <pc:sldMk cId="1261571938" sldId="3747"/>
        </pc:sldMkLst>
      </pc:sldChg>
      <pc:sldChg chg="delSp modSp add mod">
        <pc:chgData name="Molly Haley1" userId="2264ca27-fef1-4fb9-96be-333087b5d2f3" providerId="ADAL" clId="{9D9A19AA-9F39-42E2-9F08-DA14B1934A2D}" dt="2022-05-31T09:57:59.947" v="1728" actId="3626"/>
        <pc:sldMkLst>
          <pc:docMk/>
          <pc:sldMk cId="1334181270" sldId="3747"/>
        </pc:sldMkLst>
        <pc:spChg chg="mod">
          <ac:chgData name="Molly Haley1" userId="2264ca27-fef1-4fb9-96be-333087b5d2f3" providerId="ADAL" clId="{9D9A19AA-9F39-42E2-9F08-DA14B1934A2D}" dt="2022-05-25T14:17:46.220" v="777" actId="1076"/>
          <ac:spMkLst>
            <pc:docMk/>
            <pc:sldMk cId="1334181270" sldId="3747"/>
            <ac:spMk id="2" creationId="{00000000-0000-0000-0000-000000000000}"/>
          </ac:spMkLst>
        </pc:spChg>
        <pc:spChg chg="mod">
          <ac:chgData name="Molly Haley1" userId="2264ca27-fef1-4fb9-96be-333087b5d2f3" providerId="ADAL" clId="{9D9A19AA-9F39-42E2-9F08-DA14B1934A2D}" dt="2022-05-25T14:17:42.115" v="776" actId="1076"/>
          <ac:spMkLst>
            <pc:docMk/>
            <pc:sldMk cId="1334181270" sldId="3747"/>
            <ac:spMk id="4" creationId="{5017FE3A-3EC0-48EB-8FA6-60FBEBD4EA47}"/>
          </ac:spMkLst>
        </pc:spChg>
        <pc:spChg chg="del mod">
          <ac:chgData name="Molly Haley1" userId="2264ca27-fef1-4fb9-96be-333087b5d2f3" providerId="ADAL" clId="{9D9A19AA-9F39-42E2-9F08-DA14B1934A2D}" dt="2022-05-26T11:41:05.346" v="1519" actId="478"/>
          <ac:spMkLst>
            <pc:docMk/>
            <pc:sldMk cId="1334181270" sldId="3747"/>
            <ac:spMk id="8" creationId="{FF2901FA-0377-4C4C-881B-4EA14AF31559}"/>
          </ac:spMkLst>
        </pc:spChg>
        <pc:graphicFrameChg chg="mod modGraphic">
          <ac:chgData name="Molly Haley1" userId="2264ca27-fef1-4fb9-96be-333087b5d2f3" providerId="ADAL" clId="{9D9A19AA-9F39-42E2-9F08-DA14B1934A2D}" dt="2022-05-31T09:57:59.947" v="1728" actId="3626"/>
          <ac:graphicFrameMkLst>
            <pc:docMk/>
            <pc:sldMk cId="1334181270" sldId="3747"/>
            <ac:graphicFrameMk id="6" creationId="{16F7F5DB-E924-4268-9BD1-802678D181DC}"/>
          </ac:graphicFrameMkLst>
        </pc:graphicFrameChg>
        <pc:graphicFrameChg chg="mod modGraphic">
          <ac:chgData name="Molly Haley1" userId="2264ca27-fef1-4fb9-96be-333087b5d2f3" providerId="ADAL" clId="{9D9A19AA-9F39-42E2-9F08-DA14B1934A2D}" dt="2022-05-26T11:42:43.291" v="1552" actId="20577"/>
          <ac:graphicFrameMkLst>
            <pc:docMk/>
            <pc:sldMk cId="1334181270" sldId="3747"/>
            <ac:graphicFrameMk id="7" creationId="{60C392C5-ABBB-4FCF-87A7-57CFD2E79FE9}"/>
          </ac:graphicFrameMkLst>
        </pc:graphicFrameChg>
      </pc:sldChg>
      <pc:sldChg chg="del">
        <pc:chgData name="Molly Haley1" userId="2264ca27-fef1-4fb9-96be-333087b5d2f3" providerId="ADAL" clId="{9D9A19AA-9F39-42E2-9F08-DA14B1934A2D}" dt="2022-05-20T10:11:52.401" v="29" actId="47"/>
        <pc:sldMkLst>
          <pc:docMk/>
          <pc:sldMk cId="4015408046" sldId="3747"/>
        </pc:sldMkLst>
      </pc:sldChg>
      <pc:sldChg chg="delSp modSp add mod">
        <pc:chgData name="Molly Haley1" userId="2264ca27-fef1-4fb9-96be-333087b5d2f3" providerId="ADAL" clId="{9D9A19AA-9F39-42E2-9F08-DA14B1934A2D}" dt="2022-05-31T10:29:28.981" v="1730" actId="3626"/>
        <pc:sldMkLst>
          <pc:docMk/>
          <pc:sldMk cId="3292836344" sldId="3748"/>
        </pc:sldMkLst>
        <pc:spChg chg="mod">
          <ac:chgData name="Molly Haley1" userId="2264ca27-fef1-4fb9-96be-333087b5d2f3" providerId="ADAL" clId="{9D9A19AA-9F39-42E2-9F08-DA14B1934A2D}" dt="2022-05-25T14:28:00.138" v="796" actId="20577"/>
          <ac:spMkLst>
            <pc:docMk/>
            <pc:sldMk cId="3292836344" sldId="3748"/>
            <ac:spMk id="2" creationId="{00000000-0000-0000-0000-000000000000}"/>
          </ac:spMkLst>
        </pc:spChg>
        <pc:spChg chg="del">
          <ac:chgData name="Molly Haley1" userId="2264ca27-fef1-4fb9-96be-333087b5d2f3" providerId="ADAL" clId="{9D9A19AA-9F39-42E2-9F08-DA14B1934A2D}" dt="2022-05-26T11:41:09.441" v="1520" actId="478"/>
          <ac:spMkLst>
            <pc:docMk/>
            <pc:sldMk cId="3292836344" sldId="3748"/>
            <ac:spMk id="8" creationId="{FF2901FA-0377-4C4C-881B-4EA14AF31559}"/>
          </ac:spMkLst>
        </pc:spChg>
        <pc:graphicFrameChg chg="mod modGraphic">
          <ac:chgData name="Molly Haley1" userId="2264ca27-fef1-4fb9-96be-333087b5d2f3" providerId="ADAL" clId="{9D9A19AA-9F39-42E2-9F08-DA14B1934A2D}" dt="2022-05-31T10:29:28.981" v="1730" actId="3626"/>
          <ac:graphicFrameMkLst>
            <pc:docMk/>
            <pc:sldMk cId="3292836344" sldId="3748"/>
            <ac:graphicFrameMk id="6" creationId="{16F7F5DB-E924-4268-9BD1-802678D181DC}"/>
          </ac:graphicFrameMkLst>
        </pc:graphicFrameChg>
        <pc:graphicFrameChg chg="modGraphic">
          <ac:chgData name="Molly Haley1" userId="2264ca27-fef1-4fb9-96be-333087b5d2f3" providerId="ADAL" clId="{9D9A19AA-9F39-42E2-9F08-DA14B1934A2D}" dt="2022-05-26T11:41:23.698" v="1545" actId="20577"/>
          <ac:graphicFrameMkLst>
            <pc:docMk/>
            <pc:sldMk cId="3292836344" sldId="3748"/>
            <ac:graphicFrameMk id="7" creationId="{60C392C5-ABBB-4FCF-87A7-57CFD2E79FE9}"/>
          </ac:graphicFrameMkLst>
        </pc:graphicFrameChg>
      </pc:sldChg>
      <pc:sldChg chg="add del ord">
        <pc:chgData name="Molly Haley1" userId="2264ca27-fef1-4fb9-96be-333087b5d2f3" providerId="ADAL" clId="{9D9A19AA-9F39-42E2-9F08-DA14B1934A2D}" dt="2022-05-26T15:37:34.250" v="1589" actId="47"/>
        <pc:sldMkLst>
          <pc:docMk/>
          <pc:sldMk cId="4229988813" sldId="3749"/>
        </pc:sldMkLst>
      </pc:sldChg>
      <pc:sldChg chg="add del ord">
        <pc:chgData name="Molly Haley1" userId="2264ca27-fef1-4fb9-96be-333087b5d2f3" providerId="ADAL" clId="{9D9A19AA-9F39-42E2-9F08-DA14B1934A2D}" dt="2022-05-26T15:37:34.250" v="1589" actId="47"/>
        <pc:sldMkLst>
          <pc:docMk/>
          <pc:sldMk cId="2382827611" sldId="3750"/>
        </pc:sldMkLst>
      </pc:sldChg>
      <pc:sldChg chg="modSp add mod">
        <pc:chgData name="Molly Haley1" userId="2264ca27-fef1-4fb9-96be-333087b5d2f3" providerId="ADAL" clId="{9D9A19AA-9F39-42E2-9F08-DA14B1934A2D}" dt="2022-05-26T15:39:31.588" v="1609" actId="20577"/>
        <pc:sldMkLst>
          <pc:docMk/>
          <pc:sldMk cId="3764394310" sldId="3751"/>
        </pc:sldMkLst>
        <pc:spChg chg="mod">
          <ac:chgData name="Molly Haley1" userId="2264ca27-fef1-4fb9-96be-333087b5d2f3" providerId="ADAL" clId="{9D9A19AA-9F39-42E2-9F08-DA14B1934A2D}" dt="2022-05-26T15:39:31.588" v="1609" actId="20577"/>
          <ac:spMkLst>
            <pc:docMk/>
            <pc:sldMk cId="3764394310" sldId="3751"/>
            <ac:spMk id="2" creationId="{172FCC0C-6A43-492C-87F0-21944FBAC77A}"/>
          </ac:spMkLst>
        </pc:spChg>
      </pc:sldChg>
      <pc:sldChg chg="add">
        <pc:chgData name="Molly Haley1" userId="2264ca27-fef1-4fb9-96be-333087b5d2f3" providerId="ADAL" clId="{9D9A19AA-9F39-42E2-9F08-DA14B1934A2D}" dt="2022-05-25T15:03:11.232" v="850"/>
        <pc:sldMkLst>
          <pc:docMk/>
          <pc:sldMk cId="324194701" sldId="3752"/>
        </pc:sldMkLst>
      </pc:sldChg>
      <pc:sldChg chg="add del">
        <pc:chgData name="Molly Haley1" userId="2264ca27-fef1-4fb9-96be-333087b5d2f3" providerId="ADAL" clId="{9D9A19AA-9F39-42E2-9F08-DA14B1934A2D}" dt="2022-05-25T15:02:56.835" v="849"/>
        <pc:sldMkLst>
          <pc:docMk/>
          <pc:sldMk cId="3066579069" sldId="3752"/>
        </pc:sldMkLst>
      </pc:sldChg>
      <pc:sldChg chg="add">
        <pc:chgData name="Molly Haley1" userId="2264ca27-fef1-4fb9-96be-333087b5d2f3" providerId="ADAL" clId="{9D9A19AA-9F39-42E2-9F08-DA14B1934A2D}" dt="2022-05-25T15:03:29.239" v="851"/>
        <pc:sldMkLst>
          <pc:docMk/>
          <pc:sldMk cId="684685687" sldId="3753"/>
        </pc:sldMkLst>
      </pc:sldChg>
      <pc:sldChg chg="add">
        <pc:chgData name="Molly Haley1" userId="2264ca27-fef1-4fb9-96be-333087b5d2f3" providerId="ADAL" clId="{9D9A19AA-9F39-42E2-9F08-DA14B1934A2D}" dt="2022-05-25T15:28:06.401" v="865"/>
        <pc:sldMkLst>
          <pc:docMk/>
          <pc:sldMk cId="2643604044" sldId="3754"/>
        </pc:sldMkLst>
      </pc:sldChg>
      <pc:sldChg chg="add">
        <pc:chgData name="Molly Haley1" userId="2264ca27-fef1-4fb9-96be-333087b5d2f3" providerId="ADAL" clId="{9D9A19AA-9F39-42E2-9F08-DA14B1934A2D}" dt="2022-05-25T15:55:22.131" v="866"/>
        <pc:sldMkLst>
          <pc:docMk/>
          <pc:sldMk cId="3908928054" sldId="3755"/>
        </pc:sldMkLst>
      </pc:sldChg>
      <pc:sldChg chg="modSp add del mod">
        <pc:chgData name="Molly Haley1" userId="2264ca27-fef1-4fb9-96be-333087b5d2f3" providerId="ADAL" clId="{9D9A19AA-9F39-42E2-9F08-DA14B1934A2D}" dt="2022-05-26T08:28:08.435" v="1055" actId="47"/>
        <pc:sldMkLst>
          <pc:docMk/>
          <pc:sldMk cId="3497422845" sldId="3756"/>
        </pc:sldMkLst>
        <pc:spChg chg="mod">
          <ac:chgData name="Molly Haley1" userId="2264ca27-fef1-4fb9-96be-333087b5d2f3" providerId="ADAL" clId="{9D9A19AA-9F39-42E2-9F08-DA14B1934A2D}" dt="2022-05-25T16:38:10.049" v="919" actId="1076"/>
          <ac:spMkLst>
            <pc:docMk/>
            <pc:sldMk cId="3497422845" sldId="3756"/>
            <ac:spMk id="2" creationId="{00000000-0000-0000-0000-000000000000}"/>
          </ac:spMkLst>
        </pc:spChg>
        <pc:graphicFrameChg chg="mod modGraphic">
          <ac:chgData name="Molly Haley1" userId="2264ca27-fef1-4fb9-96be-333087b5d2f3" providerId="ADAL" clId="{9D9A19AA-9F39-42E2-9F08-DA14B1934A2D}" dt="2022-05-25T16:38:20.395" v="920" actId="3626"/>
          <ac:graphicFrameMkLst>
            <pc:docMk/>
            <pc:sldMk cId="3497422845" sldId="3756"/>
            <ac:graphicFrameMk id="8" creationId="{00000000-0000-0000-0000-000000000000}"/>
          </ac:graphicFrameMkLst>
        </pc:graphicFrameChg>
        <pc:graphicFrameChg chg="mod modGraphic">
          <ac:chgData name="Molly Haley1" userId="2264ca27-fef1-4fb9-96be-333087b5d2f3" providerId="ADAL" clId="{9D9A19AA-9F39-42E2-9F08-DA14B1934A2D}" dt="2022-05-25T16:38:40.028" v="925" actId="404"/>
          <ac:graphicFrameMkLst>
            <pc:docMk/>
            <pc:sldMk cId="3497422845" sldId="3756"/>
            <ac:graphicFrameMk id="10" creationId="{633F724F-9DB4-4212-AFB1-BFFC700EC4F5}"/>
          </ac:graphicFrameMkLst>
        </pc:graphicFrameChg>
      </pc:sldChg>
      <pc:sldChg chg="addSp delSp modSp add mod">
        <pc:chgData name="Molly Haley1" userId="2264ca27-fef1-4fb9-96be-333087b5d2f3" providerId="ADAL" clId="{9D9A19AA-9F39-42E2-9F08-DA14B1934A2D}" dt="2022-05-31T09:58:17.469" v="1729" actId="3626"/>
        <pc:sldMkLst>
          <pc:docMk/>
          <pc:sldMk cId="2755374346" sldId="3757"/>
        </pc:sldMkLst>
        <pc:spChg chg="mod">
          <ac:chgData name="Molly Haley1" userId="2264ca27-fef1-4fb9-96be-333087b5d2f3" providerId="ADAL" clId="{9D9A19AA-9F39-42E2-9F08-DA14B1934A2D}" dt="2022-05-26T11:41:42.519" v="1549" actId="1076"/>
          <ac:spMkLst>
            <pc:docMk/>
            <pc:sldMk cId="2755374346" sldId="3757"/>
            <ac:spMk id="4" creationId="{5017FE3A-3EC0-48EB-8FA6-60FBEBD4EA47}"/>
          </ac:spMkLst>
        </pc:spChg>
        <pc:spChg chg="add del mod">
          <ac:chgData name="Molly Haley1" userId="2264ca27-fef1-4fb9-96be-333087b5d2f3" providerId="ADAL" clId="{9D9A19AA-9F39-42E2-9F08-DA14B1934A2D}" dt="2022-05-26T11:41:31.136" v="1546" actId="478"/>
          <ac:spMkLst>
            <pc:docMk/>
            <pc:sldMk cId="2755374346" sldId="3757"/>
            <ac:spMk id="8" creationId="{1365E3A1-CC71-44B6-AB0D-9E7297E34AEC}"/>
          </ac:spMkLst>
        </pc:spChg>
        <pc:graphicFrameChg chg="mod modGraphic">
          <ac:chgData name="Molly Haley1" userId="2264ca27-fef1-4fb9-96be-333087b5d2f3" providerId="ADAL" clId="{9D9A19AA-9F39-42E2-9F08-DA14B1934A2D}" dt="2022-05-31T09:58:17.469" v="1729" actId="3626"/>
          <ac:graphicFrameMkLst>
            <pc:docMk/>
            <pc:sldMk cId="2755374346" sldId="3757"/>
            <ac:graphicFrameMk id="6" creationId="{16F7F5DB-E924-4268-9BD1-802678D181DC}"/>
          </ac:graphicFrameMkLst>
        </pc:graphicFrameChg>
        <pc:graphicFrameChg chg="mod modGraphic">
          <ac:chgData name="Molly Haley1" userId="2264ca27-fef1-4fb9-96be-333087b5d2f3" providerId="ADAL" clId="{9D9A19AA-9F39-42E2-9F08-DA14B1934A2D}" dt="2022-05-26T11:41:36.552" v="1547" actId="1076"/>
          <ac:graphicFrameMkLst>
            <pc:docMk/>
            <pc:sldMk cId="2755374346" sldId="3757"/>
            <ac:graphicFrameMk id="7" creationId="{60C392C5-ABBB-4FCF-87A7-57CFD2E79FE9}"/>
          </ac:graphicFrameMkLst>
        </pc:graphicFrameChg>
      </pc:sldChg>
      <pc:sldChg chg="modSp add mod">
        <pc:chgData name="Molly Haley1" userId="2264ca27-fef1-4fb9-96be-333087b5d2f3" providerId="ADAL" clId="{9D9A19AA-9F39-42E2-9F08-DA14B1934A2D}" dt="2022-05-26T09:00:24.793" v="1232" actId="20577"/>
        <pc:sldMkLst>
          <pc:docMk/>
          <pc:sldMk cId="2978273809" sldId="3760"/>
        </pc:sldMkLst>
        <pc:spChg chg="mod">
          <ac:chgData name="Molly Haley1" userId="2264ca27-fef1-4fb9-96be-333087b5d2f3" providerId="ADAL" clId="{9D9A19AA-9F39-42E2-9F08-DA14B1934A2D}" dt="2022-05-26T08:46:11.770" v="1064" actId="14100"/>
          <ac:spMkLst>
            <pc:docMk/>
            <pc:sldMk cId="2978273809" sldId="3760"/>
            <ac:spMk id="2" creationId="{00000000-0000-0000-0000-000000000000}"/>
          </ac:spMkLst>
        </pc:spChg>
        <pc:graphicFrameChg chg="mod modGraphic">
          <ac:chgData name="Molly Haley1" userId="2264ca27-fef1-4fb9-96be-333087b5d2f3" providerId="ADAL" clId="{9D9A19AA-9F39-42E2-9F08-DA14B1934A2D}" dt="2022-05-26T09:00:24.793" v="1232" actId="20577"/>
          <ac:graphicFrameMkLst>
            <pc:docMk/>
            <pc:sldMk cId="2978273809" sldId="3760"/>
            <ac:graphicFrameMk id="3" creationId="{B7FC0BBF-9ED9-4F27-BC89-B0490D1F28AE}"/>
          </ac:graphicFrameMkLst>
        </pc:graphicFrameChg>
        <pc:graphicFrameChg chg="mod modGraphic">
          <ac:chgData name="Molly Haley1" userId="2264ca27-fef1-4fb9-96be-333087b5d2f3" providerId="ADAL" clId="{9D9A19AA-9F39-42E2-9F08-DA14B1934A2D}" dt="2022-05-26T09:00:00.009" v="1205" actId="14100"/>
          <ac:graphicFrameMkLst>
            <pc:docMk/>
            <pc:sldMk cId="2978273809" sldId="3760"/>
            <ac:graphicFrameMk id="8" creationId="{00000000-0000-0000-0000-000000000000}"/>
          </ac:graphicFrameMkLst>
        </pc:graphicFrameChg>
        <pc:graphicFrameChg chg="mod modGraphic">
          <ac:chgData name="Molly Haley1" userId="2264ca27-fef1-4fb9-96be-333087b5d2f3" providerId="ADAL" clId="{9D9A19AA-9F39-42E2-9F08-DA14B1934A2D}" dt="2022-05-26T08:59:48.584" v="1202" actId="1076"/>
          <ac:graphicFrameMkLst>
            <pc:docMk/>
            <pc:sldMk cId="2978273809" sldId="3760"/>
            <ac:graphicFrameMk id="10" creationId="{633F724F-9DB4-4212-AFB1-BFFC700EC4F5}"/>
          </ac:graphicFrameMkLst>
        </pc:graphicFrameChg>
        <pc:graphicFrameChg chg="mod modGraphic">
          <ac:chgData name="Molly Haley1" userId="2264ca27-fef1-4fb9-96be-333087b5d2f3" providerId="ADAL" clId="{9D9A19AA-9F39-42E2-9F08-DA14B1934A2D}" dt="2022-05-26T09:00:13.742" v="1219" actId="13926"/>
          <ac:graphicFrameMkLst>
            <pc:docMk/>
            <pc:sldMk cId="2978273809" sldId="3760"/>
            <ac:graphicFrameMk id="13" creationId="{B8BF9BD6-7E5F-433D-B4F5-DE4688AAC096}"/>
          </ac:graphicFrameMkLst>
        </pc:graphicFrameChg>
        <pc:graphicFrameChg chg="mod modGraphic">
          <ac:chgData name="Molly Haley1" userId="2264ca27-fef1-4fb9-96be-333087b5d2f3" providerId="ADAL" clId="{9D9A19AA-9F39-42E2-9F08-DA14B1934A2D}" dt="2022-05-26T09:00:00.009" v="1205" actId="14100"/>
          <ac:graphicFrameMkLst>
            <pc:docMk/>
            <pc:sldMk cId="2978273809" sldId="3760"/>
            <ac:graphicFrameMk id="15" creationId="{42EE730E-F0A3-42A8-B50D-066A227D258C}"/>
          </ac:graphicFrameMkLst>
        </pc:graphicFrameChg>
        <pc:cxnChg chg="mod">
          <ac:chgData name="Molly Haley1" userId="2264ca27-fef1-4fb9-96be-333087b5d2f3" providerId="ADAL" clId="{9D9A19AA-9F39-42E2-9F08-DA14B1934A2D}" dt="2022-05-26T08:59:51.906" v="1203" actId="1076"/>
          <ac:cxnSpMkLst>
            <pc:docMk/>
            <pc:sldMk cId="2978273809" sldId="3760"/>
            <ac:cxnSpMk id="11" creationId="{00000000-0000-0000-0000-000000000000}"/>
          </ac:cxnSpMkLst>
        </pc:cxnChg>
      </pc:sldChg>
      <pc:sldChg chg="modSp add mod">
        <pc:chgData name="Molly Haley1" userId="2264ca27-fef1-4fb9-96be-333087b5d2f3" providerId="ADAL" clId="{9D9A19AA-9F39-42E2-9F08-DA14B1934A2D}" dt="2022-05-26T13:59:15.668" v="1578" actId="1076"/>
        <pc:sldMkLst>
          <pc:docMk/>
          <pc:sldMk cId="4144176390" sldId="3761"/>
        </pc:sldMkLst>
        <pc:spChg chg="mod">
          <ac:chgData name="Molly Haley1" userId="2264ca27-fef1-4fb9-96be-333087b5d2f3" providerId="ADAL" clId="{9D9A19AA-9F39-42E2-9F08-DA14B1934A2D}" dt="2022-05-26T13:59:15.668" v="1578" actId="1076"/>
          <ac:spMkLst>
            <pc:docMk/>
            <pc:sldMk cId="4144176390" sldId="3761"/>
            <ac:spMk id="2" creationId="{00000000-0000-0000-0000-000000000000}"/>
          </ac:spMkLst>
        </pc:spChg>
      </pc:sldChg>
      <pc:sldChg chg="add">
        <pc:chgData name="Molly Haley1" userId="2264ca27-fef1-4fb9-96be-333087b5d2f3" providerId="ADAL" clId="{9D9A19AA-9F39-42E2-9F08-DA14B1934A2D}" dt="2022-05-26T13:58:51.772" v="1571"/>
        <pc:sldMkLst>
          <pc:docMk/>
          <pc:sldMk cId="2920665022" sldId="3762"/>
        </pc:sldMkLst>
      </pc:sldChg>
      <pc:sldChg chg="add">
        <pc:chgData name="Molly Haley1" userId="2264ca27-fef1-4fb9-96be-333087b5d2f3" providerId="ADAL" clId="{9D9A19AA-9F39-42E2-9F08-DA14B1934A2D}" dt="2022-05-26T15:37:37.627" v="1590"/>
        <pc:sldMkLst>
          <pc:docMk/>
          <pc:sldMk cId="4229988813" sldId="3763"/>
        </pc:sldMkLst>
      </pc:sldChg>
      <pc:sldChg chg="add">
        <pc:chgData name="Molly Haley1" userId="2264ca27-fef1-4fb9-96be-333087b5d2f3" providerId="ADAL" clId="{9D9A19AA-9F39-42E2-9F08-DA14B1934A2D}" dt="2022-05-26T15:37:37.627" v="1590"/>
        <pc:sldMkLst>
          <pc:docMk/>
          <pc:sldMk cId="2382827611" sldId="3764"/>
        </pc:sldMkLst>
      </pc:sldChg>
      <pc:sldChg chg="addSp delSp modSp add del mod">
        <pc:chgData name="Molly Haley1" userId="2264ca27-fef1-4fb9-96be-333087b5d2f3" providerId="ADAL" clId="{9D9A19AA-9F39-42E2-9F08-DA14B1934A2D}" dt="2022-05-27T08:52:48.744" v="1707" actId="47"/>
        <pc:sldMkLst>
          <pc:docMk/>
          <pc:sldMk cId="3205381575" sldId="3765"/>
        </pc:sldMkLst>
        <pc:spChg chg="mod">
          <ac:chgData name="Molly Haley1" userId="2264ca27-fef1-4fb9-96be-333087b5d2f3" providerId="ADAL" clId="{9D9A19AA-9F39-42E2-9F08-DA14B1934A2D}" dt="2022-05-26T16:09:15.959" v="1663"/>
          <ac:spMkLst>
            <pc:docMk/>
            <pc:sldMk cId="3205381575" sldId="3765"/>
            <ac:spMk id="2" creationId="{00000000-0000-0000-0000-000000000000}"/>
          </ac:spMkLst>
        </pc:spChg>
        <pc:graphicFrameChg chg="modGraphic">
          <ac:chgData name="Molly Haley1" userId="2264ca27-fef1-4fb9-96be-333087b5d2f3" providerId="ADAL" clId="{9D9A19AA-9F39-42E2-9F08-DA14B1934A2D}" dt="2022-05-26T16:11:01.643" v="1702" actId="20577"/>
          <ac:graphicFrameMkLst>
            <pc:docMk/>
            <pc:sldMk cId="3205381575" sldId="3765"/>
            <ac:graphicFrameMk id="3" creationId="{B7FC0BBF-9ED9-4F27-BC89-B0490D1F28AE}"/>
          </ac:graphicFrameMkLst>
        </pc:graphicFrameChg>
        <pc:graphicFrameChg chg="mod modGraphic">
          <ac:chgData name="Molly Haley1" userId="2264ca27-fef1-4fb9-96be-333087b5d2f3" providerId="ADAL" clId="{9D9A19AA-9F39-42E2-9F08-DA14B1934A2D}" dt="2022-05-26T16:12:03.917" v="1706" actId="20577"/>
          <ac:graphicFrameMkLst>
            <pc:docMk/>
            <pc:sldMk cId="3205381575" sldId="3765"/>
            <ac:graphicFrameMk id="8" creationId="{00000000-0000-0000-0000-000000000000}"/>
          </ac:graphicFrameMkLst>
        </pc:graphicFrameChg>
        <pc:graphicFrameChg chg="mod modGraphic">
          <ac:chgData name="Molly Haley1" userId="2264ca27-fef1-4fb9-96be-333087b5d2f3" providerId="ADAL" clId="{9D9A19AA-9F39-42E2-9F08-DA14B1934A2D}" dt="2022-05-26T16:11:05.206" v="1703" actId="20577"/>
          <ac:graphicFrameMkLst>
            <pc:docMk/>
            <pc:sldMk cId="3205381575" sldId="3765"/>
            <ac:graphicFrameMk id="10" creationId="{633F724F-9DB4-4212-AFB1-BFFC700EC4F5}"/>
          </ac:graphicFrameMkLst>
        </pc:graphicFrameChg>
        <pc:graphicFrameChg chg="modGraphic">
          <ac:chgData name="Molly Haley1" userId="2264ca27-fef1-4fb9-96be-333087b5d2f3" providerId="ADAL" clId="{9D9A19AA-9F39-42E2-9F08-DA14B1934A2D}" dt="2022-05-26T16:10:56.854" v="1694" actId="20577"/>
          <ac:graphicFrameMkLst>
            <pc:docMk/>
            <pc:sldMk cId="3205381575" sldId="3765"/>
            <ac:graphicFrameMk id="13" creationId="{B8BF9BD6-7E5F-433D-B4F5-DE4688AAC096}"/>
          </ac:graphicFrameMkLst>
        </pc:graphicFrameChg>
        <pc:graphicFrameChg chg="modGraphic">
          <ac:chgData name="Molly Haley1" userId="2264ca27-fef1-4fb9-96be-333087b5d2f3" providerId="ADAL" clId="{9D9A19AA-9F39-42E2-9F08-DA14B1934A2D}" dt="2022-05-26T16:09:43.937" v="1668" actId="20577"/>
          <ac:graphicFrameMkLst>
            <pc:docMk/>
            <pc:sldMk cId="3205381575" sldId="3765"/>
            <ac:graphicFrameMk id="15" creationId="{42EE730E-F0A3-42A8-B50D-066A227D258C}"/>
          </ac:graphicFrameMkLst>
        </pc:graphicFrameChg>
        <pc:picChg chg="add del">
          <ac:chgData name="Molly Haley1" userId="2264ca27-fef1-4fb9-96be-333087b5d2f3" providerId="ADAL" clId="{9D9A19AA-9F39-42E2-9F08-DA14B1934A2D}" dt="2022-05-26T16:09:05.973" v="1662" actId="478"/>
          <ac:picMkLst>
            <pc:docMk/>
            <pc:sldMk cId="3205381575" sldId="3765"/>
            <ac:picMk id="4" creationId="{549CA67D-C803-4744-8939-B433109D09DC}"/>
          </ac:picMkLst>
        </pc:picChg>
      </pc:sldChg>
      <pc:sldChg chg="modSp add mod">
        <pc:chgData name="Molly Haley1" userId="2264ca27-fef1-4fb9-96be-333087b5d2f3" providerId="ADAL" clId="{9D9A19AA-9F39-42E2-9F08-DA14B1934A2D}" dt="2022-05-31T15:41:21.854" v="1770" actId="20577"/>
        <pc:sldMkLst>
          <pc:docMk/>
          <pc:sldMk cId="613241639" sldId="3767"/>
        </pc:sldMkLst>
        <pc:spChg chg="mod">
          <ac:chgData name="Molly Haley1" userId="2264ca27-fef1-4fb9-96be-333087b5d2f3" providerId="ADAL" clId="{9D9A19AA-9F39-42E2-9F08-DA14B1934A2D}" dt="2022-05-31T15:40:09.476" v="1737"/>
          <ac:spMkLst>
            <pc:docMk/>
            <pc:sldMk cId="613241639" sldId="3767"/>
            <ac:spMk id="2" creationId="{00000000-0000-0000-0000-000000000000}"/>
          </ac:spMkLst>
        </pc:spChg>
        <pc:graphicFrameChg chg="modGraphic">
          <ac:chgData name="Molly Haley1" userId="2264ca27-fef1-4fb9-96be-333087b5d2f3" providerId="ADAL" clId="{9D9A19AA-9F39-42E2-9F08-DA14B1934A2D}" dt="2022-05-31T15:40:43.762" v="1747" actId="20577"/>
          <ac:graphicFrameMkLst>
            <pc:docMk/>
            <pc:sldMk cId="613241639" sldId="3767"/>
            <ac:graphicFrameMk id="3" creationId="{B7FC0BBF-9ED9-4F27-BC89-B0490D1F28AE}"/>
          </ac:graphicFrameMkLst>
        </pc:graphicFrameChg>
        <pc:graphicFrameChg chg="mod modGraphic">
          <ac:chgData name="Molly Haley1" userId="2264ca27-fef1-4fb9-96be-333087b5d2f3" providerId="ADAL" clId="{9D9A19AA-9F39-42E2-9F08-DA14B1934A2D}" dt="2022-05-31T15:40:23.354" v="1738" actId="3626"/>
          <ac:graphicFrameMkLst>
            <pc:docMk/>
            <pc:sldMk cId="613241639" sldId="3767"/>
            <ac:graphicFrameMk id="8" creationId="{00000000-0000-0000-0000-000000000000}"/>
          </ac:graphicFrameMkLst>
        </pc:graphicFrameChg>
        <pc:graphicFrameChg chg="mod modGraphic">
          <ac:chgData name="Molly Haley1" userId="2264ca27-fef1-4fb9-96be-333087b5d2f3" providerId="ADAL" clId="{9D9A19AA-9F39-42E2-9F08-DA14B1934A2D}" dt="2022-05-31T15:41:21.854" v="1770" actId="20577"/>
          <ac:graphicFrameMkLst>
            <pc:docMk/>
            <pc:sldMk cId="613241639" sldId="3767"/>
            <ac:graphicFrameMk id="10" creationId="{633F724F-9DB4-4212-AFB1-BFFC700EC4F5}"/>
          </ac:graphicFrameMkLst>
        </pc:graphicFrameChg>
        <pc:graphicFrameChg chg="modGraphic">
          <ac:chgData name="Molly Haley1" userId="2264ca27-fef1-4fb9-96be-333087b5d2f3" providerId="ADAL" clId="{9D9A19AA-9F39-42E2-9F08-DA14B1934A2D}" dt="2022-05-31T15:40:59.986" v="1767" actId="20577"/>
          <ac:graphicFrameMkLst>
            <pc:docMk/>
            <pc:sldMk cId="613241639" sldId="3767"/>
            <ac:graphicFrameMk id="13" creationId="{B8BF9BD6-7E5F-433D-B4F5-DE4688AAC096}"/>
          </ac:graphicFrameMkLst>
        </pc:graphicFrameChg>
        <pc:graphicFrameChg chg="modGraphic">
          <ac:chgData name="Molly Haley1" userId="2264ca27-fef1-4fb9-96be-333087b5d2f3" providerId="ADAL" clId="{9D9A19AA-9F39-42E2-9F08-DA14B1934A2D}" dt="2022-05-31T15:40:36.722" v="1739" actId="20577"/>
          <ac:graphicFrameMkLst>
            <pc:docMk/>
            <pc:sldMk cId="613241639" sldId="3767"/>
            <ac:graphicFrameMk id="15" creationId="{42EE730E-F0A3-42A8-B50D-066A227D258C}"/>
          </ac:graphicFrameMkLst>
        </pc:graphicFrameChg>
      </pc:sldChg>
      <pc:sldMasterChg chg="addSp modSp mod delSldLayout">
        <pc:chgData name="Molly Haley1" userId="2264ca27-fef1-4fb9-96be-333087b5d2f3" providerId="ADAL" clId="{9D9A19AA-9F39-42E2-9F08-DA14B1934A2D}" dt="2022-05-20T10:29:40.933" v="114"/>
        <pc:sldMasterMkLst>
          <pc:docMk/>
          <pc:sldMasterMk cId="2279291146" sldId="2147483648"/>
        </pc:sldMasterMkLst>
        <pc:spChg chg="add mod ord modVis">
          <ac:chgData name="Molly Haley1" userId="2264ca27-fef1-4fb9-96be-333087b5d2f3" providerId="ADAL" clId="{9D9A19AA-9F39-42E2-9F08-DA14B1934A2D}" dt="2022-05-20T10:29:40.933" v="114"/>
          <ac:spMkLst>
            <pc:docMk/>
            <pc:sldMasterMk cId="2279291146" sldId="2147483648"/>
            <ac:spMk id="4" creationId="{EE47C6AD-0003-4E3E-9B23-BE44A3E7F849}"/>
          </ac:spMkLst>
        </pc:spChg>
        <pc:sldLayoutChg chg="del">
          <pc:chgData name="Molly Haley1" userId="2264ca27-fef1-4fb9-96be-333087b5d2f3" providerId="ADAL" clId="{9D9A19AA-9F39-42E2-9F08-DA14B1934A2D}" dt="2022-05-20T10:10:25.165" v="2" actId="47"/>
          <pc:sldLayoutMkLst>
            <pc:docMk/>
            <pc:sldMasterMk cId="2279291146" sldId="2147483648"/>
            <pc:sldLayoutMk cId="4166999652" sldId="2147483658"/>
          </pc:sldLayoutMkLst>
        </pc:sldLayoutChg>
      </pc:sldMasterChg>
    </pc:docChg>
  </pc:docChgLst>
  <pc:docChgLst>
    <pc:chgData name="Molly Haley1" userId="2264ca27-fef1-4fb9-96be-333087b5d2f3" providerId="ADAL" clId="{3C84519D-7BC0-4749-A6EC-F41291438C46}"/>
    <pc:docChg chg="undo redo custSel addSld delSld modSld sldOrd">
      <pc:chgData name="Molly Haley1" userId="2264ca27-fef1-4fb9-96be-333087b5d2f3" providerId="ADAL" clId="{3C84519D-7BC0-4749-A6EC-F41291438C46}" dt="2022-05-03T10:06:11.723" v="925"/>
      <pc:docMkLst>
        <pc:docMk/>
      </pc:docMkLst>
      <pc:sldChg chg="modSp">
        <pc:chgData name="Molly Haley1" userId="2264ca27-fef1-4fb9-96be-333087b5d2f3" providerId="ADAL" clId="{3C84519D-7BC0-4749-A6EC-F41291438C46}" dt="2022-04-25T10:28:19.084" v="9" actId="20577"/>
        <pc:sldMkLst>
          <pc:docMk/>
          <pc:sldMk cId="3653749228" sldId="288"/>
        </pc:sldMkLst>
        <pc:spChg chg="mod">
          <ac:chgData name="Molly Haley1" userId="2264ca27-fef1-4fb9-96be-333087b5d2f3" providerId="ADAL" clId="{3C84519D-7BC0-4749-A6EC-F41291438C46}" dt="2022-04-25T10:28:19.084" v="9" actId="20577"/>
          <ac:spMkLst>
            <pc:docMk/>
            <pc:sldMk cId="3653749228" sldId="288"/>
            <ac:spMk id="3" creationId="{00000000-0000-0000-0000-000000000000}"/>
          </ac:spMkLst>
        </pc:spChg>
      </pc:sldChg>
      <pc:sldChg chg="modSp">
        <pc:chgData name="Molly Haley1" userId="2264ca27-fef1-4fb9-96be-333087b5d2f3" providerId="ADAL" clId="{3C84519D-7BC0-4749-A6EC-F41291438C46}" dt="2022-04-29T08:10:21.008" v="564" actId="20577"/>
        <pc:sldMkLst>
          <pc:docMk/>
          <pc:sldMk cId="1924799795" sldId="298"/>
        </pc:sldMkLst>
        <pc:spChg chg="mod">
          <ac:chgData name="Molly Haley1" userId="2264ca27-fef1-4fb9-96be-333087b5d2f3" providerId="ADAL" clId="{3C84519D-7BC0-4749-A6EC-F41291438C46}" dt="2022-04-29T08:10:21.008" v="564" actId="20577"/>
          <ac:spMkLst>
            <pc:docMk/>
            <pc:sldMk cId="1924799795" sldId="298"/>
            <ac:spMk id="3" creationId="{C2F2002D-02D2-4812-BCBA-469506040EAD}"/>
          </ac:spMkLst>
        </pc:spChg>
      </pc:sldChg>
      <pc:sldChg chg="add">
        <pc:chgData name="Molly Haley1" userId="2264ca27-fef1-4fb9-96be-333087b5d2f3" providerId="ADAL" clId="{3C84519D-7BC0-4749-A6EC-F41291438C46}" dt="2022-04-29T08:41:57.104" v="596"/>
        <pc:sldMkLst>
          <pc:docMk/>
          <pc:sldMk cId="4252492987" sldId="309"/>
        </pc:sldMkLst>
      </pc:sldChg>
      <pc:sldChg chg="add">
        <pc:chgData name="Molly Haley1" userId="2264ca27-fef1-4fb9-96be-333087b5d2f3" providerId="ADAL" clId="{3C84519D-7BC0-4749-A6EC-F41291438C46}" dt="2022-04-29T10:41:36.743" v="644"/>
        <pc:sldMkLst>
          <pc:docMk/>
          <pc:sldMk cId="3324695576" sldId="352"/>
        </pc:sldMkLst>
      </pc:sldChg>
      <pc:sldChg chg="add">
        <pc:chgData name="Molly Haley1" userId="2264ca27-fef1-4fb9-96be-333087b5d2f3" providerId="ADAL" clId="{3C84519D-7BC0-4749-A6EC-F41291438C46}" dt="2022-04-29T10:41:36.743" v="644"/>
        <pc:sldMkLst>
          <pc:docMk/>
          <pc:sldMk cId="326600112" sldId="829"/>
        </pc:sldMkLst>
      </pc:sldChg>
      <pc:sldChg chg="addSp delSp modSp">
        <pc:chgData name="Molly Haley1" userId="2264ca27-fef1-4fb9-96be-333087b5d2f3" providerId="ADAL" clId="{3C84519D-7BC0-4749-A6EC-F41291438C46}" dt="2022-04-29T11:11:55.376" v="790"/>
        <pc:sldMkLst>
          <pc:docMk/>
          <pc:sldMk cId="16080381" sldId="883"/>
        </pc:sldMkLst>
        <pc:spChg chg="mod">
          <ac:chgData name="Molly Haley1" userId="2264ca27-fef1-4fb9-96be-333087b5d2f3" providerId="ADAL" clId="{3C84519D-7BC0-4749-A6EC-F41291438C46}" dt="2022-04-29T11:11:43.327" v="789" actId="20577"/>
          <ac:spMkLst>
            <pc:docMk/>
            <pc:sldMk cId="16080381" sldId="883"/>
            <ac:spMk id="3" creationId="{46664FD0-4BE7-4B08-81D6-8FB1EF60F749}"/>
          </ac:spMkLst>
        </pc:spChg>
        <pc:graphicFrameChg chg="add mod">
          <ac:chgData name="Molly Haley1" userId="2264ca27-fef1-4fb9-96be-333087b5d2f3" providerId="ADAL" clId="{3C84519D-7BC0-4749-A6EC-F41291438C46}" dt="2022-04-29T11:11:55.376" v="790"/>
          <ac:graphicFrameMkLst>
            <pc:docMk/>
            <pc:sldMk cId="16080381" sldId="883"/>
            <ac:graphicFrameMk id="4" creationId="{BF7D3E6F-80DE-47F7-9759-B55A701374F3}"/>
          </ac:graphicFrameMkLst>
        </pc:graphicFrameChg>
        <pc:graphicFrameChg chg="del">
          <ac:chgData name="Molly Haley1" userId="2264ca27-fef1-4fb9-96be-333087b5d2f3" providerId="ADAL" clId="{3C84519D-7BC0-4749-A6EC-F41291438C46}" dt="2022-04-25T10:29:04.176" v="17" actId="478"/>
          <ac:graphicFrameMkLst>
            <pc:docMk/>
            <pc:sldMk cId="16080381" sldId="883"/>
            <ac:graphicFrameMk id="5" creationId="{26E0A447-83B5-4C7B-B49C-CEB4B898012B}"/>
          </ac:graphicFrameMkLst>
        </pc:graphicFrameChg>
        <pc:graphicFrameChg chg="add del mod">
          <ac:chgData name="Molly Haley1" userId="2264ca27-fef1-4fb9-96be-333087b5d2f3" providerId="ADAL" clId="{3C84519D-7BC0-4749-A6EC-F41291438C46}" dt="2022-04-28T15:24:09.687" v="513" actId="478"/>
          <ac:graphicFrameMkLst>
            <pc:docMk/>
            <pc:sldMk cId="16080381" sldId="883"/>
            <ac:graphicFrameMk id="6" creationId="{7349919D-CCFE-40DB-8479-72CEA4DC1466}"/>
          </ac:graphicFrameMkLst>
        </pc:graphicFrameChg>
        <pc:graphicFrameChg chg="add mod">
          <ac:chgData name="Molly Haley1" userId="2264ca27-fef1-4fb9-96be-333087b5d2f3" providerId="ADAL" clId="{3C84519D-7BC0-4749-A6EC-F41291438C46}" dt="2022-04-28T15:29:34.583" v="550" actId="1076"/>
          <ac:graphicFrameMkLst>
            <pc:docMk/>
            <pc:sldMk cId="16080381" sldId="883"/>
            <ac:graphicFrameMk id="7" creationId="{87274667-04B2-40F0-8F74-724B225446F5}"/>
          </ac:graphicFrameMkLst>
        </pc:graphicFrameChg>
        <pc:graphicFrameChg chg="del">
          <ac:chgData name="Molly Haley1" userId="2264ca27-fef1-4fb9-96be-333087b5d2f3" providerId="ADAL" clId="{3C84519D-7BC0-4749-A6EC-F41291438C46}" dt="2022-04-25T10:29:00.708" v="15" actId="478"/>
          <ac:graphicFrameMkLst>
            <pc:docMk/>
            <pc:sldMk cId="16080381" sldId="883"/>
            <ac:graphicFrameMk id="11" creationId="{09C24E46-978F-4CE2-94A1-908E352CE097}"/>
          </ac:graphicFrameMkLst>
        </pc:graphicFrameChg>
        <pc:graphicFrameChg chg="del">
          <ac:chgData name="Molly Haley1" userId="2264ca27-fef1-4fb9-96be-333087b5d2f3" providerId="ADAL" clId="{3C84519D-7BC0-4749-A6EC-F41291438C46}" dt="2022-04-25T10:29:02.315" v="16" actId="478"/>
          <ac:graphicFrameMkLst>
            <pc:docMk/>
            <pc:sldMk cId="16080381" sldId="883"/>
            <ac:graphicFrameMk id="12" creationId="{953F9A34-799A-4811-8F8B-2BC7790DC278}"/>
          </ac:graphicFrameMkLst>
        </pc:graphicFrameChg>
        <pc:graphicFrameChg chg="del">
          <ac:chgData name="Molly Haley1" userId="2264ca27-fef1-4fb9-96be-333087b5d2f3" providerId="ADAL" clId="{3C84519D-7BC0-4749-A6EC-F41291438C46}" dt="2022-04-25T10:29:06.195" v="18" actId="478"/>
          <ac:graphicFrameMkLst>
            <pc:docMk/>
            <pc:sldMk cId="16080381" sldId="883"/>
            <ac:graphicFrameMk id="16" creationId="{19BB07E8-F1EC-4FBA-B15E-46BB50661DFE}"/>
          </ac:graphicFrameMkLst>
        </pc:graphicFrameChg>
      </pc:sldChg>
      <pc:sldChg chg="add">
        <pc:chgData name="Molly Haley1" userId="2264ca27-fef1-4fb9-96be-333087b5d2f3" providerId="ADAL" clId="{3C84519D-7BC0-4749-A6EC-F41291438C46}" dt="2022-04-28T15:30:16.821" v="551"/>
        <pc:sldMkLst>
          <pc:docMk/>
          <pc:sldMk cId="416191731" sldId="885"/>
        </pc:sldMkLst>
      </pc:sldChg>
      <pc:sldChg chg="add">
        <pc:chgData name="Molly Haley1" userId="2264ca27-fef1-4fb9-96be-333087b5d2f3" providerId="ADAL" clId="{3C84519D-7BC0-4749-A6EC-F41291438C46}" dt="2022-04-28T15:30:16.821" v="551"/>
        <pc:sldMkLst>
          <pc:docMk/>
          <pc:sldMk cId="998598407" sldId="886"/>
        </pc:sldMkLst>
      </pc:sldChg>
      <pc:sldChg chg="add del ord">
        <pc:chgData name="Molly Haley1" userId="2264ca27-fef1-4fb9-96be-333087b5d2f3" providerId="ADAL" clId="{3C84519D-7BC0-4749-A6EC-F41291438C46}" dt="2022-05-03T09:26:44.585" v="861"/>
        <pc:sldMkLst>
          <pc:docMk/>
          <pc:sldMk cId="684685687" sldId="889"/>
        </pc:sldMkLst>
      </pc:sldChg>
      <pc:sldChg chg="add">
        <pc:chgData name="Molly Haley1" userId="2264ca27-fef1-4fb9-96be-333087b5d2f3" providerId="ADAL" clId="{3C84519D-7BC0-4749-A6EC-F41291438C46}" dt="2022-05-03T10:06:11.723" v="925"/>
        <pc:sldMkLst>
          <pc:docMk/>
          <pc:sldMk cId="2390959839" sldId="892"/>
        </pc:sldMkLst>
      </pc:sldChg>
      <pc:sldChg chg="add del ord">
        <pc:chgData name="Molly Haley1" userId="2264ca27-fef1-4fb9-96be-333087b5d2f3" providerId="ADAL" clId="{3C84519D-7BC0-4749-A6EC-F41291438C46}" dt="2022-04-28T15:32:25.110" v="556"/>
        <pc:sldMkLst>
          <pc:docMk/>
          <pc:sldMk cId="1710057746" sldId="1541"/>
        </pc:sldMkLst>
      </pc:sldChg>
      <pc:sldChg chg="add del ord">
        <pc:chgData name="Molly Haley1" userId="2264ca27-fef1-4fb9-96be-333087b5d2f3" providerId="ADAL" clId="{3C84519D-7BC0-4749-A6EC-F41291438C46}" dt="2022-04-29T11:15:18.535" v="792"/>
        <pc:sldMkLst>
          <pc:docMk/>
          <pc:sldMk cId="1440704070" sldId="1542"/>
        </pc:sldMkLst>
      </pc:sldChg>
      <pc:sldChg chg="modSp">
        <pc:chgData name="Molly Haley1" userId="2264ca27-fef1-4fb9-96be-333087b5d2f3" providerId="ADAL" clId="{3C84519D-7BC0-4749-A6EC-F41291438C46}" dt="2022-04-26T10:01:45.618" v="280" actId="113"/>
        <pc:sldMkLst>
          <pc:docMk/>
          <pc:sldMk cId="4043476305" sldId="1828"/>
        </pc:sldMkLst>
        <pc:spChg chg="mod">
          <ac:chgData name="Molly Haley1" userId="2264ca27-fef1-4fb9-96be-333087b5d2f3" providerId="ADAL" clId="{3C84519D-7BC0-4749-A6EC-F41291438C46}" dt="2022-04-26T10:01:45.618" v="280" actId="113"/>
          <ac:spMkLst>
            <pc:docMk/>
            <pc:sldMk cId="4043476305" sldId="1828"/>
            <ac:spMk id="3" creationId="{8305965E-4D48-4A02-84D8-0877867BBAD2}"/>
          </ac:spMkLst>
        </pc:spChg>
      </pc:sldChg>
      <pc:sldChg chg="addSp delSp modSp">
        <pc:chgData name="Molly Haley1" userId="2264ca27-fef1-4fb9-96be-333087b5d2f3" providerId="ADAL" clId="{3C84519D-7BC0-4749-A6EC-F41291438C46}" dt="2022-04-28T14:20:51.686" v="375" actId="14734"/>
        <pc:sldMkLst>
          <pc:docMk/>
          <pc:sldMk cId="507012517" sldId="2055"/>
        </pc:sldMkLst>
        <pc:spChg chg="mod">
          <ac:chgData name="Molly Haley1" userId="2264ca27-fef1-4fb9-96be-333087b5d2f3" providerId="ADAL" clId="{3C84519D-7BC0-4749-A6EC-F41291438C46}" dt="2022-04-28T14:18:35.267" v="347" actId="255"/>
          <ac:spMkLst>
            <pc:docMk/>
            <pc:sldMk cId="507012517" sldId="2055"/>
            <ac:spMk id="2" creationId="{DD8AB9AD-DBC4-49BB-84C3-893A069405D4}"/>
          </ac:spMkLst>
        </pc:spChg>
        <pc:graphicFrameChg chg="add mod modGraphic">
          <ac:chgData name="Molly Haley1" userId="2264ca27-fef1-4fb9-96be-333087b5d2f3" providerId="ADAL" clId="{3C84519D-7BC0-4749-A6EC-F41291438C46}" dt="2022-04-28T14:20:51.686" v="375" actId="14734"/>
          <ac:graphicFrameMkLst>
            <pc:docMk/>
            <pc:sldMk cId="507012517" sldId="2055"/>
            <ac:graphicFrameMk id="3" creationId="{8F769C19-7B42-496C-AAF9-C40E9BDC23C2}"/>
          </ac:graphicFrameMkLst>
        </pc:graphicFrameChg>
        <pc:graphicFrameChg chg="add del">
          <ac:chgData name="Molly Haley1" userId="2264ca27-fef1-4fb9-96be-333087b5d2f3" providerId="ADAL" clId="{3C84519D-7BC0-4749-A6EC-F41291438C46}" dt="2022-04-28T12:54:28.053" v="291" actId="478"/>
          <ac:graphicFrameMkLst>
            <pc:docMk/>
            <pc:sldMk cId="507012517" sldId="2055"/>
            <ac:graphicFrameMk id="4" creationId="{880110BF-85AF-4FB3-864B-5E11A4526F36}"/>
          </ac:graphicFrameMkLst>
        </pc:graphicFrameChg>
      </pc:sldChg>
      <pc:sldChg chg="modSp ord">
        <pc:chgData name="Molly Haley1" userId="2264ca27-fef1-4fb9-96be-333087b5d2f3" providerId="ADAL" clId="{3C84519D-7BC0-4749-A6EC-F41291438C46}" dt="2022-05-03T09:14:43.070" v="830" actId="20577"/>
        <pc:sldMkLst>
          <pc:docMk/>
          <pc:sldMk cId="1239367114" sldId="3452"/>
        </pc:sldMkLst>
        <pc:spChg chg="mod">
          <ac:chgData name="Molly Haley1" userId="2264ca27-fef1-4fb9-96be-333087b5d2f3" providerId="ADAL" clId="{3C84519D-7BC0-4749-A6EC-F41291438C46}" dt="2022-04-26T09:55:00.930" v="160" actId="403"/>
          <ac:spMkLst>
            <pc:docMk/>
            <pc:sldMk cId="1239367114" sldId="3452"/>
            <ac:spMk id="2" creationId="{00000000-0000-0000-0000-000000000000}"/>
          </ac:spMkLst>
        </pc:spChg>
        <pc:graphicFrameChg chg="mod modGraphic">
          <ac:chgData name="Molly Haley1" userId="2264ca27-fef1-4fb9-96be-333087b5d2f3" providerId="ADAL" clId="{3C84519D-7BC0-4749-A6EC-F41291438C46}" dt="2022-04-26T09:44:50.635" v="149" actId="14100"/>
          <ac:graphicFrameMkLst>
            <pc:docMk/>
            <pc:sldMk cId="1239367114" sldId="3452"/>
            <ac:graphicFrameMk id="3" creationId="{B7FC0BBF-9ED9-4F27-BC89-B0490D1F28AE}"/>
          </ac:graphicFrameMkLst>
        </pc:graphicFrameChg>
        <pc:graphicFrameChg chg="mod modGraphic">
          <ac:chgData name="Molly Haley1" userId="2264ca27-fef1-4fb9-96be-333087b5d2f3" providerId="ADAL" clId="{3C84519D-7BC0-4749-A6EC-F41291438C46}" dt="2022-05-03T09:14:43.070" v="830" actId="20577"/>
          <ac:graphicFrameMkLst>
            <pc:docMk/>
            <pc:sldMk cId="1239367114" sldId="3452"/>
            <ac:graphicFrameMk id="8" creationId="{00000000-0000-0000-0000-000000000000}"/>
          </ac:graphicFrameMkLst>
        </pc:graphicFrameChg>
        <pc:graphicFrameChg chg="mod modGraphic">
          <ac:chgData name="Molly Haley1" userId="2264ca27-fef1-4fb9-96be-333087b5d2f3" providerId="ADAL" clId="{3C84519D-7BC0-4749-A6EC-F41291438C46}" dt="2022-04-26T09:58:37.603" v="215" actId="20577"/>
          <ac:graphicFrameMkLst>
            <pc:docMk/>
            <pc:sldMk cId="1239367114" sldId="3452"/>
            <ac:graphicFrameMk id="10" creationId="{633F724F-9DB4-4212-AFB1-BFFC700EC4F5}"/>
          </ac:graphicFrameMkLst>
        </pc:graphicFrameChg>
        <pc:graphicFrameChg chg="mod modGraphic">
          <ac:chgData name="Molly Haley1" userId="2264ca27-fef1-4fb9-96be-333087b5d2f3" providerId="ADAL" clId="{3C84519D-7BC0-4749-A6EC-F41291438C46}" dt="2022-04-26T09:44:47.733" v="148" actId="14100"/>
          <ac:graphicFrameMkLst>
            <pc:docMk/>
            <pc:sldMk cId="1239367114" sldId="3452"/>
            <ac:graphicFrameMk id="13" creationId="{B8BF9BD6-7E5F-433D-B4F5-DE4688AAC096}"/>
          </ac:graphicFrameMkLst>
        </pc:graphicFrameChg>
        <pc:graphicFrameChg chg="mod modGraphic">
          <ac:chgData name="Molly Haley1" userId="2264ca27-fef1-4fb9-96be-333087b5d2f3" providerId="ADAL" clId="{3C84519D-7BC0-4749-A6EC-F41291438C46}" dt="2022-04-26T11:46:39.502" v="283" actId="20577"/>
          <ac:graphicFrameMkLst>
            <pc:docMk/>
            <pc:sldMk cId="1239367114" sldId="3452"/>
            <ac:graphicFrameMk id="15" creationId="{42EE730E-F0A3-42A8-B50D-066A227D258C}"/>
          </ac:graphicFrameMkLst>
        </pc:graphicFrameChg>
        <pc:cxnChg chg="mod">
          <ac:chgData name="Molly Haley1" userId="2264ca27-fef1-4fb9-96be-333087b5d2f3" providerId="ADAL" clId="{3C84519D-7BC0-4749-A6EC-F41291438C46}" dt="2022-04-26T09:44:59.239" v="150" actId="1076"/>
          <ac:cxnSpMkLst>
            <pc:docMk/>
            <pc:sldMk cId="1239367114" sldId="3452"/>
            <ac:cxnSpMk id="11" creationId="{00000000-0000-0000-0000-000000000000}"/>
          </ac:cxnSpMkLst>
        </pc:cxnChg>
      </pc:sldChg>
      <pc:sldChg chg="add">
        <pc:chgData name="Molly Haley1" userId="2264ca27-fef1-4fb9-96be-333087b5d2f3" providerId="ADAL" clId="{3C84519D-7BC0-4749-A6EC-F41291438C46}" dt="2022-04-29T10:41:36.743" v="644"/>
        <pc:sldMkLst>
          <pc:docMk/>
          <pc:sldMk cId="1464886784" sldId="3614"/>
        </pc:sldMkLst>
      </pc:sldChg>
      <pc:sldChg chg="modSp">
        <pc:chgData name="Molly Haley1" userId="2264ca27-fef1-4fb9-96be-333087b5d2f3" providerId="ADAL" clId="{3C84519D-7BC0-4749-A6EC-F41291438C46}" dt="2022-04-29T10:49:28.305" v="669" actId="13926"/>
        <pc:sldMkLst>
          <pc:docMk/>
          <pc:sldMk cId="133241537" sldId="3672"/>
        </pc:sldMkLst>
        <pc:graphicFrameChg chg="mod modGraphic">
          <ac:chgData name="Molly Haley1" userId="2264ca27-fef1-4fb9-96be-333087b5d2f3" providerId="ADAL" clId="{3C84519D-7BC0-4749-A6EC-F41291438C46}" dt="2022-04-29T10:49:28.305" v="669" actId="13926"/>
          <ac:graphicFrameMkLst>
            <pc:docMk/>
            <pc:sldMk cId="133241537" sldId="3672"/>
            <ac:graphicFrameMk id="6" creationId="{16F7F5DB-E924-4268-9BD1-802678D181DC}"/>
          </ac:graphicFrameMkLst>
        </pc:graphicFrameChg>
        <pc:graphicFrameChg chg="modGraphic">
          <ac:chgData name="Molly Haley1" userId="2264ca27-fef1-4fb9-96be-333087b5d2f3" providerId="ADAL" clId="{3C84519D-7BC0-4749-A6EC-F41291438C46}" dt="2022-04-28T14:47:50.896" v="409" actId="20577"/>
          <ac:graphicFrameMkLst>
            <pc:docMk/>
            <pc:sldMk cId="133241537" sldId="3672"/>
            <ac:graphicFrameMk id="7" creationId="{60C392C5-ABBB-4FCF-87A7-57CFD2E79FE9}"/>
          </ac:graphicFrameMkLst>
        </pc:graphicFrameChg>
      </pc:sldChg>
      <pc:sldChg chg="addSp delSp modSp">
        <pc:chgData name="Molly Haley1" userId="2264ca27-fef1-4fb9-96be-333087b5d2f3" providerId="ADAL" clId="{3C84519D-7BC0-4749-A6EC-F41291438C46}" dt="2022-04-29T12:07:34.249" v="827" actId="1076"/>
        <pc:sldMkLst>
          <pc:docMk/>
          <pc:sldMk cId="1291625849" sldId="3685"/>
        </pc:sldMkLst>
        <pc:graphicFrameChg chg="add del">
          <ac:chgData name="Molly Haley1" userId="2264ca27-fef1-4fb9-96be-333087b5d2f3" providerId="ADAL" clId="{3C84519D-7BC0-4749-A6EC-F41291438C46}" dt="2022-04-28T14:13:06.906" v="293" actId="478"/>
          <ac:graphicFrameMkLst>
            <pc:docMk/>
            <pc:sldMk cId="1291625849" sldId="3685"/>
            <ac:graphicFrameMk id="3" creationId="{2D2FDA1D-708D-44A4-993C-F8BA94F5AF3F}"/>
          </ac:graphicFrameMkLst>
        </pc:graphicFrameChg>
        <pc:graphicFrameChg chg="add del mod">
          <ac:chgData name="Molly Haley1" userId="2264ca27-fef1-4fb9-96be-333087b5d2f3" providerId="ADAL" clId="{3C84519D-7BC0-4749-A6EC-F41291438C46}" dt="2022-04-29T12:06:57.785" v="824" actId="478"/>
          <ac:graphicFrameMkLst>
            <pc:docMk/>
            <pc:sldMk cId="1291625849" sldId="3685"/>
            <ac:graphicFrameMk id="4" creationId="{B387ED7C-A5F0-41E7-B7C5-A7111E857BC7}"/>
          </ac:graphicFrameMkLst>
        </pc:graphicFrameChg>
        <pc:graphicFrameChg chg="add mod">
          <ac:chgData name="Molly Haley1" userId="2264ca27-fef1-4fb9-96be-333087b5d2f3" providerId="ADAL" clId="{3C84519D-7BC0-4749-A6EC-F41291438C46}" dt="2022-04-29T12:07:34.249" v="827" actId="1076"/>
          <ac:graphicFrameMkLst>
            <pc:docMk/>
            <pc:sldMk cId="1291625849" sldId="3685"/>
            <ac:graphicFrameMk id="5" creationId="{C4974A25-6E48-4FFB-8F34-851E04C85C84}"/>
          </ac:graphicFrameMkLst>
        </pc:graphicFrameChg>
      </pc:sldChg>
      <pc:sldChg chg="addSp delSp modSp ord">
        <pc:chgData name="Molly Haley1" userId="2264ca27-fef1-4fb9-96be-333087b5d2f3" providerId="ADAL" clId="{3C84519D-7BC0-4749-A6EC-F41291438C46}" dt="2022-04-29T08:47:02.318" v="643" actId="20577"/>
        <pc:sldMkLst>
          <pc:docMk/>
          <pc:sldMk cId="1116173064" sldId="3724"/>
        </pc:sldMkLst>
        <pc:spChg chg="mod">
          <ac:chgData name="Molly Haley1" userId="2264ca27-fef1-4fb9-96be-333087b5d2f3" providerId="ADAL" clId="{3C84519D-7BC0-4749-A6EC-F41291438C46}" dt="2022-04-26T11:47:00.991" v="285" actId="403"/>
          <ac:spMkLst>
            <pc:docMk/>
            <pc:sldMk cId="1116173064" sldId="3724"/>
            <ac:spMk id="2" creationId="{00000000-0000-0000-0000-000000000000}"/>
          </ac:spMkLst>
        </pc:spChg>
        <pc:graphicFrameChg chg="add del mod modGraphic">
          <ac:chgData name="Molly Haley1" userId="2264ca27-fef1-4fb9-96be-333087b5d2f3" providerId="ADAL" clId="{3C84519D-7BC0-4749-A6EC-F41291438C46}" dt="2022-04-29T08:46:46.782" v="598" actId="478"/>
          <ac:graphicFrameMkLst>
            <pc:docMk/>
            <pc:sldMk cId="1116173064" sldId="3724"/>
            <ac:graphicFrameMk id="4" creationId="{6D796FFA-47D9-40ED-B171-AE7D86ADF5B1}"/>
          </ac:graphicFrameMkLst>
        </pc:graphicFrameChg>
        <pc:graphicFrameChg chg="add del">
          <ac:chgData name="Molly Haley1" userId="2264ca27-fef1-4fb9-96be-333087b5d2f3" providerId="ADAL" clId="{3C84519D-7BC0-4749-A6EC-F41291438C46}" dt="2022-04-26T09:25:37.622" v="61"/>
          <ac:graphicFrameMkLst>
            <pc:docMk/>
            <pc:sldMk cId="1116173064" sldId="3724"/>
            <ac:graphicFrameMk id="5" creationId="{D192184C-9F92-4C01-BFCE-0EEAB3878D3A}"/>
          </ac:graphicFrameMkLst>
        </pc:graphicFrameChg>
        <pc:graphicFrameChg chg="mod modGraphic">
          <ac:chgData name="Molly Haley1" userId="2264ca27-fef1-4fb9-96be-333087b5d2f3" providerId="ADAL" clId="{3C84519D-7BC0-4749-A6EC-F41291438C46}" dt="2022-04-29T08:47:02.318" v="643" actId="20577"/>
          <ac:graphicFrameMkLst>
            <pc:docMk/>
            <pc:sldMk cId="1116173064" sldId="3724"/>
            <ac:graphicFrameMk id="10" creationId="{633F724F-9DB4-4212-AFB1-BFFC700EC4F5}"/>
          </ac:graphicFrameMkLst>
        </pc:graphicFrameChg>
        <pc:graphicFrameChg chg="mod modGraphic">
          <ac:chgData name="Molly Haley1" userId="2264ca27-fef1-4fb9-96be-333087b5d2f3" providerId="ADAL" clId="{3C84519D-7BC0-4749-A6EC-F41291438C46}" dt="2022-04-26T09:40:03.638" v="112" actId="1076"/>
          <ac:graphicFrameMkLst>
            <pc:docMk/>
            <pc:sldMk cId="1116173064" sldId="3724"/>
            <ac:graphicFrameMk id="15" creationId="{42EE730E-F0A3-42A8-B50D-066A227D258C}"/>
          </ac:graphicFrameMkLst>
        </pc:graphicFrameChg>
      </pc:sldChg>
      <pc:sldChg chg="modSp">
        <pc:chgData name="Molly Haley1" userId="2264ca27-fef1-4fb9-96be-333087b5d2f3" providerId="ADAL" clId="{3C84519D-7BC0-4749-A6EC-F41291438C46}" dt="2022-04-28T15:10:45.045" v="488"/>
        <pc:sldMkLst>
          <pc:docMk/>
          <pc:sldMk cId="1059251830" sldId="3725"/>
        </pc:sldMkLst>
        <pc:graphicFrameChg chg="mod modGraphic">
          <ac:chgData name="Molly Haley1" userId="2264ca27-fef1-4fb9-96be-333087b5d2f3" providerId="ADAL" clId="{3C84519D-7BC0-4749-A6EC-F41291438C46}" dt="2022-04-28T15:10:45.045" v="488"/>
          <ac:graphicFrameMkLst>
            <pc:docMk/>
            <pc:sldMk cId="1059251830" sldId="3725"/>
            <ac:graphicFrameMk id="6" creationId="{16F7F5DB-E924-4268-9BD1-802678D181DC}"/>
          </ac:graphicFrameMkLst>
        </pc:graphicFrameChg>
      </pc:sldChg>
      <pc:sldChg chg="modSp">
        <pc:chgData name="Molly Haley1" userId="2264ca27-fef1-4fb9-96be-333087b5d2f3" providerId="ADAL" clId="{3C84519D-7BC0-4749-A6EC-F41291438C46}" dt="2022-04-28T15:16:13.386" v="502" actId="14100"/>
        <pc:sldMkLst>
          <pc:docMk/>
          <pc:sldMk cId="617335096" sldId="3726"/>
        </pc:sldMkLst>
        <pc:graphicFrameChg chg="mod modGraphic">
          <ac:chgData name="Molly Haley1" userId="2264ca27-fef1-4fb9-96be-333087b5d2f3" providerId="ADAL" clId="{3C84519D-7BC0-4749-A6EC-F41291438C46}" dt="2022-04-28T15:16:13.386" v="502" actId="14100"/>
          <ac:graphicFrameMkLst>
            <pc:docMk/>
            <pc:sldMk cId="617335096" sldId="3726"/>
            <ac:graphicFrameMk id="6" creationId="{16F7F5DB-E924-4268-9BD1-802678D181DC}"/>
          </ac:graphicFrameMkLst>
        </pc:graphicFrameChg>
      </pc:sldChg>
      <pc:sldChg chg="modSp">
        <pc:chgData name="Molly Haley1" userId="2264ca27-fef1-4fb9-96be-333087b5d2f3" providerId="ADAL" clId="{3C84519D-7BC0-4749-A6EC-F41291438C46}" dt="2022-05-03T10:06:08.757" v="924" actId="20577"/>
        <pc:sldMkLst>
          <pc:docMk/>
          <pc:sldMk cId="4229988813" sldId="3739"/>
        </pc:sldMkLst>
        <pc:spChg chg="mod">
          <ac:chgData name="Molly Haley1" userId="2264ca27-fef1-4fb9-96be-333087b5d2f3" providerId="ADAL" clId="{3C84519D-7BC0-4749-A6EC-F41291438C46}" dt="2022-05-03T10:06:08.757" v="924" actId="20577"/>
          <ac:spMkLst>
            <pc:docMk/>
            <pc:sldMk cId="4229988813" sldId="3739"/>
            <ac:spMk id="2" creationId="{172FCC0C-6A43-492C-87F0-21944FBAC77A}"/>
          </ac:spMkLst>
        </pc:spChg>
      </pc:sldChg>
      <pc:sldChg chg="modSp">
        <pc:chgData name="Molly Haley1" userId="2264ca27-fef1-4fb9-96be-333087b5d2f3" providerId="ADAL" clId="{3C84519D-7BC0-4749-A6EC-F41291438C46}" dt="2022-04-29T10:55:30.051" v="770" actId="20577"/>
        <pc:sldMkLst>
          <pc:docMk/>
          <pc:sldMk cId="490923480" sldId="3741"/>
        </pc:sldMkLst>
        <pc:graphicFrameChg chg="mod modGraphic">
          <ac:chgData name="Molly Haley1" userId="2264ca27-fef1-4fb9-96be-333087b5d2f3" providerId="ADAL" clId="{3C84519D-7BC0-4749-A6EC-F41291438C46}" dt="2022-04-29T10:55:30.051" v="770" actId="20577"/>
          <ac:graphicFrameMkLst>
            <pc:docMk/>
            <pc:sldMk cId="490923480" sldId="3741"/>
            <ac:graphicFrameMk id="6" creationId="{16F7F5DB-E924-4268-9BD1-802678D181DC}"/>
          </ac:graphicFrameMkLst>
        </pc:graphicFrameChg>
        <pc:graphicFrameChg chg="mod modGraphic">
          <ac:chgData name="Molly Haley1" userId="2264ca27-fef1-4fb9-96be-333087b5d2f3" providerId="ADAL" clId="{3C84519D-7BC0-4749-A6EC-F41291438C46}" dt="2022-04-28T14:54:26.800" v="443"/>
          <ac:graphicFrameMkLst>
            <pc:docMk/>
            <pc:sldMk cId="490923480" sldId="3741"/>
            <ac:graphicFrameMk id="7" creationId="{60C392C5-ABBB-4FCF-87A7-57CFD2E79FE9}"/>
          </ac:graphicFrameMkLst>
        </pc:graphicFrameChg>
      </pc:sldChg>
      <pc:sldChg chg="modSp">
        <pc:chgData name="Molly Haley1" userId="2264ca27-fef1-4fb9-96be-333087b5d2f3" providerId="ADAL" clId="{3C84519D-7BC0-4749-A6EC-F41291438C46}" dt="2022-05-03T09:20:48.815" v="857" actId="20577"/>
        <pc:sldMkLst>
          <pc:docMk/>
          <pc:sldMk cId="3798597471" sldId="3742"/>
        </pc:sldMkLst>
        <pc:graphicFrameChg chg="mod modGraphic">
          <ac:chgData name="Molly Haley1" userId="2264ca27-fef1-4fb9-96be-333087b5d2f3" providerId="ADAL" clId="{3C84519D-7BC0-4749-A6EC-F41291438C46}" dt="2022-05-03T09:20:48.815" v="857" actId="20577"/>
          <ac:graphicFrameMkLst>
            <pc:docMk/>
            <pc:sldMk cId="3798597471" sldId="3742"/>
            <ac:graphicFrameMk id="6" creationId="{16F7F5DB-E924-4268-9BD1-802678D181DC}"/>
          </ac:graphicFrameMkLst>
        </pc:graphicFrameChg>
        <pc:graphicFrameChg chg="mod modGraphic">
          <ac:chgData name="Molly Haley1" userId="2264ca27-fef1-4fb9-96be-333087b5d2f3" providerId="ADAL" clId="{3C84519D-7BC0-4749-A6EC-F41291438C46}" dt="2022-05-03T09:20:46.310" v="856" actId="20577"/>
          <ac:graphicFrameMkLst>
            <pc:docMk/>
            <pc:sldMk cId="3798597471" sldId="3742"/>
            <ac:graphicFrameMk id="7" creationId="{60C392C5-ABBB-4FCF-87A7-57CFD2E79FE9}"/>
          </ac:graphicFrameMkLst>
        </pc:graphicFrameChg>
      </pc:sldChg>
      <pc:sldChg chg="add del">
        <pc:chgData name="Molly Haley1" userId="2264ca27-fef1-4fb9-96be-333087b5d2f3" providerId="ADAL" clId="{3C84519D-7BC0-4749-A6EC-F41291438C46}" dt="2022-05-03T09:27:11.161" v="862" actId="2696"/>
        <pc:sldMkLst>
          <pc:docMk/>
          <pc:sldMk cId="678665551" sldId="3743"/>
        </pc:sldMkLst>
      </pc:sldChg>
      <pc:sldChg chg="add">
        <pc:chgData name="Molly Haley1" userId="2264ca27-fef1-4fb9-96be-333087b5d2f3" providerId="ADAL" clId="{3C84519D-7BC0-4749-A6EC-F41291438C46}" dt="2022-04-29T08:41:57.104" v="596"/>
        <pc:sldMkLst>
          <pc:docMk/>
          <pc:sldMk cId="819144063" sldId="3745"/>
        </pc:sldMkLst>
      </pc:sldChg>
      <pc:sldChg chg="modSp add">
        <pc:chgData name="Molly Haley1" userId="2264ca27-fef1-4fb9-96be-333087b5d2f3" providerId="ADAL" clId="{3C84519D-7BC0-4749-A6EC-F41291438C46}" dt="2022-04-29T11:30:37.336" v="823" actId="1076"/>
        <pc:sldMkLst>
          <pc:docMk/>
          <pc:sldMk cId="229338324" sldId="3746"/>
        </pc:sldMkLst>
        <pc:spChg chg="mod">
          <ac:chgData name="Molly Haley1" userId="2264ca27-fef1-4fb9-96be-333087b5d2f3" providerId="ADAL" clId="{3C84519D-7BC0-4749-A6EC-F41291438C46}" dt="2022-04-29T11:30:37.336" v="823" actId="1076"/>
          <ac:spMkLst>
            <pc:docMk/>
            <pc:sldMk cId="229338324" sldId="3746"/>
            <ac:spMk id="4" creationId="{00000000-0000-0000-0000-000000000000}"/>
          </ac:spMkLst>
        </pc:spChg>
        <pc:spChg chg="mod">
          <ac:chgData name="Molly Haley1" userId="2264ca27-fef1-4fb9-96be-333087b5d2f3" providerId="ADAL" clId="{3C84519D-7BC0-4749-A6EC-F41291438C46}" dt="2022-04-29T11:30:18.455" v="804" actId="20577"/>
          <ac:spMkLst>
            <pc:docMk/>
            <pc:sldMk cId="229338324" sldId="3746"/>
            <ac:spMk id="5" creationId="{00000000-0000-0000-0000-000000000000}"/>
          </ac:spMkLst>
        </pc:spChg>
      </pc:sldChg>
      <pc:sldChg chg="add">
        <pc:chgData name="Molly Haley1" userId="2264ca27-fef1-4fb9-96be-333087b5d2f3" providerId="ADAL" clId="{3C84519D-7BC0-4749-A6EC-F41291438C46}" dt="2022-05-03T09:27:14.857" v="863"/>
        <pc:sldMkLst>
          <pc:docMk/>
          <pc:sldMk cId="4015408046" sldId="3747"/>
        </pc:sldMkLst>
      </pc:sldChg>
      <pc:sldChg chg="add del">
        <pc:chgData name="Molly Haley1" userId="2264ca27-fef1-4fb9-96be-333087b5d2f3" providerId="ADAL" clId="{3C84519D-7BC0-4749-A6EC-F41291438C46}" dt="2022-05-03T09:26:21.319" v="860" actId="2696"/>
        <pc:sldMkLst>
          <pc:docMk/>
          <pc:sldMk cId="4022024604" sldId="3747"/>
        </pc:sldMkLst>
      </pc:sldChg>
    </pc:docChg>
  </pc:docChgLst>
  <pc:docChgLst>
    <pc:chgData name="Rachel Taggart" userId="4f8aad94-55b7-4ba6-8498-7cad127c11eb" providerId="ADAL" clId="{1111EC3B-D795-461A-A019-2C1DEDAD172D}"/>
    <pc:docChg chg="undo custSel addSld delSld modSld sldOrd">
      <pc:chgData name="Rachel Taggart" userId="4f8aad94-55b7-4ba6-8498-7cad127c11eb" providerId="ADAL" clId="{1111EC3B-D795-461A-A019-2C1DEDAD172D}" dt="2022-05-27T10:24:15.379" v="161" actId="1076"/>
      <pc:docMkLst>
        <pc:docMk/>
      </pc:docMkLst>
      <pc:sldChg chg="modSp mod">
        <pc:chgData name="Rachel Taggart" userId="4f8aad94-55b7-4ba6-8498-7cad127c11eb" providerId="ADAL" clId="{1111EC3B-D795-461A-A019-2C1DEDAD172D}" dt="2022-05-27T09:41:28.194" v="127" actId="6549"/>
        <pc:sldMkLst>
          <pc:docMk/>
          <pc:sldMk cId="1431544378" sldId="306"/>
        </pc:sldMkLst>
        <pc:spChg chg="mod">
          <ac:chgData name="Rachel Taggart" userId="4f8aad94-55b7-4ba6-8498-7cad127c11eb" providerId="ADAL" clId="{1111EC3B-D795-461A-A019-2C1DEDAD172D}" dt="2022-05-27T09:41:28.194" v="127" actId="6549"/>
          <ac:spMkLst>
            <pc:docMk/>
            <pc:sldMk cId="1431544378" sldId="306"/>
            <ac:spMk id="5" creationId="{74E5C359-EDF7-4B98-9E7A-26420788651C}"/>
          </ac:spMkLst>
        </pc:spChg>
      </pc:sldChg>
      <pc:sldChg chg="del">
        <pc:chgData name="Rachel Taggart" userId="4f8aad94-55b7-4ba6-8498-7cad127c11eb" providerId="ADAL" clId="{1111EC3B-D795-461A-A019-2C1DEDAD172D}" dt="2022-05-27T09:33:34.438" v="123" actId="47"/>
        <pc:sldMkLst>
          <pc:docMk/>
          <pc:sldMk cId="4252492987" sldId="309"/>
        </pc:sldMkLst>
      </pc:sldChg>
      <pc:sldChg chg="modSp">
        <pc:chgData name="Rachel Taggart" userId="4f8aad94-55b7-4ba6-8498-7cad127c11eb" providerId="ADAL" clId="{1111EC3B-D795-461A-A019-2C1DEDAD172D}" dt="2022-05-27T09:46:25.481" v="131"/>
        <pc:sldMkLst>
          <pc:docMk/>
          <pc:sldMk cId="16080381" sldId="883"/>
        </pc:sldMkLst>
        <pc:graphicFrameChg chg="mod">
          <ac:chgData name="Rachel Taggart" userId="4f8aad94-55b7-4ba6-8498-7cad127c11eb" providerId="ADAL" clId="{1111EC3B-D795-461A-A019-2C1DEDAD172D}" dt="2022-05-27T09:46:25.481" v="131"/>
          <ac:graphicFrameMkLst>
            <pc:docMk/>
            <pc:sldMk cId="16080381" sldId="883"/>
            <ac:graphicFrameMk id="5" creationId="{50FF595F-90A3-41B1-9907-D2D8842B7E21}"/>
          </ac:graphicFrameMkLst>
        </pc:graphicFrameChg>
        <pc:graphicFrameChg chg="mod">
          <ac:chgData name="Rachel Taggart" userId="4f8aad94-55b7-4ba6-8498-7cad127c11eb" providerId="ADAL" clId="{1111EC3B-D795-461A-A019-2C1DEDAD172D}" dt="2022-05-27T09:46:11.669" v="130"/>
          <ac:graphicFrameMkLst>
            <pc:docMk/>
            <pc:sldMk cId="16080381" sldId="883"/>
            <ac:graphicFrameMk id="6" creationId="{C4D4F7B8-A6D6-417B-A44F-ADBF9E3101CF}"/>
          </ac:graphicFrameMkLst>
        </pc:graphicFrameChg>
      </pc:sldChg>
      <pc:sldChg chg="modSp add mod">
        <pc:chgData name="Rachel Taggart" userId="4f8aad94-55b7-4ba6-8498-7cad127c11eb" providerId="ADAL" clId="{1111EC3B-D795-461A-A019-2C1DEDAD172D}" dt="2022-05-27T09:39:43.086" v="124"/>
        <pc:sldMkLst>
          <pc:docMk/>
          <pc:sldMk cId="1295708108" sldId="1802"/>
        </pc:sldMkLst>
        <pc:spChg chg="mod">
          <ac:chgData name="Rachel Taggart" userId="4f8aad94-55b7-4ba6-8498-7cad127c11eb" providerId="ADAL" clId="{1111EC3B-D795-461A-A019-2C1DEDAD172D}" dt="2022-05-27T09:39:43.086" v="124"/>
          <ac:spMkLst>
            <pc:docMk/>
            <pc:sldMk cId="1295708108" sldId="1802"/>
            <ac:spMk id="4" creationId="{00000000-0000-0000-0000-000000000000}"/>
          </ac:spMkLst>
        </pc:spChg>
      </pc:sldChg>
      <pc:sldChg chg="add">
        <pc:chgData name="Rachel Taggart" userId="4f8aad94-55b7-4ba6-8498-7cad127c11eb" providerId="ADAL" clId="{1111EC3B-D795-461A-A019-2C1DEDAD172D}" dt="2022-05-26T08:49:49.798" v="31"/>
        <pc:sldMkLst>
          <pc:docMk/>
          <pc:sldMk cId="4277837156" sldId="1803"/>
        </pc:sldMkLst>
      </pc:sldChg>
      <pc:sldChg chg="add">
        <pc:chgData name="Rachel Taggart" userId="4f8aad94-55b7-4ba6-8498-7cad127c11eb" providerId="ADAL" clId="{1111EC3B-D795-461A-A019-2C1DEDAD172D}" dt="2022-05-26T08:49:49.798" v="31"/>
        <pc:sldMkLst>
          <pc:docMk/>
          <pc:sldMk cId="3302404365" sldId="1804"/>
        </pc:sldMkLst>
      </pc:sldChg>
      <pc:sldChg chg="add">
        <pc:chgData name="Rachel Taggart" userId="4f8aad94-55b7-4ba6-8498-7cad127c11eb" providerId="ADAL" clId="{1111EC3B-D795-461A-A019-2C1DEDAD172D}" dt="2022-05-26T08:49:49.798" v="31"/>
        <pc:sldMkLst>
          <pc:docMk/>
          <pc:sldMk cId="3860004752" sldId="1806"/>
        </pc:sldMkLst>
      </pc:sldChg>
      <pc:sldChg chg="add">
        <pc:chgData name="Rachel Taggart" userId="4f8aad94-55b7-4ba6-8498-7cad127c11eb" providerId="ADAL" clId="{1111EC3B-D795-461A-A019-2C1DEDAD172D}" dt="2022-05-26T08:49:49.798" v="31"/>
        <pc:sldMkLst>
          <pc:docMk/>
          <pc:sldMk cId="919736262" sldId="1807"/>
        </pc:sldMkLst>
      </pc:sldChg>
      <pc:sldChg chg="add">
        <pc:chgData name="Rachel Taggart" userId="4f8aad94-55b7-4ba6-8498-7cad127c11eb" providerId="ADAL" clId="{1111EC3B-D795-461A-A019-2C1DEDAD172D}" dt="2022-05-26T08:49:49.798" v="31"/>
        <pc:sldMkLst>
          <pc:docMk/>
          <pc:sldMk cId="2860976738" sldId="1808"/>
        </pc:sldMkLst>
      </pc:sldChg>
      <pc:sldChg chg="modSp add mod">
        <pc:chgData name="Rachel Taggart" userId="4f8aad94-55b7-4ba6-8498-7cad127c11eb" providerId="ADAL" clId="{1111EC3B-D795-461A-A019-2C1DEDAD172D}" dt="2022-05-27T08:51:56.286" v="117" actId="1076"/>
        <pc:sldMkLst>
          <pc:docMk/>
          <pc:sldMk cId="3004351604" sldId="1809"/>
        </pc:sldMkLst>
        <pc:spChg chg="mod">
          <ac:chgData name="Rachel Taggart" userId="4f8aad94-55b7-4ba6-8498-7cad127c11eb" providerId="ADAL" clId="{1111EC3B-D795-461A-A019-2C1DEDAD172D}" dt="2022-05-27T08:47:48.263" v="115" actId="5793"/>
          <ac:spMkLst>
            <pc:docMk/>
            <pc:sldMk cId="3004351604" sldId="1809"/>
            <ac:spMk id="3" creationId="{590336AD-F491-4AE8-BC92-95DA91EAF352}"/>
          </ac:spMkLst>
        </pc:spChg>
        <pc:picChg chg="mod">
          <ac:chgData name="Rachel Taggart" userId="4f8aad94-55b7-4ba6-8498-7cad127c11eb" providerId="ADAL" clId="{1111EC3B-D795-461A-A019-2C1DEDAD172D}" dt="2022-05-27T08:51:56.286" v="117" actId="1076"/>
          <ac:picMkLst>
            <pc:docMk/>
            <pc:sldMk cId="3004351604" sldId="1809"/>
            <ac:picMk id="5" creationId="{39AABD5E-1C28-4608-A049-57F752E19F7E}"/>
          </ac:picMkLst>
        </pc:picChg>
      </pc:sldChg>
      <pc:sldChg chg="add">
        <pc:chgData name="Rachel Taggart" userId="4f8aad94-55b7-4ba6-8498-7cad127c11eb" providerId="ADAL" clId="{1111EC3B-D795-461A-A019-2C1DEDAD172D}" dt="2022-05-26T08:49:49.798" v="31"/>
        <pc:sldMkLst>
          <pc:docMk/>
          <pc:sldMk cId="1802830360" sldId="1810"/>
        </pc:sldMkLst>
      </pc:sldChg>
      <pc:sldChg chg="add">
        <pc:chgData name="Rachel Taggart" userId="4f8aad94-55b7-4ba6-8498-7cad127c11eb" providerId="ADAL" clId="{1111EC3B-D795-461A-A019-2C1DEDAD172D}" dt="2022-05-26T08:49:49.798" v="31"/>
        <pc:sldMkLst>
          <pc:docMk/>
          <pc:sldMk cId="1708148239" sldId="1811"/>
        </pc:sldMkLst>
      </pc:sldChg>
      <pc:sldChg chg="add">
        <pc:chgData name="Rachel Taggart" userId="4f8aad94-55b7-4ba6-8498-7cad127c11eb" providerId="ADAL" clId="{1111EC3B-D795-461A-A019-2C1DEDAD172D}" dt="2022-05-26T08:49:49.798" v="31"/>
        <pc:sldMkLst>
          <pc:docMk/>
          <pc:sldMk cId="1556762620" sldId="1813"/>
        </pc:sldMkLst>
      </pc:sldChg>
      <pc:sldChg chg="add">
        <pc:chgData name="Rachel Taggart" userId="4f8aad94-55b7-4ba6-8498-7cad127c11eb" providerId="ADAL" clId="{1111EC3B-D795-461A-A019-2C1DEDAD172D}" dt="2022-05-26T08:49:49.798" v="31"/>
        <pc:sldMkLst>
          <pc:docMk/>
          <pc:sldMk cId="714876606" sldId="1814"/>
        </pc:sldMkLst>
      </pc:sldChg>
      <pc:sldChg chg="add">
        <pc:chgData name="Rachel Taggart" userId="4f8aad94-55b7-4ba6-8498-7cad127c11eb" providerId="ADAL" clId="{1111EC3B-D795-461A-A019-2C1DEDAD172D}" dt="2022-05-26T08:49:49.798" v="31"/>
        <pc:sldMkLst>
          <pc:docMk/>
          <pc:sldMk cId="70437585" sldId="1815"/>
        </pc:sldMkLst>
      </pc:sldChg>
      <pc:sldChg chg="add">
        <pc:chgData name="Rachel Taggart" userId="4f8aad94-55b7-4ba6-8498-7cad127c11eb" providerId="ADAL" clId="{1111EC3B-D795-461A-A019-2C1DEDAD172D}" dt="2022-05-26T08:49:49.798" v="31"/>
        <pc:sldMkLst>
          <pc:docMk/>
          <pc:sldMk cId="1947407537" sldId="1816"/>
        </pc:sldMkLst>
      </pc:sldChg>
      <pc:sldChg chg="modSp mod">
        <pc:chgData name="Rachel Taggart" userId="4f8aad94-55b7-4ba6-8498-7cad127c11eb" providerId="ADAL" clId="{1111EC3B-D795-461A-A019-2C1DEDAD172D}" dt="2022-05-26T08:50:39.528" v="35" actId="20577"/>
        <pc:sldMkLst>
          <pc:docMk/>
          <pc:sldMk cId="4043476305" sldId="1828"/>
        </pc:sldMkLst>
        <pc:spChg chg="mod">
          <ac:chgData name="Rachel Taggart" userId="4f8aad94-55b7-4ba6-8498-7cad127c11eb" providerId="ADAL" clId="{1111EC3B-D795-461A-A019-2C1DEDAD172D}" dt="2022-05-26T08:50:39.528" v="35" actId="20577"/>
          <ac:spMkLst>
            <pc:docMk/>
            <pc:sldMk cId="4043476305" sldId="1828"/>
            <ac:spMk id="3" creationId="{8305965E-4D48-4A02-84D8-0877867BBAD2}"/>
          </ac:spMkLst>
        </pc:spChg>
      </pc:sldChg>
      <pc:sldChg chg="delSp modSp del mod">
        <pc:chgData name="Rachel Taggart" userId="4f8aad94-55b7-4ba6-8498-7cad127c11eb" providerId="ADAL" clId="{1111EC3B-D795-461A-A019-2C1DEDAD172D}" dt="2022-05-27T09:30:57.550" v="121" actId="47"/>
        <pc:sldMkLst>
          <pc:docMk/>
          <pc:sldMk cId="1581998138" sldId="3426"/>
        </pc:sldMkLst>
        <pc:graphicFrameChg chg="del mod">
          <ac:chgData name="Rachel Taggart" userId="4f8aad94-55b7-4ba6-8498-7cad127c11eb" providerId="ADAL" clId="{1111EC3B-D795-461A-A019-2C1DEDAD172D}" dt="2022-05-27T09:29:01.378" v="119" actId="478"/>
          <ac:graphicFrameMkLst>
            <pc:docMk/>
            <pc:sldMk cId="1581998138" sldId="3426"/>
            <ac:graphicFrameMk id="4" creationId="{421B6E21-9DAB-498F-9DD1-98E030FF0761}"/>
          </ac:graphicFrameMkLst>
        </pc:graphicFrameChg>
      </pc:sldChg>
      <pc:sldChg chg="del">
        <pc:chgData name="Rachel Taggart" userId="4f8aad94-55b7-4ba6-8498-7cad127c11eb" providerId="ADAL" clId="{1111EC3B-D795-461A-A019-2C1DEDAD172D}" dt="2022-05-26T08:53:48.220" v="36" actId="47"/>
        <pc:sldMkLst>
          <pc:docMk/>
          <pc:sldMk cId="1116173064" sldId="3724"/>
        </pc:sldMkLst>
      </pc:sldChg>
      <pc:sldChg chg="modSp mod">
        <pc:chgData name="Rachel Taggart" userId="4f8aad94-55b7-4ba6-8498-7cad127c11eb" providerId="ADAL" clId="{1111EC3B-D795-461A-A019-2C1DEDAD172D}" dt="2022-05-27T10:24:15.379" v="161" actId="1076"/>
        <pc:sldMkLst>
          <pc:docMk/>
          <pc:sldMk cId="1334181270" sldId="3747"/>
        </pc:sldMkLst>
        <pc:graphicFrameChg chg="mod modGraphic">
          <ac:chgData name="Rachel Taggart" userId="4f8aad94-55b7-4ba6-8498-7cad127c11eb" providerId="ADAL" clId="{1111EC3B-D795-461A-A019-2C1DEDAD172D}" dt="2022-05-27T10:24:15.379" v="161" actId="1076"/>
          <ac:graphicFrameMkLst>
            <pc:docMk/>
            <pc:sldMk cId="1334181270" sldId="3747"/>
            <ac:graphicFrameMk id="7" creationId="{60C392C5-ABBB-4FCF-87A7-57CFD2E79FE9}"/>
          </ac:graphicFrameMkLst>
        </pc:graphicFrameChg>
      </pc:sldChg>
      <pc:sldChg chg="ord">
        <pc:chgData name="Rachel Taggart" userId="4f8aad94-55b7-4ba6-8498-7cad127c11eb" providerId="ADAL" clId="{1111EC3B-D795-461A-A019-2C1DEDAD172D}" dt="2022-05-27T09:42:47.332" v="129"/>
        <pc:sldMkLst>
          <pc:docMk/>
          <pc:sldMk cId="3292836344" sldId="3748"/>
        </pc:sldMkLst>
      </pc:sldChg>
      <pc:sldChg chg="del">
        <pc:chgData name="Rachel Taggart" userId="4f8aad94-55b7-4ba6-8498-7cad127c11eb" providerId="ADAL" clId="{1111EC3B-D795-461A-A019-2C1DEDAD172D}" dt="2022-05-26T08:37:28.167" v="8" actId="47"/>
        <pc:sldMkLst>
          <pc:docMk/>
          <pc:sldMk cId="2065620906" sldId="3758"/>
        </pc:sldMkLst>
      </pc:sldChg>
      <pc:sldChg chg="modSp del mod">
        <pc:chgData name="Rachel Taggart" userId="4f8aad94-55b7-4ba6-8498-7cad127c11eb" providerId="ADAL" clId="{1111EC3B-D795-461A-A019-2C1DEDAD172D}" dt="2022-05-26T08:40:28.700" v="23" actId="47"/>
        <pc:sldMkLst>
          <pc:docMk/>
          <pc:sldMk cId="2879933331" sldId="3760"/>
        </pc:sldMkLst>
        <pc:spChg chg="mod">
          <ac:chgData name="Rachel Taggart" userId="4f8aad94-55b7-4ba6-8498-7cad127c11eb" providerId="ADAL" clId="{1111EC3B-D795-461A-A019-2C1DEDAD172D}" dt="2022-05-26T08:38:05.883" v="12" actId="20577"/>
          <ac:spMkLst>
            <pc:docMk/>
            <pc:sldMk cId="2879933331" sldId="3760"/>
            <ac:spMk id="3" creationId="{8305965E-4D48-4A02-84D8-0877867BBAD2}"/>
          </ac:spMkLst>
        </pc:spChg>
        <pc:spChg chg="mod">
          <ac:chgData name="Rachel Taggart" userId="4f8aad94-55b7-4ba6-8498-7cad127c11eb" providerId="ADAL" clId="{1111EC3B-D795-461A-A019-2C1DEDAD172D}" dt="2022-05-26T08:38:16.081" v="22" actId="20577"/>
          <ac:spMkLst>
            <pc:docMk/>
            <pc:sldMk cId="2879933331" sldId="3760"/>
            <ac:spMk id="4" creationId="{00000000-0000-0000-0000-000000000000}"/>
          </ac:spMkLst>
        </pc:spChg>
      </pc:sldChg>
      <pc:sldChg chg="modSp mod">
        <pc:chgData name="Rachel Taggart" userId="4f8aad94-55b7-4ba6-8498-7cad127c11eb" providerId="ADAL" clId="{1111EC3B-D795-461A-A019-2C1DEDAD172D}" dt="2022-05-26T08:57:15.068" v="38" actId="14734"/>
        <pc:sldMkLst>
          <pc:docMk/>
          <pc:sldMk cId="2978273809" sldId="3760"/>
        </pc:sldMkLst>
        <pc:graphicFrameChg chg="modGraphic">
          <ac:chgData name="Rachel Taggart" userId="4f8aad94-55b7-4ba6-8498-7cad127c11eb" providerId="ADAL" clId="{1111EC3B-D795-461A-A019-2C1DEDAD172D}" dt="2022-05-26T08:57:15.068" v="38" actId="14734"/>
          <ac:graphicFrameMkLst>
            <pc:docMk/>
            <pc:sldMk cId="2978273809" sldId="3760"/>
            <ac:graphicFrameMk id="10" creationId="{633F724F-9DB4-4212-AFB1-BFFC700EC4F5}"/>
          </ac:graphicFrameMkLst>
        </pc:graphicFrameChg>
      </pc:sldChg>
      <pc:sldChg chg="add">
        <pc:chgData name="Rachel Taggart" userId="4f8aad94-55b7-4ba6-8498-7cad127c11eb" providerId="ADAL" clId="{1111EC3B-D795-461A-A019-2C1DEDAD172D}" dt="2022-05-27T09:30:54.930" v="120"/>
        <pc:sldMkLst>
          <pc:docMk/>
          <pc:sldMk cId="3612454798" sldId="3765"/>
        </pc:sldMkLst>
      </pc:sldChg>
      <pc:sldChg chg="add">
        <pc:chgData name="Rachel Taggart" userId="4f8aad94-55b7-4ba6-8498-7cad127c11eb" providerId="ADAL" clId="{1111EC3B-D795-461A-A019-2C1DEDAD172D}" dt="2022-05-27T09:33:32.296" v="122"/>
        <pc:sldMkLst>
          <pc:docMk/>
          <pc:sldMk cId="3554675072" sldId="376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chmc-change-budget%20Jun-22%20v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Committed to date per constituency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'[chmc-change-budget Jun-22 v1.xlsx]BP22_23'!$R$1</c:f>
              <c:strCache>
                <c:ptCount val="1"/>
                <c:pt idx="0">
                  <c:v>Committed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'[chmc-change-budget Jun-22 v1.xlsx]BP22_23'!$Q$2:$Q$5</c:f>
              <c:strCache>
                <c:ptCount val="4"/>
                <c:pt idx="0">
                  <c:v>Shipper</c:v>
                </c:pt>
                <c:pt idx="1">
                  <c:v>DN</c:v>
                </c:pt>
                <c:pt idx="2">
                  <c:v>IGT</c:v>
                </c:pt>
                <c:pt idx="3">
                  <c:v>NTS</c:v>
                </c:pt>
              </c:strCache>
            </c:strRef>
          </c:cat>
          <c:val>
            <c:numRef>
              <c:f>'[chmc-change-budget Jun-22 v1.xlsx]BP22_23'!$R$2:$R$5</c:f>
              <c:numCache>
                <c:formatCode>"£"#,##0</c:formatCode>
                <c:ptCount val="4"/>
                <c:pt idx="0">
                  <c:v>154400</c:v>
                </c:pt>
                <c:pt idx="1">
                  <c:v>56800</c:v>
                </c:pt>
                <c:pt idx="2">
                  <c:v>8800</c:v>
                </c:pt>
                <c:pt idx="3">
                  <c:v>0</c:v>
                </c:pt>
              </c:numCache>
            </c:numRef>
          </c:val>
          <c:extLst>
            <c:ext xmlns:c16="http://schemas.microsoft.com/office/drawing/2014/chart" uri="{C3380CC4-5D6E-409C-BE32-E72D297353CC}">
              <c16:uniqueId val="{00000000-54F3-41AA-BE24-0F1CE1A1A74C}"/>
            </c:ext>
          </c:extLst>
        </c:ser>
        <c:ser>
          <c:idx val="1"/>
          <c:order val="1"/>
          <c:tx>
            <c:strRef>
              <c:f>'[chmc-change-budget Jun-22 v1.xlsx]BP22_23'!$S$1</c:f>
              <c:strCache>
                <c:ptCount val="1"/>
                <c:pt idx="0">
                  <c:v>Uncommitted</c:v>
                </c:pt>
              </c:strCache>
            </c:strRef>
          </c:tx>
          <c:spPr>
            <a:solidFill>
              <a:srgbClr val="9BC2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'[chmc-change-budget Jun-22 v1.xlsx]BP22_23'!$Q$2:$Q$5</c:f>
              <c:strCache>
                <c:ptCount val="4"/>
                <c:pt idx="0">
                  <c:v>Shipper</c:v>
                </c:pt>
                <c:pt idx="1">
                  <c:v>DN</c:v>
                </c:pt>
                <c:pt idx="2">
                  <c:v>IGT</c:v>
                </c:pt>
                <c:pt idx="3">
                  <c:v>NTS</c:v>
                </c:pt>
              </c:strCache>
            </c:strRef>
          </c:cat>
          <c:val>
            <c:numRef>
              <c:f>'[chmc-change-budget Jun-22 v1.xlsx]BP22_23'!$S$2:$S$5</c:f>
              <c:numCache>
                <c:formatCode>"£"#,##0</c:formatCode>
                <c:ptCount val="4"/>
                <c:pt idx="0">
                  <c:v>1724961.4529250001</c:v>
                </c:pt>
                <c:pt idx="1">
                  <c:v>1074896.3318749999</c:v>
                </c:pt>
                <c:pt idx="2">
                  <c:v>168102.939725</c:v>
                </c:pt>
                <c:pt idx="3">
                  <c:v>66021.525475000002</c:v>
                </c:pt>
              </c:numCache>
            </c:numRef>
          </c:val>
          <c:extLst>
            <c:ext xmlns:c16="http://schemas.microsoft.com/office/drawing/2014/chart" uri="{C3380CC4-5D6E-409C-BE32-E72D297353CC}">
              <c16:uniqueId val="{00000001-54F3-41AA-BE24-0F1CE1A1A74C}"/>
            </c:ext>
          </c:extLst>
        </c:ser>
        <c:dLbls>
          <c:showLegendKey val="0"/>
          <c:showVal val="0"/>
          <c:showCatName val="0"/>
          <c:showSerName val="0"/>
          <c:showPercent val="0"/>
          <c:showBubbleSize val="0"/>
        </c:dLbls>
        <c:gapWidth val="150"/>
        <c:overlap val="100"/>
        <c:axId val="175884679"/>
        <c:axId val="674047208"/>
      </c:barChart>
      <c:catAx>
        <c:axId val="175884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4047208"/>
        <c:crosses val="autoZero"/>
        <c:auto val="1"/>
        <c:lblAlgn val="ctr"/>
        <c:lblOffset val="100"/>
        <c:noMultiLvlLbl val="0"/>
      </c:catAx>
      <c:valAx>
        <c:axId val="674047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8846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[Change Pipeline - June 2022.xlsx]Current Period Change!PivotTable3</c:name>
    <c:fmtId val="57"/>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Change</a:t>
            </a:r>
            <a:r>
              <a:rPr lang="en-US" baseline="0"/>
              <a:t> Development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'Current Period Change'!$J$38</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'Current Period Change'!$I$39:$I$42</c:f>
              <c:strCache>
                <c:ptCount val="3"/>
                <c:pt idx="0">
                  <c:v>Capture</c:v>
                </c:pt>
                <c:pt idx="1">
                  <c:v>Initial Review</c:v>
                </c:pt>
                <c:pt idx="2">
                  <c:v>Pre-capture</c:v>
                </c:pt>
              </c:strCache>
            </c:strRef>
          </c:cat>
          <c:val>
            <c:numRef>
              <c:f>'Current Period Change'!$J$39:$J$42</c:f>
              <c:numCache>
                <c:formatCode>General</c:formatCode>
                <c:ptCount val="3"/>
                <c:pt idx="0">
                  <c:v>17</c:v>
                </c:pt>
                <c:pt idx="1">
                  <c:v>3</c:v>
                </c:pt>
                <c:pt idx="2">
                  <c:v>17</c:v>
                </c:pt>
              </c:numCache>
            </c:numRef>
          </c:val>
          <c:extLst>
            <c:ext xmlns:c16="http://schemas.microsoft.com/office/drawing/2014/chart" uri="{C3380CC4-5D6E-409C-BE32-E72D297353CC}">
              <c16:uniqueId val="{00000000-30E0-408B-A589-F44267E0FC23}"/>
            </c:ext>
          </c:extLst>
        </c:ser>
        <c:dLbls>
          <c:showLegendKey val="0"/>
          <c:showVal val="0"/>
          <c:showCatName val="0"/>
          <c:showSerName val="0"/>
          <c:showPercent val="0"/>
          <c:showBubbleSize val="0"/>
        </c:dLbls>
        <c:gapWidth val="182"/>
        <c:axId val="1756181135"/>
        <c:axId val="1851834319"/>
      </c:barChart>
      <c:catAx>
        <c:axId val="17561811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51834319"/>
        <c:crosses val="autoZero"/>
        <c:auto val="1"/>
        <c:lblAlgn val="ctr"/>
        <c:lblOffset val="100"/>
        <c:noMultiLvlLbl val="0"/>
      </c:catAx>
      <c:valAx>
        <c:axId val="1851834319"/>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61811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[Change Pipeline - June 2022.xlsx]In Delivery!PivotTable4</c:name>
    <c:fmtId val="50"/>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Delivery Pipeline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2"/>
          </a:solidFill>
          <a:ln>
            <a:noFill/>
          </a:ln>
          <a:effectLst/>
        </c:spPr>
      </c:pivotFmt>
      <c:pivotFmt>
        <c:idx val="2"/>
        <c:spPr>
          <a:solidFill>
            <a:schemeClr val="accent2"/>
          </a:solidFill>
          <a:ln>
            <a:noFill/>
          </a:ln>
          <a:effectLst/>
        </c:spPr>
      </c:pivotFmt>
      <c:pivotFmt>
        <c:idx val="3"/>
        <c:spPr>
          <a:solidFill>
            <a:schemeClr val="accent2"/>
          </a:solidFill>
          <a:ln>
            <a:noFill/>
          </a:ln>
          <a:effectLst/>
        </c:spPr>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'In Delivery'!$J$6</c:f>
              <c:strCache>
                <c:ptCount val="1"/>
                <c:pt idx="0">
                  <c:v>Total</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E45F-4E48-B9C5-D667CF7B0B19}"/>
              </c:ext>
            </c:extLst>
          </c:dPt>
          <c:dPt>
            <c:idx val="1"/>
            <c:invertIfNegative val="0"/>
            <c:bubble3D val="0"/>
            <c:extLst>
              <c:ext xmlns:c16="http://schemas.microsoft.com/office/drawing/2014/chart" uri="{C3380CC4-5D6E-409C-BE32-E72D297353CC}">
                <c16:uniqueId val="{00000001-E45F-4E48-B9C5-D667CF7B0B19}"/>
              </c:ext>
            </c:extLst>
          </c:dPt>
          <c:dPt>
            <c:idx val="2"/>
            <c:invertIfNegative val="0"/>
            <c:bubble3D val="0"/>
            <c:extLst>
              <c:ext xmlns:c16="http://schemas.microsoft.com/office/drawing/2014/chart" uri="{C3380CC4-5D6E-409C-BE32-E72D297353CC}">
                <c16:uniqueId val="{00000002-E45F-4E48-B9C5-D667CF7B0B1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 Delivery'!$I$7:$I$10</c:f>
              <c:strCache>
                <c:ptCount val="3"/>
                <c:pt idx="0">
                  <c:v>CSSC</c:v>
                </c:pt>
                <c:pt idx="1">
                  <c:v>Standalone</c:v>
                </c:pt>
                <c:pt idx="2">
                  <c:v>Unallocated</c:v>
                </c:pt>
              </c:strCache>
            </c:strRef>
          </c:cat>
          <c:val>
            <c:numRef>
              <c:f>'In Delivery'!$J$7:$J$10</c:f>
              <c:numCache>
                <c:formatCode>General</c:formatCode>
                <c:ptCount val="3"/>
                <c:pt idx="0">
                  <c:v>4</c:v>
                </c:pt>
                <c:pt idx="1">
                  <c:v>9</c:v>
                </c:pt>
                <c:pt idx="2">
                  <c:v>9</c:v>
                </c:pt>
              </c:numCache>
            </c:numRef>
          </c:val>
          <c:extLst>
            <c:ext xmlns:c16="http://schemas.microsoft.com/office/drawing/2014/chart" uri="{C3380CC4-5D6E-409C-BE32-E72D297353CC}">
              <c16:uniqueId val="{00000003-E45F-4E48-B9C5-D667CF7B0B19}"/>
            </c:ext>
          </c:extLst>
        </c:ser>
        <c:dLbls>
          <c:showLegendKey val="0"/>
          <c:showVal val="0"/>
          <c:showCatName val="0"/>
          <c:showSerName val="0"/>
          <c:showPercent val="0"/>
          <c:showBubbleSize val="0"/>
        </c:dLbls>
        <c:gapWidth val="182"/>
        <c:axId val="1721478751"/>
        <c:axId val="1862684431"/>
      </c:barChart>
      <c:catAx>
        <c:axId val="17214787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2684431"/>
        <c:crosses val="autoZero"/>
        <c:auto val="1"/>
        <c:lblAlgn val="ctr"/>
        <c:lblOffset val="100"/>
        <c:noMultiLvlLbl val="0"/>
      </c:catAx>
      <c:valAx>
        <c:axId val="1862684431"/>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14787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[Change Pipeline - June 2022.xlsx]Period updates!PivotTable5</c:name>
    <c:fmtId val="56"/>
  </c:pivotSource>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800" b="0" i="0" baseline="0">
                <a:effectLst/>
              </a:rPr>
              <a:t>Changes From Last Period</a:t>
            </a:r>
            <a:endParaRPr lang="en-GB">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7030A0"/>
          </a:solidFill>
          <a:ln w="19050">
            <a:solidFill>
              <a:schemeClr val="lt1"/>
            </a:solidFill>
          </a:ln>
          <a:effectLst/>
        </c:spPr>
      </c:pivotFmt>
      <c:pivotFmt>
        <c:idx val="2"/>
        <c:spPr>
          <a:solidFill>
            <a:schemeClr val="accent1"/>
          </a:solidFill>
          <a:ln w="19050">
            <a:solidFill>
              <a:schemeClr val="lt1"/>
            </a:solidFill>
          </a:ln>
          <a:effectLst/>
        </c:spPr>
      </c:pivotFmt>
      <c:pivotFmt>
        <c:idx val="3"/>
        <c:spPr>
          <a:solidFill>
            <a:srgbClr val="00B050"/>
          </a:solidFill>
          <a:ln w="19050">
            <a:solidFill>
              <a:schemeClr val="lt1"/>
            </a:solidFill>
          </a:ln>
          <a:effectLst/>
        </c:spPr>
      </c:pivotFmt>
      <c:pivotFmt>
        <c:idx val="4"/>
        <c:spPr>
          <a:solidFill>
            <a:srgbClr val="00B0F0"/>
          </a:solidFill>
          <a:ln w="19050">
            <a:solidFill>
              <a:schemeClr val="lt1"/>
            </a:solidFill>
          </a:ln>
          <a:effectLst/>
        </c:spPr>
      </c:pivotFmt>
      <c:pivotFmt>
        <c:idx val="5"/>
        <c:spPr>
          <a:solidFill>
            <a:srgbClr val="92D050"/>
          </a:solidFill>
          <a:ln w="19050">
            <a:solidFill>
              <a:schemeClr val="lt1"/>
            </a:solidFill>
          </a:ln>
          <a:effectLst/>
        </c:spPr>
      </c:pivotFmt>
      <c:pivotFmt>
        <c:idx val="6"/>
        <c:spPr>
          <a:solidFill>
            <a:srgbClr val="7030A0"/>
          </a:solidFill>
          <a:ln w="19050">
            <a:solidFill>
              <a:schemeClr val="lt1"/>
            </a:solidFill>
          </a:ln>
          <a:effectLst/>
        </c:spPr>
      </c:pivotFmt>
      <c:pivotFmt>
        <c:idx val="7"/>
        <c:spPr>
          <a:solidFill>
            <a:srgbClr val="9999FF"/>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rgbClr val="00B0F0"/>
          </a:solidFill>
          <a:ln w="19050">
            <a:solidFill>
              <a:schemeClr val="lt1"/>
            </a:solidFill>
          </a:ln>
          <a:effectLst/>
        </c:spPr>
      </c:pivotFmt>
      <c:pivotFmt>
        <c:idx val="10"/>
        <c:spPr>
          <a:solidFill>
            <a:schemeClr val="accent2">
              <a:lumMod val="60000"/>
              <a:lumOff val="40000"/>
            </a:schemeClr>
          </a:solidFill>
          <a:ln w="19050">
            <a:solidFill>
              <a:schemeClr val="lt1"/>
            </a:solidFill>
          </a:ln>
          <a:effectLst/>
        </c:spPr>
      </c:pivotFmt>
      <c:pivotFmt>
        <c:idx val="11"/>
        <c:spPr>
          <a:solidFill>
            <a:srgbClr val="7030A0"/>
          </a:solidFill>
          <a:ln w="19050">
            <a:solidFill>
              <a:schemeClr val="lt1"/>
            </a:solidFill>
          </a:ln>
          <a:effectLst/>
        </c:spPr>
      </c:pivotFmt>
      <c:pivotFmt>
        <c:idx val="12"/>
        <c:spPr>
          <a:solidFill>
            <a:srgbClr val="9999FF"/>
          </a:solidFill>
          <a:ln w="19050">
            <a:solidFill>
              <a:schemeClr val="lt1"/>
            </a:solidFill>
          </a:ln>
          <a:effectLst/>
        </c:spPr>
      </c:pivotFmt>
      <c:pivotFmt>
        <c:idx val="13"/>
        <c:spPr>
          <a:solidFill>
            <a:srgbClr val="FFCCFF"/>
          </a:solidFill>
          <a:ln w="19050">
            <a:solidFill>
              <a:schemeClr val="lt1"/>
            </a:solidFill>
          </a:ln>
          <a:effectLst/>
        </c:spPr>
      </c:pivotFmt>
      <c:pivotFmt>
        <c:idx val="14"/>
        <c:spPr>
          <a:solidFill>
            <a:srgbClr val="7030A0"/>
          </a:solidFill>
          <a:ln w="19050">
            <a:solidFill>
              <a:schemeClr val="lt1"/>
            </a:solidFill>
          </a:ln>
          <a:effectLst/>
        </c:spPr>
      </c:pivotFmt>
      <c:pivotFmt>
        <c:idx val="15"/>
        <c:spPr>
          <a:solidFill>
            <a:srgbClr val="9999FF"/>
          </a:solidFill>
          <a:ln w="19050">
            <a:solidFill>
              <a:schemeClr val="lt1"/>
            </a:solidFill>
          </a:ln>
          <a:effectLst/>
        </c:spPr>
      </c:pivotFmt>
      <c:pivotFmt>
        <c:idx val="16"/>
        <c:spPr>
          <a:solidFill>
            <a:schemeClr val="bg1">
              <a:lumMod val="65000"/>
            </a:schemeClr>
          </a:solidFill>
          <a:ln w="19050">
            <a:solidFill>
              <a:schemeClr val="lt1"/>
            </a:solidFill>
          </a:ln>
          <a:effectLst/>
        </c:spPr>
      </c:pivotFmt>
      <c:pivotFmt>
        <c:idx val="17"/>
        <c:spPr>
          <a:solidFill>
            <a:srgbClr val="9999FF"/>
          </a:solidFill>
          <a:ln w="19050">
            <a:solidFill>
              <a:schemeClr val="lt1"/>
            </a:solidFill>
          </a:ln>
          <a:effectLst/>
        </c:spPr>
      </c:pivotFmt>
      <c:pivotFmt>
        <c:idx val="18"/>
        <c:spPr>
          <a:solidFill>
            <a:srgbClr val="7030A0"/>
          </a:solidFill>
          <a:ln w="19050">
            <a:solidFill>
              <a:schemeClr val="lt1"/>
            </a:solidFill>
          </a:ln>
          <a:effectLst/>
        </c:spPr>
      </c:pivotFmt>
      <c:pivotFmt>
        <c:idx val="19"/>
        <c:spPr>
          <a:solidFill>
            <a:schemeClr val="accent2">
              <a:lumMod val="75000"/>
            </a:schemeClr>
          </a:solidFill>
          <a:ln w="19050">
            <a:solidFill>
              <a:schemeClr val="lt1"/>
            </a:solidFill>
          </a:ln>
          <a:effectLst/>
        </c:spPr>
      </c:pivotFmt>
      <c:pivotFmt>
        <c:idx val="20"/>
        <c:spPr>
          <a:solidFill>
            <a:srgbClr val="92D050"/>
          </a:solidFill>
          <a:ln w="19050">
            <a:solidFill>
              <a:schemeClr val="lt1"/>
            </a:solidFill>
          </a:ln>
          <a:effectLst/>
        </c:spPr>
      </c:pivotFmt>
      <c:pivotFmt>
        <c:idx val="2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2"/>
        <c:spPr>
          <a:solidFill>
            <a:srgbClr val="9999FF"/>
          </a:solidFill>
          <a:ln w="19050">
            <a:solidFill>
              <a:schemeClr val="lt1"/>
            </a:solidFill>
          </a:ln>
          <a:effectLst/>
        </c:spPr>
      </c:pivotFmt>
      <c:pivotFmt>
        <c:idx val="23"/>
        <c:spPr>
          <a:solidFill>
            <a:srgbClr val="00B0F0"/>
          </a:solidFill>
          <a:ln w="19050">
            <a:solidFill>
              <a:schemeClr val="lt1"/>
            </a:solidFill>
          </a:ln>
          <a:effectLst/>
        </c:spPr>
      </c:pivotFmt>
      <c:pivotFmt>
        <c:idx val="24"/>
        <c:spPr>
          <a:solidFill>
            <a:srgbClr val="7030A0"/>
          </a:solidFill>
          <a:ln w="19050">
            <a:solidFill>
              <a:schemeClr val="lt1"/>
            </a:solidFill>
          </a:ln>
          <a:effectLst/>
        </c:spPr>
      </c:pivotFmt>
      <c:pivotFmt>
        <c:idx val="25"/>
        <c:spPr>
          <a:solidFill>
            <a:schemeClr val="accent2"/>
          </a:solidFill>
          <a:ln w="19050">
            <a:solidFill>
              <a:schemeClr val="lt1"/>
            </a:solidFill>
          </a:ln>
          <a:effectLst/>
        </c:spPr>
      </c:pivotFmt>
      <c:pivotFmt>
        <c:idx val="26"/>
        <c:spPr>
          <a:solidFill>
            <a:srgbClr val="92D050"/>
          </a:solidFill>
          <a:ln w="19050">
            <a:solidFill>
              <a:schemeClr val="lt1"/>
            </a:solidFill>
          </a:ln>
          <a:effectLst/>
        </c:spPr>
      </c:pivotFmt>
      <c:pivotFmt>
        <c:idx val="27"/>
        <c:spPr>
          <a:solidFill>
            <a:srgbClr val="00B0F0"/>
          </a:solidFill>
          <a:ln w="19050">
            <a:solidFill>
              <a:schemeClr val="lt1"/>
            </a:solidFill>
          </a:ln>
          <a:effectLst/>
        </c:spPr>
      </c:pivotFmt>
      <c:pivotFmt>
        <c:idx val="28"/>
        <c:spPr>
          <a:solidFill>
            <a:schemeClr val="accent6"/>
          </a:solidFill>
          <a:ln w="19050">
            <a:solidFill>
              <a:schemeClr val="lt1"/>
            </a:solidFill>
          </a:ln>
          <a:effectLst/>
        </c:spPr>
      </c:pivotFmt>
      <c:pivotFmt>
        <c:idx val="29"/>
        <c:spPr>
          <a:solidFill>
            <a:schemeClr val="accent1"/>
          </a:solidFill>
          <a:ln w="19050">
            <a:solidFill>
              <a:schemeClr val="lt1"/>
            </a:solidFill>
          </a:ln>
          <a:effectLst/>
        </c:spPr>
      </c:pivotFmt>
      <c:pivotFmt>
        <c:idx val="30"/>
        <c:spPr>
          <a:solidFill>
            <a:srgbClr val="92D050"/>
          </a:solidFill>
          <a:ln w="19050">
            <a:solidFill>
              <a:schemeClr val="lt1"/>
            </a:solidFill>
          </a:ln>
          <a:effectLst/>
        </c:spPr>
      </c:pivotFmt>
      <c:pivotFmt>
        <c:idx val="31"/>
        <c:spPr>
          <a:solidFill>
            <a:srgbClr val="92D050"/>
          </a:solidFill>
          <a:ln w="19050">
            <a:solidFill>
              <a:schemeClr val="lt1"/>
            </a:solidFill>
          </a:ln>
          <a:effectLst/>
        </c:spPr>
      </c:pivotFmt>
      <c:pivotFmt>
        <c:idx val="32"/>
        <c:spPr>
          <a:solidFill>
            <a:schemeClr val="bg1">
              <a:lumMod val="65000"/>
            </a:schemeClr>
          </a:solidFill>
          <a:ln w="19050">
            <a:solidFill>
              <a:schemeClr val="lt1"/>
            </a:solidFill>
          </a:ln>
          <a:effectLst/>
        </c:spPr>
      </c:pivotFmt>
      <c:pivotFmt>
        <c:idx val="33"/>
        <c:spPr>
          <a:solidFill>
            <a:schemeClr val="accent1"/>
          </a:solidFill>
          <a:ln w="19050">
            <a:solidFill>
              <a:schemeClr val="lt1"/>
            </a:solidFill>
          </a:ln>
          <a:effectLst/>
        </c:spPr>
      </c:pivotFmt>
      <c:pivotFmt>
        <c:idx val="34"/>
        <c:spPr>
          <a:solidFill>
            <a:schemeClr val="bg1">
              <a:lumMod val="65000"/>
            </a:schemeClr>
          </a:solidFill>
          <a:ln w="19050">
            <a:solidFill>
              <a:schemeClr val="lt1"/>
            </a:solidFill>
          </a:ln>
          <a:effectLst/>
        </c:spPr>
      </c:pivotFmt>
      <c:pivotFmt>
        <c:idx val="35"/>
        <c:spPr>
          <a:solidFill>
            <a:srgbClr val="7030A0"/>
          </a:solidFill>
          <a:ln w="19050">
            <a:solidFill>
              <a:schemeClr val="lt1"/>
            </a:solidFill>
          </a:ln>
          <a:effectLst/>
        </c:spPr>
      </c:pivotFmt>
      <c:pivotFmt>
        <c:idx val="36"/>
        <c:spPr>
          <a:solidFill>
            <a:schemeClr val="bg2">
              <a:lumMod val="75000"/>
            </a:schemeClr>
          </a:solidFill>
          <a:ln w="19050">
            <a:solidFill>
              <a:schemeClr val="lt1"/>
            </a:solidFill>
          </a:ln>
          <a:effectLst/>
        </c:spPr>
      </c:pivotFmt>
      <c:pivotFmt>
        <c:idx val="37"/>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8"/>
        <c:spPr>
          <a:solidFill>
            <a:srgbClr val="9999FF"/>
          </a:solidFill>
          <a:ln w="19050">
            <a:solidFill>
              <a:schemeClr val="lt1"/>
            </a:solidFill>
          </a:ln>
          <a:effectLst/>
        </c:spPr>
      </c:pivotFmt>
      <c:pivotFmt>
        <c:idx val="39"/>
        <c:spPr>
          <a:solidFill>
            <a:srgbClr val="7030A0"/>
          </a:solidFill>
          <a:ln w="19050">
            <a:solidFill>
              <a:schemeClr val="lt1"/>
            </a:solidFill>
          </a:ln>
          <a:effectLst/>
        </c:spPr>
      </c:pivotFmt>
      <c:pivotFmt>
        <c:idx val="40"/>
        <c:spPr>
          <a:solidFill>
            <a:srgbClr val="92D050"/>
          </a:solidFill>
          <a:ln w="19050">
            <a:solidFill>
              <a:schemeClr val="lt1"/>
            </a:solidFill>
          </a:ln>
          <a:effectLst/>
        </c:spPr>
      </c:pivotFmt>
      <c:pivotFmt>
        <c:idx val="41"/>
        <c:spPr>
          <a:solidFill>
            <a:schemeClr val="bg2">
              <a:lumMod val="75000"/>
            </a:schemeClr>
          </a:solidFill>
          <a:ln w="19050">
            <a:solidFill>
              <a:schemeClr val="lt1"/>
            </a:solidFill>
          </a:ln>
          <a:effectLst/>
        </c:spPr>
      </c:pivotFmt>
      <c:pivotFmt>
        <c:idx val="42"/>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3"/>
        <c:spPr>
          <a:solidFill>
            <a:srgbClr val="9999FF"/>
          </a:solidFill>
          <a:ln w="19050">
            <a:solidFill>
              <a:schemeClr val="lt1"/>
            </a:solidFill>
          </a:ln>
          <a:effectLst/>
        </c:spPr>
      </c:pivotFmt>
      <c:pivotFmt>
        <c:idx val="44"/>
        <c:spPr>
          <a:solidFill>
            <a:srgbClr val="7030A0"/>
          </a:solidFill>
          <a:ln w="19050">
            <a:solidFill>
              <a:schemeClr val="lt1"/>
            </a:solidFill>
          </a:ln>
          <a:effectLst/>
        </c:spPr>
      </c:pivotFmt>
      <c:pivotFmt>
        <c:idx val="45"/>
        <c:spPr>
          <a:solidFill>
            <a:srgbClr val="92D050"/>
          </a:solidFill>
          <a:ln w="19050">
            <a:solidFill>
              <a:schemeClr val="lt1"/>
            </a:solidFill>
          </a:ln>
          <a:effectLst/>
        </c:spPr>
      </c:pivotFmt>
      <c:pivotFmt>
        <c:idx val="46"/>
        <c:spPr>
          <a:solidFill>
            <a:schemeClr val="bg2">
              <a:lumMod val="75000"/>
            </a:schemeClr>
          </a:solidFill>
          <a:ln w="19050">
            <a:solidFill>
              <a:schemeClr val="lt1"/>
            </a:solidFill>
          </a:ln>
          <a:effectLst/>
        </c:spPr>
      </c:pivotFmt>
    </c:pivotFmts>
    <c:plotArea>
      <c:layout/>
      <c:pieChart>
        <c:varyColors val="1"/>
        <c:ser>
          <c:idx val="0"/>
          <c:order val="0"/>
          <c:tx>
            <c:strRef>
              <c:f>'Period updates'!$B$16</c:f>
              <c:strCache>
                <c:ptCount val="1"/>
                <c:pt idx="0">
                  <c:v>Total</c:v>
                </c:pt>
              </c:strCache>
            </c:strRef>
          </c:tx>
          <c:dPt>
            <c:idx val="0"/>
            <c:bubble3D val="0"/>
            <c:spPr>
              <a:solidFill>
                <a:srgbClr val="9999FF"/>
              </a:solidFill>
              <a:ln w="19050">
                <a:solidFill>
                  <a:schemeClr val="lt1"/>
                </a:solidFill>
              </a:ln>
              <a:effectLst/>
            </c:spPr>
            <c:extLst>
              <c:ext xmlns:c16="http://schemas.microsoft.com/office/drawing/2014/chart" uri="{C3380CC4-5D6E-409C-BE32-E72D297353CC}">
                <c16:uniqueId val="{00000001-7BAE-4E76-814C-0769298ED56D}"/>
              </c:ext>
            </c:extLst>
          </c:dPt>
          <c:dPt>
            <c:idx val="1"/>
            <c:bubble3D val="0"/>
            <c:spPr>
              <a:solidFill>
                <a:srgbClr val="7030A0"/>
              </a:solidFill>
              <a:ln w="19050">
                <a:solidFill>
                  <a:schemeClr val="lt1"/>
                </a:solidFill>
              </a:ln>
              <a:effectLst/>
            </c:spPr>
            <c:extLst>
              <c:ext xmlns:c16="http://schemas.microsoft.com/office/drawing/2014/chart" uri="{C3380CC4-5D6E-409C-BE32-E72D297353CC}">
                <c16:uniqueId val="{00000003-7BAE-4E76-814C-0769298ED56D}"/>
              </c:ext>
            </c:extLst>
          </c:dPt>
          <c:dPt>
            <c:idx val="2"/>
            <c:bubble3D val="0"/>
            <c:spPr>
              <a:solidFill>
                <a:srgbClr val="92D050"/>
              </a:solidFill>
              <a:ln w="19050">
                <a:solidFill>
                  <a:schemeClr val="lt1"/>
                </a:solidFill>
              </a:ln>
              <a:effectLst/>
            </c:spPr>
            <c:extLst>
              <c:ext xmlns:c16="http://schemas.microsoft.com/office/drawing/2014/chart" uri="{C3380CC4-5D6E-409C-BE32-E72D297353CC}">
                <c16:uniqueId val="{00000005-7BAE-4E76-814C-0769298ED56D}"/>
              </c:ext>
            </c:extLst>
          </c:dPt>
          <c:dPt>
            <c:idx val="3"/>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7-7BAE-4E76-814C-0769298ED56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BAE-4E76-814C-0769298ED56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'Period updates'!$A$17:$A$21</c:f>
              <c:strCache>
                <c:ptCount val="4"/>
                <c:pt idx="0">
                  <c:v>New Mod</c:v>
                </c:pt>
                <c:pt idx="1">
                  <c:v>New CP</c:v>
                </c:pt>
                <c:pt idx="2">
                  <c:v>MOD to be implemented</c:v>
                </c:pt>
                <c:pt idx="3">
                  <c:v>Withdrawn</c:v>
                </c:pt>
              </c:strCache>
            </c:strRef>
          </c:cat>
          <c:val>
            <c:numRef>
              <c:f>'Period updates'!$B$17:$B$21</c:f>
              <c:numCache>
                <c:formatCode>General</c:formatCode>
                <c:ptCount val="4"/>
                <c:pt idx="0">
                  <c:v>1</c:v>
                </c:pt>
                <c:pt idx="1">
                  <c:v>3</c:v>
                </c:pt>
                <c:pt idx="2">
                  <c:v>4</c:v>
                </c:pt>
                <c:pt idx="3">
                  <c:v>2</c:v>
                </c:pt>
              </c:numCache>
            </c:numRef>
          </c:val>
          <c:extLst>
            <c:ext xmlns:c16="http://schemas.microsoft.com/office/drawing/2014/chart" uri="{C3380CC4-5D6E-409C-BE32-E72D297353CC}">
              <c16:uniqueId val="{0000000A-7BAE-4E76-814C-0769298ED56D}"/>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31/05/2022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288"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288"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2876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33</a:t>
            </a:fld>
            <a:endParaRPr lang="en-GB"/>
          </a:p>
        </p:txBody>
      </p:sp>
    </p:spTree>
    <p:extLst>
      <p:ext uri="{BB962C8B-B14F-4D97-AF65-F5344CB8AC3E}">
        <p14:creationId xmlns:p14="http://schemas.microsoft.com/office/powerpoint/2010/main" val="2186502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35</a:t>
            </a:fld>
            <a:endParaRPr lang="en-GB"/>
          </a:p>
        </p:txBody>
      </p:sp>
    </p:spTree>
    <p:extLst>
      <p:ext uri="{BB962C8B-B14F-4D97-AF65-F5344CB8AC3E}">
        <p14:creationId xmlns:p14="http://schemas.microsoft.com/office/powerpoint/2010/main" val="4122135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36</a:t>
            </a:fld>
            <a:endParaRPr lang="en-GB"/>
          </a:p>
        </p:txBody>
      </p:sp>
    </p:spTree>
    <p:extLst>
      <p:ext uri="{BB962C8B-B14F-4D97-AF65-F5344CB8AC3E}">
        <p14:creationId xmlns:p14="http://schemas.microsoft.com/office/powerpoint/2010/main" val="2177378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37</a:t>
            </a:fld>
            <a:endParaRPr lang="en-GB"/>
          </a:p>
        </p:txBody>
      </p:sp>
    </p:spTree>
    <p:extLst>
      <p:ext uri="{BB962C8B-B14F-4D97-AF65-F5344CB8AC3E}">
        <p14:creationId xmlns:p14="http://schemas.microsoft.com/office/powerpoint/2010/main" val="4176399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39</a:t>
            </a:fld>
            <a:endParaRPr lang="en-GB"/>
          </a:p>
        </p:txBody>
      </p:sp>
    </p:spTree>
    <p:extLst>
      <p:ext uri="{BB962C8B-B14F-4D97-AF65-F5344CB8AC3E}">
        <p14:creationId xmlns:p14="http://schemas.microsoft.com/office/powerpoint/2010/main" val="771224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41</a:t>
            </a:fld>
            <a:endParaRPr lang="en-GB"/>
          </a:p>
        </p:txBody>
      </p:sp>
    </p:spTree>
    <p:extLst>
      <p:ext uri="{BB962C8B-B14F-4D97-AF65-F5344CB8AC3E}">
        <p14:creationId xmlns:p14="http://schemas.microsoft.com/office/powerpoint/2010/main" val="801673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42</a:t>
            </a:fld>
            <a:endParaRPr lang="en-GB"/>
          </a:p>
        </p:txBody>
      </p:sp>
    </p:spTree>
    <p:extLst>
      <p:ext uri="{BB962C8B-B14F-4D97-AF65-F5344CB8AC3E}">
        <p14:creationId xmlns:p14="http://schemas.microsoft.com/office/powerpoint/2010/main" val="394421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a:t>
            </a:r>
          </a:p>
        </p:txBody>
      </p:sp>
      <p:sp>
        <p:nvSpPr>
          <p:cNvPr id="4" name="Slide Number Placeholder 3"/>
          <p:cNvSpPr>
            <a:spLocks noGrp="1"/>
          </p:cNvSpPr>
          <p:nvPr>
            <p:ph type="sldNum" sz="quarter" idx="5"/>
          </p:nvPr>
        </p:nvSpPr>
        <p:spPr/>
        <p:txBody>
          <a:bodyPr/>
          <a:lstStyle/>
          <a:p>
            <a:fld id="{2A2357B9-A31F-4FC7-A38A-70DF36F645F3}" type="slidenum">
              <a:rPr lang="en-GB" smtClean="0"/>
              <a:t>44</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45</a:t>
            </a:fld>
            <a:endParaRPr lang="en-GB"/>
          </a:p>
        </p:txBody>
      </p:sp>
    </p:spTree>
    <p:extLst>
      <p:ext uri="{BB962C8B-B14F-4D97-AF65-F5344CB8AC3E}">
        <p14:creationId xmlns:p14="http://schemas.microsoft.com/office/powerpoint/2010/main" val="3832502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47</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4383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49</a:t>
            </a:fld>
            <a:endParaRPr lang="en-GB"/>
          </a:p>
        </p:txBody>
      </p:sp>
    </p:spTree>
    <p:extLst>
      <p:ext uri="{BB962C8B-B14F-4D97-AF65-F5344CB8AC3E}">
        <p14:creationId xmlns:p14="http://schemas.microsoft.com/office/powerpoint/2010/main" val="1700516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 b="1">
                <a:solidFill>
                  <a:schemeClr val="bg1"/>
                </a:solidFill>
                <a:latin typeface="Arial" panose="020B0604020202020204" pitchFamily="34" charset="0"/>
                <a:cs typeface="Arial" panose="020B0604020202020204" pitchFamily="34" charset="0"/>
              </a:rPr>
              <a:t>XRN5393 – Gemini Spring 22 Release - RFC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CHG0033706 - Go Live 25/02 - </a:t>
            </a:r>
            <a:r>
              <a:rPr lang="en-US" sz="200" b="0">
                <a:solidFill>
                  <a:schemeClr val="bg1"/>
                </a:solidFill>
                <a:latin typeface="Arial" panose="020B0604020202020204" pitchFamily="34" charset="0"/>
                <a:cs typeface="Arial" panose="020B0604020202020204" pitchFamily="34" charset="0"/>
              </a:rPr>
              <a:t>UNC785 - Aggregate Bacton Exit Points - Part A  (Operational)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CHG0033667 - </a:t>
            </a:r>
            <a:r>
              <a:rPr lang="en-US" sz="200" b="0">
                <a:solidFill>
                  <a:schemeClr val="bg1"/>
                </a:solidFill>
                <a:latin typeface="Arial" panose="020B0604020202020204" pitchFamily="34" charset="0"/>
                <a:cs typeface="Arial" panose="020B0604020202020204" pitchFamily="34" charset="0"/>
              </a:rPr>
              <a:t>Contingency</a:t>
            </a:r>
            <a:r>
              <a:rPr lang="en-GB" sz="200" b="0">
                <a:solidFill>
                  <a:schemeClr val="bg1"/>
                </a:solidFill>
                <a:latin typeface="Arial" panose="020B0604020202020204" pitchFamily="34" charset="0"/>
                <a:cs typeface="Arial" panose="020B0604020202020204" pitchFamily="34" charset="0"/>
              </a:rPr>
              <a:t> 27/02 - </a:t>
            </a:r>
            <a:r>
              <a:rPr lang="en-US" sz="200" b="0">
                <a:solidFill>
                  <a:schemeClr val="bg1"/>
                </a:solidFill>
                <a:latin typeface="Arial" panose="020B0604020202020204" pitchFamily="34" charset="0"/>
                <a:cs typeface="Arial" panose="020B0604020202020204" pitchFamily="34" charset="0"/>
              </a:rPr>
              <a:t>UNC785 - Aggregate Bacton Exit Points - Part A  (Operational)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 b="0">
                <a:solidFill>
                  <a:schemeClr val="bg1"/>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CHG0033668</a:t>
            </a:r>
            <a:r>
              <a:rPr lang="en-GB"/>
              <a:t> - Go Live 03/04 - </a:t>
            </a:r>
            <a:r>
              <a:rPr lang="en-US" sz="1200" b="0" i="0" u="none" strike="noStrike" kern="1200">
                <a:solidFill>
                  <a:schemeClr val="tx1"/>
                </a:solidFill>
                <a:effectLst/>
                <a:latin typeface="+mn-lt"/>
                <a:ea typeface="+mn-ea"/>
                <a:cs typeface="+mn-cs"/>
              </a:rPr>
              <a:t>UNC785 - Aggregate Bacton Exit Points - Part B (Charging Theory)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mn-ea"/>
                <a:cs typeface="+mn-cs"/>
              </a:rPr>
              <a:t>CHG0033767 </a:t>
            </a:r>
            <a:r>
              <a:rPr lang="en-GB" sz="700" b="0">
                <a:solidFill>
                  <a:schemeClr val="bg1"/>
                </a:solidFill>
                <a:latin typeface="Arial" panose="020B0604020202020204" pitchFamily="34" charset="0"/>
                <a:cs typeface="Arial" panose="020B0604020202020204" pitchFamily="34" charset="0"/>
              </a:rPr>
              <a:t>- </a:t>
            </a:r>
            <a:r>
              <a:rPr lang="en-US" sz="700" b="0">
                <a:solidFill>
                  <a:schemeClr val="bg1"/>
                </a:solidFill>
                <a:latin typeface="Arial" panose="020B0604020202020204" pitchFamily="34" charset="0"/>
                <a:cs typeface="Arial" panose="020B0604020202020204" pitchFamily="34" charset="0"/>
              </a:rPr>
              <a:t>Contingency</a:t>
            </a:r>
            <a:r>
              <a:rPr lang="en-GB" sz="700" b="0">
                <a:solidFill>
                  <a:schemeClr val="bg1"/>
                </a:solidFill>
                <a:latin typeface="Arial" panose="020B0604020202020204" pitchFamily="34" charset="0"/>
                <a:cs typeface="Arial" panose="020B0604020202020204" pitchFamily="34" charset="0"/>
              </a:rPr>
              <a:t> 10/04 - </a:t>
            </a:r>
            <a:r>
              <a:rPr lang="en-US" sz="1200" b="0" i="0" u="none" strike="noStrike" kern="1200">
                <a:solidFill>
                  <a:schemeClr val="tx1"/>
                </a:solidFill>
                <a:effectLst/>
                <a:latin typeface="+mn-lt"/>
                <a:ea typeface="+mn-ea"/>
                <a:cs typeface="+mn-cs"/>
              </a:rPr>
              <a:t>UNC785 - Aggregate Bacton Exit Points - Part B (Charging Theory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XRN5231 - Flow Weighted Average </a:t>
            </a:r>
            <a:r>
              <a:rPr lang="en-US" sz="200" b="1">
                <a:solidFill>
                  <a:schemeClr val="bg1"/>
                </a:solidFill>
                <a:latin typeface="Arial" panose="020B0604020202020204" pitchFamily="34" charset="0"/>
                <a:cs typeface="Arial" panose="020B0604020202020204" pitchFamily="34" charset="0"/>
              </a:rPr>
              <a:t>- RFC</a:t>
            </a: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latin typeface="Arial" panose="020B0604020202020204" pitchFamily="34" charset="0"/>
                <a:cs typeface="Arial" panose="020B0604020202020204" pitchFamily="34" charset="0"/>
              </a:rPr>
              <a:t>CHG0033749 – Go Live 30/06 - </a:t>
            </a:r>
            <a:r>
              <a:rPr lang="en-US" sz="200" b="0">
                <a:latin typeface="Arial" panose="020B0604020202020204" pitchFamily="34" charset="0"/>
                <a:cs typeface="Arial" panose="020B0604020202020204" pitchFamily="34" charset="0"/>
              </a:rPr>
              <a:t>Flow weighted Average CV Calculation</a:t>
            </a:r>
            <a:endParaRPr lang="en-GB" sz="200" b="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XRN5368.2 - Single Sign on Experience </a:t>
            </a:r>
            <a:r>
              <a:rPr lang="en-US" sz="200" b="1">
                <a:solidFill>
                  <a:schemeClr val="bg1"/>
                </a:solidFill>
                <a:latin typeface="Arial" panose="020B0604020202020204" pitchFamily="34" charset="0"/>
                <a:cs typeface="Arial" panose="020B0604020202020204" pitchFamily="34" charset="0"/>
              </a:rPr>
              <a:t>- RFC</a:t>
            </a: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 b="0">
                <a:solidFill>
                  <a:schemeClr val="bg1"/>
                </a:solidFill>
                <a:latin typeface="Arial" panose="020B0604020202020204" pitchFamily="34" charset="0"/>
                <a:cs typeface="Arial" panose="020B0604020202020204" pitchFamily="34" charset="0"/>
              </a:rPr>
              <a:t>CHG0033809 – Go Live 29/05 - SSO/MFA /SSPR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CHG0033828 – </a:t>
            </a:r>
            <a:r>
              <a:rPr lang="en-US" sz="200" b="0">
                <a:solidFill>
                  <a:schemeClr val="bg1"/>
                </a:solidFill>
                <a:latin typeface="Arial" panose="020B0604020202020204" pitchFamily="34" charset="0"/>
                <a:cs typeface="Arial" panose="020B0604020202020204" pitchFamily="34" charset="0"/>
              </a:rPr>
              <a:t>Contingency 12/06 </a:t>
            </a:r>
            <a:r>
              <a:rPr lang="en-GB" sz="200" b="0">
                <a:solidFill>
                  <a:schemeClr val="bg1"/>
                </a:solidFill>
                <a:latin typeface="Arial" panose="020B0604020202020204" pitchFamily="34" charset="0"/>
                <a:cs typeface="Arial" panose="020B0604020202020204" pitchFamily="34" charset="0"/>
              </a:rPr>
              <a:t>- </a:t>
            </a:r>
            <a:r>
              <a:rPr lang="en-US" sz="200" b="0">
                <a:solidFill>
                  <a:schemeClr val="bg1"/>
                </a:solidFill>
                <a:latin typeface="Arial" panose="020B0604020202020204" pitchFamily="34" charset="0"/>
                <a:cs typeface="Arial" panose="020B0604020202020204" pitchFamily="34" charset="0"/>
              </a:rPr>
              <a:t>SSO/MFA /SSPR - Placeholder</a:t>
            </a:r>
            <a:endParaRPr lang="en-GB" sz="200" b="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XRN5368.3 - API Enhancements - </a:t>
            </a:r>
            <a:r>
              <a:rPr lang="en-US" sz="200" b="1">
                <a:solidFill>
                  <a:schemeClr val="bg1"/>
                </a:solidFill>
                <a:latin typeface="Arial" panose="020B0604020202020204" pitchFamily="34" charset="0"/>
                <a:cs typeface="Arial" panose="020B0604020202020204" pitchFamily="34" charset="0"/>
              </a:rPr>
              <a:t>RFC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CHG0033766 Go Live 10/04 - Azure APIM API’s over the internet - TBC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XRN5368.1 - Control M and Batch Processing </a:t>
            </a:r>
            <a:r>
              <a:rPr lang="en-US" sz="200" b="1">
                <a:solidFill>
                  <a:schemeClr val="bg1"/>
                </a:solidFill>
                <a:latin typeface="Arial" panose="020B0604020202020204" pitchFamily="34" charset="0"/>
                <a:cs typeface="Arial" panose="020B0604020202020204" pitchFamily="34" charset="0"/>
              </a:rPr>
              <a:t>- RFC</a:t>
            </a: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CHG0033808 Go Live 01/03 </a:t>
            </a:r>
            <a:r>
              <a:rPr lang="en-US" sz="200" b="0">
                <a:solidFill>
                  <a:schemeClr val="bg1"/>
                </a:solidFill>
                <a:latin typeface="Arial" panose="020B0604020202020204" pitchFamily="34" charset="0"/>
                <a:cs typeface="Arial" panose="020B0604020202020204" pitchFamily="34" charset="0"/>
              </a:rPr>
              <a:t>- Deletion &amp; Housekeeping </a:t>
            </a:r>
            <a:endParaRPr lang="en-GB" sz="200" b="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CHG0033810 Go Live 15/03</a:t>
            </a:r>
            <a:r>
              <a:rPr lang="en-US" sz="200" b="0">
                <a:solidFill>
                  <a:schemeClr val="bg1"/>
                </a:solidFill>
                <a:latin typeface="Arial" panose="020B0604020202020204" pitchFamily="34" charset="0"/>
                <a:cs typeface="Arial" panose="020B0604020202020204" pitchFamily="34" charset="0"/>
              </a:rPr>
              <a:t> - Deletion &amp; Housekeeping </a:t>
            </a:r>
            <a:endParaRPr lang="en-GB" sz="200" b="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XRN5368.5 - Site Minder  Upgrade </a:t>
            </a:r>
            <a:r>
              <a:rPr lang="en-US" sz="200" b="1">
                <a:solidFill>
                  <a:schemeClr val="bg1"/>
                </a:solidFill>
                <a:latin typeface="Arial" panose="020B0604020202020204" pitchFamily="34" charset="0"/>
                <a:cs typeface="Arial" panose="020B0604020202020204" pitchFamily="34" charset="0"/>
              </a:rPr>
              <a:t>- RFC</a:t>
            </a: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CHG0033777 - Siteminder upgrade - Prod change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CHG0033778 - Siteminder upgrade - Prod change 2 - Log4j  re-fix.</a:t>
            </a:r>
          </a:p>
        </p:txBody>
      </p:sp>
      <p:sp>
        <p:nvSpPr>
          <p:cNvPr id="4" name="Slide Number Placeholder 3"/>
          <p:cNvSpPr>
            <a:spLocks noGrp="1"/>
          </p:cNvSpPr>
          <p:nvPr>
            <p:ph type="sldNum" sz="quarter" idx="5"/>
          </p:nvPr>
        </p:nvSpPr>
        <p:spPr/>
        <p:txBody>
          <a:bodyPr/>
          <a:lstStyle/>
          <a:p>
            <a:fld id="{2A2357B9-A31F-4FC7-A38A-70DF36F645F3}" type="slidenum">
              <a:rPr lang="en-GB" smtClean="0"/>
              <a:t>51</a:t>
            </a:fld>
            <a:endParaRPr lang="en-GB"/>
          </a:p>
        </p:txBody>
      </p:sp>
    </p:spTree>
    <p:extLst>
      <p:ext uri="{BB962C8B-B14F-4D97-AF65-F5344CB8AC3E}">
        <p14:creationId xmlns:p14="http://schemas.microsoft.com/office/powerpoint/2010/main" val="1418497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53</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54</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567E1F-74AE-7A48-950B-43290777A5AC}" type="slidenum">
              <a:rPr lang="en-US" smtClean="0"/>
              <a:t>56</a:t>
            </a:fld>
            <a:endParaRPr lang="en-US"/>
          </a:p>
        </p:txBody>
      </p:sp>
    </p:spTree>
    <p:extLst>
      <p:ext uri="{BB962C8B-B14F-4D97-AF65-F5344CB8AC3E}">
        <p14:creationId xmlns:p14="http://schemas.microsoft.com/office/powerpoint/2010/main" val="2680809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59</a:t>
            </a:fld>
            <a:endParaRPr lang="en-GB"/>
          </a:p>
        </p:txBody>
      </p:sp>
    </p:spTree>
    <p:extLst>
      <p:ext uri="{BB962C8B-B14F-4D97-AF65-F5344CB8AC3E}">
        <p14:creationId xmlns:p14="http://schemas.microsoft.com/office/powerpoint/2010/main" val="3315254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63</a:t>
            </a:fld>
            <a:endParaRPr lang="en-GB"/>
          </a:p>
        </p:txBody>
      </p:sp>
    </p:spTree>
    <p:extLst>
      <p:ext uri="{BB962C8B-B14F-4D97-AF65-F5344CB8AC3E}">
        <p14:creationId xmlns:p14="http://schemas.microsoft.com/office/powerpoint/2010/main" val="24993841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66</a:t>
            </a:fld>
            <a:endParaRPr lang="en-GB"/>
          </a:p>
        </p:txBody>
      </p:sp>
    </p:spTree>
    <p:extLst>
      <p:ext uri="{BB962C8B-B14F-4D97-AF65-F5344CB8AC3E}">
        <p14:creationId xmlns:p14="http://schemas.microsoft.com/office/powerpoint/2010/main" val="40050436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67</a:t>
            </a:fld>
            <a:endParaRPr lang="en-GB"/>
          </a:p>
        </p:txBody>
      </p:sp>
    </p:spTree>
    <p:extLst>
      <p:ext uri="{BB962C8B-B14F-4D97-AF65-F5344CB8AC3E}">
        <p14:creationId xmlns:p14="http://schemas.microsoft.com/office/powerpoint/2010/main" val="35157362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68</a:t>
            </a:fld>
            <a:endParaRPr lang="en-GB"/>
          </a:p>
        </p:txBody>
      </p:sp>
    </p:spTree>
    <p:extLst>
      <p:ext uri="{BB962C8B-B14F-4D97-AF65-F5344CB8AC3E}">
        <p14:creationId xmlns:p14="http://schemas.microsoft.com/office/powerpoint/2010/main" val="3389506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35730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69</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28641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71</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5762442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72</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747859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73</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2795394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74</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2552558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77</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67984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7451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4972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2126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2073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9841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62663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13039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 copy heavy 4">
    <p:spTree>
      <p:nvGrpSpPr>
        <p:cNvPr id="1" name=""/>
        <p:cNvGrpSpPr/>
        <p:nvPr/>
      </p:nvGrpSpPr>
      <p:grpSpPr>
        <a:xfrm>
          <a:off x="0" y="0"/>
          <a:ext cx="0" cy="0"/>
          <a:chOff x="0" y="0"/>
          <a:chExt cx="0" cy="0"/>
        </a:xfrm>
      </p:grpSpPr>
      <p:sp>
        <p:nvSpPr>
          <p:cNvPr id="15" name="Text Placeholder 24">
            <a:extLst>
              <a:ext uri="{FF2B5EF4-FFF2-40B4-BE49-F238E27FC236}">
                <a16:creationId xmlns:a16="http://schemas.microsoft.com/office/drawing/2014/main" id="{BFE89D31-1694-4358-8650-1FB611FAD68C}"/>
              </a:ext>
            </a:extLst>
          </p:cNvPr>
          <p:cNvSpPr>
            <a:spLocks noGrp="1"/>
          </p:cNvSpPr>
          <p:nvPr>
            <p:ph type="body" sz="quarter" idx="17" hasCustomPrompt="1"/>
          </p:nvPr>
        </p:nvSpPr>
        <p:spPr>
          <a:xfrm>
            <a:off x="2395537" y="260493"/>
            <a:ext cx="4691063" cy="476466"/>
          </a:xfrm>
          <a:prstGeom prst="rect">
            <a:avLst/>
          </a:prstGeom>
        </p:spPr>
        <p:txBody>
          <a:bodyPr wrap="square">
            <a:spAutoFit/>
          </a:bodyPr>
          <a:lstStyle>
            <a:lvl1pPr algn="ctr">
              <a:defRPr kumimoji="0" lang="en-GB" sz="2597" b="0" i="0" u="none" strike="noStrike" kern="0" cap="none" spc="0" normalizeH="0" baseline="0" noProof="0" dirty="0" smtClean="0">
                <a:ln>
                  <a:noFill/>
                </a:ln>
                <a:solidFill>
                  <a:srgbClr val="FFBA1A"/>
                </a:solidFill>
                <a:effectLst/>
                <a:uLnTx/>
                <a:uFillTx/>
                <a:latin typeface="Poppins Light" panose="00000400000000000000" pitchFamily="2" charset="0"/>
                <a:ea typeface="+mj-ea"/>
                <a:cs typeface="Poppins Light" panose="00000400000000000000" pitchFamily="2" charset="0"/>
              </a:defRPr>
            </a:lvl1pPr>
          </a:lstStyle>
          <a:p>
            <a:pPr marL="12685" marR="5074" lvl="0" indent="0" algn="l" defTabSz="913303" rtl="0" eaLnBrk="1" fontAlgn="auto" latinLnBrk="0" hangingPunct="1">
              <a:lnSpc>
                <a:spcPts val="2996"/>
              </a:lnSpc>
              <a:spcBef>
                <a:spcPts val="300"/>
              </a:spcBef>
              <a:spcAft>
                <a:spcPts val="0"/>
              </a:spcAft>
              <a:buClrTx/>
              <a:buSzTx/>
              <a:buFontTx/>
              <a:buNone/>
              <a:tabLst/>
              <a:defRPr/>
            </a:pPr>
            <a:r>
              <a:rPr kumimoji="0" lang="en-GB" sz="2597" b="0" i="0" u="none" strike="noStrike" kern="0" cap="none" spc="0" normalizeH="0" baseline="0" noProof="0">
                <a:ln>
                  <a:noFill/>
                </a:ln>
                <a:solidFill>
                  <a:srgbClr val="FFBA1A"/>
                </a:solidFill>
                <a:effectLst/>
                <a:uLnTx/>
                <a:uFillTx/>
                <a:latin typeface="Poppins Light"/>
                <a:ea typeface="+mn-ea"/>
                <a:cs typeface="+mn-cs"/>
              </a:rPr>
              <a:t>Simple content heavy slide</a:t>
            </a:r>
            <a:endParaRPr lang="en-GB"/>
          </a:p>
        </p:txBody>
      </p:sp>
      <p:sp>
        <p:nvSpPr>
          <p:cNvPr id="3" name="Text Placeholder 2">
            <a:extLst>
              <a:ext uri="{FF2B5EF4-FFF2-40B4-BE49-F238E27FC236}">
                <a16:creationId xmlns:a16="http://schemas.microsoft.com/office/drawing/2014/main" id="{FB0072CB-C7B4-4E15-BFA3-70CB1D097051}"/>
              </a:ext>
            </a:extLst>
          </p:cNvPr>
          <p:cNvSpPr>
            <a:spLocks noGrp="1"/>
          </p:cNvSpPr>
          <p:nvPr>
            <p:ph type="body" sz="quarter" idx="18"/>
          </p:nvPr>
        </p:nvSpPr>
        <p:spPr>
          <a:xfrm>
            <a:off x="457200" y="897417"/>
            <a:ext cx="8305800" cy="3881408"/>
          </a:xfrm>
          <a:prstGeom prst="rect">
            <a:avLst/>
          </a:prstGeom>
        </p:spPr>
        <p:txBody>
          <a:bodyPr/>
          <a:lstStyle>
            <a:lvl1pPr>
              <a:defRPr sz="899">
                <a:solidFill>
                  <a:schemeClr val="accent1"/>
                </a:solidFill>
              </a:defRPr>
            </a:lvl1pPr>
            <a:lvl2pPr>
              <a:defRPr sz="899">
                <a:solidFill>
                  <a:schemeClr val="accent1"/>
                </a:solidFill>
              </a:defRPr>
            </a:lvl2pPr>
            <a:lvl3pPr>
              <a:defRPr sz="899">
                <a:solidFill>
                  <a:schemeClr val="accent1"/>
                </a:solidFill>
              </a:defRPr>
            </a:lvl3pPr>
            <a:lvl4pPr>
              <a:defRPr sz="899">
                <a:solidFill>
                  <a:schemeClr val="accent1"/>
                </a:solidFill>
              </a:defRPr>
            </a:lvl4pPr>
            <a:lvl5pPr>
              <a:defRPr sz="899">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45742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MSIPCMContentMarking" descr="{&quot;HashCode&quot;:1209862509,&quot;Placement&quot;:&quot;Footer&quot;,&quot;Top&quot;:384.343,&quot;Left&quot;:284.210876,&quot;SlideWidth&quot;:720,&quot;SlideHeight&quot;:405}">
            <a:extLst>
              <a:ext uri="{FF2B5EF4-FFF2-40B4-BE49-F238E27FC236}">
                <a16:creationId xmlns:a16="http://schemas.microsoft.com/office/drawing/2014/main" id="{EE47C6AD-0003-4E3E-9B23-BE44A3E7F849}"/>
              </a:ext>
            </a:extLst>
          </p:cNvPr>
          <p:cNvSpPr txBox="1"/>
          <p:nvPr userDrawn="1"/>
        </p:nvSpPr>
        <p:spPr>
          <a:xfrm>
            <a:off x="3609478" y="4881156"/>
            <a:ext cx="1925044"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208BCC"/>
                </a:solidFill>
                <a:latin typeface="Calibri" panose="020F0502020204030204" pitchFamily="34" charset="0"/>
              </a:rPr>
              <a:t>Document Classification: Public</a:t>
            </a:r>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xoserve.com/change/change-proposals/xrn-5515-hydeploy-close-dow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xoserve.com/change/change-proposals/xrn-5517-hydrogen-checker-websit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xoserve.com/change/change-proposals/xrn-5455-implementation-of-entry-capacity-assignments-process-unc0779779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xoserve.com/change/change-proposals/xrn5316-rejecting-a-replacement-read-with-a-pre-line-in-the-sand-lis-read-dat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xoserve.com/change/change-packs/3035-mt-po-cssc-change-pack-may-2022/"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umbraco.xoserve.com/media/43290/uklbd2-uk-link-is-service-v151fa-20221512.pdf" TargetMode="External"/><Relationship Id="rId4" Type="http://schemas.openxmlformats.org/officeDocument/2006/relationships/hyperlink" Target="https://umbraco.xoserve.com/media/43291/uklcd1-code-communications-reference-v41fa-20220512.pdf"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xoserve.com/change/change-packs/3034-mt-po-change-pack-may-2022/"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s://www.xoserve.com/change/change-proposals/xrn-4900-biomethane-sites-with-reduced-propane-injectio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xoserve.com/change/change-packs/3034-mt-po-change-pack-may-2022/"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www.xoserve.com/change/change-proposals/xrn-4992-modification-0687-creation-of-new-charge-to-recover-last-resort-supply-payment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xoserve.com/change/change-packs/3034-mt-po-change-pack-may-2022/"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s://www.xoserve.com/change/change-proposals/xrn-4990-transfer-of-sites-with-low-read-submission-performance-from-class-2-and-3-into-class-4-mod0664/"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xoserve.com/change/change-packs/3035-mt-po-cssc-change-pack-may-2022/"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s://www.xoserve.com/change/change-proposals/xrn-4900-biomethane-sites-with-reduced-propane-injection/" TargetMode="External"/></Relationships>
</file>

<file path=ppt/slides/_rels/slide3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wmf"/><Relationship Id="rId5" Type="http://schemas.openxmlformats.org/officeDocument/2006/relationships/package" Target="../embeddings/Microsoft_Word_Document4.docx"/><Relationship Id="rId4" Type="http://schemas.openxmlformats.org/officeDocument/2006/relationships/image" Target="../media/image13.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xoserve.sharepoint.com/sites/DSCIndustryPaper/Change%20Management%20Committee/2022/June/Section%202%20DSC%20Change%20Budget%20%26%20Change%20Pipeline/chmc-change-budget.xlsx" TargetMode="Externa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s://www.xoserve.com/products-services/data-products/contact-management-service-cms/cms-rebuild-product/"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package" Target="../embeddings/Microsoft_Excel_Worksheet3.xlsx"/><Relationship Id="rId5" Type="http://schemas.openxmlformats.org/officeDocument/2006/relationships/chart" Target="../charts/chart4.xml"/><Relationship Id="rId4" Type="http://schemas.openxmlformats.org/officeDocument/2006/relationships/chart" Target="../charts/char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1329" y="1812131"/>
            <a:ext cx="7772400" cy="1102519"/>
          </a:xfrm>
        </p:spPr>
        <p:txBody>
          <a:bodyPr/>
          <a:lstStyle/>
          <a:p>
            <a:r>
              <a:rPr lang="en-GB"/>
              <a:t>Change Management Committee  </a:t>
            </a:r>
          </a:p>
        </p:txBody>
      </p:sp>
      <p:sp>
        <p:nvSpPr>
          <p:cNvPr id="3" name="Subtitle 2"/>
          <p:cNvSpPr>
            <a:spLocks noGrp="1"/>
          </p:cNvSpPr>
          <p:nvPr>
            <p:ph type="subTitle" idx="1"/>
          </p:nvPr>
        </p:nvSpPr>
        <p:spPr/>
        <p:txBody>
          <a:bodyPr vert="horz" lIns="91440" tIns="45720" rIns="91440" bIns="45720" rtlCol="0" anchor="t">
            <a:normAutofit/>
          </a:bodyPr>
          <a:lstStyle/>
          <a:p>
            <a:r>
              <a:rPr lang="en-GB">
                <a:latin typeface="Arial"/>
                <a:cs typeface="Arial"/>
              </a:rPr>
              <a:t> 8</a:t>
            </a:r>
            <a:r>
              <a:rPr lang="en-GB" baseline="30000">
                <a:latin typeface="Arial"/>
                <a:cs typeface="Arial"/>
              </a:rPr>
              <a:t>th</a:t>
            </a:r>
            <a:r>
              <a:rPr lang="en-GB">
                <a:latin typeface="Arial"/>
                <a:cs typeface="Arial"/>
              </a:rPr>
              <a:t> June 2022</a:t>
            </a:r>
            <a:endParaRPr lang="en-GB"/>
          </a:p>
        </p:txBody>
      </p:sp>
    </p:spTree>
    <p:extLst>
      <p:ext uri="{BB962C8B-B14F-4D97-AF65-F5344CB8AC3E}">
        <p14:creationId xmlns:p14="http://schemas.microsoft.com/office/powerpoint/2010/main" val="3653749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7338"/>
            <a:ext cx="9143993" cy="502920"/>
          </a:xfrm>
        </p:spPr>
        <p:txBody>
          <a:bodyPr>
            <a:noAutofit/>
          </a:bodyPr>
          <a:lstStyle/>
          <a:p>
            <a:r>
              <a:rPr lang="en-US" sz="2000">
                <a:latin typeface="Arial"/>
                <a:cs typeface="Arial"/>
              </a:rPr>
              <a:t>XRN5515 - </a:t>
            </a:r>
            <a:r>
              <a:rPr lang="en-US" sz="2000" err="1">
                <a:latin typeface="Arial"/>
                <a:cs typeface="Arial"/>
              </a:rPr>
              <a:t>Hydeploy</a:t>
            </a:r>
            <a:r>
              <a:rPr lang="en-US" sz="2000">
                <a:latin typeface="Arial"/>
                <a:cs typeface="Arial"/>
              </a:rPr>
              <a:t> close down (links to XRN 5014) </a:t>
            </a:r>
          </a:p>
        </p:txBody>
      </p:sp>
      <p:graphicFrame>
        <p:nvGraphicFramePr>
          <p:cNvPr id="8" name="Table 7"/>
          <p:cNvGraphicFramePr>
            <a:graphicFrameLocks noGrp="1"/>
          </p:cNvGraphicFramePr>
          <p:nvPr>
            <p:extLst>
              <p:ext uri="{D42A27DB-BD31-4B8C-83A1-F6EECF244321}">
                <p14:modId xmlns:p14="http://schemas.microsoft.com/office/powerpoint/2010/main" val="2251634924"/>
              </p:ext>
            </p:extLst>
          </p:nvPr>
        </p:nvGraphicFramePr>
        <p:xfrm>
          <a:off x="129456" y="2879148"/>
          <a:ext cx="3795165" cy="778080"/>
        </p:xfrm>
        <a:graphic>
          <a:graphicData uri="http://schemas.openxmlformats.org/drawingml/2006/table">
            <a:tbl>
              <a:tblPr firstRow="1" bandRow="1">
                <a:tableStyleId>{E8B1032C-EA38-4F05-BA0D-38AFFFC7BED3}</a:tableStyleId>
              </a:tblPr>
              <a:tblGrid>
                <a:gridCol w="1464353">
                  <a:extLst>
                    <a:ext uri="{9D8B030D-6E8A-4147-A177-3AD203B41FA5}">
                      <a16:colId xmlns:a16="http://schemas.microsoft.com/office/drawing/2014/main" val="20000"/>
                    </a:ext>
                  </a:extLst>
                </a:gridCol>
                <a:gridCol w="2330812">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TBC</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a:solidFill>
                            <a:schemeClr val="accent4">
                              <a:lumMod val="75000"/>
                            </a:schemeClr>
                          </a:solidFill>
                          <a:latin typeface="+mn-lt"/>
                          <a:ea typeface="+mn-ea"/>
                          <a:cs typeface="+mn-cs"/>
                          <a:hlinkClick r:id="rId3"/>
                        </a:rPr>
                        <a:t>Link to CP</a:t>
                      </a:r>
                      <a:endParaRPr lang="en-GB" sz="1050" b="0" kern="120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4098546" y="981814"/>
            <a:ext cx="0" cy="3947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610659808"/>
              </p:ext>
            </p:extLst>
          </p:nvPr>
        </p:nvGraphicFramePr>
        <p:xfrm>
          <a:off x="129456" y="4528335"/>
          <a:ext cx="3795156" cy="367827"/>
        </p:xfrm>
        <a:graphic>
          <a:graphicData uri="http://schemas.openxmlformats.org/drawingml/2006/table">
            <a:tbl>
              <a:tblPr firstRow="1" bandRow="1">
                <a:tableStyleId>{FABFCF23-3B69-468F-B69F-88F6DE6A72F2}</a:tableStyleId>
              </a:tblPr>
              <a:tblGrid>
                <a:gridCol w="1463094">
                  <a:extLst>
                    <a:ext uri="{9D8B030D-6E8A-4147-A177-3AD203B41FA5}">
                      <a16:colId xmlns:a16="http://schemas.microsoft.com/office/drawing/2014/main" val="3477608926"/>
                    </a:ext>
                  </a:extLst>
                </a:gridCol>
                <a:gridCol w="2332062">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a:solidFill>
                            <a:schemeClr val="tx1"/>
                          </a:solidFill>
                          <a:effectLst/>
                          <a:latin typeface="Arial" panose="020B0604020202020204" pitchFamily="34" charset="0"/>
                          <a:cs typeface="Arial" panose="020B0604020202020204" pitchFamily="34" charset="0"/>
                        </a:rPr>
                        <a:t>Northern Gas</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3902415550"/>
              </p:ext>
            </p:extLst>
          </p:nvPr>
        </p:nvGraphicFramePr>
        <p:xfrm>
          <a:off x="4272461" y="872589"/>
          <a:ext cx="4677187" cy="3947657"/>
        </p:xfrm>
        <a:graphic>
          <a:graphicData uri="http://schemas.openxmlformats.org/drawingml/2006/table">
            <a:tbl>
              <a:tblPr firstRow="1" bandRow="1">
                <a:tableStyleId>{E8B1032C-EA38-4F05-BA0D-38AFFFC7BED3}</a:tableStyleId>
              </a:tblPr>
              <a:tblGrid>
                <a:gridCol w="4677187">
                  <a:extLst>
                    <a:ext uri="{9D8B030D-6E8A-4147-A177-3AD203B41FA5}">
                      <a16:colId xmlns:a16="http://schemas.microsoft.com/office/drawing/2014/main" val="20000"/>
                    </a:ext>
                  </a:extLst>
                </a:gridCol>
              </a:tblGrid>
              <a:tr h="3225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Change</a:t>
                      </a:r>
                      <a:r>
                        <a:rPr lang="en-GB" sz="1100" b="1" kern="1200" baseline="0">
                          <a:solidFill>
                            <a:schemeClr val="tx1"/>
                          </a:solidFill>
                          <a:latin typeface="+mn-lt"/>
                          <a:ea typeface="+mn-ea"/>
                          <a:cs typeface="+mn-cs"/>
                        </a:rPr>
                        <a:t> Description</a:t>
                      </a:r>
                      <a:endParaRPr lang="en-GB" sz="1100" b="1" kern="120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625093">
                <a:tc>
                  <a:txBody>
                    <a:bodyPr/>
                    <a:lstStyle/>
                    <a:p>
                      <a:pPr lvl="0" algn="l">
                        <a:lnSpc>
                          <a:spcPct val="100000"/>
                        </a:lnSpc>
                        <a:spcBef>
                          <a:spcPts val="0"/>
                        </a:spcBef>
                        <a:spcAft>
                          <a:spcPts val="0"/>
                        </a:spcAft>
                        <a:buNone/>
                      </a:pPr>
                      <a:r>
                        <a:rPr lang="en-US" sz="1200" b="0" i="0" u="none" strike="noStrike" kern="1200" baseline="0" noProof="0">
                          <a:latin typeface="Arial" panose="020B0604020202020204" pitchFamily="34" charset="0"/>
                          <a:cs typeface="Arial" panose="020B0604020202020204" pitchFamily="34" charset="0"/>
                        </a:rPr>
                        <a:t>As part of XRN5014, the effected Supply Meter Points within the HyDeploy2 Live Pilot had an “AQ Backstop” set to retain the integrity of the AQ while the supply meter point was consuming 20% Hydrogen Blend. </a:t>
                      </a:r>
                    </a:p>
                    <a:p>
                      <a:pPr lvl="0" algn="l">
                        <a:lnSpc>
                          <a:spcPct val="100000"/>
                        </a:lnSpc>
                        <a:spcBef>
                          <a:spcPts val="0"/>
                        </a:spcBef>
                        <a:spcAft>
                          <a:spcPts val="0"/>
                        </a:spcAft>
                        <a:buNone/>
                      </a:pPr>
                      <a:endParaRPr lang="en-US" sz="1200" b="0" i="0" u="none" strike="noStrike" kern="1200" baseline="0" noProof="0">
                        <a:latin typeface="Arial" panose="020B0604020202020204" pitchFamily="34" charset="0"/>
                        <a:cs typeface="Arial" panose="020B0604020202020204" pitchFamily="34" charset="0"/>
                      </a:endParaRPr>
                    </a:p>
                    <a:p>
                      <a:pPr lvl="0" algn="l">
                        <a:lnSpc>
                          <a:spcPct val="100000"/>
                        </a:lnSpc>
                        <a:spcBef>
                          <a:spcPts val="0"/>
                        </a:spcBef>
                        <a:spcAft>
                          <a:spcPts val="0"/>
                        </a:spcAft>
                        <a:buNone/>
                      </a:pPr>
                      <a:r>
                        <a:rPr lang="en-US" sz="1200" b="0" i="0" u="none" strike="noStrike" kern="1200" baseline="0" noProof="0">
                          <a:latin typeface="Arial" panose="020B0604020202020204" pitchFamily="34" charset="0"/>
                          <a:cs typeface="Arial" panose="020B0604020202020204" pitchFamily="34" charset="0"/>
                        </a:rPr>
                        <a:t>HyDeploy2 Live Pilot has now finished, so there is a need for the ‘AQ Backstop’ to be removed, ensured that there has been no detrimental impact on the SMP AQs values, and the balancing/settlement process has been unaffected, as per original project plan. </a:t>
                      </a:r>
                    </a:p>
                    <a:p>
                      <a:pPr lvl="0" algn="l">
                        <a:lnSpc>
                          <a:spcPct val="100000"/>
                        </a:lnSpc>
                        <a:spcBef>
                          <a:spcPts val="0"/>
                        </a:spcBef>
                        <a:spcAft>
                          <a:spcPts val="0"/>
                        </a:spcAft>
                        <a:buNone/>
                      </a:pPr>
                      <a:endParaRPr lang="en-US" sz="1200" b="0" i="0" u="none" strike="noStrike" kern="1200" baseline="0" noProof="0">
                        <a:latin typeface="Arial" panose="020B0604020202020204" pitchFamily="34" charset="0"/>
                        <a:cs typeface="Arial" panose="020B0604020202020204" pitchFamily="34" charset="0"/>
                      </a:endParaRPr>
                    </a:p>
                    <a:p>
                      <a:pPr lvl="0" algn="l">
                        <a:lnSpc>
                          <a:spcPct val="100000"/>
                        </a:lnSpc>
                        <a:spcBef>
                          <a:spcPts val="0"/>
                        </a:spcBef>
                        <a:spcAft>
                          <a:spcPts val="0"/>
                        </a:spcAft>
                        <a:buNone/>
                      </a:pPr>
                      <a:r>
                        <a:rPr lang="en-US" sz="1200" b="0" i="0" u="none" strike="noStrike" kern="1200" baseline="0" noProof="0">
                          <a:latin typeface="Arial" panose="020B0604020202020204" pitchFamily="34" charset="0"/>
                          <a:cs typeface="Arial" panose="020B0604020202020204" pitchFamily="34" charset="0"/>
                        </a:rPr>
                        <a:t>Discussion are ongoing and confirmation from NGN when the invoicing payments will stop will dictate the delivery date for this change as both would need to be in alignment.  </a:t>
                      </a:r>
                    </a:p>
                    <a:p>
                      <a:pPr lvl="0" algn="l">
                        <a:lnSpc>
                          <a:spcPct val="100000"/>
                        </a:lnSpc>
                        <a:spcBef>
                          <a:spcPts val="0"/>
                        </a:spcBef>
                        <a:spcAft>
                          <a:spcPts val="0"/>
                        </a:spcAft>
                        <a:buNone/>
                      </a:pPr>
                      <a:endParaRPr lang="en-US" sz="1200" b="0" i="0" u="none" strike="noStrike" kern="1200" baseline="0" noProof="0">
                        <a:latin typeface="Arial" panose="020B0604020202020204" pitchFamily="34" charset="0"/>
                        <a:cs typeface="Arial" panose="020B0604020202020204" pitchFamily="34" charset="0"/>
                      </a:endParaRPr>
                    </a:p>
                    <a:p>
                      <a:pPr lvl="0" algn="l">
                        <a:lnSpc>
                          <a:spcPct val="100000"/>
                        </a:lnSpc>
                        <a:spcBef>
                          <a:spcPts val="0"/>
                        </a:spcBef>
                        <a:spcAft>
                          <a:spcPts val="0"/>
                        </a:spcAft>
                        <a:buNone/>
                      </a:pPr>
                      <a:r>
                        <a:rPr lang="en-US" sz="1200" b="0" i="0" u="none" strike="noStrike" kern="1200" baseline="0" noProof="0">
                          <a:latin typeface="Arial" panose="020B0604020202020204" pitchFamily="34" charset="0"/>
                          <a:cs typeface="Arial" panose="020B0604020202020204" pitchFamily="34" charset="0"/>
                        </a:rPr>
                        <a:t>Confirm that no backend processes are still </a:t>
                      </a:r>
                      <a:r>
                        <a:rPr lang="en-US" sz="1200" b="0" i="0" u="none" strike="noStrike" kern="1200" baseline="0" noProof="0" err="1">
                          <a:latin typeface="Arial" panose="020B0604020202020204" pitchFamily="34" charset="0"/>
                          <a:cs typeface="Arial" panose="020B0604020202020204" pitchFamily="34" charset="0"/>
                        </a:rPr>
                        <a:t>utilising</a:t>
                      </a:r>
                      <a:r>
                        <a:rPr lang="en-US" sz="1200" b="0" i="0" u="none" strike="noStrike" kern="1200" baseline="0" noProof="0">
                          <a:latin typeface="Arial" panose="020B0604020202020204" pitchFamily="34" charset="0"/>
                          <a:cs typeface="Arial" panose="020B0604020202020204" pitchFamily="34" charset="0"/>
                        </a:rPr>
                        <a:t> the HyDeploy2 flag (as flag needs to remain) to treat these MPRN’s differently to a standard MPRN.</a:t>
                      </a:r>
                    </a:p>
                    <a:p>
                      <a:pPr lvl="0" algn="l">
                        <a:lnSpc>
                          <a:spcPct val="100000"/>
                        </a:lnSpc>
                        <a:spcBef>
                          <a:spcPts val="0"/>
                        </a:spcBef>
                        <a:spcAft>
                          <a:spcPts val="0"/>
                        </a:spcAft>
                        <a:buNone/>
                      </a:pPr>
                      <a:endParaRPr lang="en-US" sz="1050" b="0" i="0" u="none" strike="noStrike" kern="1200" baseline="0" noProof="0">
                        <a:latin typeface="Arial" panose="020B0604020202020204" pitchFamily="34" charset="0"/>
                        <a:cs typeface="Arial" panose="020B0604020202020204" pitchFamily="34" charset="0"/>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3315573626"/>
              </p:ext>
            </p:extLst>
          </p:nvPr>
        </p:nvGraphicFramePr>
        <p:xfrm>
          <a:off x="129456" y="3808721"/>
          <a:ext cx="3795163" cy="601430"/>
        </p:xfrm>
        <a:graphic>
          <a:graphicData uri="http://schemas.openxmlformats.org/drawingml/2006/table">
            <a:tbl>
              <a:tblPr firstRow="1" bandRow="1">
                <a:tableStyleId>{FABFCF23-3B69-468F-B69F-88F6DE6A72F2}</a:tableStyleId>
              </a:tblPr>
              <a:tblGrid>
                <a:gridCol w="1463111">
                  <a:extLst>
                    <a:ext uri="{9D8B030D-6E8A-4147-A177-3AD203B41FA5}">
                      <a16:colId xmlns:a16="http://schemas.microsoft.com/office/drawing/2014/main" val="3477608926"/>
                    </a:ext>
                  </a:extLst>
                </a:gridCol>
                <a:gridCol w="2332052">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Non-Regulatory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a:solidFill>
                            <a:schemeClr val="tx1"/>
                          </a:solidFill>
                          <a:effectLst/>
                          <a:latin typeface="Arial" panose="020B0604020202020204" pitchFamily="34" charset="0"/>
                          <a:cs typeface="Arial" panose="020B0604020202020204" pitchFamily="34" charset="0"/>
                        </a:rPr>
                        <a:t>Low</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437763880"/>
              </p:ext>
            </p:extLst>
          </p:nvPr>
        </p:nvGraphicFramePr>
        <p:xfrm>
          <a:off x="129456" y="862300"/>
          <a:ext cx="3795175" cy="1864604"/>
        </p:xfrm>
        <a:graphic>
          <a:graphicData uri="http://schemas.openxmlformats.org/drawingml/2006/table">
            <a:tbl>
              <a:tblPr firstRow="1" bandRow="1">
                <a:tableStyleId>{E8B1032C-EA38-4F05-BA0D-38AFFFC7BED3}</a:tableStyleId>
              </a:tblPr>
              <a:tblGrid>
                <a:gridCol w="2692753">
                  <a:extLst>
                    <a:ext uri="{9D8B030D-6E8A-4147-A177-3AD203B41FA5}">
                      <a16:colId xmlns:a16="http://schemas.microsoft.com/office/drawing/2014/main" val="20000"/>
                    </a:ext>
                  </a:extLst>
                </a:gridCol>
                <a:gridCol w="1102422">
                  <a:extLst>
                    <a:ext uri="{9D8B030D-6E8A-4147-A177-3AD203B41FA5}">
                      <a16:colId xmlns:a16="http://schemas.microsoft.com/office/drawing/2014/main" val="20001"/>
                    </a:ext>
                  </a:extLst>
                </a:gridCol>
              </a:tblGrid>
              <a:tr h="401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87135">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21616">
                <a:tc gridSpan="2">
                  <a:txBody>
                    <a:bodyPr/>
                    <a:lstStyle/>
                    <a:p>
                      <a:pPr lvl="0" algn="l">
                        <a:buNone/>
                      </a:pPr>
                      <a:endParaRPr lang="en-GB" sz="1050" b="1" kern="1200" baseline="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39367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7338"/>
            <a:ext cx="9143993" cy="502920"/>
          </a:xfrm>
        </p:spPr>
        <p:txBody>
          <a:bodyPr>
            <a:noAutofit/>
          </a:bodyPr>
          <a:lstStyle/>
          <a:p>
            <a:r>
              <a:rPr lang="en-US" sz="2000">
                <a:latin typeface="Arial"/>
                <a:cs typeface="Arial"/>
              </a:rPr>
              <a:t>XRN5517 - </a:t>
            </a:r>
            <a:r>
              <a:rPr lang="en-GB" sz="2000">
                <a:latin typeface="Arial"/>
                <a:cs typeface="Arial"/>
              </a:rPr>
              <a:t>Hydrogen checker website</a:t>
            </a:r>
            <a:endParaRPr lang="en-US" sz="2000">
              <a:latin typeface="Arial"/>
              <a:cs typeface="Arial"/>
            </a:endParaRPr>
          </a:p>
        </p:txBody>
      </p:sp>
      <p:graphicFrame>
        <p:nvGraphicFramePr>
          <p:cNvPr id="8" name="Table 7"/>
          <p:cNvGraphicFramePr>
            <a:graphicFrameLocks noGrp="1"/>
          </p:cNvGraphicFramePr>
          <p:nvPr>
            <p:extLst>
              <p:ext uri="{D42A27DB-BD31-4B8C-83A1-F6EECF244321}">
                <p14:modId xmlns:p14="http://schemas.microsoft.com/office/powerpoint/2010/main" val="2254038292"/>
              </p:ext>
            </p:extLst>
          </p:nvPr>
        </p:nvGraphicFramePr>
        <p:xfrm>
          <a:off x="129456" y="2879148"/>
          <a:ext cx="3795165" cy="778080"/>
        </p:xfrm>
        <a:graphic>
          <a:graphicData uri="http://schemas.openxmlformats.org/drawingml/2006/table">
            <a:tbl>
              <a:tblPr firstRow="1" bandRow="1">
                <a:tableStyleId>{E8B1032C-EA38-4F05-BA0D-38AFFFC7BED3}</a:tableStyleId>
              </a:tblPr>
              <a:tblGrid>
                <a:gridCol w="1464353">
                  <a:extLst>
                    <a:ext uri="{9D8B030D-6E8A-4147-A177-3AD203B41FA5}">
                      <a16:colId xmlns:a16="http://schemas.microsoft.com/office/drawing/2014/main" val="20000"/>
                    </a:ext>
                  </a:extLst>
                </a:gridCol>
                <a:gridCol w="2330812">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TBC</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a:solidFill>
                            <a:schemeClr val="accent4">
                              <a:lumMod val="75000"/>
                            </a:schemeClr>
                          </a:solidFill>
                          <a:latin typeface="+mn-lt"/>
                          <a:ea typeface="+mn-ea"/>
                          <a:cs typeface="+mn-cs"/>
                          <a:hlinkClick r:id="rId3"/>
                        </a:rPr>
                        <a:t>Link to CP</a:t>
                      </a:r>
                      <a:endParaRPr lang="en-GB" sz="1050" b="0" kern="120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4098546" y="981814"/>
            <a:ext cx="0" cy="3947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418672779"/>
              </p:ext>
            </p:extLst>
          </p:nvPr>
        </p:nvGraphicFramePr>
        <p:xfrm>
          <a:off x="129456" y="4528335"/>
          <a:ext cx="3795156" cy="367827"/>
        </p:xfrm>
        <a:graphic>
          <a:graphicData uri="http://schemas.openxmlformats.org/drawingml/2006/table">
            <a:tbl>
              <a:tblPr firstRow="1" bandRow="1">
                <a:tableStyleId>{FABFCF23-3B69-468F-B69F-88F6DE6A72F2}</a:tableStyleId>
              </a:tblPr>
              <a:tblGrid>
                <a:gridCol w="1463094">
                  <a:extLst>
                    <a:ext uri="{9D8B030D-6E8A-4147-A177-3AD203B41FA5}">
                      <a16:colId xmlns:a16="http://schemas.microsoft.com/office/drawing/2014/main" val="3477608926"/>
                    </a:ext>
                  </a:extLst>
                </a:gridCol>
                <a:gridCol w="2332062">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a:solidFill>
                            <a:schemeClr val="tx1"/>
                          </a:solidFill>
                          <a:effectLst/>
                          <a:latin typeface="Arial" panose="020B0604020202020204" pitchFamily="34" charset="0"/>
                          <a:cs typeface="Arial" panose="020B0604020202020204" pitchFamily="34" charset="0"/>
                        </a:rPr>
                        <a:t>Cadent</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1397229623"/>
              </p:ext>
            </p:extLst>
          </p:nvPr>
        </p:nvGraphicFramePr>
        <p:xfrm>
          <a:off x="4272461" y="872589"/>
          <a:ext cx="4677187" cy="3947657"/>
        </p:xfrm>
        <a:graphic>
          <a:graphicData uri="http://schemas.openxmlformats.org/drawingml/2006/table">
            <a:tbl>
              <a:tblPr firstRow="1" bandRow="1">
                <a:tableStyleId>{E8B1032C-EA38-4F05-BA0D-38AFFFC7BED3}</a:tableStyleId>
              </a:tblPr>
              <a:tblGrid>
                <a:gridCol w="4677187">
                  <a:extLst>
                    <a:ext uri="{9D8B030D-6E8A-4147-A177-3AD203B41FA5}">
                      <a16:colId xmlns:a16="http://schemas.microsoft.com/office/drawing/2014/main" val="20000"/>
                    </a:ext>
                  </a:extLst>
                </a:gridCol>
              </a:tblGrid>
              <a:tr h="3225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Change</a:t>
                      </a:r>
                      <a:r>
                        <a:rPr lang="en-GB" sz="1100" b="1" kern="1200" baseline="0">
                          <a:solidFill>
                            <a:schemeClr val="tx1"/>
                          </a:solidFill>
                          <a:latin typeface="+mn-lt"/>
                          <a:ea typeface="+mn-ea"/>
                          <a:cs typeface="+mn-cs"/>
                        </a:rPr>
                        <a:t> Description</a:t>
                      </a:r>
                      <a:endParaRPr lang="en-GB" sz="1100" b="1" kern="120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625093">
                <a:tc>
                  <a:txBody>
                    <a:bodyPr/>
                    <a:lstStyle/>
                    <a:p>
                      <a:pPr lvl="0" algn="l">
                        <a:lnSpc>
                          <a:spcPct val="100000"/>
                        </a:lnSpc>
                        <a:spcBef>
                          <a:spcPts val="0"/>
                        </a:spcBef>
                        <a:spcAft>
                          <a:spcPts val="0"/>
                        </a:spcAft>
                        <a:buNone/>
                      </a:pPr>
                      <a:r>
                        <a:rPr lang="en-US" sz="1200" b="0" i="0" u="none" strike="noStrike" kern="1200" baseline="0" noProof="0">
                          <a:latin typeface="Arial" panose="020B0604020202020204" pitchFamily="34" charset="0"/>
                          <a:cs typeface="Arial" panose="020B0604020202020204" pitchFamily="34" charset="0"/>
                        </a:rPr>
                        <a:t>Design website options – need something like </a:t>
                      </a:r>
                      <a:r>
                        <a:rPr lang="en-US" sz="1200" b="0" i="0" u="none" strike="noStrike" kern="1200" baseline="0" noProof="0" err="1">
                          <a:latin typeface="Arial" panose="020B0604020202020204" pitchFamily="34" charset="0"/>
                          <a:cs typeface="Arial" panose="020B0604020202020204" pitchFamily="34" charset="0"/>
                        </a:rPr>
                        <a:t>Findmysupplier</a:t>
                      </a:r>
                      <a:r>
                        <a:rPr lang="en-US" sz="1200" b="0" i="0" u="none" strike="noStrike" kern="1200" baseline="0" noProof="0">
                          <a:latin typeface="Arial" panose="020B0604020202020204" pitchFamily="34" charset="0"/>
                          <a:cs typeface="Arial" panose="020B0604020202020204" pitchFamily="34" charset="0"/>
                        </a:rPr>
                        <a:t>, where an end consumer can enter address details and determine if Hydrogen is available currently, or see when it is coming, and log interest in becoming a Hydrogen consumer.  This should be for both domestic and I&amp;C consumers if possible.  Something similar was built by BT for the rollout of broadband.  Ideally needs to show the same details as </a:t>
                      </a:r>
                      <a:r>
                        <a:rPr lang="en-US" sz="1200" b="0" i="0" u="none" strike="noStrike" kern="1200" baseline="0" noProof="0" err="1">
                          <a:latin typeface="Arial" panose="020B0604020202020204" pitchFamily="34" charset="0"/>
                          <a:cs typeface="Arial" panose="020B0604020202020204" pitchFamily="34" charset="0"/>
                        </a:rPr>
                        <a:t>Findmysupplier</a:t>
                      </a:r>
                      <a:r>
                        <a:rPr lang="en-US" sz="1200" b="0" i="0" u="none" strike="noStrike" kern="1200" baseline="0" noProof="0">
                          <a:latin typeface="Arial" panose="020B0604020202020204" pitchFamily="34" charset="0"/>
                          <a:cs typeface="Arial" panose="020B0604020202020204" pitchFamily="34" charset="0"/>
                        </a:rPr>
                        <a:t> but with the addition of a hydrogen ready section.</a:t>
                      </a:r>
                    </a:p>
                    <a:p>
                      <a:pPr lvl="0" algn="l">
                        <a:lnSpc>
                          <a:spcPct val="100000"/>
                        </a:lnSpc>
                        <a:spcBef>
                          <a:spcPts val="0"/>
                        </a:spcBef>
                        <a:spcAft>
                          <a:spcPts val="0"/>
                        </a:spcAft>
                        <a:buNone/>
                      </a:pPr>
                      <a:endParaRPr lang="en-US" sz="900" b="0" i="0" u="none" strike="noStrike" kern="1200" baseline="0" noProof="0">
                        <a:latin typeface="Arial" panose="020B0604020202020204" pitchFamily="34" charset="0"/>
                        <a:cs typeface="Arial" panose="020B0604020202020204" pitchFamily="34" charset="0"/>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766982592"/>
              </p:ext>
            </p:extLst>
          </p:nvPr>
        </p:nvGraphicFramePr>
        <p:xfrm>
          <a:off x="129456" y="3808721"/>
          <a:ext cx="3795163" cy="601430"/>
        </p:xfrm>
        <a:graphic>
          <a:graphicData uri="http://schemas.openxmlformats.org/drawingml/2006/table">
            <a:tbl>
              <a:tblPr firstRow="1" bandRow="1">
                <a:tableStyleId>{FABFCF23-3B69-468F-B69F-88F6DE6A72F2}</a:tableStyleId>
              </a:tblPr>
              <a:tblGrid>
                <a:gridCol w="1463111">
                  <a:extLst>
                    <a:ext uri="{9D8B030D-6E8A-4147-A177-3AD203B41FA5}">
                      <a16:colId xmlns:a16="http://schemas.microsoft.com/office/drawing/2014/main" val="3477608926"/>
                    </a:ext>
                  </a:extLst>
                </a:gridCol>
                <a:gridCol w="2332052">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Non-Regulatory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a:solidFill>
                            <a:schemeClr val="tx1"/>
                          </a:solidFill>
                          <a:effectLst/>
                          <a:latin typeface="Arial" panose="020B0604020202020204" pitchFamily="34" charset="0"/>
                          <a:cs typeface="Arial" panose="020B0604020202020204" pitchFamily="34" charset="0"/>
                        </a:rPr>
                        <a:t>Medium</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650707974"/>
              </p:ext>
            </p:extLst>
          </p:nvPr>
        </p:nvGraphicFramePr>
        <p:xfrm>
          <a:off x="129456" y="863051"/>
          <a:ext cx="3795175" cy="1864604"/>
        </p:xfrm>
        <a:graphic>
          <a:graphicData uri="http://schemas.openxmlformats.org/drawingml/2006/table">
            <a:tbl>
              <a:tblPr firstRow="1" bandRow="1">
                <a:tableStyleId>{E8B1032C-EA38-4F05-BA0D-38AFFFC7BED3}</a:tableStyleId>
              </a:tblPr>
              <a:tblGrid>
                <a:gridCol w="2692753">
                  <a:extLst>
                    <a:ext uri="{9D8B030D-6E8A-4147-A177-3AD203B41FA5}">
                      <a16:colId xmlns:a16="http://schemas.microsoft.com/office/drawing/2014/main" val="20000"/>
                    </a:ext>
                  </a:extLst>
                </a:gridCol>
                <a:gridCol w="1102422">
                  <a:extLst>
                    <a:ext uri="{9D8B030D-6E8A-4147-A177-3AD203B41FA5}">
                      <a16:colId xmlns:a16="http://schemas.microsoft.com/office/drawing/2014/main" val="20001"/>
                    </a:ext>
                  </a:extLst>
                </a:gridCol>
              </a:tblGrid>
              <a:tr h="401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b="0" i="0" u="none" strike="noStrike" kern="1200" cap="none" spc="0" normalizeH="0" baseline="0" noProof="0">
                        <a:ln>
                          <a:noFill/>
                        </a:ln>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87135">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21616">
                <a:tc gridSpan="2">
                  <a:txBody>
                    <a:bodyPr/>
                    <a:lstStyle/>
                    <a:p>
                      <a:pPr lvl="0" algn="l">
                        <a:buNone/>
                      </a:pPr>
                      <a:endParaRPr lang="en-GB" sz="1050" b="1" kern="1200" baseline="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69632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20" y="247338"/>
            <a:ext cx="9094373" cy="502920"/>
          </a:xfrm>
        </p:spPr>
        <p:txBody>
          <a:bodyPr>
            <a:noAutofit/>
          </a:bodyPr>
          <a:lstStyle/>
          <a:p>
            <a:r>
              <a:rPr lang="en-US" sz="2000">
                <a:latin typeface="Arial"/>
                <a:cs typeface="Arial"/>
              </a:rPr>
              <a:t>XRN5455 - Implementation of Entry Capacity Assignments Process (UNC0779/779A)</a:t>
            </a:r>
          </a:p>
        </p:txBody>
      </p:sp>
      <p:graphicFrame>
        <p:nvGraphicFramePr>
          <p:cNvPr id="8" name="Table 7"/>
          <p:cNvGraphicFramePr>
            <a:graphicFrameLocks noGrp="1"/>
          </p:cNvGraphicFramePr>
          <p:nvPr>
            <p:extLst>
              <p:ext uri="{D42A27DB-BD31-4B8C-83A1-F6EECF244321}">
                <p14:modId xmlns:p14="http://schemas.microsoft.com/office/powerpoint/2010/main" val="3848453185"/>
              </p:ext>
            </p:extLst>
          </p:nvPr>
        </p:nvGraphicFramePr>
        <p:xfrm>
          <a:off x="129457" y="2879148"/>
          <a:ext cx="3382219" cy="778080"/>
        </p:xfrm>
        <a:graphic>
          <a:graphicData uri="http://schemas.openxmlformats.org/drawingml/2006/table">
            <a:tbl>
              <a:tblPr firstRow="1" bandRow="1">
                <a:tableStyleId>{E8B1032C-EA38-4F05-BA0D-38AFFFC7BED3}</a:tableStyleId>
              </a:tblPr>
              <a:tblGrid>
                <a:gridCol w="1305020">
                  <a:extLst>
                    <a:ext uri="{9D8B030D-6E8A-4147-A177-3AD203B41FA5}">
                      <a16:colId xmlns:a16="http://schemas.microsoft.com/office/drawing/2014/main" val="20000"/>
                    </a:ext>
                  </a:extLst>
                </a:gridCol>
                <a:gridCol w="2077199">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TBC</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a:solidFill>
                            <a:schemeClr val="accent4">
                              <a:lumMod val="75000"/>
                            </a:schemeClr>
                          </a:solidFill>
                          <a:latin typeface="+mn-lt"/>
                          <a:ea typeface="+mn-ea"/>
                          <a:cs typeface="+mn-cs"/>
                          <a:hlinkClick r:id="rId3"/>
                        </a:rPr>
                        <a:t>Link to CP</a:t>
                      </a:r>
                      <a:endParaRPr lang="en-GB" sz="1050" b="0" kern="120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754760" y="905319"/>
            <a:ext cx="0" cy="3947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2023085278"/>
              </p:ext>
            </p:extLst>
          </p:nvPr>
        </p:nvGraphicFramePr>
        <p:xfrm>
          <a:off x="129457" y="4528335"/>
          <a:ext cx="3382218" cy="367827"/>
        </p:xfrm>
        <a:graphic>
          <a:graphicData uri="http://schemas.openxmlformats.org/drawingml/2006/table">
            <a:tbl>
              <a:tblPr firstRow="1" bandRow="1">
                <a:tableStyleId>{FABFCF23-3B69-468F-B69F-88F6DE6A72F2}</a:tableStyleId>
              </a:tblPr>
              <a:tblGrid>
                <a:gridCol w="1303900">
                  <a:extLst>
                    <a:ext uri="{9D8B030D-6E8A-4147-A177-3AD203B41FA5}">
                      <a16:colId xmlns:a16="http://schemas.microsoft.com/office/drawing/2014/main" val="3477608926"/>
                    </a:ext>
                  </a:extLst>
                </a:gridCol>
                <a:gridCol w="2078318">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a:solidFill>
                            <a:schemeClr val="tx1"/>
                          </a:solidFill>
                          <a:effectLst/>
                          <a:latin typeface="Arial" panose="020B0604020202020204" pitchFamily="34" charset="0"/>
                          <a:cs typeface="Arial" panose="020B0604020202020204" pitchFamily="34" charset="0"/>
                        </a:rPr>
                        <a:t>National Grid</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987837229"/>
              </p:ext>
            </p:extLst>
          </p:nvPr>
        </p:nvGraphicFramePr>
        <p:xfrm>
          <a:off x="3997841" y="905319"/>
          <a:ext cx="4914499" cy="3947657"/>
        </p:xfrm>
        <a:graphic>
          <a:graphicData uri="http://schemas.openxmlformats.org/drawingml/2006/table">
            <a:tbl>
              <a:tblPr firstRow="1" bandRow="1">
                <a:tableStyleId>{E8B1032C-EA38-4F05-BA0D-38AFFFC7BED3}</a:tableStyleId>
              </a:tblPr>
              <a:tblGrid>
                <a:gridCol w="4914499">
                  <a:extLst>
                    <a:ext uri="{9D8B030D-6E8A-4147-A177-3AD203B41FA5}">
                      <a16:colId xmlns:a16="http://schemas.microsoft.com/office/drawing/2014/main" val="20000"/>
                    </a:ext>
                  </a:extLst>
                </a:gridCol>
              </a:tblGrid>
              <a:tr h="3225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Change</a:t>
                      </a:r>
                      <a:r>
                        <a:rPr lang="en-GB" sz="1100" b="1" kern="1200" baseline="0">
                          <a:solidFill>
                            <a:schemeClr val="tx1"/>
                          </a:solidFill>
                          <a:latin typeface="+mn-lt"/>
                          <a:ea typeface="+mn-ea"/>
                          <a:cs typeface="+mn-cs"/>
                        </a:rPr>
                        <a:t> Description</a:t>
                      </a:r>
                      <a:endParaRPr lang="en-GB" sz="1100" b="1" kern="120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625093">
                <a:tc>
                  <a:txBody>
                    <a:bodyPr/>
                    <a:lstStyle/>
                    <a:p>
                      <a:pPr lvl="0" algn="l">
                        <a:lnSpc>
                          <a:spcPct val="100000"/>
                        </a:lnSpc>
                        <a:spcBef>
                          <a:spcPts val="0"/>
                        </a:spcBef>
                        <a:spcAft>
                          <a:spcPts val="0"/>
                        </a:spcAft>
                        <a:buNone/>
                      </a:pPr>
                      <a:r>
                        <a:rPr lang="en-US" sz="1200" b="0" i="0" u="none" strike="noStrike" kern="1200" baseline="0" noProof="0">
                          <a:latin typeface="Arial" panose="020B0604020202020204" pitchFamily="34" charset="0"/>
                          <a:cs typeface="Arial" panose="020B0604020202020204" pitchFamily="34" charset="0"/>
                        </a:rPr>
                        <a:t>Implementation of UNC Modification 0779/0779A as per the solutions set out in the modifications and subsequent requirement gathering workshops. </a:t>
                      </a:r>
                    </a:p>
                    <a:p>
                      <a:pPr lvl="0" algn="l">
                        <a:lnSpc>
                          <a:spcPct val="100000"/>
                        </a:lnSpc>
                        <a:spcBef>
                          <a:spcPts val="0"/>
                        </a:spcBef>
                        <a:spcAft>
                          <a:spcPts val="0"/>
                        </a:spcAft>
                        <a:buNone/>
                      </a:pPr>
                      <a:endParaRPr lang="en-US" sz="1200" b="0" i="0" u="none" strike="noStrike" kern="1200" baseline="0" noProof="0">
                        <a:latin typeface="Arial" panose="020B0604020202020204" pitchFamily="34" charset="0"/>
                        <a:cs typeface="Arial" panose="020B0604020202020204" pitchFamily="34" charset="0"/>
                      </a:endParaRPr>
                    </a:p>
                    <a:p>
                      <a:pPr lvl="0" algn="l">
                        <a:lnSpc>
                          <a:spcPct val="100000"/>
                        </a:lnSpc>
                        <a:spcBef>
                          <a:spcPts val="0"/>
                        </a:spcBef>
                        <a:spcAft>
                          <a:spcPts val="0"/>
                        </a:spcAft>
                        <a:buNone/>
                      </a:pPr>
                      <a:r>
                        <a:rPr lang="en-US" sz="1200" b="0" i="0" u="none" strike="noStrike" kern="1200" baseline="0" noProof="0">
                          <a:latin typeface="Arial" panose="020B0604020202020204" pitchFamily="34" charset="0"/>
                          <a:cs typeface="Arial" panose="020B0604020202020204" pitchFamily="34" charset="0"/>
                        </a:rPr>
                        <a:t>The proposal from this CP should align and integrate with NG’s agile framework of change delivery.</a:t>
                      </a:r>
                    </a:p>
                    <a:p>
                      <a:pPr lvl="0" algn="l">
                        <a:lnSpc>
                          <a:spcPct val="100000"/>
                        </a:lnSpc>
                        <a:spcBef>
                          <a:spcPts val="0"/>
                        </a:spcBef>
                        <a:spcAft>
                          <a:spcPts val="0"/>
                        </a:spcAft>
                        <a:buNone/>
                      </a:pPr>
                      <a:endParaRPr lang="en-US" sz="1200" b="0" i="0" u="none" strike="noStrike" kern="1200" baseline="0" noProof="0">
                        <a:latin typeface="Arial" panose="020B0604020202020204" pitchFamily="34" charset="0"/>
                        <a:cs typeface="Arial" panose="020B0604020202020204" pitchFamily="34" charset="0"/>
                      </a:endParaRPr>
                    </a:p>
                    <a:p>
                      <a:pPr lvl="0" algn="l">
                        <a:lnSpc>
                          <a:spcPct val="100000"/>
                        </a:lnSpc>
                        <a:spcBef>
                          <a:spcPts val="0"/>
                        </a:spcBef>
                        <a:spcAft>
                          <a:spcPts val="0"/>
                        </a:spcAft>
                        <a:buNone/>
                      </a:pPr>
                      <a:r>
                        <a:rPr lang="en-US" sz="1200" b="0" i="0" u="none" strike="noStrike" kern="1200" baseline="0" noProof="0">
                          <a:latin typeface="Arial" panose="020B0604020202020204" pitchFamily="34" charset="0"/>
                          <a:cs typeface="Arial" panose="020B0604020202020204" pitchFamily="34" charset="0"/>
                        </a:rPr>
                        <a:t>UNC 0779 / 0779A: Introduction of Entry Capacity Assignments or alternatively Introduction of Entry Capacity Assignments with defined end dates – Inflight Modification Proposals</a:t>
                      </a:r>
                    </a:p>
                    <a:p>
                      <a:pPr lvl="0" algn="l">
                        <a:lnSpc>
                          <a:spcPct val="100000"/>
                        </a:lnSpc>
                        <a:spcBef>
                          <a:spcPts val="0"/>
                        </a:spcBef>
                        <a:spcAft>
                          <a:spcPts val="0"/>
                        </a:spcAft>
                        <a:buNone/>
                      </a:pPr>
                      <a:endParaRPr lang="en-US" sz="1200" b="0" i="0" u="none" strike="noStrike" kern="1200" baseline="0" noProof="0">
                        <a:latin typeface="Arial" panose="020B0604020202020204" pitchFamily="34" charset="0"/>
                        <a:cs typeface="Arial" panose="020B0604020202020204" pitchFamily="34" charset="0"/>
                      </a:endParaRPr>
                    </a:p>
                    <a:p>
                      <a:pPr lvl="0" algn="l">
                        <a:lnSpc>
                          <a:spcPct val="100000"/>
                        </a:lnSpc>
                        <a:spcBef>
                          <a:spcPts val="0"/>
                        </a:spcBef>
                        <a:spcAft>
                          <a:spcPts val="0"/>
                        </a:spcAft>
                        <a:buNone/>
                      </a:pPr>
                      <a:r>
                        <a:rPr lang="en-US" sz="1200" b="0" i="0" u="none" strike="noStrike" kern="1200" baseline="0" noProof="0">
                          <a:latin typeface="Arial" panose="020B0604020202020204" pitchFamily="34" charset="0"/>
                          <a:cs typeface="Arial" panose="020B0604020202020204" pitchFamily="34" charset="0"/>
                        </a:rPr>
                        <a:t>- Please see the Change Proposal for the full Change Description</a:t>
                      </a:r>
                    </a:p>
                    <a:p>
                      <a:pPr lvl="0" algn="l">
                        <a:lnSpc>
                          <a:spcPct val="100000"/>
                        </a:lnSpc>
                        <a:spcBef>
                          <a:spcPts val="0"/>
                        </a:spcBef>
                        <a:spcAft>
                          <a:spcPts val="0"/>
                        </a:spcAft>
                        <a:buNone/>
                      </a:pPr>
                      <a:endParaRPr lang="en-US" sz="1050" b="0" i="0" u="none" strike="noStrike" kern="1200" baseline="0" noProof="0">
                        <a:latin typeface="Arial" panose="020B0604020202020204" pitchFamily="34" charset="0"/>
                        <a:cs typeface="Arial" panose="020B0604020202020204" pitchFamily="34" charset="0"/>
                      </a:endParaRPr>
                    </a:p>
                    <a:p>
                      <a:pPr lvl="0" algn="l">
                        <a:lnSpc>
                          <a:spcPct val="100000"/>
                        </a:lnSpc>
                        <a:spcBef>
                          <a:spcPts val="0"/>
                        </a:spcBef>
                        <a:spcAft>
                          <a:spcPts val="0"/>
                        </a:spcAft>
                        <a:buNone/>
                      </a:pPr>
                      <a:endParaRPr lang="en-US" sz="1200" b="0" i="0" u="none" strike="noStrike" kern="1200" baseline="0" noProof="0">
                        <a:latin typeface="Arial" panose="020B0604020202020204" pitchFamily="34" charset="0"/>
                        <a:cs typeface="Arial" panose="020B0604020202020204" pitchFamily="34" charset="0"/>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2971250730"/>
              </p:ext>
            </p:extLst>
          </p:nvPr>
        </p:nvGraphicFramePr>
        <p:xfrm>
          <a:off x="129457" y="3808721"/>
          <a:ext cx="3382219" cy="601430"/>
        </p:xfrm>
        <a:graphic>
          <a:graphicData uri="http://schemas.openxmlformats.org/drawingml/2006/table">
            <a:tbl>
              <a:tblPr firstRow="1" bandRow="1">
                <a:tableStyleId>{FABFCF23-3B69-468F-B69F-88F6DE6A72F2}</a:tableStyleId>
              </a:tblPr>
              <a:tblGrid>
                <a:gridCol w="1303913">
                  <a:extLst>
                    <a:ext uri="{9D8B030D-6E8A-4147-A177-3AD203B41FA5}">
                      <a16:colId xmlns:a16="http://schemas.microsoft.com/office/drawing/2014/main" val="3477608926"/>
                    </a:ext>
                  </a:extLst>
                </a:gridCol>
                <a:gridCol w="2078306">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a:solidFill>
                            <a:schemeClr val="tx1"/>
                          </a:solidFill>
                          <a:effectLst/>
                          <a:latin typeface="Arial" panose="020B0604020202020204" pitchFamily="34" charset="0"/>
                          <a:cs typeface="Arial" panose="020B0604020202020204" pitchFamily="34" charset="0"/>
                        </a:rPr>
                        <a:t>High</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2334744452"/>
              </p:ext>
            </p:extLst>
          </p:nvPr>
        </p:nvGraphicFramePr>
        <p:xfrm>
          <a:off x="129457" y="863051"/>
          <a:ext cx="3382217" cy="1914196"/>
        </p:xfrm>
        <a:graphic>
          <a:graphicData uri="http://schemas.openxmlformats.org/drawingml/2006/table">
            <a:tbl>
              <a:tblPr firstRow="1" bandRow="1">
                <a:tableStyleId>{E8B1032C-EA38-4F05-BA0D-38AFFFC7BED3}</a:tableStyleId>
              </a:tblPr>
              <a:tblGrid>
                <a:gridCol w="2399752">
                  <a:extLst>
                    <a:ext uri="{9D8B030D-6E8A-4147-A177-3AD203B41FA5}">
                      <a16:colId xmlns:a16="http://schemas.microsoft.com/office/drawing/2014/main" val="20000"/>
                    </a:ext>
                  </a:extLst>
                </a:gridCol>
                <a:gridCol w="982465">
                  <a:extLst>
                    <a:ext uri="{9D8B030D-6E8A-4147-A177-3AD203B41FA5}">
                      <a16:colId xmlns:a16="http://schemas.microsoft.com/office/drawing/2014/main" val="20001"/>
                    </a:ext>
                  </a:extLst>
                </a:gridCol>
              </a:tblGrid>
              <a:tr h="401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87135">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21616">
                <a:tc gridSpan="2">
                  <a:txBody>
                    <a:bodyPr/>
                    <a:lstStyle/>
                    <a:p>
                      <a:pPr lvl="0" algn="l">
                        <a:buNone/>
                      </a:pPr>
                      <a:endParaRPr lang="en-GB" sz="1050" b="1" kern="1200" baseline="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78273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20" y="247338"/>
            <a:ext cx="9094373" cy="502920"/>
          </a:xfrm>
        </p:spPr>
        <p:txBody>
          <a:bodyPr>
            <a:noAutofit/>
          </a:bodyPr>
          <a:lstStyle/>
          <a:p>
            <a:r>
              <a:rPr lang="en-US" sz="2000" dirty="0">
                <a:latin typeface="Arial"/>
                <a:cs typeface="Arial"/>
              </a:rPr>
              <a:t>XRN5316 - Rejecting a replacement read with a pre-Line in the Sand (LIS) read date</a:t>
            </a:r>
          </a:p>
        </p:txBody>
      </p:sp>
      <p:graphicFrame>
        <p:nvGraphicFramePr>
          <p:cNvPr id="8" name="Table 7"/>
          <p:cNvGraphicFramePr>
            <a:graphicFrameLocks noGrp="1"/>
          </p:cNvGraphicFramePr>
          <p:nvPr>
            <p:extLst>
              <p:ext uri="{D42A27DB-BD31-4B8C-83A1-F6EECF244321}">
                <p14:modId xmlns:p14="http://schemas.microsoft.com/office/powerpoint/2010/main" val="502199092"/>
              </p:ext>
            </p:extLst>
          </p:nvPr>
        </p:nvGraphicFramePr>
        <p:xfrm>
          <a:off x="129457" y="2879148"/>
          <a:ext cx="3382219" cy="778080"/>
        </p:xfrm>
        <a:graphic>
          <a:graphicData uri="http://schemas.openxmlformats.org/drawingml/2006/table">
            <a:tbl>
              <a:tblPr firstRow="1" bandRow="1">
                <a:tableStyleId>{E8B1032C-EA38-4F05-BA0D-38AFFFC7BED3}</a:tableStyleId>
              </a:tblPr>
              <a:tblGrid>
                <a:gridCol w="1305020">
                  <a:extLst>
                    <a:ext uri="{9D8B030D-6E8A-4147-A177-3AD203B41FA5}">
                      <a16:colId xmlns:a16="http://schemas.microsoft.com/office/drawing/2014/main" val="20000"/>
                    </a:ext>
                  </a:extLst>
                </a:gridCol>
                <a:gridCol w="2077199">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TBC</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accent4">
                              <a:lumMod val="75000"/>
                            </a:schemeClr>
                          </a:solidFill>
                          <a:latin typeface="+mn-lt"/>
                          <a:ea typeface="+mn-ea"/>
                          <a:cs typeface="+mn-cs"/>
                          <a:hlinkClick r:id="rId3"/>
                        </a:rPr>
                        <a:t>Link to CP</a:t>
                      </a:r>
                      <a:endParaRPr lang="en-GB" sz="1050" b="0" kern="1200" dirty="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754760" y="905319"/>
            <a:ext cx="0" cy="3947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2983902801"/>
              </p:ext>
            </p:extLst>
          </p:nvPr>
        </p:nvGraphicFramePr>
        <p:xfrm>
          <a:off x="129457" y="4528335"/>
          <a:ext cx="3382218" cy="367827"/>
        </p:xfrm>
        <a:graphic>
          <a:graphicData uri="http://schemas.openxmlformats.org/drawingml/2006/table">
            <a:tbl>
              <a:tblPr firstRow="1" bandRow="1">
                <a:tableStyleId>{FABFCF23-3B69-468F-B69F-88F6DE6A72F2}</a:tableStyleId>
              </a:tblPr>
              <a:tblGrid>
                <a:gridCol w="1303900">
                  <a:extLst>
                    <a:ext uri="{9D8B030D-6E8A-4147-A177-3AD203B41FA5}">
                      <a16:colId xmlns:a16="http://schemas.microsoft.com/office/drawing/2014/main" val="3477608926"/>
                    </a:ext>
                  </a:extLst>
                </a:gridCol>
                <a:gridCol w="2078318">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3583094818"/>
              </p:ext>
            </p:extLst>
          </p:nvPr>
        </p:nvGraphicFramePr>
        <p:xfrm>
          <a:off x="3997841" y="905319"/>
          <a:ext cx="4914499" cy="3947657"/>
        </p:xfrm>
        <a:graphic>
          <a:graphicData uri="http://schemas.openxmlformats.org/drawingml/2006/table">
            <a:tbl>
              <a:tblPr firstRow="1" bandRow="1">
                <a:tableStyleId>{E8B1032C-EA38-4F05-BA0D-38AFFFC7BED3}</a:tableStyleId>
              </a:tblPr>
              <a:tblGrid>
                <a:gridCol w="4914499">
                  <a:extLst>
                    <a:ext uri="{9D8B030D-6E8A-4147-A177-3AD203B41FA5}">
                      <a16:colId xmlns:a16="http://schemas.microsoft.com/office/drawing/2014/main" val="20000"/>
                    </a:ext>
                  </a:extLst>
                </a:gridCol>
              </a:tblGrid>
              <a:tr h="3225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Change</a:t>
                      </a:r>
                      <a:r>
                        <a:rPr lang="en-GB" sz="1100" b="1" kern="1200" baseline="0">
                          <a:solidFill>
                            <a:schemeClr val="tx1"/>
                          </a:solidFill>
                          <a:latin typeface="+mn-lt"/>
                          <a:ea typeface="+mn-ea"/>
                          <a:cs typeface="+mn-cs"/>
                        </a:rPr>
                        <a:t> Description</a:t>
                      </a:r>
                      <a:endParaRPr lang="en-GB" sz="1100" b="1" kern="120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625093">
                <a:tc>
                  <a:txBody>
                    <a:bodyPr/>
                    <a:lstStyle/>
                    <a:p>
                      <a:pPr fontAlgn="base"/>
                      <a:r>
                        <a:rPr lang="en-US" sz="1100" b="0" i="0" kern="1200" dirty="0">
                          <a:solidFill>
                            <a:schemeClr val="tx1"/>
                          </a:solidFill>
                          <a:effectLst/>
                          <a:latin typeface="+mn-lt"/>
                          <a:ea typeface="+mn-ea"/>
                          <a:cs typeface="+mn-cs"/>
                        </a:rPr>
                        <a:t>This change seeks to reject replacement Meter Reads, using an existing rejection code, provided by either the DMSP or Shipper User where the read date is prior to the current LIS date. </a:t>
                      </a:r>
                    </a:p>
                    <a:p>
                      <a:pPr fontAlgn="base"/>
                      <a:endParaRPr lang="en-US" sz="1100" b="0" i="0" kern="1200" dirty="0">
                        <a:solidFill>
                          <a:schemeClr val="tx1"/>
                        </a:solidFill>
                        <a:effectLst/>
                        <a:latin typeface="+mn-lt"/>
                        <a:ea typeface="+mn-ea"/>
                        <a:cs typeface="+mn-cs"/>
                      </a:endParaRPr>
                    </a:p>
                    <a:p>
                      <a:pPr fontAlgn="base"/>
                      <a:r>
                        <a:rPr lang="en-US" sz="1100" b="0" i="0" kern="1200" dirty="0">
                          <a:solidFill>
                            <a:schemeClr val="tx1"/>
                          </a:solidFill>
                          <a:effectLst/>
                          <a:latin typeface="+mn-lt"/>
                          <a:ea typeface="+mn-ea"/>
                          <a:cs typeface="+mn-cs"/>
                        </a:rPr>
                        <a:t>The LIS date is set each year and estimated reads are generated for 01/04/YYYY where no reading(s) exist for 3 years prior to the new LIS date and no reading exists after this date. Therefore, where there is no estimated or actual LIS read, then the read immediately prior to the LIS date will remain a valid read to be replaced and subject to all other read validations and reconciliation/invoicing processes. In these cases, re-reconciliation will be triggered to correct the post LIS period, only.</a:t>
                      </a:r>
                    </a:p>
                    <a:p>
                      <a:pPr lvl="0" algn="l">
                        <a:lnSpc>
                          <a:spcPct val="100000"/>
                        </a:lnSpc>
                        <a:spcBef>
                          <a:spcPts val="0"/>
                        </a:spcBef>
                        <a:spcAft>
                          <a:spcPts val="0"/>
                        </a:spcAft>
                        <a:buNone/>
                      </a:pPr>
                      <a:endParaRPr lang="en-US" sz="1100" b="0" i="0" u="none" strike="noStrike" kern="1200" baseline="0" noProof="0" dirty="0">
                        <a:latin typeface="Arial" panose="020B0604020202020204" pitchFamily="34" charset="0"/>
                        <a:cs typeface="Arial" panose="020B0604020202020204" pitchFamily="34" charset="0"/>
                      </a:endParaRPr>
                    </a:p>
                    <a:p>
                      <a:pPr lvl="0" algn="l">
                        <a:lnSpc>
                          <a:spcPct val="100000"/>
                        </a:lnSpc>
                        <a:spcBef>
                          <a:spcPts val="0"/>
                        </a:spcBef>
                        <a:spcAft>
                          <a:spcPts val="0"/>
                        </a:spcAft>
                        <a:buNone/>
                      </a:pPr>
                      <a:endParaRPr lang="en-US" sz="1100" b="0" i="0" u="none" strike="noStrike" kern="1200" baseline="0" noProof="0" dirty="0">
                        <a:latin typeface="Arial" panose="020B0604020202020204" pitchFamily="34" charset="0"/>
                        <a:cs typeface="Arial" panose="020B0604020202020204" pitchFamily="34" charset="0"/>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3441046553"/>
              </p:ext>
            </p:extLst>
          </p:nvPr>
        </p:nvGraphicFramePr>
        <p:xfrm>
          <a:off x="129457" y="3808721"/>
          <a:ext cx="3382219" cy="601430"/>
        </p:xfrm>
        <a:graphic>
          <a:graphicData uri="http://schemas.openxmlformats.org/drawingml/2006/table">
            <a:tbl>
              <a:tblPr firstRow="1" bandRow="1">
                <a:tableStyleId>{FABFCF23-3B69-468F-B69F-88F6DE6A72F2}</a:tableStyleId>
              </a:tblPr>
              <a:tblGrid>
                <a:gridCol w="1303913">
                  <a:extLst>
                    <a:ext uri="{9D8B030D-6E8A-4147-A177-3AD203B41FA5}">
                      <a16:colId xmlns:a16="http://schemas.microsoft.com/office/drawing/2014/main" val="3477608926"/>
                    </a:ext>
                  </a:extLst>
                </a:gridCol>
                <a:gridCol w="2078306">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mn-lt"/>
                          <a:cs typeface="Arial"/>
                        </a:rPr>
                        <a:t>Non - 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Medium</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352943834"/>
              </p:ext>
            </p:extLst>
          </p:nvPr>
        </p:nvGraphicFramePr>
        <p:xfrm>
          <a:off x="129457" y="863051"/>
          <a:ext cx="3382217" cy="1914196"/>
        </p:xfrm>
        <a:graphic>
          <a:graphicData uri="http://schemas.openxmlformats.org/drawingml/2006/table">
            <a:tbl>
              <a:tblPr firstRow="1" bandRow="1">
                <a:tableStyleId>{E8B1032C-EA38-4F05-BA0D-38AFFFC7BED3}</a:tableStyleId>
              </a:tblPr>
              <a:tblGrid>
                <a:gridCol w="2399752">
                  <a:extLst>
                    <a:ext uri="{9D8B030D-6E8A-4147-A177-3AD203B41FA5}">
                      <a16:colId xmlns:a16="http://schemas.microsoft.com/office/drawing/2014/main" val="20000"/>
                    </a:ext>
                  </a:extLst>
                </a:gridCol>
                <a:gridCol w="982465">
                  <a:extLst>
                    <a:ext uri="{9D8B030D-6E8A-4147-A177-3AD203B41FA5}">
                      <a16:colId xmlns:a16="http://schemas.microsoft.com/office/drawing/2014/main" val="20001"/>
                    </a:ext>
                  </a:extLst>
                </a:gridCol>
              </a:tblGrid>
              <a:tr h="401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87135">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21616">
                <a:tc gridSpan="2">
                  <a:txBody>
                    <a:bodyPr/>
                    <a:lstStyle/>
                    <a:p>
                      <a:pPr lvl="0" algn="l">
                        <a:buNone/>
                      </a:pP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13241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477898"/>
            <a:ext cx="7772400" cy="1102519"/>
          </a:xfrm>
        </p:spPr>
        <p:txBody>
          <a:bodyPr>
            <a:normAutofit/>
          </a:bodyPr>
          <a:lstStyle/>
          <a:p>
            <a:r>
              <a:rPr lang="en-US" sz="2000"/>
              <a:t>•	XRN5505 – Amendments to the Service description Table v24 - Update </a:t>
            </a:r>
            <a:endParaRPr lang="en-GB" sz="2000"/>
          </a:p>
        </p:txBody>
      </p:sp>
      <p:sp>
        <p:nvSpPr>
          <p:cNvPr id="5" name="Subtitle 4"/>
          <p:cNvSpPr>
            <a:spLocks noGrp="1"/>
          </p:cNvSpPr>
          <p:nvPr>
            <p:ph type="subTitle" idx="1"/>
          </p:nvPr>
        </p:nvSpPr>
        <p:spPr>
          <a:xfrm>
            <a:off x="1390596" y="2907014"/>
            <a:ext cx="6400800" cy="1314450"/>
          </a:xfrm>
        </p:spPr>
        <p:txBody>
          <a:bodyPr>
            <a:normAutofit/>
          </a:bodyPr>
          <a:lstStyle/>
          <a:p>
            <a:r>
              <a:rPr lang="en-GB"/>
              <a:t>Change Management Committee</a:t>
            </a:r>
          </a:p>
          <a:p>
            <a:r>
              <a:rPr lang="en-GB"/>
              <a:t>June 2022</a:t>
            </a:r>
          </a:p>
        </p:txBody>
      </p:sp>
      <p:sp>
        <p:nvSpPr>
          <p:cNvPr id="2" name="Rectangle 1"/>
          <p:cNvSpPr/>
          <p:nvPr/>
        </p:nvSpPr>
        <p:spPr>
          <a:xfrm>
            <a:off x="3174666" y="2318807"/>
            <a:ext cx="2832660" cy="523220"/>
          </a:xfrm>
          <a:prstGeom prst="rect">
            <a:avLst/>
          </a:prstGeom>
        </p:spPr>
        <p:txBody>
          <a:bodyPr vert="horz" lIns="91440" tIns="45720" rIns="91440" bIns="45720" rtlCol="0" anchor="ctr">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3E5AA8"/>
              </a:solidFill>
              <a:effectLst/>
              <a:uLnTx/>
              <a:uFillTx/>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1295708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142-A84D-4780-BB51-36D642FD3271}"/>
              </a:ext>
            </a:extLst>
          </p:cNvPr>
          <p:cNvSpPr>
            <a:spLocks noGrp="1"/>
          </p:cNvSpPr>
          <p:nvPr>
            <p:ph type="title"/>
          </p:nvPr>
        </p:nvSpPr>
        <p:spPr/>
        <p:txBody>
          <a:bodyPr>
            <a:normAutofit/>
          </a:bodyPr>
          <a:lstStyle/>
          <a:p>
            <a:r>
              <a:rPr lang="en-GB"/>
              <a:t>DSC Service Lines</a:t>
            </a:r>
          </a:p>
        </p:txBody>
      </p:sp>
      <p:sp>
        <p:nvSpPr>
          <p:cNvPr id="3" name="Content Placeholder 2">
            <a:extLst>
              <a:ext uri="{FF2B5EF4-FFF2-40B4-BE49-F238E27FC236}">
                <a16:creationId xmlns:a16="http://schemas.microsoft.com/office/drawing/2014/main" id="{590336AD-F491-4AE8-BC92-95DA91EAF352}"/>
              </a:ext>
            </a:extLst>
          </p:cNvPr>
          <p:cNvSpPr>
            <a:spLocks noGrp="1"/>
          </p:cNvSpPr>
          <p:nvPr>
            <p:ph idx="1"/>
          </p:nvPr>
        </p:nvSpPr>
        <p:spPr/>
        <p:txBody>
          <a:bodyPr>
            <a:normAutofit fontScale="77500" lnSpcReduction="20000"/>
          </a:bodyPr>
          <a:lstStyle/>
          <a:p>
            <a:r>
              <a:rPr lang="en-GB" sz="1800">
                <a:solidFill>
                  <a:srgbClr val="002060"/>
                </a:solidFill>
              </a:rPr>
              <a:t>Mod 0804 Consultation closed out on 1</a:t>
            </a:r>
            <a:r>
              <a:rPr lang="en-GB" sz="1800" baseline="30000">
                <a:solidFill>
                  <a:srgbClr val="002060"/>
                </a:solidFill>
              </a:rPr>
              <a:t>st</a:t>
            </a:r>
            <a:r>
              <a:rPr lang="en-GB" sz="1800">
                <a:solidFill>
                  <a:srgbClr val="002060"/>
                </a:solidFill>
              </a:rPr>
              <a:t> April 2022 – no detailed comments raised regarding the UNC drafting</a:t>
            </a:r>
            <a:endParaRPr lang="en-GB" sz="1400">
              <a:solidFill>
                <a:srgbClr val="002060"/>
              </a:solidFill>
            </a:endParaRPr>
          </a:p>
          <a:p>
            <a:r>
              <a:rPr lang="en-GB" sz="1800">
                <a:solidFill>
                  <a:srgbClr val="002060"/>
                </a:solidFill>
              </a:rPr>
              <a:t>Stable version of the SCR text against which to assess the DSC Service Lines</a:t>
            </a:r>
          </a:p>
          <a:p>
            <a:endParaRPr lang="en-GB" sz="1800">
              <a:solidFill>
                <a:srgbClr val="002060"/>
              </a:solidFill>
            </a:endParaRPr>
          </a:p>
          <a:p>
            <a:r>
              <a:rPr lang="en-GB" sz="1800">
                <a:solidFill>
                  <a:srgbClr val="002060"/>
                </a:solidFill>
              </a:rPr>
              <a:t>Change raised with Change Management Committee – 28</a:t>
            </a:r>
            <a:r>
              <a:rPr lang="en-GB" sz="1800" baseline="30000">
                <a:solidFill>
                  <a:srgbClr val="002060"/>
                </a:solidFill>
              </a:rPr>
              <a:t>th</a:t>
            </a:r>
            <a:r>
              <a:rPr lang="en-GB" sz="1800">
                <a:solidFill>
                  <a:srgbClr val="002060"/>
                </a:solidFill>
              </a:rPr>
              <a:t> April 2022 – with a view to seeking approval at the May Contract Management Committee</a:t>
            </a:r>
          </a:p>
          <a:p>
            <a:pPr lvl="1"/>
            <a:r>
              <a:rPr lang="en-GB" sz="1600">
                <a:solidFill>
                  <a:srgbClr val="002060"/>
                </a:solidFill>
              </a:rPr>
              <a:t>Propose 10 New Service Lines due to CSS – NB: plus further Service Line related to 0728B CNCCD</a:t>
            </a:r>
          </a:p>
          <a:p>
            <a:pPr lvl="1"/>
            <a:r>
              <a:rPr lang="en-GB" sz="1600">
                <a:solidFill>
                  <a:srgbClr val="002060"/>
                </a:solidFill>
              </a:rPr>
              <a:t>Moving of 1 Service Line from Direct Service Code Services to Agency Services Non Code</a:t>
            </a:r>
          </a:p>
          <a:p>
            <a:pPr lvl="1"/>
            <a:r>
              <a:rPr lang="en-GB" sz="1600">
                <a:solidFill>
                  <a:srgbClr val="002060"/>
                </a:solidFill>
              </a:rPr>
              <a:t>Amendments to a large number of Service Lines to reflect new Code References / terminology change for CSS Supply Points</a:t>
            </a:r>
          </a:p>
          <a:p>
            <a:endParaRPr lang="en-GB" sz="1800">
              <a:solidFill>
                <a:srgbClr val="002060"/>
              </a:solidFill>
            </a:endParaRPr>
          </a:p>
          <a:p>
            <a:r>
              <a:rPr lang="en-GB" sz="1800">
                <a:solidFill>
                  <a:srgbClr val="002060"/>
                </a:solidFill>
              </a:rPr>
              <a:t>Amendments to ‘Agency Services GT and IGT - Non-Code’</a:t>
            </a:r>
          </a:p>
          <a:p>
            <a:pPr lvl="1"/>
            <a:r>
              <a:rPr lang="en-GB" sz="1600">
                <a:solidFill>
                  <a:srgbClr val="FF0000"/>
                </a:solidFill>
              </a:rPr>
              <a:t>Deletions of 5 Agency Services GT Non Code Service Lines, and 2 from ASIGTNC</a:t>
            </a:r>
            <a:endParaRPr lang="en-GB" sz="1600"/>
          </a:p>
          <a:p>
            <a:pPr lvl="1"/>
            <a:r>
              <a:rPr lang="en-GB" sz="1600">
                <a:solidFill>
                  <a:srgbClr val="002060"/>
                </a:solidFill>
              </a:rPr>
              <a:t>New Service Lines will be required</a:t>
            </a:r>
          </a:p>
          <a:p>
            <a:pPr lvl="1"/>
            <a:endParaRPr lang="en-GB" sz="1600" i="1">
              <a:solidFill>
                <a:srgbClr val="002060"/>
              </a:solidFill>
            </a:endParaRPr>
          </a:p>
          <a:p>
            <a:r>
              <a:rPr lang="en-GB" sz="1800">
                <a:solidFill>
                  <a:srgbClr val="002060"/>
                </a:solidFill>
              </a:rPr>
              <a:t>Amendments to ‘Specific Services’</a:t>
            </a:r>
          </a:p>
          <a:p>
            <a:pPr lvl="1"/>
            <a:r>
              <a:rPr lang="en-GB" sz="1600">
                <a:solidFill>
                  <a:srgbClr val="002060"/>
                </a:solidFill>
              </a:rPr>
              <a:t>Deletion of some existing Service Lines</a:t>
            </a:r>
          </a:p>
        </p:txBody>
      </p:sp>
    </p:spTree>
    <p:extLst>
      <p:ext uri="{BB962C8B-B14F-4D97-AF65-F5344CB8AC3E}">
        <p14:creationId xmlns:p14="http://schemas.microsoft.com/office/powerpoint/2010/main" val="4277837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142-A84D-4780-BB51-36D642FD3271}"/>
              </a:ext>
            </a:extLst>
          </p:cNvPr>
          <p:cNvSpPr>
            <a:spLocks noGrp="1"/>
          </p:cNvSpPr>
          <p:nvPr>
            <p:ph type="title"/>
          </p:nvPr>
        </p:nvSpPr>
        <p:spPr/>
        <p:txBody>
          <a:bodyPr>
            <a:normAutofit/>
          </a:bodyPr>
          <a:lstStyle/>
          <a:p>
            <a:r>
              <a:rPr lang="en-GB"/>
              <a:t>DSC Service Lines</a:t>
            </a:r>
          </a:p>
        </p:txBody>
      </p:sp>
      <p:sp>
        <p:nvSpPr>
          <p:cNvPr id="3" name="Content Placeholder 2">
            <a:extLst>
              <a:ext uri="{FF2B5EF4-FFF2-40B4-BE49-F238E27FC236}">
                <a16:creationId xmlns:a16="http://schemas.microsoft.com/office/drawing/2014/main" id="{590336AD-F491-4AE8-BC92-95DA91EAF352}"/>
              </a:ext>
            </a:extLst>
          </p:cNvPr>
          <p:cNvSpPr>
            <a:spLocks noGrp="1"/>
          </p:cNvSpPr>
          <p:nvPr>
            <p:ph idx="1"/>
          </p:nvPr>
        </p:nvSpPr>
        <p:spPr/>
        <p:txBody>
          <a:bodyPr>
            <a:normAutofit/>
          </a:bodyPr>
          <a:lstStyle/>
          <a:p>
            <a:endParaRPr lang="en-GB" sz="1800">
              <a:solidFill>
                <a:srgbClr val="002060"/>
              </a:solidFill>
            </a:endParaRPr>
          </a:p>
          <a:p>
            <a:r>
              <a:rPr lang="en-GB" sz="1800">
                <a:solidFill>
                  <a:srgbClr val="002060"/>
                </a:solidFill>
              </a:rPr>
              <a:t>It is planned that this change will be approved at the June </a:t>
            </a:r>
            <a:r>
              <a:rPr lang="en-GB" sz="1800" err="1">
                <a:solidFill>
                  <a:srgbClr val="002060"/>
                </a:solidFill>
              </a:rPr>
              <a:t>CoMC</a:t>
            </a:r>
            <a:endParaRPr lang="en-GB" sz="1600">
              <a:solidFill>
                <a:srgbClr val="002060"/>
              </a:solidFill>
            </a:endParaRPr>
          </a:p>
        </p:txBody>
      </p:sp>
    </p:spTree>
    <p:extLst>
      <p:ext uri="{BB962C8B-B14F-4D97-AF65-F5344CB8AC3E}">
        <p14:creationId xmlns:p14="http://schemas.microsoft.com/office/powerpoint/2010/main" val="714876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EE8D61-7647-4C04-8869-B6C5B258016B}"/>
              </a:ext>
            </a:extLst>
          </p:cNvPr>
          <p:cNvPicPr>
            <a:picLocks noChangeAspect="1"/>
          </p:cNvPicPr>
          <p:nvPr/>
        </p:nvPicPr>
        <p:blipFill>
          <a:blip r:embed="rId2"/>
          <a:stretch>
            <a:fillRect/>
          </a:stretch>
        </p:blipFill>
        <p:spPr>
          <a:xfrm>
            <a:off x="6401902" y="2440379"/>
            <a:ext cx="2392693" cy="1288074"/>
          </a:xfrm>
          <a:prstGeom prst="rect">
            <a:avLst/>
          </a:prstGeom>
        </p:spPr>
      </p:pic>
      <p:sp>
        <p:nvSpPr>
          <p:cNvPr id="2" name="Title 1">
            <a:extLst>
              <a:ext uri="{FF2B5EF4-FFF2-40B4-BE49-F238E27FC236}">
                <a16:creationId xmlns:a16="http://schemas.microsoft.com/office/drawing/2014/main" id="{786AF142-A84D-4780-BB51-36D642FD3271}"/>
              </a:ext>
            </a:extLst>
          </p:cNvPr>
          <p:cNvSpPr>
            <a:spLocks noGrp="1"/>
          </p:cNvSpPr>
          <p:nvPr>
            <p:ph type="title"/>
          </p:nvPr>
        </p:nvSpPr>
        <p:spPr/>
        <p:txBody>
          <a:bodyPr>
            <a:normAutofit/>
          </a:bodyPr>
          <a:lstStyle/>
          <a:p>
            <a:r>
              <a:rPr lang="en-GB"/>
              <a:t>Why is this relevant to ChMC?</a:t>
            </a:r>
          </a:p>
        </p:txBody>
      </p:sp>
      <p:sp>
        <p:nvSpPr>
          <p:cNvPr id="3" name="Content Placeholder 2">
            <a:extLst>
              <a:ext uri="{FF2B5EF4-FFF2-40B4-BE49-F238E27FC236}">
                <a16:creationId xmlns:a16="http://schemas.microsoft.com/office/drawing/2014/main" id="{590336AD-F491-4AE8-BC92-95DA91EAF352}"/>
              </a:ext>
            </a:extLst>
          </p:cNvPr>
          <p:cNvSpPr>
            <a:spLocks noGrp="1"/>
          </p:cNvSpPr>
          <p:nvPr>
            <p:ph idx="1"/>
          </p:nvPr>
        </p:nvSpPr>
        <p:spPr/>
        <p:txBody>
          <a:bodyPr>
            <a:normAutofit fontScale="92500" lnSpcReduction="10000"/>
          </a:bodyPr>
          <a:lstStyle/>
          <a:p>
            <a:r>
              <a:rPr lang="en-GB" sz="1800">
                <a:solidFill>
                  <a:srgbClr val="002060"/>
                </a:solidFill>
              </a:rPr>
              <a:t>When we are making changes to the Service Description Table we raised a change, XRN5505, and this was presented to this Committee ‘for information’</a:t>
            </a:r>
          </a:p>
          <a:p>
            <a:endParaRPr lang="en-GB" sz="1800">
              <a:solidFill>
                <a:srgbClr val="002060"/>
              </a:solidFill>
            </a:endParaRPr>
          </a:p>
          <a:p>
            <a:r>
              <a:rPr lang="en-GB" sz="1800">
                <a:solidFill>
                  <a:srgbClr val="002060"/>
                </a:solidFill>
              </a:rPr>
              <a:t>This change is slightly different, we have also circulated three documents in the </a:t>
            </a:r>
            <a:r>
              <a:rPr lang="en-GB" sz="1800">
                <a:hlinkClick r:id="rId3"/>
              </a:rPr>
              <a:t>Change Pack</a:t>
            </a:r>
            <a:r>
              <a:rPr lang="en-GB" sz="1800"/>
              <a:t> </a:t>
            </a:r>
            <a:r>
              <a:rPr lang="en-GB" sz="1800">
                <a:solidFill>
                  <a:srgbClr val="002060"/>
                </a:solidFill>
              </a:rPr>
              <a:t>on 16</a:t>
            </a:r>
            <a:r>
              <a:rPr lang="en-GB" sz="1800" baseline="30000">
                <a:solidFill>
                  <a:srgbClr val="002060"/>
                </a:solidFill>
              </a:rPr>
              <a:t>th</a:t>
            </a:r>
            <a:r>
              <a:rPr lang="en-GB" sz="1800">
                <a:solidFill>
                  <a:srgbClr val="002060"/>
                </a:solidFill>
              </a:rPr>
              <a:t> May 2022 (3035.1-MT-PO- CSSC UKLM Updates)  – two of which are relevant to the SDT documentation as the UKLM is cross referenced</a:t>
            </a:r>
            <a:endParaRPr lang="en-GB" sz="1400">
              <a:solidFill>
                <a:srgbClr val="002060"/>
              </a:solidFill>
            </a:endParaRPr>
          </a:p>
          <a:p>
            <a:pPr lvl="1"/>
            <a:r>
              <a:rPr lang="en-GB" sz="1400" b="1" u="sng">
                <a:solidFill>
                  <a:srgbClr val="6440A3"/>
                </a:solidFill>
                <a:effectLst/>
                <a:latin typeface="Arial" panose="020B0604020202020204" pitchFamily="34" charset="0"/>
                <a:ea typeface="Times New Roman" panose="02020603050405020304" pitchFamily="18" charset="0"/>
                <a:cs typeface="Arial" panose="020B0604020202020204" pitchFamily="34" charset="0"/>
                <a:hlinkClick r:id="rId4"/>
              </a:rPr>
              <a:t>UKLCD1 - Code Communications Reference</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p>
            <a:pPr lvl="1"/>
            <a:r>
              <a:rPr lang="en-GB" sz="1400" b="1" u="sng">
                <a:solidFill>
                  <a:srgbClr val="6440A3"/>
                </a:solidFill>
                <a:effectLst/>
                <a:latin typeface="Arial" panose="020B0604020202020204" pitchFamily="34" charset="0"/>
                <a:ea typeface="Times New Roman" panose="02020603050405020304" pitchFamily="18" charset="0"/>
                <a:cs typeface="Arial" panose="020B0604020202020204" pitchFamily="34" charset="0"/>
                <a:hlinkClick r:id="rId5"/>
              </a:rPr>
              <a:t>UKLBD2 UK Link IS Service Definition</a:t>
            </a:r>
            <a:endParaRPr lang="en-GB" sz="1400" b="1" u="sng">
              <a:solidFill>
                <a:srgbClr val="6440A3"/>
              </a:solidFill>
              <a:effectLst/>
              <a:latin typeface="Arial" panose="020B0604020202020204" pitchFamily="34" charset="0"/>
              <a:ea typeface="Times New Roman" panose="02020603050405020304" pitchFamily="18" charset="0"/>
              <a:cs typeface="Arial" panose="020B0604020202020204" pitchFamily="34" charset="0"/>
            </a:endParaRPr>
          </a:p>
          <a:p>
            <a:pPr lvl="1"/>
            <a:endParaRPr lang="en-GB" sz="1400" b="1" u="sng">
              <a:solidFill>
                <a:srgbClr val="002060"/>
              </a:solidFill>
            </a:endParaRPr>
          </a:p>
          <a:p>
            <a:r>
              <a:rPr lang="en-GB" sz="2000">
                <a:solidFill>
                  <a:srgbClr val="002060"/>
                </a:solidFill>
              </a:rPr>
              <a:t>These documents sought to consistently define:</a:t>
            </a:r>
          </a:p>
          <a:p>
            <a:pPr lvl="1"/>
            <a:r>
              <a:rPr lang="en-GB" sz="1800">
                <a:solidFill>
                  <a:srgbClr val="002060"/>
                </a:solidFill>
              </a:rPr>
              <a:t>the SLAs </a:t>
            </a:r>
          </a:p>
          <a:p>
            <a:pPr lvl="1"/>
            <a:r>
              <a:rPr lang="en-GB" sz="1800">
                <a:solidFill>
                  <a:srgbClr val="002060"/>
                </a:solidFill>
              </a:rPr>
              <a:t>the maximum design volumes for the new processes</a:t>
            </a:r>
          </a:p>
          <a:p>
            <a:pPr marL="0" indent="0">
              <a:buNone/>
            </a:pPr>
            <a:endParaRPr lang="en-GB" sz="1800"/>
          </a:p>
        </p:txBody>
      </p:sp>
    </p:spTree>
    <p:extLst>
      <p:ext uri="{BB962C8B-B14F-4D97-AF65-F5344CB8AC3E}">
        <p14:creationId xmlns:p14="http://schemas.microsoft.com/office/powerpoint/2010/main" val="1708148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142-A84D-4780-BB51-36D642FD3271}"/>
              </a:ext>
            </a:extLst>
          </p:cNvPr>
          <p:cNvSpPr>
            <a:spLocks noGrp="1"/>
          </p:cNvSpPr>
          <p:nvPr>
            <p:ph type="title"/>
          </p:nvPr>
        </p:nvSpPr>
        <p:spPr/>
        <p:txBody>
          <a:bodyPr>
            <a:normAutofit/>
          </a:bodyPr>
          <a:lstStyle/>
          <a:p>
            <a:r>
              <a:rPr lang="en-GB"/>
              <a:t>Why is this relevant to ChMC?</a:t>
            </a:r>
          </a:p>
        </p:txBody>
      </p:sp>
      <p:sp>
        <p:nvSpPr>
          <p:cNvPr id="3" name="Content Placeholder 2">
            <a:extLst>
              <a:ext uri="{FF2B5EF4-FFF2-40B4-BE49-F238E27FC236}">
                <a16:creationId xmlns:a16="http://schemas.microsoft.com/office/drawing/2014/main" id="{590336AD-F491-4AE8-BC92-95DA91EAF352}"/>
              </a:ext>
            </a:extLst>
          </p:cNvPr>
          <p:cNvSpPr>
            <a:spLocks noGrp="1"/>
          </p:cNvSpPr>
          <p:nvPr>
            <p:ph idx="1"/>
          </p:nvPr>
        </p:nvSpPr>
        <p:spPr/>
        <p:txBody>
          <a:bodyPr>
            <a:normAutofit/>
          </a:bodyPr>
          <a:lstStyle/>
          <a:p>
            <a:r>
              <a:rPr lang="en-GB" sz="1800">
                <a:solidFill>
                  <a:srgbClr val="002060"/>
                </a:solidFill>
              </a:rPr>
              <a:t>An amendment to the version of the document issued in the 16</a:t>
            </a:r>
            <a:r>
              <a:rPr lang="en-GB" sz="1800" baseline="30000">
                <a:solidFill>
                  <a:srgbClr val="002060"/>
                </a:solidFill>
              </a:rPr>
              <a:t>th</a:t>
            </a:r>
            <a:r>
              <a:rPr lang="en-GB" sz="1800">
                <a:solidFill>
                  <a:srgbClr val="002060"/>
                </a:solidFill>
              </a:rPr>
              <a:t> May change pack was communicated on 25</a:t>
            </a:r>
            <a:r>
              <a:rPr lang="en-GB" sz="1800" baseline="30000">
                <a:solidFill>
                  <a:srgbClr val="002060"/>
                </a:solidFill>
              </a:rPr>
              <a:t>th</a:t>
            </a:r>
            <a:r>
              <a:rPr lang="en-GB" sz="1800">
                <a:solidFill>
                  <a:srgbClr val="002060"/>
                </a:solidFill>
              </a:rPr>
              <a:t> May…  </a:t>
            </a:r>
          </a:p>
          <a:p>
            <a:r>
              <a:rPr lang="en-GB" sz="1800">
                <a:solidFill>
                  <a:srgbClr val="002060"/>
                </a:solidFill>
              </a:rPr>
              <a:t>This sought to clarify the SLA end time (in addition to the start time that we had already defined):</a:t>
            </a:r>
          </a:p>
          <a:p>
            <a:endParaRPr lang="en-GB" sz="1800">
              <a:solidFill>
                <a:srgbClr val="FF0000"/>
              </a:solidFill>
            </a:endParaRPr>
          </a:p>
          <a:p>
            <a:pPr marL="0" indent="0">
              <a:buNone/>
            </a:pPr>
            <a:endParaRPr lang="en-GB" sz="1800"/>
          </a:p>
        </p:txBody>
      </p:sp>
      <p:pic>
        <p:nvPicPr>
          <p:cNvPr id="1026" name="Picture 2">
            <a:extLst>
              <a:ext uri="{FF2B5EF4-FFF2-40B4-BE49-F238E27FC236}">
                <a16:creationId xmlns:a16="http://schemas.microsoft.com/office/drawing/2014/main" id="{7F7E05FE-DF4B-4726-809A-0149178DB9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6203" y="2417027"/>
            <a:ext cx="6031593"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437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142-A84D-4780-BB51-36D642FD3271}"/>
              </a:ext>
            </a:extLst>
          </p:cNvPr>
          <p:cNvSpPr>
            <a:spLocks noGrp="1"/>
          </p:cNvSpPr>
          <p:nvPr>
            <p:ph type="title"/>
          </p:nvPr>
        </p:nvSpPr>
        <p:spPr/>
        <p:txBody>
          <a:bodyPr>
            <a:normAutofit/>
          </a:bodyPr>
          <a:lstStyle/>
          <a:p>
            <a:r>
              <a:rPr lang="en-GB"/>
              <a:t>Direct Services Code Services</a:t>
            </a:r>
          </a:p>
        </p:txBody>
      </p:sp>
      <p:sp>
        <p:nvSpPr>
          <p:cNvPr id="3" name="Content Placeholder 2">
            <a:extLst>
              <a:ext uri="{FF2B5EF4-FFF2-40B4-BE49-F238E27FC236}">
                <a16:creationId xmlns:a16="http://schemas.microsoft.com/office/drawing/2014/main" id="{590336AD-F491-4AE8-BC92-95DA91EAF352}"/>
              </a:ext>
            </a:extLst>
          </p:cNvPr>
          <p:cNvSpPr>
            <a:spLocks noGrp="1"/>
          </p:cNvSpPr>
          <p:nvPr>
            <p:ph idx="1"/>
          </p:nvPr>
        </p:nvSpPr>
        <p:spPr>
          <a:xfrm>
            <a:off x="457200" y="840658"/>
            <a:ext cx="8229600" cy="3891332"/>
          </a:xfrm>
        </p:spPr>
        <p:txBody>
          <a:bodyPr>
            <a:normAutofit/>
          </a:bodyPr>
          <a:lstStyle/>
          <a:p>
            <a:r>
              <a:rPr lang="en-GB" sz="1800">
                <a:solidFill>
                  <a:srgbClr val="002060"/>
                </a:solidFill>
              </a:rPr>
              <a:t>Following CSS DSC SLs are proposed:</a:t>
            </a:r>
          </a:p>
          <a:p>
            <a:endParaRPr lang="en-GB" sz="1800">
              <a:solidFill>
                <a:srgbClr val="002060"/>
              </a:solidFill>
            </a:endParaRPr>
          </a:p>
          <a:p>
            <a:endParaRPr lang="en-GB" sz="1800">
              <a:solidFill>
                <a:srgbClr val="002060"/>
              </a:solidFill>
            </a:endParaRPr>
          </a:p>
          <a:p>
            <a:endParaRPr lang="en-GB" sz="1800"/>
          </a:p>
          <a:p>
            <a:endParaRPr lang="en-GB" sz="1800"/>
          </a:p>
          <a:p>
            <a:endParaRPr lang="en-GB" sz="1800"/>
          </a:p>
          <a:p>
            <a:endParaRPr lang="en-GB" sz="1800"/>
          </a:p>
          <a:p>
            <a:endParaRPr lang="en-GB" sz="1800"/>
          </a:p>
          <a:p>
            <a:endParaRPr lang="en-GB" sz="1800"/>
          </a:p>
          <a:p>
            <a:pPr marL="0" indent="0">
              <a:buNone/>
            </a:pPr>
            <a:endParaRPr lang="en-GB" sz="1800"/>
          </a:p>
          <a:p>
            <a:pPr marL="0" indent="0">
              <a:buNone/>
            </a:pPr>
            <a:endParaRPr lang="en-GB" sz="1400"/>
          </a:p>
        </p:txBody>
      </p:sp>
      <p:pic>
        <p:nvPicPr>
          <p:cNvPr id="7" name="Picture 6">
            <a:extLst>
              <a:ext uri="{FF2B5EF4-FFF2-40B4-BE49-F238E27FC236}">
                <a16:creationId xmlns:a16="http://schemas.microsoft.com/office/drawing/2014/main" id="{8CEAD541-E4F5-481E-8E10-285C08448D33}"/>
              </a:ext>
            </a:extLst>
          </p:cNvPr>
          <p:cNvPicPr>
            <a:picLocks noChangeAspect="1"/>
          </p:cNvPicPr>
          <p:nvPr/>
        </p:nvPicPr>
        <p:blipFill>
          <a:blip r:embed="rId2"/>
          <a:stretch>
            <a:fillRect/>
          </a:stretch>
        </p:blipFill>
        <p:spPr>
          <a:xfrm>
            <a:off x="1055481" y="1138432"/>
            <a:ext cx="5425910" cy="3673158"/>
          </a:xfrm>
          <a:prstGeom prst="rect">
            <a:avLst/>
          </a:prstGeom>
        </p:spPr>
      </p:pic>
    </p:spTree>
    <p:extLst>
      <p:ext uri="{BB962C8B-B14F-4D97-AF65-F5344CB8AC3E}">
        <p14:creationId xmlns:p14="http://schemas.microsoft.com/office/powerpoint/2010/main" val="3302404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a:latin typeface="Arial"/>
                <a:cs typeface="Arial"/>
              </a:rPr>
              <a:t>Section 2: DSC Change Budget &amp; Horizon Planning</a:t>
            </a:r>
            <a:endParaRPr lang="en-GB" sz="3600">
              <a:latin typeface="Arial"/>
              <a:cs typeface="Arial"/>
            </a:endParaRPr>
          </a:p>
        </p:txBody>
      </p:sp>
    </p:spTree>
    <p:extLst>
      <p:ext uri="{BB962C8B-B14F-4D97-AF65-F5344CB8AC3E}">
        <p14:creationId xmlns:p14="http://schemas.microsoft.com/office/powerpoint/2010/main" val="3614299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142-A84D-4780-BB51-36D642FD3271}"/>
              </a:ext>
            </a:extLst>
          </p:cNvPr>
          <p:cNvSpPr>
            <a:spLocks noGrp="1"/>
          </p:cNvSpPr>
          <p:nvPr>
            <p:ph type="title"/>
          </p:nvPr>
        </p:nvSpPr>
        <p:spPr/>
        <p:txBody>
          <a:bodyPr>
            <a:normAutofit/>
          </a:bodyPr>
          <a:lstStyle/>
          <a:p>
            <a:r>
              <a:rPr lang="en-GB"/>
              <a:t>Direct Services Code Services</a:t>
            </a:r>
          </a:p>
        </p:txBody>
      </p:sp>
      <p:sp>
        <p:nvSpPr>
          <p:cNvPr id="3" name="Content Placeholder 2">
            <a:extLst>
              <a:ext uri="{FF2B5EF4-FFF2-40B4-BE49-F238E27FC236}">
                <a16:creationId xmlns:a16="http://schemas.microsoft.com/office/drawing/2014/main" id="{590336AD-F491-4AE8-BC92-95DA91EAF352}"/>
              </a:ext>
            </a:extLst>
          </p:cNvPr>
          <p:cNvSpPr>
            <a:spLocks noGrp="1"/>
          </p:cNvSpPr>
          <p:nvPr>
            <p:ph idx="1"/>
          </p:nvPr>
        </p:nvSpPr>
        <p:spPr>
          <a:xfrm>
            <a:off x="457200" y="840658"/>
            <a:ext cx="8229600" cy="3891332"/>
          </a:xfrm>
        </p:spPr>
        <p:txBody>
          <a:bodyPr>
            <a:normAutofit/>
          </a:bodyPr>
          <a:lstStyle/>
          <a:p>
            <a:r>
              <a:rPr lang="en-GB" sz="1800">
                <a:solidFill>
                  <a:srgbClr val="002060"/>
                </a:solidFill>
              </a:rPr>
              <a:t>Further Service Line added as a result of 0728B to reflect the CNCCD:</a:t>
            </a:r>
          </a:p>
          <a:p>
            <a:endParaRPr lang="en-GB" sz="1800">
              <a:solidFill>
                <a:srgbClr val="002060"/>
              </a:solidFill>
            </a:endParaRPr>
          </a:p>
          <a:p>
            <a:endParaRPr lang="en-GB" sz="1800">
              <a:solidFill>
                <a:srgbClr val="002060"/>
              </a:solidFill>
            </a:endParaRPr>
          </a:p>
          <a:p>
            <a:endParaRPr lang="en-GB" sz="1800">
              <a:solidFill>
                <a:srgbClr val="002060"/>
              </a:solidFill>
            </a:endParaRPr>
          </a:p>
          <a:p>
            <a:endParaRPr lang="en-GB" sz="1800">
              <a:solidFill>
                <a:srgbClr val="002060"/>
              </a:solidFill>
            </a:endParaRPr>
          </a:p>
          <a:p>
            <a:pPr marL="0" indent="0">
              <a:buNone/>
            </a:pPr>
            <a:endParaRPr lang="en-GB" sz="1800">
              <a:solidFill>
                <a:srgbClr val="002060"/>
              </a:solidFill>
            </a:endParaRPr>
          </a:p>
          <a:p>
            <a:r>
              <a:rPr lang="en-GB" sz="1800">
                <a:solidFill>
                  <a:srgbClr val="002060"/>
                </a:solidFill>
              </a:rPr>
              <a:t>Following DSC Service Line is proposed to be moved to Agency Services Non Code:</a:t>
            </a:r>
          </a:p>
          <a:p>
            <a:pPr marL="0" indent="0">
              <a:buNone/>
            </a:pPr>
            <a:endParaRPr lang="en-GB" sz="1800"/>
          </a:p>
          <a:p>
            <a:pPr marL="0" indent="0">
              <a:buNone/>
            </a:pPr>
            <a:endParaRPr lang="en-GB" sz="1800"/>
          </a:p>
          <a:p>
            <a:pPr marL="0" indent="0">
              <a:buNone/>
            </a:pPr>
            <a:endParaRPr lang="en-GB" sz="1400"/>
          </a:p>
        </p:txBody>
      </p:sp>
      <p:pic>
        <p:nvPicPr>
          <p:cNvPr id="6" name="Picture 5">
            <a:extLst>
              <a:ext uri="{FF2B5EF4-FFF2-40B4-BE49-F238E27FC236}">
                <a16:creationId xmlns:a16="http://schemas.microsoft.com/office/drawing/2014/main" id="{7E09FECA-066C-428E-A300-1B37AC6477E8}"/>
              </a:ext>
            </a:extLst>
          </p:cNvPr>
          <p:cNvPicPr>
            <a:picLocks noChangeAspect="1"/>
          </p:cNvPicPr>
          <p:nvPr/>
        </p:nvPicPr>
        <p:blipFill>
          <a:blip r:embed="rId2"/>
          <a:stretch>
            <a:fillRect/>
          </a:stretch>
        </p:blipFill>
        <p:spPr>
          <a:xfrm>
            <a:off x="887809" y="3599501"/>
            <a:ext cx="6946490" cy="935628"/>
          </a:xfrm>
          <a:prstGeom prst="rect">
            <a:avLst/>
          </a:prstGeom>
        </p:spPr>
      </p:pic>
      <p:pic>
        <p:nvPicPr>
          <p:cNvPr id="4" name="Picture 3">
            <a:extLst>
              <a:ext uri="{FF2B5EF4-FFF2-40B4-BE49-F238E27FC236}">
                <a16:creationId xmlns:a16="http://schemas.microsoft.com/office/drawing/2014/main" id="{D8BF057D-83AC-4015-8E56-819D98E9A42D}"/>
              </a:ext>
            </a:extLst>
          </p:cNvPr>
          <p:cNvPicPr>
            <a:picLocks noChangeAspect="1"/>
          </p:cNvPicPr>
          <p:nvPr/>
        </p:nvPicPr>
        <p:blipFill>
          <a:blip r:embed="rId3"/>
          <a:stretch>
            <a:fillRect/>
          </a:stretch>
        </p:blipFill>
        <p:spPr>
          <a:xfrm>
            <a:off x="593434" y="1308472"/>
            <a:ext cx="5380186" cy="579170"/>
          </a:xfrm>
          <a:prstGeom prst="rect">
            <a:avLst/>
          </a:prstGeom>
        </p:spPr>
      </p:pic>
    </p:spTree>
    <p:extLst>
      <p:ext uri="{BB962C8B-B14F-4D97-AF65-F5344CB8AC3E}">
        <p14:creationId xmlns:p14="http://schemas.microsoft.com/office/powerpoint/2010/main" val="2860976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142-A84D-4780-BB51-36D642FD3271}"/>
              </a:ext>
            </a:extLst>
          </p:cNvPr>
          <p:cNvSpPr>
            <a:spLocks noGrp="1"/>
          </p:cNvSpPr>
          <p:nvPr>
            <p:ph type="title"/>
          </p:nvPr>
        </p:nvSpPr>
        <p:spPr/>
        <p:txBody>
          <a:bodyPr>
            <a:normAutofit/>
          </a:bodyPr>
          <a:lstStyle/>
          <a:p>
            <a:r>
              <a:rPr lang="en-GB"/>
              <a:t>Agency Services GT / IGT - Non-Code</a:t>
            </a:r>
          </a:p>
        </p:txBody>
      </p:sp>
      <p:sp>
        <p:nvSpPr>
          <p:cNvPr id="3" name="Content Placeholder 2">
            <a:extLst>
              <a:ext uri="{FF2B5EF4-FFF2-40B4-BE49-F238E27FC236}">
                <a16:creationId xmlns:a16="http://schemas.microsoft.com/office/drawing/2014/main" id="{590336AD-F491-4AE8-BC92-95DA91EAF352}"/>
              </a:ext>
            </a:extLst>
          </p:cNvPr>
          <p:cNvSpPr>
            <a:spLocks noGrp="1"/>
          </p:cNvSpPr>
          <p:nvPr>
            <p:ph idx="1"/>
          </p:nvPr>
        </p:nvSpPr>
        <p:spPr/>
        <p:txBody>
          <a:bodyPr>
            <a:normAutofit/>
          </a:bodyPr>
          <a:lstStyle/>
          <a:p>
            <a:r>
              <a:rPr lang="en-GB" sz="1800">
                <a:solidFill>
                  <a:srgbClr val="002060"/>
                </a:solidFill>
              </a:rPr>
              <a:t>A number of new obligations are placed on the CDSP as the GRDA in the REC, expect that we will require New Service Lines to reflect these</a:t>
            </a:r>
          </a:p>
          <a:p>
            <a:r>
              <a:rPr lang="en-GB" sz="1800">
                <a:solidFill>
                  <a:srgbClr val="002060"/>
                </a:solidFill>
              </a:rPr>
              <a:t>We think that this is the correct approach:</a:t>
            </a:r>
          </a:p>
          <a:p>
            <a:pPr lvl="1"/>
            <a:r>
              <a:rPr lang="en-GB" sz="1600">
                <a:solidFill>
                  <a:srgbClr val="002060"/>
                </a:solidFill>
              </a:rPr>
              <a:t>Non Code as it’s REC, not UNC</a:t>
            </a:r>
          </a:p>
          <a:p>
            <a:pPr lvl="1"/>
            <a:r>
              <a:rPr lang="en-GB" sz="1600">
                <a:solidFill>
                  <a:srgbClr val="002060"/>
                </a:solidFill>
              </a:rPr>
              <a:t>[Doing these activities to ultimately meet your obligation in the Licence]</a:t>
            </a:r>
          </a:p>
          <a:p>
            <a:pPr lvl="1"/>
            <a:r>
              <a:rPr lang="en-GB" sz="1600">
                <a:solidFill>
                  <a:srgbClr val="002060"/>
                </a:solidFill>
              </a:rPr>
              <a:t>[Consistent with where other REC Obligations reside]</a:t>
            </a:r>
          </a:p>
          <a:p>
            <a:pPr lvl="1"/>
            <a:endParaRPr lang="en-GB" sz="1600">
              <a:solidFill>
                <a:srgbClr val="002060"/>
              </a:solidFill>
            </a:endParaRPr>
          </a:p>
          <a:p>
            <a:r>
              <a:rPr lang="en-GB" sz="1800">
                <a:solidFill>
                  <a:srgbClr val="002060"/>
                </a:solidFill>
              </a:rPr>
              <a:t>Proposed Deletions from the Agency Services GT/IGT Non Code</a:t>
            </a:r>
          </a:p>
          <a:p>
            <a:pPr lvl="1"/>
            <a:r>
              <a:rPr lang="en-GB" sz="1600">
                <a:solidFill>
                  <a:srgbClr val="002060"/>
                </a:solidFill>
              </a:rPr>
              <a:t>RDP File removal</a:t>
            </a:r>
          </a:p>
          <a:p>
            <a:pPr lvl="1"/>
            <a:r>
              <a:rPr lang="en-GB" sz="1600">
                <a:solidFill>
                  <a:srgbClr val="002060"/>
                </a:solidFill>
              </a:rPr>
              <a:t>SPAA Schedule 23 / REC Transition Schedule DES Services</a:t>
            </a:r>
          </a:p>
          <a:p>
            <a:pPr lvl="1"/>
            <a:endParaRPr lang="en-GB" sz="1600"/>
          </a:p>
          <a:p>
            <a:pPr lvl="1"/>
            <a:endParaRPr lang="en-GB" sz="1600"/>
          </a:p>
          <a:p>
            <a:pPr lvl="1"/>
            <a:endParaRPr lang="en-GB" sz="1600"/>
          </a:p>
          <a:p>
            <a:pPr marL="0" indent="0">
              <a:buNone/>
            </a:pPr>
            <a:endParaRPr lang="en-GB" sz="1800"/>
          </a:p>
          <a:p>
            <a:pPr marL="0" indent="0">
              <a:buNone/>
            </a:pPr>
            <a:endParaRPr lang="en-GB" sz="1400"/>
          </a:p>
        </p:txBody>
      </p:sp>
    </p:spTree>
    <p:extLst>
      <p:ext uri="{BB962C8B-B14F-4D97-AF65-F5344CB8AC3E}">
        <p14:creationId xmlns:p14="http://schemas.microsoft.com/office/powerpoint/2010/main" val="3860004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142-A84D-4780-BB51-36D642FD3271}"/>
              </a:ext>
            </a:extLst>
          </p:cNvPr>
          <p:cNvSpPr>
            <a:spLocks noGrp="1"/>
          </p:cNvSpPr>
          <p:nvPr>
            <p:ph type="title"/>
          </p:nvPr>
        </p:nvSpPr>
        <p:spPr/>
        <p:txBody>
          <a:bodyPr>
            <a:normAutofit/>
          </a:bodyPr>
          <a:lstStyle/>
          <a:p>
            <a:r>
              <a:rPr lang="en-GB"/>
              <a:t>Agency Services GT/IGT - Non-Code</a:t>
            </a:r>
          </a:p>
        </p:txBody>
      </p:sp>
      <p:sp>
        <p:nvSpPr>
          <p:cNvPr id="3" name="Content Placeholder 2">
            <a:extLst>
              <a:ext uri="{FF2B5EF4-FFF2-40B4-BE49-F238E27FC236}">
                <a16:creationId xmlns:a16="http://schemas.microsoft.com/office/drawing/2014/main" id="{590336AD-F491-4AE8-BC92-95DA91EAF352}"/>
              </a:ext>
            </a:extLst>
          </p:cNvPr>
          <p:cNvSpPr>
            <a:spLocks noGrp="1"/>
          </p:cNvSpPr>
          <p:nvPr>
            <p:ph idx="1"/>
          </p:nvPr>
        </p:nvSpPr>
        <p:spPr/>
        <p:txBody>
          <a:bodyPr>
            <a:normAutofit lnSpcReduction="10000"/>
          </a:bodyPr>
          <a:lstStyle/>
          <a:p>
            <a:r>
              <a:rPr lang="en-GB" sz="1800">
                <a:solidFill>
                  <a:schemeClr val="bg1">
                    <a:lumMod val="65000"/>
                  </a:schemeClr>
                </a:solidFill>
              </a:rPr>
              <a:t>Proposed Service Lines:</a:t>
            </a:r>
          </a:p>
          <a:p>
            <a:pPr lvl="1"/>
            <a:r>
              <a:rPr lang="en-GB" sz="1400">
                <a:solidFill>
                  <a:schemeClr val="bg1">
                    <a:lumMod val="65000"/>
                  </a:schemeClr>
                </a:solidFill>
              </a:rPr>
              <a:t>Notification of Registerable Metering Point Data to CSS</a:t>
            </a:r>
          </a:p>
          <a:p>
            <a:pPr lvl="2"/>
            <a:r>
              <a:rPr lang="en-GB" sz="1200">
                <a:solidFill>
                  <a:schemeClr val="bg1">
                    <a:lumMod val="65000"/>
                  </a:schemeClr>
                </a:solidFill>
              </a:rPr>
              <a:t>RMP Creation / move into scope of CSS</a:t>
            </a:r>
          </a:p>
          <a:p>
            <a:pPr lvl="2"/>
            <a:r>
              <a:rPr lang="en-GB" sz="1200">
                <a:solidFill>
                  <a:schemeClr val="bg1">
                    <a:lumMod val="65000"/>
                  </a:schemeClr>
                </a:solidFill>
              </a:rPr>
              <a:t>MPL Address Change detail</a:t>
            </a:r>
          </a:p>
          <a:p>
            <a:pPr lvl="2"/>
            <a:r>
              <a:rPr lang="en-GB" sz="1200">
                <a:solidFill>
                  <a:schemeClr val="bg1">
                    <a:lumMod val="65000"/>
                  </a:schemeClr>
                </a:solidFill>
              </a:rPr>
              <a:t>RMP Status Notification – </a:t>
            </a:r>
            <a:r>
              <a:rPr lang="en-GB" sz="1200" err="1">
                <a:solidFill>
                  <a:schemeClr val="bg1">
                    <a:lumMod val="65000"/>
                  </a:schemeClr>
                </a:solidFill>
              </a:rPr>
              <a:t>incl</a:t>
            </a:r>
            <a:r>
              <a:rPr lang="en-GB" sz="1200">
                <a:solidFill>
                  <a:schemeClr val="bg1">
                    <a:lumMod val="65000"/>
                  </a:schemeClr>
                </a:solidFill>
              </a:rPr>
              <a:t> Transformation of MP Status / Isolation Status / Meter Status</a:t>
            </a:r>
          </a:p>
          <a:p>
            <a:pPr lvl="1"/>
            <a:r>
              <a:rPr lang="en-GB" sz="1400">
                <a:solidFill>
                  <a:schemeClr val="bg1">
                    <a:lumMod val="65000"/>
                  </a:schemeClr>
                </a:solidFill>
              </a:rPr>
              <a:t>Provision of [Regulatory Alliance] Data to CSS - (collated by the CDSP under the UNC as Shipper-Transporter Alliance Data G 5.8)</a:t>
            </a:r>
          </a:p>
          <a:p>
            <a:pPr lvl="1"/>
            <a:r>
              <a:rPr lang="en-GB" sz="1400">
                <a:solidFill>
                  <a:schemeClr val="bg1">
                    <a:lumMod val="65000"/>
                  </a:schemeClr>
                </a:solidFill>
              </a:rPr>
              <a:t>Provision of a Registration Block Notice or Withdrawal of a Registration Block Notice – following update by Transporter (G5.8 / </a:t>
            </a:r>
            <a:r>
              <a:rPr lang="en-US" sz="1400">
                <a:solidFill>
                  <a:schemeClr val="bg1">
                    <a:lumMod val="65000"/>
                  </a:schemeClr>
                </a:solidFill>
              </a:rPr>
              <a:t>V3.3.29(c) / S3.5.3)</a:t>
            </a:r>
            <a:endParaRPr lang="en-GB" sz="1400">
              <a:solidFill>
                <a:schemeClr val="bg1">
                  <a:lumMod val="65000"/>
                </a:schemeClr>
              </a:solidFill>
            </a:endParaRPr>
          </a:p>
          <a:p>
            <a:pPr lvl="1"/>
            <a:r>
              <a:rPr lang="en-GB" sz="1400">
                <a:solidFill>
                  <a:schemeClr val="bg1">
                    <a:lumMod val="65000"/>
                  </a:schemeClr>
                </a:solidFill>
              </a:rPr>
              <a:t>Provision of [Commercial Alliance] Data to CSS - (collated by the CDSP under the UNC as Supplier-Shipper Alliance Data G 5.7)</a:t>
            </a:r>
          </a:p>
          <a:p>
            <a:pPr lvl="1"/>
            <a:r>
              <a:rPr lang="en-GB" sz="1400">
                <a:solidFill>
                  <a:schemeClr val="bg1">
                    <a:lumMod val="65000"/>
                  </a:schemeClr>
                </a:solidFill>
              </a:rPr>
              <a:t>Notification of Supplier Agent Appointment to CSS</a:t>
            </a:r>
          </a:p>
          <a:p>
            <a:pPr lvl="2"/>
            <a:r>
              <a:rPr lang="en-GB" sz="1200">
                <a:solidFill>
                  <a:schemeClr val="bg1">
                    <a:lumMod val="65000"/>
                  </a:schemeClr>
                </a:solidFill>
              </a:rPr>
              <a:t>MEM [and MAP] data to CSS</a:t>
            </a:r>
          </a:p>
          <a:p>
            <a:pPr lvl="1"/>
            <a:r>
              <a:rPr lang="en-GB" sz="1400" i="1">
                <a:solidFill>
                  <a:schemeClr val="bg1">
                    <a:lumMod val="65000"/>
                  </a:schemeClr>
                </a:solidFill>
              </a:rPr>
              <a:t>Reporting on GRDA Performance for REC Performance Assurance Board</a:t>
            </a:r>
          </a:p>
          <a:p>
            <a:pPr lvl="1"/>
            <a:r>
              <a:rPr lang="en-GB" sz="1400" i="1">
                <a:solidFill>
                  <a:schemeClr val="bg1">
                    <a:lumMod val="65000"/>
                  </a:schemeClr>
                </a:solidFill>
              </a:rPr>
              <a:t>Receipt of messages by GRDA from CSS</a:t>
            </a:r>
          </a:p>
          <a:p>
            <a:pPr lvl="1"/>
            <a:endParaRPr lang="en-GB" sz="1400"/>
          </a:p>
          <a:p>
            <a:pPr lvl="1"/>
            <a:endParaRPr lang="en-GB" sz="1400"/>
          </a:p>
          <a:p>
            <a:pPr lvl="1"/>
            <a:endParaRPr lang="en-GB" sz="1600"/>
          </a:p>
          <a:p>
            <a:pPr marL="0" indent="0">
              <a:buNone/>
            </a:pPr>
            <a:endParaRPr lang="en-GB" sz="1800"/>
          </a:p>
          <a:p>
            <a:pPr marL="0" indent="0">
              <a:buNone/>
            </a:pPr>
            <a:endParaRPr lang="en-GB" sz="1400"/>
          </a:p>
        </p:txBody>
      </p:sp>
    </p:spTree>
    <p:extLst>
      <p:ext uri="{BB962C8B-B14F-4D97-AF65-F5344CB8AC3E}">
        <p14:creationId xmlns:p14="http://schemas.microsoft.com/office/powerpoint/2010/main" val="919736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142-A84D-4780-BB51-36D642FD3271}"/>
              </a:ext>
            </a:extLst>
          </p:cNvPr>
          <p:cNvSpPr>
            <a:spLocks noGrp="1"/>
          </p:cNvSpPr>
          <p:nvPr>
            <p:ph type="title"/>
          </p:nvPr>
        </p:nvSpPr>
        <p:spPr/>
        <p:txBody>
          <a:bodyPr>
            <a:normAutofit/>
          </a:bodyPr>
          <a:lstStyle/>
          <a:p>
            <a:r>
              <a:rPr lang="en-GB"/>
              <a:t>Agency Services GT/IGT - Non-Code</a:t>
            </a:r>
          </a:p>
        </p:txBody>
      </p:sp>
      <p:sp>
        <p:nvSpPr>
          <p:cNvPr id="3" name="Content Placeholder 2">
            <a:extLst>
              <a:ext uri="{FF2B5EF4-FFF2-40B4-BE49-F238E27FC236}">
                <a16:creationId xmlns:a16="http://schemas.microsoft.com/office/drawing/2014/main" id="{590336AD-F491-4AE8-BC92-95DA91EAF352}"/>
              </a:ext>
            </a:extLst>
          </p:cNvPr>
          <p:cNvSpPr>
            <a:spLocks noGrp="1"/>
          </p:cNvSpPr>
          <p:nvPr>
            <p:ph idx="1"/>
          </p:nvPr>
        </p:nvSpPr>
        <p:spPr/>
        <p:txBody>
          <a:bodyPr>
            <a:normAutofit/>
          </a:bodyPr>
          <a:lstStyle/>
          <a:p>
            <a:r>
              <a:rPr lang="en-GB" sz="1800">
                <a:solidFill>
                  <a:schemeClr val="bg1">
                    <a:lumMod val="65000"/>
                  </a:schemeClr>
                </a:solidFill>
              </a:rPr>
              <a:t>As above - Proposed Service Lines:</a:t>
            </a:r>
          </a:p>
          <a:p>
            <a:pPr marL="457200" lvl="1" indent="0">
              <a:buNone/>
            </a:pPr>
            <a:endParaRPr lang="en-GB" sz="1400"/>
          </a:p>
          <a:p>
            <a:pPr lvl="1"/>
            <a:endParaRPr lang="en-GB" sz="1400"/>
          </a:p>
          <a:p>
            <a:pPr lvl="1"/>
            <a:endParaRPr lang="en-GB" sz="1600"/>
          </a:p>
          <a:p>
            <a:pPr marL="0" indent="0">
              <a:buNone/>
            </a:pPr>
            <a:endParaRPr lang="en-GB" sz="1800"/>
          </a:p>
          <a:p>
            <a:pPr marL="0" indent="0">
              <a:buNone/>
            </a:pPr>
            <a:endParaRPr lang="en-GB" sz="1400"/>
          </a:p>
        </p:txBody>
      </p:sp>
      <p:pic>
        <p:nvPicPr>
          <p:cNvPr id="4" name="Picture 3">
            <a:extLst>
              <a:ext uri="{FF2B5EF4-FFF2-40B4-BE49-F238E27FC236}">
                <a16:creationId xmlns:a16="http://schemas.microsoft.com/office/drawing/2014/main" id="{B5D51A79-D83E-4919-9D7A-375671DEB6C4}"/>
              </a:ext>
            </a:extLst>
          </p:cNvPr>
          <p:cNvPicPr>
            <a:picLocks noChangeAspect="1"/>
          </p:cNvPicPr>
          <p:nvPr/>
        </p:nvPicPr>
        <p:blipFill>
          <a:blip r:embed="rId2"/>
          <a:stretch>
            <a:fillRect/>
          </a:stretch>
        </p:blipFill>
        <p:spPr>
          <a:xfrm>
            <a:off x="575702" y="1443852"/>
            <a:ext cx="6911939" cy="3170195"/>
          </a:xfrm>
          <a:prstGeom prst="rect">
            <a:avLst/>
          </a:prstGeom>
        </p:spPr>
      </p:pic>
    </p:spTree>
    <p:extLst>
      <p:ext uri="{BB962C8B-B14F-4D97-AF65-F5344CB8AC3E}">
        <p14:creationId xmlns:p14="http://schemas.microsoft.com/office/powerpoint/2010/main" val="1802830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142-A84D-4780-BB51-36D642FD3271}"/>
              </a:ext>
            </a:extLst>
          </p:cNvPr>
          <p:cNvSpPr>
            <a:spLocks noGrp="1"/>
          </p:cNvSpPr>
          <p:nvPr>
            <p:ph type="title"/>
          </p:nvPr>
        </p:nvSpPr>
        <p:spPr>
          <a:xfrm>
            <a:off x="55498" y="297680"/>
            <a:ext cx="4771336" cy="637580"/>
          </a:xfrm>
        </p:spPr>
        <p:txBody>
          <a:bodyPr>
            <a:normAutofit fontScale="90000"/>
          </a:bodyPr>
          <a:lstStyle/>
          <a:p>
            <a:r>
              <a:rPr lang="en-GB"/>
              <a:t>Agency Services GT/IGT - Non-Code</a:t>
            </a:r>
          </a:p>
        </p:txBody>
      </p:sp>
      <p:sp>
        <p:nvSpPr>
          <p:cNvPr id="3" name="Content Placeholder 2">
            <a:extLst>
              <a:ext uri="{FF2B5EF4-FFF2-40B4-BE49-F238E27FC236}">
                <a16:creationId xmlns:a16="http://schemas.microsoft.com/office/drawing/2014/main" id="{590336AD-F491-4AE8-BC92-95DA91EAF352}"/>
              </a:ext>
            </a:extLst>
          </p:cNvPr>
          <p:cNvSpPr>
            <a:spLocks noGrp="1"/>
          </p:cNvSpPr>
          <p:nvPr>
            <p:ph idx="1"/>
          </p:nvPr>
        </p:nvSpPr>
        <p:spPr>
          <a:xfrm>
            <a:off x="410522" y="1318411"/>
            <a:ext cx="4612888" cy="3208619"/>
          </a:xfrm>
        </p:spPr>
        <p:txBody>
          <a:bodyPr>
            <a:normAutofit/>
          </a:bodyPr>
          <a:lstStyle/>
          <a:p>
            <a:r>
              <a:rPr lang="en-GB" sz="1800">
                <a:solidFill>
                  <a:srgbClr val="002060"/>
                </a:solidFill>
              </a:rPr>
              <a:t>Service Lines proposed for deletion:</a:t>
            </a:r>
          </a:p>
          <a:p>
            <a:pPr lvl="1"/>
            <a:r>
              <a:rPr lang="en-GB" sz="1400">
                <a:solidFill>
                  <a:srgbClr val="002060"/>
                </a:solidFill>
              </a:rPr>
              <a:t>Reference to SPAA Schedule 23 can be removed – other ‘Information Services’ have retained Service Lines**</a:t>
            </a:r>
          </a:p>
          <a:p>
            <a:pPr lvl="1"/>
            <a:r>
              <a:rPr lang="en-GB" sz="1400">
                <a:solidFill>
                  <a:srgbClr val="002060"/>
                </a:solidFill>
              </a:rPr>
              <a:t>RDP File to DCC is being decommissioned</a:t>
            </a:r>
          </a:p>
          <a:p>
            <a:pPr lvl="1"/>
            <a:r>
              <a:rPr lang="en-GB" sz="1400">
                <a:solidFill>
                  <a:srgbClr val="002060"/>
                </a:solidFill>
              </a:rPr>
              <a:t>Xoserve was required to execute confidentiality agreements – as responsibility transfers to REC (</a:t>
            </a:r>
            <a:r>
              <a:rPr lang="en-GB" sz="1400" err="1">
                <a:solidFill>
                  <a:srgbClr val="002060"/>
                </a:solidFill>
              </a:rPr>
              <a:t>RECCo</a:t>
            </a:r>
            <a:r>
              <a:rPr lang="en-GB" sz="1400">
                <a:solidFill>
                  <a:srgbClr val="002060"/>
                </a:solidFill>
              </a:rPr>
              <a:t>) then this is not relevant to be retained**</a:t>
            </a:r>
          </a:p>
          <a:p>
            <a:r>
              <a:rPr lang="en-GB" sz="1600">
                <a:solidFill>
                  <a:srgbClr val="002060"/>
                </a:solidFill>
              </a:rPr>
              <a:t>** - An equivalent Agency Services IGT Non Code Service did not exist</a:t>
            </a:r>
          </a:p>
          <a:p>
            <a:pPr lvl="1"/>
            <a:endParaRPr lang="en-GB" sz="1400"/>
          </a:p>
          <a:p>
            <a:pPr lvl="1"/>
            <a:endParaRPr lang="en-GB" sz="1400"/>
          </a:p>
          <a:p>
            <a:pPr lvl="1"/>
            <a:endParaRPr lang="en-GB" sz="1600"/>
          </a:p>
          <a:p>
            <a:pPr marL="0" indent="0">
              <a:buNone/>
            </a:pPr>
            <a:endParaRPr lang="en-GB" sz="1800"/>
          </a:p>
          <a:p>
            <a:pPr marL="0" indent="0">
              <a:buNone/>
            </a:pPr>
            <a:endParaRPr lang="en-GB" sz="1400"/>
          </a:p>
        </p:txBody>
      </p:sp>
      <p:pic>
        <p:nvPicPr>
          <p:cNvPr id="5" name="Picture 4">
            <a:extLst>
              <a:ext uri="{FF2B5EF4-FFF2-40B4-BE49-F238E27FC236}">
                <a16:creationId xmlns:a16="http://schemas.microsoft.com/office/drawing/2014/main" id="{9D0B3738-54F9-4F53-8801-632DDB7A1B4B}"/>
              </a:ext>
            </a:extLst>
          </p:cNvPr>
          <p:cNvPicPr>
            <a:picLocks noChangeAspect="1"/>
          </p:cNvPicPr>
          <p:nvPr/>
        </p:nvPicPr>
        <p:blipFill>
          <a:blip r:embed="rId2"/>
          <a:stretch>
            <a:fillRect/>
          </a:stretch>
        </p:blipFill>
        <p:spPr>
          <a:xfrm>
            <a:off x="5715615" y="205755"/>
            <a:ext cx="3226017" cy="4731990"/>
          </a:xfrm>
          <a:prstGeom prst="rect">
            <a:avLst/>
          </a:prstGeom>
        </p:spPr>
      </p:pic>
    </p:spTree>
    <p:extLst>
      <p:ext uri="{BB962C8B-B14F-4D97-AF65-F5344CB8AC3E}">
        <p14:creationId xmlns:p14="http://schemas.microsoft.com/office/powerpoint/2010/main" val="1556762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142-A84D-4780-BB51-36D642FD3271}"/>
              </a:ext>
            </a:extLst>
          </p:cNvPr>
          <p:cNvSpPr>
            <a:spLocks noGrp="1"/>
          </p:cNvSpPr>
          <p:nvPr>
            <p:ph type="title"/>
          </p:nvPr>
        </p:nvSpPr>
        <p:spPr/>
        <p:txBody>
          <a:bodyPr>
            <a:normAutofit/>
          </a:bodyPr>
          <a:lstStyle/>
          <a:p>
            <a:r>
              <a:rPr lang="en-GB"/>
              <a:t>Specific Services</a:t>
            </a:r>
          </a:p>
        </p:txBody>
      </p:sp>
      <p:sp>
        <p:nvSpPr>
          <p:cNvPr id="3" name="Content Placeholder 2">
            <a:extLst>
              <a:ext uri="{FF2B5EF4-FFF2-40B4-BE49-F238E27FC236}">
                <a16:creationId xmlns:a16="http://schemas.microsoft.com/office/drawing/2014/main" id="{590336AD-F491-4AE8-BC92-95DA91EAF352}"/>
              </a:ext>
            </a:extLst>
          </p:cNvPr>
          <p:cNvSpPr>
            <a:spLocks noGrp="1"/>
          </p:cNvSpPr>
          <p:nvPr>
            <p:ph idx="1"/>
          </p:nvPr>
        </p:nvSpPr>
        <p:spPr>
          <a:xfrm>
            <a:off x="457199" y="1059582"/>
            <a:ext cx="3096491" cy="3672408"/>
          </a:xfrm>
        </p:spPr>
        <p:txBody>
          <a:bodyPr>
            <a:normAutofit/>
          </a:bodyPr>
          <a:lstStyle/>
          <a:p>
            <a:r>
              <a:rPr lang="en-GB" sz="1800">
                <a:solidFill>
                  <a:srgbClr val="002060"/>
                </a:solidFill>
              </a:rPr>
              <a:t>To reflect the movement of services into the Gas Enquiry Service the following lines are proposed to be deleted:</a:t>
            </a:r>
          </a:p>
          <a:p>
            <a:endParaRPr lang="en-GB" sz="1800">
              <a:solidFill>
                <a:srgbClr val="002060"/>
              </a:solidFill>
            </a:endParaRPr>
          </a:p>
          <a:p>
            <a:pPr marL="0" indent="0">
              <a:buNone/>
            </a:pPr>
            <a:r>
              <a:rPr lang="en-GB" sz="1400">
                <a:solidFill>
                  <a:srgbClr val="002060"/>
                </a:solidFill>
              </a:rPr>
              <a:t>Please note that this includes the </a:t>
            </a:r>
            <a:r>
              <a:rPr lang="en-GB" sz="1400" err="1">
                <a:solidFill>
                  <a:srgbClr val="002060"/>
                </a:solidFill>
              </a:rPr>
              <a:t>MNumber</a:t>
            </a:r>
            <a:r>
              <a:rPr lang="en-GB" sz="1400">
                <a:solidFill>
                  <a:srgbClr val="002060"/>
                </a:solidFill>
              </a:rPr>
              <a:t>  Data File Service.</a:t>
            </a:r>
          </a:p>
          <a:p>
            <a:pPr marL="457200" lvl="1" indent="0">
              <a:buNone/>
            </a:pPr>
            <a:endParaRPr lang="en-GB" sz="1400"/>
          </a:p>
          <a:p>
            <a:pPr lvl="1"/>
            <a:endParaRPr lang="en-GB" sz="1400"/>
          </a:p>
          <a:p>
            <a:pPr lvl="1"/>
            <a:endParaRPr lang="en-GB" sz="1600"/>
          </a:p>
          <a:p>
            <a:pPr marL="0" indent="0">
              <a:buNone/>
            </a:pPr>
            <a:endParaRPr lang="en-GB" sz="1800"/>
          </a:p>
          <a:p>
            <a:pPr marL="0" indent="0">
              <a:buNone/>
            </a:pPr>
            <a:endParaRPr lang="en-GB" sz="1400"/>
          </a:p>
        </p:txBody>
      </p:sp>
      <p:pic>
        <p:nvPicPr>
          <p:cNvPr id="5" name="Picture 4">
            <a:extLst>
              <a:ext uri="{FF2B5EF4-FFF2-40B4-BE49-F238E27FC236}">
                <a16:creationId xmlns:a16="http://schemas.microsoft.com/office/drawing/2014/main" id="{39AABD5E-1C28-4608-A049-57F752E19F7E}"/>
              </a:ext>
            </a:extLst>
          </p:cNvPr>
          <p:cNvPicPr>
            <a:picLocks noChangeAspect="1"/>
          </p:cNvPicPr>
          <p:nvPr/>
        </p:nvPicPr>
        <p:blipFill>
          <a:blip r:embed="rId2"/>
          <a:stretch>
            <a:fillRect/>
          </a:stretch>
        </p:blipFill>
        <p:spPr>
          <a:xfrm>
            <a:off x="3996675" y="666905"/>
            <a:ext cx="3978124" cy="4276335"/>
          </a:xfrm>
          <a:prstGeom prst="rect">
            <a:avLst/>
          </a:prstGeom>
        </p:spPr>
      </p:pic>
    </p:spTree>
    <p:extLst>
      <p:ext uri="{BB962C8B-B14F-4D97-AF65-F5344CB8AC3E}">
        <p14:creationId xmlns:p14="http://schemas.microsoft.com/office/powerpoint/2010/main" val="3004351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142-A84D-4780-BB51-36D642FD3271}"/>
              </a:ext>
            </a:extLst>
          </p:cNvPr>
          <p:cNvSpPr>
            <a:spLocks noGrp="1"/>
          </p:cNvSpPr>
          <p:nvPr>
            <p:ph type="title"/>
          </p:nvPr>
        </p:nvSpPr>
        <p:spPr/>
        <p:txBody>
          <a:bodyPr>
            <a:normAutofit/>
          </a:bodyPr>
          <a:lstStyle/>
          <a:p>
            <a:r>
              <a:rPr lang="en-GB"/>
              <a:t>Questions?</a:t>
            </a:r>
          </a:p>
        </p:txBody>
      </p:sp>
    </p:spTree>
    <p:extLst>
      <p:ext uri="{BB962C8B-B14F-4D97-AF65-F5344CB8AC3E}">
        <p14:creationId xmlns:p14="http://schemas.microsoft.com/office/powerpoint/2010/main" val="1947407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br>
              <a:rPr lang="en-GB">
                <a:latin typeface="Arial"/>
                <a:cs typeface="Arial"/>
              </a:rPr>
            </a:br>
            <a:r>
              <a:rPr lang="en-GB" sz="3100">
                <a:latin typeface="Arial"/>
                <a:cs typeface="Arial"/>
              </a:rPr>
              <a:t>section 4. Design &amp; Delivery</a:t>
            </a:r>
            <a:br>
              <a:rPr lang="en-GB"/>
            </a:br>
            <a:br>
              <a:rPr lang="en-GB"/>
            </a:br>
            <a:endParaRPr lang="en-GB" sz="2000">
              <a:solidFill>
                <a:schemeClr val="tx1"/>
              </a:solidFill>
            </a:endParaRPr>
          </a:p>
        </p:txBody>
      </p:sp>
    </p:spTree>
    <p:extLst>
      <p:ext uri="{BB962C8B-B14F-4D97-AF65-F5344CB8AC3E}">
        <p14:creationId xmlns:p14="http://schemas.microsoft.com/office/powerpoint/2010/main" val="3320118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A60AD12-684D-4CF6-A84F-796E3404F567}"/>
              </a:ext>
            </a:extLst>
          </p:cNvPr>
          <p:cNvSpPr>
            <a:spLocks noGrp="1"/>
          </p:cNvSpPr>
          <p:nvPr>
            <p:ph type="title"/>
          </p:nvPr>
        </p:nvSpPr>
        <p:spPr/>
        <p:txBody>
          <a:bodyPr>
            <a:normAutofit/>
          </a:bodyPr>
          <a:lstStyle/>
          <a:p>
            <a:r>
              <a:rPr lang="en-GB" sz="2000"/>
              <a:t>Design Change Pack </a:t>
            </a:r>
          </a:p>
        </p:txBody>
      </p:sp>
      <p:sp>
        <p:nvSpPr>
          <p:cNvPr id="5" name="Content Placeholder 4">
            <a:extLst>
              <a:ext uri="{FF2B5EF4-FFF2-40B4-BE49-F238E27FC236}">
                <a16:creationId xmlns:a16="http://schemas.microsoft.com/office/drawing/2014/main" id="{74E5C359-EDF7-4B98-9E7A-26420788651C}"/>
              </a:ext>
            </a:extLst>
          </p:cNvPr>
          <p:cNvSpPr>
            <a:spLocks noGrp="1"/>
          </p:cNvSpPr>
          <p:nvPr>
            <p:ph idx="1"/>
          </p:nvPr>
        </p:nvSpPr>
        <p:spPr>
          <a:xfrm>
            <a:off x="457200" y="964276"/>
            <a:ext cx="8229600" cy="3025833"/>
          </a:xfrm>
        </p:spPr>
        <p:txBody>
          <a:bodyPr>
            <a:normAutofit/>
          </a:bodyPr>
          <a:lstStyle/>
          <a:p>
            <a:pPr marL="0" indent="0">
              <a:lnSpc>
                <a:spcPct val="115000"/>
              </a:lnSpc>
              <a:spcAft>
                <a:spcPts val="1000"/>
              </a:spcAft>
              <a:buNone/>
            </a:pPr>
            <a:r>
              <a:rPr lang="en-GB" sz="2000" b="1" dirty="0"/>
              <a:t>For Approval:</a:t>
            </a:r>
          </a:p>
          <a:p>
            <a:pPr>
              <a:spcAft>
                <a:spcPts val="1000"/>
              </a:spcAft>
            </a:pPr>
            <a:r>
              <a:rPr lang="en-GB" sz="2000" b="1" dirty="0"/>
              <a:t>XRN4900 – </a:t>
            </a:r>
            <a:r>
              <a:rPr lang="en-GB" sz="2000" dirty="0"/>
              <a:t>Biomethane Sites with Reduced Propane Injection </a:t>
            </a:r>
          </a:p>
          <a:p>
            <a:pPr>
              <a:spcAft>
                <a:spcPts val="1000"/>
              </a:spcAft>
            </a:pPr>
            <a:r>
              <a:rPr lang="en-GB" sz="2000" b="1" dirty="0"/>
              <a:t>XRN4992b – </a:t>
            </a:r>
            <a:r>
              <a:rPr lang="en-GB" sz="2000" dirty="0"/>
              <a:t>Modification 0797 (Urgent) </a:t>
            </a:r>
          </a:p>
          <a:p>
            <a:pPr>
              <a:spcAft>
                <a:spcPts val="1000"/>
              </a:spcAft>
            </a:pPr>
            <a:r>
              <a:rPr lang="en-GB" sz="2000" b="1" dirty="0"/>
              <a:t>CSSC – </a:t>
            </a:r>
            <a:r>
              <a:rPr lang="en-GB" sz="2000" dirty="0"/>
              <a:t>UK Link Manual updates </a:t>
            </a:r>
            <a:endParaRPr lang="en-GB" sz="2000" b="1" dirty="0"/>
          </a:p>
          <a:p>
            <a:pPr lvl="0">
              <a:spcAft>
                <a:spcPts val="1000"/>
              </a:spcAft>
            </a:pPr>
            <a:r>
              <a:rPr lang="en-GB" sz="2000" b="1" dirty="0"/>
              <a:t>XRN4990 - </a:t>
            </a:r>
            <a:r>
              <a:rPr lang="en-GB" sz="2000" dirty="0"/>
              <a:t>Transfer of Sites with Low Read Submission Performance -MOD0664 </a:t>
            </a:r>
          </a:p>
        </p:txBody>
      </p:sp>
    </p:spTree>
    <p:extLst>
      <p:ext uri="{BB962C8B-B14F-4D97-AF65-F5344CB8AC3E}">
        <p14:creationId xmlns:p14="http://schemas.microsoft.com/office/powerpoint/2010/main" val="1431544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6" y="33246"/>
            <a:ext cx="9028601" cy="568734"/>
          </a:xfrm>
        </p:spPr>
        <p:txBody>
          <a:bodyPr>
            <a:noAutofit/>
          </a:bodyPr>
          <a:lstStyle/>
          <a:p>
            <a:r>
              <a:rPr lang="en-US" sz="1800"/>
              <a:t>XRN4900 – Biomethane Sites with Reduced Propane Injection </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422693"/>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2771727098"/>
              </p:ext>
            </p:extLst>
          </p:nvPr>
        </p:nvGraphicFramePr>
        <p:xfrm>
          <a:off x="57696" y="746537"/>
          <a:ext cx="8970903" cy="1016176"/>
        </p:xfrm>
        <a:graphic>
          <a:graphicData uri="http://schemas.openxmlformats.org/drawingml/2006/table">
            <a:tbl>
              <a:tblPr firstRow="1" bandRow="1">
                <a:tableStyleId>{2D5ABB26-0587-4C30-8999-92F81FD0307C}</a:tableStyleId>
              </a:tblPr>
              <a:tblGrid>
                <a:gridCol w="1232230">
                  <a:extLst>
                    <a:ext uri="{9D8B030D-6E8A-4147-A177-3AD203B41FA5}">
                      <a16:colId xmlns:a16="http://schemas.microsoft.com/office/drawing/2014/main" val="1006639987"/>
                    </a:ext>
                  </a:extLst>
                </a:gridCol>
                <a:gridCol w="1125728">
                  <a:extLst>
                    <a:ext uri="{9D8B030D-6E8A-4147-A177-3AD203B41FA5}">
                      <a16:colId xmlns:a16="http://schemas.microsoft.com/office/drawing/2014/main" val="4080995352"/>
                    </a:ext>
                  </a:extLst>
                </a:gridCol>
                <a:gridCol w="1269242">
                  <a:extLst>
                    <a:ext uri="{9D8B030D-6E8A-4147-A177-3AD203B41FA5}">
                      <a16:colId xmlns:a16="http://schemas.microsoft.com/office/drawing/2014/main" val="965499758"/>
                    </a:ext>
                  </a:extLst>
                </a:gridCol>
                <a:gridCol w="1550336">
                  <a:extLst>
                    <a:ext uri="{9D8B030D-6E8A-4147-A177-3AD203B41FA5}">
                      <a16:colId xmlns:a16="http://schemas.microsoft.com/office/drawing/2014/main" val="2553637847"/>
                    </a:ext>
                  </a:extLst>
                </a:gridCol>
                <a:gridCol w="1041425">
                  <a:extLst>
                    <a:ext uri="{9D8B030D-6E8A-4147-A177-3AD203B41FA5}">
                      <a16:colId xmlns:a16="http://schemas.microsoft.com/office/drawing/2014/main" val="201100273"/>
                    </a:ext>
                  </a:extLst>
                </a:gridCol>
                <a:gridCol w="946748">
                  <a:extLst>
                    <a:ext uri="{9D8B030D-6E8A-4147-A177-3AD203B41FA5}">
                      <a16:colId xmlns:a16="http://schemas.microsoft.com/office/drawing/2014/main" val="174316984"/>
                    </a:ext>
                  </a:extLst>
                </a:gridCol>
                <a:gridCol w="946748">
                  <a:extLst>
                    <a:ext uri="{9D8B030D-6E8A-4147-A177-3AD203B41FA5}">
                      <a16:colId xmlns:a16="http://schemas.microsoft.com/office/drawing/2014/main" val="614572945"/>
                    </a:ext>
                  </a:extLst>
                </a:gridCol>
                <a:gridCol w="858446">
                  <a:extLst>
                    <a:ext uri="{9D8B030D-6E8A-4147-A177-3AD203B41FA5}">
                      <a16:colId xmlns:a16="http://schemas.microsoft.com/office/drawing/2014/main" val="2798237816"/>
                    </a:ext>
                  </a:extLst>
                </a:gridCol>
              </a:tblGrid>
              <a:tr h="235248">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235248">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512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dirty="0">
                          <a:solidFill>
                            <a:schemeClr val="tx1"/>
                          </a:solidFill>
                          <a:effectLst/>
                          <a:latin typeface="+mn-lt"/>
                          <a:ea typeface="+mn-ea"/>
                          <a:cs typeface="+mn-cs"/>
                          <a:hlinkClick r:id="rId3"/>
                        </a:rPr>
                        <a:t>3034.1 - MT - PO</a:t>
                      </a:r>
                      <a:endParaRPr lang="en-GB" sz="1000" u="none"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DNO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Shipper, DNO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February 2023 (TBC)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hlinkClick r:id="rId4"/>
                        </a:rPr>
                        <a:t>CP</a:t>
                      </a:r>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kern="1200">
                          <a:solidFill>
                            <a:schemeClr val="tx1"/>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2459035438"/>
              </p:ext>
            </p:extLst>
          </p:nvPr>
        </p:nvGraphicFramePr>
        <p:xfrm>
          <a:off x="52294" y="2032434"/>
          <a:ext cx="8981706" cy="2424432"/>
        </p:xfrm>
        <a:graphic>
          <a:graphicData uri="http://schemas.openxmlformats.org/drawingml/2006/table">
            <a:tbl>
              <a:tblPr firstRow="1" firstCol="1" bandRow="1">
                <a:tableStyleId>{5940675A-B579-460E-94D1-54222C63F5DA}</a:tableStyleId>
              </a:tblPr>
              <a:tblGrid>
                <a:gridCol w="1106655">
                  <a:extLst>
                    <a:ext uri="{9D8B030D-6E8A-4147-A177-3AD203B41FA5}">
                      <a16:colId xmlns:a16="http://schemas.microsoft.com/office/drawing/2014/main" val="20001"/>
                    </a:ext>
                  </a:extLst>
                </a:gridCol>
                <a:gridCol w="722145">
                  <a:extLst>
                    <a:ext uri="{9D8B030D-6E8A-4147-A177-3AD203B41FA5}">
                      <a16:colId xmlns:a16="http://schemas.microsoft.com/office/drawing/2014/main" val="20008"/>
                    </a:ext>
                  </a:extLst>
                </a:gridCol>
                <a:gridCol w="7152906">
                  <a:extLst>
                    <a:ext uri="{9D8B030D-6E8A-4147-A177-3AD203B41FA5}">
                      <a16:colId xmlns:a16="http://schemas.microsoft.com/office/drawing/2014/main" val="276152256"/>
                    </a:ext>
                  </a:extLst>
                </a:gridCol>
              </a:tblGrid>
              <a:tr h="454127">
                <a:tc>
                  <a:txBody>
                    <a:bodyPr/>
                    <a:lstStyle/>
                    <a:p>
                      <a:pPr marL="0" algn="ctr" defTabSz="914400" rtl="0" eaLnBrk="1" latinLnBrk="0" hangingPunct="1"/>
                      <a:endParaRPr lang="en-GB" sz="1000" kern="1200">
                        <a:solidFill>
                          <a:schemeClr val="tx1"/>
                        </a:solidFill>
                        <a:latin typeface="+mn-lt"/>
                        <a:ea typeface="+mn-ea"/>
                        <a:cs typeface="+mn-cs"/>
                      </a:endParaRPr>
                    </a:p>
                    <a:p>
                      <a:pPr marL="0" algn="ctr" defTabSz="914400" rtl="0" eaLnBrk="1" latinLnBrk="0" hangingPunct="1"/>
                      <a:r>
                        <a:rPr lang="en-GB" sz="1000" kern="1200">
                          <a:solidFill>
                            <a:schemeClr val="tx1"/>
                          </a:solidFill>
                          <a:latin typeface="+mn-lt"/>
                          <a:ea typeface="+mn-ea"/>
                          <a:cs typeface="+mn-cs"/>
                        </a:rPr>
                        <a:t>Organisation</a:t>
                      </a:r>
                    </a:p>
                  </a:txBody>
                  <a:tcPr>
                    <a:solidFill>
                      <a:schemeClr val="accent4">
                        <a:lumMod val="40000"/>
                        <a:lumOff val="60000"/>
                      </a:schemeClr>
                    </a:solidFill>
                  </a:tcPr>
                </a:tc>
                <a:tc>
                  <a:txBody>
                    <a:bodyPr/>
                    <a:lstStyle/>
                    <a:p>
                      <a:pPr marL="0" algn="ctr" defTabSz="914400" rtl="0" eaLnBrk="1" latinLnBrk="0" hangingPunct="1">
                        <a:lnSpc>
                          <a:spcPct val="100000"/>
                        </a:lnSpc>
                        <a:spcAft>
                          <a:spcPts val="0"/>
                        </a:spcAft>
                      </a:pPr>
                      <a:endParaRPr lang="en-GB" sz="1000" kern="1200">
                        <a:solidFill>
                          <a:schemeClr val="tx1"/>
                        </a:solidFill>
                        <a:latin typeface="+mn-lt"/>
                        <a:ea typeface="+mn-ea"/>
                        <a:cs typeface="+mn-cs"/>
                      </a:endParaRPr>
                    </a:p>
                    <a:p>
                      <a:pPr marL="0" algn="ctr" defTabSz="914400" rtl="0" eaLnBrk="1" latinLnBrk="0" hangingPunct="1">
                        <a:lnSpc>
                          <a:spcPct val="100000"/>
                        </a:lnSpc>
                        <a:spcAft>
                          <a:spcPts val="0"/>
                        </a:spcAft>
                      </a:pPr>
                      <a:r>
                        <a:rPr lang="en-GB" sz="10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pPr algn="l"/>
                      <a:endParaRPr lang="en-GB" sz="1000"/>
                    </a:p>
                    <a:p>
                      <a:pPr algn="l"/>
                      <a:r>
                        <a:rPr lang="en-GB" sz="1000"/>
                        <a:t>Comments</a:t>
                      </a:r>
                    </a:p>
                  </a:txBody>
                  <a:tcPr>
                    <a:solidFill>
                      <a:schemeClr val="accent4">
                        <a:lumMod val="40000"/>
                        <a:lumOff val="60000"/>
                      </a:schemeClr>
                    </a:solidFill>
                  </a:tcPr>
                </a:tc>
                <a:extLst>
                  <a:ext uri="{0D108BD9-81ED-4DB2-BD59-A6C34878D82A}">
                    <a16:rowId xmlns:a16="http://schemas.microsoft.com/office/drawing/2014/main" val="10001"/>
                  </a:ext>
                </a:extLst>
              </a:tr>
              <a:tr h="598069">
                <a:tc>
                  <a:txBody>
                    <a:bodyPr/>
                    <a:lstStyle/>
                    <a:p>
                      <a:pPr algn="ctr"/>
                      <a:r>
                        <a:rPr lang="en-GB" sz="1000">
                          <a:latin typeface="+mn-lt"/>
                        </a:rPr>
                        <a:t>Wales and West</a:t>
                      </a:r>
                    </a:p>
                  </a:txBody>
                  <a:tcPr marL="6350" marR="6350" marT="6350" marB="0" anchor="ctr"/>
                </a:tc>
                <a:tc>
                  <a:txBody>
                    <a:bodyPr/>
                    <a:lstStyle/>
                    <a:p>
                      <a:pPr algn="ctr">
                        <a:lnSpc>
                          <a:spcPct val="115000"/>
                        </a:lnSpc>
                        <a:spcAft>
                          <a:spcPts val="0"/>
                        </a:spcAft>
                      </a:pPr>
                      <a:r>
                        <a:rPr lang="en-GB" sz="1000" kern="1200">
                          <a:solidFill>
                            <a:schemeClr val="tx1"/>
                          </a:solidFill>
                          <a:effectLst/>
                          <a:latin typeface="+mn-lt"/>
                          <a:ea typeface="+mn-ea"/>
                          <a:cs typeface="+mn-cs"/>
                        </a:rPr>
                        <a:t>Approve</a:t>
                      </a:r>
                    </a:p>
                  </a:txBody>
                  <a:tcPr marL="59044" marR="59044" marT="0" marB="0" anchor="ctr"/>
                </a:tc>
                <a:tc>
                  <a:txBody>
                    <a:bodyPr/>
                    <a:lstStyle/>
                    <a:p>
                      <a:pPr>
                        <a:lnSpc>
                          <a:spcPct val="115000"/>
                        </a:lnSpc>
                        <a:spcAft>
                          <a:spcPts val="0"/>
                        </a:spcAft>
                      </a:pPr>
                      <a:r>
                        <a:rPr lang="en-US" sz="1000">
                          <a:effectLst/>
                          <a:latin typeface="+mn-lt"/>
                          <a:ea typeface="Times New Roman" panose="02020603050405020304" pitchFamily="18" charset="0"/>
                          <a:cs typeface="Times New Roman" panose="02020603050405020304" pitchFamily="18" charset="0"/>
                        </a:rPr>
                        <a:t>In the XRN4900 detailed design the CV range is proposed to be between 36-43. Currently, WWU sends a CV of 35 to indicate an invalid CV rather than sending a blank field.  Therefore we request that the CV range is amended to incorporate this. Is the CV range hard coded or parameterised? This might enable a more flexible solution to allow hydrogen projects in the future.</a:t>
                      </a:r>
                      <a:endParaRPr lang="en-GB" sz="10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41584291"/>
                  </a:ext>
                </a:extLst>
              </a:tr>
              <a:tr h="598069">
                <a:tc>
                  <a:txBody>
                    <a:bodyPr/>
                    <a:lstStyle/>
                    <a:p>
                      <a:pPr algn="ctr"/>
                      <a:r>
                        <a:rPr lang="en-GB" sz="1000" dirty="0">
                          <a:latin typeface="+mn-lt"/>
                        </a:rPr>
                        <a:t>SGN</a:t>
                      </a:r>
                    </a:p>
                  </a:txBody>
                  <a:tcPr marL="6350" marR="6350" marT="6350" marB="0" anchor="ctr"/>
                </a:tc>
                <a:tc>
                  <a:txBody>
                    <a:bodyPr/>
                    <a:lstStyle/>
                    <a:p>
                      <a:pPr algn="ctr">
                        <a:lnSpc>
                          <a:spcPct val="115000"/>
                        </a:lnSpc>
                        <a:spcAft>
                          <a:spcPts val="0"/>
                        </a:spcAft>
                      </a:pPr>
                      <a:r>
                        <a:rPr lang="en-GB" sz="1000" kern="1200" dirty="0">
                          <a:solidFill>
                            <a:schemeClr val="tx1"/>
                          </a:solidFill>
                          <a:effectLst/>
                          <a:latin typeface="+mn-lt"/>
                          <a:ea typeface="+mn-ea"/>
                          <a:cs typeface="+mn-cs"/>
                        </a:rPr>
                        <a:t>Approve</a:t>
                      </a:r>
                    </a:p>
                  </a:txBody>
                  <a:tcPr marL="59044" marR="59044" marT="0" marB="0" anchor="ctr"/>
                </a:tc>
                <a:tc>
                  <a:txBody>
                    <a:bodyPr/>
                    <a:lstStyle/>
                    <a:p>
                      <a:pPr>
                        <a:lnSpc>
                          <a:spcPct val="115000"/>
                        </a:lnSpc>
                        <a:spcAft>
                          <a:spcPts val="0"/>
                        </a:spcAft>
                      </a:pPr>
                      <a:r>
                        <a:rPr lang="en-US" sz="1000" dirty="0">
                          <a:effectLst/>
                          <a:latin typeface="+mn-lt"/>
                          <a:ea typeface="Times New Roman" panose="02020603050405020304" pitchFamily="18" charset="0"/>
                          <a:cs typeface="Times New Roman" panose="02020603050405020304" pitchFamily="18" charset="0"/>
                        </a:rPr>
                        <a:t>In response to the question posed to DNs by Xoserve "Does the range of CV (36-43) meet the needs of any biomethane site?"  The CV range will meet the needs of the solution to be used within the settlement and billing processes. Although a default CV of 35 is sent by Biomethane sites as an indication of a zero flow the range proposed for this process will ensure that any submissions of this value will be excluded from the solution calculation.</a:t>
                      </a:r>
                      <a:endParaRPr lang="en-GB" sz="10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36645279"/>
                  </a:ext>
                </a:extLst>
              </a:tr>
              <a:tr h="598069">
                <a:tc>
                  <a:txBody>
                    <a:bodyPr/>
                    <a:lstStyle/>
                    <a:p>
                      <a:pPr algn="ctr"/>
                      <a:endParaRPr lang="en-GB" sz="1000">
                        <a:latin typeface="+mn-lt"/>
                      </a:endParaRPr>
                    </a:p>
                  </a:txBody>
                  <a:tcPr marL="6350" marR="6350" marT="6350" marB="0" anchor="ctr"/>
                </a:tc>
                <a:tc>
                  <a:txBody>
                    <a:bodyPr/>
                    <a:lstStyle/>
                    <a:p>
                      <a:pPr algn="ctr">
                        <a:lnSpc>
                          <a:spcPct val="115000"/>
                        </a:lnSpc>
                        <a:spcAft>
                          <a:spcPts val="0"/>
                        </a:spcAft>
                      </a:pPr>
                      <a:endParaRPr lang="en-GB" sz="1000" kern="1200">
                        <a:solidFill>
                          <a:schemeClr val="tx1"/>
                        </a:solidFill>
                        <a:effectLst/>
                        <a:latin typeface="+mn-lt"/>
                        <a:ea typeface="+mn-ea"/>
                        <a:cs typeface="+mn-cs"/>
                      </a:endParaRPr>
                    </a:p>
                  </a:txBody>
                  <a:tcPr marL="59044" marR="59044" marT="0" marB="0" anchor="ctr"/>
                </a:tc>
                <a:tc>
                  <a:txBody>
                    <a:bodyPr/>
                    <a:lstStyle/>
                    <a:p>
                      <a:pPr>
                        <a:lnSpc>
                          <a:spcPct val="115000"/>
                        </a:lnSpc>
                        <a:spcAft>
                          <a:spcPts val="0"/>
                        </a:spcAft>
                      </a:pPr>
                      <a:endParaRPr lang="en-GB" sz="10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4307709"/>
                  </a:ext>
                </a:extLst>
              </a:tr>
            </a:tbl>
          </a:graphicData>
        </a:graphic>
      </p:graphicFrame>
    </p:spTree>
    <p:extLst>
      <p:ext uri="{BB962C8B-B14F-4D97-AF65-F5344CB8AC3E}">
        <p14:creationId xmlns:p14="http://schemas.microsoft.com/office/powerpoint/2010/main" val="3798597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sz="3600">
                <a:latin typeface="Arial"/>
                <a:cs typeface="Arial"/>
              </a:rPr>
              <a:t>General Change Budget BP22 YTD</a:t>
            </a:r>
          </a:p>
        </p:txBody>
      </p:sp>
    </p:spTree>
    <p:extLst>
      <p:ext uri="{BB962C8B-B14F-4D97-AF65-F5344CB8AC3E}">
        <p14:creationId xmlns:p14="http://schemas.microsoft.com/office/powerpoint/2010/main" val="3908928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94" y="199650"/>
            <a:ext cx="9028601" cy="568734"/>
          </a:xfrm>
        </p:spPr>
        <p:txBody>
          <a:bodyPr>
            <a:noAutofit/>
          </a:bodyPr>
          <a:lstStyle/>
          <a:p>
            <a:r>
              <a:rPr lang="en-US" sz="1800"/>
              <a:t>XRN4992b – Modification 0797 (Urgent) – Last Resort Supply Payments Volumetric Charges (Enduring Solution)</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722625"/>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1564773146"/>
              </p:ext>
            </p:extLst>
          </p:nvPr>
        </p:nvGraphicFramePr>
        <p:xfrm>
          <a:off x="52294" y="1075100"/>
          <a:ext cx="8970903" cy="1016176"/>
        </p:xfrm>
        <a:graphic>
          <a:graphicData uri="http://schemas.openxmlformats.org/drawingml/2006/table">
            <a:tbl>
              <a:tblPr firstRow="1" bandRow="1">
                <a:tableStyleId>{2D5ABB26-0587-4C30-8999-92F81FD0307C}</a:tableStyleId>
              </a:tblPr>
              <a:tblGrid>
                <a:gridCol w="1232230">
                  <a:extLst>
                    <a:ext uri="{9D8B030D-6E8A-4147-A177-3AD203B41FA5}">
                      <a16:colId xmlns:a16="http://schemas.microsoft.com/office/drawing/2014/main" val="1006639987"/>
                    </a:ext>
                  </a:extLst>
                </a:gridCol>
                <a:gridCol w="1125728">
                  <a:extLst>
                    <a:ext uri="{9D8B030D-6E8A-4147-A177-3AD203B41FA5}">
                      <a16:colId xmlns:a16="http://schemas.microsoft.com/office/drawing/2014/main" val="4080995352"/>
                    </a:ext>
                  </a:extLst>
                </a:gridCol>
                <a:gridCol w="1269242">
                  <a:extLst>
                    <a:ext uri="{9D8B030D-6E8A-4147-A177-3AD203B41FA5}">
                      <a16:colId xmlns:a16="http://schemas.microsoft.com/office/drawing/2014/main" val="965499758"/>
                    </a:ext>
                  </a:extLst>
                </a:gridCol>
                <a:gridCol w="1550336">
                  <a:extLst>
                    <a:ext uri="{9D8B030D-6E8A-4147-A177-3AD203B41FA5}">
                      <a16:colId xmlns:a16="http://schemas.microsoft.com/office/drawing/2014/main" val="2553637847"/>
                    </a:ext>
                  </a:extLst>
                </a:gridCol>
                <a:gridCol w="1041425">
                  <a:extLst>
                    <a:ext uri="{9D8B030D-6E8A-4147-A177-3AD203B41FA5}">
                      <a16:colId xmlns:a16="http://schemas.microsoft.com/office/drawing/2014/main" val="201100273"/>
                    </a:ext>
                  </a:extLst>
                </a:gridCol>
                <a:gridCol w="946748">
                  <a:extLst>
                    <a:ext uri="{9D8B030D-6E8A-4147-A177-3AD203B41FA5}">
                      <a16:colId xmlns:a16="http://schemas.microsoft.com/office/drawing/2014/main" val="174316984"/>
                    </a:ext>
                  </a:extLst>
                </a:gridCol>
                <a:gridCol w="946748">
                  <a:extLst>
                    <a:ext uri="{9D8B030D-6E8A-4147-A177-3AD203B41FA5}">
                      <a16:colId xmlns:a16="http://schemas.microsoft.com/office/drawing/2014/main" val="614572945"/>
                    </a:ext>
                  </a:extLst>
                </a:gridCol>
                <a:gridCol w="858446">
                  <a:extLst>
                    <a:ext uri="{9D8B030D-6E8A-4147-A177-3AD203B41FA5}">
                      <a16:colId xmlns:a16="http://schemas.microsoft.com/office/drawing/2014/main" val="2798237816"/>
                    </a:ext>
                  </a:extLst>
                </a:gridCol>
              </a:tblGrid>
              <a:tr h="235248">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235248">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512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dirty="0">
                          <a:solidFill>
                            <a:schemeClr val="tx1"/>
                          </a:solidFill>
                          <a:effectLst/>
                          <a:latin typeface="+mn-lt"/>
                          <a:ea typeface="+mn-ea"/>
                          <a:cs typeface="+mn-cs"/>
                          <a:hlinkClick r:id="rId3"/>
                        </a:rPr>
                        <a:t>3034.2 - MT - PO</a:t>
                      </a:r>
                      <a:endParaRPr lang="en-GB" sz="1000" u="none"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Shipper?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Shipper, DNO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TBC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hlinkClick r:id="rId4"/>
                        </a:rPr>
                        <a:t>CP</a:t>
                      </a:r>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kern="1200">
                          <a:solidFill>
                            <a:schemeClr val="tx1"/>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3448303188"/>
              </p:ext>
            </p:extLst>
          </p:nvPr>
        </p:nvGraphicFramePr>
        <p:xfrm>
          <a:off x="52294" y="2207602"/>
          <a:ext cx="8981706" cy="2736248"/>
        </p:xfrm>
        <a:graphic>
          <a:graphicData uri="http://schemas.openxmlformats.org/drawingml/2006/table">
            <a:tbl>
              <a:tblPr firstRow="1" firstCol="1" bandRow="1">
                <a:tableStyleId>{5940675A-B579-460E-94D1-54222C63F5DA}</a:tableStyleId>
              </a:tblPr>
              <a:tblGrid>
                <a:gridCol w="976923">
                  <a:extLst>
                    <a:ext uri="{9D8B030D-6E8A-4147-A177-3AD203B41FA5}">
                      <a16:colId xmlns:a16="http://schemas.microsoft.com/office/drawing/2014/main" val="20001"/>
                    </a:ext>
                  </a:extLst>
                </a:gridCol>
                <a:gridCol w="851877">
                  <a:extLst>
                    <a:ext uri="{9D8B030D-6E8A-4147-A177-3AD203B41FA5}">
                      <a16:colId xmlns:a16="http://schemas.microsoft.com/office/drawing/2014/main" val="20008"/>
                    </a:ext>
                  </a:extLst>
                </a:gridCol>
                <a:gridCol w="7152906">
                  <a:extLst>
                    <a:ext uri="{9D8B030D-6E8A-4147-A177-3AD203B41FA5}">
                      <a16:colId xmlns:a16="http://schemas.microsoft.com/office/drawing/2014/main" val="276152256"/>
                    </a:ext>
                  </a:extLst>
                </a:gridCol>
              </a:tblGrid>
              <a:tr h="513618">
                <a:tc>
                  <a:txBody>
                    <a:bodyPr/>
                    <a:lstStyle/>
                    <a:p>
                      <a:pPr marL="0" algn="ctr" defTabSz="914400" rtl="0" eaLnBrk="1" latinLnBrk="0" hangingPunct="1"/>
                      <a:endParaRPr lang="en-GB" sz="1000" kern="1200">
                        <a:solidFill>
                          <a:schemeClr val="tx1"/>
                        </a:solidFill>
                        <a:latin typeface="+mn-lt"/>
                        <a:ea typeface="+mn-ea"/>
                        <a:cs typeface="+mn-cs"/>
                      </a:endParaRPr>
                    </a:p>
                    <a:p>
                      <a:pPr marL="0" algn="ctr" defTabSz="914400" rtl="0" eaLnBrk="1" latinLnBrk="0" hangingPunct="1"/>
                      <a:r>
                        <a:rPr lang="en-GB" sz="1000" kern="1200">
                          <a:solidFill>
                            <a:schemeClr val="tx1"/>
                          </a:solidFill>
                          <a:latin typeface="+mn-lt"/>
                          <a:ea typeface="+mn-ea"/>
                          <a:cs typeface="+mn-cs"/>
                        </a:rPr>
                        <a:t>Organisation</a:t>
                      </a:r>
                    </a:p>
                  </a:txBody>
                  <a:tcPr>
                    <a:solidFill>
                      <a:schemeClr val="accent4">
                        <a:lumMod val="40000"/>
                        <a:lumOff val="60000"/>
                      </a:schemeClr>
                    </a:solidFill>
                  </a:tcPr>
                </a:tc>
                <a:tc>
                  <a:txBody>
                    <a:bodyPr/>
                    <a:lstStyle/>
                    <a:p>
                      <a:pPr marL="0" algn="ctr" defTabSz="914400" rtl="0" eaLnBrk="1" latinLnBrk="0" hangingPunct="1">
                        <a:lnSpc>
                          <a:spcPct val="100000"/>
                        </a:lnSpc>
                        <a:spcAft>
                          <a:spcPts val="0"/>
                        </a:spcAft>
                      </a:pPr>
                      <a:endParaRPr lang="en-GB" sz="1000" kern="1200">
                        <a:solidFill>
                          <a:schemeClr val="tx1"/>
                        </a:solidFill>
                        <a:latin typeface="+mn-lt"/>
                        <a:ea typeface="+mn-ea"/>
                        <a:cs typeface="+mn-cs"/>
                      </a:endParaRPr>
                    </a:p>
                    <a:p>
                      <a:pPr marL="0" algn="ctr" defTabSz="914400" rtl="0" eaLnBrk="1" latinLnBrk="0" hangingPunct="1">
                        <a:lnSpc>
                          <a:spcPct val="100000"/>
                        </a:lnSpc>
                        <a:spcAft>
                          <a:spcPts val="0"/>
                        </a:spcAft>
                      </a:pPr>
                      <a:r>
                        <a:rPr lang="en-GB" sz="10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pPr algn="l"/>
                      <a:endParaRPr lang="en-GB" sz="1000"/>
                    </a:p>
                    <a:p>
                      <a:pPr algn="l"/>
                      <a:r>
                        <a:rPr lang="en-GB" sz="1000"/>
                        <a:t>Comments</a:t>
                      </a:r>
                    </a:p>
                  </a:txBody>
                  <a:tcPr>
                    <a:solidFill>
                      <a:schemeClr val="accent4">
                        <a:lumMod val="40000"/>
                        <a:lumOff val="60000"/>
                      </a:schemeClr>
                    </a:solidFill>
                  </a:tcPr>
                </a:tc>
                <a:extLst>
                  <a:ext uri="{0D108BD9-81ED-4DB2-BD59-A6C34878D82A}">
                    <a16:rowId xmlns:a16="http://schemas.microsoft.com/office/drawing/2014/main" val="10001"/>
                  </a:ext>
                </a:extLst>
              </a:tr>
              <a:tr h="974220">
                <a:tc>
                  <a:txBody>
                    <a:bodyPr/>
                    <a:lstStyle/>
                    <a:p>
                      <a:pPr algn="ctr"/>
                      <a:r>
                        <a:rPr lang="en-GB" sz="900">
                          <a:latin typeface="+mn-lt"/>
                        </a:rPr>
                        <a:t>Wales and West</a:t>
                      </a:r>
                    </a:p>
                    <a:p>
                      <a:pPr algn="ctr"/>
                      <a:r>
                        <a:rPr lang="en-GB" sz="900">
                          <a:latin typeface="+mn-lt"/>
                        </a:rPr>
                        <a:t>Utilities</a:t>
                      </a:r>
                    </a:p>
                  </a:txBody>
                  <a:tcPr marL="6350" marR="6350" marT="6350" marB="0" anchor="ctr"/>
                </a:tc>
                <a:tc>
                  <a:txBody>
                    <a:bodyPr/>
                    <a:lstStyle/>
                    <a:p>
                      <a:pPr algn="ctr">
                        <a:lnSpc>
                          <a:spcPct val="115000"/>
                        </a:lnSpc>
                        <a:spcAft>
                          <a:spcPts val="0"/>
                        </a:spcAft>
                      </a:pPr>
                      <a:r>
                        <a:rPr lang="en-GB" sz="900" kern="1200">
                          <a:solidFill>
                            <a:schemeClr val="tx1"/>
                          </a:solidFill>
                          <a:effectLst/>
                          <a:latin typeface="+mn-lt"/>
                          <a:ea typeface="+mn-ea"/>
                          <a:cs typeface="+mn-cs"/>
                        </a:rPr>
                        <a:t>Approve</a:t>
                      </a:r>
                    </a:p>
                  </a:txBody>
                  <a:tcPr marL="59044" marR="59044" marT="0" marB="0" anchor="ctr"/>
                </a:tc>
                <a:tc>
                  <a:txBody>
                    <a:bodyPr/>
                    <a:lstStyle/>
                    <a:p>
                      <a:pPr>
                        <a:lnSpc>
                          <a:spcPct val="115000"/>
                        </a:lnSpc>
                        <a:spcAft>
                          <a:spcPts val="0"/>
                        </a:spcAft>
                      </a:pPr>
                      <a:r>
                        <a:rPr lang="en-US" sz="900">
                          <a:effectLst/>
                          <a:latin typeface="+mn-lt"/>
                          <a:ea typeface="Times New Roman" panose="02020603050405020304" pitchFamily="18" charset="0"/>
                          <a:cs typeface="Times New Roman" panose="02020603050405020304" pitchFamily="18" charset="0"/>
                        </a:rPr>
                        <a:t>In general, we support the detailed design for this change (XRN4992b) but have the following points that need to be resolved: </a:t>
                      </a:r>
                    </a:p>
                    <a:p>
                      <a:pPr>
                        <a:lnSpc>
                          <a:spcPct val="115000"/>
                        </a:lnSpc>
                        <a:spcAft>
                          <a:spcPts val="0"/>
                        </a:spcAft>
                      </a:pPr>
                      <a:r>
                        <a:rPr lang="en-US" sz="900">
                          <a:effectLst/>
                          <a:latin typeface="+mn-lt"/>
                          <a:ea typeface="Times New Roman" panose="02020603050405020304" pitchFamily="18" charset="0"/>
                          <a:cs typeface="Times New Roman" panose="02020603050405020304" pitchFamily="18" charset="0"/>
                        </a:rPr>
                        <a:t>Invoice type- It is mentioned in the design that the current invoice type is ANC when actually it is an INR invoice type.</a:t>
                      </a:r>
                    </a:p>
                    <a:p>
                      <a:pPr>
                        <a:lnSpc>
                          <a:spcPct val="115000"/>
                        </a:lnSpc>
                        <a:spcAft>
                          <a:spcPts val="0"/>
                        </a:spcAft>
                      </a:pPr>
                      <a:r>
                        <a:rPr lang="en-US" sz="900">
                          <a:effectLst/>
                          <a:latin typeface="+mn-lt"/>
                          <a:ea typeface="Times New Roman" panose="02020603050405020304" pitchFamily="18" charset="0"/>
                          <a:cs typeface="Times New Roman" panose="02020603050405020304" pitchFamily="18" charset="0"/>
                        </a:rPr>
                        <a:t>The slides presented at DSG on the 23.5.22 stated 'Any under or over recovery through the SoLR Customer Charge will be managed by the Distribution Networks via the K balancing mechanism'. This is not correct, it will be recovered under the process described in standard special condition A48.</a:t>
                      </a:r>
                      <a:endParaRPr lang="en-GB" sz="9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41584291"/>
                  </a:ext>
                </a:extLst>
              </a:tr>
              <a:tr h="676417">
                <a:tc>
                  <a:txBody>
                    <a:bodyPr/>
                    <a:lstStyle/>
                    <a:p>
                      <a:pPr algn="ctr"/>
                      <a:r>
                        <a:rPr lang="en-GB" sz="900">
                          <a:latin typeface="+mn-lt"/>
                        </a:rPr>
                        <a:t>EON</a:t>
                      </a:r>
                    </a:p>
                  </a:txBody>
                  <a:tcPr marL="6350" marR="6350" marT="6350" marB="0" anchor="ctr"/>
                </a:tc>
                <a:tc>
                  <a:txBody>
                    <a:bodyPr/>
                    <a:lstStyle/>
                    <a:p>
                      <a:pPr algn="ctr">
                        <a:lnSpc>
                          <a:spcPct val="115000"/>
                        </a:lnSpc>
                        <a:spcAft>
                          <a:spcPts val="0"/>
                        </a:spcAft>
                      </a:pPr>
                      <a:r>
                        <a:rPr lang="en-GB" sz="900" kern="1200">
                          <a:solidFill>
                            <a:schemeClr val="tx1"/>
                          </a:solidFill>
                          <a:effectLst/>
                          <a:latin typeface="+mn-lt"/>
                          <a:ea typeface="+mn-ea"/>
                          <a:cs typeface="+mn-cs"/>
                        </a:rPr>
                        <a:t>Support with comments</a:t>
                      </a:r>
                    </a:p>
                  </a:txBody>
                  <a:tcPr marL="59044" marR="59044" marT="0" marB="0" anchor="ctr"/>
                </a:tc>
                <a:tc>
                  <a:txBody>
                    <a:bodyPr/>
                    <a:lstStyle/>
                    <a:p>
                      <a:pPr>
                        <a:lnSpc>
                          <a:spcPct val="115000"/>
                        </a:lnSpc>
                        <a:spcAft>
                          <a:spcPts val="0"/>
                        </a:spcAft>
                      </a:pPr>
                      <a:r>
                        <a:rPr lang="en-US" sz="900">
                          <a:effectLst/>
                          <a:latin typeface="+mn-lt"/>
                          <a:ea typeface="Times New Roman" panose="02020603050405020304" pitchFamily="18" charset="0"/>
                          <a:cs typeface="Times New Roman" panose="02020603050405020304" pitchFamily="18" charset="0"/>
                        </a:rPr>
                        <a:t>We are supportive of now moving to an enduring solution but have the following comments:</a:t>
                      </a:r>
                    </a:p>
                    <a:p>
                      <a:pPr>
                        <a:lnSpc>
                          <a:spcPct val="115000"/>
                        </a:lnSpc>
                        <a:spcAft>
                          <a:spcPts val="0"/>
                        </a:spcAft>
                      </a:pPr>
                      <a:r>
                        <a:rPr lang="en-US" sz="900">
                          <a:effectLst/>
                          <a:latin typeface="+mn-lt"/>
                          <a:ea typeface="Times New Roman" panose="02020603050405020304" pitchFamily="18" charset="0"/>
                          <a:cs typeface="Times New Roman" panose="02020603050405020304" pitchFamily="18" charset="0"/>
                        </a:rPr>
                        <a:t>1. There needs to be test files for invoices (CAZ) and market testing for this following the issues loading the interim files, there needs to be a clear plan when these will be released so it can be linked into Representation </a:t>
                      </a:r>
                    </a:p>
                    <a:p>
                      <a:pPr>
                        <a:lnSpc>
                          <a:spcPct val="115000"/>
                        </a:lnSpc>
                        <a:spcAft>
                          <a:spcPts val="0"/>
                        </a:spcAft>
                      </a:pPr>
                      <a:r>
                        <a:rPr lang="en-US" sz="900">
                          <a:effectLst/>
                          <a:latin typeface="+mn-lt"/>
                          <a:ea typeface="Times New Roman" panose="02020603050405020304" pitchFamily="18" charset="0"/>
                          <a:cs typeface="Times New Roman" panose="02020603050405020304" pitchFamily="18" charset="0"/>
                        </a:rPr>
                        <a:t>the plan and work around the Xmas code freeze (as it is a Feb release).</a:t>
                      </a:r>
                    </a:p>
                    <a:p>
                      <a:pPr>
                        <a:lnSpc>
                          <a:spcPct val="115000"/>
                        </a:lnSpc>
                        <a:spcAft>
                          <a:spcPts val="0"/>
                        </a:spcAft>
                      </a:pPr>
                      <a:r>
                        <a:rPr lang="en-US" sz="900">
                          <a:effectLst/>
                          <a:latin typeface="+mn-lt"/>
                          <a:ea typeface="Times New Roman" panose="02020603050405020304" pitchFamily="18" charset="0"/>
                          <a:cs typeface="Times New Roman" panose="02020603050405020304" pitchFamily="18" charset="0"/>
                        </a:rPr>
                        <a:t>2. There needs to be test files for backing files (ZCS) and market testing for this as the interim process didn’t have backing data, like the invoice testing there needs to be a clear plan on testing as part of delivery.</a:t>
                      </a:r>
                    </a:p>
                    <a:p>
                      <a:pPr>
                        <a:lnSpc>
                          <a:spcPct val="115000"/>
                        </a:lnSpc>
                        <a:spcAft>
                          <a:spcPts val="0"/>
                        </a:spcAft>
                      </a:pPr>
                      <a:r>
                        <a:rPr lang="en-US" sz="900">
                          <a:effectLst/>
                          <a:latin typeface="+mn-lt"/>
                          <a:ea typeface="Times New Roman" panose="02020603050405020304" pitchFamily="18" charset="0"/>
                          <a:cs typeface="Times New Roman" panose="02020603050405020304" pitchFamily="18" charset="0"/>
                        </a:rPr>
                        <a:t>3. We are a bit concerned about post-implementation support. As this is proposed to be released in the Feb '23 major release, the first  invoices won't be received until May which would usually be outside the period for post implementation support. </a:t>
                      </a:r>
                      <a:endParaRPr lang="en-GB" sz="9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36645279"/>
                  </a:ext>
                </a:extLst>
              </a:tr>
            </a:tbl>
          </a:graphicData>
        </a:graphic>
      </p:graphicFrame>
    </p:spTree>
    <p:extLst>
      <p:ext uri="{BB962C8B-B14F-4D97-AF65-F5344CB8AC3E}">
        <p14:creationId xmlns:p14="http://schemas.microsoft.com/office/powerpoint/2010/main" val="1334181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6" y="33246"/>
            <a:ext cx="9028601" cy="568734"/>
          </a:xfrm>
        </p:spPr>
        <p:txBody>
          <a:bodyPr>
            <a:noAutofit/>
          </a:bodyPr>
          <a:lstStyle/>
          <a:p>
            <a:r>
              <a:rPr lang="en-US" sz="1800"/>
              <a:t>XRN4990 - Transfer of Sites with Low Read Submission Performance - MOD0664 </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478136"/>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2426709515"/>
              </p:ext>
            </p:extLst>
          </p:nvPr>
        </p:nvGraphicFramePr>
        <p:xfrm>
          <a:off x="57696" y="850158"/>
          <a:ext cx="9028600" cy="899796"/>
        </p:xfrm>
        <a:graphic>
          <a:graphicData uri="http://schemas.openxmlformats.org/drawingml/2006/table">
            <a:tbl>
              <a:tblPr firstRow="1" bandRow="1">
                <a:tableStyleId>{2D5ABB26-0587-4C30-8999-92F81FD0307C}</a:tableStyleId>
              </a:tblPr>
              <a:tblGrid>
                <a:gridCol w="1240155">
                  <a:extLst>
                    <a:ext uri="{9D8B030D-6E8A-4147-A177-3AD203B41FA5}">
                      <a16:colId xmlns:a16="http://schemas.microsoft.com/office/drawing/2014/main" val="1006639987"/>
                    </a:ext>
                  </a:extLst>
                </a:gridCol>
                <a:gridCol w="1641183">
                  <a:extLst>
                    <a:ext uri="{9D8B030D-6E8A-4147-A177-3AD203B41FA5}">
                      <a16:colId xmlns:a16="http://schemas.microsoft.com/office/drawing/2014/main" val="4080995352"/>
                    </a:ext>
                  </a:extLst>
                </a:gridCol>
                <a:gridCol w="885942">
                  <a:extLst>
                    <a:ext uri="{9D8B030D-6E8A-4147-A177-3AD203B41FA5}">
                      <a16:colId xmlns:a16="http://schemas.microsoft.com/office/drawing/2014/main" val="965499758"/>
                    </a:ext>
                  </a:extLst>
                </a:gridCol>
                <a:gridCol w="1443556">
                  <a:extLst>
                    <a:ext uri="{9D8B030D-6E8A-4147-A177-3AD203B41FA5}">
                      <a16:colId xmlns:a16="http://schemas.microsoft.com/office/drawing/2014/main" val="2553637847"/>
                    </a:ext>
                  </a:extLst>
                </a:gridCol>
                <a:gridCol w="1048123">
                  <a:extLst>
                    <a:ext uri="{9D8B030D-6E8A-4147-A177-3AD203B41FA5}">
                      <a16:colId xmlns:a16="http://schemas.microsoft.com/office/drawing/2014/main" val="201100273"/>
                    </a:ext>
                  </a:extLst>
                </a:gridCol>
                <a:gridCol w="952837">
                  <a:extLst>
                    <a:ext uri="{9D8B030D-6E8A-4147-A177-3AD203B41FA5}">
                      <a16:colId xmlns:a16="http://schemas.microsoft.com/office/drawing/2014/main" val="174316984"/>
                    </a:ext>
                  </a:extLst>
                </a:gridCol>
                <a:gridCol w="952837">
                  <a:extLst>
                    <a:ext uri="{9D8B030D-6E8A-4147-A177-3AD203B41FA5}">
                      <a16:colId xmlns:a16="http://schemas.microsoft.com/office/drawing/2014/main" val="614572945"/>
                    </a:ext>
                  </a:extLst>
                </a:gridCol>
                <a:gridCol w="863967">
                  <a:extLst>
                    <a:ext uri="{9D8B030D-6E8A-4147-A177-3AD203B41FA5}">
                      <a16:colId xmlns:a16="http://schemas.microsoft.com/office/drawing/2014/main" val="2798237816"/>
                    </a:ext>
                  </a:extLst>
                </a:gridCol>
              </a:tblGrid>
              <a:tr h="235248">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293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dirty="0">
                          <a:solidFill>
                            <a:schemeClr val="tx1"/>
                          </a:solidFill>
                          <a:effectLst/>
                          <a:latin typeface="+mn-lt"/>
                          <a:ea typeface="+mn-ea"/>
                          <a:cs typeface="+mn-cs"/>
                          <a:hlinkClick r:id="rId3"/>
                        </a:rPr>
                        <a:t>3034.3 - MT - PO</a:t>
                      </a:r>
                      <a:endParaRPr lang="en-GB" sz="1000" u="none"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Service Area 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90% Shipper, 10% DNO</a:t>
                      </a:r>
                      <a:endParaRPr lang="en-GB" sz="1000"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Shipper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Proposed Nov 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hlinkClick r:id="rId4"/>
                        </a:rPr>
                        <a:t>CP</a:t>
                      </a:r>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kern="1200">
                          <a:solidFill>
                            <a:schemeClr val="tx1"/>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3252466004"/>
              </p:ext>
            </p:extLst>
          </p:nvPr>
        </p:nvGraphicFramePr>
        <p:xfrm>
          <a:off x="57696" y="1878444"/>
          <a:ext cx="9028600" cy="2842363"/>
        </p:xfrm>
        <a:graphic>
          <a:graphicData uri="http://schemas.openxmlformats.org/drawingml/2006/table">
            <a:tbl>
              <a:tblPr firstRow="1" firstCol="1" bandRow="1">
                <a:tableStyleId>{5940675A-B579-460E-94D1-54222C63F5DA}</a:tableStyleId>
              </a:tblPr>
              <a:tblGrid>
                <a:gridCol w="923206">
                  <a:extLst>
                    <a:ext uri="{9D8B030D-6E8A-4147-A177-3AD203B41FA5}">
                      <a16:colId xmlns:a16="http://schemas.microsoft.com/office/drawing/2014/main" val="20001"/>
                    </a:ext>
                  </a:extLst>
                </a:gridCol>
                <a:gridCol w="598516">
                  <a:extLst>
                    <a:ext uri="{9D8B030D-6E8A-4147-A177-3AD203B41FA5}">
                      <a16:colId xmlns:a16="http://schemas.microsoft.com/office/drawing/2014/main" val="20008"/>
                    </a:ext>
                  </a:extLst>
                </a:gridCol>
                <a:gridCol w="7506878">
                  <a:extLst>
                    <a:ext uri="{9D8B030D-6E8A-4147-A177-3AD203B41FA5}">
                      <a16:colId xmlns:a16="http://schemas.microsoft.com/office/drawing/2014/main" val="276152256"/>
                    </a:ext>
                  </a:extLst>
                </a:gridCol>
              </a:tblGrid>
              <a:tr h="378495">
                <a:tc>
                  <a:txBody>
                    <a:bodyPr/>
                    <a:lstStyle/>
                    <a:p>
                      <a:pPr marL="0" algn="ctr" defTabSz="914400" rtl="0" eaLnBrk="1" latinLnBrk="0" hangingPunct="1"/>
                      <a:endParaRPr lang="en-GB" sz="1000" kern="1200">
                        <a:solidFill>
                          <a:schemeClr val="tx1"/>
                        </a:solidFill>
                        <a:latin typeface="+mn-lt"/>
                        <a:ea typeface="+mn-ea"/>
                        <a:cs typeface="+mn-cs"/>
                      </a:endParaRPr>
                    </a:p>
                    <a:p>
                      <a:pPr marL="0" algn="ctr" defTabSz="914400" rtl="0" eaLnBrk="1" latinLnBrk="0" hangingPunct="1"/>
                      <a:r>
                        <a:rPr lang="en-GB" sz="1000" kern="1200">
                          <a:solidFill>
                            <a:schemeClr val="tx1"/>
                          </a:solidFill>
                          <a:latin typeface="+mn-lt"/>
                          <a:ea typeface="+mn-ea"/>
                          <a:cs typeface="+mn-cs"/>
                        </a:rPr>
                        <a:t>Organisation</a:t>
                      </a:r>
                    </a:p>
                  </a:txBody>
                  <a:tcPr>
                    <a:solidFill>
                      <a:schemeClr val="accent4">
                        <a:lumMod val="40000"/>
                        <a:lumOff val="60000"/>
                      </a:schemeClr>
                    </a:solidFill>
                  </a:tcPr>
                </a:tc>
                <a:tc>
                  <a:txBody>
                    <a:bodyPr/>
                    <a:lstStyle/>
                    <a:p>
                      <a:pPr marL="0" algn="ctr" defTabSz="914400" rtl="0" eaLnBrk="1" latinLnBrk="0" hangingPunct="1">
                        <a:lnSpc>
                          <a:spcPct val="100000"/>
                        </a:lnSpc>
                        <a:spcAft>
                          <a:spcPts val="0"/>
                        </a:spcAft>
                      </a:pPr>
                      <a:endParaRPr lang="en-GB" sz="1000" kern="1200">
                        <a:solidFill>
                          <a:schemeClr val="tx1"/>
                        </a:solidFill>
                        <a:latin typeface="+mn-lt"/>
                        <a:ea typeface="+mn-ea"/>
                        <a:cs typeface="+mn-cs"/>
                      </a:endParaRPr>
                    </a:p>
                    <a:p>
                      <a:pPr marL="0" algn="ctr" defTabSz="914400" rtl="0" eaLnBrk="1" latinLnBrk="0" hangingPunct="1">
                        <a:lnSpc>
                          <a:spcPct val="100000"/>
                        </a:lnSpc>
                        <a:spcAft>
                          <a:spcPts val="0"/>
                        </a:spcAft>
                      </a:pPr>
                      <a:r>
                        <a:rPr lang="en-GB" sz="10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pPr algn="l"/>
                      <a:endParaRPr lang="en-GB" sz="1000"/>
                    </a:p>
                    <a:p>
                      <a:pPr algn="l"/>
                      <a:r>
                        <a:rPr lang="en-GB" sz="1000"/>
                        <a:t>Comments</a:t>
                      </a:r>
                    </a:p>
                  </a:txBody>
                  <a:tcPr>
                    <a:solidFill>
                      <a:schemeClr val="accent4">
                        <a:lumMod val="40000"/>
                        <a:lumOff val="60000"/>
                      </a:schemeClr>
                    </a:solidFill>
                  </a:tcPr>
                </a:tc>
                <a:extLst>
                  <a:ext uri="{0D108BD9-81ED-4DB2-BD59-A6C34878D82A}">
                    <a16:rowId xmlns:a16="http://schemas.microsoft.com/office/drawing/2014/main" val="10001"/>
                  </a:ext>
                </a:extLst>
              </a:tr>
              <a:tr h="571285">
                <a:tc>
                  <a:txBody>
                    <a:bodyPr/>
                    <a:lstStyle/>
                    <a:p>
                      <a:pPr algn="ctr"/>
                      <a:r>
                        <a:rPr lang="en-GB" sz="1000">
                          <a:latin typeface="+mn-lt"/>
                        </a:rPr>
                        <a:t>EDF</a:t>
                      </a:r>
                    </a:p>
                  </a:txBody>
                  <a:tcPr marL="6350" marR="6350" marT="6350" marB="0" anchor="ctr"/>
                </a:tc>
                <a:tc>
                  <a:txBody>
                    <a:bodyPr/>
                    <a:lstStyle/>
                    <a:p>
                      <a:pPr algn="ctr">
                        <a:lnSpc>
                          <a:spcPct val="115000"/>
                        </a:lnSpc>
                        <a:spcAft>
                          <a:spcPts val="0"/>
                        </a:spcAft>
                      </a:pPr>
                      <a:r>
                        <a:rPr lang="en-GB" sz="1000" kern="1200">
                          <a:solidFill>
                            <a:schemeClr val="tx1"/>
                          </a:solidFill>
                          <a:effectLst/>
                          <a:latin typeface="+mn-lt"/>
                          <a:ea typeface="+mn-ea"/>
                          <a:cs typeface="+mn-cs"/>
                        </a:rPr>
                        <a:t>Approve</a:t>
                      </a:r>
                    </a:p>
                  </a:txBody>
                  <a:tcPr marL="59044" marR="59044" marT="0" marB="0" anchor="ctr"/>
                </a:tc>
                <a:tc>
                  <a:txBody>
                    <a:bodyPr/>
                    <a:lstStyle/>
                    <a:p>
                      <a:pPr>
                        <a:lnSpc>
                          <a:spcPct val="115000"/>
                        </a:lnSpc>
                        <a:spcAft>
                          <a:spcPts val="0"/>
                        </a:spcAft>
                      </a:pPr>
                      <a:r>
                        <a:rPr lang="en-US" sz="980">
                          <a:effectLst/>
                          <a:latin typeface="+mn-lt"/>
                          <a:ea typeface="Times New Roman" panose="02020603050405020304" pitchFamily="18" charset="0"/>
                          <a:cs typeface="Times New Roman" panose="02020603050405020304" pitchFamily="18" charset="0"/>
                        </a:rPr>
                        <a:t>In the supply point read benchmarks - if one is not hit for example aggregate is not met but individual is met, would all of the MPRNs in the aggregate be moved class irrespective of individual MPRNs hitting their target measures? Could we have some further clarification on the benchmarks please?</a:t>
                      </a:r>
                      <a:endParaRPr lang="en-GB" sz="98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41584291"/>
                  </a:ext>
                </a:extLst>
              </a:tr>
              <a:tr h="1790876">
                <a:tc>
                  <a:txBody>
                    <a:bodyPr/>
                    <a:lstStyle/>
                    <a:p>
                      <a:pPr algn="ctr"/>
                      <a:r>
                        <a:rPr lang="en-GB" sz="1000">
                          <a:latin typeface="+mn-lt"/>
                        </a:rPr>
                        <a:t>Centrica</a:t>
                      </a:r>
                    </a:p>
                  </a:txBody>
                  <a:tcPr marL="6350" marR="6350" marT="6350" marB="0" anchor="ctr"/>
                </a:tc>
                <a:tc>
                  <a:txBody>
                    <a:bodyPr/>
                    <a:lstStyle/>
                    <a:p>
                      <a:pPr algn="ctr">
                        <a:lnSpc>
                          <a:spcPct val="115000"/>
                        </a:lnSpc>
                        <a:spcAft>
                          <a:spcPts val="0"/>
                        </a:spcAft>
                      </a:pPr>
                      <a:endParaRPr lang="en-GB" sz="980" kern="1200">
                        <a:solidFill>
                          <a:schemeClr val="tx1"/>
                        </a:solidFill>
                        <a:effectLst/>
                        <a:latin typeface="+mn-lt"/>
                        <a:ea typeface="+mn-ea"/>
                        <a:cs typeface="+mn-cs"/>
                      </a:endParaRPr>
                    </a:p>
                  </a:txBody>
                  <a:tcPr marL="59044" marR="59044" marT="0" marB="0" anchor="ctr"/>
                </a:tc>
                <a:tc>
                  <a:txBody>
                    <a:bodyPr/>
                    <a:lstStyle/>
                    <a:p>
                      <a:pPr>
                        <a:lnSpc>
                          <a:spcPct val="115000"/>
                        </a:lnSpc>
                        <a:spcAft>
                          <a:spcPts val="0"/>
                        </a:spcAft>
                      </a:pPr>
                      <a:r>
                        <a:rPr lang="en-US" sz="980">
                          <a:effectLst/>
                          <a:latin typeface="+mn-lt"/>
                          <a:ea typeface="Times New Roman" panose="02020603050405020304" pitchFamily="18" charset="0"/>
                          <a:cs typeface="Times New Roman" panose="02020603050405020304" pitchFamily="18" charset="0"/>
                        </a:rPr>
                        <a:t>Please clarify, does a site need to be Class 2 or 3 for a full calendar month before being considered for performance?</a:t>
                      </a:r>
                    </a:p>
                    <a:p>
                      <a:pPr>
                        <a:lnSpc>
                          <a:spcPct val="115000"/>
                        </a:lnSpc>
                        <a:spcAft>
                          <a:spcPts val="0"/>
                        </a:spcAft>
                      </a:pPr>
                      <a:r>
                        <a:rPr lang="en-US" sz="980">
                          <a:effectLst/>
                          <a:latin typeface="+mn-lt"/>
                          <a:ea typeface="Times New Roman" panose="02020603050405020304" pitchFamily="18" charset="0"/>
                          <a:cs typeface="Times New Roman" panose="02020603050405020304" pitchFamily="18" charset="0"/>
                        </a:rPr>
                        <a:t>For example, Supply Point is class changed to Class 3 mid January, the first 3 months of performance to be considered will be February, March, April?</a:t>
                      </a:r>
                    </a:p>
                    <a:p>
                      <a:pPr>
                        <a:lnSpc>
                          <a:spcPct val="115000"/>
                        </a:lnSpc>
                        <a:spcAft>
                          <a:spcPts val="0"/>
                        </a:spcAft>
                      </a:pPr>
                      <a:r>
                        <a:rPr lang="en-US" sz="980">
                          <a:effectLst/>
                          <a:latin typeface="+mn-lt"/>
                          <a:ea typeface="Times New Roman" panose="02020603050405020304" pitchFamily="18" charset="0"/>
                          <a:cs typeface="Times New Roman" panose="02020603050405020304" pitchFamily="18" charset="0"/>
                        </a:rPr>
                        <a:t>It also states that the CDSP will halt Class change activity to Class 2 or 3 after the 20th business day. Please confirm, if a Supply Point has to be effective for a full month to be considered in performance (as with other DDP reporting, has to be a full month to be considered for performance) </a:t>
                      </a:r>
                    </a:p>
                    <a:p>
                      <a:pPr>
                        <a:lnSpc>
                          <a:spcPct val="115000"/>
                        </a:lnSpc>
                        <a:spcAft>
                          <a:spcPts val="0"/>
                        </a:spcAft>
                      </a:pPr>
                      <a:r>
                        <a:rPr lang="en-US" sz="980">
                          <a:effectLst/>
                          <a:latin typeface="+mn-lt"/>
                          <a:ea typeface="Times New Roman" panose="02020603050405020304" pitchFamily="18" charset="0"/>
                          <a:cs typeface="Times New Roman" panose="02020603050405020304" pitchFamily="18" charset="0"/>
                        </a:rPr>
                        <a:t>Class 2 sites have D+5 days to submit actuals read. However, in this modification Class 2 sites have a failure after D+1, This is not acceptable as it will impact sites with intermittent comms that submit actual reads within the UNC specified D+5.</a:t>
                      </a:r>
                    </a:p>
                    <a:p>
                      <a:pPr>
                        <a:lnSpc>
                          <a:spcPct val="115000"/>
                        </a:lnSpc>
                        <a:spcAft>
                          <a:spcPts val="0"/>
                        </a:spcAft>
                      </a:pPr>
                      <a:r>
                        <a:rPr lang="en-US" sz="980">
                          <a:effectLst/>
                          <a:latin typeface="+mn-lt"/>
                          <a:ea typeface="Times New Roman" panose="02020603050405020304" pitchFamily="18" charset="0"/>
                          <a:cs typeface="Times New Roman" panose="02020603050405020304" pitchFamily="18" charset="0"/>
                        </a:rPr>
                        <a:t>The lack of transparency for service cost for the CDSP to move sites is not acceptable. There is no indication on price; Please confirm the difference in approach. Please confirm why we should not move them using DDP reports  for other admin charges, like changing monthly read frequency as per MOD 0692</a:t>
                      </a:r>
                      <a:endParaRPr lang="en-GB" sz="98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36645279"/>
                  </a:ext>
                </a:extLst>
              </a:tr>
            </a:tbl>
          </a:graphicData>
        </a:graphic>
      </p:graphicFrame>
    </p:spTree>
    <p:extLst>
      <p:ext uri="{BB962C8B-B14F-4D97-AF65-F5344CB8AC3E}">
        <p14:creationId xmlns:p14="http://schemas.microsoft.com/office/powerpoint/2010/main" val="27553743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6" y="33246"/>
            <a:ext cx="9028601" cy="568734"/>
          </a:xfrm>
        </p:spPr>
        <p:txBody>
          <a:bodyPr>
            <a:noAutofit/>
          </a:bodyPr>
          <a:lstStyle/>
          <a:p>
            <a:r>
              <a:rPr lang="en-US" sz="1800"/>
              <a:t>CSSC - UK Link Manual updates </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422693"/>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2904228099"/>
              </p:ext>
            </p:extLst>
          </p:nvPr>
        </p:nvGraphicFramePr>
        <p:xfrm>
          <a:off x="57696" y="746537"/>
          <a:ext cx="8970903" cy="1016176"/>
        </p:xfrm>
        <a:graphic>
          <a:graphicData uri="http://schemas.openxmlformats.org/drawingml/2006/table">
            <a:tbl>
              <a:tblPr firstRow="1" bandRow="1">
                <a:tableStyleId>{2D5ABB26-0587-4C30-8999-92F81FD0307C}</a:tableStyleId>
              </a:tblPr>
              <a:tblGrid>
                <a:gridCol w="1232230">
                  <a:extLst>
                    <a:ext uri="{9D8B030D-6E8A-4147-A177-3AD203B41FA5}">
                      <a16:colId xmlns:a16="http://schemas.microsoft.com/office/drawing/2014/main" val="1006639987"/>
                    </a:ext>
                  </a:extLst>
                </a:gridCol>
                <a:gridCol w="1125728">
                  <a:extLst>
                    <a:ext uri="{9D8B030D-6E8A-4147-A177-3AD203B41FA5}">
                      <a16:colId xmlns:a16="http://schemas.microsoft.com/office/drawing/2014/main" val="4080995352"/>
                    </a:ext>
                  </a:extLst>
                </a:gridCol>
                <a:gridCol w="1269242">
                  <a:extLst>
                    <a:ext uri="{9D8B030D-6E8A-4147-A177-3AD203B41FA5}">
                      <a16:colId xmlns:a16="http://schemas.microsoft.com/office/drawing/2014/main" val="965499758"/>
                    </a:ext>
                  </a:extLst>
                </a:gridCol>
                <a:gridCol w="1550336">
                  <a:extLst>
                    <a:ext uri="{9D8B030D-6E8A-4147-A177-3AD203B41FA5}">
                      <a16:colId xmlns:a16="http://schemas.microsoft.com/office/drawing/2014/main" val="2553637847"/>
                    </a:ext>
                  </a:extLst>
                </a:gridCol>
                <a:gridCol w="1041425">
                  <a:extLst>
                    <a:ext uri="{9D8B030D-6E8A-4147-A177-3AD203B41FA5}">
                      <a16:colId xmlns:a16="http://schemas.microsoft.com/office/drawing/2014/main" val="201100273"/>
                    </a:ext>
                  </a:extLst>
                </a:gridCol>
                <a:gridCol w="946748">
                  <a:extLst>
                    <a:ext uri="{9D8B030D-6E8A-4147-A177-3AD203B41FA5}">
                      <a16:colId xmlns:a16="http://schemas.microsoft.com/office/drawing/2014/main" val="174316984"/>
                    </a:ext>
                  </a:extLst>
                </a:gridCol>
                <a:gridCol w="946748">
                  <a:extLst>
                    <a:ext uri="{9D8B030D-6E8A-4147-A177-3AD203B41FA5}">
                      <a16:colId xmlns:a16="http://schemas.microsoft.com/office/drawing/2014/main" val="614572945"/>
                    </a:ext>
                  </a:extLst>
                </a:gridCol>
                <a:gridCol w="858446">
                  <a:extLst>
                    <a:ext uri="{9D8B030D-6E8A-4147-A177-3AD203B41FA5}">
                      <a16:colId xmlns:a16="http://schemas.microsoft.com/office/drawing/2014/main" val="2798237816"/>
                    </a:ext>
                  </a:extLst>
                </a:gridCol>
              </a:tblGrid>
              <a:tr h="235248">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235248">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512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dirty="0">
                          <a:solidFill>
                            <a:schemeClr val="tx1"/>
                          </a:solidFill>
                          <a:effectLst/>
                          <a:latin typeface="+mn-lt"/>
                          <a:ea typeface="+mn-ea"/>
                          <a:cs typeface="+mn-cs"/>
                          <a:hlinkClick r:id="rId3"/>
                        </a:rPr>
                        <a:t>3035.1 - MT - PO</a:t>
                      </a:r>
                      <a:endParaRPr lang="en-GB" sz="1000" u="none"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CSSC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Shipper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CSS Implementation Date – July 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hlinkClick r:id="rId4"/>
                        </a:rPr>
                        <a:t>CP</a:t>
                      </a:r>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438497868"/>
              </p:ext>
            </p:extLst>
          </p:nvPr>
        </p:nvGraphicFramePr>
        <p:xfrm>
          <a:off x="52294" y="2032434"/>
          <a:ext cx="8981706" cy="2248334"/>
        </p:xfrm>
        <a:graphic>
          <a:graphicData uri="http://schemas.openxmlformats.org/drawingml/2006/table">
            <a:tbl>
              <a:tblPr firstRow="1" firstCol="1" bandRow="1">
                <a:tableStyleId>{5940675A-B579-460E-94D1-54222C63F5DA}</a:tableStyleId>
              </a:tblPr>
              <a:tblGrid>
                <a:gridCol w="976923">
                  <a:extLst>
                    <a:ext uri="{9D8B030D-6E8A-4147-A177-3AD203B41FA5}">
                      <a16:colId xmlns:a16="http://schemas.microsoft.com/office/drawing/2014/main" val="20001"/>
                    </a:ext>
                  </a:extLst>
                </a:gridCol>
                <a:gridCol w="851877">
                  <a:extLst>
                    <a:ext uri="{9D8B030D-6E8A-4147-A177-3AD203B41FA5}">
                      <a16:colId xmlns:a16="http://schemas.microsoft.com/office/drawing/2014/main" val="20008"/>
                    </a:ext>
                  </a:extLst>
                </a:gridCol>
                <a:gridCol w="7152906">
                  <a:extLst>
                    <a:ext uri="{9D8B030D-6E8A-4147-A177-3AD203B41FA5}">
                      <a16:colId xmlns:a16="http://schemas.microsoft.com/office/drawing/2014/main" val="276152256"/>
                    </a:ext>
                  </a:extLst>
                </a:gridCol>
              </a:tblGrid>
              <a:tr h="454127">
                <a:tc>
                  <a:txBody>
                    <a:bodyPr/>
                    <a:lstStyle/>
                    <a:p>
                      <a:pPr marL="0" algn="ctr" defTabSz="914400" rtl="0" eaLnBrk="1" latinLnBrk="0" hangingPunct="1"/>
                      <a:endParaRPr lang="en-GB" sz="1000" kern="1200">
                        <a:solidFill>
                          <a:schemeClr val="tx1"/>
                        </a:solidFill>
                        <a:latin typeface="+mn-lt"/>
                        <a:ea typeface="+mn-ea"/>
                        <a:cs typeface="+mn-cs"/>
                      </a:endParaRPr>
                    </a:p>
                    <a:p>
                      <a:pPr marL="0" algn="ctr" defTabSz="914400" rtl="0" eaLnBrk="1" latinLnBrk="0" hangingPunct="1"/>
                      <a:r>
                        <a:rPr lang="en-GB" sz="1000" kern="1200">
                          <a:solidFill>
                            <a:schemeClr val="tx1"/>
                          </a:solidFill>
                          <a:latin typeface="+mn-lt"/>
                          <a:ea typeface="+mn-ea"/>
                          <a:cs typeface="+mn-cs"/>
                        </a:rPr>
                        <a:t>Organisation</a:t>
                      </a:r>
                    </a:p>
                  </a:txBody>
                  <a:tcPr>
                    <a:solidFill>
                      <a:schemeClr val="accent4">
                        <a:lumMod val="40000"/>
                        <a:lumOff val="60000"/>
                      </a:schemeClr>
                    </a:solidFill>
                  </a:tcPr>
                </a:tc>
                <a:tc>
                  <a:txBody>
                    <a:bodyPr/>
                    <a:lstStyle/>
                    <a:p>
                      <a:pPr marL="0" algn="ctr" defTabSz="914400" rtl="0" eaLnBrk="1" latinLnBrk="0" hangingPunct="1">
                        <a:lnSpc>
                          <a:spcPct val="100000"/>
                        </a:lnSpc>
                        <a:spcAft>
                          <a:spcPts val="0"/>
                        </a:spcAft>
                      </a:pPr>
                      <a:endParaRPr lang="en-GB" sz="1000" kern="1200">
                        <a:solidFill>
                          <a:schemeClr val="tx1"/>
                        </a:solidFill>
                        <a:latin typeface="+mn-lt"/>
                        <a:ea typeface="+mn-ea"/>
                        <a:cs typeface="+mn-cs"/>
                      </a:endParaRPr>
                    </a:p>
                    <a:p>
                      <a:pPr marL="0" algn="ctr" defTabSz="914400" rtl="0" eaLnBrk="1" latinLnBrk="0" hangingPunct="1">
                        <a:lnSpc>
                          <a:spcPct val="100000"/>
                        </a:lnSpc>
                        <a:spcAft>
                          <a:spcPts val="0"/>
                        </a:spcAft>
                      </a:pPr>
                      <a:r>
                        <a:rPr lang="en-GB" sz="10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pPr algn="l"/>
                      <a:endParaRPr lang="en-GB" sz="1000"/>
                    </a:p>
                    <a:p>
                      <a:pPr algn="l"/>
                      <a:r>
                        <a:rPr lang="en-GB" sz="1000"/>
                        <a:t>Comments</a:t>
                      </a:r>
                    </a:p>
                  </a:txBody>
                  <a:tcPr>
                    <a:solidFill>
                      <a:schemeClr val="accent4">
                        <a:lumMod val="40000"/>
                        <a:lumOff val="60000"/>
                      </a:schemeClr>
                    </a:solidFill>
                  </a:tcPr>
                </a:tc>
                <a:extLst>
                  <a:ext uri="{0D108BD9-81ED-4DB2-BD59-A6C34878D82A}">
                    <a16:rowId xmlns:a16="http://schemas.microsoft.com/office/drawing/2014/main" val="10001"/>
                  </a:ext>
                </a:extLst>
              </a:tr>
              <a:tr h="598069">
                <a:tc>
                  <a:txBody>
                    <a:bodyPr/>
                    <a:lstStyle/>
                    <a:p>
                      <a:pPr algn="ctr"/>
                      <a:endParaRPr lang="en-GB" sz="1000">
                        <a:latin typeface="+mn-lt"/>
                      </a:endParaRPr>
                    </a:p>
                  </a:txBody>
                  <a:tcPr marL="6350" marR="6350" marT="6350" marB="0" anchor="ctr"/>
                </a:tc>
                <a:tc>
                  <a:txBody>
                    <a:bodyPr/>
                    <a:lstStyle/>
                    <a:p>
                      <a:pPr algn="ctr">
                        <a:lnSpc>
                          <a:spcPct val="115000"/>
                        </a:lnSpc>
                        <a:spcAft>
                          <a:spcPts val="0"/>
                        </a:spcAft>
                      </a:pPr>
                      <a:endParaRPr lang="en-GB" sz="1000" kern="1200">
                        <a:solidFill>
                          <a:schemeClr val="tx1"/>
                        </a:solidFill>
                        <a:effectLst/>
                        <a:latin typeface="+mn-lt"/>
                        <a:ea typeface="+mn-ea"/>
                        <a:cs typeface="+mn-cs"/>
                      </a:endParaRPr>
                    </a:p>
                  </a:txBody>
                  <a:tcPr marL="59044" marR="59044" marT="0" marB="0" anchor="ctr"/>
                </a:tc>
                <a:tc>
                  <a:txBody>
                    <a:bodyPr/>
                    <a:lstStyle/>
                    <a:p>
                      <a:pPr>
                        <a:lnSpc>
                          <a:spcPct val="115000"/>
                        </a:lnSpc>
                        <a:spcAft>
                          <a:spcPts val="0"/>
                        </a:spcAft>
                      </a:pPr>
                      <a:r>
                        <a:rPr lang="en-GB" sz="1000">
                          <a:effectLst/>
                          <a:latin typeface="+mn-lt"/>
                          <a:ea typeface="Times New Roman" panose="02020603050405020304" pitchFamily="18" charset="0"/>
                          <a:cs typeface="Times New Roman" panose="02020603050405020304" pitchFamily="18" charset="0"/>
                        </a:rPr>
                        <a:t>No representations yet.</a:t>
                      </a:r>
                    </a:p>
                  </a:txBody>
                  <a:tcPr marL="68580" marR="68580" marT="0" marB="0" anchor="ctr"/>
                </a:tc>
                <a:extLst>
                  <a:ext uri="{0D108BD9-81ED-4DB2-BD59-A6C34878D82A}">
                    <a16:rowId xmlns:a16="http://schemas.microsoft.com/office/drawing/2014/main" val="941584291"/>
                  </a:ext>
                </a:extLst>
              </a:tr>
              <a:tr h="598069">
                <a:tc>
                  <a:txBody>
                    <a:bodyPr/>
                    <a:lstStyle/>
                    <a:p>
                      <a:pPr algn="ctr"/>
                      <a:endParaRPr lang="en-GB" sz="1000">
                        <a:latin typeface="+mn-lt"/>
                      </a:endParaRPr>
                    </a:p>
                  </a:txBody>
                  <a:tcPr marL="6350" marR="6350" marT="6350" marB="0" anchor="ctr"/>
                </a:tc>
                <a:tc>
                  <a:txBody>
                    <a:bodyPr/>
                    <a:lstStyle/>
                    <a:p>
                      <a:pPr algn="ctr">
                        <a:lnSpc>
                          <a:spcPct val="115000"/>
                        </a:lnSpc>
                        <a:spcAft>
                          <a:spcPts val="0"/>
                        </a:spcAft>
                      </a:pPr>
                      <a:endParaRPr lang="en-GB" sz="1000" kern="1200">
                        <a:solidFill>
                          <a:schemeClr val="tx1"/>
                        </a:solidFill>
                        <a:effectLst/>
                        <a:latin typeface="+mn-lt"/>
                        <a:ea typeface="+mn-ea"/>
                        <a:cs typeface="+mn-cs"/>
                      </a:endParaRPr>
                    </a:p>
                  </a:txBody>
                  <a:tcPr marL="59044" marR="59044" marT="0" marB="0" anchor="ctr"/>
                </a:tc>
                <a:tc>
                  <a:txBody>
                    <a:bodyPr/>
                    <a:lstStyle/>
                    <a:p>
                      <a:pPr>
                        <a:lnSpc>
                          <a:spcPct val="115000"/>
                        </a:lnSpc>
                        <a:spcAft>
                          <a:spcPts val="0"/>
                        </a:spcAft>
                      </a:pPr>
                      <a:endParaRPr lang="en-GB" sz="10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36645279"/>
                  </a:ext>
                </a:extLst>
              </a:tr>
              <a:tr h="598069">
                <a:tc>
                  <a:txBody>
                    <a:bodyPr/>
                    <a:lstStyle/>
                    <a:p>
                      <a:pPr algn="ctr"/>
                      <a:endParaRPr lang="en-GB" sz="1000">
                        <a:latin typeface="+mn-lt"/>
                      </a:endParaRPr>
                    </a:p>
                  </a:txBody>
                  <a:tcPr marL="6350" marR="6350" marT="6350" marB="0" anchor="ctr"/>
                </a:tc>
                <a:tc>
                  <a:txBody>
                    <a:bodyPr/>
                    <a:lstStyle/>
                    <a:p>
                      <a:pPr algn="ctr">
                        <a:lnSpc>
                          <a:spcPct val="115000"/>
                        </a:lnSpc>
                        <a:spcAft>
                          <a:spcPts val="0"/>
                        </a:spcAft>
                      </a:pPr>
                      <a:endParaRPr lang="en-GB" sz="1000" kern="1200">
                        <a:solidFill>
                          <a:schemeClr val="tx1"/>
                        </a:solidFill>
                        <a:effectLst/>
                        <a:latin typeface="+mn-lt"/>
                        <a:ea typeface="+mn-ea"/>
                        <a:cs typeface="+mn-cs"/>
                      </a:endParaRPr>
                    </a:p>
                  </a:txBody>
                  <a:tcPr marL="59044" marR="59044" marT="0" marB="0" anchor="ctr"/>
                </a:tc>
                <a:tc>
                  <a:txBody>
                    <a:bodyPr/>
                    <a:lstStyle/>
                    <a:p>
                      <a:pPr>
                        <a:lnSpc>
                          <a:spcPct val="115000"/>
                        </a:lnSpc>
                        <a:spcAft>
                          <a:spcPts val="0"/>
                        </a:spcAft>
                      </a:pPr>
                      <a:endParaRPr lang="en-GB" sz="10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4307709"/>
                  </a:ext>
                </a:extLst>
              </a:tr>
            </a:tbl>
          </a:graphicData>
        </a:graphic>
      </p:graphicFrame>
    </p:spTree>
    <p:extLst>
      <p:ext uri="{BB962C8B-B14F-4D97-AF65-F5344CB8AC3E}">
        <p14:creationId xmlns:p14="http://schemas.microsoft.com/office/powerpoint/2010/main" val="32928363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271169"/>
            <a:ext cx="8229600" cy="637580"/>
          </a:xfrm>
        </p:spPr>
        <p:txBody>
          <a:bodyPr>
            <a:noAutofit/>
          </a:bodyPr>
          <a:lstStyle/>
          <a:p>
            <a:r>
              <a:rPr lang="en-GB" sz="2000"/>
              <a:t>Standalone Change Documents for Approval (BER, CCR, EQR)</a:t>
            </a:r>
            <a:endParaRPr lang="en-GB" sz="1400">
              <a:latin typeface="Arial"/>
              <a:cs typeface="Arial"/>
            </a:endParaRPr>
          </a:p>
        </p:txBody>
      </p:sp>
      <p:sp>
        <p:nvSpPr>
          <p:cNvPr id="3" name="Content Placeholder 2">
            <a:extLst>
              <a:ext uri="{FF2B5EF4-FFF2-40B4-BE49-F238E27FC236}">
                <a16:creationId xmlns:a16="http://schemas.microsoft.com/office/drawing/2014/main" id="{46664FD0-4BE7-4B08-81D6-8FB1EF60F749}"/>
              </a:ext>
            </a:extLst>
          </p:cNvPr>
          <p:cNvSpPr>
            <a:spLocks noGrp="1"/>
          </p:cNvSpPr>
          <p:nvPr>
            <p:ph idx="1"/>
          </p:nvPr>
        </p:nvSpPr>
        <p:spPr>
          <a:xfrm>
            <a:off x="457200" y="1537072"/>
            <a:ext cx="7220170" cy="1706784"/>
          </a:xfrm>
        </p:spPr>
        <p:txBody>
          <a:bodyPr>
            <a:normAutofit lnSpcReduction="10000"/>
          </a:bodyPr>
          <a:lstStyle/>
          <a:p>
            <a:r>
              <a:rPr lang="en-GB" sz="2000" b="1">
                <a:effectLst/>
                <a:latin typeface="Calibri" panose="020F0502020204030204" pitchFamily="34" charset="0"/>
                <a:ea typeface="Calibri" panose="020F0502020204030204" pitchFamily="34" charset="0"/>
                <a:cs typeface="Times New Roman" panose="02020603050405020304" pitchFamily="18" charset="0"/>
              </a:rPr>
              <a:t>CCR for XRN5458</a:t>
            </a:r>
            <a:r>
              <a:rPr lang="en-GB" sz="2000">
                <a:effectLst/>
                <a:latin typeface="Calibri" panose="020F0502020204030204" pitchFamily="34" charset="0"/>
                <a:ea typeface="Calibri" panose="020F0502020204030204" pitchFamily="34" charset="0"/>
                <a:cs typeface="Times New Roman" panose="02020603050405020304" pitchFamily="18" charset="0"/>
              </a:rPr>
              <a:t> - Contingency Gas Procurement Arrangements when a Supplier acts under a Deed of Undertaking </a:t>
            </a:r>
          </a:p>
          <a:p>
            <a:pPr marL="0" indent="0">
              <a:buNone/>
            </a:pPr>
            <a:endParaRPr lang="en-GB" sz="200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a:latin typeface="Calibri" panose="020F0502020204030204" pitchFamily="34" charset="0"/>
              <a:cs typeface="Times New Roman" panose="02020603050405020304" pitchFamily="18" charset="0"/>
            </a:endParaRPr>
          </a:p>
          <a:p>
            <a:r>
              <a:rPr lang="en-GB" sz="2000" b="1">
                <a:effectLst/>
                <a:latin typeface="Calibri" panose="020F0502020204030204" pitchFamily="34" charset="0"/>
                <a:ea typeface="Calibri" panose="020F0502020204030204" pitchFamily="34" charset="0"/>
                <a:cs typeface="Times New Roman" panose="02020603050405020304" pitchFamily="18" charset="0"/>
              </a:rPr>
              <a:t>BER for XRN5516 </a:t>
            </a:r>
            <a:r>
              <a:rPr lang="en-GB" sz="2000">
                <a:effectLst/>
                <a:latin typeface="Calibri" panose="020F0502020204030204" pitchFamily="34" charset="0"/>
                <a:ea typeface="Calibri" panose="020F0502020204030204" pitchFamily="34" charset="0"/>
                <a:cs typeface="Times New Roman" panose="02020603050405020304" pitchFamily="18" charset="0"/>
              </a:rPr>
              <a:t>– November 22 Major Release Scope </a:t>
            </a:r>
            <a:endParaRPr lang="en-GB" sz="1600"/>
          </a:p>
        </p:txBody>
      </p:sp>
      <p:graphicFrame>
        <p:nvGraphicFramePr>
          <p:cNvPr id="6" name="Object 5">
            <a:extLst>
              <a:ext uri="{FF2B5EF4-FFF2-40B4-BE49-F238E27FC236}">
                <a16:creationId xmlns:a16="http://schemas.microsoft.com/office/drawing/2014/main" id="{C4D4F7B8-A6D6-417B-A44F-ADBF9E3101CF}"/>
              </a:ext>
            </a:extLst>
          </p:cNvPr>
          <p:cNvGraphicFramePr>
            <a:graphicFrameLocks noChangeAspect="1"/>
          </p:cNvGraphicFramePr>
          <p:nvPr>
            <p:extLst>
              <p:ext uri="{D42A27DB-BD31-4B8C-83A1-F6EECF244321}">
                <p14:modId xmlns:p14="http://schemas.microsoft.com/office/powerpoint/2010/main" val="473744898"/>
              </p:ext>
            </p:extLst>
          </p:nvPr>
        </p:nvGraphicFramePr>
        <p:xfrm>
          <a:off x="7804784" y="1412438"/>
          <a:ext cx="1104846" cy="974413"/>
        </p:xfrm>
        <a:graphic>
          <a:graphicData uri="http://schemas.openxmlformats.org/presentationml/2006/ole">
            <mc:AlternateContent xmlns:mc="http://schemas.openxmlformats.org/markup-compatibility/2006">
              <mc:Choice xmlns:v="urn:schemas-microsoft-com:vml" Requires="v">
                <p:oleObj name="Document" showAsIcon="1" r:id="rId3" imgW="914400" imgH="806400" progId="Word.Document.12">
                  <p:embed/>
                </p:oleObj>
              </mc:Choice>
              <mc:Fallback>
                <p:oleObj name="Document" showAsIcon="1" r:id="rId3" imgW="914400" imgH="806400" progId="Word.Document.12">
                  <p:embed/>
                  <p:pic>
                    <p:nvPicPr>
                      <p:cNvPr id="6" name="Object 5">
                        <a:extLst>
                          <a:ext uri="{FF2B5EF4-FFF2-40B4-BE49-F238E27FC236}">
                            <a16:creationId xmlns:a16="http://schemas.microsoft.com/office/drawing/2014/main" id="{C4D4F7B8-A6D6-417B-A44F-ADBF9E3101CF}"/>
                          </a:ext>
                        </a:extLst>
                      </p:cNvPr>
                      <p:cNvPicPr/>
                      <p:nvPr/>
                    </p:nvPicPr>
                    <p:blipFill>
                      <a:blip r:embed="rId4"/>
                      <a:stretch>
                        <a:fillRect/>
                      </a:stretch>
                    </p:blipFill>
                    <p:spPr>
                      <a:xfrm>
                        <a:off x="7804784" y="1412438"/>
                        <a:ext cx="1104846" cy="974413"/>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50FF595F-90A3-41B1-9907-D2D8842B7E21}"/>
              </a:ext>
            </a:extLst>
          </p:cNvPr>
          <p:cNvGraphicFramePr>
            <a:graphicFrameLocks noChangeAspect="1"/>
          </p:cNvGraphicFramePr>
          <p:nvPr>
            <p:extLst>
              <p:ext uri="{D42A27DB-BD31-4B8C-83A1-F6EECF244321}">
                <p14:modId xmlns:p14="http://schemas.microsoft.com/office/powerpoint/2010/main" val="4043519605"/>
              </p:ext>
            </p:extLst>
          </p:nvPr>
        </p:nvGraphicFramePr>
        <p:xfrm>
          <a:off x="7852395" y="2654739"/>
          <a:ext cx="1009623" cy="974413"/>
        </p:xfrm>
        <a:graphic>
          <a:graphicData uri="http://schemas.openxmlformats.org/presentationml/2006/ole">
            <mc:AlternateContent xmlns:mc="http://schemas.openxmlformats.org/markup-compatibility/2006">
              <mc:Choice xmlns:v="urn:schemas-microsoft-com:vml" Requires="v">
                <p:oleObj name="Document" showAsIcon="1" r:id="rId5" imgW="914400" imgH="806400" progId="Word.Document.12">
                  <p:embed/>
                </p:oleObj>
              </mc:Choice>
              <mc:Fallback>
                <p:oleObj name="Document" showAsIcon="1" r:id="rId5" imgW="914400" imgH="806400" progId="Word.Document.12">
                  <p:embed/>
                  <p:pic>
                    <p:nvPicPr>
                      <p:cNvPr id="5" name="Object 4">
                        <a:extLst>
                          <a:ext uri="{FF2B5EF4-FFF2-40B4-BE49-F238E27FC236}">
                            <a16:creationId xmlns:a16="http://schemas.microsoft.com/office/drawing/2014/main" id="{50FF595F-90A3-41B1-9907-D2D8842B7E21}"/>
                          </a:ext>
                        </a:extLst>
                      </p:cNvPr>
                      <p:cNvPicPr/>
                      <p:nvPr/>
                    </p:nvPicPr>
                    <p:blipFill>
                      <a:blip r:embed="rId6"/>
                      <a:stretch>
                        <a:fillRect/>
                      </a:stretch>
                    </p:blipFill>
                    <p:spPr>
                      <a:xfrm>
                        <a:off x="7852395" y="2654739"/>
                        <a:ext cx="1009623" cy="974413"/>
                      </a:xfrm>
                      <a:prstGeom prst="rect">
                        <a:avLst/>
                      </a:prstGeom>
                    </p:spPr>
                  </p:pic>
                </p:oleObj>
              </mc:Fallback>
            </mc:AlternateContent>
          </a:graphicData>
        </a:graphic>
      </p:graphicFrame>
    </p:spTree>
    <p:extLst>
      <p:ext uri="{BB962C8B-B14F-4D97-AF65-F5344CB8AC3E}">
        <p14:creationId xmlns:p14="http://schemas.microsoft.com/office/powerpoint/2010/main" val="160803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CC0C-6A43-492C-87F0-21944FBAC77A}"/>
              </a:ext>
            </a:extLst>
          </p:cNvPr>
          <p:cNvSpPr>
            <a:spLocks noGrp="1"/>
          </p:cNvSpPr>
          <p:nvPr>
            <p:ph type="ctrTitle"/>
          </p:nvPr>
        </p:nvSpPr>
        <p:spPr>
          <a:xfrm>
            <a:off x="685800" y="1850624"/>
            <a:ext cx="7772400" cy="1102519"/>
          </a:xfrm>
        </p:spPr>
        <p:txBody>
          <a:bodyPr>
            <a:normAutofit fontScale="90000"/>
          </a:bodyPr>
          <a:lstStyle/>
          <a:p>
            <a:br>
              <a:rPr lang="en-GB">
                <a:latin typeface="+mn-lt"/>
                <a:cs typeface="Poppins Light"/>
              </a:rPr>
            </a:br>
            <a:r>
              <a:rPr lang="en-GB">
                <a:latin typeface="+mn-lt"/>
                <a:cs typeface="Poppins Light"/>
              </a:rPr>
              <a:t>Delivery Release Options for XRN5186 and XRN5091 and Possible Workarounds</a:t>
            </a:r>
            <a:br>
              <a:rPr lang="en-GB">
                <a:latin typeface="+mn-lt"/>
              </a:rPr>
            </a:br>
            <a:endParaRPr lang="en-GB">
              <a:latin typeface="+mn-lt"/>
            </a:endParaRPr>
          </a:p>
        </p:txBody>
      </p:sp>
    </p:spTree>
    <p:extLst>
      <p:ext uri="{BB962C8B-B14F-4D97-AF65-F5344CB8AC3E}">
        <p14:creationId xmlns:p14="http://schemas.microsoft.com/office/powerpoint/2010/main" val="42299888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p:txBody>
          <a:bodyPr>
            <a:normAutofit/>
          </a:bodyPr>
          <a:lstStyle/>
          <a:p>
            <a:r>
              <a:rPr lang="en-GB">
                <a:latin typeface="Arial"/>
                <a:cs typeface="Arial"/>
              </a:rPr>
              <a:t>Purpose of ChMC Update</a:t>
            </a:r>
            <a:endParaRPr lang="en-GB"/>
          </a:p>
        </p:txBody>
      </p:sp>
      <p:sp>
        <p:nvSpPr>
          <p:cNvPr id="3" name="Content Placeholder 2">
            <a:extLst>
              <a:ext uri="{FF2B5EF4-FFF2-40B4-BE49-F238E27FC236}">
                <a16:creationId xmlns:a16="http://schemas.microsoft.com/office/drawing/2014/main" id="{2F0289D2-D04C-4F0F-9BBD-22F701DD362D}"/>
              </a:ext>
            </a:extLst>
          </p:cNvPr>
          <p:cNvSpPr>
            <a:spLocks noGrp="1"/>
          </p:cNvSpPr>
          <p:nvPr>
            <p:ph idx="1"/>
          </p:nvPr>
        </p:nvSpPr>
        <p:spPr/>
        <p:txBody>
          <a:bodyPr vert="horz" lIns="91440" tIns="45720" rIns="91440" bIns="45720" rtlCol="0" anchor="t">
            <a:normAutofit/>
          </a:bodyPr>
          <a:lstStyle/>
          <a:p>
            <a:pPr marL="161925" indent="-149860">
              <a:spcBef>
                <a:spcPts val="100"/>
              </a:spcBef>
              <a:buFontTx/>
              <a:buChar char="•"/>
              <a:tabLst>
                <a:tab pos="162560" algn="l"/>
              </a:tabLst>
            </a:pPr>
            <a:r>
              <a:rPr lang="en-GB" sz="1200">
                <a:latin typeface="+mn-lt"/>
                <a:cs typeface="Poppins Medium"/>
              </a:rPr>
              <a:t>Summarise the analysis and options for delivery of XRN5091 (Deferral of creation of Class change reads at transfer of ownership) and XRN5186 (MOD0701: Aligning Capacity booking under the UNC and arrangements set out in relevant NExAs) in advance of a June 23 release</a:t>
            </a:r>
          </a:p>
          <a:p>
            <a:pPr marL="161925" indent="-149860">
              <a:spcBef>
                <a:spcPts val="100"/>
              </a:spcBef>
              <a:buFontTx/>
              <a:buChar char="•"/>
              <a:tabLst>
                <a:tab pos="162560" algn="l"/>
              </a:tabLst>
            </a:pPr>
            <a:endParaRPr lang="en-GB" sz="1200">
              <a:latin typeface="+mn-lt"/>
              <a:cs typeface="Poppins Medium"/>
            </a:endParaRPr>
          </a:p>
          <a:p>
            <a:pPr marL="161925" indent="-149860">
              <a:spcBef>
                <a:spcPts val="100"/>
              </a:spcBef>
              <a:buFontTx/>
              <a:buChar char="•"/>
              <a:tabLst>
                <a:tab pos="162560" algn="l"/>
              </a:tabLst>
            </a:pPr>
            <a:r>
              <a:rPr lang="en-GB" sz="1200">
                <a:latin typeface="+mn-lt"/>
                <a:cs typeface="Poppins Medium"/>
              </a:rPr>
              <a:t>Share assessment of the impacts and risks to Customers of delivering XRN5091 and XRN5186 in advance of June 23</a:t>
            </a:r>
          </a:p>
          <a:p>
            <a:pPr marL="12065" indent="0">
              <a:spcBef>
                <a:spcPts val="100"/>
              </a:spcBef>
              <a:buNone/>
              <a:tabLst>
                <a:tab pos="162560" algn="l"/>
              </a:tabLst>
            </a:pPr>
            <a:endParaRPr lang="en-GB" sz="1200">
              <a:latin typeface="+mn-lt"/>
              <a:cs typeface="Poppins Medium"/>
            </a:endParaRPr>
          </a:p>
          <a:p>
            <a:pPr marL="161925" indent="-149860">
              <a:spcBef>
                <a:spcPts val="100"/>
              </a:spcBef>
              <a:buFontTx/>
              <a:buChar char="•"/>
              <a:tabLst>
                <a:tab pos="162560" algn="l"/>
              </a:tabLst>
            </a:pPr>
            <a:r>
              <a:rPr lang="en-GB" sz="1200">
                <a:latin typeface="+mn-lt"/>
                <a:cs typeface="Poppins Medium"/>
              </a:rPr>
              <a:t>Share potential workaround options to reduce the impacts of a June 23 release for XRN5091 and XRN5186</a:t>
            </a:r>
          </a:p>
          <a:p>
            <a:pPr marL="161925" indent="-149860">
              <a:spcBef>
                <a:spcPts val="100"/>
              </a:spcBef>
              <a:buFontTx/>
              <a:buChar char="•"/>
              <a:tabLst>
                <a:tab pos="162560" algn="l"/>
              </a:tabLst>
            </a:pPr>
            <a:endParaRPr lang="en-GB" sz="1200">
              <a:latin typeface="+mn-lt"/>
              <a:cs typeface="Poppins Medium"/>
            </a:endParaRPr>
          </a:p>
          <a:p>
            <a:pPr marL="161925" indent="-149860">
              <a:spcBef>
                <a:spcPts val="100"/>
              </a:spcBef>
              <a:buFontTx/>
              <a:buChar char="•"/>
              <a:tabLst>
                <a:tab pos="162560" algn="l"/>
              </a:tabLst>
            </a:pPr>
            <a:r>
              <a:rPr lang="en-GB" sz="1200">
                <a:latin typeface="+mn-lt"/>
                <a:cs typeface="Poppins Medium"/>
              </a:rPr>
              <a:t>Seek a decision on release options for delivery including workarounds</a:t>
            </a:r>
          </a:p>
          <a:p>
            <a:pPr marL="161925" indent="-149860">
              <a:spcBef>
                <a:spcPts val="100"/>
              </a:spcBef>
              <a:buFontTx/>
              <a:buChar char="•"/>
              <a:tabLst>
                <a:tab pos="162560" algn="l"/>
              </a:tabLst>
            </a:pPr>
            <a:endParaRPr lang="en-GB" sz="1200">
              <a:latin typeface="+mn-lt"/>
              <a:cs typeface="Poppins Medium"/>
            </a:endParaRPr>
          </a:p>
          <a:p>
            <a:pPr marL="161925" indent="-149860">
              <a:spcBef>
                <a:spcPts val="100"/>
              </a:spcBef>
              <a:buFontTx/>
              <a:buChar char="•"/>
              <a:tabLst>
                <a:tab pos="162560" algn="l"/>
              </a:tabLst>
            </a:pPr>
            <a:r>
              <a:rPr lang="en-GB" sz="1200">
                <a:latin typeface="+mn-lt"/>
                <a:cs typeface="Poppins Medium"/>
              </a:rPr>
              <a:t>Appendices: Split phased delivery for XRN5186 and Impact assessments that has been shared previously on XRN5186 and XRN5091</a:t>
            </a:r>
            <a:endParaRPr lang="en-GB" sz="1200">
              <a:latin typeface="Poppins Medium"/>
              <a:cs typeface="Poppins Medium"/>
            </a:endParaRPr>
          </a:p>
          <a:p>
            <a:pPr marL="161925" indent="-149860">
              <a:spcBef>
                <a:spcPts val="100"/>
              </a:spcBef>
              <a:buFontTx/>
              <a:buChar char="•"/>
              <a:tabLst>
                <a:tab pos="162560" algn="l"/>
              </a:tabLst>
            </a:pPr>
            <a:endParaRPr lang="en-GB" sz="1200">
              <a:latin typeface="Poppins Medium"/>
              <a:cs typeface="Poppins Medium"/>
            </a:endParaRPr>
          </a:p>
        </p:txBody>
      </p:sp>
    </p:spTree>
    <p:extLst>
      <p:ext uri="{BB962C8B-B14F-4D97-AF65-F5344CB8AC3E}">
        <p14:creationId xmlns:p14="http://schemas.microsoft.com/office/powerpoint/2010/main" val="4247919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p:txBody>
          <a:bodyPr>
            <a:normAutofit/>
          </a:bodyPr>
          <a:lstStyle/>
          <a:p>
            <a:r>
              <a:rPr lang="en-GB"/>
              <a:t>Summary</a:t>
            </a:r>
          </a:p>
        </p:txBody>
      </p:sp>
      <p:graphicFrame>
        <p:nvGraphicFramePr>
          <p:cNvPr id="4" name="Table 4">
            <a:extLst>
              <a:ext uri="{FF2B5EF4-FFF2-40B4-BE49-F238E27FC236}">
                <a16:creationId xmlns:a16="http://schemas.microsoft.com/office/drawing/2014/main" id="{777931B4-BE2A-4FBD-98EA-BBC38E1F7E01}"/>
              </a:ext>
            </a:extLst>
          </p:cNvPr>
          <p:cNvGraphicFramePr>
            <a:graphicFrameLocks noGrp="1"/>
          </p:cNvGraphicFramePr>
          <p:nvPr/>
        </p:nvGraphicFramePr>
        <p:xfrm>
          <a:off x="237894" y="1720367"/>
          <a:ext cx="8668213" cy="2754904"/>
        </p:xfrm>
        <a:graphic>
          <a:graphicData uri="http://schemas.openxmlformats.org/drawingml/2006/table">
            <a:tbl>
              <a:tblPr firstRow="1" bandRow="1">
                <a:tableStyleId>{5C22544A-7EE6-4342-B048-85BDC9FD1C3A}</a:tableStyleId>
              </a:tblPr>
              <a:tblGrid>
                <a:gridCol w="1538867">
                  <a:extLst>
                    <a:ext uri="{9D8B030D-6E8A-4147-A177-3AD203B41FA5}">
                      <a16:colId xmlns:a16="http://schemas.microsoft.com/office/drawing/2014/main" val="2531672426"/>
                    </a:ext>
                  </a:extLst>
                </a:gridCol>
                <a:gridCol w="1858537">
                  <a:extLst>
                    <a:ext uri="{9D8B030D-6E8A-4147-A177-3AD203B41FA5}">
                      <a16:colId xmlns:a16="http://schemas.microsoft.com/office/drawing/2014/main" val="3724517004"/>
                    </a:ext>
                  </a:extLst>
                </a:gridCol>
                <a:gridCol w="1806497">
                  <a:extLst>
                    <a:ext uri="{9D8B030D-6E8A-4147-A177-3AD203B41FA5}">
                      <a16:colId xmlns:a16="http://schemas.microsoft.com/office/drawing/2014/main" val="322940432"/>
                    </a:ext>
                  </a:extLst>
                </a:gridCol>
                <a:gridCol w="1925444">
                  <a:extLst>
                    <a:ext uri="{9D8B030D-6E8A-4147-A177-3AD203B41FA5}">
                      <a16:colId xmlns:a16="http://schemas.microsoft.com/office/drawing/2014/main" val="2149340256"/>
                    </a:ext>
                  </a:extLst>
                </a:gridCol>
                <a:gridCol w="1538868">
                  <a:extLst>
                    <a:ext uri="{9D8B030D-6E8A-4147-A177-3AD203B41FA5}">
                      <a16:colId xmlns:a16="http://schemas.microsoft.com/office/drawing/2014/main" val="3236554865"/>
                    </a:ext>
                  </a:extLst>
                </a:gridCol>
              </a:tblGrid>
              <a:tr h="442970">
                <a:tc>
                  <a:txBody>
                    <a:bodyPr/>
                    <a:lstStyle/>
                    <a:p>
                      <a:r>
                        <a:rPr lang="en-GB" sz="1000"/>
                        <a:t>Change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De-risked earlier implementation</a:t>
                      </a:r>
                    </a:p>
                    <a:p>
                      <a:endParaRPr lang="en-GB" sz="1000"/>
                    </a:p>
                  </a:txBody>
                  <a:tcPr/>
                </a:tc>
                <a:tc>
                  <a:txBody>
                    <a:bodyPr/>
                    <a:lstStyle/>
                    <a:p>
                      <a:r>
                        <a:rPr lang="en-GB" sz="1000"/>
                        <a:t>Workaround</a:t>
                      </a:r>
                    </a:p>
                  </a:txBody>
                  <a:tcPr/>
                </a:tc>
                <a:tc>
                  <a:txBody>
                    <a:bodyPr/>
                    <a:lstStyle/>
                    <a:p>
                      <a:r>
                        <a:rPr lang="en-GB" sz="1000"/>
                        <a:t>Options</a:t>
                      </a:r>
                    </a:p>
                  </a:txBody>
                  <a:tcPr/>
                </a:tc>
                <a:tc>
                  <a:txBody>
                    <a:bodyPr/>
                    <a:lstStyle/>
                    <a:p>
                      <a:r>
                        <a:rPr lang="en-GB" sz="1000"/>
                        <a:t>Recommendation</a:t>
                      </a:r>
                    </a:p>
                  </a:txBody>
                  <a:tcPr/>
                </a:tc>
                <a:extLst>
                  <a:ext uri="{0D108BD9-81ED-4DB2-BD59-A6C34878D82A}">
                    <a16:rowId xmlns:a16="http://schemas.microsoft.com/office/drawing/2014/main" val="1911042201"/>
                  </a:ext>
                </a:extLst>
              </a:tr>
              <a:tr h="831870">
                <a:tc>
                  <a:txBody>
                    <a:bodyPr/>
                    <a:lstStyle/>
                    <a:p>
                      <a:r>
                        <a:rPr lang="en-GB" sz="1000"/>
                        <a:t>5091</a:t>
                      </a:r>
                    </a:p>
                    <a:p>
                      <a:r>
                        <a:rPr lang="en-GB" sz="1000"/>
                        <a:t>Deferral of creation of Class change reads at transfer of ownership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No options have been identified to deliver earlier than June 23 safely</a:t>
                      </a:r>
                    </a:p>
                    <a:p>
                      <a:endParaRPr lang="en-GB" sz="1000"/>
                    </a:p>
                  </a:txBody>
                  <a:tcPr/>
                </a:tc>
                <a:tc>
                  <a:txBody>
                    <a:bodyPr/>
                    <a:lstStyle/>
                    <a:p>
                      <a:r>
                        <a:rPr lang="en-GB" sz="1000"/>
                        <a:t>No workarounds have been identified which provide a material benefit</a:t>
                      </a:r>
                    </a:p>
                  </a:txBody>
                  <a:tcPr/>
                </a:tc>
                <a:tc>
                  <a:txBody>
                    <a:bodyPr/>
                    <a:lstStyle/>
                    <a:p>
                      <a:pPr marL="228600" indent="-228600">
                        <a:buAutoNum type="arabicPeriod"/>
                      </a:pPr>
                      <a:r>
                        <a:rPr lang="en-GB" sz="1000"/>
                        <a:t>Deliver in a June 23 release</a:t>
                      </a:r>
                    </a:p>
                    <a:p>
                      <a:pPr marL="228600" indent="-228600">
                        <a:buAutoNum type="arabicPeriod"/>
                      </a:pPr>
                      <a:r>
                        <a:rPr lang="en-GB" sz="1000"/>
                        <a:t>Deliver in Feb 23 Release at High Risk</a:t>
                      </a:r>
                    </a:p>
                  </a:txBody>
                  <a:tcPr/>
                </a:tc>
                <a:tc>
                  <a:txBody>
                    <a:bodyPr/>
                    <a:lstStyle/>
                    <a:p>
                      <a:pPr marL="228600" indent="-228600">
                        <a:buAutoNum type="arabicPeriod"/>
                      </a:pPr>
                      <a:r>
                        <a:rPr lang="en-GB" sz="1000"/>
                        <a:t>Xoserve continues to recommend Option 1</a:t>
                      </a:r>
                    </a:p>
                  </a:txBody>
                  <a:tcPr/>
                </a:tc>
                <a:extLst>
                  <a:ext uri="{0D108BD9-81ED-4DB2-BD59-A6C34878D82A}">
                    <a16:rowId xmlns:a16="http://schemas.microsoft.com/office/drawing/2014/main" val="1166874445"/>
                  </a:ext>
                </a:extLst>
              </a:tr>
              <a:tr h="1374394">
                <a:tc>
                  <a:txBody>
                    <a:bodyPr/>
                    <a:lstStyle/>
                    <a:p>
                      <a:r>
                        <a:rPr lang="en-GB" sz="1000"/>
                        <a:t>5186</a:t>
                      </a:r>
                    </a:p>
                    <a:p>
                      <a:r>
                        <a:rPr lang="en-GB" sz="1000"/>
                        <a:t>MOD0701: Aligning Capacity booking under the UNC and arrangements set out in relevant NExAs</a:t>
                      </a:r>
                    </a:p>
                  </a:txBody>
                  <a:tcPr/>
                </a:tc>
                <a:tc>
                  <a:txBody>
                    <a:bodyPr/>
                    <a:lstStyle/>
                    <a:p>
                      <a:r>
                        <a:rPr lang="en-GB" sz="1000"/>
                        <a:t>A split phased option had been identified to safely deliver part of the change earlier. However, as the implementation of a MOD can not be split this is not an option (see slide 11)</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00"/>
                        <a:t>A partial workaround has been identified which can provide a material benefit to Shippers (see slide 7). </a:t>
                      </a:r>
                    </a:p>
                  </a:txBody>
                  <a:tcPr/>
                </a:tc>
                <a:tc>
                  <a:txBody>
                    <a:bodyPr/>
                    <a:lstStyle/>
                    <a:p>
                      <a:pPr marL="228600" indent="-228600">
                        <a:buAutoNum type="arabicPeriod"/>
                      </a:pPr>
                      <a:r>
                        <a:rPr lang="en-GB" sz="1000"/>
                        <a:t>Deliver in a June 23 release</a:t>
                      </a:r>
                    </a:p>
                    <a:p>
                      <a:pPr marL="228600" indent="-228600">
                        <a:buAutoNum type="arabicPeriod"/>
                      </a:pPr>
                      <a:r>
                        <a:rPr lang="en-GB" sz="1000"/>
                        <a:t>Deliver Feb 23 Release at High Risk</a:t>
                      </a:r>
                    </a:p>
                    <a:p>
                      <a:pPr marL="228600" indent="-228600">
                        <a:buAutoNum type="arabicPeriod"/>
                      </a:pPr>
                      <a:r>
                        <a:rPr lang="en-GB" sz="1000"/>
                        <a:t>Deliver in a June 23 release partially mitigated by a workaround</a:t>
                      </a:r>
                    </a:p>
                  </a:txBody>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a:t>Xoserve recommends Option 3</a:t>
                      </a:r>
                    </a:p>
                    <a:p>
                      <a:endParaRPr lang="en-GB" sz="1000"/>
                    </a:p>
                  </a:txBody>
                  <a:tcPr/>
                </a:tc>
                <a:extLst>
                  <a:ext uri="{0D108BD9-81ED-4DB2-BD59-A6C34878D82A}">
                    <a16:rowId xmlns:a16="http://schemas.microsoft.com/office/drawing/2014/main" val="2572051496"/>
                  </a:ext>
                </a:extLst>
              </a:tr>
            </a:tbl>
          </a:graphicData>
        </a:graphic>
      </p:graphicFrame>
      <p:sp>
        <p:nvSpPr>
          <p:cNvPr id="7" name="Content Placeholder 2">
            <a:extLst>
              <a:ext uri="{FF2B5EF4-FFF2-40B4-BE49-F238E27FC236}">
                <a16:creationId xmlns:a16="http://schemas.microsoft.com/office/drawing/2014/main" id="{7F61C2B6-84CA-4D6E-AB3F-1546BBA1498B}"/>
              </a:ext>
            </a:extLst>
          </p:cNvPr>
          <p:cNvSpPr>
            <a:spLocks noGrp="1"/>
          </p:cNvSpPr>
          <p:nvPr>
            <p:ph idx="1"/>
          </p:nvPr>
        </p:nvSpPr>
        <p:spPr>
          <a:xfrm>
            <a:off x="457200" y="905253"/>
            <a:ext cx="8229600" cy="3672408"/>
          </a:xfrm>
        </p:spPr>
        <p:txBody>
          <a:bodyPr vert="horz" lIns="91440" tIns="45720" rIns="91440" bIns="45720" rtlCol="0" anchor="t">
            <a:normAutofit/>
          </a:bodyPr>
          <a:lstStyle/>
          <a:p>
            <a:pPr marL="12065" indent="0">
              <a:spcBef>
                <a:spcPts val="100"/>
              </a:spcBef>
              <a:buNone/>
              <a:tabLst>
                <a:tab pos="162560" algn="l"/>
              </a:tabLst>
            </a:pPr>
            <a:r>
              <a:rPr lang="en-GB" sz="1200">
                <a:latin typeface="+mn-lt"/>
                <a:cs typeface="Poppins Medium"/>
              </a:rPr>
              <a:t>Xoserve have investigated options to deliver XRN5091 and XRN5186 earlier than a June 23 release. In addition any manual workarounds have also been investigated to identify whether a material benefit can be identified in lieu of any system change. </a:t>
            </a:r>
            <a:endParaRPr lang="en-GB" sz="1200">
              <a:latin typeface="Poppins Medium"/>
              <a:cs typeface="Poppins Medium"/>
            </a:endParaRPr>
          </a:p>
          <a:p>
            <a:pPr marL="161925" indent="-149860">
              <a:spcBef>
                <a:spcPts val="100"/>
              </a:spcBef>
              <a:buFontTx/>
              <a:buChar char="•"/>
              <a:tabLst>
                <a:tab pos="162560" algn="l"/>
              </a:tabLst>
            </a:pPr>
            <a:endParaRPr lang="en-GB" sz="1200">
              <a:latin typeface="Poppins Medium"/>
              <a:cs typeface="Poppins Medium"/>
            </a:endParaRPr>
          </a:p>
        </p:txBody>
      </p:sp>
    </p:spTree>
    <p:extLst>
      <p:ext uri="{BB962C8B-B14F-4D97-AF65-F5344CB8AC3E}">
        <p14:creationId xmlns:p14="http://schemas.microsoft.com/office/powerpoint/2010/main" val="29319947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120FA8-956C-47A1-A7AC-10A3597EE589}"/>
              </a:ext>
            </a:extLst>
          </p:cNvPr>
          <p:cNvSpPr>
            <a:spLocks noGrp="1"/>
          </p:cNvSpPr>
          <p:nvPr>
            <p:ph type="body" sz="quarter" idx="17"/>
          </p:nvPr>
        </p:nvSpPr>
        <p:spPr>
          <a:xfrm>
            <a:off x="421467" y="70068"/>
            <a:ext cx="8526467" cy="830997"/>
          </a:xfrm>
        </p:spPr>
        <p:txBody>
          <a:bodyPr/>
          <a:lstStyle/>
          <a:p>
            <a:pPr marL="0" indent="0">
              <a:spcBef>
                <a:spcPct val="0"/>
              </a:spcBef>
              <a:buNone/>
            </a:pPr>
            <a:r>
              <a:rPr lang="en-GB" sz="2400" b="1" kern="1200">
                <a:solidFill>
                  <a:srgbClr val="3E5AA8"/>
                </a:solidFill>
                <a:latin typeface="Arial"/>
                <a:cs typeface="Arial"/>
              </a:rPr>
              <a:t>Risks and Impacts to Customers of Delivering XRN5091 in advance of June 23</a:t>
            </a:r>
          </a:p>
        </p:txBody>
      </p:sp>
      <p:graphicFrame>
        <p:nvGraphicFramePr>
          <p:cNvPr id="4" name="Table 4">
            <a:extLst>
              <a:ext uri="{FF2B5EF4-FFF2-40B4-BE49-F238E27FC236}">
                <a16:creationId xmlns:a16="http://schemas.microsoft.com/office/drawing/2014/main" id="{B12B0677-C2F7-4118-9C4C-38539D15C92D}"/>
              </a:ext>
            </a:extLst>
          </p:cNvPr>
          <p:cNvGraphicFramePr>
            <a:graphicFrameLocks noGrp="1"/>
          </p:cNvGraphicFramePr>
          <p:nvPr/>
        </p:nvGraphicFramePr>
        <p:xfrm>
          <a:off x="81024" y="961519"/>
          <a:ext cx="8981951" cy="1519616"/>
        </p:xfrm>
        <a:graphic>
          <a:graphicData uri="http://schemas.openxmlformats.org/drawingml/2006/table">
            <a:tbl>
              <a:tblPr firstRow="1" bandRow="1">
                <a:tableStyleId>{5C22544A-7EE6-4342-B048-85BDC9FD1C3A}</a:tableStyleId>
              </a:tblPr>
              <a:tblGrid>
                <a:gridCol w="566988">
                  <a:extLst>
                    <a:ext uri="{9D8B030D-6E8A-4147-A177-3AD203B41FA5}">
                      <a16:colId xmlns:a16="http://schemas.microsoft.com/office/drawing/2014/main" val="2874385334"/>
                    </a:ext>
                  </a:extLst>
                </a:gridCol>
                <a:gridCol w="2676436">
                  <a:extLst>
                    <a:ext uri="{9D8B030D-6E8A-4147-A177-3AD203B41FA5}">
                      <a16:colId xmlns:a16="http://schemas.microsoft.com/office/drawing/2014/main" val="2597372770"/>
                    </a:ext>
                  </a:extLst>
                </a:gridCol>
                <a:gridCol w="2373838">
                  <a:extLst>
                    <a:ext uri="{9D8B030D-6E8A-4147-A177-3AD203B41FA5}">
                      <a16:colId xmlns:a16="http://schemas.microsoft.com/office/drawing/2014/main" val="623036905"/>
                    </a:ext>
                  </a:extLst>
                </a:gridCol>
                <a:gridCol w="3364689">
                  <a:extLst>
                    <a:ext uri="{9D8B030D-6E8A-4147-A177-3AD203B41FA5}">
                      <a16:colId xmlns:a16="http://schemas.microsoft.com/office/drawing/2014/main" val="849050795"/>
                    </a:ext>
                  </a:extLst>
                </a:gridCol>
              </a:tblGrid>
              <a:tr h="369081">
                <a:tc>
                  <a:txBody>
                    <a:bodyPr/>
                    <a:lstStyle/>
                    <a:p>
                      <a:r>
                        <a:rPr lang="en-GB" sz="1000" baseline="0">
                          <a:solidFill>
                            <a:schemeClr val="bg1"/>
                          </a:solidFill>
                        </a:rPr>
                        <a:t>XRN</a:t>
                      </a:r>
                    </a:p>
                  </a:txBody>
                  <a:tcPr marL="91327" marR="91327" marT="45664" marB="45664"/>
                </a:tc>
                <a:tc>
                  <a:txBody>
                    <a:bodyPr/>
                    <a:lstStyle/>
                    <a:p>
                      <a:r>
                        <a:rPr lang="en-GB" sz="1000" baseline="0">
                          <a:solidFill>
                            <a:schemeClr val="bg1"/>
                          </a:solidFill>
                        </a:rPr>
                        <a:t>Change Description</a:t>
                      </a:r>
                    </a:p>
                  </a:txBody>
                  <a:tcPr marL="91327" marR="91327" marT="45664" marB="45664"/>
                </a:tc>
                <a:tc>
                  <a:txBody>
                    <a:bodyPr/>
                    <a:lstStyle/>
                    <a:p>
                      <a:r>
                        <a:rPr lang="en-US" sz="1000" b="1" kern="1200" baseline="0">
                          <a:solidFill>
                            <a:schemeClr val="bg1"/>
                          </a:solidFill>
                          <a:latin typeface="+mn-lt"/>
                          <a:ea typeface="+mn-ea"/>
                          <a:cs typeface="+mn-cs"/>
                        </a:rPr>
                        <a:t>Brief description why the change impacts CSS/CSSC</a:t>
                      </a:r>
                      <a:endParaRPr lang="en-GB" sz="1000" b="1" kern="1200" baseline="0">
                        <a:solidFill>
                          <a:schemeClr val="bg1"/>
                        </a:solidFill>
                        <a:latin typeface="+mn-lt"/>
                        <a:ea typeface="+mn-ea"/>
                        <a:cs typeface="+mn-cs"/>
                      </a:endParaRPr>
                    </a:p>
                  </a:txBody>
                  <a:tcPr marL="91327" marR="91327" marT="45664" marB="45664"/>
                </a:tc>
                <a:tc>
                  <a:txBody>
                    <a:bodyPr/>
                    <a:lstStyle/>
                    <a:p>
                      <a:r>
                        <a:rPr lang="en-US" sz="1000" b="1" i="0">
                          <a:solidFill>
                            <a:schemeClr val="bg1"/>
                          </a:solidFill>
                          <a:effectLst/>
                          <a:latin typeface="+mn-lt"/>
                          <a:ea typeface="+mn-ea"/>
                          <a:cs typeface="+mn-cs"/>
                        </a:rPr>
                        <a:t>Common Business Processes with CSS</a:t>
                      </a:r>
                      <a:endParaRPr lang="en-GB" sz="1000" baseline="0">
                        <a:solidFill>
                          <a:schemeClr val="bg1"/>
                        </a:solidFill>
                      </a:endParaRPr>
                    </a:p>
                  </a:txBody>
                  <a:tcPr marL="91327" marR="91327" marT="45664" marB="45664"/>
                </a:tc>
                <a:extLst>
                  <a:ext uri="{0D108BD9-81ED-4DB2-BD59-A6C34878D82A}">
                    <a16:rowId xmlns:a16="http://schemas.microsoft.com/office/drawing/2014/main" val="433019407"/>
                  </a:ext>
                </a:extLst>
              </a:tr>
              <a:tr h="1123488">
                <a:tc>
                  <a:txBody>
                    <a:bodyPr/>
                    <a:lstStyle/>
                    <a:p>
                      <a:r>
                        <a:rPr lang="en-GB" sz="800">
                          <a:solidFill>
                            <a:schemeClr val="tx1"/>
                          </a:solidFill>
                        </a:rPr>
                        <a:t>5091</a:t>
                      </a:r>
                    </a:p>
                  </a:txBody>
                  <a:tcPr marL="91327" marR="91327" marT="45664" marB="45664"/>
                </a:tc>
                <a:tc>
                  <a:txBody>
                    <a:bodyPr/>
                    <a:lstStyle/>
                    <a:p>
                      <a:r>
                        <a:rPr lang="en-GB" sz="800">
                          <a:solidFill>
                            <a:schemeClr val="tx1"/>
                          </a:solidFill>
                        </a:rPr>
                        <a:t>Retaining the opening read window when there is a switch/registrations that results in a change in Class from Class 3 to 4 or from Class 4 to 3 allowing Shippers to submit an opening read. </a:t>
                      </a:r>
                    </a:p>
                  </a:txBody>
                  <a:tcPr marL="91327" marR="91327" marT="45664" marB="45664"/>
                </a:tc>
                <a:tc>
                  <a:txBody>
                    <a:bodyPr/>
                    <a:lstStyle/>
                    <a:p>
                      <a:r>
                        <a:rPr lang="en-US" sz="800" kern="1200">
                          <a:solidFill>
                            <a:schemeClr val="tx1"/>
                          </a:solidFill>
                          <a:latin typeface="+mn-lt"/>
                          <a:ea typeface="+mn-ea"/>
                          <a:cs typeface="+mn-cs"/>
                        </a:rPr>
                        <a:t>As part of CSSC the opening read window is changing which impacts SPA and introduces new validations to Reads and RGMA transactions. </a:t>
                      </a:r>
                    </a:p>
                    <a:p>
                      <a:r>
                        <a:rPr lang="en-US" sz="800" kern="1200">
                          <a:solidFill>
                            <a:schemeClr val="tx1"/>
                          </a:solidFill>
                          <a:latin typeface="+mn-lt"/>
                          <a:ea typeface="+mn-ea"/>
                          <a:cs typeface="+mn-cs"/>
                        </a:rPr>
                        <a:t>XRN5091 will need to change SPA when there is a resultant class change and will need to update the validations to Reads and RGMA transactions.</a:t>
                      </a:r>
                    </a:p>
                  </a:txBody>
                  <a:tcPr marL="91327" marR="91327" marT="45664" marB="45664"/>
                </a:tc>
                <a:tc>
                  <a:txBody>
                    <a:bodyPr/>
                    <a:lstStyle/>
                    <a:p>
                      <a:pPr marL="228600" indent="-228600">
                        <a:buAutoNum type="arabicPeriod"/>
                      </a:pPr>
                      <a:r>
                        <a:rPr lang="en-US" sz="800" b="0" i="0">
                          <a:solidFill>
                            <a:schemeClr val="tx1"/>
                          </a:solidFill>
                          <a:effectLst/>
                          <a:latin typeface="+mn-lt"/>
                          <a:ea typeface="+mn-ea"/>
                          <a:cs typeface="+mn-cs"/>
                        </a:rPr>
                        <a:t>SPA workflow</a:t>
                      </a:r>
                    </a:p>
                    <a:p>
                      <a:pPr marL="228600" indent="-228600">
                        <a:buAutoNum type="arabicPeriod"/>
                      </a:pPr>
                      <a:r>
                        <a:rPr lang="en-US" sz="800" b="0" i="0">
                          <a:solidFill>
                            <a:schemeClr val="tx1"/>
                          </a:solidFill>
                          <a:effectLst/>
                          <a:latin typeface="+mn-lt"/>
                          <a:ea typeface="+mn-ea"/>
                          <a:cs typeface="+mn-cs"/>
                        </a:rPr>
                        <a:t>Read processing (</a:t>
                      </a:r>
                      <a:r>
                        <a:rPr lang="en-US" sz="800" b="0" i="0" kern="1200">
                          <a:solidFill>
                            <a:schemeClr val="tx1"/>
                          </a:solidFill>
                          <a:effectLst/>
                          <a:latin typeface="+mn-lt"/>
                          <a:ea typeface="+mn-ea"/>
                          <a:cs typeface="+mn-cs"/>
                        </a:rPr>
                        <a:t>UMR, UBR, AQI, Must Reads)</a:t>
                      </a:r>
                    </a:p>
                    <a:p>
                      <a:pPr marL="228600" indent="-228600">
                        <a:buAutoNum type="arabicPeriod"/>
                      </a:pPr>
                      <a:r>
                        <a:rPr lang="en-US" sz="800" b="0" i="0" kern="1200">
                          <a:solidFill>
                            <a:schemeClr val="tx1"/>
                          </a:solidFill>
                          <a:effectLst/>
                          <a:latin typeface="+mn-lt"/>
                          <a:ea typeface="+mn-ea"/>
                          <a:cs typeface="+mn-cs"/>
                        </a:rPr>
                        <a:t>RGMA processing (ONUPD, ONJOB)</a:t>
                      </a:r>
                    </a:p>
                  </a:txBody>
                  <a:tcPr marL="91327" marR="91327" marT="45664" marB="45664"/>
                </a:tc>
                <a:extLst>
                  <a:ext uri="{0D108BD9-81ED-4DB2-BD59-A6C34878D82A}">
                    <a16:rowId xmlns:a16="http://schemas.microsoft.com/office/drawing/2014/main" val="2237270865"/>
                  </a:ext>
                </a:extLst>
              </a:tr>
            </a:tbl>
          </a:graphicData>
        </a:graphic>
      </p:graphicFrame>
      <p:graphicFrame>
        <p:nvGraphicFramePr>
          <p:cNvPr id="5" name="Table 4">
            <a:extLst>
              <a:ext uri="{FF2B5EF4-FFF2-40B4-BE49-F238E27FC236}">
                <a16:creationId xmlns:a16="http://schemas.microsoft.com/office/drawing/2014/main" id="{8EB3D6D7-C362-4F0E-B3C8-D90E12CDBAC4}"/>
              </a:ext>
            </a:extLst>
          </p:cNvPr>
          <p:cNvGraphicFramePr>
            <a:graphicFrameLocks noGrp="1"/>
          </p:cNvGraphicFramePr>
          <p:nvPr/>
        </p:nvGraphicFramePr>
        <p:xfrm>
          <a:off x="81023" y="2396254"/>
          <a:ext cx="8981953" cy="2554636"/>
        </p:xfrm>
        <a:graphic>
          <a:graphicData uri="http://schemas.openxmlformats.org/drawingml/2006/table">
            <a:tbl>
              <a:tblPr firstRow="1" bandRow="1">
                <a:tableStyleId>{5C22544A-7EE6-4342-B048-85BDC9FD1C3A}</a:tableStyleId>
              </a:tblPr>
              <a:tblGrid>
                <a:gridCol w="3658353">
                  <a:extLst>
                    <a:ext uri="{9D8B030D-6E8A-4147-A177-3AD203B41FA5}">
                      <a16:colId xmlns:a16="http://schemas.microsoft.com/office/drawing/2014/main" val="2874385334"/>
                    </a:ext>
                  </a:extLst>
                </a:gridCol>
                <a:gridCol w="2831186">
                  <a:extLst>
                    <a:ext uri="{9D8B030D-6E8A-4147-A177-3AD203B41FA5}">
                      <a16:colId xmlns:a16="http://schemas.microsoft.com/office/drawing/2014/main" val="849050795"/>
                    </a:ext>
                  </a:extLst>
                </a:gridCol>
                <a:gridCol w="2492414">
                  <a:extLst>
                    <a:ext uri="{9D8B030D-6E8A-4147-A177-3AD203B41FA5}">
                      <a16:colId xmlns:a16="http://schemas.microsoft.com/office/drawing/2014/main" val="773688839"/>
                    </a:ext>
                  </a:extLst>
                </a:gridCol>
              </a:tblGrid>
              <a:tr h="230146">
                <a:tc>
                  <a:txBody>
                    <a:bodyPr/>
                    <a:lstStyle/>
                    <a:p>
                      <a:r>
                        <a:rPr lang="en-GB" sz="1000" baseline="0">
                          <a:solidFill>
                            <a:schemeClr val="bg1"/>
                          </a:solidFill>
                        </a:rPr>
                        <a:t>Risks to Customers</a:t>
                      </a:r>
                    </a:p>
                  </a:txBody>
                  <a:tcPr marL="91327" marR="91327" marT="45664" marB="45664"/>
                </a:tc>
                <a:tc>
                  <a:txBody>
                    <a:bodyPr/>
                    <a:lstStyle/>
                    <a:p>
                      <a:r>
                        <a:rPr lang="en-US" sz="1000" b="1" i="0">
                          <a:solidFill>
                            <a:schemeClr val="bg1"/>
                          </a:solidFill>
                          <a:effectLst/>
                          <a:latin typeface="+mn-lt"/>
                          <a:ea typeface="+mn-ea"/>
                          <a:cs typeface="+mn-cs"/>
                        </a:rPr>
                        <a:t>Impacts to Customers of Delivery earlier than June 23 Release</a:t>
                      </a:r>
                      <a:endParaRPr lang="en-GB" sz="1000" baseline="0">
                        <a:solidFill>
                          <a:schemeClr val="bg1"/>
                        </a:solidFill>
                      </a:endParaRPr>
                    </a:p>
                  </a:txBody>
                  <a:tcPr marL="91327" marR="91327" marT="45664" marB="45664"/>
                </a:tc>
                <a:tc>
                  <a:txBody>
                    <a:bodyPr/>
                    <a:lstStyle/>
                    <a:p>
                      <a:r>
                        <a:rPr lang="en-GB" sz="1000" baseline="0">
                          <a:solidFill>
                            <a:schemeClr val="bg1"/>
                          </a:solidFill>
                        </a:rPr>
                        <a:t>Impacts to Customer of delivering in June 23 Release</a:t>
                      </a:r>
                    </a:p>
                  </a:txBody>
                  <a:tcPr marL="91327" marR="91327" marT="45664" marB="45664"/>
                </a:tc>
                <a:extLst>
                  <a:ext uri="{0D108BD9-81ED-4DB2-BD59-A6C34878D82A}">
                    <a16:rowId xmlns:a16="http://schemas.microsoft.com/office/drawing/2014/main" val="433019407"/>
                  </a:ext>
                </a:extLst>
              </a:tr>
              <a:tr h="2158508">
                <a:tc>
                  <a:txBody>
                    <a:bodyPr/>
                    <a:lstStyle/>
                    <a:p>
                      <a:r>
                        <a:rPr lang="en-US" sz="800">
                          <a:solidFill>
                            <a:schemeClr val="tx1"/>
                          </a:solidFill>
                        </a:rPr>
                        <a:t>Delivering earlier than June 23 Release creates the following key risks as </a:t>
                      </a:r>
                    </a:p>
                    <a:p>
                      <a:r>
                        <a:rPr lang="en-US" sz="800">
                          <a:solidFill>
                            <a:schemeClr val="tx1"/>
                          </a:solidFill>
                        </a:rPr>
                        <a:t>Nov22 delivery will start Build and Test before CSS Go Live and</a:t>
                      </a:r>
                    </a:p>
                    <a:p>
                      <a:r>
                        <a:rPr lang="en-US" sz="800">
                          <a:solidFill>
                            <a:schemeClr val="tx1"/>
                          </a:solidFill>
                        </a:rPr>
                        <a:t>Feb23 delivery will undertake Build and Test in parallel with CSS PIS:</a:t>
                      </a:r>
                    </a:p>
                    <a:p>
                      <a:endParaRPr lang="en-US" sz="800">
                        <a:solidFill>
                          <a:schemeClr val="tx1"/>
                        </a:solidFill>
                      </a:endParaRPr>
                    </a:p>
                    <a:p>
                      <a:pPr marL="228600" indent="-228600">
                        <a:buFont typeface="+mj-lt"/>
                        <a:buAutoNum type="arabicPeriod"/>
                      </a:pPr>
                      <a:r>
                        <a:rPr lang="en-US" sz="800">
                          <a:solidFill>
                            <a:schemeClr val="tx1"/>
                          </a:solidFill>
                        </a:rPr>
                        <a:t>CSSC processes will not be embedded meaning that confidence of success will be reduced for XRN5091</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800">
                          <a:solidFill>
                            <a:schemeClr val="tx1"/>
                          </a:solidFill>
                        </a:rPr>
                        <a:t>As XRN5091 is building on CSS code, changes in CSS PIS will result in a delay to XRN5091 delivery timescales to allow for the Build, Test and Implementation of the CSS change </a:t>
                      </a:r>
                    </a:p>
                    <a:p>
                      <a:pPr marL="228600" indent="-228600">
                        <a:buFont typeface="+mj-lt"/>
                        <a:buAutoNum type="arabicPeriod"/>
                      </a:pPr>
                      <a:r>
                        <a:rPr lang="en-US" sz="800">
                          <a:solidFill>
                            <a:schemeClr val="tx1"/>
                          </a:solidFill>
                        </a:rPr>
                        <a:t>Code changes during PIS by CSSC may cause a conflict i.e. code might stop working for key processes, or changes would need be retro-fitted to the project track which can lead to code changes for XRN5091, resulting in rework of Design, Build and Test.</a:t>
                      </a:r>
                    </a:p>
                    <a:p>
                      <a:pPr marL="228600" indent="-228600">
                        <a:buFont typeface="+mj-lt"/>
                        <a:buAutoNum type="arabicPeriod"/>
                      </a:pPr>
                      <a:r>
                        <a:rPr lang="en-US" sz="800">
                          <a:solidFill>
                            <a:schemeClr val="tx1"/>
                          </a:solidFill>
                        </a:rPr>
                        <a:t>We may not have stable system performance in CSS PIS which will would impact our ability to Performance Test XRN5091</a:t>
                      </a:r>
                    </a:p>
                    <a:p>
                      <a:pPr marL="0" indent="0">
                        <a:buFont typeface="+mj-lt"/>
                        <a:buNone/>
                      </a:pPr>
                      <a:endParaRPr lang="en-US" sz="800">
                        <a:solidFill>
                          <a:schemeClr val="tx1"/>
                        </a:solidFill>
                      </a:endParaRPr>
                    </a:p>
                  </a:txBody>
                  <a:tcPr marL="91327" marR="91327" marT="45664" marB="45664"/>
                </a:tc>
                <a:tc>
                  <a:txBody>
                    <a:bodyPr/>
                    <a:lstStyle/>
                    <a:p>
                      <a:r>
                        <a:rPr lang="en-US" sz="800" b="0" i="0">
                          <a:solidFill>
                            <a:schemeClr val="tx1"/>
                          </a:solidFill>
                          <a:effectLst/>
                          <a:latin typeface="+mn-lt"/>
                          <a:ea typeface="+mn-ea"/>
                          <a:cs typeface="+mn-cs"/>
                        </a:rPr>
                        <a:t>The following could occur based on the risks identified:</a:t>
                      </a:r>
                    </a:p>
                    <a:p>
                      <a:pPr marL="228600" indent="-228600" algn="l" defTabSz="914400" rtl="0" eaLnBrk="1" latinLnBrk="0" hangingPunct="1">
                        <a:buFont typeface="+mj-lt"/>
                        <a:buAutoNum type="arabicPeriod"/>
                      </a:pPr>
                      <a:r>
                        <a:rPr lang="en-US" sz="800" b="0" i="0" kern="1200">
                          <a:solidFill>
                            <a:schemeClr val="tx1"/>
                          </a:solidFill>
                          <a:effectLst/>
                          <a:latin typeface="+mn-lt"/>
                          <a:ea typeface="+mn-ea"/>
                          <a:cs typeface="+mn-cs"/>
                        </a:rPr>
                        <a:t>Changes in CSSC post Go Live may result in the: </a:t>
                      </a:r>
                    </a:p>
                    <a:p>
                      <a:pPr marL="324000" indent="-228600" algn="l" defTabSz="914400" rtl="0" eaLnBrk="1" latinLnBrk="0" hangingPunct="1">
                        <a:buFont typeface="+mj-lt"/>
                        <a:buAutoNum type="alphaLcPeriod"/>
                      </a:pPr>
                      <a:r>
                        <a:rPr lang="en-US" sz="800" b="0" i="0" kern="1200">
                          <a:solidFill>
                            <a:schemeClr val="tx1"/>
                          </a:solidFill>
                          <a:effectLst/>
                          <a:latin typeface="+mn-lt"/>
                          <a:ea typeface="+mn-ea"/>
                          <a:cs typeface="+mn-cs"/>
                        </a:rPr>
                        <a:t>change being undone when XRN5091 Goes Live. Depending on the criticality of the CSSC change this could impact consumer switching ability or </a:t>
                      </a:r>
                    </a:p>
                    <a:p>
                      <a:pPr marL="324000" indent="-228600" algn="l" defTabSz="914400" rtl="0" eaLnBrk="1" latinLnBrk="0" hangingPunct="1">
                        <a:buFont typeface="+mj-lt"/>
                        <a:buAutoNum type="alphaLcPeriod"/>
                      </a:pPr>
                      <a:r>
                        <a:rPr lang="en-US" sz="800" b="0" i="0">
                          <a:solidFill>
                            <a:schemeClr val="tx1"/>
                          </a:solidFill>
                          <a:effectLst/>
                          <a:latin typeface="+mn-lt"/>
                          <a:ea typeface="+mn-ea"/>
                          <a:cs typeface="+mn-cs"/>
                        </a:rPr>
                        <a:t>consequential changes required on XRN5091. This may result in significant delays due to the associated rework in Design, Build and Test</a:t>
                      </a:r>
                    </a:p>
                    <a:p>
                      <a:pPr marL="0" indent="0">
                        <a:buFont typeface="+mj-lt"/>
                        <a:buNone/>
                      </a:pPr>
                      <a:endParaRPr lang="en-US" sz="800" b="0" i="0">
                        <a:solidFill>
                          <a:schemeClr val="tx1"/>
                        </a:solidFill>
                        <a:effectLst/>
                        <a:latin typeface="+mn-lt"/>
                        <a:ea typeface="+mn-ea"/>
                        <a:cs typeface="+mn-cs"/>
                      </a:endParaRPr>
                    </a:p>
                    <a:p>
                      <a:pPr marL="228600" indent="-228600">
                        <a:buFont typeface="+mj-lt"/>
                        <a:buAutoNum type="arabicPeriod" startAt="2"/>
                      </a:pPr>
                      <a:r>
                        <a:rPr lang="en-US" sz="800" b="0" i="0">
                          <a:solidFill>
                            <a:schemeClr val="tx1"/>
                          </a:solidFill>
                          <a:effectLst/>
                          <a:latin typeface="+mn-lt"/>
                          <a:ea typeface="+mn-ea"/>
                          <a:cs typeface="+mn-cs"/>
                        </a:rPr>
                        <a:t>Increased costs and timelines to deliver XRN5091 and risk of not delivering within the release window</a:t>
                      </a:r>
                    </a:p>
                    <a:p>
                      <a:pPr marL="228600" indent="-228600">
                        <a:buFont typeface="+mj-lt"/>
                        <a:buAutoNum type="arabicPeriod" startAt="2"/>
                      </a:pPr>
                      <a:endParaRPr lang="en-US" sz="800" b="0" i="0">
                        <a:solidFill>
                          <a:schemeClr val="tx1"/>
                        </a:solidFill>
                        <a:effectLst/>
                        <a:latin typeface="+mn-lt"/>
                        <a:ea typeface="+mn-ea"/>
                        <a:cs typeface="+mn-cs"/>
                      </a:endParaRPr>
                    </a:p>
                    <a:p>
                      <a:pPr marL="228600" indent="-228600">
                        <a:buFont typeface="+mj-lt"/>
                        <a:buAutoNum type="arabicPeriod" startAt="2"/>
                      </a:pPr>
                      <a:r>
                        <a:rPr lang="en-US" sz="800" b="0" i="0">
                          <a:solidFill>
                            <a:schemeClr val="tx1"/>
                          </a:solidFill>
                          <a:effectLst/>
                          <a:latin typeface="+mn-lt"/>
                          <a:ea typeface="+mn-ea"/>
                          <a:cs typeface="+mn-cs"/>
                        </a:rPr>
                        <a:t>The change may need to be backed out if there is a negative impact on CSSC performance</a:t>
                      </a:r>
                    </a:p>
                  </a:txBody>
                  <a:tcPr marL="91327" marR="91327" marT="45664" marB="45664"/>
                </a:tc>
                <a:tc>
                  <a:txBody>
                    <a:bodyPr/>
                    <a:lstStyle/>
                    <a:p>
                      <a:pPr marL="228600" indent="-228600" algn="l" defTabSz="914400" rtl="0" eaLnBrk="1" latinLnBrk="0" hangingPunct="1">
                        <a:buAutoNum type="arabicPeriod"/>
                      </a:pPr>
                      <a:r>
                        <a:rPr lang="en-US" sz="800" b="0" i="0" kern="1200">
                          <a:solidFill>
                            <a:schemeClr val="tx1"/>
                          </a:solidFill>
                          <a:effectLst/>
                          <a:latin typeface="+mn-lt"/>
                          <a:ea typeface="+mn-ea"/>
                          <a:cs typeface="+mn-cs"/>
                        </a:rPr>
                        <a:t>Not compliant with UNC rules relating to the opening read window until June 2023</a:t>
                      </a:r>
                    </a:p>
                    <a:p>
                      <a:pPr marL="228600" indent="-228600" algn="l" defTabSz="914400" rtl="0" eaLnBrk="1" latinLnBrk="0" hangingPunct="1">
                        <a:buAutoNum type="arabicPeriod"/>
                      </a:pPr>
                      <a:endParaRPr lang="en-US" sz="800" b="0" i="0" kern="120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800" b="0" i="0" kern="1200">
                          <a:solidFill>
                            <a:schemeClr val="tx1"/>
                          </a:solidFill>
                          <a:effectLst/>
                          <a:latin typeface="+mn-lt"/>
                          <a:ea typeface="+mn-ea"/>
                          <a:cs typeface="+mn-cs"/>
                        </a:rPr>
                        <a:t>Shippers will not be able to submit opening reads when there is a switch with a resultant class change until June 23.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800" b="0" i="0" kern="120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800" b="0" i="0" kern="1200">
                          <a:solidFill>
                            <a:schemeClr val="tx1"/>
                          </a:solidFill>
                          <a:effectLst/>
                          <a:latin typeface="+mn-lt"/>
                          <a:ea typeface="+mn-ea"/>
                          <a:cs typeface="+mn-cs"/>
                        </a:rPr>
                        <a:t>CSS Go Live could result in more instances of switching with a resultant class change. </a:t>
                      </a:r>
                    </a:p>
                    <a:p>
                      <a:pPr marL="228600" indent="-228600" algn="l" defTabSz="914400" rtl="0" eaLnBrk="1" latinLnBrk="0" hangingPunct="1">
                        <a:buAutoNum type="arabicPeriod"/>
                      </a:pPr>
                      <a:endParaRPr lang="en-US" sz="800" b="0" i="0" kern="1200">
                        <a:solidFill>
                          <a:schemeClr val="tx1"/>
                        </a:solidFill>
                        <a:effectLst/>
                        <a:latin typeface="+mn-lt"/>
                        <a:ea typeface="+mn-ea"/>
                        <a:cs typeface="+mn-cs"/>
                      </a:endParaRPr>
                    </a:p>
                    <a:p>
                      <a:pPr marL="228600" indent="-228600" algn="l" defTabSz="914400" rtl="0" eaLnBrk="1" latinLnBrk="0" hangingPunct="1">
                        <a:buAutoNum type="arabicPeriod"/>
                      </a:pPr>
                      <a:endParaRPr lang="en-US" sz="800" b="0" i="0">
                        <a:solidFill>
                          <a:schemeClr val="tx1"/>
                        </a:solidFill>
                        <a:effectLst/>
                        <a:latin typeface="+mn-lt"/>
                        <a:ea typeface="+mn-ea"/>
                        <a:cs typeface="+mn-cs"/>
                      </a:endParaRPr>
                    </a:p>
                  </a:txBody>
                  <a:tcPr marL="91327" marR="91327" marT="45664" marB="45664"/>
                </a:tc>
                <a:extLst>
                  <a:ext uri="{0D108BD9-81ED-4DB2-BD59-A6C34878D82A}">
                    <a16:rowId xmlns:a16="http://schemas.microsoft.com/office/drawing/2014/main" val="2237270865"/>
                  </a:ext>
                </a:extLst>
              </a:tr>
            </a:tbl>
          </a:graphicData>
        </a:graphic>
      </p:graphicFrame>
    </p:spTree>
    <p:extLst>
      <p:ext uri="{BB962C8B-B14F-4D97-AF65-F5344CB8AC3E}">
        <p14:creationId xmlns:p14="http://schemas.microsoft.com/office/powerpoint/2010/main" val="23828276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46416-A9F1-4911-8355-E22A0AF591EE}"/>
              </a:ext>
            </a:extLst>
          </p:cNvPr>
          <p:cNvSpPr/>
          <p:nvPr/>
        </p:nvSpPr>
        <p:spPr>
          <a:xfrm>
            <a:off x="78017" y="3060357"/>
            <a:ext cx="8869918" cy="7014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Table 4">
            <a:extLst>
              <a:ext uri="{FF2B5EF4-FFF2-40B4-BE49-F238E27FC236}">
                <a16:creationId xmlns:a16="http://schemas.microsoft.com/office/drawing/2014/main" id="{B12B0677-C2F7-4118-9C4C-38539D15C92D}"/>
              </a:ext>
            </a:extLst>
          </p:cNvPr>
          <p:cNvGraphicFramePr>
            <a:graphicFrameLocks noGrp="1"/>
          </p:cNvGraphicFramePr>
          <p:nvPr/>
        </p:nvGraphicFramePr>
        <p:xfrm>
          <a:off x="78016" y="833895"/>
          <a:ext cx="8869919" cy="2071352"/>
        </p:xfrm>
        <a:graphic>
          <a:graphicData uri="http://schemas.openxmlformats.org/drawingml/2006/table">
            <a:tbl>
              <a:tblPr firstRow="1" bandRow="1">
                <a:tableStyleId>{5C22544A-7EE6-4342-B048-85BDC9FD1C3A}</a:tableStyleId>
              </a:tblPr>
              <a:tblGrid>
                <a:gridCol w="620226">
                  <a:extLst>
                    <a:ext uri="{9D8B030D-6E8A-4147-A177-3AD203B41FA5}">
                      <a16:colId xmlns:a16="http://schemas.microsoft.com/office/drawing/2014/main" val="2874385334"/>
                    </a:ext>
                  </a:extLst>
                </a:gridCol>
                <a:gridCol w="2927741">
                  <a:extLst>
                    <a:ext uri="{9D8B030D-6E8A-4147-A177-3AD203B41FA5}">
                      <a16:colId xmlns:a16="http://schemas.microsoft.com/office/drawing/2014/main" val="2597372770"/>
                    </a:ext>
                  </a:extLst>
                </a:gridCol>
                <a:gridCol w="2106855">
                  <a:extLst>
                    <a:ext uri="{9D8B030D-6E8A-4147-A177-3AD203B41FA5}">
                      <a16:colId xmlns:a16="http://schemas.microsoft.com/office/drawing/2014/main" val="623036905"/>
                    </a:ext>
                  </a:extLst>
                </a:gridCol>
                <a:gridCol w="2259699">
                  <a:extLst>
                    <a:ext uri="{9D8B030D-6E8A-4147-A177-3AD203B41FA5}">
                      <a16:colId xmlns:a16="http://schemas.microsoft.com/office/drawing/2014/main" val="849050795"/>
                    </a:ext>
                  </a:extLst>
                </a:gridCol>
                <a:gridCol w="955398">
                  <a:extLst>
                    <a:ext uri="{9D8B030D-6E8A-4147-A177-3AD203B41FA5}">
                      <a16:colId xmlns:a16="http://schemas.microsoft.com/office/drawing/2014/main" val="3558683931"/>
                    </a:ext>
                  </a:extLst>
                </a:gridCol>
              </a:tblGrid>
              <a:tr h="324827">
                <a:tc>
                  <a:txBody>
                    <a:bodyPr/>
                    <a:lstStyle/>
                    <a:p>
                      <a:r>
                        <a:rPr lang="en-GB" sz="1000" baseline="0">
                          <a:solidFill>
                            <a:schemeClr val="bg1"/>
                          </a:solidFill>
                        </a:rPr>
                        <a:t>Ref</a:t>
                      </a:r>
                    </a:p>
                  </a:txBody>
                  <a:tcPr marL="91327" marR="91327" marT="45664" marB="45664"/>
                </a:tc>
                <a:tc>
                  <a:txBody>
                    <a:bodyPr/>
                    <a:lstStyle/>
                    <a:p>
                      <a:r>
                        <a:rPr lang="en-GB" sz="1000" baseline="0">
                          <a:solidFill>
                            <a:schemeClr val="bg1"/>
                          </a:solidFill>
                        </a:rPr>
                        <a:t>Workaround</a:t>
                      </a:r>
                    </a:p>
                  </a:txBody>
                  <a:tcPr marL="91327" marR="91327" marT="45664" marB="45664"/>
                </a:tc>
                <a:tc>
                  <a:txBody>
                    <a:bodyPr/>
                    <a:lstStyle/>
                    <a:p>
                      <a:r>
                        <a:rPr lang="en-GB" sz="1000" baseline="0">
                          <a:solidFill>
                            <a:schemeClr val="bg1"/>
                          </a:solidFill>
                        </a:rPr>
                        <a:t>Customer Benefit</a:t>
                      </a:r>
                    </a:p>
                  </a:txBody>
                  <a:tcPr marL="91327" marR="91327" marT="45664" marB="45664"/>
                </a:tc>
                <a:tc>
                  <a:txBody>
                    <a:bodyPr/>
                    <a:lstStyle/>
                    <a:p>
                      <a:r>
                        <a:rPr lang="en-GB" sz="1000" baseline="0">
                          <a:solidFill>
                            <a:schemeClr val="bg1"/>
                          </a:solidFill>
                        </a:rPr>
                        <a:t>Gap</a:t>
                      </a:r>
                    </a:p>
                  </a:txBody>
                  <a:tcPr marL="91327" marR="91327" marT="45664" marB="45664"/>
                </a:tc>
                <a:tc>
                  <a:txBody>
                    <a:bodyPr/>
                    <a:lstStyle/>
                    <a:p>
                      <a:r>
                        <a:rPr lang="en-GB" sz="1000" baseline="0">
                          <a:solidFill>
                            <a:schemeClr val="bg1"/>
                          </a:solidFill>
                        </a:rPr>
                        <a:t>Cost</a:t>
                      </a:r>
                    </a:p>
                  </a:txBody>
                  <a:tcPr marL="91327" marR="91327" marT="45664" marB="45664"/>
                </a:tc>
                <a:extLst>
                  <a:ext uri="{0D108BD9-81ED-4DB2-BD59-A6C34878D82A}">
                    <a16:rowId xmlns:a16="http://schemas.microsoft.com/office/drawing/2014/main" val="433019407"/>
                  </a:ext>
                </a:extLst>
              </a:tr>
              <a:tr h="626323">
                <a:tc>
                  <a:txBody>
                    <a:bodyPr/>
                    <a:lstStyle/>
                    <a:p>
                      <a:r>
                        <a:rPr lang="en-GB" sz="800">
                          <a:solidFill>
                            <a:schemeClr val="tx1"/>
                          </a:solidFill>
                        </a:rPr>
                        <a:t>WA5091_01</a:t>
                      </a:r>
                    </a:p>
                  </a:txBody>
                  <a:tcPr marL="91327" marR="91327" marT="45664" marB="45664"/>
                </a:tc>
                <a:tc>
                  <a:txBody>
                    <a:bodyPr/>
                    <a:lstStyle/>
                    <a:p>
                      <a:r>
                        <a:rPr lang="en-US" sz="800">
                          <a:solidFill>
                            <a:schemeClr val="tx1"/>
                          </a:solidFill>
                        </a:rPr>
                        <a:t>Generate a daily report to Shippers for any MPRN where there has been a registration  with a class change from 3 to 4 or 4 to 3 </a:t>
                      </a:r>
                      <a:endParaRPr lang="en-GB" sz="800">
                        <a:solidFill>
                          <a:schemeClr val="tx1"/>
                        </a:solidFill>
                      </a:endParaRPr>
                    </a:p>
                  </a:txBody>
                  <a:tcPr marL="91327" marR="91327" marT="45664" marB="45664"/>
                </a:tc>
                <a:tc>
                  <a:txBody>
                    <a:bodyPr/>
                    <a:lstStyle/>
                    <a:p>
                      <a:r>
                        <a:rPr lang="en-US" sz="800">
                          <a:solidFill>
                            <a:schemeClr val="tx1"/>
                          </a:solidFill>
                        </a:rPr>
                        <a:t>Shippers will be aware when a registration has resulted in a class change which will close the opening read window</a:t>
                      </a:r>
                      <a:endParaRPr lang="en-GB" sz="800">
                        <a:solidFill>
                          <a:schemeClr val="tx1"/>
                        </a:solidFill>
                      </a:endParaRPr>
                    </a:p>
                  </a:txBody>
                  <a:tcPr marL="91327" marR="91327" marT="45664" marB="45664"/>
                </a:tc>
                <a:tc>
                  <a:txBody>
                    <a:bodyPr/>
                    <a:lstStyle/>
                    <a:p>
                      <a:r>
                        <a:rPr lang="en-US" sz="800">
                          <a:solidFill>
                            <a:schemeClr val="tx1"/>
                          </a:solidFill>
                        </a:rPr>
                        <a:t>1. Shippers will not be able to prevent the estimated read from being generated on D</a:t>
                      </a:r>
                    </a:p>
                    <a:p>
                      <a:r>
                        <a:rPr lang="en-US" sz="800">
                          <a:solidFill>
                            <a:schemeClr val="tx1"/>
                          </a:solidFill>
                        </a:rPr>
                        <a:t>2. Report would have to be productionised due to the volume of switches</a:t>
                      </a:r>
                      <a:endParaRPr lang="en-GB" sz="800">
                        <a:solidFill>
                          <a:schemeClr val="tx1"/>
                        </a:solidFill>
                      </a:endParaRPr>
                    </a:p>
                  </a:txBody>
                  <a:tcPr marL="91327" marR="91327" marT="45664" marB="45664"/>
                </a:tc>
                <a:tc>
                  <a:txBody>
                    <a:bodyPr/>
                    <a:lstStyle/>
                    <a:p>
                      <a:r>
                        <a:rPr lang="en-GB" sz="800">
                          <a:solidFill>
                            <a:schemeClr val="tx1"/>
                          </a:solidFill>
                        </a:rPr>
                        <a:t>Medium</a:t>
                      </a:r>
                    </a:p>
                  </a:txBody>
                  <a:tcPr marL="91327" marR="91327" marT="45664" marB="45664"/>
                </a:tc>
                <a:extLst>
                  <a:ext uri="{0D108BD9-81ED-4DB2-BD59-A6C34878D82A}">
                    <a16:rowId xmlns:a16="http://schemas.microsoft.com/office/drawing/2014/main" val="2237270865"/>
                  </a:ext>
                </a:extLst>
              </a:tr>
              <a:tr h="1120202">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00">
                          <a:solidFill>
                            <a:schemeClr val="tx1"/>
                          </a:solidFill>
                        </a:rPr>
                        <a:t>WA5091_02</a:t>
                      </a:r>
                    </a:p>
                    <a:p>
                      <a:endParaRPr lang="en-GB" sz="800">
                        <a:solidFill>
                          <a:schemeClr val="tx1"/>
                        </a:solidFill>
                      </a:endParaRPr>
                    </a:p>
                  </a:txBody>
                  <a:tcPr marL="91327" marR="91327" marT="45664" marB="45664"/>
                </a:tc>
                <a:tc>
                  <a:txBody>
                    <a:bodyPr/>
                    <a:lstStyle/>
                    <a:p>
                      <a:r>
                        <a:rPr lang="en-US" sz="800">
                          <a:solidFill>
                            <a:schemeClr val="tx1"/>
                          </a:solidFill>
                        </a:rPr>
                        <a:t>Generate a daily report to Shippers for any MPRN where there is a pending registration with a class change from 3 to 4 or 4 to 3</a:t>
                      </a:r>
                      <a:endParaRPr lang="en-GB" sz="800">
                        <a:solidFill>
                          <a:schemeClr val="tx1"/>
                        </a:solidFill>
                      </a:endParaRPr>
                    </a:p>
                  </a:txBody>
                  <a:tcPr marL="91327" marR="91327" marT="45664" marB="45664"/>
                </a:tc>
                <a:tc>
                  <a:txBody>
                    <a:bodyPr/>
                    <a:lstStyle/>
                    <a:p>
                      <a:r>
                        <a:rPr lang="en-US" sz="800">
                          <a:solidFill>
                            <a:schemeClr val="tx1"/>
                          </a:solidFill>
                        </a:rPr>
                        <a:t>Shippers will be aware when a registration has resulted in a class change which will close the opening read window</a:t>
                      </a:r>
                      <a:endParaRPr lang="en-GB" sz="800">
                        <a:solidFill>
                          <a:schemeClr val="tx1"/>
                        </a:solidFill>
                      </a:endParaRPr>
                    </a:p>
                  </a:txBody>
                  <a:tcPr marL="91327" marR="91327" marT="45664" marB="45664"/>
                </a:tc>
                <a:tc>
                  <a:txBody>
                    <a:bodyPr/>
                    <a:lstStyle/>
                    <a:p>
                      <a:r>
                        <a:rPr lang="en-US" sz="800">
                          <a:solidFill>
                            <a:schemeClr val="tx1"/>
                          </a:solidFill>
                        </a:rPr>
                        <a:t>1. Shippers will not be able to prevent the estimated read from being generated on D</a:t>
                      </a:r>
                    </a:p>
                    <a:p>
                      <a:r>
                        <a:rPr lang="en-US" sz="800">
                          <a:solidFill>
                            <a:schemeClr val="tx1"/>
                          </a:solidFill>
                        </a:rPr>
                        <a:t>2. Report would have to be productionised due to the volume of switches</a:t>
                      </a:r>
                    </a:p>
                    <a:p>
                      <a:r>
                        <a:rPr lang="en-US" sz="800">
                          <a:solidFill>
                            <a:schemeClr val="tx1"/>
                          </a:solidFill>
                        </a:rPr>
                        <a:t>3. If the report is issued prior to D-1 then the registration may be cancelled or another BRN could be received with a different class </a:t>
                      </a:r>
                      <a:endParaRPr lang="en-GB" sz="800">
                        <a:solidFill>
                          <a:schemeClr val="tx1"/>
                        </a:solidFill>
                      </a:endParaRPr>
                    </a:p>
                  </a:txBody>
                  <a:tcPr marL="91327" marR="91327" marT="45664" marB="45664"/>
                </a:tc>
                <a:tc>
                  <a:txBody>
                    <a:bodyPr/>
                    <a:lstStyle/>
                    <a:p>
                      <a:r>
                        <a:rPr lang="en-GB" sz="800">
                          <a:solidFill>
                            <a:schemeClr val="tx1"/>
                          </a:solidFill>
                        </a:rPr>
                        <a:t>Medium</a:t>
                      </a:r>
                    </a:p>
                  </a:txBody>
                  <a:tcPr marL="91327" marR="91327" marT="45664" marB="45664"/>
                </a:tc>
                <a:extLst>
                  <a:ext uri="{0D108BD9-81ED-4DB2-BD59-A6C34878D82A}">
                    <a16:rowId xmlns:a16="http://schemas.microsoft.com/office/drawing/2014/main" val="1407187232"/>
                  </a:ext>
                </a:extLst>
              </a:tr>
            </a:tbl>
          </a:graphicData>
        </a:graphic>
      </p:graphicFrame>
      <p:sp>
        <p:nvSpPr>
          <p:cNvPr id="5" name="Text Placeholder 1">
            <a:extLst>
              <a:ext uri="{FF2B5EF4-FFF2-40B4-BE49-F238E27FC236}">
                <a16:creationId xmlns:a16="http://schemas.microsoft.com/office/drawing/2014/main" id="{7C8CD65F-172B-406F-8E73-760703DBBC8C}"/>
              </a:ext>
            </a:extLst>
          </p:cNvPr>
          <p:cNvSpPr txBox="1">
            <a:spLocks/>
          </p:cNvSpPr>
          <p:nvPr/>
        </p:nvSpPr>
        <p:spPr>
          <a:xfrm>
            <a:off x="78016" y="155565"/>
            <a:ext cx="8987969" cy="461665"/>
          </a:xfrm>
          <a:prstGeom prst="rect">
            <a:avLst/>
          </a:prstGeom>
        </p:spPr>
        <p:txBody>
          <a:bodyPr vert="horz" wrap="square" lIns="91440" tIns="45720" rIns="91440" bIns="45720" rtlCol="0">
            <a:spAutoFit/>
          </a:bodyPr>
          <a:lstStyle>
            <a:lvl1pPr marL="342900" indent="-342900" algn="ctr" defTabSz="914400" rtl="0" eaLnBrk="1" latinLnBrk="0" hangingPunct="1">
              <a:spcBef>
                <a:spcPct val="20000"/>
              </a:spcBef>
              <a:buFont typeface="Arial" panose="020B0604020202020204" pitchFamily="34" charset="0"/>
              <a:buChar char="•"/>
              <a:defRPr kumimoji="0" lang="en-GB" sz="2597" b="0" i="0" u="none" strike="noStrike" kern="0" cap="none" spc="0" normalizeH="0" baseline="0" noProof="0" dirty="0" smtClean="0">
                <a:ln>
                  <a:noFill/>
                </a:ln>
                <a:solidFill>
                  <a:srgbClr val="FFBA1A"/>
                </a:solidFill>
                <a:effectLst/>
                <a:uLnTx/>
                <a:uFillTx/>
                <a:latin typeface="Poppins Light" panose="00000400000000000000" pitchFamily="2" charset="0"/>
                <a:ea typeface="+mj-ea"/>
                <a:cs typeface="Poppins Light" panose="00000400000000000000" pitchFamily="2"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buFont typeface="Arial" panose="020B0604020202020204" pitchFamily="34" charset="0"/>
              <a:buNone/>
            </a:pPr>
            <a:r>
              <a:rPr lang="en-US" sz="2400" b="1" kern="1200">
                <a:solidFill>
                  <a:srgbClr val="3E5AA8"/>
                </a:solidFill>
                <a:latin typeface="Arial"/>
                <a:cs typeface="Arial"/>
              </a:rPr>
              <a:t>Workarounds Assessed and Discounted for XRN5091</a:t>
            </a:r>
          </a:p>
        </p:txBody>
      </p:sp>
      <p:sp>
        <p:nvSpPr>
          <p:cNvPr id="3" name="TextBox 2">
            <a:extLst>
              <a:ext uri="{FF2B5EF4-FFF2-40B4-BE49-F238E27FC236}">
                <a16:creationId xmlns:a16="http://schemas.microsoft.com/office/drawing/2014/main" id="{3AB5F63F-372D-4B39-8F76-0DF52427AC17}"/>
              </a:ext>
            </a:extLst>
          </p:cNvPr>
          <p:cNvSpPr txBox="1"/>
          <p:nvPr/>
        </p:nvSpPr>
        <p:spPr>
          <a:xfrm>
            <a:off x="78016" y="3060357"/>
            <a:ext cx="8869918" cy="584775"/>
          </a:xfrm>
          <a:prstGeom prst="rect">
            <a:avLst/>
          </a:prstGeom>
          <a:noFill/>
        </p:spPr>
        <p:txBody>
          <a:bodyPr wrap="square" rtlCol="0">
            <a:spAutoFit/>
          </a:bodyPr>
          <a:lstStyle/>
          <a:p>
            <a:r>
              <a:rPr lang="en-GB" sz="800">
                <a:solidFill>
                  <a:schemeClr val="bg1"/>
                </a:solidFill>
              </a:rPr>
              <a:t>Without system changes to CSSC there isn’t a workaround which will allow incoming Shippers to provide an opening read without using the Shipper Agreed Reads process. </a:t>
            </a:r>
          </a:p>
          <a:p>
            <a:endParaRPr lang="en-GB" sz="800">
              <a:solidFill>
                <a:schemeClr val="bg1"/>
              </a:solidFill>
            </a:endParaRPr>
          </a:p>
          <a:p>
            <a:r>
              <a:rPr lang="en-GB" sz="800">
                <a:solidFill>
                  <a:schemeClr val="bg1"/>
                </a:solidFill>
              </a:rPr>
              <a:t>The above workarounds have been identified which will provide incoming Shippers visibility of where a switch/registration results in a class change however Shippers will not be able to prevent the generation of an estimated read which subsequently closes the opening read window. </a:t>
            </a:r>
          </a:p>
        </p:txBody>
      </p:sp>
    </p:spTree>
    <p:extLst>
      <p:ext uri="{BB962C8B-B14F-4D97-AF65-F5344CB8AC3E}">
        <p14:creationId xmlns:p14="http://schemas.microsoft.com/office/powerpoint/2010/main" val="36830529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120FA8-956C-47A1-A7AC-10A3597EE589}"/>
              </a:ext>
            </a:extLst>
          </p:cNvPr>
          <p:cNvSpPr>
            <a:spLocks noGrp="1"/>
          </p:cNvSpPr>
          <p:nvPr>
            <p:ph type="body" sz="quarter" idx="17"/>
          </p:nvPr>
        </p:nvSpPr>
        <p:spPr>
          <a:xfrm>
            <a:off x="421467" y="70068"/>
            <a:ext cx="8526467" cy="830997"/>
          </a:xfrm>
        </p:spPr>
        <p:txBody>
          <a:bodyPr/>
          <a:lstStyle/>
          <a:p>
            <a:pPr marL="0" indent="0">
              <a:spcBef>
                <a:spcPct val="0"/>
              </a:spcBef>
              <a:buNone/>
            </a:pPr>
            <a:r>
              <a:rPr lang="en-GB" sz="2400" b="1" kern="1200">
                <a:solidFill>
                  <a:srgbClr val="3E5AA8"/>
                </a:solidFill>
                <a:latin typeface="Arial"/>
                <a:cs typeface="Arial"/>
              </a:rPr>
              <a:t>Risks and Impacts to Customers of Delivering XRN5186 in advance of June 23</a:t>
            </a:r>
          </a:p>
        </p:txBody>
      </p:sp>
      <p:graphicFrame>
        <p:nvGraphicFramePr>
          <p:cNvPr id="4" name="Table 4">
            <a:extLst>
              <a:ext uri="{FF2B5EF4-FFF2-40B4-BE49-F238E27FC236}">
                <a16:creationId xmlns:a16="http://schemas.microsoft.com/office/drawing/2014/main" id="{B12B0677-C2F7-4118-9C4C-38539D15C92D}"/>
              </a:ext>
            </a:extLst>
          </p:cNvPr>
          <p:cNvGraphicFramePr>
            <a:graphicFrameLocks noGrp="1"/>
          </p:cNvGraphicFramePr>
          <p:nvPr/>
        </p:nvGraphicFramePr>
        <p:xfrm>
          <a:off x="57874" y="961519"/>
          <a:ext cx="8985812" cy="1640931"/>
        </p:xfrm>
        <a:graphic>
          <a:graphicData uri="http://schemas.openxmlformats.org/drawingml/2006/table">
            <a:tbl>
              <a:tblPr firstRow="1" bandRow="1">
                <a:tableStyleId>{5C22544A-7EE6-4342-B048-85BDC9FD1C3A}</a:tableStyleId>
              </a:tblPr>
              <a:tblGrid>
                <a:gridCol w="567232">
                  <a:extLst>
                    <a:ext uri="{9D8B030D-6E8A-4147-A177-3AD203B41FA5}">
                      <a16:colId xmlns:a16="http://schemas.microsoft.com/office/drawing/2014/main" val="2874385334"/>
                    </a:ext>
                  </a:extLst>
                </a:gridCol>
                <a:gridCol w="1746503">
                  <a:extLst>
                    <a:ext uri="{9D8B030D-6E8A-4147-A177-3AD203B41FA5}">
                      <a16:colId xmlns:a16="http://schemas.microsoft.com/office/drawing/2014/main" val="2597372770"/>
                    </a:ext>
                  </a:extLst>
                </a:gridCol>
                <a:gridCol w="2855446">
                  <a:extLst>
                    <a:ext uri="{9D8B030D-6E8A-4147-A177-3AD203B41FA5}">
                      <a16:colId xmlns:a16="http://schemas.microsoft.com/office/drawing/2014/main" val="623036905"/>
                    </a:ext>
                  </a:extLst>
                </a:gridCol>
                <a:gridCol w="3816631">
                  <a:extLst>
                    <a:ext uri="{9D8B030D-6E8A-4147-A177-3AD203B41FA5}">
                      <a16:colId xmlns:a16="http://schemas.microsoft.com/office/drawing/2014/main" val="849050795"/>
                    </a:ext>
                  </a:extLst>
                </a:gridCol>
              </a:tblGrid>
              <a:tr h="365428">
                <a:tc>
                  <a:txBody>
                    <a:bodyPr/>
                    <a:lstStyle/>
                    <a:p>
                      <a:r>
                        <a:rPr lang="en-GB" sz="1000" baseline="0">
                          <a:solidFill>
                            <a:schemeClr val="bg1"/>
                          </a:solidFill>
                        </a:rPr>
                        <a:t>XRN</a:t>
                      </a:r>
                    </a:p>
                  </a:txBody>
                  <a:tcPr marL="91327" marR="91327" marT="45664" marB="45664"/>
                </a:tc>
                <a:tc>
                  <a:txBody>
                    <a:bodyPr/>
                    <a:lstStyle/>
                    <a:p>
                      <a:r>
                        <a:rPr lang="en-GB" sz="1000" baseline="0">
                          <a:solidFill>
                            <a:schemeClr val="bg1"/>
                          </a:solidFill>
                        </a:rPr>
                        <a:t>Change Description</a:t>
                      </a:r>
                    </a:p>
                  </a:txBody>
                  <a:tcPr marL="91327" marR="91327" marT="45664" marB="45664"/>
                </a:tc>
                <a:tc>
                  <a:txBody>
                    <a:bodyPr/>
                    <a:lstStyle/>
                    <a:p>
                      <a:r>
                        <a:rPr lang="en-US" sz="1000" b="0" i="0">
                          <a:solidFill>
                            <a:schemeClr val="bg1"/>
                          </a:solidFill>
                          <a:effectLst/>
                          <a:latin typeface="+mn-lt"/>
                          <a:ea typeface="+mn-ea"/>
                          <a:cs typeface="+mn-cs"/>
                        </a:rPr>
                        <a:t>Brief description why the change impacts CSS/CSSC</a:t>
                      </a:r>
                      <a:endParaRPr lang="en-GB" sz="1000" baseline="0">
                        <a:solidFill>
                          <a:schemeClr val="bg1"/>
                        </a:solidFill>
                      </a:endParaRPr>
                    </a:p>
                  </a:txBody>
                  <a:tcPr marL="91327" marR="91327" marT="45664" marB="45664"/>
                </a:tc>
                <a:tc>
                  <a:txBody>
                    <a:bodyPr/>
                    <a:lstStyle/>
                    <a:p>
                      <a:r>
                        <a:rPr lang="en-US" sz="1000" b="1" i="0">
                          <a:solidFill>
                            <a:schemeClr val="bg1"/>
                          </a:solidFill>
                          <a:effectLst/>
                          <a:latin typeface="+mn-lt"/>
                          <a:ea typeface="+mn-ea"/>
                          <a:cs typeface="+mn-cs"/>
                        </a:rPr>
                        <a:t>Common Business Processes with CSS</a:t>
                      </a:r>
                      <a:endParaRPr lang="en-GB" sz="1000" baseline="0">
                        <a:solidFill>
                          <a:schemeClr val="bg1"/>
                        </a:solidFill>
                      </a:endParaRPr>
                    </a:p>
                  </a:txBody>
                  <a:tcPr marL="91327" marR="91327" marT="45664" marB="45664"/>
                </a:tc>
                <a:extLst>
                  <a:ext uri="{0D108BD9-81ED-4DB2-BD59-A6C34878D82A}">
                    <a16:rowId xmlns:a16="http://schemas.microsoft.com/office/drawing/2014/main" val="433019407"/>
                  </a:ext>
                </a:extLst>
              </a:tr>
              <a:tr h="1244803">
                <a:tc>
                  <a:txBody>
                    <a:bodyPr/>
                    <a:lstStyle/>
                    <a:p>
                      <a:r>
                        <a:rPr lang="en-GB" sz="800">
                          <a:solidFill>
                            <a:schemeClr val="tx1"/>
                          </a:solidFill>
                        </a:rPr>
                        <a:t>5186</a:t>
                      </a:r>
                    </a:p>
                  </a:txBody>
                  <a:tcPr marL="91327" marR="91327" marT="45664" marB="45664"/>
                </a:tc>
                <a:tc>
                  <a:txBody>
                    <a:bodyPr/>
                    <a:lstStyle/>
                    <a:p>
                      <a:r>
                        <a:rPr lang="en-US" sz="800" b="0" i="0">
                          <a:solidFill>
                            <a:schemeClr val="tx1"/>
                          </a:solidFill>
                          <a:effectLst/>
                          <a:latin typeface="+mn-lt"/>
                          <a:ea typeface="+mn-ea"/>
                          <a:cs typeface="+mn-cs"/>
                        </a:rPr>
                        <a:t>MOD0701 - Aligning Capacity booking under the UNC and arrangements set out in relevant NEXAs</a:t>
                      </a:r>
                      <a:endParaRPr lang="en-GB" sz="800">
                        <a:solidFill>
                          <a:schemeClr val="tx1"/>
                        </a:solidFill>
                      </a:endParaRPr>
                    </a:p>
                  </a:txBody>
                  <a:tcPr marL="91327" marR="91327" marT="45664" marB="45664"/>
                </a:tc>
                <a:tc>
                  <a:txBody>
                    <a:bodyPr/>
                    <a:lstStyle/>
                    <a:p>
                      <a:r>
                        <a:rPr lang="en-US" sz="800">
                          <a:solidFill>
                            <a:schemeClr val="tx1"/>
                          </a:solidFill>
                        </a:rPr>
                        <a:t>CSSC is introducing new </a:t>
                      </a:r>
                    </a:p>
                    <a:p>
                      <a:r>
                        <a:rPr lang="en-US" sz="800">
                          <a:solidFill>
                            <a:schemeClr val="tx1"/>
                          </a:solidFill>
                        </a:rPr>
                        <a:t>processes (nomination, settlement details, associating settlement details, default values to switch or registration) to support settlement processes. </a:t>
                      </a:r>
                    </a:p>
                    <a:p>
                      <a:r>
                        <a:rPr lang="en-US" sz="800">
                          <a:solidFill>
                            <a:schemeClr val="tx1"/>
                          </a:solidFill>
                        </a:rPr>
                        <a:t>These new processes will need to be updated to add in further validations to ensure that the capacity is not set higher than the NExA. </a:t>
                      </a:r>
                    </a:p>
                  </a:txBody>
                  <a:tcPr marL="91327" marR="91327" marT="45664" marB="45664"/>
                </a:tc>
                <a:tc>
                  <a:txBody>
                    <a:bodyPr/>
                    <a:lstStyle/>
                    <a:p>
                      <a:r>
                        <a:rPr lang="en-US" sz="800" b="0" i="0">
                          <a:solidFill>
                            <a:schemeClr val="tx1"/>
                          </a:solidFill>
                          <a:effectLst/>
                          <a:latin typeface="+mn-lt"/>
                          <a:ea typeface="+mn-ea"/>
                          <a:cs typeface="+mn-cs"/>
                        </a:rPr>
                        <a:t>These can apply to a Change of Shipper and/or Change of Supplier, Initial Registration,</a:t>
                      </a:r>
                    </a:p>
                    <a:p>
                      <a:r>
                        <a:rPr lang="en-US" sz="800" b="0" i="0">
                          <a:solidFill>
                            <a:schemeClr val="tx1"/>
                          </a:solidFill>
                          <a:effectLst/>
                          <a:latin typeface="+mn-lt"/>
                          <a:ea typeface="+mn-ea"/>
                          <a:cs typeface="+mn-cs"/>
                        </a:rPr>
                        <a:t>Auto Confirmation</a:t>
                      </a:r>
                    </a:p>
                    <a:p>
                      <a:r>
                        <a:rPr lang="en-US" sz="800" b="0" i="0">
                          <a:solidFill>
                            <a:schemeClr val="tx1"/>
                          </a:solidFill>
                          <a:effectLst/>
                          <a:latin typeface="+mn-lt"/>
                          <a:ea typeface="+mn-ea"/>
                          <a:cs typeface="+mn-cs"/>
                        </a:rPr>
                        <a:t>1. Nominations</a:t>
                      </a:r>
                    </a:p>
                    <a:p>
                      <a:r>
                        <a:rPr lang="en-US" sz="800" b="0" i="0">
                          <a:solidFill>
                            <a:schemeClr val="tx1"/>
                          </a:solidFill>
                          <a:effectLst/>
                          <a:latin typeface="+mn-lt"/>
                          <a:ea typeface="+mn-ea"/>
                          <a:cs typeface="+mn-cs"/>
                        </a:rPr>
                        <a:t>2. Base Registration Nominations</a:t>
                      </a:r>
                    </a:p>
                    <a:p>
                      <a:r>
                        <a:rPr lang="en-US" sz="800" b="0" i="0">
                          <a:solidFill>
                            <a:schemeClr val="tx1"/>
                          </a:solidFill>
                          <a:effectLst/>
                          <a:latin typeface="+mn-lt"/>
                          <a:ea typeface="+mn-ea"/>
                          <a:cs typeface="+mn-cs"/>
                        </a:rPr>
                        <a:t>3. Associating settlement details to a switch/registration</a:t>
                      </a:r>
                    </a:p>
                    <a:p>
                      <a:r>
                        <a:rPr lang="en-US" sz="800" b="0" i="0">
                          <a:solidFill>
                            <a:schemeClr val="tx1"/>
                          </a:solidFill>
                          <a:effectLst/>
                          <a:latin typeface="+mn-lt"/>
                          <a:ea typeface="+mn-ea"/>
                          <a:cs typeface="+mn-cs"/>
                        </a:rPr>
                        <a:t>4. Default settlement values</a:t>
                      </a:r>
                    </a:p>
                    <a:p>
                      <a:r>
                        <a:rPr lang="en-US" sz="800" b="0" i="0">
                          <a:solidFill>
                            <a:schemeClr val="tx1"/>
                          </a:solidFill>
                          <a:effectLst/>
                          <a:latin typeface="+mn-lt"/>
                          <a:ea typeface="+mn-ea"/>
                          <a:cs typeface="+mn-cs"/>
                        </a:rPr>
                        <a:t>5. DES moving to GES</a:t>
                      </a:r>
                    </a:p>
                    <a:p>
                      <a:r>
                        <a:rPr lang="en-US" sz="800" b="0" i="0">
                          <a:solidFill>
                            <a:schemeClr val="tx1"/>
                          </a:solidFill>
                          <a:effectLst/>
                          <a:latin typeface="+mn-lt"/>
                          <a:ea typeface="+mn-ea"/>
                          <a:cs typeface="+mn-cs"/>
                        </a:rPr>
                        <a:t>6. Default values used in a switch/registration</a:t>
                      </a:r>
                    </a:p>
                  </a:txBody>
                  <a:tcPr marL="91327" marR="91327" marT="45664" marB="45664"/>
                </a:tc>
                <a:extLst>
                  <a:ext uri="{0D108BD9-81ED-4DB2-BD59-A6C34878D82A}">
                    <a16:rowId xmlns:a16="http://schemas.microsoft.com/office/drawing/2014/main" val="2237270865"/>
                  </a:ext>
                </a:extLst>
              </a:tr>
            </a:tbl>
          </a:graphicData>
        </a:graphic>
      </p:graphicFrame>
      <p:graphicFrame>
        <p:nvGraphicFramePr>
          <p:cNvPr id="5" name="Table 4">
            <a:extLst>
              <a:ext uri="{FF2B5EF4-FFF2-40B4-BE49-F238E27FC236}">
                <a16:creationId xmlns:a16="http://schemas.microsoft.com/office/drawing/2014/main" id="{8EB3D6D7-C362-4F0E-B3C8-D90E12CDBAC4}"/>
              </a:ext>
            </a:extLst>
          </p:cNvPr>
          <p:cNvGraphicFramePr>
            <a:graphicFrameLocks noGrp="1"/>
          </p:cNvGraphicFramePr>
          <p:nvPr/>
        </p:nvGraphicFramePr>
        <p:xfrm>
          <a:off x="57872" y="2602451"/>
          <a:ext cx="8985810" cy="2462825"/>
        </p:xfrm>
        <a:graphic>
          <a:graphicData uri="http://schemas.openxmlformats.org/drawingml/2006/table">
            <a:tbl>
              <a:tblPr firstRow="1" bandRow="1">
                <a:tableStyleId>{5C22544A-7EE6-4342-B048-85BDC9FD1C3A}</a:tableStyleId>
              </a:tblPr>
              <a:tblGrid>
                <a:gridCol w="3680751">
                  <a:extLst>
                    <a:ext uri="{9D8B030D-6E8A-4147-A177-3AD203B41FA5}">
                      <a16:colId xmlns:a16="http://schemas.microsoft.com/office/drawing/2014/main" val="2874385334"/>
                    </a:ext>
                  </a:extLst>
                </a:gridCol>
                <a:gridCol w="2989585">
                  <a:extLst>
                    <a:ext uri="{9D8B030D-6E8A-4147-A177-3AD203B41FA5}">
                      <a16:colId xmlns:a16="http://schemas.microsoft.com/office/drawing/2014/main" val="849050795"/>
                    </a:ext>
                  </a:extLst>
                </a:gridCol>
                <a:gridCol w="2315474">
                  <a:extLst>
                    <a:ext uri="{9D8B030D-6E8A-4147-A177-3AD203B41FA5}">
                      <a16:colId xmlns:a16="http://schemas.microsoft.com/office/drawing/2014/main" val="3988481618"/>
                    </a:ext>
                  </a:extLst>
                </a:gridCol>
              </a:tblGrid>
              <a:tr h="138177">
                <a:tc>
                  <a:txBody>
                    <a:bodyPr/>
                    <a:lstStyle/>
                    <a:p>
                      <a:r>
                        <a:rPr lang="en-GB" sz="1000" baseline="0">
                          <a:solidFill>
                            <a:schemeClr val="bg1"/>
                          </a:solidFill>
                        </a:rPr>
                        <a:t>Key Risks to Customers</a:t>
                      </a:r>
                    </a:p>
                  </a:txBody>
                  <a:tcPr marL="91327" marR="91327" marT="45664" marB="45664"/>
                </a:tc>
                <a:tc>
                  <a:txBody>
                    <a:bodyPr/>
                    <a:lstStyle/>
                    <a:p>
                      <a:r>
                        <a:rPr lang="en-US" sz="1000" b="1" i="0">
                          <a:solidFill>
                            <a:schemeClr val="bg1"/>
                          </a:solidFill>
                          <a:effectLst/>
                          <a:latin typeface="+mn-lt"/>
                          <a:ea typeface="+mn-ea"/>
                          <a:cs typeface="+mn-cs"/>
                        </a:rPr>
                        <a:t>Key Impacts to Customers of Delivery in advance of June 23 Release</a:t>
                      </a:r>
                      <a:endParaRPr lang="en-GB" sz="1000" baseline="0">
                        <a:solidFill>
                          <a:schemeClr val="bg1"/>
                        </a:solidFill>
                      </a:endParaRPr>
                    </a:p>
                  </a:txBody>
                  <a:tcPr marL="91327" marR="91327" marT="45664" marB="45664"/>
                </a:tc>
                <a:tc>
                  <a:txBody>
                    <a:bodyPr/>
                    <a:lstStyle/>
                    <a:p>
                      <a:r>
                        <a:rPr lang="en-GB" sz="1000" baseline="0">
                          <a:solidFill>
                            <a:schemeClr val="bg1"/>
                          </a:solidFill>
                        </a:rPr>
                        <a:t>Impacts to Customer of delivering in June 23 Release</a:t>
                      </a:r>
                    </a:p>
                  </a:txBody>
                  <a:tcPr marL="91327" marR="91327" marT="45664" marB="45664"/>
                </a:tc>
                <a:extLst>
                  <a:ext uri="{0D108BD9-81ED-4DB2-BD59-A6C34878D82A}">
                    <a16:rowId xmlns:a16="http://schemas.microsoft.com/office/drawing/2014/main" val="433019407"/>
                  </a:ext>
                </a:extLst>
              </a:tr>
              <a:tr h="2066697">
                <a:tc>
                  <a:txBody>
                    <a:bodyPr/>
                    <a:lstStyle/>
                    <a:p>
                      <a:r>
                        <a:rPr lang="en-US" sz="800" b="1">
                          <a:solidFill>
                            <a:schemeClr val="tx1"/>
                          </a:solidFill>
                        </a:rPr>
                        <a:t>Please note the Key Risks are the same as XRN5091</a:t>
                      </a:r>
                    </a:p>
                    <a:p>
                      <a:r>
                        <a:rPr lang="en-US" sz="800">
                          <a:solidFill>
                            <a:schemeClr val="tx1"/>
                          </a:solidFill>
                        </a:rPr>
                        <a:t>Delivering earlier than June 23 Release creates the following key risks as </a:t>
                      </a:r>
                    </a:p>
                    <a:p>
                      <a:r>
                        <a:rPr lang="en-US" sz="800">
                          <a:solidFill>
                            <a:schemeClr val="tx1"/>
                          </a:solidFill>
                        </a:rPr>
                        <a:t>Nov22 delivery will start Build and Test before CSS Go Live and</a:t>
                      </a:r>
                    </a:p>
                    <a:p>
                      <a:r>
                        <a:rPr lang="en-US" sz="800">
                          <a:solidFill>
                            <a:schemeClr val="tx1"/>
                          </a:solidFill>
                        </a:rPr>
                        <a:t>Feb23 delivery will undertake Build and Test in parallel with CSS PIS:</a:t>
                      </a:r>
                    </a:p>
                    <a:p>
                      <a:endParaRPr lang="en-US" sz="800">
                        <a:solidFill>
                          <a:schemeClr val="tx1"/>
                        </a:solidFill>
                      </a:endParaRPr>
                    </a:p>
                    <a:p>
                      <a:pPr marL="228600" indent="-228600">
                        <a:buFont typeface="+mj-lt"/>
                        <a:buAutoNum type="arabicPeriod"/>
                      </a:pPr>
                      <a:r>
                        <a:rPr lang="en-US" sz="800">
                          <a:solidFill>
                            <a:schemeClr val="tx1"/>
                          </a:solidFill>
                        </a:rPr>
                        <a:t>CSSC processes will not be embedded meaning that confidence of success will be reduced for XRN5186</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800">
                          <a:solidFill>
                            <a:schemeClr val="tx1"/>
                          </a:solidFill>
                        </a:rPr>
                        <a:t>As XRN5186 is building on CSS code, changes in CSS PIS will result in a delay to XRN5186 delivery timescales to allow for the Build, Test and Implementation of the CSS change </a:t>
                      </a:r>
                    </a:p>
                    <a:p>
                      <a:pPr marL="228600" indent="-228600">
                        <a:buFont typeface="+mj-lt"/>
                        <a:buAutoNum type="arabicPeriod"/>
                      </a:pPr>
                      <a:r>
                        <a:rPr lang="en-US" sz="800">
                          <a:solidFill>
                            <a:schemeClr val="tx1"/>
                          </a:solidFill>
                        </a:rPr>
                        <a:t>Code changes during PIS by CSSC may cause a conflict i.e. code might stop working for key processes, or changes would need be retro-fitted to the project track which can lead to code changes for XRN5186, resulting in rework of Design, Build and Test.</a:t>
                      </a:r>
                    </a:p>
                    <a:p>
                      <a:pPr marL="228600" indent="-228600">
                        <a:buFont typeface="+mj-lt"/>
                        <a:buAutoNum type="arabicPeriod"/>
                      </a:pPr>
                      <a:r>
                        <a:rPr lang="en-US" sz="800">
                          <a:solidFill>
                            <a:schemeClr val="tx1"/>
                          </a:solidFill>
                        </a:rPr>
                        <a:t>We may not have stable system performance in CSS PIS which will would impact our ability to Performance Test XRN5186</a:t>
                      </a:r>
                    </a:p>
                  </a:txBody>
                  <a:tcPr marL="91327" marR="91327" marT="45664" marB="4566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a:solidFill>
                            <a:schemeClr val="tx1"/>
                          </a:solidFill>
                        </a:rPr>
                        <a:t>Please note the Key Impacts are the same as XRN5091</a:t>
                      </a:r>
                    </a:p>
                    <a:p>
                      <a:r>
                        <a:rPr lang="en-US" sz="800" b="0" i="0">
                          <a:solidFill>
                            <a:schemeClr val="tx1"/>
                          </a:solidFill>
                          <a:effectLst/>
                          <a:latin typeface="+mn-lt"/>
                          <a:ea typeface="+mn-ea"/>
                          <a:cs typeface="+mn-cs"/>
                        </a:rPr>
                        <a:t>The following could occur based on the risks identified:</a:t>
                      </a:r>
                    </a:p>
                    <a:p>
                      <a:pPr marL="228600" indent="-228600" algn="l" defTabSz="914400" rtl="0" eaLnBrk="1" latinLnBrk="0" hangingPunct="1">
                        <a:buFont typeface="+mj-lt"/>
                        <a:buAutoNum type="arabicPeriod"/>
                      </a:pPr>
                      <a:r>
                        <a:rPr lang="en-US" sz="800" b="0" i="0" kern="1200">
                          <a:solidFill>
                            <a:schemeClr val="tx1"/>
                          </a:solidFill>
                          <a:effectLst/>
                          <a:latin typeface="+mn-lt"/>
                          <a:ea typeface="+mn-ea"/>
                          <a:cs typeface="+mn-cs"/>
                        </a:rPr>
                        <a:t>Changes in CSSC post Go Live may result in the: </a:t>
                      </a:r>
                    </a:p>
                    <a:p>
                      <a:pPr marL="324000" indent="-228600" algn="l" defTabSz="914400" rtl="0" eaLnBrk="1" latinLnBrk="0" hangingPunct="1">
                        <a:buFont typeface="+mj-lt"/>
                        <a:buAutoNum type="alphaLcPeriod"/>
                      </a:pPr>
                      <a:r>
                        <a:rPr lang="en-US" sz="800" b="0" i="0" kern="1200">
                          <a:solidFill>
                            <a:schemeClr val="tx1"/>
                          </a:solidFill>
                          <a:effectLst/>
                          <a:latin typeface="+mn-lt"/>
                          <a:ea typeface="+mn-ea"/>
                          <a:cs typeface="+mn-cs"/>
                        </a:rPr>
                        <a:t>change being undone when XRN5186 Goes Live. Depending on the criticality of the CSSC change this could impact consumer switching ability or </a:t>
                      </a:r>
                    </a:p>
                    <a:p>
                      <a:pPr marL="324000" indent="-228600" algn="l" defTabSz="914400" rtl="0" eaLnBrk="1" latinLnBrk="0" hangingPunct="1">
                        <a:buFont typeface="+mj-lt"/>
                        <a:buAutoNum type="alphaLcPeriod"/>
                      </a:pPr>
                      <a:r>
                        <a:rPr lang="en-US" sz="800" b="0" i="0">
                          <a:solidFill>
                            <a:schemeClr val="tx1"/>
                          </a:solidFill>
                          <a:effectLst/>
                          <a:latin typeface="+mn-lt"/>
                          <a:ea typeface="+mn-ea"/>
                          <a:cs typeface="+mn-cs"/>
                        </a:rPr>
                        <a:t>consequential changes required on XRN5186. This may result in significant delays due to the associated rework in Design, Build and Test</a:t>
                      </a:r>
                    </a:p>
                    <a:p>
                      <a:pPr marL="0" indent="0">
                        <a:buFont typeface="+mj-lt"/>
                        <a:buNone/>
                      </a:pPr>
                      <a:endParaRPr lang="en-US" sz="800" b="0" i="0">
                        <a:solidFill>
                          <a:schemeClr val="tx1"/>
                        </a:solidFill>
                        <a:effectLst/>
                        <a:latin typeface="+mn-lt"/>
                        <a:ea typeface="+mn-ea"/>
                        <a:cs typeface="+mn-cs"/>
                      </a:endParaRPr>
                    </a:p>
                    <a:p>
                      <a:pPr marL="228600" indent="-228600">
                        <a:buFont typeface="+mj-lt"/>
                        <a:buAutoNum type="arabicPeriod" startAt="2"/>
                      </a:pPr>
                      <a:r>
                        <a:rPr lang="en-US" sz="800" b="0" i="0">
                          <a:solidFill>
                            <a:schemeClr val="tx1"/>
                          </a:solidFill>
                          <a:effectLst/>
                          <a:latin typeface="+mn-lt"/>
                          <a:ea typeface="+mn-ea"/>
                          <a:cs typeface="+mn-cs"/>
                        </a:rPr>
                        <a:t>Increased costs and timelines to deliver XRN5186 and risk of not delivering within the release window</a:t>
                      </a:r>
                    </a:p>
                    <a:p>
                      <a:pPr marL="228600" indent="-228600">
                        <a:buFont typeface="+mj-lt"/>
                        <a:buAutoNum type="arabicPeriod" startAt="2"/>
                      </a:pPr>
                      <a:endParaRPr lang="en-US" sz="800" b="0" i="0">
                        <a:solidFill>
                          <a:schemeClr val="tx1"/>
                        </a:solidFill>
                        <a:effectLst/>
                        <a:latin typeface="+mn-lt"/>
                        <a:ea typeface="+mn-ea"/>
                        <a:cs typeface="+mn-cs"/>
                      </a:endParaRPr>
                    </a:p>
                    <a:p>
                      <a:pPr marL="228600" indent="-228600">
                        <a:buFont typeface="+mj-lt"/>
                        <a:buAutoNum type="arabicPeriod" startAt="2"/>
                      </a:pPr>
                      <a:r>
                        <a:rPr lang="en-US" sz="800" b="0" i="0">
                          <a:solidFill>
                            <a:schemeClr val="tx1"/>
                          </a:solidFill>
                          <a:effectLst/>
                          <a:latin typeface="+mn-lt"/>
                          <a:ea typeface="+mn-ea"/>
                          <a:cs typeface="+mn-cs"/>
                        </a:rPr>
                        <a:t>The change may need to be backed out if there is a negative impact on CSSC performance</a:t>
                      </a:r>
                    </a:p>
                  </a:txBody>
                  <a:tcPr marL="91327" marR="91327" marT="45664" marB="45664"/>
                </a:tc>
                <a:tc>
                  <a:txBody>
                    <a:bodyPr/>
                    <a:lstStyle/>
                    <a:p>
                      <a:pPr marL="228600" indent="-228600">
                        <a:buAutoNum type="arabicPeriod"/>
                      </a:pPr>
                      <a:r>
                        <a:rPr lang="en-US" sz="800" b="0" i="0">
                          <a:solidFill>
                            <a:schemeClr val="tx1"/>
                          </a:solidFill>
                          <a:effectLst/>
                          <a:latin typeface="+mn-lt"/>
                          <a:ea typeface="+mn-ea"/>
                          <a:cs typeface="+mn-cs"/>
                        </a:rPr>
                        <a:t>MOD0701 cannot be implemented until June 2023.</a:t>
                      </a:r>
                    </a:p>
                    <a:p>
                      <a:pPr marL="228600" indent="-228600">
                        <a:buAutoNum type="arabicPeriod"/>
                      </a:pPr>
                      <a:endParaRPr lang="en-US" sz="800" b="0" i="0">
                        <a:solidFill>
                          <a:schemeClr val="tx1"/>
                        </a:solidFill>
                        <a:effectLst/>
                        <a:latin typeface="+mn-lt"/>
                        <a:ea typeface="+mn-ea"/>
                        <a:cs typeface="+mn-cs"/>
                      </a:endParaRPr>
                    </a:p>
                    <a:p>
                      <a:pPr marL="228600" indent="-228600">
                        <a:buAutoNum type="arabicPeriod"/>
                      </a:pPr>
                      <a:r>
                        <a:rPr lang="en-US" sz="800" b="0" i="0">
                          <a:solidFill>
                            <a:schemeClr val="tx1"/>
                          </a:solidFill>
                          <a:effectLst/>
                          <a:latin typeface="+mn-lt"/>
                          <a:ea typeface="+mn-ea"/>
                          <a:cs typeface="+mn-cs"/>
                        </a:rPr>
                        <a:t>Capacity </a:t>
                      </a:r>
                      <a:r>
                        <a:rPr lang="en-US" sz="800" b="0" i="0" strike="sngStrike">
                          <a:solidFill>
                            <a:schemeClr val="tx1"/>
                          </a:solidFill>
                          <a:effectLst/>
                          <a:latin typeface="+mn-lt"/>
                          <a:ea typeface="+mn-ea"/>
                          <a:cs typeface="+mn-cs"/>
                        </a:rPr>
                        <a:t>can</a:t>
                      </a:r>
                      <a:r>
                        <a:rPr lang="en-US" sz="800" b="0" i="0">
                          <a:solidFill>
                            <a:schemeClr val="tx1"/>
                          </a:solidFill>
                          <a:effectLst/>
                          <a:latin typeface="+mn-lt"/>
                          <a:ea typeface="+mn-ea"/>
                          <a:cs typeface="+mn-cs"/>
                        </a:rPr>
                        <a:t> could exceed the capacity in the NExA until June 2023</a:t>
                      </a:r>
                      <a:endParaRPr lang="en-US" sz="800" b="0" i="0" strike="sngStrike" baseline="0">
                        <a:solidFill>
                          <a:schemeClr val="tx1"/>
                        </a:solidFill>
                        <a:effectLst/>
                        <a:latin typeface="+mn-lt"/>
                        <a:ea typeface="+mn-ea"/>
                        <a:cs typeface="+mn-cs"/>
                      </a:endParaRPr>
                    </a:p>
                  </a:txBody>
                  <a:tcPr marL="91327" marR="91327" marT="45664" marB="45664"/>
                </a:tc>
                <a:extLst>
                  <a:ext uri="{0D108BD9-81ED-4DB2-BD59-A6C34878D82A}">
                    <a16:rowId xmlns:a16="http://schemas.microsoft.com/office/drawing/2014/main" val="2237270865"/>
                  </a:ext>
                </a:extLst>
              </a:tr>
            </a:tbl>
          </a:graphicData>
        </a:graphic>
      </p:graphicFrame>
    </p:spTree>
    <p:extLst>
      <p:ext uri="{BB962C8B-B14F-4D97-AF65-F5344CB8AC3E}">
        <p14:creationId xmlns:p14="http://schemas.microsoft.com/office/powerpoint/2010/main" val="2556345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764" y="212127"/>
            <a:ext cx="8820472" cy="416011"/>
          </a:xfrm>
        </p:spPr>
        <p:txBody>
          <a:bodyPr>
            <a:noAutofit/>
          </a:bodyPr>
          <a:lstStyle/>
          <a:p>
            <a:r>
              <a:rPr lang="en-GB" sz="2000">
                <a:latin typeface="Arial"/>
                <a:cs typeface="Arial"/>
              </a:rPr>
              <a:t>Budget v Committed Spend BP22</a:t>
            </a:r>
          </a:p>
        </p:txBody>
      </p:sp>
      <p:graphicFrame>
        <p:nvGraphicFramePr>
          <p:cNvPr id="14" name="Chart 13">
            <a:extLst>
              <a:ext uri="{FF2B5EF4-FFF2-40B4-BE49-F238E27FC236}">
                <a16:creationId xmlns:a16="http://schemas.microsoft.com/office/drawing/2014/main" id="{4E294E9E-E8CA-5B85-70B7-E942435DC4AB}"/>
              </a:ext>
              <a:ext uri="{147F2762-F138-4A5C-976F-8EAC2B608ADB}">
                <a16:predDERef xmlns:a16="http://schemas.microsoft.com/office/drawing/2014/main" pred="{4EEB6BFD-EC0F-4777-AF79-D78AC53CDC81}"/>
              </a:ext>
            </a:extLst>
          </p:cNvPr>
          <p:cNvGraphicFramePr>
            <a:graphicFrameLocks/>
          </p:cNvGraphicFramePr>
          <p:nvPr/>
        </p:nvGraphicFramePr>
        <p:xfrm>
          <a:off x="507286" y="651766"/>
          <a:ext cx="8009776" cy="383846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CE411B73-63C2-470E-9514-442C30BF1E7E}"/>
              </a:ext>
            </a:extLst>
          </p:cNvPr>
          <p:cNvSpPr txBox="1"/>
          <p:nvPr/>
        </p:nvSpPr>
        <p:spPr>
          <a:xfrm>
            <a:off x="7164288" y="4513862"/>
            <a:ext cx="1944216" cy="276999"/>
          </a:xfrm>
          <a:prstGeom prst="rect">
            <a:avLst/>
          </a:prstGeom>
          <a:noFill/>
        </p:spPr>
        <p:txBody>
          <a:bodyPr wrap="square" rtlCol="0">
            <a:spAutoFit/>
          </a:bodyPr>
          <a:lstStyle/>
          <a:p>
            <a:r>
              <a:rPr lang="en-GB" sz="1200"/>
              <a:t>Full view of budget </a:t>
            </a:r>
            <a:r>
              <a:rPr lang="en-GB" sz="1200">
                <a:hlinkClick r:id="rId3"/>
              </a:rPr>
              <a:t>here</a:t>
            </a:r>
            <a:r>
              <a:rPr lang="en-GB" sz="1200"/>
              <a:t> </a:t>
            </a:r>
          </a:p>
        </p:txBody>
      </p:sp>
    </p:spTree>
    <p:extLst>
      <p:ext uri="{BB962C8B-B14F-4D97-AF65-F5344CB8AC3E}">
        <p14:creationId xmlns:p14="http://schemas.microsoft.com/office/powerpoint/2010/main" val="35546750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B12B0677-C2F7-4118-9C4C-38539D15C92D}"/>
              </a:ext>
            </a:extLst>
          </p:cNvPr>
          <p:cNvGraphicFramePr>
            <a:graphicFrameLocks noGrp="1"/>
          </p:cNvGraphicFramePr>
          <p:nvPr/>
        </p:nvGraphicFramePr>
        <p:xfrm>
          <a:off x="174812" y="857041"/>
          <a:ext cx="8773122" cy="1452085"/>
        </p:xfrm>
        <a:graphic>
          <a:graphicData uri="http://schemas.openxmlformats.org/drawingml/2006/table">
            <a:tbl>
              <a:tblPr firstRow="1" bandRow="1">
                <a:tableStyleId>{5C22544A-7EE6-4342-B048-85BDC9FD1C3A}</a:tableStyleId>
              </a:tblPr>
              <a:tblGrid>
                <a:gridCol w="613458">
                  <a:extLst>
                    <a:ext uri="{9D8B030D-6E8A-4147-A177-3AD203B41FA5}">
                      <a16:colId xmlns:a16="http://schemas.microsoft.com/office/drawing/2014/main" val="2874385334"/>
                    </a:ext>
                  </a:extLst>
                </a:gridCol>
                <a:gridCol w="2522089">
                  <a:extLst>
                    <a:ext uri="{9D8B030D-6E8A-4147-A177-3AD203B41FA5}">
                      <a16:colId xmlns:a16="http://schemas.microsoft.com/office/drawing/2014/main" val="2597372770"/>
                    </a:ext>
                  </a:extLst>
                </a:gridCol>
                <a:gridCol w="2457565">
                  <a:extLst>
                    <a:ext uri="{9D8B030D-6E8A-4147-A177-3AD203B41FA5}">
                      <a16:colId xmlns:a16="http://schemas.microsoft.com/office/drawing/2014/main" val="623036905"/>
                    </a:ext>
                  </a:extLst>
                </a:gridCol>
                <a:gridCol w="2235039">
                  <a:extLst>
                    <a:ext uri="{9D8B030D-6E8A-4147-A177-3AD203B41FA5}">
                      <a16:colId xmlns:a16="http://schemas.microsoft.com/office/drawing/2014/main" val="849050795"/>
                    </a:ext>
                  </a:extLst>
                </a:gridCol>
                <a:gridCol w="944971">
                  <a:extLst>
                    <a:ext uri="{9D8B030D-6E8A-4147-A177-3AD203B41FA5}">
                      <a16:colId xmlns:a16="http://schemas.microsoft.com/office/drawing/2014/main" val="3558683931"/>
                    </a:ext>
                  </a:extLst>
                </a:gridCol>
              </a:tblGrid>
              <a:tr h="385397">
                <a:tc>
                  <a:txBody>
                    <a:bodyPr/>
                    <a:lstStyle/>
                    <a:p>
                      <a:r>
                        <a:rPr lang="en-GB" sz="1000" baseline="0">
                          <a:solidFill>
                            <a:schemeClr val="bg1"/>
                          </a:solidFill>
                        </a:rPr>
                        <a:t>Ref</a:t>
                      </a:r>
                    </a:p>
                  </a:txBody>
                  <a:tcPr marL="91327" marR="91327" marT="45664" marB="45664"/>
                </a:tc>
                <a:tc>
                  <a:txBody>
                    <a:bodyPr/>
                    <a:lstStyle/>
                    <a:p>
                      <a:r>
                        <a:rPr lang="en-GB" sz="1000" baseline="0">
                          <a:solidFill>
                            <a:schemeClr val="bg1"/>
                          </a:solidFill>
                        </a:rPr>
                        <a:t>Workaround</a:t>
                      </a:r>
                    </a:p>
                  </a:txBody>
                  <a:tcPr marL="91327" marR="91327" marT="45664" marB="45664"/>
                </a:tc>
                <a:tc>
                  <a:txBody>
                    <a:bodyPr/>
                    <a:lstStyle/>
                    <a:p>
                      <a:r>
                        <a:rPr lang="en-GB" sz="1000" baseline="0">
                          <a:solidFill>
                            <a:schemeClr val="bg1"/>
                          </a:solidFill>
                        </a:rPr>
                        <a:t>Customer Benefit</a:t>
                      </a:r>
                    </a:p>
                  </a:txBody>
                  <a:tcPr marL="91327" marR="91327" marT="45664" marB="45664"/>
                </a:tc>
                <a:tc>
                  <a:txBody>
                    <a:bodyPr/>
                    <a:lstStyle/>
                    <a:p>
                      <a:r>
                        <a:rPr lang="en-GB" sz="1000" baseline="0">
                          <a:solidFill>
                            <a:schemeClr val="bg1"/>
                          </a:solidFill>
                        </a:rPr>
                        <a:t>Gap</a:t>
                      </a:r>
                    </a:p>
                  </a:txBody>
                  <a:tcPr marL="91327" marR="91327" marT="45664" marB="45664"/>
                </a:tc>
                <a:tc>
                  <a:txBody>
                    <a:bodyPr/>
                    <a:lstStyle/>
                    <a:p>
                      <a:r>
                        <a:rPr lang="en-GB" sz="1000" baseline="0">
                          <a:solidFill>
                            <a:schemeClr val="bg1"/>
                          </a:solidFill>
                        </a:rPr>
                        <a:t>Cost</a:t>
                      </a:r>
                    </a:p>
                  </a:txBody>
                  <a:tcPr marL="91327" marR="91327" marT="45664" marB="45664"/>
                </a:tc>
                <a:extLst>
                  <a:ext uri="{0D108BD9-81ED-4DB2-BD59-A6C34878D82A}">
                    <a16:rowId xmlns:a16="http://schemas.microsoft.com/office/drawing/2014/main" val="433019407"/>
                  </a:ext>
                </a:extLst>
              </a:tr>
              <a:tr h="707471">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00">
                          <a:solidFill>
                            <a:schemeClr val="tx1"/>
                          </a:solidFill>
                        </a:rPr>
                        <a:t>WA5186_01</a:t>
                      </a:r>
                    </a:p>
                  </a:txBody>
                  <a:tcPr marL="91327" marR="91327" marT="45664" marB="45664"/>
                </a:tc>
                <a:tc>
                  <a:txBody>
                    <a:bodyPr/>
                    <a:lstStyle/>
                    <a:p>
                      <a:r>
                        <a:rPr lang="en-US" sz="800">
                          <a:solidFill>
                            <a:schemeClr val="tx1"/>
                          </a:solidFill>
                        </a:rPr>
                        <a:t>Obtain the additional NExA information from Networks and manually check against current capacity. This would then be completed in regular intervals (weekly/monthly) against the current capacity and any inflight processes until full functionality is delivered. Any capacity that is / due to exceed the capacity in the NExA will be shared with the relevant customers (DN and Shipper). </a:t>
                      </a:r>
                      <a:endParaRPr lang="en-GB" sz="800">
                        <a:solidFill>
                          <a:schemeClr val="tx1"/>
                        </a:solidFill>
                      </a:endParaRPr>
                    </a:p>
                  </a:txBody>
                  <a:tcPr marL="91327" marR="91327" marT="45664" marB="45664"/>
                </a:tc>
                <a:tc>
                  <a:txBody>
                    <a:bodyPr/>
                    <a:lstStyle/>
                    <a:p>
                      <a:r>
                        <a:rPr lang="en-US" sz="800">
                          <a:solidFill>
                            <a:schemeClr val="tx1"/>
                          </a:solidFill>
                        </a:rPr>
                        <a:t>1. Will identify any capacity currently set higher that the NExA sooner than delivery timescales. </a:t>
                      </a:r>
                    </a:p>
                    <a:p>
                      <a:r>
                        <a:rPr lang="en-US" sz="800">
                          <a:solidFill>
                            <a:schemeClr val="tx1"/>
                          </a:solidFill>
                        </a:rPr>
                        <a:t>2. Can identify any NExA sites that are not valid.</a:t>
                      </a:r>
                    </a:p>
                    <a:p>
                      <a:r>
                        <a:rPr lang="en-US" sz="800">
                          <a:solidFill>
                            <a:schemeClr val="tx1"/>
                          </a:solidFill>
                        </a:rPr>
                        <a:t>3. In-flight processes could be cancelled by the Shipper to prevent the capacity being set higher than the NExA</a:t>
                      </a:r>
                    </a:p>
                    <a:p>
                      <a:r>
                        <a:rPr lang="en-US" sz="800">
                          <a:solidFill>
                            <a:schemeClr val="tx1"/>
                          </a:solidFill>
                        </a:rPr>
                        <a:t>4. Will provide visibility of any capacity set higher than the NExA capacity</a:t>
                      </a:r>
                    </a:p>
                  </a:txBody>
                  <a:tcPr marL="91327" marR="91327" marT="45664" marB="4566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solidFill>
                        </a:rPr>
                        <a:t>1. The capacity can still be set higher than the NExA</a:t>
                      </a:r>
                    </a:p>
                    <a:p>
                      <a:r>
                        <a:rPr lang="en-US" sz="800">
                          <a:solidFill>
                            <a:schemeClr val="tx1"/>
                          </a:solidFill>
                        </a:rPr>
                        <a:t>2. This activity would need to take place multiple times until the full solution is implemented due to processes being able to increase capacity. </a:t>
                      </a:r>
                    </a:p>
                    <a:p>
                      <a:r>
                        <a:rPr lang="en-US" sz="800">
                          <a:solidFill>
                            <a:schemeClr val="tx1"/>
                          </a:solidFill>
                        </a:rPr>
                        <a:t>3. Networks will need to provide the data to CDSP early</a:t>
                      </a:r>
                      <a:endParaRPr lang="en-GB" sz="800">
                        <a:solidFill>
                          <a:schemeClr val="tx1"/>
                        </a:solidFill>
                      </a:endParaRPr>
                    </a:p>
                  </a:txBody>
                  <a:tcPr marL="91327" marR="91327" marT="45664" marB="45664"/>
                </a:tc>
                <a:tc>
                  <a:txBody>
                    <a:bodyPr/>
                    <a:lstStyle/>
                    <a:p>
                      <a:r>
                        <a:rPr lang="en-GB" sz="800">
                          <a:solidFill>
                            <a:schemeClr val="tx1"/>
                          </a:solidFill>
                        </a:rPr>
                        <a:t>Low</a:t>
                      </a:r>
                    </a:p>
                  </a:txBody>
                  <a:tcPr marL="91327" marR="91327" marT="45664" marB="45664"/>
                </a:tc>
                <a:extLst>
                  <a:ext uri="{0D108BD9-81ED-4DB2-BD59-A6C34878D82A}">
                    <a16:rowId xmlns:a16="http://schemas.microsoft.com/office/drawing/2014/main" val="2237270865"/>
                  </a:ext>
                </a:extLst>
              </a:tr>
            </a:tbl>
          </a:graphicData>
        </a:graphic>
      </p:graphicFrame>
      <p:sp>
        <p:nvSpPr>
          <p:cNvPr id="6" name="Text Placeholder 1">
            <a:extLst>
              <a:ext uri="{FF2B5EF4-FFF2-40B4-BE49-F238E27FC236}">
                <a16:creationId xmlns:a16="http://schemas.microsoft.com/office/drawing/2014/main" id="{5EE047E8-A896-4D1F-A2E3-1ED751C782D0}"/>
              </a:ext>
            </a:extLst>
          </p:cNvPr>
          <p:cNvSpPr txBox="1">
            <a:spLocks/>
          </p:cNvSpPr>
          <p:nvPr/>
        </p:nvSpPr>
        <p:spPr>
          <a:xfrm>
            <a:off x="421467" y="155565"/>
            <a:ext cx="8526467" cy="461665"/>
          </a:xfrm>
          <a:prstGeom prst="rect">
            <a:avLst/>
          </a:prstGeom>
        </p:spPr>
        <p:txBody>
          <a:bodyPr vert="horz" wrap="square" lIns="91440" tIns="45720" rIns="91440" bIns="45720" rtlCol="0">
            <a:spAutoFit/>
          </a:bodyPr>
          <a:lstStyle>
            <a:lvl1pPr marL="342900" indent="-342900" algn="ctr" defTabSz="914400" rtl="0" eaLnBrk="1" latinLnBrk="0" hangingPunct="1">
              <a:spcBef>
                <a:spcPct val="20000"/>
              </a:spcBef>
              <a:buFont typeface="Arial" panose="020B0604020202020204" pitchFamily="34" charset="0"/>
              <a:buChar char="•"/>
              <a:defRPr kumimoji="0" lang="en-GB" sz="2597" b="0" i="0" u="none" strike="noStrike" kern="0" cap="none" spc="0" normalizeH="0" baseline="0" noProof="0" dirty="0" smtClean="0">
                <a:ln>
                  <a:noFill/>
                </a:ln>
                <a:solidFill>
                  <a:srgbClr val="FFBA1A"/>
                </a:solidFill>
                <a:effectLst/>
                <a:uLnTx/>
                <a:uFillTx/>
                <a:latin typeface="Poppins Light" panose="00000400000000000000" pitchFamily="2" charset="0"/>
                <a:ea typeface="+mj-ea"/>
                <a:cs typeface="Poppins Light" panose="00000400000000000000" pitchFamily="2"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buFont typeface="Arial" panose="020B0604020202020204" pitchFamily="34" charset="0"/>
              <a:buNone/>
            </a:pPr>
            <a:r>
              <a:rPr lang="en-US" sz="2400" b="1" kern="1200">
                <a:solidFill>
                  <a:srgbClr val="3E5AA8"/>
                </a:solidFill>
                <a:latin typeface="Arial"/>
                <a:cs typeface="Arial"/>
              </a:rPr>
              <a:t>Workarounds Assessed and Viable for XRN5186</a:t>
            </a:r>
          </a:p>
        </p:txBody>
      </p:sp>
      <p:sp>
        <p:nvSpPr>
          <p:cNvPr id="5" name="Rectangle 4">
            <a:extLst>
              <a:ext uri="{FF2B5EF4-FFF2-40B4-BE49-F238E27FC236}">
                <a16:creationId xmlns:a16="http://schemas.microsoft.com/office/drawing/2014/main" id="{3B0EA1F7-E436-4F79-BC51-3560621C9EB2}"/>
              </a:ext>
            </a:extLst>
          </p:cNvPr>
          <p:cNvSpPr/>
          <p:nvPr/>
        </p:nvSpPr>
        <p:spPr>
          <a:xfrm>
            <a:off x="174812" y="2425437"/>
            <a:ext cx="8751868" cy="405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DFDA141-CABF-43CE-BA47-245EE1BC0A97}"/>
              </a:ext>
            </a:extLst>
          </p:cNvPr>
          <p:cNvSpPr txBox="1"/>
          <p:nvPr/>
        </p:nvSpPr>
        <p:spPr>
          <a:xfrm>
            <a:off x="123667" y="2487382"/>
            <a:ext cx="8751868" cy="707886"/>
          </a:xfrm>
          <a:prstGeom prst="rect">
            <a:avLst/>
          </a:prstGeom>
          <a:noFill/>
        </p:spPr>
        <p:txBody>
          <a:bodyPr wrap="square" rtlCol="0">
            <a:spAutoFit/>
          </a:bodyPr>
          <a:lstStyle/>
          <a:p>
            <a:r>
              <a:rPr lang="en-GB" sz="800">
                <a:solidFill>
                  <a:schemeClr val="bg1"/>
                </a:solidFill>
              </a:rPr>
              <a:t>The benefits of this workaround are dependant on customer action.  </a:t>
            </a:r>
          </a:p>
          <a:p>
            <a:endParaRPr lang="en-GB" sz="800">
              <a:solidFill>
                <a:schemeClr val="bg1"/>
              </a:solidFill>
            </a:endParaRPr>
          </a:p>
          <a:p>
            <a:endParaRPr lang="en-GB" sz="800">
              <a:solidFill>
                <a:schemeClr val="bg1"/>
              </a:solidFill>
            </a:endParaRPr>
          </a:p>
          <a:p>
            <a:endParaRPr lang="en-GB" sz="800" i="1">
              <a:solidFill>
                <a:schemeClr val="bg1"/>
              </a:solidFill>
            </a:endParaRPr>
          </a:p>
          <a:p>
            <a:r>
              <a:rPr lang="en-GB" sz="800" i="1">
                <a:solidFill>
                  <a:schemeClr val="bg1"/>
                </a:solidFill>
              </a:rPr>
              <a:t> </a:t>
            </a:r>
          </a:p>
        </p:txBody>
      </p:sp>
    </p:spTree>
    <p:extLst>
      <p:ext uri="{BB962C8B-B14F-4D97-AF65-F5344CB8AC3E}">
        <p14:creationId xmlns:p14="http://schemas.microsoft.com/office/powerpoint/2010/main" val="32956989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p:txBody>
          <a:bodyPr>
            <a:normAutofit/>
          </a:bodyPr>
          <a:lstStyle/>
          <a:p>
            <a:r>
              <a:rPr lang="en-GB"/>
              <a:t>Decisions</a:t>
            </a:r>
          </a:p>
        </p:txBody>
      </p:sp>
      <p:graphicFrame>
        <p:nvGraphicFramePr>
          <p:cNvPr id="4" name="Table 4">
            <a:extLst>
              <a:ext uri="{FF2B5EF4-FFF2-40B4-BE49-F238E27FC236}">
                <a16:creationId xmlns:a16="http://schemas.microsoft.com/office/drawing/2014/main" id="{777931B4-BE2A-4FBD-98EA-BBC38E1F7E01}"/>
              </a:ext>
            </a:extLst>
          </p:cNvPr>
          <p:cNvGraphicFramePr>
            <a:graphicFrameLocks noGrp="1"/>
          </p:cNvGraphicFramePr>
          <p:nvPr/>
        </p:nvGraphicFramePr>
        <p:xfrm>
          <a:off x="927902" y="1306701"/>
          <a:ext cx="7621367" cy="1163320"/>
        </p:xfrm>
        <a:graphic>
          <a:graphicData uri="http://schemas.openxmlformats.org/drawingml/2006/table">
            <a:tbl>
              <a:tblPr firstRow="1" bandRow="1">
                <a:tableStyleId>{5C22544A-7EE6-4342-B048-85BDC9FD1C3A}</a:tableStyleId>
              </a:tblPr>
              <a:tblGrid>
                <a:gridCol w="715044">
                  <a:extLst>
                    <a:ext uri="{9D8B030D-6E8A-4147-A177-3AD203B41FA5}">
                      <a16:colId xmlns:a16="http://schemas.microsoft.com/office/drawing/2014/main" val="2531672426"/>
                    </a:ext>
                  </a:extLst>
                </a:gridCol>
                <a:gridCol w="3174381">
                  <a:extLst>
                    <a:ext uri="{9D8B030D-6E8A-4147-A177-3AD203B41FA5}">
                      <a16:colId xmlns:a16="http://schemas.microsoft.com/office/drawing/2014/main" val="3236554865"/>
                    </a:ext>
                  </a:extLst>
                </a:gridCol>
                <a:gridCol w="3731942">
                  <a:extLst>
                    <a:ext uri="{9D8B030D-6E8A-4147-A177-3AD203B41FA5}">
                      <a16:colId xmlns:a16="http://schemas.microsoft.com/office/drawing/2014/main" val="3709715741"/>
                    </a:ext>
                  </a:extLst>
                </a:gridCol>
              </a:tblGrid>
              <a:tr h="370840">
                <a:tc>
                  <a:txBody>
                    <a:bodyPr/>
                    <a:lstStyle/>
                    <a:p>
                      <a:r>
                        <a:rPr lang="en-GB" sz="1000"/>
                        <a:t>Change</a:t>
                      </a:r>
                    </a:p>
                  </a:txBody>
                  <a:tcPr/>
                </a:tc>
                <a:tc>
                  <a:txBody>
                    <a:bodyPr/>
                    <a:lstStyle/>
                    <a:p>
                      <a:r>
                        <a:rPr lang="en-GB" sz="1000"/>
                        <a:t>Recommendation</a:t>
                      </a:r>
                    </a:p>
                  </a:txBody>
                  <a:tcPr/>
                </a:tc>
                <a:tc>
                  <a:txBody>
                    <a:bodyPr/>
                    <a:lstStyle/>
                    <a:p>
                      <a:r>
                        <a:rPr lang="en-GB" sz="1000"/>
                        <a:t>Decision </a:t>
                      </a:r>
                    </a:p>
                  </a:txBody>
                  <a:tcPr/>
                </a:tc>
                <a:extLst>
                  <a:ext uri="{0D108BD9-81ED-4DB2-BD59-A6C34878D82A}">
                    <a16:rowId xmlns:a16="http://schemas.microsoft.com/office/drawing/2014/main" val="1911042201"/>
                  </a:ext>
                </a:extLst>
              </a:tr>
              <a:tr h="370840">
                <a:tc>
                  <a:txBody>
                    <a:bodyPr/>
                    <a:lstStyle/>
                    <a:p>
                      <a:r>
                        <a:rPr lang="en-GB" sz="1000"/>
                        <a:t>5091</a:t>
                      </a:r>
                    </a:p>
                  </a:txBody>
                  <a:tcPr/>
                </a:tc>
                <a:tc>
                  <a:txBody>
                    <a:bodyPr/>
                    <a:lstStyle/>
                    <a:p>
                      <a:pPr marL="0" indent="0">
                        <a:buNone/>
                      </a:pPr>
                      <a:r>
                        <a:rPr lang="en-GB" sz="1000"/>
                        <a:t>Prepare XRN5091 for delivery in June 23 Release</a:t>
                      </a:r>
                    </a:p>
                  </a:txBody>
                  <a:tcPr/>
                </a:tc>
                <a:tc>
                  <a:txBody>
                    <a:bodyPr/>
                    <a:lstStyle/>
                    <a:p>
                      <a:pPr marL="0" indent="0">
                        <a:buNone/>
                      </a:pPr>
                      <a:r>
                        <a:rPr lang="en-GB" sz="1000"/>
                        <a:t>Prepare for delivery in Feb 23 Release -  Approve or Reject</a:t>
                      </a:r>
                    </a:p>
                    <a:p>
                      <a:pPr marL="0" indent="0">
                        <a:buNone/>
                      </a:pPr>
                      <a:r>
                        <a:rPr lang="en-GB" sz="1000"/>
                        <a:t>Prepare for delivery in Jun 23 Release - Approve or Reject</a:t>
                      </a:r>
                    </a:p>
                  </a:txBody>
                  <a:tcPr/>
                </a:tc>
                <a:extLst>
                  <a:ext uri="{0D108BD9-81ED-4DB2-BD59-A6C34878D82A}">
                    <a16:rowId xmlns:a16="http://schemas.microsoft.com/office/drawing/2014/main" val="1166874445"/>
                  </a:ext>
                </a:extLst>
              </a:tr>
              <a:tr h="370840">
                <a:tc>
                  <a:txBody>
                    <a:bodyPr/>
                    <a:lstStyle/>
                    <a:p>
                      <a:r>
                        <a:rPr lang="en-GB" sz="1000"/>
                        <a:t>5186</a:t>
                      </a:r>
                    </a:p>
                  </a:txBody>
                  <a:tcPr/>
                </a:tc>
                <a:tc>
                  <a:txBody>
                    <a:bodyPr/>
                    <a:lstStyle/>
                    <a:p>
                      <a:pPr marL="0" indent="0">
                        <a:buNone/>
                      </a:pPr>
                      <a:r>
                        <a:rPr lang="en-GB" sz="1000"/>
                        <a:t>Prepare XRN5186 for delivery in June 23 Release</a:t>
                      </a:r>
                    </a:p>
                  </a:txBody>
                  <a:tcPr/>
                </a:tc>
                <a:tc>
                  <a:txBody>
                    <a:bodyPr/>
                    <a:lstStyle/>
                    <a:p>
                      <a:pPr marL="0" indent="0">
                        <a:buNone/>
                      </a:pPr>
                      <a:r>
                        <a:rPr lang="en-GB" sz="1000"/>
                        <a:t>Prepare for delivery in Feb 23 Release-  Approve or Reject</a:t>
                      </a:r>
                    </a:p>
                    <a:p>
                      <a:pPr marL="0" indent="0">
                        <a:buNone/>
                      </a:pPr>
                      <a:r>
                        <a:rPr lang="en-GB" sz="1000"/>
                        <a:t>Prepare for delivery in Jun 23 Release - Approve or Reject</a:t>
                      </a:r>
                    </a:p>
                  </a:txBody>
                  <a:tcPr/>
                </a:tc>
                <a:extLst>
                  <a:ext uri="{0D108BD9-81ED-4DB2-BD59-A6C34878D82A}">
                    <a16:rowId xmlns:a16="http://schemas.microsoft.com/office/drawing/2014/main" val="1207687936"/>
                  </a:ext>
                </a:extLst>
              </a:tr>
            </a:tbl>
          </a:graphicData>
        </a:graphic>
      </p:graphicFrame>
      <p:graphicFrame>
        <p:nvGraphicFramePr>
          <p:cNvPr id="5" name="Table 4">
            <a:extLst>
              <a:ext uri="{FF2B5EF4-FFF2-40B4-BE49-F238E27FC236}">
                <a16:creationId xmlns:a16="http://schemas.microsoft.com/office/drawing/2014/main" id="{3D66B5B7-1B13-EEFD-8ADA-1E35DDA6B33C}"/>
              </a:ext>
            </a:extLst>
          </p:cNvPr>
          <p:cNvGraphicFramePr>
            <a:graphicFrameLocks noGrp="1"/>
          </p:cNvGraphicFramePr>
          <p:nvPr/>
        </p:nvGraphicFramePr>
        <p:xfrm>
          <a:off x="927901" y="3419241"/>
          <a:ext cx="7621367" cy="767080"/>
        </p:xfrm>
        <a:graphic>
          <a:graphicData uri="http://schemas.openxmlformats.org/drawingml/2006/table">
            <a:tbl>
              <a:tblPr firstRow="1" bandRow="1">
                <a:tableStyleId>{5C22544A-7EE6-4342-B048-85BDC9FD1C3A}</a:tableStyleId>
              </a:tblPr>
              <a:tblGrid>
                <a:gridCol w="707611">
                  <a:extLst>
                    <a:ext uri="{9D8B030D-6E8A-4147-A177-3AD203B41FA5}">
                      <a16:colId xmlns:a16="http://schemas.microsoft.com/office/drawing/2014/main" val="2531672426"/>
                    </a:ext>
                  </a:extLst>
                </a:gridCol>
                <a:gridCol w="3605560">
                  <a:extLst>
                    <a:ext uri="{9D8B030D-6E8A-4147-A177-3AD203B41FA5}">
                      <a16:colId xmlns:a16="http://schemas.microsoft.com/office/drawing/2014/main" val="3236554865"/>
                    </a:ext>
                  </a:extLst>
                </a:gridCol>
                <a:gridCol w="3308196">
                  <a:extLst>
                    <a:ext uri="{9D8B030D-6E8A-4147-A177-3AD203B41FA5}">
                      <a16:colId xmlns:a16="http://schemas.microsoft.com/office/drawing/2014/main" val="3709715741"/>
                    </a:ext>
                  </a:extLst>
                </a:gridCol>
              </a:tblGrid>
              <a:tr h="370840">
                <a:tc>
                  <a:txBody>
                    <a:bodyPr/>
                    <a:lstStyle/>
                    <a:p>
                      <a:r>
                        <a:rPr lang="en-GB" sz="1000"/>
                        <a:t>Change</a:t>
                      </a:r>
                    </a:p>
                  </a:txBody>
                  <a:tcPr/>
                </a:tc>
                <a:tc>
                  <a:txBody>
                    <a:bodyPr/>
                    <a:lstStyle/>
                    <a:p>
                      <a:r>
                        <a:rPr lang="en-GB" sz="1000"/>
                        <a:t>Recommendation</a:t>
                      </a:r>
                    </a:p>
                  </a:txBody>
                  <a:tcPr/>
                </a:tc>
                <a:tc>
                  <a:txBody>
                    <a:bodyPr/>
                    <a:lstStyle/>
                    <a:p>
                      <a:r>
                        <a:rPr lang="en-GB" sz="1000"/>
                        <a:t>Decision </a:t>
                      </a:r>
                    </a:p>
                  </a:txBody>
                  <a:tcPr/>
                </a:tc>
                <a:extLst>
                  <a:ext uri="{0D108BD9-81ED-4DB2-BD59-A6C34878D82A}">
                    <a16:rowId xmlns:a16="http://schemas.microsoft.com/office/drawing/2014/main" val="1911042201"/>
                  </a:ext>
                </a:extLst>
              </a:tr>
              <a:tr h="370840">
                <a:tc>
                  <a:txBody>
                    <a:bodyPr/>
                    <a:lstStyle/>
                    <a:p>
                      <a:r>
                        <a:rPr lang="en-GB" sz="1000"/>
                        <a:t>5186</a:t>
                      </a:r>
                    </a:p>
                  </a:txBody>
                  <a:tcPr/>
                </a:tc>
                <a:tc>
                  <a:txBody>
                    <a:bodyPr/>
                    <a:lstStyle/>
                    <a:p>
                      <a:r>
                        <a:rPr lang="en-GB" sz="1000"/>
                        <a:t>Develop partial workaround with costs and timelines for delivery ASAP</a:t>
                      </a:r>
                    </a:p>
                  </a:txBody>
                  <a:tcPr/>
                </a:tc>
                <a:tc>
                  <a:txBody>
                    <a:bodyPr/>
                    <a:lstStyle/>
                    <a:p>
                      <a:r>
                        <a:rPr lang="en-GB" sz="1000"/>
                        <a:t>Approve or Reject</a:t>
                      </a:r>
                    </a:p>
                  </a:txBody>
                  <a:tcPr/>
                </a:tc>
                <a:extLst>
                  <a:ext uri="{0D108BD9-81ED-4DB2-BD59-A6C34878D82A}">
                    <a16:rowId xmlns:a16="http://schemas.microsoft.com/office/drawing/2014/main" val="2572051496"/>
                  </a:ext>
                </a:extLst>
              </a:tr>
            </a:tbl>
          </a:graphicData>
        </a:graphic>
      </p:graphicFrame>
      <p:sp>
        <p:nvSpPr>
          <p:cNvPr id="3" name="TextBox 2">
            <a:extLst>
              <a:ext uri="{FF2B5EF4-FFF2-40B4-BE49-F238E27FC236}">
                <a16:creationId xmlns:a16="http://schemas.microsoft.com/office/drawing/2014/main" id="{019648A9-8076-A237-ACEA-09DEBB931EEB}"/>
              </a:ext>
            </a:extLst>
          </p:cNvPr>
          <p:cNvSpPr txBox="1"/>
          <p:nvPr/>
        </p:nvSpPr>
        <p:spPr>
          <a:xfrm>
            <a:off x="927901" y="3015664"/>
            <a:ext cx="4140877" cy="276999"/>
          </a:xfrm>
          <a:prstGeom prst="rect">
            <a:avLst/>
          </a:prstGeom>
          <a:noFill/>
        </p:spPr>
        <p:txBody>
          <a:bodyPr wrap="none" rtlCol="0">
            <a:spAutoFit/>
          </a:bodyPr>
          <a:lstStyle/>
          <a:p>
            <a:r>
              <a:rPr lang="en-GB" sz="1200"/>
              <a:t>If decision is to deliver XRN5186 in June 23 Release then:</a:t>
            </a:r>
          </a:p>
        </p:txBody>
      </p:sp>
    </p:spTree>
    <p:extLst>
      <p:ext uri="{BB962C8B-B14F-4D97-AF65-F5344CB8AC3E}">
        <p14:creationId xmlns:p14="http://schemas.microsoft.com/office/powerpoint/2010/main" val="10419510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p:txBody>
          <a:bodyPr>
            <a:normAutofit/>
          </a:bodyPr>
          <a:lstStyle/>
          <a:p>
            <a:r>
              <a:rPr lang="en-GB"/>
              <a:t>Proposed Next Steps</a:t>
            </a:r>
          </a:p>
        </p:txBody>
      </p:sp>
      <p:sp>
        <p:nvSpPr>
          <p:cNvPr id="3" name="Content Placeholder 2">
            <a:extLst>
              <a:ext uri="{FF2B5EF4-FFF2-40B4-BE49-F238E27FC236}">
                <a16:creationId xmlns:a16="http://schemas.microsoft.com/office/drawing/2014/main" id="{2F0289D2-D04C-4F0F-9BBD-22F701DD362D}"/>
              </a:ext>
            </a:extLst>
          </p:cNvPr>
          <p:cNvSpPr>
            <a:spLocks noGrp="1"/>
          </p:cNvSpPr>
          <p:nvPr>
            <p:ph idx="1"/>
          </p:nvPr>
        </p:nvSpPr>
        <p:spPr/>
        <p:txBody>
          <a:bodyPr vert="horz" lIns="91440" tIns="45720" rIns="91440" bIns="45720" rtlCol="0" anchor="t">
            <a:normAutofit/>
          </a:bodyPr>
          <a:lstStyle/>
          <a:p>
            <a:pPr marL="161925" indent="-149860">
              <a:spcBef>
                <a:spcPts val="100"/>
              </a:spcBef>
              <a:buFontTx/>
              <a:buChar char="•"/>
              <a:tabLst>
                <a:tab pos="162560" algn="l"/>
              </a:tabLst>
            </a:pPr>
            <a:r>
              <a:rPr lang="en-GB" sz="1200">
                <a:latin typeface="+mn-lt"/>
                <a:cs typeface="Poppins Medium"/>
              </a:rPr>
              <a:t>Present BERs for approval with the inclusion of XRN5091 and XRN5186</a:t>
            </a:r>
          </a:p>
          <a:p>
            <a:pPr marL="561975" lvl="1" indent="-149860">
              <a:spcBef>
                <a:spcPts val="100"/>
              </a:spcBef>
              <a:buFontTx/>
              <a:buChar char="•"/>
              <a:tabLst>
                <a:tab pos="162560" algn="l"/>
              </a:tabLst>
            </a:pPr>
            <a:r>
              <a:rPr lang="en-GB" sz="1000">
                <a:latin typeface="+mn-lt"/>
                <a:cs typeface="Poppins Medium"/>
              </a:rPr>
              <a:t>For approval in July or August ChMC if February 23 Release</a:t>
            </a:r>
          </a:p>
          <a:p>
            <a:pPr marL="561975" lvl="1" indent="-149860">
              <a:spcBef>
                <a:spcPts val="100"/>
              </a:spcBef>
              <a:buFontTx/>
              <a:buChar char="•"/>
              <a:tabLst>
                <a:tab pos="162560" algn="l"/>
              </a:tabLst>
            </a:pPr>
            <a:r>
              <a:rPr lang="en-GB" sz="1000">
                <a:latin typeface="+mn-lt"/>
                <a:cs typeface="Poppins Medium"/>
              </a:rPr>
              <a:t>For approval in November or December ChMC if June 23 Release</a:t>
            </a:r>
          </a:p>
          <a:p>
            <a:pPr marL="561975" lvl="1" indent="-149860">
              <a:spcBef>
                <a:spcPts val="100"/>
              </a:spcBef>
              <a:buFontTx/>
              <a:buChar char="•"/>
              <a:tabLst>
                <a:tab pos="162560" algn="l"/>
              </a:tabLst>
            </a:pPr>
            <a:endParaRPr lang="en-GB" sz="1000">
              <a:latin typeface="+mn-lt"/>
              <a:cs typeface="Poppins Medium"/>
            </a:endParaRPr>
          </a:p>
          <a:p>
            <a:pPr marL="161925" indent="-149860">
              <a:spcBef>
                <a:spcPts val="100"/>
              </a:spcBef>
              <a:buFontTx/>
              <a:buChar char="•"/>
              <a:tabLst>
                <a:tab pos="162560" algn="l"/>
              </a:tabLst>
            </a:pPr>
            <a:r>
              <a:rPr lang="en-GB" sz="1200">
                <a:latin typeface="+mn-lt"/>
                <a:cs typeface="Poppins Medium"/>
              </a:rPr>
              <a:t>Provide Costs and Timelines of workaround if requested</a:t>
            </a:r>
          </a:p>
        </p:txBody>
      </p:sp>
    </p:spTree>
    <p:extLst>
      <p:ext uri="{BB962C8B-B14F-4D97-AF65-F5344CB8AC3E}">
        <p14:creationId xmlns:p14="http://schemas.microsoft.com/office/powerpoint/2010/main" val="17912435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a:highlight>
                  <a:srgbClr val="FFFFFF"/>
                </a:highlight>
              </a:rPr>
              <a:t>December 21 - April 22 Changes in Design Update</a:t>
            </a:r>
            <a:endParaRPr lang="en-GB">
              <a:highlight>
                <a:srgbClr val="FFFFFF"/>
              </a:highlight>
            </a:endParaRPr>
          </a:p>
        </p:txBody>
      </p:sp>
    </p:spTree>
    <p:extLst>
      <p:ext uri="{BB962C8B-B14F-4D97-AF65-F5344CB8AC3E}">
        <p14:creationId xmlns:p14="http://schemas.microsoft.com/office/powerpoint/2010/main" val="28602581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nvGraphicFramePr>
        <p:xfrm>
          <a:off x="198522" y="495673"/>
          <a:ext cx="8765004" cy="3950828"/>
        </p:xfrm>
        <a:graphic>
          <a:graphicData uri="http://schemas.openxmlformats.org/drawingml/2006/table">
            <a:tbl>
              <a:tblPr firstRow="1" bandRow="1"/>
              <a:tblGrid>
                <a:gridCol w="1838825">
                  <a:extLst>
                    <a:ext uri="{9D8B030D-6E8A-4147-A177-3AD203B41FA5}">
                      <a16:colId xmlns:a16="http://schemas.microsoft.com/office/drawing/2014/main" val="2847750447"/>
                    </a:ext>
                  </a:extLst>
                </a:gridCol>
                <a:gridCol w="1194501">
                  <a:extLst>
                    <a:ext uri="{9D8B030D-6E8A-4147-A177-3AD203B41FA5}">
                      <a16:colId xmlns:a16="http://schemas.microsoft.com/office/drawing/2014/main" val="3558775724"/>
                    </a:ext>
                  </a:extLst>
                </a:gridCol>
                <a:gridCol w="2162628">
                  <a:extLst>
                    <a:ext uri="{9D8B030D-6E8A-4147-A177-3AD203B41FA5}">
                      <a16:colId xmlns:a16="http://schemas.microsoft.com/office/drawing/2014/main" val="2515456850"/>
                    </a:ext>
                  </a:extLst>
                </a:gridCol>
                <a:gridCol w="739625">
                  <a:extLst>
                    <a:ext uri="{9D8B030D-6E8A-4147-A177-3AD203B41FA5}">
                      <a16:colId xmlns:a16="http://schemas.microsoft.com/office/drawing/2014/main" val="1654760590"/>
                    </a:ext>
                  </a:extLst>
                </a:gridCol>
                <a:gridCol w="2829425">
                  <a:extLst>
                    <a:ext uri="{9D8B030D-6E8A-4147-A177-3AD203B41FA5}">
                      <a16:colId xmlns:a16="http://schemas.microsoft.com/office/drawing/2014/main" val="20003"/>
                    </a:ext>
                  </a:extLst>
                </a:gridCol>
              </a:tblGrid>
              <a:tr h="401237">
                <a:tc>
                  <a:txBody>
                    <a:bodyPr/>
                    <a:lstStyle/>
                    <a:p>
                      <a:pPr algn="ctr"/>
                      <a:r>
                        <a:rPr lang="en-GB" sz="1050" b="1">
                          <a:solidFill>
                            <a:schemeClr val="bg1"/>
                          </a:solidFill>
                          <a:latin typeface="+mn-lt"/>
                          <a:cs typeface="Arial"/>
                        </a:rPr>
                        <a:t>XRN Title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GB" sz="1050" b="1">
                          <a:solidFill>
                            <a:schemeClr val="bg1"/>
                          </a:solidFill>
                          <a:latin typeface="+mn-lt"/>
                          <a:cs typeface="Arial"/>
                        </a:rPr>
                        <a:t>Target Detailed Design Date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solidFill>
                            <a:schemeClr val="bg1"/>
                          </a:solidFill>
                          <a:latin typeface="+mn-lt"/>
                          <a:cs typeface="Arial"/>
                        </a:rPr>
                        <a:t>Risk &amp; Issues / RAG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solidFill>
                            <a:schemeClr val="bg1"/>
                          </a:solidFill>
                          <a:latin typeface="+mn-lt"/>
                          <a:cs typeface="Arial"/>
                        </a:rPr>
                        <a:t>Cost RAG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Key Messaging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608495">
                <a:tc>
                  <a:txBody>
                    <a:bodyPr/>
                    <a:lstStyle/>
                    <a:p>
                      <a:pPr marL="0" marR="0" lvl="0" indent="0" algn="l" rtl="0" eaLnBrk="1" fontAlgn="auto" latinLnBrk="0" hangingPunct="1">
                        <a:lnSpc>
                          <a:spcPct val="100000"/>
                        </a:lnSpc>
                        <a:spcBef>
                          <a:spcPts val="0"/>
                        </a:spcBef>
                        <a:spcAft>
                          <a:spcPts val="0"/>
                        </a:spcAft>
                        <a:buClrTx/>
                        <a:buSzTx/>
                        <a:buFontTx/>
                        <a:buNone/>
                      </a:pPr>
                      <a:r>
                        <a:rPr lang="en-GB" sz="900">
                          <a:solidFill>
                            <a:schemeClr val="tx1"/>
                          </a:solidFill>
                        </a:rPr>
                        <a:t>XRN4978 - </a:t>
                      </a:r>
                      <a:r>
                        <a:rPr lang="en-US" sz="900">
                          <a:solidFill>
                            <a:schemeClr val="tx1"/>
                          </a:solidFill>
                        </a:rPr>
                        <a:t>Notification of Rolling AQ Value (following Transfer of Ownership between M-5 and M) </a:t>
                      </a:r>
                      <a:endParaRPr lang="en-GB" sz="900">
                        <a:solidFill>
                          <a:schemeClr val="tx1"/>
                        </a:solidFill>
                      </a:endParaRPr>
                    </a:p>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endParaRPr lang="en-US" sz="900" kern="120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indent="0" algn="l" defTabSz="914400" rtl="0" eaLnBrk="1" latinLnBrk="0" hangingPunct="1">
                        <a:buNone/>
                      </a:pPr>
                      <a:endParaRPr lang="en-GB" sz="900" kern="120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171450" indent="-171450">
                        <a:buFont typeface="Arial" panose="020B0604020202020204" pitchFamily="34" charset="0"/>
                        <a:buChar char="•"/>
                      </a:pPr>
                      <a:r>
                        <a:rPr lang="en-GB" sz="900" kern="1200">
                          <a:solidFill>
                            <a:schemeClr val="tx1"/>
                          </a:solidFill>
                          <a:latin typeface="+mn-lt"/>
                          <a:ea typeface="+mn-ea"/>
                          <a:cs typeface="+mn-cs"/>
                        </a:rPr>
                        <a:t>Change Pack approved at </a:t>
                      </a:r>
                      <a:r>
                        <a:rPr lang="en-GB" sz="900" kern="1200" err="1">
                          <a:solidFill>
                            <a:schemeClr val="tx1"/>
                          </a:solidFill>
                          <a:latin typeface="+mn-lt"/>
                          <a:ea typeface="+mn-ea"/>
                          <a:cs typeface="+mn-cs"/>
                        </a:rPr>
                        <a:t>ChMC</a:t>
                      </a:r>
                      <a:r>
                        <a:rPr lang="en-GB" sz="900" kern="1200">
                          <a:solidFill>
                            <a:schemeClr val="tx1"/>
                          </a:solidFill>
                          <a:latin typeface="+mn-lt"/>
                          <a:ea typeface="+mn-ea"/>
                          <a:cs typeface="+mn-cs"/>
                        </a:rPr>
                        <a:t> on 11/05/22</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94165"/>
                  </a:ext>
                </a:extLst>
              </a:tr>
              <a:tr h="713677">
                <a:tc>
                  <a:txBody>
                    <a:bodyPr/>
                    <a:lstStyle/>
                    <a:p>
                      <a:pPr marL="0" marR="0" lvl="0" indent="0" algn="l" rtl="0" eaLnBrk="1" fontAlgn="auto" latinLnBrk="0" hangingPunct="1">
                        <a:lnSpc>
                          <a:spcPct val="100000"/>
                        </a:lnSpc>
                        <a:spcBef>
                          <a:spcPts val="0"/>
                        </a:spcBef>
                        <a:spcAft>
                          <a:spcPts val="0"/>
                        </a:spcAft>
                        <a:buClrTx/>
                        <a:buSzTx/>
                        <a:buFontTx/>
                        <a:buNone/>
                      </a:pPr>
                      <a:r>
                        <a:rPr lang="en-GB" sz="900" kern="1200">
                          <a:solidFill>
                            <a:schemeClr val="tx1"/>
                          </a:solidFill>
                          <a:latin typeface="+mn-lt"/>
                          <a:ea typeface="+mn-ea"/>
                          <a:cs typeface="+mn-cs"/>
                        </a:rPr>
                        <a:t>XRN4990 - </a:t>
                      </a:r>
                      <a:r>
                        <a:rPr lang="en-US" sz="900" kern="1200">
                          <a:solidFill>
                            <a:schemeClr val="tx1"/>
                          </a:solidFill>
                          <a:latin typeface="+mn-lt"/>
                          <a:ea typeface="+mn-ea"/>
                          <a:cs typeface="+mn-cs"/>
                        </a:rPr>
                        <a:t>Transfer of Sites with Low Read Submission Performance from Class 2 and 3 into Class 4 (MOD0664) </a:t>
                      </a:r>
                      <a:endParaRPr lang="en-GB" sz="900" kern="1200">
                        <a:solidFill>
                          <a:schemeClr val="tx1"/>
                        </a:solidFill>
                        <a:latin typeface="+mn-lt"/>
                        <a:ea typeface="+mn-ea"/>
                        <a:cs typeface="+mn-cs"/>
                      </a:endParaRPr>
                    </a:p>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en-US" sz="900" kern="1200">
                          <a:solidFill>
                            <a:schemeClr val="tx1"/>
                          </a:solidFill>
                          <a:latin typeface="+mn-lt"/>
                          <a:ea typeface="+mn-ea"/>
                          <a:cs typeface="+mn-cs"/>
                        </a:rPr>
                        <a:t>June 2022 - Approval</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GB" sz="900" b="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indent="-171450">
                        <a:buFont typeface="Arial" panose="020B0604020202020204" pitchFamily="34" charset="0"/>
                        <a:buChar char="•"/>
                      </a:pPr>
                      <a:r>
                        <a:rPr lang="en-GB" sz="900" kern="1200">
                          <a:solidFill>
                            <a:schemeClr val="tx1"/>
                          </a:solidFill>
                          <a:latin typeface="+mn-lt"/>
                          <a:ea typeface="+mn-ea"/>
                          <a:cs typeface="+mn-cs"/>
                        </a:rPr>
                        <a:t>Change Pack deferred at </a:t>
                      </a:r>
                      <a:r>
                        <a:rPr lang="en-GB" sz="900" kern="1200" err="1">
                          <a:solidFill>
                            <a:schemeClr val="tx1"/>
                          </a:solidFill>
                          <a:latin typeface="+mn-lt"/>
                          <a:ea typeface="+mn-ea"/>
                          <a:cs typeface="+mn-cs"/>
                        </a:rPr>
                        <a:t>ChMC</a:t>
                      </a:r>
                      <a:r>
                        <a:rPr lang="en-GB" sz="900" kern="1200">
                          <a:solidFill>
                            <a:schemeClr val="tx1"/>
                          </a:solidFill>
                          <a:latin typeface="+mn-lt"/>
                          <a:ea typeface="+mn-ea"/>
                          <a:cs typeface="+mn-cs"/>
                        </a:rPr>
                        <a:t> on 11/05/22 to include consultation comments into Change Pack</a:t>
                      </a:r>
                      <a:endParaRPr lang="en-US"/>
                    </a:p>
                    <a:p>
                      <a:pPr marL="171450" lvl="0" indent="-171450">
                        <a:buFont typeface="Arial" panose="020B0604020202020204" pitchFamily="34" charset="0"/>
                        <a:buChar char="•"/>
                      </a:pPr>
                      <a:r>
                        <a:rPr lang="en-GB" sz="900" kern="1200">
                          <a:solidFill>
                            <a:schemeClr val="tx1"/>
                          </a:solidFill>
                          <a:latin typeface="+mn-lt"/>
                          <a:ea typeface="+mn-ea"/>
                          <a:cs typeface="+mn-cs"/>
                        </a:rPr>
                        <a:t>Seeking approval at </a:t>
                      </a:r>
                      <a:r>
                        <a:rPr lang="en-GB" sz="900" kern="1200" err="1">
                          <a:solidFill>
                            <a:schemeClr val="tx1"/>
                          </a:solidFill>
                          <a:latin typeface="+mn-lt"/>
                          <a:ea typeface="+mn-ea"/>
                          <a:cs typeface="+mn-cs"/>
                        </a:rPr>
                        <a:t>ChMC</a:t>
                      </a:r>
                      <a:r>
                        <a:rPr lang="en-GB" sz="900" kern="1200">
                          <a:solidFill>
                            <a:schemeClr val="tx1"/>
                          </a:solidFill>
                          <a:latin typeface="+mn-lt"/>
                          <a:ea typeface="+mn-ea"/>
                          <a:cs typeface="+mn-cs"/>
                        </a:rPr>
                        <a:t> on 08/06/22</a:t>
                      </a:r>
                      <a:endParaRPr lang="en-US"/>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25138">
                <a:tc>
                  <a:txBody>
                    <a:bodyPr/>
                    <a:lstStyle/>
                    <a:p>
                      <a:pPr marL="0" marR="0" lvl="0" indent="0" algn="l" rtl="0" eaLnBrk="1" fontAlgn="auto" latinLnBrk="0" hangingPunct="1">
                        <a:lnSpc>
                          <a:spcPct val="100000"/>
                        </a:lnSpc>
                        <a:spcBef>
                          <a:spcPts val="0"/>
                        </a:spcBef>
                        <a:spcAft>
                          <a:spcPts val="0"/>
                        </a:spcAft>
                        <a:buClrTx/>
                        <a:buSzTx/>
                        <a:buFontTx/>
                        <a:buNone/>
                      </a:pPr>
                      <a:r>
                        <a:rPr lang="en-GB" sz="900" kern="1200">
                          <a:solidFill>
                            <a:schemeClr val="tx1"/>
                          </a:solidFill>
                          <a:latin typeface="+mn-lt"/>
                          <a:ea typeface="+mn-ea"/>
                          <a:cs typeface="+mn-cs"/>
                        </a:rPr>
                        <a:t>XRN4992B - </a:t>
                      </a:r>
                      <a:r>
                        <a:rPr lang="en-US" sz="900" kern="1200">
                          <a:solidFill>
                            <a:schemeClr val="tx1"/>
                          </a:solidFill>
                          <a:latin typeface="+mn-lt"/>
                          <a:ea typeface="+mn-ea"/>
                          <a:cs typeface="+mn-cs"/>
                        </a:rPr>
                        <a:t>Modification 0687 Clarification of Supplier of Last Resort (</a:t>
                      </a:r>
                      <a:r>
                        <a:rPr lang="en-US" sz="900" kern="1200" err="1">
                          <a:solidFill>
                            <a:schemeClr val="tx1"/>
                          </a:solidFill>
                          <a:latin typeface="+mn-lt"/>
                          <a:ea typeface="+mn-ea"/>
                          <a:cs typeface="+mn-cs"/>
                        </a:rPr>
                        <a:t>SoLR</a:t>
                      </a:r>
                      <a:r>
                        <a:rPr lang="en-US" sz="900" kern="1200">
                          <a:solidFill>
                            <a:schemeClr val="tx1"/>
                          </a:solidFill>
                          <a:latin typeface="+mn-lt"/>
                          <a:ea typeface="+mn-ea"/>
                          <a:cs typeface="+mn-cs"/>
                        </a:rPr>
                        <a:t>) Cost Recovery Process </a:t>
                      </a:r>
                      <a:endParaRPr lang="en-GB"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en-US" sz="900" kern="1200">
                          <a:solidFill>
                            <a:schemeClr val="tx1"/>
                          </a:solidFill>
                          <a:latin typeface="+mn-lt"/>
                          <a:ea typeface="+mn-ea"/>
                          <a:cs typeface="+mn-cs"/>
                        </a:rPr>
                        <a:t>June 2022 - Approval </a:t>
                      </a:r>
                      <a:endParaRPr lang="en-GB"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r>
                        <a:rPr lang="en-US" sz="700" b="0" i="0" u="none" strike="noStrike" kern="1200" cap="none" normalizeH="0" baseline="0">
                          <a:ln>
                            <a:noFill/>
                          </a:ln>
                          <a:solidFill>
                            <a:schemeClr val="tx1"/>
                          </a:solidFill>
                          <a:effectLst/>
                          <a:latin typeface="+mn-lt"/>
                          <a:ea typeface="+mn-ea"/>
                          <a:cs typeface="+mn-cs"/>
                        </a:rPr>
                        <a:t>Risk ID 67431: There is a risk that a MOD may be raised to include IGT sites into </a:t>
                      </a:r>
                      <a:r>
                        <a:rPr lang="en-US" sz="700" b="0" i="0" u="none" strike="noStrike" kern="1200" cap="none" normalizeH="0" baseline="0" err="1">
                          <a:ln>
                            <a:noFill/>
                          </a:ln>
                          <a:solidFill>
                            <a:schemeClr val="tx1"/>
                          </a:solidFill>
                          <a:effectLst/>
                          <a:latin typeface="+mn-lt"/>
                          <a:ea typeface="+mn-ea"/>
                          <a:cs typeface="+mn-cs"/>
                        </a:rPr>
                        <a:t>SoLR</a:t>
                      </a:r>
                      <a:r>
                        <a:rPr lang="en-US" sz="700" b="0" i="0" u="none" strike="noStrike" kern="1200" cap="none" normalizeH="0" baseline="0">
                          <a:ln>
                            <a:noFill/>
                          </a:ln>
                          <a:solidFill>
                            <a:schemeClr val="tx1"/>
                          </a:solidFill>
                          <a:effectLst/>
                          <a:latin typeface="+mn-lt"/>
                          <a:ea typeface="+mn-ea"/>
                          <a:cs typeface="+mn-cs"/>
                        </a:rPr>
                        <a:t> charging. e</a:t>
                      </a:r>
                    </a:p>
                    <a:p>
                      <a:pPr marL="0" indent="0" algn="l">
                        <a:buNone/>
                      </a:pPr>
                      <a:r>
                        <a:rPr lang="en-US" sz="700" b="0" i="0" u="none" strike="noStrike" kern="1200" cap="none" normalizeH="0" baseline="0">
                          <a:ln>
                            <a:noFill/>
                          </a:ln>
                          <a:solidFill>
                            <a:schemeClr val="tx1"/>
                          </a:solidFill>
                          <a:effectLst/>
                          <a:latin typeface="+mn-lt"/>
                          <a:ea typeface="+mn-ea"/>
                          <a:cs typeface="+mn-cs"/>
                        </a:rPr>
                        <a:t>Mitigation: Accept risk. Design will be completed as per the current scope and has been issued for consultation in May 2022. This will not form part of any Nov22 Release. </a:t>
                      </a: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indent="-171450">
                        <a:buFont typeface="Arial" panose="020B0604020202020204" pitchFamily="34" charset="0"/>
                        <a:buChar char="•"/>
                      </a:pPr>
                      <a:r>
                        <a:rPr lang="en-GB" sz="900" kern="1200">
                          <a:solidFill>
                            <a:schemeClr val="tx1"/>
                          </a:solidFill>
                          <a:latin typeface="+mn-lt"/>
                          <a:ea typeface="+mn-ea"/>
                          <a:cs typeface="+mn-cs"/>
                        </a:rPr>
                        <a:t>Change Pack issued to </a:t>
                      </a:r>
                      <a:r>
                        <a:rPr lang="en-GB" sz="900" kern="1200" err="1">
                          <a:solidFill>
                            <a:schemeClr val="tx1"/>
                          </a:solidFill>
                          <a:latin typeface="+mn-lt"/>
                          <a:ea typeface="+mn-ea"/>
                          <a:cs typeface="+mn-cs"/>
                        </a:rPr>
                        <a:t>ChMC</a:t>
                      </a:r>
                      <a:r>
                        <a:rPr lang="en-GB" sz="900" kern="1200">
                          <a:solidFill>
                            <a:schemeClr val="tx1"/>
                          </a:solidFill>
                          <a:latin typeface="+mn-lt"/>
                          <a:ea typeface="+mn-ea"/>
                          <a:cs typeface="+mn-cs"/>
                        </a:rPr>
                        <a:t> for consultation on 16/05/22</a:t>
                      </a:r>
                      <a:endParaRPr lang="en-US"/>
                    </a:p>
                    <a:p>
                      <a:pPr marL="171450" lvl="0" indent="-171450">
                        <a:buFont typeface="Arial" panose="020B0604020202020204" pitchFamily="34" charset="0"/>
                        <a:buChar char="•"/>
                      </a:pPr>
                      <a:r>
                        <a:rPr lang="en-GB" sz="900" kern="1200">
                          <a:solidFill>
                            <a:schemeClr val="tx1"/>
                          </a:solidFill>
                          <a:latin typeface="+mn-lt"/>
                          <a:ea typeface="+mn-ea"/>
                          <a:cs typeface="+mn-cs"/>
                        </a:rPr>
                        <a:t>Seeking approval at </a:t>
                      </a:r>
                      <a:r>
                        <a:rPr lang="en-GB" sz="900" kern="1200" err="1">
                          <a:solidFill>
                            <a:schemeClr val="tx1"/>
                          </a:solidFill>
                          <a:latin typeface="+mn-lt"/>
                          <a:ea typeface="+mn-ea"/>
                          <a:cs typeface="+mn-cs"/>
                        </a:rPr>
                        <a:t>ChMC</a:t>
                      </a:r>
                      <a:r>
                        <a:rPr lang="en-GB" sz="900" kern="1200">
                          <a:solidFill>
                            <a:schemeClr val="tx1"/>
                          </a:solidFill>
                          <a:latin typeface="+mn-lt"/>
                          <a:ea typeface="+mn-ea"/>
                          <a:cs typeface="+mn-cs"/>
                        </a:rPr>
                        <a:t> on 08/06/22</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8825474"/>
                  </a:ext>
                </a:extLst>
              </a:tr>
              <a:tr h="328885">
                <a:tc>
                  <a:txBody>
                    <a:bodyPr/>
                    <a:lstStyle/>
                    <a:p>
                      <a:pPr marL="0" marR="0" lvl="0" indent="0" algn="l" rtl="0" eaLnBrk="1" fontAlgn="auto" latinLnBrk="0" hangingPunct="1">
                        <a:lnSpc>
                          <a:spcPct val="100000"/>
                        </a:lnSpc>
                        <a:spcBef>
                          <a:spcPts val="0"/>
                        </a:spcBef>
                        <a:spcAft>
                          <a:spcPts val="0"/>
                        </a:spcAft>
                        <a:buClrTx/>
                        <a:buSzTx/>
                        <a:buFontTx/>
                        <a:buNone/>
                      </a:pPr>
                      <a:r>
                        <a:rPr lang="en-GB" sz="900" kern="1200">
                          <a:solidFill>
                            <a:schemeClr val="tx1"/>
                          </a:solidFill>
                          <a:latin typeface="+mn-lt"/>
                          <a:ea typeface="+mn-ea"/>
                          <a:cs typeface="+mn-cs"/>
                        </a:rPr>
                        <a:t>XRN5091 - </a:t>
                      </a:r>
                      <a:r>
                        <a:rPr lang="en-US" sz="900" kern="1200">
                          <a:solidFill>
                            <a:schemeClr val="tx1"/>
                          </a:solidFill>
                          <a:latin typeface="+mn-lt"/>
                          <a:ea typeface="+mn-ea"/>
                          <a:cs typeface="+mn-cs"/>
                        </a:rPr>
                        <a:t>Deferral of creation of Class change reads at transfer of ownership </a:t>
                      </a:r>
                      <a:endParaRPr lang="en-GB"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en-US" sz="900" kern="1200">
                          <a:solidFill>
                            <a:schemeClr val="tx1"/>
                          </a:solidFill>
                          <a:latin typeface="+mn-lt"/>
                          <a:ea typeface="+mn-ea"/>
                          <a:cs typeface="+mn-cs"/>
                        </a:rPr>
                        <a:t>June  2022 – Consultation​</a:t>
                      </a:r>
                    </a:p>
                    <a:p>
                      <a:pPr marL="0" indent="0" algn="l">
                        <a:buNone/>
                      </a:pPr>
                      <a:endParaRPr lang="en-US" sz="900" kern="1200">
                        <a:solidFill>
                          <a:schemeClr val="tx1"/>
                        </a:solidFill>
                        <a:latin typeface="+mn-lt"/>
                        <a:ea typeface="+mn-ea"/>
                        <a:cs typeface="+mn-cs"/>
                      </a:endParaRPr>
                    </a:p>
                    <a:p>
                      <a:pPr marL="0" indent="0" algn="l">
                        <a:buNone/>
                      </a:pPr>
                      <a:r>
                        <a:rPr lang="en-US" sz="900" kern="1200">
                          <a:solidFill>
                            <a:schemeClr val="tx1"/>
                          </a:solidFill>
                          <a:latin typeface="+mn-lt"/>
                          <a:ea typeface="+mn-ea"/>
                          <a:cs typeface="+mn-cs"/>
                        </a:rPr>
                        <a:t>​July 2022 - Approval </a:t>
                      </a:r>
                      <a:endParaRPr lang="en-GB"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indent="-171450">
                        <a:buFont typeface="Arial" panose="020B0604020202020204" pitchFamily="34" charset="0"/>
                        <a:buChar char="•"/>
                      </a:pPr>
                      <a:r>
                        <a:rPr lang="en-GB" sz="900" kern="1200">
                          <a:solidFill>
                            <a:schemeClr val="tx1"/>
                          </a:solidFill>
                          <a:latin typeface="+mn-lt"/>
                          <a:ea typeface="+mn-ea"/>
                          <a:cs typeface="+mn-cs"/>
                        </a:rPr>
                        <a:t>Change Pack submission date revised to 13/06/22 as quality criteria for submission not met</a:t>
                      </a:r>
                    </a:p>
                    <a:p>
                      <a:pPr marL="171450" lvl="0" indent="-171450">
                        <a:buFont typeface="Arial" panose="020B0604020202020204" pitchFamily="34" charset="0"/>
                        <a:buChar char="•"/>
                      </a:pPr>
                      <a:r>
                        <a:rPr lang="en-GB" sz="900" kern="1200">
                          <a:solidFill>
                            <a:schemeClr val="tx1"/>
                          </a:solidFill>
                          <a:latin typeface="+mn-lt"/>
                          <a:ea typeface="+mn-ea"/>
                          <a:cs typeface="+mn-cs"/>
                        </a:rPr>
                        <a:t>Seeking approval at </a:t>
                      </a:r>
                      <a:r>
                        <a:rPr lang="en-GB" sz="900" kern="1200" err="1">
                          <a:solidFill>
                            <a:schemeClr val="tx1"/>
                          </a:solidFill>
                          <a:latin typeface="+mn-lt"/>
                          <a:ea typeface="+mn-ea"/>
                          <a:cs typeface="+mn-cs"/>
                        </a:rPr>
                        <a:t>ChMC</a:t>
                      </a:r>
                      <a:r>
                        <a:rPr lang="en-GB" sz="900" kern="1200">
                          <a:solidFill>
                            <a:schemeClr val="tx1"/>
                          </a:solidFill>
                          <a:latin typeface="+mn-lt"/>
                          <a:ea typeface="+mn-ea"/>
                          <a:cs typeface="+mn-cs"/>
                        </a:rPr>
                        <a:t> on 13/07/22</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0692173"/>
                  </a:ext>
                </a:extLst>
              </a:tr>
              <a:tr h="7236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a:solidFill>
                            <a:schemeClr val="tx1"/>
                          </a:solidFill>
                          <a:latin typeface="+mn-lt"/>
                          <a:ea typeface="+mn-ea"/>
                          <a:cs typeface="+mn-cs"/>
                        </a:rPr>
                        <a:t>XRN5186 - </a:t>
                      </a:r>
                      <a:r>
                        <a:rPr lang="en-US" sz="900" kern="1200">
                          <a:solidFill>
                            <a:schemeClr val="tx1"/>
                          </a:solidFill>
                          <a:latin typeface="+mn-lt"/>
                          <a:ea typeface="+mn-ea"/>
                          <a:cs typeface="+mn-cs"/>
                        </a:rPr>
                        <a:t>MOD0701 - Aligning Capacity booking under the UNC and arrangements set out in relevant NEXAs</a:t>
                      </a:r>
                      <a:endParaRPr lang="en-GB"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a:buNone/>
                      </a:pPr>
                      <a:r>
                        <a:rPr lang="en-US" sz="900" b="0" i="0" u="none" strike="noStrike" kern="1200" noProof="0">
                          <a:solidFill>
                            <a:schemeClr val="tx1"/>
                          </a:solidFill>
                          <a:latin typeface="Arial"/>
                        </a:rPr>
                        <a:t>June  2022 – Consultation </a:t>
                      </a:r>
                      <a:endParaRPr lang="en-US" sz="900" b="0" i="0" u="none" strike="noStrike" kern="1200" noProof="0">
                        <a:solidFill>
                          <a:schemeClr val="tx1"/>
                        </a:solidFill>
                        <a:latin typeface="+mn-lt"/>
                        <a:ea typeface="+mn-ea"/>
                        <a:cs typeface="+mn-cs"/>
                      </a:endParaRPr>
                    </a:p>
                    <a:p>
                      <a:pPr marL="0" lvl="0" indent="0" algn="l">
                        <a:buNone/>
                      </a:pPr>
                      <a:endParaRPr lang="en-US" sz="900" b="0" i="0" u="none" strike="noStrike" kern="1200" noProof="0"/>
                    </a:p>
                    <a:p>
                      <a:pPr marL="0" lvl="0" indent="0" algn="l">
                        <a:buNone/>
                      </a:pPr>
                      <a:r>
                        <a:rPr lang="en-US" sz="900" b="0" i="0" u="none" strike="noStrike" kern="1200" noProof="0">
                          <a:solidFill>
                            <a:schemeClr val="tx1"/>
                          </a:solidFill>
                          <a:latin typeface="Arial"/>
                        </a:rPr>
                        <a:t>July 2022 - Approval </a:t>
                      </a:r>
                      <a:endParaRPr lang="en-GB" b="0" i="0" u="none" strike="noStrike" noProof="0">
                        <a:latin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indent="-171450">
                        <a:buClr>
                          <a:srgbClr val="000000"/>
                        </a:buClr>
                        <a:buFont typeface="Arial,Sans-Serif" panose="020B0604020202020204" pitchFamily="34" charset="0"/>
                        <a:buChar char="•"/>
                      </a:pPr>
                      <a:r>
                        <a:rPr lang="en-GB" sz="900" b="0" i="0" u="none" strike="noStrike" kern="1200" noProof="0">
                          <a:solidFill>
                            <a:schemeClr val="tx1"/>
                          </a:solidFill>
                          <a:latin typeface="Arial"/>
                        </a:rPr>
                        <a:t>Change Pack submission date revised to 13/06/22 as quality criteria for submission not met</a:t>
                      </a:r>
                      <a:endParaRPr lang="en-US" sz="900" b="0" i="0" u="none" strike="noStrike" kern="1200" noProof="0"/>
                    </a:p>
                    <a:p>
                      <a:pPr marL="171450" lvl="0" indent="-171450">
                        <a:buClr>
                          <a:srgbClr val="000000"/>
                        </a:buClr>
                        <a:buFont typeface="Arial,Sans-Serif" panose="020B0604020202020204" pitchFamily="34" charset="0"/>
                        <a:buChar char="•"/>
                      </a:pPr>
                      <a:r>
                        <a:rPr lang="en-GB" sz="900" b="0" i="0" u="none" strike="noStrike" kern="1200" noProof="0">
                          <a:solidFill>
                            <a:schemeClr val="tx1"/>
                          </a:solidFill>
                          <a:latin typeface="Arial"/>
                        </a:rPr>
                        <a:t>Seeking approval at </a:t>
                      </a:r>
                      <a:r>
                        <a:rPr lang="en-GB" sz="900" b="0" i="0" u="none" strike="noStrike" kern="1200" noProof="0" err="1">
                          <a:solidFill>
                            <a:schemeClr val="tx1"/>
                          </a:solidFill>
                          <a:latin typeface="Arial"/>
                        </a:rPr>
                        <a:t>ChMC</a:t>
                      </a:r>
                      <a:r>
                        <a:rPr lang="en-GB" sz="900" b="0" i="0" u="none" strike="noStrike" kern="1200" noProof="0">
                          <a:solidFill>
                            <a:schemeClr val="tx1"/>
                          </a:solidFill>
                          <a:latin typeface="Arial"/>
                        </a:rPr>
                        <a:t> on 13/07/22</a:t>
                      </a:r>
                      <a:endParaRPr lang="en-GB"/>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3855772"/>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58462"/>
            <a:ext cx="8229600" cy="637580"/>
          </a:xfrm>
        </p:spPr>
        <p:txBody>
          <a:bodyPr>
            <a:normAutofit/>
          </a:bodyPr>
          <a:lstStyle/>
          <a:p>
            <a:r>
              <a:rPr lang="en-GB" sz="1600">
                <a:latin typeface="Arial"/>
                <a:cs typeface="Arial"/>
              </a:rPr>
              <a:t>Dec 21 - April 22 Changes in Design – Shipper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476686" cy="200055"/>
          </a:xfrm>
          <a:prstGeom prst="rect">
            <a:avLst/>
          </a:prstGeom>
          <a:noFill/>
        </p:spPr>
        <p:txBody>
          <a:bodyPr wrap="none" lIns="91440" tIns="45720" rIns="91440" bIns="45720" rtlCol="0" anchor="t">
            <a:spAutoFit/>
          </a:bodyPr>
          <a:lstStyle/>
          <a:p>
            <a:r>
              <a:rPr lang="en-GB" sz="700"/>
              <a:t>Slide updated on 26th May 2022</a:t>
            </a:r>
            <a:endParaRPr lang="en-GB"/>
          </a:p>
        </p:txBody>
      </p:sp>
    </p:spTree>
    <p:extLst>
      <p:ext uri="{BB962C8B-B14F-4D97-AF65-F5344CB8AC3E}">
        <p14:creationId xmlns:p14="http://schemas.microsoft.com/office/powerpoint/2010/main" val="4161917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nvGraphicFramePr>
        <p:xfrm>
          <a:off x="193682" y="495673"/>
          <a:ext cx="8756635" cy="3483002"/>
        </p:xfrm>
        <a:graphic>
          <a:graphicData uri="http://schemas.openxmlformats.org/drawingml/2006/table">
            <a:tbl>
              <a:tblPr firstRow="1" bandRow="1"/>
              <a:tblGrid>
                <a:gridCol w="1838825">
                  <a:extLst>
                    <a:ext uri="{9D8B030D-6E8A-4147-A177-3AD203B41FA5}">
                      <a16:colId xmlns:a16="http://schemas.microsoft.com/office/drawing/2014/main" val="2847750447"/>
                    </a:ext>
                  </a:extLst>
                </a:gridCol>
                <a:gridCol w="1199339">
                  <a:extLst>
                    <a:ext uri="{9D8B030D-6E8A-4147-A177-3AD203B41FA5}">
                      <a16:colId xmlns:a16="http://schemas.microsoft.com/office/drawing/2014/main" val="3558775724"/>
                    </a:ext>
                  </a:extLst>
                </a:gridCol>
                <a:gridCol w="1933199">
                  <a:extLst>
                    <a:ext uri="{9D8B030D-6E8A-4147-A177-3AD203B41FA5}">
                      <a16:colId xmlns:a16="http://schemas.microsoft.com/office/drawing/2014/main" val="2515456850"/>
                    </a:ext>
                  </a:extLst>
                </a:gridCol>
                <a:gridCol w="964216">
                  <a:extLst>
                    <a:ext uri="{9D8B030D-6E8A-4147-A177-3AD203B41FA5}">
                      <a16:colId xmlns:a16="http://schemas.microsoft.com/office/drawing/2014/main" val="1654760590"/>
                    </a:ext>
                  </a:extLst>
                </a:gridCol>
                <a:gridCol w="2821056">
                  <a:extLst>
                    <a:ext uri="{9D8B030D-6E8A-4147-A177-3AD203B41FA5}">
                      <a16:colId xmlns:a16="http://schemas.microsoft.com/office/drawing/2014/main" val="20003"/>
                    </a:ext>
                  </a:extLst>
                </a:gridCol>
              </a:tblGrid>
              <a:tr h="518990">
                <a:tc>
                  <a:txBody>
                    <a:bodyPr/>
                    <a:lstStyle/>
                    <a:p>
                      <a:pPr algn="ctr"/>
                      <a:r>
                        <a:rPr lang="en-GB" sz="1050" b="1">
                          <a:solidFill>
                            <a:schemeClr val="bg1"/>
                          </a:solidFill>
                          <a:latin typeface="+mn-lt"/>
                          <a:cs typeface="Arial"/>
                        </a:rPr>
                        <a:t>XRN Title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GB" sz="1050" b="1">
                          <a:solidFill>
                            <a:schemeClr val="bg1"/>
                          </a:solidFill>
                          <a:latin typeface="+mn-lt"/>
                          <a:cs typeface="Arial"/>
                        </a:rPr>
                        <a:t>Target Detailed Design Date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solidFill>
                            <a:schemeClr val="bg1"/>
                          </a:solidFill>
                          <a:latin typeface="+mn-lt"/>
                          <a:cs typeface="Arial"/>
                        </a:rPr>
                        <a:t>Risk &amp; Issues / RAG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solidFill>
                            <a:schemeClr val="bg1"/>
                          </a:solidFill>
                          <a:latin typeface="+mn-lt"/>
                          <a:cs typeface="Arial"/>
                        </a:rPr>
                        <a:t>Cost RAG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Key Messaging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608495">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kern="1200" noProof="0">
                          <a:solidFill>
                            <a:schemeClr val="tx1"/>
                          </a:solidFill>
                          <a:latin typeface="+mn-lt"/>
                          <a:ea typeface="+mn-ea"/>
                          <a:cs typeface="+mn-cs"/>
                        </a:rPr>
                        <a:t>XRN4900 - Biomethane/Propane Reduction</a:t>
                      </a:r>
                    </a:p>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en-US" sz="900" kern="1200">
                          <a:solidFill>
                            <a:schemeClr val="tx1"/>
                          </a:solidFill>
                          <a:latin typeface="+mn-lt"/>
                          <a:ea typeface="+mn-ea"/>
                          <a:cs typeface="+mn-cs"/>
                        </a:rPr>
                        <a:t>May 2022 – Consultation</a:t>
                      </a:r>
                    </a:p>
                    <a:p>
                      <a:pPr marL="0" indent="0" algn="l">
                        <a:buNone/>
                      </a:pPr>
                      <a:endParaRPr lang="en-US" sz="900" kern="1200">
                        <a:solidFill>
                          <a:schemeClr val="tx1"/>
                        </a:solidFill>
                        <a:latin typeface="+mn-lt"/>
                        <a:ea typeface="+mn-ea"/>
                        <a:cs typeface="+mn-cs"/>
                      </a:endParaRPr>
                    </a:p>
                    <a:p>
                      <a:pPr marL="0" indent="0" algn="l">
                        <a:buNone/>
                      </a:pPr>
                      <a:r>
                        <a:rPr lang="en-US" sz="900" kern="1200">
                          <a:solidFill>
                            <a:schemeClr val="tx1"/>
                          </a:solidFill>
                          <a:latin typeface="+mn-lt"/>
                          <a:ea typeface="+mn-ea"/>
                          <a:cs typeface="+mn-cs"/>
                        </a:rPr>
                        <a:t>​June 2022 - Approval </a:t>
                      </a:r>
                      <a:endParaRPr lang="en-GB"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r>
                        <a:rPr lang="en-GB" sz="700" b="0" i="0" u="none" strike="noStrike" kern="1200" cap="none" normalizeH="0" baseline="0">
                          <a:ln>
                            <a:noFill/>
                          </a:ln>
                          <a:solidFill>
                            <a:schemeClr val="tx1"/>
                          </a:solidFill>
                          <a:effectLst/>
                          <a:latin typeface="+mn-lt"/>
                          <a:ea typeface="+mn-ea"/>
                          <a:cs typeface="+mn-cs"/>
                        </a:rPr>
                        <a:t>Risk ID 67731: There is a risk that the physical works required on Customer site will not be completed in line with a Nov 22 Release Date. </a:t>
                      </a:r>
                      <a:br>
                        <a:rPr lang="en-GB" sz="700" b="0" i="0" u="none" strike="noStrike" kern="1200" cap="none" normalizeH="0" baseline="0">
                          <a:ln>
                            <a:noFill/>
                          </a:ln>
                          <a:solidFill>
                            <a:srgbClr val="000000"/>
                          </a:solidFill>
                          <a:effectLst/>
                          <a:latin typeface="+mn-lt"/>
                          <a:ea typeface="+mn-ea"/>
                          <a:cs typeface="+mn-cs"/>
                        </a:rPr>
                      </a:br>
                      <a:r>
                        <a:rPr lang="en-GB" sz="700" b="0" i="0" u="none" strike="noStrike" kern="1200" cap="none" normalizeH="0" baseline="0">
                          <a:ln>
                            <a:noFill/>
                          </a:ln>
                          <a:solidFill>
                            <a:schemeClr val="tx1"/>
                          </a:solidFill>
                          <a:effectLst/>
                          <a:latin typeface="+mn-lt"/>
                          <a:ea typeface="+mn-ea"/>
                          <a:cs typeface="+mn-cs"/>
                        </a:rPr>
                        <a:t>Mitigation: Align to a future release post Nov22 release</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indent="-171450">
                        <a:buFont typeface="Arial" panose="020B0604020202020204" pitchFamily="34" charset="0"/>
                        <a:buChar char="•"/>
                      </a:pPr>
                      <a:r>
                        <a:rPr lang="en-GB" sz="900" b="0" i="0" u="none" strike="noStrike" kern="1200" noProof="0">
                          <a:solidFill>
                            <a:schemeClr val="tx1"/>
                          </a:solidFill>
                          <a:latin typeface="Arial"/>
                        </a:rPr>
                        <a:t>Change Pack issued to </a:t>
                      </a:r>
                      <a:r>
                        <a:rPr lang="en-GB" sz="900" b="0" i="0" u="none" strike="noStrike" kern="1200" noProof="0" err="1">
                          <a:solidFill>
                            <a:schemeClr val="tx1"/>
                          </a:solidFill>
                          <a:latin typeface="Arial"/>
                        </a:rPr>
                        <a:t>ChMC</a:t>
                      </a:r>
                      <a:r>
                        <a:rPr lang="en-GB" sz="900" b="0" i="0" u="none" strike="noStrike" kern="1200" noProof="0">
                          <a:solidFill>
                            <a:schemeClr val="tx1"/>
                          </a:solidFill>
                          <a:latin typeface="Arial"/>
                        </a:rPr>
                        <a:t> for consultation on 16/05/22</a:t>
                      </a:r>
                      <a:endParaRPr lang="en-GB" sz="900" kern="1200" err="1">
                        <a:solidFill>
                          <a:schemeClr val="tx1"/>
                        </a:solidFill>
                        <a:latin typeface="+mn-lt"/>
                        <a:ea typeface="+mn-ea"/>
                        <a:cs typeface="+mn-cs"/>
                      </a:endParaRPr>
                    </a:p>
                    <a:p>
                      <a:pPr marL="171450" lvl="0" indent="-171450">
                        <a:buFont typeface="Arial" panose="020B0604020202020204" pitchFamily="34" charset="0"/>
                        <a:buChar char="•"/>
                      </a:pPr>
                      <a:r>
                        <a:rPr lang="en-GB" sz="900" b="0" i="0" u="none" strike="noStrike" kern="1200" noProof="0">
                          <a:solidFill>
                            <a:schemeClr val="tx1"/>
                          </a:solidFill>
                          <a:latin typeface="Arial"/>
                        </a:rPr>
                        <a:t>Seeking approval at </a:t>
                      </a:r>
                      <a:r>
                        <a:rPr lang="en-GB" sz="900" b="0" i="0" u="none" strike="noStrike" kern="1200" noProof="0" err="1">
                          <a:solidFill>
                            <a:schemeClr val="tx1"/>
                          </a:solidFill>
                          <a:latin typeface="Arial"/>
                        </a:rPr>
                        <a:t>ChMC</a:t>
                      </a:r>
                      <a:r>
                        <a:rPr lang="en-GB" sz="900" b="0" i="0" u="none" strike="noStrike" kern="1200" noProof="0">
                          <a:solidFill>
                            <a:schemeClr val="tx1"/>
                          </a:solidFill>
                          <a:latin typeface="Arial"/>
                        </a:rPr>
                        <a:t> on 08/06/22</a:t>
                      </a:r>
                      <a:endParaRPr lang="en-GB"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94165"/>
                  </a:ext>
                </a:extLst>
              </a:tr>
              <a:tr h="7136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a:solidFill>
                            <a:schemeClr val="tx1"/>
                          </a:solidFill>
                          <a:latin typeface="+mn-lt"/>
                          <a:ea typeface="+mn-ea"/>
                          <a:cs typeface="+mn-cs"/>
                        </a:rPr>
                        <a:t>XRN5186 - </a:t>
                      </a:r>
                      <a:r>
                        <a:rPr lang="en-US" sz="900" kern="1200">
                          <a:solidFill>
                            <a:schemeClr val="tx1"/>
                          </a:solidFill>
                          <a:latin typeface="+mn-lt"/>
                          <a:ea typeface="+mn-ea"/>
                          <a:cs typeface="+mn-cs"/>
                        </a:rPr>
                        <a:t>MOD0701 - Aligning Capacity booking under the UNC and arrangements set out in relevant NEXAs</a:t>
                      </a:r>
                      <a:endParaRPr lang="en-GB" sz="900" kern="1200">
                        <a:solidFill>
                          <a:schemeClr val="tx1"/>
                        </a:solidFill>
                        <a:latin typeface="+mn-lt"/>
                        <a:ea typeface="+mn-ea"/>
                        <a:cs typeface="+mn-cs"/>
                      </a:endParaRPr>
                    </a:p>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a:buNone/>
                      </a:pPr>
                      <a:r>
                        <a:rPr lang="en-US" sz="900" b="0" i="0" u="none" strike="noStrike" kern="1200" noProof="0">
                          <a:solidFill>
                            <a:schemeClr val="tx1"/>
                          </a:solidFill>
                          <a:latin typeface="Arial"/>
                        </a:rPr>
                        <a:t>June  2022 – Consultation </a:t>
                      </a:r>
                      <a:endParaRPr lang="en-US" sz="900" b="0" i="0" u="none" strike="noStrike" kern="1200" noProof="0">
                        <a:solidFill>
                          <a:schemeClr val="tx1"/>
                        </a:solidFill>
                        <a:latin typeface="+mn-lt"/>
                        <a:ea typeface="+mn-ea"/>
                        <a:cs typeface="+mn-cs"/>
                      </a:endParaRPr>
                    </a:p>
                    <a:p>
                      <a:pPr marL="0" lvl="0" indent="0" algn="l">
                        <a:buNone/>
                      </a:pPr>
                      <a:endParaRPr lang="en-US" sz="900" b="0" i="0" u="none" strike="noStrike" kern="1200" noProof="0"/>
                    </a:p>
                    <a:p>
                      <a:pPr marL="0" lvl="0" indent="0" algn="l">
                        <a:buNone/>
                      </a:pPr>
                      <a:r>
                        <a:rPr lang="en-US" sz="900" b="0" i="0" u="none" strike="noStrike" kern="1200" noProof="0">
                          <a:solidFill>
                            <a:schemeClr val="tx1"/>
                          </a:solidFill>
                          <a:latin typeface="Arial"/>
                        </a:rPr>
                        <a:t>July 2022 - Approval </a:t>
                      </a:r>
                      <a:endParaRPr lang="en-GB" b="0" i="0" u="none" strike="noStrike" noProof="0">
                        <a:latin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indent="-171450">
                        <a:buClr>
                          <a:srgbClr val="000000"/>
                        </a:buClr>
                        <a:buFont typeface="Arial,Sans-Serif" panose="020B0604020202020204" pitchFamily="34" charset="0"/>
                        <a:buChar char="•"/>
                      </a:pPr>
                      <a:r>
                        <a:rPr lang="en-GB" sz="900" b="0" i="0" u="none" strike="noStrike" kern="1200" noProof="0">
                          <a:solidFill>
                            <a:schemeClr val="tx1"/>
                          </a:solidFill>
                          <a:latin typeface="Arial"/>
                        </a:rPr>
                        <a:t>Change Pack submission date revised to 13/06/22 as quality criteria for submission not met</a:t>
                      </a:r>
                      <a:endParaRPr lang="en-US" sz="900" b="0" i="0" u="none" strike="noStrike" kern="1200" noProof="0"/>
                    </a:p>
                    <a:p>
                      <a:pPr marL="171450" lvl="0" indent="-171450">
                        <a:buClr>
                          <a:srgbClr val="000000"/>
                        </a:buClr>
                        <a:buFont typeface="Arial,Sans-Serif" panose="020B0604020202020204" pitchFamily="34" charset="0"/>
                        <a:buChar char="•"/>
                      </a:pPr>
                      <a:r>
                        <a:rPr lang="en-GB" sz="900" b="0" i="0" u="none" strike="noStrike" kern="1200" noProof="0">
                          <a:solidFill>
                            <a:schemeClr val="tx1"/>
                          </a:solidFill>
                          <a:latin typeface="Arial"/>
                        </a:rPr>
                        <a:t>Seeking approval at </a:t>
                      </a:r>
                      <a:r>
                        <a:rPr lang="en-GB" sz="900" b="0" i="0" u="none" strike="noStrike" kern="1200" noProof="0" err="1">
                          <a:solidFill>
                            <a:schemeClr val="tx1"/>
                          </a:solidFill>
                          <a:latin typeface="Arial"/>
                        </a:rPr>
                        <a:t>ChMC</a:t>
                      </a:r>
                      <a:r>
                        <a:rPr lang="en-GB" sz="900" b="0" i="0" u="none" strike="noStrike" kern="1200" noProof="0">
                          <a:solidFill>
                            <a:schemeClr val="tx1"/>
                          </a:solidFill>
                          <a:latin typeface="Arial"/>
                        </a:rPr>
                        <a:t> on 13/07/22</a:t>
                      </a:r>
                      <a:endParaRPr lang="en-GB"/>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07395">
                <a:tc>
                  <a:txBody>
                    <a:bodyPr/>
                    <a:lstStyle/>
                    <a:p>
                      <a:pPr marL="0" marR="0" lvl="0" indent="0" algn="l" rtl="0" eaLnBrk="1" fontAlgn="auto" latinLnBrk="0" hangingPunct="1">
                        <a:lnSpc>
                          <a:spcPct val="100000"/>
                        </a:lnSpc>
                        <a:spcBef>
                          <a:spcPts val="0"/>
                        </a:spcBef>
                        <a:spcAft>
                          <a:spcPts val="0"/>
                        </a:spcAft>
                        <a:buClrTx/>
                        <a:buSzTx/>
                        <a:buFontTx/>
                        <a:buNone/>
                      </a:pPr>
                      <a:r>
                        <a:rPr lang="en-GB" sz="900" kern="1200">
                          <a:solidFill>
                            <a:schemeClr val="tx1"/>
                          </a:solidFill>
                          <a:latin typeface="+mn-lt"/>
                          <a:ea typeface="+mn-ea"/>
                          <a:cs typeface="+mn-cs"/>
                        </a:rPr>
                        <a:t>XRN5298 - </a:t>
                      </a:r>
                      <a:r>
                        <a:rPr lang="en-US" sz="900" kern="1200">
                          <a:solidFill>
                            <a:schemeClr val="tx1"/>
                          </a:solidFill>
                          <a:latin typeface="+mn-lt"/>
                          <a:ea typeface="+mn-ea"/>
                          <a:cs typeface="+mn-cs"/>
                        </a:rPr>
                        <a:t>H100 Fife Project – Hydrogen Network Trial </a:t>
                      </a:r>
                      <a:endParaRPr lang="en-GB"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en-US" sz="900" kern="1200">
                          <a:solidFill>
                            <a:schemeClr val="tx1"/>
                          </a:solidFill>
                          <a:latin typeface="+mn-lt"/>
                          <a:ea typeface="+mn-ea"/>
                          <a:cs typeface="+mn-cs"/>
                        </a:rPr>
                        <a:t>June  2022 - Approval </a:t>
                      </a:r>
                      <a:endParaRPr lang="en-GB"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r>
                        <a:rPr lang="en-US" sz="700" b="0" i="0" u="none" strike="noStrike" kern="1200" cap="none" normalizeH="0" baseline="0">
                          <a:ln>
                            <a:noFill/>
                          </a:ln>
                          <a:solidFill>
                            <a:schemeClr val="tx1"/>
                          </a:solidFill>
                          <a:effectLst/>
                          <a:latin typeface="+mn-lt"/>
                          <a:ea typeface="+mn-ea"/>
                          <a:cs typeface="+mn-cs"/>
                        </a:rPr>
                        <a:t>Issue ID 67645: The detailed design change pack was not be approved as MOD0799 is still outstanding​</a:t>
                      </a:r>
                    </a:p>
                    <a:p>
                      <a:pPr marL="0" indent="0" algn="l">
                        <a:buNone/>
                      </a:pPr>
                      <a:r>
                        <a:rPr lang="en-US" sz="700" b="0" i="0" u="none" strike="noStrike" kern="1200" cap="none" normalizeH="0" baseline="0">
                          <a:ln>
                            <a:noFill/>
                          </a:ln>
                          <a:solidFill>
                            <a:schemeClr val="tx1"/>
                          </a:solidFill>
                          <a:effectLst/>
                          <a:latin typeface="+mn-lt"/>
                          <a:ea typeface="+mn-ea"/>
                          <a:cs typeface="+mn-cs"/>
                        </a:rPr>
                        <a:t>Mitigation: Accept risk. Decision will be taken at </a:t>
                      </a:r>
                      <a:r>
                        <a:rPr lang="en-US" sz="700" b="0" i="0" u="none" strike="noStrike" kern="1200" cap="none" normalizeH="0" baseline="0" err="1">
                          <a:ln>
                            <a:noFill/>
                          </a:ln>
                          <a:solidFill>
                            <a:schemeClr val="tx1"/>
                          </a:solidFill>
                          <a:effectLst/>
                          <a:latin typeface="+mn-lt"/>
                          <a:ea typeface="+mn-ea"/>
                          <a:cs typeface="+mn-cs"/>
                        </a:rPr>
                        <a:t>ChMC</a:t>
                      </a:r>
                      <a:r>
                        <a:rPr lang="en-US" sz="700" b="0" i="0" u="none" strike="noStrike" kern="1200" cap="none" normalizeH="0" baseline="0">
                          <a:ln>
                            <a:noFill/>
                          </a:ln>
                          <a:solidFill>
                            <a:schemeClr val="tx1"/>
                          </a:solidFill>
                          <a:effectLst/>
                          <a:latin typeface="+mn-lt"/>
                          <a:ea typeface="+mn-ea"/>
                          <a:cs typeface="+mn-cs"/>
                        </a:rPr>
                        <a:t> in June as to  whether this will be taken into delivery for Nov22. </a:t>
                      </a:r>
                    </a:p>
                    <a:p>
                      <a:pPr marL="0" indent="0" algn="l">
                        <a:buNone/>
                      </a:pPr>
                      <a:r>
                        <a:rPr lang="en-US" sz="700" b="0" i="0" u="none" strike="noStrike" kern="1200" cap="none" normalizeH="0" baseline="0">
                          <a:ln>
                            <a:noFill/>
                          </a:ln>
                          <a:solidFill>
                            <a:schemeClr val="tx1"/>
                          </a:solidFill>
                          <a:effectLst/>
                          <a:latin typeface="+mn-lt"/>
                          <a:ea typeface="+mn-ea"/>
                          <a:cs typeface="+mn-cs"/>
                        </a:rPr>
                        <a:t>Risk ID 67482: There is a risk that the CV range will not be updated for hydrogen because a change is required to Gemini leading to the CV for hydrogen being rejected</a:t>
                      </a:r>
                    </a:p>
                    <a:p>
                      <a:pPr marL="0" indent="0" algn="l">
                        <a:buNone/>
                      </a:pPr>
                      <a:r>
                        <a:rPr lang="en-US" sz="700" b="0" i="0" u="none" strike="noStrike" kern="1200" cap="none" normalizeH="0" baseline="0">
                          <a:ln>
                            <a:noFill/>
                          </a:ln>
                          <a:solidFill>
                            <a:schemeClr val="tx1"/>
                          </a:solidFill>
                          <a:effectLst/>
                          <a:latin typeface="+mn-lt"/>
                          <a:ea typeface="+mn-ea"/>
                          <a:cs typeface="+mn-cs"/>
                        </a:rPr>
                        <a:t>Mitigation: Monitor change request to be raised by SGN and align to implementation release for this change. </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indent="-171450">
                        <a:buFont typeface="Arial" panose="020B0604020202020204" pitchFamily="34" charset="0"/>
                        <a:buChar char="•"/>
                      </a:pPr>
                      <a:r>
                        <a:rPr lang="en-GB" sz="900" b="0" i="0" u="none" strike="noStrike" kern="1200" noProof="0">
                          <a:solidFill>
                            <a:schemeClr val="tx1"/>
                          </a:solidFill>
                          <a:latin typeface="Arial"/>
                        </a:rPr>
                        <a:t>Change Pack deferred at </a:t>
                      </a:r>
                      <a:r>
                        <a:rPr lang="en-GB" sz="900" b="0" i="0" u="none" strike="noStrike" kern="1200" noProof="0" err="1">
                          <a:solidFill>
                            <a:schemeClr val="tx1"/>
                          </a:solidFill>
                          <a:latin typeface="Arial"/>
                        </a:rPr>
                        <a:t>ChMC</a:t>
                      </a:r>
                      <a:r>
                        <a:rPr lang="en-GB" sz="900" b="0" i="0" u="none" strike="noStrike" kern="1200" noProof="0">
                          <a:solidFill>
                            <a:schemeClr val="tx1"/>
                          </a:solidFill>
                          <a:latin typeface="Arial"/>
                        </a:rPr>
                        <a:t> on 11/05/22 as UNC MOD0799 is still under consultation</a:t>
                      </a:r>
                      <a:endParaRPr lang="en-GB" sz="900" kern="1200">
                        <a:solidFill>
                          <a:schemeClr val="tx1"/>
                        </a:solidFill>
                        <a:latin typeface="+mn-lt"/>
                        <a:ea typeface="+mn-ea"/>
                        <a:cs typeface="+mn-cs"/>
                      </a:endParaRPr>
                    </a:p>
                    <a:p>
                      <a:pPr marL="171450" lvl="0" indent="-171450">
                        <a:buFont typeface="Arial" panose="020B0604020202020204" pitchFamily="34" charset="0"/>
                        <a:buChar char="•"/>
                      </a:pPr>
                      <a:r>
                        <a:rPr lang="en-GB" sz="900" b="0" i="0" u="none" strike="noStrike" kern="1200" noProof="0">
                          <a:solidFill>
                            <a:schemeClr val="tx1"/>
                          </a:solidFill>
                          <a:latin typeface="Arial"/>
                        </a:rPr>
                        <a:t>Seeking approval at </a:t>
                      </a:r>
                      <a:r>
                        <a:rPr lang="en-GB" sz="900" b="0" i="0" u="none" strike="noStrike" kern="1200" noProof="0" err="1">
                          <a:solidFill>
                            <a:schemeClr val="tx1"/>
                          </a:solidFill>
                          <a:latin typeface="Arial"/>
                        </a:rPr>
                        <a:t>ChMC</a:t>
                      </a:r>
                      <a:r>
                        <a:rPr lang="en-GB" sz="900" b="0" i="0" u="none" strike="noStrike" kern="1200" noProof="0">
                          <a:solidFill>
                            <a:schemeClr val="tx1"/>
                          </a:solidFill>
                          <a:latin typeface="Arial"/>
                        </a:rPr>
                        <a:t> on 08/06/22</a:t>
                      </a:r>
                      <a:endParaRPr lang="en-GB"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8825474"/>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58462"/>
            <a:ext cx="8229600" cy="637580"/>
          </a:xfrm>
        </p:spPr>
        <p:txBody>
          <a:bodyPr>
            <a:normAutofit/>
          </a:bodyPr>
          <a:lstStyle/>
          <a:p>
            <a:r>
              <a:rPr lang="en-GB" sz="1600">
                <a:latin typeface="Arial"/>
                <a:cs typeface="Arial"/>
              </a:rPr>
              <a:t>Dec 21 - April 22 Changes in Design – DN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476686" cy="200055"/>
          </a:xfrm>
          <a:prstGeom prst="rect">
            <a:avLst/>
          </a:prstGeom>
          <a:noFill/>
        </p:spPr>
        <p:txBody>
          <a:bodyPr wrap="none" lIns="91440" tIns="45720" rIns="91440" bIns="45720" rtlCol="0" anchor="t">
            <a:spAutoFit/>
          </a:bodyPr>
          <a:lstStyle/>
          <a:p>
            <a:r>
              <a:rPr lang="en-GB" sz="700"/>
              <a:t>Slide updated on 26th May 2022</a:t>
            </a:r>
            <a:endParaRPr lang="en-GB"/>
          </a:p>
        </p:txBody>
      </p:sp>
    </p:spTree>
    <p:extLst>
      <p:ext uri="{BB962C8B-B14F-4D97-AF65-F5344CB8AC3E}">
        <p14:creationId xmlns:p14="http://schemas.microsoft.com/office/powerpoint/2010/main" val="9985984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a:t>November 2021 Major Release</a:t>
            </a:r>
            <a:endParaRPr lang="en-GB"/>
          </a:p>
        </p:txBody>
      </p:sp>
    </p:spTree>
    <p:extLst>
      <p:ext uri="{BB962C8B-B14F-4D97-AF65-F5344CB8AC3E}">
        <p14:creationId xmlns:p14="http://schemas.microsoft.com/office/powerpoint/2010/main" val="19767270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nvGraphicFramePr>
        <p:xfrm>
          <a:off x="162371" y="364442"/>
          <a:ext cx="8756232" cy="4636563"/>
        </p:xfrm>
        <a:graphic>
          <a:graphicData uri="http://schemas.openxmlformats.org/drawingml/2006/table">
            <a:tbl>
              <a:tblPr firstRow="1" bandRow="1"/>
              <a:tblGrid>
                <a:gridCol w="1705070">
                  <a:extLst>
                    <a:ext uri="{9D8B030D-6E8A-4147-A177-3AD203B41FA5}">
                      <a16:colId xmlns:a16="http://schemas.microsoft.com/office/drawing/2014/main" val="20000"/>
                    </a:ext>
                  </a:extLst>
                </a:gridCol>
                <a:gridCol w="2273444">
                  <a:extLst>
                    <a:ext uri="{9D8B030D-6E8A-4147-A177-3AD203B41FA5}">
                      <a16:colId xmlns:a16="http://schemas.microsoft.com/office/drawing/2014/main" val="20001"/>
                    </a:ext>
                  </a:extLst>
                </a:gridCol>
                <a:gridCol w="183287">
                  <a:extLst>
                    <a:ext uri="{9D8B030D-6E8A-4147-A177-3AD203B41FA5}">
                      <a16:colId xmlns:a16="http://schemas.microsoft.com/office/drawing/2014/main" val="20002"/>
                    </a:ext>
                  </a:extLst>
                </a:gridCol>
                <a:gridCol w="2185309">
                  <a:extLst>
                    <a:ext uri="{9D8B030D-6E8A-4147-A177-3AD203B41FA5}">
                      <a16:colId xmlns:a16="http://schemas.microsoft.com/office/drawing/2014/main" val="2880710429"/>
                    </a:ext>
                  </a:extLst>
                </a:gridCol>
                <a:gridCol w="2409122">
                  <a:extLst>
                    <a:ext uri="{9D8B030D-6E8A-4147-A177-3AD203B41FA5}">
                      <a16:colId xmlns:a16="http://schemas.microsoft.com/office/drawing/2014/main" val="20003"/>
                    </a:ext>
                  </a:extLst>
                </a:gridCol>
              </a:tblGrid>
              <a:tr h="240574">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1050" b="1" i="0">
                          <a:solidFill>
                            <a:srgbClr val="FFFFFF"/>
                          </a:solidFill>
                          <a:latin typeface="+mn-lt"/>
                          <a:cs typeface="Arial"/>
                        </a:rPr>
                        <a:t>Overall</a:t>
                      </a:r>
                      <a:r>
                        <a:rPr lang="en-GB" sz="1050" b="1" i="0" baseline="0">
                          <a:solidFill>
                            <a:srgbClr val="FFFFFF"/>
                          </a:solidFill>
                          <a:latin typeface="+mn-lt"/>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26134">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a:solidFill>
                            <a:schemeClr val="bg1"/>
                          </a:solidFill>
                          <a:latin typeface="+mn-lt"/>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mn-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2613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RAG</a:t>
                      </a:r>
                      <a:r>
                        <a:rPr lang="en-GB" sz="1050" b="1" baseline="0">
                          <a:solidFill>
                            <a:schemeClr val="bg1"/>
                          </a:solidFill>
                          <a:latin typeface="Arial"/>
                          <a:cs typeface="Arial"/>
                        </a:rPr>
                        <a:t> Status</a:t>
                      </a: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a:solidFill>
                          <a:schemeClr val="bg1"/>
                        </a:solidFill>
                        <a:latin typeface="+mn-lt"/>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186062">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                                             Status</a:t>
                      </a:r>
                      <a:r>
                        <a:rPr lang="en-GB" sz="1050" b="1" baseline="0">
                          <a:solidFill>
                            <a:schemeClr val="bg1"/>
                          </a:solidFill>
                          <a:latin typeface="+mn-lt"/>
                          <a:cs typeface="Arial"/>
                        </a:rPr>
                        <a:t> Justification</a:t>
                      </a:r>
                      <a:endParaRPr lang="en-GB">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21789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0" indent="0" algn="l">
                        <a:buClr>
                          <a:srgbClr val="000000"/>
                        </a:buClr>
                        <a:buFont typeface="Arial,Sans-Serif" panose="020B0604020202020204" pitchFamily="34" charset="0"/>
                        <a:buNone/>
                      </a:pPr>
                      <a:r>
                        <a:rPr lang="en-US" sz="700" b="1" i="0" u="none" strike="noStrike" noProof="0">
                          <a:latin typeface="+mn-lt"/>
                        </a:rPr>
                        <a:t>Deferred Changes:</a:t>
                      </a:r>
                    </a:p>
                    <a:p>
                      <a:pPr marL="171450" lvl="0" indent="-171450" algn="l">
                        <a:buFont typeface="Arial" panose="020B0604020202020204" pitchFamily="34" charset="0"/>
                        <a:buChar char="•"/>
                      </a:pPr>
                      <a:r>
                        <a:rPr lang="en-US" sz="700">
                          <a:latin typeface="+mn-lt"/>
                        </a:rPr>
                        <a:t>Post Implementation Support completed for XRN 4780C to plan</a:t>
                      </a:r>
                    </a:p>
                    <a:p>
                      <a:pPr marL="171450" lvl="0" indent="-171450" algn="l">
                        <a:buFont typeface="Arial" panose="020B0604020202020204" pitchFamily="34" charset="0"/>
                        <a:buChar char="•"/>
                      </a:pPr>
                      <a:r>
                        <a:rPr lang="en-US" sz="700">
                          <a:solidFill>
                            <a:schemeClr val="tx1"/>
                          </a:solidFill>
                          <a:latin typeface="+mn-lt"/>
                        </a:rPr>
                        <a:t>Data cleanse for XRN5072 completed</a:t>
                      </a:r>
                      <a:endParaRPr lang="en-US" sz="700">
                        <a:latin typeface="+mn-lt"/>
                      </a:endParaRPr>
                    </a:p>
                    <a:p>
                      <a:pPr marL="0" indent="0" algn="l">
                        <a:buFont typeface="Arial" panose="020B0604020202020204" pitchFamily="34" charset="0"/>
                        <a:buNone/>
                      </a:pPr>
                      <a:r>
                        <a:rPr lang="en-US" sz="700" b="1">
                          <a:latin typeface="+mn-lt"/>
                        </a:rPr>
                        <a:t>XRN4992a:</a:t>
                      </a:r>
                    </a:p>
                    <a:p>
                      <a:pPr marL="171450" indent="-171450" algn="l">
                        <a:buFont typeface="Arial" panose="020B0604020202020204" pitchFamily="34" charset="0"/>
                        <a:buChar char="•"/>
                      </a:pPr>
                      <a:r>
                        <a:rPr lang="en-US" sz="700">
                          <a:latin typeface="+mn-lt"/>
                        </a:rPr>
                        <a:t>Post Implementation Support on track to complete on 26/05</a:t>
                      </a:r>
                    </a:p>
                    <a:p>
                      <a:pPr marL="171450" indent="-171450" algn="l">
                        <a:buFont typeface="Arial" panose="020B0604020202020204" pitchFamily="34" charset="0"/>
                        <a:buChar char="•"/>
                      </a:pPr>
                      <a:r>
                        <a:rPr lang="en-US" sz="700">
                          <a:latin typeface="+mn-lt"/>
                        </a:rPr>
                        <a:t>Issue identified with the level of aggregation in the RTB invoice, fix identified and build/test in progress, deployment planned for 27/05</a:t>
                      </a:r>
                      <a:endParaRPr lang="en-US" sz="700" b="1">
                        <a:latin typeface="+mn-lt"/>
                      </a:endParaRPr>
                    </a:p>
                    <a:p>
                      <a:pPr marL="0" lvl="0" indent="0" algn="l">
                        <a:buNone/>
                      </a:pPr>
                      <a:r>
                        <a:rPr lang="en-US" sz="700" b="1">
                          <a:latin typeface="+mn-lt"/>
                        </a:rPr>
                        <a:t>XRN5188b:</a:t>
                      </a:r>
                    </a:p>
                    <a:p>
                      <a:pPr marL="171450" indent="-171450" algn="l">
                        <a:buFont typeface="Arial" panose="020B0604020202020204" pitchFamily="34" charset="0"/>
                        <a:buChar char="•"/>
                      </a:pPr>
                      <a:r>
                        <a:rPr lang="en-US" sz="700">
                          <a:latin typeface="+mn-lt"/>
                        </a:rPr>
                        <a:t>Post Implementation Support on track to complete on 26/05</a:t>
                      </a:r>
                    </a:p>
                    <a:p>
                      <a:pPr marL="171450" indent="-171450" algn="l">
                        <a:buFont typeface="Arial" panose="020B0604020202020204" pitchFamily="34" charset="0"/>
                        <a:buChar char="•"/>
                      </a:pPr>
                      <a:r>
                        <a:rPr lang="en-US" sz="700">
                          <a:latin typeface="+mn-lt"/>
                        </a:rPr>
                        <a:t>MAP ID data interim load on track to complete by 25/05</a:t>
                      </a:r>
                    </a:p>
                    <a:p>
                      <a:pPr marL="171450" indent="-171450" algn="l">
                        <a:buFont typeface="Arial" panose="020B0604020202020204" pitchFamily="34" charset="0"/>
                        <a:buChar char="•"/>
                      </a:pPr>
                      <a:endParaRPr lang="en-US" sz="700">
                        <a:latin typeface="+mn-lt"/>
                      </a:endParaRPr>
                    </a:p>
                    <a:p>
                      <a:pPr marL="0" lvl="0" indent="0" algn="l">
                        <a:buNone/>
                      </a:pPr>
                      <a:r>
                        <a:rPr lang="en-US" sz="700" b="1">
                          <a:latin typeface="+mn-lt"/>
                        </a:rPr>
                        <a:t>CCR</a:t>
                      </a:r>
                      <a:r>
                        <a:rPr lang="en-US" sz="700">
                          <a:latin typeface="+mn-lt"/>
                        </a:rPr>
                        <a:t> planned to be presented in July ChMC</a:t>
                      </a:r>
                    </a:p>
                    <a:p>
                      <a:pPr marL="0" lvl="0" indent="0" algn="l">
                        <a:buFont typeface="Arial" panose="020B0604020202020204" pitchFamily="34" charset="0"/>
                        <a:buNone/>
                      </a:pPr>
                      <a:endParaRPr lang="en-US" sz="700">
                        <a:latin typeface="+mn-lt"/>
                      </a:endParaRPr>
                    </a:p>
                    <a:p>
                      <a:pPr marL="0" indent="0" algn="l">
                        <a:buNone/>
                      </a:pPr>
                      <a:r>
                        <a:rPr lang="en-GB" sz="700" b="1" i="0" u="none" strike="noStrike" kern="1200" cap="none" normalizeH="0" baseline="0">
                          <a:ln>
                            <a:noFill/>
                          </a:ln>
                          <a:solidFill>
                            <a:schemeClr val="tx1"/>
                          </a:solidFill>
                          <a:effectLst/>
                          <a:latin typeface="+mn-lt"/>
                          <a:ea typeface="+mn-ea"/>
                          <a:cs typeface="+mn-cs"/>
                        </a:rPr>
                        <a:t>Decision in June ChMC</a:t>
                      </a:r>
                      <a:r>
                        <a:rPr lang="en-GB" sz="700" b="0" i="0" u="none" strike="noStrike" kern="1200" cap="none" normalizeH="0" baseline="0">
                          <a:ln>
                            <a:noFill/>
                          </a:ln>
                          <a:solidFill>
                            <a:schemeClr val="tx1"/>
                          </a:solidFill>
                          <a:effectLst/>
                          <a:latin typeface="+mn-lt"/>
                          <a:ea typeface="+mn-ea"/>
                          <a:cs typeface="+mn-cs"/>
                        </a:rPr>
                        <a:t>: None</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0" indent="0" algn="l">
                        <a:buNone/>
                      </a:pPr>
                      <a:r>
                        <a:rPr lang="en-US" sz="700"/>
                        <a:t>    </a:t>
                      </a:r>
                      <a:r>
                        <a:rPr lang="en-US" sz="800"/>
                        <a:t>XRN5289</a:t>
                      </a:r>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0" indent="0" algn="l">
                        <a:buFont typeface="Arial" panose="020B0604020202020204" pitchFamily="34" charset="0"/>
                        <a:buNone/>
                      </a:pPr>
                      <a:endParaRPr lang="en-US" sz="8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15921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indent="0" algn="l">
                        <a:buFont typeface="Arial" panose="020B0604020202020204" pitchFamily="34" charset="0"/>
                        <a:buNone/>
                      </a:pPr>
                      <a:r>
                        <a:rPr lang="en-US" sz="700">
                          <a:latin typeface="+mn-lt"/>
                        </a:rPr>
                        <a:t>None</a:t>
                      </a:r>
                      <a:endParaRPr lang="en-GB" sz="700" b="1" i="0" u="none" strike="noStrike" kern="1200" cap="none" normalizeH="0" baseline="0">
                        <a:ln>
                          <a:noFill/>
                        </a:ln>
                        <a:solidFill>
                          <a:schemeClr val="tx1"/>
                        </a:solidFill>
                        <a:effectLst/>
                        <a:highlight>
                          <a:srgbClr val="FFFF00"/>
                        </a:highligh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15575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lvl="0" indent="0">
                        <a:buNone/>
                      </a:pPr>
                      <a:r>
                        <a:rPr lang="en-US" sz="700" b="0" i="0" u="none" strike="noStrike" kern="1200" noProof="0">
                          <a:solidFill>
                            <a:schemeClr val="tx1"/>
                          </a:solidFill>
                          <a:effectLst/>
                          <a:latin typeface="Arial"/>
                        </a:rPr>
                        <a:t>Forecast to complete delivery against approved BER </a:t>
                      </a:r>
                      <a:endParaRPr kumimoji="0" lang="en-US" sz="7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1063036">
                <a:tc>
                  <a:txBody>
                    <a:bodyPr/>
                    <a:lstStyle/>
                    <a:p>
                      <a:pPr algn="ctr"/>
                      <a:r>
                        <a:rPr lang="en-GB" sz="1050" b="1" baseline="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rtl="0" fontAlgn="base"/>
                      <a:r>
                        <a:rPr lang="en-US" sz="600" b="1" i="0" u="none" strike="noStrike" kern="1200">
                          <a:solidFill>
                            <a:schemeClr val="tx1"/>
                          </a:solidFill>
                          <a:effectLst/>
                          <a:latin typeface="+mn-lt"/>
                          <a:ea typeface="+mn-ea"/>
                          <a:cs typeface="+mn-cs"/>
                        </a:rPr>
                        <a:t>In Scope - XRN4941 - </a:t>
                      </a:r>
                      <a:r>
                        <a:rPr lang="en-US" sz="600" b="0" i="0" u="none" strike="noStrike" kern="1200">
                          <a:solidFill>
                            <a:schemeClr val="tx1"/>
                          </a:solidFill>
                          <a:effectLst/>
                          <a:latin typeface="+mn-lt"/>
                          <a:ea typeface="+mn-ea"/>
                          <a:cs typeface="+mn-cs"/>
                        </a:rPr>
                        <a:t>MOD0692 - Auto updates to meter read frequency</a:t>
                      </a:r>
                    </a:p>
                    <a:p>
                      <a:pPr rtl="0" fontAlgn="base"/>
                      <a:r>
                        <a:rPr lang="en-US" sz="600" b="1" i="0" u="none" strike="noStrike" kern="1200">
                          <a:solidFill>
                            <a:schemeClr val="tx1"/>
                          </a:solidFill>
                          <a:effectLst/>
                          <a:latin typeface="+mn-lt"/>
                          <a:ea typeface="+mn-ea"/>
                          <a:cs typeface="+mn-cs"/>
                        </a:rPr>
                        <a:t>In scope - XRN5007 - </a:t>
                      </a:r>
                      <a:r>
                        <a:rPr lang="en-US" sz="600" b="0" i="0" u="none" strike="noStrike" kern="1200">
                          <a:solidFill>
                            <a:schemeClr val="tx1"/>
                          </a:solidFill>
                          <a:effectLst/>
                          <a:latin typeface="+mn-lt"/>
                          <a:ea typeface="+mn-ea"/>
                          <a:cs typeface="+mn-cs"/>
                        </a:rPr>
                        <a:t>Enhancement to reconciliation process where prevailing volume is zero</a:t>
                      </a:r>
                      <a:r>
                        <a:rPr lang="en-US" sz="600" b="0" i="0" kern="1200">
                          <a:solidFill>
                            <a:schemeClr val="tx1"/>
                          </a:solidFill>
                          <a:effectLst/>
                          <a:latin typeface="+mn-lt"/>
                          <a:ea typeface="+mn-ea"/>
                          <a:cs typeface="+mn-cs"/>
                        </a:rPr>
                        <a:t>​</a:t>
                      </a:r>
                    </a:p>
                    <a:p>
                      <a:pPr rtl="0" fontAlgn="base"/>
                      <a:r>
                        <a:rPr lang="en-US" sz="600" b="1" i="0" u="none" strike="noStrike" kern="1200">
                          <a:solidFill>
                            <a:schemeClr val="tx1"/>
                          </a:solidFill>
                          <a:effectLst/>
                          <a:latin typeface="+mn-lt"/>
                          <a:ea typeface="+mn-ea"/>
                          <a:cs typeface="+mn-cs"/>
                        </a:rPr>
                        <a:t>In Scope - XRN5072 - </a:t>
                      </a:r>
                      <a:r>
                        <a:rPr lang="en-US" sz="600" b="0" i="0" u="none" strike="noStrike" kern="1200">
                          <a:solidFill>
                            <a:schemeClr val="tx1"/>
                          </a:solidFill>
                          <a:effectLst/>
                          <a:latin typeface="+mn-lt"/>
                          <a:ea typeface="+mn-ea"/>
                          <a:cs typeface="+mn-cs"/>
                        </a:rPr>
                        <a:t>Application and derivation of TTZ indicator and calculation of volume and energy – all classes</a:t>
                      </a:r>
                      <a:r>
                        <a:rPr lang="en-US" sz="600" b="0" i="0" kern="1200">
                          <a:solidFill>
                            <a:schemeClr val="tx1"/>
                          </a:solidFill>
                          <a:effectLst/>
                          <a:latin typeface="+mn-lt"/>
                          <a:ea typeface="+mn-ea"/>
                          <a:cs typeface="+mn-cs"/>
                        </a:rPr>
                        <a:t>​</a:t>
                      </a:r>
                    </a:p>
                    <a:p>
                      <a:pPr rtl="0" fontAlgn="base"/>
                      <a:r>
                        <a:rPr lang="en-US" sz="600" b="1" i="0" u="none" strike="noStrike" kern="1200">
                          <a:solidFill>
                            <a:schemeClr val="tx1"/>
                          </a:solidFill>
                          <a:effectLst/>
                          <a:latin typeface="+mn-lt"/>
                          <a:ea typeface="+mn-ea"/>
                          <a:cs typeface="+mn-cs"/>
                        </a:rPr>
                        <a:t>In Scope - XRN5142 - </a:t>
                      </a:r>
                      <a:r>
                        <a:rPr lang="en-US" sz="600" b="0" i="0" u="none" strike="noStrike" kern="1200">
                          <a:solidFill>
                            <a:schemeClr val="tx1"/>
                          </a:solidFill>
                          <a:effectLst/>
                          <a:latin typeface="+mn-lt"/>
                          <a:ea typeface="+mn-ea"/>
                          <a:cs typeface="+mn-cs"/>
                        </a:rPr>
                        <a:t>New allowable values for DCC Service Flag in DXI File from DCC</a:t>
                      </a:r>
                      <a:r>
                        <a:rPr lang="en-US" sz="600" b="0" i="0" kern="1200">
                          <a:solidFill>
                            <a:schemeClr val="tx1"/>
                          </a:solidFill>
                          <a:effectLst/>
                          <a:latin typeface="+mn-lt"/>
                          <a:ea typeface="+mn-ea"/>
                          <a:cs typeface="+mn-cs"/>
                        </a:rPr>
                        <a:t>​</a:t>
                      </a:r>
                    </a:p>
                    <a:p>
                      <a:pPr rtl="0" fontAlgn="base"/>
                      <a:r>
                        <a:rPr lang="en-US" sz="600" b="1" i="0" u="none" strike="noStrike" kern="1200">
                          <a:solidFill>
                            <a:schemeClr val="tx1"/>
                          </a:solidFill>
                          <a:effectLst/>
                          <a:latin typeface="+mn-lt"/>
                          <a:ea typeface="+mn-ea"/>
                          <a:cs typeface="+mn-cs"/>
                        </a:rPr>
                        <a:t>In Scope - XRN5180 - </a:t>
                      </a:r>
                      <a:r>
                        <a:rPr lang="en-US" sz="600" b="0" i="0" u="none" strike="noStrike" kern="1200">
                          <a:solidFill>
                            <a:schemeClr val="tx1"/>
                          </a:solidFill>
                          <a:effectLst/>
                          <a:latin typeface="+mn-lt"/>
                          <a:ea typeface="+mn-ea"/>
                          <a:cs typeface="+mn-cs"/>
                        </a:rPr>
                        <a:t>Inner tolerance validation for replacement reads and read insertions</a:t>
                      </a:r>
                      <a:r>
                        <a:rPr lang="en-US" sz="600" b="0" i="0" kern="1200">
                          <a:solidFill>
                            <a:schemeClr val="tx1"/>
                          </a:solidFill>
                          <a:effectLst/>
                          <a:latin typeface="+mn-lt"/>
                          <a:ea typeface="+mn-ea"/>
                          <a:cs typeface="+mn-cs"/>
                        </a:rPr>
                        <a:t>​</a:t>
                      </a:r>
                    </a:p>
                    <a:p>
                      <a:pPr rtl="0" fontAlgn="base"/>
                      <a:r>
                        <a:rPr lang="en-US" sz="600" b="1" i="0" kern="1200">
                          <a:solidFill>
                            <a:schemeClr val="tx1"/>
                          </a:solidFill>
                          <a:effectLst/>
                          <a:latin typeface="+mn-lt"/>
                          <a:ea typeface="+mn-ea"/>
                          <a:cs typeface="+mn-cs"/>
                        </a:rPr>
                        <a:t>In Scope - XRN4780C </a:t>
                      </a:r>
                      <a:r>
                        <a:rPr lang="en-US" sz="600" b="0" i="0" kern="1200">
                          <a:solidFill>
                            <a:schemeClr val="tx1"/>
                          </a:solidFill>
                          <a:effectLst/>
                          <a:latin typeface="+mn-lt"/>
                          <a:ea typeface="+mn-ea"/>
                          <a:cs typeface="+mn-cs"/>
                        </a:rPr>
                        <a:t>– Inclusion of Meter Asset Provider Identity (MAP Id) in the UK Link system (CSS Consequential Change)</a:t>
                      </a:r>
                    </a:p>
                    <a:p>
                      <a:pPr lvl="0">
                        <a:buNone/>
                      </a:pPr>
                      <a:r>
                        <a:rPr lang="en-US" sz="600" b="1" i="0" kern="1200">
                          <a:solidFill>
                            <a:schemeClr val="tx1"/>
                          </a:solidFill>
                          <a:effectLst/>
                          <a:latin typeface="+mn-lt"/>
                          <a:ea typeface="+mn-ea"/>
                          <a:cs typeface="+mn-cs"/>
                        </a:rPr>
                        <a:t>In Scope - XRN4992a</a:t>
                      </a:r>
                      <a:r>
                        <a:rPr lang="en-US" sz="600" b="0" i="0" kern="1200">
                          <a:solidFill>
                            <a:schemeClr val="tx1"/>
                          </a:solidFill>
                          <a:effectLst/>
                          <a:latin typeface="+mn-lt"/>
                          <a:ea typeface="+mn-ea"/>
                          <a:cs typeface="+mn-cs"/>
                        </a:rPr>
                        <a:t> - Modification 0687 Clarification of Supplier of Last Resort (SoLR) Cost Recovery Process</a:t>
                      </a:r>
                    </a:p>
                    <a:p>
                      <a:pPr lvl="0">
                        <a:buNone/>
                      </a:pPr>
                      <a:r>
                        <a:rPr lang="en-US" sz="600" b="1" i="0" kern="1200">
                          <a:solidFill>
                            <a:schemeClr val="tx1"/>
                          </a:solidFill>
                          <a:effectLst/>
                          <a:latin typeface="+mn-lt"/>
                          <a:ea typeface="+mn-ea"/>
                          <a:cs typeface="+mn-cs"/>
                        </a:rPr>
                        <a:t>In Scope - XRN5188b  </a:t>
                      </a:r>
                      <a:r>
                        <a:rPr lang="en-US" sz="600" b="0" i="0" kern="1200">
                          <a:solidFill>
                            <a:schemeClr val="tx1"/>
                          </a:solidFill>
                          <a:effectLst/>
                          <a:latin typeface="+mn-lt"/>
                          <a:ea typeface="+mn-ea"/>
                          <a:cs typeface="+mn-cs"/>
                        </a:rPr>
                        <a:t>- </a:t>
                      </a:r>
                      <a:r>
                        <a:rPr lang="en-GB" sz="600" kern="1200">
                          <a:solidFill>
                            <a:schemeClr val="tx1"/>
                          </a:solidFill>
                          <a:effectLst/>
                          <a:latin typeface="+mn-lt"/>
                          <a:ea typeface="+mn-ea"/>
                          <a:cs typeface="+mn-cs"/>
                        </a:rPr>
                        <a:t>Interim Data Loads of MAP Id into UK Link</a:t>
                      </a:r>
                      <a:endParaRPr lang="en-US" sz="600" b="0" i="0" kern="1200">
                        <a:solidFill>
                          <a:schemeClr val="tx1"/>
                        </a:solidFill>
                        <a:effectLst/>
                        <a:latin typeface="+mn-lt"/>
                        <a:ea typeface="+mn-ea"/>
                        <a:cs typeface="+mn-cs"/>
                      </a:endParaRPr>
                    </a:p>
                    <a:p>
                      <a:pPr rtl="0" fontAlgn="base"/>
                      <a:r>
                        <a:rPr lang="en-US" sz="600" b="1" i="0" u="none" strike="noStrike" kern="1200">
                          <a:solidFill>
                            <a:schemeClr val="tx1"/>
                          </a:solidFill>
                          <a:effectLst/>
                          <a:latin typeface="+mn-lt"/>
                          <a:ea typeface="+mn-ea"/>
                          <a:cs typeface="+mn-cs"/>
                        </a:rPr>
                        <a:t>Descoped - XRN5091 - </a:t>
                      </a:r>
                      <a:r>
                        <a:rPr lang="en-US" sz="600" b="0" i="0" u="none" strike="noStrike" kern="1200">
                          <a:solidFill>
                            <a:schemeClr val="tx1"/>
                          </a:solidFill>
                          <a:effectLst/>
                          <a:latin typeface="+mn-lt"/>
                          <a:ea typeface="+mn-ea"/>
                          <a:cs typeface="+mn-cs"/>
                        </a:rPr>
                        <a:t>Deferral of creation of Class change reads at transfer of ownership</a:t>
                      </a:r>
                      <a:r>
                        <a:rPr lang="en-US" sz="600" b="0" i="0" kern="1200">
                          <a:solidFill>
                            <a:schemeClr val="tx1"/>
                          </a:solidFill>
                          <a:effectLst/>
                          <a:latin typeface="+mn-lt"/>
                          <a:ea typeface="+mn-ea"/>
                          <a:cs typeface="+mn-cs"/>
                        </a:rPr>
                        <a:t>​</a:t>
                      </a:r>
                    </a:p>
                    <a:p>
                      <a:pPr rtl="0" fontAlgn="base"/>
                      <a:r>
                        <a:rPr lang="en-US" sz="600" b="1" i="0" u="none" strike="noStrike" kern="1200">
                          <a:solidFill>
                            <a:schemeClr val="tx1"/>
                          </a:solidFill>
                          <a:effectLst/>
                          <a:latin typeface="+mn-lt"/>
                          <a:ea typeface="+mn-ea"/>
                          <a:cs typeface="+mn-cs"/>
                        </a:rPr>
                        <a:t>Descoped - XRN5186 </a:t>
                      </a:r>
                      <a:r>
                        <a:rPr lang="en-US" sz="600" b="0" i="0" u="none" strike="noStrike" kern="1200">
                          <a:solidFill>
                            <a:schemeClr val="tx1"/>
                          </a:solidFill>
                          <a:effectLst/>
                          <a:latin typeface="+mn-lt"/>
                          <a:ea typeface="+mn-ea"/>
                          <a:cs typeface="+mn-cs"/>
                        </a:rPr>
                        <a:t>MOD0701 – Aligning capacity booking under the UNC and arrangements set out in relevant </a:t>
                      </a:r>
                      <a:r>
                        <a:rPr lang="en-US" sz="600" b="0" i="0" u="none" strike="noStrike" kern="1200" err="1">
                          <a:solidFill>
                            <a:schemeClr val="tx1"/>
                          </a:solidFill>
                          <a:effectLst/>
                          <a:latin typeface="+mn-lt"/>
                          <a:ea typeface="+mn-ea"/>
                          <a:cs typeface="+mn-cs"/>
                        </a:rPr>
                        <a:t>NExAs</a:t>
                      </a:r>
                      <a:r>
                        <a:rPr lang="en-US" sz="600" b="0" i="0" kern="1200">
                          <a:solidFill>
                            <a:schemeClr val="tx1"/>
                          </a:solidFill>
                          <a:effectLst/>
                          <a:latin typeface="+mn-lt"/>
                          <a:ea typeface="+mn-ea"/>
                          <a:cs typeface="+mn-cs"/>
                        </a:rPr>
                        <a:t>​</a:t>
                      </a:r>
                    </a:p>
                    <a:p>
                      <a:pPr rtl="0" fontAlgn="base"/>
                      <a:r>
                        <a:rPr lang="en-US" sz="600" b="1" i="0" u="none" strike="noStrike" kern="1200">
                          <a:solidFill>
                            <a:schemeClr val="tx1"/>
                          </a:solidFill>
                          <a:effectLst/>
                          <a:latin typeface="+mn-lt"/>
                          <a:ea typeface="+mn-ea"/>
                          <a:cs typeface="+mn-cs"/>
                        </a:rPr>
                        <a:t>Descoped - XRN5187 </a:t>
                      </a:r>
                      <a:r>
                        <a:rPr lang="en-US" sz="600" b="0" i="0" u="none" strike="noStrike" kern="1200">
                          <a:solidFill>
                            <a:schemeClr val="tx1"/>
                          </a:solidFill>
                          <a:effectLst/>
                          <a:latin typeface="+mn-lt"/>
                          <a:ea typeface="+mn-ea"/>
                          <a:cs typeface="+mn-cs"/>
                        </a:rPr>
                        <a:t>MOD0696 – Addressing inequalities between capacity booking under the UNC and arrangements set out in the relevant </a:t>
                      </a:r>
                      <a:r>
                        <a:rPr lang="en-US" sz="600" b="0" i="0" u="none" strike="noStrike" kern="1200" err="1">
                          <a:solidFill>
                            <a:schemeClr val="tx1"/>
                          </a:solidFill>
                          <a:effectLst/>
                          <a:latin typeface="+mn-lt"/>
                          <a:ea typeface="+mn-ea"/>
                          <a:cs typeface="+mn-cs"/>
                        </a:rPr>
                        <a:t>NExAs</a:t>
                      </a:r>
                      <a:endParaRPr lang="en-GB" sz="600" b="0" i="0" kern="1200">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58462"/>
            <a:ext cx="8229600" cy="637580"/>
          </a:xfrm>
        </p:spPr>
        <p:txBody>
          <a:bodyPr>
            <a:normAutofit/>
          </a:bodyPr>
          <a:lstStyle/>
          <a:p>
            <a:r>
              <a:rPr lang="en-GB" sz="1600">
                <a:latin typeface="Arial"/>
                <a:cs typeface="Arial"/>
              </a:rPr>
              <a:t>XRN5289 – November 21 Major Release -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476686" cy="200055"/>
          </a:xfrm>
          <a:prstGeom prst="rect">
            <a:avLst/>
          </a:prstGeom>
          <a:noFill/>
        </p:spPr>
        <p:txBody>
          <a:bodyPr wrap="none" lIns="91440" tIns="45720" rIns="91440" bIns="45720" rtlCol="0" anchor="t">
            <a:spAutoFit/>
          </a:bodyPr>
          <a:lstStyle/>
          <a:p>
            <a:r>
              <a:rPr lang="en-GB" sz="700"/>
              <a:t>Slide updated on 25th May 2022</a:t>
            </a:r>
            <a:endParaRPr lang="en-GB"/>
          </a:p>
        </p:txBody>
      </p:sp>
      <p:grpSp>
        <p:nvGrpSpPr>
          <p:cNvPr id="21" name="Group 20">
            <a:extLst>
              <a:ext uri="{FF2B5EF4-FFF2-40B4-BE49-F238E27FC236}">
                <a16:creationId xmlns:a16="http://schemas.microsoft.com/office/drawing/2014/main" id="{7F69C754-A2B7-42E7-A95D-34326B9ADA63}"/>
              </a:ext>
            </a:extLst>
          </p:cNvPr>
          <p:cNvGrpSpPr/>
          <p:nvPr/>
        </p:nvGrpSpPr>
        <p:grpSpPr>
          <a:xfrm>
            <a:off x="5121784" y="3021777"/>
            <a:ext cx="3796818" cy="200055"/>
            <a:chOff x="4309575" y="3517379"/>
            <a:chExt cx="3796818" cy="200055"/>
          </a:xfrm>
        </p:grpSpPr>
        <p:grpSp>
          <p:nvGrpSpPr>
            <p:cNvPr id="6" name="Group 5">
              <a:extLst>
                <a:ext uri="{FF2B5EF4-FFF2-40B4-BE49-F238E27FC236}">
                  <a16:creationId xmlns:a16="http://schemas.microsoft.com/office/drawing/2014/main" id="{C00F5C7A-7DE9-4E56-920B-E5E147C6EBD4}"/>
                </a:ext>
              </a:extLst>
            </p:cNvPr>
            <p:cNvGrpSpPr/>
            <p:nvPr/>
          </p:nvGrpSpPr>
          <p:grpSpPr>
            <a:xfrm>
              <a:off x="4309575" y="3517379"/>
              <a:ext cx="741910" cy="200055"/>
              <a:chOff x="4089862" y="3477140"/>
              <a:chExt cx="741910" cy="200055"/>
            </a:xfrm>
          </p:grpSpPr>
          <p:sp>
            <p:nvSpPr>
              <p:cNvPr id="7" name="Oval 6">
                <a:extLst>
                  <a:ext uri="{FF2B5EF4-FFF2-40B4-BE49-F238E27FC236}">
                    <a16:creationId xmlns:a16="http://schemas.microsoft.com/office/drawing/2014/main" id="{891FDCCB-752F-418A-A9D0-310AC089410C}"/>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7">
                <a:extLst>
                  <a:ext uri="{FF2B5EF4-FFF2-40B4-BE49-F238E27FC236}">
                    <a16:creationId xmlns:a16="http://schemas.microsoft.com/office/drawing/2014/main" id="{D10FF982-1EC8-4484-862D-7340064BDED9}"/>
                  </a:ext>
                </a:extLst>
              </p:cNvPr>
              <p:cNvSpPr txBox="1"/>
              <p:nvPr/>
            </p:nvSpPr>
            <p:spPr>
              <a:xfrm>
                <a:off x="4116878" y="3477140"/>
                <a:ext cx="714894" cy="200055"/>
              </a:xfrm>
              <a:prstGeom prst="rect">
                <a:avLst/>
              </a:prstGeom>
              <a:noFill/>
            </p:spPr>
            <p:txBody>
              <a:bodyPr wrap="square" rtlCol="0">
                <a:spAutoFit/>
              </a:bodyPr>
              <a:lstStyle/>
              <a:p>
                <a:r>
                  <a:rPr lang="en-GB" sz="700"/>
                  <a:t>Complete</a:t>
                </a:r>
              </a:p>
            </p:txBody>
          </p:sp>
        </p:grpSp>
        <p:grpSp>
          <p:nvGrpSpPr>
            <p:cNvPr id="9" name="Group 8">
              <a:extLst>
                <a:ext uri="{FF2B5EF4-FFF2-40B4-BE49-F238E27FC236}">
                  <a16:creationId xmlns:a16="http://schemas.microsoft.com/office/drawing/2014/main" id="{4EC52DCE-2008-4732-9AA5-A47EAAD5CBDF}"/>
                </a:ext>
              </a:extLst>
            </p:cNvPr>
            <p:cNvGrpSpPr/>
            <p:nvPr/>
          </p:nvGrpSpPr>
          <p:grpSpPr>
            <a:xfrm>
              <a:off x="5080579" y="3517379"/>
              <a:ext cx="741910" cy="200055"/>
              <a:chOff x="4089862" y="3477140"/>
              <a:chExt cx="741910" cy="200055"/>
            </a:xfrm>
          </p:grpSpPr>
          <p:sp>
            <p:nvSpPr>
              <p:cNvPr id="10" name="Oval 9">
                <a:extLst>
                  <a:ext uri="{FF2B5EF4-FFF2-40B4-BE49-F238E27FC236}">
                    <a16:creationId xmlns:a16="http://schemas.microsoft.com/office/drawing/2014/main" id="{42C43FFD-9FF3-4EF1-B48C-F3F52EAB4D74}"/>
                  </a:ext>
                </a:extLst>
              </p:cNvPr>
              <p:cNvSpPr/>
              <p:nvPr/>
            </p:nvSpPr>
            <p:spPr>
              <a:xfrm>
                <a:off x="4089862" y="3562003"/>
                <a:ext cx="54033"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TextBox 10">
                <a:extLst>
                  <a:ext uri="{FF2B5EF4-FFF2-40B4-BE49-F238E27FC236}">
                    <a16:creationId xmlns:a16="http://schemas.microsoft.com/office/drawing/2014/main" id="{C11F1660-03A9-4421-90E7-6B9A8D68AEE8}"/>
                  </a:ext>
                </a:extLst>
              </p:cNvPr>
              <p:cNvSpPr txBox="1"/>
              <p:nvPr/>
            </p:nvSpPr>
            <p:spPr>
              <a:xfrm>
                <a:off x="4116878" y="3477140"/>
                <a:ext cx="714894" cy="200055"/>
              </a:xfrm>
              <a:prstGeom prst="rect">
                <a:avLst/>
              </a:prstGeom>
              <a:noFill/>
            </p:spPr>
            <p:txBody>
              <a:bodyPr wrap="square" rtlCol="0">
                <a:spAutoFit/>
              </a:bodyPr>
              <a:lstStyle/>
              <a:p>
                <a:r>
                  <a:rPr lang="en-GB" sz="700"/>
                  <a:t>On Track</a:t>
                </a:r>
              </a:p>
            </p:txBody>
          </p:sp>
        </p:grpSp>
        <p:grpSp>
          <p:nvGrpSpPr>
            <p:cNvPr id="12" name="Group 11">
              <a:extLst>
                <a:ext uri="{FF2B5EF4-FFF2-40B4-BE49-F238E27FC236}">
                  <a16:creationId xmlns:a16="http://schemas.microsoft.com/office/drawing/2014/main" id="{1CBDC873-8ACE-4B55-84C1-36CCD1380D6D}"/>
                </a:ext>
              </a:extLst>
            </p:cNvPr>
            <p:cNvGrpSpPr/>
            <p:nvPr/>
          </p:nvGrpSpPr>
          <p:grpSpPr>
            <a:xfrm>
              <a:off x="5795473" y="3517379"/>
              <a:ext cx="741910" cy="200055"/>
              <a:chOff x="4089862" y="3477140"/>
              <a:chExt cx="741910" cy="200055"/>
            </a:xfrm>
          </p:grpSpPr>
          <p:sp>
            <p:nvSpPr>
              <p:cNvPr id="13" name="Oval 12">
                <a:extLst>
                  <a:ext uri="{FF2B5EF4-FFF2-40B4-BE49-F238E27FC236}">
                    <a16:creationId xmlns:a16="http://schemas.microsoft.com/office/drawing/2014/main" id="{19A3E629-54CF-4D8C-97CB-B2D239AF49B7}"/>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TextBox 13">
                <a:extLst>
                  <a:ext uri="{FF2B5EF4-FFF2-40B4-BE49-F238E27FC236}">
                    <a16:creationId xmlns:a16="http://schemas.microsoft.com/office/drawing/2014/main" id="{586036A5-BDBE-46A6-A94B-1D2E719FA5F1}"/>
                  </a:ext>
                </a:extLst>
              </p:cNvPr>
              <p:cNvSpPr txBox="1"/>
              <p:nvPr/>
            </p:nvSpPr>
            <p:spPr>
              <a:xfrm>
                <a:off x="4116878" y="3477140"/>
                <a:ext cx="714894" cy="200055"/>
              </a:xfrm>
              <a:prstGeom prst="rect">
                <a:avLst/>
              </a:prstGeom>
              <a:noFill/>
            </p:spPr>
            <p:txBody>
              <a:bodyPr wrap="square" rtlCol="0">
                <a:spAutoFit/>
              </a:bodyPr>
              <a:lstStyle/>
              <a:p>
                <a:r>
                  <a:rPr lang="en-GB" sz="700"/>
                  <a:t>At Risk</a:t>
                </a:r>
              </a:p>
            </p:txBody>
          </p:sp>
        </p:grpSp>
        <p:grpSp>
          <p:nvGrpSpPr>
            <p:cNvPr id="15" name="Group 14">
              <a:extLst>
                <a:ext uri="{FF2B5EF4-FFF2-40B4-BE49-F238E27FC236}">
                  <a16:creationId xmlns:a16="http://schemas.microsoft.com/office/drawing/2014/main" id="{5B859870-D5CA-454D-8299-952E351E1D55}"/>
                </a:ext>
              </a:extLst>
            </p:cNvPr>
            <p:cNvGrpSpPr/>
            <p:nvPr/>
          </p:nvGrpSpPr>
          <p:grpSpPr>
            <a:xfrm>
              <a:off x="6429317" y="3517379"/>
              <a:ext cx="741910" cy="200055"/>
              <a:chOff x="4089862" y="3477140"/>
              <a:chExt cx="741910" cy="200055"/>
            </a:xfrm>
          </p:grpSpPr>
          <p:sp>
            <p:nvSpPr>
              <p:cNvPr id="16" name="Oval 15">
                <a:extLst>
                  <a:ext uri="{FF2B5EF4-FFF2-40B4-BE49-F238E27FC236}">
                    <a16:creationId xmlns:a16="http://schemas.microsoft.com/office/drawing/2014/main" id="{95DF9D2D-2684-4464-B881-A3FC48AD853F}"/>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7" name="TextBox 16">
                <a:extLst>
                  <a:ext uri="{FF2B5EF4-FFF2-40B4-BE49-F238E27FC236}">
                    <a16:creationId xmlns:a16="http://schemas.microsoft.com/office/drawing/2014/main" id="{D875BF0E-EAFE-431D-A9BE-CBF56ED4E5D5}"/>
                  </a:ext>
                </a:extLst>
              </p:cNvPr>
              <p:cNvSpPr txBox="1"/>
              <p:nvPr/>
            </p:nvSpPr>
            <p:spPr>
              <a:xfrm>
                <a:off x="4116878" y="3477140"/>
                <a:ext cx="714894" cy="200055"/>
              </a:xfrm>
              <a:prstGeom prst="rect">
                <a:avLst/>
              </a:prstGeom>
              <a:noFill/>
            </p:spPr>
            <p:txBody>
              <a:bodyPr wrap="square" rtlCol="0">
                <a:spAutoFit/>
              </a:bodyPr>
              <a:lstStyle/>
              <a:p>
                <a:r>
                  <a:rPr lang="en-GB" sz="700"/>
                  <a:t>Overdue</a:t>
                </a:r>
              </a:p>
            </p:txBody>
          </p:sp>
        </p:grpSp>
        <p:grpSp>
          <p:nvGrpSpPr>
            <p:cNvPr id="18" name="Group 17">
              <a:extLst>
                <a:ext uri="{FF2B5EF4-FFF2-40B4-BE49-F238E27FC236}">
                  <a16:creationId xmlns:a16="http://schemas.microsoft.com/office/drawing/2014/main" id="{3A76A445-592C-4A52-8970-BCB402108F12}"/>
                </a:ext>
              </a:extLst>
            </p:cNvPr>
            <p:cNvGrpSpPr/>
            <p:nvPr/>
          </p:nvGrpSpPr>
          <p:grpSpPr>
            <a:xfrm>
              <a:off x="7171210" y="3517379"/>
              <a:ext cx="935183" cy="200055"/>
              <a:chOff x="4089862" y="3477140"/>
              <a:chExt cx="741910" cy="200055"/>
            </a:xfrm>
          </p:grpSpPr>
          <p:sp>
            <p:nvSpPr>
              <p:cNvPr id="19" name="Oval 18">
                <a:extLst>
                  <a:ext uri="{FF2B5EF4-FFF2-40B4-BE49-F238E27FC236}">
                    <a16:creationId xmlns:a16="http://schemas.microsoft.com/office/drawing/2014/main" id="{FECCEAD6-2472-4D87-A28E-12684C26B27A}"/>
                  </a:ext>
                </a:extLst>
              </p:cNvPr>
              <p:cNvSpPr/>
              <p:nvPr/>
            </p:nvSpPr>
            <p:spPr>
              <a:xfrm>
                <a:off x="4089862" y="3562003"/>
                <a:ext cx="54033" cy="45719"/>
              </a:xfrm>
              <a:prstGeom prst="ellipse">
                <a:avLst/>
              </a:prstGeom>
              <a:solidFill>
                <a:srgbClr val="7030A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0" name="TextBox 19">
                <a:extLst>
                  <a:ext uri="{FF2B5EF4-FFF2-40B4-BE49-F238E27FC236}">
                    <a16:creationId xmlns:a16="http://schemas.microsoft.com/office/drawing/2014/main" id="{15C02BE8-89DB-4C3B-9770-375E219DAE9D}"/>
                  </a:ext>
                </a:extLst>
              </p:cNvPr>
              <p:cNvSpPr txBox="1"/>
              <p:nvPr/>
            </p:nvSpPr>
            <p:spPr>
              <a:xfrm>
                <a:off x="4116878" y="3477140"/>
                <a:ext cx="714894" cy="200055"/>
              </a:xfrm>
              <a:prstGeom prst="rect">
                <a:avLst/>
              </a:prstGeom>
              <a:noFill/>
            </p:spPr>
            <p:txBody>
              <a:bodyPr wrap="square" rtlCol="0">
                <a:spAutoFit/>
              </a:bodyPr>
              <a:lstStyle/>
              <a:p>
                <a:r>
                  <a:rPr lang="en-GB" sz="700"/>
                  <a:t>Not Baselined</a:t>
                </a:r>
              </a:p>
            </p:txBody>
          </p:sp>
        </p:grpSp>
      </p:grpSp>
      <p:pic>
        <p:nvPicPr>
          <p:cNvPr id="24" name="Picture 23">
            <a:extLst>
              <a:ext uri="{FF2B5EF4-FFF2-40B4-BE49-F238E27FC236}">
                <a16:creationId xmlns:a16="http://schemas.microsoft.com/office/drawing/2014/main" id="{CC60610E-B71C-40C4-9500-D9AE57C30171}"/>
              </a:ext>
            </a:extLst>
          </p:cNvPr>
          <p:cNvPicPr>
            <a:picLocks noChangeAspect="1"/>
          </p:cNvPicPr>
          <p:nvPr/>
        </p:nvPicPr>
        <p:blipFill>
          <a:blip r:embed="rId3"/>
          <a:stretch>
            <a:fillRect/>
          </a:stretch>
        </p:blipFill>
        <p:spPr>
          <a:xfrm>
            <a:off x="5731722" y="1474255"/>
            <a:ext cx="1751919" cy="689280"/>
          </a:xfrm>
          <a:prstGeom prst="rect">
            <a:avLst/>
          </a:prstGeom>
        </p:spPr>
      </p:pic>
      <p:pic>
        <p:nvPicPr>
          <p:cNvPr id="26" name="Picture 25">
            <a:extLst>
              <a:ext uri="{FF2B5EF4-FFF2-40B4-BE49-F238E27FC236}">
                <a16:creationId xmlns:a16="http://schemas.microsoft.com/office/drawing/2014/main" id="{A68E2AA5-CF68-4A6E-92F4-146D36F7B4FD}"/>
              </a:ext>
            </a:extLst>
          </p:cNvPr>
          <p:cNvPicPr>
            <a:picLocks noChangeAspect="1"/>
          </p:cNvPicPr>
          <p:nvPr/>
        </p:nvPicPr>
        <p:blipFill>
          <a:blip r:embed="rId4"/>
          <a:stretch>
            <a:fillRect/>
          </a:stretch>
        </p:blipFill>
        <p:spPr>
          <a:xfrm>
            <a:off x="4353201" y="2209037"/>
            <a:ext cx="3848100" cy="828675"/>
          </a:xfrm>
          <a:prstGeom prst="rect">
            <a:avLst/>
          </a:prstGeom>
        </p:spPr>
      </p:pic>
    </p:spTree>
    <p:extLst>
      <p:ext uri="{BB962C8B-B14F-4D97-AF65-F5344CB8AC3E}">
        <p14:creationId xmlns:p14="http://schemas.microsoft.com/office/powerpoint/2010/main" val="3241947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a:t>XRN5231 Flow Weighted Average CV</a:t>
            </a:r>
            <a:endParaRPr lang="en-GB"/>
          </a:p>
        </p:txBody>
      </p:sp>
    </p:spTree>
    <p:extLst>
      <p:ext uri="{BB962C8B-B14F-4D97-AF65-F5344CB8AC3E}">
        <p14:creationId xmlns:p14="http://schemas.microsoft.com/office/powerpoint/2010/main" val="17267423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632937" y="72956"/>
            <a:ext cx="8229600" cy="338554"/>
          </a:xfrm>
        </p:spPr>
        <p:txBody>
          <a:bodyPr>
            <a:normAutofit/>
          </a:bodyPr>
          <a:lstStyle/>
          <a:p>
            <a:r>
              <a:rPr lang="en-GB" sz="1000">
                <a:latin typeface="Arial"/>
                <a:cs typeface="Arial"/>
              </a:rPr>
              <a:t>XRN5231 Flow Weighted Average CV</a:t>
            </a:r>
          </a:p>
        </p:txBody>
      </p:sp>
      <p:graphicFrame>
        <p:nvGraphicFramePr>
          <p:cNvPr id="23" name="Content Placeholder 3">
            <a:extLst>
              <a:ext uri="{FF2B5EF4-FFF2-40B4-BE49-F238E27FC236}">
                <a16:creationId xmlns:a16="http://schemas.microsoft.com/office/drawing/2014/main" id="{E606C19D-1D53-4565-BE7B-DF0199607E94}"/>
              </a:ext>
            </a:extLst>
          </p:cNvPr>
          <p:cNvGraphicFramePr>
            <a:graphicFrameLocks/>
          </p:cNvGraphicFramePr>
          <p:nvPr/>
        </p:nvGraphicFramePr>
        <p:xfrm>
          <a:off x="71500" y="335905"/>
          <a:ext cx="9001000" cy="4886974"/>
        </p:xfrm>
        <a:graphic>
          <a:graphicData uri="http://schemas.openxmlformats.org/drawingml/2006/table">
            <a:tbl>
              <a:tblPr firstRow="1" bandRow="1"/>
              <a:tblGrid>
                <a:gridCol w="662764">
                  <a:extLst>
                    <a:ext uri="{9D8B030D-6E8A-4147-A177-3AD203B41FA5}">
                      <a16:colId xmlns:a16="http://schemas.microsoft.com/office/drawing/2014/main" val="20000"/>
                    </a:ext>
                  </a:extLst>
                </a:gridCol>
                <a:gridCol w="710364">
                  <a:extLst>
                    <a:ext uri="{9D8B030D-6E8A-4147-A177-3AD203B41FA5}">
                      <a16:colId xmlns:a16="http://schemas.microsoft.com/office/drawing/2014/main" val="989119420"/>
                    </a:ext>
                  </a:extLst>
                </a:gridCol>
                <a:gridCol w="2565075">
                  <a:extLst>
                    <a:ext uri="{9D8B030D-6E8A-4147-A177-3AD203B41FA5}">
                      <a16:colId xmlns:a16="http://schemas.microsoft.com/office/drawing/2014/main" val="20001"/>
                    </a:ext>
                  </a:extLst>
                </a:gridCol>
                <a:gridCol w="1030349">
                  <a:extLst>
                    <a:ext uri="{9D8B030D-6E8A-4147-A177-3AD203B41FA5}">
                      <a16:colId xmlns:a16="http://schemas.microsoft.com/office/drawing/2014/main" val="20002"/>
                    </a:ext>
                  </a:extLst>
                </a:gridCol>
                <a:gridCol w="1479578">
                  <a:extLst>
                    <a:ext uri="{9D8B030D-6E8A-4147-A177-3AD203B41FA5}">
                      <a16:colId xmlns:a16="http://schemas.microsoft.com/office/drawing/2014/main" val="2953417103"/>
                    </a:ext>
                  </a:extLst>
                </a:gridCol>
                <a:gridCol w="2552870">
                  <a:extLst>
                    <a:ext uri="{9D8B030D-6E8A-4147-A177-3AD203B41FA5}">
                      <a16:colId xmlns:a16="http://schemas.microsoft.com/office/drawing/2014/main" val="20003"/>
                    </a:ext>
                  </a:extLst>
                </a:gridCol>
              </a:tblGrid>
              <a:tr h="207300">
                <a:tc rowSpan="2"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800" kern="1200" baseline="0">
                          <a:solidFill>
                            <a:schemeClr val="bg1"/>
                          </a:solidFill>
                          <a:latin typeface="Arial"/>
                          <a:ea typeface="+mn-ea"/>
                          <a:cs typeface="Arial"/>
                        </a:rPr>
                        <a:t>June 22</a:t>
                      </a:r>
                    </a:p>
                    <a:p>
                      <a:pPr algn="ctr"/>
                      <a:r>
                        <a:rPr lang="en-GB" sz="800" kern="1200" baseline="0">
                          <a:solidFill>
                            <a:schemeClr val="bg1"/>
                          </a:solidFill>
                          <a:latin typeface="Arial"/>
                          <a:ea typeface="+mn-ea"/>
                          <a:cs typeface="Arial"/>
                        </a:rPr>
                        <a:t>ChMC Dashboard</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hMerge="1">
                  <a:txBody>
                    <a:bodyPr/>
                    <a:lstStyle/>
                    <a:p>
                      <a:pPr algn="ctr"/>
                      <a:endParaRPr lang="en-GB" sz="80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800" b="1" i="0">
                          <a:solidFill>
                            <a:srgbClr val="FFFFFF"/>
                          </a:solidFill>
                          <a:latin typeface="Arial"/>
                          <a:cs typeface="Arial"/>
                        </a:rPr>
                        <a:t>Overall</a:t>
                      </a:r>
                      <a:r>
                        <a:rPr lang="en-GB" sz="800" b="1" i="0" baseline="0">
                          <a:solidFill>
                            <a:srgbClr val="FFFFFF"/>
                          </a:solidFill>
                          <a:latin typeface="Arial"/>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185806">
                <a:tc gridSpan="2"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en-GB"/>
                    </a:p>
                  </a:txBody>
                  <a:tcPr/>
                </a:tc>
                <a:tc>
                  <a:txBody>
                    <a:bodyPr/>
                    <a:lstStyle/>
                    <a:p>
                      <a:pPr algn="ctr"/>
                      <a:r>
                        <a:rPr lang="en-GB" sz="800" b="1">
                          <a:solidFill>
                            <a:schemeClr val="bg1"/>
                          </a:solidFill>
                          <a:latin typeface="Arial"/>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185806">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a:solidFill>
                            <a:schemeClr val="bg1"/>
                          </a:solidFill>
                          <a:latin typeface="Arial"/>
                          <a:cs typeface="Arial"/>
                        </a:rPr>
                        <a:t>RAG</a:t>
                      </a:r>
                      <a:r>
                        <a:rPr lang="en-GB" sz="800" b="1" baseline="0">
                          <a:solidFill>
                            <a:schemeClr val="bg1"/>
                          </a:solidFill>
                          <a:latin typeface="Arial"/>
                          <a:cs typeface="Arial"/>
                        </a:rPr>
                        <a:t> Status</a:t>
                      </a:r>
                      <a:endParaRPr lang="en-GB" sz="80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80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80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80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hMerge="1">
                  <a:txBody>
                    <a:body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80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2"/>
                  </a:ext>
                </a:extLst>
              </a:tr>
              <a:tr h="200674">
                <a:tc gridSpan="6">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900" b="1">
                          <a:solidFill>
                            <a:schemeClr val="bg1"/>
                          </a:solidFill>
                          <a:latin typeface="+mn-lt"/>
                          <a:cs typeface="Arial"/>
                        </a:rPr>
                        <a:t>                                            </a:t>
                      </a:r>
                      <a:r>
                        <a:rPr lang="en-GB" sz="800" b="1">
                          <a:solidFill>
                            <a:schemeClr val="bg1"/>
                          </a:solidFill>
                          <a:latin typeface="+mn-lt"/>
                          <a:cs typeface="Arial"/>
                        </a:rPr>
                        <a:t> Status</a:t>
                      </a:r>
                      <a:r>
                        <a:rPr lang="en-GB" sz="800" b="1" baseline="0">
                          <a:solidFill>
                            <a:schemeClr val="bg1"/>
                          </a:solidFill>
                          <a:latin typeface="+mn-lt"/>
                          <a:cs typeface="Arial"/>
                        </a:rPr>
                        <a:t> Justification</a:t>
                      </a:r>
                      <a:endParaRPr lang="en-GB" sz="8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tc hMerge="1">
                  <a:txBody>
                    <a:bodyPr/>
                    <a:lstStyle/>
                    <a:p>
                      <a:pPr algn="ctr"/>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257968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b="1" kern="1200" baseline="0">
                          <a:solidFill>
                            <a:schemeClr val="bg1"/>
                          </a:solidFill>
                          <a:latin typeface="Arial"/>
                          <a:ea typeface="+mn-ea"/>
                          <a:cs typeface="Arial"/>
                        </a:rPr>
                        <a:t>Schedule</a:t>
                      </a:r>
                    </a:p>
                    <a:p>
                      <a:pPr algn="ctr"/>
                      <a:endParaRPr lang="en-GB" sz="90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marR="0" lvl="0" indent="0" algn="l">
                        <a:lnSpc>
                          <a:spcPct val="100000"/>
                        </a:lnSpc>
                        <a:spcBef>
                          <a:spcPts val="0"/>
                        </a:spcBef>
                        <a:spcAft>
                          <a:spcPts val="0"/>
                        </a:spcAft>
                        <a:buClrTx/>
                        <a:buSzTx/>
                        <a:buFont typeface="Arial" panose="020B0604020202020204" pitchFamily="34" charset="0"/>
                        <a:buNone/>
                      </a:pPr>
                      <a:r>
                        <a:rPr lang="en-GB" sz="650" b="0" i="0" u="none" strike="noStrike" kern="1200" cap="none" normalizeH="0" baseline="0">
                          <a:ln>
                            <a:noFill/>
                          </a:ln>
                          <a:solidFill>
                            <a:schemeClr val="tx1"/>
                          </a:solidFill>
                          <a:effectLst/>
                          <a:latin typeface="+mn-lt"/>
                          <a:ea typeface="+mn-ea"/>
                          <a:cs typeface="+mn-cs"/>
                        </a:rPr>
                        <a:t>Overall RAG status is tracking at </a:t>
                      </a:r>
                      <a:r>
                        <a:rPr lang="en-GB" sz="650" b="1" i="0" u="none" strike="noStrike" kern="1200" cap="none" normalizeH="0" baseline="0">
                          <a:ln>
                            <a:noFill/>
                          </a:ln>
                          <a:solidFill>
                            <a:srgbClr val="FF0000"/>
                          </a:solidFill>
                          <a:effectLst/>
                          <a:latin typeface="+mn-lt"/>
                          <a:ea typeface="+mn-ea"/>
                          <a:cs typeface="+mn-cs"/>
                        </a:rPr>
                        <a:t>Red</a:t>
                      </a:r>
                      <a:r>
                        <a:rPr lang="en-GB" sz="650" b="1" i="0" u="none" strike="noStrike" kern="1200" cap="none" normalizeH="0" baseline="0">
                          <a:ln>
                            <a:noFill/>
                          </a:ln>
                          <a:solidFill>
                            <a:srgbClr val="7030A0"/>
                          </a:solidFill>
                          <a:effectLst/>
                          <a:latin typeface="+mn-lt"/>
                          <a:ea typeface="+mn-ea"/>
                          <a:cs typeface="+mn-cs"/>
                        </a:rPr>
                        <a:t>.</a:t>
                      </a:r>
                      <a:r>
                        <a:rPr lang="en-GB" sz="650" b="0" i="0" u="none" strike="noStrike" kern="1200" cap="none" normalizeH="0" baseline="0">
                          <a:ln>
                            <a:noFill/>
                          </a:ln>
                          <a:solidFill>
                            <a:schemeClr val="tx1"/>
                          </a:solidFill>
                          <a:effectLst/>
                          <a:latin typeface="+mn-lt"/>
                          <a:ea typeface="+mn-ea"/>
                          <a:cs typeface="+mn-cs"/>
                        </a:rPr>
                        <a:t> The 2</a:t>
                      </a:r>
                      <a:r>
                        <a:rPr lang="en-GB" sz="650" b="0" i="0" u="none" strike="noStrike" kern="1200" cap="none" normalizeH="0" baseline="30000">
                          <a:ln>
                            <a:noFill/>
                          </a:ln>
                          <a:solidFill>
                            <a:schemeClr val="tx1"/>
                          </a:solidFill>
                          <a:effectLst/>
                          <a:latin typeface="+mn-lt"/>
                          <a:ea typeface="+mn-ea"/>
                          <a:cs typeface="+mn-cs"/>
                        </a:rPr>
                        <a:t>nd</a:t>
                      </a:r>
                      <a:r>
                        <a:rPr lang="en-GB" sz="650" b="0" i="0" u="none" strike="noStrike" kern="1200" cap="none" normalizeH="0" baseline="0">
                          <a:ln>
                            <a:noFill/>
                          </a:ln>
                          <a:solidFill>
                            <a:schemeClr val="tx1"/>
                          </a:solidFill>
                          <a:effectLst/>
                          <a:latin typeface="+mn-lt"/>
                          <a:ea typeface="+mn-ea"/>
                          <a:cs typeface="+mn-cs"/>
                        </a:rPr>
                        <a:t> Project replan is in progress to baseline the Lowest CV requirement change. The project has continued with its planned activities alongside the replan for the FWACV service &amp; Gemini consequential changes.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650" b="0" i="0" u="none" strike="noStrike" kern="1200" cap="none" normalizeH="0" baseline="0">
                          <a:ln>
                            <a:noFill/>
                          </a:ln>
                          <a:solidFill>
                            <a:schemeClr val="tx1"/>
                          </a:solidFill>
                          <a:effectLst/>
                          <a:latin typeface="+mn-lt"/>
                          <a:ea typeface="+mn-ea"/>
                          <a:cs typeface="+mn-cs"/>
                        </a:rPr>
                        <a:t>DNs have approved the option to automate the Lowest CV requirements; DNs need to confirm their own internal dependencies will support a proposed End of August 22 Go Live Date.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650" b="0" i="0" u="none" strike="noStrike" kern="1200" cap="none" normalizeH="0" baseline="0">
                          <a:ln>
                            <a:noFill/>
                          </a:ln>
                          <a:solidFill>
                            <a:schemeClr val="tx1"/>
                          </a:solidFill>
                          <a:effectLst/>
                          <a:latin typeface="+mn-lt"/>
                          <a:ea typeface="+mn-ea"/>
                          <a:cs typeface="+mn-cs"/>
                        </a:rPr>
                        <a:t>UAT for the revised Change Pack is planned for completion 24</a:t>
                      </a:r>
                      <a:r>
                        <a:rPr lang="en-US" sz="650" b="0" i="0" u="none" strike="noStrike" kern="1200" cap="none" normalizeH="0" baseline="30000">
                          <a:ln>
                            <a:noFill/>
                          </a:ln>
                          <a:solidFill>
                            <a:schemeClr val="tx1"/>
                          </a:solidFill>
                          <a:effectLst/>
                          <a:latin typeface="+mn-lt"/>
                          <a:ea typeface="+mn-ea"/>
                          <a:cs typeface="+mn-cs"/>
                        </a:rPr>
                        <a:t>th</a:t>
                      </a:r>
                      <a:r>
                        <a:rPr lang="en-US" sz="650" b="0" i="0" u="none" strike="noStrike" kern="1200" cap="none" normalizeH="0" baseline="0">
                          <a:ln>
                            <a:noFill/>
                          </a:ln>
                          <a:solidFill>
                            <a:schemeClr val="tx1"/>
                          </a:solidFill>
                          <a:effectLst/>
                          <a:latin typeface="+mn-lt"/>
                          <a:ea typeface="+mn-ea"/>
                          <a:cs typeface="+mn-cs"/>
                        </a:rPr>
                        <a:t> May. Performance Testing started 24</a:t>
                      </a:r>
                      <a:r>
                        <a:rPr lang="en-US" sz="650" b="0" i="0" u="none" strike="noStrike" kern="1200" cap="none" normalizeH="0" baseline="30000">
                          <a:ln>
                            <a:noFill/>
                          </a:ln>
                          <a:solidFill>
                            <a:schemeClr val="tx1"/>
                          </a:solidFill>
                          <a:effectLst/>
                          <a:latin typeface="+mn-lt"/>
                          <a:ea typeface="+mn-ea"/>
                          <a:cs typeface="+mn-cs"/>
                        </a:rPr>
                        <a:t>th</a:t>
                      </a:r>
                      <a:r>
                        <a:rPr lang="en-US" sz="650" b="0" i="0" u="none" strike="noStrike" kern="1200" cap="none" normalizeH="0" baseline="0">
                          <a:ln>
                            <a:noFill/>
                          </a:ln>
                          <a:solidFill>
                            <a:schemeClr val="tx1"/>
                          </a:solidFill>
                          <a:effectLst/>
                          <a:latin typeface="+mn-lt"/>
                          <a:ea typeface="+mn-ea"/>
                          <a:cs typeface="+mn-cs"/>
                        </a:rPr>
                        <a:t> May with Regression Testing planning in-flight in readiness to commence as part of the 2</a:t>
                      </a:r>
                      <a:r>
                        <a:rPr lang="en-US" sz="650" b="0" i="0" u="none" strike="noStrike" kern="1200" cap="none" normalizeH="0" baseline="30000">
                          <a:ln>
                            <a:noFill/>
                          </a:ln>
                          <a:solidFill>
                            <a:schemeClr val="tx1"/>
                          </a:solidFill>
                          <a:effectLst/>
                          <a:latin typeface="+mn-lt"/>
                          <a:ea typeface="+mn-ea"/>
                          <a:cs typeface="+mn-cs"/>
                        </a:rPr>
                        <a:t>nd</a:t>
                      </a:r>
                      <a:r>
                        <a:rPr lang="en-US" sz="650" b="0" i="0" u="none" strike="noStrike" kern="1200" cap="none" normalizeH="0" baseline="0">
                          <a:ln>
                            <a:noFill/>
                          </a:ln>
                          <a:solidFill>
                            <a:schemeClr val="tx1"/>
                          </a:solidFill>
                          <a:effectLst/>
                          <a:latin typeface="+mn-lt"/>
                          <a:ea typeface="+mn-ea"/>
                          <a:cs typeface="+mn-cs"/>
                        </a:rPr>
                        <a:t> project replan</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650" b="0" i="0" u="none" strike="noStrike" kern="1200" cap="none" normalizeH="0" baseline="0">
                          <a:ln>
                            <a:noFill/>
                          </a:ln>
                          <a:solidFill>
                            <a:schemeClr val="tx1"/>
                          </a:solidFill>
                          <a:effectLst/>
                          <a:latin typeface="+mn-lt"/>
                          <a:ea typeface="+mn-ea"/>
                          <a:cs typeface="+mn-cs"/>
                        </a:rPr>
                        <a:t>Dual Run Phase 2 is in progress.  SGN has completed full connectivity with engagement continuing for Cadent to complete its connectivity. Daily files are being received from WWU &amp; NGN and the new FWACV service CV calculation largely matches NG’s existing service (MIPI); differences are down to DN data flows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650" b="0" i="0" u="none" strike="noStrike" kern="1200" cap="none" normalizeH="0" baseline="0">
                          <a:ln>
                            <a:noFill/>
                          </a:ln>
                          <a:solidFill>
                            <a:schemeClr val="tx1"/>
                          </a:solidFill>
                          <a:effectLst/>
                          <a:latin typeface="+mn-lt"/>
                          <a:ea typeface="+mn-ea"/>
                          <a:cs typeface="+mn-cs"/>
                        </a:rPr>
                        <a:t>Re-plan to be reviewed/baselined: Once DNs confirm support of the dependencies of DR/MT to achieve the acceptance criteria/outcomes to the proposed plan timescales.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650" b="0" i="0" u="none" strike="noStrike" kern="1200" cap="none" normalizeH="0" baseline="0">
                          <a:ln>
                            <a:noFill/>
                          </a:ln>
                          <a:solidFill>
                            <a:schemeClr val="tx1"/>
                          </a:solidFill>
                          <a:effectLst/>
                          <a:latin typeface="+mn-lt"/>
                          <a:ea typeface="+mn-ea"/>
                          <a:cs typeface="+mn-cs"/>
                        </a:rPr>
                        <a:t>An assessment of the proposed implementation date will be conducted across the wider CDSP change delivery portfolio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650" b="0" i="0" u="none" strike="noStrike" kern="1200" cap="none" normalizeH="0" baseline="0">
                          <a:ln>
                            <a:noFill/>
                          </a:ln>
                          <a:solidFill>
                            <a:schemeClr val="tx1"/>
                          </a:solidFill>
                          <a:effectLst/>
                          <a:latin typeface="+mn-lt"/>
                          <a:ea typeface="+mn-ea"/>
                          <a:cs typeface="+mn-cs"/>
                        </a:rPr>
                        <a:t>The revised Business Case &amp; BER remains draft and requires DN confirmation on the proposed implementation date of the end of August 22; DNs should consider their internal dependencies to support this date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650" b="0" i="0" u="none" strike="noStrike" kern="1200" cap="none" normalizeH="0" baseline="0">
                          <a:ln>
                            <a:noFill/>
                          </a:ln>
                          <a:solidFill>
                            <a:schemeClr val="tx1"/>
                          </a:solidFill>
                          <a:effectLst/>
                          <a:latin typeface="+mn-lt"/>
                          <a:ea typeface="+mn-ea"/>
                          <a:cs typeface="+mn-cs"/>
                        </a:rPr>
                        <a:t>Business Readiness/Service Transition planned activities continue to progress (training, End to End Process definition, Service Management readiness etc)</a:t>
                      </a:r>
                    </a:p>
                    <a:p>
                      <a:pPr marL="0" marR="0" lvl="0" indent="0" algn="l">
                        <a:lnSpc>
                          <a:spcPct val="100000"/>
                        </a:lnSpc>
                        <a:spcBef>
                          <a:spcPts val="0"/>
                        </a:spcBef>
                        <a:spcAft>
                          <a:spcPts val="0"/>
                        </a:spcAft>
                        <a:buClrTx/>
                        <a:buSzTx/>
                        <a:buFont typeface="Arial" panose="020B0604020202020204" pitchFamily="34" charset="0"/>
                        <a:buNone/>
                      </a:pPr>
                      <a:r>
                        <a:rPr lang="en-GB" sz="650" b="1" i="0" u="none" strike="noStrike" kern="1200" cap="none" normalizeH="0" baseline="0">
                          <a:ln>
                            <a:noFill/>
                          </a:ln>
                          <a:solidFill>
                            <a:schemeClr val="tx1"/>
                          </a:solidFill>
                          <a:effectLst/>
                          <a:latin typeface="+mn-lt"/>
                          <a:ea typeface="+mn-ea"/>
                          <a:cs typeface="+mn-cs"/>
                        </a:rPr>
                        <a:t>Next Steps:</a:t>
                      </a:r>
                    </a:p>
                    <a:p>
                      <a:pPr marL="171450" marR="0" lvl="0" indent="-171450" algn="l">
                        <a:lnSpc>
                          <a:spcPct val="100000"/>
                        </a:lnSpc>
                        <a:spcBef>
                          <a:spcPts val="0"/>
                        </a:spcBef>
                        <a:spcAft>
                          <a:spcPts val="0"/>
                        </a:spcAft>
                        <a:buClrTx/>
                        <a:buSzTx/>
                        <a:buFont typeface="Arial" panose="020B0604020202020204" pitchFamily="34" charset="0"/>
                        <a:buChar char="•"/>
                      </a:pPr>
                      <a:r>
                        <a:rPr lang="en-GB" sz="650" b="0" i="0" u="none" strike="noStrike" kern="1200" cap="none" normalizeH="0" baseline="0">
                          <a:ln>
                            <a:noFill/>
                          </a:ln>
                          <a:solidFill>
                            <a:schemeClr val="tx1"/>
                          </a:solidFill>
                          <a:effectLst/>
                          <a:highlight>
                            <a:srgbClr val="FFFFFF"/>
                          </a:highlight>
                          <a:latin typeface="+mn-lt"/>
                          <a:ea typeface="+mn-ea"/>
                          <a:cs typeface="+mn-cs"/>
                        </a:rPr>
                        <a:t>Finalise full re-plan once DN readiness is confirmed and define the revised BER for the costs of the project</a:t>
                      </a:r>
                    </a:p>
                    <a:p>
                      <a:pPr marL="171450" marR="0" lvl="0" indent="-171450" algn="l">
                        <a:lnSpc>
                          <a:spcPct val="100000"/>
                        </a:lnSpc>
                        <a:spcBef>
                          <a:spcPts val="0"/>
                        </a:spcBef>
                        <a:spcAft>
                          <a:spcPts val="0"/>
                        </a:spcAft>
                        <a:buClrTx/>
                        <a:buSzTx/>
                        <a:buFont typeface="Arial" panose="020B0604020202020204" pitchFamily="34" charset="0"/>
                        <a:buChar char="•"/>
                      </a:pPr>
                      <a:r>
                        <a:rPr lang="en-GB" sz="650" b="0" i="0" u="none" strike="noStrike" kern="1200" cap="none" normalizeH="0" baseline="0">
                          <a:ln>
                            <a:noFill/>
                          </a:ln>
                          <a:solidFill>
                            <a:schemeClr val="tx1"/>
                          </a:solidFill>
                          <a:effectLst/>
                          <a:highlight>
                            <a:srgbClr val="FFFFFF"/>
                          </a:highlight>
                          <a:latin typeface="+mn-lt"/>
                          <a:ea typeface="+mn-ea"/>
                          <a:cs typeface="+mn-cs"/>
                        </a:rPr>
                        <a:t>Plan out the revised design, build and test activities (ST, UAT &amp; RT) to support the Lowest CV change</a:t>
                      </a:r>
                    </a:p>
                    <a:p>
                      <a:pPr marL="171450" marR="0" lvl="0" indent="-171450" algn="l">
                        <a:lnSpc>
                          <a:spcPct val="100000"/>
                        </a:lnSpc>
                        <a:spcBef>
                          <a:spcPts val="0"/>
                        </a:spcBef>
                        <a:spcAft>
                          <a:spcPts val="0"/>
                        </a:spcAft>
                        <a:buClrTx/>
                        <a:buSzTx/>
                        <a:buFont typeface="Arial" panose="020B0604020202020204" pitchFamily="34" charset="0"/>
                        <a:buChar char="•"/>
                      </a:pPr>
                      <a:r>
                        <a:rPr lang="en-GB" sz="650" b="0" i="0" u="none" strike="noStrike" kern="1200" cap="none" normalizeH="0" baseline="0">
                          <a:ln>
                            <a:noFill/>
                          </a:ln>
                          <a:solidFill>
                            <a:schemeClr val="tx1"/>
                          </a:solidFill>
                          <a:effectLst/>
                          <a:highlight>
                            <a:srgbClr val="FFFFFF"/>
                          </a:highlight>
                          <a:latin typeface="+mn-lt"/>
                          <a:ea typeface="+mn-ea"/>
                          <a:cs typeface="+mn-cs"/>
                        </a:rPr>
                        <a:t>Finalise the draft of the Data Migration, Cutover &amp; Transition Scope &amp; Approach (inc the Go No Go Criteria) to review with DN &amp; NG Stakeholders at the Focus Group</a:t>
                      </a:r>
                    </a:p>
                    <a:p>
                      <a:pPr marL="171450" marR="0" lvl="0" indent="-171450" algn="l">
                        <a:lnSpc>
                          <a:spcPct val="100000"/>
                        </a:lnSpc>
                        <a:spcBef>
                          <a:spcPts val="0"/>
                        </a:spcBef>
                        <a:spcAft>
                          <a:spcPts val="0"/>
                        </a:spcAft>
                        <a:buClrTx/>
                        <a:buSzTx/>
                        <a:buFont typeface="Arial" panose="020B0604020202020204" pitchFamily="34" charset="0"/>
                        <a:buChar char="•"/>
                      </a:pPr>
                      <a:r>
                        <a:rPr lang="en-GB" sz="650" b="0" i="1" u="none" strike="noStrike" kern="1200" cap="none" normalizeH="0" baseline="0">
                          <a:ln>
                            <a:noFill/>
                          </a:ln>
                          <a:solidFill>
                            <a:schemeClr val="tx1"/>
                          </a:solidFill>
                          <a:effectLst/>
                          <a:highlight>
                            <a:srgbClr val="FFFFFF"/>
                          </a:highlight>
                          <a:latin typeface="+mn-lt"/>
                          <a:ea typeface="+mn-ea"/>
                          <a:cs typeface="+mn-cs"/>
                        </a:rPr>
                        <a:t>All</a:t>
                      </a:r>
                      <a:r>
                        <a:rPr lang="en-GB" sz="650" b="0" i="0" u="none" strike="noStrike" kern="1200" cap="none" normalizeH="0" baseline="0">
                          <a:ln>
                            <a:noFill/>
                          </a:ln>
                          <a:solidFill>
                            <a:schemeClr val="tx1"/>
                          </a:solidFill>
                          <a:effectLst/>
                          <a:highlight>
                            <a:srgbClr val="FFFFFF"/>
                          </a:highlight>
                          <a:latin typeface="+mn-lt"/>
                          <a:ea typeface="+mn-ea"/>
                          <a:cs typeface="+mn-cs"/>
                        </a:rPr>
                        <a:t> DNs to complete End To End connectivity to provide daily files to remove issue with DR/MT plan</a:t>
                      </a:r>
                    </a:p>
                    <a:p>
                      <a:pPr marL="171450" marR="0" lvl="0" indent="-171450" algn="l">
                        <a:lnSpc>
                          <a:spcPct val="100000"/>
                        </a:lnSpc>
                        <a:spcBef>
                          <a:spcPts val="0"/>
                        </a:spcBef>
                        <a:spcAft>
                          <a:spcPts val="0"/>
                        </a:spcAft>
                        <a:buClrTx/>
                        <a:buSzTx/>
                        <a:buFont typeface="Arial" panose="020B0604020202020204" pitchFamily="34" charset="0"/>
                        <a:buChar char="•"/>
                      </a:pPr>
                      <a:r>
                        <a:rPr lang="en-GB" sz="650" b="0" i="0" u="none" strike="noStrike" kern="1200" cap="none" normalizeH="0" baseline="0">
                          <a:ln>
                            <a:noFill/>
                          </a:ln>
                          <a:solidFill>
                            <a:schemeClr val="tx1"/>
                          </a:solidFill>
                          <a:effectLst/>
                          <a:highlight>
                            <a:srgbClr val="FFFFFF"/>
                          </a:highlight>
                          <a:latin typeface="+mn-lt"/>
                          <a:ea typeface="+mn-ea"/>
                          <a:cs typeface="+mn-cs"/>
                        </a:rPr>
                        <a:t>Continue with UAT assurance, DR/MT and Business Change planned activities</a:t>
                      </a:r>
                    </a:p>
                    <a:p>
                      <a:pPr marL="171450" marR="0" lvl="0" indent="-171450" algn="l">
                        <a:lnSpc>
                          <a:spcPct val="100000"/>
                        </a:lnSpc>
                        <a:spcBef>
                          <a:spcPts val="0"/>
                        </a:spcBef>
                        <a:spcAft>
                          <a:spcPts val="0"/>
                        </a:spcAft>
                        <a:buClrTx/>
                        <a:buSzTx/>
                        <a:buFont typeface="Arial" panose="020B0604020202020204" pitchFamily="34" charset="0"/>
                        <a:buChar char="•"/>
                      </a:pPr>
                      <a:r>
                        <a:rPr lang="en-GB" sz="650" b="0" i="0" u="none" strike="noStrike" kern="1200" cap="none" normalizeH="0" baseline="0">
                          <a:ln>
                            <a:noFill/>
                          </a:ln>
                          <a:solidFill>
                            <a:schemeClr val="tx1"/>
                          </a:solidFill>
                          <a:effectLst/>
                          <a:latin typeface="+mn-lt"/>
                          <a:ea typeface="+mn-ea"/>
                          <a:cs typeface="+mn-cs"/>
                        </a:rPr>
                        <a:t>Revised BER from re-plan to be approved at an extraordinary ChMC (to be agreed)</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a:lnSpc>
                          <a:spcPct val="100000"/>
                        </a:lnSpc>
                        <a:spcBef>
                          <a:spcPts val="0"/>
                        </a:spcBef>
                        <a:spcAft>
                          <a:spcPts val="0"/>
                        </a:spcAft>
                        <a:buClrTx/>
                        <a:buSzTx/>
                        <a:buFont typeface="Arial" panose="020B0604020202020204" pitchFamily="34" charset="0"/>
                        <a:buNone/>
                      </a:pPr>
                      <a:r>
                        <a:rPr lang="en-GB" sz="700" b="0" i="0" u="none" strike="noStrike" kern="1200" cap="none" normalizeH="0" baseline="0">
                          <a:ln>
                            <a:noFill/>
                          </a:ln>
                          <a:solidFill>
                            <a:schemeClr val="tx1"/>
                          </a:solidFill>
                          <a:effectLst/>
                          <a:latin typeface="+mn-lt"/>
                          <a:ea typeface="+mn-ea"/>
                          <a:cs typeface="+mn-cs"/>
                        </a:rPr>
                        <a:t>Overall RAG status is tracking at </a:t>
                      </a:r>
                      <a:r>
                        <a:rPr lang="en-GB" sz="700" b="1" i="0" u="none" strike="noStrike" kern="1200" cap="none" normalizeH="0" baseline="0">
                          <a:ln>
                            <a:noFill/>
                          </a:ln>
                          <a:solidFill>
                            <a:srgbClr val="7030A0"/>
                          </a:solidFill>
                          <a:effectLst/>
                          <a:latin typeface="+mn-lt"/>
                          <a:ea typeface="+mn-ea"/>
                          <a:cs typeface="+mn-cs"/>
                        </a:rPr>
                        <a:t>Purple</a:t>
                      </a:r>
                      <a:r>
                        <a:rPr lang="en-GB" sz="700" b="0" i="0" u="none" strike="noStrike" kern="1200" cap="none" normalizeH="0" baseline="0">
                          <a:ln>
                            <a:noFill/>
                          </a:ln>
                          <a:solidFill>
                            <a:schemeClr val="tx1"/>
                          </a:solidFill>
                          <a:effectLst/>
                          <a:latin typeface="+mn-lt"/>
                          <a:ea typeface="+mn-ea"/>
                          <a:cs typeface="+mn-cs"/>
                        </a:rPr>
                        <a:t> as project is now in re-planning phase due to the position that we will not be able to implement by 1</a:t>
                      </a:r>
                      <a:r>
                        <a:rPr lang="en-GB" sz="700" b="0" i="0" u="none" strike="noStrike" kern="1200" cap="none" normalizeH="0" baseline="30000">
                          <a:ln>
                            <a:noFill/>
                          </a:ln>
                          <a:solidFill>
                            <a:schemeClr val="tx1"/>
                          </a:solidFill>
                          <a:effectLst/>
                          <a:latin typeface="+mn-lt"/>
                          <a:ea typeface="+mn-ea"/>
                          <a:cs typeface="+mn-cs"/>
                        </a:rPr>
                        <a:t>st</a:t>
                      </a:r>
                      <a:r>
                        <a:rPr lang="en-GB" sz="700" b="0" i="0" u="none" strike="noStrike" kern="1200" cap="none" normalizeH="0" baseline="0">
                          <a:ln>
                            <a:noFill/>
                          </a:ln>
                          <a:solidFill>
                            <a:schemeClr val="tx1"/>
                          </a:solidFill>
                          <a:effectLst/>
                          <a:latin typeface="+mn-lt"/>
                          <a:ea typeface="+mn-ea"/>
                          <a:cs typeface="+mn-cs"/>
                        </a:rPr>
                        <a:t> April 22.  The project has continued with its planned activities alongside the replan.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i="0" u="none" strike="noStrike" kern="1200" cap="none" normalizeH="0" baseline="0">
                          <a:ln>
                            <a:noFill/>
                          </a:ln>
                          <a:solidFill>
                            <a:schemeClr val="tx1"/>
                          </a:solidFill>
                          <a:effectLst/>
                          <a:latin typeface="+mn-lt"/>
                          <a:ea typeface="+mn-ea"/>
                          <a:cs typeface="+mn-cs"/>
                        </a:rPr>
                        <a:t>To support the re-plan activity the project is conducting a Gap Analysis exercise on the defined requirements to ensure we have a baselined position for Day 1 Implementation. An Impact Assessment will then be conducted against the change variations to support the re-plan activity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i="0" u="none" strike="noStrike" kern="1200" cap="none" normalizeH="0" baseline="0">
                          <a:ln>
                            <a:noFill/>
                          </a:ln>
                          <a:solidFill>
                            <a:schemeClr val="tx1"/>
                          </a:solidFill>
                          <a:effectLst/>
                          <a:highlight>
                            <a:srgbClr val="FFFFFF"/>
                          </a:highlight>
                          <a:latin typeface="+mn-lt"/>
                          <a:ea typeface="+mn-ea"/>
                          <a:cs typeface="+mn-cs"/>
                        </a:rPr>
                        <a:t>UAT execution and assurance is in progress, revised completion date to be confirmed as part of re-plan</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Dual Run Preparation continues with Connectivity Testing and Master Data Readiness. Resolution of the Master Data Issue is a significant step forward to support Dual Run Testing and Data Migration approach for cutover</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Re-planning to be completed post completion of Gap Analysis activity with the intention to agree revised plan in March and present updated BER for approval at April ChMC</a:t>
                      </a:r>
                      <a:endParaRPr lang="en-GB" sz="700" b="0" i="0" u="none" strike="noStrike" kern="1200" cap="none" normalizeH="0" baseline="0">
                        <a:ln>
                          <a:noFill/>
                        </a:ln>
                        <a:solidFill>
                          <a:schemeClr val="tx1"/>
                        </a:solidFill>
                        <a:effectLst/>
                        <a:highlight>
                          <a:srgbClr val="FFFFFF"/>
                        </a:highligh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GB" sz="700" b="1" i="0" u="none" strike="noStrike" kern="1200" cap="none" normalizeH="0" baseline="0">
                          <a:ln>
                            <a:noFill/>
                          </a:ln>
                          <a:solidFill>
                            <a:schemeClr val="tx1"/>
                          </a:solidFill>
                          <a:effectLst/>
                          <a:latin typeface="+mn-lt"/>
                          <a:ea typeface="+mn-ea"/>
                          <a:cs typeface="+mn-cs"/>
                        </a:rPr>
                        <a:t>Next Steps:</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Finalise Gap Analysis exercise with DNs and National Grid to agree Day 1 Must Have requirements &amp; any decisions in order to meet a proposed Go Live date (Mid June 22)</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Define full re-plan based on Gap Analysis Impact Assessment and Business Readiness requirements</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Target to issue revised BER from replan for approval at the April 22 ChMC</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Risk of FWACV Imp to CSSC is in assessment, this is deemed low risk as there is no code conflict</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050" b="1" i="0">
                        <a:solidFill>
                          <a:srgbClr val="FF0000"/>
                        </a:solidFill>
                      </a:endParaRPr>
                    </a:p>
                    <a:p>
                      <a:endParaRPr lang="en-GB" sz="1050" b="1" i="0">
                        <a:solidFill>
                          <a:srgbClr val="FF0000"/>
                        </a:solidFill>
                      </a:endParaRPr>
                    </a:p>
                    <a:p>
                      <a:endParaRPr lang="en-GB" sz="1050" b="1" i="0">
                        <a:solidFill>
                          <a:srgbClr val="FF0000"/>
                        </a:solidFill>
                      </a:endParaRPr>
                    </a:p>
                    <a:p>
                      <a:endParaRPr lang="en-GB" sz="1050" b="1" i="0">
                        <a:solidFill>
                          <a:srgbClr val="FF0000"/>
                        </a:solidFill>
                      </a:endParaRPr>
                    </a:p>
                    <a:p>
                      <a:endParaRPr lang="en-GB" sz="1050" b="1" i="0">
                        <a:solidFill>
                          <a:srgbClr val="FF0000"/>
                        </a:solidFill>
                      </a:endParaRPr>
                    </a:p>
                    <a:p>
                      <a:endParaRPr lang="en-GB" sz="800" b="1" i="0">
                        <a:solidFill>
                          <a:srgbClr val="FF0000"/>
                        </a:solidFill>
                      </a:endParaRPr>
                    </a:p>
                    <a:p>
                      <a:endParaRPr lang="en-GB" sz="800" b="1" i="0">
                        <a:solidFill>
                          <a:srgbClr val="FF0000"/>
                        </a:solidFill>
                      </a:endParaRPr>
                    </a:p>
                    <a:p>
                      <a:r>
                        <a:rPr lang="en-GB" sz="800" b="0" i="0">
                          <a:solidFill>
                            <a:srgbClr val="FF0000"/>
                          </a:solidFill>
                        </a:rPr>
                        <a:t>Replan baseline requires DNs’ assurance that key phase milestones for DR/MT </a:t>
                      </a:r>
                      <a:r>
                        <a:rPr lang="en-GB" sz="800" b="0" i="1">
                          <a:solidFill>
                            <a:srgbClr val="FF0000"/>
                          </a:solidFill>
                        </a:rPr>
                        <a:t>and</a:t>
                      </a:r>
                      <a:r>
                        <a:rPr lang="en-GB" sz="800" b="0" i="0">
                          <a:solidFill>
                            <a:srgbClr val="FF0000"/>
                          </a:solidFill>
                        </a:rPr>
                        <a:t> Migration/Transition can be met by </a:t>
                      </a:r>
                      <a:r>
                        <a:rPr lang="en-GB" sz="1000" b="0" i="1">
                          <a:solidFill>
                            <a:srgbClr val="FF0000"/>
                          </a:solidFill>
                        </a:rPr>
                        <a:t>all</a:t>
                      </a:r>
                      <a:r>
                        <a:rPr lang="en-GB" sz="800" b="1" i="0">
                          <a:solidFill>
                            <a:srgbClr val="FF0000"/>
                          </a:solidFill>
                        </a:rPr>
                        <a:t> </a:t>
                      </a:r>
                      <a:r>
                        <a:rPr lang="en-GB" sz="800" b="0" i="0">
                          <a:solidFill>
                            <a:srgbClr val="FF0000"/>
                          </a:solidFill>
                        </a:rPr>
                        <a:t>parties. The project continues to progress key phases/activities (eg UAT assurance, DR/MT, Business Change (inc External Training) and Cutover &amp; Transition planning).  Plan rebaseline is a dependency to confirm the overall plan, governance (e.g. BER) and confirm the Service Go Live date</a:t>
                      </a:r>
                      <a:endParaRPr lang="en-GB" sz="1000" b="0" i="0">
                        <a:solidFill>
                          <a:srgbClr val="FF0000"/>
                        </a:solidFil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74338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650" b="0" i="0">
                          <a:solidFill>
                            <a:schemeClr val="tx1"/>
                          </a:solidFill>
                          <a:effectLst/>
                          <a:latin typeface="+mj-lt"/>
                          <a:ea typeface="+mn-ea"/>
                          <a:cs typeface="Poppins"/>
                        </a:rPr>
                        <a:t>There is an issue that NG and DNs do not understand the consequential changes arising with transfer of the FWACV service from NG and the impact to existing business processes – </a:t>
                      </a:r>
                      <a:r>
                        <a:rPr lang="en-US" sz="650" b="1" i="0" kern="1200">
                          <a:solidFill>
                            <a:schemeClr val="tx1"/>
                          </a:solidFill>
                          <a:effectLst/>
                          <a:highlight>
                            <a:srgbClr val="FFFFFF"/>
                          </a:highlight>
                          <a:latin typeface="+mn-lt"/>
                          <a:ea typeface="+mn-ea"/>
                          <a:cs typeface="Poppins"/>
                        </a:rPr>
                        <a:t>Update: </a:t>
                      </a:r>
                      <a:r>
                        <a:rPr lang="en-US" sz="650" b="0" i="0" kern="1200">
                          <a:solidFill>
                            <a:schemeClr val="tx1"/>
                          </a:solidFill>
                          <a:effectLst/>
                          <a:highlight>
                            <a:srgbClr val="FFFFFF"/>
                          </a:highlight>
                          <a:latin typeface="+mn-lt"/>
                          <a:ea typeface="+mn-ea"/>
                          <a:cs typeface="Poppins"/>
                        </a:rPr>
                        <a:t>Action for NG &amp; DNs to review the consequences of the FWACV service moving from NG to Xoserve, this will be left open to monitor through the Business &amp; Transition phase Business Readiness phase</a:t>
                      </a:r>
                      <a:endParaRPr lang="en-US" sz="650" b="0" i="0">
                        <a:solidFill>
                          <a:schemeClr val="tx1"/>
                        </a:solidFill>
                        <a:effectLst/>
                        <a:latin typeface="+mj-lt"/>
                        <a:ea typeface="+mn-ea"/>
                        <a:cs typeface="Poppin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650" b="0" i="0">
                          <a:solidFill>
                            <a:schemeClr val="tx1"/>
                          </a:solidFill>
                          <a:effectLst/>
                          <a:highlight>
                            <a:srgbClr val="FFFFFF"/>
                          </a:highlight>
                          <a:latin typeface="+mj-lt"/>
                          <a:ea typeface="+mn-ea"/>
                          <a:cs typeface="Poppins"/>
                        </a:rPr>
                        <a:t>There is a risk that changes to the approved scope and requirements will be identified through the deliver plan – </a:t>
                      </a:r>
                      <a:r>
                        <a:rPr lang="en-US" sz="650" b="1" i="0">
                          <a:solidFill>
                            <a:schemeClr val="tx1"/>
                          </a:solidFill>
                          <a:effectLst/>
                          <a:highlight>
                            <a:srgbClr val="FFFFFF"/>
                          </a:highlight>
                          <a:latin typeface="+mj-lt"/>
                          <a:ea typeface="+mn-ea"/>
                          <a:cs typeface="Poppins"/>
                        </a:rPr>
                        <a:t>Update:</a:t>
                      </a:r>
                      <a:r>
                        <a:rPr lang="en-US" sz="650" b="0" i="0">
                          <a:solidFill>
                            <a:schemeClr val="tx1"/>
                          </a:solidFill>
                          <a:effectLst/>
                          <a:highlight>
                            <a:srgbClr val="FFFFFF"/>
                          </a:highlight>
                          <a:latin typeface="+mj-lt"/>
                          <a:ea typeface="+mn-ea"/>
                          <a:cs typeface="Poppins"/>
                        </a:rPr>
                        <a:t> 2</a:t>
                      </a:r>
                      <a:r>
                        <a:rPr lang="en-US" sz="650" b="0" i="0" baseline="30000">
                          <a:solidFill>
                            <a:schemeClr val="tx1"/>
                          </a:solidFill>
                          <a:effectLst/>
                          <a:highlight>
                            <a:srgbClr val="FFFFFF"/>
                          </a:highlight>
                          <a:latin typeface="+mj-lt"/>
                          <a:ea typeface="+mn-ea"/>
                          <a:cs typeface="Poppins"/>
                        </a:rPr>
                        <a:t>nd</a:t>
                      </a:r>
                      <a:r>
                        <a:rPr lang="en-US" sz="650" b="0" i="0">
                          <a:solidFill>
                            <a:schemeClr val="tx1"/>
                          </a:solidFill>
                          <a:effectLst/>
                          <a:highlight>
                            <a:srgbClr val="FFFFFF"/>
                          </a:highlight>
                          <a:latin typeface="+mj-lt"/>
                          <a:ea typeface="+mn-ea"/>
                          <a:cs typeface="Poppins"/>
                        </a:rPr>
                        <a:t> replan in progress following the Lowest CV requirement change for revised plan to be baselined</a:t>
                      </a:r>
                    </a:p>
                    <a:p>
                      <a:pPr marL="171450" marR="0" lvl="0" indent="-171450" algn="l" rtl="0" eaLnBrk="1" fontAlgn="auto" latinLnBrk="0" hangingPunct="1">
                        <a:lnSpc>
                          <a:spcPct val="100000"/>
                        </a:lnSpc>
                        <a:spcBef>
                          <a:spcPct val="0"/>
                        </a:spcBef>
                        <a:spcAft>
                          <a:spcPct val="0"/>
                        </a:spcAft>
                        <a:buClrTx/>
                        <a:buSzTx/>
                        <a:buFont typeface="Arial" panose="020B0604020202020204" pitchFamily="34" charset="0"/>
                        <a:buChar char="•"/>
                      </a:pPr>
                      <a:r>
                        <a:rPr lang="en-US" sz="650" b="0" i="0">
                          <a:solidFill>
                            <a:schemeClr val="tx1"/>
                          </a:solidFill>
                          <a:effectLst/>
                          <a:highlight>
                            <a:srgbClr val="FFFFFF"/>
                          </a:highlight>
                          <a:latin typeface="+mj-lt"/>
                          <a:ea typeface="+mn-ea"/>
                          <a:cs typeface="Poppins"/>
                        </a:rPr>
                        <a:t>There is an issue with Dual Run/Market Trials phase that not all DNs are fully connected to provide daily files to progress the approved scope and plan to compare the new FWACV calculation to NGs service running in production – </a:t>
                      </a:r>
                      <a:r>
                        <a:rPr lang="en-US" sz="650" b="1" i="0">
                          <a:solidFill>
                            <a:schemeClr val="tx1"/>
                          </a:solidFill>
                          <a:effectLst/>
                          <a:highlight>
                            <a:srgbClr val="FFFFFF"/>
                          </a:highlight>
                          <a:latin typeface="+mj-lt"/>
                          <a:ea typeface="+mn-ea"/>
                          <a:cs typeface="Poppins"/>
                        </a:rPr>
                        <a:t>Update:</a:t>
                      </a:r>
                      <a:r>
                        <a:rPr lang="en-US" sz="650" b="0" i="0">
                          <a:solidFill>
                            <a:schemeClr val="tx1"/>
                          </a:solidFill>
                          <a:effectLst/>
                          <a:highlight>
                            <a:srgbClr val="FFFFFF"/>
                          </a:highlight>
                          <a:latin typeface="+mj-lt"/>
                          <a:ea typeface="+mn-ea"/>
                          <a:cs typeface="Poppins"/>
                        </a:rPr>
                        <a:t> Continued engagement for full connectivity is being progressed with impacted DNs and NG to provide support. Phase 2 to progress with 2 connected shippers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650" b="0" i="0" baseline="0">
                          <a:solidFill>
                            <a:schemeClr val="tx1"/>
                          </a:solidFill>
                          <a:effectLst/>
                          <a:highlight>
                            <a:srgbClr val="FFFFFF"/>
                          </a:highlight>
                          <a:latin typeface="+mj-lt"/>
                          <a:ea typeface="+mn-ea"/>
                          <a:cs typeface="Poppins" panose="020B0604020202020204" charset="0"/>
                        </a:rPr>
                        <a:t>There is a risk that changes to the baselined scope and requirements will increase the costs of the new FWACV service in extending the project and manual process being identified – </a:t>
                      </a:r>
                      <a:r>
                        <a:rPr lang="en-US" sz="650" b="1" i="0" baseline="0">
                          <a:solidFill>
                            <a:schemeClr val="tx1"/>
                          </a:solidFill>
                          <a:effectLst/>
                          <a:highlight>
                            <a:srgbClr val="FFFFFF"/>
                          </a:highlight>
                          <a:latin typeface="+mj-lt"/>
                          <a:ea typeface="+mn-ea"/>
                          <a:cs typeface="Poppins" panose="020B0604020202020204" charset="0"/>
                        </a:rPr>
                        <a:t>Update:</a:t>
                      </a:r>
                      <a:r>
                        <a:rPr lang="en-US" sz="650" b="0" i="0" baseline="0">
                          <a:solidFill>
                            <a:schemeClr val="tx1"/>
                          </a:solidFill>
                          <a:effectLst/>
                          <a:highlight>
                            <a:srgbClr val="FFFFFF"/>
                          </a:highlight>
                          <a:latin typeface="+mj-lt"/>
                          <a:ea typeface="+mn-ea"/>
                          <a:cs typeface="Poppins" panose="020B0604020202020204" charset="0"/>
                        </a:rPr>
                        <a:t> Finalise the impact assessment following the decision on Lowest CV automation to be progressed.  The revised plan and business case will be defined for the BER to be review &amp; approved</a:t>
                      </a:r>
                      <a:endParaRPr lang="en-GB" sz="650" b="1" baseline="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700" b="0" i="0">
                          <a:solidFill>
                            <a:schemeClr val="tx1"/>
                          </a:solidFill>
                          <a:effectLst/>
                          <a:highlight>
                            <a:srgbClr val="FFFFFF"/>
                          </a:highlight>
                          <a:latin typeface="+mj-lt"/>
                          <a:ea typeface="+mn-ea"/>
                          <a:cs typeface="Poppins"/>
                        </a:rPr>
                        <a:t>The dependencies for NG to provide Master data and DNs connectivity details for Dual Run/MT have not been provided as per the plan defined in the approach leading to a delay to this phase of testing</a:t>
                      </a:r>
                      <a:r>
                        <a:rPr lang="en-US" sz="700" b="0" i="0" kern="1200">
                          <a:solidFill>
                            <a:schemeClr val="tx1"/>
                          </a:solidFill>
                          <a:effectLst/>
                          <a:highlight>
                            <a:srgbClr val="FFFFFF"/>
                          </a:highlight>
                          <a:latin typeface="+mj-lt"/>
                          <a:ea typeface="+mn-ea"/>
                          <a:cs typeface="+mn-cs"/>
                        </a:rPr>
                        <a:t> </a:t>
                      </a:r>
                      <a:r>
                        <a:rPr lang="en-US" sz="700" b="1" i="0">
                          <a:solidFill>
                            <a:schemeClr val="tx1"/>
                          </a:solidFill>
                          <a:effectLst/>
                          <a:highlight>
                            <a:srgbClr val="FFFFFF"/>
                          </a:highlight>
                          <a:latin typeface="+mj-lt"/>
                          <a:ea typeface="+mn-ea"/>
                          <a:cs typeface="Poppins"/>
                        </a:rPr>
                        <a:t>Update:</a:t>
                      </a:r>
                      <a:r>
                        <a:rPr lang="en-US" sz="700" b="0" i="0">
                          <a:solidFill>
                            <a:schemeClr val="tx1"/>
                          </a:solidFill>
                          <a:effectLst/>
                          <a:highlight>
                            <a:srgbClr val="FFFFFF"/>
                          </a:highlight>
                          <a:latin typeface="+mj-lt"/>
                          <a:ea typeface="+mn-ea"/>
                          <a:cs typeface="Poppins"/>
                        </a:rPr>
                        <a:t> A plan was defined to mitigate this issue through validating and cross-checking data with National Grid and Distribution Networks (DNs). Plan is nearing completion with final checks now being completed by DNs. Issue to be closed once Data loaded to testing environment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700" b="0" i="0">
                          <a:solidFill>
                            <a:schemeClr val="tx1"/>
                          </a:solidFill>
                          <a:effectLst/>
                          <a:highlight>
                            <a:srgbClr val="FFFFFF"/>
                          </a:highlight>
                          <a:latin typeface="+mj-lt"/>
                          <a:ea typeface="+mn-ea"/>
                          <a:cs typeface="Poppins" panose="020B0604020202020204" charset="0"/>
                        </a:rPr>
                        <a:t>The Project is not able to meet its planned Implementation Date of 1st April due to delays to the start of Dual Run, volume of parallel activity required prior to the planned implementation and identification of gaps in the As Is and To Be processes that could lead to further changes to approved solution </a:t>
                      </a:r>
                      <a:r>
                        <a:rPr lang="en-US" sz="700" b="1" i="0">
                          <a:solidFill>
                            <a:schemeClr val="tx1"/>
                          </a:solidFill>
                          <a:effectLst/>
                          <a:highlight>
                            <a:srgbClr val="FFFFFF"/>
                          </a:highlight>
                          <a:latin typeface="+mj-lt"/>
                          <a:ea typeface="+mn-ea"/>
                          <a:cs typeface="Poppins" panose="020B0604020202020204" charset="0"/>
                        </a:rPr>
                        <a:t>Update: </a:t>
                      </a:r>
                      <a:r>
                        <a:rPr lang="en-US" sz="700" b="0" i="0">
                          <a:solidFill>
                            <a:schemeClr val="tx1"/>
                          </a:solidFill>
                          <a:effectLst/>
                          <a:highlight>
                            <a:srgbClr val="FFFFFF"/>
                          </a:highlight>
                          <a:latin typeface="+mj-lt"/>
                          <a:ea typeface="+mn-ea"/>
                          <a:cs typeface="Poppins" panose="020B0604020202020204" charset="0"/>
                        </a:rPr>
                        <a:t>The project is carrying out a re-plan activity with the priority being to complete Analysis on approved scope/processes to confirm Day 1 must have requirements. The plan and activities has been agreed with Xoserve, NG and DNs on 22/02 and the activities are tracking to plan</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1858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algn="l"/>
                      <a:r>
                        <a:rPr kumimoji="0" lang="en-US" sz="650" b="0" i="0" u="none" strike="noStrike" kern="1200" cap="none" normalizeH="0" baseline="0">
                          <a:ln>
                            <a:noFill/>
                          </a:ln>
                          <a:solidFill>
                            <a:schemeClr val="tx1"/>
                          </a:solidFill>
                          <a:effectLst/>
                          <a:latin typeface="Arial"/>
                          <a:ea typeface="Verdana"/>
                          <a:cs typeface="Arial"/>
                        </a:rPr>
                        <a:t>Revised costs to be presented in an updated </a:t>
                      </a:r>
                      <a:r>
                        <a:rPr lang="en-US" sz="650" b="0" i="0" u="none" strike="noStrike" kern="1200" cap="none" normalizeH="0" baseline="0">
                          <a:ln>
                            <a:noFill/>
                          </a:ln>
                          <a:solidFill>
                            <a:schemeClr val="tx1"/>
                          </a:solidFill>
                          <a:effectLst/>
                          <a:latin typeface="Arial"/>
                          <a:ea typeface="Verdana"/>
                          <a:cs typeface="Arial"/>
                        </a:rPr>
                        <a:t>BER for review &amp; approval by DNs and National Grid</a:t>
                      </a:r>
                      <a:endParaRPr lang="en-GB" sz="650" b="1" baseline="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lvl="0" indent="-171450">
                        <a:buFont typeface="Arial" panose="020B0604020202020204" pitchFamily="34" charset="0"/>
                        <a:buChar char="•"/>
                      </a:pPr>
                      <a:r>
                        <a:rPr kumimoji="0" lang="en-US" sz="700" b="0" i="0" u="none" strike="noStrike" kern="1200" cap="none" normalizeH="0" baseline="0">
                          <a:ln>
                            <a:noFill/>
                          </a:ln>
                          <a:solidFill>
                            <a:schemeClr val="tx1"/>
                          </a:solidFill>
                          <a:effectLst/>
                          <a:latin typeface="Arial"/>
                          <a:ea typeface="Verdana"/>
                          <a:cs typeface="Arial"/>
                        </a:rPr>
                        <a:t>Forecast costs tracking to approved BER costs</a:t>
                      </a:r>
                      <a:r>
                        <a:rPr lang="en-US" sz="700" b="0" i="0" u="none" strike="noStrike" kern="1200" cap="none" normalizeH="0" baseline="0">
                          <a:ln>
                            <a:noFill/>
                          </a:ln>
                          <a:solidFill>
                            <a:schemeClr val="tx1"/>
                          </a:solidFill>
                          <a:effectLst/>
                          <a:latin typeface="Arial"/>
                          <a:ea typeface="Verdana"/>
                          <a:cs typeface="Arial"/>
                        </a:rPr>
                        <a:t> at present. Revised plan options will require a full cost assessment to be completed on the replan position for Day 1</a:t>
                      </a:r>
                      <a:endParaRPr kumimoji="0" lang="en-US" sz="700" b="0" i="0" u="none" strike="noStrike" kern="1200" cap="none" normalizeH="0" baseline="0">
                        <a:ln>
                          <a:noFill/>
                        </a:ln>
                        <a:solidFill>
                          <a:schemeClr val="tx1"/>
                        </a:solidFill>
                        <a:effectLst/>
                        <a:latin typeface="Arial"/>
                        <a:ea typeface="Verdan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298510">
                <a:tc>
                  <a:txBody>
                    <a:bodyPr/>
                    <a:lstStyle/>
                    <a:p>
                      <a:pPr algn="ctr"/>
                      <a:r>
                        <a:rPr lang="en-GB" sz="800" b="1" baseline="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lvl="0"/>
                      <a:r>
                        <a:rPr lang="en-US" sz="650" b="1" i="0" u="none" strike="noStrike" kern="1200" cap="none" normalizeH="0" baseline="0">
                          <a:ln>
                            <a:noFill/>
                          </a:ln>
                          <a:solidFill>
                            <a:schemeClr val="tx1"/>
                          </a:solidFill>
                          <a:effectLst/>
                          <a:latin typeface="+mn-lt"/>
                          <a:ea typeface="Verdana"/>
                          <a:cs typeface="Arial"/>
                        </a:rPr>
                        <a:t>XRN5231 Flow Weighted Average (CV)</a:t>
                      </a:r>
                      <a:r>
                        <a:rPr lang="en-GB" sz="650" b="1" kern="1200">
                          <a:solidFill>
                            <a:schemeClr val="tx1"/>
                          </a:solidFill>
                          <a:effectLst/>
                          <a:latin typeface="+mn-lt"/>
                          <a:ea typeface="+mn-ea"/>
                          <a:cs typeface="+mn-cs"/>
                        </a:rPr>
                        <a:t> </a:t>
                      </a:r>
                    </a:p>
                    <a:p>
                      <a:pPr lvl="0"/>
                      <a:r>
                        <a:rPr lang="en-GB" sz="650" b="1" kern="1200">
                          <a:solidFill>
                            <a:schemeClr val="tx1"/>
                          </a:solidFill>
                          <a:effectLst/>
                          <a:latin typeface="+mn-lt"/>
                          <a:ea typeface="+mn-ea"/>
                          <a:cs typeface="+mn-cs"/>
                        </a:rPr>
                        <a:t>Gemini consequential change parts A &amp; B -  </a:t>
                      </a:r>
                      <a:r>
                        <a:rPr lang="en-GB" sz="650" b="0" kern="1200">
                          <a:solidFill>
                            <a:schemeClr val="tx1"/>
                          </a:solidFill>
                          <a:effectLst/>
                          <a:latin typeface="+mn-lt"/>
                          <a:ea typeface="+mn-ea"/>
                          <a:cs typeface="+mn-cs"/>
                        </a:rPr>
                        <a:t>A - PRCMS validation/processing &amp; Part B - LDZ Stock Change and Embedded LDZ Unique Sites</a:t>
                      </a:r>
                      <a:endParaRPr lang="en-GB" sz="650" b="0" baseline="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vl="0"/>
                      <a:r>
                        <a:rPr lang="en-US" sz="700" b="1" i="0" u="none" strike="noStrike" kern="1200" cap="none" normalizeH="0" baseline="0">
                          <a:ln>
                            <a:noFill/>
                          </a:ln>
                          <a:solidFill>
                            <a:schemeClr val="tx1"/>
                          </a:solidFill>
                          <a:effectLst/>
                          <a:latin typeface="+mn-lt"/>
                          <a:ea typeface="Verdana"/>
                          <a:cs typeface="Arial"/>
                        </a:rPr>
                        <a:t>XRN5231 Flow Weighted Average (CV)</a:t>
                      </a:r>
                      <a:r>
                        <a:rPr lang="en-GB" sz="700" kern="1200">
                          <a:solidFill>
                            <a:schemeClr val="tx1"/>
                          </a:solidFill>
                          <a:effectLst/>
                          <a:latin typeface="+mn-lt"/>
                          <a:ea typeface="+mn-ea"/>
                          <a:cs typeface="+mn-cs"/>
                        </a:rPr>
                        <a:t> </a:t>
                      </a:r>
                    </a:p>
                    <a:p>
                      <a:pPr lvl="0"/>
                      <a:r>
                        <a:rPr lang="en-GB" sz="700" kern="1200">
                          <a:solidFill>
                            <a:schemeClr val="tx1"/>
                          </a:solidFill>
                          <a:effectLst/>
                          <a:latin typeface="+mn-lt"/>
                          <a:ea typeface="+mn-ea"/>
                          <a:cs typeface="+mn-cs"/>
                        </a:rPr>
                        <a:t>Gemini consequential change part A - PRCMS validation/processing</a:t>
                      </a:r>
                    </a:p>
                    <a:p>
                      <a:pPr lvl="0"/>
                      <a:r>
                        <a:rPr lang="en-GB" sz="700" kern="1200">
                          <a:solidFill>
                            <a:schemeClr val="tx1"/>
                          </a:solidFill>
                          <a:effectLst/>
                          <a:latin typeface="+mn-lt"/>
                          <a:ea typeface="+mn-ea"/>
                          <a:cs typeface="+mn-cs"/>
                        </a:rPr>
                        <a:t>Gemini consequential change part B - LDZ Stock Change and Embedded LDZ Unique Sites</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pic>
        <p:nvPicPr>
          <p:cNvPr id="61" name="Picture 60">
            <a:extLst>
              <a:ext uri="{FF2B5EF4-FFF2-40B4-BE49-F238E27FC236}">
                <a16:creationId xmlns:a16="http://schemas.microsoft.com/office/drawing/2014/main" id="{1D0721A4-180E-4E22-BBF4-679A0EB5E766}"/>
              </a:ext>
            </a:extLst>
          </p:cNvPr>
          <p:cNvPicPr>
            <a:picLocks noChangeAspect="1"/>
          </p:cNvPicPr>
          <p:nvPr/>
        </p:nvPicPr>
        <p:blipFill>
          <a:blip r:embed="rId3"/>
          <a:stretch>
            <a:fillRect/>
          </a:stretch>
        </p:blipFill>
        <p:spPr>
          <a:xfrm>
            <a:off x="5148064" y="1347614"/>
            <a:ext cx="3888432" cy="1296144"/>
          </a:xfrm>
          <a:prstGeom prst="rect">
            <a:avLst/>
          </a:prstGeom>
        </p:spPr>
      </p:pic>
    </p:spTree>
    <p:extLst>
      <p:ext uri="{BB962C8B-B14F-4D97-AF65-F5344CB8AC3E}">
        <p14:creationId xmlns:p14="http://schemas.microsoft.com/office/powerpoint/2010/main" val="684685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sz="3600">
                <a:latin typeface="Arial"/>
                <a:cs typeface="Arial"/>
              </a:rPr>
              <a:t>Change Pipeline</a:t>
            </a:r>
          </a:p>
        </p:txBody>
      </p:sp>
    </p:spTree>
    <p:extLst>
      <p:ext uri="{BB962C8B-B14F-4D97-AF65-F5344CB8AC3E}">
        <p14:creationId xmlns:p14="http://schemas.microsoft.com/office/powerpoint/2010/main" val="36575488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DDFA-F228-4E44-B394-D26871378D15}"/>
              </a:ext>
            </a:extLst>
          </p:cNvPr>
          <p:cNvSpPr>
            <a:spLocks noGrp="1"/>
          </p:cNvSpPr>
          <p:nvPr>
            <p:ph type="ctrTitle"/>
          </p:nvPr>
        </p:nvSpPr>
        <p:spPr/>
        <p:txBody>
          <a:bodyPr>
            <a:normAutofit fontScale="90000"/>
          </a:bodyPr>
          <a:lstStyle/>
          <a:p>
            <a:pPr>
              <a:lnSpc>
                <a:spcPct val="100000"/>
              </a:lnSpc>
            </a:pPr>
            <a:r>
              <a:rPr lang="en-US">
                <a:cs typeface="Poppins Black" panose="00000A00000000000000" pitchFamily="2" charset="0"/>
              </a:rPr>
              <a:t>NG TRANSMISSION CHANGE HORIZON PLAN </a:t>
            </a:r>
            <a:br>
              <a:rPr lang="en-US">
                <a:cs typeface="Poppins Black" panose="00000A00000000000000" pitchFamily="2" charset="0"/>
              </a:rPr>
            </a:br>
            <a:r>
              <a:rPr lang="en-US" sz="2400"/>
              <a:t>0 - 2 YEARS MAR 2022 – MAR 2024</a:t>
            </a:r>
            <a:endParaRPr lang="en-GB" sz="2400"/>
          </a:p>
        </p:txBody>
      </p:sp>
    </p:spTree>
    <p:extLst>
      <p:ext uri="{BB962C8B-B14F-4D97-AF65-F5344CB8AC3E}">
        <p14:creationId xmlns:p14="http://schemas.microsoft.com/office/powerpoint/2010/main" val="19247997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40099D2-B496-4865-BD41-470137A28D8B}"/>
              </a:ext>
            </a:extLst>
          </p:cNvPr>
          <p:cNvGraphicFramePr>
            <a:graphicFrameLocks noGrp="1"/>
          </p:cNvGraphicFramePr>
          <p:nvPr/>
        </p:nvGraphicFramePr>
        <p:xfrm>
          <a:off x="24007" y="420300"/>
          <a:ext cx="9073010" cy="4596479"/>
        </p:xfrm>
        <a:graphic>
          <a:graphicData uri="http://schemas.openxmlformats.org/drawingml/2006/table">
            <a:tbl>
              <a:tblPr firstRow="1" bandRow="1">
                <a:tableStyleId>{5C22544A-7EE6-4342-B048-85BDC9FD1C3A}</a:tableStyleId>
              </a:tblPr>
              <a:tblGrid>
                <a:gridCol w="748523">
                  <a:extLst>
                    <a:ext uri="{9D8B030D-6E8A-4147-A177-3AD203B41FA5}">
                      <a16:colId xmlns:a16="http://schemas.microsoft.com/office/drawing/2014/main" val="542809358"/>
                    </a:ext>
                  </a:extLst>
                </a:gridCol>
                <a:gridCol w="599053">
                  <a:extLst>
                    <a:ext uri="{9D8B030D-6E8A-4147-A177-3AD203B41FA5}">
                      <a16:colId xmlns:a16="http://schemas.microsoft.com/office/drawing/2014/main" val="4028384899"/>
                    </a:ext>
                  </a:extLst>
                </a:gridCol>
                <a:gridCol w="449165">
                  <a:extLst>
                    <a:ext uri="{9D8B030D-6E8A-4147-A177-3AD203B41FA5}">
                      <a16:colId xmlns:a16="http://schemas.microsoft.com/office/drawing/2014/main" val="1892519651"/>
                    </a:ext>
                  </a:extLst>
                </a:gridCol>
                <a:gridCol w="446996">
                  <a:extLst>
                    <a:ext uri="{9D8B030D-6E8A-4147-A177-3AD203B41FA5}">
                      <a16:colId xmlns:a16="http://schemas.microsoft.com/office/drawing/2014/main" val="2539976336"/>
                    </a:ext>
                  </a:extLst>
                </a:gridCol>
                <a:gridCol w="648072">
                  <a:extLst>
                    <a:ext uri="{9D8B030D-6E8A-4147-A177-3AD203B41FA5}">
                      <a16:colId xmlns:a16="http://schemas.microsoft.com/office/drawing/2014/main" val="1723559071"/>
                    </a:ext>
                  </a:extLst>
                </a:gridCol>
                <a:gridCol w="576064">
                  <a:extLst>
                    <a:ext uri="{9D8B030D-6E8A-4147-A177-3AD203B41FA5}">
                      <a16:colId xmlns:a16="http://schemas.microsoft.com/office/drawing/2014/main" val="590344273"/>
                    </a:ext>
                  </a:extLst>
                </a:gridCol>
                <a:gridCol w="648072">
                  <a:extLst>
                    <a:ext uri="{9D8B030D-6E8A-4147-A177-3AD203B41FA5}">
                      <a16:colId xmlns:a16="http://schemas.microsoft.com/office/drawing/2014/main" val="4205172266"/>
                    </a:ext>
                  </a:extLst>
                </a:gridCol>
                <a:gridCol w="576064">
                  <a:extLst>
                    <a:ext uri="{9D8B030D-6E8A-4147-A177-3AD203B41FA5}">
                      <a16:colId xmlns:a16="http://schemas.microsoft.com/office/drawing/2014/main" val="3637608218"/>
                    </a:ext>
                  </a:extLst>
                </a:gridCol>
                <a:gridCol w="504056">
                  <a:extLst>
                    <a:ext uri="{9D8B030D-6E8A-4147-A177-3AD203B41FA5}">
                      <a16:colId xmlns:a16="http://schemas.microsoft.com/office/drawing/2014/main" val="778720455"/>
                    </a:ext>
                  </a:extLst>
                </a:gridCol>
                <a:gridCol w="576064">
                  <a:extLst>
                    <a:ext uri="{9D8B030D-6E8A-4147-A177-3AD203B41FA5}">
                      <a16:colId xmlns:a16="http://schemas.microsoft.com/office/drawing/2014/main" val="133251688"/>
                    </a:ext>
                  </a:extLst>
                </a:gridCol>
                <a:gridCol w="695942">
                  <a:extLst>
                    <a:ext uri="{9D8B030D-6E8A-4147-A177-3AD203B41FA5}">
                      <a16:colId xmlns:a16="http://schemas.microsoft.com/office/drawing/2014/main" val="101972404"/>
                    </a:ext>
                  </a:extLst>
                </a:gridCol>
                <a:gridCol w="528194">
                  <a:extLst>
                    <a:ext uri="{9D8B030D-6E8A-4147-A177-3AD203B41FA5}">
                      <a16:colId xmlns:a16="http://schemas.microsoft.com/office/drawing/2014/main" val="935912634"/>
                    </a:ext>
                  </a:extLst>
                </a:gridCol>
                <a:gridCol w="504056">
                  <a:extLst>
                    <a:ext uri="{9D8B030D-6E8A-4147-A177-3AD203B41FA5}">
                      <a16:colId xmlns:a16="http://schemas.microsoft.com/office/drawing/2014/main" val="772316818"/>
                    </a:ext>
                  </a:extLst>
                </a:gridCol>
                <a:gridCol w="504056">
                  <a:extLst>
                    <a:ext uri="{9D8B030D-6E8A-4147-A177-3AD203B41FA5}">
                      <a16:colId xmlns:a16="http://schemas.microsoft.com/office/drawing/2014/main" val="323130426"/>
                    </a:ext>
                  </a:extLst>
                </a:gridCol>
                <a:gridCol w="529708">
                  <a:extLst>
                    <a:ext uri="{9D8B030D-6E8A-4147-A177-3AD203B41FA5}">
                      <a16:colId xmlns:a16="http://schemas.microsoft.com/office/drawing/2014/main" val="1652992182"/>
                    </a:ext>
                  </a:extLst>
                </a:gridCol>
                <a:gridCol w="538925">
                  <a:extLst>
                    <a:ext uri="{9D8B030D-6E8A-4147-A177-3AD203B41FA5}">
                      <a16:colId xmlns:a16="http://schemas.microsoft.com/office/drawing/2014/main" val="292962328"/>
                    </a:ext>
                  </a:extLst>
                </a:gridCol>
              </a:tblGrid>
              <a:tr h="376008">
                <a:tc rowSpan="2" gridSpan="4">
                  <a:txBody>
                    <a:bodyPr/>
                    <a:lstStyle/>
                    <a:p>
                      <a:pPr algn="ctr"/>
                      <a:r>
                        <a:rPr lang="en-GB" sz="800">
                          <a:latin typeface="Arial" panose="020B0604020202020204" pitchFamily="34" charset="0"/>
                          <a:cs typeface="Arial" panose="020B0604020202020204" pitchFamily="34" charset="0"/>
                        </a:rPr>
                        <a:t>Programmes &amp; Projects </a:t>
                      </a:r>
                    </a:p>
                    <a:p>
                      <a:pPr algn="ctr"/>
                      <a:r>
                        <a:rPr lang="en-GB" sz="800">
                          <a:latin typeface="Arial" panose="020B0604020202020204" pitchFamily="34" charset="0"/>
                          <a:cs typeface="Arial" panose="020B0604020202020204" pitchFamily="34" charset="0"/>
                        </a:rPr>
                        <a:t>2022-2024</a:t>
                      </a:r>
                    </a:p>
                    <a:p>
                      <a:pPr algn="ctr"/>
                      <a:endParaRPr lang="en-GB" sz="800">
                        <a:latin typeface="+mn-lt"/>
                      </a:endParaRPr>
                    </a:p>
                  </a:txBody>
                  <a:tcPr marL="83127" marR="83127" anchor="ctr">
                    <a:solidFill>
                      <a:schemeClr val="accent1">
                        <a:lumMod val="75000"/>
                      </a:schemeClr>
                    </a:solidFill>
                  </a:tcPr>
                </a:tc>
                <a:tc rowSpan="2" hMerge="1">
                  <a:txBody>
                    <a:bodyPr/>
                    <a:lstStyle/>
                    <a:p>
                      <a:endParaRPr lang="en-GB" sz="600">
                        <a:latin typeface="+mj-lt"/>
                      </a:endParaRPr>
                    </a:p>
                  </a:txBody>
                  <a:tcPr anchor="ctr">
                    <a:solidFill>
                      <a:srgbClr val="0070C0"/>
                    </a:solidFill>
                  </a:tcPr>
                </a:tc>
                <a:tc rowSpan="2" hMerge="1">
                  <a:txBody>
                    <a:bodyPr/>
                    <a:lstStyle/>
                    <a:p>
                      <a:endParaRPr lang="en-GB"/>
                    </a:p>
                  </a:txBody>
                  <a:tcPr/>
                </a:tc>
                <a:tc rowSpan="2" hMerge="1">
                  <a:txBody>
                    <a:bodyPr/>
                    <a:lstStyle/>
                    <a:p>
                      <a:endParaRPr lang="en-GB" sz="600">
                        <a:latin typeface="+mj-lt"/>
                      </a:endParaRPr>
                    </a:p>
                  </a:txBody>
                  <a:tcPr anchor="ctr">
                    <a:solidFill>
                      <a:srgbClr val="0070C0"/>
                    </a:solidFill>
                  </a:tcPr>
                </a:tc>
                <a:tc gridSpan="8">
                  <a:txBody>
                    <a:bodyPr/>
                    <a:lstStyle/>
                    <a:p>
                      <a:pPr algn="ctr"/>
                      <a:r>
                        <a:rPr lang="en-GB" sz="600">
                          <a:latin typeface="+mj-lt"/>
                        </a:rPr>
                        <a:t>2022</a:t>
                      </a:r>
                    </a:p>
                  </a:txBody>
                  <a:tcPr anchor="ctr"/>
                </a:tc>
                <a:tc hMerge="1">
                  <a:txBody>
                    <a:bodyPr/>
                    <a:lstStyle/>
                    <a:p>
                      <a:endParaRPr lang="en-GB" sz="600">
                        <a:latin typeface="+mj-lt"/>
                      </a:endParaRPr>
                    </a:p>
                  </a:txBody>
                  <a:tcPr anchor="ctr"/>
                </a:tc>
                <a:tc hMerge="1">
                  <a:txBody>
                    <a:bodyPr/>
                    <a:lstStyle/>
                    <a:p>
                      <a:endParaRPr lang="en-GB" sz="600">
                        <a:latin typeface="+mj-lt"/>
                      </a:endParaRPr>
                    </a:p>
                  </a:txBody>
                  <a:tcPr anchor="ctr"/>
                </a:tc>
                <a:tc hMerge="1">
                  <a:txBody>
                    <a:bodyPr/>
                    <a:lstStyle/>
                    <a:p>
                      <a:endParaRPr lang="en-GB" sz="600">
                        <a:latin typeface="+mj-lt"/>
                      </a:endParaRPr>
                    </a:p>
                  </a:txBody>
                  <a:tcPr anchor="ctr"/>
                </a:tc>
                <a:tc hMerge="1">
                  <a:txBody>
                    <a:bodyPr/>
                    <a:lstStyle/>
                    <a:p>
                      <a:endParaRPr lang="en-GB" sz="600">
                        <a:latin typeface="+mj-lt"/>
                      </a:endParaRPr>
                    </a:p>
                  </a:txBody>
                  <a:tcPr anchor="ctr"/>
                </a:tc>
                <a:tc hMerge="1">
                  <a:txBody>
                    <a:bodyPr/>
                    <a:lstStyle/>
                    <a:p>
                      <a:endParaRPr lang="en-GB" sz="600">
                        <a:latin typeface="+mj-lt"/>
                      </a:endParaRPr>
                    </a:p>
                  </a:txBody>
                  <a:tcPr anchor="ctr"/>
                </a:tc>
                <a:tc hMerge="1">
                  <a:txBody>
                    <a:bodyPr/>
                    <a:lstStyle/>
                    <a:p>
                      <a:endParaRPr lang="en-GB" sz="600">
                        <a:latin typeface="+mj-lt"/>
                      </a:endParaRPr>
                    </a:p>
                  </a:txBody>
                  <a:tcPr anchor="ctr"/>
                </a:tc>
                <a:tc hMerge="1">
                  <a:txBody>
                    <a:bodyPr/>
                    <a:lstStyle/>
                    <a:p>
                      <a:endParaRPr lang="en-GB" sz="600">
                        <a:latin typeface="+mj-lt"/>
                      </a:endParaRPr>
                    </a:p>
                  </a:txBody>
                  <a:tcPr anchor="ctr"/>
                </a:tc>
                <a:tc gridSpan="4">
                  <a:txBody>
                    <a:bodyPr/>
                    <a:lstStyle/>
                    <a:p>
                      <a:pPr algn="ctr"/>
                      <a:r>
                        <a:rPr lang="en-GB" sz="600">
                          <a:latin typeface="+mj-lt"/>
                        </a:rPr>
                        <a:t>2023</a:t>
                      </a:r>
                    </a:p>
                  </a:txBody>
                  <a:tcPr anchor="ctr"/>
                </a:tc>
                <a:tc hMerge="1">
                  <a:txBody>
                    <a:bodyPr/>
                    <a:lstStyle/>
                    <a:p>
                      <a:pPr algn="ctr"/>
                      <a:r>
                        <a:rPr lang="en-GB" sz="500">
                          <a:latin typeface="+mj-lt"/>
                        </a:rPr>
                        <a:t>2023</a:t>
                      </a:r>
                    </a:p>
                  </a:txBody>
                  <a:tcPr anchor="ctr">
                    <a:solidFill>
                      <a:schemeClr val="accent1">
                        <a:lumMod val="75000"/>
                      </a:schemeClr>
                    </a:solidFill>
                  </a:tcPr>
                </a:tc>
                <a:tc hMerge="1">
                  <a:txBody>
                    <a:bodyPr/>
                    <a:lstStyle/>
                    <a:p>
                      <a:pPr algn="ctr"/>
                      <a:endParaRPr lang="en-GB" sz="500">
                        <a:latin typeface="+mj-lt"/>
                      </a:endParaRPr>
                    </a:p>
                  </a:txBody>
                  <a:tcPr anchor="ctr"/>
                </a:tc>
                <a:tc hMerge="1">
                  <a:txBody>
                    <a:bodyPr/>
                    <a:lstStyle/>
                    <a:p>
                      <a:pPr algn="ctr"/>
                      <a:endParaRPr lang="en-GB" sz="600">
                        <a:latin typeface="+mj-lt"/>
                      </a:endParaRPr>
                    </a:p>
                  </a:txBody>
                  <a:tcPr anchor="ctr"/>
                </a:tc>
                <a:extLst>
                  <a:ext uri="{0D108BD9-81ED-4DB2-BD59-A6C34878D82A}">
                    <a16:rowId xmlns:a16="http://schemas.microsoft.com/office/drawing/2014/main" val="2910095581"/>
                  </a:ext>
                </a:extLst>
              </a:tr>
              <a:tr h="405593">
                <a:tc gridSpan="4" vMerge="1">
                  <a:txBody>
                    <a:bodyPr/>
                    <a:lstStyle/>
                    <a:p>
                      <a:pPr algn="ctr"/>
                      <a:endParaRPr lang="en-GB" sz="800">
                        <a:latin typeface="+mn-lt"/>
                      </a:endParaRPr>
                    </a:p>
                  </a:txBody>
                  <a:tcPr marL="83127" marR="83127" anchor="ctr">
                    <a:solidFill>
                      <a:schemeClr val="accent1">
                        <a:lumMod val="75000"/>
                      </a:schemeClr>
                    </a:solidFill>
                  </a:tcPr>
                </a:tc>
                <a:tc hMerge="1" vMerge="1">
                  <a:txBody>
                    <a:bodyPr/>
                    <a:lstStyle/>
                    <a:p>
                      <a:endParaRPr lang="en-GB"/>
                    </a:p>
                  </a:txBody>
                  <a:tcPr/>
                </a:tc>
                <a:tc hMerge="1" vMerge="1">
                  <a:txBody>
                    <a:bodyPr/>
                    <a:lstStyle/>
                    <a:p>
                      <a:endParaRPr lang="en-GB"/>
                    </a:p>
                  </a:txBody>
                  <a:tcPr/>
                </a:tc>
                <a:tc hMerge="1" vMerge="1">
                  <a:txBody>
                    <a:bodyPr/>
                    <a:lstStyle/>
                    <a:p>
                      <a:endParaRPr lang="en-GB" sz="600">
                        <a:latin typeface="+mj-lt"/>
                      </a:endParaRPr>
                    </a:p>
                  </a:txBody>
                  <a:tcPr anchor="ctr"/>
                </a:tc>
                <a:tc>
                  <a:txBody>
                    <a:bodyPr/>
                    <a:lstStyle/>
                    <a:p>
                      <a:pPr algn="ctr"/>
                      <a:r>
                        <a:rPr lang="en-GB" sz="500" b="1">
                          <a:solidFill>
                            <a:schemeClr val="bg1"/>
                          </a:solidFill>
                          <a:latin typeface="+mn-lt"/>
                        </a:rPr>
                        <a:t>May </a:t>
                      </a:r>
                    </a:p>
                  </a:txBody>
                  <a:tcPr anchor="ctr">
                    <a:solidFill>
                      <a:schemeClr val="bg1">
                        <a:lumMod val="65000"/>
                      </a:schemeClr>
                    </a:solidFill>
                  </a:tcPr>
                </a:tc>
                <a:tc>
                  <a:txBody>
                    <a:bodyPr/>
                    <a:lstStyle/>
                    <a:p>
                      <a:pPr algn="ctr"/>
                      <a:r>
                        <a:rPr lang="en-GB" sz="500" b="1">
                          <a:solidFill>
                            <a:schemeClr val="bg1"/>
                          </a:solidFill>
                          <a:latin typeface="+mn-lt"/>
                        </a:rPr>
                        <a:t>Jun </a:t>
                      </a:r>
                    </a:p>
                  </a:txBody>
                  <a:tcPr anchor="ctr">
                    <a:solidFill>
                      <a:schemeClr val="bg1">
                        <a:lumMod val="65000"/>
                      </a:schemeClr>
                    </a:solidFill>
                  </a:tcPr>
                </a:tc>
                <a:tc>
                  <a:txBody>
                    <a:bodyPr/>
                    <a:lstStyle/>
                    <a:p>
                      <a:pPr algn="ctr"/>
                      <a:r>
                        <a:rPr lang="en-GB" sz="500" b="1">
                          <a:solidFill>
                            <a:schemeClr val="bg1"/>
                          </a:solidFill>
                          <a:latin typeface="+mn-lt"/>
                        </a:rPr>
                        <a:t>July </a:t>
                      </a:r>
                    </a:p>
                  </a:txBody>
                  <a:tcPr anchor="ctr">
                    <a:solidFill>
                      <a:schemeClr val="bg1">
                        <a:lumMod val="65000"/>
                      </a:schemeClr>
                    </a:solidFill>
                  </a:tcPr>
                </a:tc>
                <a:tc>
                  <a:txBody>
                    <a:bodyPr/>
                    <a:lstStyle/>
                    <a:p>
                      <a:pPr algn="ctr"/>
                      <a:r>
                        <a:rPr lang="en-GB" sz="500" b="1">
                          <a:solidFill>
                            <a:schemeClr val="bg1"/>
                          </a:solidFill>
                          <a:latin typeface="+mn-lt"/>
                        </a:rPr>
                        <a:t>Aug</a:t>
                      </a:r>
                    </a:p>
                  </a:txBody>
                  <a:tcPr anchor="ctr">
                    <a:solidFill>
                      <a:schemeClr val="bg1">
                        <a:lumMod val="65000"/>
                      </a:schemeClr>
                    </a:solidFill>
                  </a:tcPr>
                </a:tc>
                <a:tc>
                  <a:txBody>
                    <a:bodyPr/>
                    <a:lstStyle/>
                    <a:p>
                      <a:pPr algn="ctr"/>
                      <a:r>
                        <a:rPr lang="en-GB" sz="500" b="1">
                          <a:solidFill>
                            <a:schemeClr val="bg1"/>
                          </a:solidFill>
                          <a:latin typeface="+mn-lt"/>
                        </a:rPr>
                        <a:t>Sept </a:t>
                      </a:r>
                    </a:p>
                  </a:txBody>
                  <a:tcPr anchor="ctr">
                    <a:solidFill>
                      <a:schemeClr val="bg1">
                        <a:lumMod val="65000"/>
                      </a:schemeClr>
                    </a:solidFill>
                  </a:tcPr>
                </a:tc>
                <a:tc>
                  <a:txBody>
                    <a:bodyPr/>
                    <a:lstStyle/>
                    <a:p>
                      <a:pPr algn="ctr"/>
                      <a:r>
                        <a:rPr lang="en-GB" sz="500" b="1">
                          <a:solidFill>
                            <a:schemeClr val="bg1"/>
                          </a:solidFill>
                          <a:latin typeface="+mn-lt"/>
                        </a:rPr>
                        <a:t>Oct </a:t>
                      </a:r>
                    </a:p>
                  </a:txBody>
                  <a:tcPr anchor="ctr">
                    <a:solidFill>
                      <a:schemeClr val="bg1">
                        <a:lumMod val="65000"/>
                      </a:schemeClr>
                    </a:solidFill>
                  </a:tcPr>
                </a:tc>
                <a:tc>
                  <a:txBody>
                    <a:bodyPr/>
                    <a:lstStyle/>
                    <a:p>
                      <a:pPr algn="ctr"/>
                      <a:r>
                        <a:rPr lang="en-GB" sz="500" b="1">
                          <a:solidFill>
                            <a:schemeClr val="bg1"/>
                          </a:solidFill>
                          <a:latin typeface="+mn-lt"/>
                        </a:rPr>
                        <a:t>Nov </a:t>
                      </a:r>
                    </a:p>
                  </a:txBody>
                  <a:tcPr anchor="ctr">
                    <a:solidFill>
                      <a:schemeClr val="bg1">
                        <a:lumMod val="65000"/>
                      </a:schemeClr>
                    </a:solidFill>
                  </a:tcPr>
                </a:tc>
                <a:tc>
                  <a:txBody>
                    <a:bodyPr/>
                    <a:lstStyle/>
                    <a:p>
                      <a:pPr algn="ctr"/>
                      <a:r>
                        <a:rPr lang="en-GB" sz="500" b="1">
                          <a:solidFill>
                            <a:schemeClr val="bg1"/>
                          </a:solidFill>
                          <a:latin typeface="+mn-lt"/>
                        </a:rPr>
                        <a:t>Dec </a:t>
                      </a:r>
                    </a:p>
                  </a:txBody>
                  <a:tcPr anchor="ctr">
                    <a:solidFill>
                      <a:schemeClr val="bg1">
                        <a:lumMod val="65000"/>
                      </a:schemeClr>
                    </a:solidFill>
                  </a:tcPr>
                </a:tc>
                <a:tc>
                  <a:txBody>
                    <a:bodyPr/>
                    <a:lstStyle/>
                    <a:p>
                      <a:pPr algn="ctr"/>
                      <a:r>
                        <a:rPr lang="en-GB" sz="500">
                          <a:solidFill>
                            <a:schemeClr val="bg1"/>
                          </a:solidFill>
                          <a:latin typeface="+mn-lt"/>
                        </a:rPr>
                        <a:t>Jan </a:t>
                      </a:r>
                    </a:p>
                  </a:txBody>
                  <a:tcPr anchor="ctr">
                    <a:solidFill>
                      <a:schemeClr val="bg1">
                        <a:lumMod val="65000"/>
                      </a:schemeClr>
                    </a:solidFill>
                  </a:tcPr>
                </a:tc>
                <a:tc>
                  <a:txBody>
                    <a:bodyPr/>
                    <a:lstStyle/>
                    <a:p>
                      <a:pPr algn="ctr"/>
                      <a:r>
                        <a:rPr lang="en-GB" sz="500">
                          <a:solidFill>
                            <a:schemeClr val="bg1"/>
                          </a:solidFill>
                          <a:latin typeface="+mn-lt"/>
                        </a:rPr>
                        <a:t>Feb</a:t>
                      </a:r>
                    </a:p>
                  </a:txBody>
                  <a:tcPr anchor="ctr">
                    <a:solidFill>
                      <a:schemeClr val="bg1">
                        <a:lumMod val="65000"/>
                      </a:schemeClr>
                    </a:solidFill>
                  </a:tcPr>
                </a:tc>
                <a:tc>
                  <a:txBody>
                    <a:bodyPr/>
                    <a:lstStyle/>
                    <a:p>
                      <a:pPr algn="ctr"/>
                      <a:r>
                        <a:rPr lang="en-GB" sz="500">
                          <a:solidFill>
                            <a:schemeClr val="bg1"/>
                          </a:solidFill>
                          <a:latin typeface="+mn-lt"/>
                        </a:rPr>
                        <a:t>Mar</a:t>
                      </a:r>
                    </a:p>
                  </a:txBody>
                  <a:tcPr anchor="ctr">
                    <a:solidFill>
                      <a:schemeClr val="bg1">
                        <a:lumMod val="65000"/>
                      </a:schemeClr>
                    </a:solidFill>
                  </a:tcPr>
                </a:tc>
                <a:tc>
                  <a:txBody>
                    <a:bodyPr/>
                    <a:lstStyle/>
                    <a:p>
                      <a:pPr algn="ctr"/>
                      <a:r>
                        <a:rPr lang="en-GB" sz="500">
                          <a:solidFill>
                            <a:schemeClr val="bg1"/>
                          </a:solidFill>
                          <a:latin typeface="+mn-lt"/>
                        </a:rPr>
                        <a:t>Apr </a:t>
                      </a:r>
                    </a:p>
                  </a:txBody>
                  <a:tcPr anchor="ctr">
                    <a:solidFill>
                      <a:schemeClr val="bg1">
                        <a:lumMod val="65000"/>
                      </a:schemeClr>
                    </a:solidFill>
                  </a:tcPr>
                </a:tc>
                <a:extLst>
                  <a:ext uri="{0D108BD9-81ED-4DB2-BD59-A6C34878D82A}">
                    <a16:rowId xmlns:a16="http://schemas.microsoft.com/office/drawing/2014/main" val="1160549859"/>
                  </a:ext>
                </a:extLst>
              </a:tr>
              <a:tr h="856198">
                <a:tc rowSpan="5">
                  <a:txBody>
                    <a:bodyPr/>
                    <a:lstStyle/>
                    <a:p>
                      <a:pPr algn="ctr"/>
                      <a:endParaRPr lang="en-GB" sz="1100" b="1">
                        <a:solidFill>
                          <a:schemeClr val="bg1"/>
                        </a:solidFill>
                        <a:latin typeface="+mj-lt"/>
                      </a:endParaRPr>
                    </a:p>
                    <a:p>
                      <a:pPr algn="ctr"/>
                      <a:r>
                        <a:rPr lang="en-GB" sz="1100" b="1">
                          <a:solidFill>
                            <a:schemeClr val="bg1"/>
                          </a:solidFill>
                          <a:latin typeface="+mj-lt"/>
                        </a:rPr>
                        <a:t>MAJOR RELEASES</a:t>
                      </a:r>
                    </a:p>
                  </a:txBody>
                  <a:tcPr marL="83127" marR="83127" vert="vert270">
                    <a:solidFill>
                      <a:schemeClr val="accent1">
                        <a:lumMod val="75000"/>
                      </a:schemeClr>
                    </a:solidFill>
                  </a:tcPr>
                </a:tc>
                <a:tc>
                  <a:txBody>
                    <a:bodyPr/>
                    <a:lstStyle/>
                    <a:p>
                      <a:pPr algn="ctr"/>
                      <a:r>
                        <a:rPr lang="en-GB" sz="500">
                          <a:solidFill>
                            <a:schemeClr val="bg1"/>
                          </a:solidFill>
                          <a:latin typeface="Arial" panose="020B0604020202020204" pitchFamily="34" charset="0"/>
                          <a:cs typeface="Arial" panose="020B0604020202020204" pitchFamily="34" charset="0"/>
                        </a:rPr>
                        <a:t>Regulatory / Customer Requested Change </a:t>
                      </a:r>
                    </a:p>
                    <a:p>
                      <a:pPr algn="ctr"/>
                      <a:endParaRPr lang="en-GB" sz="500">
                        <a:solidFill>
                          <a:schemeClr val="bg1"/>
                        </a:solidFill>
                        <a:latin typeface="Arial" panose="020B0604020202020204" pitchFamily="34" charset="0"/>
                        <a:cs typeface="Arial" panose="020B0604020202020204" pitchFamily="34" charset="0"/>
                      </a:endParaRPr>
                    </a:p>
                  </a:txBody>
                  <a:tcPr marL="83127" marR="83127" vert="vert270" anchor="ctr">
                    <a:solidFill>
                      <a:schemeClr val="tx2">
                        <a:lumMod val="75000"/>
                      </a:schemeClr>
                    </a:solidFill>
                  </a:tcPr>
                </a:tc>
                <a:tc>
                  <a:txBody>
                    <a:bodyPr/>
                    <a:lstStyle/>
                    <a:p>
                      <a:pPr algn="ctr"/>
                      <a:r>
                        <a:rPr lang="en-GB" sz="500" b="1">
                          <a:solidFill>
                            <a:schemeClr val="bg1"/>
                          </a:solidFill>
                          <a:latin typeface="Arial" panose="020B0604020202020204" pitchFamily="34" charset="0"/>
                          <a:cs typeface="Arial" panose="020B0604020202020204" pitchFamily="34" charset="0"/>
                        </a:rPr>
                        <a:t>PM </a:t>
                      </a:r>
                    </a:p>
                    <a:p>
                      <a:pPr algn="ctr"/>
                      <a:r>
                        <a:rPr lang="en-GB" sz="500" b="1">
                          <a:solidFill>
                            <a:schemeClr val="bg1"/>
                          </a:solidFill>
                          <a:latin typeface="Arial" panose="020B0604020202020204" pitchFamily="34" charset="0"/>
                          <a:cs typeface="Arial" panose="020B0604020202020204" pitchFamily="34" charset="0"/>
                        </a:rPr>
                        <a:t>Matthew Rider </a:t>
                      </a:r>
                    </a:p>
                    <a:p>
                      <a:pPr algn="ctr"/>
                      <a:endParaRPr lang="en-GB" sz="400" b="1">
                        <a:solidFill>
                          <a:schemeClr val="bg1"/>
                        </a:solidFill>
                        <a:latin typeface="Arial" panose="020B0604020202020204" pitchFamily="34" charset="0"/>
                        <a:cs typeface="Arial" panose="020B0604020202020204" pitchFamily="34" charset="0"/>
                      </a:endParaRPr>
                    </a:p>
                  </a:txBody>
                  <a:tcPr marL="83127" marR="83127" vert="vert270" anchor="ctr">
                    <a:solidFill>
                      <a:schemeClr val="bg1">
                        <a:lumMod val="50000"/>
                      </a:schemeClr>
                    </a:solidFill>
                  </a:tcPr>
                </a:tc>
                <a:tc>
                  <a:txBody>
                    <a:bodyPr/>
                    <a:lstStyle/>
                    <a:p>
                      <a:pPr algn="ctr"/>
                      <a:r>
                        <a:rPr lang="en-US" sz="420" b="0">
                          <a:solidFill>
                            <a:schemeClr val="bg1"/>
                          </a:solidFill>
                          <a:latin typeface="Arial" panose="020B0604020202020204" pitchFamily="34" charset="0"/>
                          <a:cs typeface="Arial" panose="020B0604020202020204" pitchFamily="34" charset="0"/>
                        </a:rPr>
                        <a:t>XRN5393 </a:t>
                      </a:r>
                    </a:p>
                    <a:p>
                      <a:pPr algn="ctr"/>
                      <a:r>
                        <a:rPr lang="en-US" sz="420" b="0">
                          <a:solidFill>
                            <a:schemeClr val="bg1"/>
                          </a:solidFill>
                          <a:latin typeface="Arial" panose="020B0604020202020204" pitchFamily="34" charset="0"/>
                          <a:cs typeface="Arial" panose="020B0604020202020204" pitchFamily="34" charset="0"/>
                        </a:rPr>
                        <a:t> Gemini Spring 22 Release </a:t>
                      </a:r>
                      <a:endParaRPr lang="en-GB" sz="420" b="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endParaRPr lang="en-GB" sz="600">
                        <a:latin typeface="+mj-lt"/>
                      </a:endParaRPr>
                    </a:p>
                    <a:p>
                      <a:endParaRPr lang="en-GB" sz="600">
                        <a:latin typeface="+mj-lt"/>
                      </a:endParaRPr>
                    </a:p>
                    <a:p>
                      <a:endParaRPr lang="en-GB" sz="600">
                        <a:latin typeface="+mj-lt"/>
                      </a:endParaRPr>
                    </a:p>
                    <a:p>
                      <a:endParaRPr lang="en-GB" sz="600">
                        <a:latin typeface="+mj-lt"/>
                      </a:endParaRPr>
                    </a:p>
                    <a:p>
                      <a:endParaRPr lang="en-GB" sz="600">
                        <a:latin typeface="+mj-lt"/>
                      </a:endParaRPr>
                    </a:p>
                    <a:p>
                      <a:endParaRPr lang="en-GB" sz="600">
                        <a:latin typeface="+mj-lt"/>
                      </a:endParaRPr>
                    </a:p>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extLst>
                  <a:ext uri="{0D108BD9-81ED-4DB2-BD59-A6C34878D82A}">
                    <a16:rowId xmlns:a16="http://schemas.microsoft.com/office/drawing/2014/main" val="141634101"/>
                  </a:ext>
                </a:extLst>
              </a:tr>
              <a:tr h="686952">
                <a:tc vMerge="1">
                  <a:txBody>
                    <a:bodyPr/>
                    <a:lstStyle/>
                    <a:p>
                      <a:endParaRPr lang="en-GB" sz="600">
                        <a:latin typeface="+mj-lt"/>
                      </a:endParaRPr>
                    </a:p>
                  </a:txBody>
                  <a:tcPr/>
                </a:tc>
                <a:tc>
                  <a:txBody>
                    <a:bodyPr/>
                    <a:lstStyle/>
                    <a:p>
                      <a:pPr algn="ctr"/>
                      <a:r>
                        <a:rPr lang="en-GB" sz="500" b="0" i="0" u="none" strike="noStrike" baseline="0">
                          <a:solidFill>
                            <a:schemeClr val="bg1"/>
                          </a:solidFill>
                          <a:latin typeface="Arial" panose="020B0604020202020204" pitchFamily="34" charset="0"/>
                          <a:ea typeface="+mn-ea"/>
                          <a:cs typeface="Arial" panose="020B0604020202020204" pitchFamily="34" charset="0"/>
                        </a:rPr>
                        <a:t>UK Link Consequential Changes</a:t>
                      </a:r>
                      <a:endParaRPr lang="en-GB" sz="500" b="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pPr algn="ctr"/>
                      <a:r>
                        <a:rPr lang="en-GB" sz="500" b="1">
                          <a:solidFill>
                            <a:schemeClr val="bg1"/>
                          </a:solidFill>
                          <a:latin typeface="Arial" panose="020B0604020202020204" pitchFamily="34" charset="0"/>
                          <a:cs typeface="Arial" panose="020B0604020202020204" pitchFamily="34" charset="0"/>
                        </a:rPr>
                        <a:t>PM</a:t>
                      </a:r>
                    </a:p>
                    <a:p>
                      <a:pPr algn="ctr"/>
                      <a:r>
                        <a:rPr lang="en-GB" sz="500" b="1">
                          <a:solidFill>
                            <a:schemeClr val="bg1"/>
                          </a:solidFill>
                          <a:latin typeface="Arial" panose="020B0604020202020204" pitchFamily="34" charset="0"/>
                          <a:cs typeface="Arial" panose="020B0604020202020204" pitchFamily="34" charset="0"/>
                        </a:rPr>
                        <a:t>Hannah Reddy</a:t>
                      </a:r>
                    </a:p>
                  </a:txBody>
                  <a:tcPr vert="vert270">
                    <a:solidFill>
                      <a:schemeClr val="bg1">
                        <a:lumMod val="50000"/>
                      </a:schemeClr>
                    </a:solidFill>
                  </a:tcPr>
                </a:tc>
                <a:tc>
                  <a:txBody>
                    <a:bodyPr/>
                    <a:lstStyle/>
                    <a:p>
                      <a:pPr algn="ctr"/>
                      <a:r>
                        <a:rPr lang="en-GB" sz="300" b="1">
                          <a:solidFill>
                            <a:schemeClr val="bg1"/>
                          </a:solidFill>
                          <a:latin typeface="Arial" panose="020B0604020202020204" pitchFamily="34" charset="0"/>
                          <a:cs typeface="Arial" panose="020B0604020202020204" pitchFamily="34" charset="0"/>
                        </a:rPr>
                        <a:t>XRN5231</a:t>
                      </a:r>
                    </a:p>
                    <a:p>
                      <a:pPr algn="ctr"/>
                      <a:r>
                        <a:rPr lang="en-GB" sz="420" b="0">
                          <a:solidFill>
                            <a:schemeClr val="bg1"/>
                          </a:solidFill>
                          <a:latin typeface="Arial" panose="020B0604020202020204" pitchFamily="34" charset="0"/>
                          <a:cs typeface="Arial" panose="020B0604020202020204" pitchFamily="34" charset="0"/>
                        </a:rPr>
                        <a:t>Flow Weighted Average CV</a:t>
                      </a:r>
                    </a:p>
                    <a:p>
                      <a:pPr algn="ctr"/>
                      <a:r>
                        <a:rPr lang="en-GB" sz="420" b="0">
                          <a:solidFill>
                            <a:schemeClr val="bg1"/>
                          </a:solidFill>
                          <a:latin typeface="Arial" panose="020B0604020202020204" pitchFamily="34" charset="0"/>
                          <a:cs typeface="Arial" panose="020B0604020202020204" pitchFamily="34" charset="0"/>
                        </a:rPr>
                        <a:t>FWACV</a:t>
                      </a:r>
                      <a:endParaRPr lang="en-GB" sz="500" b="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extLst>
                  <a:ext uri="{0D108BD9-81ED-4DB2-BD59-A6C34878D82A}">
                    <a16:rowId xmlns:a16="http://schemas.microsoft.com/office/drawing/2014/main" val="1860452353"/>
                  </a:ext>
                </a:extLst>
              </a:tr>
              <a:tr h="704990">
                <a:tc vMerge="1">
                  <a:txBody>
                    <a:bodyPr/>
                    <a:lstStyle/>
                    <a:p>
                      <a:endParaRPr lang="en-GB" sz="600">
                        <a:latin typeface="+mj-lt"/>
                      </a:endParaRPr>
                    </a:p>
                  </a:txBody>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0">
                          <a:solidFill>
                            <a:schemeClr val="bg1"/>
                          </a:solidFill>
                          <a:latin typeface="Arial" panose="020B0604020202020204" pitchFamily="34" charset="0"/>
                          <a:cs typeface="Arial" panose="020B0604020202020204" pitchFamily="34" charset="0"/>
                        </a:rPr>
                        <a:t>Gemini Change Programme Sustain</a:t>
                      </a:r>
                    </a:p>
                    <a:p>
                      <a:pPr algn="ctr"/>
                      <a:endParaRPr lang="en-GB" sz="500" b="0">
                        <a:solidFill>
                          <a:schemeClr val="bg1"/>
                        </a:solidFill>
                        <a:latin typeface="Arial" panose="020B0604020202020204" pitchFamily="34" charset="0"/>
                        <a:cs typeface="Arial" panose="020B0604020202020204" pitchFamily="34" charset="0"/>
                      </a:endParaRPr>
                    </a:p>
                  </a:txBody>
                  <a:tcPr marL="83127" marR="83127" vert="vert270" anchor="ctr">
                    <a:solidFill>
                      <a:schemeClr val="tx2">
                        <a:lumMod val="75000"/>
                      </a:schemeClr>
                    </a:solidFill>
                  </a:tcPr>
                </a:tc>
                <a:tc rowSpan="3">
                  <a:txBody>
                    <a:bodyPr/>
                    <a:lstStyle/>
                    <a:p>
                      <a:pPr algn="ctr"/>
                      <a:r>
                        <a:rPr lang="en-GB" sz="500" b="1">
                          <a:solidFill>
                            <a:schemeClr val="bg1"/>
                          </a:solidFill>
                          <a:latin typeface="Arial" panose="020B0604020202020204" pitchFamily="34" charset="0"/>
                          <a:cs typeface="Arial" panose="020B0604020202020204" pitchFamily="34" charset="0"/>
                        </a:rPr>
                        <a:t>PM</a:t>
                      </a:r>
                    </a:p>
                    <a:p>
                      <a:pPr algn="ctr"/>
                      <a:r>
                        <a:rPr lang="en-GB" sz="500" b="1">
                          <a:solidFill>
                            <a:schemeClr val="bg1"/>
                          </a:solidFill>
                          <a:latin typeface="Arial" panose="020B0604020202020204" pitchFamily="34" charset="0"/>
                          <a:cs typeface="Arial" panose="020B0604020202020204" pitchFamily="34" charset="0"/>
                        </a:rPr>
                        <a:t>Emma Catton </a:t>
                      </a:r>
                    </a:p>
                  </a:txBody>
                  <a:tcPr marL="83127" marR="83127" vert="vert270">
                    <a:solidFill>
                      <a:schemeClr val="bg1">
                        <a:lumMod val="50000"/>
                      </a:schemeClr>
                    </a:solidFill>
                  </a:tcPr>
                </a:tc>
                <a:tc>
                  <a:txBody>
                    <a:bodyPr/>
                    <a:lstStyle/>
                    <a:p>
                      <a:pPr algn="ctr"/>
                      <a:r>
                        <a:rPr lang="en-GB" sz="300" b="1">
                          <a:solidFill>
                            <a:schemeClr val="bg1"/>
                          </a:solidFill>
                          <a:latin typeface="Arial" panose="020B0604020202020204" pitchFamily="34" charset="0"/>
                          <a:cs typeface="Arial" panose="020B0604020202020204" pitchFamily="34" charset="0"/>
                        </a:rPr>
                        <a:t>XRN5368.2</a:t>
                      </a:r>
                    </a:p>
                    <a:p>
                      <a:pPr algn="ctr"/>
                      <a:r>
                        <a:rPr lang="en-GB" sz="420" b="0">
                          <a:solidFill>
                            <a:schemeClr val="bg1"/>
                          </a:solidFill>
                          <a:latin typeface="Arial" panose="020B0604020202020204" pitchFamily="34" charset="0"/>
                          <a:cs typeface="Arial" panose="020B0604020202020204" pitchFamily="34" charset="0"/>
                        </a:rPr>
                        <a:t>Single Sign on Experience</a:t>
                      </a:r>
                    </a:p>
                  </a:txBody>
                  <a:tcPr vert="vert270" anchor="ctr">
                    <a:solidFill>
                      <a:schemeClr val="tx2">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extLst>
                  <a:ext uri="{0D108BD9-81ED-4DB2-BD59-A6C34878D82A}">
                    <a16:rowId xmlns:a16="http://schemas.microsoft.com/office/drawing/2014/main" val="2311386642"/>
                  </a:ext>
                </a:extLst>
              </a:tr>
              <a:tr h="783369">
                <a:tc vMerge="1">
                  <a:txBody>
                    <a:bodyPr/>
                    <a:lstStyle/>
                    <a:p>
                      <a:pPr algn="ctr"/>
                      <a:endParaRPr lang="en-GB" sz="1100" b="1">
                        <a:solidFill>
                          <a:schemeClr val="bg1"/>
                        </a:solidFill>
                        <a:latin typeface="+mj-lt"/>
                      </a:endParaRPr>
                    </a:p>
                  </a:txBody>
                  <a:tcPr marL="83127" marR="83127" vert="vert270">
                    <a:solidFill>
                      <a:schemeClr val="accent1">
                        <a:lumMod val="75000"/>
                      </a:schemeClr>
                    </a:solidFill>
                  </a:tcPr>
                </a:tc>
                <a:tc vMerge="1">
                  <a:txBody>
                    <a:bodyPr/>
                    <a:lstStyle/>
                    <a:p>
                      <a:pPr algn="ctr"/>
                      <a:endParaRPr lang="en-GB" sz="500" b="0">
                        <a:solidFill>
                          <a:schemeClr val="bg1"/>
                        </a:solidFill>
                        <a:latin typeface="Arial" panose="020B0604020202020204" pitchFamily="34" charset="0"/>
                        <a:cs typeface="Arial" panose="020B0604020202020204" pitchFamily="34" charset="0"/>
                      </a:endParaRPr>
                    </a:p>
                  </a:txBody>
                  <a:tcPr marL="83127" marR="83127" vert="vert270" anchor="ctr">
                    <a:solidFill>
                      <a:schemeClr val="tx2">
                        <a:lumMod val="75000"/>
                      </a:schemeClr>
                    </a:solidFill>
                  </a:tcPr>
                </a:tc>
                <a:tc vMerge="1">
                  <a:txBody>
                    <a:bodyPr/>
                    <a:lstStyle/>
                    <a:p>
                      <a:pPr algn="ctr"/>
                      <a:endParaRPr lang="en-GB" sz="500" b="1">
                        <a:solidFill>
                          <a:schemeClr val="bg1"/>
                        </a:solidFill>
                        <a:latin typeface="Arial" panose="020B0604020202020204" pitchFamily="34" charset="0"/>
                        <a:cs typeface="Arial" panose="020B0604020202020204" pitchFamily="34" charset="0"/>
                      </a:endParaRPr>
                    </a:p>
                  </a:txBody>
                  <a:tcPr marL="83127" marR="83127" vert="vert270">
                    <a:solidFill>
                      <a:schemeClr val="bg1">
                        <a:lumMod val="50000"/>
                      </a:schemeClr>
                    </a:solidFill>
                  </a:tcPr>
                </a:tc>
                <a:tc>
                  <a:txBody>
                    <a:bodyPr/>
                    <a:lstStyle/>
                    <a:p>
                      <a:pPr algn="ctr"/>
                      <a:r>
                        <a:rPr lang="en-GB" sz="300" b="1">
                          <a:solidFill>
                            <a:schemeClr val="bg1"/>
                          </a:solidFill>
                          <a:latin typeface="Arial" panose="020B0604020202020204" pitchFamily="34" charset="0"/>
                          <a:cs typeface="Arial" panose="020B0604020202020204" pitchFamily="34" charset="0"/>
                        </a:rPr>
                        <a:t>XRN5368.3</a:t>
                      </a:r>
                    </a:p>
                    <a:p>
                      <a:pPr algn="ctr"/>
                      <a:r>
                        <a:rPr lang="en-GB" sz="420" b="0">
                          <a:solidFill>
                            <a:schemeClr val="bg1"/>
                          </a:solidFill>
                          <a:latin typeface="Arial" panose="020B0604020202020204" pitchFamily="34" charset="0"/>
                          <a:cs typeface="Arial" panose="020B0604020202020204" pitchFamily="34" charset="0"/>
                        </a:rPr>
                        <a:t>API </a:t>
                      </a:r>
                      <a:r>
                        <a:rPr lang="en-GB" sz="350" b="0">
                          <a:solidFill>
                            <a:schemeClr val="bg1"/>
                          </a:solidFill>
                          <a:latin typeface="Arial" panose="020B0604020202020204" pitchFamily="34" charset="0"/>
                          <a:cs typeface="Arial" panose="020B0604020202020204" pitchFamily="34" charset="0"/>
                        </a:rPr>
                        <a:t>Enhancements</a:t>
                      </a:r>
                    </a:p>
                  </a:txBody>
                  <a:tcPr vert="vert270" anchor="ctr">
                    <a:solidFill>
                      <a:schemeClr val="tx2">
                        <a:lumMod val="7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extLst>
                  <a:ext uri="{0D108BD9-81ED-4DB2-BD59-A6C34878D82A}">
                    <a16:rowId xmlns:a16="http://schemas.microsoft.com/office/drawing/2014/main" val="2919218581"/>
                  </a:ext>
                </a:extLst>
              </a:tr>
              <a:tr h="78336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r>
                        <a:rPr lang="en-GB" sz="300" b="1">
                          <a:solidFill>
                            <a:schemeClr val="bg1"/>
                          </a:solidFill>
                          <a:latin typeface="Arial" panose="020B0604020202020204" pitchFamily="34" charset="0"/>
                          <a:cs typeface="Arial" panose="020B0604020202020204" pitchFamily="34" charset="0"/>
                        </a:rPr>
                        <a:t>XRN5368.5</a:t>
                      </a:r>
                    </a:p>
                    <a:p>
                      <a:pPr algn="ctr"/>
                      <a:r>
                        <a:rPr lang="en-GB" sz="300" b="0">
                          <a:solidFill>
                            <a:schemeClr val="bg1"/>
                          </a:solidFill>
                          <a:latin typeface="Arial" panose="020B0604020202020204" pitchFamily="34" charset="0"/>
                          <a:cs typeface="Arial" panose="020B0604020202020204" pitchFamily="34" charset="0"/>
                        </a:rPr>
                        <a:t>Site Minder  Upgrade</a:t>
                      </a:r>
                    </a:p>
                    <a:p>
                      <a:pPr algn="ctr"/>
                      <a:endParaRPr lang="en-GB" sz="350" b="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extLst>
                  <a:ext uri="{0D108BD9-81ED-4DB2-BD59-A6C34878D82A}">
                    <a16:rowId xmlns:a16="http://schemas.microsoft.com/office/drawing/2014/main" val="23065743"/>
                  </a:ext>
                </a:extLst>
              </a:tr>
            </a:tbl>
          </a:graphicData>
        </a:graphic>
      </p:graphicFrame>
      <p:sp>
        <p:nvSpPr>
          <p:cNvPr id="5" name="Rectangle 4">
            <a:extLst>
              <a:ext uri="{FF2B5EF4-FFF2-40B4-BE49-F238E27FC236}">
                <a16:creationId xmlns:a16="http://schemas.microsoft.com/office/drawing/2014/main" id="{A474353F-EDC7-4969-87B1-C6D685F1162F}"/>
              </a:ext>
            </a:extLst>
          </p:cNvPr>
          <p:cNvSpPr/>
          <p:nvPr/>
        </p:nvSpPr>
        <p:spPr>
          <a:xfrm>
            <a:off x="24008" y="128468"/>
            <a:ext cx="9073010" cy="288032"/>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latin typeface="+mj-lt"/>
              </a:rPr>
              <a:t>NG TRANSMISSION CHANGE HORIZON PLAN 0-2 YEARS MAY 2022 – APR 2024</a:t>
            </a:r>
          </a:p>
        </p:txBody>
      </p:sp>
      <p:sp>
        <p:nvSpPr>
          <p:cNvPr id="43" name="Rectangle 42">
            <a:extLst>
              <a:ext uri="{FF2B5EF4-FFF2-40B4-BE49-F238E27FC236}">
                <a16:creationId xmlns:a16="http://schemas.microsoft.com/office/drawing/2014/main" id="{BA61673A-256D-413A-82BD-8F093CCF4BC8}"/>
              </a:ext>
            </a:extLst>
          </p:cNvPr>
          <p:cNvSpPr/>
          <p:nvPr/>
        </p:nvSpPr>
        <p:spPr>
          <a:xfrm>
            <a:off x="2262643" y="4492385"/>
            <a:ext cx="647542" cy="183909"/>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a:solidFill>
                  <a:schemeClr val="bg1"/>
                </a:solidFill>
                <a:latin typeface="Arial" panose="020B0604020202020204" pitchFamily="34" charset="0"/>
                <a:ea typeface="Verdana" panose="020B0604030504040204" pitchFamily="34" charset="0"/>
                <a:cs typeface="Arial" panose="020B0604020202020204" pitchFamily="34" charset="0"/>
              </a:rPr>
              <a:t>Design to PIS </a:t>
            </a:r>
          </a:p>
          <a:p>
            <a:pPr algn="ctr"/>
            <a:r>
              <a:rPr lang="en-US" sz="400" b="1">
                <a:solidFill>
                  <a:schemeClr val="bg1"/>
                </a:solidFill>
                <a:latin typeface="Arial" panose="020B0604020202020204" pitchFamily="34" charset="0"/>
                <a:ea typeface="Verdana" panose="020B0604030504040204" pitchFamily="34" charset="0"/>
                <a:cs typeface="Arial" panose="020B0604020202020204" pitchFamily="34" charset="0"/>
              </a:rPr>
              <a:t>Dec 21 to May 22</a:t>
            </a:r>
          </a:p>
        </p:txBody>
      </p:sp>
      <p:sp>
        <p:nvSpPr>
          <p:cNvPr id="44" name="Rectangle 43">
            <a:extLst>
              <a:ext uri="{FF2B5EF4-FFF2-40B4-BE49-F238E27FC236}">
                <a16:creationId xmlns:a16="http://schemas.microsoft.com/office/drawing/2014/main" id="{AE361444-8B3D-4C24-9726-C4C09CA06D03}"/>
              </a:ext>
            </a:extLst>
          </p:cNvPr>
          <p:cNvSpPr/>
          <p:nvPr/>
        </p:nvSpPr>
        <p:spPr>
          <a:xfrm>
            <a:off x="2262991" y="2972128"/>
            <a:ext cx="1231865" cy="207204"/>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a:solidFill>
                  <a:schemeClr val="bg1"/>
                </a:solidFill>
                <a:latin typeface="Arial" panose="020B0604020202020204" pitchFamily="34" charset="0"/>
                <a:ea typeface="Verdana" panose="020B0604030504040204" pitchFamily="34" charset="0"/>
                <a:cs typeface="Arial" panose="020B0604020202020204" pitchFamily="34" charset="0"/>
              </a:rPr>
              <a:t>Design to PIS – Sept 21 to June 22</a:t>
            </a:r>
          </a:p>
        </p:txBody>
      </p:sp>
      <p:sp>
        <p:nvSpPr>
          <p:cNvPr id="52" name="Rectangle 51">
            <a:extLst>
              <a:ext uri="{FF2B5EF4-FFF2-40B4-BE49-F238E27FC236}">
                <a16:creationId xmlns:a16="http://schemas.microsoft.com/office/drawing/2014/main" id="{35215CD8-EA37-406B-9E2D-E8E3DBBA6E56}"/>
              </a:ext>
            </a:extLst>
          </p:cNvPr>
          <p:cNvSpPr/>
          <p:nvPr/>
        </p:nvSpPr>
        <p:spPr>
          <a:xfrm>
            <a:off x="2268914" y="3713411"/>
            <a:ext cx="651430" cy="211937"/>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a:solidFill>
                  <a:schemeClr val="bg1"/>
                </a:solidFill>
                <a:latin typeface="Arial" panose="020B0604020202020204" pitchFamily="34" charset="0"/>
                <a:ea typeface="Verdana" panose="020B0604030504040204" pitchFamily="34" charset="0"/>
                <a:cs typeface="Arial" panose="020B0604020202020204" pitchFamily="34" charset="0"/>
              </a:rPr>
              <a:t>API - Design to PIS</a:t>
            </a:r>
          </a:p>
          <a:p>
            <a:pPr algn="ctr"/>
            <a:r>
              <a:rPr lang="en-US" sz="400" b="1">
                <a:solidFill>
                  <a:schemeClr val="bg1"/>
                </a:solidFill>
                <a:latin typeface="Arial" panose="020B0604020202020204" pitchFamily="34" charset="0"/>
                <a:ea typeface="Verdana" panose="020B0604030504040204" pitchFamily="34" charset="0"/>
                <a:cs typeface="Arial" panose="020B0604020202020204" pitchFamily="34" charset="0"/>
              </a:rPr>
              <a:t>  Jan 22 to May  22</a:t>
            </a:r>
          </a:p>
        </p:txBody>
      </p:sp>
      <p:graphicFrame>
        <p:nvGraphicFramePr>
          <p:cNvPr id="54" name="Table 53">
            <a:extLst>
              <a:ext uri="{FF2B5EF4-FFF2-40B4-BE49-F238E27FC236}">
                <a16:creationId xmlns:a16="http://schemas.microsoft.com/office/drawing/2014/main" id="{56320471-0392-42C8-80C2-930D61A0B79C}"/>
              </a:ext>
            </a:extLst>
          </p:cNvPr>
          <p:cNvGraphicFramePr>
            <a:graphicFrameLocks noGrp="1"/>
          </p:cNvGraphicFramePr>
          <p:nvPr/>
        </p:nvGraphicFramePr>
        <p:xfrm>
          <a:off x="7409402" y="2736875"/>
          <a:ext cx="1403401" cy="1250364"/>
        </p:xfrm>
        <a:graphic>
          <a:graphicData uri="http://schemas.openxmlformats.org/drawingml/2006/table">
            <a:tbl>
              <a:tblPr firstRow="1" bandRow="1">
                <a:effectLst>
                  <a:innerShdw blurRad="63500" dist="50800" dir="13500000">
                    <a:prstClr val="black">
                      <a:alpha val="50000"/>
                    </a:prstClr>
                  </a:innerShdw>
                </a:effectLst>
                <a:tableStyleId>{5C22544A-7EE6-4342-B048-85BDC9FD1C3A}</a:tableStyleId>
              </a:tblPr>
              <a:tblGrid>
                <a:gridCol w="316339">
                  <a:extLst>
                    <a:ext uri="{9D8B030D-6E8A-4147-A177-3AD203B41FA5}">
                      <a16:colId xmlns:a16="http://schemas.microsoft.com/office/drawing/2014/main" val="1815604966"/>
                    </a:ext>
                  </a:extLst>
                </a:gridCol>
                <a:gridCol w="1087062">
                  <a:extLst>
                    <a:ext uri="{9D8B030D-6E8A-4147-A177-3AD203B41FA5}">
                      <a16:colId xmlns:a16="http://schemas.microsoft.com/office/drawing/2014/main" val="4201395258"/>
                    </a:ext>
                  </a:extLst>
                </a:gridCol>
              </a:tblGrid>
              <a:tr h="208394">
                <a:tc gridSpan="2">
                  <a:txBody>
                    <a:bodyPr/>
                    <a:lstStyle/>
                    <a:p>
                      <a:pPr algn="ctr"/>
                      <a:r>
                        <a:rPr lang="en-US" sz="500"/>
                        <a:t>KEY RISK &amp; % = Certainty of Scope </a:t>
                      </a:r>
                    </a:p>
                  </a:txBody>
                  <a:tcPr>
                    <a:solidFill>
                      <a:schemeClr val="tx2"/>
                    </a:solidFill>
                  </a:tcPr>
                </a:tc>
                <a:tc hMerge="1">
                  <a:txBody>
                    <a:bodyPr/>
                    <a:lstStyle/>
                    <a:p>
                      <a:endParaRPr lang="en-GB" sz="800"/>
                    </a:p>
                  </a:txBody>
                  <a:tcPr>
                    <a:solidFill>
                      <a:schemeClr val="tx2"/>
                    </a:solidFill>
                  </a:tcPr>
                </a:tc>
                <a:extLst>
                  <a:ext uri="{0D108BD9-81ED-4DB2-BD59-A6C34878D82A}">
                    <a16:rowId xmlns:a16="http://schemas.microsoft.com/office/drawing/2014/main" val="1796567122"/>
                  </a:ext>
                </a:extLst>
              </a:tr>
              <a:tr h="208394">
                <a:tc>
                  <a:txBody>
                    <a:bodyPr/>
                    <a:lstStyle/>
                    <a:p>
                      <a:endParaRPr lang="en-GB" sz="400"/>
                    </a:p>
                  </a:txBody>
                  <a:tcPr>
                    <a:solidFill>
                      <a:schemeClr val="bg1">
                        <a:lumMod val="75000"/>
                      </a:schemeClr>
                    </a:solidFill>
                  </a:tcPr>
                </a:tc>
                <a:tc>
                  <a:txBody>
                    <a:bodyPr/>
                    <a:lstStyle/>
                    <a:p>
                      <a:pPr algn="l"/>
                      <a:r>
                        <a:rPr lang="en-GB" sz="400" b="1">
                          <a:solidFill>
                            <a:schemeClr val="tx1"/>
                          </a:solidFill>
                          <a:latin typeface="+mn-lt"/>
                        </a:rPr>
                        <a:t>Approved on Track </a:t>
                      </a:r>
                    </a:p>
                  </a:txBody>
                  <a:tcPr anchor="ctr">
                    <a:solidFill>
                      <a:schemeClr val="bg1">
                        <a:lumMod val="75000"/>
                      </a:schemeClr>
                    </a:solidFill>
                  </a:tcPr>
                </a:tc>
                <a:extLst>
                  <a:ext uri="{0D108BD9-81ED-4DB2-BD59-A6C34878D82A}">
                    <a16:rowId xmlns:a16="http://schemas.microsoft.com/office/drawing/2014/main" val="3092666656"/>
                  </a:ext>
                </a:extLst>
              </a:tr>
              <a:tr h="208394">
                <a:tc>
                  <a:txBody>
                    <a:bodyPr/>
                    <a:lstStyle/>
                    <a:p>
                      <a:endParaRPr lang="en-GB" sz="400"/>
                    </a:p>
                  </a:txBody>
                  <a:tcPr/>
                </a:tc>
                <a:tc>
                  <a:txBody>
                    <a:bodyPr/>
                    <a:lstStyle/>
                    <a:p>
                      <a:pPr algn="l"/>
                      <a:r>
                        <a:rPr lang="en-GB" sz="400" b="1">
                          <a:solidFill>
                            <a:schemeClr val="tx1"/>
                          </a:solidFill>
                          <a:latin typeface="+mn-lt"/>
                        </a:rPr>
                        <a:t>Approved</a:t>
                      </a:r>
                    </a:p>
                  </a:txBody>
                  <a:tcPr anchor="ctr"/>
                </a:tc>
                <a:extLst>
                  <a:ext uri="{0D108BD9-81ED-4DB2-BD59-A6C34878D82A}">
                    <a16:rowId xmlns:a16="http://schemas.microsoft.com/office/drawing/2014/main" val="1287734681"/>
                  </a:ext>
                </a:extLst>
              </a:tr>
              <a:tr h="208394">
                <a:tc>
                  <a:txBody>
                    <a:bodyPr/>
                    <a:lstStyle/>
                    <a:p>
                      <a:endParaRPr lang="en-GB" sz="400"/>
                    </a:p>
                  </a:txBody>
                  <a:tcPr>
                    <a:solidFill>
                      <a:schemeClr val="bg1">
                        <a:lumMod val="65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400" b="1">
                          <a:solidFill>
                            <a:schemeClr val="tx1"/>
                          </a:solidFill>
                          <a:latin typeface="+mn-lt"/>
                        </a:rPr>
                        <a:t>Approval at Risk </a:t>
                      </a:r>
                    </a:p>
                  </a:txBody>
                  <a:tcPr anchor="ctr">
                    <a:solidFill>
                      <a:schemeClr val="bg1">
                        <a:lumMod val="65000"/>
                      </a:schemeClr>
                    </a:solidFill>
                  </a:tcPr>
                </a:tc>
                <a:extLst>
                  <a:ext uri="{0D108BD9-81ED-4DB2-BD59-A6C34878D82A}">
                    <a16:rowId xmlns:a16="http://schemas.microsoft.com/office/drawing/2014/main" val="293690063"/>
                  </a:ext>
                </a:extLst>
              </a:tr>
              <a:tr h="208394">
                <a:tc>
                  <a:txBody>
                    <a:bodyPr/>
                    <a:lstStyle/>
                    <a:p>
                      <a:endParaRPr lang="en-GB" sz="400"/>
                    </a:p>
                  </a:txBody>
                  <a:tcPr/>
                </a:tc>
                <a:tc>
                  <a:txBody>
                    <a:bodyPr/>
                    <a:lstStyle/>
                    <a:p>
                      <a:pPr algn="l"/>
                      <a:r>
                        <a:rPr lang="en-GB" sz="400" b="1">
                          <a:solidFill>
                            <a:schemeClr val="tx1"/>
                          </a:solidFill>
                          <a:latin typeface="+mn-lt"/>
                        </a:rPr>
                        <a:t>Change Completion Report </a:t>
                      </a:r>
                    </a:p>
                  </a:txBody>
                  <a:tcPr anchor="ctr"/>
                </a:tc>
                <a:extLst>
                  <a:ext uri="{0D108BD9-81ED-4DB2-BD59-A6C34878D82A}">
                    <a16:rowId xmlns:a16="http://schemas.microsoft.com/office/drawing/2014/main" val="4085179281"/>
                  </a:ext>
                </a:extLst>
              </a:tr>
              <a:tr h="208394">
                <a:tc>
                  <a:txBody>
                    <a:bodyPr/>
                    <a:lstStyle/>
                    <a:p>
                      <a:endParaRPr lang="en-GB" sz="400"/>
                    </a:p>
                  </a:txBody>
                  <a:tcPr>
                    <a:solidFill>
                      <a:schemeClr val="bg1">
                        <a:lumMod val="65000"/>
                      </a:schemeClr>
                    </a:solidFill>
                  </a:tcPr>
                </a:tc>
                <a:tc>
                  <a:txBody>
                    <a:bodyPr/>
                    <a:lstStyle/>
                    <a:p>
                      <a:pPr algn="l"/>
                      <a:r>
                        <a:rPr lang="en-GB" sz="400" b="1">
                          <a:solidFill>
                            <a:schemeClr val="tx1"/>
                          </a:solidFill>
                          <a:latin typeface="+mn-lt"/>
                        </a:rPr>
                        <a:t>External User Activity </a:t>
                      </a:r>
                    </a:p>
                  </a:txBody>
                  <a:tcPr anchor="ctr">
                    <a:solidFill>
                      <a:schemeClr val="bg1">
                        <a:lumMod val="65000"/>
                      </a:schemeClr>
                    </a:solidFill>
                  </a:tcPr>
                </a:tc>
                <a:extLst>
                  <a:ext uri="{0D108BD9-81ED-4DB2-BD59-A6C34878D82A}">
                    <a16:rowId xmlns:a16="http://schemas.microsoft.com/office/drawing/2014/main" val="4240801272"/>
                  </a:ext>
                </a:extLst>
              </a:tr>
            </a:tbl>
          </a:graphicData>
        </a:graphic>
      </p:graphicFrame>
      <p:graphicFrame>
        <p:nvGraphicFramePr>
          <p:cNvPr id="57" name="Table 56">
            <a:extLst>
              <a:ext uri="{FF2B5EF4-FFF2-40B4-BE49-F238E27FC236}">
                <a16:creationId xmlns:a16="http://schemas.microsoft.com/office/drawing/2014/main" id="{352DAE3A-84FB-450B-A7C4-6647B0C834A2}"/>
              </a:ext>
            </a:extLst>
          </p:cNvPr>
          <p:cNvGraphicFramePr>
            <a:graphicFrameLocks noGrp="1"/>
          </p:cNvGraphicFramePr>
          <p:nvPr/>
        </p:nvGraphicFramePr>
        <p:xfrm>
          <a:off x="7409402" y="4028455"/>
          <a:ext cx="1400035" cy="937525"/>
        </p:xfrm>
        <a:graphic>
          <a:graphicData uri="http://schemas.openxmlformats.org/drawingml/2006/table">
            <a:tbl>
              <a:tblPr firstRow="1" bandRow="1">
                <a:effectLst>
                  <a:innerShdw blurRad="63500" dist="50800" dir="13500000">
                    <a:prstClr val="black">
                      <a:alpha val="50000"/>
                    </a:prstClr>
                  </a:innerShdw>
                </a:effectLst>
                <a:tableStyleId>{5C22544A-7EE6-4342-B048-85BDC9FD1C3A}</a:tableStyleId>
              </a:tblPr>
              <a:tblGrid>
                <a:gridCol w="1400035">
                  <a:extLst>
                    <a:ext uri="{9D8B030D-6E8A-4147-A177-3AD203B41FA5}">
                      <a16:colId xmlns:a16="http://schemas.microsoft.com/office/drawing/2014/main" val="1815604966"/>
                    </a:ext>
                  </a:extLst>
                </a:gridCol>
              </a:tblGrid>
              <a:tr h="192685">
                <a:tc>
                  <a:txBody>
                    <a:bodyPr/>
                    <a:lstStyle/>
                    <a:p>
                      <a:pPr algn="ctr"/>
                      <a:r>
                        <a:rPr lang="en-GB" sz="500"/>
                        <a:t>KEY – Project Status</a:t>
                      </a:r>
                    </a:p>
                  </a:txBody>
                  <a:tcPr>
                    <a:solidFill>
                      <a:schemeClr val="tx2"/>
                    </a:solidFill>
                  </a:tcPr>
                </a:tc>
                <a:extLst>
                  <a:ext uri="{0D108BD9-81ED-4DB2-BD59-A6C34878D82A}">
                    <a16:rowId xmlns:a16="http://schemas.microsoft.com/office/drawing/2014/main" val="1796567122"/>
                  </a:ext>
                </a:extLst>
              </a:tr>
              <a:tr h="186210">
                <a:tc>
                  <a:txBody>
                    <a:bodyPr/>
                    <a:lstStyle/>
                    <a:p>
                      <a:pPr algn="ctr"/>
                      <a:r>
                        <a:rPr lang="en-GB" sz="400" b="1">
                          <a:solidFill>
                            <a:schemeClr val="tx1"/>
                          </a:solidFill>
                          <a:latin typeface="+mn-lt"/>
                        </a:rPr>
                        <a:t>On Track </a:t>
                      </a:r>
                    </a:p>
                  </a:txBody>
                  <a:tcPr>
                    <a:solidFill>
                      <a:srgbClr val="00B050"/>
                    </a:solidFill>
                  </a:tcPr>
                </a:tc>
                <a:extLst>
                  <a:ext uri="{0D108BD9-81ED-4DB2-BD59-A6C34878D82A}">
                    <a16:rowId xmlns:a16="http://schemas.microsoft.com/office/drawing/2014/main" val="3092666656"/>
                  </a:ext>
                </a:extLst>
              </a:tr>
              <a:tr h="186210">
                <a:tc>
                  <a:txBody>
                    <a:bodyPr/>
                    <a:lstStyle/>
                    <a:p>
                      <a:pPr algn="ctr"/>
                      <a:r>
                        <a:rPr lang="en-GB" sz="400" b="1">
                          <a:solidFill>
                            <a:schemeClr val="tx1"/>
                          </a:solidFill>
                          <a:latin typeface="+mn-lt"/>
                        </a:rPr>
                        <a:t>Complete </a:t>
                      </a:r>
                    </a:p>
                  </a:txBody>
                  <a:tcPr>
                    <a:solidFill>
                      <a:schemeClr val="accent5">
                        <a:lumMod val="75000"/>
                      </a:schemeClr>
                    </a:solidFill>
                  </a:tcPr>
                </a:tc>
                <a:extLst>
                  <a:ext uri="{0D108BD9-81ED-4DB2-BD59-A6C34878D82A}">
                    <a16:rowId xmlns:a16="http://schemas.microsoft.com/office/drawing/2014/main" val="1287734681"/>
                  </a:ext>
                </a:extLst>
              </a:tr>
              <a:tr h="186210">
                <a:tc>
                  <a:txBody>
                    <a:bodyPr/>
                    <a:lstStyle/>
                    <a:p>
                      <a:pPr algn="ctr"/>
                      <a:r>
                        <a:rPr lang="en-GB" sz="400" b="1">
                          <a:solidFill>
                            <a:schemeClr val="tx1"/>
                          </a:solidFill>
                          <a:latin typeface="+mn-lt"/>
                        </a:rPr>
                        <a:t>Potential Risk to Plan </a:t>
                      </a:r>
                    </a:p>
                  </a:txBody>
                  <a:tcPr>
                    <a:solidFill>
                      <a:schemeClr val="accent6">
                        <a:lumMod val="75000"/>
                      </a:schemeClr>
                    </a:solidFill>
                  </a:tcPr>
                </a:tc>
                <a:extLst>
                  <a:ext uri="{0D108BD9-81ED-4DB2-BD59-A6C34878D82A}">
                    <a16:rowId xmlns:a16="http://schemas.microsoft.com/office/drawing/2014/main" val="293690063"/>
                  </a:ext>
                </a:extLst>
              </a:tr>
              <a:tr h="186210">
                <a:tc>
                  <a:txBody>
                    <a:bodyPr/>
                    <a:lstStyle/>
                    <a:p>
                      <a:pPr algn="ctr"/>
                      <a:r>
                        <a:rPr lang="en-GB" sz="400" b="1">
                          <a:solidFill>
                            <a:schemeClr val="bg1"/>
                          </a:solidFill>
                          <a:latin typeface="+mn-lt"/>
                        </a:rPr>
                        <a:t>Plan at Risk </a:t>
                      </a:r>
                    </a:p>
                  </a:txBody>
                  <a:tcPr>
                    <a:solidFill>
                      <a:srgbClr val="C00000"/>
                    </a:solidFill>
                  </a:tcPr>
                </a:tc>
                <a:extLst>
                  <a:ext uri="{0D108BD9-81ED-4DB2-BD59-A6C34878D82A}">
                    <a16:rowId xmlns:a16="http://schemas.microsoft.com/office/drawing/2014/main" val="4085179281"/>
                  </a:ext>
                </a:extLst>
              </a:tr>
            </a:tbl>
          </a:graphicData>
        </a:graphic>
      </p:graphicFrame>
      <p:sp>
        <p:nvSpPr>
          <p:cNvPr id="58" name="Star: 5 Points 57">
            <a:extLst>
              <a:ext uri="{FF2B5EF4-FFF2-40B4-BE49-F238E27FC236}">
                <a16:creationId xmlns:a16="http://schemas.microsoft.com/office/drawing/2014/main" id="{4BC17333-2C2E-4E3A-8C27-B3D1B942EC0D}"/>
              </a:ext>
            </a:extLst>
          </p:cNvPr>
          <p:cNvSpPr/>
          <p:nvPr/>
        </p:nvSpPr>
        <p:spPr>
          <a:xfrm>
            <a:off x="7467715" y="2964004"/>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Star: 5 Points 58">
            <a:extLst>
              <a:ext uri="{FF2B5EF4-FFF2-40B4-BE49-F238E27FC236}">
                <a16:creationId xmlns:a16="http://schemas.microsoft.com/office/drawing/2014/main" id="{A17F2A54-F8C1-40F3-8151-D5E675A5371D}"/>
              </a:ext>
            </a:extLst>
          </p:cNvPr>
          <p:cNvSpPr/>
          <p:nvPr/>
        </p:nvSpPr>
        <p:spPr>
          <a:xfrm>
            <a:off x="7453438" y="3161147"/>
            <a:ext cx="216316" cy="188665"/>
          </a:xfrm>
          <a:prstGeom prst="star5">
            <a:avLst/>
          </a:prstGeom>
          <a:solidFill>
            <a:schemeClr val="accent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Star: 5 Points 59">
            <a:extLst>
              <a:ext uri="{FF2B5EF4-FFF2-40B4-BE49-F238E27FC236}">
                <a16:creationId xmlns:a16="http://schemas.microsoft.com/office/drawing/2014/main" id="{BCFC7EA0-D5E9-4397-87AC-991ED7A2D58F}"/>
              </a:ext>
            </a:extLst>
          </p:cNvPr>
          <p:cNvSpPr/>
          <p:nvPr/>
        </p:nvSpPr>
        <p:spPr>
          <a:xfrm>
            <a:off x="7461286" y="3387674"/>
            <a:ext cx="215987" cy="157044"/>
          </a:xfrm>
          <a:prstGeom prst="star5">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Star: 5 Points 60">
            <a:extLst>
              <a:ext uri="{FF2B5EF4-FFF2-40B4-BE49-F238E27FC236}">
                <a16:creationId xmlns:a16="http://schemas.microsoft.com/office/drawing/2014/main" id="{B01990A3-2FF7-4868-B085-F6F13A61FAC8}"/>
              </a:ext>
            </a:extLst>
          </p:cNvPr>
          <p:cNvSpPr/>
          <p:nvPr/>
        </p:nvSpPr>
        <p:spPr>
          <a:xfrm>
            <a:off x="7503843" y="3613874"/>
            <a:ext cx="130872" cy="109302"/>
          </a:xfrm>
          <a:prstGeom prst="star5">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Star: 5 Points 61">
            <a:extLst>
              <a:ext uri="{FF2B5EF4-FFF2-40B4-BE49-F238E27FC236}">
                <a16:creationId xmlns:a16="http://schemas.microsoft.com/office/drawing/2014/main" id="{D86AF04A-D5AB-48EA-BB53-7CD5E5069BD2}"/>
              </a:ext>
            </a:extLst>
          </p:cNvPr>
          <p:cNvSpPr/>
          <p:nvPr/>
        </p:nvSpPr>
        <p:spPr>
          <a:xfrm>
            <a:off x="7454609" y="3778775"/>
            <a:ext cx="216316" cy="188665"/>
          </a:xfrm>
          <a:prstGeom prst="star5">
            <a:avLst>
              <a:gd name="adj" fmla="val 16054"/>
              <a:gd name="hf" fmla="val 105146"/>
              <a:gd name="vf" fmla="val 110557"/>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Star: 5 Points 76">
            <a:extLst>
              <a:ext uri="{FF2B5EF4-FFF2-40B4-BE49-F238E27FC236}">
                <a16:creationId xmlns:a16="http://schemas.microsoft.com/office/drawing/2014/main" id="{2E4731D2-B74D-4086-9A80-36BEF629DC26}"/>
              </a:ext>
            </a:extLst>
          </p:cNvPr>
          <p:cNvSpPr/>
          <p:nvPr/>
        </p:nvSpPr>
        <p:spPr>
          <a:xfrm>
            <a:off x="2822019" y="4534692"/>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E46A208D-CA0C-4245-AF27-A3FB96D5D69C}"/>
              </a:ext>
            </a:extLst>
          </p:cNvPr>
          <p:cNvSpPr/>
          <p:nvPr/>
        </p:nvSpPr>
        <p:spPr>
          <a:xfrm>
            <a:off x="2272803" y="1438050"/>
            <a:ext cx="1227711" cy="202771"/>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a:solidFill>
                  <a:schemeClr val="bg1"/>
                </a:solidFill>
                <a:latin typeface="Arial" panose="020B0604020202020204" pitchFamily="34" charset="0"/>
                <a:ea typeface="Verdana" panose="020B0604030504040204" pitchFamily="34" charset="0"/>
                <a:cs typeface="Arial" panose="020B0604020202020204" pitchFamily="34" charset="0"/>
              </a:rPr>
              <a:t>PIS – From Apr 22 to Jun 22</a:t>
            </a:r>
          </a:p>
        </p:txBody>
      </p:sp>
      <p:sp>
        <p:nvSpPr>
          <p:cNvPr id="37" name="Rectangle 36">
            <a:extLst>
              <a:ext uri="{FF2B5EF4-FFF2-40B4-BE49-F238E27FC236}">
                <a16:creationId xmlns:a16="http://schemas.microsoft.com/office/drawing/2014/main" id="{C39F9791-B8C4-4BF7-99A0-BAEFDB72DF6F}"/>
              </a:ext>
            </a:extLst>
          </p:cNvPr>
          <p:cNvSpPr/>
          <p:nvPr/>
        </p:nvSpPr>
        <p:spPr>
          <a:xfrm>
            <a:off x="2272803" y="2279422"/>
            <a:ext cx="1871303" cy="205511"/>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a:solidFill>
                  <a:schemeClr val="bg1"/>
                </a:solidFill>
                <a:latin typeface="Arial" panose="020B0604020202020204" pitchFamily="34" charset="0"/>
                <a:ea typeface="Verdana" panose="020B0604030504040204" pitchFamily="34" charset="0"/>
                <a:cs typeface="Arial" panose="020B0604020202020204" pitchFamily="34" charset="0"/>
              </a:rPr>
              <a:t> Design to PIS - Nov 21  to Jul  22 </a:t>
            </a:r>
            <a:endParaRPr lang="en-US" sz="400" b="1" u="sng">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73" name="Star: 5 Points 72">
            <a:extLst>
              <a:ext uri="{FF2B5EF4-FFF2-40B4-BE49-F238E27FC236}">
                <a16:creationId xmlns:a16="http://schemas.microsoft.com/office/drawing/2014/main" id="{EF46DF4E-7292-4C3D-9F94-E83C63576EF5}"/>
              </a:ext>
            </a:extLst>
          </p:cNvPr>
          <p:cNvSpPr/>
          <p:nvPr/>
        </p:nvSpPr>
        <p:spPr>
          <a:xfrm>
            <a:off x="3396530" y="3076064"/>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lowchart: Connector 2">
            <a:extLst>
              <a:ext uri="{FF2B5EF4-FFF2-40B4-BE49-F238E27FC236}">
                <a16:creationId xmlns:a16="http://schemas.microsoft.com/office/drawing/2014/main" id="{3DE9488B-5893-4DDC-BF1D-B633F1C2EA02}"/>
              </a:ext>
            </a:extLst>
          </p:cNvPr>
          <p:cNvSpPr/>
          <p:nvPr/>
        </p:nvSpPr>
        <p:spPr>
          <a:xfrm>
            <a:off x="2554477" y="3453689"/>
            <a:ext cx="332181" cy="283414"/>
          </a:xfrm>
          <a:prstGeom prst="flowChartConnector">
            <a:avLst/>
          </a:prstGeom>
          <a:solidFill>
            <a:schemeClr val="tx2"/>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300" b="1">
                <a:solidFill>
                  <a:schemeClr val="bg1"/>
                </a:solidFill>
              </a:rPr>
              <a:t>Go Live</a:t>
            </a:r>
          </a:p>
          <a:p>
            <a:pPr algn="ctr"/>
            <a:r>
              <a:rPr lang="en-GB" sz="300" b="1">
                <a:solidFill>
                  <a:schemeClr val="bg1"/>
                </a:solidFill>
              </a:rPr>
              <a:t>6</a:t>
            </a:r>
            <a:r>
              <a:rPr lang="en-GB" sz="300" b="1" baseline="30000">
                <a:solidFill>
                  <a:schemeClr val="bg1"/>
                </a:solidFill>
              </a:rPr>
              <a:t>th</a:t>
            </a:r>
            <a:r>
              <a:rPr lang="en-GB" sz="300" b="1">
                <a:solidFill>
                  <a:schemeClr val="bg1"/>
                </a:solidFill>
              </a:rPr>
              <a:t> May</a:t>
            </a:r>
          </a:p>
        </p:txBody>
      </p:sp>
      <p:sp>
        <p:nvSpPr>
          <p:cNvPr id="31" name="Flowchart: Connector 30">
            <a:extLst>
              <a:ext uri="{FF2B5EF4-FFF2-40B4-BE49-F238E27FC236}">
                <a16:creationId xmlns:a16="http://schemas.microsoft.com/office/drawing/2014/main" id="{2AC8455C-4FB3-4106-BDCD-EAB1B95F4821}"/>
              </a:ext>
            </a:extLst>
          </p:cNvPr>
          <p:cNvSpPr/>
          <p:nvPr/>
        </p:nvSpPr>
        <p:spPr>
          <a:xfrm>
            <a:off x="3184529" y="2021847"/>
            <a:ext cx="332181" cy="283414"/>
          </a:xfrm>
          <a:prstGeom prst="flowChartConnector">
            <a:avLst/>
          </a:prstGeom>
          <a:solidFill>
            <a:schemeClr val="tx2"/>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300" b="1">
                <a:solidFill>
                  <a:schemeClr val="bg1"/>
                </a:solidFill>
              </a:rPr>
              <a:t>Go Live</a:t>
            </a:r>
          </a:p>
          <a:p>
            <a:pPr algn="ctr"/>
            <a:r>
              <a:rPr lang="en-GB" sz="300" b="1">
                <a:solidFill>
                  <a:schemeClr val="bg1"/>
                </a:solidFill>
              </a:rPr>
              <a:t>30</a:t>
            </a:r>
            <a:r>
              <a:rPr lang="en-GB" sz="300" b="1" baseline="30000">
                <a:solidFill>
                  <a:schemeClr val="bg1"/>
                </a:solidFill>
              </a:rPr>
              <a:t>th</a:t>
            </a:r>
            <a:r>
              <a:rPr lang="en-GB" sz="300" b="1">
                <a:solidFill>
                  <a:schemeClr val="bg1"/>
                </a:solidFill>
              </a:rPr>
              <a:t> Jun </a:t>
            </a:r>
          </a:p>
        </p:txBody>
      </p:sp>
      <p:sp>
        <p:nvSpPr>
          <p:cNvPr id="38" name="Flowchart: Connector 37">
            <a:extLst>
              <a:ext uri="{FF2B5EF4-FFF2-40B4-BE49-F238E27FC236}">
                <a16:creationId xmlns:a16="http://schemas.microsoft.com/office/drawing/2014/main" id="{2049FC66-53E9-4299-ABC2-10242BD51A66}"/>
              </a:ext>
            </a:extLst>
          </p:cNvPr>
          <p:cNvSpPr/>
          <p:nvPr/>
        </p:nvSpPr>
        <p:spPr>
          <a:xfrm>
            <a:off x="2402477" y="2736379"/>
            <a:ext cx="332181" cy="283414"/>
          </a:xfrm>
          <a:prstGeom prst="flowChartConnector">
            <a:avLst/>
          </a:prstGeom>
          <a:solidFill>
            <a:schemeClr val="tx2"/>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300" b="1">
                <a:solidFill>
                  <a:schemeClr val="bg1"/>
                </a:solidFill>
              </a:rPr>
              <a:t>Go Live</a:t>
            </a:r>
          </a:p>
          <a:p>
            <a:pPr algn="ctr"/>
            <a:r>
              <a:rPr lang="en-GB" sz="300" b="1">
                <a:solidFill>
                  <a:schemeClr val="bg1"/>
                </a:solidFill>
              </a:rPr>
              <a:t>29</a:t>
            </a:r>
            <a:r>
              <a:rPr lang="en-GB" sz="300" b="1" baseline="30000">
                <a:solidFill>
                  <a:schemeClr val="bg1"/>
                </a:solidFill>
              </a:rPr>
              <a:t>th</a:t>
            </a:r>
            <a:r>
              <a:rPr lang="en-GB" sz="300" b="1">
                <a:solidFill>
                  <a:schemeClr val="bg1"/>
                </a:solidFill>
              </a:rPr>
              <a:t> May </a:t>
            </a:r>
          </a:p>
        </p:txBody>
      </p:sp>
      <p:sp>
        <p:nvSpPr>
          <p:cNvPr id="76" name="Star: 5 Points 75">
            <a:extLst>
              <a:ext uri="{FF2B5EF4-FFF2-40B4-BE49-F238E27FC236}">
                <a16:creationId xmlns:a16="http://schemas.microsoft.com/office/drawing/2014/main" id="{D41975AC-282D-4975-9865-E29E1E8F3E54}"/>
              </a:ext>
            </a:extLst>
          </p:cNvPr>
          <p:cNvSpPr/>
          <p:nvPr/>
        </p:nvSpPr>
        <p:spPr>
          <a:xfrm>
            <a:off x="2822019" y="3717768"/>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lowchart: Connector 41">
            <a:extLst>
              <a:ext uri="{FF2B5EF4-FFF2-40B4-BE49-F238E27FC236}">
                <a16:creationId xmlns:a16="http://schemas.microsoft.com/office/drawing/2014/main" id="{8D3F6E85-C2BA-4C6E-B9E3-9CD806A0F0FA}"/>
              </a:ext>
            </a:extLst>
          </p:cNvPr>
          <p:cNvSpPr/>
          <p:nvPr/>
        </p:nvSpPr>
        <p:spPr>
          <a:xfrm>
            <a:off x="2277520" y="4233573"/>
            <a:ext cx="332181" cy="283414"/>
          </a:xfrm>
          <a:prstGeom prst="flowChartConnector">
            <a:avLst/>
          </a:prstGeom>
          <a:solidFill>
            <a:schemeClr val="tx2"/>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300" b="1">
                <a:solidFill>
                  <a:schemeClr val="bg1"/>
                </a:solidFill>
              </a:rPr>
              <a:t>Go Live</a:t>
            </a:r>
          </a:p>
          <a:p>
            <a:pPr algn="ctr"/>
            <a:r>
              <a:rPr lang="en-GB" sz="300" b="1">
                <a:solidFill>
                  <a:schemeClr val="bg1"/>
                </a:solidFill>
              </a:rPr>
              <a:t>8</a:t>
            </a:r>
            <a:r>
              <a:rPr lang="en-GB" sz="300" b="1" baseline="30000">
                <a:solidFill>
                  <a:schemeClr val="bg1"/>
                </a:solidFill>
              </a:rPr>
              <a:t>th</a:t>
            </a:r>
            <a:r>
              <a:rPr lang="en-GB" sz="300" b="1">
                <a:solidFill>
                  <a:schemeClr val="bg1"/>
                </a:solidFill>
              </a:rPr>
              <a:t>  May </a:t>
            </a:r>
          </a:p>
          <a:p>
            <a:pPr algn="ctr"/>
            <a:r>
              <a:rPr lang="en-GB" sz="300" b="1">
                <a:solidFill>
                  <a:schemeClr val="bg1"/>
                </a:solidFill>
              </a:rPr>
              <a:t>Prod ChG 1</a:t>
            </a:r>
          </a:p>
        </p:txBody>
      </p:sp>
      <p:sp>
        <p:nvSpPr>
          <p:cNvPr id="34" name="Star: 5 Points 33">
            <a:extLst>
              <a:ext uri="{FF2B5EF4-FFF2-40B4-BE49-F238E27FC236}">
                <a16:creationId xmlns:a16="http://schemas.microsoft.com/office/drawing/2014/main" id="{886092FA-4030-4BDC-9254-67B60184B344}"/>
              </a:ext>
            </a:extLst>
          </p:cNvPr>
          <p:cNvSpPr/>
          <p:nvPr/>
        </p:nvSpPr>
        <p:spPr>
          <a:xfrm>
            <a:off x="4045780" y="2329011"/>
            <a:ext cx="196651" cy="155922"/>
          </a:xfrm>
          <a:prstGeom prst="star5">
            <a:avLst>
              <a:gd name="adj" fmla="val 15414"/>
              <a:gd name="hf" fmla="val 105146"/>
              <a:gd name="vf" fmla="val 110557"/>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lowchart: Connector 62">
            <a:extLst>
              <a:ext uri="{FF2B5EF4-FFF2-40B4-BE49-F238E27FC236}">
                <a16:creationId xmlns:a16="http://schemas.microsoft.com/office/drawing/2014/main" id="{8640462A-D75F-4EBE-AF01-552E98BDDBBB}"/>
              </a:ext>
            </a:extLst>
          </p:cNvPr>
          <p:cNvSpPr/>
          <p:nvPr/>
        </p:nvSpPr>
        <p:spPr>
          <a:xfrm>
            <a:off x="3004236" y="2733046"/>
            <a:ext cx="332181" cy="283414"/>
          </a:xfrm>
          <a:prstGeom prst="flowChartConnector">
            <a:avLst/>
          </a:prstGeom>
          <a:solidFill>
            <a:schemeClr val="tx2">
              <a:lumMod val="60000"/>
              <a:lumOff val="40000"/>
            </a:schemeClr>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300" b="1">
                <a:solidFill>
                  <a:schemeClr val="bg1"/>
                </a:solidFill>
              </a:rPr>
              <a:t>Contingency</a:t>
            </a:r>
          </a:p>
          <a:p>
            <a:pPr algn="ctr"/>
            <a:r>
              <a:rPr lang="en-GB" sz="300" b="1">
                <a:solidFill>
                  <a:schemeClr val="bg1"/>
                </a:solidFill>
              </a:rPr>
              <a:t>12</a:t>
            </a:r>
            <a:r>
              <a:rPr lang="en-GB" sz="300" b="1" baseline="30000">
                <a:solidFill>
                  <a:schemeClr val="bg1"/>
                </a:solidFill>
              </a:rPr>
              <a:t>th</a:t>
            </a:r>
            <a:r>
              <a:rPr lang="en-GB" sz="300" b="1">
                <a:solidFill>
                  <a:schemeClr val="bg1"/>
                </a:solidFill>
              </a:rPr>
              <a:t> Jun</a:t>
            </a:r>
          </a:p>
        </p:txBody>
      </p:sp>
      <p:sp>
        <p:nvSpPr>
          <p:cNvPr id="64" name="Flowchart: Connector 63">
            <a:extLst>
              <a:ext uri="{FF2B5EF4-FFF2-40B4-BE49-F238E27FC236}">
                <a16:creationId xmlns:a16="http://schemas.microsoft.com/office/drawing/2014/main" id="{72298F40-6D2C-4FE7-A979-1885BE8A912C}"/>
              </a:ext>
            </a:extLst>
          </p:cNvPr>
          <p:cNvSpPr/>
          <p:nvPr/>
        </p:nvSpPr>
        <p:spPr>
          <a:xfrm>
            <a:off x="2594099" y="4236958"/>
            <a:ext cx="332181" cy="283414"/>
          </a:xfrm>
          <a:prstGeom prst="flowChartConnector">
            <a:avLst/>
          </a:prstGeom>
          <a:solidFill>
            <a:schemeClr val="tx2"/>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300" b="1">
                <a:solidFill>
                  <a:schemeClr val="bg1"/>
                </a:solidFill>
              </a:rPr>
              <a:t>Go Live </a:t>
            </a:r>
          </a:p>
          <a:p>
            <a:pPr algn="ctr"/>
            <a:r>
              <a:rPr lang="en-GB" sz="300" b="1">
                <a:solidFill>
                  <a:schemeClr val="bg1"/>
                </a:solidFill>
              </a:rPr>
              <a:t>18</a:t>
            </a:r>
            <a:r>
              <a:rPr lang="en-GB" sz="300" b="1" baseline="30000">
                <a:solidFill>
                  <a:schemeClr val="bg1"/>
                </a:solidFill>
              </a:rPr>
              <a:t>th</a:t>
            </a:r>
            <a:r>
              <a:rPr lang="en-GB" sz="300" b="1">
                <a:solidFill>
                  <a:schemeClr val="bg1"/>
                </a:solidFill>
              </a:rPr>
              <a:t>  May </a:t>
            </a:r>
          </a:p>
          <a:p>
            <a:pPr algn="ctr"/>
            <a:r>
              <a:rPr lang="en-GB" sz="300" b="1">
                <a:solidFill>
                  <a:schemeClr val="bg1"/>
                </a:solidFill>
              </a:rPr>
              <a:t>Prod ChG 2</a:t>
            </a:r>
          </a:p>
        </p:txBody>
      </p:sp>
      <p:sp>
        <p:nvSpPr>
          <p:cNvPr id="74" name="Star: 5 Points 73">
            <a:extLst>
              <a:ext uri="{FF2B5EF4-FFF2-40B4-BE49-F238E27FC236}">
                <a16:creationId xmlns:a16="http://schemas.microsoft.com/office/drawing/2014/main" id="{2F76406B-757E-4E6B-B7F2-4C2F6950D925}"/>
              </a:ext>
            </a:extLst>
          </p:cNvPr>
          <p:cNvSpPr/>
          <p:nvPr/>
        </p:nvSpPr>
        <p:spPr>
          <a:xfrm>
            <a:off x="3370223" y="2865959"/>
            <a:ext cx="232487" cy="196089"/>
          </a:xfrm>
          <a:prstGeom prst="star5">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Star: 5 Points 77">
            <a:extLst>
              <a:ext uri="{FF2B5EF4-FFF2-40B4-BE49-F238E27FC236}">
                <a16:creationId xmlns:a16="http://schemas.microsoft.com/office/drawing/2014/main" id="{5E6C532E-DCE6-4B13-A810-B06B923B9083}"/>
              </a:ext>
            </a:extLst>
          </p:cNvPr>
          <p:cNvSpPr/>
          <p:nvPr/>
        </p:nvSpPr>
        <p:spPr>
          <a:xfrm>
            <a:off x="3389016" y="1438050"/>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14975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a:latin typeface="Arial"/>
                <a:cs typeface="Arial"/>
              </a:rPr>
              <a:t>Section 5: Non-DSC Change Budget Impacting Programmes </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33294381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a:p>
          <a:p>
            <a:endParaRPr lang="en-GB"/>
          </a:p>
          <a:p>
            <a:r>
              <a:rPr lang="en-GB">
                <a:latin typeface="Arial"/>
                <a:cs typeface="Arial"/>
              </a:rPr>
              <a:t>June 2022</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3246955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276"/>
          <a:ext cx="9143999" cy="5030183"/>
        </p:xfrm>
        <a:graphic>
          <a:graphicData uri="http://schemas.openxmlformats.org/drawingml/2006/table">
            <a:tbl>
              <a:tblPr firstRow="1" bandRow="1">
                <a:tableStyleId>{5C22544A-7EE6-4342-B048-85BDC9FD1C3A}</a:tableStyleId>
              </a:tblPr>
              <a:tblGrid>
                <a:gridCol w="1712223">
                  <a:extLst>
                    <a:ext uri="{9D8B030D-6E8A-4147-A177-3AD203B41FA5}">
                      <a16:colId xmlns:a16="http://schemas.microsoft.com/office/drawing/2014/main" val="20000"/>
                    </a:ext>
                  </a:extLst>
                </a:gridCol>
                <a:gridCol w="619314">
                  <a:extLst>
                    <a:ext uri="{9D8B030D-6E8A-4147-A177-3AD203B41FA5}">
                      <a16:colId xmlns:a16="http://schemas.microsoft.com/office/drawing/2014/main" val="341303587"/>
                    </a:ext>
                  </a:extLst>
                </a:gridCol>
                <a:gridCol w="619314">
                  <a:extLst>
                    <a:ext uri="{9D8B030D-6E8A-4147-A177-3AD203B41FA5}">
                      <a16:colId xmlns:a16="http://schemas.microsoft.com/office/drawing/2014/main" val="3112880537"/>
                    </a:ext>
                  </a:extLst>
                </a:gridCol>
                <a:gridCol w="3096574">
                  <a:extLst>
                    <a:ext uri="{9D8B030D-6E8A-4147-A177-3AD203B41FA5}">
                      <a16:colId xmlns:a16="http://schemas.microsoft.com/office/drawing/2014/main" val="1619365689"/>
                    </a:ext>
                  </a:extLst>
                </a:gridCol>
                <a:gridCol w="3096574">
                  <a:extLst>
                    <a:ext uri="{9D8B030D-6E8A-4147-A177-3AD203B41FA5}">
                      <a16:colId xmlns:a16="http://schemas.microsoft.com/office/drawing/2014/main" val="1355656450"/>
                    </a:ext>
                  </a:extLst>
                </a:gridCol>
              </a:tblGrid>
              <a:tr h="398863">
                <a:tc gridSpan="3">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a:solidFill>
                          <a:schemeClr val="bg1"/>
                        </a:solidFill>
                        <a:highlight>
                          <a:srgbClr val="CED1E2"/>
                        </a:highlight>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2185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solidFill>
                            <a:schemeClr val="dk1"/>
                          </a:solidFill>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rowSpan="4"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a:solidFill>
                          <a:schemeClr val="tx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a:solidFill>
                            <a:schemeClr val="tx1"/>
                          </a:solidFill>
                          <a:latin typeface="+mn-lt"/>
                          <a:ea typeface="+mn-ea"/>
                          <a:cs typeface="Arial"/>
                        </a:rPr>
                        <a:t>The programme is reflective of a Green Status with all activities tracking to plan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a:solidFill>
                            <a:schemeClr val="tx1"/>
                          </a:solidFill>
                          <a:latin typeface="+mn-lt"/>
                          <a:ea typeface="+mn-ea"/>
                          <a:cs typeface="Arial"/>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a:solidFill>
                            <a:schemeClr val="tx1"/>
                          </a:solidFill>
                          <a:latin typeface="+mn-lt"/>
                          <a:ea typeface="+mn-ea"/>
                          <a:cs typeface="Arial"/>
                        </a:rPr>
                        <a:t>Predominant activities include Transition Stage 3 planning refinement and readiness, Business Change including target operating model and Post Implementation Support activities.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a:solidFill>
                            <a:schemeClr val="tx1"/>
                          </a:solidFill>
                          <a:latin typeface="+mn-lt"/>
                          <a:ea typeface="+mn-ea"/>
                          <a:cs typeface="Arial"/>
                        </a:rPr>
                        <a:t>Test activities continue for PT and OAT.</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2185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mn-lt"/>
                          <a:ea typeface="+mn-ea"/>
                          <a:cs typeface="+mn-cs"/>
                        </a:rPr>
                        <a:t>Previous</a:t>
                      </a: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218588">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mn-lt"/>
                          <a:ea typeface="+mn-ea"/>
                          <a:cs typeface="+mn-cs"/>
                        </a:rPr>
                        <a:t>Previous</a:t>
                      </a: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785965">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37231">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871273">
                <a:tc gridSpan="4">
                  <a:txBody>
                    <a:bodyPr/>
                    <a:lstStyle/>
                    <a:p>
                      <a:pPr marL="0" marR="0" lvl="0" indent="0" algn="l">
                        <a:lnSpc>
                          <a:spcPct val="100000"/>
                        </a:lnSpc>
                        <a:spcBef>
                          <a:spcPts val="0"/>
                        </a:spcBef>
                        <a:spcAft>
                          <a:spcPts val="0"/>
                        </a:spcAft>
                        <a:buFont typeface="Arial" panose="020B0604020202020204" pitchFamily="34" charset="0"/>
                        <a:buNone/>
                      </a:pPr>
                      <a:r>
                        <a:rPr lang="en-GB" sz="900" b="1" kern="1200" baseline="0">
                          <a:solidFill>
                            <a:schemeClr val="tx1"/>
                          </a:solidFill>
                          <a:latin typeface="+mn-lt"/>
                          <a:ea typeface="+mn-ea"/>
                          <a:cs typeface="Arial"/>
                        </a:rPr>
                        <a:t>Potential Mismatch Between CSS &amp; UK Link &amp; Gemini</a:t>
                      </a:r>
                    </a:p>
                    <a:p>
                      <a:pPr marL="0" marR="0" lvl="0" indent="0" algn="l">
                        <a:lnSpc>
                          <a:spcPct val="100000"/>
                        </a:lnSpc>
                        <a:spcBef>
                          <a:spcPts val="0"/>
                        </a:spcBef>
                        <a:spcAft>
                          <a:spcPts val="0"/>
                        </a:spcAft>
                        <a:buFont typeface="Arial" panose="020B0604020202020204" pitchFamily="34" charset="0"/>
                        <a:buNone/>
                      </a:pPr>
                      <a:r>
                        <a:rPr lang="en-GB" sz="900" b="0" i="0" u="none" strike="noStrike" kern="1200" baseline="0">
                          <a:solidFill>
                            <a:schemeClr val="tx1"/>
                          </a:solidFill>
                          <a:latin typeface="+mn-lt"/>
                          <a:ea typeface="+mn-ea"/>
                          <a:cs typeface="Arial"/>
                        </a:rPr>
                        <a:t>We continue to discuss this subject with the central programme and Xoserve are hosting a session with Industry participants on Thursday 26</a:t>
                      </a:r>
                      <a:r>
                        <a:rPr lang="en-GB" sz="900" b="0" i="0" u="none" strike="noStrike" kern="1200" baseline="30000">
                          <a:solidFill>
                            <a:schemeClr val="tx1"/>
                          </a:solidFill>
                          <a:latin typeface="+mn-lt"/>
                          <a:ea typeface="+mn-ea"/>
                          <a:cs typeface="Arial"/>
                        </a:rPr>
                        <a:t>th</a:t>
                      </a:r>
                      <a:r>
                        <a:rPr lang="en-GB" sz="900" b="0" i="0" u="none" strike="noStrike" kern="1200" baseline="0">
                          <a:solidFill>
                            <a:schemeClr val="tx1"/>
                          </a:solidFill>
                          <a:latin typeface="+mn-lt"/>
                          <a:ea typeface="+mn-ea"/>
                          <a:cs typeface="Arial"/>
                        </a:rPr>
                        <a:t> May to walk through architecture and business processes in order to gain a greater understanding of the central and PUI systems during this workshop.  Following this session we will be assess our understanding and reflect within our identification workaround processes should we see an instance of late secured messages</a:t>
                      </a:r>
                    </a:p>
                    <a:p>
                      <a:pPr marL="0" marR="0" lvl="0" indent="0" algn="l">
                        <a:lnSpc>
                          <a:spcPct val="100000"/>
                        </a:lnSpc>
                        <a:spcBef>
                          <a:spcPts val="0"/>
                        </a:spcBef>
                        <a:spcAft>
                          <a:spcPts val="0"/>
                        </a:spcAft>
                        <a:buFont typeface="Arial" panose="020B0604020202020204" pitchFamily="34" charset="0"/>
                        <a:buNone/>
                      </a:pPr>
                      <a:endParaRPr lang="en-GB" sz="900" b="0" i="0" u="none" strike="noStrike" kern="1200" baseline="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i="0" u="none" strike="noStrike" kern="1200" baseline="0">
                          <a:solidFill>
                            <a:schemeClr val="tx1"/>
                          </a:solidFill>
                          <a:latin typeface="+mn-lt"/>
                          <a:ea typeface="+mn-ea"/>
                          <a:cs typeface="+mn-cs"/>
                        </a:rPr>
                        <a:t>Transition Stage 2 </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a:solidFill>
                            <a:schemeClr val="tx1"/>
                          </a:solidFill>
                          <a:latin typeface="+mn-lt"/>
                          <a:ea typeface="+mn-ea"/>
                          <a:cs typeface="+mn-cs"/>
                        </a:rPr>
                        <a:t>This Programme phase is tracking to plan and currently ahead of schedule.  A number of defects have been identified, these are being tracked by the Central Programme with mitigations and resolution in place to resolve.  Transition Phase 2 continues until the week before Transition Stage 3 commences (Go Live 18</a:t>
                      </a:r>
                      <a:r>
                        <a:rPr lang="en-GB" sz="900" b="0" i="0" u="none" strike="noStrike" kern="1200" baseline="30000">
                          <a:solidFill>
                            <a:schemeClr val="tx1"/>
                          </a:solidFill>
                          <a:latin typeface="+mn-lt"/>
                          <a:ea typeface="+mn-ea"/>
                          <a:cs typeface="+mn-cs"/>
                        </a:rPr>
                        <a:t>th</a:t>
                      </a:r>
                      <a:r>
                        <a:rPr lang="en-GB" sz="900" b="0" i="0" u="none" strike="noStrike" kern="1200" baseline="0">
                          <a:solidFill>
                            <a:schemeClr val="tx1"/>
                          </a:solidFill>
                          <a:latin typeface="+mn-lt"/>
                          <a:ea typeface="+mn-ea"/>
                          <a:cs typeface="+mn-cs"/>
                        </a:rPr>
                        <a:t> July)</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i="0" u="none" strike="noStrike" kern="1200" baseline="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i="0" u="none" strike="noStrike" kern="1200" baseline="0">
                          <a:solidFill>
                            <a:schemeClr val="tx1"/>
                          </a:solidFill>
                          <a:latin typeface="+mn-lt"/>
                          <a:ea typeface="+mn-ea"/>
                          <a:cs typeface="+mn-cs"/>
                        </a:rPr>
                        <a:t>Transition Stage 3</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a:solidFill>
                            <a:schemeClr val="tx1"/>
                          </a:solidFill>
                          <a:latin typeface="+mn-lt"/>
                          <a:ea typeface="+mn-ea"/>
                          <a:cs typeface="+mn-cs"/>
                        </a:rPr>
                        <a:t>Planning activities for Transition Stage 3 continue, these planning activities include all of the Programme workstreams plus the wider business.  We continue to liaise with the Central Programme and attend the combined DWG meeting.  Go/No meetings are in place both internally and with the wider programme via the Governance Groups</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i="0" u="none" strike="noStrike" kern="1200" baseline="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i="0" u="none" strike="noStrike" kern="1200" baseline="0">
                          <a:solidFill>
                            <a:schemeClr val="tx1"/>
                          </a:solidFill>
                          <a:latin typeface="+mn-lt"/>
                          <a:ea typeface="+mn-ea"/>
                          <a:cs typeface="+mn-cs"/>
                        </a:rPr>
                        <a:t>PIS</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a:solidFill>
                            <a:schemeClr val="tx1"/>
                          </a:solidFill>
                          <a:latin typeface="+mn-lt"/>
                          <a:ea typeface="+mn-ea"/>
                          <a:cs typeface="+mn-cs"/>
                        </a:rPr>
                        <a:t>Planning activities continue for both Go Live and post implementation support.  This includes the revision of the target operating model to incorporate requirements for 24/7 support plus the addition of the inclusion of the DCC service desk</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a:solidFill>
                            <a:schemeClr val="tx1"/>
                          </a:solidFill>
                          <a:effectLst/>
                          <a:latin typeface="+mn-lt"/>
                          <a:ea typeface="+mn-ea"/>
                          <a:cs typeface="+mn-cs"/>
                        </a:rPr>
                        <a:t>Transition Stage 2 continued monitoring</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a:solidFill>
                            <a:schemeClr val="tx1"/>
                          </a:solidFill>
                          <a:effectLst/>
                          <a:latin typeface="+mn-lt"/>
                          <a:ea typeface="+mn-ea"/>
                          <a:cs typeface="+mn-cs"/>
                        </a:rPr>
                        <a:t>Refinement of Transition Stage 3 Activities</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a:solidFill>
                            <a:schemeClr val="tx1"/>
                          </a:solidFill>
                          <a:effectLst/>
                          <a:latin typeface="+mn-lt"/>
                          <a:ea typeface="+mn-ea"/>
                          <a:cs typeface="+mn-cs"/>
                        </a:rPr>
                        <a:t>Continue OAT and PT Testing</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a:solidFill>
                            <a:schemeClr val="tx1"/>
                          </a:solidFill>
                          <a:effectLst/>
                          <a:latin typeface="+mn-lt"/>
                          <a:ea typeface="+mn-ea"/>
                          <a:cs typeface="+mn-cs"/>
                        </a:rPr>
                        <a:t>Continued Business change activities which includes new operating model</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a:solidFill>
                            <a:schemeClr val="tx1"/>
                          </a:solidFill>
                          <a:effectLst/>
                          <a:latin typeface="+mn-lt"/>
                          <a:ea typeface="+mn-ea"/>
                          <a:cs typeface="+mn-cs"/>
                        </a:rPr>
                        <a:t>Continued Post Implementation Support Activities</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a:solidFill>
                          <a:schemeClr val="tx1"/>
                        </a:solidFill>
                        <a:effectLst/>
                        <a:latin typeface="+mn-lt"/>
                        <a:ea typeface="+mn-ea"/>
                        <a:cs typeface="+mn-cs"/>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a:solidFill>
                          <a:schemeClr val="tx1"/>
                        </a:solidFill>
                        <a:effectLst/>
                        <a:latin typeface="+mn-lt"/>
                        <a:ea typeface="+mn-ea"/>
                        <a:cs typeface="+mn-cs"/>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0" kern="1200" baseline="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395829"/>
          </a:xfrm>
          <a:prstGeom prst="rect">
            <a:avLst/>
          </a:prstGeom>
        </p:spPr>
        <p:txBody>
          <a:bodyPr>
            <a:normAutofit fontScale="92500"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e</a:t>
            </a:r>
          </a:p>
        </p:txBody>
      </p:sp>
    </p:spTree>
    <p:extLst>
      <p:ext uri="{BB962C8B-B14F-4D97-AF65-F5344CB8AC3E}">
        <p14:creationId xmlns:p14="http://schemas.microsoft.com/office/powerpoint/2010/main" val="40039004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3E9A5C-F313-7347-A4CE-5A39AEB36954}"/>
              </a:ext>
            </a:extLst>
          </p:cNvPr>
          <p:cNvSpPr>
            <a:spLocks noGrp="1"/>
          </p:cNvSpPr>
          <p:nvPr>
            <p:ph type="ctrTitle"/>
          </p:nvPr>
        </p:nvSpPr>
        <p:spPr/>
        <p:txBody>
          <a:bodyPr/>
          <a:lstStyle/>
          <a:p>
            <a:r>
              <a:rPr lang="en-US"/>
              <a:t>CMS Rebuild May Update </a:t>
            </a:r>
          </a:p>
        </p:txBody>
      </p:sp>
      <p:sp>
        <p:nvSpPr>
          <p:cNvPr id="5" name="Subtitle 4">
            <a:extLst>
              <a:ext uri="{FF2B5EF4-FFF2-40B4-BE49-F238E27FC236}">
                <a16:creationId xmlns:a16="http://schemas.microsoft.com/office/drawing/2014/main" id="{2AFC198D-9768-CF4C-8B47-AD7C3A484540}"/>
              </a:ext>
            </a:extLst>
          </p:cNvPr>
          <p:cNvSpPr>
            <a:spLocks noGrp="1"/>
          </p:cNvSpPr>
          <p:nvPr>
            <p:ph type="subTitle" idx="1"/>
          </p:nvPr>
        </p:nvSpPr>
        <p:spPr/>
        <p:txBody>
          <a:bodyPr/>
          <a:lstStyle/>
          <a:p>
            <a:r>
              <a:rPr lang="en-US"/>
              <a:t>Update </a:t>
            </a:r>
          </a:p>
        </p:txBody>
      </p:sp>
    </p:spTree>
    <p:extLst>
      <p:ext uri="{BB962C8B-B14F-4D97-AF65-F5344CB8AC3E}">
        <p14:creationId xmlns:p14="http://schemas.microsoft.com/office/powerpoint/2010/main" val="17100577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C39CB-0BEC-574D-AB42-02DEDD509EA9}"/>
              </a:ext>
            </a:extLst>
          </p:cNvPr>
          <p:cNvSpPr>
            <a:spLocks noGrp="1"/>
          </p:cNvSpPr>
          <p:nvPr>
            <p:ph type="title"/>
          </p:nvPr>
        </p:nvSpPr>
        <p:spPr/>
        <p:txBody>
          <a:bodyPr/>
          <a:lstStyle/>
          <a:p>
            <a:r>
              <a:rPr lang="en-US"/>
              <a:t>Progress to Date</a:t>
            </a:r>
          </a:p>
        </p:txBody>
      </p:sp>
      <p:sp>
        <p:nvSpPr>
          <p:cNvPr id="3" name="Content Placeholder 2">
            <a:extLst>
              <a:ext uri="{FF2B5EF4-FFF2-40B4-BE49-F238E27FC236}">
                <a16:creationId xmlns:a16="http://schemas.microsoft.com/office/drawing/2014/main" id="{F6455E3C-0B4E-FD48-BAAC-73087A795611}"/>
              </a:ext>
            </a:extLst>
          </p:cNvPr>
          <p:cNvSpPr>
            <a:spLocks noGrp="1"/>
          </p:cNvSpPr>
          <p:nvPr>
            <p:ph idx="1"/>
          </p:nvPr>
        </p:nvSpPr>
        <p:spPr>
          <a:xfrm>
            <a:off x="457200" y="761058"/>
            <a:ext cx="8229600" cy="4382442"/>
          </a:xfrm>
        </p:spPr>
        <p:txBody>
          <a:bodyPr vert="horz" lIns="68580" tIns="34290" rIns="68580" bIns="34290" rtlCol="0" anchor="t">
            <a:normAutofit fontScale="70000" lnSpcReduction="20000"/>
          </a:bodyPr>
          <a:lstStyle/>
          <a:p>
            <a:pPr marL="342424" indent="-342424"/>
            <a:endParaRPr lang="en-US" sz="1200">
              <a:latin typeface="Arial"/>
              <a:cs typeface="Arial"/>
            </a:endParaRPr>
          </a:p>
          <a:p>
            <a:pPr marL="342424" indent="-342424"/>
            <a:r>
              <a:rPr lang="en-US" sz="1200">
                <a:latin typeface="Arial"/>
                <a:cs typeface="Arial"/>
              </a:rPr>
              <a:t>The CMS Rebuild Team continue to build out the foundations of the new CMS, the Shipper raised MNC (Meter Number Creation) Process along with non process specific functionality such as Data Clarifications and Site Visits.</a:t>
            </a:r>
          </a:p>
          <a:p>
            <a:pPr marL="342424" indent="-342424"/>
            <a:endParaRPr lang="en-US" sz="1200">
              <a:latin typeface="Arial"/>
              <a:cs typeface="Arial"/>
            </a:endParaRPr>
          </a:p>
          <a:p>
            <a:pPr marL="342424" indent="-342424"/>
            <a:r>
              <a:rPr lang="en-US" sz="1200">
                <a:latin typeface="Arial"/>
                <a:cs typeface="Arial"/>
              </a:rPr>
              <a:t>Weekly sessions with Recco and Xoserve have been scheduled to continue the development the Theft of Gas (Modification 0734) process.</a:t>
            </a:r>
          </a:p>
          <a:p>
            <a:pPr marL="342424" indent="-342424"/>
            <a:endParaRPr lang="en-US" sz="1200">
              <a:latin typeface="Arial"/>
              <a:cs typeface="Arial"/>
            </a:endParaRPr>
          </a:p>
          <a:p>
            <a:pPr marL="342424" indent="-342424"/>
            <a:r>
              <a:rPr lang="en-GB" sz="1200">
                <a:latin typeface="Arial"/>
                <a:cs typeface="Arial"/>
              </a:rPr>
              <a:t>The CMS Customer Focus Groups are now published on the Xoserve Calendar alongside the website, of which the remaining dates are:</a:t>
            </a:r>
            <a:endParaRPr lang="en-US" sz="1200">
              <a:latin typeface="Arial"/>
              <a:cs typeface="Arial"/>
            </a:endParaRPr>
          </a:p>
          <a:p>
            <a:endParaRPr lang="en-US" sz="1200"/>
          </a:p>
          <a:p>
            <a:endParaRPr lang="en-US" sz="1200"/>
          </a:p>
          <a:p>
            <a:endParaRPr lang="en-US" sz="1200"/>
          </a:p>
          <a:p>
            <a:endParaRPr lang="en-US" sz="1200"/>
          </a:p>
          <a:p>
            <a:endParaRPr lang="en-US" sz="1200"/>
          </a:p>
          <a:p>
            <a:pPr marL="342424" indent="-342424"/>
            <a:endParaRPr lang="en-US" sz="1200">
              <a:latin typeface="Arial"/>
              <a:cs typeface="Arial"/>
            </a:endParaRPr>
          </a:p>
          <a:p>
            <a:pPr marL="342424" indent="-342424"/>
            <a:endParaRPr lang="en-US" sz="1200">
              <a:latin typeface="Arial"/>
              <a:cs typeface="Arial"/>
            </a:endParaRPr>
          </a:p>
          <a:p>
            <a:pPr marL="342424" indent="-342424"/>
            <a:endParaRPr lang="en-US" sz="1200">
              <a:latin typeface="Arial"/>
              <a:cs typeface="Arial"/>
            </a:endParaRPr>
          </a:p>
          <a:p>
            <a:pPr marL="342424" indent="-342424"/>
            <a:endParaRPr lang="en-US" sz="1200">
              <a:latin typeface="Arial"/>
              <a:cs typeface="Arial"/>
            </a:endParaRPr>
          </a:p>
          <a:p>
            <a:pPr marL="342424" indent="-342424"/>
            <a:endParaRPr lang="en-US" sz="1200">
              <a:latin typeface="Arial"/>
              <a:cs typeface="Arial"/>
            </a:endParaRPr>
          </a:p>
          <a:p>
            <a:pPr marL="342424" indent="-342424"/>
            <a:endParaRPr lang="en-US" sz="1200">
              <a:latin typeface="Arial"/>
              <a:cs typeface="Arial"/>
            </a:endParaRPr>
          </a:p>
          <a:p>
            <a:pPr marL="342424" indent="-342424"/>
            <a:endParaRPr lang="en-US" sz="1200">
              <a:latin typeface="Arial"/>
              <a:cs typeface="Arial"/>
            </a:endParaRPr>
          </a:p>
          <a:p>
            <a:pPr marL="342424" indent="-342424"/>
            <a:endParaRPr lang="en-US" sz="1200">
              <a:latin typeface="Arial"/>
              <a:cs typeface="Arial"/>
            </a:endParaRPr>
          </a:p>
          <a:p>
            <a:pPr marL="342424" indent="-342424"/>
            <a:endParaRPr lang="en-US" sz="1200">
              <a:latin typeface="Arial"/>
              <a:cs typeface="Arial"/>
            </a:endParaRPr>
          </a:p>
          <a:p>
            <a:pPr marL="342424" indent="-342424"/>
            <a:endParaRPr lang="en-US" sz="1200">
              <a:latin typeface="Arial"/>
              <a:cs typeface="Arial"/>
            </a:endParaRPr>
          </a:p>
          <a:p>
            <a:pPr marL="342424" indent="-342424"/>
            <a:endParaRPr lang="en-US" sz="1200">
              <a:latin typeface="Arial"/>
              <a:cs typeface="Arial"/>
            </a:endParaRPr>
          </a:p>
          <a:p>
            <a:pPr marL="342424" indent="-342424"/>
            <a:endParaRPr lang="en-US" sz="1200">
              <a:latin typeface="Arial"/>
              <a:cs typeface="Arial"/>
            </a:endParaRPr>
          </a:p>
          <a:p>
            <a:pPr marL="342424" indent="-342424"/>
            <a:endParaRPr lang="en-US" sz="1200">
              <a:latin typeface="Arial"/>
              <a:cs typeface="Arial"/>
            </a:endParaRPr>
          </a:p>
          <a:p>
            <a:pPr marL="342424" indent="-342424"/>
            <a:r>
              <a:rPr lang="en-US" sz="1200">
                <a:latin typeface="Arial"/>
                <a:cs typeface="Arial"/>
              </a:rPr>
              <a:t>The Customer Focus Group on 10</a:t>
            </a:r>
            <a:r>
              <a:rPr lang="en-US" sz="1200" baseline="30000">
                <a:latin typeface="Arial"/>
                <a:cs typeface="Arial"/>
              </a:rPr>
              <a:t>th</a:t>
            </a:r>
            <a:r>
              <a:rPr lang="en-US" sz="1200">
                <a:latin typeface="Arial"/>
                <a:cs typeface="Arial"/>
              </a:rPr>
              <a:t> June will cover an update of progress to date, a walk through of the </a:t>
            </a:r>
            <a:r>
              <a:rPr lang="en-US" sz="1200" err="1">
                <a:latin typeface="Arial"/>
                <a:cs typeface="Arial"/>
              </a:rPr>
              <a:t>ToG</a:t>
            </a:r>
            <a:r>
              <a:rPr lang="en-US" sz="1200">
                <a:latin typeface="Arial"/>
                <a:cs typeface="Arial"/>
              </a:rPr>
              <a:t> Mod 0734 process alongside a live demo. To register please use the link: </a:t>
            </a:r>
            <a:r>
              <a:rPr lang="en-US" sz="1200">
                <a:latin typeface="Arial"/>
                <a:cs typeface="Arial"/>
                <a:hlinkClick r:id="rId3"/>
              </a:rPr>
              <a:t>https://www.xoserve.com/products-services/data-products/contact-management-service-cms/cms-rebuild-product/</a:t>
            </a:r>
            <a:r>
              <a:rPr lang="en-US" sz="1200">
                <a:latin typeface="Arial"/>
                <a:cs typeface="Arial"/>
              </a:rPr>
              <a:t> </a:t>
            </a:r>
          </a:p>
          <a:p>
            <a:pPr marL="342424" indent="-342424"/>
            <a:endParaRPr lang="en-US" sz="1200">
              <a:latin typeface="Arial"/>
              <a:cs typeface="Arial"/>
            </a:endParaRPr>
          </a:p>
          <a:p>
            <a:pPr marL="342424" indent="-342424"/>
            <a:endParaRPr lang="en-US" sz="1200">
              <a:latin typeface="Arial"/>
              <a:cs typeface="Arial"/>
            </a:endParaRPr>
          </a:p>
          <a:p>
            <a:pPr marL="342424" indent="-342424"/>
            <a:r>
              <a:rPr lang="en-US" sz="1200">
                <a:latin typeface="Arial"/>
                <a:cs typeface="Arial"/>
              </a:rPr>
              <a:t>As a reminder the delivery will follow an Agile Framework, there is an option to deliver a Minimum Viable Product (MVP) initially with future releases improving the end-to-end functionality of that process.</a:t>
            </a:r>
          </a:p>
          <a:p>
            <a:pPr marL="342424" indent="-342424"/>
            <a:endParaRPr lang="en-US" sz="1200">
              <a:latin typeface="Arial"/>
              <a:cs typeface="Arial"/>
            </a:endParaRPr>
          </a:p>
          <a:p>
            <a:pPr marL="342424" indent="-342424"/>
            <a:r>
              <a:rPr lang="en-US" sz="1200"/>
              <a:t>Further updates will be provided in July </a:t>
            </a:r>
            <a:r>
              <a:rPr lang="en-US" sz="1200" err="1"/>
              <a:t>ChMC</a:t>
            </a:r>
            <a:r>
              <a:rPr lang="en-US" sz="1200"/>
              <a:t>.</a:t>
            </a:r>
          </a:p>
        </p:txBody>
      </p:sp>
      <p:graphicFrame>
        <p:nvGraphicFramePr>
          <p:cNvPr id="4" name="Table 3">
            <a:extLst>
              <a:ext uri="{FF2B5EF4-FFF2-40B4-BE49-F238E27FC236}">
                <a16:creationId xmlns:a16="http://schemas.microsoft.com/office/drawing/2014/main" id="{4F80F9FA-0A23-C047-B9AD-D41A91C9BEC5}"/>
              </a:ext>
            </a:extLst>
          </p:cNvPr>
          <p:cNvGraphicFramePr>
            <a:graphicFrameLocks noGrp="1"/>
          </p:cNvGraphicFramePr>
          <p:nvPr/>
        </p:nvGraphicFramePr>
        <p:xfrm>
          <a:off x="3331029" y="1961679"/>
          <a:ext cx="1857375" cy="1676400"/>
        </p:xfrm>
        <a:graphic>
          <a:graphicData uri="http://schemas.openxmlformats.org/drawingml/2006/table">
            <a:tbl>
              <a:tblPr>
                <a:tableStyleId>{5C22544A-7EE6-4342-B048-85BDC9FD1C3A}</a:tableStyleId>
              </a:tblPr>
              <a:tblGrid>
                <a:gridCol w="619125">
                  <a:extLst>
                    <a:ext uri="{9D8B030D-6E8A-4147-A177-3AD203B41FA5}">
                      <a16:colId xmlns:a16="http://schemas.microsoft.com/office/drawing/2014/main" val="2578991102"/>
                    </a:ext>
                  </a:extLst>
                </a:gridCol>
                <a:gridCol w="619125">
                  <a:extLst>
                    <a:ext uri="{9D8B030D-6E8A-4147-A177-3AD203B41FA5}">
                      <a16:colId xmlns:a16="http://schemas.microsoft.com/office/drawing/2014/main" val="1846843008"/>
                    </a:ext>
                  </a:extLst>
                </a:gridCol>
                <a:gridCol w="619125">
                  <a:extLst>
                    <a:ext uri="{9D8B030D-6E8A-4147-A177-3AD203B41FA5}">
                      <a16:colId xmlns:a16="http://schemas.microsoft.com/office/drawing/2014/main" val="1323656476"/>
                    </a:ext>
                  </a:extLst>
                </a:gridCol>
              </a:tblGrid>
              <a:tr h="152400">
                <a:tc>
                  <a:txBody>
                    <a:bodyPr/>
                    <a:lstStyle/>
                    <a:p>
                      <a:pPr algn="l" fontAlgn="b"/>
                      <a:r>
                        <a:rPr lang="en-GB" sz="900" u="none" strike="noStrike">
                          <a:effectLst/>
                        </a:rPr>
                        <a:t>Date</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900" u="none" strike="noStrike">
                          <a:effectLst/>
                        </a:rPr>
                        <a:t>Time Start</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900" u="none" strike="noStrike">
                          <a:effectLst/>
                        </a:rPr>
                        <a:t>Time end</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0822136"/>
                  </a:ext>
                </a:extLst>
              </a:tr>
              <a:tr h="152400">
                <a:tc>
                  <a:txBody>
                    <a:bodyPr/>
                    <a:lstStyle/>
                    <a:p>
                      <a:pPr algn="r" fontAlgn="b"/>
                      <a:r>
                        <a:rPr lang="en-GB" sz="900" u="none" strike="noStrike">
                          <a:effectLst/>
                        </a:rPr>
                        <a:t>10/06/2022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11:00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7026614"/>
                  </a:ext>
                </a:extLst>
              </a:tr>
              <a:tr h="152400">
                <a:tc>
                  <a:txBody>
                    <a:bodyPr/>
                    <a:lstStyle/>
                    <a:p>
                      <a:pPr algn="r" fontAlgn="b"/>
                      <a:r>
                        <a:rPr lang="en-GB" sz="900" u="none" strike="noStrike">
                          <a:effectLst/>
                        </a:rPr>
                        <a:t>06/07/2022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2699151"/>
                  </a:ext>
                </a:extLst>
              </a:tr>
              <a:tr h="152400">
                <a:tc>
                  <a:txBody>
                    <a:bodyPr/>
                    <a:lstStyle/>
                    <a:p>
                      <a:pPr algn="r" fontAlgn="b"/>
                      <a:r>
                        <a:rPr lang="en-GB" sz="900" u="none" strike="noStrike">
                          <a:effectLst/>
                        </a:rPr>
                        <a:t>09/08/2022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2467639"/>
                  </a:ext>
                </a:extLst>
              </a:tr>
              <a:tr h="152400">
                <a:tc>
                  <a:txBody>
                    <a:bodyPr/>
                    <a:lstStyle/>
                    <a:p>
                      <a:pPr algn="r" fontAlgn="b"/>
                      <a:r>
                        <a:rPr lang="en-GB" sz="900" u="none" strike="noStrike">
                          <a:effectLst/>
                        </a:rPr>
                        <a:t>09/09/2022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3734864"/>
                  </a:ext>
                </a:extLst>
              </a:tr>
              <a:tr h="152400">
                <a:tc>
                  <a:txBody>
                    <a:bodyPr/>
                    <a:lstStyle/>
                    <a:p>
                      <a:pPr algn="r" fontAlgn="b"/>
                      <a:r>
                        <a:rPr lang="en-GB" sz="900" u="none" strike="noStrike">
                          <a:effectLst/>
                        </a:rPr>
                        <a:t>14/10/2022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146168"/>
                  </a:ext>
                </a:extLst>
              </a:tr>
              <a:tr h="152400">
                <a:tc>
                  <a:txBody>
                    <a:bodyPr/>
                    <a:lstStyle/>
                    <a:p>
                      <a:pPr algn="r" fontAlgn="b"/>
                      <a:r>
                        <a:rPr lang="en-GB" sz="900" u="none" strike="noStrike">
                          <a:effectLst/>
                        </a:rPr>
                        <a:t>08/11/2022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130427"/>
                  </a:ext>
                </a:extLst>
              </a:tr>
              <a:tr h="152400">
                <a:tc>
                  <a:txBody>
                    <a:bodyPr/>
                    <a:lstStyle/>
                    <a:p>
                      <a:pPr algn="r" fontAlgn="b"/>
                      <a:r>
                        <a:rPr lang="en-GB" sz="900" u="none" strike="noStrike">
                          <a:effectLst/>
                        </a:rPr>
                        <a:t>09/12/2022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585115"/>
                  </a:ext>
                </a:extLst>
              </a:tr>
              <a:tr h="152400">
                <a:tc>
                  <a:txBody>
                    <a:bodyPr/>
                    <a:lstStyle/>
                    <a:p>
                      <a:pPr algn="r" fontAlgn="b"/>
                      <a:r>
                        <a:rPr lang="en-GB" sz="900" u="none" strike="noStrike">
                          <a:effectLst/>
                        </a:rPr>
                        <a:t>10/01/2023</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1450457"/>
                  </a:ext>
                </a:extLst>
              </a:tr>
              <a:tr h="152400">
                <a:tc>
                  <a:txBody>
                    <a:bodyPr/>
                    <a:lstStyle/>
                    <a:p>
                      <a:pPr algn="r" fontAlgn="b"/>
                      <a:r>
                        <a:rPr lang="en-GB" sz="900" u="none" strike="noStrike">
                          <a:effectLst/>
                        </a:rPr>
                        <a:t>07/02/2023</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4795467"/>
                  </a:ext>
                </a:extLst>
              </a:tr>
              <a:tr h="152400">
                <a:tc>
                  <a:txBody>
                    <a:bodyPr/>
                    <a:lstStyle/>
                    <a:p>
                      <a:pPr algn="r" fontAlgn="b"/>
                      <a:r>
                        <a:rPr lang="en-GB" sz="900" u="none" strike="noStrike">
                          <a:effectLst/>
                        </a:rPr>
                        <a:t>07/03/2023</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3943979"/>
                  </a:ext>
                </a:extLst>
              </a:tr>
            </a:tbl>
          </a:graphicData>
        </a:graphic>
      </p:graphicFrame>
    </p:spTree>
    <p:extLst>
      <p:ext uri="{BB962C8B-B14F-4D97-AF65-F5344CB8AC3E}">
        <p14:creationId xmlns:p14="http://schemas.microsoft.com/office/powerpoint/2010/main" val="14407040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a:latin typeface="Arial"/>
                <a:cs typeface="Arial"/>
              </a:rPr>
              <a:t>Section 6: </a:t>
            </a:r>
            <a:r>
              <a:rPr lang="en-GB" sz="3100" err="1">
                <a:latin typeface="Arial"/>
                <a:cs typeface="Arial"/>
              </a:rPr>
              <a:t>AnY</a:t>
            </a:r>
            <a:r>
              <a:rPr lang="en-GB" sz="3100">
                <a:latin typeface="Arial"/>
                <a:cs typeface="Arial"/>
              </a:rPr>
              <a:t> Other Business</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15816679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5556" y="1930328"/>
            <a:ext cx="7992888" cy="1102519"/>
          </a:xfrm>
        </p:spPr>
        <p:txBody>
          <a:bodyPr>
            <a:normAutofit fontScale="90000"/>
          </a:bodyPr>
          <a:lstStyle/>
          <a:p>
            <a:r>
              <a:rPr lang="en-US"/>
              <a:t> </a:t>
            </a:r>
            <a:br>
              <a:rPr lang="en-US"/>
            </a:br>
            <a:r>
              <a:rPr lang="en-US"/>
              <a:t>DSC Delivery Sub-Group</a:t>
            </a:r>
            <a:br>
              <a:rPr lang="en-US"/>
            </a:br>
            <a:r>
              <a:rPr lang="en-US"/>
              <a:t>Xoserve Insight for Consideration</a:t>
            </a:r>
            <a:br>
              <a:rPr lang="en-US"/>
            </a:br>
            <a:br>
              <a:rPr lang="en-US"/>
            </a:br>
            <a:r>
              <a:rPr lang="en-US"/>
              <a:t>June 2022</a:t>
            </a:r>
          </a:p>
        </p:txBody>
      </p:sp>
    </p:spTree>
    <p:extLst>
      <p:ext uri="{BB962C8B-B14F-4D97-AF65-F5344CB8AC3E}">
        <p14:creationId xmlns:p14="http://schemas.microsoft.com/office/powerpoint/2010/main" val="41441763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Recap – Purpose of DSC Delivery Sub Group </a:t>
            </a:r>
          </a:p>
        </p:txBody>
      </p:sp>
      <p:sp>
        <p:nvSpPr>
          <p:cNvPr id="3" name="Content Placeholder 2"/>
          <p:cNvSpPr>
            <a:spLocks noGrp="1"/>
          </p:cNvSpPr>
          <p:nvPr>
            <p:ph idx="1"/>
          </p:nvPr>
        </p:nvSpPr>
        <p:spPr>
          <a:xfrm>
            <a:off x="457200" y="987574"/>
            <a:ext cx="8229600" cy="4032448"/>
          </a:xfrm>
        </p:spPr>
        <p:txBody>
          <a:bodyPr>
            <a:normAutofit/>
          </a:bodyPr>
          <a:lstStyle/>
          <a:p>
            <a:pPr algn="l"/>
            <a:r>
              <a:rPr lang="en-US" sz="1400">
                <a:solidFill>
                  <a:srgbClr val="242424"/>
                </a:solidFill>
                <a:effectLst/>
                <a:latin typeface="+mn-lt"/>
              </a:rPr>
              <a:t>The DSC Delivery Sub Group (DSG) is a monthly meeting facilitated by Xoserve to collaborate with Data Service Customers on change requirements, solutions and detailed design</a:t>
            </a:r>
          </a:p>
          <a:p>
            <a:pPr algn="l"/>
            <a:endParaRPr lang="en-US" sz="1400" b="0" i="0">
              <a:solidFill>
                <a:srgbClr val="242424"/>
              </a:solidFill>
              <a:effectLst/>
              <a:latin typeface="+mn-lt"/>
            </a:endParaRPr>
          </a:p>
          <a:p>
            <a:pPr algn="l"/>
            <a:r>
              <a:rPr lang="en-US" sz="1400" b="0" i="0">
                <a:solidFill>
                  <a:srgbClr val="242424"/>
                </a:solidFill>
                <a:effectLst/>
                <a:latin typeface="+mn-lt"/>
              </a:rPr>
              <a:t>This meeting was established </a:t>
            </a:r>
            <a:r>
              <a:rPr lang="en-US" sz="1400">
                <a:solidFill>
                  <a:srgbClr val="242424"/>
                </a:solidFill>
                <a:latin typeface="+mn-lt"/>
              </a:rPr>
              <a:t>following FGO implementation in June 2017, at the </a:t>
            </a:r>
            <a:r>
              <a:rPr lang="en-US" sz="1400" b="0" i="0">
                <a:solidFill>
                  <a:srgbClr val="242424"/>
                </a:solidFill>
                <a:effectLst/>
                <a:latin typeface="+mn-lt"/>
              </a:rPr>
              <a:t>request of DSC Change Management Committee (</a:t>
            </a:r>
            <a:r>
              <a:rPr lang="en-US" sz="1400" b="0" i="0" err="1">
                <a:solidFill>
                  <a:srgbClr val="242424"/>
                </a:solidFill>
                <a:effectLst/>
                <a:latin typeface="+mn-lt"/>
              </a:rPr>
              <a:t>ChMC</a:t>
            </a:r>
            <a:r>
              <a:rPr lang="en-US" sz="1400" b="0" i="0">
                <a:solidFill>
                  <a:srgbClr val="242424"/>
                </a:solidFill>
                <a:effectLst/>
                <a:latin typeface="+mn-lt"/>
              </a:rPr>
              <a:t>) members </a:t>
            </a:r>
            <a:endParaRPr lang="en-US" sz="1400">
              <a:solidFill>
                <a:srgbClr val="242424"/>
              </a:solidFill>
              <a:latin typeface="+mn-lt"/>
            </a:endParaRPr>
          </a:p>
          <a:p>
            <a:pPr algn="l"/>
            <a:endParaRPr lang="en-US" sz="1400" b="0" i="0">
              <a:solidFill>
                <a:srgbClr val="242424"/>
              </a:solidFill>
              <a:effectLst/>
              <a:latin typeface="+mn-lt"/>
            </a:endParaRPr>
          </a:p>
          <a:p>
            <a:pPr algn="l"/>
            <a:r>
              <a:rPr lang="en-US" sz="1400" b="0" i="0">
                <a:solidFill>
                  <a:srgbClr val="242424"/>
                </a:solidFill>
                <a:effectLst/>
                <a:latin typeface="+mn-lt"/>
              </a:rPr>
              <a:t>The objective of </a:t>
            </a:r>
            <a:r>
              <a:rPr lang="en-US" sz="1400">
                <a:solidFill>
                  <a:srgbClr val="242424"/>
                </a:solidFill>
                <a:latin typeface="+mn-lt"/>
              </a:rPr>
              <a:t>DSG was to allow </a:t>
            </a:r>
            <a:r>
              <a:rPr lang="en-US" sz="1400" b="0" i="0">
                <a:solidFill>
                  <a:srgbClr val="242424"/>
                </a:solidFill>
                <a:effectLst/>
                <a:latin typeface="+mn-lt"/>
              </a:rPr>
              <a:t>the industry to consult and provide input to requirements and solutions for changes that are being progressed</a:t>
            </a:r>
          </a:p>
          <a:p>
            <a:pPr algn="l"/>
            <a:endParaRPr lang="en-US" sz="1400">
              <a:solidFill>
                <a:srgbClr val="242424"/>
              </a:solidFill>
              <a:effectLst/>
              <a:latin typeface="+mn-lt"/>
            </a:endParaRPr>
          </a:p>
          <a:p>
            <a:pPr algn="l"/>
            <a:r>
              <a:rPr lang="en-US" sz="1400">
                <a:solidFill>
                  <a:srgbClr val="242424"/>
                </a:solidFill>
                <a:effectLst/>
                <a:latin typeface="+mn-lt"/>
              </a:rPr>
              <a:t>DSG intends to provide its advisory inputs to support the Change Management Committee – including recommendations based on technical input </a:t>
            </a:r>
            <a:r>
              <a:rPr lang="en-US" sz="1400">
                <a:solidFill>
                  <a:srgbClr val="242424"/>
                </a:solidFill>
                <a:latin typeface="+mn-lt"/>
              </a:rPr>
              <a:t>that supports decisions that are required from </a:t>
            </a:r>
            <a:r>
              <a:rPr lang="en-US" sz="1400" err="1">
                <a:solidFill>
                  <a:srgbClr val="242424"/>
                </a:solidFill>
                <a:latin typeface="+mn-lt"/>
              </a:rPr>
              <a:t>ChMC</a:t>
            </a:r>
            <a:endParaRPr lang="en-US" sz="1400">
              <a:solidFill>
                <a:srgbClr val="242424"/>
              </a:solidFill>
              <a:latin typeface="+mn-lt"/>
            </a:endParaRPr>
          </a:p>
          <a:p>
            <a:pPr marL="0" indent="0" algn="l">
              <a:buNone/>
            </a:pPr>
            <a:endParaRPr lang="en-US" sz="1400">
              <a:solidFill>
                <a:srgbClr val="242424"/>
              </a:solidFill>
              <a:latin typeface="+mn-lt"/>
            </a:endParaRPr>
          </a:p>
          <a:p>
            <a:pPr algn="l"/>
            <a:r>
              <a:rPr lang="en-US" sz="1400" b="0" i="0">
                <a:solidFill>
                  <a:srgbClr val="242424"/>
                </a:solidFill>
                <a:effectLst/>
                <a:latin typeface="+mn-lt"/>
              </a:rPr>
              <a:t>Xoserve have continued to facilitate DSG on a monthly basis, adhering to s</a:t>
            </a:r>
            <a:r>
              <a:rPr lang="en-US" sz="1400">
                <a:solidFill>
                  <a:srgbClr val="242424"/>
                </a:solidFill>
                <a:latin typeface="+mn-lt"/>
              </a:rPr>
              <a:t>tructured and formal practices </a:t>
            </a:r>
          </a:p>
          <a:p>
            <a:pPr lvl="1"/>
            <a:r>
              <a:rPr lang="en-US" sz="1200">
                <a:solidFill>
                  <a:srgbClr val="242424"/>
                </a:solidFill>
                <a:latin typeface="+mn-lt"/>
              </a:rPr>
              <a:t>e.g. 5 working day notice for meeting paper publication, formally documented meeting minutes and actions </a:t>
            </a:r>
          </a:p>
          <a:p>
            <a:pPr marL="0" lvl="0" indent="0">
              <a:buNone/>
            </a:pPr>
            <a:endParaRPr lang="en-GB" sz="1400"/>
          </a:p>
          <a:p>
            <a:pPr marL="0" lvl="0" indent="0">
              <a:buNone/>
            </a:pPr>
            <a:endParaRPr lang="en-GB" sz="1400"/>
          </a:p>
          <a:p>
            <a:pPr marL="0" lvl="0" indent="0">
              <a:buNone/>
            </a:pPr>
            <a:endParaRPr lang="en-GB" sz="1400"/>
          </a:p>
          <a:p>
            <a:pPr marL="0" lvl="0" indent="0">
              <a:buNone/>
            </a:pPr>
            <a:endParaRPr lang="en-GB" sz="1400"/>
          </a:p>
        </p:txBody>
      </p:sp>
    </p:spTree>
    <p:extLst>
      <p:ext uri="{BB962C8B-B14F-4D97-AF65-F5344CB8AC3E}">
        <p14:creationId xmlns:p14="http://schemas.microsoft.com/office/powerpoint/2010/main" val="2610464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A3F08-64D0-41F2-864D-9FD93219A379}"/>
              </a:ext>
            </a:extLst>
          </p:cNvPr>
          <p:cNvSpPr>
            <a:spLocks noGrp="1"/>
          </p:cNvSpPr>
          <p:nvPr>
            <p:ph type="title"/>
          </p:nvPr>
        </p:nvSpPr>
        <p:spPr>
          <a:xfrm>
            <a:off x="63795" y="122081"/>
            <a:ext cx="9030585" cy="637580"/>
          </a:xfrm>
        </p:spPr>
        <p:txBody>
          <a:bodyPr>
            <a:noAutofit/>
          </a:bodyPr>
          <a:lstStyle/>
          <a:p>
            <a:r>
              <a:rPr lang="en-GB" sz="1800"/>
              <a:t>Change Development &amp; Delivery Pipeline (DSC Change / Minor Release Budget) </a:t>
            </a:r>
          </a:p>
        </p:txBody>
      </p:sp>
      <p:sp>
        <p:nvSpPr>
          <p:cNvPr id="3" name="TextBox 2">
            <a:extLst>
              <a:ext uri="{FF2B5EF4-FFF2-40B4-BE49-F238E27FC236}">
                <a16:creationId xmlns:a16="http://schemas.microsoft.com/office/drawing/2014/main" id="{63D3E0BB-32E6-45F2-B87D-9FD7A1946B9A}"/>
              </a:ext>
            </a:extLst>
          </p:cNvPr>
          <p:cNvSpPr txBox="1"/>
          <p:nvPr/>
        </p:nvSpPr>
        <p:spPr>
          <a:xfrm>
            <a:off x="7176868" y="4304644"/>
            <a:ext cx="2006978"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mn-cs"/>
              </a:rPr>
              <a:t>* Pre-capture may contain changes that won’t require delivery / funding</a:t>
            </a:r>
          </a:p>
        </p:txBody>
      </p:sp>
      <p:graphicFrame>
        <p:nvGraphicFramePr>
          <p:cNvPr id="8" name="Chart 7">
            <a:extLst>
              <a:ext uri="{FF2B5EF4-FFF2-40B4-BE49-F238E27FC236}">
                <a16:creationId xmlns:a16="http://schemas.microsoft.com/office/drawing/2014/main" id="{EBB33185-1A26-4927-9BE7-51CC2DD6B684}"/>
              </a:ext>
            </a:extLst>
          </p:cNvPr>
          <p:cNvGraphicFramePr>
            <a:graphicFrameLocks/>
          </p:cNvGraphicFramePr>
          <p:nvPr/>
        </p:nvGraphicFramePr>
        <p:xfrm>
          <a:off x="378316" y="811054"/>
          <a:ext cx="4791551" cy="17606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5F8B6B86-99A7-4021-B7D2-D91686F0B9B7}"/>
              </a:ext>
            </a:extLst>
          </p:cNvPr>
          <p:cNvGraphicFramePr>
            <a:graphicFrameLocks/>
          </p:cNvGraphicFramePr>
          <p:nvPr/>
        </p:nvGraphicFramePr>
        <p:xfrm>
          <a:off x="322921" y="2743727"/>
          <a:ext cx="5016896" cy="20865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F6AA795A-C587-4022-A089-5AAC31FD3C60}"/>
              </a:ext>
            </a:extLst>
          </p:cNvPr>
          <p:cNvGraphicFramePr>
            <a:graphicFrameLocks/>
          </p:cNvGraphicFramePr>
          <p:nvPr/>
        </p:nvGraphicFramePr>
        <p:xfrm>
          <a:off x="5276995" y="1017279"/>
          <a:ext cx="3544084" cy="27310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Object 4">
            <a:extLst>
              <a:ext uri="{FF2B5EF4-FFF2-40B4-BE49-F238E27FC236}">
                <a16:creationId xmlns:a16="http://schemas.microsoft.com/office/drawing/2014/main" id="{FFC0C642-5CED-4B39-AC32-40B9E7C24306}"/>
              </a:ext>
            </a:extLst>
          </p:cNvPr>
          <p:cNvGraphicFramePr>
            <a:graphicFrameLocks noChangeAspect="1"/>
          </p:cNvGraphicFramePr>
          <p:nvPr/>
        </p:nvGraphicFramePr>
        <p:xfrm>
          <a:off x="6076223" y="4126221"/>
          <a:ext cx="914400" cy="792163"/>
        </p:xfrm>
        <a:graphic>
          <a:graphicData uri="http://schemas.openxmlformats.org/presentationml/2006/ole">
            <mc:AlternateContent xmlns:mc="http://schemas.openxmlformats.org/markup-compatibility/2006">
              <mc:Choice xmlns:v="urn:schemas-microsoft-com:vml" Requires="v">
                <p:oleObj name="Worksheet" showAsIcon="1" r:id="rId6" imgW="914400" imgH="792360" progId="Excel.Sheet.12">
                  <p:embed/>
                </p:oleObj>
              </mc:Choice>
              <mc:Fallback>
                <p:oleObj name="Worksheet" showAsIcon="1" r:id="rId6" imgW="914400" imgH="792360" progId="Excel.Sheet.12">
                  <p:embed/>
                  <p:pic>
                    <p:nvPicPr>
                      <p:cNvPr id="5" name="Object 4">
                        <a:extLst>
                          <a:ext uri="{FF2B5EF4-FFF2-40B4-BE49-F238E27FC236}">
                            <a16:creationId xmlns:a16="http://schemas.microsoft.com/office/drawing/2014/main" id="{FFC0C642-5CED-4B39-AC32-40B9E7C24306}"/>
                          </a:ext>
                        </a:extLst>
                      </p:cNvPr>
                      <p:cNvPicPr/>
                      <p:nvPr/>
                    </p:nvPicPr>
                    <p:blipFill>
                      <a:blip r:embed="rId7"/>
                      <a:stretch>
                        <a:fillRect/>
                      </a:stretch>
                    </p:blipFill>
                    <p:spPr>
                      <a:xfrm>
                        <a:off x="6076223" y="4126221"/>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6124547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85FFC-8A0C-426C-AE45-0B334E080CA0}"/>
              </a:ext>
            </a:extLst>
          </p:cNvPr>
          <p:cNvSpPr>
            <a:spLocks noGrp="1"/>
          </p:cNvSpPr>
          <p:nvPr>
            <p:ph type="title"/>
          </p:nvPr>
        </p:nvSpPr>
        <p:spPr/>
        <p:txBody>
          <a:bodyPr/>
          <a:lstStyle/>
          <a:p>
            <a:r>
              <a:rPr lang="en-GB"/>
              <a:t>DSG Insights</a:t>
            </a:r>
          </a:p>
        </p:txBody>
      </p:sp>
      <p:sp>
        <p:nvSpPr>
          <p:cNvPr id="3" name="Content Placeholder 2">
            <a:extLst>
              <a:ext uri="{FF2B5EF4-FFF2-40B4-BE49-F238E27FC236}">
                <a16:creationId xmlns:a16="http://schemas.microsoft.com/office/drawing/2014/main" id="{5131A5FA-EF4C-43BE-8956-A2A58D800718}"/>
              </a:ext>
            </a:extLst>
          </p:cNvPr>
          <p:cNvSpPr>
            <a:spLocks noGrp="1"/>
          </p:cNvSpPr>
          <p:nvPr>
            <p:ph idx="1"/>
          </p:nvPr>
        </p:nvSpPr>
        <p:spPr>
          <a:xfrm>
            <a:off x="457200" y="1059582"/>
            <a:ext cx="8229600" cy="3888432"/>
          </a:xfrm>
        </p:spPr>
        <p:txBody>
          <a:bodyPr>
            <a:normAutofit lnSpcReduction="10000"/>
          </a:bodyPr>
          <a:lstStyle/>
          <a:p>
            <a:r>
              <a:rPr lang="en-GB" sz="1400"/>
              <a:t>DSG is attended by approx. 10 customer representatives each month</a:t>
            </a:r>
          </a:p>
          <a:p>
            <a:endParaRPr lang="en-GB" sz="1400"/>
          </a:p>
          <a:p>
            <a:r>
              <a:rPr lang="en-GB" sz="1400"/>
              <a:t>Xoserve has continued to use DSG as an opportunity to talk through DSC change material</a:t>
            </a:r>
          </a:p>
          <a:p>
            <a:endParaRPr lang="en-GB" sz="1400"/>
          </a:p>
          <a:p>
            <a:r>
              <a:rPr lang="en-GB" sz="1400"/>
              <a:t>Over time there has been a decline in the level of customer input being provided at DSG </a:t>
            </a:r>
          </a:p>
          <a:p>
            <a:endParaRPr lang="en-GB" sz="1400"/>
          </a:p>
          <a:p>
            <a:r>
              <a:rPr lang="en-GB" sz="1400"/>
              <a:t>Attendees appear to be positioned to gather information from DSG and socialise this across their organisation</a:t>
            </a:r>
          </a:p>
          <a:p>
            <a:endParaRPr lang="en-GB" sz="1400"/>
          </a:p>
          <a:p>
            <a:r>
              <a:rPr lang="en-GB" sz="1400"/>
              <a:t>This is resulting in a lack of customer input into proposed solution options and detailed design </a:t>
            </a:r>
          </a:p>
          <a:p>
            <a:endParaRPr lang="en-GB" sz="1400"/>
          </a:p>
          <a:p>
            <a:r>
              <a:rPr lang="en-GB" sz="1400"/>
              <a:t>It is difficult to gauge how well understood and how supportive customers are of the technical or operational changes that are being proposed by DSC Change Proposals </a:t>
            </a:r>
          </a:p>
          <a:p>
            <a:endParaRPr lang="en-GB" sz="1400"/>
          </a:p>
          <a:p>
            <a:r>
              <a:rPr lang="en-GB" sz="1400" b="1"/>
              <a:t>As a result of the above findings, DSG may no longer be providing </a:t>
            </a:r>
            <a:r>
              <a:rPr lang="en-GB" sz="1400" b="1" err="1"/>
              <a:t>ChMC</a:t>
            </a:r>
            <a:r>
              <a:rPr lang="en-GB" sz="1400" b="1"/>
              <a:t> with the consultative and advisory support it requires    </a:t>
            </a:r>
          </a:p>
          <a:p>
            <a:endParaRPr lang="en-US" sz="1400"/>
          </a:p>
        </p:txBody>
      </p:sp>
    </p:spTree>
    <p:extLst>
      <p:ext uri="{BB962C8B-B14F-4D97-AF65-F5344CB8AC3E}">
        <p14:creationId xmlns:p14="http://schemas.microsoft.com/office/powerpoint/2010/main" val="29206650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Options for </a:t>
            </a:r>
            <a:r>
              <a:rPr lang="en-GB" err="1"/>
              <a:t>ChMC</a:t>
            </a:r>
            <a:r>
              <a:rPr lang="en-GB"/>
              <a:t> Consideration</a:t>
            </a:r>
            <a:endParaRPr lang="en-GB" i="1"/>
          </a:p>
        </p:txBody>
      </p:sp>
      <p:sp>
        <p:nvSpPr>
          <p:cNvPr id="3" name="Content Placeholder 2"/>
          <p:cNvSpPr>
            <a:spLocks noGrp="1"/>
          </p:cNvSpPr>
          <p:nvPr>
            <p:ph idx="1"/>
          </p:nvPr>
        </p:nvSpPr>
        <p:spPr>
          <a:xfrm>
            <a:off x="457200" y="987574"/>
            <a:ext cx="8229600" cy="3607049"/>
          </a:xfrm>
        </p:spPr>
        <p:txBody>
          <a:bodyPr>
            <a:normAutofit/>
          </a:bodyPr>
          <a:lstStyle/>
          <a:p>
            <a:pPr algn="just"/>
            <a:r>
              <a:rPr lang="en-US" sz="1400"/>
              <a:t>What do </a:t>
            </a:r>
            <a:r>
              <a:rPr lang="en-US" sz="1400" err="1"/>
              <a:t>ChMC</a:t>
            </a:r>
            <a:r>
              <a:rPr lang="en-US" sz="1400"/>
              <a:t> want going forward from the Delivery Sub Group?</a:t>
            </a:r>
          </a:p>
          <a:p>
            <a:pPr algn="just"/>
            <a:endParaRPr lang="en-US" sz="1400"/>
          </a:p>
          <a:p>
            <a:pPr algn="just"/>
            <a:r>
              <a:rPr lang="en-US" sz="1400"/>
              <a:t>Can DSG be better </a:t>
            </a:r>
            <a:r>
              <a:rPr lang="en-US" sz="1400" err="1"/>
              <a:t>utilised</a:t>
            </a:r>
            <a:r>
              <a:rPr lang="en-US" sz="1400"/>
              <a:t> – are we able to gain technical and operational input within these sessions?  </a:t>
            </a:r>
          </a:p>
          <a:p>
            <a:pPr algn="just"/>
            <a:endParaRPr lang="en-US" sz="1400"/>
          </a:p>
          <a:p>
            <a:pPr algn="just"/>
            <a:r>
              <a:rPr lang="en-US" sz="1400"/>
              <a:t>Would a more fluid approach to gain customer input work better? e.g. Change Pack Clinics during consultation phase?</a:t>
            </a:r>
          </a:p>
          <a:p>
            <a:pPr algn="just"/>
            <a:endParaRPr lang="en-US" sz="1400"/>
          </a:p>
          <a:p>
            <a:pPr algn="just"/>
            <a:r>
              <a:rPr lang="en-US" sz="1400"/>
              <a:t>Do customers prefer a ‘self serve’ process – akin to other industry change processes such as SEC? </a:t>
            </a:r>
          </a:p>
          <a:p>
            <a:endParaRPr lang="en-US" sz="1400"/>
          </a:p>
          <a:p>
            <a:r>
              <a:rPr lang="en-US" sz="1400"/>
              <a:t>Are there any views from customers on how we support you more in gaining your input in the change development process? </a:t>
            </a:r>
          </a:p>
        </p:txBody>
      </p:sp>
    </p:spTree>
    <p:extLst>
      <p:ext uri="{BB962C8B-B14F-4D97-AF65-F5344CB8AC3E}">
        <p14:creationId xmlns:p14="http://schemas.microsoft.com/office/powerpoint/2010/main" val="20991604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a:latin typeface="Arial"/>
                <a:cs typeface="Arial"/>
              </a:rPr>
              <a:t>APPENDIX</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24820863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AB9AD-DBC4-49BB-84C3-893A069405D4}"/>
              </a:ext>
            </a:extLst>
          </p:cNvPr>
          <p:cNvSpPr>
            <a:spLocks noGrp="1"/>
          </p:cNvSpPr>
          <p:nvPr>
            <p:ph type="title"/>
          </p:nvPr>
        </p:nvSpPr>
        <p:spPr>
          <a:xfrm>
            <a:off x="451021" y="6374"/>
            <a:ext cx="8229600" cy="465223"/>
          </a:xfrm>
        </p:spPr>
        <p:txBody>
          <a:bodyPr>
            <a:normAutofit/>
          </a:bodyPr>
          <a:lstStyle/>
          <a:p>
            <a:r>
              <a:rPr lang="en-GB" sz="1800"/>
              <a:t>Outages</a:t>
            </a:r>
          </a:p>
        </p:txBody>
      </p:sp>
      <p:graphicFrame>
        <p:nvGraphicFramePr>
          <p:cNvPr id="3" name="Table 2">
            <a:extLst>
              <a:ext uri="{FF2B5EF4-FFF2-40B4-BE49-F238E27FC236}">
                <a16:creationId xmlns:a16="http://schemas.microsoft.com/office/drawing/2014/main" id="{8F769C19-7B42-496C-AAF9-C40E9BDC23C2}"/>
              </a:ext>
            </a:extLst>
          </p:cNvPr>
          <p:cNvGraphicFramePr>
            <a:graphicFrameLocks noGrp="1"/>
          </p:cNvGraphicFramePr>
          <p:nvPr>
            <p:extLst>
              <p:ext uri="{D42A27DB-BD31-4B8C-83A1-F6EECF244321}">
                <p14:modId xmlns:p14="http://schemas.microsoft.com/office/powerpoint/2010/main" val="1003068299"/>
              </p:ext>
            </p:extLst>
          </p:nvPr>
        </p:nvGraphicFramePr>
        <p:xfrm>
          <a:off x="2" y="378436"/>
          <a:ext cx="9143998" cy="4511616"/>
        </p:xfrm>
        <a:graphic>
          <a:graphicData uri="http://schemas.openxmlformats.org/drawingml/2006/table">
            <a:tbl>
              <a:tblPr firstRow="1" firstCol="1" bandRow="1"/>
              <a:tblGrid>
                <a:gridCol w="487976">
                  <a:extLst>
                    <a:ext uri="{9D8B030D-6E8A-4147-A177-3AD203B41FA5}">
                      <a16:colId xmlns:a16="http://schemas.microsoft.com/office/drawing/2014/main" val="3502693673"/>
                    </a:ext>
                  </a:extLst>
                </a:gridCol>
                <a:gridCol w="606624">
                  <a:extLst>
                    <a:ext uri="{9D8B030D-6E8A-4147-A177-3AD203B41FA5}">
                      <a16:colId xmlns:a16="http://schemas.microsoft.com/office/drawing/2014/main" val="2295865211"/>
                    </a:ext>
                  </a:extLst>
                </a:gridCol>
                <a:gridCol w="692185">
                  <a:extLst>
                    <a:ext uri="{9D8B030D-6E8A-4147-A177-3AD203B41FA5}">
                      <a16:colId xmlns:a16="http://schemas.microsoft.com/office/drawing/2014/main" val="669694781"/>
                    </a:ext>
                  </a:extLst>
                </a:gridCol>
                <a:gridCol w="362411">
                  <a:extLst>
                    <a:ext uri="{9D8B030D-6E8A-4147-A177-3AD203B41FA5}">
                      <a16:colId xmlns:a16="http://schemas.microsoft.com/office/drawing/2014/main" val="3821292829"/>
                    </a:ext>
                  </a:extLst>
                </a:gridCol>
                <a:gridCol w="692185">
                  <a:extLst>
                    <a:ext uri="{9D8B030D-6E8A-4147-A177-3AD203B41FA5}">
                      <a16:colId xmlns:a16="http://schemas.microsoft.com/office/drawing/2014/main" val="1735229160"/>
                    </a:ext>
                  </a:extLst>
                </a:gridCol>
                <a:gridCol w="389044">
                  <a:extLst>
                    <a:ext uri="{9D8B030D-6E8A-4147-A177-3AD203B41FA5}">
                      <a16:colId xmlns:a16="http://schemas.microsoft.com/office/drawing/2014/main" val="540352003"/>
                    </a:ext>
                  </a:extLst>
                </a:gridCol>
                <a:gridCol w="5256870">
                  <a:extLst>
                    <a:ext uri="{9D8B030D-6E8A-4147-A177-3AD203B41FA5}">
                      <a16:colId xmlns:a16="http://schemas.microsoft.com/office/drawing/2014/main" val="1863884609"/>
                    </a:ext>
                  </a:extLst>
                </a:gridCol>
                <a:gridCol w="656703">
                  <a:extLst>
                    <a:ext uri="{9D8B030D-6E8A-4147-A177-3AD203B41FA5}">
                      <a16:colId xmlns:a16="http://schemas.microsoft.com/office/drawing/2014/main" val="681472549"/>
                    </a:ext>
                  </a:extLst>
                </a:gridCol>
              </a:tblGrid>
              <a:tr h="164048">
                <a:tc rowSpan="2">
                  <a:txBody>
                    <a:bodyPr/>
                    <a:lstStyle/>
                    <a:p>
                      <a:pPr algn="ctr">
                        <a:spcAft>
                          <a:spcPts val="0"/>
                        </a:spcAft>
                      </a:pPr>
                      <a:r>
                        <a:rPr lang="en-GB" sz="1000">
                          <a:effectLst/>
                          <a:latin typeface="Calibri" panose="020F0502020204030204" pitchFamily="34" charset="0"/>
                          <a:ea typeface="Calibri" panose="020F0502020204030204" pitchFamily="34" charset="0"/>
                        </a:rPr>
                        <a:t>Change Request Number</a:t>
                      </a:r>
                    </a:p>
                  </a:txBody>
                  <a:tcPr marL="7863" marR="7863" marT="1147" marB="1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rowSpan="2">
                  <a:txBody>
                    <a:bodyPr/>
                    <a:lstStyle/>
                    <a:p>
                      <a:pPr algn="ctr">
                        <a:spcAft>
                          <a:spcPts val="0"/>
                        </a:spcAft>
                      </a:pPr>
                      <a:r>
                        <a:rPr lang="en-GB" sz="1000">
                          <a:effectLst/>
                          <a:latin typeface="Calibri" panose="020F0502020204030204" pitchFamily="34" charset="0"/>
                          <a:ea typeface="Calibri" panose="020F0502020204030204" pitchFamily="34" charset="0"/>
                        </a:rPr>
                        <a:t>Impacted </a:t>
                      </a:r>
                    </a:p>
                    <a:p>
                      <a:pPr algn="ctr">
                        <a:spcAft>
                          <a:spcPts val="0"/>
                        </a:spcAft>
                      </a:pPr>
                      <a:r>
                        <a:rPr lang="en-GB" sz="1000">
                          <a:effectLst/>
                          <a:latin typeface="Calibri" panose="020F0502020204030204" pitchFamily="34" charset="0"/>
                          <a:ea typeface="Calibri" panose="020F0502020204030204" pitchFamily="34" charset="0"/>
                        </a:rPr>
                        <a:t>System</a:t>
                      </a:r>
                    </a:p>
                  </a:txBody>
                  <a:tcPr marL="7863" marR="7863" marT="1147" marB="1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gridSpan="5">
                  <a:txBody>
                    <a:bodyPr/>
                    <a:lstStyle/>
                    <a:p>
                      <a:pPr algn="ctr">
                        <a:spcAft>
                          <a:spcPts val="0"/>
                        </a:spcAft>
                      </a:pPr>
                      <a:r>
                        <a:rPr lang="en-GB" sz="1000">
                          <a:effectLst/>
                          <a:latin typeface="Calibri" panose="020F0502020204030204" pitchFamily="34" charset="0"/>
                          <a:ea typeface="Calibri" panose="020F0502020204030204" pitchFamily="34" charset="0"/>
                        </a:rPr>
                        <a:t>Outage Duration</a:t>
                      </a:r>
                    </a:p>
                  </a:txBody>
                  <a:tcPr marL="7863" marR="7863" marT="1147" marB="1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a:spcAft>
                          <a:spcPts val="0"/>
                        </a:spcAft>
                      </a:pPr>
                      <a:r>
                        <a:rPr lang="en-GB" sz="1000">
                          <a:effectLst/>
                          <a:latin typeface="Calibri" panose="020F0502020204030204" pitchFamily="34" charset="0"/>
                          <a:ea typeface="Calibri" panose="020F0502020204030204" pitchFamily="34" charset="0"/>
                        </a:rPr>
                        <a:t>Committee Notified </a:t>
                      </a:r>
                    </a:p>
                    <a:p>
                      <a:pPr algn="ctr">
                        <a:spcAft>
                          <a:spcPts val="0"/>
                        </a:spcAft>
                      </a:pPr>
                      <a:r>
                        <a:rPr lang="en-GB" sz="1000">
                          <a:effectLst/>
                          <a:latin typeface="Calibri" panose="020F0502020204030204" pitchFamily="34" charset="0"/>
                          <a:ea typeface="Calibri" panose="020F0502020204030204" pitchFamily="34" charset="0"/>
                        </a:rPr>
                        <a:t>Date</a:t>
                      </a:r>
                    </a:p>
                  </a:txBody>
                  <a:tcPr marL="7863" marR="7863" marT="1147" marB="1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1557949880"/>
                  </a:ext>
                </a:extLst>
              </a:tr>
              <a:tr h="325657">
                <a:tc vMerge="1">
                  <a:txBody>
                    <a:bodyPr/>
                    <a:lstStyle/>
                    <a:p>
                      <a:endParaRPr lang="en-GB"/>
                    </a:p>
                  </a:txBody>
                  <a:tcPr/>
                </a:tc>
                <a:tc vMerge="1">
                  <a:txBody>
                    <a:bodyPr/>
                    <a:lstStyle/>
                    <a:p>
                      <a:endParaRPr lang="en-GB"/>
                    </a:p>
                  </a:txBody>
                  <a:tcPr/>
                </a:tc>
                <a:tc>
                  <a:txBody>
                    <a:bodyPr/>
                    <a:lstStyle/>
                    <a:p>
                      <a:pPr algn="ctr">
                        <a:spcAft>
                          <a:spcPts val="0"/>
                        </a:spcAft>
                      </a:pPr>
                      <a:r>
                        <a:rPr lang="en-GB" sz="1000">
                          <a:effectLst/>
                          <a:latin typeface="Calibri" panose="020F0502020204030204" pitchFamily="34" charset="0"/>
                          <a:ea typeface="Calibri" panose="020F0502020204030204" pitchFamily="34" charset="0"/>
                        </a:rPr>
                        <a:t>Start Date</a:t>
                      </a:r>
                    </a:p>
                  </a:txBody>
                  <a:tcPr marL="7863" marR="7863" marT="1147" marB="1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spcAft>
                          <a:spcPts val="0"/>
                        </a:spcAft>
                      </a:pPr>
                      <a:r>
                        <a:rPr lang="en-GB" sz="1000">
                          <a:effectLst/>
                          <a:latin typeface="Calibri" panose="020F0502020204030204" pitchFamily="34" charset="0"/>
                          <a:ea typeface="Calibri" panose="020F0502020204030204" pitchFamily="34" charset="0"/>
                        </a:rPr>
                        <a:t>Start </a:t>
                      </a:r>
                    </a:p>
                    <a:p>
                      <a:pPr algn="ctr">
                        <a:spcAft>
                          <a:spcPts val="0"/>
                        </a:spcAft>
                      </a:pPr>
                      <a:r>
                        <a:rPr lang="en-GB" sz="1000">
                          <a:effectLst/>
                          <a:latin typeface="Calibri" panose="020F0502020204030204" pitchFamily="34" charset="0"/>
                          <a:ea typeface="Calibri" panose="020F0502020204030204" pitchFamily="34" charset="0"/>
                        </a:rPr>
                        <a:t>Time</a:t>
                      </a:r>
                    </a:p>
                  </a:txBody>
                  <a:tcPr marL="7863" marR="7863" marT="1147" marB="1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spcAft>
                          <a:spcPts val="0"/>
                        </a:spcAft>
                      </a:pPr>
                      <a:r>
                        <a:rPr lang="en-GB" sz="1000">
                          <a:effectLst/>
                          <a:latin typeface="Calibri" panose="020F0502020204030204" pitchFamily="34" charset="0"/>
                          <a:ea typeface="Calibri" panose="020F0502020204030204" pitchFamily="34" charset="0"/>
                        </a:rPr>
                        <a:t>End </a:t>
                      </a:r>
                    </a:p>
                    <a:p>
                      <a:pPr algn="ctr">
                        <a:spcAft>
                          <a:spcPts val="0"/>
                        </a:spcAft>
                      </a:pPr>
                      <a:r>
                        <a:rPr lang="en-GB" sz="1000">
                          <a:effectLst/>
                          <a:latin typeface="Calibri" panose="020F0502020204030204" pitchFamily="34" charset="0"/>
                          <a:ea typeface="Calibri" panose="020F0502020204030204" pitchFamily="34" charset="0"/>
                        </a:rPr>
                        <a:t>Date</a:t>
                      </a:r>
                    </a:p>
                  </a:txBody>
                  <a:tcPr marL="7863" marR="7863" marT="1147" marB="1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spcAft>
                          <a:spcPts val="0"/>
                        </a:spcAft>
                      </a:pPr>
                      <a:r>
                        <a:rPr lang="en-GB" sz="1000">
                          <a:effectLst/>
                          <a:latin typeface="Calibri" panose="020F0502020204030204" pitchFamily="34" charset="0"/>
                          <a:ea typeface="Calibri" panose="020F0502020204030204" pitchFamily="34" charset="0"/>
                        </a:rPr>
                        <a:t>End Time</a:t>
                      </a:r>
                    </a:p>
                  </a:txBody>
                  <a:tcPr marL="7863" marR="7863" marT="1147" marB="1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spcAft>
                          <a:spcPts val="0"/>
                        </a:spcAft>
                      </a:pPr>
                      <a:r>
                        <a:rPr lang="en-GB" sz="1000">
                          <a:effectLst/>
                          <a:latin typeface="Calibri" panose="020F0502020204030204" pitchFamily="34" charset="0"/>
                          <a:ea typeface="Calibri" panose="020F0502020204030204" pitchFamily="34" charset="0"/>
                        </a:rPr>
                        <a:t>Brief Description</a:t>
                      </a:r>
                    </a:p>
                  </a:txBody>
                  <a:tcPr marL="7863" marR="7863" marT="1147" marB="1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vMerge="1">
                  <a:txBody>
                    <a:bodyPr/>
                    <a:lstStyle/>
                    <a:p>
                      <a:endParaRPr lang="en-GB"/>
                    </a:p>
                  </a:txBody>
                  <a:tcPr/>
                </a:tc>
                <a:extLst>
                  <a:ext uri="{0D108BD9-81ED-4DB2-BD59-A6C34878D82A}">
                    <a16:rowId xmlns:a16="http://schemas.microsoft.com/office/drawing/2014/main" val="3722901420"/>
                  </a:ext>
                </a:extLst>
              </a:tr>
              <a:tr h="480103">
                <a:tc>
                  <a:txBody>
                    <a:bodyPr/>
                    <a:lstStyle/>
                    <a:p>
                      <a:r>
                        <a:rPr lang="en-GB" sz="1000">
                          <a:effectLst/>
                          <a:latin typeface="Calibri" panose="020F0502020204030204" pitchFamily="34" charset="0"/>
                          <a:ea typeface="Calibri" panose="020F0502020204030204" pitchFamily="34" charset="0"/>
                        </a:rPr>
                        <a:t>XRN 5301</a:t>
                      </a:r>
                    </a:p>
                  </a:txBody>
                  <a:tcPr marL="17780" marR="17780" marT="2540" marB="25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err="1">
                          <a:effectLst/>
                          <a:latin typeface="Calibri" panose="020F0502020204030204" pitchFamily="34" charset="0"/>
                          <a:ea typeface="Calibri" panose="020F0502020204030204" pitchFamily="34" charset="0"/>
                        </a:rPr>
                        <a:t>UKLink</a:t>
                      </a:r>
                      <a:r>
                        <a:rPr lang="en-GB" sz="1000">
                          <a:effectLst/>
                          <a:latin typeface="Calibri" panose="020F0502020204030204" pitchFamily="34" charset="0"/>
                          <a:ea typeface="Calibri" panose="020F0502020204030204" pitchFamily="34" charset="0"/>
                        </a:rPr>
                        <a:t> Portal</a:t>
                      </a:r>
                    </a:p>
                  </a:txBody>
                  <a:tcPr marL="17780" marR="17780" marT="2540" marB="25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a:effectLst/>
                          <a:latin typeface="Calibri" panose="020F0502020204030204" pitchFamily="34" charset="0"/>
                          <a:ea typeface="Calibri" panose="020F0502020204030204" pitchFamily="34" charset="0"/>
                        </a:rPr>
                        <a:t>02/07/2022</a:t>
                      </a:r>
                    </a:p>
                  </a:txBody>
                  <a:tcPr marL="17780" marR="17780" marT="2540" marB="25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a:effectLst/>
                          <a:latin typeface="Calibri" panose="020F0502020204030204" pitchFamily="34" charset="0"/>
                          <a:ea typeface="Calibri" panose="020F0502020204030204" pitchFamily="34" charset="0"/>
                        </a:rPr>
                        <a:t>09:00</a:t>
                      </a:r>
                    </a:p>
                  </a:txBody>
                  <a:tcPr marL="17780" marR="17780" marT="2540" marB="25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a:effectLst/>
                          <a:latin typeface="Calibri" panose="020F0502020204030204" pitchFamily="34" charset="0"/>
                          <a:ea typeface="Calibri" panose="020F0502020204030204" pitchFamily="34" charset="0"/>
                        </a:rPr>
                        <a:t>04/07/2022</a:t>
                      </a:r>
                    </a:p>
                  </a:txBody>
                  <a:tcPr marL="17780" marR="17780" marT="2540" marB="25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a:effectLst/>
                          <a:latin typeface="Calibri" panose="020F0502020204030204" pitchFamily="34" charset="0"/>
                          <a:ea typeface="Calibri" panose="020F0502020204030204" pitchFamily="34" charset="0"/>
                        </a:rPr>
                        <a:t>07:00</a:t>
                      </a:r>
                    </a:p>
                  </a:txBody>
                  <a:tcPr marL="17780" marR="17780" marT="2540" marB="25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a:effectLst/>
                          <a:latin typeface="Calibri" panose="020F0502020204030204" pitchFamily="34" charset="0"/>
                          <a:ea typeface="Calibri" panose="020F0502020204030204" pitchFamily="34" charset="0"/>
                        </a:rPr>
                        <a:t>As part of the UK Link move to Cloud Programme, an extended outage will be required to complete implementation and cutover activities for the new DES &amp; Portal screens. </a:t>
                      </a:r>
                      <a:br>
                        <a:rPr lang="en-GB" sz="1000">
                          <a:effectLst/>
                          <a:latin typeface="Calibri" panose="020F0502020204030204" pitchFamily="34" charset="0"/>
                          <a:ea typeface="Calibri" panose="020F0502020204030204" pitchFamily="34" charset="0"/>
                        </a:rPr>
                      </a:br>
                      <a:r>
                        <a:rPr lang="en-US" sz="1000">
                          <a:effectLst/>
                          <a:latin typeface="Calibri" panose="020F0502020204030204" pitchFamily="34" charset="0"/>
                          <a:ea typeface="Calibri" panose="020F0502020204030204" pitchFamily="34" charset="0"/>
                        </a:rPr>
                        <a:t>These systems will be unavailable for use from 2nd July 09:00 to 4th July 07:00</a:t>
                      </a:r>
                    </a:p>
                  </a:txBody>
                  <a:tcPr marL="17780" marR="17780" marT="2540" marB="25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00">
                          <a:effectLst/>
                          <a:latin typeface="Calibri" panose="020F0502020204030204" pitchFamily="34" charset="0"/>
                          <a:ea typeface="Calibri" panose="020F0502020204030204" pitchFamily="34" charset="0"/>
                        </a:rPr>
                        <a:t>09/02/2022</a:t>
                      </a:r>
                    </a:p>
                    <a:p>
                      <a:pPr algn="ctr"/>
                      <a:r>
                        <a:rPr lang="en-GB" sz="1000" b="1">
                          <a:effectLst/>
                          <a:latin typeface="Calibri" panose="020F0502020204030204" pitchFamily="34" charset="0"/>
                          <a:ea typeface="Calibri" panose="020F0502020204030204" pitchFamily="34" charset="0"/>
                        </a:rPr>
                        <a:t>Dates updated</a:t>
                      </a:r>
                    </a:p>
                  </a:txBody>
                  <a:tcPr marL="17780" marR="17780" marT="2540" marB="25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9925366"/>
                  </a:ext>
                </a:extLst>
              </a:tr>
              <a:tr h="928923">
                <a:tc>
                  <a:txBody>
                    <a:bodyPr/>
                    <a:lstStyle/>
                    <a:p>
                      <a:r>
                        <a:rPr lang="en-GB" sz="1000">
                          <a:effectLst/>
                          <a:latin typeface="Calibri" panose="020F0502020204030204" pitchFamily="34" charset="0"/>
                          <a:ea typeface="Calibri" panose="020F0502020204030204" pitchFamily="34" charset="0"/>
                        </a:rPr>
                        <a:t>CHG0033709</a:t>
                      </a: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a:effectLst/>
                          <a:latin typeface="Calibri" panose="020F0502020204030204" pitchFamily="34" charset="0"/>
                          <a:ea typeface="Calibri" panose="020F0502020204030204" pitchFamily="34" charset="0"/>
                        </a:rPr>
                        <a:t>Gemini</a:t>
                      </a: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a:effectLst/>
                          <a:latin typeface="Calibri" panose="020F0502020204030204" pitchFamily="34" charset="0"/>
                          <a:ea typeface="Calibri" panose="020F0502020204030204" pitchFamily="34" charset="0"/>
                        </a:rPr>
                        <a:t>18/06/2022</a:t>
                      </a: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a:effectLst/>
                          <a:latin typeface="Calibri" panose="020F0502020204030204" pitchFamily="34" charset="0"/>
                          <a:ea typeface="Calibri" panose="020F0502020204030204" pitchFamily="34" charset="0"/>
                        </a:rPr>
                        <a:t>03:15</a:t>
                      </a: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a:effectLst/>
                          <a:latin typeface="Calibri" panose="020F0502020204030204" pitchFamily="34" charset="0"/>
                          <a:ea typeface="Calibri" panose="020F0502020204030204" pitchFamily="34" charset="0"/>
                        </a:rPr>
                        <a:t>18/06/2022</a:t>
                      </a: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a:effectLst/>
                          <a:latin typeface="Calibri" panose="020F0502020204030204" pitchFamily="34" charset="0"/>
                          <a:ea typeface="Calibri" panose="020F0502020204030204" pitchFamily="34" charset="0"/>
                        </a:rPr>
                        <a:t>07:30</a:t>
                      </a: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b="1" u="sng">
                          <a:effectLst/>
                          <a:latin typeface="Calibri" panose="020F0502020204030204" pitchFamily="34" charset="0"/>
                          <a:ea typeface="Calibri" panose="020F0502020204030204" pitchFamily="34" charset="0"/>
                        </a:rPr>
                        <a:t>Gemini Disaster Recovery Test 2022</a:t>
                      </a:r>
                      <a:br>
                        <a:rPr lang="en-GB" sz="1000" b="1" u="sng">
                          <a:effectLst/>
                          <a:latin typeface="Calibri" panose="020F0502020204030204" pitchFamily="34" charset="0"/>
                          <a:ea typeface="Calibri" panose="020F0502020204030204" pitchFamily="34" charset="0"/>
                        </a:rPr>
                      </a:br>
                      <a:r>
                        <a:rPr lang="en-GB" sz="1000">
                          <a:effectLst/>
                          <a:latin typeface="Calibri" panose="020F0502020204030204" pitchFamily="34" charset="0"/>
                          <a:ea typeface="Calibri" panose="020F0502020204030204" pitchFamily="34" charset="0"/>
                        </a:rPr>
                        <a:t>This is an annual activity to confirm Gemini services can be migrated to a secondary data centre location should there be a catastrophic failure within the primary data centre.</a:t>
                      </a:r>
                      <a:br>
                        <a:rPr lang="en-GB" sz="1000">
                          <a:effectLst/>
                          <a:latin typeface="Calibri" panose="020F0502020204030204" pitchFamily="34" charset="0"/>
                          <a:ea typeface="Calibri" panose="020F0502020204030204" pitchFamily="34" charset="0"/>
                        </a:rPr>
                      </a:br>
                      <a:r>
                        <a:rPr lang="en-GB" sz="1000">
                          <a:effectLst/>
                          <a:latin typeface="Calibri" panose="020F0502020204030204" pitchFamily="34" charset="0"/>
                          <a:ea typeface="Calibri" panose="020F0502020204030204" pitchFamily="34" charset="0"/>
                        </a:rPr>
                        <a:t>During this phase of the test Gemini services will failover from the primary site to the secondary site. </a:t>
                      </a:r>
                      <a:br>
                        <a:rPr lang="en-GB" sz="1000">
                          <a:effectLst/>
                          <a:latin typeface="Calibri" panose="020F0502020204030204" pitchFamily="34" charset="0"/>
                          <a:ea typeface="Calibri" panose="020F0502020204030204" pitchFamily="34" charset="0"/>
                        </a:rPr>
                      </a:br>
                      <a:r>
                        <a:rPr lang="en-GB" sz="1000">
                          <a:effectLst/>
                          <a:latin typeface="Calibri" panose="020F0502020204030204" pitchFamily="34" charset="0"/>
                          <a:ea typeface="Calibri" panose="020F0502020204030204" pitchFamily="34" charset="0"/>
                        </a:rPr>
                        <a:t>The activity starts within the scheduled maintenance window and the system will operate normally during times where there is no outage. </a:t>
                      </a: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00">
                          <a:effectLst/>
                          <a:latin typeface="Calibri" panose="020F0502020204030204" pitchFamily="34" charset="0"/>
                          <a:ea typeface="Calibri" panose="020F0502020204030204" pitchFamily="34" charset="0"/>
                        </a:rPr>
                        <a:t>13/04/2022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effectLst/>
                          <a:latin typeface="Calibri" panose="020F0502020204030204" pitchFamily="34" charset="0"/>
                          <a:ea typeface="Calibri" panose="020F0502020204030204" pitchFamily="34" charset="0"/>
                        </a:rPr>
                        <a:t>Dates and RFC number updated</a:t>
                      </a:r>
                      <a:endParaRPr lang="en-GB" sz="1000">
                        <a:effectLst/>
                        <a:latin typeface="Calibri" panose="020F0502020204030204" pitchFamily="34" charset="0"/>
                        <a:ea typeface="Calibri" panose="020F0502020204030204" pitchFamily="34" charset="0"/>
                      </a:endParaRP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3429830"/>
                  </a:ext>
                </a:extLst>
              </a:tr>
              <a:tr h="685739">
                <a:tc>
                  <a:txBody>
                    <a:bodyPr/>
                    <a:lstStyle/>
                    <a:p>
                      <a:r>
                        <a:rPr lang="en-GB" sz="1000">
                          <a:effectLst/>
                          <a:latin typeface="Calibri" panose="020F0502020204030204" pitchFamily="34" charset="0"/>
                          <a:ea typeface="Calibri" panose="020F0502020204030204" pitchFamily="34" charset="0"/>
                        </a:rPr>
                        <a:t>CHG0033709</a:t>
                      </a: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a:effectLst/>
                          <a:latin typeface="Calibri" panose="020F0502020204030204" pitchFamily="34" charset="0"/>
                          <a:ea typeface="Calibri" panose="020F0502020204030204" pitchFamily="34" charset="0"/>
                        </a:rPr>
                        <a:t>Gemini</a:t>
                      </a: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a:effectLst/>
                          <a:latin typeface="Calibri" panose="020F0502020204030204" pitchFamily="34" charset="0"/>
                          <a:ea typeface="Calibri" panose="020F0502020204030204" pitchFamily="34" charset="0"/>
                        </a:rPr>
                        <a:t>19/06/2022</a:t>
                      </a: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a:effectLst/>
                          <a:latin typeface="Calibri" panose="020F0502020204030204" pitchFamily="34" charset="0"/>
                          <a:ea typeface="Calibri" panose="020F0502020204030204" pitchFamily="34" charset="0"/>
                        </a:rPr>
                        <a:t>03:00</a:t>
                      </a: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a:effectLst/>
                          <a:latin typeface="Calibri" panose="020F0502020204030204" pitchFamily="34" charset="0"/>
                          <a:ea typeface="Calibri" panose="020F0502020204030204" pitchFamily="34" charset="0"/>
                        </a:rPr>
                        <a:t>19/06/2022</a:t>
                      </a: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a:effectLst/>
                          <a:latin typeface="Calibri" panose="020F0502020204030204" pitchFamily="34" charset="0"/>
                          <a:ea typeface="Calibri" panose="020F0502020204030204" pitchFamily="34" charset="0"/>
                        </a:rPr>
                        <a:t>07:30</a:t>
                      </a: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b="1" u="sng">
                          <a:effectLst/>
                          <a:latin typeface="Calibri" panose="020F0502020204030204" pitchFamily="34" charset="0"/>
                          <a:ea typeface="Calibri" panose="020F0502020204030204" pitchFamily="34" charset="0"/>
                        </a:rPr>
                        <a:t>Gemini Disaster Recovery Test 2022</a:t>
                      </a:r>
                      <a:br>
                        <a:rPr lang="en-GB" sz="1000" b="1" u="sng">
                          <a:effectLst/>
                          <a:latin typeface="Calibri" panose="020F0502020204030204" pitchFamily="34" charset="0"/>
                          <a:ea typeface="Calibri" panose="020F0502020204030204" pitchFamily="34" charset="0"/>
                        </a:rPr>
                      </a:br>
                      <a:r>
                        <a:rPr lang="en-GB" sz="1000">
                          <a:effectLst/>
                          <a:latin typeface="Calibri" panose="020F0502020204030204" pitchFamily="34" charset="0"/>
                          <a:ea typeface="Calibri" panose="020F0502020204030204" pitchFamily="34" charset="0"/>
                        </a:rPr>
                        <a:t>During this phase of the test Gemini services will failback from the secondary site to the primary site.</a:t>
                      </a:r>
                      <a:br>
                        <a:rPr lang="en-GB" sz="1000">
                          <a:effectLst/>
                          <a:latin typeface="Calibri" panose="020F0502020204030204" pitchFamily="34" charset="0"/>
                          <a:ea typeface="Calibri" panose="020F0502020204030204" pitchFamily="34" charset="0"/>
                        </a:rPr>
                      </a:br>
                      <a:r>
                        <a:rPr lang="en-GB" sz="1000">
                          <a:effectLst/>
                          <a:latin typeface="Calibri" panose="020F0502020204030204" pitchFamily="34" charset="0"/>
                          <a:ea typeface="Calibri" panose="020F0502020204030204" pitchFamily="34" charset="0"/>
                        </a:rPr>
                        <a:t>Again the activity starts within the scheduled maintenance window and the system will operate normally during times where there is no outage.</a:t>
                      </a: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00">
                          <a:effectLst/>
                          <a:latin typeface="Calibri" panose="020F0502020204030204" pitchFamily="34" charset="0"/>
                          <a:ea typeface="Calibri" panose="020F0502020204030204" pitchFamily="34" charset="0"/>
                        </a:rPr>
                        <a:t>13/04/2022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effectLst/>
                          <a:latin typeface="Calibri" panose="020F0502020204030204" pitchFamily="34" charset="0"/>
                          <a:ea typeface="Calibri" panose="020F0502020204030204" pitchFamily="34" charset="0"/>
                        </a:rPr>
                        <a:t>Dates and RFC number updated</a:t>
                      </a:r>
                      <a:endParaRPr lang="en-GB" sz="1000">
                        <a:effectLst/>
                        <a:latin typeface="Calibri" panose="020F0502020204030204" pitchFamily="34" charset="0"/>
                        <a:ea typeface="Calibri" panose="020F0502020204030204" pitchFamily="34" charset="0"/>
                      </a:endParaRP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1941918"/>
                  </a:ext>
                </a:extLst>
              </a:tr>
              <a:tr h="1083315">
                <a:tc>
                  <a:txBody>
                    <a:bodyPr/>
                    <a:lstStyle/>
                    <a:p>
                      <a:r>
                        <a:rPr lang="en-GB" sz="1000">
                          <a:effectLst/>
                          <a:latin typeface="Calibri" panose="020F0502020204030204" pitchFamily="34" charset="0"/>
                          <a:ea typeface="Calibri" panose="020F0502020204030204" pitchFamily="34" charset="0"/>
                        </a:rPr>
                        <a:t>CHG0033562</a:t>
                      </a: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a:effectLst/>
                          <a:latin typeface="Calibri" panose="020F0502020204030204" pitchFamily="34" charset="0"/>
                          <a:ea typeface="Calibri" panose="020F0502020204030204" pitchFamily="34" charset="0"/>
                        </a:rPr>
                        <a:t>CMS</a:t>
                      </a: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a:effectLst/>
                          <a:latin typeface="Calibri" panose="020F0502020204030204" pitchFamily="34" charset="0"/>
                          <a:ea typeface="Calibri" panose="020F0502020204030204" pitchFamily="34" charset="0"/>
                        </a:rPr>
                        <a:t>16/07/2022</a:t>
                      </a: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a:effectLst/>
                          <a:latin typeface="Calibri" panose="020F0502020204030204" pitchFamily="34" charset="0"/>
                          <a:ea typeface="Calibri" panose="020F0502020204030204" pitchFamily="34" charset="0"/>
                        </a:rPr>
                        <a:t>00:00</a:t>
                      </a: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a:effectLst/>
                          <a:latin typeface="Calibri" panose="020F0502020204030204" pitchFamily="34" charset="0"/>
                          <a:ea typeface="Calibri" panose="020F0502020204030204" pitchFamily="34" charset="0"/>
                        </a:rPr>
                        <a:t>16/07/2022</a:t>
                      </a: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a:effectLst/>
                          <a:latin typeface="Calibri" panose="020F0502020204030204" pitchFamily="34" charset="0"/>
                          <a:ea typeface="Calibri" panose="020F0502020204030204" pitchFamily="34" charset="0"/>
                        </a:rPr>
                        <a:t>07:00</a:t>
                      </a: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b="1" u="sng">
                          <a:effectLst/>
                          <a:latin typeface="Calibri" panose="020F0502020204030204" pitchFamily="34" charset="0"/>
                          <a:ea typeface="Calibri" panose="020F0502020204030204" pitchFamily="34" charset="0"/>
                        </a:rPr>
                        <a:t>CMS Disaster Recovery Test 2022</a:t>
                      </a:r>
                      <a:br>
                        <a:rPr lang="en-GB" sz="1000" b="1" u="sng">
                          <a:effectLst/>
                          <a:latin typeface="Calibri" panose="020F0502020204030204" pitchFamily="34" charset="0"/>
                          <a:ea typeface="Calibri" panose="020F0502020204030204" pitchFamily="34" charset="0"/>
                        </a:rPr>
                      </a:br>
                      <a:r>
                        <a:rPr lang="en-GB" sz="1000">
                          <a:effectLst/>
                          <a:latin typeface="Calibri" panose="020F0502020204030204" pitchFamily="34" charset="0"/>
                          <a:ea typeface="Calibri" panose="020F0502020204030204" pitchFamily="34" charset="0"/>
                        </a:rPr>
                        <a:t>This is an annual activity to confirm CMS (Contact Management Service) services can be migrated to a secondary data centre location should there be a catastrophic failure within the primary data centre.</a:t>
                      </a:r>
                    </a:p>
                    <a:p>
                      <a:r>
                        <a:rPr lang="en-GB" sz="1000">
                          <a:effectLst/>
                          <a:latin typeface="Calibri" panose="020F0502020204030204" pitchFamily="34" charset="0"/>
                          <a:ea typeface="Calibri" panose="020F0502020204030204" pitchFamily="34" charset="0"/>
                        </a:rPr>
                        <a:t>During this phase of the test CMS services will failover from the primary site to the secondary site. </a:t>
                      </a:r>
                      <a:br>
                        <a:rPr lang="en-GB" sz="1000" b="1" u="sng">
                          <a:effectLst/>
                          <a:latin typeface="Calibri" panose="020F0502020204030204" pitchFamily="34" charset="0"/>
                          <a:ea typeface="Calibri" panose="020F0502020204030204" pitchFamily="34" charset="0"/>
                        </a:rPr>
                      </a:br>
                      <a:r>
                        <a:rPr lang="en-GB" sz="1000" b="1">
                          <a:effectLst/>
                          <a:latin typeface="Calibri" panose="020F0502020204030204" pitchFamily="34" charset="0"/>
                          <a:ea typeface="Calibri" panose="020F0502020204030204" pitchFamily="34" charset="0"/>
                        </a:rPr>
                        <a:t>NOTE: This activity will run during the normal CMS maintenance window so no extended outage is expected however if we experience issues when the system is released there may be an extended outage until 11:00 as we revert the system back</a:t>
                      </a:r>
                      <a:endParaRPr lang="en-GB" sz="1000">
                        <a:effectLst/>
                        <a:latin typeface="Calibri" panose="020F0502020204030204" pitchFamily="34" charset="0"/>
                        <a:ea typeface="Calibri" panose="020F0502020204030204" pitchFamily="34" charset="0"/>
                      </a:endParaRP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00">
                          <a:effectLst/>
                          <a:latin typeface="Calibri" panose="020F0502020204030204" pitchFamily="34" charset="0"/>
                          <a:ea typeface="Calibri" panose="020F0502020204030204" pitchFamily="34" charset="0"/>
                        </a:rPr>
                        <a:t>08/06/22</a:t>
                      </a:r>
                    </a:p>
                    <a:p>
                      <a:pPr algn="ctr"/>
                      <a:r>
                        <a:rPr lang="en-GB" sz="1000" b="1">
                          <a:effectLst/>
                          <a:latin typeface="Calibri" panose="020F0502020204030204" pitchFamily="34" charset="0"/>
                          <a:ea typeface="Calibri" panose="020F0502020204030204" pitchFamily="34" charset="0"/>
                        </a:rPr>
                        <a:t>New</a:t>
                      </a: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2616355"/>
                  </a:ext>
                </a:extLst>
              </a:tr>
              <a:tr h="843831">
                <a:tc>
                  <a:txBody>
                    <a:bodyPr/>
                    <a:lstStyle/>
                    <a:p>
                      <a:r>
                        <a:rPr lang="en-GB" sz="1000">
                          <a:effectLst/>
                          <a:latin typeface="Calibri" panose="020F0502020204030204" pitchFamily="34" charset="0"/>
                          <a:ea typeface="Calibri" panose="020F0502020204030204" pitchFamily="34" charset="0"/>
                        </a:rPr>
                        <a:t>CHG0033562</a:t>
                      </a: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a:effectLst/>
                          <a:latin typeface="Calibri" panose="020F0502020204030204" pitchFamily="34" charset="0"/>
                          <a:ea typeface="Calibri" panose="020F0502020204030204" pitchFamily="34" charset="0"/>
                        </a:rPr>
                        <a:t>CMS</a:t>
                      </a: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a:effectLst/>
                          <a:latin typeface="Calibri" panose="020F0502020204030204" pitchFamily="34" charset="0"/>
                          <a:ea typeface="Calibri" panose="020F0502020204030204" pitchFamily="34" charset="0"/>
                        </a:rPr>
                        <a:t>17/07/2022</a:t>
                      </a: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a:effectLst/>
                          <a:latin typeface="Calibri" panose="020F0502020204030204" pitchFamily="34" charset="0"/>
                          <a:ea typeface="Calibri" panose="020F0502020204030204" pitchFamily="34" charset="0"/>
                        </a:rPr>
                        <a:t>00:00</a:t>
                      </a: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a:effectLst/>
                          <a:latin typeface="Calibri" panose="020F0502020204030204" pitchFamily="34" charset="0"/>
                          <a:ea typeface="Calibri" panose="020F0502020204030204" pitchFamily="34" charset="0"/>
                        </a:rPr>
                        <a:t>17/07/2022</a:t>
                      </a: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a:effectLst/>
                          <a:latin typeface="Calibri" panose="020F0502020204030204" pitchFamily="34" charset="0"/>
                          <a:ea typeface="Calibri" panose="020F0502020204030204" pitchFamily="34" charset="0"/>
                        </a:rPr>
                        <a:t>07:00</a:t>
                      </a: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b="1" u="sng">
                          <a:effectLst/>
                          <a:latin typeface="Calibri" panose="020F0502020204030204" pitchFamily="34" charset="0"/>
                          <a:ea typeface="Calibri" panose="020F0502020204030204" pitchFamily="34" charset="0"/>
                        </a:rPr>
                        <a:t>CMS Disaster Recovery Test 2022</a:t>
                      </a:r>
                      <a:endParaRPr lang="en-GB" sz="1000">
                        <a:effectLst/>
                        <a:latin typeface="Calibri" panose="020F0502020204030204" pitchFamily="34" charset="0"/>
                        <a:ea typeface="Calibri" panose="020F0502020204030204" pitchFamily="34" charset="0"/>
                      </a:endParaRPr>
                    </a:p>
                    <a:p>
                      <a:r>
                        <a:rPr lang="en-GB" sz="1000">
                          <a:effectLst/>
                          <a:latin typeface="Calibri" panose="020F0502020204030204" pitchFamily="34" charset="0"/>
                          <a:ea typeface="Calibri" panose="020F0502020204030204" pitchFamily="34" charset="0"/>
                        </a:rPr>
                        <a:t>During this phase of the test CMS services will failback from the secondary site to the primary site.</a:t>
                      </a:r>
                      <a:br>
                        <a:rPr lang="en-GB" sz="1000" b="1" u="sng">
                          <a:effectLst/>
                          <a:latin typeface="Calibri" panose="020F0502020204030204" pitchFamily="34" charset="0"/>
                          <a:ea typeface="Calibri" panose="020F0502020204030204" pitchFamily="34" charset="0"/>
                        </a:rPr>
                      </a:br>
                      <a:r>
                        <a:rPr lang="en-GB" sz="1000" b="1">
                          <a:effectLst/>
                          <a:latin typeface="Calibri" panose="020F0502020204030204" pitchFamily="34" charset="0"/>
                          <a:ea typeface="Calibri" panose="020F0502020204030204" pitchFamily="34" charset="0"/>
                        </a:rPr>
                        <a:t>NOTE: This activity will run during the normal CMS maintenance window so no extended outage is expected however if we experience issues when the system is released there may be an extended outage until 11:00 as we revert the system back</a:t>
                      </a:r>
                      <a:endParaRPr lang="en-GB" sz="1000">
                        <a:effectLst/>
                        <a:latin typeface="Calibri" panose="020F0502020204030204" pitchFamily="34" charset="0"/>
                        <a:ea typeface="Calibri" panose="020F0502020204030204" pitchFamily="34" charset="0"/>
                      </a:endParaRP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00">
                          <a:effectLst/>
                          <a:latin typeface="Calibri" panose="020F0502020204030204" pitchFamily="34" charset="0"/>
                          <a:ea typeface="Calibri" panose="020F0502020204030204" pitchFamily="34" charset="0"/>
                        </a:rPr>
                        <a:t>08/06/22</a:t>
                      </a:r>
                    </a:p>
                    <a:p>
                      <a:pPr algn="ctr"/>
                      <a:r>
                        <a:rPr lang="en-GB" sz="1000" b="1">
                          <a:effectLst/>
                          <a:latin typeface="Calibri" panose="020F0502020204030204" pitchFamily="34" charset="0"/>
                          <a:ea typeface="Calibri" panose="020F0502020204030204" pitchFamily="34" charset="0"/>
                        </a:rPr>
                        <a:t>New</a:t>
                      </a: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833951"/>
                  </a:ext>
                </a:extLst>
              </a:tr>
            </a:tbl>
          </a:graphicData>
        </a:graphic>
      </p:graphicFrame>
    </p:spTree>
    <p:extLst>
      <p:ext uri="{BB962C8B-B14F-4D97-AF65-F5344CB8AC3E}">
        <p14:creationId xmlns:p14="http://schemas.microsoft.com/office/powerpoint/2010/main" val="5070125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99FAB-B12E-4E8E-B575-883DF6DB81A4}"/>
              </a:ext>
            </a:extLst>
          </p:cNvPr>
          <p:cNvSpPr>
            <a:spLocks noGrp="1"/>
          </p:cNvSpPr>
          <p:nvPr>
            <p:ph type="title"/>
          </p:nvPr>
        </p:nvSpPr>
        <p:spPr>
          <a:xfrm>
            <a:off x="457200" y="362018"/>
            <a:ext cx="8229600" cy="637580"/>
          </a:xfrm>
        </p:spPr>
        <p:txBody>
          <a:bodyPr/>
          <a:lstStyle/>
          <a:p>
            <a:r>
              <a:rPr lang="en-GB">
                <a:highlight>
                  <a:srgbClr val="FFFFFF"/>
                </a:highlight>
              </a:rPr>
              <a:t>Portfolio POAP</a:t>
            </a:r>
          </a:p>
        </p:txBody>
      </p:sp>
      <p:graphicFrame>
        <p:nvGraphicFramePr>
          <p:cNvPr id="3" name="Object 2">
            <a:extLst>
              <a:ext uri="{FF2B5EF4-FFF2-40B4-BE49-F238E27FC236}">
                <a16:creationId xmlns:a16="http://schemas.microsoft.com/office/drawing/2014/main" id="{716F11DC-F2FB-4EBC-993E-DDD448B8CAFE}"/>
              </a:ext>
            </a:extLst>
          </p:cNvPr>
          <p:cNvGraphicFramePr>
            <a:graphicFrameLocks noChangeAspect="1"/>
          </p:cNvGraphicFramePr>
          <p:nvPr>
            <p:extLst>
              <p:ext uri="{D42A27DB-BD31-4B8C-83A1-F6EECF244321}">
                <p14:modId xmlns:p14="http://schemas.microsoft.com/office/powerpoint/2010/main" val="524938210"/>
              </p:ext>
            </p:extLst>
          </p:nvPr>
        </p:nvGraphicFramePr>
        <p:xfrm>
          <a:off x="3894916" y="1974599"/>
          <a:ext cx="1354168" cy="1194301"/>
        </p:xfrm>
        <a:graphic>
          <a:graphicData uri="http://schemas.openxmlformats.org/presentationml/2006/ole">
            <mc:AlternateContent xmlns:mc="http://schemas.openxmlformats.org/markup-compatibility/2006">
              <mc:Choice xmlns:v="urn:schemas-microsoft-com:vml" Requires="v">
                <p:oleObj name="Acrobat Document" showAsIcon="1" r:id="rId2" imgW="914400" imgH="806400" progId="AcroExch.Document.DC">
                  <p:embed/>
                </p:oleObj>
              </mc:Choice>
              <mc:Fallback>
                <p:oleObj name="Acrobat Document" showAsIcon="1" r:id="rId2" imgW="914400" imgH="806400" progId="AcroExch.Document.DC">
                  <p:embed/>
                  <p:pic>
                    <p:nvPicPr>
                      <p:cNvPr id="3" name="Object 2">
                        <a:extLst>
                          <a:ext uri="{FF2B5EF4-FFF2-40B4-BE49-F238E27FC236}">
                            <a16:creationId xmlns:a16="http://schemas.microsoft.com/office/drawing/2014/main" id="{716F11DC-F2FB-4EBC-993E-DDD448B8CAFE}"/>
                          </a:ext>
                        </a:extLst>
                      </p:cNvPr>
                      <p:cNvPicPr/>
                      <p:nvPr/>
                    </p:nvPicPr>
                    <p:blipFill>
                      <a:blip r:embed="rId3"/>
                      <a:stretch>
                        <a:fillRect/>
                      </a:stretch>
                    </p:blipFill>
                    <p:spPr>
                      <a:xfrm>
                        <a:off x="3894916" y="1974599"/>
                        <a:ext cx="1354168" cy="1194301"/>
                      </a:xfrm>
                      <a:prstGeom prst="rect">
                        <a:avLst/>
                      </a:prstGeom>
                    </p:spPr>
                  </p:pic>
                </p:oleObj>
              </mc:Fallback>
            </mc:AlternateContent>
          </a:graphicData>
        </a:graphic>
      </p:graphicFrame>
    </p:spTree>
    <p:extLst>
      <p:ext uri="{BB962C8B-B14F-4D97-AF65-F5344CB8AC3E}">
        <p14:creationId xmlns:p14="http://schemas.microsoft.com/office/powerpoint/2010/main" val="12916258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CC0C-6A43-492C-87F0-21944FBAC77A}"/>
              </a:ext>
            </a:extLst>
          </p:cNvPr>
          <p:cNvSpPr>
            <a:spLocks noGrp="1"/>
          </p:cNvSpPr>
          <p:nvPr>
            <p:ph type="ctrTitle"/>
          </p:nvPr>
        </p:nvSpPr>
        <p:spPr>
          <a:xfrm>
            <a:off x="685800" y="1850624"/>
            <a:ext cx="7772400" cy="1102519"/>
          </a:xfrm>
        </p:spPr>
        <p:txBody>
          <a:bodyPr>
            <a:normAutofit fontScale="90000"/>
          </a:bodyPr>
          <a:lstStyle/>
          <a:p>
            <a:br>
              <a:rPr lang="en-GB">
                <a:latin typeface="+mn-lt"/>
                <a:cs typeface="Poppins Light"/>
              </a:rPr>
            </a:br>
            <a:r>
              <a:rPr lang="en-GB">
                <a:latin typeface="+mn-lt"/>
                <a:cs typeface="Poppins Light"/>
              </a:rPr>
              <a:t>Delivery Release Options for XRN5186 and XRN5091 and Possible Workarounds – For Information</a:t>
            </a:r>
            <a:br>
              <a:rPr lang="en-GB">
                <a:latin typeface="+mn-lt"/>
              </a:rPr>
            </a:br>
            <a:endParaRPr lang="en-GB">
              <a:latin typeface="+mn-lt"/>
            </a:endParaRPr>
          </a:p>
        </p:txBody>
      </p:sp>
    </p:spTree>
    <p:extLst>
      <p:ext uri="{BB962C8B-B14F-4D97-AF65-F5344CB8AC3E}">
        <p14:creationId xmlns:p14="http://schemas.microsoft.com/office/powerpoint/2010/main" val="37643943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120FA8-956C-47A1-A7AC-10A3597EE589}"/>
              </a:ext>
            </a:extLst>
          </p:cNvPr>
          <p:cNvSpPr>
            <a:spLocks noGrp="1"/>
          </p:cNvSpPr>
          <p:nvPr>
            <p:ph type="body" sz="quarter" idx="17"/>
          </p:nvPr>
        </p:nvSpPr>
        <p:spPr>
          <a:xfrm>
            <a:off x="421467" y="105411"/>
            <a:ext cx="8526467" cy="954107"/>
          </a:xfrm>
        </p:spPr>
        <p:txBody>
          <a:bodyPr/>
          <a:lstStyle/>
          <a:p>
            <a:pPr marL="0" indent="0">
              <a:spcBef>
                <a:spcPct val="0"/>
              </a:spcBef>
              <a:buNone/>
            </a:pPr>
            <a:r>
              <a:rPr lang="en-GB" sz="2800" b="1" kern="1200">
                <a:solidFill>
                  <a:srgbClr val="3E5AA8"/>
                </a:solidFill>
                <a:latin typeface="Arial"/>
                <a:cs typeface="Arial"/>
              </a:rPr>
              <a:t>Options for Delivering XRN5186 in advance of June 23</a:t>
            </a:r>
          </a:p>
        </p:txBody>
      </p:sp>
      <p:graphicFrame>
        <p:nvGraphicFramePr>
          <p:cNvPr id="4" name="Table 4">
            <a:extLst>
              <a:ext uri="{FF2B5EF4-FFF2-40B4-BE49-F238E27FC236}">
                <a16:creationId xmlns:a16="http://schemas.microsoft.com/office/drawing/2014/main" id="{B12B0677-C2F7-4118-9C4C-38539D15C92D}"/>
              </a:ext>
            </a:extLst>
          </p:cNvPr>
          <p:cNvGraphicFramePr>
            <a:graphicFrameLocks noGrp="1"/>
          </p:cNvGraphicFramePr>
          <p:nvPr/>
        </p:nvGraphicFramePr>
        <p:xfrm>
          <a:off x="65591" y="1005368"/>
          <a:ext cx="8882342" cy="3368579"/>
        </p:xfrm>
        <a:graphic>
          <a:graphicData uri="http://schemas.openxmlformats.org/drawingml/2006/table">
            <a:tbl>
              <a:tblPr firstRow="1" bandRow="1">
                <a:tableStyleId>{5C22544A-7EE6-4342-B048-85BDC9FD1C3A}</a:tableStyleId>
              </a:tblPr>
              <a:tblGrid>
                <a:gridCol w="1257683">
                  <a:extLst>
                    <a:ext uri="{9D8B030D-6E8A-4147-A177-3AD203B41FA5}">
                      <a16:colId xmlns:a16="http://schemas.microsoft.com/office/drawing/2014/main" val="2597372770"/>
                    </a:ext>
                  </a:extLst>
                </a:gridCol>
                <a:gridCol w="2628835">
                  <a:extLst>
                    <a:ext uri="{9D8B030D-6E8A-4147-A177-3AD203B41FA5}">
                      <a16:colId xmlns:a16="http://schemas.microsoft.com/office/drawing/2014/main" val="4220211389"/>
                    </a:ext>
                  </a:extLst>
                </a:gridCol>
                <a:gridCol w="2667125">
                  <a:extLst>
                    <a:ext uri="{9D8B030D-6E8A-4147-A177-3AD203B41FA5}">
                      <a16:colId xmlns:a16="http://schemas.microsoft.com/office/drawing/2014/main" val="623036905"/>
                    </a:ext>
                  </a:extLst>
                </a:gridCol>
                <a:gridCol w="2328699">
                  <a:extLst>
                    <a:ext uri="{9D8B030D-6E8A-4147-A177-3AD203B41FA5}">
                      <a16:colId xmlns:a16="http://schemas.microsoft.com/office/drawing/2014/main" val="849050795"/>
                    </a:ext>
                  </a:extLst>
                </a:gridCol>
              </a:tblGrid>
              <a:tr h="381763">
                <a:tc>
                  <a:txBody>
                    <a:bodyPr/>
                    <a:lstStyle/>
                    <a:p>
                      <a:r>
                        <a:rPr lang="en-GB" sz="1000" baseline="0">
                          <a:solidFill>
                            <a:schemeClr val="bg1"/>
                          </a:solidFill>
                        </a:rPr>
                        <a:t>Option</a:t>
                      </a:r>
                    </a:p>
                  </a:txBody>
                  <a:tcPr marL="91327" marR="91327" marT="45664" marB="45664"/>
                </a:tc>
                <a:tc>
                  <a:txBody>
                    <a:bodyPr/>
                    <a:lstStyle/>
                    <a:p>
                      <a:r>
                        <a:rPr lang="en-GB" sz="1000" baseline="0">
                          <a:solidFill>
                            <a:schemeClr val="bg1"/>
                          </a:solidFill>
                        </a:rPr>
                        <a:t>Description</a:t>
                      </a:r>
                    </a:p>
                  </a:txBody>
                  <a:tcPr marL="91327" marR="91327" marT="45664" marB="45664"/>
                </a:tc>
                <a:tc>
                  <a:txBody>
                    <a:bodyPr/>
                    <a:lstStyle/>
                    <a:p>
                      <a:r>
                        <a:rPr lang="en-GB" sz="1000" baseline="0">
                          <a:solidFill>
                            <a:schemeClr val="bg1"/>
                          </a:solidFill>
                        </a:rPr>
                        <a:t>Pros</a:t>
                      </a:r>
                    </a:p>
                  </a:txBody>
                  <a:tcPr marL="91327" marR="91327" marT="45664" marB="45664"/>
                </a:tc>
                <a:tc>
                  <a:txBody>
                    <a:bodyPr/>
                    <a:lstStyle/>
                    <a:p>
                      <a:r>
                        <a:rPr lang="en-GB" sz="1000" baseline="0">
                          <a:solidFill>
                            <a:schemeClr val="bg1"/>
                          </a:solidFill>
                        </a:rPr>
                        <a:t>Cons</a:t>
                      </a:r>
                    </a:p>
                  </a:txBody>
                  <a:tcPr marL="91327" marR="91327" marT="45664" marB="45664"/>
                </a:tc>
                <a:extLst>
                  <a:ext uri="{0D108BD9-81ED-4DB2-BD59-A6C34878D82A}">
                    <a16:rowId xmlns:a16="http://schemas.microsoft.com/office/drawing/2014/main" val="433019407"/>
                  </a:ext>
                </a:extLst>
              </a:tr>
              <a:tr h="941067">
                <a:tc>
                  <a:txBody>
                    <a:bodyPr/>
                    <a:lstStyle/>
                    <a:p>
                      <a:r>
                        <a:rPr lang="en-GB" sz="800">
                          <a:solidFill>
                            <a:schemeClr val="tx1"/>
                          </a:solidFill>
                        </a:rPr>
                        <a:t>Option 1. </a:t>
                      </a:r>
                    </a:p>
                    <a:p>
                      <a:r>
                        <a:rPr lang="en-GB" sz="800">
                          <a:solidFill>
                            <a:schemeClr val="tx1"/>
                          </a:solidFill>
                        </a:rPr>
                        <a:t>Deliver XRN5186 and XRN5091 in June 23 Release</a:t>
                      </a:r>
                    </a:p>
                  </a:txBody>
                  <a:tcPr marL="91327" marR="91327" marT="45664" marB="45664"/>
                </a:tc>
                <a:tc>
                  <a:txBody>
                    <a:bodyPr/>
                    <a:lstStyle/>
                    <a:p>
                      <a:pPr marL="228600" indent="-228600">
                        <a:buAutoNum type="arabicPeriod"/>
                      </a:pPr>
                      <a:r>
                        <a:rPr lang="en-GB" sz="800">
                          <a:solidFill>
                            <a:schemeClr val="tx1"/>
                          </a:solidFill>
                        </a:rPr>
                        <a:t>Full delivery of XRN5186 in June 23</a:t>
                      </a:r>
                    </a:p>
                    <a:p>
                      <a:pPr marL="0" indent="0">
                        <a:buNone/>
                      </a:pPr>
                      <a:endParaRPr lang="en-GB" sz="800">
                        <a:solidFill>
                          <a:schemeClr val="tx1"/>
                        </a:solidFill>
                      </a:endParaRPr>
                    </a:p>
                  </a:txBody>
                  <a:tcPr marL="91327" marR="91327" marT="45664" marB="45664"/>
                </a:tc>
                <a:tc>
                  <a:txBody>
                    <a:bodyPr/>
                    <a:lstStyle/>
                    <a:p>
                      <a:pPr marL="228600" indent="-228600">
                        <a:buAutoNum type="arabicPeriod"/>
                      </a:pPr>
                      <a:r>
                        <a:rPr lang="en-GB" sz="800">
                          <a:solidFill>
                            <a:schemeClr val="tx1"/>
                          </a:solidFill>
                        </a:rPr>
                        <a:t>Synergies in delivery costs of delivering XRN5186 and XRN5091 together</a:t>
                      </a:r>
                    </a:p>
                    <a:p>
                      <a:pPr marL="228600" indent="-228600">
                        <a:buAutoNum type="arabicPeriod"/>
                      </a:pPr>
                      <a:r>
                        <a:rPr lang="en-GB" sz="800">
                          <a:solidFill>
                            <a:schemeClr val="tx1"/>
                          </a:solidFill>
                        </a:rPr>
                        <a:t>CSSC code is more stable reducing the risks &amp; impacts identified in slide 3</a:t>
                      </a:r>
                    </a:p>
                    <a:p>
                      <a:pPr marL="228600" indent="-228600">
                        <a:buAutoNum type="arabicPeriod"/>
                      </a:pPr>
                      <a:r>
                        <a:rPr lang="en-GB" sz="800">
                          <a:solidFill>
                            <a:schemeClr val="tx1"/>
                          </a:solidFill>
                        </a:rPr>
                        <a:t>Xoserve resources can focus on change as not dependent on volume of CSSC impacts in PIS safeguarding delivery timescales and costs</a:t>
                      </a:r>
                    </a:p>
                  </a:txBody>
                  <a:tcPr marL="91327" marR="91327" marT="45664" marB="45664"/>
                </a:tc>
                <a:tc>
                  <a:txBody>
                    <a:bodyPr/>
                    <a:lstStyle/>
                    <a:p>
                      <a:pPr marL="228600" indent="-228600">
                        <a:buAutoNum type="arabicPeriod"/>
                      </a:pPr>
                      <a:r>
                        <a:rPr lang="en-GB" sz="800">
                          <a:solidFill>
                            <a:schemeClr val="tx1"/>
                          </a:solidFill>
                        </a:rPr>
                        <a:t>Does not meet obligations of UNC MOD 0701 until June 23</a:t>
                      </a:r>
                    </a:p>
                    <a:p>
                      <a:pPr marL="228600" indent="-228600">
                        <a:buAutoNum type="arabicPeriod"/>
                      </a:pPr>
                      <a:endParaRPr lang="en-GB" sz="800">
                        <a:solidFill>
                          <a:schemeClr val="tx1"/>
                        </a:solidFill>
                      </a:endParaRPr>
                    </a:p>
                  </a:txBody>
                  <a:tcPr marL="91327" marR="91327" marT="45664" marB="45664"/>
                </a:tc>
                <a:extLst>
                  <a:ext uri="{0D108BD9-81ED-4DB2-BD59-A6C34878D82A}">
                    <a16:rowId xmlns:a16="http://schemas.microsoft.com/office/drawing/2014/main" val="2237270865"/>
                  </a:ext>
                </a:extLst>
              </a:tr>
              <a:tr h="1969869">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00">
                          <a:solidFill>
                            <a:schemeClr val="tx1"/>
                          </a:solidFill>
                        </a:rPr>
                        <a:t>Option 2. </a:t>
                      </a:r>
                    </a:p>
                    <a:p>
                      <a:pPr marL="0" marR="0" lvl="0" indent="0" defTabSz="914400" eaLnBrk="1" fontAlgn="auto" latinLnBrk="0" hangingPunct="1">
                        <a:lnSpc>
                          <a:spcPct val="100000"/>
                        </a:lnSpc>
                        <a:spcBef>
                          <a:spcPts val="0"/>
                        </a:spcBef>
                        <a:spcAft>
                          <a:spcPts val="0"/>
                        </a:spcAft>
                        <a:buClrTx/>
                        <a:buSzTx/>
                        <a:buFontTx/>
                        <a:buNone/>
                        <a:tabLst/>
                        <a:defRPr/>
                      </a:pPr>
                      <a:r>
                        <a:rPr lang="en-GB" sz="800">
                          <a:solidFill>
                            <a:schemeClr val="tx1"/>
                          </a:solidFill>
                        </a:rPr>
                        <a:t>Split XRN5186 into 2 phases</a:t>
                      </a:r>
                    </a:p>
                    <a:p>
                      <a:pPr marL="0" marR="0" lvl="0" indent="0" defTabSz="914400" eaLnBrk="1" fontAlgn="auto" latinLnBrk="0" hangingPunct="1">
                        <a:lnSpc>
                          <a:spcPct val="100000"/>
                        </a:lnSpc>
                        <a:spcBef>
                          <a:spcPts val="0"/>
                        </a:spcBef>
                        <a:spcAft>
                          <a:spcPts val="0"/>
                        </a:spcAft>
                        <a:buClrTx/>
                        <a:buSzTx/>
                        <a:buFontTx/>
                        <a:buNone/>
                        <a:tabLst/>
                        <a:defRPr/>
                      </a:pPr>
                      <a:r>
                        <a:rPr lang="en-GB" sz="800">
                          <a:solidFill>
                            <a:schemeClr val="tx1"/>
                          </a:solidFill>
                        </a:rPr>
                        <a:t>Phase 1 Feb 23</a:t>
                      </a:r>
                    </a:p>
                    <a:p>
                      <a:pPr marL="0" marR="0" lvl="0" indent="0" defTabSz="914400" eaLnBrk="1" fontAlgn="auto" latinLnBrk="0" hangingPunct="1">
                        <a:lnSpc>
                          <a:spcPct val="100000"/>
                        </a:lnSpc>
                        <a:spcBef>
                          <a:spcPts val="0"/>
                        </a:spcBef>
                        <a:spcAft>
                          <a:spcPts val="0"/>
                        </a:spcAft>
                        <a:buClrTx/>
                        <a:buSzTx/>
                        <a:buFontTx/>
                        <a:buNone/>
                        <a:tabLst/>
                        <a:defRPr/>
                      </a:pPr>
                      <a:r>
                        <a:rPr lang="en-GB" sz="800">
                          <a:solidFill>
                            <a:schemeClr val="tx1"/>
                          </a:solidFill>
                        </a:rPr>
                        <a:t>Phase 2 June 23</a:t>
                      </a:r>
                    </a:p>
                    <a:p>
                      <a:pPr marL="457200" marR="0" lvl="1" indent="0" defTabSz="914400" eaLnBrk="1" fontAlgn="auto" latinLnBrk="0" hangingPunct="1">
                        <a:lnSpc>
                          <a:spcPct val="100000"/>
                        </a:lnSpc>
                        <a:spcBef>
                          <a:spcPts val="0"/>
                        </a:spcBef>
                        <a:spcAft>
                          <a:spcPts val="0"/>
                        </a:spcAft>
                        <a:buClrTx/>
                        <a:buSzTx/>
                        <a:buFontTx/>
                        <a:buNone/>
                        <a:tabLst/>
                        <a:defRPr/>
                      </a:pPr>
                      <a:endParaRPr lang="en-GB" sz="800">
                        <a:solidFill>
                          <a:schemeClr val="tx1"/>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800">
                        <a:solidFill>
                          <a:schemeClr val="tx1"/>
                        </a:solidFill>
                      </a:endParaRPr>
                    </a:p>
                    <a:p>
                      <a:endParaRPr lang="en-GB" sz="800">
                        <a:solidFill>
                          <a:schemeClr val="tx1"/>
                        </a:solidFill>
                      </a:endParaRPr>
                    </a:p>
                  </a:txBody>
                  <a:tcPr marL="91327" marR="91327" marT="45664" marB="45664"/>
                </a:tc>
                <a:tc>
                  <a:txBody>
                    <a:bodyPr/>
                    <a:lstStyle/>
                    <a:p>
                      <a:pPr marL="0" indent="0">
                        <a:buFont typeface="Arial" panose="020B0604020202020204" pitchFamily="34" charset="0"/>
                        <a:buNone/>
                      </a:pPr>
                      <a:r>
                        <a:rPr lang="en-GB" sz="800">
                          <a:solidFill>
                            <a:schemeClr val="tx1"/>
                          </a:solidFill>
                        </a:rPr>
                        <a:t>Delivery of elements less  impacted by CSS/CSSC in Phase 1. This includes:</a:t>
                      </a:r>
                    </a:p>
                    <a:p>
                      <a:pPr marL="171450" indent="-171450">
                        <a:buFont typeface="Arial" panose="020B0604020202020204" pitchFamily="34" charset="0"/>
                        <a:buChar char="•"/>
                      </a:pPr>
                      <a:r>
                        <a:rPr lang="en-GB" sz="800">
                          <a:solidFill>
                            <a:schemeClr val="tx1"/>
                          </a:solidFill>
                        </a:rPr>
                        <a:t>Validations to capacity amendments</a:t>
                      </a:r>
                    </a:p>
                    <a:p>
                      <a:pPr marL="171450" indent="-171450">
                        <a:buFont typeface="Arial" panose="020B0604020202020204" pitchFamily="34" charset="0"/>
                        <a:buChar char="•"/>
                      </a:pPr>
                      <a:r>
                        <a:rPr lang="en-GB" sz="800">
                          <a:solidFill>
                            <a:schemeClr val="tx1"/>
                          </a:solidFill>
                        </a:rPr>
                        <a:t>Validations to class change requests</a:t>
                      </a:r>
                    </a:p>
                    <a:p>
                      <a:pPr marL="171450" indent="-171450">
                        <a:buFont typeface="Arial" panose="020B0604020202020204" pitchFamily="34" charset="0"/>
                        <a:buChar char="•"/>
                      </a:pPr>
                      <a:r>
                        <a:rPr lang="en-GB" sz="800">
                          <a:solidFill>
                            <a:schemeClr val="tx1"/>
                          </a:solidFill>
                        </a:rPr>
                        <a:t>Ratchet changes</a:t>
                      </a:r>
                    </a:p>
                    <a:p>
                      <a:pPr marL="171450" indent="-171450" algn="l" defTabSz="914400" rtl="0" eaLnBrk="1" latinLnBrk="0" hangingPunct="1">
                        <a:buFont typeface="Arial" panose="020B0604020202020204" pitchFamily="34" charset="0"/>
                        <a:buChar char="•"/>
                      </a:pPr>
                      <a:r>
                        <a:rPr lang="en-US" sz="800" kern="1200">
                          <a:solidFill>
                            <a:schemeClr val="tx1"/>
                          </a:solidFill>
                          <a:latin typeface="+mn-lt"/>
                          <a:ea typeface="+mn-ea"/>
                          <a:cs typeface="+mn-cs"/>
                        </a:rPr>
                        <a:t>Change to PMN file to notify DNs when the PMSOQ has been capped at the NExA</a:t>
                      </a:r>
                    </a:p>
                    <a:p>
                      <a:pPr marL="171450" indent="-171450" algn="l" defTabSz="914400" rtl="0" eaLnBrk="1" latinLnBrk="0" hangingPunct="1">
                        <a:buFont typeface="Arial" panose="020B0604020202020204" pitchFamily="34" charset="0"/>
                        <a:buChar char="•"/>
                      </a:pPr>
                      <a:r>
                        <a:rPr lang="en-US" sz="800" kern="1200">
                          <a:solidFill>
                            <a:schemeClr val="tx1"/>
                          </a:solidFill>
                          <a:latin typeface="+mn-lt"/>
                          <a:ea typeface="+mn-ea"/>
                          <a:cs typeface="+mn-cs"/>
                        </a:rPr>
                        <a:t>All reporting elements</a:t>
                      </a:r>
                    </a:p>
                    <a:p>
                      <a:pPr marL="171450" indent="-171450" algn="l" defTabSz="914400" rtl="0" eaLnBrk="1" latinLnBrk="0" hangingPunct="1">
                        <a:buFont typeface="Arial" panose="020B0604020202020204" pitchFamily="34" charset="0"/>
                        <a:buChar char="•"/>
                      </a:pPr>
                      <a:r>
                        <a:rPr lang="en-US" sz="800" kern="1200">
                          <a:solidFill>
                            <a:schemeClr val="tx1"/>
                          </a:solidFill>
                          <a:latin typeface="+mn-lt"/>
                          <a:ea typeface="+mn-ea"/>
                          <a:cs typeface="+mn-cs"/>
                        </a:rPr>
                        <a:t>Update to DES/GES with NExA details</a:t>
                      </a:r>
                    </a:p>
                    <a:p>
                      <a:pPr marL="0" indent="0" algn="l" defTabSz="914400" rtl="0" eaLnBrk="1" latinLnBrk="0" hangingPunct="1">
                        <a:buFont typeface="Arial" panose="020B0604020202020204" pitchFamily="34" charset="0"/>
                        <a:buNone/>
                      </a:pPr>
                      <a:r>
                        <a:rPr lang="en-US" sz="800" kern="1200">
                          <a:solidFill>
                            <a:schemeClr val="tx1"/>
                          </a:solidFill>
                          <a:latin typeface="+mn-lt"/>
                          <a:ea typeface="+mn-ea"/>
                          <a:cs typeface="+mn-cs"/>
                        </a:rPr>
                        <a:t>Phase 2 include:</a:t>
                      </a:r>
                    </a:p>
                    <a:p>
                      <a:pPr marL="171450" indent="-171450" algn="l" defTabSz="914400" rtl="0" eaLnBrk="1" latinLnBrk="0" hangingPunct="1">
                        <a:buFont typeface="Arial" panose="020B0604020202020204" pitchFamily="34" charset="0"/>
                        <a:buChar char="•"/>
                      </a:pPr>
                      <a:r>
                        <a:rPr lang="en-GB" sz="800" kern="1200">
                          <a:solidFill>
                            <a:schemeClr val="tx1"/>
                          </a:solidFill>
                          <a:latin typeface="+mn-lt"/>
                          <a:ea typeface="+mn-ea"/>
                          <a:cs typeface="+mn-cs"/>
                        </a:rPr>
                        <a:t>Nomination validations added</a:t>
                      </a:r>
                    </a:p>
                    <a:p>
                      <a:pPr marL="171450" indent="-171450" algn="l" defTabSz="914400" rtl="0" eaLnBrk="1" latinLnBrk="0" hangingPunct="1">
                        <a:buFont typeface="Arial" panose="020B0604020202020204" pitchFamily="34" charset="0"/>
                        <a:buChar char="•"/>
                      </a:pPr>
                      <a:r>
                        <a:rPr lang="en-GB" sz="800" kern="1200">
                          <a:solidFill>
                            <a:schemeClr val="tx1"/>
                          </a:solidFill>
                          <a:latin typeface="+mn-lt"/>
                          <a:ea typeface="+mn-ea"/>
                          <a:cs typeface="+mn-cs"/>
                        </a:rPr>
                        <a:t>Confirmation validations added</a:t>
                      </a:r>
                    </a:p>
                    <a:p>
                      <a:pPr marL="171450" indent="-171450" algn="l" defTabSz="914400" rtl="0" eaLnBrk="1" latinLnBrk="0" hangingPunct="1">
                        <a:buFont typeface="Arial" panose="020B0604020202020204" pitchFamily="34" charset="0"/>
                        <a:buChar char="•"/>
                      </a:pPr>
                      <a:r>
                        <a:rPr lang="en-GB" sz="800" kern="1200">
                          <a:solidFill>
                            <a:schemeClr val="tx1"/>
                          </a:solidFill>
                          <a:latin typeface="+mn-lt"/>
                          <a:ea typeface="+mn-ea"/>
                          <a:cs typeface="+mn-cs"/>
                        </a:rPr>
                        <a:t>BRN validations added </a:t>
                      </a:r>
                    </a:p>
                    <a:p>
                      <a:pPr marL="171450" indent="-171450" algn="l" defTabSz="914400" rtl="0" eaLnBrk="1" latinLnBrk="0" hangingPunct="1">
                        <a:buFont typeface="Arial" panose="020B0604020202020204" pitchFamily="34" charset="0"/>
                        <a:buChar char="•"/>
                      </a:pPr>
                      <a:r>
                        <a:rPr lang="en-GB" sz="800" kern="1200">
                          <a:solidFill>
                            <a:schemeClr val="tx1"/>
                          </a:solidFill>
                          <a:latin typeface="+mn-lt"/>
                          <a:ea typeface="+mn-ea"/>
                          <a:cs typeface="+mn-cs"/>
                        </a:rPr>
                        <a:t>ASN validations added</a:t>
                      </a:r>
                    </a:p>
                    <a:p>
                      <a:pPr marL="171450" indent="-171450" algn="l" defTabSz="914400" rtl="0" eaLnBrk="1" latinLnBrk="0" hangingPunct="1">
                        <a:buFont typeface="Arial" panose="020B0604020202020204" pitchFamily="34" charset="0"/>
                        <a:buChar char="•"/>
                      </a:pPr>
                      <a:r>
                        <a:rPr lang="en-GB" sz="800" kern="1200">
                          <a:solidFill>
                            <a:schemeClr val="tx1"/>
                          </a:solidFill>
                          <a:latin typeface="+mn-lt"/>
                          <a:ea typeface="+mn-ea"/>
                          <a:cs typeface="+mn-cs"/>
                        </a:rPr>
                        <a:t>Default rules validations added</a:t>
                      </a:r>
                    </a:p>
                    <a:p>
                      <a:pPr marL="0" indent="0" algn="l" defTabSz="914400" rtl="0" eaLnBrk="1" latinLnBrk="0" hangingPunct="1">
                        <a:buFont typeface="Arial" panose="020B0604020202020204" pitchFamily="34" charset="0"/>
                        <a:buNone/>
                      </a:pPr>
                      <a:endParaRPr lang="en-GB" sz="800" kern="1200">
                        <a:solidFill>
                          <a:schemeClr val="tx1"/>
                        </a:solidFill>
                        <a:latin typeface="+mn-lt"/>
                        <a:ea typeface="+mn-ea"/>
                        <a:cs typeface="+mn-cs"/>
                      </a:endParaRPr>
                    </a:p>
                  </a:txBody>
                  <a:tcPr marL="91327" marR="91327" marT="45664" marB="45664"/>
                </a:tc>
                <a:tc>
                  <a:txBody>
                    <a:bodyPr/>
                    <a:lstStyle/>
                    <a:p>
                      <a:pPr marL="228600" indent="-228600">
                        <a:buFont typeface="+mj-lt"/>
                        <a:buAutoNum type="arabicPeriod"/>
                      </a:pPr>
                      <a:r>
                        <a:rPr lang="en-GB" sz="800">
                          <a:solidFill>
                            <a:schemeClr val="tx1"/>
                          </a:solidFill>
                        </a:rPr>
                        <a:t>Provide functionality improvements to Customers</a:t>
                      </a:r>
                    </a:p>
                    <a:p>
                      <a:pPr marL="742950" lvl="1" indent="-285750">
                        <a:buFont typeface="+mj-lt"/>
                        <a:buAutoNum type="arabicPeriod"/>
                      </a:pPr>
                      <a:r>
                        <a:rPr lang="en-GB" sz="800">
                          <a:solidFill>
                            <a:schemeClr val="tx1"/>
                          </a:solidFill>
                        </a:rPr>
                        <a:t>Limits processes that can set the capacity higher than the NExA limits Shipper from paying for capacity they can’t use</a:t>
                      </a:r>
                    </a:p>
                    <a:p>
                      <a:pPr marL="742950" lvl="1" indent="-285750">
                        <a:buFont typeface="+mj-lt"/>
                        <a:buAutoNum type="arabicPeriod"/>
                      </a:pPr>
                      <a:r>
                        <a:rPr lang="en-GB" sz="800">
                          <a:solidFill>
                            <a:schemeClr val="tx1"/>
                          </a:solidFill>
                        </a:rPr>
                        <a:t>Capacity reduction window will be open allowing Shippers to reduce capacity when higher that the NExA</a:t>
                      </a:r>
                    </a:p>
                    <a:p>
                      <a:pPr marL="742950" lvl="1" indent="-285750">
                        <a:buFont typeface="+mj-lt"/>
                        <a:buAutoNum type="arabicPeriod"/>
                      </a:pPr>
                      <a:r>
                        <a:rPr lang="en-GB" sz="800">
                          <a:solidFill>
                            <a:schemeClr val="tx1"/>
                          </a:solidFill>
                        </a:rPr>
                        <a:t>Ratchets will prevent the capacity being set higher than the NExA</a:t>
                      </a:r>
                    </a:p>
                    <a:p>
                      <a:pPr marL="228600" lvl="0" indent="-228600">
                        <a:buFont typeface="+mj-lt"/>
                        <a:buAutoNum type="arabicPeriod"/>
                      </a:pPr>
                      <a:r>
                        <a:rPr lang="en-GB" sz="800">
                          <a:solidFill>
                            <a:schemeClr val="tx1"/>
                          </a:solidFill>
                        </a:rPr>
                        <a:t>Partially meets the obligations of UNC MOD 0701 in February 2023</a:t>
                      </a:r>
                    </a:p>
                    <a:p>
                      <a:pPr marL="0" indent="0">
                        <a:buNone/>
                      </a:pPr>
                      <a:endParaRPr lang="en-GB" sz="800">
                        <a:solidFill>
                          <a:schemeClr val="tx1"/>
                        </a:solidFill>
                      </a:endParaRPr>
                    </a:p>
                  </a:txBody>
                  <a:tcPr marL="91327" marR="91327" marT="45664" marB="45664"/>
                </a:tc>
                <a:tc>
                  <a:txBody>
                    <a:bodyPr/>
                    <a:lstStyle/>
                    <a:p>
                      <a:pPr marL="228600" indent="-228600">
                        <a:buAutoNum type="arabicPeriod"/>
                      </a:pPr>
                      <a:r>
                        <a:rPr lang="en-GB" sz="800">
                          <a:solidFill>
                            <a:schemeClr val="tx1"/>
                          </a:solidFill>
                        </a:rPr>
                        <a:t>Will not fully meet the obligations of UNC MOD 0701 in Feb 2023 </a:t>
                      </a:r>
                    </a:p>
                    <a:p>
                      <a:pPr marL="228600" indent="-228600">
                        <a:buAutoNum type="arabicPeriod"/>
                      </a:pPr>
                      <a:r>
                        <a:rPr lang="en-GB" sz="800">
                          <a:solidFill>
                            <a:schemeClr val="tx1"/>
                          </a:solidFill>
                        </a:rPr>
                        <a:t>Customers have not agreed to Feb 23 functionality release</a:t>
                      </a:r>
                    </a:p>
                    <a:p>
                      <a:pPr marL="228600" indent="-228600">
                        <a:buAutoNum type="arabicPeriod"/>
                      </a:pPr>
                      <a:r>
                        <a:rPr lang="en-GB" sz="800">
                          <a:solidFill>
                            <a:schemeClr val="tx1"/>
                          </a:solidFill>
                        </a:rPr>
                        <a:t>More expensive to deliver: </a:t>
                      </a:r>
                    </a:p>
                    <a:p>
                      <a:pPr marL="685800" lvl="1" indent="-228600">
                        <a:buAutoNum type="arabicPeriod"/>
                      </a:pPr>
                      <a:r>
                        <a:rPr lang="en-GB" sz="800">
                          <a:solidFill>
                            <a:schemeClr val="tx1"/>
                          </a:solidFill>
                        </a:rPr>
                        <a:t>Loss of synergies in delivering XRN5091 in parallel</a:t>
                      </a:r>
                    </a:p>
                    <a:p>
                      <a:pPr marL="685800" lvl="1" indent="-228600">
                        <a:buAutoNum type="arabicPeriod"/>
                      </a:pPr>
                      <a:r>
                        <a:rPr lang="en-GB" sz="800">
                          <a:solidFill>
                            <a:schemeClr val="tx1"/>
                          </a:solidFill>
                        </a:rPr>
                        <a:t>More testing and potential re-work</a:t>
                      </a:r>
                    </a:p>
                    <a:p>
                      <a:pPr marL="685800" lvl="1" indent="-228600">
                        <a:buAutoNum type="arabicPeriod"/>
                      </a:pPr>
                      <a:r>
                        <a:rPr lang="en-GB" sz="800">
                          <a:solidFill>
                            <a:schemeClr val="tx1"/>
                          </a:solidFill>
                        </a:rPr>
                        <a:t>Duplication of effort due to undertaking delivery phases twice</a:t>
                      </a:r>
                    </a:p>
                    <a:p>
                      <a:pPr marL="228600" lvl="0" indent="-228600">
                        <a:buAutoNum type="arabicPeriod"/>
                      </a:pPr>
                      <a:r>
                        <a:rPr lang="en-GB" sz="800">
                          <a:solidFill>
                            <a:schemeClr val="tx1"/>
                          </a:solidFill>
                        </a:rPr>
                        <a:t>Capacity can be still be set higher than the NExA until June 23</a:t>
                      </a:r>
                    </a:p>
                  </a:txBody>
                  <a:tcPr marL="91327" marR="91327" marT="45664" marB="45664"/>
                </a:tc>
                <a:extLst>
                  <a:ext uri="{0D108BD9-81ED-4DB2-BD59-A6C34878D82A}">
                    <a16:rowId xmlns:a16="http://schemas.microsoft.com/office/drawing/2014/main" val="1407187232"/>
                  </a:ext>
                </a:extLst>
              </a:tr>
            </a:tbl>
          </a:graphicData>
        </a:graphic>
      </p:graphicFrame>
      <p:sp>
        <p:nvSpPr>
          <p:cNvPr id="5" name="Rectangle 4">
            <a:extLst>
              <a:ext uri="{FF2B5EF4-FFF2-40B4-BE49-F238E27FC236}">
                <a16:creationId xmlns:a16="http://schemas.microsoft.com/office/drawing/2014/main" id="{2C221846-B7D7-453D-A4AA-1BD05BF68482}"/>
              </a:ext>
            </a:extLst>
          </p:cNvPr>
          <p:cNvSpPr/>
          <p:nvPr/>
        </p:nvSpPr>
        <p:spPr>
          <a:xfrm>
            <a:off x="65591" y="4373948"/>
            <a:ext cx="8869918" cy="379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FF156553-18B9-424B-A98A-52683ACA01C6}"/>
              </a:ext>
            </a:extLst>
          </p:cNvPr>
          <p:cNvSpPr txBox="1"/>
          <p:nvPr/>
        </p:nvSpPr>
        <p:spPr>
          <a:xfrm>
            <a:off x="65590" y="4373947"/>
            <a:ext cx="8869918" cy="215444"/>
          </a:xfrm>
          <a:prstGeom prst="rect">
            <a:avLst/>
          </a:prstGeom>
          <a:noFill/>
        </p:spPr>
        <p:txBody>
          <a:bodyPr wrap="square" rtlCol="0">
            <a:spAutoFit/>
          </a:bodyPr>
          <a:lstStyle/>
          <a:p>
            <a:r>
              <a:rPr lang="en-GB" sz="800">
                <a:solidFill>
                  <a:schemeClr val="bg1"/>
                </a:solidFill>
              </a:rPr>
              <a:t>The implementation of a MOD cannot be split and therefore, as Option 2 only provides partial MOD obligations in Feb 23, Option 2 is not feasible. </a:t>
            </a:r>
          </a:p>
        </p:txBody>
      </p:sp>
    </p:spTree>
    <p:extLst>
      <p:ext uri="{BB962C8B-B14F-4D97-AF65-F5344CB8AC3E}">
        <p14:creationId xmlns:p14="http://schemas.microsoft.com/office/powerpoint/2010/main" val="918552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651F5CD-F618-406D-A2C7-1F8371826652}"/>
              </a:ext>
            </a:extLst>
          </p:cNvPr>
          <p:cNvGraphicFramePr>
            <a:graphicFrameLocks noGrp="1"/>
          </p:cNvGraphicFramePr>
          <p:nvPr/>
        </p:nvGraphicFramePr>
        <p:xfrm>
          <a:off x="38254" y="1111174"/>
          <a:ext cx="9067492" cy="3242682"/>
        </p:xfrm>
        <a:graphic>
          <a:graphicData uri="http://schemas.openxmlformats.org/drawingml/2006/table">
            <a:tbl>
              <a:tblPr firstRow="1" bandRow="1">
                <a:tableStyleId>{5C22544A-7EE6-4342-B048-85BDC9FD1C3A}</a:tableStyleId>
              </a:tblPr>
              <a:tblGrid>
                <a:gridCol w="864347">
                  <a:extLst>
                    <a:ext uri="{9D8B030D-6E8A-4147-A177-3AD203B41FA5}">
                      <a16:colId xmlns:a16="http://schemas.microsoft.com/office/drawing/2014/main" val="1593565384"/>
                    </a:ext>
                  </a:extLst>
                </a:gridCol>
                <a:gridCol w="521871">
                  <a:extLst>
                    <a:ext uri="{9D8B030D-6E8A-4147-A177-3AD203B41FA5}">
                      <a16:colId xmlns:a16="http://schemas.microsoft.com/office/drawing/2014/main" val="1812440525"/>
                    </a:ext>
                  </a:extLst>
                </a:gridCol>
                <a:gridCol w="587103">
                  <a:extLst>
                    <a:ext uri="{9D8B030D-6E8A-4147-A177-3AD203B41FA5}">
                      <a16:colId xmlns:a16="http://schemas.microsoft.com/office/drawing/2014/main" val="299986921"/>
                    </a:ext>
                  </a:extLst>
                </a:gridCol>
                <a:gridCol w="1051894">
                  <a:extLst>
                    <a:ext uri="{9D8B030D-6E8A-4147-A177-3AD203B41FA5}">
                      <a16:colId xmlns:a16="http://schemas.microsoft.com/office/drawing/2014/main" val="1067720000"/>
                    </a:ext>
                  </a:extLst>
                </a:gridCol>
                <a:gridCol w="799113">
                  <a:extLst>
                    <a:ext uri="{9D8B030D-6E8A-4147-A177-3AD203B41FA5}">
                      <a16:colId xmlns:a16="http://schemas.microsoft.com/office/drawing/2014/main" val="1730927898"/>
                    </a:ext>
                  </a:extLst>
                </a:gridCol>
                <a:gridCol w="611566">
                  <a:extLst>
                    <a:ext uri="{9D8B030D-6E8A-4147-A177-3AD203B41FA5}">
                      <a16:colId xmlns:a16="http://schemas.microsoft.com/office/drawing/2014/main" val="2990456771"/>
                    </a:ext>
                  </a:extLst>
                </a:gridCol>
                <a:gridCol w="1198670">
                  <a:extLst>
                    <a:ext uri="{9D8B030D-6E8A-4147-A177-3AD203B41FA5}">
                      <a16:colId xmlns:a16="http://schemas.microsoft.com/office/drawing/2014/main" val="1093493087"/>
                    </a:ext>
                  </a:extLst>
                </a:gridCol>
                <a:gridCol w="766497">
                  <a:extLst>
                    <a:ext uri="{9D8B030D-6E8A-4147-A177-3AD203B41FA5}">
                      <a16:colId xmlns:a16="http://schemas.microsoft.com/office/drawing/2014/main" val="912341622"/>
                    </a:ext>
                  </a:extLst>
                </a:gridCol>
                <a:gridCol w="652338">
                  <a:extLst>
                    <a:ext uri="{9D8B030D-6E8A-4147-A177-3AD203B41FA5}">
                      <a16:colId xmlns:a16="http://schemas.microsoft.com/office/drawing/2014/main" val="2140567650"/>
                    </a:ext>
                  </a:extLst>
                </a:gridCol>
                <a:gridCol w="2014093">
                  <a:extLst>
                    <a:ext uri="{9D8B030D-6E8A-4147-A177-3AD203B41FA5}">
                      <a16:colId xmlns:a16="http://schemas.microsoft.com/office/drawing/2014/main" val="4146425378"/>
                    </a:ext>
                  </a:extLst>
                </a:gridCol>
              </a:tblGrid>
              <a:tr h="547964">
                <a:tc>
                  <a:txBody>
                    <a:bodyPr/>
                    <a:lstStyle/>
                    <a:p>
                      <a:pPr algn="ctr"/>
                      <a:r>
                        <a:rPr lang="en-GB" sz="1000">
                          <a:solidFill>
                            <a:schemeClr val="bg1"/>
                          </a:solidFill>
                        </a:rPr>
                        <a:t>Change </a:t>
                      </a:r>
                    </a:p>
                  </a:txBody>
                  <a:tcPr marL="91327" marR="91327" marT="45664" marB="45664"/>
                </a:tc>
                <a:tc>
                  <a:txBody>
                    <a:bodyPr/>
                    <a:lstStyle/>
                    <a:p>
                      <a:pPr algn="ctr"/>
                      <a:r>
                        <a:rPr lang="en-GB" sz="1000">
                          <a:solidFill>
                            <a:schemeClr val="bg1"/>
                          </a:solidFill>
                        </a:rPr>
                        <a:t>Nov 2022</a:t>
                      </a:r>
                    </a:p>
                  </a:txBody>
                  <a:tcPr marL="91327" marR="91327" marT="45664" marB="45664"/>
                </a:tc>
                <a:tc>
                  <a:txBody>
                    <a:bodyPr/>
                    <a:lstStyle/>
                    <a:p>
                      <a:pPr algn="ctr"/>
                      <a:r>
                        <a:rPr lang="en-GB" sz="1000">
                          <a:solidFill>
                            <a:schemeClr val="bg1"/>
                          </a:solidFill>
                        </a:rPr>
                        <a:t>Feb 2023 </a:t>
                      </a:r>
                    </a:p>
                  </a:txBody>
                  <a:tcPr marL="91327" marR="91327" marT="45664" marB="45664"/>
                </a:tc>
                <a:tc>
                  <a:txBody>
                    <a:bodyPr/>
                    <a:lstStyle/>
                    <a:p>
                      <a:pPr algn="ctr"/>
                      <a:r>
                        <a:rPr lang="en-GB" sz="1000">
                          <a:solidFill>
                            <a:schemeClr val="bg1"/>
                          </a:solidFill>
                        </a:rPr>
                        <a:t>Functionality change</a:t>
                      </a:r>
                    </a:p>
                  </a:txBody>
                  <a:tcPr marL="91327" marR="91327" marT="45664" marB="45664"/>
                </a:tc>
                <a:tc>
                  <a:txBody>
                    <a:bodyPr/>
                    <a:lstStyle/>
                    <a:p>
                      <a:pPr algn="ctr"/>
                      <a:r>
                        <a:rPr lang="en-GB" sz="1000">
                          <a:solidFill>
                            <a:schemeClr val="bg1"/>
                          </a:solidFill>
                        </a:rPr>
                        <a:t>CSSC</a:t>
                      </a:r>
                    </a:p>
                  </a:txBody>
                  <a:tcPr marL="91327" marR="91327" marT="45664" marB="45664"/>
                </a:tc>
                <a:tc>
                  <a:txBody>
                    <a:bodyPr/>
                    <a:lstStyle/>
                    <a:p>
                      <a:pPr algn="ctr"/>
                      <a:r>
                        <a:rPr lang="en-GB" sz="1000">
                          <a:solidFill>
                            <a:schemeClr val="bg1"/>
                          </a:solidFill>
                        </a:rPr>
                        <a:t>Code Complexity</a:t>
                      </a:r>
                    </a:p>
                  </a:txBody>
                  <a:tcPr marL="91327" marR="91327" marT="45664" marB="45664"/>
                </a:tc>
                <a:tc>
                  <a:txBody>
                    <a:bodyPr/>
                    <a:lstStyle/>
                    <a:p>
                      <a:pPr algn="ctr"/>
                      <a:r>
                        <a:rPr lang="en-GB" sz="1000">
                          <a:solidFill>
                            <a:schemeClr val="bg1"/>
                          </a:solidFill>
                        </a:rPr>
                        <a:t>Build</a:t>
                      </a:r>
                    </a:p>
                  </a:txBody>
                  <a:tcPr marL="91327" marR="91327" marT="45664" marB="45664"/>
                </a:tc>
                <a:tc>
                  <a:txBody>
                    <a:bodyPr/>
                    <a:lstStyle/>
                    <a:p>
                      <a:pPr algn="ctr"/>
                      <a:r>
                        <a:rPr lang="en-GB" sz="1000">
                          <a:solidFill>
                            <a:schemeClr val="bg1"/>
                          </a:solidFill>
                        </a:rPr>
                        <a:t>Testing </a:t>
                      </a:r>
                    </a:p>
                  </a:txBody>
                  <a:tcPr marL="91327" marR="91327" marT="45664" marB="45664"/>
                </a:tc>
                <a:tc>
                  <a:txBody>
                    <a:bodyPr/>
                    <a:lstStyle/>
                    <a:p>
                      <a:pPr algn="ctr"/>
                      <a:r>
                        <a:rPr lang="en-GB" sz="1000">
                          <a:solidFill>
                            <a:schemeClr val="bg1"/>
                          </a:solidFill>
                        </a:rPr>
                        <a:t>PT</a:t>
                      </a:r>
                    </a:p>
                  </a:txBody>
                  <a:tcPr marL="91327" marR="91327" marT="45664" marB="45664"/>
                </a:tc>
                <a:tc>
                  <a:txBody>
                    <a:bodyPr/>
                    <a:lstStyle/>
                    <a:p>
                      <a:pPr algn="ctr"/>
                      <a:r>
                        <a:rPr lang="en-GB" sz="1000">
                          <a:solidFill>
                            <a:schemeClr val="bg1"/>
                          </a:solidFill>
                        </a:rPr>
                        <a:t>Rework if Delivered Earlier than June 2023</a:t>
                      </a:r>
                    </a:p>
                  </a:txBody>
                  <a:tcPr marL="91327" marR="91327" marT="45664" marB="45664"/>
                </a:tc>
                <a:extLst>
                  <a:ext uri="{0D108BD9-81ED-4DB2-BD59-A6C34878D82A}">
                    <a16:rowId xmlns:a16="http://schemas.microsoft.com/office/drawing/2014/main" val="55735839"/>
                  </a:ext>
                </a:extLst>
              </a:tr>
              <a:tr h="2694154">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900">
                          <a:solidFill>
                            <a:schemeClr val="tx1"/>
                          </a:solidFill>
                          <a:latin typeface="+mn-lt"/>
                          <a:ea typeface="+mn-ea"/>
                          <a:cs typeface="+mn-cs"/>
                        </a:rPr>
                        <a:t>XRN5091 - Deferral of creation of Class change reads at transfer of ownership</a:t>
                      </a:r>
                      <a:endParaRPr lang="en-GB" sz="900">
                        <a:solidFill>
                          <a:schemeClr val="tx1"/>
                        </a:solidFill>
                        <a:latin typeface="+mn-lt"/>
                        <a:ea typeface="+mn-ea"/>
                        <a:cs typeface="+mn-cs"/>
                      </a:endParaRPr>
                    </a:p>
                  </a:txBody>
                  <a:tcPr marL="91327" marR="91327" marT="45664" marB="45664"/>
                </a:tc>
                <a:tc>
                  <a:txBody>
                    <a:bodyPr/>
                    <a:lstStyle/>
                    <a:p>
                      <a:r>
                        <a:rPr lang="en-GB" sz="900">
                          <a:solidFill>
                            <a:srgbClr val="FF0000"/>
                          </a:solidFill>
                        </a:rPr>
                        <a:t>Red </a:t>
                      </a:r>
                    </a:p>
                  </a:txBody>
                  <a:tcPr marL="91327" marR="91327" marT="45664" marB="45664"/>
                </a:tc>
                <a:tc>
                  <a:txBody>
                    <a:bodyPr/>
                    <a:lstStyle/>
                    <a:p>
                      <a:r>
                        <a:rPr lang="en-GB" sz="900">
                          <a:solidFill>
                            <a:schemeClr val="accent2">
                              <a:lumMod val="75000"/>
                            </a:schemeClr>
                          </a:solidFill>
                        </a:rPr>
                        <a:t>Amber/Red</a:t>
                      </a:r>
                    </a:p>
                  </a:txBody>
                  <a:tcPr marL="91327" marR="91327" marT="45664" marB="45664"/>
                </a:tc>
                <a:tc>
                  <a:txBody>
                    <a:bodyPr/>
                    <a:lstStyle/>
                    <a:p>
                      <a:r>
                        <a:rPr lang="en-GB" sz="900">
                          <a:solidFill>
                            <a:schemeClr val="tx1"/>
                          </a:solidFill>
                        </a:rPr>
                        <a:t>SPA (all workflows CONF, change shipper and Supplier), Metering (UMR, UBR reads, AQI, Must Reads), RGMA</a:t>
                      </a:r>
                    </a:p>
                    <a:p>
                      <a:endParaRPr lang="en-GB" sz="900">
                        <a:solidFill>
                          <a:schemeClr val="tx1"/>
                        </a:solidFill>
                      </a:endParaRPr>
                    </a:p>
                  </a:txBody>
                  <a:tcPr marL="91327" marR="91327" marT="45664" marB="45664"/>
                </a:tc>
                <a:tc>
                  <a:txBody>
                    <a:bodyPr/>
                    <a:lstStyle/>
                    <a:p>
                      <a:r>
                        <a:rPr lang="en-GB" sz="900">
                          <a:solidFill>
                            <a:schemeClr val="tx1"/>
                          </a:solidFill>
                        </a:rPr>
                        <a:t>Common code/functionality with CSSC is: SPA, Reads (UMR, UBR), RGMA</a:t>
                      </a:r>
                    </a:p>
                  </a:txBody>
                  <a:tcPr marL="91327" marR="91327" marT="45664" marB="45664"/>
                </a:tc>
                <a:tc>
                  <a:txBody>
                    <a:bodyPr/>
                    <a:lstStyle/>
                    <a:p>
                      <a:r>
                        <a:rPr lang="en-GB" sz="900">
                          <a:solidFill>
                            <a:schemeClr val="tx1"/>
                          </a:solidFill>
                        </a:rPr>
                        <a:t>Very High</a:t>
                      </a:r>
                    </a:p>
                  </a:txBody>
                  <a:tcPr marL="91327" marR="91327" marT="45664" marB="45664"/>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a:solidFill>
                            <a:schemeClr val="tx1"/>
                          </a:solidFill>
                        </a:rPr>
                        <a:t>Potential of rework is high</a:t>
                      </a:r>
                    </a:p>
                    <a:p>
                      <a:endParaRPr lang="en-GB" sz="900">
                        <a:solidFill>
                          <a:schemeClr val="tx1"/>
                        </a:solidFill>
                      </a:endParaRPr>
                    </a:p>
                    <a:p>
                      <a:r>
                        <a:rPr lang="en-GB" sz="900">
                          <a:solidFill>
                            <a:schemeClr val="tx1"/>
                          </a:solidFill>
                        </a:rPr>
                        <a:t>For Nov22 release  – Build completes before CSSC Go Live</a:t>
                      </a:r>
                    </a:p>
                    <a:p>
                      <a:endParaRPr lang="en-GB" sz="900">
                        <a:solidFill>
                          <a:schemeClr val="tx1"/>
                        </a:solidFill>
                      </a:endParaRPr>
                    </a:p>
                    <a:p>
                      <a:r>
                        <a:rPr lang="en-GB" sz="900">
                          <a:solidFill>
                            <a:schemeClr val="tx1"/>
                          </a:solidFill>
                        </a:rPr>
                        <a:t>For Feb23 release – Build completes early PIS period. </a:t>
                      </a:r>
                    </a:p>
                    <a:p>
                      <a:endParaRPr lang="en-GB" sz="900">
                        <a:solidFill>
                          <a:schemeClr val="tx1"/>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900">
                        <a:solidFill>
                          <a:schemeClr val="tx1"/>
                        </a:solidFill>
                      </a:endParaRPr>
                    </a:p>
                  </a:txBody>
                  <a:tcPr marL="91327" marR="91327" marT="45664" marB="45664"/>
                </a:tc>
                <a:tc>
                  <a:txBody>
                    <a:bodyPr/>
                    <a:lstStyle/>
                    <a:p>
                      <a:r>
                        <a:rPr lang="en-GB" sz="900">
                          <a:solidFill>
                            <a:schemeClr val="tx1"/>
                          </a:solidFill>
                        </a:rPr>
                        <a:t>For Nov22 release  – UT, ST/SIT &amp; UAT  complete before CSSC go Live</a:t>
                      </a:r>
                    </a:p>
                    <a:p>
                      <a:endParaRPr lang="en-GB" sz="900">
                        <a:solidFill>
                          <a:schemeClr val="tx1"/>
                        </a:solidFill>
                      </a:endParaRPr>
                    </a:p>
                    <a:p>
                      <a:r>
                        <a:rPr lang="en-GB" sz="900">
                          <a:solidFill>
                            <a:schemeClr val="tx1"/>
                          </a:solidFill>
                        </a:rPr>
                        <a:t>For Feb23 release – UT/ST/SIT Testing  in CSSC PIS </a:t>
                      </a:r>
                    </a:p>
                  </a:txBody>
                  <a:tcPr marL="91327" marR="91327" marT="45664" marB="45664"/>
                </a:tc>
                <a:tc>
                  <a:txBody>
                    <a:bodyPr/>
                    <a:lstStyle/>
                    <a:p>
                      <a:r>
                        <a:rPr lang="en-GB" sz="900">
                          <a:solidFill>
                            <a:schemeClr val="tx1"/>
                          </a:solidFill>
                        </a:rPr>
                        <a:t>PT required for XRN 5091 and will clash with </a:t>
                      </a:r>
                      <a:endParaRPr lang="en-US"/>
                    </a:p>
                    <a:p>
                      <a:pPr lvl="0">
                        <a:buNone/>
                      </a:pPr>
                      <a:r>
                        <a:rPr lang="en-GB" sz="900">
                          <a:solidFill>
                            <a:schemeClr val="tx1"/>
                          </a:solidFill>
                        </a:rPr>
                        <a:t>CSSC PIS</a:t>
                      </a:r>
                    </a:p>
                  </a:txBody>
                  <a:tcPr marL="91327" marR="91327" marT="45664" marB="45664"/>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a:solidFill>
                            <a:schemeClr val="tx1"/>
                          </a:solidFill>
                        </a:rPr>
                        <a:t>Yes – High potential for rebuild and retesting as a result of Defect Detection and Change Requests. This poses a risk by requiring multiple rounds of retesting (UAT/Regression) and possible slippage of plans</a:t>
                      </a:r>
                    </a:p>
                    <a:p>
                      <a:endParaRPr lang="en-GB" sz="900">
                        <a:solidFill>
                          <a:schemeClr val="tx1"/>
                        </a:solidFill>
                      </a:endParaRPr>
                    </a:p>
                    <a:p>
                      <a:r>
                        <a:rPr lang="en-GB" sz="900">
                          <a:solidFill>
                            <a:schemeClr val="tx1"/>
                          </a:solidFill>
                        </a:rPr>
                        <a:t>XRN5091 also has extensive UAT and regression phases which may extend/need retesting due to any potential CSSC defects and/or CRs</a:t>
                      </a:r>
                    </a:p>
                  </a:txBody>
                  <a:tcPr marL="91327" marR="91327" marT="45664" marB="45664"/>
                </a:tc>
                <a:extLst>
                  <a:ext uri="{0D108BD9-81ED-4DB2-BD59-A6C34878D82A}">
                    <a16:rowId xmlns:a16="http://schemas.microsoft.com/office/drawing/2014/main" val="2987426435"/>
                  </a:ext>
                </a:extLst>
              </a:tr>
            </a:tbl>
          </a:graphicData>
        </a:graphic>
      </p:graphicFrame>
      <p:sp>
        <p:nvSpPr>
          <p:cNvPr id="6" name="Title 1">
            <a:extLst>
              <a:ext uri="{FF2B5EF4-FFF2-40B4-BE49-F238E27FC236}">
                <a16:creationId xmlns:a16="http://schemas.microsoft.com/office/drawing/2014/main" id="{6421B9F5-D8EC-4059-A134-B797C239EBFB}"/>
              </a:ext>
            </a:extLst>
          </p:cNvPr>
          <p:cNvSpPr txBox="1">
            <a:spLocks/>
          </p:cNvSpPr>
          <p:nvPr/>
        </p:nvSpPr>
        <p:spPr>
          <a:xfrm>
            <a:off x="457200" y="287114"/>
            <a:ext cx="8229600" cy="637580"/>
          </a:xfrm>
          <a:prstGeom prst="rect">
            <a:avLst/>
          </a:prstGeom>
        </p:spPr>
        <p:txBody>
          <a:bodyPr>
            <a:normAutofit fontScale="77500" lnSpcReduction="2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a:t>Impact and risk of inclusion of XRN5091 in Nov22 and Feb23 Release</a:t>
            </a:r>
          </a:p>
        </p:txBody>
      </p:sp>
    </p:spTree>
    <p:extLst>
      <p:ext uri="{BB962C8B-B14F-4D97-AF65-F5344CB8AC3E}">
        <p14:creationId xmlns:p14="http://schemas.microsoft.com/office/powerpoint/2010/main" val="894159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651F5CD-F618-406D-A2C7-1F8371826652}"/>
              </a:ext>
            </a:extLst>
          </p:cNvPr>
          <p:cNvGraphicFramePr>
            <a:graphicFrameLocks noGrp="1"/>
          </p:cNvGraphicFramePr>
          <p:nvPr/>
        </p:nvGraphicFramePr>
        <p:xfrm>
          <a:off x="70870" y="1151945"/>
          <a:ext cx="9067492" cy="3242682"/>
        </p:xfrm>
        <a:graphic>
          <a:graphicData uri="http://schemas.openxmlformats.org/drawingml/2006/table">
            <a:tbl>
              <a:tblPr firstRow="1" bandRow="1">
                <a:tableStyleId>{5C22544A-7EE6-4342-B048-85BDC9FD1C3A}</a:tableStyleId>
              </a:tblPr>
              <a:tblGrid>
                <a:gridCol w="864347">
                  <a:extLst>
                    <a:ext uri="{9D8B030D-6E8A-4147-A177-3AD203B41FA5}">
                      <a16:colId xmlns:a16="http://schemas.microsoft.com/office/drawing/2014/main" val="1593565384"/>
                    </a:ext>
                  </a:extLst>
                </a:gridCol>
                <a:gridCol w="521871">
                  <a:extLst>
                    <a:ext uri="{9D8B030D-6E8A-4147-A177-3AD203B41FA5}">
                      <a16:colId xmlns:a16="http://schemas.microsoft.com/office/drawing/2014/main" val="1812440525"/>
                    </a:ext>
                  </a:extLst>
                </a:gridCol>
                <a:gridCol w="587103">
                  <a:extLst>
                    <a:ext uri="{9D8B030D-6E8A-4147-A177-3AD203B41FA5}">
                      <a16:colId xmlns:a16="http://schemas.microsoft.com/office/drawing/2014/main" val="299986921"/>
                    </a:ext>
                  </a:extLst>
                </a:gridCol>
                <a:gridCol w="1051894">
                  <a:extLst>
                    <a:ext uri="{9D8B030D-6E8A-4147-A177-3AD203B41FA5}">
                      <a16:colId xmlns:a16="http://schemas.microsoft.com/office/drawing/2014/main" val="1067720000"/>
                    </a:ext>
                  </a:extLst>
                </a:gridCol>
                <a:gridCol w="799113">
                  <a:extLst>
                    <a:ext uri="{9D8B030D-6E8A-4147-A177-3AD203B41FA5}">
                      <a16:colId xmlns:a16="http://schemas.microsoft.com/office/drawing/2014/main" val="1730927898"/>
                    </a:ext>
                  </a:extLst>
                </a:gridCol>
                <a:gridCol w="611566">
                  <a:extLst>
                    <a:ext uri="{9D8B030D-6E8A-4147-A177-3AD203B41FA5}">
                      <a16:colId xmlns:a16="http://schemas.microsoft.com/office/drawing/2014/main" val="2990456771"/>
                    </a:ext>
                  </a:extLst>
                </a:gridCol>
                <a:gridCol w="1198670">
                  <a:extLst>
                    <a:ext uri="{9D8B030D-6E8A-4147-A177-3AD203B41FA5}">
                      <a16:colId xmlns:a16="http://schemas.microsoft.com/office/drawing/2014/main" val="1093493087"/>
                    </a:ext>
                  </a:extLst>
                </a:gridCol>
                <a:gridCol w="766497">
                  <a:extLst>
                    <a:ext uri="{9D8B030D-6E8A-4147-A177-3AD203B41FA5}">
                      <a16:colId xmlns:a16="http://schemas.microsoft.com/office/drawing/2014/main" val="912341622"/>
                    </a:ext>
                  </a:extLst>
                </a:gridCol>
                <a:gridCol w="652338">
                  <a:extLst>
                    <a:ext uri="{9D8B030D-6E8A-4147-A177-3AD203B41FA5}">
                      <a16:colId xmlns:a16="http://schemas.microsoft.com/office/drawing/2014/main" val="2140567650"/>
                    </a:ext>
                  </a:extLst>
                </a:gridCol>
                <a:gridCol w="2014093">
                  <a:extLst>
                    <a:ext uri="{9D8B030D-6E8A-4147-A177-3AD203B41FA5}">
                      <a16:colId xmlns:a16="http://schemas.microsoft.com/office/drawing/2014/main" val="4146425378"/>
                    </a:ext>
                  </a:extLst>
                </a:gridCol>
              </a:tblGrid>
              <a:tr h="547964">
                <a:tc>
                  <a:txBody>
                    <a:bodyPr/>
                    <a:lstStyle/>
                    <a:p>
                      <a:pPr algn="ctr"/>
                      <a:r>
                        <a:rPr lang="en-GB" sz="1000">
                          <a:solidFill>
                            <a:schemeClr val="bg1"/>
                          </a:solidFill>
                        </a:rPr>
                        <a:t>Change </a:t>
                      </a:r>
                    </a:p>
                  </a:txBody>
                  <a:tcPr marL="91327" marR="91327" marT="45664" marB="45664"/>
                </a:tc>
                <a:tc>
                  <a:txBody>
                    <a:bodyPr/>
                    <a:lstStyle/>
                    <a:p>
                      <a:pPr algn="ctr"/>
                      <a:r>
                        <a:rPr lang="en-GB" sz="1000">
                          <a:solidFill>
                            <a:schemeClr val="bg1"/>
                          </a:solidFill>
                        </a:rPr>
                        <a:t>Nov 2022</a:t>
                      </a:r>
                    </a:p>
                  </a:txBody>
                  <a:tcPr marL="91327" marR="91327" marT="45664" marB="45664"/>
                </a:tc>
                <a:tc>
                  <a:txBody>
                    <a:bodyPr/>
                    <a:lstStyle/>
                    <a:p>
                      <a:pPr algn="ctr"/>
                      <a:r>
                        <a:rPr lang="en-GB" sz="1000">
                          <a:solidFill>
                            <a:schemeClr val="bg1"/>
                          </a:solidFill>
                        </a:rPr>
                        <a:t>Feb 2023 </a:t>
                      </a:r>
                    </a:p>
                  </a:txBody>
                  <a:tcPr marL="91327" marR="91327" marT="45664" marB="45664"/>
                </a:tc>
                <a:tc>
                  <a:txBody>
                    <a:bodyPr/>
                    <a:lstStyle/>
                    <a:p>
                      <a:pPr algn="ctr"/>
                      <a:r>
                        <a:rPr lang="en-GB" sz="1000">
                          <a:solidFill>
                            <a:schemeClr val="bg1"/>
                          </a:solidFill>
                        </a:rPr>
                        <a:t>Functionality change</a:t>
                      </a:r>
                    </a:p>
                  </a:txBody>
                  <a:tcPr marL="91327" marR="91327" marT="45664" marB="45664"/>
                </a:tc>
                <a:tc>
                  <a:txBody>
                    <a:bodyPr/>
                    <a:lstStyle/>
                    <a:p>
                      <a:pPr algn="ctr"/>
                      <a:r>
                        <a:rPr lang="en-GB" sz="1000">
                          <a:solidFill>
                            <a:schemeClr val="bg1"/>
                          </a:solidFill>
                        </a:rPr>
                        <a:t>CSSC</a:t>
                      </a:r>
                    </a:p>
                  </a:txBody>
                  <a:tcPr marL="91327" marR="91327" marT="45664" marB="45664"/>
                </a:tc>
                <a:tc>
                  <a:txBody>
                    <a:bodyPr/>
                    <a:lstStyle/>
                    <a:p>
                      <a:pPr algn="ctr"/>
                      <a:r>
                        <a:rPr lang="en-GB" sz="1000">
                          <a:solidFill>
                            <a:schemeClr val="bg1"/>
                          </a:solidFill>
                        </a:rPr>
                        <a:t>Code Complexity</a:t>
                      </a:r>
                    </a:p>
                  </a:txBody>
                  <a:tcPr marL="91327" marR="91327" marT="45664" marB="45664"/>
                </a:tc>
                <a:tc>
                  <a:txBody>
                    <a:bodyPr/>
                    <a:lstStyle/>
                    <a:p>
                      <a:pPr algn="ctr"/>
                      <a:r>
                        <a:rPr lang="en-GB" sz="1000">
                          <a:solidFill>
                            <a:schemeClr val="bg1"/>
                          </a:solidFill>
                        </a:rPr>
                        <a:t>Build</a:t>
                      </a:r>
                    </a:p>
                  </a:txBody>
                  <a:tcPr marL="91327" marR="91327" marT="45664" marB="45664"/>
                </a:tc>
                <a:tc>
                  <a:txBody>
                    <a:bodyPr/>
                    <a:lstStyle/>
                    <a:p>
                      <a:pPr algn="ctr"/>
                      <a:r>
                        <a:rPr lang="en-GB" sz="1000">
                          <a:solidFill>
                            <a:schemeClr val="bg1"/>
                          </a:solidFill>
                        </a:rPr>
                        <a:t>Testing </a:t>
                      </a:r>
                    </a:p>
                  </a:txBody>
                  <a:tcPr marL="91327" marR="91327" marT="45664" marB="45664"/>
                </a:tc>
                <a:tc>
                  <a:txBody>
                    <a:bodyPr/>
                    <a:lstStyle/>
                    <a:p>
                      <a:pPr algn="ctr"/>
                      <a:r>
                        <a:rPr lang="en-GB" sz="1000">
                          <a:solidFill>
                            <a:schemeClr val="bg1"/>
                          </a:solidFill>
                        </a:rPr>
                        <a:t>PT</a:t>
                      </a:r>
                    </a:p>
                  </a:txBody>
                  <a:tcPr marL="91327" marR="91327" marT="45664" marB="45664"/>
                </a:tc>
                <a:tc>
                  <a:txBody>
                    <a:bodyPr/>
                    <a:lstStyle/>
                    <a:p>
                      <a:pPr algn="ctr"/>
                      <a:r>
                        <a:rPr lang="en-GB" sz="1000">
                          <a:solidFill>
                            <a:schemeClr val="bg1"/>
                          </a:solidFill>
                        </a:rPr>
                        <a:t>Rework</a:t>
                      </a:r>
                    </a:p>
                  </a:txBody>
                  <a:tcPr marL="91327" marR="91327" marT="45664" marB="45664"/>
                </a:tc>
                <a:extLst>
                  <a:ext uri="{0D108BD9-81ED-4DB2-BD59-A6C34878D82A}">
                    <a16:rowId xmlns:a16="http://schemas.microsoft.com/office/drawing/2014/main" val="55735839"/>
                  </a:ext>
                </a:extLst>
              </a:tr>
              <a:tr h="2694154">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900">
                          <a:solidFill>
                            <a:schemeClr val="tx1"/>
                          </a:solidFill>
                          <a:latin typeface="+mn-lt"/>
                          <a:ea typeface="+mn-ea"/>
                          <a:cs typeface="+mn-cs"/>
                        </a:rPr>
                        <a:t>XRN5186 MOD0701 - Aligning Capacity booking under the UNC and arrangements set out in relevant NEXAs Detailed Design</a:t>
                      </a:r>
                    </a:p>
                  </a:txBody>
                  <a:tcPr marL="91327" marR="91327" marT="45664" marB="45664"/>
                </a:tc>
                <a:tc>
                  <a:txBody>
                    <a:bodyPr/>
                    <a:lstStyle/>
                    <a:p>
                      <a:r>
                        <a:rPr lang="en-GB" sz="900">
                          <a:solidFill>
                            <a:srgbClr val="FF0000"/>
                          </a:solidFill>
                        </a:rPr>
                        <a:t>Red </a:t>
                      </a:r>
                    </a:p>
                  </a:txBody>
                  <a:tcPr marL="91327" marR="91327" marT="45664" marB="45664"/>
                </a:tc>
                <a:tc>
                  <a:txBody>
                    <a:bodyPr/>
                    <a:lstStyle/>
                    <a:p>
                      <a:r>
                        <a:rPr lang="en-GB" sz="900">
                          <a:solidFill>
                            <a:srgbClr val="FF0000"/>
                          </a:solidFill>
                        </a:rPr>
                        <a:t>Red</a:t>
                      </a:r>
                    </a:p>
                  </a:txBody>
                  <a:tcPr marL="91327" marR="91327" marT="45664" marB="45664"/>
                </a:tc>
                <a:tc>
                  <a:txBody>
                    <a:bodyPr/>
                    <a:lstStyle/>
                    <a:p>
                      <a:r>
                        <a:rPr lang="en-GB" sz="900">
                          <a:solidFill>
                            <a:schemeClr val="tx1"/>
                          </a:solidFill>
                        </a:rPr>
                        <a:t>A number of key processes are undergoing change : Registration( Nom, Change of Supplier, Shipper change, Ratchets) </a:t>
                      </a:r>
                    </a:p>
                    <a:p>
                      <a:endParaRPr lang="en-GB" sz="900">
                        <a:solidFill>
                          <a:schemeClr val="tx1"/>
                        </a:solidFill>
                      </a:endParaRPr>
                    </a:p>
                  </a:txBody>
                  <a:tcPr marL="91327" marR="91327" marT="45664" marB="45664"/>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a:solidFill>
                            <a:schemeClr val="tx1"/>
                          </a:solidFill>
                        </a:rPr>
                        <a:t>Touches large part of CSSC code</a:t>
                      </a:r>
                    </a:p>
                    <a:p>
                      <a:endParaRPr lang="en-GB" sz="900">
                        <a:solidFill>
                          <a:schemeClr val="tx1"/>
                        </a:solidFill>
                      </a:endParaRPr>
                    </a:p>
                    <a:p>
                      <a:r>
                        <a:rPr lang="en-GB" sz="900">
                          <a:solidFill>
                            <a:schemeClr val="tx1"/>
                          </a:solidFill>
                        </a:rPr>
                        <a:t>Change touches Nomination/BRN </a:t>
                      </a:r>
                    </a:p>
                    <a:p>
                      <a:endParaRPr lang="en-GB" sz="900">
                        <a:solidFill>
                          <a:schemeClr val="tx1"/>
                        </a:solidFill>
                      </a:endParaRPr>
                    </a:p>
                  </a:txBody>
                  <a:tcPr marL="91327" marR="91327" marT="45664" marB="45664"/>
                </a:tc>
                <a:tc>
                  <a:txBody>
                    <a:bodyPr/>
                    <a:lstStyle/>
                    <a:p>
                      <a:r>
                        <a:rPr lang="en-GB" sz="900">
                          <a:solidFill>
                            <a:schemeClr val="tx1"/>
                          </a:solidFill>
                        </a:rPr>
                        <a:t>High</a:t>
                      </a:r>
                    </a:p>
                    <a:p>
                      <a:endParaRPr lang="en-GB" sz="900">
                        <a:solidFill>
                          <a:schemeClr val="tx1"/>
                        </a:solidFill>
                      </a:endParaRPr>
                    </a:p>
                  </a:txBody>
                  <a:tcPr marL="91327" marR="91327" marT="45664" marB="45664"/>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a:solidFill>
                            <a:schemeClr val="tx1"/>
                          </a:solidFill>
                        </a:rPr>
                        <a:t>Potential of rework is high</a:t>
                      </a:r>
                    </a:p>
                    <a:p>
                      <a:endParaRPr lang="en-GB" sz="900">
                        <a:solidFill>
                          <a:schemeClr val="tx1"/>
                        </a:solidFill>
                      </a:endParaRPr>
                    </a:p>
                    <a:p>
                      <a:r>
                        <a:rPr lang="en-GB" sz="900">
                          <a:solidFill>
                            <a:schemeClr val="tx1"/>
                          </a:solidFill>
                        </a:rPr>
                        <a:t>For Nov22 release  – Build completes before CSSC Go Live</a:t>
                      </a:r>
                    </a:p>
                    <a:p>
                      <a:endParaRPr lang="en-GB" sz="900">
                        <a:solidFill>
                          <a:schemeClr val="tx1"/>
                        </a:solidFill>
                      </a:endParaRPr>
                    </a:p>
                    <a:p>
                      <a:r>
                        <a:rPr lang="en-GB" sz="900">
                          <a:solidFill>
                            <a:schemeClr val="tx1"/>
                          </a:solidFill>
                        </a:rPr>
                        <a:t>For Feb23 release – Build completes early PIS period. </a:t>
                      </a:r>
                    </a:p>
                    <a:p>
                      <a:endParaRPr lang="en-GB" sz="900">
                        <a:solidFill>
                          <a:schemeClr val="tx1"/>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900">
                        <a:solidFill>
                          <a:schemeClr val="tx1"/>
                        </a:solidFill>
                      </a:endParaRPr>
                    </a:p>
                  </a:txBody>
                  <a:tcPr marL="91327" marR="91327" marT="45664" marB="45664"/>
                </a:tc>
                <a:tc>
                  <a:txBody>
                    <a:bodyPr/>
                    <a:lstStyle/>
                    <a:p>
                      <a:r>
                        <a:rPr lang="en-GB" sz="900">
                          <a:solidFill>
                            <a:schemeClr val="tx1"/>
                          </a:solidFill>
                        </a:rPr>
                        <a:t>For Nov22 release  – UT, ST/SIT &amp; UAT  complete before CSSC go Live</a:t>
                      </a:r>
                    </a:p>
                    <a:p>
                      <a:endParaRPr lang="en-GB" sz="900">
                        <a:solidFill>
                          <a:schemeClr val="tx1"/>
                        </a:solidFill>
                      </a:endParaRPr>
                    </a:p>
                    <a:p>
                      <a:r>
                        <a:rPr lang="en-GB" sz="900">
                          <a:solidFill>
                            <a:schemeClr val="tx1"/>
                          </a:solidFill>
                        </a:rPr>
                        <a:t>For Feb23 release – UT/ST/SIT Testing  in CSSC PIS </a:t>
                      </a:r>
                    </a:p>
                  </a:txBody>
                  <a:tcPr marL="91327" marR="91327" marT="45664" marB="45664"/>
                </a:tc>
                <a:tc>
                  <a:txBody>
                    <a:bodyPr/>
                    <a:lstStyle/>
                    <a:p>
                      <a:r>
                        <a:rPr lang="en-GB" sz="900">
                          <a:solidFill>
                            <a:schemeClr val="tx1"/>
                          </a:solidFill>
                        </a:rPr>
                        <a:t>PT required and will clash with CSSC PIS</a:t>
                      </a:r>
                    </a:p>
                  </a:txBody>
                  <a:tcPr marL="91327" marR="91327" marT="45664" marB="45664"/>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a:solidFill>
                            <a:schemeClr val="tx1"/>
                          </a:solidFill>
                        </a:rPr>
                        <a:t>Yes – High potential for rebuild and retesting as a result of Defect Detection and Change Requests. This poses a risk by requiring multiple rounds of retesting (UAT/Regression) and possible slippage of plans</a:t>
                      </a:r>
                    </a:p>
                    <a:p>
                      <a:endParaRPr lang="en-GB" sz="900">
                        <a:solidFill>
                          <a:schemeClr val="tx1"/>
                        </a:solidFill>
                      </a:endParaRPr>
                    </a:p>
                    <a:p>
                      <a:r>
                        <a:rPr lang="en-GB" sz="900">
                          <a:solidFill>
                            <a:schemeClr val="tx1"/>
                          </a:solidFill>
                        </a:rPr>
                        <a:t>Workflow defects in CSSC may need some code changes for 5186</a:t>
                      </a:r>
                    </a:p>
                  </a:txBody>
                  <a:tcPr marL="91327" marR="91327" marT="45664" marB="45664"/>
                </a:tc>
                <a:extLst>
                  <a:ext uri="{0D108BD9-81ED-4DB2-BD59-A6C34878D82A}">
                    <a16:rowId xmlns:a16="http://schemas.microsoft.com/office/drawing/2014/main" val="2987426435"/>
                  </a:ext>
                </a:extLst>
              </a:tr>
            </a:tbl>
          </a:graphicData>
        </a:graphic>
      </p:graphicFrame>
      <p:sp>
        <p:nvSpPr>
          <p:cNvPr id="6" name="Title 1">
            <a:extLst>
              <a:ext uri="{FF2B5EF4-FFF2-40B4-BE49-F238E27FC236}">
                <a16:creationId xmlns:a16="http://schemas.microsoft.com/office/drawing/2014/main" id="{A500C502-1CF9-412C-84CE-140D69FBBF1E}"/>
              </a:ext>
            </a:extLst>
          </p:cNvPr>
          <p:cNvSpPr txBox="1">
            <a:spLocks/>
          </p:cNvSpPr>
          <p:nvPr/>
        </p:nvSpPr>
        <p:spPr>
          <a:xfrm>
            <a:off x="457200" y="287114"/>
            <a:ext cx="8229600" cy="637580"/>
          </a:xfrm>
          <a:prstGeom prst="rect">
            <a:avLst/>
          </a:prstGeom>
        </p:spPr>
        <p:txBody>
          <a:bodyPr>
            <a:normAutofit fontScale="77500" lnSpcReduction="2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a:t>Impact and risk of inclusion of XRN5186 in Nov22 and Feb23 Release</a:t>
            </a:r>
          </a:p>
        </p:txBody>
      </p:sp>
    </p:spTree>
    <p:extLst>
      <p:ext uri="{BB962C8B-B14F-4D97-AF65-F5344CB8AC3E}">
        <p14:creationId xmlns:p14="http://schemas.microsoft.com/office/powerpoint/2010/main" val="22079230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a:p>
          <a:p>
            <a:endParaRPr lang="en-GB"/>
          </a:p>
          <a:p>
            <a:r>
              <a:rPr lang="en-GB">
                <a:latin typeface="Arial"/>
                <a:cs typeface="Arial"/>
              </a:rPr>
              <a:t>June 2022</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2643604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039978-F70A-4C74-8B7C-9E5DA1519EF0}"/>
              </a:ext>
            </a:extLst>
          </p:cNvPr>
          <p:cNvSpPr>
            <a:spLocks noGrp="1"/>
          </p:cNvSpPr>
          <p:nvPr>
            <p:ph type="body" sz="quarter" idx="17"/>
          </p:nvPr>
        </p:nvSpPr>
        <p:spPr>
          <a:xfrm>
            <a:off x="217714" y="153240"/>
            <a:ext cx="8708571" cy="400110"/>
          </a:xfrm>
        </p:spPr>
        <p:txBody>
          <a:bodyPr/>
          <a:lstStyle/>
          <a:p>
            <a:pPr marL="0" indent="0">
              <a:buNone/>
            </a:pPr>
            <a:r>
              <a:rPr lang="en-GB" sz="2000" b="1">
                <a:solidFill>
                  <a:schemeClr val="accent1"/>
                </a:solidFill>
              </a:rPr>
              <a:t>2021-2022 DSC Change / </a:t>
            </a:r>
            <a:r>
              <a:rPr lang="en-GB" sz="2000" b="1" err="1">
                <a:solidFill>
                  <a:schemeClr val="accent1"/>
                </a:solidFill>
              </a:rPr>
              <a:t>MiR</a:t>
            </a:r>
            <a:r>
              <a:rPr lang="en-GB" sz="2000" b="1">
                <a:solidFill>
                  <a:schemeClr val="accent1"/>
                </a:solidFill>
              </a:rPr>
              <a:t> Pipeline</a:t>
            </a:r>
          </a:p>
        </p:txBody>
      </p:sp>
      <p:sp>
        <p:nvSpPr>
          <p:cNvPr id="32" name="Rectangle 31">
            <a:extLst>
              <a:ext uri="{FF2B5EF4-FFF2-40B4-BE49-F238E27FC236}">
                <a16:creationId xmlns:a16="http://schemas.microsoft.com/office/drawing/2014/main" id="{14E15DDA-19B8-4236-8ACC-6AAADE9DCEC5}"/>
              </a:ext>
            </a:extLst>
          </p:cNvPr>
          <p:cNvSpPr/>
          <p:nvPr/>
        </p:nvSpPr>
        <p:spPr>
          <a:xfrm>
            <a:off x="7848081" y="2844947"/>
            <a:ext cx="1151030" cy="1736578"/>
          </a:xfrm>
          <a:prstGeom prst="rect">
            <a:avLst/>
          </a:prstGeom>
          <a:solidFill>
            <a:schemeClr val="tx1"/>
          </a:solidFill>
        </p:spPr>
        <p:style>
          <a:lnRef idx="2">
            <a:schemeClr val="accent1"/>
          </a:lnRef>
          <a:fillRef idx="1">
            <a:schemeClr val="lt1"/>
          </a:fillRef>
          <a:effectRef idx="0">
            <a:schemeClr val="accent1"/>
          </a:effectRef>
          <a:fontRef idx="minor">
            <a:schemeClr val="dk1"/>
          </a:fontRef>
        </p:style>
        <p:txBody>
          <a:bodyPr rtlCol="0" anchor="t"/>
          <a:lstStyle/>
          <a:p>
            <a:pPr marL="0" marR="0" lvl="0" indent="0" algn="l" defTabSz="913280" rtl="0" eaLnBrk="1" fontAlgn="auto" latinLnBrk="0" hangingPunct="1">
              <a:lnSpc>
                <a:spcPct val="100000"/>
              </a:lnSpc>
              <a:spcBef>
                <a:spcPts val="0"/>
              </a:spcBef>
              <a:spcAft>
                <a:spcPts val="0"/>
              </a:spcAft>
              <a:buClrTx/>
              <a:buSzTx/>
              <a:buFontTx/>
              <a:buNone/>
              <a:tabLst/>
              <a:defRPr/>
            </a:pPr>
            <a:r>
              <a:rPr kumimoji="0" lang="en-GB" sz="799" b="1" i="0" u="none" strike="noStrike" kern="1200" cap="none" spc="0" normalizeH="0" baseline="0" noProof="0">
                <a:ln>
                  <a:noFill/>
                </a:ln>
                <a:solidFill>
                  <a:prstClr val="white"/>
                </a:solidFill>
                <a:effectLst/>
                <a:uLnTx/>
                <a:uFillTx/>
                <a:latin typeface="Poppins Medium"/>
                <a:ea typeface="+mn-ea"/>
                <a:cs typeface="+mn-cs"/>
              </a:rPr>
              <a:t>Key</a:t>
            </a:r>
            <a:r>
              <a:rPr kumimoji="0" lang="en-GB" sz="799" b="0" i="0" u="none" strike="noStrike" kern="1200" cap="none" spc="0" normalizeH="0" baseline="0" noProof="0">
                <a:ln>
                  <a:noFill/>
                </a:ln>
                <a:solidFill>
                  <a:prstClr val="white"/>
                </a:solidFill>
                <a:effectLst/>
                <a:uLnTx/>
                <a:uFillTx/>
                <a:latin typeface="Poppins Medium"/>
                <a:ea typeface="+mn-ea"/>
                <a:cs typeface="+mn-cs"/>
              </a:rPr>
              <a:t>:</a:t>
            </a:r>
          </a:p>
        </p:txBody>
      </p:sp>
      <p:sp>
        <p:nvSpPr>
          <p:cNvPr id="38" name="TextBox 37">
            <a:extLst>
              <a:ext uri="{FF2B5EF4-FFF2-40B4-BE49-F238E27FC236}">
                <a16:creationId xmlns:a16="http://schemas.microsoft.com/office/drawing/2014/main" id="{A543BBB4-E85C-4BDC-862E-856A4CD8D481}"/>
              </a:ext>
            </a:extLst>
          </p:cNvPr>
          <p:cNvSpPr txBox="1"/>
          <p:nvPr/>
        </p:nvSpPr>
        <p:spPr>
          <a:xfrm>
            <a:off x="7891733" y="3039117"/>
            <a:ext cx="1045588" cy="199927"/>
          </a:xfrm>
          <a:prstGeom prst="rect">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n-US"/>
            </a:defPPr>
            <a:lvl1pPr algn="ctr">
              <a:defRPr sz="800"/>
            </a:lvl1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1E1246"/>
                </a:solidFill>
                <a:effectLst/>
                <a:uLnTx/>
                <a:uFillTx/>
                <a:latin typeface="Arial"/>
                <a:ea typeface="+mn-ea"/>
                <a:cs typeface="+mn-cs"/>
              </a:rPr>
              <a:t>On Track</a:t>
            </a:r>
          </a:p>
        </p:txBody>
      </p:sp>
      <p:sp>
        <p:nvSpPr>
          <p:cNvPr id="39" name="TextBox 38">
            <a:extLst>
              <a:ext uri="{FF2B5EF4-FFF2-40B4-BE49-F238E27FC236}">
                <a16:creationId xmlns:a16="http://schemas.microsoft.com/office/drawing/2014/main" id="{AC37DC85-0266-4B68-8BEE-A637CF73A9C6}"/>
              </a:ext>
            </a:extLst>
          </p:cNvPr>
          <p:cNvSpPr txBox="1"/>
          <p:nvPr/>
        </p:nvSpPr>
        <p:spPr>
          <a:xfrm>
            <a:off x="7891733" y="3282126"/>
            <a:ext cx="1045588" cy="199927"/>
          </a:xfrm>
          <a:prstGeom prst="rect">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1E1246"/>
                </a:solidFill>
                <a:effectLst/>
                <a:uLnTx/>
                <a:uFillTx/>
                <a:latin typeface="Arial"/>
                <a:ea typeface="+mn-ea"/>
                <a:cs typeface="+mn-cs"/>
              </a:rPr>
              <a:t>Potential Activity</a:t>
            </a:r>
          </a:p>
        </p:txBody>
      </p:sp>
      <p:sp>
        <p:nvSpPr>
          <p:cNvPr id="80" name="Rectangle 79">
            <a:extLst>
              <a:ext uri="{FF2B5EF4-FFF2-40B4-BE49-F238E27FC236}">
                <a16:creationId xmlns:a16="http://schemas.microsoft.com/office/drawing/2014/main" id="{59233769-C974-44D3-9168-2B866113F4F3}"/>
              </a:ext>
            </a:extLst>
          </p:cNvPr>
          <p:cNvSpPr/>
          <p:nvPr/>
        </p:nvSpPr>
        <p:spPr>
          <a:xfrm>
            <a:off x="7891732" y="3540190"/>
            <a:ext cx="1045589" cy="199927"/>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white"/>
                </a:solidFill>
                <a:effectLst/>
                <a:uLnTx/>
                <a:uFillTx/>
                <a:latin typeface="Arial"/>
                <a:ea typeface="+mn-ea"/>
                <a:cs typeface="+mn-cs"/>
              </a:rPr>
              <a:t>      </a:t>
            </a:r>
            <a:r>
              <a:rPr kumimoji="0" lang="en-GB" sz="700" b="0" i="0" u="none" strike="noStrike" kern="1200" cap="none" spc="0" normalizeH="0" baseline="0" noProof="0">
                <a:ln>
                  <a:noFill/>
                </a:ln>
                <a:solidFill>
                  <a:prstClr val="white"/>
                </a:solidFill>
                <a:effectLst/>
                <a:uLnTx/>
                <a:uFillTx/>
                <a:latin typeface="Arial"/>
                <a:ea typeface="+mn-ea"/>
                <a:cs typeface="+mn-cs"/>
              </a:rPr>
              <a:t>Complete</a:t>
            </a:r>
          </a:p>
        </p:txBody>
      </p:sp>
      <p:sp>
        <p:nvSpPr>
          <p:cNvPr id="81" name="Rectangle 80">
            <a:extLst>
              <a:ext uri="{FF2B5EF4-FFF2-40B4-BE49-F238E27FC236}">
                <a16:creationId xmlns:a16="http://schemas.microsoft.com/office/drawing/2014/main" id="{77C23BF2-E296-477C-BF67-AB2348F6F77A}"/>
              </a:ext>
            </a:extLst>
          </p:cNvPr>
          <p:cNvSpPr/>
          <p:nvPr/>
        </p:nvSpPr>
        <p:spPr>
          <a:xfrm>
            <a:off x="7891732" y="3781655"/>
            <a:ext cx="1045589" cy="199927"/>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white"/>
                </a:solidFill>
                <a:effectLst/>
                <a:uLnTx/>
                <a:uFillTx/>
                <a:latin typeface="Arial"/>
                <a:ea typeface="+mn-ea"/>
                <a:cs typeface="+mn-cs"/>
              </a:rPr>
              <a:t>    Potential risk to plan</a:t>
            </a:r>
          </a:p>
        </p:txBody>
      </p:sp>
      <p:sp>
        <p:nvSpPr>
          <p:cNvPr id="82" name="Rectangle 81">
            <a:extLst>
              <a:ext uri="{FF2B5EF4-FFF2-40B4-BE49-F238E27FC236}">
                <a16:creationId xmlns:a16="http://schemas.microsoft.com/office/drawing/2014/main" id="{DA6A0777-15AF-491D-8996-C3FB4C43E1C7}"/>
              </a:ext>
            </a:extLst>
          </p:cNvPr>
          <p:cNvSpPr/>
          <p:nvPr/>
        </p:nvSpPr>
        <p:spPr>
          <a:xfrm>
            <a:off x="7900801" y="4024877"/>
            <a:ext cx="1045589" cy="196682"/>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a:ln>
                  <a:noFill/>
                </a:ln>
                <a:solidFill>
                  <a:prstClr val="white"/>
                </a:solidFill>
                <a:effectLst/>
                <a:uLnTx/>
                <a:uFillTx/>
                <a:latin typeface="Arial"/>
                <a:ea typeface="+mn-ea"/>
                <a:cs typeface="+mn-cs"/>
              </a:rPr>
              <a:t>Plan At Risk </a:t>
            </a:r>
          </a:p>
        </p:txBody>
      </p:sp>
      <p:sp>
        <p:nvSpPr>
          <p:cNvPr id="83" name="Rectangle 82">
            <a:extLst>
              <a:ext uri="{FF2B5EF4-FFF2-40B4-BE49-F238E27FC236}">
                <a16:creationId xmlns:a16="http://schemas.microsoft.com/office/drawing/2014/main" id="{1F8CB9DE-FF6F-41F1-8EA0-AFE5E8964C22}"/>
              </a:ext>
            </a:extLst>
          </p:cNvPr>
          <p:cNvSpPr/>
          <p:nvPr/>
        </p:nvSpPr>
        <p:spPr>
          <a:xfrm>
            <a:off x="7945540" y="1121695"/>
            <a:ext cx="1053571" cy="1197925"/>
          </a:xfrm>
          <a:prstGeom prst="rect">
            <a:avLst/>
          </a:prstGeom>
          <a:noFill/>
        </p:spPr>
        <p:style>
          <a:lnRef idx="2">
            <a:schemeClr val="accent1"/>
          </a:lnRef>
          <a:fillRef idx="1">
            <a:schemeClr val="lt1"/>
          </a:fillRef>
          <a:effectRef idx="0">
            <a:schemeClr val="accent1"/>
          </a:effectRef>
          <a:fontRef idx="minor">
            <a:schemeClr val="dk1"/>
          </a:fontRef>
        </p:style>
        <p:txBody>
          <a:bodyPr rtlCol="0" anchor="t"/>
          <a:lstStyle/>
          <a:p>
            <a:pPr marL="0" marR="0" lvl="0" indent="0" algn="l" defTabSz="913280" rtl="0" eaLnBrk="1" fontAlgn="auto" latinLnBrk="0" hangingPunct="1">
              <a:lnSpc>
                <a:spcPct val="100000"/>
              </a:lnSpc>
              <a:spcBef>
                <a:spcPts val="0"/>
              </a:spcBef>
              <a:spcAft>
                <a:spcPts val="0"/>
              </a:spcAft>
              <a:buClrTx/>
              <a:buSzTx/>
              <a:buFontTx/>
              <a:buNone/>
              <a:tabLst/>
              <a:defRPr/>
            </a:pPr>
            <a:r>
              <a:rPr kumimoji="0" lang="en-GB" sz="799" b="1" i="0" u="none" strike="noStrike" kern="1200" cap="none" spc="0" normalizeH="0" baseline="0" noProof="0">
                <a:ln>
                  <a:noFill/>
                </a:ln>
                <a:solidFill>
                  <a:prstClr val="black"/>
                </a:solidFill>
                <a:effectLst/>
                <a:uLnTx/>
                <a:uFillTx/>
                <a:latin typeface="Poppins Medium"/>
                <a:ea typeface="+mn-ea"/>
                <a:cs typeface="+mn-cs"/>
              </a:rPr>
              <a:t>Key</a:t>
            </a:r>
            <a:r>
              <a:rPr kumimoji="0" lang="en-GB" sz="799" b="0" i="0" u="none" strike="noStrike" kern="1200" cap="none" spc="0" normalizeH="0" baseline="0" noProof="0">
                <a:ln>
                  <a:noFill/>
                </a:ln>
                <a:solidFill>
                  <a:prstClr val="black"/>
                </a:solidFill>
                <a:effectLst/>
                <a:uLnTx/>
                <a:uFillTx/>
                <a:latin typeface="Poppins Medium"/>
                <a:ea typeface="+mn-ea"/>
                <a:cs typeface="+mn-cs"/>
              </a:rPr>
              <a:t>:</a:t>
            </a:r>
          </a:p>
        </p:txBody>
      </p:sp>
      <p:sp>
        <p:nvSpPr>
          <p:cNvPr id="84" name="5-Point Star 120">
            <a:extLst>
              <a:ext uri="{FF2B5EF4-FFF2-40B4-BE49-F238E27FC236}">
                <a16:creationId xmlns:a16="http://schemas.microsoft.com/office/drawing/2014/main" id="{FEF40D73-8ADF-4458-A02C-46B354E37D0C}"/>
              </a:ext>
            </a:extLst>
          </p:cNvPr>
          <p:cNvSpPr/>
          <p:nvPr/>
        </p:nvSpPr>
        <p:spPr>
          <a:xfrm>
            <a:off x="8053343" y="1353394"/>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5" name="5-Point Star 121">
            <a:extLst>
              <a:ext uri="{FF2B5EF4-FFF2-40B4-BE49-F238E27FC236}">
                <a16:creationId xmlns:a16="http://schemas.microsoft.com/office/drawing/2014/main" id="{304E6ED8-5930-45BB-BA2D-AF78F73C5A46}"/>
              </a:ext>
            </a:extLst>
          </p:cNvPr>
          <p:cNvSpPr/>
          <p:nvPr/>
        </p:nvSpPr>
        <p:spPr>
          <a:xfrm>
            <a:off x="8089663" y="2049388"/>
            <a:ext cx="256500" cy="1620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C000"/>
              </a:solidFill>
              <a:effectLst/>
              <a:uLnTx/>
              <a:uFillTx/>
              <a:latin typeface="Arial"/>
              <a:ea typeface="+mn-ea"/>
              <a:cs typeface="+mn-cs"/>
            </a:endParaRPr>
          </a:p>
        </p:txBody>
      </p:sp>
      <p:sp>
        <p:nvSpPr>
          <p:cNvPr id="86" name="TextBox 85">
            <a:extLst>
              <a:ext uri="{FF2B5EF4-FFF2-40B4-BE49-F238E27FC236}">
                <a16:creationId xmlns:a16="http://schemas.microsoft.com/office/drawing/2014/main" id="{1B5456E8-DEAB-4200-8762-0389297765DE}"/>
              </a:ext>
            </a:extLst>
          </p:cNvPr>
          <p:cNvSpPr txBox="1"/>
          <p:nvPr/>
        </p:nvSpPr>
        <p:spPr>
          <a:xfrm>
            <a:off x="8472740" y="1194116"/>
            <a:ext cx="648072" cy="307777"/>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Arial"/>
                <a:ea typeface="+mn-ea"/>
                <a:cs typeface="+mn-cs"/>
              </a:rPr>
              <a:t>Approval on track</a:t>
            </a:r>
          </a:p>
        </p:txBody>
      </p:sp>
      <p:sp>
        <p:nvSpPr>
          <p:cNvPr id="87" name="TextBox 86">
            <a:extLst>
              <a:ext uri="{FF2B5EF4-FFF2-40B4-BE49-F238E27FC236}">
                <a16:creationId xmlns:a16="http://schemas.microsoft.com/office/drawing/2014/main" id="{6D0078A2-7678-401C-990D-67D8409A9CDF}"/>
              </a:ext>
            </a:extLst>
          </p:cNvPr>
          <p:cNvSpPr txBox="1"/>
          <p:nvPr/>
        </p:nvSpPr>
        <p:spPr>
          <a:xfrm>
            <a:off x="8504928" y="1966441"/>
            <a:ext cx="598206" cy="307777"/>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Arial"/>
                <a:ea typeface="+mn-ea"/>
                <a:cs typeface="+mn-cs"/>
              </a:rPr>
              <a:t>Approval at risk</a:t>
            </a:r>
          </a:p>
        </p:txBody>
      </p:sp>
      <p:sp>
        <p:nvSpPr>
          <p:cNvPr id="88" name="TextBox 87">
            <a:extLst>
              <a:ext uri="{FF2B5EF4-FFF2-40B4-BE49-F238E27FC236}">
                <a16:creationId xmlns:a16="http://schemas.microsoft.com/office/drawing/2014/main" id="{258EB99B-EADE-491F-9A27-7EDD2D173D3B}"/>
              </a:ext>
            </a:extLst>
          </p:cNvPr>
          <p:cNvSpPr txBox="1"/>
          <p:nvPr/>
        </p:nvSpPr>
        <p:spPr>
          <a:xfrm>
            <a:off x="8460268" y="1625789"/>
            <a:ext cx="660513" cy="200055"/>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Arial"/>
                <a:ea typeface="+mn-ea"/>
                <a:cs typeface="+mn-cs"/>
              </a:rPr>
              <a:t>Approved</a:t>
            </a:r>
          </a:p>
        </p:txBody>
      </p:sp>
      <p:sp>
        <p:nvSpPr>
          <p:cNvPr id="89" name="5-Point Star 122">
            <a:extLst>
              <a:ext uri="{FF2B5EF4-FFF2-40B4-BE49-F238E27FC236}">
                <a16:creationId xmlns:a16="http://schemas.microsoft.com/office/drawing/2014/main" id="{5B468B40-1C2F-4701-91F8-F50B6B27DE42}"/>
              </a:ext>
            </a:extLst>
          </p:cNvPr>
          <p:cNvSpPr/>
          <p:nvPr/>
        </p:nvSpPr>
        <p:spPr>
          <a:xfrm>
            <a:off x="8053343" y="1674507"/>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TextBox 2">
            <a:extLst>
              <a:ext uri="{FF2B5EF4-FFF2-40B4-BE49-F238E27FC236}">
                <a16:creationId xmlns:a16="http://schemas.microsoft.com/office/drawing/2014/main" id="{936BBD56-F765-46A7-BEFF-3B96144B5BB6}"/>
              </a:ext>
            </a:extLst>
          </p:cNvPr>
          <p:cNvSpPr txBox="1"/>
          <p:nvPr/>
        </p:nvSpPr>
        <p:spPr>
          <a:xfrm>
            <a:off x="7891732" y="4293820"/>
            <a:ext cx="1034553" cy="215444"/>
          </a:xfrm>
          <a:prstGeom prst="rect">
            <a:avLst/>
          </a:prstGeom>
          <a:solidFill>
            <a:srgbClr val="7030A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Arial"/>
                <a:ea typeface="+mn-ea"/>
                <a:cs typeface="+mn-cs"/>
              </a:rPr>
              <a:t>Planning</a:t>
            </a:r>
          </a:p>
        </p:txBody>
      </p:sp>
      <p:pic>
        <p:nvPicPr>
          <p:cNvPr id="4" name="Picture 3">
            <a:extLst>
              <a:ext uri="{FF2B5EF4-FFF2-40B4-BE49-F238E27FC236}">
                <a16:creationId xmlns:a16="http://schemas.microsoft.com/office/drawing/2014/main" id="{963B0D02-C9D8-49A2-9E63-AE67D385187C}"/>
              </a:ext>
            </a:extLst>
          </p:cNvPr>
          <p:cNvPicPr>
            <a:picLocks noChangeAspect="1"/>
          </p:cNvPicPr>
          <p:nvPr/>
        </p:nvPicPr>
        <p:blipFill>
          <a:blip r:embed="rId2"/>
          <a:stretch>
            <a:fillRect/>
          </a:stretch>
        </p:blipFill>
        <p:spPr>
          <a:xfrm>
            <a:off x="28076" y="634236"/>
            <a:ext cx="7669580" cy="4216970"/>
          </a:xfrm>
          <a:prstGeom prst="rect">
            <a:avLst/>
          </a:prstGeom>
        </p:spPr>
      </p:pic>
    </p:spTree>
    <p:extLst>
      <p:ext uri="{BB962C8B-B14F-4D97-AF65-F5344CB8AC3E}">
        <p14:creationId xmlns:p14="http://schemas.microsoft.com/office/powerpoint/2010/main" val="31665899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nvGraphicFramePr>
        <p:xfrm>
          <a:off x="0" y="446380"/>
          <a:ext cx="9125999" cy="4394978"/>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910223">
                  <a:extLst>
                    <a:ext uri="{9D8B030D-6E8A-4147-A177-3AD203B41FA5}">
                      <a16:colId xmlns:a16="http://schemas.microsoft.com/office/drawing/2014/main" val="20001"/>
                    </a:ext>
                  </a:extLst>
                </a:gridCol>
                <a:gridCol w="7006576">
                  <a:extLst>
                    <a:ext uri="{9D8B030D-6E8A-4147-A177-3AD203B41FA5}">
                      <a16:colId xmlns:a16="http://schemas.microsoft.com/office/drawing/2014/main" val="20002"/>
                    </a:ext>
                  </a:extLst>
                </a:gridCol>
              </a:tblGrid>
              <a:tr h="745500">
                <a:tc>
                  <a:txBody>
                    <a:bodyPr/>
                    <a:lstStyle/>
                    <a:p>
                      <a:pPr algn="l"/>
                      <a:r>
                        <a:rPr lang="en-GB" sz="80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a:t>Previous 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80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a:t>Current months</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80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4489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lvl="1"/>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a:solidFill>
                            <a:schemeClr val="tx1"/>
                          </a:solidFill>
                          <a:latin typeface="+mn-lt"/>
                          <a:ea typeface="+mn-ea"/>
                          <a:cs typeface="+mn-cs"/>
                        </a:rPr>
                        <a:t>Transition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175895" marR="0" lvl="0" indent="-175895" algn="l">
                        <a:lnSpc>
                          <a:spcPct val="107000"/>
                        </a:lnSpc>
                        <a:spcBef>
                          <a:spcPts val="0"/>
                        </a:spcBef>
                        <a:spcAft>
                          <a:spcPts val="0"/>
                        </a:spcAft>
                        <a:buClrTx/>
                        <a:buSzTx/>
                        <a:buFont typeface="Wingdings" panose="05000000000000000000" pitchFamily="2" charset="2"/>
                        <a:buChar char=""/>
                      </a:pPr>
                      <a:r>
                        <a:rPr lang="en-US" sz="900" b="0" i="0" u="none" strike="noStrike" kern="1200" noProof="0">
                          <a:solidFill>
                            <a:schemeClr val="tx1"/>
                          </a:solidFill>
                          <a:effectLst/>
                          <a:latin typeface="+mn-lt"/>
                          <a:ea typeface="+mn-ea"/>
                          <a:cs typeface="+mn-cs"/>
                        </a:rPr>
                        <a:t>Overall Transition RAG is Green  and trending green</a:t>
                      </a:r>
                    </a:p>
                    <a:p>
                      <a:pPr marL="175895" marR="0" lvl="0" indent="-175895" algn="l">
                        <a:lnSpc>
                          <a:spcPct val="107000"/>
                        </a:lnSpc>
                        <a:spcBef>
                          <a:spcPts val="0"/>
                        </a:spcBef>
                        <a:spcAft>
                          <a:spcPts val="0"/>
                        </a:spcAft>
                        <a:buClrTx/>
                        <a:buSzTx/>
                        <a:buFont typeface="Wingdings" panose="05000000000000000000" pitchFamily="2" charset="2"/>
                        <a:buChar char=""/>
                      </a:pPr>
                      <a:r>
                        <a:rPr lang="en-US" sz="900" b="0" i="0" u="none" strike="noStrike" kern="1200" noProof="0">
                          <a:solidFill>
                            <a:schemeClr val="tx1"/>
                          </a:solidFill>
                          <a:effectLst/>
                          <a:latin typeface="+mn-lt"/>
                          <a:ea typeface="+mn-ea"/>
                          <a:cs typeface="+mn-cs"/>
                        </a:rPr>
                        <a:t>no significant risks are apparent</a:t>
                      </a:r>
                    </a:p>
                    <a:p>
                      <a:pPr marL="175895" marR="0" lvl="0" indent="-175895" algn="l">
                        <a:lnSpc>
                          <a:spcPct val="107000"/>
                        </a:lnSpc>
                        <a:spcBef>
                          <a:spcPts val="0"/>
                        </a:spcBef>
                        <a:spcAft>
                          <a:spcPts val="0"/>
                        </a:spcAft>
                        <a:buClrTx/>
                        <a:buSzTx/>
                        <a:buFont typeface="Wingdings" panose="05000000000000000000" pitchFamily="2" charset="2"/>
                        <a:buChar char=""/>
                      </a:pPr>
                      <a:r>
                        <a:rPr lang="en-US" sz="900" b="0" i="0" u="none" strike="noStrike" kern="1200" noProof="0">
                          <a:solidFill>
                            <a:schemeClr val="tx1"/>
                          </a:solidFill>
                          <a:effectLst/>
                          <a:latin typeface="+mn-lt"/>
                          <a:ea typeface="+mn-ea"/>
                          <a:cs typeface="+mn-cs"/>
                        </a:rPr>
                        <a:t>Key critical activities are on-track or planned in the case of stage 3 implementation planning.</a:t>
                      </a:r>
                    </a:p>
                    <a:p>
                      <a:pPr marL="175895" marR="0" lvl="0" indent="-175895" algn="l">
                        <a:lnSpc>
                          <a:spcPct val="107000"/>
                        </a:lnSpc>
                        <a:spcBef>
                          <a:spcPts val="0"/>
                        </a:spcBef>
                        <a:spcAft>
                          <a:spcPts val="0"/>
                        </a:spcAft>
                        <a:buClrTx/>
                        <a:buSzTx/>
                        <a:buFont typeface="Wingdings" panose="05000000000000000000" pitchFamily="2" charset="2"/>
                        <a:buChar char=""/>
                      </a:pPr>
                      <a:r>
                        <a:rPr lang="en-US" sz="900" b="0" i="0" u="none" strike="noStrike" kern="1200" noProof="0">
                          <a:solidFill>
                            <a:schemeClr val="tx1"/>
                          </a:solidFill>
                          <a:effectLst/>
                          <a:latin typeface="+mn-lt"/>
                          <a:ea typeface="+mn-ea"/>
                          <a:cs typeface="+mn-cs"/>
                        </a:rPr>
                        <a:t>An incident fix release is planned and tracking towards 28th implementation and the release for 4th June is also on track</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743038979"/>
                  </a:ext>
                </a:extLst>
              </a:tr>
              <a:tr h="134791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1000" b="1" kern="1200" baseline="0" noProof="0">
                          <a:solidFill>
                            <a:schemeClr val="tx1"/>
                          </a:solidFill>
                          <a:latin typeface="+mn-lt"/>
                          <a:ea typeface="+mn-ea"/>
                          <a:cs typeface="+mn-cs"/>
                        </a:rPr>
                        <a:t>Testing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defTabSz="389392" eaLnBrk="0" hangingPunct="0">
                        <a:spcBef>
                          <a:spcPts val="85"/>
                        </a:spcBef>
                        <a:spcAft>
                          <a:spcPts val="85"/>
                        </a:spcAft>
                        <a:buFont typeface="Wingdings" panose="05000000000000000000" pitchFamily="2" charset="2"/>
                        <a:buChar char="§"/>
                        <a:tabLst>
                          <a:tab pos="225929" algn="l"/>
                        </a:tabLst>
                        <a:defRPr/>
                      </a:pPr>
                      <a:r>
                        <a:rPr lang="en-US" sz="900" b="0" i="0" u="none" strike="noStrike" kern="1200">
                          <a:solidFill>
                            <a:srgbClr val="1E1246"/>
                          </a:solidFill>
                          <a:effectLst/>
                          <a:latin typeface="+mn-lt"/>
                          <a:ea typeface="+mn-ea"/>
                          <a:cs typeface="+mn-cs"/>
                        </a:rPr>
                        <a:t>The overall RAG is Green</a:t>
                      </a:r>
                    </a:p>
                    <a:p>
                      <a:pPr marL="171450" indent="-171450" defTabSz="389392" eaLnBrk="0" hangingPunct="0">
                        <a:spcBef>
                          <a:spcPts val="85"/>
                        </a:spcBef>
                        <a:spcAft>
                          <a:spcPts val="85"/>
                        </a:spcAft>
                        <a:buFont typeface="Wingdings" panose="05000000000000000000" pitchFamily="2" charset="2"/>
                        <a:buChar char="§"/>
                        <a:tabLst>
                          <a:tab pos="225929" algn="l"/>
                        </a:tabLst>
                        <a:defRPr/>
                      </a:pPr>
                      <a:r>
                        <a:rPr lang="en-US" sz="900" b="0" i="0" u="none" strike="noStrike" kern="1200">
                          <a:solidFill>
                            <a:srgbClr val="1E1246"/>
                          </a:solidFill>
                          <a:effectLst/>
                          <a:latin typeface="+mn-lt"/>
                          <a:ea typeface="+mn-ea"/>
                          <a:cs typeface="+mn-cs"/>
                        </a:rPr>
                        <a:t>3 defects with AMT have been escalated and planned for release pre-Go Live</a:t>
                      </a:r>
                    </a:p>
                    <a:p>
                      <a:pPr marL="171450" indent="-171450" defTabSz="389392" eaLnBrk="0" hangingPunct="0">
                        <a:spcBef>
                          <a:spcPts val="85"/>
                        </a:spcBef>
                        <a:spcAft>
                          <a:spcPts val="85"/>
                        </a:spcAft>
                        <a:buFont typeface="Wingdings" panose="05000000000000000000" pitchFamily="2" charset="2"/>
                        <a:buChar char="§"/>
                        <a:tabLst>
                          <a:tab pos="225929" algn="l"/>
                        </a:tabLst>
                        <a:defRPr/>
                      </a:pPr>
                      <a:r>
                        <a:rPr lang="en-US" sz="900" b="0" i="0" u="none" strike="noStrike" kern="1200">
                          <a:solidFill>
                            <a:srgbClr val="1E1246"/>
                          </a:solidFill>
                          <a:effectLst/>
                          <a:latin typeface="+mn-lt"/>
                          <a:ea typeface="+mn-ea"/>
                          <a:cs typeface="+mn-cs"/>
                        </a:rPr>
                        <a:t>SME assurance activities continue for regression packs and CR’s</a:t>
                      </a:r>
                      <a:endParaRPr lang="en-US" sz="900" kern="1200">
                        <a:solidFill>
                          <a:srgbClr val="1E1246"/>
                        </a:solidFill>
                        <a:latin typeface="+mn-lt"/>
                        <a:ea typeface="+mn-ea"/>
                        <a:cs typeface="Poppins Light"/>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468078"/>
                  </a:ext>
                </a:extLst>
              </a:tr>
              <a:tr h="1556670">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9F0E"/>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rPr>
                        <a:t>Non-Functional Test</a:t>
                      </a:r>
                      <a:r>
                        <a:rPr lang="en-GB" sz="800" b="1">
                          <a:solidFill>
                            <a:schemeClr val="tx1"/>
                          </a:solidFill>
                        </a:rPr>
                        <a:t> (Performance, operational acceptance testing and operational testing)</a:t>
                      </a:r>
                    </a:p>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endParaRPr kumimoji="0" lang="en-GB" sz="1000" b="1"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171450" indent="-171450" fontAlgn="base">
                        <a:buFont typeface="Arial" panose="020B0604020202020204" pitchFamily="34" charset="0"/>
                        <a:buChar char="•"/>
                      </a:pPr>
                      <a:r>
                        <a:rPr lang="en-GB" sz="900" b="0"/>
                        <a:t>The overall RAG is Amber with mitigations in place to move back to green</a:t>
                      </a:r>
                    </a:p>
                    <a:p>
                      <a:pPr marL="171450" indent="-171450" fontAlgn="base">
                        <a:buFont typeface="Arial" panose="020B0604020202020204" pitchFamily="34" charset="0"/>
                        <a:buChar char="•"/>
                      </a:pPr>
                      <a:r>
                        <a:rPr lang="en-US" sz="900" b="0"/>
                        <a:t>NFR's for Reporting KPI scope to be confirmed with work off plan scoped</a:t>
                      </a:r>
                    </a:p>
                    <a:p>
                      <a:pPr marL="171450" indent="-171450" fontAlgn="base">
                        <a:buFont typeface="Arial" panose="020B0604020202020204" pitchFamily="34" charset="0"/>
                        <a:buChar char="•"/>
                      </a:pPr>
                      <a:r>
                        <a:rPr lang="en-US" sz="900" b="0"/>
                        <a:t>Dependency on IPT before OAT internal can proceed</a:t>
                      </a:r>
                    </a:p>
                    <a:p>
                      <a:pPr marL="171450" indent="-171450" fontAlgn="base">
                        <a:buFont typeface="Arial" panose="020B0604020202020204" pitchFamily="34" charset="0"/>
                        <a:buChar char="•"/>
                      </a:pPr>
                      <a:r>
                        <a:rPr lang="en-US" sz="900" b="0"/>
                        <a:t>Integrated OAT – there are internal identified OAT NFR’s to be defined and scoped for testing within phase</a:t>
                      </a:r>
                      <a:endParaRPr lang="en-GB" sz="900" b="0"/>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99251782"/>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a:t>Workstream Updates</a:t>
            </a:r>
          </a:p>
        </p:txBody>
      </p:sp>
    </p:spTree>
    <p:extLst>
      <p:ext uri="{BB962C8B-B14F-4D97-AF65-F5344CB8AC3E}">
        <p14:creationId xmlns:p14="http://schemas.microsoft.com/office/powerpoint/2010/main" val="36516245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nvGraphicFramePr>
        <p:xfrm>
          <a:off x="0" y="900020"/>
          <a:ext cx="9125999" cy="4243480"/>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1149371">
                  <a:extLst>
                    <a:ext uri="{9D8B030D-6E8A-4147-A177-3AD203B41FA5}">
                      <a16:colId xmlns:a16="http://schemas.microsoft.com/office/drawing/2014/main" val="20001"/>
                    </a:ext>
                  </a:extLst>
                </a:gridCol>
                <a:gridCol w="6767428">
                  <a:extLst>
                    <a:ext uri="{9D8B030D-6E8A-4147-A177-3AD203B41FA5}">
                      <a16:colId xmlns:a16="http://schemas.microsoft.com/office/drawing/2014/main" val="20002"/>
                    </a:ext>
                  </a:extLst>
                </a:gridCol>
              </a:tblGrid>
              <a:tr h="677627">
                <a:tc>
                  <a:txBody>
                    <a:bodyPr/>
                    <a:lstStyle/>
                    <a:p>
                      <a:endParaRPr lang="en-GB" sz="800">
                        <a:latin typeface="+mn-lt"/>
                      </a:endParaRPr>
                    </a:p>
                    <a:p>
                      <a:r>
                        <a:rPr lang="en-GB" sz="800">
                          <a:latin typeface="+mn-lt"/>
                        </a:rPr>
                        <a:t>RAG previous month</a:t>
                      </a:r>
                    </a:p>
                  </a:txBody>
                  <a:tcP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800"/>
                    </a:p>
                    <a:p>
                      <a:pPr algn="l"/>
                      <a:r>
                        <a:rPr lang="en-GB" sz="80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a:t>current 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562955">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GB" sz="1050" b="1">
                          <a:solidFill>
                            <a:schemeClr val="tx1"/>
                          </a:solidFill>
                        </a:rPr>
                        <a:t>CSSC –</a:t>
                      </a:r>
                      <a:r>
                        <a:rPr lang="en-GB" sz="1050" b="1" baseline="0">
                          <a:solidFill>
                            <a:schemeClr val="tx1"/>
                          </a:solidFill>
                        </a:rPr>
                        <a:t> UK Link</a:t>
                      </a:r>
                      <a:endParaRPr lang="en-GB" sz="1050" b="1">
                        <a:solidFill>
                          <a:schemeClr val="tx1"/>
                        </a:solidFill>
                      </a:endParaRP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endParaRPr lang="en-US" sz="1050" b="1" kern="1200" baseline="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tx1"/>
                          </a:solidFill>
                          <a:effectLst/>
                          <a:uLnTx/>
                          <a:uFillTx/>
                          <a:latin typeface="+mn-lt"/>
                          <a:ea typeface="+mn-ea"/>
                          <a:cs typeface="+mn-cs"/>
                        </a:rPr>
                        <a:t>The overall RAG is Green</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tx1"/>
                          </a:solidFill>
                          <a:effectLst/>
                          <a:uLnTx/>
                          <a:uFillTx/>
                          <a:latin typeface="+mn-lt"/>
                          <a:ea typeface="+mn-ea"/>
                          <a:cs typeface="+mn-cs"/>
                        </a:rPr>
                        <a:t>All change requests still on track for delivery</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tx1"/>
                          </a:solidFill>
                          <a:effectLst/>
                          <a:uLnTx/>
                          <a:uFillTx/>
                          <a:latin typeface="+mn-lt"/>
                          <a:ea typeface="+mn-ea"/>
                          <a:cs typeface="+mn-cs"/>
                        </a:rPr>
                        <a:t>CR0196 Reconciliation Report – TS and System testing documentations issued for review to Tech Ops and testing workstream.</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tx1"/>
                          </a:solidFill>
                          <a:effectLst/>
                          <a:uLnTx/>
                          <a:uFillTx/>
                          <a:latin typeface="+mn-lt"/>
                          <a:ea typeface="+mn-ea"/>
                          <a:cs typeface="+mn-cs"/>
                        </a:rPr>
                        <a:t>CR252 Schema Changes and Go-live Configuration. CR issued for approval, planning and preparatory activities in progress. Production deployment planned for 04/06</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tx1"/>
                          </a:solidFill>
                          <a:effectLst/>
                          <a:uLnTx/>
                          <a:uFillTx/>
                          <a:latin typeface="+mn-lt"/>
                          <a:ea typeface="+mn-ea"/>
                          <a:cs typeface="+mn-cs"/>
                        </a:rPr>
                        <a:t>New exceptions SLA’s agreed as part of the business change activities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en-US" sz="700" b="0" i="0" u="none" strike="noStrike" kern="1200" cap="none" spc="0" normalizeH="0" baseline="0" noProof="0">
                        <a:ln>
                          <a:noFill/>
                        </a:ln>
                        <a:solidFill>
                          <a:schemeClr val="tx1"/>
                        </a:solidFill>
                        <a:effectLst/>
                        <a:uLnTx/>
                        <a:uFillTx/>
                        <a:latin typeface="Poppins Ligh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2002898">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a:solidFill>
                            <a:schemeClr val="tx1"/>
                          </a:solidFill>
                        </a:rPr>
                        <a:t>CSSC –</a:t>
                      </a:r>
                      <a:r>
                        <a:rPr lang="en-GB" sz="1050" b="1" baseline="0">
                          <a:solidFill>
                            <a:schemeClr val="tx1"/>
                          </a:solidFill>
                        </a:rPr>
                        <a:t> API</a:t>
                      </a:r>
                      <a:endParaRPr lang="en-GB" sz="1050" b="1">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900" b="0" i="0" u="none" strike="noStrike" kern="1200">
                          <a:solidFill>
                            <a:schemeClr val="tx1"/>
                          </a:solidFill>
                          <a:effectLst/>
                          <a:latin typeface="+mn-lt"/>
                          <a:ea typeface="+mn-ea"/>
                          <a:cs typeface="+mn-cs"/>
                        </a:rPr>
                        <a:t>The overall RAG IS Green</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900" b="0" i="0" u="none" strike="noStrike" kern="1200">
                          <a:solidFill>
                            <a:schemeClr val="tx1"/>
                          </a:solidFill>
                          <a:effectLst/>
                          <a:latin typeface="+mn-lt"/>
                          <a:ea typeface="+mn-ea"/>
                          <a:cs typeface="+mn-cs"/>
                        </a:rPr>
                        <a:t>All build activities complete</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900" b="0" i="0" u="none" strike="noStrike" kern="1200">
                          <a:solidFill>
                            <a:schemeClr val="tx1"/>
                          </a:solidFill>
                          <a:effectLst/>
                          <a:latin typeface="+mn-lt"/>
                          <a:ea typeface="+mn-ea"/>
                          <a:cs typeface="+mn-cs"/>
                        </a:rPr>
                        <a:t>Portal activities on track</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a:t>Workstream Updates</a:t>
            </a:r>
          </a:p>
        </p:txBody>
      </p:sp>
    </p:spTree>
    <p:extLst>
      <p:ext uri="{BB962C8B-B14F-4D97-AF65-F5344CB8AC3E}">
        <p14:creationId xmlns:p14="http://schemas.microsoft.com/office/powerpoint/2010/main" val="13302119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nvGraphicFramePr>
        <p:xfrm>
          <a:off x="0" y="900021"/>
          <a:ext cx="9125999" cy="2278800"/>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1149371">
                  <a:extLst>
                    <a:ext uri="{9D8B030D-6E8A-4147-A177-3AD203B41FA5}">
                      <a16:colId xmlns:a16="http://schemas.microsoft.com/office/drawing/2014/main" val="20001"/>
                    </a:ext>
                  </a:extLst>
                </a:gridCol>
                <a:gridCol w="6767428">
                  <a:extLst>
                    <a:ext uri="{9D8B030D-6E8A-4147-A177-3AD203B41FA5}">
                      <a16:colId xmlns:a16="http://schemas.microsoft.com/office/drawing/2014/main" val="20002"/>
                    </a:ext>
                  </a:extLst>
                </a:gridCol>
              </a:tblGrid>
              <a:tr h="604807">
                <a:tc>
                  <a:txBody>
                    <a:bodyPr/>
                    <a:lstStyle/>
                    <a:p>
                      <a:endParaRPr lang="en-GB" sz="800">
                        <a:latin typeface="+mn-lt"/>
                      </a:endParaRPr>
                    </a:p>
                    <a:p>
                      <a:r>
                        <a:rPr lang="en-GB" sz="800">
                          <a:latin typeface="+mn-lt"/>
                        </a:rPr>
                        <a:t>RAG</a:t>
                      </a:r>
                    </a:p>
                    <a:p>
                      <a:r>
                        <a:rPr lang="en-GB" sz="800">
                          <a:latin typeface="+mn-lt"/>
                        </a:rPr>
                        <a:t>previous month</a:t>
                      </a:r>
                    </a:p>
                  </a:txBody>
                  <a:tcP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800"/>
                    </a:p>
                    <a:p>
                      <a:pPr algn="l"/>
                      <a:r>
                        <a:rPr lang="en-GB" sz="80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a:t>months</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80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2999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GB" sz="1050" b="1">
                          <a:solidFill>
                            <a:schemeClr val="tx1"/>
                          </a:solidFill>
                        </a:rPr>
                        <a:t>Service Management</a:t>
                      </a: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endParaRPr lang="en-US" sz="1050" b="1" kern="1200" baseline="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800" b="0" kern="1200" baseline="0">
                          <a:solidFill>
                            <a:schemeClr val="tx1"/>
                          </a:solidFill>
                          <a:latin typeface="+mn-lt"/>
                          <a:ea typeface="+mn-ea"/>
                          <a:cs typeface="Arial"/>
                        </a:rPr>
                        <a:t>The overall RAG is Green</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800" b="0" kern="1200" baseline="0">
                          <a:solidFill>
                            <a:schemeClr val="tx1"/>
                          </a:solidFill>
                          <a:latin typeface="+mn-lt"/>
                          <a:ea typeface="+mn-ea"/>
                          <a:cs typeface="Arial"/>
                        </a:rPr>
                        <a:t>Service Management is in a good position a number of tickets have been received following TS2 go live, these are being worked through by the Central Programme</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800" b="0" kern="1200" baseline="0">
                          <a:solidFill>
                            <a:schemeClr val="tx1"/>
                          </a:solidFill>
                          <a:latin typeface="+mn-lt"/>
                          <a:ea typeface="+mn-ea"/>
                          <a:cs typeface="Arial"/>
                        </a:rPr>
                        <a:t>CR137 RMP Status which is causing a number of the tickets allows the same status can be accepted following refresh is due to be implemented early June. </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800" b="0" kern="1200" baseline="0">
                          <a:solidFill>
                            <a:schemeClr val="tx1"/>
                          </a:solidFill>
                          <a:latin typeface="+mn-lt"/>
                          <a:ea typeface="+mn-ea"/>
                          <a:cs typeface="Arial"/>
                        </a:rPr>
                        <a:t>The majority of the tickets have been investigated have been passed back to Landmark. </a:t>
                      </a:r>
                      <a:endParaRPr lang="en-GB" sz="800" b="0" kern="1200" baseline="0">
                        <a:solidFill>
                          <a:schemeClr val="tx1"/>
                        </a:solidFill>
                        <a:latin typeface="+mn-lt"/>
                        <a:ea typeface="+mn-ea"/>
                        <a:cs typeface="Arial"/>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743997">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a:solidFill>
                            <a:schemeClr val="tx1"/>
                          </a:solidFill>
                        </a:rPr>
                        <a:t>Early life support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a:solidFill>
                            <a:schemeClr val="tx1"/>
                          </a:solidFill>
                          <a:effectLst/>
                          <a:latin typeface="+mn-lt"/>
                          <a:ea typeface="+mn-ea"/>
                          <a:cs typeface="Arial" panose="020B0604020202020204" pitchFamily="34" charset="0"/>
                        </a:rPr>
                        <a:t>The overall RAG is Green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a:solidFill>
                            <a:schemeClr val="tx1"/>
                          </a:solidFill>
                          <a:effectLst/>
                          <a:latin typeface="+mn-lt"/>
                          <a:ea typeface="+mn-ea"/>
                          <a:cs typeface="Arial" panose="020B0604020202020204" pitchFamily="34" charset="0"/>
                        </a:rPr>
                        <a:t>PIS readiness ongoing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a:solidFill>
                            <a:schemeClr val="tx1"/>
                          </a:solidFill>
                          <a:effectLst/>
                          <a:latin typeface="+mn-lt"/>
                          <a:ea typeface="+mn-ea"/>
                          <a:cs typeface="Arial" panose="020B0604020202020204" pitchFamily="34" charset="0"/>
                        </a:rPr>
                        <a:t>Resources due to be in place to commence six week knowledge transfer to support target operating model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a:solidFill>
                            <a:schemeClr val="tx1"/>
                          </a:solidFill>
                          <a:effectLst/>
                          <a:latin typeface="+mn-lt"/>
                          <a:ea typeface="+mn-ea"/>
                          <a:cs typeface="Arial" panose="020B0604020202020204" pitchFamily="34" charset="0"/>
                        </a:rPr>
                        <a:t>TOM tracking to plan</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a:t>Workstream Updates</a:t>
            </a:r>
          </a:p>
        </p:txBody>
      </p:sp>
      <p:graphicFrame>
        <p:nvGraphicFramePr>
          <p:cNvPr id="3" name="Table 2">
            <a:extLst>
              <a:ext uri="{FF2B5EF4-FFF2-40B4-BE49-F238E27FC236}">
                <a16:creationId xmlns:a16="http://schemas.microsoft.com/office/drawing/2014/main" id="{F3EE4070-1E0E-43EC-8240-D57C29F44E59}"/>
              </a:ext>
            </a:extLst>
          </p:cNvPr>
          <p:cNvGraphicFramePr>
            <a:graphicFrameLocks noGrp="1"/>
          </p:cNvGraphicFramePr>
          <p:nvPr/>
        </p:nvGraphicFramePr>
        <p:xfrm>
          <a:off x="1912" y="3178821"/>
          <a:ext cx="9125999" cy="821717"/>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893232155"/>
                    </a:ext>
                  </a:extLst>
                </a:gridCol>
                <a:gridCol w="574855">
                  <a:extLst>
                    <a:ext uri="{9D8B030D-6E8A-4147-A177-3AD203B41FA5}">
                      <a16:colId xmlns:a16="http://schemas.microsoft.com/office/drawing/2014/main" val="842102717"/>
                    </a:ext>
                  </a:extLst>
                </a:gridCol>
                <a:gridCol w="1149371">
                  <a:extLst>
                    <a:ext uri="{9D8B030D-6E8A-4147-A177-3AD203B41FA5}">
                      <a16:colId xmlns:a16="http://schemas.microsoft.com/office/drawing/2014/main" val="2676991946"/>
                    </a:ext>
                  </a:extLst>
                </a:gridCol>
                <a:gridCol w="6767428">
                  <a:extLst>
                    <a:ext uri="{9D8B030D-6E8A-4147-A177-3AD203B41FA5}">
                      <a16:colId xmlns:a16="http://schemas.microsoft.com/office/drawing/2014/main" val="1879545216"/>
                    </a:ext>
                  </a:extLst>
                </a:gridCol>
              </a:tblGrid>
              <a:tr h="821717">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a:solidFill>
                            <a:schemeClr val="tx1"/>
                          </a:solidFill>
                        </a:rPr>
                        <a:t>Environments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rtl="0" eaLnBrk="0" fontAlgn="auto" latinLnBrk="0" hangingPunct="0">
                        <a:lnSpc>
                          <a:spcPct val="100000"/>
                        </a:lnSpc>
                        <a:spcBef>
                          <a:spcPts val="85"/>
                        </a:spcBef>
                        <a:spcAft>
                          <a:spcPts val="85"/>
                        </a:spcAft>
                        <a:buFont typeface="Wingdings" panose="05000000000000000000" pitchFamily="2" charset="2"/>
                        <a:buChar char="§"/>
                      </a:pPr>
                      <a:r>
                        <a:rPr lang="en-US" sz="800" b="0" i="0" u="none" strike="noStrike" kern="1200" noProof="0">
                          <a:solidFill>
                            <a:schemeClr val="tx1"/>
                          </a:solidFill>
                          <a:effectLst/>
                          <a:latin typeface="+mn-lt"/>
                          <a:ea typeface="+mn-ea"/>
                          <a:cs typeface="Arial"/>
                        </a:rPr>
                        <a:t>The overall RAG is Green</a:t>
                      </a:r>
                    </a:p>
                    <a:p>
                      <a:pPr marL="171450" marR="0" lvl="0" indent="-171450" algn="l" rtl="0" eaLnBrk="0" fontAlgn="auto" latinLnBrk="0" hangingPunct="0">
                        <a:lnSpc>
                          <a:spcPct val="100000"/>
                        </a:lnSpc>
                        <a:spcBef>
                          <a:spcPts val="85"/>
                        </a:spcBef>
                        <a:spcAft>
                          <a:spcPts val="85"/>
                        </a:spcAft>
                        <a:buFont typeface="Wingdings" panose="05000000000000000000" pitchFamily="2" charset="2"/>
                        <a:buChar char="§"/>
                      </a:pPr>
                      <a:r>
                        <a:rPr lang="en-US" sz="800" b="0" i="0" u="none" strike="noStrike" kern="1200" noProof="0">
                          <a:solidFill>
                            <a:schemeClr val="tx1"/>
                          </a:solidFill>
                          <a:effectLst/>
                          <a:latin typeface="+mn-lt"/>
                          <a:ea typeface="+mn-ea"/>
                          <a:cs typeface="Arial"/>
                        </a:rPr>
                        <a:t>Post Go Live environment confirmation has been provided to the Central Programme following mandatory request</a:t>
                      </a:r>
                      <a:endParaRPr lang="en-US" sz="800" b="0" i="0" u="none" strike="noStrike" kern="1200">
                        <a:solidFill>
                          <a:schemeClr val="tx1"/>
                        </a:solidFill>
                        <a:effectLst/>
                        <a:latin typeface="+mn-lt"/>
                        <a:ea typeface="+mn-ea"/>
                        <a:cs typeface="Arial"/>
                      </a:endParaRPr>
                    </a:p>
                    <a:p>
                      <a:pPr marL="171450" marR="0" lvl="0" indent="-171450" algn="l">
                        <a:lnSpc>
                          <a:spcPct val="100000"/>
                        </a:lnSpc>
                        <a:spcBef>
                          <a:spcPts val="85"/>
                        </a:spcBef>
                        <a:spcAft>
                          <a:spcPts val="85"/>
                        </a:spcAft>
                        <a:buFont typeface="Wingdings" panose="05000000000000000000" pitchFamily="2" charset="2"/>
                        <a:buChar char="§"/>
                      </a:pPr>
                      <a:r>
                        <a:rPr lang="en-US" sz="800" b="0" i="0" u="none" strike="noStrike" kern="1200" noProof="0">
                          <a:solidFill>
                            <a:schemeClr val="tx1"/>
                          </a:solidFill>
                          <a:effectLst/>
                          <a:latin typeface="+mn-lt"/>
                          <a:ea typeface="+mn-ea"/>
                          <a:cs typeface="Arial"/>
                        </a:rPr>
                        <a:t>PPTE5 due to be closed down due to assurance testing completion</a:t>
                      </a:r>
                      <a:endParaRPr lang="en-US" sz="800" b="0" i="0" u="none" strike="noStrike" kern="1200">
                        <a:solidFill>
                          <a:schemeClr val="tx1"/>
                        </a:solidFill>
                        <a:effectLst/>
                        <a:latin typeface="+mn-lt"/>
                        <a:ea typeface="+mn-ea"/>
                        <a:cs typeface="Arial"/>
                      </a:endParaRPr>
                    </a:p>
                    <a:p>
                      <a:pPr marL="0" marR="0" lvl="0" indent="0" algn="l" defTabSz="914400" rtl="0" eaLnBrk="0" fontAlgn="auto" latinLnBrk="0" hangingPunct="0">
                        <a:lnSpc>
                          <a:spcPct val="100000"/>
                        </a:lnSpc>
                        <a:spcBef>
                          <a:spcPts val="85"/>
                        </a:spcBef>
                        <a:spcAft>
                          <a:spcPts val="85"/>
                        </a:spcAft>
                        <a:buClrTx/>
                        <a:buSzTx/>
                        <a:buFont typeface="Wingdings" panose="05000000000000000000" pitchFamily="2" charset="2"/>
                        <a:buNone/>
                        <a:tabLst/>
                        <a:defRPr/>
                      </a:pPr>
                      <a:endParaRPr lang="en-US" sz="800" b="0" i="0" u="none" strike="noStrike" kern="1200">
                        <a:solidFill>
                          <a:schemeClr val="tx1"/>
                        </a:solidFill>
                        <a:effectLst/>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754692"/>
                  </a:ext>
                </a:extLst>
              </a:tr>
            </a:tbl>
          </a:graphicData>
        </a:graphic>
      </p:graphicFrame>
      <p:graphicFrame>
        <p:nvGraphicFramePr>
          <p:cNvPr id="4" name="Table 3">
            <a:extLst>
              <a:ext uri="{FF2B5EF4-FFF2-40B4-BE49-F238E27FC236}">
                <a16:creationId xmlns:a16="http://schemas.microsoft.com/office/drawing/2014/main" id="{72C5B7DC-B944-44B7-A24B-EB6EA060C945}"/>
              </a:ext>
            </a:extLst>
          </p:cNvPr>
          <p:cNvGraphicFramePr>
            <a:graphicFrameLocks noGrp="1"/>
          </p:cNvGraphicFramePr>
          <p:nvPr/>
        </p:nvGraphicFramePr>
        <p:xfrm>
          <a:off x="3551" y="4000538"/>
          <a:ext cx="9125999" cy="629920"/>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131464956"/>
                    </a:ext>
                  </a:extLst>
                </a:gridCol>
                <a:gridCol w="574855">
                  <a:extLst>
                    <a:ext uri="{9D8B030D-6E8A-4147-A177-3AD203B41FA5}">
                      <a16:colId xmlns:a16="http://schemas.microsoft.com/office/drawing/2014/main" val="4049484156"/>
                    </a:ext>
                  </a:extLst>
                </a:gridCol>
                <a:gridCol w="1149371">
                  <a:extLst>
                    <a:ext uri="{9D8B030D-6E8A-4147-A177-3AD203B41FA5}">
                      <a16:colId xmlns:a16="http://schemas.microsoft.com/office/drawing/2014/main" val="2385829572"/>
                    </a:ext>
                  </a:extLst>
                </a:gridCol>
                <a:gridCol w="6767428">
                  <a:extLst>
                    <a:ext uri="{9D8B030D-6E8A-4147-A177-3AD203B41FA5}">
                      <a16:colId xmlns:a16="http://schemas.microsoft.com/office/drawing/2014/main" val="3471229608"/>
                    </a:ext>
                  </a:extLst>
                </a:gridCol>
              </a:tblGrid>
              <a:tr h="576263">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a:solidFill>
                            <a:schemeClr val="tx1"/>
                          </a:solidFill>
                        </a:rPr>
                        <a:t>Batch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0" fontAlgn="auto" latinLnBrk="0" hangingPunct="0">
                        <a:lnSpc>
                          <a:spcPct val="100000"/>
                        </a:lnSpc>
                        <a:spcBef>
                          <a:spcPts val="85"/>
                        </a:spcBef>
                        <a:spcAft>
                          <a:spcPts val="85"/>
                        </a:spcAft>
                        <a:buClrTx/>
                        <a:buSzTx/>
                        <a:buFont typeface="Arial" panose="020B0604020202020204" pitchFamily="34" charset="0"/>
                        <a:buChar char="•"/>
                        <a:tabLst/>
                        <a:defRPr/>
                      </a:pPr>
                      <a:r>
                        <a:rPr lang="en-US" altLang="en-US" sz="800" b="0" i="0" kern="1200" baseline="0">
                          <a:solidFill>
                            <a:schemeClr val="tx1"/>
                          </a:solidFill>
                          <a:latin typeface="+mn-lt"/>
                          <a:ea typeface="+mn-ea"/>
                          <a:cs typeface="Arial"/>
                        </a:rPr>
                        <a:t>The overall RAG is Green</a:t>
                      </a:r>
                    </a:p>
                    <a:p>
                      <a:pPr marL="171450" marR="0" lvl="0" indent="-171450" algn="l" defTabSz="914400" rtl="0" eaLnBrk="0" fontAlgn="auto" latinLnBrk="0" hangingPunct="0">
                        <a:lnSpc>
                          <a:spcPct val="100000"/>
                        </a:lnSpc>
                        <a:spcBef>
                          <a:spcPts val="85"/>
                        </a:spcBef>
                        <a:spcAft>
                          <a:spcPts val="85"/>
                        </a:spcAft>
                        <a:buClrTx/>
                        <a:buSzTx/>
                        <a:buFont typeface="Arial" panose="020B0604020202020204" pitchFamily="34" charset="0"/>
                        <a:buChar char="•"/>
                        <a:tabLst/>
                        <a:defRPr/>
                      </a:pPr>
                      <a:r>
                        <a:rPr lang="en-US" altLang="en-US" sz="800" b="0" i="0" kern="1200" baseline="0">
                          <a:solidFill>
                            <a:schemeClr val="tx1"/>
                          </a:solidFill>
                          <a:latin typeface="+mn-lt"/>
                          <a:ea typeface="+mn-ea"/>
                          <a:cs typeface="Arial"/>
                        </a:rPr>
                        <a:t>Estimated volumes have been provided for both CSSC and SwitchStream to </a:t>
                      </a:r>
                      <a:r>
                        <a:rPr lang="en-US" altLang="en-US" sz="800" b="0" i="0" kern="1200" baseline="0" err="1">
                          <a:solidFill>
                            <a:schemeClr val="tx1"/>
                          </a:solidFill>
                          <a:latin typeface="+mn-lt"/>
                          <a:ea typeface="+mn-ea"/>
                          <a:cs typeface="Arial"/>
                        </a:rPr>
                        <a:t>analyse</a:t>
                      </a:r>
                      <a:r>
                        <a:rPr lang="en-US" altLang="en-US" sz="800" b="0" i="0" kern="1200" baseline="0">
                          <a:solidFill>
                            <a:schemeClr val="tx1"/>
                          </a:solidFill>
                          <a:latin typeface="+mn-lt"/>
                          <a:ea typeface="+mn-ea"/>
                          <a:cs typeface="Arial"/>
                        </a:rPr>
                        <a:t> the potential impact on EFT performance. The impact is looking to be less than we originally </a:t>
                      </a:r>
                      <a:r>
                        <a:rPr lang="en-US" altLang="en-US" sz="800" b="0" i="0" kern="1200" baseline="0" err="1">
                          <a:solidFill>
                            <a:schemeClr val="tx1"/>
                          </a:solidFill>
                          <a:latin typeface="+mn-lt"/>
                          <a:ea typeface="+mn-ea"/>
                          <a:cs typeface="Arial"/>
                        </a:rPr>
                        <a:t>estimated</a:t>
                      </a:r>
                      <a:r>
                        <a:rPr lang="en-US" altLang="en-US" sz="800" b="1" i="0" kern="1200" baseline="0" err="1">
                          <a:solidFill>
                            <a:schemeClr val="bg1"/>
                          </a:solidFill>
                          <a:latin typeface="+mn-lt"/>
                          <a:ea typeface="+mn-ea"/>
                          <a:cs typeface="Arial"/>
                        </a:rPr>
                        <a:t>as</a:t>
                      </a:r>
                      <a:r>
                        <a:rPr lang="en-US" altLang="en-US" sz="800" b="1" i="0" kern="1200" baseline="0">
                          <a:solidFill>
                            <a:schemeClr val="bg1"/>
                          </a:solidFill>
                          <a:latin typeface="+mn-lt"/>
                          <a:ea typeface="+mn-ea"/>
                          <a:cs typeface="Arial"/>
                        </a:rPr>
                        <a:t> been raised and completed</a:t>
                      </a:r>
                    </a:p>
                    <a:p>
                      <a:pPr marL="171450" marR="0" lvl="0" indent="-171450" algn="l" rtl="0" eaLnBrk="0" fontAlgn="auto" latinLnBrk="0" hangingPunct="0">
                        <a:lnSpc>
                          <a:spcPct val="100000"/>
                        </a:lnSpc>
                        <a:spcBef>
                          <a:spcPts val="85"/>
                        </a:spcBef>
                        <a:spcAft>
                          <a:spcPts val="85"/>
                        </a:spcAft>
                        <a:buFont typeface="Wingdings" panose="05000000000000000000" pitchFamily="2" charset="2"/>
                        <a:buChar char="§"/>
                      </a:pPr>
                      <a:endParaRPr lang="en-US" sz="800" b="0" i="0" u="none" strike="noStrike" kern="1200">
                        <a:solidFill>
                          <a:schemeClr val="tx1"/>
                        </a:solidFill>
                        <a:effectLst/>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07715"/>
                  </a:ext>
                </a:extLst>
              </a:tr>
            </a:tbl>
          </a:graphicData>
        </a:graphic>
      </p:graphicFrame>
    </p:spTree>
    <p:extLst>
      <p:ext uri="{BB962C8B-B14F-4D97-AF65-F5344CB8AC3E}">
        <p14:creationId xmlns:p14="http://schemas.microsoft.com/office/powerpoint/2010/main" val="21888968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nvGraphicFramePr>
        <p:xfrm>
          <a:off x="9000" y="1027611"/>
          <a:ext cx="9125999" cy="3958046"/>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1149371">
                  <a:extLst>
                    <a:ext uri="{9D8B030D-6E8A-4147-A177-3AD203B41FA5}">
                      <a16:colId xmlns:a16="http://schemas.microsoft.com/office/drawing/2014/main" val="20001"/>
                    </a:ext>
                  </a:extLst>
                </a:gridCol>
                <a:gridCol w="6767428">
                  <a:extLst>
                    <a:ext uri="{9D8B030D-6E8A-4147-A177-3AD203B41FA5}">
                      <a16:colId xmlns:a16="http://schemas.microsoft.com/office/drawing/2014/main" val="20002"/>
                    </a:ext>
                  </a:extLst>
                </a:gridCol>
              </a:tblGrid>
              <a:tr h="736541">
                <a:tc>
                  <a:txBody>
                    <a:bodyPr/>
                    <a:lstStyle/>
                    <a:p>
                      <a:pPr algn="l"/>
                      <a:endParaRPr lang="en-GB" sz="800">
                        <a:latin typeface="+mn-lt"/>
                      </a:endParaRPr>
                    </a:p>
                    <a:p>
                      <a:pPr algn="l"/>
                      <a:r>
                        <a:rPr lang="en-GB" sz="800">
                          <a:latin typeface="+mn-lt"/>
                        </a:rPr>
                        <a:t>RAG previous month</a:t>
                      </a:r>
                    </a:p>
                  </a:txBody>
                  <a:tcP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800"/>
                    </a:p>
                    <a:p>
                      <a:pPr algn="l"/>
                      <a:r>
                        <a:rPr lang="en-GB" sz="80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a:t>Current 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80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774345">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endParaRPr lang="en-GB" sz="1050" b="1">
                        <a:solidFill>
                          <a:schemeClr val="tx1"/>
                        </a:solidFill>
                      </a:endParaRP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a:solidFill>
                            <a:schemeClr val="tx1"/>
                          </a:solidFill>
                          <a:latin typeface="+mn-lt"/>
                          <a:ea typeface="+mn-ea"/>
                          <a:cs typeface="+mn-cs"/>
                        </a:rPr>
                        <a:t>Business Change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noProof="0">
                          <a:solidFill>
                            <a:schemeClr val="tx1"/>
                          </a:solidFill>
                          <a:latin typeface="+mn-lt"/>
                          <a:ea typeface="+mn-ea"/>
                          <a:cs typeface="+mn-cs"/>
                        </a:rPr>
                        <a:t>The overall RAG is Green</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noProof="0" err="1">
                          <a:solidFill>
                            <a:schemeClr val="tx1"/>
                          </a:solidFill>
                          <a:latin typeface="+mn-lt"/>
                          <a:ea typeface="+mn-ea"/>
                          <a:cs typeface="+mn-cs"/>
                        </a:rPr>
                        <a:t>Prioritised</a:t>
                      </a:r>
                      <a:r>
                        <a:rPr lang="en-US" sz="800" b="0" i="0" u="none" strike="noStrike" kern="1200" baseline="0" noProof="0">
                          <a:solidFill>
                            <a:schemeClr val="tx1"/>
                          </a:solidFill>
                          <a:latin typeface="+mn-lt"/>
                          <a:ea typeface="+mn-ea"/>
                          <a:cs typeface="+mn-cs"/>
                        </a:rPr>
                        <a:t> areas of work are planned and in progress as per the change impact assessment</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noProof="0">
                          <a:solidFill>
                            <a:schemeClr val="tx1"/>
                          </a:solidFill>
                          <a:latin typeface="+mn-lt"/>
                          <a:ea typeface="+mn-ea"/>
                          <a:cs typeface="+mn-cs"/>
                        </a:rPr>
                        <a:t>For the unhappy path we are pending the update from the Industry Workshop to understand cut off times for messages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noProof="0">
                          <a:solidFill>
                            <a:schemeClr val="tx1"/>
                          </a:solidFill>
                          <a:latin typeface="+mn-lt"/>
                          <a:ea typeface="+mn-ea"/>
                          <a:cs typeface="+mn-cs"/>
                        </a:rPr>
                        <a:t>Raised questions with DCC and the SI in respect of customer queries, pending a definitive answer on how a customer raises a query and if a set of FAQ’s is being raised and published by the Programme</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noProof="0">
                          <a:solidFill>
                            <a:schemeClr val="tx1"/>
                          </a:solidFill>
                          <a:latin typeface="+mn-lt"/>
                          <a:ea typeface="+mn-ea"/>
                          <a:cs typeface="+mn-cs"/>
                        </a:rPr>
                        <a:t>Continue to work through internal business awareness sessions with the whole </a:t>
                      </a:r>
                      <a:r>
                        <a:rPr lang="en-US" sz="800" b="0" i="0" u="none" strike="noStrike" kern="1200" baseline="0" noProof="0" err="1">
                          <a:solidFill>
                            <a:schemeClr val="tx1"/>
                          </a:solidFill>
                          <a:latin typeface="+mn-lt"/>
                          <a:ea typeface="+mn-ea"/>
                          <a:cs typeface="+mn-cs"/>
                        </a:rPr>
                        <a:t>organisation</a:t>
                      </a:r>
                      <a:r>
                        <a:rPr lang="en-US" sz="800" b="0" i="0" u="none" strike="noStrike" kern="1200" baseline="0" noProof="0">
                          <a:solidFill>
                            <a:schemeClr val="tx1"/>
                          </a:solidFill>
                          <a:latin typeface="+mn-lt"/>
                          <a:ea typeface="+mn-ea"/>
                          <a:cs typeface="+mn-cs"/>
                        </a:rPr>
                        <a:t> via a set of dedicated topics.  Each topic is recorded</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noProof="0">
                          <a:solidFill>
                            <a:schemeClr val="tx1"/>
                          </a:solidFill>
                          <a:latin typeface="+mn-lt"/>
                          <a:ea typeface="+mn-ea"/>
                          <a:cs typeface="+mn-cs"/>
                        </a:rPr>
                        <a:t>A further external CSSC training day has been planned and open for any customers that wish to attend again or missed the first session</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800" b="0" i="0" u="none" strike="noStrike" kern="1200" baseline="0" noProof="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1447160">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lvl="1"/>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a:solidFill>
                            <a:schemeClr val="tx1"/>
                          </a:solidFill>
                        </a:rPr>
                        <a:t>Gemini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GB" sz="800" b="0" kern="1200">
                          <a:solidFill>
                            <a:schemeClr val="dk1"/>
                          </a:solidFill>
                          <a:latin typeface="+mn-lt"/>
                          <a:ea typeface="+mn-ea"/>
                          <a:cs typeface="+mn-cs"/>
                        </a:rPr>
                        <a:t>The overall RAG is Green</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GB" sz="800" b="0" kern="1200">
                          <a:solidFill>
                            <a:schemeClr val="dk1"/>
                          </a:solidFill>
                          <a:latin typeface="+mn-lt"/>
                          <a:ea typeface="+mn-ea"/>
                          <a:cs typeface="+mn-cs"/>
                        </a:rPr>
                        <a:t>All activities are tracking to plan</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GB" sz="800" b="0" kern="1200">
                          <a:solidFill>
                            <a:schemeClr val="dk1"/>
                          </a:solidFill>
                          <a:latin typeface="+mn-lt"/>
                          <a:ea typeface="+mn-ea"/>
                          <a:cs typeface="+mn-cs"/>
                        </a:rPr>
                        <a:t>Conversations ongoing for a couple of minor topics, these are to be concluded over the next week</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a:t>Workstream Updates</a:t>
            </a:r>
          </a:p>
        </p:txBody>
      </p:sp>
    </p:spTree>
    <p:extLst>
      <p:ext uri="{BB962C8B-B14F-4D97-AF65-F5344CB8AC3E}">
        <p14:creationId xmlns:p14="http://schemas.microsoft.com/office/powerpoint/2010/main" val="41255650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nvGraphicFramePr>
        <p:xfrm>
          <a:off x="9000" y="1027612"/>
          <a:ext cx="9125999" cy="1321104"/>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1149371">
                  <a:extLst>
                    <a:ext uri="{9D8B030D-6E8A-4147-A177-3AD203B41FA5}">
                      <a16:colId xmlns:a16="http://schemas.microsoft.com/office/drawing/2014/main" val="20001"/>
                    </a:ext>
                  </a:extLst>
                </a:gridCol>
                <a:gridCol w="6767428">
                  <a:extLst>
                    <a:ext uri="{9D8B030D-6E8A-4147-A177-3AD203B41FA5}">
                      <a16:colId xmlns:a16="http://schemas.microsoft.com/office/drawing/2014/main" val="20002"/>
                    </a:ext>
                  </a:extLst>
                </a:gridCol>
              </a:tblGrid>
              <a:tr h="594664">
                <a:tc>
                  <a:txBody>
                    <a:bodyPr/>
                    <a:lstStyle/>
                    <a:p>
                      <a:endParaRPr lang="en-GB" sz="800">
                        <a:latin typeface="+mn-lt"/>
                      </a:endParaRPr>
                    </a:p>
                    <a:p>
                      <a:r>
                        <a:rPr lang="en-GB" sz="800">
                          <a:latin typeface="+mn-lt"/>
                        </a:rPr>
                        <a:t>RAG previous month</a:t>
                      </a:r>
                    </a:p>
                  </a:txBody>
                  <a:tcP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800"/>
                    </a:p>
                    <a:p>
                      <a:pPr algn="l"/>
                      <a:r>
                        <a:rPr lang="en-GB" sz="80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52848">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endParaRPr lang="en-GB" sz="1050" b="1">
                        <a:solidFill>
                          <a:schemeClr val="tx1"/>
                        </a:solidFill>
                      </a:endParaRP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a:solidFill>
                            <a:schemeClr val="tx1"/>
                          </a:solidFill>
                          <a:latin typeface="+mn-lt"/>
                          <a:ea typeface="+mn-ea"/>
                          <a:cs typeface="+mn-cs"/>
                        </a:rPr>
                        <a:t>DES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Arial" panose="020B0604020202020204" pitchFamily="34" charset="0"/>
                        <a:buNone/>
                        <a:tabLst>
                          <a:tab pos="225929" algn="l"/>
                        </a:tabLst>
                        <a:defRPr/>
                      </a:pPr>
                      <a:r>
                        <a:rPr lang="en-US" sz="700" b="0" i="0" u="none" strike="noStrike" kern="1200">
                          <a:solidFill>
                            <a:srgbClr val="1E1246"/>
                          </a:solidFill>
                          <a:effectLst/>
                          <a:latin typeface="+mn-lt"/>
                          <a:ea typeface="+mn-ea"/>
                          <a:cs typeface="+mn-cs"/>
                        </a:rPr>
                        <a:t>Overall RAG status is Green </a:t>
                      </a:r>
                    </a:p>
                    <a:p>
                      <a:pPr marL="0" marR="0" lvl="0" indent="0" algn="l" defTabSz="389392" rtl="0" eaLnBrk="0" fontAlgn="auto" latinLnBrk="0" hangingPunct="0">
                        <a:lnSpc>
                          <a:spcPct val="100000"/>
                        </a:lnSpc>
                        <a:spcBef>
                          <a:spcPts val="85"/>
                        </a:spcBef>
                        <a:spcAft>
                          <a:spcPts val="85"/>
                        </a:spcAft>
                        <a:buClrTx/>
                        <a:buSzTx/>
                        <a:buFont typeface="Arial" panose="020B0604020202020204" pitchFamily="34" charset="0"/>
                        <a:buNone/>
                        <a:tabLst>
                          <a:tab pos="225929" algn="l"/>
                        </a:tabLst>
                        <a:defRPr/>
                      </a:pPr>
                      <a:r>
                        <a:rPr lang="en-US" sz="700" b="0" i="0" u="none" strike="noStrike" kern="1200">
                          <a:solidFill>
                            <a:srgbClr val="1E1246"/>
                          </a:solidFill>
                          <a:effectLst/>
                          <a:latin typeface="+mn-lt"/>
                          <a:ea typeface="+mn-ea"/>
                          <a:cs typeface="+mn-cs"/>
                        </a:rPr>
                        <a:t>Closely monitoring planned Go Live of UK Link portal as DES has a fundamental dependency on this Go Live Date</a:t>
                      </a:r>
                    </a:p>
                    <a:p>
                      <a:pPr marL="0" marR="0" lvl="0" indent="0" algn="l" defTabSz="389392" rtl="0" eaLnBrk="0" fontAlgn="auto" latinLnBrk="0" hangingPunct="0">
                        <a:lnSpc>
                          <a:spcPct val="100000"/>
                        </a:lnSpc>
                        <a:spcBef>
                          <a:spcPts val="85"/>
                        </a:spcBef>
                        <a:spcAft>
                          <a:spcPts val="85"/>
                        </a:spcAft>
                        <a:buClrTx/>
                        <a:buSzTx/>
                        <a:buFont typeface="Arial" panose="020B0604020202020204" pitchFamily="34" charset="0"/>
                        <a:buNone/>
                        <a:tabLst>
                          <a:tab pos="225929" algn="l"/>
                        </a:tabLst>
                        <a:defRPr/>
                      </a:pPr>
                      <a:r>
                        <a:rPr lang="en-US" sz="700" b="0" i="0" u="none" strike="noStrike" kern="1200">
                          <a:solidFill>
                            <a:srgbClr val="1E1246"/>
                          </a:solidFill>
                          <a:effectLst/>
                          <a:latin typeface="+mn-lt"/>
                          <a:ea typeface="+mn-ea"/>
                          <a:cs typeface="+mn-cs"/>
                        </a:rPr>
                        <a:t>Plan B is being discussed to understand implications of slippage</a:t>
                      </a:r>
                    </a:p>
                    <a:p>
                      <a:pPr marL="0" marR="0" lvl="0" indent="0" algn="l" defTabSz="389392" rtl="0" eaLnBrk="0" fontAlgn="auto" latinLnBrk="0" hangingPunct="0">
                        <a:lnSpc>
                          <a:spcPct val="100000"/>
                        </a:lnSpc>
                        <a:spcBef>
                          <a:spcPts val="85"/>
                        </a:spcBef>
                        <a:spcAft>
                          <a:spcPts val="85"/>
                        </a:spcAft>
                        <a:buClrTx/>
                        <a:buSzTx/>
                        <a:buFont typeface="Arial" panose="020B0604020202020204" pitchFamily="34" charset="0"/>
                        <a:buNone/>
                        <a:tabLst>
                          <a:tab pos="225929" algn="l"/>
                        </a:tabLst>
                        <a:defRPr/>
                      </a:pPr>
                      <a:endParaRPr lang="en-US" sz="700" b="0" i="0" u="none" strike="noStrike" kern="1200">
                        <a:solidFill>
                          <a:srgbClr val="1E1246"/>
                        </a:solidFill>
                        <a:effectLst/>
                        <a:latin typeface="+mn-lt"/>
                        <a:ea typeface="+mn-ea"/>
                        <a:cs typeface="+mn-cs"/>
                      </a:endParaRPr>
                    </a:p>
                    <a:p>
                      <a:pPr marL="0" marR="0" lvl="0" indent="0" algn="l" defTabSz="389392" rtl="0" eaLnBrk="0" fontAlgn="auto" latinLnBrk="0" hangingPunct="0">
                        <a:lnSpc>
                          <a:spcPct val="100000"/>
                        </a:lnSpc>
                        <a:spcBef>
                          <a:spcPts val="85"/>
                        </a:spcBef>
                        <a:spcAft>
                          <a:spcPts val="85"/>
                        </a:spcAft>
                        <a:buClrTx/>
                        <a:buSzTx/>
                        <a:buFont typeface="Arial" panose="020B0604020202020204" pitchFamily="34" charset="0"/>
                        <a:buNone/>
                        <a:tabLst>
                          <a:tab pos="225929" algn="l"/>
                        </a:tabLst>
                        <a:defRPr/>
                      </a:pPr>
                      <a:endParaRPr lang="en-US" sz="700" b="0" i="0" u="none" strike="noStrike" kern="1200">
                        <a:solidFill>
                          <a:srgbClr val="1E1246"/>
                        </a:solidFill>
                        <a:effectLst/>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a:t>Workstream Updates</a:t>
            </a:r>
          </a:p>
        </p:txBody>
      </p:sp>
    </p:spTree>
    <p:extLst>
      <p:ext uri="{BB962C8B-B14F-4D97-AF65-F5344CB8AC3E}">
        <p14:creationId xmlns:p14="http://schemas.microsoft.com/office/powerpoint/2010/main" val="41503869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1966063-68D8-468D-B8F5-02815404488F}"/>
              </a:ext>
            </a:extLst>
          </p:cNvPr>
          <p:cNvGraphicFramePr>
            <a:graphicFrameLocks noGrp="1"/>
          </p:cNvGraphicFramePr>
          <p:nvPr/>
        </p:nvGraphicFramePr>
        <p:xfrm>
          <a:off x="159658" y="195944"/>
          <a:ext cx="8860972" cy="4775195"/>
        </p:xfrm>
        <a:graphic>
          <a:graphicData uri="http://schemas.openxmlformats.org/drawingml/2006/table">
            <a:tbl>
              <a:tblPr firstRow="1" bandRow="1">
                <a:tableStyleId>{5C22544A-7EE6-4342-B048-85BDC9FD1C3A}</a:tableStyleId>
              </a:tblPr>
              <a:tblGrid>
                <a:gridCol w="338844">
                  <a:extLst>
                    <a:ext uri="{9D8B030D-6E8A-4147-A177-3AD203B41FA5}">
                      <a16:colId xmlns:a16="http://schemas.microsoft.com/office/drawing/2014/main" val="4143460512"/>
                    </a:ext>
                  </a:extLst>
                </a:gridCol>
                <a:gridCol w="246489">
                  <a:extLst>
                    <a:ext uri="{9D8B030D-6E8A-4147-A177-3AD203B41FA5}">
                      <a16:colId xmlns:a16="http://schemas.microsoft.com/office/drawing/2014/main" val="3886787746"/>
                    </a:ext>
                  </a:extLst>
                </a:gridCol>
                <a:gridCol w="768544">
                  <a:extLst>
                    <a:ext uri="{9D8B030D-6E8A-4147-A177-3AD203B41FA5}">
                      <a16:colId xmlns:a16="http://schemas.microsoft.com/office/drawing/2014/main" val="1615208885"/>
                    </a:ext>
                  </a:extLst>
                </a:gridCol>
                <a:gridCol w="2897083">
                  <a:extLst>
                    <a:ext uri="{9D8B030D-6E8A-4147-A177-3AD203B41FA5}">
                      <a16:colId xmlns:a16="http://schemas.microsoft.com/office/drawing/2014/main" val="2939424069"/>
                    </a:ext>
                  </a:extLst>
                </a:gridCol>
                <a:gridCol w="2018277">
                  <a:extLst>
                    <a:ext uri="{9D8B030D-6E8A-4147-A177-3AD203B41FA5}">
                      <a16:colId xmlns:a16="http://schemas.microsoft.com/office/drawing/2014/main" val="2575209674"/>
                    </a:ext>
                  </a:extLst>
                </a:gridCol>
                <a:gridCol w="1898436">
                  <a:extLst>
                    <a:ext uri="{9D8B030D-6E8A-4147-A177-3AD203B41FA5}">
                      <a16:colId xmlns:a16="http://schemas.microsoft.com/office/drawing/2014/main" val="4262794956"/>
                    </a:ext>
                  </a:extLst>
                </a:gridCol>
                <a:gridCol w="693299">
                  <a:extLst>
                    <a:ext uri="{9D8B030D-6E8A-4147-A177-3AD203B41FA5}">
                      <a16:colId xmlns:a16="http://schemas.microsoft.com/office/drawing/2014/main" val="1738064881"/>
                    </a:ext>
                  </a:extLst>
                </a:gridCol>
              </a:tblGrid>
              <a:tr h="405898">
                <a:tc>
                  <a:txBody>
                    <a:bodyPr/>
                    <a:lstStyle/>
                    <a:p>
                      <a:pPr algn="ctr"/>
                      <a:r>
                        <a:rPr lang="en-GB" sz="700">
                          <a:solidFill>
                            <a:schemeClr val="accent5"/>
                          </a:solidFill>
                        </a:rPr>
                        <a:t>RTC</a:t>
                      </a:r>
                    </a:p>
                  </a:txBody>
                  <a:tcPr marL="35956" marR="35956" marT="35956" marB="35956"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RAG</a:t>
                      </a:r>
                    </a:p>
                  </a:txBody>
                  <a:tcPr marL="35956" marR="35956" marT="35956" marB="35956" vert="vert27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accent5"/>
                          </a:solidFill>
                        </a:rPr>
                        <a:t>Workstream</a:t>
                      </a:r>
                    </a:p>
                  </a:txBody>
                  <a:tcPr marL="35956" marR="35956" marT="35956" marB="35956"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a:solidFill>
                            <a:schemeClr val="accent5"/>
                          </a:solidFill>
                        </a:rPr>
                        <a:t>Description</a:t>
                      </a:r>
                    </a:p>
                  </a:txBody>
                  <a:tcPr marL="35956" marR="35956" marT="35956" marB="35956"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Mitigation Strategy</a:t>
                      </a:r>
                    </a:p>
                  </a:txBody>
                  <a:tcPr marL="35956" marR="35956" marT="35956" marB="35956"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Latest Update</a:t>
                      </a:r>
                    </a:p>
                  </a:txBody>
                  <a:tcPr marL="35956" marR="35956" marT="35956" marB="35956"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Resolution</a:t>
                      </a:r>
                    </a:p>
                    <a:p>
                      <a:pPr algn="ctr"/>
                      <a:r>
                        <a:rPr lang="en-GB" sz="700">
                          <a:solidFill>
                            <a:schemeClr val="accent5"/>
                          </a:solidFill>
                        </a:rPr>
                        <a:t>Date</a:t>
                      </a:r>
                    </a:p>
                  </a:txBody>
                  <a:tcPr marL="35956" marR="35956" marT="35956" marB="35956" anchor="ctr">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5805408"/>
                  </a:ext>
                </a:extLst>
              </a:tr>
              <a:tr h="1392332">
                <a:tc>
                  <a:txBody>
                    <a:bodyPr/>
                    <a:lstStyle/>
                    <a:p>
                      <a:pPr algn="ctr" fontAlgn="ctr"/>
                      <a:r>
                        <a:rPr lang="en-GB" sz="600" b="0" i="0" u="none" strike="noStrike" baseline="0">
                          <a:solidFill>
                            <a:schemeClr val="tx1"/>
                          </a:solidFill>
                          <a:effectLst/>
                          <a:latin typeface="+mj-lt"/>
                          <a:ea typeface="+mn-ea"/>
                          <a:cs typeface="+mn-cs"/>
                        </a:rPr>
                        <a:t>64002</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00" b="0" i="0" u="none" strike="noStrike" kern="1200" baseline="0">
                        <a:solidFill>
                          <a:schemeClr val="tx1"/>
                        </a:solidFill>
                        <a:effectLst/>
                        <a:latin typeface="+mj-lt"/>
                        <a:ea typeface="+mn-ea"/>
                        <a:cs typeface="+mn-cs"/>
                      </a:endParaRPr>
                    </a:p>
                  </a:txBody>
                  <a:tcPr marL="6342" marR="6342" marT="6342" marB="0" anchor="ctr">
                    <a:solidFill>
                      <a:schemeClr val="accent4"/>
                    </a:solidFill>
                  </a:tcPr>
                </a:tc>
                <a:tc>
                  <a:txBody>
                    <a:bodyPr/>
                    <a:lstStyle/>
                    <a:p>
                      <a:pPr algn="ctr" fontAlgn="b"/>
                      <a:r>
                        <a:rPr lang="en-GB" sz="600" b="0" i="0" u="none" strike="noStrike" kern="1200" baseline="0">
                          <a:solidFill>
                            <a:schemeClr val="tx1"/>
                          </a:solidFill>
                          <a:effectLst/>
                          <a:latin typeface="+mj-lt"/>
                          <a:ea typeface="+mn-ea"/>
                          <a:cs typeface="+mn-cs"/>
                        </a:rPr>
                        <a:t>Programme</a:t>
                      </a:r>
                    </a:p>
                  </a:txBody>
                  <a:tcPr marL="6342" marR="6342" marT="6342" marB="0" anchor="ctr">
                    <a:solidFill>
                      <a:srgbClr val="E8EAF1"/>
                    </a:solidFill>
                  </a:tcPr>
                </a:tc>
                <a:tc>
                  <a:txBody>
                    <a:bodyPr/>
                    <a:lstStyle/>
                    <a:p>
                      <a:pPr algn="l" fontAlgn="ctr"/>
                      <a:r>
                        <a:rPr lang="en-US" sz="600" b="0" i="0" u="none" strike="noStrike" baseline="0">
                          <a:solidFill>
                            <a:schemeClr val="tx1"/>
                          </a:solidFill>
                          <a:effectLst/>
                          <a:latin typeface="+mj-lt"/>
                        </a:rPr>
                        <a:t>There is a risk that ongoing pipeline of customer driven and regulatory change within the industry could impact the CSSC and wider Switching </a:t>
                      </a:r>
                      <a:r>
                        <a:rPr lang="en-US" sz="600" b="0" i="0" u="none" strike="noStrike" baseline="0" err="1">
                          <a:solidFill>
                            <a:schemeClr val="tx1"/>
                          </a:solidFill>
                          <a:effectLst/>
                          <a:latin typeface="+mj-lt"/>
                        </a:rPr>
                        <a:t>Programme</a:t>
                      </a:r>
                      <a:r>
                        <a:rPr lang="en-US" sz="600" b="0" i="0" u="none" strike="noStrike" baseline="0">
                          <a:solidFill>
                            <a:schemeClr val="tx1"/>
                          </a:solidFill>
                          <a:effectLst/>
                          <a:latin typeface="+mj-lt"/>
                        </a:rPr>
                        <a:t> delivery because of technical conflict with the design of other changes and demand on resources across </a:t>
                      </a:r>
                      <a:r>
                        <a:rPr lang="en-US" sz="600" b="0" i="0" u="none" strike="noStrike" baseline="0" err="1">
                          <a:solidFill>
                            <a:schemeClr val="tx1"/>
                          </a:solidFill>
                          <a:effectLst/>
                          <a:latin typeface="+mj-lt"/>
                        </a:rPr>
                        <a:t>Xoserve</a:t>
                      </a:r>
                      <a:r>
                        <a:rPr lang="en-US" sz="600" b="0" i="0" u="none" strike="noStrike" baseline="0">
                          <a:solidFill>
                            <a:schemeClr val="tx1"/>
                          </a:solidFill>
                          <a:effectLst/>
                          <a:latin typeface="+mj-lt"/>
                        </a:rPr>
                        <a:t> and the customer teams involved in Switching </a:t>
                      </a:r>
                      <a:r>
                        <a:rPr lang="en-US" sz="600" b="0" i="0" u="none" strike="noStrike" baseline="0" err="1">
                          <a:solidFill>
                            <a:schemeClr val="tx1"/>
                          </a:solidFill>
                          <a:effectLst/>
                          <a:latin typeface="+mj-lt"/>
                        </a:rPr>
                        <a:t>Programme</a:t>
                      </a:r>
                      <a:r>
                        <a:rPr lang="en-US" sz="600" b="0" i="0" u="none" strike="noStrike" baseline="0">
                          <a:solidFill>
                            <a:schemeClr val="tx1"/>
                          </a:solidFill>
                          <a:effectLst/>
                          <a:latin typeface="+mj-lt"/>
                        </a:rPr>
                        <a:t> delivery leading to additional regression testing activity, CRs raised to modify solutions already developed and tested by the </a:t>
                      </a:r>
                      <a:r>
                        <a:rPr lang="en-US" sz="600" b="0" i="0" u="none" strike="noStrike" baseline="0" err="1">
                          <a:solidFill>
                            <a:schemeClr val="tx1"/>
                          </a:solidFill>
                          <a:effectLst/>
                          <a:latin typeface="+mj-lt"/>
                        </a:rPr>
                        <a:t>programme</a:t>
                      </a:r>
                      <a:r>
                        <a:rPr lang="en-US" sz="600" b="0" i="0" u="none" strike="noStrike" baseline="0">
                          <a:solidFill>
                            <a:schemeClr val="tx1"/>
                          </a:solidFill>
                          <a:effectLst/>
                          <a:latin typeface="+mj-lt"/>
                        </a:rPr>
                        <a:t>, delays to the overall Switching </a:t>
                      </a:r>
                      <a:r>
                        <a:rPr lang="en-US" sz="600" b="0" i="0" u="none" strike="noStrike" baseline="0" err="1">
                          <a:solidFill>
                            <a:schemeClr val="tx1"/>
                          </a:solidFill>
                          <a:effectLst/>
                          <a:latin typeface="+mj-lt"/>
                        </a:rPr>
                        <a:t>Programme</a:t>
                      </a:r>
                      <a:r>
                        <a:rPr lang="en-US" sz="600" b="0" i="0" u="none" strike="noStrike" baseline="0">
                          <a:solidFill>
                            <a:schemeClr val="tx1"/>
                          </a:solidFill>
                          <a:effectLst/>
                          <a:latin typeface="+mj-lt"/>
                        </a:rPr>
                        <a:t>, and therefore unplanned costs for </a:t>
                      </a:r>
                      <a:r>
                        <a:rPr lang="en-US" sz="600" b="0" i="0" u="none" strike="noStrike" baseline="0" err="1">
                          <a:solidFill>
                            <a:schemeClr val="tx1"/>
                          </a:solidFill>
                          <a:effectLst/>
                          <a:latin typeface="+mj-lt"/>
                        </a:rPr>
                        <a:t>Xoserve</a:t>
                      </a:r>
                      <a:r>
                        <a:rPr lang="en-US" sz="600" b="0" i="0" u="none" strike="noStrike" baseline="0">
                          <a:solidFill>
                            <a:schemeClr val="tx1"/>
                          </a:solidFill>
                          <a:effectLst/>
                          <a:latin typeface="+mj-lt"/>
                        </a:rPr>
                        <a:t>.</a:t>
                      </a:r>
                    </a:p>
                  </a:txBody>
                  <a:tcPr marL="0" marR="0" marT="0" marB="0" anchor="ctr">
                    <a:solidFill>
                      <a:srgbClr val="E8EAF1"/>
                    </a:solidFill>
                  </a:tcPr>
                </a:tc>
                <a:tc>
                  <a:txBody>
                    <a:bodyPr/>
                    <a:lstStyle/>
                    <a:p>
                      <a:pPr algn="l" fontAlgn="ctr"/>
                      <a:r>
                        <a:rPr lang="en-US" sz="600" b="0" i="0" u="none" strike="noStrike" kern="1200" baseline="0">
                          <a:solidFill>
                            <a:schemeClr val="tx1"/>
                          </a:solidFill>
                          <a:effectLst/>
                          <a:latin typeface="+mj-lt"/>
                          <a:ea typeface="+mn-ea"/>
                          <a:cs typeface="+mn-cs"/>
                        </a:rPr>
                        <a:t>1. Discuss the potential for change moratoria with Ofgem that could restrict the volume of change being made and in particular mitigate some of this risk in relation to coding impacts</a:t>
                      </a:r>
                    </a:p>
                    <a:p>
                      <a:pPr algn="l" fontAlgn="ctr"/>
                      <a:r>
                        <a:rPr lang="en-US" sz="600" b="0" i="0" u="none" strike="noStrike" kern="1200" baseline="0">
                          <a:solidFill>
                            <a:schemeClr val="tx1"/>
                          </a:solidFill>
                          <a:effectLst/>
                          <a:latin typeface="+mj-lt"/>
                          <a:ea typeface="+mn-ea"/>
                          <a:cs typeface="+mn-cs"/>
                        </a:rPr>
                        <a:t>2. Investigate the availability of and if necessary invest in tooling to support more enhanced branching and merging in terms of development to mitigate the technical impact of any non-CSSC changes.</a:t>
                      </a:r>
                    </a:p>
                    <a:p>
                      <a:pPr algn="l" fontAlgn="ctr"/>
                      <a:r>
                        <a:rPr lang="en-US" sz="600" b="0" i="0" u="none" strike="noStrike" kern="1200" baseline="0">
                          <a:solidFill>
                            <a:schemeClr val="tx1"/>
                          </a:solidFill>
                          <a:effectLst/>
                          <a:latin typeface="+mj-lt"/>
                          <a:ea typeface="+mn-ea"/>
                          <a:cs typeface="+mn-cs"/>
                        </a:rPr>
                        <a:t>3. Work with the SI to monitor for any potential impact on </a:t>
                      </a:r>
                      <a:r>
                        <a:rPr lang="en-US" sz="600" b="0" i="0" u="none" strike="noStrike" kern="1200" baseline="0" err="1">
                          <a:solidFill>
                            <a:schemeClr val="tx1"/>
                          </a:solidFill>
                          <a:effectLst/>
                          <a:latin typeface="+mj-lt"/>
                          <a:ea typeface="+mn-ea"/>
                          <a:cs typeface="+mn-cs"/>
                        </a:rPr>
                        <a:t>programme</a:t>
                      </a:r>
                      <a:r>
                        <a:rPr lang="en-US" sz="600" b="0" i="0" u="none" strike="noStrike" kern="1200" baseline="0">
                          <a:solidFill>
                            <a:schemeClr val="tx1"/>
                          </a:solidFill>
                          <a:effectLst/>
                          <a:latin typeface="+mj-lt"/>
                          <a:ea typeface="+mn-ea"/>
                          <a:cs typeface="+mn-cs"/>
                        </a:rPr>
                        <a:t> resources, including customer resources, that may result from change initiatives running in parallel with critical path Switching </a:t>
                      </a:r>
                      <a:r>
                        <a:rPr lang="en-US" sz="600" b="0" i="0" u="none" strike="noStrike" kern="1200" baseline="0" err="1">
                          <a:solidFill>
                            <a:schemeClr val="tx1"/>
                          </a:solidFill>
                          <a:effectLst/>
                          <a:latin typeface="+mj-lt"/>
                          <a:ea typeface="+mn-ea"/>
                          <a:cs typeface="+mn-cs"/>
                        </a:rPr>
                        <a:t>Programme</a:t>
                      </a:r>
                      <a:r>
                        <a:rPr lang="en-US" sz="600" b="0" i="0" u="none" strike="noStrike" kern="1200" baseline="0">
                          <a:solidFill>
                            <a:schemeClr val="tx1"/>
                          </a:solidFill>
                          <a:effectLst/>
                          <a:latin typeface="+mj-lt"/>
                          <a:ea typeface="+mn-ea"/>
                          <a:cs typeface="+mn-cs"/>
                        </a:rPr>
                        <a:t> phases.</a:t>
                      </a:r>
                    </a:p>
                  </a:txBody>
                  <a:tcPr marL="0" marR="0" marT="0" marB="0" anchor="ctr">
                    <a:solidFill>
                      <a:srgbClr val="E8EAF1"/>
                    </a:solidFill>
                  </a:tcPr>
                </a:tc>
                <a:tc>
                  <a:txBody>
                    <a:bodyPr/>
                    <a:lstStyle/>
                    <a:p>
                      <a:pPr algn="l" rtl="0" fontAlgn="ctr"/>
                      <a:r>
                        <a:rPr lang="en-GB" sz="600" b="0" i="0" u="none" strike="noStrike" baseline="0">
                          <a:solidFill>
                            <a:schemeClr val="tx1"/>
                          </a:solidFill>
                          <a:effectLst/>
                          <a:latin typeface="+mj-lt"/>
                        </a:rPr>
                        <a:t>Continues to be monitored</a:t>
                      </a:r>
                    </a:p>
                  </a:txBody>
                  <a:tcPr marL="35956" marR="35956" marT="35956" marB="35956" anchor="ctr">
                    <a:solidFill>
                      <a:srgbClr val="E8EAF1"/>
                    </a:solidFill>
                  </a:tcPr>
                </a:tc>
                <a:tc>
                  <a:txBody>
                    <a:bodyPr/>
                    <a:lstStyle/>
                    <a:p>
                      <a:pPr algn="ctr" fontAlgn="ctr"/>
                      <a:r>
                        <a:rPr lang="en-GB" sz="600" b="0" i="0" u="none" strike="noStrike" baseline="0">
                          <a:solidFill>
                            <a:schemeClr val="tx1"/>
                          </a:solidFill>
                          <a:effectLst/>
                          <a:latin typeface="+mj-lt"/>
                        </a:rPr>
                        <a:t>18/07/22</a:t>
                      </a:r>
                    </a:p>
                  </a:txBody>
                  <a:tcPr marL="0" marR="0" marT="0" marB="0" anchor="ctr">
                    <a:solidFill>
                      <a:srgbClr val="E8EAF1"/>
                    </a:solidFill>
                  </a:tcPr>
                </a:tc>
                <a:extLst>
                  <a:ext uri="{0D108BD9-81ED-4DB2-BD59-A6C34878D82A}">
                    <a16:rowId xmlns:a16="http://schemas.microsoft.com/office/drawing/2014/main" val="2827513896"/>
                  </a:ext>
                </a:extLst>
              </a:tr>
              <a:tr h="595393">
                <a:tc>
                  <a:txBody>
                    <a:bodyPr/>
                    <a:lstStyle/>
                    <a:p>
                      <a:pPr marL="0" algn="ctr" defTabSz="914378" rtl="0" eaLnBrk="1" fontAlgn="ctr" latinLnBrk="0" hangingPunct="1"/>
                      <a:r>
                        <a:rPr lang="en-GB" sz="600" b="0" i="0" u="none" strike="noStrike" baseline="0">
                          <a:solidFill>
                            <a:schemeClr val="tx1"/>
                          </a:solidFill>
                          <a:effectLst/>
                          <a:latin typeface="+mj-lt"/>
                          <a:ea typeface="+mn-ea"/>
                          <a:cs typeface="+mn-cs"/>
                        </a:rPr>
                        <a:t>67421</a:t>
                      </a:r>
                    </a:p>
                  </a:txBody>
                  <a:tcPr marL="6342" marR="6342" marT="6342"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00" baseline="0">
                        <a:solidFill>
                          <a:schemeClr val="tx1"/>
                        </a:solidFill>
                        <a:latin typeface="+mj-lt"/>
                      </a:endParaRPr>
                    </a:p>
                  </a:txBody>
                  <a:tcPr marL="35956" marR="35956" marT="35956" marB="35956"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00" b="0" i="0" u="none" strike="noStrike" baseline="0">
                          <a:solidFill>
                            <a:schemeClr val="tx1"/>
                          </a:solidFill>
                          <a:effectLst/>
                          <a:latin typeface="+mj-lt"/>
                        </a:rPr>
                        <a:t>Transition</a:t>
                      </a:r>
                    </a:p>
                  </a:txBody>
                  <a:tcPr marL="6342" marR="6342" marT="6342" marB="0" anchor="ctr">
                    <a:solidFill>
                      <a:srgbClr val="E8EAF1"/>
                    </a:solidFill>
                  </a:tcPr>
                </a:tc>
                <a:tc>
                  <a:txBody>
                    <a:bodyPr/>
                    <a:lstStyle/>
                    <a:p>
                      <a:pPr algn="l" fontAlgn="ctr"/>
                      <a:r>
                        <a:rPr lang="en-US" sz="600" b="0" i="0" u="none" strike="noStrike" baseline="0">
                          <a:solidFill>
                            <a:schemeClr val="tx1"/>
                          </a:solidFill>
                          <a:effectLst/>
                          <a:latin typeface="+mj-lt"/>
                        </a:rPr>
                        <a:t>There is a risk that </a:t>
                      </a:r>
                      <a:r>
                        <a:rPr lang="en-US" sz="600" b="0" i="0" u="none" strike="noStrike" baseline="0" err="1">
                          <a:solidFill>
                            <a:schemeClr val="tx1"/>
                          </a:solidFill>
                          <a:effectLst/>
                          <a:latin typeface="+mj-lt"/>
                        </a:rPr>
                        <a:t>Xoserve</a:t>
                      </a:r>
                      <a:r>
                        <a:rPr lang="en-US" sz="600" b="0" i="0" u="none" strike="noStrike" baseline="0">
                          <a:solidFill>
                            <a:schemeClr val="tx1"/>
                          </a:solidFill>
                          <a:effectLst/>
                          <a:latin typeface="+mj-lt"/>
                        </a:rPr>
                        <a:t> activities are delayed during actual transition or contingency is lost because CSS do not deliver the required dependency as per the planned dates leading to </a:t>
                      </a:r>
                      <a:r>
                        <a:rPr lang="en-US" sz="600" b="0" i="0" u="none" strike="noStrike" baseline="0" err="1">
                          <a:solidFill>
                            <a:schemeClr val="tx1"/>
                          </a:solidFill>
                          <a:effectLst/>
                          <a:latin typeface="+mj-lt"/>
                        </a:rPr>
                        <a:t>xoserve</a:t>
                      </a:r>
                      <a:r>
                        <a:rPr lang="en-US" sz="600" b="0" i="0" u="none" strike="noStrike" baseline="0">
                          <a:solidFill>
                            <a:schemeClr val="tx1"/>
                          </a:solidFill>
                          <a:effectLst/>
                          <a:latin typeface="+mj-lt"/>
                        </a:rPr>
                        <a:t> activities needing to be </a:t>
                      </a:r>
                      <a:r>
                        <a:rPr lang="en-US" sz="600" b="0" i="0" u="none" strike="noStrike" baseline="0" err="1">
                          <a:solidFill>
                            <a:schemeClr val="tx1"/>
                          </a:solidFill>
                          <a:effectLst/>
                          <a:latin typeface="+mj-lt"/>
                        </a:rPr>
                        <a:t>replanned</a:t>
                      </a:r>
                      <a:r>
                        <a:rPr lang="en-US" sz="600" b="0" i="0" u="none" strike="noStrike" baseline="0">
                          <a:solidFill>
                            <a:schemeClr val="tx1"/>
                          </a:solidFill>
                          <a:effectLst/>
                          <a:latin typeface="+mj-lt"/>
                        </a:rPr>
                        <a:t> and contingency reduced or potentially all transition activities needing to be </a:t>
                      </a:r>
                      <a:r>
                        <a:rPr lang="en-US" sz="600" b="0" i="0" u="none" strike="noStrike" baseline="0" err="1">
                          <a:solidFill>
                            <a:schemeClr val="tx1"/>
                          </a:solidFill>
                          <a:effectLst/>
                          <a:latin typeface="+mj-lt"/>
                        </a:rPr>
                        <a:t>replanned</a:t>
                      </a:r>
                      <a:endParaRPr lang="en-US" sz="600" b="0" i="0" u="none" strike="noStrike" baseline="0">
                        <a:solidFill>
                          <a:schemeClr val="tx1"/>
                        </a:solidFill>
                        <a:effectLst/>
                        <a:latin typeface="+mj-lt"/>
                      </a:endParaRPr>
                    </a:p>
                  </a:txBody>
                  <a:tcPr marL="0" marR="0" marT="0" marB="0" anchor="ctr">
                    <a:solidFill>
                      <a:srgbClr val="E8EAF1"/>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600" b="0" i="0" u="none" strike="noStrike" kern="1200" baseline="0">
                          <a:solidFill>
                            <a:schemeClr val="tx1"/>
                          </a:solidFill>
                          <a:effectLst/>
                          <a:latin typeface="+mj-lt"/>
                          <a:ea typeface="+mn-ea"/>
                          <a:cs typeface="+mn-cs"/>
                        </a:rPr>
                        <a:t>Raise with SI transition group</a:t>
                      </a:r>
                    </a:p>
                  </a:txBody>
                  <a:tcPr marL="0" marR="0" marT="0" marB="0" anchor="ctr">
                    <a:solidFill>
                      <a:srgbClr val="E8EAF1"/>
                    </a:solidFill>
                  </a:tcPr>
                </a:tc>
                <a:tc>
                  <a:txBody>
                    <a:bodyPr/>
                    <a:lstStyle/>
                    <a:p>
                      <a:r>
                        <a:rPr lang="en-US" sz="600" baseline="0">
                          <a:solidFill>
                            <a:schemeClr val="tx1"/>
                          </a:solidFill>
                          <a:latin typeface="+mj-lt"/>
                        </a:rPr>
                        <a:t>Continue to monitor throughout transition</a:t>
                      </a:r>
                    </a:p>
                  </a:txBody>
                  <a:tcPr marL="35956" marR="35956" marT="35956" marB="35956" anchor="ctr">
                    <a:solidFill>
                      <a:srgbClr val="E8EAF1"/>
                    </a:solidFill>
                  </a:tcPr>
                </a:tc>
                <a:tc>
                  <a:txBody>
                    <a:bodyPr/>
                    <a:lstStyle/>
                    <a:p>
                      <a:pPr algn="ctr" fontAlgn="ctr"/>
                      <a:r>
                        <a:rPr lang="en-GB" sz="600" b="0" i="0" u="none" strike="noStrike" baseline="0">
                          <a:solidFill>
                            <a:schemeClr val="tx1"/>
                          </a:solidFill>
                          <a:effectLst/>
                          <a:latin typeface="+mj-lt"/>
                        </a:rPr>
                        <a:t>18/07/22</a:t>
                      </a:r>
                    </a:p>
                  </a:txBody>
                  <a:tcPr marL="0" marR="0" marT="0" marB="0" anchor="ctr">
                    <a:solidFill>
                      <a:srgbClr val="E8EAF1"/>
                    </a:solidFill>
                  </a:tcPr>
                </a:tc>
                <a:extLst>
                  <a:ext uri="{0D108BD9-81ED-4DB2-BD59-A6C34878D82A}">
                    <a16:rowId xmlns:a16="http://schemas.microsoft.com/office/drawing/2014/main" val="4142019542"/>
                  </a:ext>
                </a:extLst>
              </a:tr>
              <a:tr h="595393">
                <a:tc>
                  <a:txBody>
                    <a:bodyPr/>
                    <a:lstStyle/>
                    <a:p>
                      <a:pPr algn="ctr" fontAlgn="ctr"/>
                      <a:r>
                        <a:rPr lang="en-GB" sz="600" b="0" i="0" u="none" strike="noStrike" baseline="0">
                          <a:solidFill>
                            <a:schemeClr val="tx1"/>
                          </a:solidFill>
                          <a:effectLst/>
                          <a:latin typeface="+mj-lt"/>
                          <a:ea typeface="+mn-ea"/>
                          <a:cs typeface="+mn-cs"/>
                        </a:rPr>
                        <a:t>64513</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00" b="0" i="0" u="none" strike="noStrike" kern="1200" baseline="0">
                        <a:solidFill>
                          <a:schemeClr val="tx1"/>
                        </a:solidFill>
                        <a:effectLst/>
                        <a:latin typeface="+mj-lt"/>
                        <a:ea typeface="+mn-ea"/>
                        <a:cs typeface="+mn-cs"/>
                      </a:endParaRPr>
                    </a:p>
                  </a:txBody>
                  <a:tcPr marL="6342" marR="6342" marT="6342" marB="0" anchor="ctr">
                    <a:solidFill>
                      <a:schemeClr val="accent3"/>
                    </a:solidFill>
                  </a:tcPr>
                </a:tc>
                <a:tc>
                  <a:txBody>
                    <a:bodyPr/>
                    <a:lstStyle/>
                    <a:p>
                      <a:pPr algn="ctr" fontAlgn="b"/>
                      <a:r>
                        <a:rPr lang="en-GB" sz="600" b="0" i="0" u="none" strike="noStrike" kern="1200" baseline="0">
                          <a:solidFill>
                            <a:schemeClr val="tx1"/>
                          </a:solidFill>
                          <a:effectLst/>
                          <a:latin typeface="+mj-lt"/>
                          <a:ea typeface="+mn-ea"/>
                          <a:cs typeface="+mn-cs"/>
                        </a:rPr>
                        <a:t>Data</a:t>
                      </a:r>
                    </a:p>
                  </a:txBody>
                  <a:tcPr marL="6342" marR="6342" marT="6342" marB="0" anchor="ctr">
                    <a:solidFill>
                      <a:srgbClr val="E8EAF1"/>
                    </a:solidFill>
                  </a:tcPr>
                </a:tc>
                <a:tc>
                  <a:txBody>
                    <a:bodyPr/>
                    <a:lstStyle/>
                    <a:p>
                      <a:pPr algn="l" fontAlgn="ctr"/>
                      <a:r>
                        <a:rPr lang="en-US" sz="600" b="0" i="0" u="none" strike="noStrike" baseline="0">
                          <a:solidFill>
                            <a:schemeClr val="tx1"/>
                          </a:solidFill>
                          <a:effectLst/>
                          <a:latin typeface="+mj-lt"/>
                          <a:ea typeface="+mn-ea"/>
                          <a:cs typeface="+mn-cs"/>
                        </a:rPr>
                        <a:t>There is a risk that data cleansing requirements may not be met because </a:t>
                      </a:r>
                      <a:r>
                        <a:rPr lang="en-US" sz="600" b="0" i="0" u="none" strike="noStrike" baseline="0" err="1">
                          <a:solidFill>
                            <a:schemeClr val="tx1"/>
                          </a:solidFill>
                          <a:effectLst/>
                          <a:latin typeface="+mj-lt"/>
                          <a:ea typeface="+mn-ea"/>
                          <a:cs typeface="+mn-cs"/>
                        </a:rPr>
                        <a:t>Xoserve</a:t>
                      </a:r>
                      <a:r>
                        <a:rPr lang="en-US" sz="600" b="0" i="0" u="none" strike="noStrike" baseline="0">
                          <a:solidFill>
                            <a:schemeClr val="tx1"/>
                          </a:solidFill>
                          <a:effectLst/>
                          <a:latin typeface="+mj-lt"/>
                          <a:ea typeface="+mn-ea"/>
                          <a:cs typeface="+mn-cs"/>
                        </a:rPr>
                        <a:t> are not responsible for the data in UK Link, and can't compel shippers / GTs / </a:t>
                      </a:r>
                      <a:r>
                        <a:rPr lang="en-US" sz="600" b="0" i="0" u="none" strike="noStrike" baseline="0" err="1">
                          <a:solidFill>
                            <a:schemeClr val="tx1"/>
                          </a:solidFill>
                          <a:effectLst/>
                          <a:latin typeface="+mj-lt"/>
                          <a:ea typeface="+mn-ea"/>
                          <a:cs typeface="+mn-cs"/>
                        </a:rPr>
                        <a:t>iGTs</a:t>
                      </a:r>
                      <a:r>
                        <a:rPr lang="en-US" sz="600" b="0" i="0" u="none" strike="noStrike" baseline="0">
                          <a:solidFill>
                            <a:schemeClr val="tx1"/>
                          </a:solidFill>
                          <a:effectLst/>
                          <a:latin typeface="+mj-lt"/>
                          <a:ea typeface="+mn-ea"/>
                          <a:cs typeface="+mn-cs"/>
                        </a:rPr>
                        <a:t> to correct their data leading to incorrect data at the point of go live.</a:t>
                      </a:r>
                      <a:endParaRPr lang="en-US" sz="600" b="0" i="0" u="none" strike="noStrike" baseline="0">
                        <a:solidFill>
                          <a:schemeClr val="tx1"/>
                        </a:solidFill>
                        <a:effectLst/>
                        <a:latin typeface="+mj-lt"/>
                      </a:endParaRPr>
                    </a:p>
                  </a:txBody>
                  <a:tcPr marL="0" marR="0" marT="0" marB="0" anchor="ctr">
                    <a:solidFill>
                      <a:srgbClr val="E8EAF1"/>
                    </a:solidFill>
                  </a:tcPr>
                </a:tc>
                <a:tc>
                  <a:txBody>
                    <a:bodyPr/>
                    <a:lstStyle/>
                    <a:p>
                      <a:pPr algn="l" fontAlgn="ctr"/>
                      <a:r>
                        <a:rPr lang="en-US" sz="600" b="0" i="0" u="none" strike="noStrike" kern="1200" baseline="0">
                          <a:solidFill>
                            <a:schemeClr val="tx1"/>
                          </a:solidFill>
                          <a:effectLst/>
                          <a:latin typeface="+mj-lt"/>
                          <a:ea typeface="+mn-ea"/>
                          <a:cs typeface="+mn-cs"/>
                        </a:rPr>
                        <a:t>Communicate requirements through DSG and track progress</a:t>
                      </a:r>
                    </a:p>
                  </a:txBody>
                  <a:tcPr marL="0" marR="0" marT="0" marB="0" anchor="ctr">
                    <a:solidFill>
                      <a:srgbClr val="E8EAF1"/>
                    </a:solidFill>
                  </a:tcPr>
                </a:tc>
                <a:tc>
                  <a:txBody>
                    <a:bodyPr/>
                    <a:lstStyle/>
                    <a:p>
                      <a:pPr algn="l" rtl="0" fontAlgn="ctr"/>
                      <a:r>
                        <a:rPr lang="en-US" sz="600" b="0" i="0" u="none" strike="noStrike" baseline="0">
                          <a:solidFill>
                            <a:schemeClr val="tx1"/>
                          </a:solidFill>
                          <a:effectLst/>
                          <a:latin typeface="+mj-lt"/>
                          <a:ea typeface="+mn-ea"/>
                          <a:cs typeface="+mn-cs"/>
                        </a:rPr>
                        <a:t>Probability has reduced however there is no monitoring of the cleansing so risk remains open but minimal.</a:t>
                      </a:r>
                      <a:endParaRPr lang="en-GB" sz="600" b="0" i="0" u="none" strike="noStrike" baseline="0">
                        <a:solidFill>
                          <a:schemeClr val="tx1"/>
                        </a:solidFill>
                        <a:effectLst/>
                        <a:latin typeface="+mj-lt"/>
                      </a:endParaRPr>
                    </a:p>
                  </a:txBody>
                  <a:tcPr marL="35956" marR="35956" marT="35956" marB="35956" anchor="ctr">
                    <a:solidFill>
                      <a:srgbClr val="E8EAF1"/>
                    </a:solidFill>
                  </a:tcPr>
                </a:tc>
                <a:tc>
                  <a:txBody>
                    <a:bodyPr/>
                    <a:lstStyle/>
                    <a:p>
                      <a:pPr algn="ctr" fontAlgn="ctr"/>
                      <a:r>
                        <a:rPr lang="en-GB" sz="600" b="0" i="0" u="none" strike="noStrike" baseline="0">
                          <a:solidFill>
                            <a:schemeClr val="tx1"/>
                          </a:solidFill>
                          <a:effectLst/>
                          <a:latin typeface="+mj-lt"/>
                        </a:rPr>
                        <a:t>18/07/22</a:t>
                      </a:r>
                    </a:p>
                  </a:txBody>
                  <a:tcPr marL="0" marR="0" marT="0" marB="0" anchor="ctr">
                    <a:solidFill>
                      <a:srgbClr val="E8EAF1"/>
                    </a:solidFill>
                  </a:tcPr>
                </a:tc>
                <a:extLst>
                  <a:ext uri="{0D108BD9-81ED-4DB2-BD59-A6C34878D82A}">
                    <a16:rowId xmlns:a16="http://schemas.microsoft.com/office/drawing/2014/main" val="239540316"/>
                  </a:ext>
                </a:extLst>
              </a:tr>
              <a:tr h="595393">
                <a:tc>
                  <a:txBody>
                    <a:bodyPr/>
                    <a:lstStyle/>
                    <a:p>
                      <a:pPr algn="ctr" fontAlgn="ctr"/>
                      <a:r>
                        <a:rPr lang="en-GB" sz="600" b="0" i="0" u="none" strike="noStrike" baseline="0">
                          <a:solidFill>
                            <a:schemeClr val="tx1"/>
                          </a:solidFill>
                          <a:effectLst/>
                          <a:latin typeface="+mj-lt"/>
                          <a:ea typeface="+mn-ea"/>
                          <a:cs typeface="+mn-cs"/>
                        </a:rPr>
                        <a:t>66480</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00" baseline="0">
                        <a:solidFill>
                          <a:schemeClr val="tx1"/>
                        </a:solidFill>
                        <a:latin typeface="+mj-lt"/>
                      </a:endParaRPr>
                    </a:p>
                  </a:txBody>
                  <a:tcPr marL="35956" marR="35956" marT="35956" marB="35956" anchor="ctr">
                    <a:solidFill>
                      <a:schemeClr val="accent4"/>
                    </a:solidFill>
                  </a:tcPr>
                </a:tc>
                <a:tc>
                  <a:txBody>
                    <a:bodyPr/>
                    <a:lstStyle/>
                    <a:p>
                      <a:pPr algn="ctr" fontAlgn="b"/>
                      <a:r>
                        <a:rPr lang="en-GB" sz="600" b="0" i="0" u="none" strike="noStrike" baseline="0">
                          <a:solidFill>
                            <a:schemeClr val="tx1"/>
                          </a:solidFill>
                          <a:effectLst/>
                          <a:latin typeface="+mj-lt"/>
                        </a:rPr>
                        <a:t>Programme</a:t>
                      </a:r>
                    </a:p>
                  </a:txBody>
                  <a:tcPr marL="6342" marR="6342" marT="6342" marB="0" anchor="ctr">
                    <a:solidFill>
                      <a:srgbClr val="E8EAF1"/>
                    </a:solidFill>
                  </a:tcPr>
                </a:tc>
                <a:tc>
                  <a:txBody>
                    <a:bodyPr/>
                    <a:lstStyle/>
                    <a:p>
                      <a:pPr algn="l" fontAlgn="ctr"/>
                      <a:r>
                        <a:rPr lang="en-US" sz="600" b="0" i="0" u="none" strike="noStrike" baseline="0">
                          <a:solidFill>
                            <a:schemeClr val="tx1"/>
                          </a:solidFill>
                          <a:effectLst/>
                          <a:latin typeface="+mj-lt"/>
                        </a:rPr>
                        <a:t>There is a risk that the Go Live date could be pushed out further because of the current market situation in the Gas Industry with suppliers going out of business leading to additional cost to the </a:t>
                      </a:r>
                      <a:r>
                        <a:rPr lang="en-US" sz="600" b="0" i="0" u="none" strike="noStrike" baseline="0" err="1">
                          <a:solidFill>
                            <a:schemeClr val="tx1"/>
                          </a:solidFill>
                          <a:effectLst/>
                          <a:latin typeface="+mj-lt"/>
                        </a:rPr>
                        <a:t>programme</a:t>
                      </a:r>
                      <a:r>
                        <a:rPr lang="en-US" sz="600" b="0" i="0" u="none" strike="noStrike" baseline="0">
                          <a:solidFill>
                            <a:schemeClr val="tx1"/>
                          </a:solidFill>
                          <a:effectLst/>
                          <a:latin typeface="+mj-lt"/>
                        </a:rPr>
                        <a:t>, significant re-planning and impacts to other </a:t>
                      </a:r>
                      <a:r>
                        <a:rPr lang="en-US" sz="600" b="0" i="0" u="none" strike="noStrike" baseline="0" err="1">
                          <a:solidFill>
                            <a:schemeClr val="tx1"/>
                          </a:solidFill>
                          <a:effectLst/>
                          <a:latin typeface="+mj-lt"/>
                        </a:rPr>
                        <a:t>Correla</a:t>
                      </a:r>
                      <a:r>
                        <a:rPr lang="en-US" sz="600" b="0" i="0" u="none" strike="noStrike" baseline="0">
                          <a:solidFill>
                            <a:schemeClr val="tx1"/>
                          </a:solidFill>
                          <a:effectLst/>
                          <a:latin typeface="+mj-lt"/>
                        </a:rPr>
                        <a:t> initiatives</a:t>
                      </a:r>
                    </a:p>
                  </a:txBody>
                  <a:tcPr marL="0" marR="0" marT="0" marB="0" anchor="ctr">
                    <a:solidFill>
                      <a:srgbClr val="E8EAF1"/>
                    </a:solidFill>
                  </a:tcPr>
                </a:tc>
                <a:tc>
                  <a:txBody>
                    <a:bodyPr/>
                    <a:lstStyle/>
                    <a:p>
                      <a:pPr algn="l" fontAlgn="ctr"/>
                      <a:r>
                        <a:rPr lang="en-US" sz="600" b="0" i="0" u="none" strike="noStrike" baseline="0">
                          <a:solidFill>
                            <a:schemeClr val="tx1"/>
                          </a:solidFill>
                          <a:effectLst/>
                          <a:latin typeface="+mj-lt"/>
                        </a:rPr>
                        <a:t>Regular communication with OFGEM to understand their strategy to address this issue</a:t>
                      </a:r>
                    </a:p>
                  </a:txBody>
                  <a:tcPr marL="0" marR="0" marT="0" marB="0" anchor="ctr">
                    <a:solidFill>
                      <a:srgbClr val="E8EAF1"/>
                    </a:solidFill>
                  </a:tcPr>
                </a:tc>
                <a:tc>
                  <a:txBody>
                    <a:bodyPr/>
                    <a:lstStyle/>
                    <a:p>
                      <a:r>
                        <a:rPr lang="en-GB" sz="600" baseline="0">
                          <a:solidFill>
                            <a:schemeClr val="tx1"/>
                          </a:solidFill>
                          <a:latin typeface="+mj-lt"/>
                        </a:rPr>
                        <a:t>Continues to be monitored</a:t>
                      </a:r>
                    </a:p>
                  </a:txBody>
                  <a:tcPr marL="35956" marR="35956" marT="35956" marB="35956" anchor="ctr">
                    <a:solidFill>
                      <a:srgbClr val="E8EAF1"/>
                    </a:solidFill>
                  </a:tcPr>
                </a:tc>
                <a:tc>
                  <a:txBody>
                    <a:bodyPr/>
                    <a:lstStyle/>
                    <a:p>
                      <a:pPr algn="ctr" fontAlgn="ctr"/>
                      <a:r>
                        <a:rPr lang="en-GB" sz="600" b="0" i="0" u="none" strike="noStrike" baseline="0">
                          <a:solidFill>
                            <a:schemeClr val="tx1"/>
                          </a:solidFill>
                          <a:effectLst/>
                          <a:latin typeface="+mj-lt"/>
                        </a:rPr>
                        <a:t>31/05/22</a:t>
                      </a:r>
                    </a:p>
                  </a:txBody>
                  <a:tcPr marL="0" marR="0" marT="0" marB="0" anchor="ctr">
                    <a:solidFill>
                      <a:srgbClr val="E8EAF1"/>
                    </a:solidFill>
                  </a:tcPr>
                </a:tc>
                <a:extLst>
                  <a:ext uri="{0D108BD9-81ED-4DB2-BD59-A6C34878D82A}">
                    <a16:rowId xmlns:a16="http://schemas.microsoft.com/office/drawing/2014/main" val="3358845878"/>
                  </a:ext>
                </a:extLst>
              </a:tr>
              <a:tr h="595393">
                <a:tc>
                  <a:txBody>
                    <a:bodyPr/>
                    <a:lstStyle/>
                    <a:p>
                      <a:pPr marL="0" algn="ctr" fontAlgn="b"/>
                      <a:r>
                        <a:rPr lang="en-GB" sz="600" b="0" i="0" u="none" strike="noStrike" baseline="0">
                          <a:solidFill>
                            <a:schemeClr val="tx1"/>
                          </a:solidFill>
                          <a:effectLst/>
                          <a:latin typeface="+mj-lt"/>
                          <a:ea typeface="+mn-ea"/>
                          <a:cs typeface="+mn-cs"/>
                        </a:rPr>
                        <a:t>67839</a:t>
                      </a:r>
                    </a:p>
                  </a:txBody>
                  <a:tcPr marL="6342" marR="6342" marT="6342" marB="0" anchor="b">
                    <a:lnL w="6350" cap="flat" cmpd="sng" algn="ctr">
                      <a:solidFill>
                        <a:schemeClr val="accent1"/>
                      </a:solidFill>
                      <a:prstDash val="solid"/>
                      <a:round/>
                      <a:headEnd type="none" w="med" len="med"/>
                      <a:tailEnd type="none" w="med" len="med"/>
                    </a:lnL>
                    <a:solidFill>
                      <a:srgbClr val="E8EAF1"/>
                    </a:solidFill>
                  </a:tcPr>
                </a:tc>
                <a:tc>
                  <a:txBody>
                    <a:bodyPr/>
                    <a:lstStyle/>
                    <a:p>
                      <a:pPr marL="0" algn="l" fontAlgn="b"/>
                      <a:endParaRPr lang="en-GB" sz="600" b="0" i="0" u="none" strike="noStrike" baseline="0">
                        <a:solidFill>
                          <a:schemeClr val="tx1"/>
                        </a:solidFill>
                        <a:effectLst/>
                        <a:latin typeface="+mj-lt"/>
                        <a:ea typeface="+mn-ea"/>
                        <a:cs typeface="+mn-cs"/>
                      </a:endParaRPr>
                    </a:p>
                  </a:txBody>
                  <a:tcPr marL="35956" marR="35956" marT="35956" marB="35956" anchor="ctr">
                    <a:solidFill>
                      <a:schemeClr val="accent4"/>
                    </a:solidFill>
                  </a:tcPr>
                </a:tc>
                <a:tc>
                  <a:txBody>
                    <a:bodyPr/>
                    <a:lstStyle/>
                    <a:p>
                      <a:pPr marL="0" algn="l" fontAlgn="b"/>
                      <a:r>
                        <a:rPr lang="en-GB" sz="600" b="0" i="0" u="none" strike="noStrike" baseline="0">
                          <a:solidFill>
                            <a:schemeClr val="tx1"/>
                          </a:solidFill>
                          <a:effectLst/>
                          <a:latin typeface="+mj-lt"/>
                          <a:ea typeface="+mn-ea"/>
                          <a:cs typeface="+mn-cs"/>
                        </a:rPr>
                        <a:t>Business Change</a:t>
                      </a:r>
                    </a:p>
                  </a:txBody>
                  <a:tcPr marL="6342" marR="6342" marT="6342" marB="0" anchor="ctr">
                    <a:solidFill>
                      <a:srgbClr val="E8EAF1"/>
                    </a:solidFill>
                  </a:tcPr>
                </a:tc>
                <a:tc>
                  <a:txBody>
                    <a:bodyPr/>
                    <a:lstStyle/>
                    <a:p>
                      <a:pPr algn="l" fontAlgn="b"/>
                      <a:r>
                        <a:rPr lang="en-US" sz="600" b="0" i="0" u="none" strike="noStrike" baseline="0">
                          <a:solidFill>
                            <a:schemeClr val="tx1"/>
                          </a:solidFill>
                          <a:effectLst/>
                          <a:latin typeface="+mj-lt"/>
                          <a:ea typeface="+mn-ea"/>
                          <a:cs typeface="+mn-cs"/>
                        </a:rPr>
                        <a:t>There is a risk that not all customers will have migrated to new APIs that have changed as part of the </a:t>
                      </a:r>
                      <a:r>
                        <a:rPr lang="en-US" sz="600" b="0" i="0" u="none" strike="noStrike" baseline="0" err="1">
                          <a:solidFill>
                            <a:schemeClr val="tx1"/>
                          </a:solidFill>
                          <a:effectLst/>
                          <a:latin typeface="+mj-lt"/>
                          <a:ea typeface="+mn-ea"/>
                          <a:cs typeface="+mn-cs"/>
                        </a:rPr>
                        <a:t>programme</a:t>
                      </a:r>
                      <a:r>
                        <a:rPr lang="en-US" sz="600" b="0" i="0" u="none" strike="noStrike" baseline="0">
                          <a:solidFill>
                            <a:schemeClr val="tx1"/>
                          </a:solidFill>
                          <a:effectLst/>
                          <a:latin typeface="+mj-lt"/>
                          <a:ea typeface="+mn-ea"/>
                          <a:cs typeface="+mn-cs"/>
                        </a:rPr>
                        <a:t> ahead of go live because of a lack of understanding of the need to do this and the consequences of not doing this leading to a loss of relevant switching service API activities that the user has access to today.</a:t>
                      </a:r>
                    </a:p>
                  </a:txBody>
                  <a:tcPr marL="6342" marR="6342" marT="6342" marB="0" anchor="b">
                    <a:solidFill>
                      <a:srgbClr val="E8EAF1"/>
                    </a:solidFill>
                  </a:tcPr>
                </a:tc>
                <a:tc>
                  <a:txBody>
                    <a:bodyPr/>
                    <a:lstStyle/>
                    <a:p>
                      <a:pPr algn="l" fontAlgn="ctr"/>
                      <a:r>
                        <a:rPr lang="en-US" sz="600" b="0" i="0" u="none" strike="noStrike" baseline="0">
                          <a:solidFill>
                            <a:schemeClr val="tx1"/>
                          </a:solidFill>
                          <a:effectLst/>
                          <a:latin typeface="+mj-lt"/>
                        </a:rPr>
                        <a:t>1. Send information pack to affected parties with key dates</a:t>
                      </a:r>
                    </a:p>
                    <a:p>
                      <a:pPr algn="l" fontAlgn="ctr"/>
                      <a:r>
                        <a:rPr lang="en-US" sz="600" b="0" i="0" u="none" strike="noStrike" baseline="0">
                          <a:solidFill>
                            <a:schemeClr val="tx1"/>
                          </a:solidFill>
                          <a:effectLst/>
                          <a:latin typeface="+mj-lt"/>
                        </a:rPr>
                        <a:t>2. CAM outreach to users</a:t>
                      </a:r>
                    </a:p>
                    <a:p>
                      <a:pPr algn="l" fontAlgn="ctr"/>
                      <a:r>
                        <a:rPr lang="en-US" sz="600" b="0" i="0" u="none" strike="noStrike" baseline="0">
                          <a:solidFill>
                            <a:schemeClr val="tx1"/>
                          </a:solidFill>
                          <a:effectLst/>
                          <a:latin typeface="+mj-lt"/>
                        </a:rPr>
                        <a:t>3. Simplify forms that users need to complete to sign up</a:t>
                      </a:r>
                    </a:p>
                    <a:p>
                      <a:pPr algn="l" fontAlgn="ctr"/>
                      <a:r>
                        <a:rPr lang="en-US" sz="600" b="0" i="0" u="none" strike="noStrike" baseline="0">
                          <a:solidFill>
                            <a:schemeClr val="tx1"/>
                          </a:solidFill>
                          <a:effectLst/>
                          <a:latin typeface="+mj-lt"/>
                        </a:rPr>
                        <a:t>4. Send comms to customers via </a:t>
                      </a:r>
                      <a:r>
                        <a:rPr lang="en-US" sz="600" b="0" i="0" u="none" strike="noStrike" baseline="0" err="1">
                          <a:solidFill>
                            <a:schemeClr val="tx1"/>
                          </a:solidFill>
                          <a:effectLst/>
                          <a:latin typeface="+mj-lt"/>
                        </a:rPr>
                        <a:t>RECco</a:t>
                      </a:r>
                      <a:r>
                        <a:rPr lang="en-US" sz="600" b="0" i="0" u="none" strike="noStrike" baseline="0">
                          <a:solidFill>
                            <a:schemeClr val="tx1"/>
                          </a:solidFill>
                          <a:effectLst/>
                          <a:latin typeface="+mj-lt"/>
                        </a:rPr>
                        <a:t>.</a:t>
                      </a:r>
                    </a:p>
                  </a:txBody>
                  <a:tcPr marL="0" marR="0" marT="0" marB="0" anchor="ctr">
                    <a:solidFill>
                      <a:srgbClr val="E8EAF1"/>
                    </a:solidFill>
                  </a:tcPr>
                </a:tc>
                <a:tc>
                  <a:txBody>
                    <a:bodyPr/>
                    <a:lstStyle/>
                    <a:p>
                      <a:r>
                        <a:rPr lang="en-US" sz="600" baseline="0">
                          <a:solidFill>
                            <a:schemeClr val="tx1"/>
                          </a:solidFill>
                          <a:latin typeface="+mj-lt"/>
                        </a:rPr>
                        <a:t> Discussed with Tim (SI) &amp; Richard (DCC) - this will be raised to the wider </a:t>
                      </a:r>
                      <a:r>
                        <a:rPr lang="en-US" sz="600" baseline="0" err="1">
                          <a:solidFill>
                            <a:schemeClr val="tx1"/>
                          </a:solidFill>
                          <a:latin typeface="+mj-lt"/>
                        </a:rPr>
                        <a:t>programme</a:t>
                      </a:r>
                      <a:endParaRPr lang="en-GB" sz="600" baseline="0">
                        <a:solidFill>
                          <a:schemeClr val="tx1"/>
                        </a:solidFill>
                        <a:latin typeface="+mj-lt"/>
                      </a:endParaRPr>
                    </a:p>
                  </a:txBody>
                  <a:tcPr marL="35956" marR="35956" marT="35956" marB="35956" anchor="ctr">
                    <a:solidFill>
                      <a:srgbClr val="E8EAF1"/>
                    </a:solidFill>
                  </a:tcPr>
                </a:tc>
                <a:tc>
                  <a:txBody>
                    <a:bodyPr/>
                    <a:lstStyle/>
                    <a:p>
                      <a:pPr algn="ctr" fontAlgn="ctr"/>
                      <a:r>
                        <a:rPr lang="en-GB" sz="600" b="0" i="0" u="none" strike="noStrike" baseline="0">
                          <a:solidFill>
                            <a:schemeClr val="tx1"/>
                          </a:solidFill>
                          <a:effectLst/>
                          <a:latin typeface="+mj-lt"/>
                        </a:rPr>
                        <a:t>18/07/22</a:t>
                      </a:r>
                    </a:p>
                  </a:txBody>
                  <a:tcPr marL="0" marR="0" marT="0" marB="0" anchor="ctr">
                    <a:solidFill>
                      <a:srgbClr val="E8EAF1"/>
                    </a:solidFill>
                  </a:tcPr>
                </a:tc>
                <a:extLst>
                  <a:ext uri="{0D108BD9-81ED-4DB2-BD59-A6C34878D82A}">
                    <a16:rowId xmlns:a16="http://schemas.microsoft.com/office/drawing/2014/main" val="3129474563"/>
                  </a:ext>
                </a:extLst>
              </a:tr>
              <a:tr h="595393">
                <a:tc>
                  <a:txBody>
                    <a:bodyPr/>
                    <a:lstStyle/>
                    <a:p>
                      <a:pPr marL="0" algn="ctr" fontAlgn="b"/>
                      <a:r>
                        <a:rPr lang="en-GB" sz="600" b="0" i="0" u="none" strike="noStrike" baseline="0">
                          <a:solidFill>
                            <a:schemeClr val="tx1"/>
                          </a:solidFill>
                          <a:effectLst/>
                          <a:latin typeface="+mj-lt"/>
                          <a:ea typeface="+mn-ea"/>
                          <a:cs typeface="+mn-cs"/>
                        </a:rPr>
                        <a:t>67959</a:t>
                      </a:r>
                    </a:p>
                  </a:txBody>
                  <a:tcPr marL="6342" marR="6342" marT="6342" marB="0" anchor="b">
                    <a:lnL w="6350" cap="flat" cmpd="sng" algn="ctr">
                      <a:solidFill>
                        <a:schemeClr val="accent1"/>
                      </a:solidFill>
                      <a:prstDash val="solid"/>
                      <a:round/>
                      <a:headEnd type="none" w="med" len="med"/>
                      <a:tailEnd type="none" w="med" len="med"/>
                    </a:lnL>
                    <a:solidFill>
                      <a:srgbClr val="E8EAF1"/>
                    </a:solidFill>
                  </a:tcPr>
                </a:tc>
                <a:tc>
                  <a:txBody>
                    <a:bodyPr/>
                    <a:lstStyle/>
                    <a:p>
                      <a:pPr marL="0" algn="l" fontAlgn="b"/>
                      <a:endParaRPr lang="en-GB" sz="600" b="0" i="0" u="none" strike="noStrike" baseline="0">
                        <a:solidFill>
                          <a:schemeClr val="tx1"/>
                        </a:solidFill>
                        <a:effectLst/>
                        <a:latin typeface="+mj-lt"/>
                        <a:ea typeface="+mn-ea"/>
                        <a:cs typeface="+mn-cs"/>
                      </a:endParaRPr>
                    </a:p>
                  </a:txBody>
                  <a:tcPr marL="35956" marR="35956" marT="35956" marB="35956" anchor="ctr">
                    <a:solidFill>
                      <a:srgbClr val="FF0000"/>
                    </a:solidFill>
                  </a:tcPr>
                </a:tc>
                <a:tc>
                  <a:txBody>
                    <a:bodyPr/>
                    <a:lstStyle/>
                    <a:p>
                      <a:pPr marL="0" algn="l" fontAlgn="b"/>
                      <a:r>
                        <a:rPr lang="en-GB" sz="600" b="0" i="0" u="none" strike="noStrike" baseline="0">
                          <a:solidFill>
                            <a:schemeClr val="tx1"/>
                          </a:solidFill>
                          <a:effectLst/>
                          <a:latin typeface="+mj-lt"/>
                          <a:ea typeface="+mn-ea"/>
                          <a:cs typeface="+mn-cs"/>
                        </a:rPr>
                        <a:t>Programme</a:t>
                      </a:r>
                    </a:p>
                  </a:txBody>
                  <a:tcPr marL="6342" marR="6342" marT="6342" marB="0" anchor="ctr">
                    <a:solidFill>
                      <a:srgbClr val="E8EAF1"/>
                    </a:solidFill>
                  </a:tcPr>
                </a:tc>
                <a:tc>
                  <a:txBody>
                    <a:bodyPr/>
                    <a:lstStyle/>
                    <a:p>
                      <a:pPr algn="l" fontAlgn="b"/>
                      <a:r>
                        <a:rPr lang="en-US" sz="600" b="0" i="0" u="none" strike="noStrike" baseline="0">
                          <a:solidFill>
                            <a:schemeClr val="tx1"/>
                          </a:solidFill>
                          <a:effectLst/>
                          <a:latin typeface="+mj-lt"/>
                          <a:ea typeface="+mn-ea"/>
                          <a:cs typeface="+mn-cs"/>
                        </a:rPr>
                        <a:t>There is a risk that the GES contract between </a:t>
                      </a:r>
                      <a:r>
                        <a:rPr lang="en-US" sz="600" b="0" i="0" u="none" strike="noStrike" baseline="0" err="1">
                          <a:solidFill>
                            <a:schemeClr val="tx1"/>
                          </a:solidFill>
                          <a:effectLst/>
                          <a:latin typeface="+mj-lt"/>
                          <a:ea typeface="+mn-ea"/>
                          <a:cs typeface="+mn-cs"/>
                        </a:rPr>
                        <a:t>RECCo</a:t>
                      </a:r>
                      <a:r>
                        <a:rPr lang="en-US" sz="600" b="0" i="0" u="none" strike="noStrike" baseline="0">
                          <a:solidFill>
                            <a:schemeClr val="tx1"/>
                          </a:solidFill>
                          <a:effectLst/>
                          <a:latin typeface="+mj-lt"/>
                          <a:ea typeface="+mn-ea"/>
                          <a:cs typeface="+mn-cs"/>
                        </a:rPr>
                        <a:t> and </a:t>
                      </a:r>
                      <a:r>
                        <a:rPr lang="en-US" sz="600" b="0" i="0" u="none" strike="noStrike" baseline="0" err="1">
                          <a:solidFill>
                            <a:schemeClr val="tx1"/>
                          </a:solidFill>
                          <a:effectLst/>
                          <a:latin typeface="+mj-lt"/>
                          <a:ea typeface="+mn-ea"/>
                          <a:cs typeface="+mn-cs"/>
                        </a:rPr>
                        <a:t>Xoserve</a:t>
                      </a:r>
                      <a:r>
                        <a:rPr lang="en-US" sz="600" b="0" i="0" u="none" strike="noStrike" baseline="0">
                          <a:solidFill>
                            <a:schemeClr val="tx1"/>
                          </a:solidFill>
                          <a:effectLst/>
                          <a:latin typeface="+mj-lt"/>
                          <a:ea typeface="+mn-ea"/>
                          <a:cs typeface="+mn-cs"/>
                        </a:rPr>
                        <a:t> cannot be agreed because of the draft MSC terms provided by </a:t>
                      </a:r>
                      <a:r>
                        <a:rPr lang="en-US" sz="600" b="0" i="0" u="none" strike="noStrike" baseline="0" err="1">
                          <a:solidFill>
                            <a:schemeClr val="tx1"/>
                          </a:solidFill>
                          <a:effectLst/>
                          <a:latin typeface="+mj-lt"/>
                          <a:ea typeface="+mn-ea"/>
                          <a:cs typeface="+mn-cs"/>
                        </a:rPr>
                        <a:t>RECCo</a:t>
                      </a:r>
                      <a:r>
                        <a:rPr lang="en-US" sz="600" b="0" i="0" u="none" strike="noStrike" baseline="0">
                          <a:solidFill>
                            <a:schemeClr val="tx1"/>
                          </a:solidFill>
                          <a:effectLst/>
                          <a:latin typeface="+mj-lt"/>
                          <a:ea typeface="+mn-ea"/>
                          <a:cs typeface="+mn-cs"/>
                        </a:rPr>
                        <a:t> misaligning with the terms of the DSC that binds </a:t>
                      </a:r>
                      <a:r>
                        <a:rPr lang="en-US" sz="600" b="0" i="0" u="none" strike="noStrike" baseline="0" err="1">
                          <a:solidFill>
                            <a:schemeClr val="tx1"/>
                          </a:solidFill>
                          <a:effectLst/>
                          <a:latin typeface="+mj-lt"/>
                          <a:ea typeface="+mn-ea"/>
                          <a:cs typeface="+mn-cs"/>
                        </a:rPr>
                        <a:t>Xoserve</a:t>
                      </a:r>
                      <a:r>
                        <a:rPr lang="en-US" sz="600" b="0" i="0" u="none" strike="noStrike" baseline="0">
                          <a:solidFill>
                            <a:schemeClr val="tx1"/>
                          </a:solidFill>
                          <a:effectLst/>
                          <a:latin typeface="+mj-lt"/>
                          <a:ea typeface="+mn-ea"/>
                          <a:cs typeface="+mn-cs"/>
                        </a:rPr>
                        <a:t>,  leading to services being provided without a contract and at risk, or in the non- provision of the Gas Enquiry Service unless funded directly by DSC Customers.</a:t>
                      </a:r>
                    </a:p>
                  </a:txBody>
                  <a:tcPr marL="6342" marR="6342" marT="6342" marB="0" anchor="b">
                    <a:solidFill>
                      <a:srgbClr val="E8EAF1"/>
                    </a:solidFill>
                  </a:tcPr>
                </a:tc>
                <a:tc>
                  <a:txBody>
                    <a:bodyPr/>
                    <a:lstStyle/>
                    <a:p>
                      <a:pPr algn="l" fontAlgn="ctr"/>
                      <a:r>
                        <a:rPr lang="en-US" sz="600" b="0" i="0" u="none" strike="noStrike" baseline="0" err="1">
                          <a:solidFill>
                            <a:schemeClr val="tx1"/>
                          </a:solidFill>
                          <a:effectLst/>
                          <a:latin typeface="+mj-lt"/>
                        </a:rPr>
                        <a:t>Xoserve</a:t>
                      </a:r>
                      <a:r>
                        <a:rPr lang="en-US" sz="600" b="0" i="0" u="none" strike="noStrike" baseline="0">
                          <a:solidFill>
                            <a:schemeClr val="tx1"/>
                          </a:solidFill>
                          <a:effectLst/>
                          <a:latin typeface="+mj-lt"/>
                        </a:rPr>
                        <a:t> proposed draft terms based on previously agreed industry terms (DSC)</a:t>
                      </a:r>
                    </a:p>
                    <a:p>
                      <a:pPr algn="l" fontAlgn="ctr"/>
                      <a:r>
                        <a:rPr lang="en-US" sz="600" b="0" i="0" u="none" strike="noStrike" baseline="0">
                          <a:solidFill>
                            <a:schemeClr val="tx1"/>
                          </a:solidFill>
                          <a:effectLst/>
                          <a:latin typeface="+mj-lt"/>
                        </a:rPr>
                        <a:t>Continued discussions between both parties</a:t>
                      </a:r>
                    </a:p>
                    <a:p>
                      <a:pPr algn="l" fontAlgn="ctr"/>
                      <a:r>
                        <a:rPr lang="en-US" sz="600" b="0" i="0" u="none" strike="noStrike" baseline="0">
                          <a:solidFill>
                            <a:schemeClr val="tx1"/>
                          </a:solidFill>
                          <a:effectLst/>
                          <a:latin typeface="+mj-lt"/>
                        </a:rPr>
                        <a:t>Escalation to </a:t>
                      </a:r>
                      <a:r>
                        <a:rPr lang="en-US" sz="600" b="0" i="0" u="none" strike="noStrike" baseline="0" err="1">
                          <a:solidFill>
                            <a:schemeClr val="tx1"/>
                          </a:solidFill>
                          <a:effectLst/>
                          <a:latin typeface="+mj-lt"/>
                        </a:rPr>
                        <a:t>Xoserve</a:t>
                      </a:r>
                      <a:r>
                        <a:rPr lang="en-US" sz="600" b="0" i="0" u="none" strike="noStrike" baseline="0">
                          <a:solidFill>
                            <a:schemeClr val="tx1"/>
                          </a:solidFill>
                          <a:effectLst/>
                          <a:latin typeface="+mj-lt"/>
                        </a:rPr>
                        <a:t> and </a:t>
                      </a:r>
                      <a:r>
                        <a:rPr lang="en-US" sz="600" b="0" i="0" u="none" strike="noStrike" baseline="0" err="1">
                          <a:solidFill>
                            <a:schemeClr val="tx1"/>
                          </a:solidFill>
                          <a:effectLst/>
                          <a:latin typeface="+mj-lt"/>
                        </a:rPr>
                        <a:t>RECCo</a:t>
                      </a:r>
                      <a:r>
                        <a:rPr lang="en-US" sz="600" b="0" i="0" u="none" strike="noStrike" baseline="0">
                          <a:solidFill>
                            <a:schemeClr val="tx1"/>
                          </a:solidFill>
                          <a:effectLst/>
                          <a:latin typeface="+mj-lt"/>
                        </a:rPr>
                        <a:t> CEOs</a:t>
                      </a:r>
                    </a:p>
                    <a:p>
                      <a:pPr algn="l" fontAlgn="ctr"/>
                      <a:r>
                        <a:rPr lang="en-US" sz="600" b="0" i="0" u="none" strike="noStrike" baseline="0">
                          <a:solidFill>
                            <a:schemeClr val="tx1"/>
                          </a:solidFill>
                          <a:effectLst/>
                          <a:latin typeface="+mj-lt"/>
                        </a:rPr>
                        <a:t>Discuss further with </a:t>
                      </a:r>
                      <a:r>
                        <a:rPr lang="en-US" sz="600" b="0" i="0" u="none" strike="noStrike" baseline="0" err="1">
                          <a:solidFill>
                            <a:schemeClr val="tx1"/>
                          </a:solidFill>
                          <a:effectLst/>
                          <a:latin typeface="+mj-lt"/>
                        </a:rPr>
                        <a:t>CoMC</a:t>
                      </a:r>
                      <a:endParaRPr lang="en-US" sz="600" b="0" i="0" u="none" strike="noStrike" baseline="0">
                        <a:solidFill>
                          <a:schemeClr val="tx1"/>
                        </a:solidFill>
                        <a:effectLst/>
                        <a:latin typeface="+mj-lt"/>
                      </a:endParaRPr>
                    </a:p>
                  </a:txBody>
                  <a:tcPr marL="0" marR="0" marT="0" marB="0" anchor="ctr">
                    <a:solidFill>
                      <a:srgbClr val="E8EAF1"/>
                    </a:solidFill>
                  </a:tcPr>
                </a:tc>
                <a:tc>
                  <a:txBody>
                    <a:bodyPr/>
                    <a:lstStyle/>
                    <a:p>
                      <a:r>
                        <a:rPr lang="en-GB" sz="600" baseline="0">
                          <a:solidFill>
                            <a:schemeClr val="tx1"/>
                          </a:solidFill>
                          <a:latin typeface="+mj-lt"/>
                        </a:rPr>
                        <a:t>New</a:t>
                      </a:r>
                    </a:p>
                  </a:txBody>
                  <a:tcPr marL="35956" marR="35956" marT="35956" marB="35956" anchor="ctr">
                    <a:solidFill>
                      <a:srgbClr val="E8EAF1"/>
                    </a:solidFill>
                  </a:tcPr>
                </a:tc>
                <a:tc>
                  <a:txBody>
                    <a:bodyPr/>
                    <a:lstStyle/>
                    <a:p>
                      <a:pPr algn="ctr" fontAlgn="ctr"/>
                      <a:r>
                        <a:rPr lang="en-GB" sz="600" b="0" i="0" u="none" strike="noStrike" baseline="0">
                          <a:solidFill>
                            <a:schemeClr val="tx1"/>
                          </a:solidFill>
                          <a:effectLst/>
                          <a:latin typeface="+mj-lt"/>
                        </a:rPr>
                        <a:t>08/07/22</a:t>
                      </a:r>
                    </a:p>
                  </a:txBody>
                  <a:tcPr marL="0" marR="0" marT="0" marB="0" anchor="ctr">
                    <a:solidFill>
                      <a:srgbClr val="E8EAF1"/>
                    </a:solidFill>
                  </a:tcPr>
                </a:tc>
                <a:extLst>
                  <a:ext uri="{0D108BD9-81ED-4DB2-BD59-A6C34878D82A}">
                    <a16:rowId xmlns:a16="http://schemas.microsoft.com/office/drawing/2014/main" val="1148385576"/>
                  </a:ext>
                </a:extLst>
              </a:tr>
            </a:tbl>
          </a:graphicData>
        </a:graphic>
      </p:graphicFrame>
    </p:spTree>
    <p:extLst>
      <p:ext uri="{BB962C8B-B14F-4D97-AF65-F5344CB8AC3E}">
        <p14:creationId xmlns:p14="http://schemas.microsoft.com/office/powerpoint/2010/main" val="27934972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B6FE6A6-FDFC-43C0-B0C5-EAD3C43F2BFC}"/>
              </a:ext>
            </a:extLst>
          </p:cNvPr>
          <p:cNvGraphicFramePr>
            <a:graphicFrameLocks noGrp="1"/>
          </p:cNvGraphicFramePr>
          <p:nvPr/>
        </p:nvGraphicFramePr>
        <p:xfrm>
          <a:off x="21773" y="217714"/>
          <a:ext cx="9115936" cy="4709887"/>
        </p:xfrm>
        <a:graphic>
          <a:graphicData uri="http://schemas.openxmlformats.org/drawingml/2006/table">
            <a:tbl>
              <a:tblPr firstRow="1" bandRow="1">
                <a:tableStyleId>{5C22544A-7EE6-4342-B048-85BDC9FD1C3A}</a:tableStyleId>
              </a:tblPr>
              <a:tblGrid>
                <a:gridCol w="490586">
                  <a:extLst>
                    <a:ext uri="{9D8B030D-6E8A-4147-A177-3AD203B41FA5}">
                      <a16:colId xmlns:a16="http://schemas.microsoft.com/office/drawing/2014/main" val="30716983"/>
                    </a:ext>
                  </a:extLst>
                </a:gridCol>
                <a:gridCol w="248647">
                  <a:extLst>
                    <a:ext uri="{9D8B030D-6E8A-4147-A177-3AD203B41FA5}">
                      <a16:colId xmlns:a16="http://schemas.microsoft.com/office/drawing/2014/main" val="978063363"/>
                    </a:ext>
                  </a:extLst>
                </a:gridCol>
                <a:gridCol w="640749">
                  <a:extLst>
                    <a:ext uri="{9D8B030D-6E8A-4147-A177-3AD203B41FA5}">
                      <a16:colId xmlns:a16="http://schemas.microsoft.com/office/drawing/2014/main" val="2901735178"/>
                    </a:ext>
                  </a:extLst>
                </a:gridCol>
                <a:gridCol w="2985403">
                  <a:extLst>
                    <a:ext uri="{9D8B030D-6E8A-4147-A177-3AD203B41FA5}">
                      <a16:colId xmlns:a16="http://schemas.microsoft.com/office/drawing/2014/main" val="2884696319"/>
                    </a:ext>
                  </a:extLst>
                </a:gridCol>
                <a:gridCol w="2079805">
                  <a:extLst>
                    <a:ext uri="{9D8B030D-6E8A-4147-A177-3AD203B41FA5}">
                      <a16:colId xmlns:a16="http://schemas.microsoft.com/office/drawing/2014/main" val="807252481"/>
                    </a:ext>
                  </a:extLst>
                </a:gridCol>
                <a:gridCol w="1956311">
                  <a:extLst>
                    <a:ext uri="{9D8B030D-6E8A-4147-A177-3AD203B41FA5}">
                      <a16:colId xmlns:a16="http://schemas.microsoft.com/office/drawing/2014/main" val="2902034525"/>
                    </a:ext>
                  </a:extLst>
                </a:gridCol>
                <a:gridCol w="714435">
                  <a:extLst>
                    <a:ext uri="{9D8B030D-6E8A-4147-A177-3AD203B41FA5}">
                      <a16:colId xmlns:a16="http://schemas.microsoft.com/office/drawing/2014/main" val="2407320974"/>
                    </a:ext>
                  </a:extLst>
                </a:gridCol>
              </a:tblGrid>
              <a:tr h="856343">
                <a:tc>
                  <a:txBody>
                    <a:bodyPr/>
                    <a:lstStyle/>
                    <a:p>
                      <a:pPr algn="ctr" fontAlgn="ctr"/>
                      <a:r>
                        <a:rPr lang="en-GB" sz="600" b="0" i="0" u="none" strike="noStrike" baseline="0">
                          <a:solidFill>
                            <a:schemeClr val="tx1"/>
                          </a:solidFill>
                          <a:effectLst/>
                          <a:latin typeface="+mj-lt"/>
                          <a:ea typeface="+mn-ea"/>
                          <a:cs typeface="+mn-cs"/>
                        </a:rPr>
                        <a:t>66906</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00" b="0" i="0" u="none" strike="noStrike" kern="1200" baseline="0">
                        <a:solidFill>
                          <a:schemeClr val="tx1"/>
                        </a:solidFill>
                        <a:effectLst/>
                        <a:latin typeface="+mj-lt"/>
                        <a:ea typeface="+mn-ea"/>
                        <a:cs typeface="+mn-cs"/>
                      </a:endParaRPr>
                    </a:p>
                  </a:txBody>
                  <a:tcPr marL="6342" marR="6342" marT="6342"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00" b="0" i="0" u="none" strike="noStrike" kern="1200" baseline="0">
                          <a:solidFill>
                            <a:schemeClr val="tx1"/>
                          </a:solidFill>
                          <a:effectLst/>
                          <a:latin typeface="+mj-lt"/>
                          <a:ea typeface="+mn-ea"/>
                          <a:cs typeface="+mn-cs"/>
                        </a:rPr>
                        <a:t>Programme</a:t>
                      </a:r>
                    </a:p>
                  </a:txBody>
                  <a:tcPr marL="6342" marR="6342" marT="6342" marB="0" anchor="ctr">
                    <a:solidFill>
                      <a:srgbClr val="E8EAF1"/>
                    </a:solidFill>
                  </a:tcPr>
                </a:tc>
                <a:tc>
                  <a:txBody>
                    <a:bodyPr/>
                    <a:lstStyle/>
                    <a:p>
                      <a:pPr algn="l" fontAlgn="ctr"/>
                      <a:r>
                        <a:rPr lang="en-US" sz="600" b="0" i="0" u="none" strike="noStrike" baseline="0">
                          <a:solidFill>
                            <a:schemeClr val="tx1"/>
                          </a:solidFill>
                          <a:effectLst/>
                          <a:latin typeface="+mj-lt"/>
                        </a:rPr>
                        <a:t>There is a risk that UK Link may become out of sync because CSS may send secure active messages later than expected (circa 5:35pm) because of any upstream delays from CSS leading to a data mismatches between UK Link and CSS and more importantly Gemini and settlement issues which are incredibly difficult to correct.</a:t>
                      </a:r>
                    </a:p>
                  </a:txBody>
                  <a:tcPr marL="0" marR="0" marT="0" marB="0" anchor="ctr">
                    <a:solidFill>
                      <a:srgbClr val="E8EAF1"/>
                    </a:solidFill>
                  </a:tcPr>
                </a:tc>
                <a:tc>
                  <a:txBody>
                    <a:bodyPr/>
                    <a:lstStyle/>
                    <a:p>
                      <a:pPr algn="l" fontAlgn="ctr"/>
                      <a:r>
                        <a:rPr lang="en-US" sz="600" b="0" i="0" u="none" strike="noStrike" kern="1200" baseline="0" err="1">
                          <a:solidFill>
                            <a:schemeClr val="tx1"/>
                          </a:solidFill>
                          <a:effectLst/>
                          <a:latin typeface="+mj-lt"/>
                          <a:ea typeface="+mn-ea"/>
                          <a:cs typeface="+mn-cs"/>
                        </a:rPr>
                        <a:t>Xoserve</a:t>
                      </a:r>
                      <a:r>
                        <a:rPr lang="en-US" sz="600" b="0" i="0" u="none" strike="noStrike" kern="1200" baseline="0">
                          <a:solidFill>
                            <a:schemeClr val="tx1"/>
                          </a:solidFill>
                          <a:effectLst/>
                          <a:latin typeface="+mj-lt"/>
                          <a:ea typeface="+mn-ea"/>
                          <a:cs typeface="+mn-cs"/>
                        </a:rPr>
                        <a:t> have raised CR-D129 to mitigate this risk.</a:t>
                      </a:r>
                    </a:p>
                    <a:p>
                      <a:pPr algn="l" fontAlgn="ctr"/>
                      <a:r>
                        <a:rPr lang="en-US" sz="600" b="0" i="0" u="none" strike="noStrike" kern="1200" baseline="0">
                          <a:solidFill>
                            <a:schemeClr val="tx1"/>
                          </a:solidFill>
                          <a:effectLst/>
                          <a:latin typeface="+mj-lt"/>
                          <a:ea typeface="+mn-ea"/>
                          <a:cs typeface="+mn-cs"/>
                        </a:rPr>
                        <a:t>Discussions ongoing with </a:t>
                      </a:r>
                      <a:r>
                        <a:rPr lang="en-US" sz="600" b="0" i="0" u="none" strike="noStrike" kern="1200" baseline="0" err="1">
                          <a:solidFill>
                            <a:schemeClr val="tx1"/>
                          </a:solidFill>
                          <a:effectLst/>
                          <a:latin typeface="+mj-lt"/>
                          <a:ea typeface="+mn-ea"/>
                          <a:cs typeface="+mn-cs"/>
                        </a:rPr>
                        <a:t>programme</a:t>
                      </a:r>
                      <a:r>
                        <a:rPr lang="en-US" sz="600" b="0" i="0" u="none" strike="noStrike" kern="1200" baseline="0">
                          <a:solidFill>
                            <a:schemeClr val="tx1"/>
                          </a:solidFill>
                          <a:effectLst/>
                          <a:latin typeface="+mj-lt"/>
                          <a:ea typeface="+mn-ea"/>
                          <a:cs typeface="+mn-cs"/>
                        </a:rPr>
                        <a:t> stakeholders</a:t>
                      </a:r>
                    </a:p>
                  </a:txBody>
                  <a:tcPr marL="0" marR="0" marT="0" marB="0" anchor="ctr">
                    <a:solidFill>
                      <a:srgbClr val="E8EAF1"/>
                    </a:solidFill>
                  </a:tcPr>
                </a:tc>
                <a:tc>
                  <a:txBody>
                    <a:bodyPr/>
                    <a:lstStyle/>
                    <a:p>
                      <a:pPr algn="l" rtl="0" fontAlgn="ctr"/>
                      <a:r>
                        <a:rPr lang="en-US" sz="600" b="0" i="0" u="none" strike="noStrike" baseline="0">
                          <a:solidFill>
                            <a:schemeClr val="tx1"/>
                          </a:solidFill>
                          <a:effectLst/>
                          <a:latin typeface="+mj-lt"/>
                        </a:rPr>
                        <a:t>Workshop taking place next week to understand the position.</a:t>
                      </a:r>
                      <a:endParaRPr lang="en-GB" sz="600" b="0" i="0" u="none" strike="noStrike" baseline="0">
                        <a:solidFill>
                          <a:schemeClr val="tx1"/>
                        </a:solidFill>
                        <a:effectLst/>
                        <a:latin typeface="+mj-lt"/>
                      </a:endParaRPr>
                    </a:p>
                  </a:txBody>
                  <a:tcPr marL="35956" marR="35956" marT="35956" marB="35956" anchor="ctr">
                    <a:solidFill>
                      <a:srgbClr val="E8EAF1"/>
                    </a:solidFill>
                  </a:tcPr>
                </a:tc>
                <a:tc>
                  <a:txBody>
                    <a:bodyPr/>
                    <a:lstStyle/>
                    <a:p>
                      <a:pPr algn="ctr" fontAlgn="ctr"/>
                      <a:r>
                        <a:rPr lang="en-GB" sz="600" b="0" i="0" u="none" strike="noStrike" baseline="0">
                          <a:solidFill>
                            <a:schemeClr val="tx1"/>
                          </a:solidFill>
                          <a:effectLst/>
                          <a:latin typeface="+mj-lt"/>
                        </a:rPr>
                        <a:t>31/05/22</a:t>
                      </a:r>
                    </a:p>
                  </a:txBody>
                  <a:tcPr marL="0" marR="0" marT="0" marB="0" anchor="ctr">
                    <a:solidFill>
                      <a:srgbClr val="E8EAF1"/>
                    </a:solidFill>
                  </a:tcPr>
                </a:tc>
                <a:extLst>
                  <a:ext uri="{0D108BD9-81ED-4DB2-BD59-A6C34878D82A}">
                    <a16:rowId xmlns:a16="http://schemas.microsoft.com/office/drawing/2014/main" val="2338282219"/>
                  </a:ext>
                </a:extLst>
              </a:tr>
              <a:tr h="856343">
                <a:tc>
                  <a:txBody>
                    <a:bodyPr/>
                    <a:lstStyle/>
                    <a:p>
                      <a:pPr algn="ctr" fontAlgn="ctr"/>
                      <a:r>
                        <a:rPr lang="en-GB" sz="600" b="0" i="0" u="none" strike="noStrike" baseline="0">
                          <a:solidFill>
                            <a:schemeClr val="tx1"/>
                          </a:solidFill>
                          <a:effectLst/>
                          <a:latin typeface="+mj-lt"/>
                          <a:ea typeface="+mn-ea"/>
                          <a:cs typeface="+mn-cs"/>
                        </a:rPr>
                        <a:t>66599</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00" baseline="0">
                        <a:solidFill>
                          <a:schemeClr val="tx1"/>
                        </a:solidFill>
                        <a:latin typeface="+mj-lt"/>
                      </a:endParaRPr>
                    </a:p>
                  </a:txBody>
                  <a:tcPr marL="35956" marR="35956" marT="35956" marB="35956" anchor="ctr">
                    <a:solidFill>
                      <a:srgbClr val="FFC000"/>
                    </a:solidFill>
                  </a:tcPr>
                </a:tc>
                <a:tc>
                  <a:txBody>
                    <a:bodyPr/>
                    <a:lstStyle/>
                    <a:p>
                      <a:pPr algn="ctr" fontAlgn="b"/>
                      <a:r>
                        <a:rPr lang="en-GB" sz="600" b="0" i="0" u="none" strike="noStrike" baseline="0">
                          <a:solidFill>
                            <a:schemeClr val="tx1"/>
                          </a:solidFill>
                          <a:effectLst/>
                          <a:latin typeface="+mj-lt"/>
                        </a:rPr>
                        <a:t>Programme</a:t>
                      </a:r>
                    </a:p>
                  </a:txBody>
                  <a:tcPr marL="6342" marR="6342" marT="6342" marB="0" anchor="ctr">
                    <a:solidFill>
                      <a:srgbClr val="E8EAF1"/>
                    </a:solidFill>
                  </a:tcPr>
                </a:tc>
                <a:tc>
                  <a:txBody>
                    <a:bodyPr/>
                    <a:lstStyle/>
                    <a:p>
                      <a:pPr algn="l" fontAlgn="ctr"/>
                      <a:r>
                        <a:rPr lang="en-US" sz="600" b="0" i="0" u="none" strike="noStrike" baseline="0">
                          <a:solidFill>
                            <a:schemeClr val="tx1"/>
                          </a:solidFill>
                          <a:effectLst/>
                          <a:latin typeface="+mj-lt"/>
                        </a:rPr>
                        <a:t>There is a risk that the Transition phase of the Switching </a:t>
                      </a:r>
                      <a:r>
                        <a:rPr lang="en-US" sz="600" b="0" i="0" u="none" strike="noStrike" baseline="0" err="1">
                          <a:solidFill>
                            <a:schemeClr val="tx1"/>
                          </a:solidFill>
                          <a:effectLst/>
                          <a:latin typeface="+mj-lt"/>
                        </a:rPr>
                        <a:t>Programme</a:t>
                      </a:r>
                      <a:r>
                        <a:rPr lang="en-US" sz="600" b="0" i="0" u="none" strike="noStrike" baseline="0">
                          <a:solidFill>
                            <a:schemeClr val="tx1"/>
                          </a:solidFill>
                          <a:effectLst/>
                          <a:latin typeface="+mj-lt"/>
                        </a:rPr>
                        <a:t> may be adversely impacted as a result of </a:t>
                      </a:r>
                      <a:r>
                        <a:rPr lang="en-US" sz="600" b="0" i="0" u="none" strike="noStrike" baseline="0" err="1">
                          <a:solidFill>
                            <a:schemeClr val="tx1"/>
                          </a:solidFill>
                          <a:effectLst/>
                          <a:latin typeface="+mj-lt"/>
                        </a:rPr>
                        <a:t>SoLR</a:t>
                      </a:r>
                      <a:r>
                        <a:rPr lang="en-US" sz="600" b="0" i="0" u="none" strike="noStrike" baseline="0">
                          <a:solidFill>
                            <a:schemeClr val="tx1"/>
                          </a:solidFill>
                          <a:effectLst/>
                          <a:latin typeface="+mj-lt"/>
                        </a:rPr>
                        <a:t> activities consuming the focus and efforts of Business and Operational teams who had been planned to be focused on Switching </a:t>
                      </a:r>
                      <a:r>
                        <a:rPr lang="en-US" sz="600" b="0" i="0" u="none" strike="noStrike" baseline="0" err="1">
                          <a:solidFill>
                            <a:schemeClr val="tx1"/>
                          </a:solidFill>
                          <a:effectLst/>
                          <a:latin typeface="+mj-lt"/>
                        </a:rPr>
                        <a:t>Programme</a:t>
                      </a:r>
                      <a:r>
                        <a:rPr lang="en-US" sz="600" b="0" i="0" u="none" strike="noStrike" baseline="0">
                          <a:solidFill>
                            <a:schemeClr val="tx1"/>
                          </a:solidFill>
                          <a:effectLst/>
                          <a:latin typeface="+mj-lt"/>
                        </a:rPr>
                        <a:t> Transition activities leading to a potential impact to Transitional activities as planned currently (March 2022)</a:t>
                      </a:r>
                    </a:p>
                  </a:txBody>
                  <a:tcPr marL="0" marR="0" marT="0" marB="0" anchor="ctr">
                    <a:solidFill>
                      <a:srgbClr val="E8EAF1"/>
                    </a:solidFill>
                  </a:tcPr>
                </a:tc>
                <a:tc>
                  <a:txBody>
                    <a:bodyPr/>
                    <a:lstStyle/>
                    <a:p>
                      <a:pPr algn="l" fontAlgn="ctr"/>
                      <a:r>
                        <a:rPr lang="en-US" sz="600" b="0" i="0" u="none" strike="noStrike" baseline="0">
                          <a:solidFill>
                            <a:schemeClr val="tx1"/>
                          </a:solidFill>
                          <a:effectLst/>
                          <a:latin typeface="+mj-lt"/>
                        </a:rPr>
                        <a:t>Liaise with Switching </a:t>
                      </a:r>
                      <a:r>
                        <a:rPr lang="en-US" sz="600" b="0" i="0" u="none" strike="noStrike" baseline="0" err="1">
                          <a:solidFill>
                            <a:schemeClr val="tx1"/>
                          </a:solidFill>
                          <a:effectLst/>
                          <a:latin typeface="+mj-lt"/>
                        </a:rPr>
                        <a:t>Programme</a:t>
                      </a:r>
                      <a:r>
                        <a:rPr lang="en-US" sz="600" b="0" i="0" u="none" strike="noStrike" baseline="0">
                          <a:solidFill>
                            <a:schemeClr val="tx1"/>
                          </a:solidFill>
                          <a:effectLst/>
                          <a:latin typeface="+mj-lt"/>
                        </a:rPr>
                        <a:t> stakeholders to agree mitigations</a:t>
                      </a:r>
                    </a:p>
                  </a:txBody>
                  <a:tcPr marL="0" marR="0" marT="0" marB="0" anchor="ctr">
                    <a:solidFill>
                      <a:srgbClr val="E8EAF1"/>
                    </a:solidFill>
                  </a:tcPr>
                </a:tc>
                <a:tc>
                  <a:txBody>
                    <a:bodyPr/>
                    <a:lstStyle/>
                    <a:p>
                      <a:r>
                        <a:rPr lang="en-GB" sz="600" baseline="0">
                          <a:solidFill>
                            <a:schemeClr val="tx1"/>
                          </a:solidFill>
                          <a:latin typeface="+mj-lt"/>
                        </a:rPr>
                        <a:t>Continues to be monitored</a:t>
                      </a:r>
                    </a:p>
                  </a:txBody>
                  <a:tcPr marL="35956" marR="35956" marT="35956" marB="35956" anchor="ctr">
                    <a:solidFill>
                      <a:srgbClr val="E8EAF1"/>
                    </a:solidFill>
                  </a:tcPr>
                </a:tc>
                <a:tc>
                  <a:txBody>
                    <a:bodyPr/>
                    <a:lstStyle/>
                    <a:p>
                      <a:pPr algn="ctr" fontAlgn="ctr"/>
                      <a:r>
                        <a:rPr lang="en-GB" sz="600" b="0" i="0" u="none" strike="noStrike" baseline="0">
                          <a:solidFill>
                            <a:schemeClr val="tx1"/>
                          </a:solidFill>
                          <a:effectLst/>
                          <a:latin typeface="+mj-lt"/>
                        </a:rPr>
                        <a:t>18/07/22</a:t>
                      </a:r>
                    </a:p>
                  </a:txBody>
                  <a:tcPr marL="0" marR="0" marT="0" marB="0" anchor="ctr">
                    <a:solidFill>
                      <a:srgbClr val="E8EAF1"/>
                    </a:solidFill>
                  </a:tcPr>
                </a:tc>
                <a:extLst>
                  <a:ext uri="{0D108BD9-81ED-4DB2-BD59-A6C34878D82A}">
                    <a16:rowId xmlns:a16="http://schemas.microsoft.com/office/drawing/2014/main" val="2029894910"/>
                  </a:ext>
                </a:extLst>
              </a:tr>
              <a:tr h="856343">
                <a:tc>
                  <a:txBody>
                    <a:bodyPr/>
                    <a:lstStyle/>
                    <a:p>
                      <a:pPr algn="ctr" fontAlgn="ctr"/>
                      <a:r>
                        <a:rPr lang="en-GB" sz="600" b="0" i="0" u="none" strike="noStrike" baseline="0">
                          <a:solidFill>
                            <a:schemeClr val="tx1"/>
                          </a:solidFill>
                          <a:effectLst/>
                          <a:latin typeface="+mj-lt"/>
                          <a:ea typeface="+mn-ea"/>
                          <a:cs typeface="+mn-cs"/>
                        </a:rPr>
                        <a:t>66908</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00" baseline="0">
                        <a:solidFill>
                          <a:schemeClr val="tx1"/>
                        </a:solidFill>
                        <a:latin typeface="+mj-lt"/>
                      </a:endParaRPr>
                    </a:p>
                  </a:txBody>
                  <a:tcPr marL="35956" marR="35956" marT="35956" marB="35956" anchor="ctr">
                    <a:solidFill>
                      <a:srgbClr val="FFC000"/>
                    </a:solidFill>
                  </a:tcPr>
                </a:tc>
                <a:tc>
                  <a:txBody>
                    <a:bodyPr/>
                    <a:lstStyle/>
                    <a:p>
                      <a:pPr algn="ctr" fontAlgn="b"/>
                      <a:r>
                        <a:rPr lang="en-GB" sz="600" b="0" i="0" u="none" strike="noStrike" baseline="0">
                          <a:solidFill>
                            <a:schemeClr val="tx1"/>
                          </a:solidFill>
                          <a:effectLst/>
                          <a:latin typeface="+mj-lt"/>
                        </a:rPr>
                        <a:t>Programme</a:t>
                      </a:r>
                    </a:p>
                  </a:txBody>
                  <a:tcPr marL="6342" marR="6342" marT="6342" marB="0" anchor="ctr">
                    <a:solidFill>
                      <a:srgbClr val="E8EAF1"/>
                    </a:solidFill>
                  </a:tcPr>
                </a:tc>
                <a:tc>
                  <a:txBody>
                    <a:bodyPr/>
                    <a:lstStyle/>
                    <a:p>
                      <a:pPr algn="l" fontAlgn="ctr"/>
                      <a:r>
                        <a:rPr lang="en-US" sz="600" b="0" i="0" u="none" strike="noStrike" baseline="0">
                          <a:solidFill>
                            <a:schemeClr val="tx1"/>
                          </a:solidFill>
                          <a:effectLst/>
                          <a:latin typeface="+mj-lt"/>
                        </a:rPr>
                        <a:t>There is a risk that the industry has not defined and agreed joint processes should key central components such as CSS go down during key times in the day (e.g. Gate Closure) because CSS BC/DR processes have been approved without addressing the queries and caveats called out during the consultation process leading to the possibility that should a DR event occur, downstream impacts are not understand or mitigated</a:t>
                      </a:r>
                    </a:p>
                  </a:txBody>
                  <a:tcPr marL="0" marR="0" marT="0" marB="0" anchor="ctr">
                    <a:solidFill>
                      <a:srgbClr val="E8EAF1"/>
                    </a:solidFill>
                  </a:tcPr>
                </a:tc>
                <a:tc>
                  <a:txBody>
                    <a:bodyPr/>
                    <a:lstStyle/>
                    <a:p>
                      <a:pPr algn="l" fontAlgn="ctr"/>
                      <a:r>
                        <a:rPr lang="en-US" sz="600" b="0" i="0" u="none" strike="noStrike" baseline="0">
                          <a:solidFill>
                            <a:schemeClr val="tx1"/>
                          </a:solidFill>
                          <a:effectLst/>
                          <a:latin typeface="+mj-lt"/>
                        </a:rPr>
                        <a:t>This will be raised with REC and Ofgem </a:t>
                      </a:r>
                    </a:p>
                  </a:txBody>
                  <a:tcPr marL="0" marR="0" marT="0" marB="0" anchor="ctr">
                    <a:solidFill>
                      <a:srgbClr val="E8EAF1"/>
                    </a:solidFill>
                  </a:tcPr>
                </a:tc>
                <a:tc>
                  <a:txBody>
                    <a:bodyPr/>
                    <a:lstStyle/>
                    <a:p>
                      <a:r>
                        <a:rPr lang="en-US" sz="600" b="0" i="0" baseline="0">
                          <a:solidFill>
                            <a:schemeClr val="tx1"/>
                          </a:solidFill>
                          <a:latin typeface="+mj-lt"/>
                        </a:rPr>
                        <a:t>Continues to be discussed. No update received to date.</a:t>
                      </a:r>
                      <a:endParaRPr lang="en-GB" sz="600" b="0" i="0" baseline="0">
                        <a:solidFill>
                          <a:schemeClr val="tx1"/>
                        </a:solidFill>
                        <a:latin typeface="+mj-lt"/>
                      </a:endParaRPr>
                    </a:p>
                  </a:txBody>
                  <a:tcPr marL="35956" marR="35956" marT="35956" marB="35956" anchor="ctr">
                    <a:solidFill>
                      <a:srgbClr val="E8EAF1"/>
                    </a:solidFill>
                  </a:tcPr>
                </a:tc>
                <a:tc>
                  <a:txBody>
                    <a:bodyPr/>
                    <a:lstStyle/>
                    <a:p>
                      <a:pPr algn="ctr" fontAlgn="ctr"/>
                      <a:r>
                        <a:rPr lang="en-GB" sz="600" b="0" i="0" u="none" strike="noStrike" baseline="0">
                          <a:solidFill>
                            <a:schemeClr val="tx1"/>
                          </a:solidFill>
                          <a:effectLst/>
                          <a:latin typeface="+mj-lt"/>
                        </a:rPr>
                        <a:t>03/06/22</a:t>
                      </a:r>
                    </a:p>
                  </a:txBody>
                  <a:tcPr marL="0" marR="0" marT="0" marB="0" anchor="ctr">
                    <a:solidFill>
                      <a:srgbClr val="E8EAF1"/>
                    </a:solidFill>
                  </a:tcPr>
                </a:tc>
                <a:extLst>
                  <a:ext uri="{0D108BD9-81ED-4DB2-BD59-A6C34878D82A}">
                    <a16:rowId xmlns:a16="http://schemas.microsoft.com/office/drawing/2014/main" val="3508593333"/>
                  </a:ext>
                </a:extLst>
              </a:tr>
              <a:tr h="1284515">
                <a:tc>
                  <a:txBody>
                    <a:bodyPr/>
                    <a:lstStyle/>
                    <a:p>
                      <a:pPr marL="0" algn="ctr" defTabSz="914378" rtl="0" eaLnBrk="1" fontAlgn="ctr" latinLnBrk="0" hangingPunct="1"/>
                      <a:r>
                        <a:rPr lang="en-GB" sz="600" b="0" i="0" u="none" strike="noStrike" baseline="0">
                          <a:solidFill>
                            <a:schemeClr val="tx1"/>
                          </a:solidFill>
                          <a:effectLst/>
                          <a:latin typeface="+mj-lt"/>
                          <a:ea typeface="+mn-ea"/>
                          <a:cs typeface="+mn-cs"/>
                        </a:rPr>
                        <a:t>64171</a:t>
                      </a:r>
                    </a:p>
                  </a:txBody>
                  <a:tcPr marL="6342" marR="6342" marT="6342"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00" b="0" i="0" u="none" strike="noStrike" kern="1200" baseline="0">
                        <a:solidFill>
                          <a:schemeClr val="tx1"/>
                        </a:solidFill>
                        <a:effectLst/>
                        <a:latin typeface="+mj-lt"/>
                        <a:ea typeface="+mn-ea"/>
                        <a:cs typeface="+mn-cs"/>
                      </a:endParaRPr>
                    </a:p>
                  </a:txBody>
                  <a:tcPr marL="35956" marR="35956" marT="35956" marB="35956"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00" b="0" i="0" u="none" strike="noStrike" kern="1200" baseline="0">
                          <a:solidFill>
                            <a:schemeClr val="tx1"/>
                          </a:solidFill>
                          <a:effectLst/>
                          <a:latin typeface="+mj-lt"/>
                          <a:ea typeface="+mn-ea"/>
                          <a:cs typeface="+mn-cs"/>
                        </a:rPr>
                        <a:t>Transition and Cutover</a:t>
                      </a:r>
                    </a:p>
                  </a:txBody>
                  <a:tcPr marL="6342" marR="6342" marT="6342" marB="0" anchor="ctr">
                    <a:solidFill>
                      <a:srgbClr val="E8EAF1"/>
                    </a:solidFill>
                  </a:tcPr>
                </a:tc>
                <a:tc>
                  <a:txBody>
                    <a:bodyPr/>
                    <a:lstStyle/>
                    <a:p>
                      <a:pPr algn="l" fontAlgn="ctr"/>
                      <a:r>
                        <a:rPr lang="en-US" sz="600" b="0" i="0" u="none" strike="noStrike" baseline="0">
                          <a:solidFill>
                            <a:schemeClr val="tx1"/>
                          </a:solidFill>
                          <a:effectLst/>
                          <a:latin typeface="+mj-lt"/>
                        </a:rPr>
                        <a:t>There is a risk that the </a:t>
                      </a:r>
                      <a:r>
                        <a:rPr lang="en-US" sz="600" b="0" i="0" u="none" strike="noStrike" baseline="0" err="1">
                          <a:solidFill>
                            <a:schemeClr val="tx1"/>
                          </a:solidFill>
                          <a:effectLst/>
                          <a:latin typeface="+mj-lt"/>
                        </a:rPr>
                        <a:t>SoLR</a:t>
                      </a:r>
                      <a:r>
                        <a:rPr lang="en-US" sz="600" b="0" i="0" u="none" strike="noStrike" baseline="0">
                          <a:solidFill>
                            <a:schemeClr val="tx1"/>
                          </a:solidFill>
                          <a:effectLst/>
                          <a:latin typeface="+mj-lt"/>
                        </a:rPr>
                        <a:t> process might kick off during the transition period because of a supplier going out of business at that time leading to Landmark needing to cater to additional volumes and also the potential for additional requirements for PUIs to undertake to ensure Transition timelines are maintained</a:t>
                      </a:r>
                    </a:p>
                  </a:txBody>
                  <a:tcPr marL="0" marR="0" marT="0" marB="0" anchor="ctr">
                    <a:solidFill>
                      <a:srgbClr val="E8EAF1"/>
                    </a:solidFill>
                  </a:tcPr>
                </a:tc>
                <a:tc>
                  <a:txBody>
                    <a:bodyPr/>
                    <a:lstStyle/>
                    <a:p>
                      <a:pPr algn="l" fontAlgn="ctr"/>
                      <a:r>
                        <a:rPr lang="en-US" sz="600" b="0" i="0" u="none" strike="noStrike" baseline="0">
                          <a:solidFill>
                            <a:schemeClr val="tx1"/>
                          </a:solidFill>
                          <a:effectLst/>
                          <a:latin typeface="+mj-lt"/>
                        </a:rPr>
                        <a:t>Raise the risk with Ofgem and SI to understand what non-functional considerations have been applied to enable Landmark to manage the increased volumes</a:t>
                      </a:r>
                    </a:p>
                    <a:p>
                      <a:pPr algn="l" fontAlgn="ctr"/>
                      <a:r>
                        <a:rPr lang="en-US" sz="600" b="0" i="0" u="none" strike="noStrike" baseline="0">
                          <a:solidFill>
                            <a:schemeClr val="tx1"/>
                          </a:solidFill>
                          <a:effectLst/>
                          <a:latin typeface="+mj-lt"/>
                        </a:rPr>
                        <a:t>Raise with the SI to include a transition test scenario if relevant to mitigate this possibility</a:t>
                      </a:r>
                    </a:p>
                  </a:txBody>
                  <a:tcPr marL="0" marR="0" marT="0" marB="0" anchor="ctr">
                    <a:solidFill>
                      <a:srgbClr val="E8EAF1"/>
                    </a:solidFill>
                  </a:tcPr>
                </a:tc>
                <a:tc>
                  <a:txBody>
                    <a:bodyPr/>
                    <a:lstStyle/>
                    <a:p>
                      <a:r>
                        <a:rPr lang="en-US" sz="600" baseline="0">
                          <a:solidFill>
                            <a:schemeClr val="tx1"/>
                          </a:solidFill>
                          <a:latin typeface="+mj-lt"/>
                        </a:rPr>
                        <a:t>Continues to be monitored</a:t>
                      </a:r>
                      <a:endParaRPr lang="en-GB" sz="600" baseline="0">
                        <a:solidFill>
                          <a:schemeClr val="tx1"/>
                        </a:solidFill>
                        <a:latin typeface="+mj-lt"/>
                      </a:endParaRPr>
                    </a:p>
                  </a:txBody>
                  <a:tcPr marL="35956" marR="35956" marT="35956" marB="35956" anchor="ctr">
                    <a:solidFill>
                      <a:srgbClr val="E8EAF1"/>
                    </a:solidFill>
                  </a:tcPr>
                </a:tc>
                <a:tc>
                  <a:txBody>
                    <a:bodyPr/>
                    <a:lstStyle/>
                    <a:p>
                      <a:pPr algn="ctr" fontAlgn="ctr"/>
                      <a:r>
                        <a:rPr lang="en-GB" sz="600" b="0" i="0" u="none" strike="noStrike" baseline="0">
                          <a:solidFill>
                            <a:schemeClr val="tx1"/>
                          </a:solidFill>
                          <a:effectLst/>
                          <a:latin typeface="+mj-lt"/>
                        </a:rPr>
                        <a:t>18/07/22</a:t>
                      </a:r>
                    </a:p>
                  </a:txBody>
                  <a:tcPr marL="0" marR="0" marT="0" marB="0" anchor="ctr">
                    <a:solidFill>
                      <a:srgbClr val="E8EAF1"/>
                    </a:solidFill>
                  </a:tcPr>
                </a:tc>
                <a:extLst>
                  <a:ext uri="{0D108BD9-81ED-4DB2-BD59-A6C34878D82A}">
                    <a16:rowId xmlns:a16="http://schemas.microsoft.com/office/drawing/2014/main" val="1913195151"/>
                  </a:ext>
                </a:extLst>
              </a:tr>
              <a:tr h="856343">
                <a:tc>
                  <a:txBody>
                    <a:bodyPr/>
                    <a:lstStyle/>
                    <a:p>
                      <a:pPr algn="ctr" fontAlgn="ctr"/>
                      <a:r>
                        <a:rPr lang="en-GB" sz="600" b="0" i="0" u="none" strike="noStrike" baseline="0">
                          <a:solidFill>
                            <a:schemeClr val="tx1"/>
                          </a:solidFill>
                          <a:effectLst/>
                          <a:latin typeface="+mj-lt"/>
                          <a:ea typeface="+mn-ea"/>
                          <a:cs typeface="+mn-cs"/>
                        </a:rPr>
                        <a:t>65122</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00" b="0" i="0" u="none" strike="noStrike" kern="1200" baseline="0">
                        <a:solidFill>
                          <a:schemeClr val="tx1"/>
                        </a:solidFill>
                        <a:effectLst/>
                        <a:latin typeface="+mj-lt"/>
                        <a:ea typeface="+mn-ea"/>
                        <a:cs typeface="+mn-cs"/>
                      </a:endParaRPr>
                    </a:p>
                  </a:txBody>
                  <a:tcPr marL="6342" marR="6342" marT="6342" marB="0" anchor="ctr">
                    <a:solidFill>
                      <a:srgbClr val="2BB57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00" b="0" i="0" u="none" strike="noStrike" kern="1200" baseline="0">
                          <a:solidFill>
                            <a:schemeClr val="tx1"/>
                          </a:solidFill>
                          <a:effectLst/>
                          <a:latin typeface="+mj-lt"/>
                          <a:ea typeface="+mn-ea"/>
                          <a:cs typeface="+mn-cs"/>
                        </a:rPr>
                        <a:t>Transition and Cutover</a:t>
                      </a:r>
                    </a:p>
                  </a:txBody>
                  <a:tcPr marL="6342" marR="6342" marT="6342" marB="0" anchor="ctr">
                    <a:solidFill>
                      <a:srgbClr val="E8EAF1"/>
                    </a:solidFill>
                  </a:tcPr>
                </a:tc>
                <a:tc>
                  <a:txBody>
                    <a:bodyPr/>
                    <a:lstStyle/>
                    <a:p>
                      <a:pPr algn="l" fontAlgn="ctr"/>
                      <a:r>
                        <a:rPr lang="en-US" sz="600" b="0" i="0" u="none" strike="noStrike" baseline="0">
                          <a:solidFill>
                            <a:schemeClr val="tx1"/>
                          </a:solidFill>
                          <a:effectLst/>
                          <a:latin typeface="+mj-lt"/>
                        </a:rPr>
                        <a:t>There is risk that additional Transitional changes could change scope of Transition because more changes are identified as Transition planning continues at the Central </a:t>
                      </a:r>
                      <a:r>
                        <a:rPr lang="en-US" sz="600" b="0" i="0" u="none" strike="noStrike" baseline="0" err="1">
                          <a:solidFill>
                            <a:schemeClr val="tx1"/>
                          </a:solidFill>
                          <a:effectLst/>
                          <a:latin typeface="+mj-lt"/>
                        </a:rPr>
                        <a:t>programme</a:t>
                      </a:r>
                      <a:r>
                        <a:rPr lang="en-US" sz="600" b="0" i="0" u="none" strike="noStrike" baseline="0">
                          <a:solidFill>
                            <a:schemeClr val="tx1"/>
                          </a:solidFill>
                          <a:effectLst/>
                          <a:latin typeface="+mj-lt"/>
                        </a:rPr>
                        <a:t> level leading to changes to the Transition plan and </a:t>
                      </a:r>
                      <a:r>
                        <a:rPr lang="en-US" sz="600" b="0" i="0" u="none" strike="noStrike" baseline="0" err="1">
                          <a:solidFill>
                            <a:schemeClr val="tx1"/>
                          </a:solidFill>
                          <a:effectLst/>
                          <a:latin typeface="+mj-lt"/>
                        </a:rPr>
                        <a:t>Xoserve</a:t>
                      </a:r>
                      <a:r>
                        <a:rPr lang="en-US" sz="600" b="0" i="0" u="none" strike="noStrike" baseline="0">
                          <a:solidFill>
                            <a:schemeClr val="tx1"/>
                          </a:solidFill>
                          <a:effectLst/>
                          <a:latin typeface="+mj-lt"/>
                        </a:rPr>
                        <a:t> planned activities.</a:t>
                      </a:r>
                    </a:p>
                  </a:txBody>
                  <a:tcPr marL="0" marR="0" marT="0" marB="0" anchor="ctr">
                    <a:solidFill>
                      <a:srgbClr val="E8EAF1"/>
                    </a:solidFill>
                  </a:tcPr>
                </a:tc>
                <a:tc>
                  <a:txBody>
                    <a:bodyPr/>
                    <a:lstStyle/>
                    <a:p>
                      <a:pPr algn="l" fontAlgn="ctr"/>
                      <a:r>
                        <a:rPr lang="en-US" sz="600" b="0" i="0" u="none" strike="noStrike" kern="1200" baseline="0" err="1">
                          <a:solidFill>
                            <a:schemeClr val="tx1"/>
                          </a:solidFill>
                          <a:effectLst/>
                          <a:latin typeface="+mj-lt"/>
                          <a:ea typeface="+mn-ea"/>
                          <a:cs typeface="+mn-cs"/>
                        </a:rPr>
                        <a:t>Xoserve</a:t>
                      </a:r>
                      <a:r>
                        <a:rPr lang="en-US" sz="600" b="0" i="0" u="none" strike="noStrike" kern="1200" baseline="0">
                          <a:solidFill>
                            <a:schemeClr val="tx1"/>
                          </a:solidFill>
                          <a:effectLst/>
                          <a:latin typeface="+mj-lt"/>
                          <a:ea typeface="+mn-ea"/>
                          <a:cs typeface="+mn-cs"/>
                        </a:rPr>
                        <a:t> are actively involved in all </a:t>
                      </a:r>
                      <a:r>
                        <a:rPr lang="en-US" sz="600" b="0" i="0" u="none" strike="noStrike" kern="1200" baseline="0" err="1">
                          <a:solidFill>
                            <a:schemeClr val="tx1"/>
                          </a:solidFill>
                          <a:effectLst/>
                          <a:latin typeface="+mj-lt"/>
                          <a:ea typeface="+mn-ea"/>
                          <a:cs typeface="+mn-cs"/>
                        </a:rPr>
                        <a:t>programme</a:t>
                      </a:r>
                      <a:r>
                        <a:rPr lang="en-US" sz="600" b="0" i="0" u="none" strike="noStrike" kern="1200" baseline="0">
                          <a:solidFill>
                            <a:schemeClr val="tx1"/>
                          </a:solidFill>
                          <a:effectLst/>
                          <a:latin typeface="+mj-lt"/>
                          <a:ea typeface="+mn-ea"/>
                          <a:cs typeface="+mn-cs"/>
                        </a:rPr>
                        <a:t> work groups to monitor and mitigate this risk.</a:t>
                      </a:r>
                    </a:p>
                  </a:txBody>
                  <a:tcPr marL="0" marR="0" marT="0" marB="0" anchor="ctr">
                    <a:solidFill>
                      <a:srgbClr val="E8EAF1"/>
                    </a:solidFill>
                  </a:tcPr>
                </a:tc>
                <a:tc>
                  <a:txBody>
                    <a:bodyPr/>
                    <a:lstStyle/>
                    <a:p>
                      <a:pPr algn="l" rtl="0" fontAlgn="ctr"/>
                      <a:r>
                        <a:rPr lang="en-US" sz="600" b="0" i="0" u="none" strike="noStrike" baseline="0">
                          <a:solidFill>
                            <a:schemeClr val="tx1"/>
                          </a:solidFill>
                          <a:effectLst/>
                          <a:latin typeface="+mj-lt"/>
                        </a:rPr>
                        <a:t>Continue to monitor, low exposure at this point</a:t>
                      </a:r>
                      <a:endParaRPr lang="en-GB" sz="600" b="0" i="0" u="none" strike="noStrike" baseline="0">
                        <a:solidFill>
                          <a:schemeClr val="tx1"/>
                        </a:solidFill>
                        <a:effectLst/>
                        <a:latin typeface="+mj-lt"/>
                      </a:endParaRPr>
                    </a:p>
                  </a:txBody>
                  <a:tcPr marL="35956" marR="35956" marT="35956" marB="35956" anchor="ctr">
                    <a:solidFill>
                      <a:srgbClr val="E8EAF1"/>
                    </a:solidFill>
                  </a:tcPr>
                </a:tc>
                <a:tc>
                  <a:txBody>
                    <a:bodyPr/>
                    <a:lstStyle/>
                    <a:p>
                      <a:pPr algn="ctr" fontAlgn="ctr"/>
                      <a:r>
                        <a:rPr lang="en-GB" sz="600" b="0" i="0" u="none" strike="noStrike" baseline="0">
                          <a:solidFill>
                            <a:schemeClr val="tx1"/>
                          </a:solidFill>
                          <a:effectLst/>
                          <a:latin typeface="+mj-lt"/>
                        </a:rPr>
                        <a:t>15/07/22</a:t>
                      </a:r>
                    </a:p>
                  </a:txBody>
                  <a:tcPr marL="0" marR="0" marT="0" marB="0" anchor="ctr">
                    <a:solidFill>
                      <a:srgbClr val="E8EAF1"/>
                    </a:solidFill>
                  </a:tcPr>
                </a:tc>
                <a:extLst>
                  <a:ext uri="{0D108BD9-81ED-4DB2-BD59-A6C34878D82A}">
                    <a16:rowId xmlns:a16="http://schemas.microsoft.com/office/drawing/2014/main" val="3946584748"/>
                  </a:ext>
                </a:extLst>
              </a:tr>
            </a:tbl>
          </a:graphicData>
        </a:graphic>
      </p:graphicFrame>
    </p:spTree>
    <p:extLst>
      <p:ext uri="{BB962C8B-B14F-4D97-AF65-F5344CB8AC3E}">
        <p14:creationId xmlns:p14="http://schemas.microsoft.com/office/powerpoint/2010/main" val="28042789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DBD9CC-8BE1-427A-97EA-91B018535AB2}"/>
              </a:ext>
            </a:extLst>
          </p:cNvPr>
          <p:cNvSpPr txBox="1">
            <a:spLocks/>
          </p:cNvSpPr>
          <p:nvPr/>
        </p:nvSpPr>
        <p:spPr>
          <a:xfrm>
            <a:off x="457200" y="7742"/>
            <a:ext cx="8229600" cy="559203"/>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High Level Plan</a:t>
            </a:r>
          </a:p>
        </p:txBody>
      </p:sp>
      <p:pic>
        <p:nvPicPr>
          <p:cNvPr id="4" name="Picture 3">
            <a:extLst>
              <a:ext uri="{FF2B5EF4-FFF2-40B4-BE49-F238E27FC236}">
                <a16:creationId xmlns:a16="http://schemas.microsoft.com/office/drawing/2014/main" id="{EA9EB250-EE39-44D4-9C68-EC8A8F1E2846}"/>
              </a:ext>
            </a:extLst>
          </p:cNvPr>
          <p:cNvPicPr>
            <a:picLocks/>
          </p:cNvPicPr>
          <p:nvPr/>
        </p:nvPicPr>
        <p:blipFill>
          <a:blip r:embed="rId3"/>
          <a:stretch>
            <a:fillRect/>
          </a:stretch>
        </p:blipFill>
        <p:spPr>
          <a:xfrm>
            <a:off x="0" y="496301"/>
            <a:ext cx="9144000" cy="4653549"/>
          </a:xfrm>
          <a:prstGeom prst="rect">
            <a:avLst/>
          </a:prstGeom>
          <a:solidFill>
            <a:scrgbClr r="0" g="0" b="0"/>
          </a:solidFill>
        </p:spPr>
      </p:pic>
    </p:spTree>
    <p:extLst>
      <p:ext uri="{BB962C8B-B14F-4D97-AF65-F5344CB8AC3E}">
        <p14:creationId xmlns:p14="http://schemas.microsoft.com/office/powerpoint/2010/main" val="14648867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633512" y="-145219"/>
            <a:ext cx="7876975" cy="638401"/>
          </a:xfrm>
        </p:spPr>
        <p:txBody>
          <a:bodyPr vert="horz" lIns="91325" tIns="45663" rIns="91325" bIns="45663" rtlCol="0" anchor="ctr">
            <a:noAutofit/>
          </a:bodyPr>
          <a:lstStyle/>
          <a:p>
            <a:pPr defTabSz="913281"/>
            <a:r>
              <a:rPr lang="en-GB" sz="1998">
                <a:solidFill>
                  <a:schemeClr val="accent1"/>
                </a:solidFill>
                <a:latin typeface="+mn-lt"/>
                <a:cs typeface="Arial"/>
              </a:rPr>
              <a:t>Switching Programme CR Position – CRs impacting </a:t>
            </a:r>
            <a:r>
              <a:rPr lang="en-GB" sz="1998" err="1">
                <a:solidFill>
                  <a:schemeClr val="accent1"/>
                </a:solidFill>
                <a:latin typeface="+mn-lt"/>
                <a:cs typeface="Arial"/>
              </a:rPr>
              <a:t>Xoserve</a:t>
            </a:r>
            <a:endParaRPr lang="en-GB" sz="1998">
              <a:solidFill>
                <a:schemeClr val="accent1"/>
              </a:solidFill>
              <a:latin typeface="+mn-lt"/>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nvGraphicFramePr>
        <p:xfrm>
          <a:off x="1" y="290963"/>
          <a:ext cx="9144001" cy="4846112"/>
        </p:xfrm>
        <a:graphic>
          <a:graphicData uri="http://schemas.openxmlformats.org/drawingml/2006/table">
            <a:tbl>
              <a:tblPr firstRow="1" bandRow="1">
                <a:tableStyleId>{5C22544A-7EE6-4342-B048-85BDC9FD1C3A}</a:tableStyleId>
              </a:tblPr>
              <a:tblGrid>
                <a:gridCol w="4569822">
                  <a:extLst>
                    <a:ext uri="{9D8B030D-6E8A-4147-A177-3AD203B41FA5}">
                      <a16:colId xmlns:a16="http://schemas.microsoft.com/office/drawing/2014/main" val="997061046"/>
                    </a:ext>
                  </a:extLst>
                </a:gridCol>
                <a:gridCol w="660304">
                  <a:extLst>
                    <a:ext uri="{9D8B030D-6E8A-4147-A177-3AD203B41FA5}">
                      <a16:colId xmlns:a16="http://schemas.microsoft.com/office/drawing/2014/main" val="2723771934"/>
                    </a:ext>
                  </a:extLst>
                </a:gridCol>
                <a:gridCol w="1057635">
                  <a:extLst>
                    <a:ext uri="{9D8B030D-6E8A-4147-A177-3AD203B41FA5}">
                      <a16:colId xmlns:a16="http://schemas.microsoft.com/office/drawing/2014/main" val="3830117845"/>
                    </a:ext>
                  </a:extLst>
                </a:gridCol>
                <a:gridCol w="762210">
                  <a:extLst>
                    <a:ext uri="{9D8B030D-6E8A-4147-A177-3AD203B41FA5}">
                      <a16:colId xmlns:a16="http://schemas.microsoft.com/office/drawing/2014/main" val="194189712"/>
                    </a:ext>
                  </a:extLst>
                </a:gridCol>
                <a:gridCol w="2094030">
                  <a:extLst>
                    <a:ext uri="{9D8B030D-6E8A-4147-A177-3AD203B41FA5}">
                      <a16:colId xmlns:a16="http://schemas.microsoft.com/office/drawing/2014/main" val="3065248341"/>
                    </a:ext>
                  </a:extLst>
                </a:gridCol>
              </a:tblGrid>
              <a:tr h="261713">
                <a:tc>
                  <a:txBody>
                    <a:bodyPr/>
                    <a:lstStyle/>
                    <a:p>
                      <a:pPr algn="l" rtl="0" fontAlgn="ctr"/>
                      <a:r>
                        <a:rPr lang="en-GB" sz="800" b="1" i="0" u="none" strike="noStrike">
                          <a:solidFill>
                            <a:srgbClr val="FFFFFF"/>
                          </a:solidFill>
                          <a:effectLst/>
                          <a:latin typeface="+mj-lt"/>
                          <a:cs typeface="Arial" panose="020B0604020202020204" pitchFamily="34" charset="0"/>
                        </a:rPr>
                        <a:t>CR Name</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GB" sz="800" b="1" i="0" u="none" strike="noStrike">
                          <a:solidFill>
                            <a:srgbClr val="FFFFFF"/>
                          </a:solidFill>
                          <a:effectLst/>
                          <a:latin typeface="+mj-lt"/>
                          <a:cs typeface="Arial" panose="020B0604020202020204" pitchFamily="34" charset="0"/>
                        </a:rPr>
                        <a:t>CR Ref</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US" sz="800" b="1" i="0" u="none" strike="noStrike">
                          <a:solidFill>
                            <a:srgbClr val="FFFFFF"/>
                          </a:solidFill>
                          <a:effectLst/>
                          <a:latin typeface="+mj-lt"/>
                          <a:cs typeface="Arial" panose="020B0604020202020204" pitchFamily="34" charset="0"/>
                        </a:rPr>
                        <a:t>High Level Cost IA Cost</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GB" sz="800" b="1" i="0" u="none" strike="noStrike">
                          <a:solidFill>
                            <a:srgbClr val="FFFFFF"/>
                          </a:solidFill>
                          <a:effectLst/>
                          <a:latin typeface="+mj-lt"/>
                          <a:cs typeface="Arial" panose="020B0604020202020204" pitchFamily="34" charset="0"/>
                        </a:rPr>
                        <a:t>Date Raised</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GB" sz="800" b="1" i="0" u="none" strike="noStrike">
                          <a:solidFill>
                            <a:srgbClr val="FFFFFF"/>
                          </a:solidFill>
                          <a:effectLst/>
                          <a:latin typeface="+mj-lt"/>
                          <a:cs typeface="Arial" panose="020B0604020202020204" pitchFamily="34" charset="0"/>
                        </a:rPr>
                        <a:t>Status</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28353">
                <a:tc>
                  <a:txBody>
                    <a:bodyPr/>
                    <a:lstStyle/>
                    <a:p>
                      <a:pPr algn="l" fontAlgn="t"/>
                      <a:r>
                        <a:rPr lang="en-GB" sz="800" b="0" i="0" u="none" strike="noStrike">
                          <a:solidFill>
                            <a:srgbClr val="000000"/>
                          </a:solidFill>
                          <a:effectLst/>
                          <a:latin typeface="+mj-lt"/>
                          <a:ea typeface="+mn-ea"/>
                          <a:cs typeface="+mn-cs"/>
                        </a:rPr>
                        <a:t>Programme Plan Re-Baseline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07/11/2019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Complete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1528655"/>
                  </a:ext>
                </a:extLst>
              </a:tr>
              <a:tr h="128353">
                <a:tc>
                  <a:txBody>
                    <a:bodyPr/>
                    <a:lstStyle/>
                    <a:p>
                      <a:pPr algn="l" fontAlgn="t"/>
                      <a:r>
                        <a:rPr lang="en-US" sz="800" b="0" i="0" u="none" strike="noStrike">
                          <a:solidFill>
                            <a:srgbClr val="000000"/>
                          </a:solidFill>
                          <a:effectLst/>
                          <a:latin typeface="+mj-lt"/>
                          <a:ea typeface="+mn-ea"/>
                          <a:cs typeface="+mn-cs"/>
                        </a:rPr>
                        <a:t>Updates to the CSS Physical Interface Design (</a:t>
                      </a:r>
                      <a:r>
                        <a:rPr lang="en-US" sz="800" b="0" i="0" u="none" strike="noStrike" err="1">
                          <a:solidFill>
                            <a:srgbClr val="000000"/>
                          </a:solidFill>
                          <a:effectLst/>
                          <a:latin typeface="+mj-lt"/>
                          <a:ea typeface="+mn-ea"/>
                          <a:cs typeface="+mn-cs"/>
                        </a:rPr>
                        <a:t>PhID</a:t>
                      </a:r>
                      <a:r>
                        <a:rPr lang="en-US" sz="800" b="0" i="0" u="none" strike="noStrike">
                          <a:solidFill>
                            <a:srgbClr val="000000"/>
                          </a:solidFill>
                          <a:effectLst/>
                          <a:latin typeface="+mj-lt"/>
                          <a:ea typeface="+mn-ea"/>
                          <a:cs typeface="+mn-cs"/>
                        </a:rPr>
                        <a: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CR-D008</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£17,250.00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22/01/2020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0909885"/>
                  </a:ext>
                </a:extLst>
              </a:tr>
              <a:tr h="128353">
                <a:tc>
                  <a:txBody>
                    <a:bodyPr/>
                    <a:lstStyle/>
                    <a:p>
                      <a:pPr algn="l" fontAlgn="t"/>
                      <a:r>
                        <a:rPr lang="en-GB" sz="800" b="0" i="0" u="none" strike="noStrike">
                          <a:solidFill>
                            <a:srgbClr val="000000"/>
                          </a:solidFill>
                          <a:effectLst/>
                          <a:latin typeface="+mj-lt"/>
                          <a:ea typeface="+mn-ea"/>
                          <a:cs typeface="+mn-cs"/>
                        </a:rPr>
                        <a:t>CSS_Exception_Handling_Strategy_v0.2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CR-D014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26/02/2020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9927236"/>
                  </a:ext>
                </a:extLst>
              </a:tr>
              <a:tr h="128353">
                <a:tc>
                  <a:txBody>
                    <a:bodyPr/>
                    <a:lstStyle/>
                    <a:p>
                      <a:pPr algn="l" fontAlgn="t"/>
                      <a:r>
                        <a:rPr lang="en-US" sz="800" b="0" i="0" u="none" strike="noStrike" err="1">
                          <a:solidFill>
                            <a:srgbClr val="000000"/>
                          </a:solidFill>
                          <a:effectLst/>
                          <a:latin typeface="+mj-lt"/>
                          <a:ea typeface="+mn-ea"/>
                          <a:cs typeface="+mn-cs"/>
                        </a:rPr>
                        <a:t>Provide_CSS_RegistrationID_to_PUI_and_LPs</a:t>
                      </a:r>
                      <a:endParaRPr lang="en-US" sz="800" b="0" i="0" u="none" strike="noStrike">
                        <a:solidFill>
                          <a:srgbClr val="000000"/>
                        </a:solidFill>
                        <a:effectLst/>
                        <a:latin typeface="+mj-lt"/>
                        <a:ea typeface="+mn-ea"/>
                        <a:cs typeface="+mn-cs"/>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CR-D016</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£12,643.00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07/08/2020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7258831"/>
                  </a:ext>
                </a:extLst>
              </a:tr>
              <a:tr h="128353">
                <a:tc>
                  <a:txBody>
                    <a:bodyPr/>
                    <a:lstStyle/>
                    <a:p>
                      <a:pPr algn="l" fontAlgn="t"/>
                      <a:r>
                        <a:rPr lang="en-US" sz="800" b="0" i="0" u="none" strike="noStrike" err="1">
                          <a:solidFill>
                            <a:srgbClr val="000000"/>
                          </a:solidFill>
                          <a:effectLst/>
                          <a:latin typeface="+mj-lt"/>
                          <a:ea typeface="+mn-ea"/>
                          <a:cs typeface="+mn-cs"/>
                        </a:rPr>
                        <a:t>Licence</a:t>
                      </a:r>
                      <a:r>
                        <a:rPr lang="en-US" sz="800" b="0" i="0" u="none" strike="noStrike">
                          <a:solidFill>
                            <a:srgbClr val="000000"/>
                          </a:solidFill>
                          <a:effectLst/>
                          <a:latin typeface="+mj-lt"/>
                          <a:ea typeface="+mn-ea"/>
                          <a:cs typeface="+mn-cs"/>
                        </a:rPr>
                        <a:t> Exempt Network Customer Identifier – ABACUS Data Model update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CR-E51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29/10/2019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Complete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9646371"/>
                  </a:ext>
                </a:extLst>
              </a:tr>
              <a:tr h="0">
                <a:tc>
                  <a:txBody>
                    <a:bodyPr/>
                    <a:lstStyle/>
                    <a:p>
                      <a:pPr algn="l" fontAlgn="t"/>
                      <a:r>
                        <a:rPr lang="en-US" sz="800" b="0" i="0" u="none" strike="noStrike">
                          <a:solidFill>
                            <a:srgbClr val="000000"/>
                          </a:solidFill>
                          <a:effectLst/>
                          <a:latin typeface="+mj-lt"/>
                          <a:ea typeface="+mn-ea"/>
                          <a:cs typeface="+mn-cs"/>
                        </a:rPr>
                        <a:t>Amendments to the DMS artefact suite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£6,500.00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16/03/2020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7945083"/>
                  </a:ext>
                </a:extLst>
              </a:tr>
              <a:tr h="128353">
                <a:tc>
                  <a:txBody>
                    <a:bodyPr/>
                    <a:lstStyle/>
                    <a:p>
                      <a:pPr algn="l" fontAlgn="t"/>
                      <a:r>
                        <a:rPr lang="en-US" sz="800" b="0" i="0" u="none" strike="noStrike">
                          <a:solidFill>
                            <a:srgbClr val="000000"/>
                          </a:solidFill>
                          <a:effectLst/>
                          <a:latin typeface="+mj-lt"/>
                          <a:ea typeface="+mn-ea"/>
                          <a:cs typeface="+mn-cs"/>
                        </a:rPr>
                        <a:t>Migration of Terminated Gas RMPS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CR-D022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10/06/2020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668744"/>
                  </a:ext>
                </a:extLst>
              </a:tr>
              <a:tr h="248171">
                <a:tc>
                  <a:txBody>
                    <a:bodyPr/>
                    <a:lstStyle/>
                    <a:p>
                      <a:pPr algn="l" fontAlgn="t"/>
                      <a:r>
                        <a:rPr lang="en-US" sz="800" b="0" i="0" u="none" strike="noStrike">
                          <a:solidFill>
                            <a:srgbClr val="000000"/>
                          </a:solidFill>
                          <a:effectLst/>
                          <a:latin typeface="+mj-lt"/>
                          <a:ea typeface="+mn-ea"/>
                          <a:cs typeface="+mn-cs"/>
                        </a:rPr>
                        <a:t>Amendments to the NC-0079 for REL (Retail Energy Location) Data Migration and Reconciliation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CR-D024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£20,000.00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06/07/2020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7033543"/>
                  </a:ext>
                </a:extLst>
              </a:tr>
              <a:tr h="128353">
                <a:tc>
                  <a:txBody>
                    <a:bodyPr/>
                    <a:lstStyle/>
                    <a:p>
                      <a:pPr algn="l" fontAlgn="b"/>
                      <a:r>
                        <a:rPr lang="en-GB" sz="800" b="0" i="0" u="none" strike="noStrike">
                          <a:solidFill>
                            <a:srgbClr val="000000"/>
                          </a:solidFill>
                          <a:effectLst/>
                          <a:latin typeface="+mj-lt"/>
                          <a:ea typeface="+mn-ea"/>
                          <a:cs typeface="+mn-cs"/>
                        </a:rPr>
                        <a:t>DMS - PHID Alignment Parties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06/07/2020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077588"/>
                  </a:ext>
                </a:extLst>
              </a:tr>
              <a:tr h="128353">
                <a:tc>
                  <a:txBody>
                    <a:bodyPr/>
                    <a:lstStyle/>
                    <a:p>
                      <a:pPr algn="l" fontAlgn="b"/>
                      <a:r>
                        <a:rPr lang="en-US" sz="800" b="0" i="0" u="none" strike="noStrike">
                          <a:solidFill>
                            <a:srgbClr val="000000"/>
                          </a:solidFill>
                          <a:effectLst/>
                          <a:latin typeface="+mj-lt"/>
                          <a:ea typeface="+mn-ea"/>
                          <a:cs typeface="+mn-cs"/>
                        </a:rPr>
                        <a:t>Request For a New or Upgraded DMT Environment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£256,009.00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07/08/2020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53703546"/>
                  </a:ext>
                </a:extLst>
              </a:tr>
              <a:tr h="128353">
                <a:tc>
                  <a:txBody>
                    <a:bodyPr/>
                    <a:lstStyle/>
                    <a:p>
                      <a:pPr algn="l" fontAlgn="b"/>
                      <a:r>
                        <a:rPr lang="en-US" sz="800" b="0" i="0" u="none" strike="noStrike">
                          <a:solidFill>
                            <a:srgbClr val="000000"/>
                          </a:solidFill>
                          <a:effectLst/>
                          <a:latin typeface="+mj-lt"/>
                          <a:ea typeface="+mn-ea"/>
                          <a:cs typeface="+mn-cs"/>
                        </a:rPr>
                        <a:t>Enable TLS connection pooling for all directly connected parties to CSS]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13/07/2020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5974469"/>
                  </a:ext>
                </a:extLst>
              </a:tr>
              <a:tr h="128353">
                <a:tc>
                  <a:txBody>
                    <a:bodyPr/>
                    <a:lstStyle/>
                    <a:p>
                      <a:pPr algn="l" fontAlgn="b"/>
                      <a:r>
                        <a:rPr lang="en-GB" sz="800" b="0" i="0" u="none" strike="noStrike">
                          <a:solidFill>
                            <a:srgbClr val="000000"/>
                          </a:solidFill>
                          <a:effectLst/>
                          <a:latin typeface="+mj-lt"/>
                          <a:ea typeface="+mn-ea"/>
                          <a:cs typeface="+mn-cs"/>
                        </a:rPr>
                        <a:t>Message Header Format for PKI Certificate Identification]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13/07/2020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3742555"/>
                  </a:ext>
                </a:extLst>
              </a:tr>
              <a:tr h="128353">
                <a:tc>
                  <a:txBody>
                    <a:bodyPr/>
                    <a:lstStyle/>
                    <a:p>
                      <a:pPr algn="l" fontAlgn="b"/>
                      <a:r>
                        <a:rPr lang="en-US" sz="800" b="0" i="0" u="none" strike="noStrike">
                          <a:solidFill>
                            <a:srgbClr val="000000"/>
                          </a:solidFill>
                          <a:effectLst/>
                          <a:latin typeface="+mj-lt"/>
                          <a:ea typeface="+mn-ea"/>
                          <a:cs typeface="+mn-cs"/>
                        </a:rPr>
                        <a:t>SIT Functional Test Re Plan  Enabling Parallel Testing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£56,000.00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20/07/2020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3898194"/>
                  </a:ext>
                </a:extLst>
              </a:tr>
              <a:tr h="128353">
                <a:tc>
                  <a:txBody>
                    <a:bodyPr/>
                    <a:lstStyle/>
                    <a:p>
                      <a:pPr algn="l" fontAlgn="b"/>
                      <a:r>
                        <a:rPr lang="fr-FR" sz="800" b="0" i="0" u="none" strike="noStrike" err="1">
                          <a:solidFill>
                            <a:srgbClr val="000000"/>
                          </a:solidFill>
                          <a:effectLst/>
                          <a:latin typeface="+mj-lt"/>
                          <a:ea typeface="+mn-ea"/>
                          <a:cs typeface="+mn-cs"/>
                        </a:rPr>
                        <a:t>DM_Validation</a:t>
                      </a:r>
                      <a:r>
                        <a:rPr lang="fr-FR" sz="800" b="0" i="0" u="none" strike="noStrike">
                          <a:solidFill>
                            <a:srgbClr val="000000"/>
                          </a:solidFill>
                          <a:effectLst/>
                          <a:latin typeface="+mj-lt"/>
                          <a:ea typeface="+mn-ea"/>
                          <a:cs typeface="+mn-cs"/>
                        </a:rPr>
                        <a:t> </a:t>
                      </a:r>
                      <a:r>
                        <a:rPr lang="fr-FR" sz="800" b="0" i="0" u="none" strike="noStrike" err="1">
                          <a:solidFill>
                            <a:srgbClr val="000000"/>
                          </a:solidFill>
                          <a:effectLst/>
                          <a:latin typeface="+mj-lt"/>
                          <a:ea typeface="+mn-ea"/>
                          <a:cs typeface="+mn-cs"/>
                        </a:rPr>
                        <a:t>Catalogue_Shipper_Effective_Date_Change</a:t>
                      </a:r>
                      <a:r>
                        <a:rPr lang="fr-FR" sz="800" b="0" i="0" u="none" strike="noStrike">
                          <a:solidFill>
                            <a:srgbClr val="000000"/>
                          </a:solidFill>
                          <a:effectLst/>
                          <a:latin typeface="+mj-lt"/>
                          <a:ea typeface="+mn-ea"/>
                          <a:cs typeface="+mn-cs"/>
                        </a:rPr>
                        <a:t>_</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03/08/2020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1377997"/>
                  </a:ext>
                </a:extLst>
              </a:tr>
              <a:tr h="128353">
                <a:tc>
                  <a:txBody>
                    <a:bodyPr/>
                    <a:lstStyle/>
                    <a:p>
                      <a:pPr algn="l" fontAlgn="b"/>
                      <a:r>
                        <a:rPr lang="en-GB" sz="800" b="0" i="0" u="none" strike="noStrike">
                          <a:solidFill>
                            <a:srgbClr val="000000"/>
                          </a:solidFill>
                          <a:effectLst/>
                          <a:latin typeface="+mj-lt"/>
                          <a:ea typeface="+mn-ea"/>
                          <a:cs typeface="+mn-cs"/>
                        </a:rPr>
                        <a:t>Compression During Data Migration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09/09/2020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2708138"/>
                  </a:ext>
                </a:extLst>
              </a:tr>
              <a:tr h="128353">
                <a:tc>
                  <a:txBody>
                    <a:bodyPr/>
                    <a:lstStyle/>
                    <a:p>
                      <a:pPr algn="l" fontAlgn="b"/>
                      <a:r>
                        <a:rPr lang="en-US" sz="800" b="0" i="0" u="none" strike="noStrike">
                          <a:solidFill>
                            <a:srgbClr val="000000"/>
                          </a:solidFill>
                          <a:effectLst/>
                          <a:latin typeface="+mj-lt"/>
                          <a:ea typeface="+mn-ea"/>
                          <a:cs typeface="+mn-cs"/>
                        </a:rPr>
                        <a:t>Uplift to the CSS Interface Specifications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£70,000.00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07/10/2020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19725783"/>
                  </a:ext>
                </a:extLst>
              </a:tr>
              <a:tr h="128353">
                <a:tc>
                  <a:txBody>
                    <a:bodyPr/>
                    <a:lstStyle/>
                    <a:p>
                      <a:pPr algn="l" fontAlgn="b"/>
                      <a:r>
                        <a:rPr lang="en-US" sz="800" b="0" i="0" u="none" strike="noStrike">
                          <a:solidFill>
                            <a:srgbClr val="000000"/>
                          </a:solidFill>
                          <a:effectLst/>
                          <a:latin typeface="+mj-lt"/>
                          <a:ea typeface="+mn-ea"/>
                          <a:cs typeface="+mn-cs"/>
                        </a:rPr>
                        <a:t>Uplift to Business Data Validation Rules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£20,000.00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25/09/2020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325048"/>
                  </a:ext>
                </a:extLst>
              </a:tr>
              <a:tr h="128353">
                <a:tc>
                  <a:txBody>
                    <a:bodyPr/>
                    <a:lstStyle/>
                    <a:p>
                      <a:pPr algn="l" fontAlgn="b"/>
                      <a:r>
                        <a:rPr lang="en-GB" sz="800" b="0" i="0" u="none" strike="noStrike">
                          <a:solidFill>
                            <a:srgbClr val="000000"/>
                          </a:solidFill>
                          <a:effectLst/>
                          <a:latin typeface="+mj-lt"/>
                          <a:ea typeface="+mn-ea"/>
                          <a:cs typeface="+mn-cs"/>
                        </a:rPr>
                        <a:t>Programme Plan Re-Baseline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CR-D042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£14,913,000.00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28/09/2020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00169379"/>
                  </a:ext>
                </a:extLst>
              </a:tr>
              <a:tr h="128353">
                <a:tc>
                  <a:txBody>
                    <a:bodyPr/>
                    <a:lstStyle/>
                    <a:p>
                      <a:pPr algn="l" fontAlgn="b"/>
                      <a:r>
                        <a:rPr lang="en-US" sz="800" b="0" i="0" u="none" strike="noStrike">
                          <a:solidFill>
                            <a:srgbClr val="000000"/>
                          </a:solidFill>
                          <a:effectLst/>
                          <a:latin typeface="+mj-lt"/>
                          <a:ea typeface="+mn-ea"/>
                          <a:cs typeface="+mn-cs"/>
                        </a:rPr>
                        <a:t>Changes to Support Energy Company Data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CR-D059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£37,500.00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03/08/2021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9581709"/>
                  </a:ext>
                </a:extLst>
              </a:tr>
              <a:tr h="256705">
                <a:tc>
                  <a:txBody>
                    <a:bodyPr/>
                    <a:lstStyle/>
                    <a:p>
                      <a:pPr algn="l" fontAlgn="b"/>
                      <a:r>
                        <a:rPr lang="en-US" sz="800" b="0" i="0" u="none" strike="noStrike">
                          <a:solidFill>
                            <a:srgbClr val="000000"/>
                          </a:solidFill>
                          <a:effectLst/>
                          <a:latin typeface="+mj-lt"/>
                          <a:ea typeface="+mn-ea"/>
                          <a:cs typeface="+mn-cs"/>
                        </a:rPr>
                        <a:t>Amendment of Data Migration Solution to Protect </a:t>
                      </a:r>
                      <a:r>
                        <a:rPr lang="en-US" sz="800" b="0" i="0" u="none" strike="noStrike" err="1">
                          <a:solidFill>
                            <a:srgbClr val="000000"/>
                          </a:solidFill>
                          <a:effectLst/>
                          <a:latin typeface="+mj-lt"/>
                          <a:ea typeface="+mn-ea"/>
                          <a:cs typeface="+mn-cs"/>
                        </a:rPr>
                        <a:t>Programme</a:t>
                      </a:r>
                      <a:r>
                        <a:rPr lang="en-US" sz="800" b="0" i="0" u="none" strike="noStrike">
                          <a:solidFill>
                            <a:srgbClr val="000000"/>
                          </a:solidFill>
                          <a:effectLst/>
                          <a:latin typeface="+mj-lt"/>
                          <a:ea typeface="+mn-ea"/>
                          <a:cs typeface="+mn-cs"/>
                        </a:rPr>
                        <a:t> Timescales - Removal of Transition Stage 1 Delta files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CR-D062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£83,490.00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25/02/2021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6307551"/>
                  </a:ext>
                </a:extLst>
              </a:tr>
              <a:tr h="128353">
                <a:tc>
                  <a:txBody>
                    <a:bodyPr/>
                    <a:lstStyle/>
                    <a:p>
                      <a:pPr algn="l" fontAlgn="b"/>
                      <a:r>
                        <a:rPr lang="en-US" sz="800" b="0" i="0" u="none" strike="noStrike">
                          <a:solidFill>
                            <a:srgbClr val="000000"/>
                          </a:solidFill>
                          <a:effectLst/>
                          <a:latin typeface="+mj-lt"/>
                          <a:ea typeface="+mn-ea"/>
                          <a:cs typeface="+mn-cs"/>
                        </a:rPr>
                        <a:t>Change to Management of In-Flight Switches Approach</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CR-D071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782153"/>
                  </a:ext>
                </a:extLst>
              </a:tr>
              <a:tr h="128353">
                <a:tc>
                  <a:txBody>
                    <a:bodyPr/>
                    <a:lstStyle/>
                    <a:p>
                      <a:pPr algn="l" fontAlgn="t"/>
                      <a:r>
                        <a:rPr lang="en-US" sz="800" b="0" i="0" u="none" strike="noStrike">
                          <a:solidFill>
                            <a:srgbClr val="000000"/>
                          </a:solidFill>
                          <a:effectLst/>
                          <a:latin typeface="+mj-lt"/>
                          <a:ea typeface="+mn-ea"/>
                          <a:cs typeface="+mn-cs"/>
                        </a:rPr>
                        <a:t>Increase Cadence of Data cuts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CR-D080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£24,600.00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10/05/2021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0541801"/>
                  </a:ext>
                </a:extLst>
              </a:tr>
              <a:tr h="128353">
                <a:tc>
                  <a:txBody>
                    <a:bodyPr/>
                    <a:lstStyle/>
                    <a:p>
                      <a:pPr algn="l" fontAlgn="b"/>
                      <a:r>
                        <a:rPr lang="en-US" sz="800" b="0" i="0" u="none" strike="noStrike">
                          <a:solidFill>
                            <a:srgbClr val="000000"/>
                          </a:solidFill>
                          <a:effectLst/>
                          <a:latin typeface="+mj-lt"/>
                          <a:ea typeface="+mn-ea"/>
                          <a:cs typeface="+mn-cs"/>
                        </a:rPr>
                        <a:t>Amendment to Assumptions as a result of analysis undertaken during CP1 v0.4]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CR-D083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24/05/2021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Complete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1576077"/>
                  </a:ext>
                </a:extLst>
              </a:tr>
              <a:tr h="128353">
                <a:tc>
                  <a:txBody>
                    <a:bodyPr/>
                    <a:lstStyle/>
                    <a:p>
                      <a:pPr algn="l" fontAlgn="b"/>
                      <a:r>
                        <a:rPr lang="en-US" sz="800" b="0" i="0" u="none" strike="noStrike">
                          <a:solidFill>
                            <a:srgbClr val="000000"/>
                          </a:solidFill>
                          <a:effectLst/>
                          <a:latin typeface="+mj-lt"/>
                          <a:ea typeface="+mn-ea"/>
                          <a:cs typeface="+mn-cs"/>
                        </a:rPr>
                        <a:t>TT Remediation &amp; Paper-Based Testing Workshop</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CR-D095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£10,000.00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23/08/2021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Complete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9267783"/>
                  </a:ext>
                </a:extLst>
              </a:tr>
              <a:tr h="256705">
                <a:tc>
                  <a:txBody>
                    <a:bodyPr/>
                    <a:lstStyle/>
                    <a:p>
                      <a:pPr algn="l" fontAlgn="b"/>
                      <a:r>
                        <a:rPr lang="en-US" sz="800" b="0" i="0" u="none" strike="noStrike">
                          <a:solidFill>
                            <a:srgbClr val="000000"/>
                          </a:solidFill>
                          <a:effectLst/>
                          <a:latin typeface="+mj-lt"/>
                          <a:ea typeface="+mn-ea"/>
                          <a:cs typeface="+mn-cs"/>
                        </a:rPr>
                        <a:t> Changes to DB4 document; “E2E Transition Plan – Implementation Approach’ to remove the requirement to expose the REL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CR-D105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31/08/2021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9916139"/>
                  </a:ext>
                </a:extLst>
              </a:tr>
              <a:tr h="128353">
                <a:tc>
                  <a:txBody>
                    <a:bodyPr/>
                    <a:lstStyle/>
                    <a:p>
                      <a:pPr algn="l" fontAlgn="b"/>
                      <a:r>
                        <a:rPr lang="en-GB" sz="800" b="0" i="0" u="none" strike="noStrike">
                          <a:solidFill>
                            <a:srgbClr val="000000"/>
                          </a:solidFill>
                          <a:effectLst/>
                          <a:latin typeface="+mj-lt"/>
                          <a:ea typeface="+mn-ea"/>
                          <a:cs typeface="+mn-cs"/>
                        </a:rPr>
                        <a:t>Additional Regression Testing cycles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CR-D113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£20,000.00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19/11/2021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0893854"/>
                  </a:ext>
                </a:extLst>
              </a:tr>
              <a:tr h="372256">
                <a:tc>
                  <a:txBody>
                    <a:bodyPr/>
                    <a:lstStyle/>
                    <a:p>
                      <a:pPr marL="0" algn="l" fontAlgn="t"/>
                      <a:r>
                        <a:rPr lang="en-US" sz="800" b="0" i="0" u="none" strike="noStrike">
                          <a:solidFill>
                            <a:srgbClr val="000000"/>
                          </a:solidFill>
                          <a:effectLst/>
                          <a:latin typeface="+mj-lt"/>
                          <a:ea typeface="+mn-ea"/>
                          <a:cs typeface="+mn-cs"/>
                        </a:rPr>
                        <a:t>Amendments to NCD-0008 Data Cleansing Catalogue v1.5 to reflect new updated data cleansing requirements following DA310 analysis of industry data cleansing progress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a:solidFill>
                            <a:srgbClr val="000000"/>
                          </a:solidFill>
                          <a:effectLst/>
                          <a:latin typeface="+mj-lt"/>
                          <a:ea typeface="+mn-ea"/>
                          <a:cs typeface="+mn-cs"/>
                        </a:rPr>
                        <a:t>CR-D115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a:solidFill>
                            <a:srgbClr val="000000"/>
                          </a:solidFill>
                          <a:effectLst/>
                          <a:latin typeface="+mj-lt"/>
                          <a:ea typeface="+mn-ea"/>
                          <a:cs typeface="+mn-cs"/>
                        </a:rPr>
                        <a:t>£0.00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a:solidFill>
                            <a:srgbClr val="000000"/>
                          </a:solidFill>
                          <a:effectLst/>
                          <a:latin typeface="+mj-lt"/>
                          <a:ea typeface="+mn-ea"/>
                          <a:cs typeface="+mn-cs"/>
                        </a:rPr>
                        <a:t>25/10/2021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4170076"/>
                  </a:ext>
                </a:extLst>
              </a:tr>
              <a:tr h="256705">
                <a:tc>
                  <a:txBody>
                    <a:bodyPr/>
                    <a:lstStyle/>
                    <a:p>
                      <a:pPr marL="0" algn="l" fontAlgn="t"/>
                      <a:r>
                        <a:rPr lang="en-US" sz="800" b="0" i="0" u="none" strike="noStrike">
                          <a:solidFill>
                            <a:srgbClr val="000000"/>
                          </a:solidFill>
                          <a:effectLst/>
                          <a:latin typeface="+mj-lt"/>
                          <a:ea typeface="+mn-ea"/>
                          <a:cs typeface="+mn-cs"/>
                        </a:rPr>
                        <a:t>Uplifting the CSS Interface Specification Design document from v8.5 to v8.7 and the CSS Business Data Validation Rules document from v1.2 to v1.3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a:solidFill>
                            <a:srgbClr val="000000"/>
                          </a:solidFill>
                          <a:effectLst/>
                          <a:latin typeface="+mj-lt"/>
                          <a:ea typeface="+mn-ea"/>
                          <a:cs typeface="+mn-cs"/>
                        </a:rPr>
                        <a:t>CR-D134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a:solidFill>
                            <a:srgbClr val="000000"/>
                          </a:solidFill>
                          <a:effectLst/>
                          <a:latin typeface="+mj-lt"/>
                          <a:ea typeface="+mn-ea"/>
                          <a:cs typeface="+mn-cs"/>
                        </a:rPr>
                        <a:t>£15,680.00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a:solidFill>
                            <a:srgbClr val="000000"/>
                          </a:solidFill>
                          <a:effectLst/>
                          <a:latin typeface="+mj-lt"/>
                          <a:ea typeface="+mn-ea"/>
                          <a:cs typeface="+mn-cs"/>
                        </a:rPr>
                        <a:t>10/03/2022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5997686"/>
                  </a:ext>
                </a:extLst>
              </a:tr>
              <a:tr h="248171">
                <a:tc>
                  <a:txBody>
                    <a:bodyPr/>
                    <a:lstStyle/>
                    <a:p>
                      <a:pPr marL="0" algn="l" fontAlgn="t"/>
                      <a:r>
                        <a:rPr lang="en-US" sz="800" b="0" i="0" u="none" strike="noStrike">
                          <a:solidFill>
                            <a:srgbClr val="000000"/>
                          </a:solidFill>
                          <a:effectLst/>
                          <a:latin typeface="+mj-lt"/>
                          <a:ea typeface="+mn-ea"/>
                          <a:cs typeface="+mn-cs"/>
                        </a:rPr>
                        <a:t>Additional explanatory notes added to Switching Supplier of Last Resort Service Design document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a:solidFill>
                            <a:srgbClr val="000000"/>
                          </a:solidFill>
                          <a:effectLst/>
                          <a:latin typeface="+mj-lt"/>
                          <a:ea typeface="+mn-ea"/>
                          <a:cs typeface="+mn-cs"/>
                        </a:rPr>
                        <a:t>CR-D141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a:solidFill>
                            <a:srgbClr val="000000"/>
                          </a:solidFill>
                          <a:effectLst/>
                          <a:latin typeface="+mj-lt"/>
                          <a:ea typeface="+mn-ea"/>
                          <a:cs typeface="+mn-cs"/>
                        </a:rPr>
                        <a:t>£15,680.00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a:solidFill>
                            <a:srgbClr val="000000"/>
                          </a:solidFill>
                          <a:effectLst/>
                          <a:latin typeface="+mj-lt"/>
                          <a:ea typeface="+mn-ea"/>
                          <a:cs typeface="+mn-cs"/>
                        </a:rPr>
                        <a:t>20/05/2022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a:solidFill>
                            <a:srgbClr val="000000"/>
                          </a:solidFill>
                          <a:effectLst/>
                          <a:latin typeface="+mj-lt"/>
                          <a:ea typeface="+mn-ea"/>
                          <a:cs typeface="+mn-cs"/>
                        </a:rPr>
                        <a:t>Pending IA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5768496"/>
                  </a:ext>
                </a:extLst>
              </a:tr>
            </a:tbl>
          </a:graphicData>
        </a:graphic>
      </p:graphicFrame>
    </p:spTree>
    <p:extLst>
      <p:ext uri="{BB962C8B-B14F-4D97-AF65-F5344CB8AC3E}">
        <p14:creationId xmlns:p14="http://schemas.microsoft.com/office/powerpoint/2010/main" val="21901367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633512" y="-145219"/>
            <a:ext cx="7876975" cy="638401"/>
          </a:xfrm>
        </p:spPr>
        <p:txBody>
          <a:bodyPr vert="horz" lIns="91325" tIns="45663" rIns="91325" bIns="45663" rtlCol="0" anchor="ctr">
            <a:noAutofit/>
          </a:bodyPr>
          <a:lstStyle/>
          <a:p>
            <a:pPr defTabSz="913281"/>
            <a:r>
              <a:rPr lang="en-GB" sz="1998">
                <a:solidFill>
                  <a:schemeClr val="accent1"/>
                </a:solidFill>
                <a:latin typeface="+mn-lt"/>
                <a:cs typeface="Arial"/>
              </a:rPr>
              <a:t>Switching Programme CR Position – CRs impacting </a:t>
            </a:r>
            <a:r>
              <a:rPr lang="en-GB" sz="1998" err="1">
                <a:solidFill>
                  <a:schemeClr val="accent1"/>
                </a:solidFill>
                <a:latin typeface="+mn-lt"/>
                <a:cs typeface="Arial"/>
              </a:rPr>
              <a:t>Xoserve</a:t>
            </a:r>
            <a:endParaRPr lang="en-GB" sz="1998">
              <a:solidFill>
                <a:schemeClr val="accent1"/>
              </a:solidFill>
              <a:latin typeface="+mn-lt"/>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nvGraphicFramePr>
        <p:xfrm>
          <a:off x="0" y="290963"/>
          <a:ext cx="9143999" cy="4852547"/>
        </p:xfrm>
        <a:graphic>
          <a:graphicData uri="http://schemas.openxmlformats.org/drawingml/2006/table">
            <a:tbl>
              <a:tblPr firstRow="1" bandRow="1">
                <a:tableStyleId>{5C22544A-7EE6-4342-B048-85BDC9FD1C3A}</a:tableStyleId>
              </a:tblPr>
              <a:tblGrid>
                <a:gridCol w="4584344">
                  <a:extLst>
                    <a:ext uri="{9D8B030D-6E8A-4147-A177-3AD203B41FA5}">
                      <a16:colId xmlns:a16="http://schemas.microsoft.com/office/drawing/2014/main" val="997061046"/>
                    </a:ext>
                  </a:extLst>
                </a:gridCol>
                <a:gridCol w="658207">
                  <a:extLst>
                    <a:ext uri="{9D8B030D-6E8A-4147-A177-3AD203B41FA5}">
                      <a16:colId xmlns:a16="http://schemas.microsoft.com/office/drawing/2014/main" val="2723771934"/>
                    </a:ext>
                  </a:extLst>
                </a:gridCol>
                <a:gridCol w="1054277">
                  <a:extLst>
                    <a:ext uri="{9D8B030D-6E8A-4147-A177-3AD203B41FA5}">
                      <a16:colId xmlns:a16="http://schemas.microsoft.com/office/drawing/2014/main" val="3830117845"/>
                    </a:ext>
                  </a:extLst>
                </a:gridCol>
                <a:gridCol w="759790">
                  <a:extLst>
                    <a:ext uri="{9D8B030D-6E8A-4147-A177-3AD203B41FA5}">
                      <a16:colId xmlns:a16="http://schemas.microsoft.com/office/drawing/2014/main" val="194189712"/>
                    </a:ext>
                  </a:extLst>
                </a:gridCol>
                <a:gridCol w="2087381">
                  <a:extLst>
                    <a:ext uri="{9D8B030D-6E8A-4147-A177-3AD203B41FA5}">
                      <a16:colId xmlns:a16="http://schemas.microsoft.com/office/drawing/2014/main" val="3065248341"/>
                    </a:ext>
                  </a:extLst>
                </a:gridCol>
              </a:tblGrid>
              <a:tr h="261713">
                <a:tc>
                  <a:txBody>
                    <a:bodyPr/>
                    <a:lstStyle/>
                    <a:p>
                      <a:pPr algn="l" rtl="0" fontAlgn="ctr"/>
                      <a:r>
                        <a:rPr lang="en-GB" sz="800" b="1" i="0" u="none" strike="noStrike">
                          <a:solidFill>
                            <a:srgbClr val="FFFFFF"/>
                          </a:solidFill>
                          <a:effectLst/>
                          <a:latin typeface="+mj-lt"/>
                          <a:cs typeface="Arial" panose="020B0604020202020204" pitchFamily="34" charset="0"/>
                        </a:rPr>
                        <a:t>CR Name</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GB" sz="800" b="1" i="0" u="none" strike="noStrike">
                          <a:solidFill>
                            <a:srgbClr val="FFFFFF"/>
                          </a:solidFill>
                          <a:effectLst/>
                          <a:latin typeface="+mj-lt"/>
                          <a:cs typeface="Arial" panose="020B0604020202020204" pitchFamily="34" charset="0"/>
                        </a:rPr>
                        <a:t>CR Ref</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US" sz="800" b="1" i="0" u="none" strike="noStrike">
                          <a:solidFill>
                            <a:srgbClr val="FFFFFF"/>
                          </a:solidFill>
                          <a:effectLst/>
                          <a:latin typeface="+mj-lt"/>
                          <a:cs typeface="Arial" panose="020B0604020202020204" pitchFamily="34" charset="0"/>
                        </a:rPr>
                        <a:t>High Level Cost IA Cost</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GB" sz="800" b="1" i="0" u="none" strike="noStrike">
                          <a:solidFill>
                            <a:srgbClr val="FFFFFF"/>
                          </a:solidFill>
                          <a:effectLst/>
                          <a:latin typeface="+mj-lt"/>
                          <a:cs typeface="Arial" panose="020B0604020202020204" pitchFamily="34" charset="0"/>
                        </a:rPr>
                        <a:t>Date Raised</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GB" sz="800" b="1" i="0" u="none" strike="noStrike">
                          <a:solidFill>
                            <a:srgbClr val="FFFFFF"/>
                          </a:solidFill>
                          <a:effectLst/>
                          <a:latin typeface="+mj-lt"/>
                          <a:cs typeface="Arial" panose="020B0604020202020204" pitchFamily="34" charset="0"/>
                        </a:rPr>
                        <a:t>Status</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28353">
                <a:tc>
                  <a:txBody>
                    <a:bodyPr/>
                    <a:lstStyle/>
                    <a:p>
                      <a:pPr algn="l" fontAlgn="t"/>
                      <a:r>
                        <a:rPr lang="en-GB" sz="800" b="0" i="0" u="none" strike="noStrike">
                          <a:solidFill>
                            <a:srgbClr val="000000"/>
                          </a:solidFill>
                          <a:effectLst/>
                          <a:latin typeface="+mj-lt"/>
                          <a:ea typeface="+mn-ea"/>
                          <a:cs typeface="+mn-cs"/>
                        </a:rPr>
                        <a:t>Programme Plan Re-Baseline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07/11/2019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Complete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1528655"/>
                  </a:ext>
                </a:extLst>
              </a:tr>
              <a:tr h="128353">
                <a:tc>
                  <a:txBody>
                    <a:bodyPr/>
                    <a:lstStyle/>
                    <a:p>
                      <a:pPr algn="l" fontAlgn="t"/>
                      <a:r>
                        <a:rPr lang="en-US" sz="800" b="0" i="0" u="none" strike="noStrike">
                          <a:solidFill>
                            <a:srgbClr val="000000"/>
                          </a:solidFill>
                          <a:effectLst/>
                          <a:latin typeface="+mj-lt"/>
                          <a:ea typeface="+mn-ea"/>
                          <a:cs typeface="+mn-cs"/>
                        </a:rPr>
                        <a:t>Updates to the CSS Physical Interface Design (PhID).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CR-D008</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£17,250.00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22/01/2020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0909885"/>
                  </a:ext>
                </a:extLst>
              </a:tr>
              <a:tr h="128353">
                <a:tc>
                  <a:txBody>
                    <a:bodyPr/>
                    <a:lstStyle/>
                    <a:p>
                      <a:pPr algn="l" fontAlgn="t"/>
                      <a:r>
                        <a:rPr lang="en-GB" sz="800" b="0" i="0" u="none" strike="noStrike">
                          <a:solidFill>
                            <a:srgbClr val="000000"/>
                          </a:solidFill>
                          <a:effectLst/>
                          <a:latin typeface="+mj-lt"/>
                          <a:ea typeface="+mn-ea"/>
                          <a:cs typeface="+mn-cs"/>
                        </a:rPr>
                        <a:t>CSS_Exception_Handling_Strategy_v0.2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CR-D014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26/02/2020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9927236"/>
                  </a:ext>
                </a:extLst>
              </a:tr>
              <a:tr h="128353">
                <a:tc>
                  <a:txBody>
                    <a:bodyPr/>
                    <a:lstStyle/>
                    <a:p>
                      <a:pPr algn="l" fontAlgn="t"/>
                      <a:r>
                        <a:rPr lang="en-US" sz="800" b="0" i="0" u="none" strike="noStrike" err="1">
                          <a:solidFill>
                            <a:srgbClr val="000000"/>
                          </a:solidFill>
                          <a:effectLst/>
                          <a:latin typeface="+mj-lt"/>
                          <a:ea typeface="+mn-ea"/>
                          <a:cs typeface="+mn-cs"/>
                        </a:rPr>
                        <a:t>Provide_CSS_RegistrationID_to_PUI_and_LPs</a:t>
                      </a:r>
                      <a:endParaRPr lang="en-US" sz="800" b="0" i="0" u="none" strike="noStrike">
                        <a:solidFill>
                          <a:srgbClr val="000000"/>
                        </a:solidFill>
                        <a:effectLst/>
                        <a:latin typeface="+mj-lt"/>
                        <a:ea typeface="+mn-ea"/>
                        <a:cs typeface="+mn-cs"/>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CR-D016</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£12,643.00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07/08/2020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7258831"/>
                  </a:ext>
                </a:extLst>
              </a:tr>
              <a:tr h="128353">
                <a:tc>
                  <a:txBody>
                    <a:bodyPr/>
                    <a:lstStyle/>
                    <a:p>
                      <a:pPr algn="l" fontAlgn="t"/>
                      <a:r>
                        <a:rPr lang="en-US" sz="800" b="0" i="0" u="none" strike="noStrike" err="1">
                          <a:solidFill>
                            <a:srgbClr val="000000"/>
                          </a:solidFill>
                          <a:effectLst/>
                          <a:latin typeface="+mj-lt"/>
                          <a:ea typeface="+mn-ea"/>
                          <a:cs typeface="+mn-cs"/>
                        </a:rPr>
                        <a:t>Licence</a:t>
                      </a:r>
                      <a:r>
                        <a:rPr lang="en-US" sz="800" b="0" i="0" u="none" strike="noStrike">
                          <a:solidFill>
                            <a:srgbClr val="000000"/>
                          </a:solidFill>
                          <a:effectLst/>
                          <a:latin typeface="+mj-lt"/>
                          <a:ea typeface="+mn-ea"/>
                          <a:cs typeface="+mn-cs"/>
                        </a:rPr>
                        <a:t> Exempt Network Customer Identifier – ABACUS Data Model update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CR-E51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29/10/2019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Complete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9646371"/>
                  </a:ext>
                </a:extLst>
              </a:tr>
              <a:tr h="128353">
                <a:tc>
                  <a:txBody>
                    <a:bodyPr/>
                    <a:lstStyle/>
                    <a:p>
                      <a:pPr algn="l" fontAlgn="t"/>
                      <a:r>
                        <a:rPr lang="en-US" sz="800" b="0" i="0" u="none" strike="noStrike">
                          <a:solidFill>
                            <a:srgbClr val="000000"/>
                          </a:solidFill>
                          <a:effectLst/>
                          <a:latin typeface="+mj-lt"/>
                          <a:ea typeface="+mn-ea"/>
                          <a:cs typeface="+mn-cs"/>
                        </a:rPr>
                        <a:t>Amendments to the DMS artefact suite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£6,500.00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16/03/2020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7945083"/>
                  </a:ext>
                </a:extLst>
              </a:tr>
              <a:tr h="128353">
                <a:tc>
                  <a:txBody>
                    <a:bodyPr/>
                    <a:lstStyle/>
                    <a:p>
                      <a:pPr algn="l" fontAlgn="t"/>
                      <a:r>
                        <a:rPr lang="en-US" sz="800" b="0" i="0" u="none" strike="noStrike">
                          <a:solidFill>
                            <a:srgbClr val="000000"/>
                          </a:solidFill>
                          <a:effectLst/>
                          <a:latin typeface="+mj-lt"/>
                          <a:ea typeface="+mn-ea"/>
                          <a:cs typeface="+mn-cs"/>
                        </a:rPr>
                        <a:t>Migration of Terminated Gas RMPS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CR-D022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10/06/2020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668744"/>
                  </a:ext>
                </a:extLst>
              </a:tr>
              <a:tr h="248172">
                <a:tc>
                  <a:txBody>
                    <a:bodyPr/>
                    <a:lstStyle/>
                    <a:p>
                      <a:pPr algn="l" fontAlgn="t"/>
                      <a:r>
                        <a:rPr lang="en-US" sz="800" b="0" i="0" u="none" strike="noStrike">
                          <a:solidFill>
                            <a:srgbClr val="000000"/>
                          </a:solidFill>
                          <a:effectLst/>
                          <a:latin typeface="+mj-lt"/>
                          <a:ea typeface="+mn-ea"/>
                          <a:cs typeface="+mn-cs"/>
                        </a:rPr>
                        <a:t>Amendments to the NC-0079 for REL (Retail Energy Location) Data Migration and Reconciliation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CR-D024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£20,000.00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06/07/2020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7033543"/>
                  </a:ext>
                </a:extLst>
              </a:tr>
              <a:tr h="128353">
                <a:tc>
                  <a:txBody>
                    <a:bodyPr/>
                    <a:lstStyle/>
                    <a:p>
                      <a:pPr algn="l" fontAlgn="b"/>
                      <a:r>
                        <a:rPr lang="en-GB" sz="800" b="0" i="0" u="none" strike="noStrike">
                          <a:solidFill>
                            <a:srgbClr val="000000"/>
                          </a:solidFill>
                          <a:effectLst/>
                          <a:latin typeface="+mj-lt"/>
                          <a:ea typeface="+mn-ea"/>
                          <a:cs typeface="+mn-cs"/>
                        </a:rPr>
                        <a:t>DMS - PHID Alignment Parties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06/07/2020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077588"/>
                  </a:ext>
                </a:extLst>
              </a:tr>
              <a:tr h="128353">
                <a:tc>
                  <a:txBody>
                    <a:bodyPr/>
                    <a:lstStyle/>
                    <a:p>
                      <a:pPr algn="l" fontAlgn="b"/>
                      <a:r>
                        <a:rPr lang="en-US" sz="800" b="0" i="0" u="none" strike="noStrike">
                          <a:solidFill>
                            <a:srgbClr val="000000"/>
                          </a:solidFill>
                          <a:effectLst/>
                          <a:latin typeface="+mj-lt"/>
                          <a:ea typeface="+mn-ea"/>
                          <a:cs typeface="+mn-cs"/>
                        </a:rPr>
                        <a:t>Request For a New or Upgraded DMT Environment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£256,009.00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07/08/2020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53703546"/>
                  </a:ext>
                </a:extLst>
              </a:tr>
              <a:tr h="128353">
                <a:tc>
                  <a:txBody>
                    <a:bodyPr/>
                    <a:lstStyle/>
                    <a:p>
                      <a:pPr algn="l" fontAlgn="b"/>
                      <a:r>
                        <a:rPr lang="en-US" sz="800" b="0" i="0" u="none" strike="noStrike">
                          <a:solidFill>
                            <a:srgbClr val="000000"/>
                          </a:solidFill>
                          <a:effectLst/>
                          <a:latin typeface="+mj-lt"/>
                          <a:ea typeface="+mn-ea"/>
                          <a:cs typeface="+mn-cs"/>
                        </a:rPr>
                        <a:t>Enable TLS connection pooling for all directly connected parties to CSS]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13/07/2020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5974469"/>
                  </a:ext>
                </a:extLst>
              </a:tr>
              <a:tr h="128353">
                <a:tc>
                  <a:txBody>
                    <a:bodyPr/>
                    <a:lstStyle/>
                    <a:p>
                      <a:pPr algn="l" fontAlgn="b"/>
                      <a:r>
                        <a:rPr lang="en-GB" sz="800" b="0" i="0" u="none" strike="noStrike">
                          <a:solidFill>
                            <a:srgbClr val="000000"/>
                          </a:solidFill>
                          <a:effectLst/>
                          <a:latin typeface="+mj-lt"/>
                          <a:ea typeface="+mn-ea"/>
                          <a:cs typeface="+mn-cs"/>
                        </a:rPr>
                        <a:t>Message Header Format for PKI Certificate Identification]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13/07/2020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3742555"/>
                  </a:ext>
                </a:extLst>
              </a:tr>
              <a:tr h="128353">
                <a:tc>
                  <a:txBody>
                    <a:bodyPr/>
                    <a:lstStyle/>
                    <a:p>
                      <a:pPr algn="l" fontAlgn="b"/>
                      <a:r>
                        <a:rPr lang="en-US" sz="800" b="0" i="0" u="none" strike="noStrike">
                          <a:solidFill>
                            <a:srgbClr val="000000"/>
                          </a:solidFill>
                          <a:effectLst/>
                          <a:latin typeface="+mj-lt"/>
                          <a:ea typeface="+mn-ea"/>
                          <a:cs typeface="+mn-cs"/>
                        </a:rPr>
                        <a:t>SIT Functional Test Re Plan  Enabling Parallel Testing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£56,000.00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20/07/2020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3898194"/>
                  </a:ext>
                </a:extLst>
              </a:tr>
              <a:tr h="128353">
                <a:tc>
                  <a:txBody>
                    <a:bodyPr/>
                    <a:lstStyle/>
                    <a:p>
                      <a:pPr algn="l" fontAlgn="b"/>
                      <a:r>
                        <a:rPr lang="fr-FR" sz="800" b="0" i="0" u="none" strike="noStrike" err="1">
                          <a:solidFill>
                            <a:srgbClr val="000000"/>
                          </a:solidFill>
                          <a:effectLst/>
                          <a:latin typeface="+mj-lt"/>
                          <a:ea typeface="+mn-ea"/>
                          <a:cs typeface="+mn-cs"/>
                        </a:rPr>
                        <a:t>DM_Validation</a:t>
                      </a:r>
                      <a:r>
                        <a:rPr lang="fr-FR" sz="800" b="0" i="0" u="none" strike="noStrike">
                          <a:solidFill>
                            <a:srgbClr val="000000"/>
                          </a:solidFill>
                          <a:effectLst/>
                          <a:latin typeface="+mj-lt"/>
                          <a:ea typeface="+mn-ea"/>
                          <a:cs typeface="+mn-cs"/>
                        </a:rPr>
                        <a:t> </a:t>
                      </a:r>
                      <a:r>
                        <a:rPr lang="fr-FR" sz="800" b="0" i="0" u="none" strike="noStrike" err="1">
                          <a:solidFill>
                            <a:srgbClr val="000000"/>
                          </a:solidFill>
                          <a:effectLst/>
                          <a:latin typeface="+mj-lt"/>
                          <a:ea typeface="+mn-ea"/>
                          <a:cs typeface="+mn-cs"/>
                        </a:rPr>
                        <a:t>Catalogue_Shipper_Effective_Date_Change</a:t>
                      </a:r>
                      <a:r>
                        <a:rPr lang="fr-FR" sz="800" b="0" i="0" u="none" strike="noStrike">
                          <a:solidFill>
                            <a:srgbClr val="000000"/>
                          </a:solidFill>
                          <a:effectLst/>
                          <a:latin typeface="+mj-lt"/>
                          <a:ea typeface="+mn-ea"/>
                          <a:cs typeface="+mn-cs"/>
                        </a:rPr>
                        <a:t>_</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03/08/2020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1377997"/>
                  </a:ext>
                </a:extLst>
              </a:tr>
              <a:tr h="128353">
                <a:tc>
                  <a:txBody>
                    <a:bodyPr/>
                    <a:lstStyle/>
                    <a:p>
                      <a:pPr algn="l" fontAlgn="b"/>
                      <a:r>
                        <a:rPr lang="en-GB" sz="800" b="0" i="0" u="none" strike="noStrike">
                          <a:solidFill>
                            <a:srgbClr val="000000"/>
                          </a:solidFill>
                          <a:effectLst/>
                          <a:latin typeface="+mj-lt"/>
                          <a:ea typeface="+mn-ea"/>
                          <a:cs typeface="+mn-cs"/>
                        </a:rPr>
                        <a:t>Compression During Data Migration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09/09/2020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2708138"/>
                  </a:ext>
                </a:extLst>
              </a:tr>
              <a:tr h="128353">
                <a:tc>
                  <a:txBody>
                    <a:bodyPr/>
                    <a:lstStyle/>
                    <a:p>
                      <a:pPr algn="l" fontAlgn="b"/>
                      <a:r>
                        <a:rPr lang="en-US" sz="800" b="0" i="0" u="none" strike="noStrike">
                          <a:solidFill>
                            <a:srgbClr val="000000"/>
                          </a:solidFill>
                          <a:effectLst/>
                          <a:latin typeface="+mj-lt"/>
                          <a:ea typeface="+mn-ea"/>
                          <a:cs typeface="+mn-cs"/>
                        </a:rPr>
                        <a:t>Uplift to the CSS Interface Specifications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£70,000.00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07/10/2020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19725783"/>
                  </a:ext>
                </a:extLst>
              </a:tr>
              <a:tr h="128353">
                <a:tc>
                  <a:txBody>
                    <a:bodyPr/>
                    <a:lstStyle/>
                    <a:p>
                      <a:pPr algn="l" fontAlgn="b"/>
                      <a:r>
                        <a:rPr lang="en-US" sz="800" b="0" i="0" u="none" strike="noStrike">
                          <a:solidFill>
                            <a:srgbClr val="000000"/>
                          </a:solidFill>
                          <a:effectLst/>
                          <a:latin typeface="+mj-lt"/>
                          <a:ea typeface="+mn-ea"/>
                          <a:cs typeface="+mn-cs"/>
                        </a:rPr>
                        <a:t>Uplift to Business Data Validation Rules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£20,000.00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25/09/2020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325048"/>
                  </a:ext>
                </a:extLst>
              </a:tr>
              <a:tr h="128353">
                <a:tc>
                  <a:txBody>
                    <a:bodyPr/>
                    <a:lstStyle/>
                    <a:p>
                      <a:pPr algn="l" fontAlgn="b"/>
                      <a:r>
                        <a:rPr lang="en-GB" sz="800" b="0" i="0" u="none" strike="noStrike">
                          <a:solidFill>
                            <a:srgbClr val="000000"/>
                          </a:solidFill>
                          <a:effectLst/>
                          <a:latin typeface="+mj-lt"/>
                          <a:ea typeface="+mn-ea"/>
                          <a:cs typeface="+mn-cs"/>
                        </a:rPr>
                        <a:t>Programme Plan Re-Baseline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CR-D042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£14,913,000.00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28/09/2020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00169379"/>
                  </a:ext>
                </a:extLst>
              </a:tr>
              <a:tr h="128353">
                <a:tc>
                  <a:txBody>
                    <a:bodyPr/>
                    <a:lstStyle/>
                    <a:p>
                      <a:pPr algn="l" fontAlgn="b"/>
                      <a:r>
                        <a:rPr lang="en-US" sz="800" b="0" i="0" u="none" strike="noStrike">
                          <a:solidFill>
                            <a:srgbClr val="000000"/>
                          </a:solidFill>
                          <a:effectLst/>
                          <a:latin typeface="+mj-lt"/>
                          <a:ea typeface="+mn-ea"/>
                          <a:cs typeface="+mn-cs"/>
                        </a:rPr>
                        <a:t>Changes to Support Energy Company Data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CR-D059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£37,500.00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03/08/2021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9581709"/>
                  </a:ext>
                </a:extLst>
              </a:tr>
              <a:tr h="256705">
                <a:tc>
                  <a:txBody>
                    <a:bodyPr/>
                    <a:lstStyle/>
                    <a:p>
                      <a:pPr algn="l" fontAlgn="b"/>
                      <a:r>
                        <a:rPr lang="en-US" sz="800" b="0" i="0" u="none" strike="noStrike">
                          <a:solidFill>
                            <a:srgbClr val="000000"/>
                          </a:solidFill>
                          <a:effectLst/>
                          <a:latin typeface="+mj-lt"/>
                          <a:ea typeface="+mn-ea"/>
                          <a:cs typeface="+mn-cs"/>
                        </a:rPr>
                        <a:t>Amendment of Data Migration Solution to Protect </a:t>
                      </a:r>
                      <a:r>
                        <a:rPr lang="en-US" sz="800" b="0" i="0" u="none" strike="noStrike" err="1">
                          <a:solidFill>
                            <a:srgbClr val="000000"/>
                          </a:solidFill>
                          <a:effectLst/>
                          <a:latin typeface="+mj-lt"/>
                          <a:ea typeface="+mn-ea"/>
                          <a:cs typeface="+mn-cs"/>
                        </a:rPr>
                        <a:t>Programme</a:t>
                      </a:r>
                      <a:r>
                        <a:rPr lang="en-US" sz="800" b="0" i="0" u="none" strike="noStrike">
                          <a:solidFill>
                            <a:srgbClr val="000000"/>
                          </a:solidFill>
                          <a:effectLst/>
                          <a:latin typeface="+mj-lt"/>
                          <a:ea typeface="+mn-ea"/>
                          <a:cs typeface="+mn-cs"/>
                        </a:rPr>
                        <a:t> Timescales - Removal of Transition Stage 1 Delta files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CR-D062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£83,490.00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25/02/2021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6307551"/>
                  </a:ext>
                </a:extLst>
              </a:tr>
              <a:tr h="128353">
                <a:tc>
                  <a:txBody>
                    <a:bodyPr/>
                    <a:lstStyle/>
                    <a:p>
                      <a:pPr algn="l" fontAlgn="b"/>
                      <a:r>
                        <a:rPr lang="en-US" sz="800" b="0" i="0" u="none" strike="noStrike">
                          <a:solidFill>
                            <a:srgbClr val="000000"/>
                          </a:solidFill>
                          <a:effectLst/>
                          <a:latin typeface="+mj-lt"/>
                          <a:ea typeface="+mn-ea"/>
                          <a:cs typeface="+mn-cs"/>
                        </a:rPr>
                        <a:t>Change to Management of In-Flight Switches Approach</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CR-D071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782153"/>
                  </a:ext>
                </a:extLst>
              </a:tr>
              <a:tr h="128353">
                <a:tc>
                  <a:txBody>
                    <a:bodyPr/>
                    <a:lstStyle/>
                    <a:p>
                      <a:pPr algn="l" fontAlgn="t"/>
                      <a:r>
                        <a:rPr lang="en-US" sz="800" b="0" i="0" u="none" strike="noStrike">
                          <a:solidFill>
                            <a:srgbClr val="000000"/>
                          </a:solidFill>
                          <a:effectLst/>
                          <a:latin typeface="+mj-lt"/>
                          <a:ea typeface="+mn-ea"/>
                          <a:cs typeface="+mn-cs"/>
                        </a:rPr>
                        <a:t>Increase Cadence of Data cuts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CR-D080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£24,600.00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10/05/2021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0541801"/>
                  </a:ext>
                </a:extLst>
              </a:tr>
              <a:tr h="128353">
                <a:tc>
                  <a:txBody>
                    <a:bodyPr/>
                    <a:lstStyle/>
                    <a:p>
                      <a:pPr algn="l" fontAlgn="b"/>
                      <a:r>
                        <a:rPr lang="en-US" sz="800" b="0" i="0" u="none" strike="noStrike">
                          <a:solidFill>
                            <a:srgbClr val="000000"/>
                          </a:solidFill>
                          <a:effectLst/>
                          <a:latin typeface="+mj-lt"/>
                          <a:ea typeface="+mn-ea"/>
                          <a:cs typeface="+mn-cs"/>
                        </a:rPr>
                        <a:t>Amendment to Assumptions as a result of analysis undertaken during CP1 v0.4]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CR-D083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24/05/2021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Complete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1576077"/>
                  </a:ext>
                </a:extLst>
              </a:tr>
              <a:tr h="128353">
                <a:tc>
                  <a:txBody>
                    <a:bodyPr/>
                    <a:lstStyle/>
                    <a:p>
                      <a:pPr algn="l" fontAlgn="b"/>
                      <a:r>
                        <a:rPr lang="en-US" sz="800" b="0" i="0" u="none" strike="noStrike">
                          <a:solidFill>
                            <a:srgbClr val="000000"/>
                          </a:solidFill>
                          <a:effectLst/>
                          <a:latin typeface="+mj-lt"/>
                          <a:ea typeface="+mn-ea"/>
                          <a:cs typeface="+mn-cs"/>
                        </a:rPr>
                        <a:t>TT Remediation &amp; Paper-Based Testing Workshop</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CR-D095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£10,000.00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23/08/2021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Complete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9267783"/>
                  </a:ext>
                </a:extLst>
              </a:tr>
              <a:tr h="256705">
                <a:tc>
                  <a:txBody>
                    <a:bodyPr/>
                    <a:lstStyle/>
                    <a:p>
                      <a:pPr algn="l" fontAlgn="b"/>
                      <a:r>
                        <a:rPr lang="en-US" sz="800" b="0" i="0" u="none" strike="noStrike">
                          <a:solidFill>
                            <a:srgbClr val="000000"/>
                          </a:solidFill>
                          <a:effectLst/>
                          <a:latin typeface="+mj-lt"/>
                          <a:ea typeface="+mn-ea"/>
                          <a:cs typeface="+mn-cs"/>
                        </a:rPr>
                        <a:t> Changes to DB4 document; “E2E Transition Plan – Implementation Approach’ to remove the requirement to expose the REL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CR-D105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31/08/2021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9916139"/>
                  </a:ext>
                </a:extLst>
              </a:tr>
              <a:tr h="128353">
                <a:tc>
                  <a:txBody>
                    <a:bodyPr/>
                    <a:lstStyle/>
                    <a:p>
                      <a:pPr algn="l" fontAlgn="b"/>
                      <a:r>
                        <a:rPr lang="en-GB" sz="800" b="0" i="0" u="none" strike="noStrike">
                          <a:solidFill>
                            <a:srgbClr val="000000"/>
                          </a:solidFill>
                          <a:effectLst/>
                          <a:latin typeface="+mj-lt"/>
                          <a:ea typeface="+mn-ea"/>
                          <a:cs typeface="+mn-cs"/>
                        </a:rPr>
                        <a:t>Additional Regression Testing cycles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CR-D113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£20,000.00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19/11/2021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0893854"/>
                  </a:ext>
                </a:extLst>
              </a:tr>
              <a:tr h="372256">
                <a:tc>
                  <a:txBody>
                    <a:bodyPr/>
                    <a:lstStyle/>
                    <a:p>
                      <a:pPr marL="0" algn="l" fontAlgn="t"/>
                      <a:r>
                        <a:rPr lang="en-US" sz="800" b="0" i="0" u="none" strike="noStrike">
                          <a:solidFill>
                            <a:srgbClr val="000000"/>
                          </a:solidFill>
                          <a:effectLst/>
                          <a:latin typeface="+mj-lt"/>
                          <a:ea typeface="+mn-ea"/>
                          <a:cs typeface="+mn-cs"/>
                        </a:rPr>
                        <a:t>Amendments to NCD-0008 Data Cleansing Catalogue v1.5 to reflect new updated data cleansing requirements following DA310 analysis of industry data cleansing progress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a:solidFill>
                            <a:srgbClr val="000000"/>
                          </a:solidFill>
                          <a:effectLst/>
                          <a:latin typeface="+mj-lt"/>
                          <a:ea typeface="+mn-ea"/>
                          <a:cs typeface="+mn-cs"/>
                        </a:rPr>
                        <a:t>CR-D115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a:solidFill>
                            <a:srgbClr val="000000"/>
                          </a:solidFill>
                          <a:effectLst/>
                          <a:latin typeface="+mj-lt"/>
                          <a:ea typeface="+mn-ea"/>
                          <a:cs typeface="+mn-cs"/>
                        </a:rPr>
                        <a:t>£0.00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a:solidFill>
                            <a:srgbClr val="000000"/>
                          </a:solidFill>
                          <a:effectLst/>
                          <a:latin typeface="+mj-lt"/>
                          <a:ea typeface="+mn-ea"/>
                          <a:cs typeface="+mn-cs"/>
                        </a:rPr>
                        <a:t>25/10/2021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4170076"/>
                  </a:ext>
                </a:extLst>
              </a:tr>
              <a:tr h="256705">
                <a:tc>
                  <a:txBody>
                    <a:bodyPr/>
                    <a:lstStyle/>
                    <a:p>
                      <a:pPr marL="0" algn="l" fontAlgn="t"/>
                      <a:r>
                        <a:rPr lang="en-US" sz="800" b="0" i="0" u="none" strike="noStrike">
                          <a:solidFill>
                            <a:srgbClr val="000000"/>
                          </a:solidFill>
                          <a:effectLst/>
                          <a:latin typeface="+mj-lt"/>
                          <a:ea typeface="+mn-ea"/>
                          <a:cs typeface="+mn-cs"/>
                        </a:rPr>
                        <a:t>Uplifting the CSS Interface Specification Design document from v8.5 to v8.7 and the CSS Business Data Validation Rules document from v1.2 to v1.3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a:solidFill>
                            <a:srgbClr val="000000"/>
                          </a:solidFill>
                          <a:effectLst/>
                          <a:latin typeface="+mj-lt"/>
                          <a:ea typeface="+mn-ea"/>
                          <a:cs typeface="+mn-cs"/>
                        </a:rPr>
                        <a:t>CR-D134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a:solidFill>
                            <a:srgbClr val="000000"/>
                          </a:solidFill>
                          <a:effectLst/>
                          <a:latin typeface="+mj-lt"/>
                          <a:ea typeface="+mn-ea"/>
                          <a:cs typeface="+mn-cs"/>
                        </a:rPr>
                        <a:t>£15,680.00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a:solidFill>
                            <a:srgbClr val="000000"/>
                          </a:solidFill>
                          <a:effectLst/>
                          <a:latin typeface="+mj-lt"/>
                          <a:ea typeface="+mn-ea"/>
                          <a:cs typeface="+mn-cs"/>
                        </a:rPr>
                        <a:t>10/03/2022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5997686"/>
                  </a:ext>
                </a:extLst>
              </a:tr>
              <a:tr h="248172">
                <a:tc>
                  <a:txBody>
                    <a:bodyPr/>
                    <a:lstStyle/>
                    <a:p>
                      <a:pPr marL="0" algn="l" fontAlgn="t"/>
                      <a:r>
                        <a:rPr lang="en-US" sz="800" b="0" i="0" u="none" strike="noStrike">
                          <a:solidFill>
                            <a:srgbClr val="000000"/>
                          </a:solidFill>
                          <a:effectLst/>
                          <a:latin typeface="+mj-lt"/>
                          <a:ea typeface="+mn-ea"/>
                          <a:cs typeface="+mn-cs"/>
                        </a:rPr>
                        <a:t>Additional explanatory notes added to Switching Supplier of Last Resort Service Design document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a:solidFill>
                            <a:srgbClr val="000000"/>
                          </a:solidFill>
                          <a:effectLst/>
                          <a:latin typeface="+mj-lt"/>
                          <a:ea typeface="+mn-ea"/>
                          <a:cs typeface="+mn-cs"/>
                        </a:rPr>
                        <a:t>CR-D141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a:solidFill>
                            <a:srgbClr val="000000"/>
                          </a:solidFill>
                          <a:effectLst/>
                          <a:latin typeface="+mj-lt"/>
                          <a:ea typeface="+mn-ea"/>
                          <a:cs typeface="+mn-cs"/>
                        </a:rPr>
                        <a:t>£15,680.00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a:solidFill>
                            <a:srgbClr val="000000"/>
                          </a:solidFill>
                          <a:effectLst/>
                          <a:latin typeface="+mj-lt"/>
                          <a:ea typeface="+mn-ea"/>
                          <a:cs typeface="+mn-cs"/>
                        </a:rPr>
                        <a:t>20/05/2022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a:solidFill>
                            <a:srgbClr val="000000"/>
                          </a:solidFill>
                          <a:effectLst/>
                          <a:latin typeface="+mj-lt"/>
                          <a:ea typeface="+mn-ea"/>
                          <a:cs typeface="+mn-cs"/>
                        </a:rPr>
                        <a:t>Pending IA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5768496"/>
                  </a:ext>
                </a:extLst>
              </a:tr>
            </a:tbl>
          </a:graphicData>
        </a:graphic>
      </p:graphicFrame>
    </p:spTree>
    <p:extLst>
      <p:ext uri="{BB962C8B-B14F-4D97-AF65-F5344CB8AC3E}">
        <p14:creationId xmlns:p14="http://schemas.microsoft.com/office/powerpoint/2010/main" val="645885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a:t>Section 3: Capture</a:t>
            </a:r>
            <a:endParaRPr lang="en-GB" sz="2400" b="0">
              <a:solidFill>
                <a:schemeClr val="tx1"/>
              </a:solidFill>
            </a:endParaRPr>
          </a:p>
        </p:txBody>
      </p:sp>
    </p:spTree>
    <p:extLst>
      <p:ext uri="{BB962C8B-B14F-4D97-AF65-F5344CB8AC3E}">
        <p14:creationId xmlns:p14="http://schemas.microsoft.com/office/powerpoint/2010/main" val="4346222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a:solidFill>
                  <a:schemeClr val="accent1"/>
                </a:solidFill>
                <a:latin typeface="+mn-lt"/>
                <a:cs typeface="Arial"/>
              </a:rPr>
              <a:t>Switching Programme CR Position – CRs not impacting </a:t>
            </a:r>
            <a:r>
              <a:rPr lang="en-GB" sz="1998" err="1">
                <a:solidFill>
                  <a:schemeClr val="accent1"/>
                </a:solidFill>
                <a:latin typeface="+mn-lt"/>
                <a:cs typeface="Arial"/>
              </a:rPr>
              <a:t>Xoserve</a:t>
            </a:r>
            <a:r>
              <a:rPr lang="en-GB" sz="1998">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nvGraphicFramePr>
        <p:xfrm>
          <a:off x="5638" y="304897"/>
          <a:ext cx="9132724" cy="4841540"/>
        </p:xfrm>
        <a:graphic>
          <a:graphicData uri="http://schemas.openxmlformats.org/drawingml/2006/table">
            <a:tbl>
              <a:tblPr firstRow="1" bandRow="1">
                <a:tableStyleId>{5C22544A-7EE6-4342-B048-85BDC9FD1C3A}</a:tableStyleId>
              </a:tblPr>
              <a:tblGrid>
                <a:gridCol w="5734501">
                  <a:extLst>
                    <a:ext uri="{9D8B030D-6E8A-4147-A177-3AD203B41FA5}">
                      <a16:colId xmlns:a16="http://schemas.microsoft.com/office/drawing/2014/main" val="997061046"/>
                    </a:ext>
                  </a:extLst>
                </a:gridCol>
                <a:gridCol w="630088">
                  <a:extLst>
                    <a:ext uri="{9D8B030D-6E8A-4147-A177-3AD203B41FA5}">
                      <a16:colId xmlns:a16="http://schemas.microsoft.com/office/drawing/2014/main" val="2723771934"/>
                    </a:ext>
                  </a:extLst>
                </a:gridCol>
                <a:gridCol w="877874">
                  <a:extLst>
                    <a:ext uri="{9D8B030D-6E8A-4147-A177-3AD203B41FA5}">
                      <a16:colId xmlns:a16="http://schemas.microsoft.com/office/drawing/2014/main" val="194189712"/>
                    </a:ext>
                  </a:extLst>
                </a:gridCol>
                <a:gridCol w="1890261">
                  <a:extLst>
                    <a:ext uri="{9D8B030D-6E8A-4147-A177-3AD203B41FA5}">
                      <a16:colId xmlns:a16="http://schemas.microsoft.com/office/drawing/2014/main" val="3065248341"/>
                    </a:ext>
                  </a:extLst>
                </a:gridCol>
              </a:tblGrid>
              <a:tr h="178100">
                <a:tc>
                  <a:txBody>
                    <a:bodyPr/>
                    <a:lstStyle/>
                    <a:p>
                      <a:pPr algn="ctr" rtl="0" fontAlgn="ctr"/>
                      <a:r>
                        <a:rPr lang="en-GB" sz="700" b="1" i="0" u="none" strike="noStrike">
                          <a:solidFill>
                            <a:srgbClr val="FFFFFF"/>
                          </a:solidFill>
                          <a:effectLst/>
                          <a:latin typeface="+mj-lt"/>
                          <a:cs typeface="Arial" panose="020B0604020202020204" pitchFamily="34" charset="0"/>
                        </a:rPr>
                        <a:t>CR Name</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GB" sz="700" b="1" i="0" u="none" strike="noStrike">
                          <a:solidFill>
                            <a:srgbClr val="FFFFFF"/>
                          </a:solidFill>
                          <a:effectLst/>
                          <a:latin typeface="+mj-lt"/>
                          <a:cs typeface="Arial" panose="020B0604020202020204" pitchFamily="34" charset="0"/>
                        </a:rPr>
                        <a:t>CR Ref</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GB" sz="700" b="1" i="0" u="none" strike="noStrike">
                          <a:solidFill>
                            <a:srgbClr val="FFFFFF"/>
                          </a:solidFill>
                          <a:effectLst/>
                          <a:latin typeface="+mj-lt"/>
                          <a:cs typeface="Arial" panose="020B0604020202020204" pitchFamily="34" charset="0"/>
                        </a:rPr>
                        <a:t>Date Raised</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GB" sz="700" b="1" i="0" u="none" strike="noStrike">
                          <a:solidFill>
                            <a:srgbClr val="FFFFFF"/>
                          </a:solidFill>
                          <a:effectLst/>
                          <a:latin typeface="+mj-lt"/>
                          <a:cs typeface="Arial" panose="020B0604020202020204" pitchFamily="34" charset="0"/>
                        </a:rPr>
                        <a:t>Status</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36991">
                <a:tc>
                  <a:txBody>
                    <a:bodyPr/>
                    <a:lstStyle/>
                    <a:p>
                      <a:pPr marL="0" algn="l" fontAlgn="t"/>
                      <a:r>
                        <a:rPr lang="it-IT" sz="900" b="0" i="0" u="none" strike="noStrike">
                          <a:solidFill>
                            <a:srgbClr val="000000"/>
                          </a:solidFill>
                          <a:effectLst/>
                          <a:latin typeface="+mj-lt"/>
                          <a:ea typeface="+mn-ea"/>
                          <a:cs typeface="+mn-cs"/>
                        </a:rPr>
                        <a:t>Non_Mandatory_MPAS_Metered_Indicator_v0.4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27/01/2020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1819855"/>
                  </a:ext>
                </a:extLst>
              </a:tr>
              <a:tr h="136991">
                <a:tc>
                  <a:txBody>
                    <a:bodyPr/>
                    <a:lstStyle/>
                    <a:p>
                      <a:pPr marL="0" algn="l" fontAlgn="t"/>
                      <a:r>
                        <a:rPr lang="en-GB" sz="900" b="0" i="0" u="none" strike="noStrike">
                          <a:solidFill>
                            <a:srgbClr val="000000"/>
                          </a:solidFill>
                          <a:effectLst/>
                          <a:latin typeface="+mj-lt"/>
                          <a:ea typeface="+mn-ea"/>
                          <a:cs typeface="+mn-cs"/>
                        </a:rPr>
                        <a:t>REC Manager Procurement Timelines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CR-D003</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02/12/2019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4087473"/>
                  </a:ext>
                </a:extLst>
              </a:tr>
              <a:tr h="136991">
                <a:tc>
                  <a:txBody>
                    <a:bodyPr/>
                    <a:lstStyle/>
                    <a:p>
                      <a:pPr marL="0" algn="l" fontAlgn="t"/>
                      <a:r>
                        <a:rPr lang="en-GB" sz="900" b="0" i="0" u="none" strike="noStrike">
                          <a:solidFill>
                            <a:srgbClr val="000000"/>
                          </a:solidFill>
                          <a:effectLst/>
                          <a:latin typeface="+mj-lt"/>
                          <a:ea typeface="+mn-ea"/>
                          <a:cs typeface="+mn-cs"/>
                        </a:rPr>
                        <a:t>MPAS Related MPAN Disconnection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8032825"/>
                  </a:ext>
                </a:extLst>
              </a:tr>
              <a:tr h="136991">
                <a:tc>
                  <a:txBody>
                    <a:bodyPr/>
                    <a:lstStyle/>
                    <a:p>
                      <a:pPr marL="0" algn="l" fontAlgn="t"/>
                      <a:r>
                        <a:rPr lang="en-US" sz="900" b="0" i="0" u="none" strike="noStrike">
                          <a:solidFill>
                            <a:srgbClr val="000000"/>
                          </a:solidFill>
                          <a:effectLst/>
                          <a:latin typeface="+mj-lt"/>
                          <a:ea typeface="+mn-ea"/>
                          <a:cs typeface="+mn-cs"/>
                        </a:rPr>
                        <a:t>Introduction of Validation Message to Logical Mode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CR-D005</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25/11/2019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5213109"/>
                  </a:ext>
                </a:extLst>
              </a:tr>
              <a:tr h="136991">
                <a:tc>
                  <a:txBody>
                    <a:bodyPr/>
                    <a:lstStyle/>
                    <a:p>
                      <a:pPr marL="0" algn="l" fontAlgn="t"/>
                      <a:r>
                        <a:rPr lang="en-US" sz="900" b="0" i="0" u="none" strike="noStrike">
                          <a:solidFill>
                            <a:srgbClr val="000000"/>
                          </a:solidFill>
                          <a:effectLst/>
                          <a:latin typeface="+mj-lt"/>
                          <a:ea typeface="+mn-ea"/>
                          <a:cs typeface="+mn-cs"/>
                        </a:rPr>
                        <a:t>Modification of Related MPAN Cleanse Checkpoint Milestones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CR-D006</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27/11/2019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2098"/>
                  </a:ext>
                </a:extLst>
              </a:tr>
              <a:tr h="136991">
                <a:tc>
                  <a:txBody>
                    <a:bodyPr/>
                    <a:lstStyle/>
                    <a:p>
                      <a:pPr marL="0" algn="l" fontAlgn="t"/>
                      <a:r>
                        <a:rPr lang="en-GB" sz="900" b="0" i="0" u="none" strike="noStrike">
                          <a:solidFill>
                            <a:srgbClr val="000000"/>
                          </a:solidFill>
                          <a:effectLst/>
                          <a:latin typeface="+mj-lt"/>
                          <a:ea typeface="+mn-ea"/>
                          <a:cs typeface="+mn-cs"/>
                        </a:rPr>
                        <a:t>ABACUS Corrections and Re-alignments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CR-D007</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04/12/2019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2140284"/>
                  </a:ext>
                </a:extLst>
              </a:tr>
              <a:tr h="136991">
                <a:tc>
                  <a:txBody>
                    <a:bodyPr/>
                    <a:lstStyle/>
                    <a:p>
                      <a:pPr marL="0" algn="l" fontAlgn="t"/>
                      <a:r>
                        <a:rPr lang="en-GB" sz="900" b="0" i="0" u="none" strike="noStrike">
                          <a:solidFill>
                            <a:srgbClr val="000000"/>
                          </a:solidFill>
                          <a:effectLst/>
                          <a:latin typeface="+mj-lt"/>
                          <a:ea typeface="+mn-ea"/>
                          <a:cs typeface="+mn-cs"/>
                        </a:rPr>
                        <a:t>ECOES REL API </a:t>
                      </a:r>
                      <a:r>
                        <a:rPr lang="en-GB" sz="900" b="0" i="0" u="none" strike="noStrike" err="1">
                          <a:solidFill>
                            <a:srgbClr val="000000"/>
                          </a:solidFill>
                          <a:effectLst/>
                          <a:latin typeface="+mj-lt"/>
                          <a:ea typeface="+mn-ea"/>
                          <a:cs typeface="+mn-cs"/>
                        </a:rPr>
                        <a:t>Webmethod</a:t>
                      </a:r>
                      <a:endParaRPr lang="en-GB" sz="900" b="0" i="0" u="none" strike="noStrike">
                        <a:solidFill>
                          <a:srgbClr val="000000"/>
                        </a:solidFill>
                        <a:effectLst/>
                        <a:latin typeface="+mj-lt"/>
                        <a:ea typeface="+mn-ea"/>
                        <a:cs typeface="+mn-cs"/>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17/12/2019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8110140"/>
                  </a:ext>
                </a:extLst>
              </a:tr>
              <a:tr h="136991">
                <a:tc>
                  <a:txBody>
                    <a:bodyPr/>
                    <a:lstStyle/>
                    <a:p>
                      <a:pPr marL="0" algn="l" fontAlgn="t"/>
                      <a:r>
                        <a:rPr lang="en-GB" sz="900" b="0" i="0" u="none" strike="noStrike">
                          <a:solidFill>
                            <a:srgbClr val="000000"/>
                          </a:solidFill>
                          <a:effectLst/>
                          <a:latin typeface="+mj-lt"/>
                          <a:ea typeface="+mn-ea"/>
                          <a:cs typeface="+mn-cs"/>
                        </a:rPr>
                        <a:t>CSSIA Uplift to Implement IG Recommendations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17/12/2019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5035956"/>
                  </a:ext>
                </a:extLst>
              </a:tr>
              <a:tr h="136991">
                <a:tc>
                  <a:txBody>
                    <a:bodyPr/>
                    <a:lstStyle/>
                    <a:p>
                      <a:pPr marL="0" algn="l" fontAlgn="t"/>
                      <a:r>
                        <a:rPr lang="en-US" sz="900" b="0" i="0" u="none" strike="noStrike">
                          <a:solidFill>
                            <a:srgbClr val="000000"/>
                          </a:solidFill>
                          <a:effectLst/>
                          <a:latin typeface="+mj-lt"/>
                          <a:ea typeface="+mn-ea"/>
                          <a:cs typeface="+mn-cs"/>
                        </a:rPr>
                        <a:t>Update 3 E2Es to align to CSSIA</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10/06/2020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348462"/>
                  </a:ext>
                </a:extLst>
              </a:tr>
              <a:tr h="136991">
                <a:tc>
                  <a:txBody>
                    <a:bodyPr/>
                    <a:lstStyle/>
                    <a:p>
                      <a:pPr marL="0" algn="l" fontAlgn="t"/>
                      <a:r>
                        <a:rPr lang="en-US" sz="900" b="0" i="0" u="none" strike="noStrike">
                          <a:solidFill>
                            <a:srgbClr val="000000"/>
                          </a:solidFill>
                          <a:effectLst/>
                          <a:latin typeface="+mj-lt"/>
                          <a:ea typeface="+mn-ea"/>
                          <a:cs typeface="+mn-cs"/>
                        </a:rPr>
                        <a:t>CSS_Physical_Interface_Design_Updates_mpxn_v0.2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30/01/2020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975057"/>
                  </a:ext>
                </a:extLst>
              </a:tr>
              <a:tr h="136991">
                <a:tc>
                  <a:txBody>
                    <a:bodyPr/>
                    <a:lstStyle/>
                    <a:p>
                      <a:pPr marL="0" algn="l" fontAlgn="t"/>
                      <a:r>
                        <a:rPr lang="en-US" sz="900" b="0" i="0" u="none" strike="noStrike">
                          <a:solidFill>
                            <a:srgbClr val="000000"/>
                          </a:solidFill>
                          <a:effectLst/>
                          <a:latin typeface="+mj-lt"/>
                          <a:ea typeface="+mn-ea"/>
                          <a:cs typeface="+mn-cs"/>
                        </a:rPr>
                        <a:t>Messaging_Requirements_Revisions_REC_Code_Manager_and_CSS_v0.1 Clean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CR-D013</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28/01/2020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7690090"/>
                  </a:ext>
                </a:extLst>
              </a:tr>
              <a:tr h="136991">
                <a:tc>
                  <a:txBody>
                    <a:bodyPr/>
                    <a:lstStyle/>
                    <a:p>
                      <a:pPr marL="0" algn="l" fontAlgn="t"/>
                      <a:r>
                        <a:rPr lang="en-US" sz="900" b="0" i="0" u="none" strike="noStrike">
                          <a:solidFill>
                            <a:srgbClr val="000000"/>
                          </a:solidFill>
                          <a:effectLst/>
                          <a:latin typeface="+mj-lt"/>
                          <a:ea typeface="+mn-ea"/>
                          <a:cs typeface="+mn-cs"/>
                        </a:rPr>
                        <a:t>Amendment_of_Xoserve_Consequential_Change_Milestone_Delivery_Dates_v0.2[DRAFT]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CR-D015</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26/02/2020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6893484"/>
                  </a:ext>
                </a:extLst>
              </a:tr>
              <a:tr h="136991">
                <a:tc>
                  <a:txBody>
                    <a:bodyPr/>
                    <a:lstStyle/>
                    <a:p>
                      <a:pPr marL="0" algn="l" fontAlgn="t"/>
                      <a:r>
                        <a:rPr lang="en-US" sz="900" b="0" i="0" u="none" strike="noStrike">
                          <a:solidFill>
                            <a:srgbClr val="000000"/>
                          </a:solidFill>
                          <a:effectLst/>
                          <a:latin typeface="+mj-lt"/>
                          <a:ea typeface="+mn-ea"/>
                          <a:cs typeface="+mn-cs"/>
                        </a:rPr>
                        <a:t>CSS_Handling_of_MPAS_Business_Dates_v0.2[DRAFT]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CR-D017</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20/07/2020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6126654"/>
                  </a:ext>
                </a:extLst>
              </a:tr>
              <a:tr h="136991">
                <a:tc>
                  <a:txBody>
                    <a:bodyPr/>
                    <a:lstStyle/>
                    <a:p>
                      <a:pPr marL="0" algn="l" fontAlgn="t"/>
                      <a:r>
                        <a:rPr lang="en-GB" sz="900" b="0" i="0" u="none" strike="noStrike">
                          <a:solidFill>
                            <a:srgbClr val="000000"/>
                          </a:solidFill>
                          <a:effectLst/>
                          <a:latin typeface="+mj-lt"/>
                          <a:ea typeface="+mn-ea"/>
                          <a:cs typeface="+mn-cs"/>
                        </a:rPr>
                        <a:t>Confirmation_Responses_to_Outbound_Synchronisations_v0.2[DRAFT]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CR-D018</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02/03/2020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9274947"/>
                  </a:ext>
                </a:extLst>
              </a:tr>
              <a:tr h="136991">
                <a:tc>
                  <a:txBody>
                    <a:bodyPr/>
                    <a:lstStyle/>
                    <a:p>
                      <a:pPr marL="0" algn="l" fontAlgn="t"/>
                      <a:r>
                        <a:rPr lang="en-US" sz="900" b="0" i="0" u="none" strike="noStrike">
                          <a:solidFill>
                            <a:srgbClr val="000000"/>
                          </a:solidFill>
                          <a:effectLst/>
                          <a:latin typeface="+mj-lt"/>
                          <a:ea typeface="+mn-ea"/>
                          <a:cs typeface="+mn-cs"/>
                        </a:rPr>
                        <a:t>Regulatory Workstream – Programme Milestones Refresh </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16/03/2020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7834030"/>
                  </a:ext>
                </a:extLst>
              </a:tr>
              <a:tr h="136991">
                <a:tc>
                  <a:txBody>
                    <a:bodyPr/>
                    <a:lstStyle/>
                    <a:p>
                      <a:pPr marL="0" algn="l" fontAlgn="t"/>
                      <a:r>
                        <a:rPr lang="en-GB" sz="900" b="0" i="0" u="none" strike="noStrike">
                          <a:solidFill>
                            <a:srgbClr val="000000"/>
                          </a:solidFill>
                          <a:effectLst/>
                          <a:latin typeface="+mj-lt"/>
                          <a:ea typeface="+mn-ea"/>
                          <a:cs typeface="+mn-cs"/>
                        </a:rPr>
                        <a:t>Remove MPAS Interface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29/04/2020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0396467"/>
                  </a:ext>
                </a:extLst>
              </a:tr>
              <a:tr h="136991">
                <a:tc>
                  <a:txBody>
                    <a:bodyPr/>
                    <a:lstStyle/>
                    <a:p>
                      <a:pPr marL="0" algn="l" fontAlgn="t"/>
                      <a:r>
                        <a:rPr lang="en-US" sz="900" b="0" i="0" u="none" strike="noStrike" err="1">
                          <a:solidFill>
                            <a:srgbClr val="000000"/>
                          </a:solidFill>
                          <a:effectLst/>
                          <a:latin typeface="+mj-lt"/>
                          <a:ea typeface="+mn-ea"/>
                          <a:cs typeface="+mn-cs"/>
                        </a:rPr>
                        <a:t>DSP_Specific</a:t>
                      </a:r>
                      <a:r>
                        <a:rPr lang="en-US" sz="900" b="0" i="0" u="none" strike="noStrike">
                          <a:solidFill>
                            <a:srgbClr val="000000"/>
                          </a:solidFill>
                          <a:effectLst/>
                          <a:latin typeface="+mj-lt"/>
                          <a:ea typeface="+mn-ea"/>
                          <a:cs typeface="+mn-cs"/>
                        </a:rPr>
                        <a:t>_ SIT_ </a:t>
                      </a:r>
                      <a:r>
                        <a:rPr lang="en-US" sz="900" b="0" i="0" u="none" strike="noStrike" err="1">
                          <a:solidFill>
                            <a:srgbClr val="000000"/>
                          </a:solidFill>
                          <a:effectLst/>
                          <a:latin typeface="+mj-lt"/>
                          <a:ea typeface="+mn-ea"/>
                          <a:cs typeface="+mn-cs"/>
                        </a:rPr>
                        <a:t>Functional_Exit_Criteria</a:t>
                      </a:r>
                      <a:endParaRPr lang="en-US" sz="900" b="0" i="0" u="none" strike="noStrike">
                        <a:solidFill>
                          <a:srgbClr val="000000"/>
                        </a:solidFill>
                        <a:effectLst/>
                        <a:latin typeface="+mj-lt"/>
                        <a:ea typeface="+mn-ea"/>
                        <a:cs typeface="+mn-cs"/>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CR-D023</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29/05/2020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5421300"/>
                  </a:ext>
                </a:extLst>
              </a:tr>
              <a:tr h="136991">
                <a:tc>
                  <a:txBody>
                    <a:bodyPr/>
                    <a:lstStyle/>
                    <a:p>
                      <a:pPr marL="0" algn="l" fontAlgn="t"/>
                      <a:r>
                        <a:rPr lang="en-GB" sz="900" b="0" i="0" u="none" strike="noStrike">
                          <a:solidFill>
                            <a:srgbClr val="000000"/>
                          </a:solidFill>
                          <a:effectLst/>
                          <a:latin typeface="+mj-lt"/>
                          <a:ea typeface="+mn-ea"/>
                          <a:cs typeface="+mn-cs"/>
                        </a:rPr>
                        <a:t>Changes to support enhanced Solar arrangements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CR-D025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0068183"/>
                  </a:ext>
                </a:extLst>
              </a:tr>
              <a:tr h="136991">
                <a:tc>
                  <a:txBody>
                    <a:bodyPr/>
                    <a:lstStyle/>
                    <a:p>
                      <a:pPr marL="0" algn="l" fontAlgn="t"/>
                      <a:r>
                        <a:rPr lang="en-US" sz="900" b="0" i="0" u="none" strike="noStrike">
                          <a:solidFill>
                            <a:srgbClr val="000000"/>
                          </a:solidFill>
                          <a:effectLst/>
                          <a:latin typeface="+mj-lt"/>
                          <a:ea typeface="+mn-ea"/>
                          <a:cs typeface="+mn-cs"/>
                        </a:rPr>
                        <a:t>CSS Role-based access control (RBAC)</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24/07/2020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314440"/>
                  </a:ext>
                </a:extLst>
              </a:tr>
              <a:tr h="136991">
                <a:tc>
                  <a:txBody>
                    <a:bodyPr/>
                    <a:lstStyle/>
                    <a:p>
                      <a:pPr marL="0" algn="l" fontAlgn="t"/>
                      <a:r>
                        <a:rPr lang="en-US" sz="900" b="0" i="0" u="none" strike="noStrike">
                          <a:solidFill>
                            <a:srgbClr val="000000"/>
                          </a:solidFill>
                          <a:effectLst/>
                          <a:latin typeface="+mj-lt"/>
                          <a:ea typeface="+mn-ea"/>
                          <a:cs typeface="+mn-cs"/>
                        </a:rPr>
                        <a:t>A Quality Analysis Activity of the Data being used for the DMT Non-Functional Test Phase​​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7581971"/>
                  </a:ext>
                </a:extLst>
              </a:tr>
              <a:tr h="136991">
                <a:tc>
                  <a:txBody>
                    <a:bodyPr/>
                    <a:lstStyle/>
                    <a:p>
                      <a:pPr marL="0" algn="l" fontAlgn="t"/>
                      <a:r>
                        <a:rPr lang="en-US" sz="900" b="0" i="0" u="none" strike="noStrike">
                          <a:solidFill>
                            <a:srgbClr val="000000"/>
                          </a:solidFill>
                          <a:effectLst/>
                          <a:latin typeface="+mj-lt"/>
                          <a:ea typeface="+mn-ea"/>
                          <a:cs typeface="+mn-cs"/>
                        </a:rPr>
                        <a:t>CSS Change from UTC to Local Time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22/09/2020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6559762"/>
                  </a:ext>
                </a:extLst>
              </a:tr>
              <a:tr h="136991">
                <a:tc>
                  <a:txBody>
                    <a:bodyPr/>
                    <a:lstStyle/>
                    <a:p>
                      <a:pPr marL="0" algn="l" fontAlgn="t"/>
                      <a:r>
                        <a:rPr lang="fr-FR" sz="900" b="0" i="0" u="none" strike="noStrike" err="1">
                          <a:solidFill>
                            <a:srgbClr val="000000"/>
                          </a:solidFill>
                          <a:effectLst/>
                          <a:latin typeface="+mj-lt"/>
                          <a:ea typeface="+mn-ea"/>
                          <a:cs typeface="+mn-cs"/>
                        </a:rPr>
                        <a:t>Xoserve</a:t>
                      </a:r>
                      <a:r>
                        <a:rPr lang="fr-FR" sz="900" b="0" i="0" u="none" strike="noStrike">
                          <a:solidFill>
                            <a:srgbClr val="000000"/>
                          </a:solidFill>
                          <a:effectLst/>
                          <a:latin typeface="+mj-lt"/>
                          <a:ea typeface="+mn-ea"/>
                          <a:cs typeface="+mn-cs"/>
                        </a:rPr>
                        <a:t> CR for DES AI Removal</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24/09/2020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0309836"/>
                  </a:ext>
                </a:extLst>
              </a:tr>
              <a:tr h="136991">
                <a:tc>
                  <a:txBody>
                    <a:bodyPr/>
                    <a:lstStyle/>
                    <a:p>
                      <a:pPr marL="0" algn="l" fontAlgn="t"/>
                      <a:r>
                        <a:rPr lang="en-US" sz="900" b="0" i="0" u="none" strike="noStrike">
                          <a:solidFill>
                            <a:srgbClr val="000000"/>
                          </a:solidFill>
                          <a:effectLst/>
                          <a:latin typeface="+mj-lt"/>
                          <a:ea typeface="+mn-ea"/>
                          <a:cs typeface="+mn-cs"/>
                        </a:rPr>
                        <a:t>Provide_CSS_RegistrationID_to_LPs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06/10/2020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5427181"/>
                  </a:ext>
                </a:extLst>
              </a:tr>
              <a:tr h="136991">
                <a:tc>
                  <a:txBody>
                    <a:bodyPr/>
                    <a:lstStyle/>
                    <a:p>
                      <a:pPr marL="0" algn="l" fontAlgn="t"/>
                      <a:r>
                        <a:rPr lang="en-GB" sz="900" b="0" i="0" u="none" strike="noStrike">
                          <a:solidFill>
                            <a:srgbClr val="000000"/>
                          </a:solidFill>
                          <a:effectLst/>
                          <a:latin typeface="+mj-lt"/>
                          <a:ea typeface="+mn-ea"/>
                          <a:cs typeface="+mn-cs"/>
                        </a:rPr>
                        <a:t>UEPT Tranche Regulatory Change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CR-D040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N/A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263028"/>
                  </a:ext>
                </a:extLst>
              </a:tr>
              <a:tr h="136991">
                <a:tc>
                  <a:txBody>
                    <a:bodyPr/>
                    <a:lstStyle/>
                    <a:p>
                      <a:pPr marL="0" algn="l" fontAlgn="t"/>
                      <a:r>
                        <a:rPr lang="en-US" sz="900" b="0" i="0" u="none" strike="noStrike">
                          <a:solidFill>
                            <a:srgbClr val="000000"/>
                          </a:solidFill>
                          <a:effectLst/>
                          <a:latin typeface="+mj-lt"/>
                          <a:ea typeface="+mn-ea"/>
                          <a:cs typeface="+mn-cs"/>
                        </a:rPr>
                        <a:t>NCT-0073 Functional Script Master Changes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CR-D041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25/09/2020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3268397"/>
                  </a:ext>
                </a:extLst>
              </a:tr>
              <a:tr h="136991">
                <a:tc>
                  <a:txBody>
                    <a:bodyPr/>
                    <a:lstStyle/>
                    <a:p>
                      <a:pPr marL="0" algn="l" fontAlgn="b"/>
                      <a:r>
                        <a:rPr lang="en-US" sz="900" b="0" i="0" u="none" strike="noStrike">
                          <a:solidFill>
                            <a:srgbClr val="000000"/>
                          </a:solidFill>
                          <a:effectLst/>
                          <a:latin typeface="+mj-lt"/>
                          <a:ea typeface="+mn-ea"/>
                          <a:cs typeface="+mn-cs"/>
                        </a:rPr>
                        <a:t> Update to the End to End Testing Plan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900" b="0" i="0" u="none" strike="noStrike">
                          <a:solidFill>
                            <a:srgbClr val="000000"/>
                          </a:solidFill>
                          <a:effectLst/>
                          <a:latin typeface="+mj-lt"/>
                          <a:ea typeface="+mn-ea"/>
                          <a:cs typeface="+mn-cs"/>
                        </a:rPr>
                        <a:t>CR-D043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900" b="0" i="0" u="none" strike="noStrike">
                          <a:solidFill>
                            <a:srgbClr val="000000"/>
                          </a:solidFill>
                          <a:effectLst/>
                          <a:latin typeface="+mj-lt"/>
                          <a:ea typeface="+mn-ea"/>
                          <a:cs typeface="+mn-cs"/>
                        </a:rPr>
                        <a:t>05/10/2020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8158442"/>
                  </a:ext>
                </a:extLst>
              </a:tr>
              <a:tr h="136991">
                <a:tc>
                  <a:txBody>
                    <a:bodyPr/>
                    <a:lstStyle/>
                    <a:p>
                      <a:pPr algn="l" fontAlgn="b"/>
                      <a:r>
                        <a:rPr lang="en-US" sz="900" b="0" i="0" u="none" strike="noStrike">
                          <a:solidFill>
                            <a:srgbClr val="000000"/>
                          </a:solidFill>
                          <a:effectLst/>
                          <a:latin typeface="+mj-lt"/>
                          <a:ea typeface="+mn-ea"/>
                          <a:cs typeface="+mn-cs"/>
                        </a:rPr>
                        <a:t>Request For a New DMT Environment for DMT Live Rehearsal</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23/10/2020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3753599"/>
                  </a:ext>
                </a:extLst>
              </a:tr>
              <a:tr h="136991">
                <a:tc>
                  <a:txBody>
                    <a:bodyPr/>
                    <a:lstStyle/>
                    <a:p>
                      <a:pPr algn="l" fontAlgn="b"/>
                      <a:r>
                        <a:rPr lang="en-US" sz="900" b="0" i="0" u="none" strike="noStrike">
                          <a:solidFill>
                            <a:srgbClr val="000000"/>
                          </a:solidFill>
                          <a:effectLst/>
                          <a:latin typeface="+mj-lt"/>
                          <a:ea typeface="+mn-ea"/>
                          <a:cs typeface="+mn-cs"/>
                        </a:rPr>
                        <a:t>NC-0079 Adding Post Load Integrity Check Document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09/11/2020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7446940"/>
                  </a:ext>
                </a:extLst>
              </a:tr>
              <a:tr h="136991">
                <a:tc>
                  <a:txBody>
                    <a:bodyPr/>
                    <a:lstStyle/>
                    <a:p>
                      <a:pPr algn="l" fontAlgn="b"/>
                      <a:r>
                        <a:rPr lang="en-US" sz="900" b="0" i="0" u="none" strike="noStrike">
                          <a:solidFill>
                            <a:srgbClr val="000000"/>
                          </a:solidFill>
                          <a:effectLst/>
                          <a:latin typeface="+mj-lt"/>
                          <a:ea typeface="+mn-ea"/>
                          <a:cs typeface="+mn-cs"/>
                        </a:rPr>
                        <a:t>Uplift to the Code of Connection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CR-0046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09/11/2020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158325"/>
                  </a:ext>
                </a:extLst>
              </a:tr>
              <a:tr h="136991">
                <a:tc>
                  <a:txBody>
                    <a:bodyPr/>
                    <a:lstStyle/>
                    <a:p>
                      <a:pPr algn="l" fontAlgn="b"/>
                      <a:r>
                        <a:rPr lang="en-US" sz="900" b="0" i="0" u="none" strike="noStrike">
                          <a:solidFill>
                            <a:srgbClr val="000000"/>
                          </a:solidFill>
                          <a:effectLst/>
                          <a:latin typeface="+mj-lt"/>
                          <a:ea typeface="+mn-ea"/>
                          <a:cs typeface="+mn-cs"/>
                        </a:rPr>
                        <a:t>Correctional Changes to MAD Log v2.0 &amp; POAP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13/11/2020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8710997"/>
                  </a:ext>
                </a:extLst>
              </a:tr>
              <a:tr h="136991">
                <a:tc>
                  <a:txBody>
                    <a:bodyPr/>
                    <a:lstStyle/>
                    <a:p>
                      <a:pPr algn="l" fontAlgn="b"/>
                      <a:r>
                        <a:rPr lang="en-US" sz="900" b="0" i="0" u="none" strike="noStrike">
                          <a:solidFill>
                            <a:srgbClr val="000000"/>
                          </a:solidFill>
                          <a:effectLst/>
                          <a:latin typeface="+mj-lt"/>
                          <a:ea typeface="+mn-ea"/>
                          <a:cs typeface="+mn-cs"/>
                        </a:rPr>
                        <a:t>Changes to Data Milestones in MAD Log v2.0 &amp; POAP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09/11/2020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9222981"/>
                  </a:ext>
                </a:extLst>
              </a:tr>
              <a:tr h="136991">
                <a:tc>
                  <a:txBody>
                    <a:bodyPr/>
                    <a:lstStyle/>
                    <a:p>
                      <a:pPr algn="l" fontAlgn="b"/>
                      <a:r>
                        <a:rPr lang="en-US" sz="900" b="0" i="0" u="none" strike="noStrike">
                          <a:solidFill>
                            <a:srgbClr val="000000"/>
                          </a:solidFill>
                          <a:effectLst/>
                          <a:latin typeface="+mj-lt"/>
                          <a:ea typeface="+mn-ea"/>
                          <a:cs typeface="+mn-cs"/>
                        </a:rPr>
                        <a:t>Consequential Changes to Testing Milestones in MAD Log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13/11/2020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372966"/>
                  </a:ext>
                </a:extLst>
              </a:tr>
              <a:tr h="136991">
                <a:tc>
                  <a:txBody>
                    <a:bodyPr/>
                    <a:lstStyle/>
                    <a:p>
                      <a:pPr algn="l" fontAlgn="b"/>
                      <a:r>
                        <a:rPr lang="en-US" sz="900" b="0" i="0" u="none" strike="noStrike">
                          <a:solidFill>
                            <a:srgbClr val="000000"/>
                          </a:solidFill>
                          <a:effectLst/>
                          <a:latin typeface="+mj-lt"/>
                          <a:ea typeface="+mn-ea"/>
                          <a:cs typeface="+mn-cs"/>
                        </a:rPr>
                        <a:t>CSS Environments for Faster Switching Enduring Service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CR-D050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7569194"/>
                  </a:ext>
                </a:extLst>
              </a:tr>
              <a:tr h="136991">
                <a:tc>
                  <a:txBody>
                    <a:bodyPr/>
                    <a:lstStyle/>
                    <a:p>
                      <a:pPr algn="l" fontAlgn="b"/>
                      <a:r>
                        <a:rPr lang="en-US" sz="900" b="0" i="0" u="none" strike="noStrike">
                          <a:solidFill>
                            <a:srgbClr val="000000"/>
                          </a:solidFill>
                          <a:effectLst/>
                          <a:latin typeface="+mj-lt"/>
                          <a:ea typeface="+mn-ea"/>
                          <a:cs typeface="+mn-cs"/>
                        </a:rPr>
                        <a:t>Changes to Data Validation Rules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CR-D051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30/11/2020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2388377"/>
                  </a:ext>
                </a:extLst>
              </a:tr>
            </a:tbl>
          </a:graphicData>
        </a:graphic>
      </p:graphicFrame>
    </p:spTree>
    <p:extLst>
      <p:ext uri="{BB962C8B-B14F-4D97-AF65-F5344CB8AC3E}">
        <p14:creationId xmlns:p14="http://schemas.microsoft.com/office/powerpoint/2010/main" val="19074992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a:solidFill>
                  <a:schemeClr val="accent1"/>
                </a:solidFill>
                <a:latin typeface="+mn-lt"/>
                <a:cs typeface="Arial"/>
              </a:rPr>
              <a:t>Switching Programme CR Position – CRs not impacting </a:t>
            </a:r>
            <a:r>
              <a:rPr lang="en-GB" sz="1998" err="1">
                <a:solidFill>
                  <a:schemeClr val="accent1"/>
                </a:solidFill>
                <a:latin typeface="+mn-lt"/>
                <a:cs typeface="Arial"/>
              </a:rPr>
              <a:t>Xoserve</a:t>
            </a:r>
            <a:r>
              <a:rPr lang="en-GB" sz="1998">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nvGraphicFramePr>
        <p:xfrm>
          <a:off x="5638" y="304899"/>
          <a:ext cx="9132724" cy="4838600"/>
        </p:xfrm>
        <a:graphic>
          <a:graphicData uri="http://schemas.openxmlformats.org/drawingml/2006/table">
            <a:tbl>
              <a:tblPr firstRow="1" bandRow="1">
                <a:tableStyleId>{5C22544A-7EE6-4342-B048-85BDC9FD1C3A}</a:tableStyleId>
              </a:tblPr>
              <a:tblGrid>
                <a:gridCol w="5982288">
                  <a:extLst>
                    <a:ext uri="{9D8B030D-6E8A-4147-A177-3AD203B41FA5}">
                      <a16:colId xmlns:a16="http://schemas.microsoft.com/office/drawing/2014/main" val="997061046"/>
                    </a:ext>
                  </a:extLst>
                </a:gridCol>
                <a:gridCol w="608848">
                  <a:extLst>
                    <a:ext uri="{9D8B030D-6E8A-4147-A177-3AD203B41FA5}">
                      <a16:colId xmlns:a16="http://schemas.microsoft.com/office/drawing/2014/main" val="2723771934"/>
                    </a:ext>
                  </a:extLst>
                </a:gridCol>
                <a:gridCol w="630088">
                  <a:extLst>
                    <a:ext uri="{9D8B030D-6E8A-4147-A177-3AD203B41FA5}">
                      <a16:colId xmlns:a16="http://schemas.microsoft.com/office/drawing/2014/main" val="194189712"/>
                    </a:ext>
                  </a:extLst>
                </a:gridCol>
                <a:gridCol w="1911500">
                  <a:extLst>
                    <a:ext uri="{9D8B030D-6E8A-4147-A177-3AD203B41FA5}">
                      <a16:colId xmlns:a16="http://schemas.microsoft.com/office/drawing/2014/main" val="3065248341"/>
                    </a:ext>
                  </a:extLst>
                </a:gridCol>
              </a:tblGrid>
              <a:tr h="98914">
                <a:tc>
                  <a:txBody>
                    <a:bodyPr/>
                    <a:lstStyle/>
                    <a:p>
                      <a:pPr algn="ctr" rtl="0" fontAlgn="ctr"/>
                      <a:r>
                        <a:rPr lang="en-GB" sz="600" b="1" i="0" u="none" strike="noStrike">
                          <a:solidFill>
                            <a:srgbClr val="FFFFFF"/>
                          </a:solidFill>
                          <a:effectLst/>
                          <a:latin typeface="+mj-lt"/>
                          <a:cs typeface="Arial" panose="020B0604020202020204" pitchFamily="34" charset="0"/>
                        </a:rPr>
                        <a:t>CR Name</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GB" sz="600" b="1" i="0" u="none" strike="noStrike">
                          <a:solidFill>
                            <a:srgbClr val="FFFFFF"/>
                          </a:solidFill>
                          <a:effectLst/>
                          <a:latin typeface="+mj-lt"/>
                          <a:cs typeface="Arial" panose="020B0604020202020204" pitchFamily="34" charset="0"/>
                        </a:rPr>
                        <a:t>CR Ref</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GB" sz="600" b="1" i="0" u="none" strike="noStrike">
                          <a:solidFill>
                            <a:srgbClr val="FFFFFF"/>
                          </a:solidFill>
                          <a:effectLst/>
                          <a:latin typeface="+mj-lt"/>
                          <a:cs typeface="Arial" panose="020B0604020202020204" pitchFamily="34" charset="0"/>
                        </a:rPr>
                        <a:t>Date Raised</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GB" sz="600" b="1" i="0" u="none" strike="noStrike">
                          <a:solidFill>
                            <a:srgbClr val="FFFFFF"/>
                          </a:solidFill>
                          <a:effectLst/>
                          <a:latin typeface="+mj-lt"/>
                          <a:cs typeface="Arial" panose="020B0604020202020204" pitchFamily="34" charset="0"/>
                        </a:rPr>
                        <a:t>Status</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25364">
                <a:tc>
                  <a:txBody>
                    <a:bodyPr/>
                    <a:lstStyle/>
                    <a:p>
                      <a:pPr marL="0" algn="l" fontAlgn="t"/>
                      <a:r>
                        <a:rPr lang="en-US" sz="800" b="0" i="0" u="none" strike="noStrike">
                          <a:solidFill>
                            <a:srgbClr val="000000"/>
                          </a:solidFill>
                          <a:effectLst/>
                          <a:latin typeface="+mj-lt"/>
                          <a:ea typeface="+mn-ea"/>
                          <a:cs typeface="+mn-cs"/>
                        </a:rPr>
                        <a:t>Additional and Further Correctional Changes to MAD Log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05/12/2020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1819855"/>
                  </a:ext>
                </a:extLst>
              </a:tr>
              <a:tr h="125364">
                <a:tc>
                  <a:txBody>
                    <a:bodyPr/>
                    <a:lstStyle/>
                    <a:p>
                      <a:pPr marL="0" algn="l" fontAlgn="t"/>
                      <a:r>
                        <a:rPr lang="en-US" sz="800" b="0" i="0" u="none" strike="noStrike">
                          <a:solidFill>
                            <a:srgbClr val="000000"/>
                          </a:solidFill>
                          <a:effectLst/>
                          <a:latin typeface="+mj-lt"/>
                          <a:ea typeface="+mn-ea"/>
                          <a:cs typeface="+mn-cs"/>
                        </a:rPr>
                        <a:t> Additional Onward Dependencies for MAD Log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18/12/2020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3978725"/>
                  </a:ext>
                </a:extLst>
              </a:tr>
              <a:tr h="125364">
                <a:tc>
                  <a:txBody>
                    <a:bodyPr/>
                    <a:lstStyle/>
                    <a:p>
                      <a:pPr marL="0" algn="l" fontAlgn="t"/>
                      <a:r>
                        <a:rPr lang="en-US" sz="800" b="0" i="0" u="none" strike="noStrike">
                          <a:solidFill>
                            <a:srgbClr val="000000"/>
                          </a:solidFill>
                          <a:effectLst/>
                          <a:latin typeface="+mj-lt"/>
                          <a:ea typeface="+mn-ea"/>
                          <a:cs typeface="+mn-cs"/>
                        </a:rPr>
                        <a:t>Changing from </a:t>
                      </a:r>
                      <a:r>
                        <a:rPr lang="en-US" sz="800" b="0" i="0" u="none" strike="noStrike" err="1">
                          <a:solidFill>
                            <a:srgbClr val="000000"/>
                          </a:solidFill>
                          <a:effectLst/>
                          <a:latin typeface="+mj-lt"/>
                          <a:ea typeface="+mn-ea"/>
                          <a:cs typeface="+mn-cs"/>
                        </a:rPr>
                        <a:t>GetOrganised</a:t>
                      </a:r>
                      <a:r>
                        <a:rPr lang="en-US" sz="800" b="0" i="0" u="none" strike="noStrike">
                          <a:solidFill>
                            <a:srgbClr val="000000"/>
                          </a:solidFill>
                          <a:effectLst/>
                          <a:latin typeface="+mj-lt"/>
                          <a:ea typeface="+mn-ea"/>
                          <a:cs typeface="+mn-cs"/>
                        </a:rPr>
                        <a:t> to Landmark SFTP for SI receiving files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18/12/2020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7307117"/>
                  </a:ext>
                </a:extLst>
              </a:tr>
              <a:tr h="125364">
                <a:tc>
                  <a:txBody>
                    <a:bodyPr/>
                    <a:lstStyle/>
                    <a:p>
                      <a:pPr marL="0" algn="l" fontAlgn="t"/>
                      <a:r>
                        <a:rPr lang="en-US" sz="800" b="0" i="0" u="none" strike="noStrike">
                          <a:solidFill>
                            <a:srgbClr val="000000"/>
                          </a:solidFill>
                          <a:effectLst/>
                          <a:latin typeface="+mj-lt"/>
                          <a:ea typeface="+mn-ea"/>
                          <a:cs typeface="+mn-cs"/>
                        </a:rPr>
                        <a:t>Amendments to the Data Cleansing Catalogue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18/12/2020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145533"/>
                  </a:ext>
                </a:extLst>
              </a:tr>
              <a:tr h="125364">
                <a:tc>
                  <a:txBody>
                    <a:bodyPr/>
                    <a:lstStyle/>
                    <a:p>
                      <a:pPr marL="0" algn="l" fontAlgn="t"/>
                      <a:r>
                        <a:rPr lang="en-GB" sz="800" b="0" i="0" u="none" strike="noStrike">
                          <a:solidFill>
                            <a:srgbClr val="000000"/>
                          </a:solidFill>
                          <a:effectLst/>
                          <a:latin typeface="+mj-lt"/>
                          <a:ea typeface="+mn-ea"/>
                          <a:cs typeface="+mn-cs"/>
                        </a:rPr>
                        <a:t>MAD Log Changes for UIT Environment Verification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25/01/2021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6679076"/>
                  </a:ext>
                </a:extLst>
              </a:tr>
              <a:tr h="125364">
                <a:tc>
                  <a:txBody>
                    <a:bodyPr/>
                    <a:lstStyle/>
                    <a:p>
                      <a:pPr marL="0" algn="l" fontAlgn="t"/>
                      <a:r>
                        <a:rPr lang="en-GB" sz="800" b="0" i="0" u="none" strike="noStrike">
                          <a:solidFill>
                            <a:srgbClr val="000000"/>
                          </a:solidFill>
                          <a:effectLst/>
                          <a:latin typeface="+mj-lt"/>
                          <a:ea typeface="+mn-ea"/>
                          <a:cs typeface="+mn-cs"/>
                        </a:rPr>
                        <a:t>Discontinuance of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Consequential Change Market Trials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25/01/2021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292496"/>
                  </a:ext>
                </a:extLst>
              </a:tr>
              <a:tr h="125364">
                <a:tc>
                  <a:txBody>
                    <a:bodyPr/>
                    <a:lstStyle/>
                    <a:p>
                      <a:pPr marL="0" algn="l" fontAlgn="t"/>
                      <a:r>
                        <a:rPr lang="en-GB" sz="800" b="0" i="0" u="none" strike="noStrike">
                          <a:solidFill>
                            <a:srgbClr val="000000"/>
                          </a:solidFill>
                          <a:effectLst/>
                          <a:latin typeface="+mj-lt"/>
                          <a:ea typeface="+mn-ea"/>
                          <a:cs typeface="+mn-cs"/>
                        </a:rPr>
                        <a:t>Uplift to SMS </a:t>
                      </a:r>
                      <a:r>
                        <a:rPr lang="en-GB" sz="800" b="0" i="0" u="none" strike="noStrike" err="1">
                          <a:solidFill>
                            <a:srgbClr val="000000"/>
                          </a:solidFill>
                          <a:effectLst/>
                          <a:latin typeface="+mj-lt"/>
                          <a:ea typeface="+mn-ea"/>
                          <a:cs typeface="+mn-cs"/>
                        </a:rPr>
                        <a:t>CoCo</a:t>
                      </a:r>
                      <a:endParaRPr lang="en-GB" sz="800" b="0" i="0" u="none" strike="noStrike">
                        <a:solidFill>
                          <a:srgbClr val="000000"/>
                        </a:solidFill>
                        <a:effectLst/>
                        <a:latin typeface="+mj-lt"/>
                        <a:ea typeface="+mn-ea"/>
                        <a:cs typeface="+mn-cs"/>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4766892"/>
                  </a:ext>
                </a:extLst>
              </a:tr>
              <a:tr h="125364">
                <a:tc>
                  <a:txBody>
                    <a:bodyPr/>
                    <a:lstStyle/>
                    <a:p>
                      <a:pPr marL="0" algn="l" fontAlgn="t"/>
                      <a:r>
                        <a:rPr lang="en-US" sz="800" b="0" i="0" u="none" strike="noStrike">
                          <a:solidFill>
                            <a:srgbClr val="000000"/>
                          </a:solidFill>
                          <a:effectLst/>
                          <a:latin typeface="+mj-lt"/>
                          <a:ea typeface="+mn-ea"/>
                          <a:cs typeface="+mn-cs"/>
                        </a:rPr>
                        <a:t>Changes to SIT Functional Test Scenarios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6645978"/>
                  </a:ext>
                </a:extLst>
              </a:tr>
              <a:tr h="125364">
                <a:tc>
                  <a:txBody>
                    <a:bodyPr/>
                    <a:lstStyle/>
                    <a:p>
                      <a:pPr marL="0" algn="l" fontAlgn="t"/>
                      <a:r>
                        <a:rPr lang="en-US" sz="800" b="0" i="0" u="none" strike="noStrike">
                          <a:solidFill>
                            <a:srgbClr val="000000"/>
                          </a:solidFill>
                          <a:effectLst/>
                          <a:latin typeface="+mj-lt"/>
                          <a:ea typeface="+mn-ea"/>
                          <a:cs typeface="+mn-cs"/>
                        </a:rPr>
                        <a:t>Uplift to the Code of Connection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2429578"/>
                  </a:ext>
                </a:extLst>
              </a:tr>
              <a:tr h="125364">
                <a:tc>
                  <a:txBody>
                    <a:bodyPr/>
                    <a:lstStyle/>
                    <a:p>
                      <a:pPr marL="0" algn="l" fontAlgn="t"/>
                      <a:r>
                        <a:rPr lang="en-GB" sz="800" b="0" i="0" u="none" strike="noStrike">
                          <a:solidFill>
                            <a:srgbClr val="000000"/>
                          </a:solidFill>
                          <a:effectLst/>
                          <a:latin typeface="+mj-lt"/>
                          <a:ea typeface="+mn-ea"/>
                          <a:cs typeface="+mn-cs"/>
                        </a:rPr>
                        <a:t>In-Flight Reg ID Dissemination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0119597"/>
                  </a:ext>
                </a:extLst>
              </a:tr>
              <a:tr h="125364">
                <a:tc>
                  <a:txBody>
                    <a:bodyPr/>
                    <a:lstStyle/>
                    <a:p>
                      <a:pPr marL="0" algn="l" fontAlgn="t"/>
                      <a:r>
                        <a:rPr lang="en-US" sz="800" b="0" i="0" u="none" strike="noStrike">
                          <a:solidFill>
                            <a:srgbClr val="000000"/>
                          </a:solidFill>
                          <a:effectLst/>
                          <a:latin typeface="+mj-lt"/>
                          <a:ea typeface="+mn-ea"/>
                          <a:cs typeface="+mn-cs"/>
                        </a:rPr>
                        <a:t>Uplift to the CSS Business Data Validation Rules Doc</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19/03/2021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8383601"/>
                  </a:ext>
                </a:extLst>
              </a:tr>
              <a:tr h="125364">
                <a:tc>
                  <a:txBody>
                    <a:bodyPr/>
                    <a:lstStyle/>
                    <a:p>
                      <a:pPr marL="0" algn="l" fontAlgn="t"/>
                      <a:r>
                        <a:rPr lang="en-US" sz="800" b="0" i="0" u="none" strike="noStrike">
                          <a:solidFill>
                            <a:srgbClr val="000000"/>
                          </a:solidFill>
                          <a:effectLst/>
                          <a:latin typeface="+mj-lt"/>
                          <a:ea typeface="+mn-ea"/>
                          <a:cs typeface="+mn-cs"/>
                        </a:rPr>
                        <a:t>Uplift to the CSS Interface Specification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8243526"/>
                  </a:ext>
                </a:extLst>
              </a:tr>
              <a:tr h="125364">
                <a:tc>
                  <a:txBody>
                    <a:bodyPr/>
                    <a:lstStyle/>
                    <a:p>
                      <a:pPr marL="0" algn="l" fontAlgn="t"/>
                      <a:r>
                        <a:rPr lang="en-US" sz="800" b="0" i="0" u="none" strike="noStrike">
                          <a:solidFill>
                            <a:srgbClr val="000000"/>
                          </a:solidFill>
                          <a:effectLst/>
                          <a:latin typeface="+mj-lt"/>
                          <a:ea typeface="+mn-ea"/>
                          <a:cs typeface="+mn-cs"/>
                        </a:rPr>
                        <a:t>REL Dissemination to </a:t>
                      </a:r>
                      <a:r>
                        <a:rPr lang="en-US" sz="800" b="0" i="0" u="none" strike="noStrike" err="1">
                          <a:solidFill>
                            <a:srgbClr val="000000"/>
                          </a:solidFill>
                          <a:effectLst/>
                          <a:latin typeface="+mj-lt"/>
                          <a:ea typeface="+mn-ea"/>
                          <a:cs typeface="+mn-cs"/>
                        </a:rPr>
                        <a:t>iDNO</a:t>
                      </a:r>
                      <a:r>
                        <a:rPr lang="en-US" sz="800" b="0" i="0" u="none" strike="noStrike">
                          <a:solidFill>
                            <a:srgbClr val="000000"/>
                          </a:solidFill>
                          <a:effectLst/>
                          <a:latin typeface="+mj-lt"/>
                          <a:ea typeface="+mn-ea"/>
                          <a:cs typeface="+mn-cs"/>
                        </a:rPr>
                        <a:t> and DNO</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9279146"/>
                  </a:ext>
                </a:extLst>
              </a:tr>
              <a:tr h="250728">
                <a:tc>
                  <a:txBody>
                    <a:bodyPr/>
                    <a:lstStyle/>
                    <a:p>
                      <a:pPr marL="0" algn="l" fontAlgn="t"/>
                      <a:r>
                        <a:rPr lang="en-US" sz="800" b="0" i="0" u="none" strike="noStrike">
                          <a:solidFill>
                            <a:srgbClr val="000000"/>
                          </a:solidFill>
                          <a:effectLst/>
                          <a:latin typeface="+mj-lt"/>
                          <a:ea typeface="+mn-ea"/>
                          <a:cs typeface="+mn-cs"/>
                        </a:rPr>
                        <a:t>Removal of UEPT Stage 1 Data Allocation and Verification for Tranche 3 and 4 Participants and delivery acceleration of Stage 2 Data Allocation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CR-D070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3407437"/>
                  </a:ext>
                </a:extLst>
              </a:tr>
              <a:tr h="125364">
                <a:tc>
                  <a:txBody>
                    <a:bodyPr/>
                    <a:lstStyle/>
                    <a:p>
                      <a:pPr marL="0" algn="l" fontAlgn="t"/>
                      <a:r>
                        <a:rPr lang="en-US" sz="800" b="0" i="0" u="none" strike="noStrike">
                          <a:solidFill>
                            <a:srgbClr val="000000"/>
                          </a:solidFill>
                          <a:effectLst/>
                          <a:latin typeface="+mj-lt"/>
                          <a:ea typeface="+mn-ea"/>
                          <a:cs typeface="+mn-cs"/>
                        </a:rPr>
                        <a:t>Re-align Switching Programme Response SLAs with Xoserve response SLAs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CR-D072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07/05/2021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6653322"/>
                  </a:ext>
                </a:extLst>
              </a:tr>
              <a:tr h="125364">
                <a:tc>
                  <a:txBody>
                    <a:bodyPr/>
                    <a:lstStyle/>
                    <a:p>
                      <a:pPr marL="0" algn="l" fontAlgn="t"/>
                      <a:r>
                        <a:rPr lang="en-US" sz="800" b="0" i="0" u="none" strike="noStrike">
                          <a:solidFill>
                            <a:srgbClr val="000000"/>
                          </a:solidFill>
                          <a:effectLst/>
                          <a:latin typeface="+mj-lt"/>
                          <a:ea typeface="+mn-ea"/>
                          <a:cs typeface="+mn-cs"/>
                        </a:rPr>
                        <a:t>Changes to MAD Log v2.2 to rectify incorrect milestone descriptions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CR-D074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6927323"/>
                  </a:ext>
                </a:extLst>
              </a:tr>
              <a:tr h="125364">
                <a:tc>
                  <a:txBody>
                    <a:bodyPr/>
                    <a:lstStyle/>
                    <a:p>
                      <a:pPr marL="0" algn="l" fontAlgn="t"/>
                      <a:r>
                        <a:rPr lang="en-GB" sz="800" b="0" i="0" u="none" strike="noStrike">
                          <a:solidFill>
                            <a:srgbClr val="000000"/>
                          </a:solidFill>
                          <a:effectLst/>
                          <a:latin typeface="+mj-lt"/>
                          <a:ea typeface="+mn-ea"/>
                          <a:cs typeface="+mn-cs"/>
                        </a:rPr>
                        <a:t>Update Service Management Baseline Requirement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CR-D076</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20/04/2021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0152147"/>
                  </a:ext>
                </a:extLst>
              </a:tr>
              <a:tr h="125364">
                <a:tc>
                  <a:txBody>
                    <a:bodyPr/>
                    <a:lstStyle/>
                    <a:p>
                      <a:pPr marL="0" algn="l" fontAlgn="t"/>
                      <a:r>
                        <a:rPr lang="en-US" sz="800" b="0" i="0" u="none" strike="noStrike">
                          <a:solidFill>
                            <a:srgbClr val="000000"/>
                          </a:solidFill>
                          <a:effectLst/>
                          <a:latin typeface="+mj-lt"/>
                          <a:ea typeface="+mn-ea"/>
                          <a:cs typeface="+mn-cs"/>
                        </a:rPr>
                        <a:t>Amend the Transition Testing Milestones TR210 &amp; TR220 for PUI Production Data Cuts v0.4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CR-D078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14/05/2021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6537156"/>
                  </a:ext>
                </a:extLst>
              </a:tr>
              <a:tr h="125364">
                <a:tc>
                  <a:txBody>
                    <a:bodyPr/>
                    <a:lstStyle/>
                    <a:p>
                      <a:pPr marL="0" algn="l" fontAlgn="t"/>
                      <a:r>
                        <a:rPr lang="en-US" sz="800" b="0" i="0" u="none" strike="noStrike">
                          <a:solidFill>
                            <a:srgbClr val="000000"/>
                          </a:solidFill>
                          <a:effectLst/>
                          <a:latin typeface="+mj-lt"/>
                          <a:ea typeface="+mn-ea"/>
                          <a:cs typeface="+mn-cs"/>
                        </a:rPr>
                        <a:t>Removal of SMS005 from UEPT Test Scenarios 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14/05/2021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4245056"/>
                  </a:ext>
                </a:extLst>
              </a:tr>
              <a:tr h="125364">
                <a:tc>
                  <a:txBody>
                    <a:bodyPr/>
                    <a:lstStyle/>
                    <a:p>
                      <a:pPr marL="0" algn="l" fontAlgn="t"/>
                      <a:r>
                        <a:rPr lang="en-US" sz="800" b="0" i="0" u="none" strike="noStrike">
                          <a:solidFill>
                            <a:srgbClr val="000000"/>
                          </a:solidFill>
                          <a:effectLst/>
                          <a:latin typeface="+mj-lt"/>
                          <a:ea typeface="+mn-ea"/>
                          <a:cs typeface="+mn-cs"/>
                        </a:rPr>
                        <a:t> Engagement for Early E2E Testing v0.2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14/05/2021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1341872"/>
                  </a:ext>
                </a:extLst>
              </a:tr>
              <a:tr h="125364">
                <a:tc>
                  <a:txBody>
                    <a:bodyPr/>
                    <a:lstStyle/>
                    <a:p>
                      <a:pPr marL="0" algn="l" fontAlgn="t"/>
                      <a:r>
                        <a:rPr lang="en-US" sz="800" b="0" i="0" u="none" strike="noStrike">
                          <a:solidFill>
                            <a:srgbClr val="000000"/>
                          </a:solidFill>
                          <a:effectLst/>
                          <a:latin typeface="+mj-lt"/>
                          <a:ea typeface="+mn-ea"/>
                          <a:cs typeface="+mn-cs"/>
                        </a:rPr>
                        <a:t>Change to Transition Stage 3 File-Based Migration Sequencing 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26/05/2021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4087473"/>
                  </a:ext>
                </a:extLst>
              </a:tr>
              <a:tr h="125364">
                <a:tc>
                  <a:txBody>
                    <a:bodyPr/>
                    <a:lstStyle/>
                    <a:p>
                      <a:pPr marL="0" algn="l" fontAlgn="t"/>
                      <a:r>
                        <a:rPr lang="en-US" sz="800" b="0" i="0" u="none" strike="noStrike">
                          <a:solidFill>
                            <a:srgbClr val="000000"/>
                          </a:solidFill>
                          <a:effectLst/>
                          <a:latin typeface="+mj-lt"/>
                          <a:ea typeface="+mn-ea"/>
                          <a:cs typeface="+mn-cs"/>
                        </a:rPr>
                        <a:t>Request for an additional Data Reconciliation Activity at the end of DMT Live Rehearsal Cycle 2 v0.2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01/06/2021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8032825"/>
                  </a:ext>
                </a:extLst>
              </a:tr>
              <a:tr h="238655">
                <a:tc>
                  <a:txBody>
                    <a:bodyPr/>
                    <a:lstStyle/>
                    <a:p>
                      <a:pPr marL="0" algn="l" fontAlgn="t"/>
                      <a:r>
                        <a:rPr lang="en-US" sz="800" b="0" i="0" u="none" strike="noStrike">
                          <a:solidFill>
                            <a:srgbClr val="000000"/>
                          </a:solidFill>
                          <a:effectLst/>
                          <a:latin typeface="+mj-lt"/>
                          <a:ea typeface="+mn-ea"/>
                          <a:cs typeface="+mn-cs"/>
                        </a:rPr>
                        <a:t>Update to UIT E2E Plan and Artefacts to incorporate the additional scope identified on the outcome of REL Gap Analysis v0.7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17/06/2021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5213109"/>
                  </a:ext>
                </a:extLst>
              </a:tr>
              <a:tr h="125364">
                <a:tc>
                  <a:txBody>
                    <a:bodyPr/>
                    <a:lstStyle/>
                    <a:p>
                      <a:pPr marL="0" algn="l" fontAlgn="t"/>
                      <a:r>
                        <a:rPr lang="en-US" sz="800" b="0" i="0" u="none" strike="noStrike">
                          <a:solidFill>
                            <a:srgbClr val="000000"/>
                          </a:solidFill>
                          <a:effectLst/>
                          <a:latin typeface="+mj-lt"/>
                          <a:ea typeface="+mn-ea"/>
                          <a:cs typeface="+mn-cs"/>
                        </a:rPr>
                        <a:t>Elevation of L2-TR070 (Transition Stage 1 Start) to a L1 milestone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04/06/2021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2098"/>
                  </a:ext>
                </a:extLst>
              </a:tr>
              <a:tr h="125364">
                <a:tc>
                  <a:txBody>
                    <a:bodyPr/>
                    <a:lstStyle/>
                    <a:p>
                      <a:pPr marL="0" algn="l" fontAlgn="t"/>
                      <a:r>
                        <a:rPr lang="en-US" sz="800" b="0" i="0" u="none" strike="noStrike">
                          <a:solidFill>
                            <a:srgbClr val="000000"/>
                          </a:solidFill>
                          <a:effectLst/>
                          <a:latin typeface="+mj-lt"/>
                          <a:ea typeface="+mn-ea"/>
                          <a:cs typeface="+mn-cs"/>
                        </a:rPr>
                        <a:t>NC-0107 Master Handover Pack Purpose Change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04/06/2021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2140284"/>
                  </a:ext>
                </a:extLst>
              </a:tr>
              <a:tr h="125364">
                <a:tc>
                  <a:txBody>
                    <a:bodyPr/>
                    <a:lstStyle/>
                    <a:p>
                      <a:pPr marL="0" algn="l" fontAlgn="t"/>
                      <a:r>
                        <a:rPr lang="en-GB" sz="800" b="0" i="0" u="none" strike="noStrike">
                          <a:solidFill>
                            <a:srgbClr val="000000"/>
                          </a:solidFill>
                          <a:effectLst/>
                          <a:latin typeface="+mj-lt"/>
                          <a:ea typeface="+mn-ea"/>
                          <a:cs typeface="+mn-cs"/>
                        </a:rPr>
                        <a:t>REC Code Manager Market Intelligence Reporting</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CR-D090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11/06/2021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8110140"/>
                  </a:ext>
                </a:extLst>
              </a:tr>
              <a:tr h="125364">
                <a:tc>
                  <a:txBody>
                    <a:bodyPr/>
                    <a:lstStyle/>
                    <a:p>
                      <a:pPr marL="0" algn="l" fontAlgn="t"/>
                      <a:r>
                        <a:rPr lang="en-US" sz="800" b="0" i="0" u="none" strike="noStrike">
                          <a:solidFill>
                            <a:srgbClr val="000000"/>
                          </a:solidFill>
                          <a:effectLst/>
                          <a:latin typeface="+mj-lt"/>
                          <a:ea typeface="+mn-ea"/>
                          <a:cs typeface="+mn-cs"/>
                        </a:rPr>
                        <a:t>Removal of Transition Test Artefacts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CR-D091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24/06/2021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5035956"/>
                  </a:ext>
                </a:extLst>
              </a:tr>
              <a:tr h="250728">
                <a:tc>
                  <a:txBody>
                    <a:bodyPr/>
                    <a:lstStyle/>
                    <a:p>
                      <a:pPr marL="0" algn="l" fontAlgn="t"/>
                      <a:r>
                        <a:rPr lang="en-US" sz="800" b="0" i="0" u="none" strike="noStrike">
                          <a:solidFill>
                            <a:srgbClr val="000000"/>
                          </a:solidFill>
                          <a:effectLst/>
                          <a:latin typeface="+mj-lt"/>
                          <a:ea typeface="+mn-ea"/>
                          <a:cs typeface="+mn-cs"/>
                        </a:rPr>
                        <a:t>Feasibility study on potential to update Domestic Premises Indicator (DPI) electricity flags to reflect license status during transition stages, 1, 2 &amp; 3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CR-D093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28/06/2021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348462"/>
                  </a:ext>
                </a:extLst>
              </a:tr>
              <a:tr h="125364">
                <a:tc>
                  <a:txBody>
                    <a:bodyPr/>
                    <a:lstStyle/>
                    <a:p>
                      <a:pPr marL="0" algn="l" fontAlgn="t"/>
                      <a:r>
                        <a:rPr lang="en-GB" sz="800" b="0" i="0" u="none" strike="noStrike">
                          <a:solidFill>
                            <a:srgbClr val="000000"/>
                          </a:solidFill>
                          <a:effectLst/>
                          <a:latin typeface="+mj-lt"/>
                          <a:ea typeface="+mn-ea"/>
                          <a:cs typeface="+mn-cs"/>
                        </a:rPr>
                        <a:t>Changes to Operational Testing</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CR-D094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28/06/2021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975057"/>
                  </a:ext>
                </a:extLst>
              </a:tr>
              <a:tr h="125364">
                <a:tc>
                  <a:txBody>
                    <a:bodyPr/>
                    <a:lstStyle/>
                    <a:p>
                      <a:pPr marL="0" algn="l" fontAlgn="t"/>
                      <a:r>
                        <a:rPr lang="en-US" sz="800" b="0" i="0" u="none" strike="noStrike">
                          <a:solidFill>
                            <a:srgbClr val="000000"/>
                          </a:solidFill>
                          <a:effectLst/>
                          <a:latin typeface="+mj-lt"/>
                          <a:ea typeface="+mn-ea"/>
                          <a:cs typeface="+mn-cs"/>
                        </a:rPr>
                        <a:t>Changes to milestone date for L3-TE720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CR-D096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29/07/2021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7690090"/>
                  </a:ext>
                </a:extLst>
              </a:tr>
              <a:tr h="125364">
                <a:tc>
                  <a:txBody>
                    <a:bodyPr/>
                    <a:lstStyle/>
                    <a:p>
                      <a:pPr marL="0" algn="l" fontAlgn="t"/>
                      <a:r>
                        <a:rPr lang="en-US" sz="800" b="0" i="0" u="none" strike="noStrike">
                          <a:solidFill>
                            <a:srgbClr val="000000"/>
                          </a:solidFill>
                          <a:effectLst/>
                          <a:latin typeface="+mj-lt"/>
                          <a:ea typeface="+mn-ea"/>
                          <a:cs typeface="+mn-cs"/>
                        </a:rPr>
                        <a:t>Continuation of support for UEPT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CR-D098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03/08/2021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6893484"/>
                  </a:ext>
                </a:extLst>
              </a:tr>
              <a:tr h="125364">
                <a:tc>
                  <a:txBody>
                    <a:bodyPr/>
                    <a:lstStyle/>
                    <a:p>
                      <a:pPr algn="l" fontAlgn="b"/>
                      <a:r>
                        <a:rPr lang="en-US" sz="800" b="0" i="0" u="none" strike="noStrike">
                          <a:solidFill>
                            <a:srgbClr val="000000"/>
                          </a:solidFill>
                          <a:effectLst/>
                          <a:latin typeface="+mj-lt"/>
                          <a:ea typeface="+mn-ea"/>
                          <a:cs typeface="+mn-cs"/>
                        </a:rPr>
                        <a:t>Further </a:t>
                      </a:r>
                      <a:r>
                        <a:rPr lang="en-US" sz="800" b="0" i="0" u="none" strike="noStrike" err="1">
                          <a:solidFill>
                            <a:srgbClr val="000000"/>
                          </a:solidFill>
                          <a:effectLst/>
                          <a:latin typeface="+mj-lt"/>
                          <a:ea typeface="+mn-ea"/>
                          <a:cs typeface="+mn-cs"/>
                        </a:rPr>
                        <a:t>consquential</a:t>
                      </a:r>
                      <a:r>
                        <a:rPr lang="en-US" sz="800" b="0" i="0" u="none" strike="noStrike">
                          <a:solidFill>
                            <a:srgbClr val="000000"/>
                          </a:solidFill>
                          <a:effectLst/>
                          <a:latin typeface="+mj-lt"/>
                          <a:ea typeface="+mn-ea"/>
                          <a:cs typeface="+mn-cs"/>
                        </a:rPr>
                        <a:t> changes to DB4 and related artefacts following CR-D071 v0.2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CR-D100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06/08/2021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4562668"/>
                  </a:ext>
                </a:extLst>
              </a:tr>
              <a:tr h="125364">
                <a:tc>
                  <a:txBody>
                    <a:bodyPr/>
                    <a:lstStyle/>
                    <a:p>
                      <a:pPr algn="l" fontAlgn="b"/>
                      <a:r>
                        <a:rPr lang="en-US" sz="800" b="0" i="0" u="none" strike="noStrike">
                          <a:solidFill>
                            <a:srgbClr val="000000"/>
                          </a:solidFill>
                          <a:effectLst/>
                          <a:latin typeface="+mj-lt"/>
                          <a:ea typeface="+mn-ea"/>
                          <a:cs typeface="+mn-cs"/>
                        </a:rPr>
                        <a:t>CSS Stage 1 ECOES Interface Specification Uplift to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CR-D102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17/08/2021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5461063"/>
                  </a:ext>
                </a:extLst>
              </a:tr>
              <a:tr h="238655">
                <a:tc>
                  <a:txBody>
                    <a:bodyPr/>
                    <a:lstStyle/>
                    <a:p>
                      <a:pPr algn="l" fontAlgn="b"/>
                      <a:r>
                        <a:rPr lang="en-US" sz="800" b="0" i="0" u="none" strike="noStrike">
                          <a:solidFill>
                            <a:srgbClr val="000000"/>
                          </a:solidFill>
                          <a:effectLst/>
                          <a:latin typeface="+mj-lt"/>
                          <a:ea typeface="+mn-ea"/>
                          <a:cs typeface="+mn-cs"/>
                        </a:rPr>
                        <a:t>Documentation only updates to NCT-0134 DMT Live Rehearsal Test Plan and NCD-0012 Data Migration Solution Design Catalogue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CR-D103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17/08/2021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6543792"/>
                  </a:ext>
                </a:extLst>
              </a:tr>
            </a:tbl>
          </a:graphicData>
        </a:graphic>
      </p:graphicFrame>
    </p:spTree>
    <p:extLst>
      <p:ext uri="{BB962C8B-B14F-4D97-AF65-F5344CB8AC3E}">
        <p14:creationId xmlns:p14="http://schemas.microsoft.com/office/powerpoint/2010/main" val="30300493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a:solidFill>
                  <a:schemeClr val="accent1"/>
                </a:solidFill>
                <a:latin typeface="+mn-lt"/>
                <a:cs typeface="Arial"/>
              </a:rPr>
              <a:t>Switching Programme CR Position – CRs not impacting </a:t>
            </a:r>
            <a:r>
              <a:rPr lang="en-GB" sz="1998" err="1">
                <a:solidFill>
                  <a:schemeClr val="accent1"/>
                </a:solidFill>
                <a:latin typeface="+mn-lt"/>
                <a:cs typeface="Arial"/>
              </a:rPr>
              <a:t>Xoserve</a:t>
            </a:r>
            <a:r>
              <a:rPr lang="en-GB" sz="1998">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nvGraphicFramePr>
        <p:xfrm>
          <a:off x="5638" y="383530"/>
          <a:ext cx="9120628" cy="4759962"/>
        </p:xfrm>
        <a:graphic>
          <a:graphicData uri="http://schemas.openxmlformats.org/drawingml/2006/table">
            <a:tbl>
              <a:tblPr firstRow="1" bandRow="1">
                <a:tableStyleId>{5C22544A-7EE6-4342-B048-85BDC9FD1C3A}</a:tableStyleId>
              </a:tblPr>
              <a:tblGrid>
                <a:gridCol w="5982288">
                  <a:extLst>
                    <a:ext uri="{9D8B030D-6E8A-4147-A177-3AD203B41FA5}">
                      <a16:colId xmlns:a16="http://schemas.microsoft.com/office/drawing/2014/main" val="997061046"/>
                    </a:ext>
                  </a:extLst>
                </a:gridCol>
                <a:gridCol w="501341">
                  <a:extLst>
                    <a:ext uri="{9D8B030D-6E8A-4147-A177-3AD203B41FA5}">
                      <a16:colId xmlns:a16="http://schemas.microsoft.com/office/drawing/2014/main" val="2723771934"/>
                    </a:ext>
                  </a:extLst>
                </a:gridCol>
                <a:gridCol w="737595">
                  <a:extLst>
                    <a:ext uri="{9D8B030D-6E8A-4147-A177-3AD203B41FA5}">
                      <a16:colId xmlns:a16="http://schemas.microsoft.com/office/drawing/2014/main" val="194189712"/>
                    </a:ext>
                  </a:extLst>
                </a:gridCol>
                <a:gridCol w="1899404">
                  <a:extLst>
                    <a:ext uri="{9D8B030D-6E8A-4147-A177-3AD203B41FA5}">
                      <a16:colId xmlns:a16="http://schemas.microsoft.com/office/drawing/2014/main" val="3065248341"/>
                    </a:ext>
                  </a:extLst>
                </a:gridCol>
              </a:tblGrid>
              <a:tr h="212306">
                <a:tc>
                  <a:txBody>
                    <a:bodyPr/>
                    <a:lstStyle/>
                    <a:p>
                      <a:pPr algn="ctr" rtl="0" fontAlgn="ctr"/>
                      <a:r>
                        <a:rPr lang="en-GB" sz="800" b="1" i="0" u="none" strike="noStrike">
                          <a:solidFill>
                            <a:srgbClr val="FFFFFF"/>
                          </a:solidFill>
                          <a:effectLst/>
                          <a:latin typeface="+mj-lt"/>
                          <a:cs typeface="Arial" panose="020B0604020202020204" pitchFamily="34" charset="0"/>
                        </a:rPr>
                        <a:t>CR Name</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a:solidFill>
                            <a:srgbClr val="FFFFFF"/>
                          </a:solidFill>
                          <a:effectLst/>
                          <a:latin typeface="+mj-lt"/>
                          <a:cs typeface="Arial" panose="020B0604020202020204" pitchFamily="34" charset="0"/>
                        </a:rPr>
                        <a:t>CR Ref</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a:solidFill>
                            <a:srgbClr val="FFFFFF"/>
                          </a:solidFill>
                          <a:effectLst/>
                          <a:latin typeface="+mj-lt"/>
                          <a:cs typeface="Arial" panose="020B0604020202020204" pitchFamily="34" charset="0"/>
                        </a:rPr>
                        <a:t>Date Raised</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a:solidFill>
                            <a:srgbClr val="FFFFFF"/>
                          </a:solidFill>
                          <a:effectLst/>
                          <a:latin typeface="+mj-lt"/>
                          <a:cs typeface="Arial" panose="020B0604020202020204" pitchFamily="34" charset="0"/>
                        </a:rPr>
                        <a:t>Status</a:t>
                      </a:r>
                    </a:p>
                  </a:txBody>
                  <a:tcPr marL="4757" marR="4757" marT="4757" marB="0" anchor="ct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35950">
                <a:tc>
                  <a:txBody>
                    <a:bodyPr/>
                    <a:lstStyle/>
                    <a:p>
                      <a:pPr algn="l" fontAlgn="b"/>
                      <a:r>
                        <a:rPr lang="en-GB" sz="800" b="0" i="0" u="none" strike="noStrike">
                          <a:solidFill>
                            <a:srgbClr val="000000"/>
                          </a:solidFill>
                          <a:effectLst/>
                          <a:latin typeface="+mj-lt"/>
                          <a:ea typeface="+mn-ea"/>
                          <a:cs typeface="+mn-cs"/>
                        </a:rPr>
                        <a:t>Elaborations for Service Management Requirements DB4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CR-D104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17/08/2021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3268397"/>
                  </a:ext>
                </a:extLst>
              </a:tr>
              <a:tr h="135950">
                <a:tc>
                  <a:txBody>
                    <a:bodyPr/>
                    <a:lstStyle/>
                    <a:p>
                      <a:pPr algn="l" fontAlgn="b"/>
                      <a:r>
                        <a:rPr lang="en-US" sz="800" b="0" i="0" u="none" strike="noStrike">
                          <a:solidFill>
                            <a:srgbClr val="000000"/>
                          </a:solidFill>
                          <a:effectLst/>
                          <a:latin typeface="+mj-lt"/>
                          <a:ea typeface="+mn-ea"/>
                          <a:cs typeface="+mn-cs"/>
                        </a:rPr>
                        <a:t>Update of the Code of Connection Document to reflect the Enduring PKI Process Updates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CR-D106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22/09/2021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7697698"/>
                  </a:ext>
                </a:extLst>
              </a:tr>
              <a:tr h="135950">
                <a:tc>
                  <a:txBody>
                    <a:bodyPr/>
                    <a:lstStyle/>
                    <a:p>
                      <a:pPr algn="l" fontAlgn="b"/>
                      <a:r>
                        <a:rPr lang="en-US" sz="800" b="0" i="0" u="none" strike="noStrike">
                          <a:solidFill>
                            <a:srgbClr val="000000"/>
                          </a:solidFill>
                          <a:effectLst/>
                          <a:latin typeface="+mj-lt"/>
                          <a:ea typeface="+mn-ea"/>
                          <a:cs typeface="+mn-cs"/>
                        </a:rPr>
                        <a:t>Addition of assumption on MAD Log in relation to earliest possible Go-Live date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CR-D107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5289847"/>
                  </a:ext>
                </a:extLst>
              </a:tr>
              <a:tr h="135950">
                <a:tc>
                  <a:txBody>
                    <a:bodyPr/>
                    <a:lstStyle/>
                    <a:p>
                      <a:pPr algn="l" fontAlgn="b"/>
                      <a:r>
                        <a:rPr lang="en-US" sz="800" b="0" i="0" u="none" strike="noStrike">
                          <a:solidFill>
                            <a:srgbClr val="000000"/>
                          </a:solidFill>
                          <a:effectLst/>
                          <a:latin typeface="+mj-lt"/>
                          <a:ea typeface="+mn-ea"/>
                          <a:cs typeface="+mn-cs"/>
                        </a:rPr>
                        <a:t>Change to Data Migration and Transition artefacts following the completion of CR-D093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CR-D108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6903752"/>
                  </a:ext>
                </a:extLst>
              </a:tr>
              <a:tr h="135950">
                <a:tc>
                  <a:txBody>
                    <a:bodyPr/>
                    <a:lstStyle/>
                    <a:p>
                      <a:pPr algn="l" fontAlgn="b"/>
                      <a:r>
                        <a:rPr lang="en-US" sz="800" b="0" i="0" u="none" strike="noStrike">
                          <a:solidFill>
                            <a:srgbClr val="000000"/>
                          </a:solidFill>
                          <a:effectLst/>
                          <a:latin typeface="+mj-lt"/>
                          <a:ea typeface="+mn-ea"/>
                          <a:cs typeface="+mn-cs"/>
                        </a:rPr>
                        <a:t>Change to EES requirements to bring REL search and retrieval into closer alignment with GES and assessment of </a:t>
                      </a:r>
                      <a:r>
                        <a:rPr lang="en-US" sz="800" b="0" i="0" u="none" strike="noStrike" err="1">
                          <a:solidFill>
                            <a:srgbClr val="000000"/>
                          </a:solidFill>
                          <a:effectLst/>
                          <a:latin typeface="+mj-lt"/>
                          <a:ea typeface="+mn-ea"/>
                          <a:cs typeface="+mn-cs"/>
                        </a:rPr>
                        <a:t>programme</a:t>
                      </a:r>
                      <a:r>
                        <a:rPr lang="en-US" sz="800" b="0" i="0" u="none" strike="noStrike">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CR-D109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8158442"/>
                  </a:ext>
                </a:extLst>
              </a:tr>
              <a:tr h="135950">
                <a:tc>
                  <a:txBody>
                    <a:bodyPr/>
                    <a:lstStyle/>
                    <a:p>
                      <a:pPr algn="l" fontAlgn="b"/>
                      <a:r>
                        <a:rPr lang="en-US" sz="800" b="0" i="0" u="none" strike="noStrike">
                          <a:solidFill>
                            <a:srgbClr val="000000"/>
                          </a:solidFill>
                          <a:effectLst/>
                          <a:latin typeface="+mj-lt"/>
                          <a:ea typeface="+mn-ea"/>
                          <a:cs typeface="+mn-cs"/>
                        </a:rPr>
                        <a:t>Changes and additions to PIWG and CWG governed MAD Log v2.4 milestones to address timing and clarity issues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22/09/2021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3753599"/>
                  </a:ext>
                </a:extLst>
              </a:tr>
              <a:tr h="261427">
                <a:tc>
                  <a:txBody>
                    <a:bodyPr/>
                    <a:lstStyle/>
                    <a:p>
                      <a:pPr algn="l" fontAlgn="b"/>
                      <a:r>
                        <a:rPr lang="en-US" sz="800" b="0" i="0" u="none" strike="noStrike">
                          <a:solidFill>
                            <a:srgbClr val="000000"/>
                          </a:solidFill>
                          <a:effectLst/>
                          <a:latin typeface="+mj-lt"/>
                          <a:ea typeface="+mn-ea"/>
                          <a:cs typeface="+mn-cs"/>
                        </a:rPr>
                        <a:t>Transition Stage 1 – CSS ad-hoc data removal solution development based on Source Data Provider in response to DI-1655 remedial solution]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14/10/2021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7446940"/>
                  </a:ext>
                </a:extLst>
              </a:tr>
              <a:tr h="208684">
                <a:tc>
                  <a:txBody>
                    <a:bodyPr/>
                    <a:lstStyle/>
                    <a:p>
                      <a:pPr algn="l" fontAlgn="b"/>
                      <a:r>
                        <a:rPr lang="en-US" sz="800" b="0" i="0" u="none" strike="noStrike">
                          <a:solidFill>
                            <a:srgbClr val="000000"/>
                          </a:solidFill>
                          <a:effectLst/>
                          <a:latin typeface="+mj-lt"/>
                          <a:ea typeface="+mn-ea"/>
                          <a:cs typeface="+mn-cs"/>
                        </a:rPr>
                        <a:t>End to End Test Exit Criteria refinement and clarification of the decision making process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01/10/2021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158325"/>
                  </a:ext>
                </a:extLst>
              </a:tr>
              <a:tr h="261427">
                <a:tc>
                  <a:txBody>
                    <a:bodyPr/>
                    <a:lstStyle/>
                    <a:p>
                      <a:pPr algn="l" fontAlgn="b"/>
                      <a:r>
                        <a:rPr lang="en-US" sz="800" b="0" i="0" u="none" strike="noStrike">
                          <a:solidFill>
                            <a:srgbClr val="000000"/>
                          </a:solidFill>
                          <a:effectLst/>
                          <a:latin typeface="+mj-lt"/>
                          <a:ea typeface="+mn-ea"/>
                          <a:cs typeface="+mn-cs"/>
                        </a:rPr>
                        <a:t>Clarification of Performance NFRs by apportioning the current target between Gas and Electricity and then further apportioning the Electricity targets by MPID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8710997"/>
                  </a:ext>
                </a:extLst>
              </a:tr>
              <a:tr h="208684">
                <a:tc>
                  <a:txBody>
                    <a:bodyPr/>
                    <a:lstStyle/>
                    <a:p>
                      <a:pPr algn="l" fontAlgn="b"/>
                      <a:r>
                        <a:rPr lang="en-US" sz="800" b="0" i="0" u="none" strike="noStrike">
                          <a:solidFill>
                            <a:srgbClr val="000000"/>
                          </a:solidFill>
                          <a:effectLst/>
                          <a:latin typeface="+mj-lt"/>
                          <a:ea typeface="+mn-ea"/>
                          <a:cs typeface="+mn-cs"/>
                        </a:rPr>
                        <a:t>Update to E2E Transition Inflight Switches Management Approach Document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27/10/2021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9222981"/>
                  </a:ext>
                </a:extLst>
              </a:tr>
              <a:tr h="135950">
                <a:tc>
                  <a:txBody>
                    <a:bodyPr/>
                    <a:lstStyle/>
                    <a:p>
                      <a:pPr algn="l" fontAlgn="b"/>
                      <a:r>
                        <a:rPr lang="en-US" sz="800" b="0" i="0" u="none" strike="noStrike">
                          <a:solidFill>
                            <a:srgbClr val="000000"/>
                          </a:solidFill>
                          <a:effectLst/>
                          <a:latin typeface="+mj-lt"/>
                          <a:ea typeface="+mn-ea"/>
                          <a:cs typeface="+mn-cs"/>
                        </a:rPr>
                        <a:t>Operational Change Window and Type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25/10/2021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372966"/>
                  </a:ext>
                </a:extLst>
              </a:tr>
              <a:tr h="208684">
                <a:tc>
                  <a:txBody>
                    <a:bodyPr/>
                    <a:lstStyle/>
                    <a:p>
                      <a:pPr algn="l" fontAlgn="b"/>
                      <a:r>
                        <a:rPr lang="en-US" sz="800" b="0" i="0" u="none" strike="noStrike">
                          <a:solidFill>
                            <a:srgbClr val="000000"/>
                          </a:solidFill>
                          <a:effectLst/>
                          <a:latin typeface="+mj-lt"/>
                          <a:ea typeface="+mn-ea"/>
                          <a:cs typeface="+mn-cs"/>
                        </a:rPr>
                        <a:t>Change to effect a Gas Supplier of Last Resort (</a:t>
                      </a:r>
                      <a:r>
                        <a:rPr lang="en-US" sz="800" b="0" i="0" u="none" strike="noStrike" err="1">
                          <a:solidFill>
                            <a:srgbClr val="000000"/>
                          </a:solidFill>
                          <a:effectLst/>
                          <a:latin typeface="+mj-lt"/>
                          <a:ea typeface="+mn-ea"/>
                          <a:cs typeface="+mn-cs"/>
                        </a:rPr>
                        <a:t>SoLR</a:t>
                      </a:r>
                      <a:r>
                        <a:rPr lang="en-US" sz="800" b="0" i="0" u="none" strike="noStrike">
                          <a:solidFill>
                            <a:srgbClr val="000000"/>
                          </a:solidFill>
                          <a:effectLst/>
                          <a:latin typeface="+mj-lt"/>
                          <a:ea typeface="+mn-ea"/>
                          <a:cs typeface="+mn-cs"/>
                        </a:rPr>
                        <a: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03/11/2021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9730684"/>
                  </a:ext>
                </a:extLst>
              </a:tr>
              <a:tr h="135950">
                <a:tc>
                  <a:txBody>
                    <a:bodyPr/>
                    <a:lstStyle/>
                    <a:p>
                      <a:pPr algn="l" fontAlgn="b"/>
                      <a:r>
                        <a:rPr lang="en-GB" sz="800" b="0" i="0" u="none" strike="noStrike">
                          <a:solidFill>
                            <a:srgbClr val="000000"/>
                          </a:solidFill>
                          <a:effectLst/>
                          <a:latin typeface="+mj-lt"/>
                          <a:ea typeface="+mn-ea"/>
                          <a:cs typeface="+mn-cs"/>
                        </a:rPr>
                        <a:t>GES Data Refresh SLA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10/11/2021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7705357"/>
                  </a:ext>
                </a:extLst>
              </a:tr>
              <a:tr h="135950">
                <a:tc>
                  <a:txBody>
                    <a:bodyPr/>
                    <a:lstStyle/>
                    <a:p>
                      <a:pPr algn="l" fontAlgn="b"/>
                      <a:r>
                        <a:rPr lang="en-US" sz="800" b="0" i="0" u="none" strike="noStrike">
                          <a:solidFill>
                            <a:srgbClr val="000000"/>
                          </a:solidFill>
                          <a:effectLst/>
                          <a:latin typeface="+mj-lt"/>
                          <a:ea typeface="+mn-ea"/>
                          <a:cs typeface="+mn-cs"/>
                        </a:rPr>
                        <a:t>Updates to NCT-0188 REL Testing Gap Analysis Report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10/11/2021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2764535"/>
                  </a:ext>
                </a:extLst>
              </a:tr>
              <a:tr h="135950">
                <a:tc>
                  <a:txBody>
                    <a:bodyPr/>
                    <a:lstStyle/>
                    <a:p>
                      <a:pPr algn="l" fontAlgn="b"/>
                      <a:r>
                        <a:rPr lang="en-GB" sz="800" b="0" i="0" u="none" strike="noStrike">
                          <a:solidFill>
                            <a:srgbClr val="000000"/>
                          </a:solidFill>
                          <a:effectLst/>
                          <a:latin typeface="+mj-lt"/>
                          <a:ea typeface="+mn-ea"/>
                          <a:cs typeface="+mn-cs"/>
                        </a:rPr>
                        <a:t>Additional CSS Non-functional Requirements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11/01/2022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4153051"/>
                  </a:ext>
                </a:extLst>
              </a:tr>
              <a:tr h="135950">
                <a:tc>
                  <a:txBody>
                    <a:bodyPr/>
                    <a:lstStyle/>
                    <a:p>
                      <a:pPr algn="l" fontAlgn="b"/>
                      <a:r>
                        <a:rPr lang="en-US" sz="800" b="0" i="0" u="none" strike="noStrike">
                          <a:solidFill>
                            <a:srgbClr val="000000"/>
                          </a:solidFill>
                          <a:effectLst/>
                          <a:latin typeface="+mj-lt"/>
                          <a:ea typeface="+mn-ea"/>
                          <a:cs typeface="+mn-cs"/>
                        </a:rPr>
                        <a:t>ServiceNow Data Model Development - DNO/</a:t>
                      </a:r>
                      <a:r>
                        <a:rPr lang="en-US" sz="800" b="0" i="0" u="none" strike="noStrike" err="1">
                          <a:solidFill>
                            <a:srgbClr val="000000"/>
                          </a:solidFill>
                          <a:effectLst/>
                          <a:latin typeface="+mj-lt"/>
                          <a:ea typeface="+mn-ea"/>
                          <a:cs typeface="+mn-cs"/>
                        </a:rPr>
                        <a:t>iDNO</a:t>
                      </a:r>
                      <a:r>
                        <a:rPr lang="en-US" sz="800" b="0" i="0" u="none" strike="noStrike">
                          <a:solidFill>
                            <a:srgbClr val="000000"/>
                          </a:solidFill>
                          <a:effectLst/>
                          <a:latin typeface="+mj-lt"/>
                          <a:ea typeface="+mn-ea"/>
                          <a:cs typeface="+mn-cs"/>
                        </a:rPr>
                        <a:t> Adaptors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11/01/2022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5816631"/>
                  </a:ext>
                </a:extLst>
              </a:tr>
              <a:tr h="135950">
                <a:tc>
                  <a:txBody>
                    <a:bodyPr/>
                    <a:lstStyle/>
                    <a:p>
                      <a:pPr algn="l" fontAlgn="b"/>
                      <a:r>
                        <a:rPr lang="en-US" sz="800" b="0" i="0" u="none" strike="noStrike">
                          <a:solidFill>
                            <a:srgbClr val="000000"/>
                          </a:solidFill>
                          <a:effectLst/>
                          <a:latin typeface="+mj-lt"/>
                          <a:ea typeface="+mn-ea"/>
                          <a:cs typeface="+mn-cs"/>
                        </a:rPr>
                        <a:t>Addition of Network Operator Market Share to CSS Billing Report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26/11/2021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3122520"/>
                  </a:ext>
                </a:extLst>
              </a:tr>
              <a:tr h="135950">
                <a:tc>
                  <a:txBody>
                    <a:bodyPr/>
                    <a:lstStyle/>
                    <a:p>
                      <a:pPr algn="l" fontAlgn="b"/>
                      <a:r>
                        <a:rPr lang="en-US" sz="800" b="0" i="0" u="none" strike="noStrike">
                          <a:solidFill>
                            <a:srgbClr val="000000"/>
                          </a:solidFill>
                          <a:effectLst/>
                          <a:latin typeface="+mj-lt"/>
                          <a:ea typeface="+mn-ea"/>
                          <a:cs typeface="+mn-cs"/>
                        </a:rPr>
                        <a:t>Uplifting the CSS Business Data Validation Rules document to v1.3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CR-D124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26/11/2021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9174247"/>
                  </a:ext>
                </a:extLst>
              </a:tr>
              <a:tr h="135950">
                <a:tc>
                  <a:txBody>
                    <a:bodyPr/>
                    <a:lstStyle/>
                    <a:p>
                      <a:pPr algn="l" fontAlgn="b"/>
                      <a:r>
                        <a:rPr lang="en-US" sz="800" b="0" i="0" u="none" strike="noStrike">
                          <a:solidFill>
                            <a:srgbClr val="000000"/>
                          </a:solidFill>
                          <a:effectLst/>
                          <a:latin typeface="+mj-lt"/>
                          <a:ea typeface="+mn-ea"/>
                          <a:cs typeface="+mn-cs"/>
                        </a:rPr>
                        <a:t>Uplifting the CSS Interface Specification document to v8.7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26/11/2021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9370897"/>
                  </a:ext>
                </a:extLst>
              </a:tr>
              <a:tr h="135950">
                <a:tc>
                  <a:txBody>
                    <a:bodyPr/>
                    <a:lstStyle/>
                    <a:p>
                      <a:pPr algn="l" fontAlgn="b"/>
                      <a:r>
                        <a:rPr lang="en-US" sz="800" b="0" i="0" u="none" strike="noStrike">
                          <a:solidFill>
                            <a:srgbClr val="000000"/>
                          </a:solidFill>
                          <a:effectLst/>
                          <a:latin typeface="+mj-lt"/>
                          <a:ea typeface="+mn-ea"/>
                          <a:cs typeface="+mn-cs"/>
                        </a:rPr>
                        <a:t>Updates to the MAD Log v2.5 following RA110 Proposal</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07/12/2021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2151436"/>
                  </a:ext>
                </a:extLst>
              </a:tr>
              <a:tr h="135950">
                <a:tc>
                  <a:txBody>
                    <a:bodyPr/>
                    <a:lstStyle/>
                    <a:p>
                      <a:pPr algn="l" fontAlgn="b"/>
                      <a:r>
                        <a:rPr lang="en-GB" sz="800" b="0" i="0" u="none" strike="noStrike">
                          <a:solidFill>
                            <a:srgbClr val="000000"/>
                          </a:solidFill>
                          <a:effectLst/>
                          <a:latin typeface="+mj-lt"/>
                          <a:ea typeface="+mn-ea"/>
                          <a:cs typeface="+mn-cs"/>
                        </a:rPr>
                        <a:t>E2E Remove invalid test scenarios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03/12/2021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4536303"/>
                  </a:ext>
                </a:extLst>
              </a:tr>
              <a:tr h="135950">
                <a:tc>
                  <a:txBody>
                    <a:bodyPr/>
                    <a:lstStyle/>
                    <a:p>
                      <a:pPr algn="l" fontAlgn="b"/>
                      <a:r>
                        <a:rPr lang="en-US" sz="800" b="0" i="0" u="none" strike="noStrike">
                          <a:solidFill>
                            <a:srgbClr val="000000"/>
                          </a:solidFill>
                          <a:effectLst/>
                          <a:latin typeface="+mj-lt"/>
                          <a:ea typeface="+mn-ea"/>
                          <a:cs typeface="+mn-cs"/>
                        </a:rPr>
                        <a:t>Proposal for the implementation of Failed Supplier Portfolio report within CSS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07/12/2021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6653316"/>
                  </a:ext>
                </a:extLst>
              </a:tr>
              <a:tr h="135950">
                <a:tc>
                  <a:txBody>
                    <a:bodyPr/>
                    <a:lstStyle/>
                    <a:p>
                      <a:pPr algn="l" fontAlgn="b"/>
                      <a:r>
                        <a:rPr lang="en-US" sz="800" b="0" i="0" u="none" strike="noStrike">
                          <a:solidFill>
                            <a:srgbClr val="000000"/>
                          </a:solidFill>
                          <a:effectLst/>
                          <a:latin typeface="+mj-lt"/>
                          <a:ea typeface="+mn-ea"/>
                          <a:cs typeface="+mn-cs"/>
                        </a:rPr>
                        <a:t>Gas gate closure message cut-off timing</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mj-lt"/>
                        <a:ea typeface="+mn-ea"/>
                        <a:cs typeface="+mn-cs"/>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Post Go-Live Change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2884740"/>
                  </a:ext>
                </a:extLst>
              </a:tr>
              <a:tr h="135950">
                <a:tc>
                  <a:txBody>
                    <a:bodyPr/>
                    <a:lstStyle/>
                    <a:p>
                      <a:pPr algn="l" fontAlgn="b"/>
                      <a:r>
                        <a:rPr lang="en-US" sz="800" b="0" i="0" u="none" strike="noStrike">
                          <a:solidFill>
                            <a:srgbClr val="000000"/>
                          </a:solidFill>
                          <a:effectLst/>
                          <a:latin typeface="+mj-lt"/>
                          <a:ea typeface="+mn-ea"/>
                          <a:cs typeface="+mn-cs"/>
                        </a:rPr>
                        <a:t>Clarification of Performance NFRs for Operational Readiness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17/12/2021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9935355"/>
                  </a:ext>
                </a:extLst>
              </a:tr>
              <a:tr h="135950">
                <a:tc>
                  <a:txBody>
                    <a:bodyPr/>
                    <a:lstStyle/>
                    <a:p>
                      <a:pPr algn="l" fontAlgn="b"/>
                      <a:r>
                        <a:rPr lang="en-US" sz="800" b="0" i="0" u="none" strike="noStrike">
                          <a:solidFill>
                            <a:srgbClr val="000000"/>
                          </a:solidFill>
                          <a:effectLst/>
                          <a:latin typeface="+mj-lt"/>
                          <a:ea typeface="+mn-ea"/>
                          <a:cs typeface="+mn-cs"/>
                        </a:rPr>
                        <a:t>Further amendments to the Data Cleansing Catalogue v1.6 following DA605 (Pre-Transition Data Quality Checkpoint) Milestone.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22/03/2022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4144949"/>
                  </a:ext>
                </a:extLst>
              </a:tr>
              <a:tr h="135950">
                <a:tc>
                  <a:txBody>
                    <a:bodyPr/>
                    <a:lstStyle/>
                    <a:p>
                      <a:pPr algn="l" fontAlgn="b"/>
                      <a:r>
                        <a:rPr lang="en-US" sz="800" b="0" i="0" u="none" strike="noStrike">
                          <a:solidFill>
                            <a:srgbClr val="000000"/>
                          </a:solidFill>
                          <a:effectLst/>
                          <a:latin typeface="+mj-lt"/>
                          <a:ea typeface="+mn-ea"/>
                          <a:cs typeface="+mn-cs"/>
                        </a:rPr>
                        <a:t>Updates to the MAD Log V2.5 for Data and Regulatory Milestones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23/12/2021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2859421"/>
                  </a:ext>
                </a:extLst>
              </a:tr>
              <a:tr h="135950">
                <a:tc>
                  <a:txBody>
                    <a:bodyPr/>
                    <a:lstStyle/>
                    <a:p>
                      <a:pPr marL="0" algn="l" fontAlgn="b"/>
                      <a:r>
                        <a:rPr lang="en-US" sz="800" b="0" i="0" u="none" strike="noStrike">
                          <a:solidFill>
                            <a:srgbClr val="000000"/>
                          </a:solidFill>
                          <a:effectLst/>
                          <a:latin typeface="+mj-lt"/>
                          <a:ea typeface="+mn-ea"/>
                          <a:cs typeface="+mn-cs"/>
                        </a:rPr>
                        <a:t>Update to Data Migration Artefacts to reflect fortnightly Registration Delta Files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a:solidFill>
                            <a:srgbClr val="000000"/>
                          </a:solidFill>
                          <a:effectLst/>
                          <a:latin typeface="+mj-lt"/>
                          <a:ea typeface="+mn-ea"/>
                          <a:cs typeface="+mn-cs"/>
                        </a:rPr>
                        <a:t>14/03/2022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5115250"/>
                  </a:ext>
                </a:extLst>
              </a:tr>
              <a:tr h="135950">
                <a:tc>
                  <a:txBody>
                    <a:bodyPr/>
                    <a:lstStyle/>
                    <a:p>
                      <a:pPr marL="0" algn="l" fontAlgn="b"/>
                      <a:r>
                        <a:rPr lang="en-US" sz="800" b="0" i="0" u="none" strike="noStrike">
                          <a:solidFill>
                            <a:srgbClr val="000000"/>
                          </a:solidFill>
                          <a:effectLst/>
                          <a:latin typeface="+mj-lt"/>
                          <a:ea typeface="+mn-ea"/>
                          <a:cs typeface="+mn-cs"/>
                        </a:rPr>
                        <a:t> Update of CSS Business Rules to resolve MPRS Refresh Design Issue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a:solidFill>
                            <a:srgbClr val="000000"/>
                          </a:solidFill>
                          <a:effectLst/>
                          <a:latin typeface="+mj-lt"/>
                          <a:ea typeface="+mn-ea"/>
                          <a:cs typeface="+mn-cs"/>
                        </a:rPr>
                        <a:t>23/03/2022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7725294"/>
                  </a:ext>
                </a:extLst>
              </a:tr>
              <a:tr h="135950">
                <a:tc>
                  <a:txBody>
                    <a:bodyPr/>
                    <a:lstStyle/>
                    <a:p>
                      <a:pPr marL="0" algn="l" fontAlgn="b"/>
                      <a:r>
                        <a:rPr lang="en-US" sz="800" b="0" i="0" u="none" strike="noStrike">
                          <a:solidFill>
                            <a:srgbClr val="000000"/>
                          </a:solidFill>
                          <a:effectLst/>
                          <a:latin typeface="+mj-lt"/>
                          <a:ea typeface="+mn-ea"/>
                          <a:cs typeface="+mn-cs"/>
                        </a:rPr>
                        <a:t>Additional explanatory notes to DCC Service Design documents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a:solidFill>
                            <a:srgbClr val="000000"/>
                          </a:solidFill>
                          <a:effectLst/>
                          <a:latin typeface="+mj-lt"/>
                          <a:ea typeface="+mn-ea"/>
                          <a:cs typeface="+mn-cs"/>
                        </a:rPr>
                        <a:t>28/03/2022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9834951"/>
                  </a:ext>
                </a:extLst>
              </a:tr>
              <a:tr h="135950">
                <a:tc>
                  <a:txBody>
                    <a:bodyPr/>
                    <a:lstStyle/>
                    <a:p>
                      <a:pPr marL="0" algn="l" fontAlgn="b"/>
                      <a:r>
                        <a:rPr lang="en-US" sz="800" b="0" i="0" u="none" strike="noStrike">
                          <a:solidFill>
                            <a:srgbClr val="000000"/>
                          </a:solidFill>
                          <a:effectLst/>
                          <a:latin typeface="+mj-lt"/>
                          <a:ea typeface="+mn-ea"/>
                          <a:cs typeface="+mn-cs"/>
                        </a:rPr>
                        <a:t>Updates to MAD Log v2.6 and replacement of D-4.3.5 E2E Post Implementation Plan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a:solidFill>
                            <a:srgbClr val="000000"/>
                          </a:solidFill>
                          <a:effectLst/>
                          <a:latin typeface="+mj-lt"/>
                          <a:ea typeface="+mn-ea"/>
                          <a:cs typeface="+mn-cs"/>
                        </a:rPr>
                        <a:t>05/04/2022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2773978"/>
                  </a:ext>
                </a:extLst>
              </a:tr>
            </a:tbl>
          </a:graphicData>
        </a:graphic>
      </p:graphicFrame>
    </p:spTree>
    <p:extLst>
      <p:ext uri="{BB962C8B-B14F-4D97-AF65-F5344CB8AC3E}">
        <p14:creationId xmlns:p14="http://schemas.microsoft.com/office/powerpoint/2010/main" val="31580359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a:solidFill>
                  <a:schemeClr val="accent1"/>
                </a:solidFill>
                <a:latin typeface="+mn-lt"/>
                <a:cs typeface="Arial"/>
              </a:rPr>
              <a:t>Switching Programme CR Position – CRs not impacting </a:t>
            </a:r>
            <a:r>
              <a:rPr lang="en-GB" sz="1998" err="1">
                <a:solidFill>
                  <a:schemeClr val="accent1"/>
                </a:solidFill>
                <a:latin typeface="+mn-lt"/>
                <a:cs typeface="Arial"/>
              </a:rPr>
              <a:t>Xoserve</a:t>
            </a:r>
            <a:r>
              <a:rPr lang="en-GB" sz="1998">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nvGraphicFramePr>
        <p:xfrm>
          <a:off x="5638" y="304897"/>
          <a:ext cx="9132724" cy="4841540"/>
        </p:xfrm>
        <a:graphic>
          <a:graphicData uri="http://schemas.openxmlformats.org/drawingml/2006/table">
            <a:tbl>
              <a:tblPr firstRow="1" bandRow="1">
                <a:tableStyleId>{5C22544A-7EE6-4342-B048-85BDC9FD1C3A}</a:tableStyleId>
              </a:tblPr>
              <a:tblGrid>
                <a:gridCol w="5734501">
                  <a:extLst>
                    <a:ext uri="{9D8B030D-6E8A-4147-A177-3AD203B41FA5}">
                      <a16:colId xmlns:a16="http://schemas.microsoft.com/office/drawing/2014/main" val="997061046"/>
                    </a:ext>
                  </a:extLst>
                </a:gridCol>
                <a:gridCol w="630088">
                  <a:extLst>
                    <a:ext uri="{9D8B030D-6E8A-4147-A177-3AD203B41FA5}">
                      <a16:colId xmlns:a16="http://schemas.microsoft.com/office/drawing/2014/main" val="2723771934"/>
                    </a:ext>
                  </a:extLst>
                </a:gridCol>
                <a:gridCol w="877874">
                  <a:extLst>
                    <a:ext uri="{9D8B030D-6E8A-4147-A177-3AD203B41FA5}">
                      <a16:colId xmlns:a16="http://schemas.microsoft.com/office/drawing/2014/main" val="194189712"/>
                    </a:ext>
                  </a:extLst>
                </a:gridCol>
                <a:gridCol w="1890261">
                  <a:extLst>
                    <a:ext uri="{9D8B030D-6E8A-4147-A177-3AD203B41FA5}">
                      <a16:colId xmlns:a16="http://schemas.microsoft.com/office/drawing/2014/main" val="3065248341"/>
                    </a:ext>
                  </a:extLst>
                </a:gridCol>
              </a:tblGrid>
              <a:tr h="178100">
                <a:tc>
                  <a:txBody>
                    <a:bodyPr/>
                    <a:lstStyle/>
                    <a:p>
                      <a:pPr algn="ctr" rtl="0" fontAlgn="ctr"/>
                      <a:r>
                        <a:rPr lang="en-GB" sz="700" b="1" i="0" u="none" strike="noStrike">
                          <a:solidFill>
                            <a:srgbClr val="FFFFFF"/>
                          </a:solidFill>
                          <a:effectLst/>
                          <a:latin typeface="+mj-lt"/>
                          <a:cs typeface="Arial" panose="020B0604020202020204" pitchFamily="34" charset="0"/>
                        </a:rPr>
                        <a:t>CR Name</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700" b="1" i="0" u="none" strike="noStrike">
                          <a:solidFill>
                            <a:srgbClr val="FFFFFF"/>
                          </a:solidFill>
                          <a:effectLst/>
                          <a:latin typeface="+mj-lt"/>
                          <a:cs typeface="Arial" panose="020B0604020202020204" pitchFamily="34" charset="0"/>
                        </a:rPr>
                        <a:t>CR Ref</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700" b="1" i="0" u="none" strike="noStrike">
                          <a:solidFill>
                            <a:srgbClr val="FFFFFF"/>
                          </a:solidFill>
                          <a:effectLst/>
                          <a:latin typeface="+mj-lt"/>
                          <a:cs typeface="Arial" panose="020B0604020202020204" pitchFamily="34" charset="0"/>
                        </a:rPr>
                        <a:t>Date Raised</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700" b="1" i="0" u="none" strike="noStrike">
                          <a:solidFill>
                            <a:srgbClr val="FFFFFF"/>
                          </a:solidFill>
                          <a:effectLst/>
                          <a:latin typeface="+mj-lt"/>
                          <a:cs typeface="Arial" panose="020B0604020202020204" pitchFamily="34" charset="0"/>
                        </a:rPr>
                        <a:t>Status</a:t>
                      </a:r>
                    </a:p>
                  </a:txBody>
                  <a:tcPr marL="4757" marR="4757" marT="4757" marB="0" anchor="ct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36991">
                <a:tc>
                  <a:txBody>
                    <a:bodyPr/>
                    <a:lstStyle/>
                    <a:p>
                      <a:pPr marL="0" algn="l" fontAlgn="t"/>
                      <a:r>
                        <a:rPr lang="it-IT" sz="900" b="0" i="0" u="none" strike="noStrike">
                          <a:solidFill>
                            <a:srgbClr val="000000"/>
                          </a:solidFill>
                          <a:effectLst/>
                          <a:latin typeface="+mj-lt"/>
                          <a:ea typeface="+mn-ea"/>
                          <a:cs typeface="+mn-cs"/>
                        </a:rPr>
                        <a:t>Non_Mandatory_MPAS_Metered_Indicator_v0.4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27/01/2020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1819855"/>
                  </a:ext>
                </a:extLst>
              </a:tr>
              <a:tr h="136991">
                <a:tc>
                  <a:txBody>
                    <a:bodyPr/>
                    <a:lstStyle/>
                    <a:p>
                      <a:pPr marL="0" algn="l" fontAlgn="t"/>
                      <a:r>
                        <a:rPr lang="en-GB" sz="900" b="0" i="0" u="none" strike="noStrike">
                          <a:solidFill>
                            <a:srgbClr val="000000"/>
                          </a:solidFill>
                          <a:effectLst/>
                          <a:latin typeface="+mj-lt"/>
                          <a:ea typeface="+mn-ea"/>
                          <a:cs typeface="+mn-cs"/>
                        </a:rPr>
                        <a:t>REC Manager Procurement Timelines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CR-D003</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02/12/2019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4087473"/>
                  </a:ext>
                </a:extLst>
              </a:tr>
              <a:tr h="136991">
                <a:tc>
                  <a:txBody>
                    <a:bodyPr/>
                    <a:lstStyle/>
                    <a:p>
                      <a:pPr marL="0" algn="l" fontAlgn="t"/>
                      <a:r>
                        <a:rPr lang="en-GB" sz="900" b="0" i="0" u="none" strike="noStrike">
                          <a:solidFill>
                            <a:srgbClr val="000000"/>
                          </a:solidFill>
                          <a:effectLst/>
                          <a:latin typeface="+mj-lt"/>
                          <a:ea typeface="+mn-ea"/>
                          <a:cs typeface="+mn-cs"/>
                        </a:rPr>
                        <a:t>MPAS Related MPAN Disconnection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8032825"/>
                  </a:ext>
                </a:extLst>
              </a:tr>
              <a:tr h="136991">
                <a:tc>
                  <a:txBody>
                    <a:bodyPr/>
                    <a:lstStyle/>
                    <a:p>
                      <a:pPr marL="0" algn="l" fontAlgn="t"/>
                      <a:r>
                        <a:rPr lang="en-US" sz="900" b="0" i="0" u="none" strike="noStrike">
                          <a:solidFill>
                            <a:srgbClr val="000000"/>
                          </a:solidFill>
                          <a:effectLst/>
                          <a:latin typeface="+mj-lt"/>
                          <a:ea typeface="+mn-ea"/>
                          <a:cs typeface="+mn-cs"/>
                        </a:rPr>
                        <a:t>Introduction of Validation Message to Logical Mode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CR-D005</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25/11/2019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5213109"/>
                  </a:ext>
                </a:extLst>
              </a:tr>
              <a:tr h="136991">
                <a:tc>
                  <a:txBody>
                    <a:bodyPr/>
                    <a:lstStyle/>
                    <a:p>
                      <a:pPr marL="0" algn="l" fontAlgn="t"/>
                      <a:r>
                        <a:rPr lang="en-US" sz="900" b="0" i="0" u="none" strike="noStrike">
                          <a:solidFill>
                            <a:srgbClr val="000000"/>
                          </a:solidFill>
                          <a:effectLst/>
                          <a:latin typeface="+mj-lt"/>
                          <a:ea typeface="+mn-ea"/>
                          <a:cs typeface="+mn-cs"/>
                        </a:rPr>
                        <a:t>Modification of Related MPAN Cleanse Checkpoint Milestones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CR-D006</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27/11/2019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2098"/>
                  </a:ext>
                </a:extLst>
              </a:tr>
              <a:tr h="136991">
                <a:tc>
                  <a:txBody>
                    <a:bodyPr/>
                    <a:lstStyle/>
                    <a:p>
                      <a:pPr marL="0" algn="l" fontAlgn="t"/>
                      <a:r>
                        <a:rPr lang="en-GB" sz="900" b="0" i="0" u="none" strike="noStrike">
                          <a:solidFill>
                            <a:srgbClr val="000000"/>
                          </a:solidFill>
                          <a:effectLst/>
                          <a:latin typeface="+mj-lt"/>
                          <a:ea typeface="+mn-ea"/>
                          <a:cs typeface="+mn-cs"/>
                        </a:rPr>
                        <a:t>ABACUS Corrections and Re-alignments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CR-D007</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04/12/2019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2140284"/>
                  </a:ext>
                </a:extLst>
              </a:tr>
              <a:tr h="136991">
                <a:tc>
                  <a:txBody>
                    <a:bodyPr/>
                    <a:lstStyle/>
                    <a:p>
                      <a:pPr marL="0" algn="l" fontAlgn="t"/>
                      <a:r>
                        <a:rPr lang="en-GB" sz="900" b="0" i="0" u="none" strike="noStrike">
                          <a:solidFill>
                            <a:srgbClr val="000000"/>
                          </a:solidFill>
                          <a:effectLst/>
                          <a:latin typeface="+mj-lt"/>
                          <a:ea typeface="+mn-ea"/>
                          <a:cs typeface="+mn-cs"/>
                        </a:rPr>
                        <a:t>ECOES REL API </a:t>
                      </a:r>
                      <a:r>
                        <a:rPr lang="en-GB" sz="900" b="0" i="0" u="none" strike="noStrike" err="1">
                          <a:solidFill>
                            <a:srgbClr val="000000"/>
                          </a:solidFill>
                          <a:effectLst/>
                          <a:latin typeface="+mj-lt"/>
                          <a:ea typeface="+mn-ea"/>
                          <a:cs typeface="+mn-cs"/>
                        </a:rPr>
                        <a:t>Webmethod</a:t>
                      </a:r>
                      <a:endParaRPr lang="en-GB" sz="900" b="0" i="0" u="none" strike="noStrike">
                        <a:solidFill>
                          <a:srgbClr val="000000"/>
                        </a:solidFill>
                        <a:effectLst/>
                        <a:latin typeface="+mj-lt"/>
                        <a:ea typeface="+mn-ea"/>
                        <a:cs typeface="+mn-cs"/>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17/12/2019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8110140"/>
                  </a:ext>
                </a:extLst>
              </a:tr>
              <a:tr h="136991">
                <a:tc>
                  <a:txBody>
                    <a:bodyPr/>
                    <a:lstStyle/>
                    <a:p>
                      <a:pPr marL="0" algn="l" fontAlgn="t"/>
                      <a:r>
                        <a:rPr lang="en-GB" sz="900" b="0" i="0" u="none" strike="noStrike">
                          <a:solidFill>
                            <a:srgbClr val="000000"/>
                          </a:solidFill>
                          <a:effectLst/>
                          <a:latin typeface="+mj-lt"/>
                          <a:ea typeface="+mn-ea"/>
                          <a:cs typeface="+mn-cs"/>
                        </a:rPr>
                        <a:t>CSSIA Uplift to Implement IG Recommendations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17/12/2019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5035956"/>
                  </a:ext>
                </a:extLst>
              </a:tr>
              <a:tr h="136991">
                <a:tc>
                  <a:txBody>
                    <a:bodyPr/>
                    <a:lstStyle/>
                    <a:p>
                      <a:pPr marL="0" algn="l" fontAlgn="t"/>
                      <a:r>
                        <a:rPr lang="en-US" sz="900" b="0" i="0" u="none" strike="noStrike">
                          <a:solidFill>
                            <a:srgbClr val="000000"/>
                          </a:solidFill>
                          <a:effectLst/>
                          <a:latin typeface="+mj-lt"/>
                          <a:ea typeface="+mn-ea"/>
                          <a:cs typeface="+mn-cs"/>
                        </a:rPr>
                        <a:t>Update 3 E2Es to align to CSSIA</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10/06/2020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348462"/>
                  </a:ext>
                </a:extLst>
              </a:tr>
              <a:tr h="136991">
                <a:tc>
                  <a:txBody>
                    <a:bodyPr/>
                    <a:lstStyle/>
                    <a:p>
                      <a:pPr marL="0" algn="l" fontAlgn="t"/>
                      <a:r>
                        <a:rPr lang="en-US" sz="900" b="0" i="0" u="none" strike="noStrike">
                          <a:solidFill>
                            <a:srgbClr val="000000"/>
                          </a:solidFill>
                          <a:effectLst/>
                          <a:latin typeface="+mj-lt"/>
                          <a:ea typeface="+mn-ea"/>
                          <a:cs typeface="+mn-cs"/>
                        </a:rPr>
                        <a:t>CSS_Physical_Interface_Design_Updates_mpxn_v0.2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30/01/2020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975057"/>
                  </a:ext>
                </a:extLst>
              </a:tr>
              <a:tr h="136991">
                <a:tc>
                  <a:txBody>
                    <a:bodyPr/>
                    <a:lstStyle/>
                    <a:p>
                      <a:pPr marL="0" algn="l" fontAlgn="t"/>
                      <a:r>
                        <a:rPr lang="en-US" sz="900" b="0" i="0" u="none" strike="noStrike">
                          <a:solidFill>
                            <a:srgbClr val="000000"/>
                          </a:solidFill>
                          <a:effectLst/>
                          <a:latin typeface="+mj-lt"/>
                          <a:ea typeface="+mn-ea"/>
                          <a:cs typeface="+mn-cs"/>
                        </a:rPr>
                        <a:t>Messaging_Requirements_Revisions_REC_Code_Manager_and_CSS_v0.1 Clean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CR-D013</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28/01/2020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7690090"/>
                  </a:ext>
                </a:extLst>
              </a:tr>
              <a:tr h="136991">
                <a:tc>
                  <a:txBody>
                    <a:bodyPr/>
                    <a:lstStyle/>
                    <a:p>
                      <a:pPr marL="0" algn="l" fontAlgn="t"/>
                      <a:r>
                        <a:rPr lang="en-US" sz="900" b="0" i="0" u="none" strike="noStrike">
                          <a:solidFill>
                            <a:srgbClr val="000000"/>
                          </a:solidFill>
                          <a:effectLst/>
                          <a:latin typeface="+mj-lt"/>
                          <a:ea typeface="+mn-ea"/>
                          <a:cs typeface="+mn-cs"/>
                        </a:rPr>
                        <a:t>Amendment_of_Xoserve_Consequential_Change_Milestone_Delivery_Dates_v0.2[DRAFT]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CR-D015</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26/02/2020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6893484"/>
                  </a:ext>
                </a:extLst>
              </a:tr>
              <a:tr h="136991">
                <a:tc>
                  <a:txBody>
                    <a:bodyPr/>
                    <a:lstStyle/>
                    <a:p>
                      <a:pPr marL="0" algn="l" fontAlgn="t"/>
                      <a:r>
                        <a:rPr lang="en-US" sz="900" b="0" i="0" u="none" strike="noStrike">
                          <a:solidFill>
                            <a:srgbClr val="000000"/>
                          </a:solidFill>
                          <a:effectLst/>
                          <a:latin typeface="+mj-lt"/>
                          <a:ea typeface="+mn-ea"/>
                          <a:cs typeface="+mn-cs"/>
                        </a:rPr>
                        <a:t>CSS_Handling_of_MPAS_Business_Dates_v0.2[DRAFT]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CR-D017</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20/07/2020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6126654"/>
                  </a:ext>
                </a:extLst>
              </a:tr>
              <a:tr h="136991">
                <a:tc>
                  <a:txBody>
                    <a:bodyPr/>
                    <a:lstStyle/>
                    <a:p>
                      <a:pPr marL="0" algn="l" fontAlgn="t"/>
                      <a:r>
                        <a:rPr lang="en-GB" sz="900" b="0" i="0" u="none" strike="noStrike">
                          <a:solidFill>
                            <a:srgbClr val="000000"/>
                          </a:solidFill>
                          <a:effectLst/>
                          <a:latin typeface="+mj-lt"/>
                          <a:ea typeface="+mn-ea"/>
                          <a:cs typeface="+mn-cs"/>
                        </a:rPr>
                        <a:t>Confirmation_Responses_to_Outbound_Synchronisations_v0.2[DRAFT]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CR-D018</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02/03/2020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9274947"/>
                  </a:ext>
                </a:extLst>
              </a:tr>
              <a:tr h="136991">
                <a:tc>
                  <a:txBody>
                    <a:bodyPr/>
                    <a:lstStyle/>
                    <a:p>
                      <a:pPr marL="0" algn="l" fontAlgn="t"/>
                      <a:r>
                        <a:rPr lang="en-US" sz="900" b="0" i="0" u="none" strike="noStrike">
                          <a:solidFill>
                            <a:srgbClr val="000000"/>
                          </a:solidFill>
                          <a:effectLst/>
                          <a:latin typeface="+mj-lt"/>
                          <a:ea typeface="+mn-ea"/>
                          <a:cs typeface="+mn-cs"/>
                        </a:rPr>
                        <a:t>Regulatory Workstream – Programme Milestones Refresh </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16/03/2020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7834030"/>
                  </a:ext>
                </a:extLst>
              </a:tr>
              <a:tr h="136991">
                <a:tc>
                  <a:txBody>
                    <a:bodyPr/>
                    <a:lstStyle/>
                    <a:p>
                      <a:pPr marL="0" algn="l" fontAlgn="t"/>
                      <a:r>
                        <a:rPr lang="en-GB" sz="900" b="0" i="0" u="none" strike="noStrike">
                          <a:solidFill>
                            <a:srgbClr val="000000"/>
                          </a:solidFill>
                          <a:effectLst/>
                          <a:latin typeface="+mj-lt"/>
                          <a:ea typeface="+mn-ea"/>
                          <a:cs typeface="+mn-cs"/>
                        </a:rPr>
                        <a:t>Remove MPAS Interface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29/04/2020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0396467"/>
                  </a:ext>
                </a:extLst>
              </a:tr>
              <a:tr h="136991">
                <a:tc>
                  <a:txBody>
                    <a:bodyPr/>
                    <a:lstStyle/>
                    <a:p>
                      <a:pPr marL="0" algn="l" fontAlgn="t"/>
                      <a:r>
                        <a:rPr lang="en-US" sz="900" b="0" i="0" u="none" strike="noStrike" err="1">
                          <a:solidFill>
                            <a:srgbClr val="000000"/>
                          </a:solidFill>
                          <a:effectLst/>
                          <a:latin typeface="+mj-lt"/>
                          <a:ea typeface="+mn-ea"/>
                          <a:cs typeface="+mn-cs"/>
                        </a:rPr>
                        <a:t>DSP_Specific</a:t>
                      </a:r>
                      <a:r>
                        <a:rPr lang="en-US" sz="900" b="0" i="0" u="none" strike="noStrike">
                          <a:solidFill>
                            <a:srgbClr val="000000"/>
                          </a:solidFill>
                          <a:effectLst/>
                          <a:latin typeface="+mj-lt"/>
                          <a:ea typeface="+mn-ea"/>
                          <a:cs typeface="+mn-cs"/>
                        </a:rPr>
                        <a:t>_ SIT_ </a:t>
                      </a:r>
                      <a:r>
                        <a:rPr lang="en-US" sz="900" b="0" i="0" u="none" strike="noStrike" err="1">
                          <a:solidFill>
                            <a:srgbClr val="000000"/>
                          </a:solidFill>
                          <a:effectLst/>
                          <a:latin typeface="+mj-lt"/>
                          <a:ea typeface="+mn-ea"/>
                          <a:cs typeface="+mn-cs"/>
                        </a:rPr>
                        <a:t>Functional_Exit_Criteria</a:t>
                      </a:r>
                      <a:endParaRPr lang="en-US" sz="900" b="0" i="0" u="none" strike="noStrike">
                        <a:solidFill>
                          <a:srgbClr val="000000"/>
                        </a:solidFill>
                        <a:effectLst/>
                        <a:latin typeface="+mj-lt"/>
                        <a:ea typeface="+mn-ea"/>
                        <a:cs typeface="+mn-cs"/>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CR-D023</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29/05/2020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5421300"/>
                  </a:ext>
                </a:extLst>
              </a:tr>
              <a:tr h="136991">
                <a:tc>
                  <a:txBody>
                    <a:bodyPr/>
                    <a:lstStyle/>
                    <a:p>
                      <a:pPr marL="0" algn="l" fontAlgn="t"/>
                      <a:r>
                        <a:rPr lang="en-GB" sz="900" b="0" i="0" u="none" strike="noStrike">
                          <a:solidFill>
                            <a:srgbClr val="000000"/>
                          </a:solidFill>
                          <a:effectLst/>
                          <a:latin typeface="+mj-lt"/>
                          <a:ea typeface="+mn-ea"/>
                          <a:cs typeface="+mn-cs"/>
                        </a:rPr>
                        <a:t>Changes to support enhanced Solar arrangements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CR-D025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0068183"/>
                  </a:ext>
                </a:extLst>
              </a:tr>
              <a:tr h="136991">
                <a:tc>
                  <a:txBody>
                    <a:bodyPr/>
                    <a:lstStyle/>
                    <a:p>
                      <a:pPr marL="0" algn="l" fontAlgn="t"/>
                      <a:r>
                        <a:rPr lang="en-US" sz="900" b="0" i="0" u="none" strike="noStrike">
                          <a:solidFill>
                            <a:srgbClr val="000000"/>
                          </a:solidFill>
                          <a:effectLst/>
                          <a:latin typeface="+mj-lt"/>
                          <a:ea typeface="+mn-ea"/>
                          <a:cs typeface="+mn-cs"/>
                        </a:rPr>
                        <a:t>CSS Role-based access control (RBAC)</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24/07/2020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314440"/>
                  </a:ext>
                </a:extLst>
              </a:tr>
              <a:tr h="136991">
                <a:tc>
                  <a:txBody>
                    <a:bodyPr/>
                    <a:lstStyle/>
                    <a:p>
                      <a:pPr marL="0" algn="l" fontAlgn="t"/>
                      <a:r>
                        <a:rPr lang="en-US" sz="900" b="0" i="0" u="none" strike="noStrike">
                          <a:solidFill>
                            <a:srgbClr val="000000"/>
                          </a:solidFill>
                          <a:effectLst/>
                          <a:latin typeface="+mj-lt"/>
                          <a:ea typeface="+mn-ea"/>
                          <a:cs typeface="+mn-cs"/>
                        </a:rPr>
                        <a:t>A Quality Analysis Activity of the Data being used for the DMT Non-Functional Test Phase​​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7581971"/>
                  </a:ext>
                </a:extLst>
              </a:tr>
              <a:tr h="136991">
                <a:tc>
                  <a:txBody>
                    <a:bodyPr/>
                    <a:lstStyle/>
                    <a:p>
                      <a:pPr marL="0" algn="l" fontAlgn="t"/>
                      <a:r>
                        <a:rPr lang="en-US" sz="900" b="0" i="0" u="none" strike="noStrike">
                          <a:solidFill>
                            <a:srgbClr val="000000"/>
                          </a:solidFill>
                          <a:effectLst/>
                          <a:latin typeface="+mj-lt"/>
                          <a:ea typeface="+mn-ea"/>
                          <a:cs typeface="+mn-cs"/>
                        </a:rPr>
                        <a:t>CSS Change from UTC to Local Time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22/09/2020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6559762"/>
                  </a:ext>
                </a:extLst>
              </a:tr>
              <a:tr h="136991">
                <a:tc>
                  <a:txBody>
                    <a:bodyPr/>
                    <a:lstStyle/>
                    <a:p>
                      <a:pPr marL="0" algn="l" fontAlgn="t"/>
                      <a:r>
                        <a:rPr lang="fr-FR" sz="900" b="0" i="0" u="none" strike="noStrike" err="1">
                          <a:solidFill>
                            <a:srgbClr val="000000"/>
                          </a:solidFill>
                          <a:effectLst/>
                          <a:latin typeface="+mj-lt"/>
                          <a:ea typeface="+mn-ea"/>
                          <a:cs typeface="+mn-cs"/>
                        </a:rPr>
                        <a:t>Xoserve</a:t>
                      </a:r>
                      <a:r>
                        <a:rPr lang="fr-FR" sz="900" b="0" i="0" u="none" strike="noStrike">
                          <a:solidFill>
                            <a:srgbClr val="000000"/>
                          </a:solidFill>
                          <a:effectLst/>
                          <a:latin typeface="+mj-lt"/>
                          <a:ea typeface="+mn-ea"/>
                          <a:cs typeface="+mn-cs"/>
                        </a:rPr>
                        <a:t> CR for DES AI Removal</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24/09/2020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0309836"/>
                  </a:ext>
                </a:extLst>
              </a:tr>
              <a:tr h="136991">
                <a:tc>
                  <a:txBody>
                    <a:bodyPr/>
                    <a:lstStyle/>
                    <a:p>
                      <a:pPr marL="0" algn="l" fontAlgn="t"/>
                      <a:r>
                        <a:rPr lang="en-US" sz="900" b="0" i="0" u="none" strike="noStrike">
                          <a:solidFill>
                            <a:srgbClr val="000000"/>
                          </a:solidFill>
                          <a:effectLst/>
                          <a:latin typeface="+mj-lt"/>
                          <a:ea typeface="+mn-ea"/>
                          <a:cs typeface="+mn-cs"/>
                        </a:rPr>
                        <a:t>Provide_CSS_RegistrationID_to_LPs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06/10/2020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5427181"/>
                  </a:ext>
                </a:extLst>
              </a:tr>
              <a:tr h="136991">
                <a:tc>
                  <a:txBody>
                    <a:bodyPr/>
                    <a:lstStyle/>
                    <a:p>
                      <a:pPr marL="0" algn="l" fontAlgn="t"/>
                      <a:r>
                        <a:rPr lang="en-GB" sz="900" b="0" i="0" u="none" strike="noStrike">
                          <a:solidFill>
                            <a:srgbClr val="000000"/>
                          </a:solidFill>
                          <a:effectLst/>
                          <a:latin typeface="+mj-lt"/>
                          <a:ea typeface="+mn-ea"/>
                          <a:cs typeface="+mn-cs"/>
                        </a:rPr>
                        <a:t>UEPT Tranche Regulatory Change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CR-D040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N/A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263028"/>
                  </a:ext>
                </a:extLst>
              </a:tr>
              <a:tr h="136991">
                <a:tc>
                  <a:txBody>
                    <a:bodyPr/>
                    <a:lstStyle/>
                    <a:p>
                      <a:pPr marL="0" algn="l" fontAlgn="t"/>
                      <a:r>
                        <a:rPr lang="en-US" sz="900" b="0" i="0" u="none" strike="noStrike">
                          <a:solidFill>
                            <a:srgbClr val="000000"/>
                          </a:solidFill>
                          <a:effectLst/>
                          <a:latin typeface="+mj-lt"/>
                          <a:ea typeface="+mn-ea"/>
                          <a:cs typeface="+mn-cs"/>
                        </a:rPr>
                        <a:t>NCT-0073 Functional Script Master Changes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CR-D041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25/09/2020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3268397"/>
                  </a:ext>
                </a:extLst>
              </a:tr>
              <a:tr h="136991">
                <a:tc>
                  <a:txBody>
                    <a:bodyPr/>
                    <a:lstStyle/>
                    <a:p>
                      <a:pPr marL="0" algn="l" fontAlgn="b"/>
                      <a:r>
                        <a:rPr lang="en-US" sz="900" b="0" i="0" u="none" strike="noStrike">
                          <a:solidFill>
                            <a:srgbClr val="000000"/>
                          </a:solidFill>
                          <a:effectLst/>
                          <a:latin typeface="+mj-lt"/>
                          <a:ea typeface="+mn-ea"/>
                          <a:cs typeface="+mn-cs"/>
                        </a:rPr>
                        <a:t> Update to the End to End Testing Plan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900" b="0" i="0" u="none" strike="noStrike">
                          <a:solidFill>
                            <a:srgbClr val="000000"/>
                          </a:solidFill>
                          <a:effectLst/>
                          <a:latin typeface="+mj-lt"/>
                          <a:ea typeface="+mn-ea"/>
                          <a:cs typeface="+mn-cs"/>
                        </a:rPr>
                        <a:t>CR-D043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900" b="0" i="0" u="none" strike="noStrike">
                          <a:solidFill>
                            <a:srgbClr val="000000"/>
                          </a:solidFill>
                          <a:effectLst/>
                          <a:latin typeface="+mj-lt"/>
                          <a:ea typeface="+mn-ea"/>
                          <a:cs typeface="+mn-cs"/>
                        </a:rPr>
                        <a:t>05/10/2020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8158442"/>
                  </a:ext>
                </a:extLst>
              </a:tr>
              <a:tr h="136991">
                <a:tc>
                  <a:txBody>
                    <a:bodyPr/>
                    <a:lstStyle/>
                    <a:p>
                      <a:pPr algn="l" fontAlgn="b"/>
                      <a:r>
                        <a:rPr lang="en-US" sz="900" b="0" i="0" u="none" strike="noStrike">
                          <a:solidFill>
                            <a:srgbClr val="000000"/>
                          </a:solidFill>
                          <a:effectLst/>
                          <a:latin typeface="+mj-lt"/>
                          <a:ea typeface="+mn-ea"/>
                          <a:cs typeface="+mn-cs"/>
                        </a:rPr>
                        <a:t>Request For a New DMT Environment for DMT Live Rehearsal</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23/10/2020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3753599"/>
                  </a:ext>
                </a:extLst>
              </a:tr>
              <a:tr h="136991">
                <a:tc>
                  <a:txBody>
                    <a:bodyPr/>
                    <a:lstStyle/>
                    <a:p>
                      <a:pPr algn="l" fontAlgn="b"/>
                      <a:r>
                        <a:rPr lang="en-US" sz="900" b="0" i="0" u="none" strike="noStrike">
                          <a:solidFill>
                            <a:srgbClr val="000000"/>
                          </a:solidFill>
                          <a:effectLst/>
                          <a:latin typeface="+mj-lt"/>
                          <a:ea typeface="+mn-ea"/>
                          <a:cs typeface="+mn-cs"/>
                        </a:rPr>
                        <a:t>NC-0079 Adding Post Load Integrity Check Document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09/11/2020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7446940"/>
                  </a:ext>
                </a:extLst>
              </a:tr>
              <a:tr h="136991">
                <a:tc>
                  <a:txBody>
                    <a:bodyPr/>
                    <a:lstStyle/>
                    <a:p>
                      <a:pPr algn="l" fontAlgn="b"/>
                      <a:r>
                        <a:rPr lang="en-US" sz="900" b="0" i="0" u="none" strike="noStrike">
                          <a:solidFill>
                            <a:srgbClr val="000000"/>
                          </a:solidFill>
                          <a:effectLst/>
                          <a:latin typeface="+mj-lt"/>
                          <a:ea typeface="+mn-ea"/>
                          <a:cs typeface="+mn-cs"/>
                        </a:rPr>
                        <a:t>Uplift to the Code of Connection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CR-0046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09/11/2020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158325"/>
                  </a:ext>
                </a:extLst>
              </a:tr>
              <a:tr h="136991">
                <a:tc>
                  <a:txBody>
                    <a:bodyPr/>
                    <a:lstStyle/>
                    <a:p>
                      <a:pPr algn="l" fontAlgn="b"/>
                      <a:r>
                        <a:rPr lang="en-US" sz="900" b="0" i="0" u="none" strike="noStrike">
                          <a:solidFill>
                            <a:srgbClr val="000000"/>
                          </a:solidFill>
                          <a:effectLst/>
                          <a:latin typeface="+mj-lt"/>
                          <a:ea typeface="+mn-ea"/>
                          <a:cs typeface="+mn-cs"/>
                        </a:rPr>
                        <a:t>Correctional Changes to MAD Log v2.0 &amp; POAP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13/11/2020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8710997"/>
                  </a:ext>
                </a:extLst>
              </a:tr>
              <a:tr h="136991">
                <a:tc>
                  <a:txBody>
                    <a:bodyPr/>
                    <a:lstStyle/>
                    <a:p>
                      <a:pPr algn="l" fontAlgn="b"/>
                      <a:r>
                        <a:rPr lang="en-US" sz="900" b="0" i="0" u="none" strike="noStrike">
                          <a:solidFill>
                            <a:srgbClr val="000000"/>
                          </a:solidFill>
                          <a:effectLst/>
                          <a:latin typeface="+mj-lt"/>
                          <a:ea typeface="+mn-ea"/>
                          <a:cs typeface="+mn-cs"/>
                        </a:rPr>
                        <a:t>Changes to Data Milestones in MAD Log v2.0 &amp; POAP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09/11/2020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9222981"/>
                  </a:ext>
                </a:extLst>
              </a:tr>
              <a:tr h="136991">
                <a:tc>
                  <a:txBody>
                    <a:bodyPr/>
                    <a:lstStyle/>
                    <a:p>
                      <a:pPr algn="l" fontAlgn="b"/>
                      <a:r>
                        <a:rPr lang="en-US" sz="900" b="0" i="0" u="none" strike="noStrike">
                          <a:solidFill>
                            <a:srgbClr val="000000"/>
                          </a:solidFill>
                          <a:effectLst/>
                          <a:latin typeface="+mj-lt"/>
                          <a:ea typeface="+mn-ea"/>
                          <a:cs typeface="+mn-cs"/>
                        </a:rPr>
                        <a:t>Consequential Changes to Testing Milestones in MAD Log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13/11/2020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372966"/>
                  </a:ext>
                </a:extLst>
              </a:tr>
              <a:tr h="136991">
                <a:tc>
                  <a:txBody>
                    <a:bodyPr/>
                    <a:lstStyle/>
                    <a:p>
                      <a:pPr algn="l" fontAlgn="b"/>
                      <a:r>
                        <a:rPr lang="en-US" sz="900" b="0" i="0" u="none" strike="noStrike">
                          <a:solidFill>
                            <a:srgbClr val="000000"/>
                          </a:solidFill>
                          <a:effectLst/>
                          <a:latin typeface="+mj-lt"/>
                          <a:ea typeface="+mn-ea"/>
                          <a:cs typeface="+mn-cs"/>
                        </a:rPr>
                        <a:t>CSS Environments for Faster Switching Enduring Service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CR-D050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7569194"/>
                  </a:ext>
                </a:extLst>
              </a:tr>
              <a:tr h="136991">
                <a:tc>
                  <a:txBody>
                    <a:bodyPr/>
                    <a:lstStyle/>
                    <a:p>
                      <a:pPr algn="l" fontAlgn="b"/>
                      <a:r>
                        <a:rPr lang="en-US" sz="900" b="0" i="0" u="none" strike="noStrike">
                          <a:solidFill>
                            <a:srgbClr val="000000"/>
                          </a:solidFill>
                          <a:effectLst/>
                          <a:latin typeface="+mj-lt"/>
                          <a:ea typeface="+mn-ea"/>
                          <a:cs typeface="+mn-cs"/>
                        </a:rPr>
                        <a:t>Changes to Data Validation Rules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CR-D051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30/11/2020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2388377"/>
                  </a:ext>
                </a:extLst>
              </a:tr>
            </a:tbl>
          </a:graphicData>
        </a:graphic>
      </p:graphicFrame>
    </p:spTree>
    <p:extLst>
      <p:ext uri="{BB962C8B-B14F-4D97-AF65-F5344CB8AC3E}">
        <p14:creationId xmlns:p14="http://schemas.microsoft.com/office/powerpoint/2010/main" val="23145869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a:solidFill>
                  <a:schemeClr val="accent1"/>
                </a:solidFill>
                <a:latin typeface="+mn-lt"/>
                <a:cs typeface="Arial"/>
              </a:rPr>
              <a:t>Switching Programme CR Position – CRs not impacting </a:t>
            </a:r>
            <a:r>
              <a:rPr lang="en-GB" sz="1998" err="1">
                <a:solidFill>
                  <a:schemeClr val="accent1"/>
                </a:solidFill>
                <a:latin typeface="+mn-lt"/>
                <a:cs typeface="Arial"/>
              </a:rPr>
              <a:t>Xoserve</a:t>
            </a:r>
            <a:r>
              <a:rPr lang="en-GB" sz="1998">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nvGraphicFramePr>
        <p:xfrm>
          <a:off x="5638" y="304899"/>
          <a:ext cx="9132724" cy="4838600"/>
        </p:xfrm>
        <a:graphic>
          <a:graphicData uri="http://schemas.openxmlformats.org/drawingml/2006/table">
            <a:tbl>
              <a:tblPr firstRow="1" bandRow="1">
                <a:tableStyleId>{5C22544A-7EE6-4342-B048-85BDC9FD1C3A}</a:tableStyleId>
              </a:tblPr>
              <a:tblGrid>
                <a:gridCol w="5982288">
                  <a:extLst>
                    <a:ext uri="{9D8B030D-6E8A-4147-A177-3AD203B41FA5}">
                      <a16:colId xmlns:a16="http://schemas.microsoft.com/office/drawing/2014/main" val="997061046"/>
                    </a:ext>
                  </a:extLst>
                </a:gridCol>
                <a:gridCol w="608848">
                  <a:extLst>
                    <a:ext uri="{9D8B030D-6E8A-4147-A177-3AD203B41FA5}">
                      <a16:colId xmlns:a16="http://schemas.microsoft.com/office/drawing/2014/main" val="2723771934"/>
                    </a:ext>
                  </a:extLst>
                </a:gridCol>
                <a:gridCol w="630088">
                  <a:extLst>
                    <a:ext uri="{9D8B030D-6E8A-4147-A177-3AD203B41FA5}">
                      <a16:colId xmlns:a16="http://schemas.microsoft.com/office/drawing/2014/main" val="194189712"/>
                    </a:ext>
                  </a:extLst>
                </a:gridCol>
                <a:gridCol w="1911500">
                  <a:extLst>
                    <a:ext uri="{9D8B030D-6E8A-4147-A177-3AD203B41FA5}">
                      <a16:colId xmlns:a16="http://schemas.microsoft.com/office/drawing/2014/main" val="3065248341"/>
                    </a:ext>
                  </a:extLst>
                </a:gridCol>
              </a:tblGrid>
              <a:tr h="98914">
                <a:tc>
                  <a:txBody>
                    <a:bodyPr/>
                    <a:lstStyle/>
                    <a:p>
                      <a:pPr algn="ctr" rtl="0" fontAlgn="ctr"/>
                      <a:r>
                        <a:rPr lang="en-GB" sz="600" b="1" i="0" u="none" strike="noStrike">
                          <a:solidFill>
                            <a:srgbClr val="FFFFFF"/>
                          </a:solidFill>
                          <a:effectLst/>
                          <a:latin typeface="+mj-lt"/>
                          <a:cs typeface="Arial" panose="020B0604020202020204" pitchFamily="34" charset="0"/>
                        </a:rPr>
                        <a:t>CR Name</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600" b="1" i="0" u="none" strike="noStrike">
                          <a:solidFill>
                            <a:srgbClr val="FFFFFF"/>
                          </a:solidFill>
                          <a:effectLst/>
                          <a:latin typeface="+mj-lt"/>
                          <a:cs typeface="Arial" panose="020B0604020202020204" pitchFamily="34" charset="0"/>
                        </a:rPr>
                        <a:t>CR Ref</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600" b="1" i="0" u="none" strike="noStrike">
                          <a:solidFill>
                            <a:srgbClr val="FFFFFF"/>
                          </a:solidFill>
                          <a:effectLst/>
                          <a:latin typeface="+mj-lt"/>
                          <a:cs typeface="Arial" panose="020B0604020202020204" pitchFamily="34" charset="0"/>
                        </a:rPr>
                        <a:t>Date Raised</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600" b="1" i="0" u="none" strike="noStrike">
                          <a:solidFill>
                            <a:srgbClr val="FFFFFF"/>
                          </a:solidFill>
                          <a:effectLst/>
                          <a:latin typeface="+mj-lt"/>
                          <a:cs typeface="Arial" panose="020B0604020202020204" pitchFamily="34" charset="0"/>
                        </a:rPr>
                        <a:t>Status</a:t>
                      </a:r>
                    </a:p>
                  </a:txBody>
                  <a:tcPr marL="4757" marR="4757" marT="4757" marB="0" anchor="ct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25364">
                <a:tc>
                  <a:txBody>
                    <a:bodyPr/>
                    <a:lstStyle/>
                    <a:p>
                      <a:pPr marL="0" algn="l" fontAlgn="t"/>
                      <a:r>
                        <a:rPr lang="en-US" sz="800" b="0" i="0" u="none" strike="noStrike">
                          <a:solidFill>
                            <a:srgbClr val="000000"/>
                          </a:solidFill>
                          <a:effectLst/>
                          <a:latin typeface="+mj-lt"/>
                          <a:ea typeface="+mn-ea"/>
                          <a:cs typeface="+mn-cs"/>
                        </a:rPr>
                        <a:t>Additional and Further Correctional Changes to MAD Log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05/12/2020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1819855"/>
                  </a:ext>
                </a:extLst>
              </a:tr>
              <a:tr h="125364">
                <a:tc>
                  <a:txBody>
                    <a:bodyPr/>
                    <a:lstStyle/>
                    <a:p>
                      <a:pPr marL="0" algn="l" fontAlgn="t"/>
                      <a:r>
                        <a:rPr lang="en-US" sz="800" b="0" i="0" u="none" strike="noStrike">
                          <a:solidFill>
                            <a:srgbClr val="000000"/>
                          </a:solidFill>
                          <a:effectLst/>
                          <a:latin typeface="+mj-lt"/>
                          <a:ea typeface="+mn-ea"/>
                          <a:cs typeface="+mn-cs"/>
                        </a:rPr>
                        <a:t> Additional Onward Dependencies for MAD Log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18/12/2020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3978725"/>
                  </a:ext>
                </a:extLst>
              </a:tr>
              <a:tr h="125364">
                <a:tc>
                  <a:txBody>
                    <a:bodyPr/>
                    <a:lstStyle/>
                    <a:p>
                      <a:pPr marL="0" algn="l" fontAlgn="t"/>
                      <a:r>
                        <a:rPr lang="en-US" sz="800" b="0" i="0" u="none" strike="noStrike">
                          <a:solidFill>
                            <a:srgbClr val="000000"/>
                          </a:solidFill>
                          <a:effectLst/>
                          <a:latin typeface="+mj-lt"/>
                          <a:ea typeface="+mn-ea"/>
                          <a:cs typeface="+mn-cs"/>
                        </a:rPr>
                        <a:t>Changing from </a:t>
                      </a:r>
                      <a:r>
                        <a:rPr lang="en-US" sz="800" b="0" i="0" u="none" strike="noStrike" err="1">
                          <a:solidFill>
                            <a:srgbClr val="000000"/>
                          </a:solidFill>
                          <a:effectLst/>
                          <a:latin typeface="+mj-lt"/>
                          <a:ea typeface="+mn-ea"/>
                          <a:cs typeface="+mn-cs"/>
                        </a:rPr>
                        <a:t>GetOrganised</a:t>
                      </a:r>
                      <a:r>
                        <a:rPr lang="en-US" sz="800" b="0" i="0" u="none" strike="noStrike">
                          <a:solidFill>
                            <a:srgbClr val="000000"/>
                          </a:solidFill>
                          <a:effectLst/>
                          <a:latin typeface="+mj-lt"/>
                          <a:ea typeface="+mn-ea"/>
                          <a:cs typeface="+mn-cs"/>
                        </a:rPr>
                        <a:t> to Landmark SFTP for SI receiving files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18/12/2020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7307117"/>
                  </a:ext>
                </a:extLst>
              </a:tr>
              <a:tr h="125364">
                <a:tc>
                  <a:txBody>
                    <a:bodyPr/>
                    <a:lstStyle/>
                    <a:p>
                      <a:pPr marL="0" algn="l" fontAlgn="t"/>
                      <a:r>
                        <a:rPr lang="en-US" sz="800" b="0" i="0" u="none" strike="noStrike">
                          <a:solidFill>
                            <a:srgbClr val="000000"/>
                          </a:solidFill>
                          <a:effectLst/>
                          <a:latin typeface="+mj-lt"/>
                          <a:ea typeface="+mn-ea"/>
                          <a:cs typeface="+mn-cs"/>
                        </a:rPr>
                        <a:t>Amendments to the Data Cleansing Catalogue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18/12/2020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145533"/>
                  </a:ext>
                </a:extLst>
              </a:tr>
              <a:tr h="125364">
                <a:tc>
                  <a:txBody>
                    <a:bodyPr/>
                    <a:lstStyle/>
                    <a:p>
                      <a:pPr marL="0" algn="l" fontAlgn="t"/>
                      <a:r>
                        <a:rPr lang="en-GB" sz="800" b="0" i="0" u="none" strike="noStrike">
                          <a:solidFill>
                            <a:srgbClr val="000000"/>
                          </a:solidFill>
                          <a:effectLst/>
                          <a:latin typeface="+mj-lt"/>
                          <a:ea typeface="+mn-ea"/>
                          <a:cs typeface="+mn-cs"/>
                        </a:rPr>
                        <a:t>MAD Log Changes for UIT Environment Verification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25/01/2021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6679076"/>
                  </a:ext>
                </a:extLst>
              </a:tr>
              <a:tr h="125364">
                <a:tc>
                  <a:txBody>
                    <a:bodyPr/>
                    <a:lstStyle/>
                    <a:p>
                      <a:pPr marL="0" algn="l" fontAlgn="t"/>
                      <a:r>
                        <a:rPr lang="en-GB" sz="800" b="0" i="0" u="none" strike="noStrike">
                          <a:solidFill>
                            <a:srgbClr val="000000"/>
                          </a:solidFill>
                          <a:effectLst/>
                          <a:latin typeface="+mj-lt"/>
                          <a:ea typeface="+mn-ea"/>
                          <a:cs typeface="+mn-cs"/>
                        </a:rPr>
                        <a:t>Discontinuance of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Consequential Change Market Trials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25/01/2021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292496"/>
                  </a:ext>
                </a:extLst>
              </a:tr>
              <a:tr h="125364">
                <a:tc>
                  <a:txBody>
                    <a:bodyPr/>
                    <a:lstStyle/>
                    <a:p>
                      <a:pPr marL="0" algn="l" fontAlgn="t"/>
                      <a:r>
                        <a:rPr lang="en-GB" sz="800" b="0" i="0" u="none" strike="noStrike">
                          <a:solidFill>
                            <a:srgbClr val="000000"/>
                          </a:solidFill>
                          <a:effectLst/>
                          <a:latin typeface="+mj-lt"/>
                          <a:ea typeface="+mn-ea"/>
                          <a:cs typeface="+mn-cs"/>
                        </a:rPr>
                        <a:t>Uplift to SMS </a:t>
                      </a:r>
                      <a:r>
                        <a:rPr lang="en-GB" sz="800" b="0" i="0" u="none" strike="noStrike" err="1">
                          <a:solidFill>
                            <a:srgbClr val="000000"/>
                          </a:solidFill>
                          <a:effectLst/>
                          <a:latin typeface="+mj-lt"/>
                          <a:ea typeface="+mn-ea"/>
                          <a:cs typeface="+mn-cs"/>
                        </a:rPr>
                        <a:t>CoCo</a:t>
                      </a:r>
                      <a:endParaRPr lang="en-GB" sz="800" b="0" i="0" u="none" strike="noStrike">
                        <a:solidFill>
                          <a:srgbClr val="000000"/>
                        </a:solidFill>
                        <a:effectLst/>
                        <a:latin typeface="+mj-lt"/>
                        <a:ea typeface="+mn-ea"/>
                        <a:cs typeface="+mn-cs"/>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4766892"/>
                  </a:ext>
                </a:extLst>
              </a:tr>
              <a:tr h="125364">
                <a:tc>
                  <a:txBody>
                    <a:bodyPr/>
                    <a:lstStyle/>
                    <a:p>
                      <a:pPr marL="0" algn="l" fontAlgn="t"/>
                      <a:r>
                        <a:rPr lang="en-US" sz="800" b="0" i="0" u="none" strike="noStrike">
                          <a:solidFill>
                            <a:srgbClr val="000000"/>
                          </a:solidFill>
                          <a:effectLst/>
                          <a:latin typeface="+mj-lt"/>
                          <a:ea typeface="+mn-ea"/>
                          <a:cs typeface="+mn-cs"/>
                        </a:rPr>
                        <a:t>Changes to SIT Functional Test Scenarios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6645978"/>
                  </a:ext>
                </a:extLst>
              </a:tr>
              <a:tr h="125364">
                <a:tc>
                  <a:txBody>
                    <a:bodyPr/>
                    <a:lstStyle/>
                    <a:p>
                      <a:pPr marL="0" algn="l" fontAlgn="t"/>
                      <a:r>
                        <a:rPr lang="en-US" sz="800" b="0" i="0" u="none" strike="noStrike">
                          <a:solidFill>
                            <a:srgbClr val="000000"/>
                          </a:solidFill>
                          <a:effectLst/>
                          <a:latin typeface="+mj-lt"/>
                          <a:ea typeface="+mn-ea"/>
                          <a:cs typeface="+mn-cs"/>
                        </a:rPr>
                        <a:t>Uplift to the Code of Connection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2429578"/>
                  </a:ext>
                </a:extLst>
              </a:tr>
              <a:tr h="125364">
                <a:tc>
                  <a:txBody>
                    <a:bodyPr/>
                    <a:lstStyle/>
                    <a:p>
                      <a:pPr marL="0" algn="l" fontAlgn="t"/>
                      <a:r>
                        <a:rPr lang="en-GB" sz="800" b="0" i="0" u="none" strike="noStrike">
                          <a:solidFill>
                            <a:srgbClr val="000000"/>
                          </a:solidFill>
                          <a:effectLst/>
                          <a:latin typeface="+mj-lt"/>
                          <a:ea typeface="+mn-ea"/>
                          <a:cs typeface="+mn-cs"/>
                        </a:rPr>
                        <a:t>In-Flight Reg ID Dissemination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0119597"/>
                  </a:ext>
                </a:extLst>
              </a:tr>
              <a:tr h="125364">
                <a:tc>
                  <a:txBody>
                    <a:bodyPr/>
                    <a:lstStyle/>
                    <a:p>
                      <a:pPr marL="0" algn="l" fontAlgn="t"/>
                      <a:r>
                        <a:rPr lang="en-US" sz="800" b="0" i="0" u="none" strike="noStrike">
                          <a:solidFill>
                            <a:srgbClr val="000000"/>
                          </a:solidFill>
                          <a:effectLst/>
                          <a:latin typeface="+mj-lt"/>
                          <a:ea typeface="+mn-ea"/>
                          <a:cs typeface="+mn-cs"/>
                        </a:rPr>
                        <a:t>Uplift to the CSS Business Data Validation Rules Doc</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19/03/2021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8383601"/>
                  </a:ext>
                </a:extLst>
              </a:tr>
              <a:tr h="125364">
                <a:tc>
                  <a:txBody>
                    <a:bodyPr/>
                    <a:lstStyle/>
                    <a:p>
                      <a:pPr marL="0" algn="l" fontAlgn="t"/>
                      <a:r>
                        <a:rPr lang="en-US" sz="800" b="0" i="0" u="none" strike="noStrike">
                          <a:solidFill>
                            <a:srgbClr val="000000"/>
                          </a:solidFill>
                          <a:effectLst/>
                          <a:latin typeface="+mj-lt"/>
                          <a:ea typeface="+mn-ea"/>
                          <a:cs typeface="+mn-cs"/>
                        </a:rPr>
                        <a:t>Uplift to the CSS Interface Specification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8243526"/>
                  </a:ext>
                </a:extLst>
              </a:tr>
              <a:tr h="125364">
                <a:tc>
                  <a:txBody>
                    <a:bodyPr/>
                    <a:lstStyle/>
                    <a:p>
                      <a:pPr marL="0" algn="l" fontAlgn="t"/>
                      <a:r>
                        <a:rPr lang="en-US" sz="800" b="0" i="0" u="none" strike="noStrike">
                          <a:solidFill>
                            <a:srgbClr val="000000"/>
                          </a:solidFill>
                          <a:effectLst/>
                          <a:latin typeface="+mj-lt"/>
                          <a:ea typeface="+mn-ea"/>
                          <a:cs typeface="+mn-cs"/>
                        </a:rPr>
                        <a:t>REL Dissemination to </a:t>
                      </a:r>
                      <a:r>
                        <a:rPr lang="en-US" sz="800" b="0" i="0" u="none" strike="noStrike" err="1">
                          <a:solidFill>
                            <a:srgbClr val="000000"/>
                          </a:solidFill>
                          <a:effectLst/>
                          <a:latin typeface="+mj-lt"/>
                          <a:ea typeface="+mn-ea"/>
                          <a:cs typeface="+mn-cs"/>
                        </a:rPr>
                        <a:t>iDNO</a:t>
                      </a:r>
                      <a:r>
                        <a:rPr lang="en-US" sz="800" b="0" i="0" u="none" strike="noStrike">
                          <a:solidFill>
                            <a:srgbClr val="000000"/>
                          </a:solidFill>
                          <a:effectLst/>
                          <a:latin typeface="+mj-lt"/>
                          <a:ea typeface="+mn-ea"/>
                          <a:cs typeface="+mn-cs"/>
                        </a:rPr>
                        <a:t> and DNO</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9279146"/>
                  </a:ext>
                </a:extLst>
              </a:tr>
              <a:tr h="250728">
                <a:tc>
                  <a:txBody>
                    <a:bodyPr/>
                    <a:lstStyle/>
                    <a:p>
                      <a:pPr marL="0" algn="l" fontAlgn="t"/>
                      <a:r>
                        <a:rPr lang="en-US" sz="800" b="0" i="0" u="none" strike="noStrike">
                          <a:solidFill>
                            <a:srgbClr val="000000"/>
                          </a:solidFill>
                          <a:effectLst/>
                          <a:latin typeface="+mj-lt"/>
                          <a:ea typeface="+mn-ea"/>
                          <a:cs typeface="+mn-cs"/>
                        </a:rPr>
                        <a:t>Removal of UEPT Stage 1 Data Allocation and Verification for Tranche 3 and 4 Participants and delivery acceleration of Stage 2 Data Allocation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CR-D070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3407437"/>
                  </a:ext>
                </a:extLst>
              </a:tr>
              <a:tr h="125364">
                <a:tc>
                  <a:txBody>
                    <a:bodyPr/>
                    <a:lstStyle/>
                    <a:p>
                      <a:pPr marL="0" algn="l" fontAlgn="t"/>
                      <a:r>
                        <a:rPr lang="en-US" sz="800" b="0" i="0" u="none" strike="noStrike">
                          <a:solidFill>
                            <a:srgbClr val="000000"/>
                          </a:solidFill>
                          <a:effectLst/>
                          <a:latin typeface="+mj-lt"/>
                          <a:ea typeface="+mn-ea"/>
                          <a:cs typeface="+mn-cs"/>
                        </a:rPr>
                        <a:t>Re-align Switching Programme Response SLAs with Xoserve response SLAs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CR-D072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07/05/2021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6653322"/>
                  </a:ext>
                </a:extLst>
              </a:tr>
              <a:tr h="125364">
                <a:tc>
                  <a:txBody>
                    <a:bodyPr/>
                    <a:lstStyle/>
                    <a:p>
                      <a:pPr marL="0" algn="l" fontAlgn="t"/>
                      <a:r>
                        <a:rPr lang="en-US" sz="800" b="0" i="0" u="none" strike="noStrike">
                          <a:solidFill>
                            <a:srgbClr val="000000"/>
                          </a:solidFill>
                          <a:effectLst/>
                          <a:latin typeface="+mj-lt"/>
                          <a:ea typeface="+mn-ea"/>
                          <a:cs typeface="+mn-cs"/>
                        </a:rPr>
                        <a:t>Changes to MAD Log v2.2 to rectify incorrect milestone descriptions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CR-D074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6927323"/>
                  </a:ext>
                </a:extLst>
              </a:tr>
              <a:tr h="125364">
                <a:tc>
                  <a:txBody>
                    <a:bodyPr/>
                    <a:lstStyle/>
                    <a:p>
                      <a:pPr marL="0" algn="l" fontAlgn="t"/>
                      <a:r>
                        <a:rPr lang="en-GB" sz="800" b="0" i="0" u="none" strike="noStrike">
                          <a:solidFill>
                            <a:srgbClr val="000000"/>
                          </a:solidFill>
                          <a:effectLst/>
                          <a:latin typeface="+mj-lt"/>
                          <a:ea typeface="+mn-ea"/>
                          <a:cs typeface="+mn-cs"/>
                        </a:rPr>
                        <a:t>Update Service Management Baseline Requirement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CR-D076</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20/04/2021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0152147"/>
                  </a:ext>
                </a:extLst>
              </a:tr>
              <a:tr h="125364">
                <a:tc>
                  <a:txBody>
                    <a:bodyPr/>
                    <a:lstStyle/>
                    <a:p>
                      <a:pPr marL="0" algn="l" fontAlgn="t"/>
                      <a:r>
                        <a:rPr lang="en-US" sz="800" b="0" i="0" u="none" strike="noStrike">
                          <a:solidFill>
                            <a:srgbClr val="000000"/>
                          </a:solidFill>
                          <a:effectLst/>
                          <a:latin typeface="+mj-lt"/>
                          <a:ea typeface="+mn-ea"/>
                          <a:cs typeface="+mn-cs"/>
                        </a:rPr>
                        <a:t>Amend the Transition Testing Milestones TR210 &amp; TR220 for PUI Production Data Cuts v0.4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CR-D078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14/05/2021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6537156"/>
                  </a:ext>
                </a:extLst>
              </a:tr>
              <a:tr h="125364">
                <a:tc>
                  <a:txBody>
                    <a:bodyPr/>
                    <a:lstStyle/>
                    <a:p>
                      <a:pPr marL="0" algn="l" fontAlgn="t"/>
                      <a:r>
                        <a:rPr lang="en-US" sz="800" b="0" i="0" u="none" strike="noStrike">
                          <a:solidFill>
                            <a:srgbClr val="000000"/>
                          </a:solidFill>
                          <a:effectLst/>
                          <a:latin typeface="+mj-lt"/>
                          <a:ea typeface="+mn-ea"/>
                          <a:cs typeface="+mn-cs"/>
                        </a:rPr>
                        <a:t>Removal of SMS005 from UEPT Test Scenarios 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14/05/2021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4245056"/>
                  </a:ext>
                </a:extLst>
              </a:tr>
              <a:tr h="125364">
                <a:tc>
                  <a:txBody>
                    <a:bodyPr/>
                    <a:lstStyle/>
                    <a:p>
                      <a:pPr marL="0" algn="l" fontAlgn="t"/>
                      <a:r>
                        <a:rPr lang="en-US" sz="800" b="0" i="0" u="none" strike="noStrike">
                          <a:solidFill>
                            <a:srgbClr val="000000"/>
                          </a:solidFill>
                          <a:effectLst/>
                          <a:latin typeface="+mj-lt"/>
                          <a:ea typeface="+mn-ea"/>
                          <a:cs typeface="+mn-cs"/>
                        </a:rPr>
                        <a:t> Engagement for Early E2E Testing v0.2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14/05/2021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1341872"/>
                  </a:ext>
                </a:extLst>
              </a:tr>
              <a:tr h="125364">
                <a:tc>
                  <a:txBody>
                    <a:bodyPr/>
                    <a:lstStyle/>
                    <a:p>
                      <a:pPr marL="0" algn="l" fontAlgn="t"/>
                      <a:r>
                        <a:rPr lang="en-US" sz="800" b="0" i="0" u="none" strike="noStrike">
                          <a:solidFill>
                            <a:srgbClr val="000000"/>
                          </a:solidFill>
                          <a:effectLst/>
                          <a:latin typeface="+mj-lt"/>
                          <a:ea typeface="+mn-ea"/>
                          <a:cs typeface="+mn-cs"/>
                        </a:rPr>
                        <a:t>Change to Transition Stage 3 File-Based Migration Sequencing 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26/05/2021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4087473"/>
                  </a:ext>
                </a:extLst>
              </a:tr>
              <a:tr h="125364">
                <a:tc>
                  <a:txBody>
                    <a:bodyPr/>
                    <a:lstStyle/>
                    <a:p>
                      <a:pPr marL="0" algn="l" fontAlgn="t"/>
                      <a:r>
                        <a:rPr lang="en-US" sz="800" b="0" i="0" u="none" strike="noStrike">
                          <a:solidFill>
                            <a:srgbClr val="000000"/>
                          </a:solidFill>
                          <a:effectLst/>
                          <a:latin typeface="+mj-lt"/>
                          <a:ea typeface="+mn-ea"/>
                          <a:cs typeface="+mn-cs"/>
                        </a:rPr>
                        <a:t>Request for an additional Data Reconciliation Activity at the end of DMT Live Rehearsal Cycle 2 v0.2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01/06/2021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8032825"/>
                  </a:ext>
                </a:extLst>
              </a:tr>
              <a:tr h="238655">
                <a:tc>
                  <a:txBody>
                    <a:bodyPr/>
                    <a:lstStyle/>
                    <a:p>
                      <a:pPr marL="0" algn="l" fontAlgn="t"/>
                      <a:r>
                        <a:rPr lang="en-US" sz="800" b="0" i="0" u="none" strike="noStrike">
                          <a:solidFill>
                            <a:srgbClr val="000000"/>
                          </a:solidFill>
                          <a:effectLst/>
                          <a:latin typeface="+mj-lt"/>
                          <a:ea typeface="+mn-ea"/>
                          <a:cs typeface="+mn-cs"/>
                        </a:rPr>
                        <a:t>Update to UIT E2E Plan and Artefacts to incorporate the additional scope identified on the outcome of REL Gap Analysis v0.7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17/06/2021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5213109"/>
                  </a:ext>
                </a:extLst>
              </a:tr>
              <a:tr h="125364">
                <a:tc>
                  <a:txBody>
                    <a:bodyPr/>
                    <a:lstStyle/>
                    <a:p>
                      <a:pPr marL="0" algn="l" fontAlgn="t"/>
                      <a:r>
                        <a:rPr lang="en-US" sz="800" b="0" i="0" u="none" strike="noStrike">
                          <a:solidFill>
                            <a:srgbClr val="000000"/>
                          </a:solidFill>
                          <a:effectLst/>
                          <a:latin typeface="+mj-lt"/>
                          <a:ea typeface="+mn-ea"/>
                          <a:cs typeface="+mn-cs"/>
                        </a:rPr>
                        <a:t>Elevation of L2-TR070 (Transition Stage 1 Start) to a L1 milestone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04/06/2021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2098"/>
                  </a:ext>
                </a:extLst>
              </a:tr>
              <a:tr h="125364">
                <a:tc>
                  <a:txBody>
                    <a:bodyPr/>
                    <a:lstStyle/>
                    <a:p>
                      <a:pPr marL="0" algn="l" fontAlgn="t"/>
                      <a:r>
                        <a:rPr lang="en-US" sz="800" b="0" i="0" u="none" strike="noStrike">
                          <a:solidFill>
                            <a:srgbClr val="000000"/>
                          </a:solidFill>
                          <a:effectLst/>
                          <a:latin typeface="+mj-lt"/>
                          <a:ea typeface="+mn-ea"/>
                          <a:cs typeface="+mn-cs"/>
                        </a:rPr>
                        <a:t>NC-0107 Master Handover Pack Purpose Change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04/06/2021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2140284"/>
                  </a:ext>
                </a:extLst>
              </a:tr>
              <a:tr h="125364">
                <a:tc>
                  <a:txBody>
                    <a:bodyPr/>
                    <a:lstStyle/>
                    <a:p>
                      <a:pPr marL="0" algn="l" fontAlgn="t"/>
                      <a:r>
                        <a:rPr lang="en-GB" sz="800" b="0" i="0" u="none" strike="noStrike">
                          <a:solidFill>
                            <a:srgbClr val="000000"/>
                          </a:solidFill>
                          <a:effectLst/>
                          <a:latin typeface="+mj-lt"/>
                          <a:ea typeface="+mn-ea"/>
                          <a:cs typeface="+mn-cs"/>
                        </a:rPr>
                        <a:t>REC Code Manager Market Intelligence Reporting</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CR-D090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11/06/2021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8110140"/>
                  </a:ext>
                </a:extLst>
              </a:tr>
              <a:tr h="125364">
                <a:tc>
                  <a:txBody>
                    <a:bodyPr/>
                    <a:lstStyle/>
                    <a:p>
                      <a:pPr marL="0" algn="l" fontAlgn="t"/>
                      <a:r>
                        <a:rPr lang="en-US" sz="800" b="0" i="0" u="none" strike="noStrike">
                          <a:solidFill>
                            <a:srgbClr val="000000"/>
                          </a:solidFill>
                          <a:effectLst/>
                          <a:latin typeface="+mj-lt"/>
                          <a:ea typeface="+mn-ea"/>
                          <a:cs typeface="+mn-cs"/>
                        </a:rPr>
                        <a:t>Removal of Transition Test Artefacts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CR-D091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24/06/2021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5035956"/>
                  </a:ext>
                </a:extLst>
              </a:tr>
              <a:tr h="250728">
                <a:tc>
                  <a:txBody>
                    <a:bodyPr/>
                    <a:lstStyle/>
                    <a:p>
                      <a:pPr marL="0" algn="l" fontAlgn="t"/>
                      <a:r>
                        <a:rPr lang="en-US" sz="800" b="0" i="0" u="none" strike="noStrike">
                          <a:solidFill>
                            <a:srgbClr val="000000"/>
                          </a:solidFill>
                          <a:effectLst/>
                          <a:latin typeface="+mj-lt"/>
                          <a:ea typeface="+mn-ea"/>
                          <a:cs typeface="+mn-cs"/>
                        </a:rPr>
                        <a:t>Feasibility study on potential to update Domestic Premises Indicator (DPI) electricity flags to reflect license status during transition stages, 1, 2 &amp; 3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CR-D093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28/06/2021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348462"/>
                  </a:ext>
                </a:extLst>
              </a:tr>
              <a:tr h="125364">
                <a:tc>
                  <a:txBody>
                    <a:bodyPr/>
                    <a:lstStyle/>
                    <a:p>
                      <a:pPr marL="0" algn="l" fontAlgn="t"/>
                      <a:r>
                        <a:rPr lang="en-GB" sz="800" b="0" i="0" u="none" strike="noStrike">
                          <a:solidFill>
                            <a:srgbClr val="000000"/>
                          </a:solidFill>
                          <a:effectLst/>
                          <a:latin typeface="+mj-lt"/>
                          <a:ea typeface="+mn-ea"/>
                          <a:cs typeface="+mn-cs"/>
                        </a:rPr>
                        <a:t>Changes to Operational Testing</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CR-D094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28/06/2021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975057"/>
                  </a:ext>
                </a:extLst>
              </a:tr>
              <a:tr h="125364">
                <a:tc>
                  <a:txBody>
                    <a:bodyPr/>
                    <a:lstStyle/>
                    <a:p>
                      <a:pPr marL="0" algn="l" fontAlgn="t"/>
                      <a:r>
                        <a:rPr lang="en-US" sz="800" b="0" i="0" u="none" strike="noStrike">
                          <a:solidFill>
                            <a:srgbClr val="000000"/>
                          </a:solidFill>
                          <a:effectLst/>
                          <a:latin typeface="+mj-lt"/>
                          <a:ea typeface="+mn-ea"/>
                          <a:cs typeface="+mn-cs"/>
                        </a:rPr>
                        <a:t>Changes to milestone date for L3-TE720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CR-D096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29/07/2021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7690090"/>
                  </a:ext>
                </a:extLst>
              </a:tr>
              <a:tr h="125364">
                <a:tc>
                  <a:txBody>
                    <a:bodyPr/>
                    <a:lstStyle/>
                    <a:p>
                      <a:pPr marL="0" algn="l" fontAlgn="t"/>
                      <a:r>
                        <a:rPr lang="en-US" sz="800" b="0" i="0" u="none" strike="noStrike">
                          <a:solidFill>
                            <a:srgbClr val="000000"/>
                          </a:solidFill>
                          <a:effectLst/>
                          <a:latin typeface="+mj-lt"/>
                          <a:ea typeface="+mn-ea"/>
                          <a:cs typeface="+mn-cs"/>
                        </a:rPr>
                        <a:t>Continuation of support for UEPT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CR-D098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03/08/2021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6893484"/>
                  </a:ext>
                </a:extLst>
              </a:tr>
              <a:tr h="125364">
                <a:tc>
                  <a:txBody>
                    <a:bodyPr/>
                    <a:lstStyle/>
                    <a:p>
                      <a:pPr algn="l" fontAlgn="b"/>
                      <a:r>
                        <a:rPr lang="en-US" sz="800" b="0" i="0" u="none" strike="noStrike">
                          <a:solidFill>
                            <a:srgbClr val="000000"/>
                          </a:solidFill>
                          <a:effectLst/>
                          <a:latin typeface="+mj-lt"/>
                          <a:ea typeface="+mn-ea"/>
                          <a:cs typeface="+mn-cs"/>
                        </a:rPr>
                        <a:t>Further </a:t>
                      </a:r>
                      <a:r>
                        <a:rPr lang="en-US" sz="800" b="0" i="0" u="none" strike="noStrike" err="1">
                          <a:solidFill>
                            <a:srgbClr val="000000"/>
                          </a:solidFill>
                          <a:effectLst/>
                          <a:latin typeface="+mj-lt"/>
                          <a:ea typeface="+mn-ea"/>
                          <a:cs typeface="+mn-cs"/>
                        </a:rPr>
                        <a:t>consquential</a:t>
                      </a:r>
                      <a:r>
                        <a:rPr lang="en-US" sz="800" b="0" i="0" u="none" strike="noStrike">
                          <a:solidFill>
                            <a:srgbClr val="000000"/>
                          </a:solidFill>
                          <a:effectLst/>
                          <a:latin typeface="+mj-lt"/>
                          <a:ea typeface="+mn-ea"/>
                          <a:cs typeface="+mn-cs"/>
                        </a:rPr>
                        <a:t> changes to DB4 and related artefacts following CR-D071 v0.2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CR-D100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06/08/2021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4562668"/>
                  </a:ext>
                </a:extLst>
              </a:tr>
              <a:tr h="125364">
                <a:tc>
                  <a:txBody>
                    <a:bodyPr/>
                    <a:lstStyle/>
                    <a:p>
                      <a:pPr algn="l" fontAlgn="b"/>
                      <a:r>
                        <a:rPr lang="en-US" sz="800" b="0" i="0" u="none" strike="noStrike">
                          <a:solidFill>
                            <a:srgbClr val="000000"/>
                          </a:solidFill>
                          <a:effectLst/>
                          <a:latin typeface="+mj-lt"/>
                          <a:ea typeface="+mn-ea"/>
                          <a:cs typeface="+mn-cs"/>
                        </a:rPr>
                        <a:t>CSS Stage 1 ECOES Interface Specification Uplift to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CR-D102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17/08/2021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5461063"/>
                  </a:ext>
                </a:extLst>
              </a:tr>
              <a:tr h="238655">
                <a:tc>
                  <a:txBody>
                    <a:bodyPr/>
                    <a:lstStyle/>
                    <a:p>
                      <a:pPr algn="l" fontAlgn="b"/>
                      <a:r>
                        <a:rPr lang="en-US" sz="800" b="0" i="0" u="none" strike="noStrike">
                          <a:solidFill>
                            <a:srgbClr val="000000"/>
                          </a:solidFill>
                          <a:effectLst/>
                          <a:latin typeface="+mj-lt"/>
                          <a:ea typeface="+mn-ea"/>
                          <a:cs typeface="+mn-cs"/>
                        </a:rPr>
                        <a:t>Documentation only updates to NCT-0134 DMT Live Rehearsal Test Plan and NCD-0012 Data Migration Solution Design Catalogue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CR-D103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17/08/2021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6543792"/>
                  </a:ext>
                </a:extLst>
              </a:tr>
            </a:tbl>
          </a:graphicData>
        </a:graphic>
      </p:graphicFrame>
    </p:spTree>
    <p:extLst>
      <p:ext uri="{BB962C8B-B14F-4D97-AF65-F5344CB8AC3E}">
        <p14:creationId xmlns:p14="http://schemas.microsoft.com/office/powerpoint/2010/main" val="40477300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a:solidFill>
                  <a:schemeClr val="accent1"/>
                </a:solidFill>
                <a:latin typeface="+mn-lt"/>
                <a:cs typeface="Arial"/>
              </a:rPr>
              <a:t>Switching Programme CR Position – CRs not impacting </a:t>
            </a:r>
            <a:r>
              <a:rPr lang="en-GB" sz="1998" err="1">
                <a:solidFill>
                  <a:schemeClr val="accent1"/>
                </a:solidFill>
                <a:latin typeface="+mn-lt"/>
                <a:cs typeface="Arial"/>
              </a:rPr>
              <a:t>Xoserve</a:t>
            </a:r>
            <a:r>
              <a:rPr lang="en-GB" sz="1998">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nvGraphicFramePr>
        <p:xfrm>
          <a:off x="5638" y="383530"/>
          <a:ext cx="9120628" cy="4759957"/>
        </p:xfrm>
        <a:graphic>
          <a:graphicData uri="http://schemas.openxmlformats.org/drawingml/2006/table">
            <a:tbl>
              <a:tblPr firstRow="1" bandRow="1">
                <a:tableStyleId>{5C22544A-7EE6-4342-B048-85BDC9FD1C3A}</a:tableStyleId>
              </a:tblPr>
              <a:tblGrid>
                <a:gridCol w="5982288">
                  <a:extLst>
                    <a:ext uri="{9D8B030D-6E8A-4147-A177-3AD203B41FA5}">
                      <a16:colId xmlns:a16="http://schemas.microsoft.com/office/drawing/2014/main" val="997061046"/>
                    </a:ext>
                  </a:extLst>
                </a:gridCol>
                <a:gridCol w="501341">
                  <a:extLst>
                    <a:ext uri="{9D8B030D-6E8A-4147-A177-3AD203B41FA5}">
                      <a16:colId xmlns:a16="http://schemas.microsoft.com/office/drawing/2014/main" val="2723771934"/>
                    </a:ext>
                  </a:extLst>
                </a:gridCol>
                <a:gridCol w="737595">
                  <a:extLst>
                    <a:ext uri="{9D8B030D-6E8A-4147-A177-3AD203B41FA5}">
                      <a16:colId xmlns:a16="http://schemas.microsoft.com/office/drawing/2014/main" val="194189712"/>
                    </a:ext>
                  </a:extLst>
                </a:gridCol>
                <a:gridCol w="1899404">
                  <a:extLst>
                    <a:ext uri="{9D8B030D-6E8A-4147-A177-3AD203B41FA5}">
                      <a16:colId xmlns:a16="http://schemas.microsoft.com/office/drawing/2014/main" val="3065248341"/>
                    </a:ext>
                  </a:extLst>
                </a:gridCol>
              </a:tblGrid>
              <a:tr h="212306">
                <a:tc>
                  <a:txBody>
                    <a:bodyPr/>
                    <a:lstStyle/>
                    <a:p>
                      <a:pPr algn="ctr" rtl="0" fontAlgn="ctr"/>
                      <a:r>
                        <a:rPr lang="en-GB" sz="800" b="1" i="0" u="none" strike="noStrike">
                          <a:solidFill>
                            <a:srgbClr val="FFFFFF"/>
                          </a:solidFill>
                          <a:effectLst/>
                          <a:latin typeface="+mj-lt"/>
                          <a:cs typeface="Arial" panose="020B0604020202020204" pitchFamily="34" charset="0"/>
                        </a:rPr>
                        <a:t>CR Name</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a:solidFill>
                            <a:srgbClr val="FFFFFF"/>
                          </a:solidFill>
                          <a:effectLst/>
                          <a:latin typeface="+mj-lt"/>
                          <a:cs typeface="Arial" panose="020B0604020202020204" pitchFamily="34" charset="0"/>
                        </a:rPr>
                        <a:t>CR Ref</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a:solidFill>
                            <a:srgbClr val="FFFFFF"/>
                          </a:solidFill>
                          <a:effectLst/>
                          <a:latin typeface="+mj-lt"/>
                          <a:cs typeface="Arial" panose="020B0604020202020204" pitchFamily="34" charset="0"/>
                        </a:rPr>
                        <a:t>Date Raised</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a:solidFill>
                            <a:srgbClr val="FFFFFF"/>
                          </a:solidFill>
                          <a:effectLst/>
                          <a:latin typeface="+mj-lt"/>
                          <a:cs typeface="Arial" panose="020B0604020202020204" pitchFamily="34" charset="0"/>
                        </a:rPr>
                        <a:t>Status</a:t>
                      </a:r>
                    </a:p>
                  </a:txBody>
                  <a:tcPr marL="4757" marR="4757" marT="4757" marB="0" anchor="ct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35950">
                <a:tc>
                  <a:txBody>
                    <a:bodyPr/>
                    <a:lstStyle/>
                    <a:p>
                      <a:pPr algn="l" fontAlgn="b"/>
                      <a:r>
                        <a:rPr lang="en-GB" sz="800" b="0" i="0" u="none" strike="noStrike">
                          <a:solidFill>
                            <a:srgbClr val="000000"/>
                          </a:solidFill>
                          <a:effectLst/>
                          <a:latin typeface="+mj-lt"/>
                          <a:ea typeface="+mn-ea"/>
                          <a:cs typeface="+mn-cs"/>
                        </a:rPr>
                        <a:t>Elaborations for Service Management Requirements DB4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CR-D104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17/08/2021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3268397"/>
                  </a:ext>
                </a:extLst>
              </a:tr>
              <a:tr h="135950">
                <a:tc>
                  <a:txBody>
                    <a:bodyPr/>
                    <a:lstStyle/>
                    <a:p>
                      <a:pPr algn="l" fontAlgn="b"/>
                      <a:r>
                        <a:rPr lang="en-US" sz="800" b="0" i="0" u="none" strike="noStrike">
                          <a:solidFill>
                            <a:srgbClr val="000000"/>
                          </a:solidFill>
                          <a:effectLst/>
                          <a:latin typeface="+mj-lt"/>
                          <a:ea typeface="+mn-ea"/>
                          <a:cs typeface="+mn-cs"/>
                        </a:rPr>
                        <a:t>Update of the Code of Connection Document to reflect the Enduring PKI Process Updates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CR-D106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22/09/2021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7697698"/>
                  </a:ext>
                </a:extLst>
              </a:tr>
              <a:tr h="135950">
                <a:tc>
                  <a:txBody>
                    <a:bodyPr/>
                    <a:lstStyle/>
                    <a:p>
                      <a:pPr algn="l" fontAlgn="b"/>
                      <a:r>
                        <a:rPr lang="en-US" sz="800" b="0" i="0" u="none" strike="noStrike">
                          <a:solidFill>
                            <a:srgbClr val="000000"/>
                          </a:solidFill>
                          <a:effectLst/>
                          <a:latin typeface="+mj-lt"/>
                          <a:ea typeface="+mn-ea"/>
                          <a:cs typeface="+mn-cs"/>
                        </a:rPr>
                        <a:t>Addition of assumption on MAD Log in relation to earliest possible Go-Live date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CR-D107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5289847"/>
                  </a:ext>
                </a:extLst>
              </a:tr>
              <a:tr h="135950">
                <a:tc>
                  <a:txBody>
                    <a:bodyPr/>
                    <a:lstStyle/>
                    <a:p>
                      <a:pPr algn="l" fontAlgn="b"/>
                      <a:r>
                        <a:rPr lang="en-US" sz="800" b="0" i="0" u="none" strike="noStrike">
                          <a:solidFill>
                            <a:srgbClr val="000000"/>
                          </a:solidFill>
                          <a:effectLst/>
                          <a:latin typeface="+mj-lt"/>
                          <a:ea typeface="+mn-ea"/>
                          <a:cs typeface="+mn-cs"/>
                        </a:rPr>
                        <a:t>Change to Data Migration and Transition artefacts following the completion of CR-D093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CR-D108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6903752"/>
                  </a:ext>
                </a:extLst>
              </a:tr>
              <a:tr h="135950">
                <a:tc>
                  <a:txBody>
                    <a:bodyPr/>
                    <a:lstStyle/>
                    <a:p>
                      <a:pPr algn="l" fontAlgn="b"/>
                      <a:r>
                        <a:rPr lang="en-US" sz="800" b="0" i="0" u="none" strike="noStrike">
                          <a:solidFill>
                            <a:srgbClr val="000000"/>
                          </a:solidFill>
                          <a:effectLst/>
                          <a:latin typeface="+mj-lt"/>
                          <a:ea typeface="+mn-ea"/>
                          <a:cs typeface="+mn-cs"/>
                        </a:rPr>
                        <a:t>Change to EES requirements to bring REL search and retrieval into closer alignment with GES and assessment of </a:t>
                      </a:r>
                      <a:r>
                        <a:rPr lang="en-US" sz="800" b="0" i="0" u="none" strike="noStrike" err="1">
                          <a:solidFill>
                            <a:srgbClr val="000000"/>
                          </a:solidFill>
                          <a:effectLst/>
                          <a:latin typeface="+mj-lt"/>
                          <a:ea typeface="+mn-ea"/>
                          <a:cs typeface="+mn-cs"/>
                        </a:rPr>
                        <a:t>programme</a:t>
                      </a:r>
                      <a:r>
                        <a:rPr lang="en-US" sz="800" b="0" i="0" u="none" strike="noStrike">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CR-D109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8158442"/>
                  </a:ext>
                </a:extLst>
              </a:tr>
              <a:tr h="135950">
                <a:tc>
                  <a:txBody>
                    <a:bodyPr/>
                    <a:lstStyle/>
                    <a:p>
                      <a:pPr algn="l" fontAlgn="b"/>
                      <a:r>
                        <a:rPr lang="en-US" sz="800" b="0" i="0" u="none" strike="noStrike">
                          <a:solidFill>
                            <a:srgbClr val="000000"/>
                          </a:solidFill>
                          <a:effectLst/>
                          <a:latin typeface="+mj-lt"/>
                          <a:ea typeface="+mn-ea"/>
                          <a:cs typeface="+mn-cs"/>
                        </a:rPr>
                        <a:t>Changes and additions to PIWG and CWG governed MAD Log v2.4 milestones to address timing and clarity issues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22/09/2021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3753599"/>
                  </a:ext>
                </a:extLst>
              </a:tr>
              <a:tr h="261426">
                <a:tc>
                  <a:txBody>
                    <a:bodyPr/>
                    <a:lstStyle/>
                    <a:p>
                      <a:pPr algn="l" fontAlgn="b"/>
                      <a:r>
                        <a:rPr lang="en-US" sz="800" b="0" i="0" u="none" strike="noStrike">
                          <a:solidFill>
                            <a:srgbClr val="000000"/>
                          </a:solidFill>
                          <a:effectLst/>
                          <a:latin typeface="+mj-lt"/>
                          <a:ea typeface="+mn-ea"/>
                          <a:cs typeface="+mn-cs"/>
                        </a:rPr>
                        <a:t>Transition Stage 1 – CSS ad-hoc data removal solution development based on Source Data Provider in response to DI-1655 remedial solution]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14/10/2021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7446940"/>
                  </a:ext>
                </a:extLst>
              </a:tr>
              <a:tr h="208683">
                <a:tc>
                  <a:txBody>
                    <a:bodyPr/>
                    <a:lstStyle/>
                    <a:p>
                      <a:pPr algn="l" fontAlgn="b"/>
                      <a:r>
                        <a:rPr lang="en-US" sz="800" b="0" i="0" u="none" strike="noStrike">
                          <a:solidFill>
                            <a:srgbClr val="000000"/>
                          </a:solidFill>
                          <a:effectLst/>
                          <a:latin typeface="+mj-lt"/>
                          <a:ea typeface="+mn-ea"/>
                          <a:cs typeface="+mn-cs"/>
                        </a:rPr>
                        <a:t>End to End Test Exit Criteria refinement and clarification of the decision making process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01/10/2021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158325"/>
                  </a:ext>
                </a:extLst>
              </a:tr>
              <a:tr h="261426">
                <a:tc>
                  <a:txBody>
                    <a:bodyPr/>
                    <a:lstStyle/>
                    <a:p>
                      <a:pPr algn="l" fontAlgn="b"/>
                      <a:r>
                        <a:rPr lang="en-US" sz="800" b="0" i="0" u="none" strike="noStrike">
                          <a:solidFill>
                            <a:srgbClr val="000000"/>
                          </a:solidFill>
                          <a:effectLst/>
                          <a:latin typeface="+mj-lt"/>
                          <a:ea typeface="+mn-ea"/>
                          <a:cs typeface="+mn-cs"/>
                        </a:rPr>
                        <a:t>Clarification of Performance NFRs by apportioning the current target between Gas and Electricity and then further apportioning the Electricity targets by MPID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8710997"/>
                  </a:ext>
                </a:extLst>
              </a:tr>
              <a:tr h="208683">
                <a:tc>
                  <a:txBody>
                    <a:bodyPr/>
                    <a:lstStyle/>
                    <a:p>
                      <a:pPr algn="l" fontAlgn="b"/>
                      <a:r>
                        <a:rPr lang="en-US" sz="800" b="0" i="0" u="none" strike="noStrike">
                          <a:solidFill>
                            <a:srgbClr val="000000"/>
                          </a:solidFill>
                          <a:effectLst/>
                          <a:latin typeface="+mj-lt"/>
                          <a:ea typeface="+mn-ea"/>
                          <a:cs typeface="+mn-cs"/>
                        </a:rPr>
                        <a:t>Update to E2E Transition Inflight Switches Management Approach Document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27/10/2021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9222981"/>
                  </a:ext>
                </a:extLst>
              </a:tr>
              <a:tr h="135950">
                <a:tc>
                  <a:txBody>
                    <a:bodyPr/>
                    <a:lstStyle/>
                    <a:p>
                      <a:pPr algn="l" fontAlgn="b"/>
                      <a:r>
                        <a:rPr lang="en-US" sz="800" b="0" i="0" u="none" strike="noStrike">
                          <a:solidFill>
                            <a:srgbClr val="000000"/>
                          </a:solidFill>
                          <a:effectLst/>
                          <a:latin typeface="+mj-lt"/>
                          <a:ea typeface="+mn-ea"/>
                          <a:cs typeface="+mn-cs"/>
                        </a:rPr>
                        <a:t>Operational Change Window and Type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25/10/2021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372966"/>
                  </a:ext>
                </a:extLst>
              </a:tr>
              <a:tr h="208683">
                <a:tc>
                  <a:txBody>
                    <a:bodyPr/>
                    <a:lstStyle/>
                    <a:p>
                      <a:pPr algn="l" fontAlgn="b"/>
                      <a:r>
                        <a:rPr lang="en-US" sz="800" b="0" i="0" u="none" strike="noStrike">
                          <a:solidFill>
                            <a:srgbClr val="000000"/>
                          </a:solidFill>
                          <a:effectLst/>
                          <a:latin typeface="+mj-lt"/>
                          <a:ea typeface="+mn-ea"/>
                          <a:cs typeface="+mn-cs"/>
                        </a:rPr>
                        <a:t>Change to effect a Gas Supplier of Last Resort (</a:t>
                      </a:r>
                      <a:r>
                        <a:rPr lang="en-US" sz="800" b="0" i="0" u="none" strike="noStrike" err="1">
                          <a:solidFill>
                            <a:srgbClr val="000000"/>
                          </a:solidFill>
                          <a:effectLst/>
                          <a:latin typeface="+mj-lt"/>
                          <a:ea typeface="+mn-ea"/>
                          <a:cs typeface="+mn-cs"/>
                        </a:rPr>
                        <a:t>SoLR</a:t>
                      </a:r>
                      <a:r>
                        <a:rPr lang="en-US" sz="800" b="0" i="0" u="none" strike="noStrike">
                          <a:solidFill>
                            <a:srgbClr val="000000"/>
                          </a:solidFill>
                          <a:effectLst/>
                          <a:latin typeface="+mj-lt"/>
                          <a:ea typeface="+mn-ea"/>
                          <a:cs typeface="+mn-cs"/>
                        </a:rPr>
                        <a: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03/11/2021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9730684"/>
                  </a:ext>
                </a:extLst>
              </a:tr>
              <a:tr h="135950">
                <a:tc>
                  <a:txBody>
                    <a:bodyPr/>
                    <a:lstStyle/>
                    <a:p>
                      <a:pPr algn="l" fontAlgn="b"/>
                      <a:r>
                        <a:rPr lang="en-GB" sz="800" b="0" i="0" u="none" strike="noStrike">
                          <a:solidFill>
                            <a:srgbClr val="000000"/>
                          </a:solidFill>
                          <a:effectLst/>
                          <a:latin typeface="+mj-lt"/>
                          <a:ea typeface="+mn-ea"/>
                          <a:cs typeface="+mn-cs"/>
                        </a:rPr>
                        <a:t>GES Data Refresh SLA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10/11/2021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7705357"/>
                  </a:ext>
                </a:extLst>
              </a:tr>
              <a:tr h="135950">
                <a:tc>
                  <a:txBody>
                    <a:bodyPr/>
                    <a:lstStyle/>
                    <a:p>
                      <a:pPr algn="l" fontAlgn="b"/>
                      <a:r>
                        <a:rPr lang="en-US" sz="800" b="0" i="0" u="none" strike="noStrike">
                          <a:solidFill>
                            <a:srgbClr val="000000"/>
                          </a:solidFill>
                          <a:effectLst/>
                          <a:latin typeface="+mj-lt"/>
                          <a:ea typeface="+mn-ea"/>
                          <a:cs typeface="+mn-cs"/>
                        </a:rPr>
                        <a:t>Updates to NCT-0188 REL Testing Gap Analysis Report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10/11/2021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2764535"/>
                  </a:ext>
                </a:extLst>
              </a:tr>
              <a:tr h="135950">
                <a:tc>
                  <a:txBody>
                    <a:bodyPr/>
                    <a:lstStyle/>
                    <a:p>
                      <a:pPr algn="l" fontAlgn="b"/>
                      <a:r>
                        <a:rPr lang="en-GB" sz="800" b="0" i="0" u="none" strike="noStrike">
                          <a:solidFill>
                            <a:srgbClr val="000000"/>
                          </a:solidFill>
                          <a:effectLst/>
                          <a:latin typeface="+mj-lt"/>
                          <a:ea typeface="+mn-ea"/>
                          <a:cs typeface="+mn-cs"/>
                        </a:rPr>
                        <a:t>Additional CSS Non-functional Requirements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11/01/2022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4153051"/>
                  </a:ext>
                </a:extLst>
              </a:tr>
              <a:tr h="135950">
                <a:tc>
                  <a:txBody>
                    <a:bodyPr/>
                    <a:lstStyle/>
                    <a:p>
                      <a:pPr algn="l" fontAlgn="b"/>
                      <a:r>
                        <a:rPr lang="en-US" sz="800" b="0" i="0" u="none" strike="noStrike">
                          <a:solidFill>
                            <a:srgbClr val="000000"/>
                          </a:solidFill>
                          <a:effectLst/>
                          <a:latin typeface="+mj-lt"/>
                          <a:ea typeface="+mn-ea"/>
                          <a:cs typeface="+mn-cs"/>
                        </a:rPr>
                        <a:t>ServiceNow Data Model Development - DNO/</a:t>
                      </a:r>
                      <a:r>
                        <a:rPr lang="en-US" sz="800" b="0" i="0" u="none" strike="noStrike" err="1">
                          <a:solidFill>
                            <a:srgbClr val="000000"/>
                          </a:solidFill>
                          <a:effectLst/>
                          <a:latin typeface="+mj-lt"/>
                          <a:ea typeface="+mn-ea"/>
                          <a:cs typeface="+mn-cs"/>
                        </a:rPr>
                        <a:t>iDNO</a:t>
                      </a:r>
                      <a:r>
                        <a:rPr lang="en-US" sz="800" b="0" i="0" u="none" strike="noStrike">
                          <a:solidFill>
                            <a:srgbClr val="000000"/>
                          </a:solidFill>
                          <a:effectLst/>
                          <a:latin typeface="+mj-lt"/>
                          <a:ea typeface="+mn-ea"/>
                          <a:cs typeface="+mn-cs"/>
                        </a:rPr>
                        <a:t> Adaptors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11/01/2022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5816631"/>
                  </a:ext>
                </a:extLst>
              </a:tr>
              <a:tr h="135950">
                <a:tc>
                  <a:txBody>
                    <a:bodyPr/>
                    <a:lstStyle/>
                    <a:p>
                      <a:pPr algn="l" fontAlgn="b"/>
                      <a:r>
                        <a:rPr lang="en-US" sz="800" b="0" i="0" u="none" strike="noStrike">
                          <a:solidFill>
                            <a:srgbClr val="000000"/>
                          </a:solidFill>
                          <a:effectLst/>
                          <a:latin typeface="+mj-lt"/>
                          <a:ea typeface="+mn-ea"/>
                          <a:cs typeface="+mn-cs"/>
                        </a:rPr>
                        <a:t>Addition of Network Operator Market Share to CSS Billing Report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26/11/2021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3122520"/>
                  </a:ext>
                </a:extLst>
              </a:tr>
              <a:tr h="135950">
                <a:tc>
                  <a:txBody>
                    <a:bodyPr/>
                    <a:lstStyle/>
                    <a:p>
                      <a:pPr algn="l" fontAlgn="b"/>
                      <a:r>
                        <a:rPr lang="en-US" sz="800" b="0" i="0" u="none" strike="noStrike">
                          <a:solidFill>
                            <a:srgbClr val="000000"/>
                          </a:solidFill>
                          <a:effectLst/>
                          <a:latin typeface="+mj-lt"/>
                          <a:ea typeface="+mn-ea"/>
                          <a:cs typeface="+mn-cs"/>
                        </a:rPr>
                        <a:t>Uplifting the CSS Business Data Validation Rules document to v1.3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CR-D124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26/11/2021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9174247"/>
                  </a:ext>
                </a:extLst>
              </a:tr>
              <a:tr h="135950">
                <a:tc>
                  <a:txBody>
                    <a:bodyPr/>
                    <a:lstStyle/>
                    <a:p>
                      <a:pPr algn="l" fontAlgn="b"/>
                      <a:r>
                        <a:rPr lang="en-US" sz="800" b="0" i="0" u="none" strike="noStrike">
                          <a:solidFill>
                            <a:srgbClr val="000000"/>
                          </a:solidFill>
                          <a:effectLst/>
                          <a:latin typeface="+mj-lt"/>
                          <a:ea typeface="+mn-ea"/>
                          <a:cs typeface="+mn-cs"/>
                        </a:rPr>
                        <a:t>Uplifting the CSS Interface Specification document to v8.7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26/11/2021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9370897"/>
                  </a:ext>
                </a:extLst>
              </a:tr>
              <a:tr h="135950">
                <a:tc>
                  <a:txBody>
                    <a:bodyPr/>
                    <a:lstStyle/>
                    <a:p>
                      <a:pPr algn="l" fontAlgn="b"/>
                      <a:r>
                        <a:rPr lang="en-US" sz="800" b="0" i="0" u="none" strike="noStrike">
                          <a:solidFill>
                            <a:srgbClr val="000000"/>
                          </a:solidFill>
                          <a:effectLst/>
                          <a:latin typeface="+mj-lt"/>
                          <a:ea typeface="+mn-ea"/>
                          <a:cs typeface="+mn-cs"/>
                        </a:rPr>
                        <a:t>Updates to the MAD Log v2.5 following RA110 Proposal</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07/12/2021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2151436"/>
                  </a:ext>
                </a:extLst>
              </a:tr>
              <a:tr h="135950">
                <a:tc>
                  <a:txBody>
                    <a:bodyPr/>
                    <a:lstStyle/>
                    <a:p>
                      <a:pPr algn="l" fontAlgn="b"/>
                      <a:r>
                        <a:rPr lang="en-GB" sz="800" b="0" i="0" u="none" strike="noStrike">
                          <a:solidFill>
                            <a:srgbClr val="000000"/>
                          </a:solidFill>
                          <a:effectLst/>
                          <a:latin typeface="+mj-lt"/>
                          <a:ea typeface="+mn-ea"/>
                          <a:cs typeface="+mn-cs"/>
                        </a:rPr>
                        <a:t>E2E Remove invalid test scenarios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03/12/2021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4536303"/>
                  </a:ext>
                </a:extLst>
              </a:tr>
              <a:tr h="135950">
                <a:tc>
                  <a:txBody>
                    <a:bodyPr/>
                    <a:lstStyle/>
                    <a:p>
                      <a:pPr algn="l" fontAlgn="b"/>
                      <a:r>
                        <a:rPr lang="en-US" sz="800" b="0" i="0" u="none" strike="noStrike">
                          <a:solidFill>
                            <a:srgbClr val="000000"/>
                          </a:solidFill>
                          <a:effectLst/>
                          <a:latin typeface="+mj-lt"/>
                          <a:ea typeface="+mn-ea"/>
                          <a:cs typeface="+mn-cs"/>
                        </a:rPr>
                        <a:t>Proposal for the implementation of Failed Supplier Portfolio report within CSS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07/12/2021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6653316"/>
                  </a:ext>
                </a:extLst>
              </a:tr>
              <a:tr h="135950">
                <a:tc>
                  <a:txBody>
                    <a:bodyPr/>
                    <a:lstStyle/>
                    <a:p>
                      <a:pPr algn="l" fontAlgn="b"/>
                      <a:r>
                        <a:rPr lang="en-US" sz="800" b="0" i="0" u="none" strike="noStrike">
                          <a:solidFill>
                            <a:srgbClr val="000000"/>
                          </a:solidFill>
                          <a:effectLst/>
                          <a:latin typeface="+mj-lt"/>
                          <a:ea typeface="+mn-ea"/>
                          <a:cs typeface="+mn-cs"/>
                        </a:rPr>
                        <a:t>Gas gate closure message cut-off timing</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mj-lt"/>
                        <a:ea typeface="+mn-ea"/>
                        <a:cs typeface="+mn-cs"/>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Post Go-Live Change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2884740"/>
                  </a:ext>
                </a:extLst>
              </a:tr>
              <a:tr h="135950">
                <a:tc>
                  <a:txBody>
                    <a:bodyPr/>
                    <a:lstStyle/>
                    <a:p>
                      <a:pPr algn="l" fontAlgn="b"/>
                      <a:r>
                        <a:rPr lang="en-US" sz="800" b="0" i="0" u="none" strike="noStrike">
                          <a:solidFill>
                            <a:srgbClr val="000000"/>
                          </a:solidFill>
                          <a:effectLst/>
                          <a:latin typeface="+mj-lt"/>
                          <a:ea typeface="+mn-ea"/>
                          <a:cs typeface="+mn-cs"/>
                        </a:rPr>
                        <a:t>Clarification of Performance NFRs for Operational Readiness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17/12/2021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9935355"/>
                  </a:ext>
                </a:extLst>
              </a:tr>
              <a:tr h="135950">
                <a:tc>
                  <a:txBody>
                    <a:bodyPr/>
                    <a:lstStyle/>
                    <a:p>
                      <a:pPr algn="l" fontAlgn="b"/>
                      <a:r>
                        <a:rPr lang="en-US" sz="800" b="0" i="0" u="none" strike="noStrike">
                          <a:solidFill>
                            <a:srgbClr val="000000"/>
                          </a:solidFill>
                          <a:effectLst/>
                          <a:latin typeface="+mj-lt"/>
                          <a:ea typeface="+mn-ea"/>
                          <a:cs typeface="+mn-cs"/>
                        </a:rPr>
                        <a:t>Further amendments to the Data Cleansing Catalogue v1.6 following DA605 (Pre-Transition Data Quality Checkpoint) Milestone.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22/03/2022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4144949"/>
                  </a:ext>
                </a:extLst>
              </a:tr>
              <a:tr h="135950">
                <a:tc>
                  <a:txBody>
                    <a:bodyPr/>
                    <a:lstStyle/>
                    <a:p>
                      <a:pPr algn="l" fontAlgn="b"/>
                      <a:r>
                        <a:rPr lang="en-US" sz="800" b="0" i="0" u="none" strike="noStrike">
                          <a:solidFill>
                            <a:srgbClr val="000000"/>
                          </a:solidFill>
                          <a:effectLst/>
                          <a:latin typeface="+mj-lt"/>
                          <a:ea typeface="+mn-ea"/>
                          <a:cs typeface="+mn-cs"/>
                        </a:rPr>
                        <a:t>Updates to the MAD Log V2.5 for Data and Regulatory Milestones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23/12/2021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2859421"/>
                  </a:ext>
                </a:extLst>
              </a:tr>
              <a:tr h="135950">
                <a:tc>
                  <a:txBody>
                    <a:bodyPr/>
                    <a:lstStyle/>
                    <a:p>
                      <a:pPr marL="0" algn="l" fontAlgn="b"/>
                      <a:r>
                        <a:rPr lang="en-US" sz="800" b="0" i="0" u="none" strike="noStrike">
                          <a:solidFill>
                            <a:srgbClr val="000000"/>
                          </a:solidFill>
                          <a:effectLst/>
                          <a:latin typeface="+mj-lt"/>
                          <a:ea typeface="+mn-ea"/>
                          <a:cs typeface="+mn-cs"/>
                        </a:rPr>
                        <a:t>Update to Data Migration Artefacts to reflect fortnightly Registration Delta Files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a:solidFill>
                            <a:srgbClr val="000000"/>
                          </a:solidFill>
                          <a:effectLst/>
                          <a:latin typeface="+mj-lt"/>
                          <a:ea typeface="+mn-ea"/>
                          <a:cs typeface="+mn-cs"/>
                        </a:rPr>
                        <a:t>14/03/2022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5115250"/>
                  </a:ext>
                </a:extLst>
              </a:tr>
              <a:tr h="135950">
                <a:tc>
                  <a:txBody>
                    <a:bodyPr/>
                    <a:lstStyle/>
                    <a:p>
                      <a:pPr marL="0" algn="l" fontAlgn="b"/>
                      <a:r>
                        <a:rPr lang="en-US" sz="800" b="0" i="0" u="none" strike="noStrike">
                          <a:solidFill>
                            <a:srgbClr val="000000"/>
                          </a:solidFill>
                          <a:effectLst/>
                          <a:latin typeface="+mj-lt"/>
                          <a:ea typeface="+mn-ea"/>
                          <a:cs typeface="+mn-cs"/>
                        </a:rPr>
                        <a:t> Update of CSS Business Rules to resolve MPRS Refresh Design Issue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a:solidFill>
                            <a:srgbClr val="000000"/>
                          </a:solidFill>
                          <a:effectLst/>
                          <a:latin typeface="+mj-lt"/>
                          <a:ea typeface="+mn-ea"/>
                          <a:cs typeface="+mn-cs"/>
                        </a:rPr>
                        <a:t>23/03/2022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7725294"/>
                  </a:ext>
                </a:extLst>
              </a:tr>
              <a:tr h="135950">
                <a:tc>
                  <a:txBody>
                    <a:bodyPr/>
                    <a:lstStyle/>
                    <a:p>
                      <a:pPr marL="0" algn="l" fontAlgn="b"/>
                      <a:r>
                        <a:rPr lang="en-US" sz="800" b="0" i="0" u="none" strike="noStrike">
                          <a:solidFill>
                            <a:srgbClr val="000000"/>
                          </a:solidFill>
                          <a:effectLst/>
                          <a:latin typeface="+mj-lt"/>
                          <a:ea typeface="+mn-ea"/>
                          <a:cs typeface="+mn-cs"/>
                        </a:rPr>
                        <a:t>Additional explanatory notes to DCC Service Design documents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a:solidFill>
                            <a:srgbClr val="000000"/>
                          </a:solidFill>
                          <a:effectLst/>
                          <a:latin typeface="+mj-lt"/>
                          <a:ea typeface="+mn-ea"/>
                          <a:cs typeface="+mn-cs"/>
                        </a:rPr>
                        <a:t>28/03/2022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9834951"/>
                  </a:ext>
                </a:extLst>
              </a:tr>
              <a:tr h="135950">
                <a:tc>
                  <a:txBody>
                    <a:bodyPr/>
                    <a:lstStyle/>
                    <a:p>
                      <a:pPr marL="0" algn="l" fontAlgn="b"/>
                      <a:r>
                        <a:rPr lang="en-US" sz="800" b="0" i="0" u="none" strike="noStrike">
                          <a:solidFill>
                            <a:srgbClr val="000000"/>
                          </a:solidFill>
                          <a:effectLst/>
                          <a:latin typeface="+mj-lt"/>
                          <a:ea typeface="+mn-ea"/>
                          <a:cs typeface="+mn-cs"/>
                        </a:rPr>
                        <a:t>Updates to MAD Log v2.6 and replacement of D-4.3.5 E2E Post Implementation Plan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a:solidFill>
                            <a:srgbClr val="000000"/>
                          </a:solidFill>
                          <a:effectLst/>
                          <a:latin typeface="+mj-lt"/>
                          <a:ea typeface="+mn-ea"/>
                          <a:cs typeface="+mn-cs"/>
                        </a:rPr>
                        <a:t>05/04/2022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2773978"/>
                  </a:ext>
                </a:extLst>
              </a:tr>
            </a:tbl>
          </a:graphicData>
        </a:graphic>
      </p:graphicFrame>
    </p:spTree>
    <p:extLst>
      <p:ext uri="{BB962C8B-B14F-4D97-AF65-F5344CB8AC3E}">
        <p14:creationId xmlns:p14="http://schemas.microsoft.com/office/powerpoint/2010/main" val="569180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199" y="228253"/>
            <a:ext cx="8594333" cy="438497"/>
          </a:xfrm>
        </p:spPr>
        <p:txBody>
          <a:bodyPr>
            <a:normAutofit fontScale="90000"/>
          </a:bodyPr>
          <a:lstStyle/>
          <a:p>
            <a:r>
              <a:rPr lang="en-US" sz="2700"/>
              <a:t>New Change Proposals</a:t>
            </a:r>
            <a:endParaRPr lang="en-GB" sz="2400">
              <a:solidFill>
                <a:schemeClr val="tx1"/>
              </a:solidFill>
            </a:endParaRPr>
          </a:p>
        </p:txBody>
      </p:sp>
      <p:sp>
        <p:nvSpPr>
          <p:cNvPr id="3" name="Content Placeholder 2">
            <a:extLst>
              <a:ext uri="{FF2B5EF4-FFF2-40B4-BE49-F238E27FC236}">
                <a16:creationId xmlns:a16="http://schemas.microsoft.com/office/drawing/2014/main" id="{8305965E-4D48-4A02-84D8-0877867BBAD2}"/>
              </a:ext>
            </a:extLst>
          </p:cNvPr>
          <p:cNvSpPr>
            <a:spLocks noGrp="1"/>
          </p:cNvSpPr>
          <p:nvPr>
            <p:ph idx="1"/>
          </p:nvPr>
        </p:nvSpPr>
        <p:spPr>
          <a:xfrm>
            <a:off x="457200" y="666750"/>
            <a:ext cx="8229600" cy="4065240"/>
          </a:xfrm>
        </p:spPr>
        <p:txBody>
          <a:bodyPr>
            <a:normAutofit fontScale="92500" lnSpcReduction="10000"/>
          </a:bodyPr>
          <a:lstStyle/>
          <a:p>
            <a:pPr marL="0" indent="0">
              <a:lnSpc>
                <a:spcPct val="150000"/>
              </a:lnSpc>
              <a:buNone/>
            </a:pPr>
            <a:r>
              <a:rPr lang="en-GB" sz="2000" b="1" dirty="0"/>
              <a:t>For Approval:</a:t>
            </a:r>
          </a:p>
          <a:p>
            <a:r>
              <a:rPr lang="en-US" sz="2000" b="1" dirty="0">
                <a:latin typeface="Arial"/>
                <a:cs typeface="Arial"/>
              </a:rPr>
              <a:t>XRN5515</a:t>
            </a:r>
            <a:r>
              <a:rPr lang="en-US" sz="2000" dirty="0">
                <a:latin typeface="Arial"/>
                <a:cs typeface="Arial"/>
              </a:rPr>
              <a:t> - </a:t>
            </a:r>
            <a:r>
              <a:rPr lang="en-US" sz="2000" dirty="0" err="1">
                <a:latin typeface="Arial"/>
                <a:cs typeface="Arial"/>
              </a:rPr>
              <a:t>Hydeploy</a:t>
            </a:r>
            <a:r>
              <a:rPr lang="en-US" sz="2000" dirty="0">
                <a:latin typeface="Arial"/>
                <a:cs typeface="Arial"/>
              </a:rPr>
              <a:t> close down (links to XRN 5014) </a:t>
            </a:r>
          </a:p>
          <a:p>
            <a:r>
              <a:rPr lang="en-US" sz="2000" b="1" dirty="0">
                <a:latin typeface="Arial"/>
                <a:cs typeface="Arial"/>
              </a:rPr>
              <a:t>XRN5517 </a:t>
            </a:r>
            <a:r>
              <a:rPr lang="en-US" sz="2000" dirty="0">
                <a:latin typeface="Arial"/>
                <a:cs typeface="Arial"/>
              </a:rPr>
              <a:t>-</a:t>
            </a:r>
            <a:r>
              <a:rPr lang="en-US" sz="2000" b="1" dirty="0">
                <a:latin typeface="Arial"/>
                <a:cs typeface="Arial"/>
              </a:rPr>
              <a:t> </a:t>
            </a:r>
            <a:r>
              <a:rPr lang="en-GB" sz="2000" dirty="0">
                <a:latin typeface="Arial"/>
                <a:cs typeface="Arial"/>
              </a:rPr>
              <a:t>Hydrogen checker website</a:t>
            </a:r>
          </a:p>
          <a:p>
            <a:r>
              <a:rPr lang="en-US" sz="2000" b="1" dirty="0">
                <a:latin typeface="Arial"/>
                <a:cs typeface="Arial"/>
              </a:rPr>
              <a:t>XRN5455</a:t>
            </a:r>
            <a:r>
              <a:rPr lang="en-US" sz="2000" dirty="0">
                <a:latin typeface="Arial"/>
                <a:cs typeface="Arial"/>
              </a:rPr>
              <a:t> - Implementation of Entry Capacity Assignments Process (UNC0779/779A)</a:t>
            </a:r>
          </a:p>
          <a:p>
            <a:r>
              <a:rPr lang="en-US" sz="2000" b="1" dirty="0">
                <a:latin typeface="Arial"/>
                <a:cs typeface="Arial"/>
              </a:rPr>
              <a:t>XRN5316</a:t>
            </a:r>
            <a:r>
              <a:rPr lang="en-US" sz="2000" dirty="0">
                <a:latin typeface="Arial"/>
                <a:cs typeface="Arial"/>
              </a:rPr>
              <a:t> - Rejecting a replacement read with a pre-Line in the Sand (LIS) read date</a:t>
            </a:r>
          </a:p>
          <a:p>
            <a:pPr marL="0" indent="0">
              <a:buNone/>
            </a:pPr>
            <a:endParaRPr lang="en-GB" sz="2000" dirty="0">
              <a:latin typeface="Arial"/>
              <a:cs typeface="Arial"/>
            </a:endParaRPr>
          </a:p>
          <a:p>
            <a:pPr marL="0" indent="0" algn="ctr">
              <a:buNone/>
            </a:pPr>
            <a:r>
              <a:rPr lang="en-US" sz="2400" b="1" dirty="0">
                <a:solidFill>
                  <a:srgbClr val="3E5AA8"/>
                </a:solidFill>
                <a:ea typeface="+mj-ea"/>
              </a:rPr>
              <a:t>Change Proposal Updates</a:t>
            </a:r>
          </a:p>
          <a:p>
            <a:pPr marL="0" indent="0" algn="ctr">
              <a:buNone/>
            </a:pPr>
            <a:endParaRPr lang="en-GB" sz="2400" b="1" dirty="0">
              <a:solidFill>
                <a:srgbClr val="3E5AA8"/>
              </a:solidFill>
              <a:ea typeface="+mj-ea"/>
            </a:endParaRPr>
          </a:p>
          <a:p>
            <a:r>
              <a:rPr lang="en-GB" sz="2000" b="1" dirty="0">
                <a:latin typeface="Arial"/>
                <a:cs typeface="Arial"/>
              </a:rPr>
              <a:t>DSC Service Lines Update (</a:t>
            </a:r>
            <a:r>
              <a:rPr lang="en-GB" sz="2000" dirty="0">
                <a:latin typeface="Arial"/>
                <a:cs typeface="Arial"/>
              </a:rPr>
              <a:t>XRN5505</a:t>
            </a:r>
            <a:r>
              <a:rPr lang="en-GB" sz="2000" b="1" dirty="0">
                <a:latin typeface="Arial"/>
                <a:cs typeface="Arial"/>
              </a:rPr>
              <a:t> – </a:t>
            </a:r>
            <a:r>
              <a:rPr lang="en-GB" sz="2000" dirty="0">
                <a:latin typeface="Arial"/>
                <a:cs typeface="Arial"/>
              </a:rPr>
              <a:t>Amendments to the Service Description table v24)</a:t>
            </a:r>
          </a:p>
          <a:p>
            <a:pPr marL="0" indent="0">
              <a:buNone/>
            </a:pPr>
            <a:endParaRPr lang="en-GB" sz="2000" dirty="0"/>
          </a:p>
          <a:p>
            <a:pPr marL="0" indent="0">
              <a:buNone/>
            </a:pPr>
            <a:endParaRPr lang="en-GB" sz="2000" dirty="0">
              <a:latin typeface="Arial"/>
              <a:cs typeface="Arial"/>
            </a:endParaRPr>
          </a:p>
          <a:p>
            <a:pPr marL="0" indent="0">
              <a:buNone/>
            </a:pPr>
            <a:endParaRPr lang="en-US" sz="1400" dirty="0">
              <a:latin typeface="Arial"/>
              <a:cs typeface="Arial"/>
            </a:endParaRPr>
          </a:p>
        </p:txBody>
      </p:sp>
    </p:spTree>
    <p:extLst>
      <p:ext uri="{BB962C8B-B14F-4D97-AF65-F5344CB8AC3E}">
        <p14:creationId xmlns:p14="http://schemas.microsoft.com/office/powerpoint/2010/main" val="4043476305"/>
      </p:ext>
    </p:extLst>
  </p:cSld>
  <p:clrMapOvr>
    <a:masterClrMapping/>
  </p:clrMapOvr>
</p:sld>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FB9CDCC5328344A3162B2D7C8A4CE2" ma:contentTypeVersion="13" ma:contentTypeDescription="Create a new document." ma:contentTypeScope="" ma:versionID="9bb224142be6fbbc8b98e1f99454ecd1">
  <xsd:schema xmlns:xsd="http://www.w3.org/2001/XMLSchema" xmlns:xs="http://www.w3.org/2001/XMLSchema" xmlns:p="http://schemas.microsoft.com/office/2006/metadata/properties" xmlns:ns2="efb0c983-77a3-4edc-9303-e1cb655c76c7" xmlns:ns3="3ee84ff3-1fa2-4b0e-bbc1-9d3729ac2ba9" targetNamespace="http://schemas.microsoft.com/office/2006/metadata/properties" ma:root="true" ma:fieldsID="a8c54f627d5b449adedc3be3afe57feb" ns2:_="" ns3:_="">
    <xsd:import namespace="efb0c983-77a3-4edc-9303-e1cb655c76c7"/>
    <xsd:import namespace="3ee84ff3-1fa2-4b0e-bbc1-9d3729ac2ba9"/>
    <xsd:element name="properties">
      <xsd:complexType>
        <xsd:sequence>
          <xsd:element name="documentManagement">
            <xsd:complexType>
              <xsd:all>
                <xsd:element ref="ns2:_Flow_SignoffStatus" minOccurs="0"/>
                <xsd:element ref="ns2:Sign_x002d_offBy"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b0c983-77a3-4edc-9303-e1cb655c76c7" elementFormDefault="qualified">
    <xsd:import namespace="http://schemas.microsoft.com/office/2006/documentManagement/types"/>
    <xsd:import namespace="http://schemas.microsoft.com/office/infopath/2007/PartnerControls"/>
    <xsd:element name="_Flow_SignoffStatus" ma:index="8" nillable="true" ma:displayName="Sign-off status" ma:internalName="Sign_x002d_off_x0020_status">
      <xsd:simpleType>
        <xsd:restriction base="dms:Text"/>
      </xsd:simpleType>
    </xsd:element>
    <xsd:element name="Sign_x002d_offBy" ma:index="9" nillable="true" ma:displayName="Sign-off By" ma:format="Dropdown" ma:list="UserInfo" ma:SharePointGroup="0" ma:internalName="Sign_x002d_off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e84ff3-1fa2-4b0e-bbc1-9d3729ac2ba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_Flow_SignoffStatus xmlns="efb0c983-77a3-4edc-9303-e1cb655c76c7" xsi:nil="true"/>
    <Sign_x002d_offBy xmlns="efb0c983-77a3-4edc-9303-e1cb655c76c7">
      <UserInfo>
        <DisplayName/>
        <AccountId xsi:nil="true"/>
        <AccountType/>
      </UserInfo>
    </Sign_x002d_offB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19984B-E323-41FD-B314-85F4E6BEB9A9}"/>
</file>

<file path=customXml/itemProps2.xml><?xml version="1.0" encoding="utf-8"?>
<ds:datastoreItem xmlns:ds="http://schemas.openxmlformats.org/officeDocument/2006/customXml" ds:itemID="{EE966AA5-3D01-4B81-BAE0-8020A2E16EFF}">
  <ds:schemaRefs>
    <ds:schemaRef ds:uri="5844fa40-a696-4ac9-bd38-c0330d295109"/>
    <ds:schemaRef ds:uri="c78a4dae-5fc0-4ed3-ad80-da51122ab11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A513DF9-3E74-488E-B239-1C5C999E5C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14929</Words>
  <Application>Microsoft Office PowerPoint</Application>
  <PresentationFormat>On-screen Show (16:9)</PresentationFormat>
  <Paragraphs>2471</Paragraphs>
  <Slides>85</Slides>
  <Notes>36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3</vt:i4>
      </vt:variant>
      <vt:variant>
        <vt:lpstr>Slide Titles</vt:lpstr>
      </vt:variant>
      <vt:variant>
        <vt:i4>85</vt:i4>
      </vt:variant>
    </vt:vector>
  </HeadingPairs>
  <TitlesOfParts>
    <vt:vector size="95" baseType="lpstr">
      <vt:lpstr>Arial</vt:lpstr>
      <vt:lpstr>Arial,Sans-Serif</vt:lpstr>
      <vt:lpstr>Calibri</vt:lpstr>
      <vt:lpstr>Poppins Light</vt:lpstr>
      <vt:lpstr>Poppins Medium</vt:lpstr>
      <vt:lpstr>Wingdings</vt:lpstr>
      <vt:lpstr>Office Theme</vt:lpstr>
      <vt:lpstr>Worksheet</vt:lpstr>
      <vt:lpstr>Document</vt:lpstr>
      <vt:lpstr>Acrobat Document</vt:lpstr>
      <vt:lpstr>Change Management Committee  </vt:lpstr>
      <vt:lpstr>Section 2: DSC Change Budget &amp; Horizon Planning</vt:lpstr>
      <vt:lpstr>General Change Budget BP22 YTD</vt:lpstr>
      <vt:lpstr>Budget v Committed Spend BP22</vt:lpstr>
      <vt:lpstr>Change Pipeline</vt:lpstr>
      <vt:lpstr>Change Development &amp; Delivery Pipeline (DSC Change / Minor Release Budget) </vt:lpstr>
      <vt:lpstr>PowerPoint Presentation</vt:lpstr>
      <vt:lpstr>Section 3: Capture</vt:lpstr>
      <vt:lpstr>New Change Proposals</vt:lpstr>
      <vt:lpstr>XRN5515 - Hydeploy close down (links to XRN 5014) </vt:lpstr>
      <vt:lpstr>XRN5517 - Hydrogen checker website</vt:lpstr>
      <vt:lpstr>XRN5455 - Implementation of Entry Capacity Assignments Process (UNC0779/779A)</vt:lpstr>
      <vt:lpstr>XRN5316 - Rejecting a replacement read with a pre-Line in the Sand (LIS) read date</vt:lpstr>
      <vt:lpstr>• XRN5505 – Amendments to the Service description Table v24 - Update </vt:lpstr>
      <vt:lpstr>DSC Service Lines</vt:lpstr>
      <vt:lpstr>DSC Service Lines</vt:lpstr>
      <vt:lpstr>Why is this relevant to ChMC?</vt:lpstr>
      <vt:lpstr>Why is this relevant to ChMC?</vt:lpstr>
      <vt:lpstr>Direct Services Code Services</vt:lpstr>
      <vt:lpstr>Direct Services Code Services</vt:lpstr>
      <vt:lpstr>Agency Services GT / IGT - Non-Code</vt:lpstr>
      <vt:lpstr>Agency Services GT/IGT - Non-Code</vt:lpstr>
      <vt:lpstr>Agency Services GT/IGT - Non-Code</vt:lpstr>
      <vt:lpstr>Agency Services GT/IGT - Non-Code</vt:lpstr>
      <vt:lpstr>Specific Services</vt:lpstr>
      <vt:lpstr>Questions?</vt:lpstr>
      <vt:lpstr> section 4. Design &amp; Delivery  </vt:lpstr>
      <vt:lpstr>Design Change Pack </vt:lpstr>
      <vt:lpstr>XRN4900 – Biomethane Sites with Reduced Propane Injection </vt:lpstr>
      <vt:lpstr>XRN4992b – Modification 0797 (Urgent) – Last Resort Supply Payments Volumetric Charges (Enduring Solution)</vt:lpstr>
      <vt:lpstr>XRN4990 - Transfer of Sites with Low Read Submission Performance - MOD0664 </vt:lpstr>
      <vt:lpstr>CSSC - UK Link Manual updates </vt:lpstr>
      <vt:lpstr>Standalone Change Documents for Approval (BER, CCR, EQR)</vt:lpstr>
      <vt:lpstr> Delivery Release Options for XRN5186 and XRN5091 and Possible Workarounds </vt:lpstr>
      <vt:lpstr>Purpose of ChMC Update</vt:lpstr>
      <vt:lpstr>Summary</vt:lpstr>
      <vt:lpstr>PowerPoint Presentation</vt:lpstr>
      <vt:lpstr>PowerPoint Presentation</vt:lpstr>
      <vt:lpstr>PowerPoint Presentation</vt:lpstr>
      <vt:lpstr>PowerPoint Presentation</vt:lpstr>
      <vt:lpstr>Decisions</vt:lpstr>
      <vt:lpstr>Proposed Next Steps</vt:lpstr>
      <vt:lpstr>December 21 - April 22 Changes in Design Update</vt:lpstr>
      <vt:lpstr>Dec 21 - April 22 Changes in Design – Shipper Status Update</vt:lpstr>
      <vt:lpstr>Dec 21 - April 22 Changes in Design – DN Status Update</vt:lpstr>
      <vt:lpstr>November 2021 Major Release</vt:lpstr>
      <vt:lpstr>XRN5289 – November 21 Major Release - Status Update</vt:lpstr>
      <vt:lpstr>XRN5231 Flow Weighted Average CV</vt:lpstr>
      <vt:lpstr>XRN5231 Flow Weighted Average CV</vt:lpstr>
      <vt:lpstr>NG TRANSMISSION CHANGE HORIZON PLAN  0 - 2 YEARS MAR 2022 – MAR 2024</vt:lpstr>
      <vt:lpstr>PowerPoint Presentation</vt:lpstr>
      <vt:lpstr>Section 5: Non-DSC Change Budget Impacting Programmes    </vt:lpstr>
      <vt:lpstr>CSSC Programme Dashboard</vt:lpstr>
      <vt:lpstr>PowerPoint Presentation</vt:lpstr>
      <vt:lpstr>CMS Rebuild May Update </vt:lpstr>
      <vt:lpstr>Progress to Date</vt:lpstr>
      <vt:lpstr>Section 6: AnY Other Business   </vt:lpstr>
      <vt:lpstr>  DSC Delivery Sub-Group Xoserve Insight for Consideration  June 2022</vt:lpstr>
      <vt:lpstr>Recap – Purpose of DSC Delivery Sub Group </vt:lpstr>
      <vt:lpstr>DSG Insights</vt:lpstr>
      <vt:lpstr>Options for ChMC Consideration</vt:lpstr>
      <vt:lpstr>APPENDIX   </vt:lpstr>
      <vt:lpstr>Outages</vt:lpstr>
      <vt:lpstr>Portfolio POAP</vt:lpstr>
      <vt:lpstr> Delivery Release Options for XRN5186 and XRN5091 and Possible Workarounds – For Information </vt:lpstr>
      <vt:lpstr>PowerPoint Presentation</vt:lpstr>
      <vt:lpstr>PowerPoint Presentation</vt:lpstr>
      <vt:lpstr>PowerPoint Presentation</vt:lpstr>
      <vt:lpstr>CSSC Programme Dashboard</vt:lpstr>
      <vt:lpstr>Workstream Updates</vt:lpstr>
      <vt:lpstr>Workstream Updates</vt:lpstr>
      <vt:lpstr>Workstream Updates</vt:lpstr>
      <vt:lpstr>Workstream Updates</vt:lpstr>
      <vt:lpstr>Workstream Updates</vt:lpstr>
      <vt:lpstr>PowerPoint Presentation</vt:lpstr>
      <vt:lpstr>PowerPoint Presentation</vt:lpstr>
      <vt:lpstr>PowerPoint Presentation</vt:lpstr>
      <vt:lpstr>Switching Programme CR Position – CRs impacting Xoserve</vt:lpstr>
      <vt:lpstr>Switching Programme CR Position – CRs impacting Xoserve</vt:lpstr>
      <vt:lpstr>Switching Programme CR Position – CRs not impacting Xoserve </vt:lpstr>
      <vt:lpstr>Switching Programme CR Position – CRs not impacting Xoserve </vt:lpstr>
      <vt:lpstr>Switching Programme CR Position – CRs not impacting Xoserve </vt:lpstr>
      <vt:lpstr>Switching Programme CR Position – CRs not impacting Xoserve </vt:lpstr>
      <vt:lpstr>Switching Programme CR Position – CRs not impacting Xoserve </vt:lpstr>
      <vt:lpstr>Switching Programme CR Position – CRs not impacting Xoserve </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Grid</dc:creator>
  <cp:lastModifiedBy>Molly Haley1</cp:lastModifiedBy>
  <cp:revision>1</cp:revision>
  <dcterms:created xsi:type="dcterms:W3CDTF">2018-09-02T17:12:15Z</dcterms:created>
  <dcterms:modified xsi:type="dcterms:W3CDTF">2022-05-31T15:57:32Z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0x01010050FB9CDCC5328344A3162B2D7C8A4CE2</vt:lpwstr>
  </property>
  <property fmtid="{D5CDD505-2E9C-101B-9397-08002B2CF9AE}" pid="4" name="MediaServiceImageTags">
    <vt:lpwstr/>
  </property>
  <property fmtid="{D5CDD505-2E9C-101B-9397-08002B2CF9AE}" pid="5" name="MSIP_Label_f1ac90e1-b326-4d7e-8e6f-2cb2e2852482_Enabled">
    <vt:lpwstr>true</vt:lpwstr>
  </property>
  <property fmtid="{D5CDD505-2E9C-101B-9397-08002B2CF9AE}" pid="6" name="MSIP_Label_f1ac90e1-b326-4d7e-8e6f-2cb2e2852482_SetDate">
    <vt:lpwstr>2022-05-20T10:29:40Z</vt:lpwstr>
  </property>
  <property fmtid="{D5CDD505-2E9C-101B-9397-08002B2CF9AE}" pid="7" name="MSIP_Label_f1ac90e1-b326-4d7e-8e6f-2cb2e2852482_Method">
    <vt:lpwstr>Privileged</vt:lpwstr>
  </property>
  <property fmtid="{D5CDD505-2E9C-101B-9397-08002B2CF9AE}" pid="8" name="MSIP_Label_f1ac90e1-b326-4d7e-8e6f-2cb2e2852482_Name">
    <vt:lpwstr>Public</vt:lpwstr>
  </property>
  <property fmtid="{D5CDD505-2E9C-101B-9397-08002B2CF9AE}" pid="9" name="MSIP_Label_f1ac90e1-b326-4d7e-8e6f-2cb2e2852482_SiteId">
    <vt:lpwstr>12678707-5ebb-49cb-b71d-ee5825da3c74</vt:lpwstr>
  </property>
  <property fmtid="{D5CDD505-2E9C-101B-9397-08002B2CF9AE}" pid="10" name="MSIP_Label_f1ac90e1-b326-4d7e-8e6f-2cb2e2852482_ActionId">
    <vt:lpwstr>1eb1e0a2-7ec9-4b14-a72c-d4984a469a56</vt:lpwstr>
  </property>
  <property fmtid="{D5CDD505-2E9C-101B-9397-08002B2CF9AE}" pid="11" name="MSIP_Label_f1ac90e1-b326-4d7e-8e6f-2cb2e2852482_ContentBits">
    <vt:lpwstr>3</vt:lpwstr>
  </property>
</Properties>
</file>