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88" r:id="rId5"/>
    <p:sldId id="1759" r:id="rId6"/>
    <p:sldId id="1773" r:id="rId7"/>
    <p:sldId id="309" r:id="rId8"/>
    <p:sldId id="1826" r:id="rId9"/>
    <p:sldId id="436" r:id="rId10"/>
    <p:sldId id="895" r:id="rId11"/>
    <p:sldId id="896" r:id="rId12"/>
    <p:sldId id="897" r:id="rId13"/>
    <p:sldId id="894" r:id="rId14"/>
    <p:sldId id="3690" r:id="rId15"/>
    <p:sldId id="3769" r:id="rId16"/>
    <p:sldId id="3778" r:id="rId17"/>
    <p:sldId id="2076137728" r:id="rId18"/>
    <p:sldId id="3770" r:id="rId19"/>
    <p:sldId id="1827" r:id="rId20"/>
    <p:sldId id="1828" r:id="rId21"/>
    <p:sldId id="1739" r:id="rId22"/>
    <p:sldId id="3678" r:id="rId23"/>
    <p:sldId id="3677" r:id="rId24"/>
    <p:sldId id="3676" r:id="rId25"/>
    <p:sldId id="3681" r:id="rId26"/>
    <p:sldId id="3675" r:id="rId27"/>
    <p:sldId id="3674" r:id="rId28"/>
    <p:sldId id="1734" r:id="rId29"/>
    <p:sldId id="306" r:id="rId30"/>
    <p:sldId id="3673" r:id="rId31"/>
    <p:sldId id="3680" r:id="rId32"/>
    <p:sldId id="3679" r:id="rId33"/>
    <p:sldId id="1850" r:id="rId34"/>
    <p:sldId id="883" r:id="rId35"/>
    <p:sldId id="1839" r:id="rId36"/>
    <p:sldId id="885" r:id="rId37"/>
    <p:sldId id="1840" r:id="rId38"/>
    <p:sldId id="3787" r:id="rId39"/>
    <p:sldId id="3788" r:id="rId40"/>
    <p:sldId id="3789" r:id="rId41"/>
    <p:sldId id="1848" r:id="rId42"/>
    <p:sldId id="889" r:id="rId43"/>
    <p:sldId id="3781" r:id="rId44"/>
    <p:sldId id="3782" r:id="rId45"/>
    <p:sldId id="1765" r:id="rId46"/>
    <p:sldId id="3784" r:id="rId47"/>
    <p:sldId id="1542" r:id="rId48"/>
    <p:sldId id="2076137727" r:id="rId49"/>
    <p:sldId id="1766" r:id="rId50"/>
    <p:sldId id="3779" r:id="rId51"/>
    <p:sldId id="3780"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39C28-353B-4610-A7EE-C46E628BF054}" v="380" dt="2023-01-04T11:34:22.598"/>
    <p1510:client id="{C4E3491D-7C8C-4271-AFAB-94A56AB768DA}" v="45" dt="2023-01-04T08:37:26.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Kate Lancaster" userId="36a3dea0-8e9a-4a0f-8285-613d0b488086" providerId="ADAL" clId="{54139C28-353B-4610-A7EE-C46E628BF054}"/>
    <pc:docChg chg="undo custSel addSld delSld modSld sldOrd">
      <pc:chgData name="Kate Lancaster" userId="36a3dea0-8e9a-4a0f-8285-613d0b488086" providerId="ADAL" clId="{54139C28-353B-4610-A7EE-C46E628BF054}" dt="2023-01-04T11:50:50.233" v="2077" actId="20577"/>
      <pc:docMkLst>
        <pc:docMk/>
      </pc:docMkLst>
      <pc:sldChg chg="modSp mod">
        <pc:chgData name="Kate Lancaster" userId="36a3dea0-8e9a-4a0f-8285-613d0b488086" providerId="ADAL" clId="{54139C28-353B-4610-A7EE-C46E628BF054}" dt="2022-12-30T10:37:44.285" v="1019" actId="20577"/>
        <pc:sldMkLst>
          <pc:docMk/>
          <pc:sldMk cId="3653749228" sldId="288"/>
        </pc:sldMkLst>
        <pc:spChg chg="mod">
          <ac:chgData name="Kate Lancaster" userId="36a3dea0-8e9a-4a0f-8285-613d0b488086" providerId="ADAL" clId="{54139C28-353B-4610-A7EE-C46E628BF054}" dt="2022-12-30T10:37:44.285" v="1019" actId="20577"/>
          <ac:spMkLst>
            <pc:docMk/>
            <pc:sldMk cId="3653749228" sldId="288"/>
            <ac:spMk id="3" creationId="{00000000-0000-0000-0000-000000000000}"/>
          </ac:spMkLst>
        </pc:spChg>
      </pc:sldChg>
      <pc:sldChg chg="del">
        <pc:chgData name="Kate Lancaster" userId="36a3dea0-8e9a-4a0f-8285-613d0b488086" providerId="ADAL" clId="{54139C28-353B-4610-A7EE-C46E628BF054}" dt="2022-12-20T16:50:06.360" v="120" actId="2696"/>
        <pc:sldMkLst>
          <pc:docMk/>
          <pc:sldMk cId="3166717112" sldId="291"/>
        </pc:sldMkLst>
      </pc:sldChg>
      <pc:sldChg chg="del">
        <pc:chgData name="Kate Lancaster" userId="36a3dea0-8e9a-4a0f-8285-613d0b488086" providerId="ADAL" clId="{54139C28-353B-4610-A7EE-C46E628BF054}" dt="2022-12-20T16:50:38.919" v="127" actId="2696"/>
        <pc:sldMkLst>
          <pc:docMk/>
          <pc:sldMk cId="3220794366" sldId="296"/>
        </pc:sldMkLst>
      </pc:sldChg>
      <pc:sldChg chg="add del">
        <pc:chgData name="Kate Lancaster" userId="36a3dea0-8e9a-4a0f-8285-613d0b488086" providerId="ADAL" clId="{54139C28-353B-4610-A7EE-C46E628BF054}" dt="2022-12-30T10:49:16.575" v="1039" actId="2696"/>
        <pc:sldMkLst>
          <pc:docMk/>
          <pc:sldMk cId="1924799795" sldId="298"/>
        </pc:sldMkLst>
      </pc:sldChg>
      <pc:sldChg chg="del">
        <pc:chgData name="Kate Lancaster" userId="36a3dea0-8e9a-4a0f-8285-613d0b488086" providerId="ADAL" clId="{54139C28-353B-4610-A7EE-C46E628BF054}" dt="2022-12-30T10:49:23.454" v="1040" actId="2696"/>
        <pc:sldMkLst>
          <pc:docMk/>
          <pc:sldMk cId="945712934" sldId="300"/>
        </pc:sldMkLst>
      </pc:sldChg>
      <pc:sldChg chg="del">
        <pc:chgData name="Kate Lancaster" userId="36a3dea0-8e9a-4a0f-8285-613d0b488086" providerId="ADAL" clId="{54139C28-353B-4610-A7EE-C46E628BF054}" dt="2022-12-30T10:49:27.068" v="1041" actId="2696"/>
        <pc:sldMkLst>
          <pc:docMk/>
          <pc:sldMk cId="2505855263" sldId="301"/>
        </pc:sldMkLst>
      </pc:sldChg>
      <pc:sldChg chg="modSp mod">
        <pc:chgData name="Kate Lancaster" userId="36a3dea0-8e9a-4a0f-8285-613d0b488086" providerId="ADAL" clId="{54139C28-353B-4610-A7EE-C46E628BF054}" dt="2022-12-21T16:51:01.506" v="235" actId="5793"/>
        <pc:sldMkLst>
          <pc:docMk/>
          <pc:sldMk cId="1431544378" sldId="306"/>
        </pc:sldMkLst>
        <pc:spChg chg="mod">
          <ac:chgData name="Kate Lancaster" userId="36a3dea0-8e9a-4a0f-8285-613d0b488086" providerId="ADAL" clId="{54139C28-353B-4610-A7EE-C46E628BF054}" dt="2022-12-21T16:51:01.506" v="235" actId="5793"/>
          <ac:spMkLst>
            <pc:docMk/>
            <pc:sldMk cId="1431544378" sldId="306"/>
            <ac:spMk id="5" creationId="{74E5C359-EDF7-4B98-9E7A-26420788651C}"/>
          </ac:spMkLst>
        </pc:spChg>
      </pc:sldChg>
      <pc:sldChg chg="addSp modSp mod">
        <pc:chgData name="Kate Lancaster" userId="36a3dea0-8e9a-4a0f-8285-613d0b488086" providerId="ADAL" clId="{54139C28-353B-4610-A7EE-C46E628BF054}" dt="2023-01-04T10:37:03.877" v="1930"/>
        <pc:sldMkLst>
          <pc:docMk/>
          <pc:sldMk cId="4252492987" sldId="309"/>
        </pc:sldMkLst>
        <pc:graphicFrameChg chg="add mod">
          <ac:chgData name="Kate Lancaster" userId="36a3dea0-8e9a-4a0f-8285-613d0b488086" providerId="ADAL" clId="{54139C28-353B-4610-A7EE-C46E628BF054}" dt="2023-01-04T10:37:03.877" v="1930"/>
          <ac:graphicFrameMkLst>
            <pc:docMk/>
            <pc:sldMk cId="4252492987" sldId="309"/>
            <ac:graphicFrameMk id="8" creationId="{01EFB09F-34AD-4A03-B83C-01E69BA2D0E1}"/>
          </ac:graphicFrameMkLst>
        </pc:graphicFrameChg>
      </pc:sldChg>
      <pc:sldChg chg="addSp delSp modSp mod">
        <pc:chgData name="Kate Lancaster" userId="36a3dea0-8e9a-4a0f-8285-613d0b488086" providerId="ADAL" clId="{54139C28-353B-4610-A7EE-C46E628BF054}" dt="2023-01-04T10:42:55.014" v="1936" actId="1076"/>
        <pc:sldMkLst>
          <pc:docMk/>
          <pc:sldMk cId="16080381" sldId="883"/>
        </pc:sldMkLst>
        <pc:spChg chg="mod">
          <ac:chgData name="Kate Lancaster" userId="36a3dea0-8e9a-4a0f-8285-613d0b488086" providerId="ADAL" clId="{54139C28-353B-4610-A7EE-C46E628BF054}" dt="2023-01-04T08:52:54.590" v="1771" actId="13926"/>
          <ac:spMkLst>
            <pc:docMk/>
            <pc:sldMk cId="16080381" sldId="883"/>
            <ac:spMk id="3" creationId="{46664FD0-4BE7-4B08-81D6-8FB1EF60F749}"/>
          </ac:spMkLst>
        </pc:spChg>
        <pc:graphicFrameChg chg="del">
          <ac:chgData name="Kate Lancaster" userId="36a3dea0-8e9a-4a0f-8285-613d0b488086" providerId="ADAL" clId="{54139C28-353B-4610-A7EE-C46E628BF054}" dt="2022-12-23T14:08:53.385" v="985" actId="478"/>
          <ac:graphicFrameMkLst>
            <pc:docMk/>
            <pc:sldMk cId="16080381" sldId="883"/>
            <ac:graphicFrameMk id="4" creationId="{A28571E0-7D26-45BD-8A74-2983975FB1CD}"/>
          </ac:graphicFrameMkLst>
        </pc:graphicFrameChg>
        <pc:graphicFrameChg chg="add mod">
          <ac:chgData name="Kate Lancaster" userId="36a3dea0-8e9a-4a0f-8285-613d0b488086" providerId="ADAL" clId="{54139C28-353B-4610-A7EE-C46E628BF054}" dt="2023-01-03T17:38:46.059" v="1696" actId="1076"/>
          <ac:graphicFrameMkLst>
            <pc:docMk/>
            <pc:sldMk cId="16080381" sldId="883"/>
            <ac:graphicFrameMk id="4" creationId="{A39326D8-0FDC-4A92-8999-B998F308EED8}"/>
          </ac:graphicFrameMkLst>
        </pc:graphicFrameChg>
        <pc:graphicFrameChg chg="add del mod">
          <ac:chgData name="Kate Lancaster" userId="36a3dea0-8e9a-4a0f-8285-613d0b488086" providerId="ADAL" clId="{54139C28-353B-4610-A7EE-C46E628BF054}" dt="2023-01-04T10:40:14.912" v="1932" actId="478"/>
          <ac:graphicFrameMkLst>
            <pc:docMk/>
            <pc:sldMk cId="16080381" sldId="883"/>
            <ac:graphicFrameMk id="5" creationId="{3C532FE6-665D-4378-862D-D794D5620BF1}"/>
          </ac:graphicFrameMkLst>
        </pc:graphicFrameChg>
        <pc:graphicFrameChg chg="add mod">
          <ac:chgData name="Kate Lancaster" userId="36a3dea0-8e9a-4a0f-8285-613d0b488086" providerId="ADAL" clId="{54139C28-353B-4610-A7EE-C46E628BF054}" dt="2023-01-04T10:42:55.014" v="1936" actId="1076"/>
          <ac:graphicFrameMkLst>
            <pc:docMk/>
            <pc:sldMk cId="16080381" sldId="883"/>
            <ac:graphicFrameMk id="6" creationId="{DD2D6B45-4E85-4B2D-B675-DAB9081638EE}"/>
          </ac:graphicFrameMkLst>
        </pc:graphicFrameChg>
      </pc:sldChg>
      <pc:sldChg chg="modSp mod">
        <pc:chgData name="Kate Lancaster" userId="36a3dea0-8e9a-4a0f-8285-613d0b488086" providerId="ADAL" clId="{54139C28-353B-4610-A7EE-C46E628BF054}" dt="2023-01-03T17:43:50.484" v="1697" actId="20577"/>
        <pc:sldMkLst>
          <pc:docMk/>
          <pc:sldMk cId="416191731" sldId="885"/>
        </pc:sldMkLst>
        <pc:graphicFrameChg chg="modGraphic">
          <ac:chgData name="Kate Lancaster" userId="36a3dea0-8e9a-4a0f-8285-613d0b488086" providerId="ADAL" clId="{54139C28-353B-4610-A7EE-C46E628BF054}" dt="2023-01-03T17:43:50.484" v="1697" actId="20577"/>
          <ac:graphicFrameMkLst>
            <pc:docMk/>
            <pc:sldMk cId="416191731" sldId="885"/>
            <ac:graphicFrameMk id="4" creationId="{60E62DC6-3EBE-4901-B700-870330337CDA}"/>
          </ac:graphicFrameMkLst>
        </pc:graphicFrameChg>
      </pc:sldChg>
      <pc:sldChg chg="modSp mod">
        <pc:chgData name="Kate Lancaster" userId="36a3dea0-8e9a-4a0f-8285-613d0b488086" providerId="ADAL" clId="{54139C28-353B-4610-A7EE-C46E628BF054}" dt="2023-01-04T09:40:15.296" v="1783" actId="20577"/>
        <pc:sldMkLst>
          <pc:docMk/>
          <pc:sldMk cId="2203838732" sldId="895"/>
        </pc:sldMkLst>
        <pc:graphicFrameChg chg="mod modGraphic">
          <ac:chgData name="Kate Lancaster" userId="36a3dea0-8e9a-4a0f-8285-613d0b488086" providerId="ADAL" clId="{54139C28-353B-4610-A7EE-C46E628BF054}" dt="2023-01-04T09:40:15.296" v="1783" actId="20577"/>
          <ac:graphicFrameMkLst>
            <pc:docMk/>
            <pc:sldMk cId="2203838732" sldId="895"/>
            <ac:graphicFrameMk id="8" creationId="{8C46C2EE-3DF3-DBC1-A6D5-D53AF4791702}"/>
          </ac:graphicFrameMkLst>
        </pc:graphicFrameChg>
      </pc:sldChg>
      <pc:sldChg chg="modSp mod">
        <pc:chgData name="Kate Lancaster" userId="36a3dea0-8e9a-4a0f-8285-613d0b488086" providerId="ADAL" clId="{54139C28-353B-4610-A7EE-C46E628BF054}" dt="2023-01-03T15:46:23.360" v="1584" actId="14734"/>
        <pc:sldMkLst>
          <pc:docMk/>
          <pc:sldMk cId="2756962309" sldId="897"/>
        </pc:sldMkLst>
        <pc:graphicFrameChg chg="modGraphic">
          <ac:chgData name="Kate Lancaster" userId="36a3dea0-8e9a-4a0f-8285-613d0b488086" providerId="ADAL" clId="{54139C28-353B-4610-A7EE-C46E628BF054}" dt="2023-01-03T15:46:23.360" v="1584" actId="14734"/>
          <ac:graphicFrameMkLst>
            <pc:docMk/>
            <pc:sldMk cId="2756962309" sldId="897"/>
            <ac:graphicFrameMk id="5" creationId="{08C3F791-AC34-4270-82D9-5B4FC58DD2B2}"/>
          </ac:graphicFrameMkLst>
        </pc:graphicFrameChg>
      </pc:sldChg>
      <pc:sldChg chg="del">
        <pc:chgData name="Kate Lancaster" userId="36a3dea0-8e9a-4a0f-8285-613d0b488086" providerId="ADAL" clId="{54139C28-353B-4610-A7EE-C46E628BF054}" dt="2022-12-20T16:50:03.439" v="119" actId="2696"/>
        <pc:sldMkLst>
          <pc:docMk/>
          <pc:sldMk cId="1160652962" sldId="972"/>
        </pc:sldMkLst>
      </pc:sldChg>
      <pc:sldChg chg="modSp mod">
        <pc:chgData name="Kate Lancaster" userId="36a3dea0-8e9a-4a0f-8285-613d0b488086" providerId="ADAL" clId="{54139C28-353B-4610-A7EE-C46E628BF054}" dt="2023-01-03T17:17:42.967" v="1634"/>
        <pc:sldMkLst>
          <pc:docMk/>
          <pc:sldMk cId="1440704070" sldId="1542"/>
        </pc:sldMkLst>
        <pc:spChg chg="mod">
          <ac:chgData name="Kate Lancaster" userId="36a3dea0-8e9a-4a0f-8285-613d0b488086" providerId="ADAL" clId="{54139C28-353B-4610-A7EE-C46E628BF054}" dt="2023-01-03T17:17:42.967" v="1634"/>
          <ac:spMkLst>
            <pc:docMk/>
            <pc:sldMk cId="1440704070" sldId="1542"/>
            <ac:spMk id="3" creationId="{F6455E3C-0B4E-FD48-BAAC-73087A795611}"/>
          </ac:spMkLst>
        </pc:spChg>
      </pc:sldChg>
      <pc:sldChg chg="modSp mod">
        <pc:chgData name="Kate Lancaster" userId="36a3dea0-8e9a-4a0f-8285-613d0b488086" providerId="ADAL" clId="{54139C28-353B-4610-A7EE-C46E628BF054}" dt="2023-01-04T09:53:26.641" v="1847" actId="1076"/>
        <pc:sldMkLst>
          <pc:docMk/>
          <pc:sldMk cId="3327114632" sldId="1739"/>
        </pc:sldMkLst>
        <pc:spChg chg="mod">
          <ac:chgData name="Kate Lancaster" userId="36a3dea0-8e9a-4a0f-8285-613d0b488086" providerId="ADAL" clId="{54139C28-353B-4610-A7EE-C46E628BF054}" dt="2022-12-20T16:56:12.057" v="170" actId="20577"/>
          <ac:spMkLst>
            <pc:docMk/>
            <pc:sldMk cId="3327114632" sldId="1739"/>
            <ac:spMk id="2" creationId="{00000000-0000-0000-0000-000000000000}"/>
          </ac:spMkLst>
        </pc:spChg>
        <pc:graphicFrameChg chg="mod modGraphic">
          <ac:chgData name="Kate Lancaster" userId="36a3dea0-8e9a-4a0f-8285-613d0b488086" providerId="ADAL" clId="{54139C28-353B-4610-A7EE-C46E628BF054}" dt="2022-12-22T13:07:02.224" v="368" actId="20577"/>
          <ac:graphicFrameMkLst>
            <pc:docMk/>
            <pc:sldMk cId="3327114632" sldId="1739"/>
            <ac:graphicFrameMk id="3" creationId="{B7FC0BBF-9ED9-4F27-BC89-B0490D1F28AE}"/>
          </ac:graphicFrameMkLst>
        </pc:graphicFrameChg>
        <pc:graphicFrameChg chg="mod modGraphic">
          <ac:chgData name="Kate Lancaster" userId="36a3dea0-8e9a-4a0f-8285-613d0b488086" providerId="ADAL" clId="{54139C28-353B-4610-A7EE-C46E628BF054}" dt="2023-01-04T09:53:26.641" v="1847" actId="1076"/>
          <ac:graphicFrameMkLst>
            <pc:docMk/>
            <pc:sldMk cId="3327114632" sldId="1739"/>
            <ac:graphicFrameMk id="5" creationId="{00000000-0000-0000-0000-000000000000}"/>
          </ac:graphicFrameMkLst>
        </pc:graphicFrameChg>
        <pc:graphicFrameChg chg="mod modGraphic">
          <ac:chgData name="Kate Lancaster" userId="36a3dea0-8e9a-4a0f-8285-613d0b488086" providerId="ADAL" clId="{54139C28-353B-4610-A7EE-C46E628BF054}" dt="2023-01-04T09:53:15.102" v="1844" actId="20577"/>
          <ac:graphicFrameMkLst>
            <pc:docMk/>
            <pc:sldMk cId="3327114632" sldId="1739"/>
            <ac:graphicFrameMk id="8" creationId="{00000000-0000-0000-0000-000000000000}"/>
          </ac:graphicFrameMkLst>
        </pc:graphicFrameChg>
        <pc:graphicFrameChg chg="mod modGraphic">
          <ac:chgData name="Kate Lancaster" userId="36a3dea0-8e9a-4a0f-8285-613d0b488086" providerId="ADAL" clId="{54139C28-353B-4610-A7EE-C46E628BF054}" dt="2023-01-04T09:53:24.371" v="1846" actId="1076"/>
          <ac:graphicFrameMkLst>
            <pc:docMk/>
            <pc:sldMk cId="3327114632" sldId="1739"/>
            <ac:graphicFrameMk id="10" creationId="{633F724F-9DB4-4212-AFB1-BFFC700EC4F5}"/>
          </ac:graphicFrameMkLst>
        </pc:graphicFrameChg>
        <pc:graphicFrameChg chg="mod">
          <ac:chgData name="Kate Lancaster" userId="36a3dea0-8e9a-4a0f-8285-613d0b488086" providerId="ADAL" clId="{54139C28-353B-4610-A7EE-C46E628BF054}" dt="2022-12-22T13:11:16.804" v="398"/>
          <ac:graphicFrameMkLst>
            <pc:docMk/>
            <pc:sldMk cId="3327114632" sldId="1739"/>
            <ac:graphicFrameMk id="13" creationId="{B8BF9BD6-7E5F-433D-B4F5-DE4688AAC096}"/>
          </ac:graphicFrameMkLst>
        </pc:graphicFrameChg>
      </pc:sldChg>
      <pc:sldChg chg="modSp mod">
        <pc:chgData name="Kate Lancaster" userId="36a3dea0-8e9a-4a0f-8285-613d0b488086" providerId="ADAL" clId="{54139C28-353B-4610-A7EE-C46E628BF054}" dt="2023-01-03T12:48:21.872" v="1513" actId="13926"/>
        <pc:sldMkLst>
          <pc:docMk/>
          <pc:sldMk cId="974907798" sldId="1773"/>
        </pc:sldMkLst>
        <pc:spChg chg="mod">
          <ac:chgData name="Kate Lancaster" userId="36a3dea0-8e9a-4a0f-8285-613d0b488086" providerId="ADAL" clId="{54139C28-353B-4610-A7EE-C46E628BF054}" dt="2023-01-03T12:48:21.872" v="1513" actId="13926"/>
          <ac:spMkLst>
            <pc:docMk/>
            <pc:sldMk cId="974907798" sldId="1773"/>
            <ac:spMk id="2" creationId="{00000000-0000-0000-0000-000000000000}"/>
          </ac:spMkLst>
        </pc:spChg>
      </pc:sldChg>
      <pc:sldChg chg="del">
        <pc:chgData name="Kate Lancaster" userId="36a3dea0-8e9a-4a0f-8285-613d0b488086" providerId="ADAL" clId="{54139C28-353B-4610-A7EE-C46E628BF054}" dt="2022-12-30T10:46:13.801" v="1036" actId="2696"/>
        <pc:sldMkLst>
          <pc:docMk/>
          <pc:sldMk cId="3703592994" sldId="1818"/>
        </pc:sldMkLst>
      </pc:sldChg>
      <pc:sldChg chg="modSp mod">
        <pc:chgData name="Kate Lancaster" userId="36a3dea0-8e9a-4a0f-8285-613d0b488086" providerId="ADAL" clId="{54139C28-353B-4610-A7EE-C46E628BF054}" dt="2023-01-03T14:43:09.769" v="1582" actId="13926"/>
        <pc:sldMkLst>
          <pc:docMk/>
          <pc:sldMk cId="3783164169" sldId="1826"/>
        </pc:sldMkLst>
        <pc:spChg chg="mod">
          <ac:chgData name="Kate Lancaster" userId="36a3dea0-8e9a-4a0f-8285-613d0b488086" providerId="ADAL" clId="{54139C28-353B-4610-A7EE-C46E628BF054}" dt="2023-01-03T14:43:09.769" v="1582" actId="13926"/>
          <ac:spMkLst>
            <pc:docMk/>
            <pc:sldMk cId="3783164169" sldId="1826"/>
            <ac:spMk id="2" creationId="{00000000-0000-0000-0000-000000000000}"/>
          </ac:spMkLst>
        </pc:spChg>
      </pc:sldChg>
      <pc:sldChg chg="modSp mod">
        <pc:chgData name="Kate Lancaster" userId="36a3dea0-8e9a-4a0f-8285-613d0b488086" providerId="ADAL" clId="{54139C28-353B-4610-A7EE-C46E628BF054}" dt="2023-01-04T10:27:56.840" v="1929" actId="13926"/>
        <pc:sldMkLst>
          <pc:docMk/>
          <pc:sldMk cId="4043476305" sldId="1828"/>
        </pc:sldMkLst>
        <pc:spChg chg="mod">
          <ac:chgData name="Kate Lancaster" userId="36a3dea0-8e9a-4a0f-8285-613d0b488086" providerId="ADAL" clId="{54139C28-353B-4610-A7EE-C46E628BF054}" dt="2023-01-04T10:27:56.840" v="1929" actId="13926"/>
          <ac:spMkLst>
            <pc:docMk/>
            <pc:sldMk cId="4043476305" sldId="1828"/>
            <ac:spMk id="3" creationId="{8305965E-4D48-4A02-84D8-0877867BBAD2}"/>
          </ac:spMkLst>
        </pc:spChg>
      </pc:sldChg>
      <pc:sldChg chg="del">
        <pc:chgData name="Kate Lancaster" userId="36a3dea0-8e9a-4a0f-8285-613d0b488086" providerId="ADAL" clId="{54139C28-353B-4610-A7EE-C46E628BF054}" dt="2022-12-21T16:14:22.307" v="192" actId="2696"/>
        <pc:sldMkLst>
          <pc:docMk/>
          <pc:sldMk cId="1704502122" sldId="1829"/>
        </pc:sldMkLst>
      </pc:sldChg>
      <pc:sldChg chg="del">
        <pc:chgData name="Kate Lancaster" userId="36a3dea0-8e9a-4a0f-8285-613d0b488086" providerId="ADAL" clId="{54139C28-353B-4610-A7EE-C46E628BF054}" dt="2022-12-21T16:14:35.354" v="195" actId="2696"/>
        <pc:sldMkLst>
          <pc:docMk/>
          <pc:sldMk cId="2136664375" sldId="1830"/>
        </pc:sldMkLst>
      </pc:sldChg>
      <pc:sldChg chg="modSp mod">
        <pc:chgData name="Kate Lancaster" userId="36a3dea0-8e9a-4a0f-8285-613d0b488086" providerId="ADAL" clId="{54139C28-353B-4610-A7EE-C46E628BF054}" dt="2023-01-03T11:29:49.311" v="1489" actId="13926"/>
        <pc:sldMkLst>
          <pc:docMk/>
          <pc:sldMk cId="2860604564" sldId="1839"/>
        </pc:sldMkLst>
        <pc:spChg chg="mod">
          <ac:chgData name="Kate Lancaster" userId="36a3dea0-8e9a-4a0f-8285-613d0b488086" providerId="ADAL" clId="{54139C28-353B-4610-A7EE-C46E628BF054}" dt="2023-01-03T11:29:49.311" v="1489" actId="13926"/>
          <ac:spMkLst>
            <pc:docMk/>
            <pc:sldMk cId="2860604564" sldId="1839"/>
            <ac:spMk id="2" creationId="{00000000-0000-0000-0000-000000000000}"/>
          </ac:spMkLst>
        </pc:spChg>
      </pc:sldChg>
      <pc:sldChg chg="modSp mod">
        <pc:chgData name="Kate Lancaster" userId="36a3dea0-8e9a-4a0f-8285-613d0b488086" providerId="ADAL" clId="{54139C28-353B-4610-A7EE-C46E628BF054}" dt="2023-01-03T11:35:11.395" v="1490" actId="13926"/>
        <pc:sldMkLst>
          <pc:docMk/>
          <pc:sldMk cId="1976727094" sldId="1840"/>
        </pc:sldMkLst>
        <pc:spChg chg="mod">
          <ac:chgData name="Kate Lancaster" userId="36a3dea0-8e9a-4a0f-8285-613d0b488086" providerId="ADAL" clId="{54139C28-353B-4610-A7EE-C46E628BF054}" dt="2023-01-03T11:35:11.395" v="1490" actId="13926"/>
          <ac:spMkLst>
            <pc:docMk/>
            <pc:sldMk cId="1976727094" sldId="1840"/>
            <ac:spMk id="2" creationId="{00000000-0000-0000-0000-000000000000}"/>
          </ac:spMkLst>
        </pc:spChg>
      </pc:sldChg>
      <pc:sldChg chg="modSp mod">
        <pc:chgData name="Kate Lancaster" userId="36a3dea0-8e9a-4a0f-8285-613d0b488086" providerId="ADAL" clId="{54139C28-353B-4610-A7EE-C46E628BF054}" dt="2023-01-03T11:40:01.715" v="1507" actId="13926"/>
        <pc:sldMkLst>
          <pc:docMk/>
          <pc:sldMk cId="2860258172" sldId="1848"/>
        </pc:sldMkLst>
        <pc:spChg chg="mod">
          <ac:chgData name="Kate Lancaster" userId="36a3dea0-8e9a-4a0f-8285-613d0b488086" providerId="ADAL" clId="{54139C28-353B-4610-A7EE-C46E628BF054}" dt="2023-01-03T11:40:01.715" v="1507" actId="13926"/>
          <ac:spMkLst>
            <pc:docMk/>
            <pc:sldMk cId="2860258172" sldId="1848"/>
            <ac:spMk id="2" creationId="{00000000-0000-0000-0000-000000000000}"/>
          </ac:spMkLst>
        </pc:spChg>
      </pc:sldChg>
      <pc:sldChg chg="del">
        <pc:chgData name="Kate Lancaster" userId="36a3dea0-8e9a-4a0f-8285-613d0b488086" providerId="ADAL" clId="{54139C28-353B-4610-A7EE-C46E628BF054}" dt="2022-12-21T16:14:29.906" v="194" actId="2696"/>
        <pc:sldMkLst>
          <pc:docMk/>
          <pc:sldMk cId="1821774117" sldId="3662"/>
        </pc:sldMkLst>
      </pc:sldChg>
      <pc:sldChg chg="del">
        <pc:chgData name="Kate Lancaster" userId="36a3dea0-8e9a-4a0f-8285-613d0b488086" providerId="ADAL" clId="{54139C28-353B-4610-A7EE-C46E628BF054}" dt="2022-12-20T16:25:09.164" v="69" actId="2696"/>
        <pc:sldMkLst>
          <pc:docMk/>
          <pc:sldMk cId="2477773196" sldId="3670"/>
        </pc:sldMkLst>
      </pc:sldChg>
      <pc:sldChg chg="modSp del">
        <pc:chgData name="Kate Lancaster" userId="36a3dea0-8e9a-4a0f-8285-613d0b488086" providerId="ADAL" clId="{54139C28-353B-4610-A7EE-C46E628BF054}" dt="2022-12-20T16:28:10.763" v="115" actId="2696"/>
        <pc:sldMkLst>
          <pc:docMk/>
          <pc:sldMk cId="2298511722" sldId="3671"/>
        </pc:sldMkLst>
        <pc:graphicFrameChg chg="mod">
          <ac:chgData name="Kate Lancaster" userId="36a3dea0-8e9a-4a0f-8285-613d0b488086" providerId="ADAL" clId="{54139C28-353B-4610-A7EE-C46E628BF054}" dt="2022-12-20T16:27:45.705" v="101"/>
          <ac:graphicFrameMkLst>
            <pc:docMk/>
            <pc:sldMk cId="2298511722" sldId="3671"/>
            <ac:graphicFrameMk id="6" creationId="{16F7F5DB-E924-4268-9BD1-802678D181DC}"/>
          </ac:graphicFrameMkLst>
        </pc:graphicFrameChg>
      </pc:sldChg>
      <pc:sldChg chg="modSp del mod">
        <pc:chgData name="Kate Lancaster" userId="36a3dea0-8e9a-4a0f-8285-613d0b488086" providerId="ADAL" clId="{54139C28-353B-4610-A7EE-C46E628BF054}" dt="2022-12-21T16:14:27.913" v="193" actId="2696"/>
        <pc:sldMkLst>
          <pc:docMk/>
          <pc:sldMk cId="2509351102" sldId="3672"/>
        </pc:sldMkLst>
        <pc:spChg chg="mod">
          <ac:chgData name="Kate Lancaster" userId="36a3dea0-8e9a-4a0f-8285-613d0b488086" providerId="ADAL" clId="{54139C28-353B-4610-A7EE-C46E628BF054}" dt="2022-12-20T16:24:06.300" v="55" actId="20577"/>
          <ac:spMkLst>
            <pc:docMk/>
            <pc:sldMk cId="2509351102" sldId="3672"/>
            <ac:spMk id="2" creationId="{00000000-0000-0000-0000-000000000000}"/>
          </ac:spMkLst>
        </pc:spChg>
        <pc:graphicFrameChg chg="mod modGraphic">
          <ac:chgData name="Kate Lancaster" userId="36a3dea0-8e9a-4a0f-8285-613d0b488086" providerId="ADAL" clId="{54139C28-353B-4610-A7EE-C46E628BF054}" dt="2022-12-20T16:24:51.604" v="68" actId="20577"/>
          <ac:graphicFrameMkLst>
            <pc:docMk/>
            <pc:sldMk cId="2509351102" sldId="3672"/>
            <ac:graphicFrameMk id="6" creationId="{16F7F5DB-E924-4268-9BD1-802678D181DC}"/>
          </ac:graphicFrameMkLst>
        </pc:graphicFrameChg>
        <pc:graphicFrameChg chg="mod modGraphic">
          <ac:chgData name="Kate Lancaster" userId="36a3dea0-8e9a-4a0f-8285-613d0b488086" providerId="ADAL" clId="{54139C28-353B-4610-A7EE-C46E628BF054}" dt="2022-12-20T16:22:35.676" v="4"/>
          <ac:graphicFrameMkLst>
            <pc:docMk/>
            <pc:sldMk cId="2509351102" sldId="3672"/>
            <ac:graphicFrameMk id="7" creationId="{60C392C5-ABBB-4FCF-87A7-57CFD2E79FE9}"/>
          </ac:graphicFrameMkLst>
        </pc:graphicFrameChg>
      </pc:sldChg>
      <pc:sldChg chg="modSp mod">
        <pc:chgData name="Kate Lancaster" userId="36a3dea0-8e9a-4a0f-8285-613d0b488086" providerId="ADAL" clId="{54139C28-353B-4610-A7EE-C46E628BF054}" dt="2023-01-03T18:05:32.010" v="1768" actId="20577"/>
        <pc:sldMkLst>
          <pc:docMk/>
          <pc:sldMk cId="1092439735" sldId="3673"/>
        </pc:sldMkLst>
        <pc:spChg chg="mod">
          <ac:chgData name="Kate Lancaster" userId="36a3dea0-8e9a-4a0f-8285-613d0b488086" providerId="ADAL" clId="{54139C28-353B-4610-A7EE-C46E628BF054}" dt="2022-12-22T13:39:52.927" v="738"/>
          <ac:spMkLst>
            <pc:docMk/>
            <pc:sldMk cId="1092439735" sldId="3673"/>
            <ac:spMk id="2" creationId="{00000000-0000-0000-0000-000000000000}"/>
          </ac:spMkLst>
        </pc:spChg>
        <pc:graphicFrameChg chg="mod modGraphic">
          <ac:chgData name="Kate Lancaster" userId="36a3dea0-8e9a-4a0f-8285-613d0b488086" providerId="ADAL" clId="{54139C28-353B-4610-A7EE-C46E628BF054}" dt="2023-01-03T18:05:32.010" v="1768" actId="20577"/>
          <ac:graphicFrameMkLst>
            <pc:docMk/>
            <pc:sldMk cId="1092439735" sldId="3673"/>
            <ac:graphicFrameMk id="6" creationId="{16F7F5DB-E924-4268-9BD1-802678D181DC}"/>
          </ac:graphicFrameMkLst>
        </pc:graphicFrameChg>
        <pc:graphicFrameChg chg="mod modGraphic">
          <ac:chgData name="Kate Lancaster" userId="36a3dea0-8e9a-4a0f-8285-613d0b488086" providerId="ADAL" clId="{54139C28-353B-4610-A7EE-C46E628BF054}" dt="2022-12-30T12:05:14.786" v="1093" actId="20577"/>
          <ac:graphicFrameMkLst>
            <pc:docMk/>
            <pc:sldMk cId="1092439735" sldId="3673"/>
            <ac:graphicFrameMk id="7" creationId="{60C392C5-ABBB-4FCF-87A7-57CFD2E79FE9}"/>
          </ac:graphicFrameMkLst>
        </pc:graphicFrameChg>
      </pc:sldChg>
      <pc:sldChg chg="modSp add mod">
        <pc:chgData name="Kate Lancaster" userId="36a3dea0-8e9a-4a0f-8285-613d0b488086" providerId="ADAL" clId="{54139C28-353B-4610-A7EE-C46E628BF054}" dt="2023-01-04T10:27:38.898" v="1928" actId="20577"/>
        <pc:sldMkLst>
          <pc:docMk/>
          <pc:sldMk cId="2811588364" sldId="3674"/>
        </pc:sldMkLst>
        <pc:spChg chg="mod">
          <ac:chgData name="Kate Lancaster" userId="36a3dea0-8e9a-4a0f-8285-613d0b488086" providerId="ADAL" clId="{54139C28-353B-4610-A7EE-C46E628BF054}" dt="2022-12-21T16:14:02.901" v="191"/>
          <ac:spMkLst>
            <pc:docMk/>
            <pc:sldMk cId="2811588364" sldId="3674"/>
            <ac:spMk id="2" creationId="{00000000-0000-0000-0000-000000000000}"/>
          </ac:spMkLst>
        </pc:spChg>
        <pc:graphicFrameChg chg="modGraphic">
          <ac:chgData name="Kate Lancaster" userId="36a3dea0-8e9a-4a0f-8285-613d0b488086" providerId="ADAL" clId="{54139C28-353B-4610-A7EE-C46E628BF054}" dt="2022-12-22T12:35:15.944" v="251" actId="20577"/>
          <ac:graphicFrameMkLst>
            <pc:docMk/>
            <pc:sldMk cId="2811588364" sldId="3674"/>
            <ac:graphicFrameMk id="3" creationId="{B7FC0BBF-9ED9-4F27-BC89-B0490D1F28AE}"/>
          </ac:graphicFrameMkLst>
        </pc:graphicFrameChg>
        <pc:graphicFrameChg chg="modGraphic">
          <ac:chgData name="Kate Lancaster" userId="36a3dea0-8e9a-4a0f-8285-613d0b488086" providerId="ADAL" clId="{54139C28-353B-4610-A7EE-C46E628BF054}" dt="2023-01-03T16:40:21.413" v="1617" actId="20577"/>
          <ac:graphicFrameMkLst>
            <pc:docMk/>
            <pc:sldMk cId="2811588364" sldId="3674"/>
            <ac:graphicFrameMk id="5" creationId="{00000000-0000-0000-0000-000000000000}"/>
          </ac:graphicFrameMkLst>
        </pc:graphicFrameChg>
        <pc:graphicFrameChg chg="mod modGraphic">
          <ac:chgData name="Kate Lancaster" userId="36a3dea0-8e9a-4a0f-8285-613d0b488086" providerId="ADAL" clId="{54139C28-353B-4610-A7EE-C46E628BF054}" dt="2023-01-04T10:27:38.898" v="1928" actId="20577"/>
          <ac:graphicFrameMkLst>
            <pc:docMk/>
            <pc:sldMk cId="2811588364" sldId="3674"/>
            <ac:graphicFrameMk id="8" creationId="{00000000-0000-0000-0000-000000000000}"/>
          </ac:graphicFrameMkLst>
        </pc:graphicFrameChg>
        <pc:graphicFrameChg chg="mod modGraphic">
          <ac:chgData name="Kate Lancaster" userId="36a3dea0-8e9a-4a0f-8285-613d0b488086" providerId="ADAL" clId="{54139C28-353B-4610-A7EE-C46E628BF054}" dt="2023-01-04T09:51:01.928" v="1801"/>
          <ac:graphicFrameMkLst>
            <pc:docMk/>
            <pc:sldMk cId="2811588364" sldId="3674"/>
            <ac:graphicFrameMk id="10" creationId="{633F724F-9DB4-4212-AFB1-BFFC700EC4F5}"/>
          </ac:graphicFrameMkLst>
        </pc:graphicFrameChg>
        <pc:graphicFrameChg chg="mod modGraphic">
          <ac:chgData name="Kate Lancaster" userId="36a3dea0-8e9a-4a0f-8285-613d0b488086" providerId="ADAL" clId="{54139C28-353B-4610-A7EE-C46E628BF054}" dt="2023-01-03T16:41:30.222" v="1621" actId="13926"/>
          <ac:graphicFrameMkLst>
            <pc:docMk/>
            <pc:sldMk cId="2811588364" sldId="3674"/>
            <ac:graphicFrameMk id="13" creationId="{B8BF9BD6-7E5F-433D-B4F5-DE4688AAC096}"/>
          </ac:graphicFrameMkLst>
        </pc:graphicFrameChg>
      </pc:sldChg>
      <pc:sldChg chg="modSp add mod ord">
        <pc:chgData name="Kate Lancaster" userId="36a3dea0-8e9a-4a0f-8285-613d0b488086" providerId="ADAL" clId="{54139C28-353B-4610-A7EE-C46E628BF054}" dt="2023-01-04T10:27:30.783" v="1925" actId="108"/>
        <pc:sldMkLst>
          <pc:docMk/>
          <pc:sldMk cId="3160168465" sldId="3675"/>
        </pc:sldMkLst>
        <pc:spChg chg="mod">
          <ac:chgData name="Kate Lancaster" userId="36a3dea0-8e9a-4a0f-8285-613d0b488086" providerId="ADAL" clId="{54139C28-353B-4610-A7EE-C46E628BF054}" dt="2023-01-03T13:06:34.969" v="1581" actId="13926"/>
          <ac:spMkLst>
            <pc:docMk/>
            <pc:sldMk cId="3160168465" sldId="3675"/>
            <ac:spMk id="2" creationId="{00000000-0000-0000-0000-000000000000}"/>
          </ac:spMkLst>
        </pc:spChg>
        <pc:graphicFrameChg chg="modGraphic">
          <ac:chgData name="Kate Lancaster" userId="36a3dea0-8e9a-4a0f-8285-613d0b488086" providerId="ADAL" clId="{54139C28-353B-4610-A7EE-C46E628BF054}" dt="2022-12-30T16:07:11.901" v="1345" actId="20577"/>
          <ac:graphicFrameMkLst>
            <pc:docMk/>
            <pc:sldMk cId="3160168465" sldId="3675"/>
            <ac:graphicFrameMk id="3" creationId="{B7FC0BBF-9ED9-4F27-BC89-B0490D1F28AE}"/>
          </ac:graphicFrameMkLst>
        </pc:graphicFrameChg>
        <pc:graphicFrameChg chg="mod modGraphic">
          <ac:chgData name="Kate Lancaster" userId="36a3dea0-8e9a-4a0f-8285-613d0b488086" providerId="ADAL" clId="{54139C28-353B-4610-A7EE-C46E628BF054}" dt="2022-12-30T16:07:23.038" v="1352"/>
          <ac:graphicFrameMkLst>
            <pc:docMk/>
            <pc:sldMk cId="3160168465" sldId="3675"/>
            <ac:graphicFrameMk id="5" creationId="{00000000-0000-0000-0000-000000000000}"/>
          </ac:graphicFrameMkLst>
        </pc:graphicFrameChg>
        <pc:graphicFrameChg chg="mod modGraphic">
          <ac:chgData name="Kate Lancaster" userId="36a3dea0-8e9a-4a0f-8285-613d0b488086" providerId="ADAL" clId="{54139C28-353B-4610-A7EE-C46E628BF054}" dt="2023-01-04T10:27:30.783" v="1925" actId="108"/>
          <ac:graphicFrameMkLst>
            <pc:docMk/>
            <pc:sldMk cId="3160168465" sldId="3675"/>
            <ac:graphicFrameMk id="8" creationId="{00000000-0000-0000-0000-000000000000}"/>
          </ac:graphicFrameMkLst>
        </pc:graphicFrameChg>
        <pc:graphicFrameChg chg="mod modGraphic">
          <ac:chgData name="Kate Lancaster" userId="36a3dea0-8e9a-4a0f-8285-613d0b488086" providerId="ADAL" clId="{54139C28-353B-4610-A7EE-C46E628BF054}" dt="2023-01-04T10:27:06.838" v="1920" actId="108"/>
          <ac:graphicFrameMkLst>
            <pc:docMk/>
            <pc:sldMk cId="3160168465" sldId="3675"/>
            <ac:graphicFrameMk id="10" creationId="{633F724F-9DB4-4212-AFB1-BFFC700EC4F5}"/>
          </ac:graphicFrameMkLst>
        </pc:graphicFrameChg>
        <pc:graphicFrameChg chg="mod modGraphic">
          <ac:chgData name="Kate Lancaster" userId="36a3dea0-8e9a-4a0f-8285-613d0b488086" providerId="ADAL" clId="{54139C28-353B-4610-A7EE-C46E628BF054}" dt="2022-12-30T16:09:15.428" v="1395" actId="20577"/>
          <ac:graphicFrameMkLst>
            <pc:docMk/>
            <pc:sldMk cId="3160168465" sldId="3675"/>
            <ac:graphicFrameMk id="13" creationId="{B8BF9BD6-7E5F-433D-B4F5-DE4688AAC096}"/>
          </ac:graphicFrameMkLst>
        </pc:graphicFrameChg>
      </pc:sldChg>
      <pc:sldChg chg="add del">
        <pc:chgData name="Kate Lancaster" userId="36a3dea0-8e9a-4a0f-8285-613d0b488086" providerId="ADAL" clId="{54139C28-353B-4610-A7EE-C46E628BF054}" dt="2022-12-20T16:50:22.404" v="124" actId="2890"/>
        <pc:sldMkLst>
          <pc:docMk/>
          <pc:sldMk cId="486772985" sldId="3676"/>
        </pc:sldMkLst>
      </pc:sldChg>
      <pc:sldChg chg="modSp add mod">
        <pc:chgData name="Kate Lancaster" userId="36a3dea0-8e9a-4a0f-8285-613d0b488086" providerId="ADAL" clId="{54139C28-353B-4610-A7EE-C46E628BF054}" dt="2023-01-04T11:27:06.134" v="2060" actId="20577"/>
        <pc:sldMkLst>
          <pc:docMk/>
          <pc:sldMk cId="2819571834" sldId="3676"/>
        </pc:sldMkLst>
        <pc:spChg chg="mod">
          <ac:chgData name="Kate Lancaster" userId="36a3dea0-8e9a-4a0f-8285-613d0b488086" providerId="ADAL" clId="{54139C28-353B-4610-A7EE-C46E628BF054}" dt="2022-12-21T16:13:31.161" v="188" actId="1076"/>
          <ac:spMkLst>
            <pc:docMk/>
            <pc:sldMk cId="2819571834" sldId="3676"/>
            <ac:spMk id="2" creationId="{00000000-0000-0000-0000-000000000000}"/>
          </ac:spMkLst>
        </pc:spChg>
        <pc:graphicFrameChg chg="mod modGraphic">
          <ac:chgData name="Kate Lancaster" userId="36a3dea0-8e9a-4a0f-8285-613d0b488086" providerId="ADAL" clId="{54139C28-353B-4610-A7EE-C46E628BF054}" dt="2022-12-22T13:07:36.625" v="375"/>
          <ac:graphicFrameMkLst>
            <pc:docMk/>
            <pc:sldMk cId="2819571834" sldId="3676"/>
            <ac:graphicFrameMk id="3" creationId="{B7FC0BBF-9ED9-4F27-BC89-B0490D1F28AE}"/>
          </ac:graphicFrameMkLst>
        </pc:graphicFrameChg>
        <pc:graphicFrameChg chg="modGraphic">
          <ac:chgData name="Kate Lancaster" userId="36a3dea0-8e9a-4a0f-8285-613d0b488086" providerId="ADAL" clId="{54139C28-353B-4610-A7EE-C46E628BF054}" dt="2023-01-03T16:36:16.712" v="1587" actId="13926"/>
          <ac:graphicFrameMkLst>
            <pc:docMk/>
            <pc:sldMk cId="2819571834" sldId="3676"/>
            <ac:graphicFrameMk id="5" creationId="{00000000-0000-0000-0000-000000000000}"/>
          </ac:graphicFrameMkLst>
        </pc:graphicFrameChg>
        <pc:graphicFrameChg chg="mod modGraphic">
          <ac:chgData name="Kate Lancaster" userId="36a3dea0-8e9a-4a0f-8285-613d0b488086" providerId="ADAL" clId="{54139C28-353B-4610-A7EE-C46E628BF054}" dt="2023-01-04T11:27:06.134" v="2060" actId="20577"/>
          <ac:graphicFrameMkLst>
            <pc:docMk/>
            <pc:sldMk cId="2819571834" sldId="3676"/>
            <ac:graphicFrameMk id="8" creationId="{00000000-0000-0000-0000-000000000000}"/>
          </ac:graphicFrameMkLst>
        </pc:graphicFrameChg>
        <pc:graphicFrameChg chg="mod modGraphic">
          <ac:chgData name="Kate Lancaster" userId="36a3dea0-8e9a-4a0f-8285-613d0b488086" providerId="ADAL" clId="{54139C28-353B-4610-A7EE-C46E628BF054}" dt="2023-01-04T09:52:09.032" v="1820"/>
          <ac:graphicFrameMkLst>
            <pc:docMk/>
            <pc:sldMk cId="2819571834" sldId="3676"/>
            <ac:graphicFrameMk id="10" creationId="{633F724F-9DB4-4212-AFB1-BFFC700EC4F5}"/>
          </ac:graphicFrameMkLst>
        </pc:graphicFrameChg>
        <pc:graphicFrameChg chg="mod modGraphic">
          <ac:chgData name="Kate Lancaster" userId="36a3dea0-8e9a-4a0f-8285-613d0b488086" providerId="ADAL" clId="{54139C28-353B-4610-A7EE-C46E628BF054}" dt="2022-12-22T13:07:32.981" v="374" actId="108"/>
          <ac:graphicFrameMkLst>
            <pc:docMk/>
            <pc:sldMk cId="2819571834" sldId="3676"/>
            <ac:graphicFrameMk id="13" creationId="{B8BF9BD6-7E5F-433D-B4F5-DE4688AAC096}"/>
          </ac:graphicFrameMkLst>
        </pc:graphicFrameChg>
      </pc:sldChg>
      <pc:sldChg chg="modSp add mod">
        <pc:chgData name="Kate Lancaster" userId="36a3dea0-8e9a-4a0f-8285-613d0b488086" providerId="ADAL" clId="{54139C28-353B-4610-A7EE-C46E628BF054}" dt="2023-01-04T11:50:50.233" v="2077" actId="20577"/>
        <pc:sldMkLst>
          <pc:docMk/>
          <pc:sldMk cId="93658958" sldId="3677"/>
        </pc:sldMkLst>
        <pc:spChg chg="mod">
          <ac:chgData name="Kate Lancaster" userId="36a3dea0-8e9a-4a0f-8285-613d0b488086" providerId="ADAL" clId="{54139C28-353B-4610-A7EE-C46E628BF054}" dt="2022-12-21T16:13:15.304" v="186"/>
          <ac:spMkLst>
            <pc:docMk/>
            <pc:sldMk cId="93658958" sldId="3677"/>
            <ac:spMk id="2" creationId="{00000000-0000-0000-0000-000000000000}"/>
          </ac:spMkLst>
        </pc:spChg>
        <pc:graphicFrameChg chg="mod modGraphic">
          <ac:chgData name="Kate Lancaster" userId="36a3dea0-8e9a-4a0f-8285-613d0b488086" providerId="ADAL" clId="{54139C28-353B-4610-A7EE-C46E628BF054}" dt="2023-01-04T11:33:44.602" v="2065" actId="1076"/>
          <ac:graphicFrameMkLst>
            <pc:docMk/>
            <pc:sldMk cId="93658958" sldId="3677"/>
            <ac:graphicFrameMk id="3" creationId="{B7FC0BBF-9ED9-4F27-BC89-B0490D1F28AE}"/>
          </ac:graphicFrameMkLst>
        </pc:graphicFrameChg>
        <pc:graphicFrameChg chg="mod modGraphic">
          <ac:chgData name="Kate Lancaster" userId="36a3dea0-8e9a-4a0f-8285-613d0b488086" providerId="ADAL" clId="{54139C28-353B-4610-A7EE-C46E628BF054}" dt="2023-01-04T11:34:13.769" v="2070" actId="1076"/>
          <ac:graphicFrameMkLst>
            <pc:docMk/>
            <pc:sldMk cId="93658958" sldId="3677"/>
            <ac:graphicFrameMk id="5" creationId="{00000000-0000-0000-0000-000000000000}"/>
          </ac:graphicFrameMkLst>
        </pc:graphicFrameChg>
        <pc:graphicFrameChg chg="mod modGraphic">
          <ac:chgData name="Kate Lancaster" userId="36a3dea0-8e9a-4a0f-8285-613d0b488086" providerId="ADAL" clId="{54139C28-353B-4610-A7EE-C46E628BF054}" dt="2023-01-04T11:50:50.233" v="2077" actId="20577"/>
          <ac:graphicFrameMkLst>
            <pc:docMk/>
            <pc:sldMk cId="93658958" sldId="3677"/>
            <ac:graphicFrameMk id="8" creationId="{00000000-0000-0000-0000-000000000000}"/>
          </ac:graphicFrameMkLst>
        </pc:graphicFrameChg>
        <pc:graphicFrameChg chg="mod modGraphic">
          <ac:chgData name="Kate Lancaster" userId="36a3dea0-8e9a-4a0f-8285-613d0b488086" providerId="ADAL" clId="{54139C28-353B-4610-A7EE-C46E628BF054}" dt="2023-01-04T09:54:40.457" v="1863" actId="404"/>
          <ac:graphicFrameMkLst>
            <pc:docMk/>
            <pc:sldMk cId="93658958" sldId="3677"/>
            <ac:graphicFrameMk id="10" creationId="{633F724F-9DB4-4212-AFB1-BFFC700EC4F5}"/>
          </ac:graphicFrameMkLst>
        </pc:graphicFrameChg>
        <pc:graphicFrameChg chg="mod">
          <ac:chgData name="Kate Lancaster" userId="36a3dea0-8e9a-4a0f-8285-613d0b488086" providerId="ADAL" clId="{54139C28-353B-4610-A7EE-C46E628BF054}" dt="2023-01-04T11:33:47.571" v="2066" actId="1076"/>
          <ac:graphicFrameMkLst>
            <pc:docMk/>
            <pc:sldMk cId="93658958" sldId="3677"/>
            <ac:graphicFrameMk id="13" creationId="{B8BF9BD6-7E5F-433D-B4F5-DE4688AAC096}"/>
          </ac:graphicFrameMkLst>
        </pc:graphicFrameChg>
      </pc:sldChg>
      <pc:sldChg chg="modSp add mod">
        <pc:chgData name="Kate Lancaster" userId="36a3dea0-8e9a-4a0f-8285-613d0b488086" providerId="ADAL" clId="{54139C28-353B-4610-A7EE-C46E628BF054}" dt="2023-01-04T09:54:18.504" v="1859" actId="20577"/>
        <pc:sldMkLst>
          <pc:docMk/>
          <pc:sldMk cId="385640711" sldId="3678"/>
        </pc:sldMkLst>
        <pc:spChg chg="mod">
          <ac:chgData name="Kate Lancaster" userId="36a3dea0-8e9a-4a0f-8285-613d0b488086" providerId="ADAL" clId="{54139C28-353B-4610-A7EE-C46E628BF054}" dt="2022-12-21T16:13:01.986" v="185"/>
          <ac:spMkLst>
            <pc:docMk/>
            <pc:sldMk cId="385640711" sldId="3678"/>
            <ac:spMk id="2" creationId="{00000000-0000-0000-0000-000000000000}"/>
          </ac:spMkLst>
        </pc:spChg>
        <pc:graphicFrameChg chg="mod modGraphic">
          <ac:chgData name="Kate Lancaster" userId="36a3dea0-8e9a-4a0f-8285-613d0b488086" providerId="ADAL" clId="{54139C28-353B-4610-A7EE-C46E628BF054}" dt="2022-12-22T13:07:05.620" v="370" actId="20577"/>
          <ac:graphicFrameMkLst>
            <pc:docMk/>
            <pc:sldMk cId="385640711" sldId="3678"/>
            <ac:graphicFrameMk id="3" creationId="{B7FC0BBF-9ED9-4F27-BC89-B0490D1F28AE}"/>
          </ac:graphicFrameMkLst>
        </pc:graphicFrameChg>
        <pc:graphicFrameChg chg="mod modGraphic">
          <ac:chgData name="Kate Lancaster" userId="36a3dea0-8e9a-4a0f-8285-613d0b488086" providerId="ADAL" clId="{54139C28-353B-4610-A7EE-C46E628BF054}" dt="2022-12-22T15:03:43.281" v="975" actId="20577"/>
          <ac:graphicFrameMkLst>
            <pc:docMk/>
            <pc:sldMk cId="385640711" sldId="3678"/>
            <ac:graphicFrameMk id="5" creationId="{00000000-0000-0000-0000-000000000000}"/>
          </ac:graphicFrameMkLst>
        </pc:graphicFrameChg>
        <pc:graphicFrameChg chg="mod modGraphic">
          <ac:chgData name="Kate Lancaster" userId="36a3dea0-8e9a-4a0f-8285-613d0b488086" providerId="ADAL" clId="{54139C28-353B-4610-A7EE-C46E628BF054}" dt="2023-01-04T09:54:18.504" v="1859" actId="20577"/>
          <ac:graphicFrameMkLst>
            <pc:docMk/>
            <pc:sldMk cId="385640711" sldId="3678"/>
            <ac:graphicFrameMk id="8" creationId="{00000000-0000-0000-0000-000000000000}"/>
          </ac:graphicFrameMkLst>
        </pc:graphicFrameChg>
        <pc:graphicFrameChg chg="mod modGraphic">
          <ac:chgData name="Kate Lancaster" userId="36a3dea0-8e9a-4a0f-8285-613d0b488086" providerId="ADAL" clId="{54139C28-353B-4610-A7EE-C46E628BF054}" dt="2023-01-04T09:51:48.027" v="1812" actId="20577"/>
          <ac:graphicFrameMkLst>
            <pc:docMk/>
            <pc:sldMk cId="385640711" sldId="3678"/>
            <ac:graphicFrameMk id="10" creationId="{633F724F-9DB4-4212-AFB1-BFFC700EC4F5}"/>
          </ac:graphicFrameMkLst>
        </pc:graphicFrameChg>
        <pc:graphicFrameChg chg="mod">
          <ac:chgData name="Kate Lancaster" userId="36a3dea0-8e9a-4a0f-8285-613d0b488086" providerId="ADAL" clId="{54139C28-353B-4610-A7EE-C46E628BF054}" dt="2022-12-22T13:24:14.022" v="637"/>
          <ac:graphicFrameMkLst>
            <pc:docMk/>
            <pc:sldMk cId="385640711" sldId="3678"/>
            <ac:graphicFrameMk id="13" creationId="{B8BF9BD6-7E5F-433D-B4F5-DE4688AAC096}"/>
          </ac:graphicFrameMkLst>
        </pc:graphicFrameChg>
      </pc:sldChg>
      <pc:sldChg chg="modSp add mod">
        <pc:chgData name="Kate Lancaster" userId="36a3dea0-8e9a-4a0f-8285-613d0b488086" providerId="ADAL" clId="{54139C28-353B-4610-A7EE-C46E628BF054}" dt="2022-12-30T12:06:27.607" v="1148"/>
        <pc:sldMkLst>
          <pc:docMk/>
          <pc:sldMk cId="861414322" sldId="3679"/>
        </pc:sldMkLst>
        <pc:spChg chg="mod">
          <ac:chgData name="Kate Lancaster" userId="36a3dea0-8e9a-4a0f-8285-613d0b488086" providerId="ADAL" clId="{54139C28-353B-4610-A7EE-C46E628BF054}" dt="2022-12-22T13:50:03.385" v="807"/>
          <ac:spMkLst>
            <pc:docMk/>
            <pc:sldMk cId="861414322" sldId="3679"/>
            <ac:spMk id="2" creationId="{00000000-0000-0000-0000-000000000000}"/>
          </ac:spMkLst>
        </pc:spChg>
        <pc:graphicFrameChg chg="mod modGraphic">
          <ac:chgData name="Kate Lancaster" userId="36a3dea0-8e9a-4a0f-8285-613d0b488086" providerId="ADAL" clId="{54139C28-353B-4610-A7EE-C46E628BF054}" dt="2022-12-22T13:59:19.627" v="966" actId="14734"/>
          <ac:graphicFrameMkLst>
            <pc:docMk/>
            <pc:sldMk cId="861414322" sldId="3679"/>
            <ac:graphicFrameMk id="6" creationId="{16F7F5DB-E924-4268-9BD1-802678D181DC}"/>
          </ac:graphicFrameMkLst>
        </pc:graphicFrameChg>
        <pc:graphicFrameChg chg="mod modGraphic">
          <ac:chgData name="Kate Lancaster" userId="36a3dea0-8e9a-4a0f-8285-613d0b488086" providerId="ADAL" clId="{54139C28-353B-4610-A7EE-C46E628BF054}" dt="2022-12-30T12:06:27.607" v="1148"/>
          <ac:graphicFrameMkLst>
            <pc:docMk/>
            <pc:sldMk cId="861414322" sldId="3679"/>
            <ac:graphicFrameMk id="7" creationId="{60C392C5-ABBB-4FCF-87A7-57CFD2E79FE9}"/>
          </ac:graphicFrameMkLst>
        </pc:graphicFrameChg>
      </pc:sldChg>
      <pc:sldChg chg="modSp add mod">
        <pc:chgData name="Kate Lancaster" userId="36a3dea0-8e9a-4a0f-8285-613d0b488086" providerId="ADAL" clId="{54139C28-353B-4610-A7EE-C46E628BF054}" dt="2022-12-30T12:06:19.784" v="1147" actId="108"/>
        <pc:sldMkLst>
          <pc:docMk/>
          <pc:sldMk cId="4279815560" sldId="3680"/>
        </pc:sldMkLst>
        <pc:spChg chg="mod">
          <ac:chgData name="Kate Lancaster" userId="36a3dea0-8e9a-4a0f-8285-613d0b488086" providerId="ADAL" clId="{54139C28-353B-4610-A7EE-C46E628BF054}" dt="2022-12-22T13:49:52.809" v="806"/>
          <ac:spMkLst>
            <pc:docMk/>
            <pc:sldMk cId="4279815560" sldId="3680"/>
            <ac:spMk id="2" creationId="{00000000-0000-0000-0000-000000000000}"/>
          </ac:spMkLst>
        </pc:spChg>
        <pc:graphicFrameChg chg="mod modGraphic">
          <ac:chgData name="Kate Lancaster" userId="36a3dea0-8e9a-4a0f-8285-613d0b488086" providerId="ADAL" clId="{54139C28-353B-4610-A7EE-C46E628BF054}" dt="2022-12-30T12:06:17.222" v="1146"/>
          <ac:graphicFrameMkLst>
            <pc:docMk/>
            <pc:sldMk cId="4279815560" sldId="3680"/>
            <ac:graphicFrameMk id="6" creationId="{16F7F5DB-E924-4268-9BD1-802678D181DC}"/>
          </ac:graphicFrameMkLst>
        </pc:graphicFrameChg>
        <pc:graphicFrameChg chg="modGraphic">
          <ac:chgData name="Kate Lancaster" userId="36a3dea0-8e9a-4a0f-8285-613d0b488086" providerId="ADAL" clId="{54139C28-353B-4610-A7EE-C46E628BF054}" dt="2022-12-30T12:06:19.784" v="1147" actId="108"/>
          <ac:graphicFrameMkLst>
            <pc:docMk/>
            <pc:sldMk cId="4279815560" sldId="3680"/>
            <ac:graphicFrameMk id="7" creationId="{60C392C5-ABBB-4FCF-87A7-57CFD2E79FE9}"/>
          </ac:graphicFrameMkLst>
        </pc:graphicFrameChg>
      </pc:sldChg>
      <pc:sldChg chg="modSp add mod">
        <pc:chgData name="Kate Lancaster" userId="36a3dea0-8e9a-4a0f-8285-613d0b488086" providerId="ADAL" clId="{54139C28-353B-4610-A7EE-C46E628BF054}" dt="2023-01-04T09:57:41.888" v="1900" actId="20577"/>
        <pc:sldMkLst>
          <pc:docMk/>
          <pc:sldMk cId="2931624454" sldId="3681"/>
        </pc:sldMkLst>
        <pc:spChg chg="mod">
          <ac:chgData name="Kate Lancaster" userId="36a3dea0-8e9a-4a0f-8285-613d0b488086" providerId="ADAL" clId="{54139C28-353B-4610-A7EE-C46E628BF054}" dt="2022-12-22T12:43:45.633" v="278"/>
          <ac:spMkLst>
            <pc:docMk/>
            <pc:sldMk cId="2931624454" sldId="3681"/>
            <ac:spMk id="2" creationId="{00000000-0000-0000-0000-000000000000}"/>
          </ac:spMkLst>
        </pc:spChg>
        <pc:graphicFrameChg chg="modGraphic">
          <ac:chgData name="Kate Lancaster" userId="36a3dea0-8e9a-4a0f-8285-613d0b488086" providerId="ADAL" clId="{54139C28-353B-4610-A7EE-C46E628BF054}" dt="2022-12-22T12:45:35.184" v="328" actId="20577"/>
          <ac:graphicFrameMkLst>
            <pc:docMk/>
            <pc:sldMk cId="2931624454" sldId="3681"/>
            <ac:graphicFrameMk id="3" creationId="{B7FC0BBF-9ED9-4F27-BC89-B0490D1F28AE}"/>
          </ac:graphicFrameMkLst>
        </pc:graphicFrameChg>
        <pc:graphicFrameChg chg="mod modGraphic">
          <ac:chgData name="Kate Lancaster" userId="36a3dea0-8e9a-4a0f-8285-613d0b488086" providerId="ADAL" clId="{54139C28-353B-4610-A7EE-C46E628BF054}" dt="2023-01-03T16:38:20.264" v="1591" actId="13926"/>
          <ac:graphicFrameMkLst>
            <pc:docMk/>
            <pc:sldMk cId="2931624454" sldId="3681"/>
            <ac:graphicFrameMk id="5" creationId="{00000000-0000-0000-0000-000000000000}"/>
          </ac:graphicFrameMkLst>
        </pc:graphicFrameChg>
        <pc:graphicFrameChg chg="mod modGraphic">
          <ac:chgData name="Kate Lancaster" userId="36a3dea0-8e9a-4a0f-8285-613d0b488086" providerId="ADAL" clId="{54139C28-353B-4610-A7EE-C46E628BF054}" dt="2023-01-04T09:57:41.888" v="1900" actId="20577"/>
          <ac:graphicFrameMkLst>
            <pc:docMk/>
            <pc:sldMk cId="2931624454" sldId="3681"/>
            <ac:graphicFrameMk id="8" creationId="{00000000-0000-0000-0000-000000000000}"/>
          </ac:graphicFrameMkLst>
        </pc:graphicFrameChg>
        <pc:graphicFrameChg chg="mod modGraphic">
          <ac:chgData name="Kate Lancaster" userId="36a3dea0-8e9a-4a0f-8285-613d0b488086" providerId="ADAL" clId="{54139C28-353B-4610-A7EE-C46E628BF054}" dt="2023-01-04T09:52:17.655" v="1824"/>
          <ac:graphicFrameMkLst>
            <pc:docMk/>
            <pc:sldMk cId="2931624454" sldId="3681"/>
            <ac:graphicFrameMk id="10" creationId="{633F724F-9DB4-4212-AFB1-BFFC700EC4F5}"/>
          </ac:graphicFrameMkLst>
        </pc:graphicFrameChg>
        <pc:graphicFrameChg chg="modGraphic">
          <ac:chgData name="Kate Lancaster" userId="36a3dea0-8e9a-4a0f-8285-613d0b488086" providerId="ADAL" clId="{54139C28-353B-4610-A7EE-C46E628BF054}" dt="2022-12-22T12:45:32.582" v="321" actId="108"/>
          <ac:graphicFrameMkLst>
            <pc:docMk/>
            <pc:sldMk cId="2931624454" sldId="3681"/>
            <ac:graphicFrameMk id="13" creationId="{B8BF9BD6-7E5F-433D-B4F5-DE4688AAC096}"/>
          </ac:graphicFrameMkLst>
        </pc:graphicFrameChg>
      </pc:sldChg>
      <pc:sldChg chg="modSp mod">
        <pc:chgData name="Kate Lancaster" userId="36a3dea0-8e9a-4a0f-8285-613d0b488086" providerId="ADAL" clId="{54139C28-353B-4610-A7EE-C46E628BF054}" dt="2023-01-03T12:24:55.411" v="1512" actId="13926"/>
        <pc:sldMkLst>
          <pc:docMk/>
          <pc:sldMk cId="2398315796" sldId="3690"/>
        </pc:sldMkLst>
        <pc:spChg chg="mod">
          <ac:chgData name="Kate Lancaster" userId="36a3dea0-8e9a-4a0f-8285-613d0b488086" providerId="ADAL" clId="{54139C28-353B-4610-A7EE-C46E628BF054}" dt="2023-01-03T12:24:55.411" v="1512" actId="13926"/>
          <ac:spMkLst>
            <pc:docMk/>
            <pc:sldMk cId="2398315796" sldId="3690"/>
            <ac:spMk id="2" creationId="{00000000-0000-0000-0000-000000000000}"/>
          </ac:spMkLst>
        </pc:spChg>
        <pc:spChg chg="mod">
          <ac:chgData name="Kate Lancaster" userId="36a3dea0-8e9a-4a0f-8285-613d0b488086" providerId="ADAL" clId="{54139C28-353B-4610-A7EE-C46E628BF054}" dt="2022-12-30T11:06:06.504" v="1065" actId="20577"/>
          <ac:spMkLst>
            <pc:docMk/>
            <pc:sldMk cId="2398315796" sldId="3690"/>
            <ac:spMk id="3" creationId="{00000000-0000-0000-0000-000000000000}"/>
          </ac:spMkLst>
        </pc:spChg>
      </pc:sldChg>
      <pc:sldChg chg="addSp delSp modSp add mod">
        <pc:chgData name="Kate Lancaster" userId="36a3dea0-8e9a-4a0f-8285-613d0b488086" providerId="ADAL" clId="{54139C28-353B-4610-A7EE-C46E628BF054}" dt="2023-01-03T17:20:25.385" v="1635"/>
        <pc:sldMkLst>
          <pc:docMk/>
          <pc:sldMk cId="2930291650" sldId="3780"/>
        </pc:sldMkLst>
        <pc:spChg chg="add del mod">
          <ac:chgData name="Kate Lancaster" userId="36a3dea0-8e9a-4a0f-8285-613d0b488086" providerId="ADAL" clId="{54139C28-353B-4610-A7EE-C46E628BF054}" dt="2022-12-30T10:45:39.132" v="1034"/>
          <ac:spMkLst>
            <pc:docMk/>
            <pc:sldMk cId="2930291650" sldId="3780"/>
            <ac:spMk id="4" creationId="{C76A6B77-0B85-46AA-A12C-88EA4E2EB757}"/>
          </ac:spMkLst>
        </pc:spChg>
        <pc:graphicFrameChg chg="del">
          <ac:chgData name="Kate Lancaster" userId="36a3dea0-8e9a-4a0f-8285-613d0b488086" providerId="ADAL" clId="{54139C28-353B-4610-A7EE-C46E628BF054}" dt="2022-12-30T10:40:10.172" v="1033" actId="478"/>
          <ac:graphicFrameMkLst>
            <pc:docMk/>
            <pc:sldMk cId="2930291650" sldId="3780"/>
            <ac:graphicFrameMk id="5" creationId="{008BCDC8-E451-40AA-8C53-6C5A9D6419FC}"/>
          </ac:graphicFrameMkLst>
        </pc:graphicFrameChg>
        <pc:graphicFrameChg chg="add mod">
          <ac:chgData name="Kate Lancaster" userId="36a3dea0-8e9a-4a0f-8285-613d0b488086" providerId="ADAL" clId="{54139C28-353B-4610-A7EE-C46E628BF054}" dt="2023-01-03T17:20:25.385" v="1635"/>
          <ac:graphicFrameMkLst>
            <pc:docMk/>
            <pc:sldMk cId="2930291650" sldId="3780"/>
            <ac:graphicFrameMk id="6" creationId="{D5D19BD1-AD96-4597-B5AE-27E73DA301A7}"/>
          </ac:graphicFrameMkLst>
        </pc:graphicFrameChg>
      </pc:sldChg>
      <pc:sldChg chg="modSp add del mod ord">
        <pc:chgData name="Kate Lancaster" userId="36a3dea0-8e9a-4a0f-8285-613d0b488086" providerId="ADAL" clId="{54139C28-353B-4610-A7EE-C46E628BF054}" dt="2023-01-03T17:34:53.364" v="1647" actId="2696"/>
        <pc:sldMkLst>
          <pc:docMk/>
          <pc:sldMk cId="1698407343" sldId="3783"/>
        </pc:sldMkLst>
        <pc:spChg chg="mod">
          <ac:chgData name="Kate Lancaster" userId="36a3dea0-8e9a-4a0f-8285-613d0b488086" providerId="ADAL" clId="{54139C28-353B-4610-A7EE-C46E628BF054}" dt="2022-12-30T12:44:15.033" v="1222" actId="13926"/>
          <ac:spMkLst>
            <pc:docMk/>
            <pc:sldMk cId="1698407343" sldId="3783"/>
            <ac:spMk id="2" creationId="{00000000-0000-0000-0000-000000000000}"/>
          </ac:spMkLst>
        </pc:spChg>
      </pc:sldChg>
      <pc:sldChg chg="modSp add mod ord">
        <pc:chgData name="Kate Lancaster" userId="36a3dea0-8e9a-4a0f-8285-613d0b488086" providerId="ADAL" clId="{54139C28-353B-4610-A7EE-C46E628BF054}" dt="2023-01-03T11:46:53.225" v="1509" actId="13926"/>
        <pc:sldMkLst>
          <pc:docMk/>
          <pc:sldMk cId="440130453" sldId="3784"/>
        </pc:sldMkLst>
        <pc:spChg chg="mod">
          <ac:chgData name="Kate Lancaster" userId="36a3dea0-8e9a-4a0f-8285-613d0b488086" providerId="ADAL" clId="{54139C28-353B-4610-A7EE-C46E628BF054}" dt="2023-01-03T11:46:53.225" v="1509" actId="13926"/>
          <ac:spMkLst>
            <pc:docMk/>
            <pc:sldMk cId="440130453" sldId="3784"/>
            <ac:spMk id="2" creationId="{00000000-0000-0000-0000-000000000000}"/>
          </ac:spMkLst>
        </pc:spChg>
      </pc:sldChg>
      <pc:sldChg chg="modSp add del mod">
        <pc:chgData name="Kate Lancaster" userId="36a3dea0-8e9a-4a0f-8285-613d0b488086" providerId="ADAL" clId="{54139C28-353B-4610-A7EE-C46E628BF054}" dt="2023-01-03T12:59:00.247" v="1514" actId="2696"/>
        <pc:sldMkLst>
          <pc:docMk/>
          <pc:sldMk cId="3675031852" sldId="3785"/>
        </pc:sldMkLst>
        <pc:spChg chg="mod">
          <ac:chgData name="Kate Lancaster" userId="36a3dea0-8e9a-4a0f-8285-613d0b488086" providerId="ADAL" clId="{54139C28-353B-4610-A7EE-C46E628BF054}" dt="2022-12-30T12:47:59.685" v="1248" actId="20577"/>
          <ac:spMkLst>
            <pc:docMk/>
            <pc:sldMk cId="3675031852" sldId="3785"/>
            <ac:spMk id="2" creationId="{00000000-0000-0000-0000-000000000000}"/>
          </ac:spMkLst>
        </pc:spChg>
      </pc:sldChg>
      <pc:sldChg chg="modSp add del mod ord">
        <pc:chgData name="Kate Lancaster" userId="36a3dea0-8e9a-4a0f-8285-613d0b488086" providerId="ADAL" clId="{54139C28-353B-4610-A7EE-C46E628BF054}" dt="2023-01-03T13:02:50.736" v="1580" actId="2696"/>
        <pc:sldMkLst>
          <pc:docMk/>
          <pc:sldMk cId="3888055927" sldId="3786"/>
        </pc:sldMkLst>
        <pc:spChg chg="mod">
          <ac:chgData name="Kate Lancaster" userId="36a3dea0-8e9a-4a0f-8285-613d0b488086" providerId="ADAL" clId="{54139C28-353B-4610-A7EE-C46E628BF054}" dt="2023-01-03T10:53:18.120" v="1418"/>
          <ac:spMkLst>
            <pc:docMk/>
            <pc:sldMk cId="3888055927" sldId="3786"/>
            <ac:spMk id="2" creationId="{00000000-0000-0000-0000-000000000000}"/>
          </ac:spMkLst>
        </pc:spChg>
        <pc:graphicFrameChg chg="modGraphic">
          <ac:chgData name="Kate Lancaster" userId="36a3dea0-8e9a-4a0f-8285-613d0b488086" providerId="ADAL" clId="{54139C28-353B-4610-A7EE-C46E628BF054}" dt="2023-01-03T10:56:36.784" v="1460" actId="13926"/>
          <ac:graphicFrameMkLst>
            <pc:docMk/>
            <pc:sldMk cId="3888055927" sldId="3786"/>
            <ac:graphicFrameMk id="5" creationId="{00000000-0000-0000-0000-000000000000}"/>
          </ac:graphicFrameMkLst>
        </pc:graphicFrameChg>
        <pc:graphicFrameChg chg="mod modGraphic">
          <ac:chgData name="Kate Lancaster" userId="36a3dea0-8e9a-4a0f-8285-613d0b488086" providerId="ADAL" clId="{54139C28-353B-4610-A7EE-C46E628BF054}" dt="2023-01-03T10:52:57.101" v="1416" actId="20577"/>
          <ac:graphicFrameMkLst>
            <pc:docMk/>
            <pc:sldMk cId="3888055927" sldId="3786"/>
            <ac:graphicFrameMk id="8" creationId="{00000000-0000-0000-0000-000000000000}"/>
          </ac:graphicFrameMkLst>
        </pc:graphicFrameChg>
        <pc:graphicFrameChg chg="mod modGraphic">
          <ac:chgData name="Kate Lancaster" userId="36a3dea0-8e9a-4a0f-8285-613d0b488086" providerId="ADAL" clId="{54139C28-353B-4610-A7EE-C46E628BF054}" dt="2023-01-03T10:56:05.928" v="1459" actId="404"/>
          <ac:graphicFrameMkLst>
            <pc:docMk/>
            <pc:sldMk cId="3888055927" sldId="3786"/>
            <ac:graphicFrameMk id="10" creationId="{633F724F-9DB4-4212-AFB1-BFFC700EC4F5}"/>
          </ac:graphicFrameMkLst>
        </pc:graphicFrameChg>
        <pc:graphicFrameChg chg="mod modGraphic">
          <ac:chgData name="Kate Lancaster" userId="36a3dea0-8e9a-4a0f-8285-613d0b488086" providerId="ADAL" clId="{54139C28-353B-4610-A7EE-C46E628BF054}" dt="2023-01-03T10:58:44.423" v="1481" actId="13926"/>
          <ac:graphicFrameMkLst>
            <pc:docMk/>
            <pc:sldMk cId="3888055927" sldId="3786"/>
            <ac:graphicFrameMk id="13" creationId="{B8BF9BD6-7E5F-433D-B4F5-DE4688AAC096}"/>
          </ac:graphicFrameMkLst>
        </pc:graphicFrameChg>
      </pc:sldChg>
      <pc:sldChg chg="modSp add mod ord">
        <pc:chgData name="Kate Lancaster" userId="36a3dea0-8e9a-4a0f-8285-613d0b488086" providerId="ADAL" clId="{54139C28-353B-4610-A7EE-C46E628BF054}" dt="2023-01-03T11:36:30.988" v="1506" actId="20577"/>
        <pc:sldMkLst>
          <pc:docMk/>
          <pc:sldMk cId="2135209838" sldId="3788"/>
        </pc:sldMkLst>
        <pc:spChg chg="mod">
          <ac:chgData name="Kate Lancaster" userId="36a3dea0-8e9a-4a0f-8285-613d0b488086" providerId="ADAL" clId="{54139C28-353B-4610-A7EE-C46E628BF054}" dt="2023-01-03T11:36:30.988" v="1506" actId="20577"/>
          <ac:spMkLst>
            <pc:docMk/>
            <pc:sldMk cId="2135209838" sldId="3788"/>
            <ac:spMk id="2" creationId="{00000000-0000-0000-0000-000000000000}"/>
          </ac:spMkLst>
        </pc:spChg>
      </pc:sldChg>
      <pc:sldChg chg="modSp">
        <pc:chgData name="Kate Lancaster" userId="36a3dea0-8e9a-4a0f-8285-613d0b488086" providerId="ADAL" clId="{54139C28-353B-4610-A7EE-C46E628BF054}" dt="2023-01-03T15:49:30.689" v="1585"/>
        <pc:sldMkLst>
          <pc:docMk/>
          <pc:sldMk cId="3442323578" sldId="2076137728"/>
        </pc:sldMkLst>
        <pc:graphicFrameChg chg="mod">
          <ac:chgData name="Kate Lancaster" userId="36a3dea0-8e9a-4a0f-8285-613d0b488086" providerId="ADAL" clId="{54139C28-353B-4610-A7EE-C46E628BF054}" dt="2023-01-03T15:49:30.689" v="1585"/>
          <ac:graphicFrameMkLst>
            <pc:docMk/>
            <pc:sldMk cId="3442323578" sldId="2076137728"/>
            <ac:graphicFrameMk id="9" creationId="{35A30649-9747-44C7-81A1-2605C426DB1E}"/>
          </ac:graphicFrameMkLst>
        </pc:graphicFrameChg>
      </pc:sldChg>
      <pc:sldChg chg="del">
        <pc:chgData name="Kate Lancaster" userId="36a3dea0-8e9a-4a0f-8285-613d0b488086" providerId="ADAL" clId="{54139C28-353B-4610-A7EE-C46E628BF054}" dt="2022-12-20T16:21:35.272" v="0" actId="2696"/>
        <pc:sldMkLst>
          <pc:docMk/>
          <pc:sldMk cId="2632763402" sldId="2076137830"/>
        </pc:sldMkLst>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Jane Goodes" userId="S::jane.goodes@xoserve.com::392d2df7-feba-47a3-bf20-7be4923a11ea" providerId="AD" clId="Web-{C4E3491D-7C8C-4271-AFAB-94A56AB768DA}"/>
    <pc:docChg chg="modSld">
      <pc:chgData name="Jane Goodes" userId="S::jane.goodes@xoserve.com::392d2df7-feba-47a3-bf20-7be4923a11ea" providerId="AD" clId="Web-{C4E3491D-7C8C-4271-AFAB-94A56AB768DA}" dt="2023-01-04T08:37:20.745" v="42"/>
      <pc:docMkLst>
        <pc:docMk/>
      </pc:docMkLst>
      <pc:sldChg chg="modSp">
        <pc:chgData name="Jane Goodes" userId="S::jane.goodes@xoserve.com::392d2df7-feba-47a3-bf20-7be4923a11ea" providerId="AD" clId="Web-{C4E3491D-7C8C-4271-AFAB-94A56AB768DA}" dt="2023-01-04T08:37:20.745" v="42"/>
        <pc:sldMkLst>
          <pc:docMk/>
          <pc:sldMk cId="3327114632" sldId="1739"/>
        </pc:sldMkLst>
        <pc:graphicFrameChg chg="mod modGraphic">
          <ac:chgData name="Jane Goodes" userId="S::jane.goodes@xoserve.com::392d2df7-feba-47a3-bf20-7be4923a11ea" providerId="AD" clId="Web-{C4E3491D-7C8C-4271-AFAB-94A56AB768DA}" dt="2023-01-04T08:37:20.745" v="42"/>
          <ac:graphicFrameMkLst>
            <pc:docMk/>
            <pc:sldMk cId="3327114632" sldId="1739"/>
            <ac:graphicFrameMk id="8" creationId="{00000000-0000-0000-0000-000000000000}"/>
          </ac:graphicFrameMkLst>
        </pc:graphicFrameChg>
        <pc:graphicFrameChg chg="mod modGraphic">
          <ac:chgData name="Jane Goodes" userId="S::jane.goodes@xoserve.com::392d2df7-feba-47a3-bf20-7be4923a11ea" providerId="AD" clId="Web-{C4E3491D-7C8C-4271-AFAB-94A56AB768DA}" dt="2023-01-04T08:31:51.780" v="6"/>
          <ac:graphicFrameMkLst>
            <pc:docMk/>
            <pc:sldMk cId="3327114632" sldId="1739"/>
            <ac:graphicFrameMk id="10" creationId="{633F724F-9DB4-4212-AFB1-BFFC700EC4F5}"/>
          </ac:graphicFrameMkLst>
        </pc:graphicFrame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Dec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1413960.5899999999</c:v>
                </c:pt>
                <c:pt idx="1">
                  <c:v>674440.41</c:v>
                </c:pt>
                <c:pt idx="2">
                  <c:v>13455</c:v>
                </c:pt>
                <c:pt idx="3">
                  <c:v>0</c:v>
                </c:pt>
              </c:numCache>
            </c:numRef>
          </c:val>
          <c:extLst>
            <c:ext xmlns:c16="http://schemas.microsoft.com/office/drawing/2014/chart" uri="{C3380CC4-5D6E-409C-BE32-E72D297353CC}">
              <c16:uniqueId val="{00000000-1357-42DE-B3E9-3DED939E0A0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465400.86292500026</c:v>
                </c:pt>
                <c:pt idx="1">
                  <c:v>457255.92187499988</c:v>
                </c:pt>
                <c:pt idx="2">
                  <c:v>163447.939725</c:v>
                </c:pt>
                <c:pt idx="3">
                  <c:v>66021.525475000002</c:v>
                </c:pt>
              </c:numCache>
            </c:numRef>
          </c:val>
          <c:extLst>
            <c:ext xmlns:c16="http://schemas.microsoft.com/office/drawing/2014/chart" uri="{C3380CC4-5D6E-409C-BE32-E72D297353CC}">
              <c16:uniqueId val="{00000001-1357-42DE-B3E9-3DED939E0A0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Approved awaiting implementation</c:v>
                </c:pt>
                <c:pt idx="1">
                  <c:v>Consultation</c:v>
                </c:pt>
                <c:pt idx="2">
                  <c:v>Solution development </c:v>
                </c:pt>
                <c:pt idx="3">
                  <c:v>Awaiting authority decision </c:v>
                </c:pt>
                <c:pt idx="4">
                  <c:v>Detailed IA/Party Impact Assessment </c:v>
                </c:pt>
                <c:pt idx="5">
                  <c:v>Final Assessment </c:v>
                </c:pt>
              </c:strCache>
            </c:strRef>
          </c:cat>
          <c:val>
            <c:numRef>
              <c:f>Sheet1!$B$2:$B$7</c:f>
              <c:numCache>
                <c:formatCode>General</c:formatCode>
                <c:ptCount val="6"/>
                <c:pt idx="0">
                  <c:v>3</c:v>
                </c:pt>
                <c:pt idx="1">
                  <c:v>1</c:v>
                </c:pt>
                <c:pt idx="2">
                  <c:v>1</c:v>
                </c:pt>
                <c:pt idx="3">
                  <c:v>1</c:v>
                </c:pt>
                <c:pt idx="4">
                  <c:v>2</c:v>
                </c:pt>
                <c:pt idx="5">
                  <c:v>0</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04/01/2023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334797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86591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80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691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41</a:t>
            </a:fld>
            <a:endParaRPr lang="en-GB"/>
          </a:p>
        </p:txBody>
      </p:sp>
    </p:spTree>
    <p:extLst>
      <p:ext uri="{BB962C8B-B14F-4D97-AF65-F5344CB8AC3E}">
        <p14:creationId xmlns:p14="http://schemas.microsoft.com/office/powerpoint/2010/main" val="372167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67E1F-74AE-7A48-950B-43290777A5AC}" type="slidenum">
              <a:rPr lang="en-US" smtClean="0"/>
              <a:t>44</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45</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In progress:</a:t>
            </a:r>
          </a:p>
          <a:p>
            <a:pPr marL="171450" indent="-171450">
              <a:buFontTx/>
              <a:buChar char="-"/>
            </a:pPr>
            <a:r>
              <a:rPr lang="en-GB" sz="900" dirty="0"/>
              <a:t>Approved awaiting implementation 10,11,36</a:t>
            </a:r>
          </a:p>
          <a:p>
            <a:pPr marL="171450" indent="-171450">
              <a:buFontTx/>
              <a:buChar char="-"/>
            </a:pPr>
            <a:r>
              <a:rPr lang="en-GB" sz="900" dirty="0"/>
              <a:t>Consultation 47,52,55</a:t>
            </a:r>
          </a:p>
          <a:p>
            <a:pPr marL="171450" indent="-171450">
              <a:buFontTx/>
              <a:buChar char="-"/>
            </a:pPr>
            <a:r>
              <a:rPr lang="en-GB" sz="900" dirty="0"/>
              <a:t>Solution development 16,37</a:t>
            </a:r>
          </a:p>
          <a:p>
            <a:pPr marL="171450" indent="-171450">
              <a:buFontTx/>
              <a:buChar char="-"/>
            </a:pPr>
            <a:r>
              <a:rPr lang="en-GB" sz="900" dirty="0"/>
              <a:t>Initial assessment 25</a:t>
            </a:r>
          </a:p>
          <a:p>
            <a:pPr marL="171450" indent="-171450">
              <a:buFontTx/>
              <a:buChar char="-"/>
            </a:pPr>
            <a:r>
              <a:rPr lang="en-GB" dirty="0"/>
              <a:t>Awaiting authority decision 21</a:t>
            </a:r>
          </a:p>
          <a:p>
            <a:pPr marL="171450" indent="-171450">
              <a:buFontTx/>
              <a:buChar char="-"/>
            </a:pPr>
            <a:r>
              <a:rPr lang="en-GB" dirty="0"/>
              <a:t>Scoping Testing requirements 67</a:t>
            </a:r>
          </a:p>
          <a:p>
            <a:pPr marL="171450" indent="-171450">
              <a:buFontTx/>
              <a:buChar char="-"/>
            </a:pPr>
            <a:r>
              <a:rPr lang="en-GB" dirty="0"/>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New </a:t>
            </a:r>
            <a:r>
              <a:rPr lang="en-US" sz="1200" kern="1200" dirty="0">
                <a:solidFill>
                  <a:schemeClr val="dk1"/>
                </a:solidFill>
                <a:latin typeface="+mn-lt"/>
                <a:ea typeface="+mn-ea"/>
                <a:cs typeface="+mn-cs"/>
              </a:rPr>
              <a:t>CR05_XoS </a:t>
            </a:r>
            <a:endParaRPr lang="en-GB" sz="1200" kern="1200" dirty="0">
              <a:solidFill>
                <a:schemeClr val="dk1"/>
              </a:solidFill>
              <a:latin typeface="+mn-lt"/>
              <a:ea typeface="+mn-ea"/>
              <a:cs typeface="+mn-cs"/>
            </a:endParaRP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dirty="0"/>
          </a:p>
        </p:txBody>
      </p:sp>
    </p:spTree>
    <p:extLst>
      <p:ext uri="{BB962C8B-B14F-4D97-AF65-F5344CB8AC3E}">
        <p14:creationId xmlns:p14="http://schemas.microsoft.com/office/powerpoint/2010/main" val="205383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dirty="0"/>
          </a:p>
        </p:txBody>
      </p:sp>
    </p:spTree>
    <p:extLst>
      <p:ext uri="{BB962C8B-B14F-4D97-AF65-F5344CB8AC3E}">
        <p14:creationId xmlns:p14="http://schemas.microsoft.com/office/powerpoint/2010/main" val="224606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423785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48073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120024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2834844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937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recportal.co.uk/group/guest/-/addition-of-key-information-to-all-service-now-tickets" TargetMode="External"/><Relationship Id="rId13" Type="http://schemas.openxmlformats.org/officeDocument/2006/relationships/package" Target="../embeddings/Microsoft_Word_Document.docx"/><Relationship Id="rId3" Type="http://schemas.openxmlformats.org/officeDocument/2006/relationships/hyperlink" Target="https://recportal.co.uk/group/guest/-/service-provider-performance-charges-erds-grds-dcc-?p_l_back_url=%2Fsearch%3Fq%3DService%2BProvider%2BPerformance%2BCharges%2B%2528DCC%2529" TargetMode="External"/><Relationship Id="rId7" Type="http://schemas.openxmlformats.org/officeDocument/2006/relationships/hyperlink" Target="https://www.xoserve.com/change/customer-change-register/xrn-5595-changes-to-the-rec-switching-operator-outage-notification-lead-time-r0055/" TargetMode="External"/><Relationship Id="rId12" Type="http://schemas.openxmlformats.org/officeDocument/2006/relationships/hyperlink" Target="https://recportal.co.uk/group/guest/-/release-of-community-view-data-items-to-mems?p_l_back_url=%2Fsearch%3Fq%3DR007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recportal.co.uk/group/guest/-/rec-service-definition-switching-operator-document-outage-notification-leadtime-amendment" TargetMode="External"/><Relationship Id="rId11" Type="http://schemas.openxmlformats.org/officeDocument/2006/relationships/hyperlink" Target="https://recportal.co.uk/group/guest/-/provision-of-enduring-test-environments" TargetMode="External"/><Relationship Id="rId5" Type="http://schemas.openxmlformats.org/officeDocument/2006/relationships/hyperlink" Target="https://recportal.co.uk/group/guest/-/ges-service-definition-document"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recportal.co.uk/group/guest/-/metering-code-of-practice-consolidation-review" TargetMode="External"/><Relationship Id="rId9" Type="http://schemas.openxmlformats.org/officeDocument/2006/relationships/hyperlink" Target="https://recportal.co.uk/group/guest/-/introduction-of-css-refresh-functionality" TargetMode="External"/><Relationship Id="rId14" Type="http://schemas.openxmlformats.org/officeDocument/2006/relationships/image" Target="../media/image4.wmf"/></Relationships>
</file>

<file path=ppt/slides/_rels/slide15.xml.rels><?xml version="1.0" encoding="UTF-8" standalone="yes"?>
<Relationships xmlns="http://schemas.openxmlformats.org/package/2006/relationships"><Relationship Id="rId8" Type="http://schemas.openxmlformats.org/officeDocument/2006/relationships/hyperlink" Target="https://recportal.co.uk/group/guest/-/rec-main-body-data-protection-changes-and-development-of-a-rec-data-protection-schedule." TargetMode="External"/><Relationship Id="rId13"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3" Type="http://schemas.openxmlformats.org/officeDocument/2006/relationships/hyperlink" Target="https://recportal.co.uk/group/guest/-/clarification-of-rec-maintenance-of-qualification-schedule" TargetMode="External"/><Relationship Id="rId7" Type="http://schemas.openxmlformats.org/officeDocument/2006/relationships/hyperlink" Target="https://recportal.co.uk/group/guest/-/resolution-of-invalid-css-data-by-data-owners" TargetMode="External"/><Relationship Id="rId12" Type="http://schemas.openxmlformats.org/officeDocument/2006/relationships/hyperlink" Target="https://recportal.co.uk/group/guest/-/enabling-software-product-qualification?p_l_back_url=%2Fsearch%3Fq%3DR0075" TargetMode="External"/><Relationship Id="rId17" Type="http://schemas.openxmlformats.org/officeDocument/2006/relationships/hyperlink" Target="https://recportal.co.uk/group/guest/-/switching-programme-designation-of-the-steady-state-commencement-date" TargetMode="External"/><Relationship Id="rId2" Type="http://schemas.openxmlformats.org/officeDocument/2006/relationships/hyperlink" Target="https://recportal.co.uk/group/guest/-/intellectual-property-rights-and-services-data-main-body-changes" TargetMode="External"/><Relationship Id="rId16" Type="http://schemas.openxmlformats.org/officeDocument/2006/relationships/hyperlink" Target="https://recportal.co.uk/group/guest/-/housekeeping-changes-to-the-approved-legal-text-for-r0047" TargetMode="External"/><Relationship Id="rId1" Type="http://schemas.openxmlformats.org/officeDocument/2006/relationships/slideLayout" Target="../slideLayouts/slideLayout6.xml"/><Relationship Id="rId6" Type="http://schemas.openxmlformats.org/officeDocument/2006/relationships/hyperlink" Target="https://recportal.co.uk/group/guest/-/maintenance-of-qualification-schedule-change" TargetMode="External"/><Relationship Id="rId11" Type="http://schemas.openxmlformats.org/officeDocument/2006/relationships/hyperlink" Target="https://recportal.co.uk/group/guest/-/introduction-of-a-housekeeping-change-proposal-process?p_l_back_url=%2Fsearch%3Fp_l_back_url%3D%252Fsearch%253Fq%253DR0075%26q%3DR0073"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formalising-the-submission-of-ppmip-unallocated-transaction-report-utr-files" TargetMode="External"/><Relationship Id="rId10" Type="http://schemas.openxmlformats.org/officeDocument/2006/relationships/hyperlink" Target="https://recportal.co.uk/group/guest/-/dcc-access-to-ees-and-ges"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amendments-to-sample-access-agreement-appended-to-the-qualification-and-maintenance-schedule-9-to-the-code" TargetMode="External"/><Relationship Id="rId14"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ustomer-change-register/xrn-5602-releasing-of-unused-capacity-under-a-specific-set-of-circumstances-modification-08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sgovernance.co.uk/08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604-shipper-agreed-read-sar-exceptions-process-modification-0811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igt-unc.co.uk/igt159-amendments-to-the-must-read-proc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605-amendments-to-the-must-read-process-igt159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asgovernance.co.uk/08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606-revision-of-virtual-last-resort-user-and-contingent-procurement-of-supplier-demand-event-triggers-modification-081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asgovernance.co.uk/081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xoserve.com/change/customer-change-register/xrn-5607-update-to-the-aq-correction-processes-modification-0816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xoserve.com/change/customer-change-register/xrn-5610-new-service-lines-to-support-the-fwacv-serv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ustomer-change-register/xrn-5556d-cms-rebuild-version-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change/change-packs/3120-vo-po-change-pack-december-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555-amend-existing-large-load-site-report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120-vo-po-change-pack-december-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4900-biomethane-sites-with-reduced-propane-inject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120-vo-po-change-pack-december-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package" Target="../embeddings/Microsoft_Word_Document3.docx"/><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xoserve.com/products-services/data-products/contact-management-service-cm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90-transfer-of-sites-with-low-read-submission-performance-from-class-2-and-3-into-class-4-mod0664/"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78-notification-of-rolling-aq-value-following-transfer-of-ownership-between-m-5-and-m/" TargetMode="External"/><Relationship Id="rId17" Type="http://schemas.openxmlformats.org/officeDocument/2006/relationships/hyperlink" Target="https://www.xoserve.com/change/customer-change-register/xrn-5595-changes-to-the-rec-switching-operator-outage-notification-lead-time-r0055/"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5298-h100-fife-project-phase-1-initial-assessment/"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4900-biomethane-sites-with-reduced-propane-injection/"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ustomer-change-register/xrn-4992-modification-0797-urgent-last-resort-supply-payments-volumetric-charges/" TargetMode="External"/><Relationship Id="rId10" Type="http://schemas.openxmlformats.org/officeDocument/2006/relationships/hyperlink" Target="https://www.xoserve.com/change/change-proposals/xrn-5541-amendment-to-the-uig-additional-national-data-reporting/"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5236-reporting-valid-confirmed-theft-of-gas-into-central-systems-modification-0734/" TargetMode="External"/><Relationship Id="rId14" Type="http://schemas.openxmlformats.org/officeDocument/2006/relationships/hyperlink" Target="https://www.xoserve.com/change/change-proposals/xrn-4989-online-end-to-end-credit-interest-process-defect-106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546-resolution-of-address-interactions-between-dcc-and-cdsp/" TargetMode="External"/><Relationship Id="rId13" Type="http://schemas.openxmlformats.org/officeDocument/2006/relationships/hyperlink" Target="https://www.xoserve.com/change/change-proposals/xrn-5573-updates-to-the-priority-consumer-process-as-designated-by-the-secretary-of-state-for-business-energy-and-industrial-strategy-beis-urgent/" TargetMode="External"/><Relationship Id="rId3" Type="http://schemas.openxmlformats.org/officeDocument/2006/relationships/hyperlink" Target="https://www.xoserve.com/change/change-proposals/xrn5316-rejecting-a-replacement-read-with-a-pre-line-in-the-sand-lis-read-date/" TargetMode="External"/><Relationship Id="rId7" Type="http://schemas.openxmlformats.org/officeDocument/2006/relationships/hyperlink" Target="https://www.xoserve.com/change/change-proposals/xrn-5545-hydrogen-trial-visualisation-dashboard/" TargetMode="External"/><Relationship Id="rId12" Type="http://schemas.openxmlformats.org/officeDocument/2006/relationships/hyperlink" Target="https://www.xoserve.com/change/change-proposals/xrn-5569-contact-data-provision-for-igt-customers/" TargetMode="External"/><Relationship Id="rId2" Type="http://schemas.openxmlformats.org/officeDocument/2006/relationships/hyperlink" Target="https://www.xoserve.com/change/change-proposals/xrn-4713-actual-read-following-estimated-transfer-read-calculating-aq-of-1-linked-to-xrn4690/" TargetMode="External"/><Relationship Id="rId1" Type="http://schemas.openxmlformats.org/officeDocument/2006/relationships/slideLayout" Target="../slideLayouts/slideLayout2.xml"/><Relationship Id="rId6" Type="http://schemas.openxmlformats.org/officeDocument/2006/relationships/hyperlink" Target="https://www.xoserve.com/change/change-proposals/xrn-5535-processing-of-css-switch-requests-received-in-time-period-5/" TargetMode="External"/><Relationship Id="rId11" Type="http://schemas.openxmlformats.org/officeDocument/2006/relationships/hyperlink" Target="https://www.xoserve.com/change/change-proposals/xrn-5567-implementation-of-resend-functionality-for-messages-from-css-to-grda-rec-cp-r0067/" TargetMode="External"/><Relationship Id="rId5" Type="http://schemas.openxmlformats.org/officeDocument/2006/relationships/hyperlink" Target="https://www.xoserve.com/change/change-proposals/xrn-5531-hydrogen-village-trial/" TargetMode="External"/><Relationship Id="rId15" Type="http://schemas.openxmlformats.org/officeDocument/2006/relationships/hyperlink" Target="https://www.xoserve.com/change/change-proposals/xrn-5585-flow-weighted-average-calorific-value-phase-2-service-improvements/" TargetMode="External"/><Relationship Id="rId10" Type="http://schemas.openxmlformats.org/officeDocument/2006/relationships/hyperlink" Target="https://www.xoserve.com/change/change-proposals/xrn-5555-amend-existing-large-load-site-reporting/" TargetMode="External"/><Relationship Id="rId4" Type="http://schemas.openxmlformats.org/officeDocument/2006/relationships/hyperlink" Target="https://www.xoserve.com/change/change-proposals/xrn5454-supplier-of-last-resort-solr-reporting-suite/" TargetMode="External"/><Relationship Id="rId9" Type="http://schemas.openxmlformats.org/officeDocument/2006/relationships/hyperlink" Target="https://www.xoserve.com/change/change-proposals/xrn-5547-updating-the-comprehensive-invoice-master-list-and-inv-template/" TargetMode="External"/><Relationship Id="rId14" Type="http://schemas.openxmlformats.org/officeDocument/2006/relationships/hyperlink" Target="https://www.xoserve.com/change/change-proposals/xrn-5584-procurement-of-climate-change-methodology-for-demand-estimation-purpo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11</a:t>
            </a:r>
            <a:r>
              <a:rPr lang="en-GB" baseline="30000" dirty="0">
                <a:latin typeface="Arial"/>
                <a:cs typeface="Arial"/>
              </a:rPr>
              <a:t>th</a:t>
            </a:r>
            <a:r>
              <a:rPr lang="en-GB" dirty="0">
                <a:latin typeface="Arial"/>
                <a:cs typeface="Arial"/>
              </a:rPr>
              <a:t> January 2023</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dirty="0"/>
                        <a:t>XRN</a:t>
                      </a:r>
                    </a:p>
                  </a:txBody>
                  <a:tcPr anchor="ctr"/>
                </a:tc>
                <a:tc>
                  <a:txBody>
                    <a:bodyPr/>
                    <a:lstStyle/>
                    <a:p>
                      <a:r>
                        <a:rPr lang="en-GB" sz="900" dirty="0"/>
                        <a:t>Change Title </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dirty="0">
                          <a:hlinkClick r:id="rId2"/>
                        </a:rPr>
                        <a:t>4914</a:t>
                      </a:r>
                      <a:endParaRPr lang="en-GB" sz="800" b="1" dirty="0"/>
                    </a:p>
                  </a:txBody>
                  <a:tcPr anchor="ctr">
                    <a:solidFill>
                      <a:schemeClr val="bg2">
                        <a:lumMod val="75000"/>
                      </a:schemeClr>
                    </a:solidFill>
                  </a:tcPr>
                </a:tc>
                <a:tc>
                  <a:txBody>
                    <a:bodyPr/>
                    <a:lstStyle/>
                    <a:p>
                      <a:r>
                        <a:rPr lang="en-GB" sz="900" b="1" dirty="0"/>
                        <a:t>*</a:t>
                      </a:r>
                      <a:r>
                        <a:rPr lang="en-GB" sz="750" b="1" dirty="0"/>
                        <a:t>Mod0651 – Retrospective Data Update Provisions*</a:t>
                      </a:r>
                    </a:p>
                  </a:txBody>
                  <a:tcPr anchor="ctr">
                    <a:solidFill>
                      <a:schemeClr val="bg2">
                        <a:lumMod val="75000"/>
                      </a:schemeClr>
                    </a:solidFill>
                  </a:tcPr>
                </a:tc>
                <a:tc>
                  <a:txBody>
                    <a:bodyPr/>
                    <a:lstStyle/>
                    <a:p>
                      <a:r>
                        <a:rPr lang="en-GB" sz="700" b="1" dirty="0"/>
                        <a:t>Cadent</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£1.8m – £2.4m</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dirty="0">
                          <a:hlinkClick r:id="rId3"/>
                        </a:rPr>
                        <a:t>5144</a:t>
                      </a:r>
                      <a:endParaRPr lang="en-GB" sz="800" b="1" dirty="0"/>
                    </a:p>
                  </a:txBody>
                  <a:tcPr anchor="ctr">
                    <a:solidFill>
                      <a:schemeClr val="bg2">
                        <a:lumMod val="75000"/>
                      </a:schemeClr>
                    </a:solidFill>
                  </a:tcPr>
                </a:tc>
                <a:tc>
                  <a:txBody>
                    <a:bodyPr/>
                    <a:lstStyle/>
                    <a:p>
                      <a:r>
                        <a:rPr lang="en-US" sz="700" b="1" dirty="0"/>
                        <a:t>Enabling Re-assignment of Supplier Short Codes to Implement Supplier of Last Resort Directions</a:t>
                      </a:r>
                      <a:endParaRPr lang="en-GB" sz="700" b="1" dirty="0"/>
                    </a:p>
                  </a:txBody>
                  <a:tcPr anchor="ctr">
                    <a:solidFill>
                      <a:schemeClr val="bg2">
                        <a:lumMod val="75000"/>
                      </a:schemeClr>
                    </a:solidFill>
                  </a:tcPr>
                </a:tc>
                <a:tc>
                  <a:txBody>
                    <a:bodyPr/>
                    <a:lstStyle/>
                    <a:p>
                      <a:r>
                        <a:rPr lang="en-GB" sz="700" b="1" dirty="0"/>
                        <a:t>Xoserve</a:t>
                      </a:r>
                    </a:p>
                  </a:txBody>
                  <a:tcPr anchor="ctr">
                    <a:solidFill>
                      <a:schemeClr val="bg2">
                        <a:lumMod val="75000"/>
                      </a:schemeClr>
                    </a:solidFill>
                  </a:tcPr>
                </a:tc>
                <a:tc>
                  <a:txBody>
                    <a:bodyPr/>
                    <a:lstStyle/>
                    <a:p>
                      <a:r>
                        <a:rPr lang="en-GB" sz="700" b="1" dirty="0"/>
                        <a:t>Shipper</a:t>
                      </a:r>
                    </a:p>
                    <a:p>
                      <a:r>
                        <a:rPr lang="en-GB" sz="700" b="1" dirty="0"/>
                        <a:t>DN</a:t>
                      </a:r>
                    </a:p>
                    <a:p>
                      <a:r>
                        <a:rPr lang="en-GB" sz="700" b="1" dirty="0"/>
                        <a:t>IGT</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dirty="0">
                          <a:hlinkClick r:id="rId4"/>
                        </a:rPr>
                        <a:t>5187</a:t>
                      </a:r>
                      <a:endParaRPr lang="en-GB" sz="800" b="1" dirty="0"/>
                    </a:p>
                  </a:txBody>
                  <a:tcPr anchor="ctr">
                    <a:solidFill>
                      <a:schemeClr val="bg2">
                        <a:lumMod val="75000"/>
                      </a:schemeClr>
                    </a:solidFill>
                  </a:tcPr>
                </a:tc>
                <a:tc>
                  <a:txBody>
                    <a:bodyPr/>
                    <a:lstStyle/>
                    <a:p>
                      <a:r>
                        <a:rPr lang="en-GB" sz="700" b="1" dirty="0"/>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dirty="0"/>
                        <a:t>Gazprom</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r>
                        <a:rPr lang="en-GB" sz="700" b="1" dirty="0"/>
                        <a:t>Tbc </a:t>
                      </a:r>
                    </a:p>
                  </a:txBody>
                  <a:tcPr anchor="ctr">
                    <a:solidFill>
                      <a:schemeClr val="bg2">
                        <a:lumMod val="75000"/>
                      </a:schemeClr>
                    </a:solidFill>
                  </a:tcPr>
                </a:tc>
                <a:tc>
                  <a:txBody>
                    <a:bodyPr/>
                    <a:lstStyle/>
                    <a:p>
                      <a:r>
                        <a:rPr lang="en-GB" sz="700" b="1" dirty="0"/>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dirty="0">
                          <a:hlinkClick r:id="rId5"/>
                        </a:rPr>
                        <a:t>5345</a:t>
                      </a:r>
                      <a:endParaRPr lang="en-GB" sz="800" b="1" dirty="0"/>
                    </a:p>
                  </a:txBody>
                  <a:tcPr anchor="ctr">
                    <a:solidFill>
                      <a:schemeClr val="bg2">
                        <a:lumMod val="75000"/>
                      </a:schemeClr>
                    </a:solidFill>
                  </a:tcPr>
                </a:tc>
                <a:tc>
                  <a:txBody>
                    <a:bodyPr/>
                    <a:lstStyle/>
                    <a:p>
                      <a:r>
                        <a:rPr lang="en-US" sz="700" b="1" dirty="0"/>
                        <a:t>Deferral of creation of Class change reads for DM to NDM and NDM to DM sites at Transfer </a:t>
                      </a:r>
                      <a:endParaRPr lang="en-GB" sz="700" b="1" dirty="0"/>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Xoserve</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dirty="0">
                          <a:hlinkClick r:id="rId6"/>
                        </a:rPr>
                        <a:t>5453</a:t>
                      </a:r>
                      <a:endParaRPr lang="en-GB" sz="800" b="1" dirty="0"/>
                    </a:p>
                  </a:txBody>
                  <a:tcPr anchor="ctr">
                    <a:solidFill>
                      <a:schemeClr val="bg2">
                        <a:lumMod val="75000"/>
                      </a:schemeClr>
                    </a:solidFill>
                  </a:tcPr>
                </a:tc>
                <a:tc>
                  <a:txBody>
                    <a:bodyPr/>
                    <a:lstStyle/>
                    <a:p>
                      <a:r>
                        <a:rPr lang="en-GB" sz="700" b="1" dirty="0"/>
                        <a:t>GSOS 2, 3 &amp; 13 Payment Automation</a:t>
                      </a:r>
                    </a:p>
                  </a:txBody>
                  <a:tcPr anchor="ctr">
                    <a:solidFill>
                      <a:schemeClr val="bg2">
                        <a:lumMod val="75000"/>
                      </a:schemeClr>
                    </a:solidFill>
                  </a:tcPr>
                </a:tc>
                <a:tc>
                  <a:txBody>
                    <a:bodyPr/>
                    <a:lstStyle/>
                    <a:p>
                      <a:r>
                        <a:rPr lang="en-GB" sz="700" b="1" dirty="0"/>
                        <a:t>SGN</a:t>
                      </a:r>
                    </a:p>
                  </a:txBody>
                  <a:tcPr anchor="ctr">
                    <a:solidFill>
                      <a:schemeClr val="bg2">
                        <a:lumMod val="75000"/>
                      </a:schemeClr>
                    </a:solidFill>
                  </a:tcPr>
                </a:tc>
                <a:tc>
                  <a:txBody>
                    <a:bodyPr/>
                    <a:lstStyle/>
                    <a:p>
                      <a:r>
                        <a:rPr lang="en-GB" sz="700" b="1" dirty="0"/>
                        <a:t>Shipper </a:t>
                      </a:r>
                    </a:p>
                    <a:p>
                      <a:r>
                        <a:rPr lang="en-GB" sz="700" b="1" dirty="0"/>
                        <a:t>DN</a:t>
                      </a:r>
                    </a:p>
                  </a:txBody>
                  <a:tcPr anchor="ctr">
                    <a:solidFill>
                      <a:schemeClr val="bg2">
                        <a:lumMod val="75000"/>
                      </a:schemeClr>
                    </a:solidFill>
                  </a:tcPr>
                </a:tc>
                <a:tc>
                  <a:txBody>
                    <a:bodyPr/>
                    <a:lstStyle/>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dirty="0">
                          <a:hlinkClick r:id="rId7"/>
                        </a:rPr>
                        <a:t>5471</a:t>
                      </a:r>
                      <a:endParaRPr lang="en-GB" sz="800" b="1" dirty="0"/>
                    </a:p>
                  </a:txBody>
                  <a:tcPr anchor="ctr">
                    <a:solidFill>
                      <a:schemeClr val="bg2">
                        <a:lumMod val="75000"/>
                      </a:schemeClr>
                    </a:solidFill>
                  </a:tcPr>
                </a:tc>
                <a:tc>
                  <a:txBody>
                    <a:bodyPr/>
                    <a:lstStyle/>
                    <a:p>
                      <a:r>
                        <a:rPr lang="en-GB" sz="700" b="1" dirty="0"/>
                        <a:t>DSC Core Customer Access to Data</a:t>
                      </a:r>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Shipper</a:t>
                      </a:r>
                    </a:p>
                    <a:p>
                      <a:r>
                        <a:rPr lang="en-GB" sz="700" b="1" dirty="0"/>
                        <a:t>DN</a:t>
                      </a:r>
                    </a:p>
                    <a:p>
                      <a:r>
                        <a:rPr lang="en-GB" sz="700" b="1" dirty="0"/>
                        <a:t>IGT</a:t>
                      </a:r>
                    </a:p>
                  </a:txBody>
                  <a:tcPr anchor="ctr">
                    <a:solidFill>
                      <a:schemeClr val="bg2">
                        <a:lumMod val="75000"/>
                      </a:schemeClr>
                    </a:solidFill>
                  </a:tcPr>
                </a:tc>
                <a:tc>
                  <a:txBody>
                    <a:bodyPr/>
                    <a:lstStyle/>
                    <a:p>
                      <a:r>
                        <a:rPr lang="en-GB" sz="700" b="1" dirty="0"/>
                        <a:t>IGT</a:t>
                      </a:r>
                    </a:p>
                    <a:p>
                      <a:r>
                        <a:rPr lang="en-GB" sz="700" b="1" dirty="0"/>
                        <a:t>Shipper</a:t>
                      </a:r>
                    </a:p>
                    <a:p>
                      <a:r>
                        <a:rPr lang="en-GB" sz="700" b="1" dirty="0"/>
                        <a:t>DN</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dirty="0">
                          <a:hlinkClick r:id="rId8"/>
                        </a:rPr>
                        <a:t>5473</a:t>
                      </a:r>
                      <a:endParaRPr lang="en-GB" sz="800" b="1" dirty="0"/>
                    </a:p>
                  </a:txBody>
                  <a:tcPr anchor="ctr">
                    <a:solidFill>
                      <a:schemeClr val="bg2">
                        <a:lumMod val="75000"/>
                      </a:schemeClr>
                    </a:solidFill>
                  </a:tcPr>
                </a:tc>
                <a:tc>
                  <a:txBody>
                    <a:bodyPr/>
                    <a:lstStyle/>
                    <a:p>
                      <a:r>
                        <a:rPr lang="en-GB" sz="700" b="1" dirty="0"/>
                        <a:t>Meter Asset Details Proactive Management Service </a:t>
                      </a:r>
                    </a:p>
                  </a:txBody>
                  <a:tcPr anchor="ctr">
                    <a:solidFill>
                      <a:schemeClr val="bg2">
                        <a:lumMod val="75000"/>
                      </a:schemeClr>
                    </a:solidFill>
                  </a:tcPr>
                </a:tc>
                <a:tc>
                  <a:txBody>
                    <a:bodyPr/>
                    <a:lstStyle/>
                    <a:p>
                      <a:r>
                        <a:rPr lang="en-GB" sz="700" b="1" dirty="0"/>
                        <a:t>CDSP</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Shipper</a:t>
                      </a:r>
                    </a:p>
                  </a:txBody>
                  <a:tcPr anchor="ctr">
                    <a:solidFill>
                      <a:schemeClr val="bg2">
                        <a:lumMod val="75000"/>
                      </a:schemeClr>
                    </a:solidFill>
                  </a:tcPr>
                </a:tc>
                <a:tc>
                  <a:txBody>
                    <a:bodyPr/>
                    <a:lstStyle/>
                    <a:p>
                      <a:r>
                        <a:rPr lang="en-GB" sz="700" b="1" dirty="0"/>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dirty="0">
                <a:latin typeface="Arial"/>
                <a:cs typeface="Arial"/>
              </a:rPr>
              <a:t>Change Backlog – On Hold Details</a:t>
            </a:r>
            <a:endParaRPr lang="en-GB" sz="2000" dirty="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r>
              <a:rPr lang="en-GB" sz="900" b="1" dirty="0"/>
              <a:t>*</a:t>
            </a:r>
            <a:r>
              <a:rPr lang="en-GB" sz="800" b="1" dirty="0"/>
              <a:t>Mod0651 : 03.01.23 - Change Status remains on hold and will be reviewed on a monthly basis with </a:t>
            </a:r>
            <a:r>
              <a:rPr lang="en-GB" sz="800" b="1" dirty="0" err="1"/>
              <a:t>ChMC</a:t>
            </a:r>
            <a:r>
              <a:rPr lang="en-GB" sz="800" b="1" dirty="0"/>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dirty="0"/>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dirty="0">
                <a:latin typeface="Arial"/>
                <a:cs typeface="Arial"/>
              </a:rPr>
              <a:t> January 2023</a:t>
            </a:r>
            <a:endParaRPr lang="en-GB" dirty="0"/>
          </a:p>
        </p:txBody>
      </p:sp>
    </p:spTree>
    <p:extLst>
      <p:ext uri="{BB962C8B-B14F-4D97-AF65-F5344CB8AC3E}">
        <p14:creationId xmlns:p14="http://schemas.microsoft.com/office/powerpoint/2010/main" val="23983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33158"/>
            <a:ext cx="8229600" cy="4013161"/>
          </a:xfrm>
        </p:spPr>
        <p:txBody>
          <a:bodyPr>
            <a:normAutofit fontScale="92500" lnSpcReduction="20000"/>
          </a:bodyPr>
          <a:lstStyle/>
          <a:p>
            <a:pPr marL="0" indent="0">
              <a:buNone/>
            </a:pPr>
            <a:r>
              <a:rPr lang="en-GB" sz="1800" b="1" dirty="0"/>
              <a:t>The following 3 slides have been included in this months ChMC pack to give you an overview of the ongoing REC Changes, we have broken these down into the following sections:</a:t>
            </a:r>
          </a:p>
          <a:p>
            <a:pPr marL="0" indent="0">
              <a:buNone/>
            </a:pPr>
            <a:endParaRPr lang="en-GB" sz="1800" b="1" dirty="0"/>
          </a:p>
          <a:p>
            <a:r>
              <a:rPr lang="en-GB" sz="1800" dirty="0"/>
              <a:t>In progress – we are currently progressing through the Change journey</a:t>
            </a:r>
          </a:p>
          <a:p>
            <a:r>
              <a:rPr lang="en-GB" sz="1800" dirty="0"/>
              <a:t>Under Prioritisation Review with Code Managers – due to workload/prioritisation</a:t>
            </a:r>
          </a:p>
          <a:p>
            <a:pPr marL="0" indent="0">
              <a:buNone/>
            </a:pPr>
            <a:endParaRPr lang="en-GB" sz="1800" dirty="0"/>
          </a:p>
          <a:p>
            <a:pPr marL="0" indent="0">
              <a:buNone/>
            </a:pPr>
            <a:r>
              <a:rPr lang="en-GB" sz="1800" dirty="0"/>
              <a:t>The electricity slides that have been included in previous months have now been removed from this pack, but as stated, they can still be found on the REC Portal.</a:t>
            </a:r>
          </a:p>
          <a:p>
            <a:pPr marL="0" indent="0">
              <a:buNone/>
            </a:pPr>
            <a:endParaRPr lang="en-GB" sz="1800" dirty="0"/>
          </a:p>
          <a:p>
            <a:pPr marL="0" indent="0">
              <a:buNone/>
            </a:pPr>
            <a:r>
              <a:rPr lang="en-GB" sz="1800" b="1" dirty="0"/>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800" dirty="0"/>
          </a:p>
          <a:p>
            <a:pPr marL="0" indent="0">
              <a:buNone/>
            </a:pPr>
            <a:r>
              <a:rPr lang="en-GB" sz="1800" dirty="0"/>
              <a:t>Further information on the Changes can be found on the </a:t>
            </a:r>
            <a:r>
              <a:rPr lang="en-GB" sz="1800" dirty="0">
                <a:hlinkClick r:id="rId2"/>
              </a:rPr>
              <a:t>REC Portal</a:t>
            </a:r>
            <a:endParaRPr lang="en-GB" sz="1800" dirty="0"/>
          </a:p>
          <a:p>
            <a:endParaRPr lang="en-GB" sz="2000" dirty="0"/>
          </a:p>
        </p:txBody>
      </p:sp>
    </p:spTree>
    <p:extLst>
      <p:ext uri="{BB962C8B-B14F-4D97-AF65-F5344CB8AC3E}">
        <p14:creationId xmlns:p14="http://schemas.microsoft.com/office/powerpoint/2010/main" val="293162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dirty="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11645"/>
            <a:ext cx="8515847" cy="320060"/>
          </a:xfrm>
        </p:spPr>
        <p:txBody>
          <a:bodyPr>
            <a:normAutofit fontScale="90000"/>
          </a:bodyPr>
          <a:lstStyle/>
          <a:p>
            <a:r>
              <a:rPr lang="en-GB" sz="1800" dirty="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9" y="429351"/>
          <a:ext cx="8921160" cy="4228207"/>
        </p:xfrm>
        <a:graphic>
          <a:graphicData uri="http://schemas.openxmlformats.org/drawingml/2006/table">
            <a:tbl>
              <a:tblPr firstRow="1" bandRow="1">
                <a:tableStyleId>{5C22544A-7EE6-4342-B048-85BDC9FD1C3A}</a:tableStyleId>
              </a:tblPr>
              <a:tblGrid>
                <a:gridCol w="537884">
                  <a:extLst>
                    <a:ext uri="{9D8B030D-6E8A-4147-A177-3AD203B41FA5}">
                      <a16:colId xmlns:a16="http://schemas.microsoft.com/office/drawing/2014/main" val="4027058344"/>
                    </a:ext>
                  </a:extLst>
                </a:gridCol>
                <a:gridCol w="1586751">
                  <a:extLst>
                    <a:ext uri="{9D8B030D-6E8A-4147-A177-3AD203B41FA5}">
                      <a16:colId xmlns:a16="http://schemas.microsoft.com/office/drawing/2014/main" val="2162668323"/>
                    </a:ext>
                  </a:extLst>
                </a:gridCol>
                <a:gridCol w="514830">
                  <a:extLst>
                    <a:ext uri="{9D8B030D-6E8A-4147-A177-3AD203B41FA5}">
                      <a16:colId xmlns:a16="http://schemas.microsoft.com/office/drawing/2014/main" val="3779861357"/>
                    </a:ext>
                  </a:extLst>
                </a:gridCol>
                <a:gridCol w="891348">
                  <a:extLst>
                    <a:ext uri="{9D8B030D-6E8A-4147-A177-3AD203B41FA5}">
                      <a16:colId xmlns:a16="http://schemas.microsoft.com/office/drawing/2014/main" val="2574131077"/>
                    </a:ext>
                  </a:extLst>
                </a:gridCol>
                <a:gridCol w="637775">
                  <a:extLst>
                    <a:ext uri="{9D8B030D-6E8A-4147-A177-3AD203B41FA5}">
                      <a16:colId xmlns:a16="http://schemas.microsoft.com/office/drawing/2014/main" val="1331661363"/>
                    </a:ext>
                  </a:extLst>
                </a:gridCol>
                <a:gridCol w="1183341">
                  <a:extLst>
                    <a:ext uri="{9D8B030D-6E8A-4147-A177-3AD203B41FA5}">
                      <a16:colId xmlns:a16="http://schemas.microsoft.com/office/drawing/2014/main" val="3255583653"/>
                    </a:ext>
                  </a:extLst>
                </a:gridCol>
                <a:gridCol w="1352390">
                  <a:extLst>
                    <a:ext uri="{9D8B030D-6E8A-4147-A177-3AD203B41FA5}">
                      <a16:colId xmlns:a16="http://schemas.microsoft.com/office/drawing/2014/main" val="1493277682"/>
                    </a:ext>
                  </a:extLst>
                </a:gridCol>
                <a:gridCol w="737667">
                  <a:extLst>
                    <a:ext uri="{9D8B030D-6E8A-4147-A177-3AD203B41FA5}">
                      <a16:colId xmlns:a16="http://schemas.microsoft.com/office/drawing/2014/main" val="2058559583"/>
                    </a:ext>
                  </a:extLst>
                </a:gridCol>
                <a:gridCol w="614723">
                  <a:extLst>
                    <a:ext uri="{9D8B030D-6E8A-4147-A177-3AD203B41FA5}">
                      <a16:colId xmlns:a16="http://schemas.microsoft.com/office/drawing/2014/main" val="1065136424"/>
                    </a:ext>
                  </a:extLst>
                </a:gridCol>
                <a:gridCol w="864451">
                  <a:extLst>
                    <a:ext uri="{9D8B030D-6E8A-4147-A177-3AD203B41FA5}">
                      <a16:colId xmlns:a16="http://schemas.microsoft.com/office/drawing/2014/main" val="195784657"/>
                    </a:ext>
                  </a:extLst>
                </a:gridCol>
              </a:tblGrid>
              <a:tr h="364043">
                <a:tc>
                  <a:txBody>
                    <a:bodyPr/>
                    <a:lstStyle/>
                    <a:p>
                      <a:pPr algn="ctr"/>
                      <a:r>
                        <a:rPr lang="en-GB" sz="850" dirty="0"/>
                        <a:t>Title </a:t>
                      </a:r>
                    </a:p>
                  </a:txBody>
                  <a:tcPr/>
                </a:tc>
                <a:tc>
                  <a:txBody>
                    <a:bodyPr/>
                    <a:lstStyle/>
                    <a:p>
                      <a:pPr algn="ctr"/>
                      <a:r>
                        <a:rPr lang="en-GB" sz="850" dirty="0"/>
                        <a:t>Description</a:t>
                      </a:r>
                    </a:p>
                  </a:txBody>
                  <a:tcPr/>
                </a:tc>
                <a:tc>
                  <a:txBody>
                    <a:bodyPr/>
                    <a:lstStyle/>
                    <a:p>
                      <a:pPr algn="ctr"/>
                      <a:r>
                        <a:rPr lang="en-GB" sz="850" dirty="0"/>
                        <a:t>XRN</a:t>
                      </a:r>
                    </a:p>
                  </a:txBody>
                  <a:tcPr/>
                </a:tc>
                <a:tc>
                  <a:txBody>
                    <a:bodyPr/>
                    <a:lstStyle/>
                    <a:p>
                      <a:pPr algn="ctr"/>
                      <a:r>
                        <a:rPr lang="en-GB" sz="850" dirty="0"/>
                        <a:t>Proposer</a:t>
                      </a:r>
                    </a:p>
                  </a:txBody>
                  <a:tcPr/>
                </a:tc>
                <a:tc>
                  <a:txBody>
                    <a:bodyPr/>
                    <a:lstStyle/>
                    <a:p>
                      <a:pPr algn="ctr"/>
                      <a:r>
                        <a:rPr lang="en-GB" sz="850" dirty="0"/>
                        <a:t>Impact/</a:t>
                      </a:r>
                    </a:p>
                    <a:p>
                      <a:pPr algn="ctr"/>
                      <a:r>
                        <a:rPr lang="en-GB" sz="850" dirty="0"/>
                        <a:t>Funding</a:t>
                      </a:r>
                    </a:p>
                  </a:txBody>
                  <a:tcPr/>
                </a:tc>
                <a:tc>
                  <a:txBody>
                    <a:bodyPr/>
                    <a:lstStyle/>
                    <a:p>
                      <a:pPr algn="ctr"/>
                      <a:r>
                        <a:rPr lang="en-GB" sz="850" dirty="0"/>
                        <a:t>Status</a:t>
                      </a:r>
                    </a:p>
                  </a:txBody>
                  <a:tcPr/>
                </a:tc>
                <a:tc>
                  <a:txBody>
                    <a:bodyPr/>
                    <a:lstStyle/>
                    <a:p>
                      <a:pPr marL="0" algn="ctr" defTabSz="914400" rtl="0" eaLnBrk="1" latinLnBrk="0" hangingPunct="1"/>
                      <a:r>
                        <a:rPr lang="en-GB" sz="850" b="1" kern="1200" dirty="0">
                          <a:solidFill>
                            <a:schemeClr val="lt1"/>
                          </a:solidFill>
                          <a:latin typeface="+mn-lt"/>
                          <a:ea typeface="+mn-ea"/>
                          <a:cs typeface="+mn-cs"/>
                        </a:rPr>
                        <a:t>Next Action date</a:t>
                      </a:r>
                    </a:p>
                  </a:txBody>
                  <a:tcPr/>
                </a:tc>
                <a:tc>
                  <a:txBody>
                    <a:bodyPr/>
                    <a:lstStyle/>
                    <a:p>
                      <a:pPr marL="0" algn="ctr" defTabSz="914400" rtl="0" eaLnBrk="1" latinLnBrk="0" hangingPunct="1"/>
                      <a:r>
                        <a:rPr lang="en-GB" sz="850" b="1" kern="1200" dirty="0">
                          <a:solidFill>
                            <a:schemeClr val="lt1"/>
                          </a:solidFill>
                          <a:latin typeface="+mn-lt"/>
                          <a:ea typeface="+mn-ea"/>
                          <a:cs typeface="+mn-cs"/>
                        </a:rPr>
                        <a:t>Release Type</a:t>
                      </a:r>
                    </a:p>
                  </a:txBody>
                  <a:tcPr/>
                </a:tc>
                <a:tc>
                  <a:txBody>
                    <a:bodyPr/>
                    <a:lstStyle/>
                    <a:p>
                      <a:pPr marL="0" algn="ctr" defTabSz="914400" rtl="0" eaLnBrk="1" latinLnBrk="0" hangingPunct="1"/>
                      <a:r>
                        <a:rPr lang="en-GB" sz="850" b="1" kern="1200" dirty="0">
                          <a:solidFill>
                            <a:schemeClr val="lt1"/>
                          </a:solidFill>
                          <a:latin typeface="+mn-lt"/>
                          <a:ea typeface="+mn-ea"/>
                          <a:cs typeface="+mn-cs"/>
                        </a:rPr>
                        <a:t>Priority</a:t>
                      </a:r>
                    </a:p>
                  </a:txBody>
                  <a:tcPr/>
                </a:tc>
                <a:tc>
                  <a:txBody>
                    <a:bodyPr/>
                    <a:lstStyle/>
                    <a:p>
                      <a:pPr marL="0" algn="ctr" defTabSz="914400" rtl="0" eaLnBrk="1" latinLnBrk="0" hangingPunct="1"/>
                      <a:r>
                        <a:rPr lang="en-GB" sz="850" b="1" kern="1200" dirty="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524640">
                <a:tc>
                  <a:txBody>
                    <a:bodyPr/>
                    <a:lstStyle/>
                    <a:p>
                      <a:r>
                        <a:rPr lang="en-GB" sz="820" kern="1200" dirty="0">
                          <a:solidFill>
                            <a:schemeClr val="dk1"/>
                          </a:solidFill>
                          <a:latin typeface="+mn-lt"/>
                          <a:ea typeface="+mn-ea"/>
                          <a:cs typeface="+mn-cs"/>
                          <a:hlinkClick r:id="rId3"/>
                        </a:rPr>
                        <a:t>R0025</a:t>
                      </a:r>
                      <a:endParaRPr lang="en-GB" sz="820" kern="1200" dirty="0">
                        <a:solidFill>
                          <a:schemeClr val="dk1"/>
                        </a:solidFill>
                        <a:latin typeface="+mn-lt"/>
                        <a:ea typeface="+mn-ea"/>
                        <a:cs typeface="+mn-cs"/>
                      </a:endParaRPr>
                    </a:p>
                  </a:txBody>
                  <a:tcPr>
                    <a:solidFill>
                      <a:schemeClr val="accent1">
                        <a:lumMod val="20000"/>
                        <a:lumOff val="80000"/>
                      </a:schemeClr>
                    </a:solidFill>
                  </a:tcPr>
                </a:tc>
                <a:tc>
                  <a:txBody>
                    <a:bodyPr/>
                    <a:lstStyle/>
                    <a:p>
                      <a:r>
                        <a:rPr lang="en-GB" sz="820" b="0" i="0" dirty="0">
                          <a:solidFill>
                            <a:srgbClr val="272833"/>
                          </a:solidFill>
                          <a:effectLst/>
                          <a:latin typeface="+mn-lt"/>
                        </a:rPr>
                        <a:t>Service Provider Performance Charges (DCC)</a:t>
                      </a:r>
                      <a:endParaRPr lang="en-GB" sz="82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820" b="0" kern="1200" dirty="0">
                          <a:solidFill>
                            <a:schemeClr val="dk1"/>
                          </a:solidFill>
                          <a:latin typeface="+mn-lt"/>
                          <a:ea typeface="+mn-ea"/>
                          <a:cs typeface="+mn-cs"/>
                        </a:rPr>
                        <a:t>Deloitte (RPA)</a:t>
                      </a:r>
                    </a:p>
                  </a:txBody>
                  <a:tcPr>
                    <a:solidFill>
                      <a:schemeClr val="accent1">
                        <a:lumMod val="20000"/>
                        <a:lumOff val="80000"/>
                      </a:schemeClr>
                    </a:solidFill>
                  </a:tcPr>
                </a:tc>
                <a:tc>
                  <a:txBody>
                    <a:bodyPr/>
                    <a:lstStyle/>
                    <a:p>
                      <a:r>
                        <a:rPr lang="en-GB" sz="820" b="0" kern="1200" dirty="0">
                          <a:solidFill>
                            <a:schemeClr val="dk1"/>
                          </a:solidFill>
                          <a:latin typeface="+mn-lt"/>
                          <a:ea typeface="+mn-ea"/>
                          <a:cs typeface="+mn-cs"/>
                        </a:rPr>
                        <a:t>-</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Awaiting Authority decision</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dirty="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dirty="0">
                          <a:ln>
                            <a:noFill/>
                          </a:ln>
                          <a:solidFill>
                            <a:prstClr val="black"/>
                          </a:solidFill>
                          <a:effectLst/>
                          <a:uLnTx/>
                          <a:uFillTx/>
                          <a:latin typeface="+mn-lt"/>
                          <a:ea typeface="+mn-ea"/>
                          <a:cs typeface="+mn-cs"/>
                        </a:rPr>
                        <a:t>High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20" b="0" i="0" u="none" strike="noStrike" kern="1200" cap="none" spc="0" normalizeH="0" baseline="0" dirty="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792875445"/>
                  </a:ext>
                </a:extLst>
              </a:tr>
              <a:tr h="598427">
                <a:tc>
                  <a:txBody>
                    <a:bodyPr/>
                    <a:lstStyle/>
                    <a:p>
                      <a:r>
                        <a:rPr lang="en-GB" sz="820" kern="1200" dirty="0">
                          <a:solidFill>
                            <a:schemeClr val="dk1"/>
                          </a:solidFill>
                          <a:latin typeface="+mn-lt"/>
                          <a:ea typeface="+mn-ea"/>
                          <a:cs typeface="+mn-cs"/>
                          <a:hlinkClick r:id="rId4"/>
                        </a:rPr>
                        <a:t>R0047</a:t>
                      </a:r>
                      <a:endParaRPr lang="en-GB" sz="820" kern="1200" dirty="0">
                        <a:solidFill>
                          <a:schemeClr val="dk1"/>
                        </a:solidFill>
                        <a:latin typeface="+mn-lt"/>
                        <a:ea typeface="+mn-ea"/>
                        <a:cs typeface="+mn-cs"/>
                      </a:endParaRPr>
                    </a:p>
                  </a:txBody>
                  <a:tcPr>
                    <a:solidFill>
                      <a:schemeClr val="accent1">
                        <a:lumMod val="20000"/>
                        <a:lumOff val="80000"/>
                      </a:schemeClr>
                    </a:solidFill>
                  </a:tcPr>
                </a:tc>
                <a:tc>
                  <a:txBody>
                    <a:bodyPr/>
                    <a:lstStyle/>
                    <a:p>
                      <a:r>
                        <a:rPr lang="en-GB" sz="820" b="0" i="0" dirty="0">
                          <a:solidFill>
                            <a:srgbClr val="272833"/>
                          </a:solidFill>
                          <a:effectLst/>
                          <a:latin typeface="+mn-lt"/>
                        </a:rPr>
                        <a:t>Metering Code of Practice Consolidation Review</a:t>
                      </a:r>
                      <a:endParaRPr lang="en-GB" sz="82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820" b="0" kern="1200" dirty="0">
                          <a:solidFill>
                            <a:schemeClr val="dk1"/>
                          </a:solidFill>
                          <a:latin typeface="+mn-lt"/>
                          <a:ea typeface="+mn-ea"/>
                          <a:cs typeface="+mn-cs"/>
                        </a:rPr>
                        <a:t>RECCo</a:t>
                      </a:r>
                    </a:p>
                  </a:txBody>
                  <a:tcPr>
                    <a:solidFill>
                      <a:schemeClr val="accent1">
                        <a:lumMod val="20000"/>
                        <a:lumOff val="80000"/>
                      </a:schemeClr>
                    </a:solidFill>
                  </a:tcPr>
                </a:tc>
                <a:tc>
                  <a:txBody>
                    <a:bodyPr/>
                    <a:lstStyle/>
                    <a:p>
                      <a:r>
                        <a:rPr lang="en-GB" sz="820" b="0" kern="1200" dirty="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kern="1200" dirty="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TBC</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High</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1038711857"/>
                  </a:ext>
                </a:extLst>
              </a:tr>
              <a:tr h="364043">
                <a:tc>
                  <a:txBody>
                    <a:bodyPr/>
                    <a:lstStyle/>
                    <a:p>
                      <a:r>
                        <a:rPr lang="en-GB" sz="820" kern="1200" dirty="0">
                          <a:solidFill>
                            <a:schemeClr val="dk1"/>
                          </a:solidFill>
                          <a:latin typeface="+mn-lt"/>
                          <a:ea typeface="+mn-ea"/>
                          <a:cs typeface="+mn-cs"/>
                          <a:hlinkClick r:id="rId5"/>
                        </a:rPr>
                        <a:t>R0052</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N/A</a:t>
                      </a:r>
                    </a:p>
                  </a:txBody>
                  <a:tcPr>
                    <a:solidFill>
                      <a:schemeClr val="accent3">
                        <a:lumMod val="20000"/>
                        <a:lumOff val="80000"/>
                      </a:schemeClr>
                    </a:solidFill>
                  </a:tcPr>
                </a:tc>
                <a:tc>
                  <a:txBody>
                    <a:bodyPr/>
                    <a:lstStyle/>
                    <a:p>
                      <a:r>
                        <a:rPr lang="en-GB" sz="820" b="0" kern="1200" dirty="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820" b="0" kern="1200" dirty="0">
                          <a:solidFill>
                            <a:schemeClr val="dk1"/>
                          </a:solidFill>
                          <a:latin typeface="+mn-lt"/>
                          <a:ea typeface="+mn-ea"/>
                          <a:cs typeface="+mn-cs"/>
                        </a:rPr>
                        <a:t>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kern="1200" dirty="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757799031"/>
                  </a:ext>
                </a:extLst>
              </a:tr>
              <a:tr h="364043">
                <a:tc>
                  <a:txBody>
                    <a:bodyPr/>
                    <a:lstStyle/>
                    <a:p>
                      <a:r>
                        <a:rPr lang="en-GB" sz="820" kern="1200" dirty="0">
                          <a:solidFill>
                            <a:schemeClr val="dk1"/>
                          </a:solidFill>
                          <a:latin typeface="+mn-lt"/>
                          <a:ea typeface="+mn-ea"/>
                          <a:cs typeface="+mn-cs"/>
                          <a:hlinkClick r:id="rId6"/>
                        </a:rPr>
                        <a:t>R0055</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hlinkClick r:id="rId7"/>
                        </a:rPr>
                        <a:t>XRN 5595</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b="0" i="0" kern="1200" dirty="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820" b="0" i="0" kern="1200" dirty="0">
                          <a:solidFill>
                            <a:srgbClr val="272833"/>
                          </a:solidFill>
                          <a:effectLst/>
                          <a:latin typeface="+mn-lt"/>
                          <a:ea typeface="+mn-ea"/>
                          <a:cs typeface="+mn-cs"/>
                        </a:rPr>
                        <a:t>GRDS, 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kern="1200" dirty="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kern="1200" dirty="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2102565"/>
                  </a:ext>
                </a:extLst>
              </a:tr>
              <a:tr h="364043">
                <a:tc>
                  <a:txBody>
                    <a:bodyPr/>
                    <a:lstStyle/>
                    <a:p>
                      <a:r>
                        <a:rPr lang="en-GB" sz="820" kern="1200" dirty="0">
                          <a:solidFill>
                            <a:schemeClr val="dk1"/>
                          </a:solidFill>
                          <a:latin typeface="+mn-lt"/>
                          <a:ea typeface="+mn-ea"/>
                          <a:cs typeface="+mn-cs"/>
                          <a:hlinkClick r:id="rId8"/>
                        </a:rPr>
                        <a:t>R0063</a:t>
                      </a:r>
                      <a:endParaRPr lang="en-GB" sz="82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n-US" sz="820" kern="1200" dirty="0">
                          <a:solidFill>
                            <a:schemeClr val="dk1"/>
                          </a:solidFill>
                          <a:latin typeface="+mn-lt"/>
                          <a:ea typeface="+mn-ea"/>
                          <a:cs typeface="+mn-cs"/>
                        </a:rPr>
                        <a:t>Addition of key information to all Service Now tickets</a:t>
                      </a:r>
                      <a:endParaRPr lang="en-GB" sz="82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US" sz="820" b="0" i="0" kern="1200" dirty="0">
                          <a:solidFill>
                            <a:srgbClr val="272833"/>
                          </a:solidFill>
                          <a:effectLst/>
                          <a:latin typeface="+mn-lt"/>
                          <a:ea typeface="+mn-ea"/>
                          <a:cs typeface="+mn-cs"/>
                        </a:rPr>
                        <a:t>St Clements Ltd (on behalf of DNOs)</a:t>
                      </a:r>
                      <a:endParaRPr lang="en-GB" sz="820" b="0" i="0" kern="1200" dirty="0">
                        <a:solidFill>
                          <a:srgbClr val="272833"/>
                        </a:solidFill>
                        <a:effectLst/>
                        <a:latin typeface="+mn-lt"/>
                        <a:ea typeface="+mn-ea"/>
                        <a:cs typeface="+mn-cs"/>
                      </a:endParaRPr>
                    </a:p>
                  </a:txBody>
                  <a:tcPr>
                    <a:solidFill>
                      <a:schemeClr val="accent1">
                        <a:lumMod val="20000"/>
                        <a:lumOff val="80000"/>
                      </a:schemeClr>
                    </a:solidFill>
                  </a:tcPr>
                </a:tc>
                <a:tc>
                  <a:txBody>
                    <a:bodyPr/>
                    <a:lstStyle/>
                    <a:p>
                      <a:r>
                        <a:rPr lang="en-GB" sz="820" b="0" kern="1200" dirty="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20" kern="1200" dirty="0">
                          <a:solidFill>
                            <a:schemeClr val="dk1"/>
                          </a:solidFill>
                          <a:latin typeface="+mn-lt"/>
                          <a:ea typeface="+mn-ea"/>
                          <a:cs typeface="+mn-cs"/>
                        </a:rPr>
                        <a:t>Solution development</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07/02/2023 – Solution Development closeout date</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TBC</a:t>
                      </a:r>
                    </a:p>
                  </a:txBody>
                  <a:tcPr>
                    <a:solidFill>
                      <a:schemeClr val="accent1">
                        <a:lumMod val="20000"/>
                        <a:lumOff val="80000"/>
                      </a:schemeClr>
                    </a:solidFill>
                  </a:tcPr>
                </a:tc>
                <a:tc>
                  <a:txBody>
                    <a:bodyPr/>
                    <a:lstStyle/>
                    <a:p>
                      <a:r>
                        <a:rPr lang="en-GB" sz="820" kern="1200" dirty="0">
                          <a:solidFill>
                            <a:schemeClr val="dk1"/>
                          </a:solidFill>
                          <a:latin typeface="+mn-lt"/>
                          <a:ea typeface="+mn-ea"/>
                          <a:cs typeface="+mn-cs"/>
                        </a:rPr>
                        <a:t>Medium</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973231662"/>
                  </a:ext>
                </a:extLst>
              </a:tr>
              <a:tr h="364043">
                <a:tc>
                  <a:txBody>
                    <a:bodyPr/>
                    <a:lstStyle/>
                    <a:p>
                      <a:r>
                        <a:rPr lang="en-GB" sz="820" kern="1200" dirty="0">
                          <a:solidFill>
                            <a:schemeClr val="dk1"/>
                          </a:solidFill>
                          <a:latin typeface="+mn-lt"/>
                          <a:ea typeface="+mn-ea"/>
                          <a:cs typeface="+mn-cs"/>
                          <a:hlinkClick r:id="rId9"/>
                        </a:rPr>
                        <a:t>R0067</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hlinkClick r:id="rId10"/>
                        </a:rPr>
                        <a:t>XRN 5567</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b="0" kern="1200" dirty="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820" b="0" kern="1200" dirty="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Party Impact Assessment – DIA under review with Code Managers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16/01/2022 – Review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dirty="0">
                          <a:ln>
                            <a:noFill/>
                          </a:ln>
                          <a:solidFill>
                            <a:prstClr val="black"/>
                          </a:solidFill>
                          <a:effectLst/>
                          <a:uLnTx/>
                          <a:uFillTx/>
                          <a:latin typeface="+mn-lt"/>
                          <a:ea typeface="+mn-ea"/>
                          <a:cs typeface="+mn-cs"/>
                        </a:rPr>
                        <a:t>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dirty="0">
                          <a:ln>
                            <a:noFill/>
                          </a:ln>
                          <a:solidFill>
                            <a:prstClr val="black"/>
                          </a:solidFill>
                          <a:effectLst/>
                          <a:uLnTx/>
                          <a:uFillTx/>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306895160"/>
                  </a:ext>
                </a:extLst>
              </a:tr>
              <a:tr h="364043">
                <a:tc>
                  <a:txBody>
                    <a:bodyPr/>
                    <a:lstStyle/>
                    <a:p>
                      <a:r>
                        <a:rPr lang="en-GB" sz="820" kern="1200" dirty="0">
                          <a:solidFill>
                            <a:schemeClr val="dk1"/>
                          </a:solidFill>
                          <a:latin typeface="+mn-lt"/>
                          <a:ea typeface="+mn-ea"/>
                          <a:cs typeface="+mn-cs"/>
                          <a:hlinkClick r:id="rId11"/>
                        </a:rPr>
                        <a:t>R0070</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20" b="0" i="0" kern="1200" dirty="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820" b="0" i="0" kern="1200" dirty="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16/01/2022 – Review</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2045420125"/>
                  </a:ext>
                </a:extLst>
              </a:tr>
              <a:tr h="364043">
                <a:tc>
                  <a:txBody>
                    <a:bodyPr/>
                    <a:lstStyle/>
                    <a:p>
                      <a:r>
                        <a:rPr lang="en-GB" sz="820" kern="1200" dirty="0">
                          <a:solidFill>
                            <a:schemeClr val="dk1"/>
                          </a:solidFill>
                          <a:latin typeface="+mn-lt"/>
                          <a:ea typeface="+mn-ea"/>
                          <a:cs typeface="+mn-cs"/>
                          <a:hlinkClick r:id="rId12"/>
                        </a:rPr>
                        <a:t>R0074</a:t>
                      </a:r>
                      <a:endParaRPr lang="en-GB" sz="820" kern="1200" dirty="0">
                        <a:solidFill>
                          <a:schemeClr val="dk1"/>
                        </a:solidFill>
                        <a:latin typeface="+mn-lt"/>
                        <a:ea typeface="+mn-ea"/>
                        <a:cs typeface="+mn-cs"/>
                      </a:endParaRP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20" b="0" i="0" kern="1200" dirty="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820" b="0" i="0" kern="1200" dirty="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Party Impact Assessment – DIA under review with Code Managers</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16/01/2022 – Review</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20" kern="1200" dirty="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20" b="0" i="0" u="none" strike="noStrike" kern="1200" cap="none" spc="0" normalizeH="0" baseline="0" noProof="0" dirty="0">
                          <a:ln>
                            <a:noFill/>
                          </a:ln>
                          <a:solidFill>
                            <a:prstClr val="black"/>
                          </a:solidFill>
                          <a:effectLst/>
                          <a:uLnTx/>
                          <a:uFillTx/>
                          <a:latin typeface="Arial"/>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219960066"/>
                  </a:ext>
                </a:extLst>
              </a:tr>
            </a:tbl>
          </a:graphicData>
        </a:graphic>
      </p:graphicFrame>
      <p:graphicFrame>
        <p:nvGraphicFramePr>
          <p:cNvPr id="9" name="Object 8">
            <a:extLst>
              <a:ext uri="{FF2B5EF4-FFF2-40B4-BE49-F238E27FC236}">
                <a16:creationId xmlns:a16="http://schemas.microsoft.com/office/drawing/2014/main" id="{35A30649-9747-44C7-81A1-2605C426DB1E}"/>
              </a:ext>
            </a:extLst>
          </p:cNvPr>
          <p:cNvGraphicFramePr>
            <a:graphicFrameLocks noChangeAspect="1"/>
          </p:cNvGraphicFramePr>
          <p:nvPr>
            <p:extLst>
              <p:ext uri="{D42A27DB-BD31-4B8C-83A1-F6EECF244321}">
                <p14:modId xmlns:p14="http://schemas.microsoft.com/office/powerpoint/2010/main" val="3292393342"/>
              </p:ext>
            </p:extLst>
          </p:nvPr>
        </p:nvGraphicFramePr>
        <p:xfrm>
          <a:off x="8315546" y="827755"/>
          <a:ext cx="621954" cy="548528"/>
        </p:xfrm>
        <a:graphic>
          <a:graphicData uri="http://schemas.openxmlformats.org/presentationml/2006/ole">
            <mc:AlternateContent xmlns:mc="http://schemas.openxmlformats.org/markup-compatibility/2006">
              <mc:Choice xmlns:v="urn:schemas-microsoft-com:vml" Requires="v">
                <p:oleObj name="Document" showAsIcon="1" r:id="rId13" imgW="914400" imgH="806400" progId="Word.Document.12">
                  <p:embed/>
                </p:oleObj>
              </mc:Choice>
              <mc:Fallback>
                <p:oleObj name="Document" showAsIcon="1" r:id="rId13" imgW="914400" imgH="806400" progId="Word.Document.12">
                  <p:embed/>
                  <p:pic>
                    <p:nvPicPr>
                      <p:cNvPr id="9" name="Object 8">
                        <a:extLst>
                          <a:ext uri="{FF2B5EF4-FFF2-40B4-BE49-F238E27FC236}">
                            <a16:creationId xmlns:a16="http://schemas.microsoft.com/office/drawing/2014/main" id="{35A30649-9747-44C7-81A1-2605C426DB1E}"/>
                          </a:ext>
                        </a:extLst>
                      </p:cNvPr>
                      <p:cNvPicPr/>
                      <p:nvPr/>
                    </p:nvPicPr>
                    <p:blipFill>
                      <a:blip r:embed="rId14"/>
                      <a:stretch>
                        <a:fillRect/>
                      </a:stretch>
                    </p:blipFill>
                    <p:spPr>
                      <a:xfrm>
                        <a:off x="8315546" y="827755"/>
                        <a:ext cx="621954" cy="548528"/>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CEADE08A-24CD-4784-873B-7EA4EEE7FF12}"/>
              </a:ext>
            </a:extLst>
          </p:cNvPr>
          <p:cNvGrpSpPr/>
          <p:nvPr/>
        </p:nvGrpSpPr>
        <p:grpSpPr>
          <a:xfrm>
            <a:off x="188250" y="4480964"/>
            <a:ext cx="4383749" cy="475676"/>
            <a:chOff x="188250" y="4480964"/>
            <a:chExt cx="4383749" cy="475676"/>
          </a:xfrm>
        </p:grpSpPr>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3028983" cy="475676"/>
              <a:chOff x="66502" y="4450261"/>
              <a:chExt cx="3028983"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dirty="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dirty="0"/>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2709"/>
                <a:ext cx="1326466" cy="215444"/>
              </a:xfrm>
              <a:prstGeom prst="rect">
                <a:avLst/>
              </a:prstGeom>
              <a:noFill/>
            </p:spPr>
            <p:txBody>
              <a:bodyPr wrap="square" rtlCol="0">
                <a:spAutoFit/>
              </a:bodyPr>
              <a:lstStyle/>
              <a:p>
                <a:r>
                  <a:rPr lang="en-GB" sz="800" dirty="0"/>
                  <a:t>Under assessment</a:t>
                </a:r>
              </a:p>
            </p:txBody>
          </p:sp>
        </p:grpSp>
        <p:sp>
          <p:nvSpPr>
            <p:cNvPr id="20" name="Rectangle 19">
              <a:extLst>
                <a:ext uri="{FF2B5EF4-FFF2-40B4-BE49-F238E27FC236}">
                  <a16:creationId xmlns:a16="http://schemas.microsoft.com/office/drawing/2014/main" id="{AD089015-CB43-4D70-96D1-C55C1000E8A8}"/>
                </a:ext>
              </a:extLst>
            </p:cNvPr>
            <p:cNvSpPr/>
            <p:nvPr/>
          </p:nvSpPr>
          <p:spPr>
            <a:xfrm>
              <a:off x="2997732"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02550D-C7D4-4FAB-8264-5AB9E3327230}"/>
                </a:ext>
              </a:extLst>
            </p:cNvPr>
            <p:cNvSpPr txBox="1"/>
            <p:nvPr/>
          </p:nvSpPr>
          <p:spPr>
            <a:xfrm>
              <a:off x="3245533" y="4721143"/>
              <a:ext cx="1326466" cy="215444"/>
            </a:xfrm>
            <a:prstGeom prst="rect">
              <a:avLst/>
            </a:prstGeom>
            <a:noFill/>
          </p:spPr>
          <p:txBody>
            <a:bodyPr wrap="square" rtlCol="0">
              <a:spAutoFit/>
            </a:bodyPr>
            <a:lstStyle/>
            <a:p>
              <a:r>
                <a:rPr lang="en-GB" sz="800" dirty="0"/>
                <a:t>Monitoring</a:t>
              </a:r>
            </a:p>
          </p:txBody>
        </p:sp>
      </p:grpSp>
    </p:spTree>
    <p:extLst>
      <p:ext uri="{BB962C8B-B14F-4D97-AF65-F5344CB8AC3E}">
        <p14:creationId xmlns:p14="http://schemas.microsoft.com/office/powerpoint/2010/main" val="344232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dirty="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0522" y="468707"/>
          <a:ext cx="8652222" cy="4015740"/>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15172">
                <a:tc>
                  <a:txBody>
                    <a:bodyPr/>
                    <a:lstStyle/>
                    <a:p>
                      <a:pPr algn="ctr"/>
                      <a:r>
                        <a:rPr lang="en-GB" sz="850" dirty="0">
                          <a:latin typeface="+mn-lt"/>
                        </a:rPr>
                        <a:t>Title </a:t>
                      </a:r>
                    </a:p>
                  </a:txBody>
                  <a:tcPr/>
                </a:tc>
                <a:tc>
                  <a:txBody>
                    <a:bodyPr/>
                    <a:lstStyle/>
                    <a:p>
                      <a:pPr algn="ctr"/>
                      <a:r>
                        <a:rPr lang="en-GB" sz="850" dirty="0">
                          <a:latin typeface="+mn-lt"/>
                        </a:rPr>
                        <a:t>Description</a:t>
                      </a:r>
                    </a:p>
                  </a:txBody>
                  <a:tcPr/>
                </a:tc>
                <a:tc>
                  <a:txBody>
                    <a:bodyPr/>
                    <a:lstStyle/>
                    <a:p>
                      <a:pPr algn="ctr"/>
                      <a:r>
                        <a:rPr lang="en-GB" sz="850" dirty="0">
                          <a:latin typeface="+mn-lt"/>
                        </a:rPr>
                        <a:t>Status</a:t>
                      </a:r>
                    </a:p>
                  </a:txBody>
                  <a:tcPr/>
                </a:tc>
                <a:extLst>
                  <a:ext uri="{0D108BD9-81ED-4DB2-BD59-A6C34878D82A}">
                    <a16:rowId xmlns:a16="http://schemas.microsoft.com/office/drawing/2014/main" val="118947466"/>
                  </a:ext>
                </a:extLst>
              </a:tr>
              <a:tr h="215223">
                <a:tc>
                  <a:txBody>
                    <a:bodyPr/>
                    <a:lstStyle/>
                    <a:p>
                      <a:r>
                        <a:rPr lang="en-GB" sz="900" kern="1200" dirty="0">
                          <a:solidFill>
                            <a:schemeClr val="dk1"/>
                          </a:solidFill>
                          <a:latin typeface="+mn-lt"/>
                          <a:ea typeface="+mn-ea"/>
                          <a:cs typeface="+mn-cs"/>
                          <a:hlinkClick r:id="rId2"/>
                        </a:rPr>
                        <a:t>R0049</a:t>
                      </a:r>
                      <a:endParaRPr lang="en-GB" sz="900" kern="1200" dirty="0">
                        <a:solidFill>
                          <a:schemeClr val="dk1"/>
                        </a:solidFill>
                        <a:latin typeface="+mn-lt"/>
                        <a:ea typeface="+mn-ea"/>
                        <a:cs typeface="+mn-cs"/>
                      </a:endParaRPr>
                    </a:p>
                  </a:txBody>
                  <a:tcPr/>
                </a:tc>
                <a:tc>
                  <a:txBody>
                    <a:bodyPr/>
                    <a:lstStyle/>
                    <a:p>
                      <a:r>
                        <a:rPr lang="en-GB" sz="900" b="0" i="0" dirty="0">
                          <a:solidFill>
                            <a:srgbClr val="272833"/>
                          </a:solidFill>
                          <a:effectLst/>
                          <a:latin typeface="+mn-lt"/>
                        </a:rPr>
                        <a:t>Intellectual Property Rights and Services Data Main Body changes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28286">
                <a:tc>
                  <a:txBody>
                    <a:bodyPr/>
                    <a:lstStyle/>
                    <a:p>
                      <a:r>
                        <a:rPr lang="en-GB" sz="900" kern="1200" dirty="0">
                          <a:solidFill>
                            <a:schemeClr val="dk1"/>
                          </a:solidFill>
                          <a:latin typeface="+mn-lt"/>
                          <a:ea typeface="+mn-ea"/>
                          <a:cs typeface="+mn-cs"/>
                          <a:hlinkClick r:id="rId3"/>
                        </a:rPr>
                        <a:t>R0050</a:t>
                      </a:r>
                      <a:endParaRPr lang="en-GB" sz="900" kern="1200" dirty="0">
                        <a:solidFill>
                          <a:schemeClr val="dk1"/>
                        </a:solidFill>
                        <a:latin typeface="+mn-lt"/>
                        <a:ea typeface="+mn-ea"/>
                        <a:cs typeface="+mn-cs"/>
                      </a:endParaRPr>
                    </a:p>
                  </a:txBody>
                  <a:tcPr/>
                </a:tc>
                <a:tc>
                  <a:txBody>
                    <a:bodyPr/>
                    <a:lstStyle/>
                    <a:p>
                      <a:pPr marL="0" algn="l" defTabSz="914400" rtl="0" eaLnBrk="1" latinLnBrk="0" hangingPunct="1"/>
                      <a:r>
                        <a:rPr lang="en-GB" sz="900" b="0" i="0" dirty="0">
                          <a:solidFill>
                            <a:srgbClr val="272833"/>
                          </a:solidFill>
                          <a:effectLst/>
                          <a:latin typeface="+mn-lt"/>
                        </a:rPr>
                        <a:t>Clarification of REC Maintenance of Qualification Schedule</a:t>
                      </a:r>
                      <a:endParaRPr lang="en-GB" sz="90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mn-lt"/>
                          <a:ea typeface="+mn-ea"/>
                          <a:cs typeface="+mn-cs"/>
                        </a:rPr>
                        <a:t>Withdrawn – to remove next month</a:t>
                      </a:r>
                    </a:p>
                  </a:txBody>
                  <a:tcPr/>
                </a:tc>
                <a:extLst>
                  <a:ext uri="{0D108BD9-81ED-4DB2-BD59-A6C34878D82A}">
                    <a16:rowId xmlns:a16="http://schemas.microsoft.com/office/drawing/2014/main" val="3766193239"/>
                  </a:ext>
                </a:extLst>
              </a:tr>
              <a:tr h="199622">
                <a:tc>
                  <a:txBody>
                    <a:bodyPr/>
                    <a:lstStyle/>
                    <a:p>
                      <a:r>
                        <a:rPr lang="en-GB" sz="900" kern="1200" dirty="0">
                          <a:solidFill>
                            <a:schemeClr val="dk1"/>
                          </a:solidFill>
                          <a:latin typeface="+mn-lt"/>
                          <a:ea typeface="+mn-ea"/>
                          <a:cs typeface="+mn-cs"/>
                          <a:hlinkClick r:id="rId4"/>
                        </a:rPr>
                        <a:t>R0051</a:t>
                      </a:r>
                      <a:endParaRPr lang="en-GB" sz="900" kern="1200" dirty="0">
                        <a:solidFill>
                          <a:schemeClr val="dk1"/>
                        </a:solidFill>
                        <a:latin typeface="+mn-lt"/>
                        <a:ea typeface="+mn-ea"/>
                        <a:cs typeface="+mn-cs"/>
                      </a:endParaRPr>
                    </a:p>
                  </a:txBody>
                  <a:tcPr/>
                </a:tc>
                <a:tc>
                  <a:txBody>
                    <a:bodyPr/>
                    <a:lstStyle/>
                    <a:p>
                      <a:r>
                        <a:rPr lang="en-GB" sz="900" b="0" i="0" dirty="0">
                          <a:solidFill>
                            <a:srgbClr val="272833"/>
                          </a:solidFill>
                          <a:effectLst/>
                          <a:latin typeface="+mn-lt"/>
                        </a:rPr>
                        <a:t>Switch Request Objections (Change of Occupier)</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09794">
                <a:tc>
                  <a:txBody>
                    <a:bodyPr/>
                    <a:lstStyle/>
                    <a:p>
                      <a:r>
                        <a:rPr lang="en-GB" sz="900" kern="1200" dirty="0">
                          <a:solidFill>
                            <a:schemeClr val="dk1"/>
                          </a:solidFill>
                          <a:latin typeface="+mn-lt"/>
                          <a:ea typeface="+mn-ea"/>
                          <a:cs typeface="+mn-cs"/>
                          <a:hlinkClick r:id="rId5"/>
                        </a:rPr>
                        <a:t>R0056</a:t>
                      </a:r>
                      <a:endParaRPr lang="en-GB"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23926">
                <a:tc>
                  <a:txBody>
                    <a:bodyPr/>
                    <a:lstStyle/>
                    <a:p>
                      <a:r>
                        <a:rPr lang="en-GB" sz="900" dirty="0">
                          <a:latin typeface="+mn-lt"/>
                          <a:hlinkClick r:id="rId6"/>
                        </a:rPr>
                        <a:t>R0059</a:t>
                      </a:r>
                      <a:endParaRPr lang="en-GB" sz="900" dirty="0">
                        <a:latin typeface="+mn-lt"/>
                      </a:endParaRPr>
                    </a:p>
                  </a:txBody>
                  <a:tcPr/>
                </a:tc>
                <a:tc>
                  <a:txBody>
                    <a:bodyPr/>
                    <a:lstStyle/>
                    <a:p>
                      <a:r>
                        <a:rPr lang="en-GB" sz="900" b="0" i="0" dirty="0">
                          <a:solidFill>
                            <a:srgbClr val="272833"/>
                          </a:solidFill>
                          <a:effectLst/>
                          <a:latin typeface="+mn-lt"/>
                        </a:rPr>
                        <a:t>Maintenance of Qualification Schedule Change</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922997412"/>
                  </a:ext>
                </a:extLst>
              </a:tr>
              <a:tr h="214071">
                <a:tc>
                  <a:txBody>
                    <a:bodyPr/>
                    <a:lstStyle/>
                    <a:p>
                      <a:r>
                        <a:rPr lang="en-GB" sz="900" kern="1200" dirty="0">
                          <a:solidFill>
                            <a:schemeClr val="dk1"/>
                          </a:solidFill>
                          <a:latin typeface="+mn-lt"/>
                          <a:ea typeface="+mn-ea"/>
                          <a:cs typeface="+mn-cs"/>
                          <a:hlinkClick r:id="rId7"/>
                        </a:rPr>
                        <a:t>R0061</a:t>
                      </a:r>
                      <a:endParaRPr lang="en-GB" sz="900" kern="1200" dirty="0">
                        <a:solidFill>
                          <a:schemeClr val="dk1"/>
                        </a:solidFill>
                        <a:latin typeface="+mn-lt"/>
                        <a:ea typeface="+mn-ea"/>
                        <a:cs typeface="+mn-cs"/>
                      </a:endParaRPr>
                    </a:p>
                  </a:txBody>
                  <a:tcPr/>
                </a:tc>
                <a:tc>
                  <a:txBody>
                    <a:bodyPr/>
                    <a:lstStyle/>
                    <a:p>
                      <a:r>
                        <a:rPr lang="en-US" sz="900" dirty="0">
                          <a:latin typeface="+mn-lt"/>
                        </a:rPr>
                        <a:t>Resolution of invalid CSS data by Data Owners</a:t>
                      </a:r>
                      <a:endParaRPr lang="en-GB"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573929751"/>
                  </a:ext>
                </a:extLst>
              </a:tr>
              <a:tr h="224444">
                <a:tc>
                  <a:txBody>
                    <a:bodyPr/>
                    <a:lstStyle/>
                    <a:p>
                      <a:r>
                        <a:rPr lang="en-GB" sz="900" dirty="0">
                          <a:latin typeface="+mn-lt"/>
                          <a:hlinkClick r:id="rId8"/>
                        </a:rPr>
                        <a:t>R0068</a:t>
                      </a:r>
                      <a:endParaRPr lang="en-GB" sz="900" dirty="0">
                        <a:latin typeface="+mn-lt"/>
                      </a:endParaRPr>
                    </a:p>
                  </a:txBody>
                  <a:tcPr/>
                </a:tc>
                <a:tc>
                  <a:txBody>
                    <a:bodyPr/>
                    <a:lstStyle/>
                    <a:p>
                      <a:r>
                        <a:rPr lang="en-GB" sz="900" b="0" i="0" dirty="0">
                          <a:solidFill>
                            <a:srgbClr val="272833"/>
                          </a:solidFill>
                          <a:effectLst/>
                          <a:latin typeface="+mn-lt"/>
                        </a:rPr>
                        <a:t>REC Data Protection Changes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24444">
                <a:tc>
                  <a:txBody>
                    <a:bodyPr/>
                    <a:lstStyle/>
                    <a:p>
                      <a:r>
                        <a:rPr lang="en-GB" sz="900" dirty="0">
                          <a:latin typeface="+mn-lt"/>
                          <a:hlinkClick r:id="rId9" tooltip="R0069"/>
                        </a:rPr>
                        <a:t>R0069</a:t>
                      </a:r>
                      <a:endParaRPr lang="en-GB" sz="900" dirty="0">
                        <a:latin typeface="+mn-lt"/>
                      </a:endParaRPr>
                    </a:p>
                  </a:txBody>
                  <a:tcPr/>
                </a:tc>
                <a:tc>
                  <a:txBody>
                    <a:bodyPr/>
                    <a:lstStyle/>
                    <a:p>
                      <a:r>
                        <a:rPr lang="en-GB" sz="900" b="0" i="0" kern="1200" dirty="0">
                          <a:solidFill>
                            <a:schemeClr val="dk1"/>
                          </a:solidFill>
                          <a:effectLst/>
                          <a:latin typeface="+mn-lt"/>
                          <a:ea typeface="+mn-ea"/>
                          <a:cs typeface="+mn-cs"/>
                        </a:rPr>
                        <a:t>Amendments to Sample Access Agreement</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15048">
                <a:tc>
                  <a:txBody>
                    <a:bodyPr/>
                    <a:lstStyle/>
                    <a:p>
                      <a:r>
                        <a:rPr lang="en-GB" sz="900" kern="1200" dirty="0">
                          <a:solidFill>
                            <a:schemeClr val="dk1"/>
                          </a:solidFill>
                          <a:latin typeface="+mn-lt"/>
                          <a:ea typeface="+mn-ea"/>
                          <a:cs typeface="+mn-cs"/>
                          <a:hlinkClick r:id="rId10"/>
                        </a:rPr>
                        <a:t>R0071</a:t>
                      </a:r>
                      <a:endParaRPr lang="en-GB" sz="900" kern="1200" dirty="0">
                        <a:solidFill>
                          <a:schemeClr val="dk1"/>
                        </a:solidFill>
                        <a:latin typeface="+mn-lt"/>
                        <a:ea typeface="+mn-ea"/>
                        <a:cs typeface="+mn-cs"/>
                      </a:endParaRPr>
                    </a:p>
                  </a:txBody>
                  <a:tcPr/>
                </a:tc>
                <a:tc>
                  <a:txBody>
                    <a:bodyPr/>
                    <a:lstStyle/>
                    <a:p>
                      <a:r>
                        <a:rPr lang="en-GB" sz="900" dirty="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20683">
                <a:tc>
                  <a:txBody>
                    <a:bodyPr/>
                    <a:lstStyle/>
                    <a:p>
                      <a:r>
                        <a:rPr lang="en-GB" sz="900" dirty="0">
                          <a:latin typeface="+mn-lt"/>
                          <a:hlinkClick r:id="rId11"/>
                        </a:rPr>
                        <a:t>R0073</a:t>
                      </a:r>
                      <a:endParaRPr lang="en-GB" sz="900" dirty="0">
                        <a:latin typeface="+mn-lt"/>
                      </a:endParaRPr>
                    </a:p>
                  </a:txBody>
                  <a:tcPr/>
                </a:tc>
                <a:tc>
                  <a:txBody>
                    <a:bodyPr/>
                    <a:lstStyle/>
                    <a:p>
                      <a:r>
                        <a:rPr lang="en-GB" sz="900" b="0" i="0" kern="1200" dirty="0">
                          <a:solidFill>
                            <a:schemeClr val="dk1"/>
                          </a:solidFill>
                          <a:effectLst/>
                          <a:latin typeface="+mn-lt"/>
                          <a:ea typeface="+mn-ea"/>
                          <a:cs typeface="+mn-cs"/>
                        </a:rPr>
                        <a:t>Introduction of a Housekeeping Change Proposal Process</a:t>
                      </a:r>
                      <a:endParaRPr lang="en-GB" sz="9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396945176"/>
                  </a:ext>
                </a:extLst>
              </a:tr>
              <a:tr h="198830">
                <a:tc>
                  <a:txBody>
                    <a:bodyPr/>
                    <a:lstStyle/>
                    <a:p>
                      <a:r>
                        <a:rPr lang="en-GB" sz="900" dirty="0">
                          <a:latin typeface="+mn-lt"/>
                          <a:hlinkClick r:id="rId12"/>
                        </a:rPr>
                        <a:t>R0075</a:t>
                      </a:r>
                      <a:endParaRPr lang="en-GB" sz="900" dirty="0">
                        <a:latin typeface="+mn-lt"/>
                      </a:endParaRPr>
                    </a:p>
                  </a:txBody>
                  <a:tcPr/>
                </a:tc>
                <a:tc>
                  <a:txBody>
                    <a:bodyPr/>
                    <a:lstStyle/>
                    <a:p>
                      <a:r>
                        <a:rPr lang="en-GB" sz="900" kern="1200" dirty="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16131">
                <a:tc>
                  <a:txBody>
                    <a:bodyPr/>
                    <a:lstStyle/>
                    <a:p>
                      <a:r>
                        <a:rPr lang="en-GB" sz="900" dirty="0">
                          <a:latin typeface="+mn-lt"/>
                          <a:hlinkClick r:id="rId13"/>
                        </a:rPr>
                        <a:t>R0080</a:t>
                      </a:r>
                      <a:endParaRPr lang="en-GB" sz="900" dirty="0">
                        <a:latin typeface="+mn-lt"/>
                      </a:endParaRPr>
                    </a:p>
                  </a:txBody>
                  <a:tcPr/>
                </a:tc>
                <a:tc>
                  <a:txBody>
                    <a:bodyPr/>
                    <a:lstStyle/>
                    <a:p>
                      <a:r>
                        <a:rPr lang="en-GB" sz="900" kern="1200" dirty="0">
                          <a:solidFill>
                            <a:schemeClr val="dk1"/>
                          </a:solidFill>
                          <a:latin typeface="+mn-lt"/>
                          <a:ea typeface="+mn-ea"/>
                          <a:cs typeface="+mn-cs"/>
                        </a:rPr>
                        <a:t>I</a:t>
                      </a:r>
                      <a:r>
                        <a:rPr lang="en-US" sz="900" kern="1200" dirty="0">
                          <a:solidFill>
                            <a:schemeClr val="dk1"/>
                          </a:solidFill>
                          <a:latin typeface="+mn-lt"/>
                          <a:ea typeface="+mn-ea"/>
                          <a:cs typeface="+mn-cs"/>
                        </a:rPr>
                        <a:t>mprovements to "Failed to deliver" CSS messages</a:t>
                      </a:r>
                      <a:endParaRPr lang="en-GB"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15013">
                <a:tc>
                  <a:txBody>
                    <a:bodyPr/>
                    <a:lstStyle/>
                    <a:p>
                      <a:r>
                        <a:rPr lang="en-GB" sz="900" dirty="0">
                          <a:latin typeface="+mn-lt"/>
                          <a:hlinkClick r:id="rId14"/>
                        </a:rPr>
                        <a:t>R0081</a:t>
                      </a:r>
                      <a:endParaRPr lang="en-GB" sz="900" dirty="0">
                        <a:latin typeface="+mn-lt"/>
                      </a:endParaRPr>
                    </a:p>
                  </a:txBody>
                  <a:tcPr/>
                </a:tc>
                <a:tc>
                  <a:txBody>
                    <a:bodyPr/>
                    <a:lstStyle/>
                    <a:p>
                      <a:r>
                        <a:rPr lang="en-GB" sz="900" kern="1200" dirty="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168351">
                <a:tc>
                  <a:txBody>
                    <a:bodyPr/>
                    <a:lstStyle/>
                    <a:p>
                      <a:r>
                        <a:rPr lang="en-GB" sz="900" dirty="0">
                          <a:latin typeface="+mn-lt"/>
                          <a:hlinkClick r:id="rId15"/>
                        </a:rPr>
                        <a:t>R0082</a:t>
                      </a:r>
                      <a:endParaRPr lang="en-GB" sz="900" dirty="0">
                        <a:latin typeface="+mn-lt"/>
                      </a:endParaRPr>
                    </a:p>
                  </a:txBody>
                  <a:tcPr/>
                </a:tc>
                <a:tc>
                  <a:txBody>
                    <a:bodyPr/>
                    <a:lstStyle/>
                    <a:p>
                      <a:r>
                        <a:rPr lang="en-US" sz="900" kern="1200" dirty="0" err="1">
                          <a:solidFill>
                            <a:schemeClr val="dk1"/>
                          </a:solidFill>
                          <a:latin typeface="+mn-lt"/>
                          <a:ea typeface="+mn-ea"/>
                          <a:cs typeface="+mn-cs"/>
                        </a:rPr>
                        <a:t>Formalising</a:t>
                      </a:r>
                      <a:r>
                        <a:rPr lang="en-US" sz="900" kern="1200" dirty="0">
                          <a:solidFill>
                            <a:schemeClr val="dk1"/>
                          </a:solidFill>
                          <a:latin typeface="+mn-lt"/>
                          <a:ea typeface="+mn-ea"/>
                          <a:cs typeface="+mn-cs"/>
                        </a:rPr>
                        <a:t> the Submission of PPMIP Unallocated Transaction Report (UTR) Files</a:t>
                      </a:r>
                      <a:endParaRPr lang="en-GB" sz="9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193893">
                <a:tc>
                  <a:txBody>
                    <a:bodyPr/>
                    <a:lstStyle/>
                    <a:p>
                      <a:r>
                        <a:rPr lang="en-GB" sz="900" dirty="0">
                          <a:latin typeface="+mn-lt"/>
                          <a:hlinkClick r:id="rId16"/>
                        </a:rPr>
                        <a:t>R0084</a:t>
                      </a:r>
                      <a:endParaRPr lang="en-GB" sz="900" dirty="0">
                        <a:latin typeface="+mn-lt"/>
                      </a:endParaRPr>
                    </a:p>
                  </a:txBody>
                  <a:tcPr/>
                </a:tc>
                <a:tc>
                  <a:txBody>
                    <a:bodyPr/>
                    <a:lstStyle/>
                    <a:p>
                      <a:r>
                        <a:rPr lang="en-US" sz="900" kern="1200" dirty="0">
                          <a:solidFill>
                            <a:schemeClr val="dk1"/>
                          </a:solidFill>
                          <a:latin typeface="+mn-lt"/>
                          <a:ea typeface="+mn-ea"/>
                          <a:cs typeface="+mn-cs"/>
                        </a:rPr>
                        <a:t>Housekeeping changes to the approved legal text for R0047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542806816"/>
                  </a:ext>
                </a:extLst>
              </a:tr>
              <a:tr h="193893">
                <a:tc>
                  <a:txBody>
                    <a:bodyPr/>
                    <a:lstStyle/>
                    <a:p>
                      <a:r>
                        <a:rPr lang="en-GB" sz="900" dirty="0">
                          <a:latin typeface="+mn-lt"/>
                          <a:hlinkClick r:id="rId17"/>
                        </a:rPr>
                        <a:t>R0085</a:t>
                      </a:r>
                      <a:endParaRPr lang="en-GB" sz="900" dirty="0">
                        <a:latin typeface="+mn-lt"/>
                      </a:endParaRPr>
                    </a:p>
                  </a:txBody>
                  <a:tcPr/>
                </a:tc>
                <a:tc>
                  <a:txBody>
                    <a:bodyPr/>
                    <a:lstStyle/>
                    <a:p>
                      <a:r>
                        <a:rPr lang="en-US" sz="900" kern="1200" dirty="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bl>
          </a:graphicData>
        </a:graphic>
      </p:graphicFrame>
      <p:sp>
        <p:nvSpPr>
          <p:cNvPr id="4" name="TextBox 3">
            <a:extLst>
              <a:ext uri="{FF2B5EF4-FFF2-40B4-BE49-F238E27FC236}">
                <a16:creationId xmlns:a16="http://schemas.microsoft.com/office/drawing/2014/main" id="{D14ABC7D-058C-4ABA-A94B-D38313775A61}"/>
              </a:ext>
            </a:extLst>
          </p:cNvPr>
          <p:cNvSpPr txBox="1"/>
          <p:nvPr/>
        </p:nvSpPr>
        <p:spPr>
          <a:xfrm>
            <a:off x="230522" y="4671372"/>
            <a:ext cx="8652222" cy="276999"/>
          </a:xfrm>
          <a:prstGeom prst="rect">
            <a:avLst/>
          </a:prstGeom>
          <a:noFill/>
        </p:spPr>
        <p:txBody>
          <a:bodyPr wrap="square" rtlCol="0">
            <a:spAutoFit/>
          </a:bodyPr>
          <a:lstStyle/>
          <a:p>
            <a:pPr algn="ctr"/>
            <a:r>
              <a:rPr lang="en-GB" sz="1200" b="1" dirty="0"/>
              <a:t>Note: Please be aware that some Changes may have progressed further since the slides in this pack were submitted</a:t>
            </a:r>
          </a:p>
        </p:txBody>
      </p:sp>
    </p:spTree>
    <p:extLst>
      <p:ext uri="{BB962C8B-B14F-4D97-AF65-F5344CB8AC3E}">
        <p14:creationId xmlns:p14="http://schemas.microsoft.com/office/powerpoint/2010/main" val="43633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598517"/>
            <a:ext cx="8229600" cy="4316730"/>
          </a:xfrm>
        </p:spPr>
        <p:txBody>
          <a:bodyPr>
            <a:normAutofit fontScale="85000" lnSpcReduction="20000"/>
          </a:bodyPr>
          <a:lstStyle/>
          <a:p>
            <a:pPr marL="0" indent="0">
              <a:buNone/>
            </a:pPr>
            <a:r>
              <a:rPr lang="en-US" sz="1800" dirty="0">
                <a:latin typeface="Arial"/>
                <a:cs typeface="Arial"/>
              </a:rPr>
              <a:t>For Approval</a:t>
            </a:r>
          </a:p>
          <a:p>
            <a:pPr marL="0" indent="0">
              <a:buNone/>
            </a:pPr>
            <a:endParaRPr lang="en-US" sz="1800" dirty="0">
              <a:latin typeface="Arial"/>
              <a:cs typeface="Arial"/>
            </a:endParaRPr>
          </a:p>
          <a:p>
            <a:r>
              <a:rPr lang="en-US" sz="1800" dirty="0">
                <a:latin typeface="Arial"/>
                <a:cs typeface="Arial"/>
              </a:rPr>
              <a:t>XRN5602 Releasing of unused capacity under a specific set of circumstances (Modification 0818) </a:t>
            </a:r>
          </a:p>
          <a:p>
            <a:endParaRPr lang="en-US" sz="1800" dirty="0">
              <a:latin typeface="Arial"/>
              <a:cs typeface="Arial"/>
            </a:endParaRPr>
          </a:p>
          <a:p>
            <a:r>
              <a:rPr lang="en-US" sz="1800" dirty="0">
                <a:latin typeface="Arial"/>
                <a:cs typeface="Arial"/>
              </a:rPr>
              <a:t>XRN5604 Shipper Agreed Read (SAR) exceptions process (Modification 0811S) </a:t>
            </a:r>
          </a:p>
          <a:p>
            <a:endParaRPr lang="en-US" sz="1800" dirty="0">
              <a:latin typeface="Arial"/>
              <a:cs typeface="Arial"/>
            </a:endParaRPr>
          </a:p>
          <a:p>
            <a:r>
              <a:rPr lang="en-US" sz="1800" dirty="0">
                <a:latin typeface="Arial"/>
                <a:cs typeface="Arial"/>
              </a:rPr>
              <a:t>XRN5605 Amendments to the must read process (IGT159V) </a:t>
            </a:r>
          </a:p>
          <a:p>
            <a:endParaRPr lang="en-US" sz="1800" dirty="0">
              <a:latin typeface="Arial"/>
              <a:cs typeface="Arial"/>
            </a:endParaRPr>
          </a:p>
          <a:p>
            <a:r>
              <a:rPr lang="en-GB" sz="1800" dirty="0">
                <a:latin typeface="Arial"/>
                <a:cs typeface="Arial"/>
              </a:rPr>
              <a:t>XRN5606 Revision of Virtual Last Resort User and Contingent Procurement of Supplier Demand Event Triggers (Modification 0813) </a:t>
            </a:r>
          </a:p>
          <a:p>
            <a:endParaRPr lang="en-GB" sz="1800" dirty="0">
              <a:latin typeface="Arial"/>
              <a:cs typeface="Arial"/>
            </a:endParaRPr>
          </a:p>
          <a:p>
            <a:r>
              <a:rPr lang="en-GB" sz="1800" dirty="0">
                <a:latin typeface="Arial"/>
                <a:cs typeface="Arial"/>
              </a:rPr>
              <a:t>XRN5607 </a:t>
            </a:r>
            <a:r>
              <a:rPr lang="en-US" sz="1800" dirty="0">
                <a:latin typeface="Arial"/>
                <a:cs typeface="Arial"/>
              </a:rPr>
              <a:t>Update to the AQ correction processes (Modification 0816S)</a:t>
            </a:r>
            <a:endParaRPr lang="en-GB" sz="1800" dirty="0">
              <a:latin typeface="Arial"/>
              <a:cs typeface="Arial"/>
            </a:endParaRPr>
          </a:p>
          <a:p>
            <a:pPr marL="0" indent="0">
              <a:buNone/>
            </a:pPr>
            <a:endParaRPr lang="en-US" sz="1800" dirty="0">
              <a:highlight>
                <a:srgbClr val="FFFF00"/>
              </a:highlight>
              <a:latin typeface="Arial"/>
              <a:cs typeface="Arial"/>
            </a:endParaRPr>
          </a:p>
          <a:p>
            <a:pPr marL="0" indent="0">
              <a:buNone/>
            </a:pPr>
            <a:r>
              <a:rPr lang="en-US" sz="1800" dirty="0">
                <a:latin typeface="Arial"/>
                <a:cs typeface="Arial"/>
              </a:rPr>
              <a:t>For information</a:t>
            </a:r>
          </a:p>
          <a:p>
            <a:pPr marL="0" indent="0">
              <a:buNone/>
            </a:pPr>
            <a:endParaRPr lang="en-US" sz="1800" dirty="0">
              <a:highlight>
                <a:srgbClr val="FFFF00"/>
              </a:highlight>
              <a:latin typeface="Arial"/>
              <a:cs typeface="Arial"/>
            </a:endParaRPr>
          </a:p>
          <a:p>
            <a:r>
              <a:rPr lang="en-US" sz="1800" dirty="0"/>
              <a:t>XRN5610 New Service Lines to Support the FWACV Service</a:t>
            </a:r>
          </a:p>
          <a:p>
            <a:endParaRPr lang="en-US" sz="1800" dirty="0">
              <a:highlight>
                <a:srgbClr val="FFFF00"/>
              </a:highlight>
              <a:latin typeface="Arial"/>
              <a:cs typeface="Arial"/>
            </a:endParaRPr>
          </a:p>
          <a:p>
            <a:r>
              <a:rPr lang="en-US" sz="1800" dirty="0">
                <a:latin typeface="Arial"/>
                <a:cs typeface="Arial"/>
              </a:rPr>
              <a:t>XRN5556.d CMS Rebuild Version 2 </a:t>
            </a:r>
          </a:p>
          <a:p>
            <a:endParaRPr lang="en-US" sz="1800" dirty="0">
              <a:highlight>
                <a:srgbClr val="FFFF00"/>
              </a:highlight>
              <a:latin typeface="Arial"/>
              <a:cs typeface="Arial"/>
            </a:endParaRPr>
          </a:p>
          <a:p>
            <a:pPr marL="0" indent="0">
              <a:buNone/>
            </a:pPr>
            <a:endParaRPr lang="en-US" sz="1800" dirty="0">
              <a:highlight>
                <a:srgbClr val="FFFF00"/>
              </a:highlight>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415449"/>
            <a:ext cx="8856984" cy="232964"/>
          </a:xfrm>
        </p:spPr>
        <p:txBody>
          <a:bodyPr>
            <a:noAutofit/>
          </a:bodyPr>
          <a:lstStyle/>
          <a:p>
            <a:r>
              <a:rPr lang="en-US" sz="1600" dirty="0"/>
              <a:t>XRN5602 Releasing of unused capacity under a specific set of circumstances (Modification 0818) </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316580070"/>
              </p:ext>
            </p:extLst>
          </p:nvPr>
        </p:nvGraphicFramePr>
        <p:xfrm>
          <a:off x="71478" y="811171"/>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01401222"/>
              </p:ext>
            </p:extLst>
          </p:nvPr>
        </p:nvGraphicFramePr>
        <p:xfrm>
          <a:off x="71478" y="2707937"/>
          <a:ext cx="3692688" cy="9829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panose="020B0604020202020204" pitchFamily="34" charset="0"/>
                          <a:ea typeface="+mn-ea"/>
                          <a:cs typeface="Arial" panose="020B0604020202020204" pitchFamily="34" charset="0"/>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Manage updates to customer portfolio</a:t>
                      </a:r>
                      <a:endParaRPr lang="en-US" sz="1050" b="0"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Shipper 90%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DNO 10%</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53194727"/>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174681110"/>
              </p:ext>
            </p:extLst>
          </p:nvPr>
        </p:nvGraphicFramePr>
        <p:xfrm>
          <a:off x="4073161" y="798700"/>
          <a:ext cx="5070839" cy="4180319"/>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49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88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This change has been raised to deliver the requirements set out under</a:t>
                      </a:r>
                      <a:r>
                        <a:rPr lang="en-GB" sz="1050" u="none" kern="1200" dirty="0">
                          <a:solidFill>
                            <a:schemeClr val="tx1"/>
                          </a:solidFill>
                          <a:effectLst/>
                          <a:latin typeface="+mn-lt"/>
                          <a:ea typeface="+mn-ea"/>
                          <a:cs typeface="+mn-cs"/>
                        </a:rPr>
                        <a:t> Modification 0818. </a:t>
                      </a:r>
                      <a:r>
                        <a:rPr lang="en-GB" sz="1050" kern="1200" dirty="0">
                          <a:solidFill>
                            <a:schemeClr val="tx1"/>
                          </a:solidFill>
                          <a:effectLst/>
                          <a:latin typeface="+mn-lt"/>
                          <a:ea typeface="+mn-ea"/>
                          <a:cs typeface="+mn-cs"/>
                        </a:rPr>
                        <a:t>This Modification has been raised to release unused capacity (only where an SMP meets a specific criteria). This will implement a process to deliver the Mod 0818 requirements involving:</a:t>
                      </a:r>
                    </a:p>
                    <a:p>
                      <a:endParaRPr lang="en-GB" sz="1050" kern="1200" dirty="0">
                        <a:solidFill>
                          <a:schemeClr val="tx1"/>
                        </a:solidFill>
                        <a:effectLst/>
                        <a:latin typeface="+mn-lt"/>
                        <a:ea typeface="+mn-ea"/>
                        <a:cs typeface="+mn-cs"/>
                      </a:endParaRPr>
                    </a:p>
                    <a:p>
                      <a:pPr lvl="0"/>
                      <a:r>
                        <a:rPr lang="en-GB" sz="1050" kern="1200" dirty="0">
                          <a:solidFill>
                            <a:schemeClr val="tx1"/>
                          </a:solidFill>
                          <a:effectLst/>
                          <a:latin typeface="+mn-lt"/>
                          <a:ea typeface="+mn-ea"/>
                          <a:cs typeface="+mn-cs"/>
                        </a:rPr>
                        <a:t>- A DNO can request that a Shipper reduces a SMPs capacity if the SMP meets a strict criteria and is on an area of the network with restricted capacity available to other Registered Users / end consumers. </a:t>
                      </a:r>
                    </a:p>
                    <a:p>
                      <a:pPr lvl="0"/>
                      <a:endParaRPr lang="en-GB"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 The relevant Shipper of the SMP will have the opportunity to appeal the reduction in capacity. </a:t>
                      </a:r>
                    </a:p>
                    <a:p>
                      <a:endParaRPr lang="en-GB"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 If following the appeal process, a capacity reduction is still required, the Shipper should submit a Supply Point Amendment to reduce the capacity from 01 October in the relevant year.</a:t>
                      </a:r>
                    </a:p>
                    <a:p>
                      <a:endParaRPr lang="en-GB" sz="1100" kern="1200" dirty="0">
                        <a:solidFill>
                          <a:schemeClr val="tx1"/>
                        </a:solidFill>
                        <a:effectLst/>
                        <a:latin typeface="+mn-lt"/>
                        <a:ea typeface="+mn-ea"/>
                        <a:cs typeface="+mn-cs"/>
                      </a:endParaRPr>
                    </a:p>
                    <a:p>
                      <a:pPr lvl="0"/>
                      <a:r>
                        <a:rPr lang="en-GB" sz="1100" kern="1200" dirty="0">
                          <a:solidFill>
                            <a:schemeClr val="tx1"/>
                          </a:solidFill>
                          <a:effectLst/>
                          <a:latin typeface="+mn-lt"/>
                          <a:ea typeface="+mn-ea"/>
                          <a:cs typeface="+mn-cs"/>
                        </a:rPr>
                        <a:t>- If the relevant Shipper does not submit a successful Supply Point Amendment to reduce the capacity to the DNO agreed values by 31 October, the CDSP will reduce the capacity on their behalf. </a:t>
                      </a:r>
                    </a:p>
                    <a:p>
                      <a:pPr lvl="0">
                        <a:buNone/>
                      </a:pPr>
                      <a:endParaRPr lang="en-GB" sz="1100" kern="1200" dirty="0">
                        <a:solidFill>
                          <a:schemeClr val="tx1"/>
                        </a:solidFill>
                        <a:effectLst/>
                        <a:latin typeface="+mn-lt"/>
                        <a:ea typeface="+mn-ea"/>
                        <a:cs typeface="+mn-cs"/>
                      </a:endParaRPr>
                    </a:p>
                    <a:p>
                      <a:pPr lvl="0">
                        <a:buNone/>
                      </a:pPr>
                      <a:r>
                        <a:rPr lang="en-GB" sz="1100" b="0" i="0" u="none" strike="noStrike" kern="1200" noProof="0" dirty="0">
                          <a:solidFill>
                            <a:srgbClr val="0070C0"/>
                          </a:solidFill>
                          <a:effectLst/>
                          <a:latin typeface="Arial"/>
                          <a:hlinkClick r:id="rId3">
                            <a:extLst>
                              <a:ext uri="{A12FA001-AC4F-418D-AE19-62706E023703}">
                                <ahyp:hlinkClr xmlns:ahyp="http://schemas.microsoft.com/office/drawing/2018/hyperlinkcolor" val="tx"/>
                              </a:ext>
                            </a:extLst>
                          </a:hlinkClick>
                        </a:rPr>
                        <a:t>Link to CP</a:t>
                      </a:r>
                      <a:endParaRPr lang="en-GB" dirty="0">
                        <a:solidFill>
                          <a:srgbClr val="0070C0"/>
                        </a:solidFill>
                      </a:endParaRPr>
                    </a:p>
                    <a:p>
                      <a:endParaRPr lang="en-GB" sz="900" kern="120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40459972"/>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415449"/>
            <a:ext cx="8856984" cy="232964"/>
          </a:xfrm>
        </p:spPr>
        <p:txBody>
          <a:bodyPr>
            <a:noAutofit/>
          </a:bodyPr>
          <a:lstStyle/>
          <a:p>
            <a:r>
              <a:rPr lang="en-US" sz="1600" dirty="0"/>
              <a:t>XRN5604 Shipper Agreed Read (SAR) exceptions process (Modification 0811S) </a:t>
            </a:r>
            <a:br>
              <a:rPr lang="en-US" sz="1600" dirty="0"/>
            </a:b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265085531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47912217"/>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tx1"/>
                          </a:solidFill>
                          <a:latin typeface="Arial" panose="020B0604020202020204" pitchFamily="34" charset="0"/>
                          <a:ea typeface="+mn-ea"/>
                          <a:cs typeface="Arial" panose="020B0604020202020204" pitchFamily="34" charset="0"/>
                        </a:rPr>
                        <a:t>Service Area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dirty="0">
                          <a:solidFill>
                            <a:schemeClr val="tx1"/>
                          </a:solidFill>
                          <a:latin typeface="Arial" panose="020B0604020202020204" pitchFamily="34" charset="0"/>
                          <a:ea typeface="+mn-ea"/>
                          <a:cs typeface="Arial" panose="020B0604020202020204" pitchFamily="34" charset="0"/>
                        </a:rPr>
                        <a:t>Manage Shipper Transfers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Shipper 100%</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595845662"/>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727752958"/>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a:lnSpc>
                          <a:spcPct val="115000"/>
                        </a:lnSpc>
                        <a:spcAft>
                          <a:spcPts val="1000"/>
                        </a:spcAft>
                      </a:pPr>
                      <a:r>
                        <a:rPr lang="en-GB" sz="1100" kern="1200" dirty="0">
                          <a:solidFill>
                            <a:schemeClr val="tx1"/>
                          </a:solidFill>
                          <a:effectLst/>
                          <a:latin typeface="+mn-lt"/>
                          <a:ea typeface="+mn-ea"/>
                          <a:cs typeface="+mn-cs"/>
                        </a:rPr>
                        <a:t>This change has been raised in to deliver the requirements set out under UNC </a:t>
                      </a:r>
                      <a:r>
                        <a:rPr lang="en-GB" sz="1100" kern="1200" dirty="0">
                          <a:solidFill>
                            <a:srgbClr val="7030A0"/>
                          </a:solidFill>
                          <a:effectLst/>
                          <a:latin typeface="+mn-lt"/>
                          <a:ea typeface="+mn-ea"/>
                          <a:cs typeface="+mn-cs"/>
                          <a:hlinkClick r:id="rId3">
                            <a:extLst>
                              <a:ext uri="{A12FA001-AC4F-418D-AE19-62706E023703}">
                                <ahyp:hlinkClr xmlns:ahyp="http://schemas.microsoft.com/office/drawing/2018/hyperlinkcolor" val="tx"/>
                              </a:ext>
                            </a:extLst>
                          </a:hlinkClick>
                        </a:rPr>
                        <a:t>Modification 0811S</a:t>
                      </a:r>
                      <a:r>
                        <a:rPr lang="en-GB" sz="1100" kern="1200" dirty="0">
                          <a:solidFill>
                            <a:schemeClr val="tx1"/>
                          </a:solidFill>
                          <a:effectLst/>
                          <a:latin typeface="+mn-lt"/>
                          <a:ea typeface="+mn-ea"/>
                          <a:cs typeface="+mn-cs"/>
                        </a:rPr>
                        <a:t>, in order to provide a remedy for SARs that have failed to be progressed (exceptions) within a reasonable period, to be proactively managed by the Central Data Services Provider (CDSP).</a:t>
                      </a:r>
                    </a:p>
                    <a:p>
                      <a:pPr>
                        <a:lnSpc>
                          <a:spcPct val="115000"/>
                        </a:lnSpc>
                        <a:spcAft>
                          <a:spcPts val="1000"/>
                        </a:spcAft>
                      </a:pPr>
                      <a:r>
                        <a:rPr lang="en-GB" sz="1100" kern="1200" dirty="0">
                          <a:solidFill>
                            <a:schemeClr val="tx1"/>
                          </a:solidFill>
                          <a:effectLst/>
                          <a:latin typeface="+mn-lt"/>
                          <a:ea typeface="+mn-ea"/>
                          <a:cs typeface="+mn-cs"/>
                        </a:rPr>
                        <a:t>Both Shippers should attempt to amend the transfer read in line with the SAR within 2 months after it was agreed. Currently only the Proposing User can submit the SAR to the CDSP. If this has not occurred, then under this change, the CDSP can be contacted for support and ensure the new agreed read is recorded centrally.</a:t>
                      </a:r>
                    </a:p>
                    <a:p>
                      <a:pPr>
                        <a:lnSpc>
                          <a:spcPct val="115000"/>
                        </a:lnSpc>
                        <a:spcAft>
                          <a:spcPts val="1000"/>
                        </a:spcAft>
                      </a:pPr>
                      <a:r>
                        <a:rPr lang="en-GB" sz="1100" kern="1200" dirty="0">
                          <a:solidFill>
                            <a:schemeClr val="tx1"/>
                          </a:solidFill>
                          <a:effectLst/>
                          <a:latin typeface="+mn-lt"/>
                          <a:ea typeface="+mn-ea"/>
                          <a:cs typeface="+mn-cs"/>
                        </a:rPr>
                        <a:t>When the CDSP needs to be contacted for support, the Shipper should provide them with suitable evidence of the new agreed read. The CDSP will then notify the other Shipper of the new agreed read and will, in the absence of any relevant rejection, process the new agreed read centrally.</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b="0" kern="1200" dirty="0">
                          <a:solidFill>
                            <a:schemeClr val="tx1"/>
                          </a:solidFill>
                          <a:latin typeface="+mn-lt"/>
                          <a:ea typeface="+mn-ea"/>
                          <a:cs typeface="+mn-cs"/>
                          <a:hlinkClick r:id="rId4"/>
                        </a:rPr>
                        <a:t>Link to CP</a:t>
                      </a:r>
                      <a:endParaRPr lang="en-GB" sz="1100" kern="1200" dirty="0">
                        <a:solidFill>
                          <a:schemeClr val="tx1"/>
                        </a:solidFill>
                        <a:effectLst/>
                        <a:latin typeface="+mn-lt"/>
                        <a:ea typeface="+mn-ea"/>
                        <a:cs typeface="+mn-cs"/>
                      </a:endParaRPr>
                    </a:p>
                    <a:p>
                      <a:pPr>
                        <a:lnSpc>
                          <a:spcPct val="115000"/>
                        </a:lnSpc>
                        <a:spcAft>
                          <a:spcPts val="10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992617686"/>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8564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XRN5605 Amendments to the must read process (IGT159V) </a:t>
            </a:r>
          </a:p>
        </p:txBody>
      </p:sp>
      <p:graphicFrame>
        <p:nvGraphicFramePr>
          <p:cNvPr id="5" name="Table 4"/>
          <p:cNvGraphicFramePr>
            <a:graphicFrameLocks noGrp="1"/>
          </p:cNvGraphicFramePr>
          <p:nvPr>
            <p:extLst>
              <p:ext uri="{D42A27DB-BD31-4B8C-83A1-F6EECF244321}">
                <p14:modId xmlns:p14="http://schemas.microsoft.com/office/powerpoint/2010/main" val="2340402580"/>
              </p:ext>
            </p:extLst>
          </p:nvPr>
        </p:nvGraphicFramePr>
        <p:xfrm>
          <a:off x="90809" y="873407"/>
          <a:ext cx="3692688" cy="14661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6037795"/>
              </p:ext>
            </p:extLst>
          </p:nvPr>
        </p:nvGraphicFramePr>
        <p:xfrm>
          <a:off x="90809" y="2485560"/>
          <a:ext cx="3692688" cy="1386840"/>
        </p:xfrm>
        <a:graphic>
          <a:graphicData uri="http://schemas.openxmlformats.org/drawingml/2006/table">
            <a:tbl>
              <a:tblPr firstRow="1" bandRow="1">
                <a:tableStyleId>{E8B1032C-EA38-4F05-BA0D-38AFFFC7BED3}</a:tableStyleId>
              </a:tblPr>
              <a:tblGrid>
                <a:gridCol w="1471136">
                  <a:extLst>
                    <a:ext uri="{9D8B030D-6E8A-4147-A177-3AD203B41FA5}">
                      <a16:colId xmlns:a16="http://schemas.microsoft.com/office/drawing/2014/main" val="20000"/>
                    </a:ext>
                  </a:extLst>
                </a:gridCol>
                <a:gridCol w="2221552">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tx1"/>
                          </a:solidFill>
                          <a:latin typeface="Arial" panose="020B0604020202020204" pitchFamily="34" charset="0"/>
                          <a:ea typeface="+mn-ea"/>
                          <a:cs typeface="Arial" panose="020B0604020202020204" pitchFamily="34" charset="0"/>
                        </a:rPr>
                        <a:t>Service Area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Meter Read/Asset processing </a:t>
                      </a:r>
                      <a:r>
                        <a:rPr lang="en-US" sz="1000" b="1" kern="1200" baseline="0" dirty="0">
                          <a:solidFill>
                            <a:schemeClr val="tx1"/>
                          </a:solidFill>
                          <a:latin typeface="Arial" panose="020B0604020202020204" pitchFamily="34" charset="0"/>
                          <a:ea typeface="+mn-ea"/>
                          <a:cs typeface="Arial" panose="020B0604020202020204" pitchFamily="34" charset="0"/>
                        </a:rPr>
                        <a:t>Service Area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Arial" panose="020B0604020202020204" pitchFamily="34" charset="0"/>
                          <a:ea typeface="+mn-ea"/>
                          <a:cs typeface="Arial" panose="020B0604020202020204" pitchFamily="34" charset="0"/>
                        </a:rPr>
                        <a:t>Specific Services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Shipper 90%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IGT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mn-lt"/>
                          <a:ea typeface="+mn-ea"/>
                          <a:cs typeface="+mn-cs"/>
                        </a:rPr>
                        <a:t>(This is the proposed funding split for the implementation of the change)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797157603"/>
              </p:ext>
            </p:extLst>
          </p:nvPr>
        </p:nvGraphicFramePr>
        <p:xfrm>
          <a:off x="90824" y="4520378"/>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7391236"/>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r>
                        <a:rPr lang="en-GB" sz="1400" kern="1200" dirty="0">
                          <a:solidFill>
                            <a:schemeClr val="tx1"/>
                          </a:solidFill>
                          <a:effectLst/>
                          <a:latin typeface="+mn-lt"/>
                          <a:ea typeface="+mn-ea"/>
                          <a:cs typeface="+mn-cs"/>
                        </a:rPr>
                        <a:t>This Change Proposal has been raised to deliver the requirements set out under </a:t>
                      </a:r>
                      <a:r>
                        <a:rPr lang="en-GB" sz="1400" u="sng" kern="1200" dirty="0">
                          <a:solidFill>
                            <a:schemeClr val="tx1"/>
                          </a:solidFill>
                          <a:effectLst/>
                          <a:latin typeface="+mn-lt"/>
                          <a:ea typeface="+mn-ea"/>
                          <a:cs typeface="+mn-cs"/>
                          <a:hlinkClick r:id="rId3"/>
                        </a:rPr>
                        <a:t>IGT UNC Modification 159V – Amendments to the must read process</a:t>
                      </a:r>
                      <a:r>
                        <a:rPr lang="en-GB" sz="1400" kern="1200" dirty="0">
                          <a:solidFill>
                            <a:schemeClr val="tx1"/>
                          </a:solidFill>
                          <a:effectLst/>
                          <a:latin typeface="+mn-lt"/>
                          <a:ea typeface="+mn-ea"/>
                          <a:cs typeface="+mn-cs"/>
                        </a:rPr>
                        <a:t>.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This Modification was raised to update the IGT must read process to include timescales for a site to enter the process and to introduce timeframes for procuring and returning a read that align with read validation. </a:t>
                      </a:r>
                    </a:p>
                    <a:p>
                      <a:pPr lvl="0" algn="l">
                        <a:lnSpc>
                          <a:spcPct val="100000"/>
                        </a:lnSpc>
                        <a:spcBef>
                          <a:spcPts val="0"/>
                        </a:spcBef>
                        <a:spcAft>
                          <a:spcPts val="0"/>
                        </a:spcAft>
                        <a:buNone/>
                      </a:pPr>
                      <a:endParaRPr lang="en-GB" sz="1000" b="0" i="0" u="none" strike="noStrike" kern="1200" baseline="0" noProof="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effectLst/>
                          <a:latin typeface="+mn-lt"/>
                          <a:ea typeface="+mn-ea"/>
                          <a:cs typeface="+mn-cs"/>
                        </a:rPr>
                        <a:t>For further information please see the Change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kern="1200" noProof="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hlinkClick r:id="rId4"/>
                        </a:rPr>
                        <a:t>Link to CP</a:t>
                      </a:r>
                      <a:endParaRPr lang="en-GB" sz="1400" b="0" kern="120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88304993"/>
              </p:ext>
            </p:extLst>
          </p:nvPr>
        </p:nvGraphicFramePr>
        <p:xfrm>
          <a:off x="90824" y="3967632"/>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9365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54239"/>
            <a:ext cx="8856984" cy="232964"/>
          </a:xfrm>
        </p:spPr>
        <p:txBody>
          <a:bodyPr>
            <a:noAutofit/>
          </a:bodyPr>
          <a:lstStyle/>
          <a:p>
            <a:r>
              <a:rPr lang="en-US" sz="1600" dirty="0"/>
              <a:t>XRN5606 Revision of Virtual Last Resort User and Contingent Procurement of Supplier Demand Event Triggers (Modification 0813) </a:t>
            </a:r>
          </a:p>
        </p:txBody>
      </p:sp>
      <p:graphicFrame>
        <p:nvGraphicFramePr>
          <p:cNvPr id="5" name="Table 4"/>
          <p:cNvGraphicFramePr>
            <a:graphicFrameLocks noGrp="1"/>
          </p:cNvGraphicFramePr>
          <p:nvPr>
            <p:extLst>
              <p:ext uri="{D42A27DB-BD31-4B8C-83A1-F6EECF244321}">
                <p14:modId xmlns:p14="http://schemas.microsoft.com/office/powerpoint/2010/main" val="228667874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84136450"/>
              </p:ext>
            </p:extLst>
          </p:nvPr>
        </p:nvGraphicFramePr>
        <p:xfrm>
          <a:off x="71478" y="2707937"/>
          <a:ext cx="3692688" cy="99078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Service Area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Energy Balancing (Credit Risk Management)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NGT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mn-lt"/>
                          <a:ea typeface="+mn-ea"/>
                          <a:cs typeface="+mn-cs"/>
                        </a:rPr>
                        <a:t>(Expected to be zero cost)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01475016"/>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8844321"/>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r>
                        <a:rPr lang="en-GB" sz="1600" kern="1200" dirty="0">
                          <a:solidFill>
                            <a:schemeClr val="tx1"/>
                          </a:solidFill>
                          <a:effectLst/>
                          <a:latin typeface="+mn-lt"/>
                          <a:ea typeface="+mn-ea"/>
                          <a:cs typeface="+mn-cs"/>
                        </a:rPr>
                        <a:t>This change has been raised to deliver the requirements set out under </a:t>
                      </a:r>
                      <a:r>
                        <a:rPr lang="en-GB" sz="1600" u="sng" kern="1200" dirty="0">
                          <a:solidFill>
                            <a:schemeClr val="tx1"/>
                          </a:solidFill>
                          <a:effectLst/>
                          <a:latin typeface="+mn-lt"/>
                          <a:ea typeface="+mn-ea"/>
                          <a:cs typeface="+mn-cs"/>
                          <a:hlinkClick r:id="rId3"/>
                        </a:rPr>
                        <a:t>UNC Modification 0813 Revision of Virtual Last Resort User and Contingent Procurement of Supplier Demand Event Triggers</a:t>
                      </a:r>
                      <a:r>
                        <a:rPr lang="en-GB" sz="1600" kern="1200" dirty="0">
                          <a:solidFill>
                            <a:schemeClr val="tx1"/>
                          </a:solidFill>
                          <a:effectLst/>
                          <a:latin typeface="+mn-lt"/>
                          <a:ea typeface="+mn-ea"/>
                          <a:cs typeface="+mn-cs"/>
                        </a:rPr>
                        <a:t>.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This Modification has been raised to allow the utilisation of Revision of Virtual Last Resort User (‘VLRU’) and Contingent Procurement of Supplier Demand (‘CPSD’) mechanisms where a User is subject to UK Government sanctions.</a:t>
                      </a:r>
                    </a:p>
                    <a:p>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hlinkClick r:id="rId4"/>
                        </a:rPr>
                        <a:t>Link to CP</a:t>
                      </a:r>
                      <a:endParaRPr lang="en-GB" sz="1600" b="0" kern="1200" dirty="0">
                        <a:solidFill>
                          <a:schemeClr val="tx1"/>
                        </a:solidFill>
                        <a:latin typeface="+mn-lt"/>
                        <a:ea typeface="+mn-ea"/>
                        <a:cs typeface="+mn-cs"/>
                      </a:endParaRPr>
                    </a:p>
                    <a:p>
                      <a:endParaRPr lang="en-GB" sz="1600" kern="1200" dirty="0">
                        <a:solidFill>
                          <a:schemeClr val="tx1"/>
                        </a:solidFill>
                        <a:effectLst/>
                        <a:latin typeface="+mn-lt"/>
                        <a:ea typeface="+mn-ea"/>
                        <a:cs typeface="+mn-cs"/>
                      </a:endParaRP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939084954"/>
              </p:ext>
            </p:extLst>
          </p:nvPr>
        </p:nvGraphicFramePr>
        <p:xfrm>
          <a:off x="71493" y="3779721"/>
          <a:ext cx="3692673" cy="51816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kern="1200" dirty="0">
                          <a:solidFill>
                            <a:schemeClr val="tx1"/>
                          </a:solidFill>
                          <a:effectLst/>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81957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54239"/>
            <a:ext cx="8856984" cy="232964"/>
          </a:xfrm>
        </p:spPr>
        <p:txBody>
          <a:bodyPr>
            <a:noAutofit/>
          </a:bodyPr>
          <a:lstStyle/>
          <a:p>
            <a:r>
              <a:rPr lang="en-GB" sz="1600" dirty="0">
                <a:latin typeface="Arial"/>
                <a:cs typeface="Arial"/>
              </a:rPr>
              <a:t>XRN5607 </a:t>
            </a:r>
            <a:r>
              <a:rPr lang="en-US" sz="1600" dirty="0">
                <a:latin typeface="Arial"/>
                <a:cs typeface="Arial"/>
              </a:rPr>
              <a:t>Update to the AQ correction processes (Modification 0816S)</a:t>
            </a:r>
            <a:endParaRPr lang="en-GB" sz="1600" dirty="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56543117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46803540"/>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baseline="0" dirty="0">
                          <a:solidFill>
                            <a:schemeClr val="tx1"/>
                          </a:solidFill>
                          <a:latin typeface="Arial" panose="020B0604020202020204" pitchFamily="34" charset="0"/>
                          <a:ea typeface="+mn-ea"/>
                          <a:cs typeface="Arial" panose="020B0604020202020204" pitchFamily="34" charset="0"/>
                        </a:rPr>
                        <a:t>Service Area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kern="1200" baseline="0" dirty="0">
                          <a:solidFill>
                            <a:schemeClr val="tx1"/>
                          </a:solidFill>
                          <a:latin typeface="Arial" panose="020B0604020202020204" pitchFamily="34" charset="0"/>
                          <a:ea typeface="+mn-ea"/>
                          <a:cs typeface="Arial" panose="020B0604020202020204" pitchFamily="34" charset="0"/>
                        </a:rPr>
                        <a:t>Monthly AQ Processes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Shipper 100%</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213607579"/>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72223748"/>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r>
                        <a:rPr lang="en-GB" sz="1600" kern="1200" dirty="0">
                          <a:solidFill>
                            <a:schemeClr val="tx1"/>
                          </a:solidFill>
                          <a:effectLst/>
                          <a:latin typeface="+mn-lt"/>
                          <a:ea typeface="+mn-ea"/>
                          <a:cs typeface="+mn-cs"/>
                        </a:rPr>
                        <a:t>This Change Proposal has been raised to deliver the requirements set out under </a:t>
                      </a:r>
                      <a:r>
                        <a:rPr lang="en-GB" sz="1600" u="sng" kern="1200" dirty="0">
                          <a:solidFill>
                            <a:schemeClr val="tx1"/>
                          </a:solidFill>
                          <a:effectLst/>
                          <a:latin typeface="+mn-lt"/>
                          <a:ea typeface="+mn-ea"/>
                          <a:cs typeface="+mn-cs"/>
                          <a:hlinkClick r:id="rId3"/>
                        </a:rPr>
                        <a:t>UNC Modification 0816 - Update to AQ correction processes</a:t>
                      </a:r>
                      <a:r>
                        <a:rPr lang="en-GB" sz="1600" kern="1200" dirty="0">
                          <a:solidFill>
                            <a:schemeClr val="tx1"/>
                          </a:solidFill>
                          <a:effectLst/>
                          <a:latin typeface="+mn-lt"/>
                          <a:ea typeface="+mn-ea"/>
                          <a:cs typeface="+mn-cs"/>
                        </a:rPr>
                        <a:t>.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This Modification proposes to add two further ‘eligible causes’ to the Annual Quantity (AQ) amendment process within TPD G2.3.21 and to prevent AQ amendments being processed where there is no change in value to the AQ.</a:t>
                      </a:r>
                    </a:p>
                    <a:p>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hlinkClick r:id="rId4"/>
                        </a:rPr>
                        <a:t>Link to CP</a:t>
                      </a:r>
                      <a:endParaRPr lang="en-GB" sz="1600" b="0" kern="1200" dirty="0">
                        <a:solidFill>
                          <a:schemeClr val="tx1"/>
                        </a:solidFill>
                        <a:latin typeface="+mn-lt"/>
                        <a:ea typeface="+mn-ea"/>
                        <a:cs typeface="+mn-cs"/>
                      </a:endParaRPr>
                    </a:p>
                    <a:p>
                      <a:endParaRPr lang="en-GB" sz="1600" kern="1200" dirty="0">
                        <a:solidFill>
                          <a:schemeClr val="tx1"/>
                        </a:solidFill>
                        <a:effectLst/>
                        <a:latin typeface="+mn-lt"/>
                        <a:ea typeface="+mn-ea"/>
                        <a:cs typeface="+mn-cs"/>
                      </a:endParaRP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052690628"/>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93162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513110"/>
            <a:ext cx="8856984" cy="232964"/>
          </a:xfrm>
        </p:spPr>
        <p:txBody>
          <a:bodyPr>
            <a:noAutofit/>
          </a:bodyPr>
          <a:lstStyle/>
          <a:p>
            <a:r>
              <a:rPr lang="en-US" sz="1600" dirty="0"/>
              <a:t>XRN5610 New Service Lines to Support the FWACV Service</a:t>
            </a:r>
            <a:br>
              <a:rPr lang="en-US" sz="1600" dirty="0">
                <a:latin typeface="Arial"/>
                <a:cs typeface="Arial"/>
              </a:rPr>
            </a:b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960903362"/>
              </p:ext>
            </p:extLst>
          </p:nvPr>
        </p:nvGraphicFramePr>
        <p:xfrm>
          <a:off x="71497" y="860859"/>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 only. To be presented at CoMC on 18/01/2023 for approval.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20319198"/>
              </p:ext>
            </p:extLst>
          </p:nvPr>
        </p:nvGraphicFramePr>
        <p:xfrm>
          <a:off x="90824" y="2818214"/>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dirty="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421058801"/>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537442627"/>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This Change Proposal is to seek approval for the  introduction of five  new  Service Lines which have been introduced to support the Flow Weighted Average Calorific Value (FWACV) service which was successfully implemented on 1</a:t>
                      </a:r>
                      <a:r>
                        <a:rPr lang="en-GB" sz="1600" kern="1200" baseline="30000" dirty="0">
                          <a:solidFill>
                            <a:schemeClr val="tx1"/>
                          </a:solidFill>
                          <a:effectLst/>
                          <a:latin typeface="+mn-lt"/>
                          <a:ea typeface="+mn-ea"/>
                          <a:cs typeface="+mn-cs"/>
                        </a:rPr>
                        <a:t>st</a:t>
                      </a:r>
                      <a:r>
                        <a:rPr lang="en-GB" sz="1600" kern="1200" dirty="0">
                          <a:solidFill>
                            <a:schemeClr val="tx1"/>
                          </a:solidFill>
                          <a:effectLst/>
                          <a:latin typeface="+mn-lt"/>
                          <a:ea typeface="+mn-ea"/>
                          <a:cs typeface="+mn-cs"/>
                        </a:rPr>
                        <a:t> September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Please note that 4 of the Service lines are to be included in Service Area  17 -Distribution Network Funded Service Activities which was approved as a new service area by CoMC on 14</a:t>
                      </a:r>
                      <a:r>
                        <a:rPr lang="en-GB" sz="1600" kern="1200" baseline="30000" dirty="0">
                          <a:solidFill>
                            <a:schemeClr val="tx1"/>
                          </a:solidFill>
                          <a:effectLst/>
                          <a:latin typeface="+mn-lt"/>
                          <a:ea typeface="+mn-ea"/>
                          <a:cs typeface="+mn-cs"/>
                        </a:rPr>
                        <a:t>th</a:t>
                      </a:r>
                      <a:r>
                        <a:rPr lang="en-GB" sz="1600" kern="1200" dirty="0">
                          <a:solidFill>
                            <a:schemeClr val="tx1"/>
                          </a:solidFill>
                          <a:effectLst/>
                          <a:latin typeface="+mn-lt"/>
                          <a:ea typeface="+mn-ea"/>
                          <a:cs typeface="+mn-cs"/>
                        </a:rPr>
                        <a:t> December 2022 and it will become effective from 1</a:t>
                      </a:r>
                      <a:r>
                        <a:rPr lang="en-GB" sz="1600" kern="1200" baseline="30000" dirty="0">
                          <a:solidFill>
                            <a:schemeClr val="tx1"/>
                          </a:solidFill>
                          <a:effectLst/>
                          <a:latin typeface="+mn-lt"/>
                          <a:ea typeface="+mn-ea"/>
                          <a:cs typeface="+mn-cs"/>
                        </a:rPr>
                        <a:t>st</a:t>
                      </a:r>
                      <a:r>
                        <a:rPr lang="en-GB" sz="1600" kern="1200" dirty="0">
                          <a:solidFill>
                            <a:schemeClr val="tx1"/>
                          </a:solidFill>
                          <a:effectLst/>
                          <a:latin typeface="+mn-lt"/>
                          <a:ea typeface="+mn-ea"/>
                          <a:cs typeface="+mn-cs"/>
                        </a:rPr>
                        <a:t> April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hlinkClick r:id="rId3"/>
                        </a:rPr>
                        <a:t>Link to CP</a:t>
                      </a:r>
                      <a:endParaRPr lang="en-GB" sz="1600" kern="1200" dirty="0">
                        <a:solidFill>
                          <a:schemeClr val="tx1"/>
                        </a:solidFill>
                        <a:effectLst/>
                        <a:latin typeface="+mn-lt"/>
                        <a:ea typeface="+mn-ea"/>
                        <a:cs typeface="+mn-cs"/>
                      </a:endParaRP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013922140"/>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dirty="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16016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XRN5556.d CMS Rebuild Version 2 </a:t>
            </a:r>
          </a:p>
        </p:txBody>
      </p:sp>
      <p:graphicFrame>
        <p:nvGraphicFramePr>
          <p:cNvPr id="5" name="Table 4"/>
          <p:cNvGraphicFramePr>
            <a:graphicFrameLocks noGrp="1"/>
          </p:cNvGraphicFramePr>
          <p:nvPr>
            <p:extLst>
              <p:ext uri="{D42A27DB-BD31-4B8C-83A1-F6EECF244321}">
                <p14:modId xmlns:p14="http://schemas.microsoft.com/office/powerpoint/2010/main" val="67050809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N/A – 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69908373"/>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effectLst/>
                          <a:latin typeface="+mn-lt"/>
                          <a:ea typeface="+mn-ea"/>
                          <a:cs typeface="+mn-cs"/>
                        </a:rPr>
                        <a:t>CMS Investment funded</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tx1"/>
                          </a:solidFill>
                          <a:latin typeface="+mn-lt"/>
                          <a:ea typeface="+mn-ea"/>
                          <a:cs typeface="+mn-cs"/>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629531945"/>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899880975"/>
              </p:ext>
            </p:extLst>
          </p:nvPr>
        </p:nvGraphicFramePr>
        <p:xfrm>
          <a:off x="4073161" y="860859"/>
          <a:ext cx="5070839" cy="4122970"/>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472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50719">
                <a:tc>
                  <a:txBody>
                    <a:bodyPr/>
                    <a:lstStyle/>
                    <a:p>
                      <a:pPr lvl="0" algn="l">
                        <a:lnSpc>
                          <a:spcPct val="100000"/>
                        </a:lnSpc>
                        <a:spcBef>
                          <a:spcPts val="0"/>
                        </a:spcBef>
                        <a:spcAft>
                          <a:spcPts val="0"/>
                        </a:spcAft>
                        <a:buNone/>
                      </a:pPr>
                      <a:r>
                        <a:rPr lang="en-GB" sz="1400" kern="1200" dirty="0">
                          <a:solidFill>
                            <a:schemeClr val="tx1"/>
                          </a:solidFill>
                          <a:effectLst/>
                          <a:latin typeface="+mn-lt"/>
                          <a:ea typeface="+mn-ea"/>
                          <a:cs typeface="+mn-cs"/>
                        </a:rPr>
                        <a:t>The current CMS system is dated and at end of life support. New customer classes have joined the market but the workflows have not been updated to cater fully for the new customers or improved for existing customers. Therefore customers required a newly built solution.</a:t>
                      </a:r>
                    </a:p>
                    <a:p>
                      <a:pPr lvl="0" algn="l">
                        <a:lnSpc>
                          <a:spcPct val="100000"/>
                        </a:lnSpc>
                        <a:spcBef>
                          <a:spcPts val="0"/>
                        </a:spcBef>
                        <a:spcAft>
                          <a:spcPts val="0"/>
                        </a:spcAft>
                        <a:buNone/>
                      </a:pPr>
                      <a:endParaRPr lang="en-GB" sz="1400" kern="1200" dirty="0">
                        <a:solidFill>
                          <a:schemeClr val="tx1"/>
                        </a:solidFill>
                        <a:effectLst/>
                        <a:latin typeface="+mn-lt"/>
                        <a:ea typeface="+mn-ea"/>
                        <a:cs typeface="+mn-cs"/>
                      </a:endParaRPr>
                    </a:p>
                    <a:p>
                      <a:pPr lvl="0" algn="l">
                        <a:lnSpc>
                          <a:spcPct val="100000"/>
                        </a:lnSpc>
                        <a:spcBef>
                          <a:spcPts val="0"/>
                        </a:spcBef>
                        <a:spcAft>
                          <a:spcPts val="0"/>
                        </a:spcAft>
                        <a:buNone/>
                      </a:pPr>
                      <a:r>
                        <a:rPr lang="en-GB" sz="1400" kern="1200" dirty="0">
                          <a:solidFill>
                            <a:schemeClr val="tx1"/>
                          </a:solidFill>
                          <a:effectLst/>
                          <a:latin typeface="+mn-lt"/>
                          <a:ea typeface="+mn-ea"/>
                          <a:cs typeface="+mn-cs"/>
                        </a:rPr>
                        <a:t>This is an agile delivery and so contact codes will be delivered incrementally to ensure that customers receive benefits as soon as practically possible.</a:t>
                      </a:r>
                    </a:p>
                    <a:p>
                      <a:pPr lvl="0" algn="l">
                        <a:lnSpc>
                          <a:spcPct val="100000"/>
                        </a:lnSpc>
                        <a:spcBef>
                          <a:spcPts val="0"/>
                        </a:spcBef>
                        <a:spcAft>
                          <a:spcPts val="0"/>
                        </a:spcAft>
                        <a:buNone/>
                      </a:pPr>
                      <a:endParaRPr lang="en-GB" sz="1400" kern="1200" noProof="0" dirty="0">
                        <a:solidFill>
                          <a:schemeClr val="tx1"/>
                        </a:solidFill>
                        <a:effectLst/>
                        <a:latin typeface="+mn-lt"/>
                        <a:ea typeface="+mn-ea"/>
                        <a:cs typeface="+mn-cs"/>
                      </a:endParaRPr>
                    </a:p>
                    <a:p>
                      <a:pPr lvl="0" algn="l">
                        <a:lnSpc>
                          <a:spcPct val="100000"/>
                        </a:lnSpc>
                        <a:spcBef>
                          <a:spcPts val="0"/>
                        </a:spcBef>
                        <a:spcAft>
                          <a:spcPts val="0"/>
                        </a:spcAft>
                        <a:buNone/>
                      </a:pPr>
                      <a:r>
                        <a:rPr lang="en-US" sz="1400" kern="1200" dirty="0">
                          <a:solidFill>
                            <a:schemeClr val="tx1"/>
                          </a:solidFill>
                          <a:effectLst/>
                          <a:latin typeface="+mn-lt"/>
                          <a:ea typeface="+mn-ea"/>
                          <a:cs typeface="+mn-cs"/>
                        </a:rPr>
                        <a:t>This XRN will be a child XRN to 5556 and covers the Isolations (ISO) and Dead to Live (DTL) processes with minor enhancements to the UI of the new system.</a:t>
                      </a:r>
                    </a:p>
                    <a:p>
                      <a:pPr lvl="0" algn="l">
                        <a:lnSpc>
                          <a:spcPct val="100000"/>
                        </a:lnSpc>
                        <a:spcBef>
                          <a:spcPts val="0"/>
                        </a:spcBef>
                        <a:spcAft>
                          <a:spcPts val="0"/>
                        </a:spcAft>
                        <a:buNone/>
                      </a:pPr>
                      <a:endParaRPr lang="en-US" sz="14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hlinkClick r:id="rId3"/>
                        </a:rPr>
                        <a:t>Link to CP</a:t>
                      </a:r>
                      <a:endParaRPr lang="en-GB" sz="1400" b="0" kern="1200" dirty="0">
                        <a:solidFill>
                          <a:schemeClr val="tx1"/>
                        </a:solidFill>
                        <a:latin typeface="+mn-lt"/>
                        <a:ea typeface="+mn-ea"/>
                        <a:cs typeface="+mn-cs"/>
                      </a:endParaRPr>
                    </a:p>
                    <a:p>
                      <a:pPr lvl="0" algn="l">
                        <a:lnSpc>
                          <a:spcPct val="100000"/>
                        </a:lnSpc>
                        <a:spcBef>
                          <a:spcPts val="0"/>
                        </a:spcBef>
                        <a:spcAft>
                          <a:spcPts val="0"/>
                        </a:spcAft>
                        <a:buNone/>
                      </a:pPr>
                      <a:endParaRPr lang="en-GB" sz="1400" kern="1200" noProof="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039787702"/>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Non-Regulatory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81158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pPr marL="0" indent="0">
              <a:lnSpc>
                <a:spcPct val="115000"/>
              </a:lnSpc>
              <a:spcAft>
                <a:spcPts val="1000"/>
              </a:spcAft>
              <a:buNone/>
            </a:pPr>
            <a:r>
              <a:rPr lang="en-GB" sz="1700" dirty="0">
                <a:latin typeface="Arial"/>
                <a:cs typeface="Arial"/>
              </a:rPr>
              <a:t>For approval</a:t>
            </a:r>
          </a:p>
          <a:p>
            <a:r>
              <a:rPr lang="en-GB" sz="1700" dirty="0">
                <a:latin typeface="Arial"/>
                <a:cs typeface="Arial"/>
              </a:rPr>
              <a:t>XRN5555 Amend Existing Large Load Site Reporting </a:t>
            </a:r>
          </a:p>
          <a:p>
            <a:endParaRPr lang="en-GB" sz="1700" dirty="0">
              <a:latin typeface="Arial"/>
              <a:cs typeface="Arial"/>
            </a:endParaRPr>
          </a:p>
          <a:p>
            <a:pPr marL="0" indent="0">
              <a:buNone/>
            </a:pPr>
            <a:r>
              <a:rPr lang="en-GB" sz="1700" dirty="0">
                <a:latin typeface="Arial"/>
                <a:cs typeface="Arial"/>
              </a:rPr>
              <a:t>For information</a:t>
            </a:r>
          </a:p>
          <a:p>
            <a:pPr marL="0" indent="0">
              <a:buNone/>
            </a:pPr>
            <a:endParaRPr lang="en-GB" sz="1700" dirty="0">
              <a:latin typeface="Arial"/>
              <a:cs typeface="Arial"/>
            </a:endParaRPr>
          </a:p>
          <a:p>
            <a:r>
              <a:rPr lang="en-US" sz="1700" dirty="0">
                <a:latin typeface="Arial"/>
                <a:cs typeface="Arial"/>
              </a:rPr>
              <a:t>XRN4900 Biomethane Sites with Reduced Propane Injection</a:t>
            </a:r>
          </a:p>
          <a:p>
            <a:pPr marL="0" indent="0">
              <a:buNone/>
            </a:pPr>
            <a:endParaRPr lang="en-US" sz="1700" dirty="0">
              <a:latin typeface="Arial"/>
              <a:cs typeface="Arial"/>
            </a:endParaRPr>
          </a:p>
          <a:p>
            <a:r>
              <a:rPr lang="en-US" sz="1700" dirty="0">
                <a:latin typeface="Arial"/>
                <a:cs typeface="Arial"/>
              </a:rPr>
              <a:t>Notice of additional Non-Business Day and Non-Supply Point System Business Day for 8th May 2023 bank holiday for the coronation of King Charles III </a:t>
            </a:r>
          </a:p>
        </p:txBody>
      </p:sp>
    </p:spTree>
    <p:extLst>
      <p:ext uri="{BB962C8B-B14F-4D97-AF65-F5344CB8AC3E}">
        <p14:creationId xmlns:p14="http://schemas.microsoft.com/office/powerpoint/2010/main" val="143154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XRN5555 Amend Existing Large Load Site Reporting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708990695"/>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fontAlgn="base"/>
                      <a:r>
                        <a:rPr lang="en-GB" sz="1000" b="0" i="0" kern="1200" dirty="0">
                          <a:solidFill>
                            <a:schemeClr val="tx1"/>
                          </a:solidFill>
                          <a:effectLst/>
                          <a:latin typeface="+mn-lt"/>
                          <a:ea typeface="+mn-ea"/>
                          <a:cs typeface="+mn-cs"/>
                          <a:hlinkClick r:id="rId3"/>
                        </a:rPr>
                        <a:t>3120.1 - VO - PO</a:t>
                      </a:r>
                      <a:endParaRPr lang="en-GB" sz="1000" b="0" i="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Service Area 9 - Customer Reporting (all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Split: DNO and IGT 59%, Shipper 34% , NGT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002874532"/>
              </p:ext>
            </p:extLst>
          </p:nvPr>
        </p:nvGraphicFramePr>
        <p:xfrm>
          <a:off x="115398" y="2571750"/>
          <a:ext cx="8913200" cy="203305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dirty="0"/>
                        <a:t>SGN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mn-lt"/>
                          <a:ea typeface="+mn-ea"/>
                          <a:cs typeface="+mn-cs"/>
                        </a:rPr>
                        <a:t>Support</a:t>
                      </a:r>
                    </a:p>
                  </a:txBody>
                  <a:tcPr marL="59044" marR="59044" marT="0" marB="0" anchor="ctr"/>
                </a:tc>
                <a:tc>
                  <a:txBody>
                    <a:bodyPr/>
                    <a:lstStyle/>
                    <a:p>
                      <a:r>
                        <a:rPr lang="en-US" sz="1000" kern="1200" dirty="0">
                          <a:solidFill>
                            <a:schemeClr val="tx1"/>
                          </a:solidFill>
                          <a:latin typeface="+mn-lt"/>
                          <a:ea typeface="+mn-ea"/>
                          <a:cs typeface="+mn-cs"/>
                        </a:rPr>
                        <a:t>Support - As proposer of this change SGN supports the changes to the existing DN Large Loads Report.</a:t>
                      </a:r>
                      <a:endParaRPr lang="en-GB" sz="1000" kern="1200" dirty="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941584291"/>
                  </a:ext>
                </a:extLst>
              </a:tr>
              <a:tr h="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400" b="1" dirty="0">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092439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XRN4900 Biomethane Sites with Reduced Propane Injection</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981919366"/>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fontAlgn="base"/>
                      <a:r>
                        <a:rPr lang="en-GB" sz="1000" kern="1200" dirty="0">
                          <a:solidFill>
                            <a:schemeClr val="accent4"/>
                          </a:solidFill>
                          <a:effectLst/>
                          <a:latin typeface="+mn-lt"/>
                          <a:ea typeface="+mn-ea"/>
                          <a:cs typeface="+mn-cs"/>
                          <a:hlinkClick r:id="rId3"/>
                        </a:rPr>
                        <a:t>3120.2 - VO - PO</a:t>
                      </a:r>
                      <a:endParaRPr lang="en-GB" sz="1000"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Decarb Investment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 - 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Link to 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070347904"/>
              </p:ext>
            </p:extLst>
          </p:nvPr>
        </p:nvGraphicFramePr>
        <p:xfrm>
          <a:off x="115398" y="2571750"/>
          <a:ext cx="8913200" cy="203305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000" kern="1200" dirty="0">
                          <a:solidFill>
                            <a:schemeClr val="tx1"/>
                          </a:solidFill>
                          <a:effectLst/>
                          <a:latin typeface="+mn-lt"/>
                          <a:ea typeface="+mn-ea"/>
                          <a:cs typeface="+mn-cs"/>
                        </a:rPr>
                        <a:t>For information – No representations received.</a:t>
                      </a:r>
                    </a:p>
                    <a:p>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427981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Notice of additional Non-Business Day and Non-Supply Point System Business Day for 8th May 2023 bank holiday for the coronation of King Charles III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203040940"/>
              </p:ext>
            </p:extLst>
          </p:nvPr>
        </p:nvGraphicFramePr>
        <p:xfrm>
          <a:off x="115398" y="1038911"/>
          <a:ext cx="8913199" cy="1400240"/>
        </p:xfrm>
        <a:graphic>
          <a:graphicData uri="http://schemas.openxmlformats.org/drawingml/2006/table">
            <a:tbl>
              <a:tblPr firstRow="1" bandRow="1">
                <a:tableStyleId>{2D5ABB26-0587-4C30-8999-92F81FD0307C}</a:tableStyleId>
              </a:tblPr>
              <a:tblGrid>
                <a:gridCol w="1196871">
                  <a:extLst>
                    <a:ext uri="{9D8B030D-6E8A-4147-A177-3AD203B41FA5}">
                      <a16:colId xmlns:a16="http://schemas.microsoft.com/office/drawing/2014/main" val="1006639987"/>
                    </a:ext>
                  </a:extLst>
                </a:gridCol>
                <a:gridCol w="1074943">
                  <a:extLst>
                    <a:ext uri="{9D8B030D-6E8A-4147-A177-3AD203B41FA5}">
                      <a16:colId xmlns:a16="http://schemas.microsoft.com/office/drawing/2014/main" val="4080995352"/>
                    </a:ext>
                  </a:extLst>
                </a:gridCol>
                <a:gridCol w="1144745">
                  <a:extLst>
                    <a:ext uri="{9D8B030D-6E8A-4147-A177-3AD203B41FA5}">
                      <a16:colId xmlns:a16="http://schemas.microsoft.com/office/drawing/2014/main" val="965499758"/>
                    </a:ext>
                  </a:extLst>
                </a:gridCol>
                <a:gridCol w="872519">
                  <a:extLst>
                    <a:ext uri="{9D8B030D-6E8A-4147-A177-3AD203B41FA5}">
                      <a16:colId xmlns:a16="http://schemas.microsoft.com/office/drawing/2014/main" val="1790722003"/>
                    </a:ext>
                  </a:extLst>
                </a:gridCol>
                <a:gridCol w="1982364">
                  <a:extLst>
                    <a:ext uri="{9D8B030D-6E8A-4147-A177-3AD203B41FA5}">
                      <a16:colId xmlns:a16="http://schemas.microsoft.com/office/drawing/2014/main" val="2553637847"/>
                    </a:ext>
                  </a:extLst>
                </a:gridCol>
                <a:gridCol w="461938">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3120.3 - VO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All Parties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Following presentation at </a:t>
                      </a:r>
                      <a:r>
                        <a:rPr lang="en-GB" sz="1000" kern="1200" dirty="0" err="1">
                          <a:solidFill>
                            <a:schemeClr val="tx1"/>
                          </a:solidFill>
                          <a:latin typeface="+mn-lt"/>
                          <a:ea typeface="+mn-ea"/>
                          <a:cs typeface="+mn-cs"/>
                        </a:rPr>
                        <a:t>ChMC</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284746110"/>
              </p:ext>
            </p:extLst>
          </p:nvPr>
        </p:nvGraphicFramePr>
        <p:xfrm>
          <a:off x="115398" y="2571750"/>
          <a:ext cx="8913200" cy="203305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900" kern="1200" dirty="0">
                          <a:solidFill>
                            <a:schemeClr val="tx1"/>
                          </a:solidFill>
                          <a:effectLst/>
                          <a:latin typeface="+mn-lt"/>
                          <a:ea typeface="+mn-ea"/>
                          <a:cs typeface="+mn-cs"/>
                        </a:rPr>
                        <a:t>For information – No representations received.</a:t>
                      </a:r>
                    </a:p>
                    <a:p>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86141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latin typeface="Arial"/>
                <a:cs typeface="Arial"/>
              </a:rPr>
              <a:t>DSC Change Budget BP22 YTD</a:t>
            </a: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761058"/>
            <a:ext cx="8440994" cy="3970932"/>
          </a:xfrm>
        </p:spPr>
        <p:txBody>
          <a:bodyPr>
            <a:normAutofit/>
          </a:bodyPr>
          <a:lstStyle/>
          <a:p>
            <a:pPr marL="457200" lvl="1" indent="0">
              <a:buNone/>
            </a:pPr>
            <a:endParaRPr lang="en-GB" dirty="0"/>
          </a:p>
          <a:p>
            <a:r>
              <a:rPr lang="en-GB" dirty="0"/>
              <a:t>BER for XRN5567 </a:t>
            </a:r>
            <a:r>
              <a:rPr lang="en-US" dirty="0"/>
              <a:t>Implementation of Resend Functionality for Messages from CSS to GRDA (REC CP R0067)</a:t>
            </a:r>
            <a:endParaRPr lang="en-GB" dirty="0"/>
          </a:p>
          <a:p>
            <a:pPr lvl="1"/>
            <a:r>
              <a:rPr lang="en-GB" sz="2000" dirty="0"/>
              <a:t>Voting Shippers</a:t>
            </a:r>
          </a:p>
          <a:p>
            <a:pPr marL="457200" lvl="1" indent="0">
              <a:buNone/>
            </a:pPr>
            <a:endParaRPr lang="en-GB" sz="2000" dirty="0">
              <a:highlight>
                <a:srgbClr val="FFFF00"/>
              </a:highlight>
            </a:endParaRPr>
          </a:p>
          <a:p>
            <a:pPr marL="400050"/>
            <a:r>
              <a:rPr lang="en-GB" sz="2200" dirty="0"/>
              <a:t>CCR for </a:t>
            </a:r>
            <a:r>
              <a:rPr lang="en-US" sz="2200" dirty="0"/>
              <a:t>XRN5541 - Amendment to the UIG Additional National Data Reporting</a:t>
            </a:r>
          </a:p>
          <a:p>
            <a:pPr lvl="1"/>
            <a:r>
              <a:rPr lang="en-US" sz="2000" dirty="0"/>
              <a:t>Voting Shippers</a:t>
            </a:r>
            <a:endParaRPr lang="en-GB" sz="2000" dirty="0"/>
          </a:p>
        </p:txBody>
      </p:sp>
      <p:graphicFrame>
        <p:nvGraphicFramePr>
          <p:cNvPr id="4" name="Object 3">
            <a:extLst>
              <a:ext uri="{FF2B5EF4-FFF2-40B4-BE49-F238E27FC236}">
                <a16:creationId xmlns:a16="http://schemas.microsoft.com/office/drawing/2014/main" id="{A39326D8-0FDC-4A92-8999-B998F308EED8}"/>
              </a:ext>
            </a:extLst>
          </p:cNvPr>
          <p:cNvGraphicFramePr>
            <a:graphicFrameLocks noChangeAspect="1"/>
          </p:cNvGraphicFramePr>
          <p:nvPr>
            <p:extLst>
              <p:ext uri="{D42A27DB-BD31-4B8C-83A1-F6EECF244321}">
                <p14:modId xmlns:p14="http://schemas.microsoft.com/office/powerpoint/2010/main" val="3604910147"/>
              </p:ext>
            </p:extLst>
          </p:nvPr>
        </p:nvGraphicFramePr>
        <p:xfrm>
          <a:off x="7597897" y="3725099"/>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A39326D8-0FDC-4A92-8999-B998F308EED8}"/>
                          </a:ext>
                        </a:extLst>
                      </p:cNvPr>
                      <p:cNvPicPr/>
                      <p:nvPr/>
                    </p:nvPicPr>
                    <p:blipFill>
                      <a:blip r:embed="rId4"/>
                      <a:stretch>
                        <a:fillRect/>
                      </a:stretch>
                    </p:blipFill>
                    <p:spPr>
                      <a:xfrm>
                        <a:off x="7597897" y="3725099"/>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D2D6B45-4E85-4B2D-B675-DAB9081638EE}"/>
              </a:ext>
            </a:extLst>
          </p:cNvPr>
          <p:cNvGraphicFramePr>
            <a:graphicFrameLocks noChangeAspect="1"/>
          </p:cNvGraphicFramePr>
          <p:nvPr>
            <p:extLst>
              <p:ext uri="{D42A27DB-BD31-4B8C-83A1-F6EECF244321}">
                <p14:modId xmlns:p14="http://schemas.microsoft.com/office/powerpoint/2010/main" val="468577551"/>
              </p:ext>
            </p:extLst>
          </p:nvPr>
        </p:nvGraphicFramePr>
        <p:xfrm>
          <a:off x="7597897" y="2168525"/>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6" name="Object 5">
                        <a:extLst>
                          <a:ext uri="{FF2B5EF4-FFF2-40B4-BE49-F238E27FC236}">
                            <a16:creationId xmlns:a16="http://schemas.microsoft.com/office/drawing/2014/main" id="{DD2D6B45-4E85-4B2D-B675-DAB9081638EE}"/>
                          </a:ext>
                        </a:extLst>
                      </p:cNvPr>
                      <p:cNvPicPr/>
                      <p:nvPr/>
                    </p:nvPicPr>
                    <p:blipFill>
                      <a:blip r:embed="rId6"/>
                      <a:stretch>
                        <a:fillRect/>
                      </a:stretch>
                    </p:blipFill>
                    <p:spPr>
                      <a:xfrm>
                        <a:off x="7597897"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February 2023 Major Release</a:t>
            </a:r>
            <a:endParaRPr lang="en-GB" dirty="0"/>
          </a:p>
        </p:txBody>
      </p:sp>
    </p:spTree>
    <p:extLst>
      <p:ext uri="{BB962C8B-B14F-4D97-AF65-F5344CB8AC3E}">
        <p14:creationId xmlns:p14="http://schemas.microsoft.com/office/powerpoint/2010/main" val="2860604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299873558"/>
              </p:ext>
            </p:extLst>
          </p:nvPr>
        </p:nvGraphicFramePr>
        <p:xfrm>
          <a:off x="193884" y="505200"/>
          <a:ext cx="8756232" cy="438098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on target;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UK Link user testing phase completed on 08/12 as per plan. </a:t>
                      </a:r>
                      <a:r>
                        <a:rPr lang="en-GB" sz="700" b="0" dirty="0">
                          <a:solidFill>
                            <a:schemeClr val="tx1"/>
                          </a:solidFill>
                          <a:effectLst/>
                          <a:latin typeface="+mn-lt"/>
                          <a:ea typeface="+mn-ea"/>
                          <a:cs typeface="Poppins"/>
                        </a:rPr>
                        <a:t>Currently on track to complete regression testing phase 19/01</a:t>
                      </a:r>
                    </a:p>
                    <a:p>
                      <a:pPr marL="0" indent="0" algn="l">
                        <a:buFont typeface="Arial" panose="020B0604020202020204" pitchFamily="34" charset="0"/>
                        <a:buNone/>
                      </a:pPr>
                      <a:endParaRPr lang="en-US" sz="700" b="1" dirty="0">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User acceptance testing complete on 08/12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Regression testing in progress, on track to complete on 19/01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DDP build for XRN4990 in progress, delivery on track to complete by 20/01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DDP testing for XRN4990 in progress, on track to complete by 21/02</a:t>
                      </a:r>
                    </a:p>
                    <a:p>
                      <a:pPr marL="171450" indent="-171450" algn="l">
                        <a:buFont typeface="Arial" panose="020B0604020202020204" pitchFamily="34" charset="0"/>
                        <a:buChar char="•"/>
                      </a:pPr>
                      <a:endParaRPr lang="en-US" sz="700" dirty="0">
                        <a:latin typeface="+mn-lt"/>
                      </a:endParaRPr>
                    </a:p>
                    <a:p>
                      <a:pPr mar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January </a:t>
                      </a:r>
                      <a:r>
                        <a:rPr lang="en-GB" sz="700" b="1" i="0" u="none" strike="noStrike" kern="1200" cap="none" normalizeH="0" baseline="0" dirty="0" err="1">
                          <a:ln>
                            <a:noFill/>
                          </a:ln>
                          <a:solidFill>
                            <a:schemeClr val="tx1"/>
                          </a:solidFill>
                          <a:effectLst/>
                          <a:latin typeface="+mn-lt"/>
                          <a:ea typeface="+mn-ea"/>
                          <a:cs typeface="+mn-cs"/>
                        </a:rPr>
                        <a:t>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dirty="0"/>
                    </a:p>
                    <a:p>
                      <a:pPr marL="0" indent="0" algn="l">
                        <a:buNone/>
                      </a:pPr>
                      <a:r>
                        <a:rPr lang="en-US" sz="700" dirty="0"/>
                        <a:t>  </a:t>
                      </a:r>
                    </a:p>
                    <a:p>
                      <a:pPr marL="0" indent="0" algn="l">
                        <a:buNone/>
                      </a:pPr>
                      <a:endParaRPr lang="en-US" sz="700" dirty="0"/>
                    </a:p>
                    <a:p>
                      <a:pPr marL="0" indent="0" algn="l">
                        <a:buNone/>
                      </a:pPr>
                      <a:endParaRPr lang="en-US" sz="700" dirty="0"/>
                    </a:p>
                    <a:p>
                      <a:pPr marL="0" indent="0" algn="l">
                        <a:buNone/>
                      </a:pPr>
                      <a:endParaRPr lang="en-US" sz="700" dirty="0"/>
                    </a:p>
                    <a:p>
                      <a:pPr marL="0" indent="0" algn="l">
                        <a:buNone/>
                      </a:pPr>
                      <a:endParaRPr lang="en-US" sz="7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r>
                        <a:rPr lang="en-GB" sz="800" b="0" i="0" u="none" strike="noStrike" kern="1200" dirty="0">
                          <a:solidFill>
                            <a:schemeClr val="tx1"/>
                          </a:solidFill>
                          <a:effectLst/>
                          <a:latin typeface="+mn-lt"/>
                          <a:ea typeface="+mn-ea"/>
                          <a:cs typeface="+mn-cs"/>
                        </a:rPr>
                        <a:t>Implementation date of 25</a:t>
                      </a:r>
                      <a:r>
                        <a:rPr lang="en-GB" sz="800" b="0" i="0" u="none" strike="noStrike" kern="1200" baseline="30000" dirty="0">
                          <a:solidFill>
                            <a:schemeClr val="tx1"/>
                          </a:solidFill>
                          <a:effectLst/>
                          <a:latin typeface="+mn-lt"/>
                          <a:ea typeface="+mn-ea"/>
                          <a:cs typeface="+mn-cs"/>
                        </a:rPr>
                        <a:t>th</a:t>
                      </a:r>
                      <a:r>
                        <a:rPr lang="en-GB" sz="800" b="0" i="0" u="none" strike="noStrike" kern="1200" dirty="0">
                          <a:solidFill>
                            <a:schemeClr val="tx1"/>
                          </a:solidFill>
                          <a:effectLst/>
                          <a:latin typeface="+mn-lt"/>
                          <a:ea typeface="+mn-ea"/>
                          <a:cs typeface="+mn-cs"/>
                        </a:rPr>
                        <a:t> February; with a contingency implementation date of 4</a:t>
                      </a:r>
                      <a:r>
                        <a:rPr lang="en-GB" sz="800" b="0" i="0" u="none" strike="noStrike" kern="1200" baseline="30000" dirty="0">
                          <a:solidFill>
                            <a:schemeClr val="tx1"/>
                          </a:solidFill>
                          <a:effectLst/>
                          <a:latin typeface="+mn-lt"/>
                          <a:ea typeface="+mn-ea"/>
                          <a:cs typeface="+mn-cs"/>
                        </a:rPr>
                        <a:t>th</a:t>
                      </a:r>
                      <a:r>
                        <a:rPr lang="en-GB" sz="800" b="0" i="0" u="none" strike="noStrike" kern="1200" dirty="0">
                          <a:solidFill>
                            <a:schemeClr val="tx1"/>
                          </a:solidFill>
                          <a:effectLst/>
                          <a:latin typeface="+mn-lt"/>
                          <a:ea typeface="+mn-ea"/>
                          <a:cs typeface="+mn-cs"/>
                        </a:rPr>
                        <a:t> March</a:t>
                      </a: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en-GB" sz="700" kern="1200" dirty="0">
                          <a:solidFill>
                            <a:schemeClr val="tx1"/>
                          </a:solidFill>
                          <a:latin typeface="+mn-lt"/>
                          <a:ea typeface="+mn-ea"/>
                          <a:cs typeface="+mn-cs"/>
                        </a:rPr>
                        <a:t>There is a risk that the solution being delivered under XRN5298 may not work as expected at the point SGN go live with the H100 project. Due to a significant gap between XRN5298 being delivered as part of the Feb 23 release, and the date at which the H100 project itself is scheduled to go live</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kern="1200" dirty="0">
                          <a:solidFill>
                            <a:schemeClr val="tx1"/>
                          </a:solidFill>
                          <a:effectLst/>
                          <a:latin typeface="+mn-lt"/>
                          <a:ea typeface="+mn-ea"/>
                          <a:cs typeface="+mn-cs"/>
                        </a:rPr>
                        <a:t>Update – </a:t>
                      </a:r>
                      <a:r>
                        <a:rPr lang="en-GB" sz="700" kern="1200" dirty="0">
                          <a:solidFill>
                            <a:schemeClr val="tx1"/>
                          </a:solidFill>
                          <a:latin typeface="+mn-lt"/>
                          <a:ea typeface="+mn-ea"/>
                          <a:cs typeface="+mn-cs"/>
                        </a:rPr>
                        <a:t>SGN have confirmed that Q4 2024 is when the first H100 connections will go live. Discussions underway regarding options for carrying out additional regression testing closer to the H100 go live</a:t>
                      </a:r>
                      <a:endParaRPr lang="en-US" sz="700" kern="1200" dirty="0">
                        <a:solidFill>
                          <a:schemeClr val="tx1"/>
                        </a:solidFill>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XRN4900 </a:t>
                      </a:r>
                      <a:r>
                        <a:rPr lang="en-US" sz="600" b="0" i="0" u="none" strike="noStrike" kern="1200" dirty="0">
                          <a:solidFill>
                            <a:schemeClr val="tx1"/>
                          </a:solidFill>
                          <a:effectLst/>
                          <a:latin typeface="+mn-lt"/>
                          <a:ea typeface="+mn-ea"/>
                          <a:cs typeface="+mn-cs"/>
                        </a:rPr>
                        <a:t>-</a:t>
                      </a:r>
                      <a:r>
                        <a:rPr lang="en-US" sz="600" b="1" i="0" u="none" strike="noStrike" kern="1200" dirty="0">
                          <a:solidFill>
                            <a:schemeClr val="tx1"/>
                          </a:solidFill>
                          <a:effectLst/>
                          <a:latin typeface="+mn-lt"/>
                          <a:ea typeface="+mn-ea"/>
                          <a:cs typeface="+mn-cs"/>
                        </a:rPr>
                        <a:t> </a:t>
                      </a:r>
                      <a:r>
                        <a:rPr lang="en-US" sz="600" b="0" i="0" u="none" strike="noStrike" kern="1200" dirty="0">
                          <a:solidFill>
                            <a:schemeClr val="tx1"/>
                          </a:solidFill>
                          <a:effectLst/>
                          <a:latin typeface="+mn-lt"/>
                          <a:ea typeface="+mn-ea"/>
                          <a:cs typeface="+mn-cs"/>
                        </a:rPr>
                        <a:t>Biomethane/Propane Reduction</a:t>
                      </a:r>
                    </a:p>
                    <a:p>
                      <a:pPr rtl="0" fontAlgn="base"/>
                      <a:r>
                        <a:rPr lang="en-US" sz="600" b="1" i="0" u="none" strike="noStrike" kern="1200" dirty="0">
                          <a:solidFill>
                            <a:schemeClr val="tx1"/>
                          </a:solidFill>
                          <a:effectLst/>
                          <a:latin typeface="+mn-lt"/>
                          <a:ea typeface="+mn-ea"/>
                          <a:cs typeface="+mn-cs"/>
                        </a:rPr>
                        <a:t>XRN</a:t>
                      </a:r>
                      <a:r>
                        <a:rPr lang="en-GB" sz="600" b="1" i="0" u="none" strike="noStrike" kern="1200" dirty="0">
                          <a:solidFill>
                            <a:schemeClr val="tx1"/>
                          </a:solidFill>
                          <a:effectLst/>
                          <a:latin typeface="+mn-lt"/>
                          <a:ea typeface="+mn-ea"/>
                          <a:cs typeface="+mn-cs"/>
                        </a:rPr>
                        <a:t>4978</a:t>
                      </a:r>
                      <a:r>
                        <a:rPr lang="en-GB" sz="600" b="0" i="0" u="none" strike="noStrike" kern="1200" dirty="0">
                          <a:solidFill>
                            <a:schemeClr val="tx1"/>
                          </a:solidFill>
                          <a:effectLst/>
                          <a:latin typeface="+mn-lt"/>
                          <a:ea typeface="+mn-ea"/>
                          <a:cs typeface="+mn-cs"/>
                        </a:rPr>
                        <a:t> - Shipper - Notification of Rolling AQ Value</a:t>
                      </a:r>
                    </a:p>
                    <a:p>
                      <a:pPr rtl="0" fontAlgn="base"/>
                      <a:r>
                        <a:rPr lang="en-US" sz="600" b="1" i="0" u="none" strike="noStrike" kern="1200" dirty="0">
                          <a:solidFill>
                            <a:schemeClr val="tx1"/>
                          </a:solidFill>
                          <a:effectLst/>
                          <a:latin typeface="+mn-lt"/>
                          <a:ea typeface="+mn-ea"/>
                          <a:cs typeface="+mn-cs"/>
                        </a:rPr>
                        <a:t>XRN4989B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Residual AMT activities </a:t>
                      </a:r>
                    </a:p>
                    <a:p>
                      <a:pPr rtl="0" fontAlgn="base"/>
                      <a:r>
                        <a:rPr lang="en-US" sz="600" b="1" i="0" u="none" strike="noStrike" kern="1200" dirty="0">
                          <a:solidFill>
                            <a:schemeClr val="tx1"/>
                          </a:solidFill>
                          <a:effectLst/>
                          <a:latin typeface="+mn-lt"/>
                          <a:ea typeface="+mn-ea"/>
                          <a:cs typeface="+mn-cs"/>
                        </a:rPr>
                        <a:t>XRN4990</a:t>
                      </a:r>
                      <a:r>
                        <a:rPr lang="en-US" sz="600" b="0" i="0" u="none" strike="noStrike" kern="1200" dirty="0">
                          <a:solidFill>
                            <a:schemeClr val="tx1"/>
                          </a:solidFill>
                          <a:effectLst/>
                          <a:latin typeface="+mn-lt"/>
                          <a:ea typeface="+mn-ea"/>
                          <a:cs typeface="+mn-cs"/>
                        </a:rPr>
                        <a:t> -</a:t>
                      </a:r>
                      <a:r>
                        <a:rPr lang="en-US" sz="600" b="1"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MOD0664 – Transfer of Sites with Low Read Submission Performance from Class 2 and 3 into Class 4</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XRN4992B </a:t>
                      </a:r>
                      <a:r>
                        <a:rPr lang="en-US" sz="600" b="0" i="0" u="none" strike="noStrike" kern="1200" dirty="0">
                          <a:solidFill>
                            <a:schemeClr val="tx1"/>
                          </a:solidFill>
                          <a:effectLst/>
                          <a:latin typeface="+mn-lt"/>
                          <a:ea typeface="+mn-ea"/>
                          <a:cs typeface="+mn-cs"/>
                        </a:rPr>
                        <a:t>- </a:t>
                      </a:r>
                      <a:r>
                        <a:rPr lang="en-GB" sz="600" b="0" i="0" u="none" strike="noStrike" kern="1200" dirty="0">
                          <a:solidFill>
                            <a:schemeClr val="tx1"/>
                          </a:solidFill>
                          <a:effectLst/>
                          <a:latin typeface="+mn-lt"/>
                          <a:ea typeface="+mn-ea"/>
                          <a:cs typeface="+mn-cs"/>
                        </a:rPr>
                        <a:t>MOD0797 - Clarification of Supplier of Last Resort (</a:t>
                      </a:r>
                      <a:r>
                        <a:rPr lang="en-GB" sz="600" b="0" i="0" u="none" strike="noStrike" kern="1200" dirty="0" err="1">
                          <a:solidFill>
                            <a:schemeClr val="tx1"/>
                          </a:solidFill>
                          <a:effectLst/>
                          <a:latin typeface="+mn-lt"/>
                          <a:ea typeface="+mn-ea"/>
                          <a:cs typeface="+mn-cs"/>
                        </a:rPr>
                        <a:t>SoLR</a:t>
                      </a:r>
                      <a:r>
                        <a:rPr lang="en-GB" sz="600" b="0" i="0" u="none" strike="noStrike" kern="1200" dirty="0">
                          <a:solidFill>
                            <a:schemeClr val="tx1"/>
                          </a:solidFill>
                          <a:effectLst/>
                          <a:latin typeface="+mn-lt"/>
                          <a:ea typeface="+mn-ea"/>
                          <a:cs typeface="+mn-cs"/>
                        </a:rPr>
                        <a:t>) Cost Recovery Process</a:t>
                      </a:r>
                      <a:endParaRPr lang="en-US" sz="6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dirty="0">
                          <a:solidFill>
                            <a:schemeClr val="tx1"/>
                          </a:solidFill>
                          <a:effectLst/>
                          <a:latin typeface="+mn-lt"/>
                          <a:ea typeface="+mn-ea"/>
                          <a:cs typeface="+mn-cs"/>
                        </a:rPr>
                        <a:t>XRN5298 </a:t>
                      </a:r>
                      <a:r>
                        <a:rPr lang="en-US" sz="600" b="0" i="0" kern="1200" dirty="0">
                          <a:solidFill>
                            <a:schemeClr val="tx1"/>
                          </a:solidFill>
                          <a:effectLst/>
                          <a:latin typeface="+mn-lt"/>
                          <a:ea typeface="+mn-ea"/>
                          <a:cs typeface="+mn-cs"/>
                        </a:rPr>
                        <a:t>-</a:t>
                      </a:r>
                      <a:r>
                        <a:rPr lang="en-US" sz="600" b="1" i="0" kern="1200" dirty="0">
                          <a:solidFill>
                            <a:schemeClr val="tx1"/>
                          </a:solidFill>
                          <a:effectLst/>
                          <a:latin typeface="+mn-lt"/>
                          <a:ea typeface="+mn-ea"/>
                          <a:cs typeface="+mn-cs"/>
                        </a:rPr>
                        <a:t> </a:t>
                      </a:r>
                      <a:r>
                        <a:rPr lang="en-GB" sz="600" b="0" i="0" kern="1200" dirty="0">
                          <a:solidFill>
                            <a:schemeClr val="tx1"/>
                          </a:solidFill>
                          <a:effectLst/>
                          <a:latin typeface="+mn-lt"/>
                          <a:ea typeface="+mn-ea"/>
                          <a:cs typeface="+mn-cs"/>
                        </a:rPr>
                        <a:t>H100 Fife Project – Hydrogen Network Trial</a:t>
                      </a:r>
                    </a:p>
                    <a:p>
                      <a:pPr rtl="0" fontAlgn="base"/>
                      <a:endParaRPr lang="en-US"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20343" cy="200055"/>
          </a:xfrm>
          <a:prstGeom prst="rect">
            <a:avLst/>
          </a:prstGeom>
          <a:noFill/>
        </p:spPr>
        <p:txBody>
          <a:bodyPr wrap="none" lIns="91440" tIns="45720" rIns="91440" bIns="45720" rtlCol="0" anchor="t">
            <a:spAutoFit/>
          </a:bodyPr>
          <a:lstStyle/>
          <a:p>
            <a:r>
              <a:rPr lang="en-GB" sz="700" dirty="0"/>
              <a:t>Slide updated on 20th December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903406" y="2824555"/>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pic>
        <p:nvPicPr>
          <p:cNvPr id="22" name="Picture 21">
            <a:extLst>
              <a:ext uri="{FF2B5EF4-FFF2-40B4-BE49-F238E27FC236}">
                <a16:creationId xmlns:a16="http://schemas.microsoft.com/office/drawing/2014/main" id="{12F81F65-5417-4C97-8CA9-B6F5A5FBCC71}"/>
              </a:ext>
            </a:extLst>
          </p:cNvPr>
          <p:cNvPicPr>
            <a:picLocks noChangeAspect="1"/>
          </p:cNvPicPr>
          <p:nvPr/>
        </p:nvPicPr>
        <p:blipFill>
          <a:blip r:embed="rId3"/>
          <a:stretch>
            <a:fillRect/>
          </a:stretch>
        </p:blipFill>
        <p:spPr>
          <a:xfrm>
            <a:off x="4423018" y="1443011"/>
            <a:ext cx="4448977" cy="1436772"/>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March 2023 Adhoc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390903"/>
          <a:ext cx="8756232" cy="4530383"/>
        </p:xfrm>
        <a:graphic>
          <a:graphicData uri="http://schemas.openxmlformats.org/drawingml/2006/table">
            <a:tbl>
              <a:tblPr firstRow="1" bandRow="1"/>
              <a:tblGrid>
                <a:gridCol w="1418531">
                  <a:extLst>
                    <a:ext uri="{9D8B030D-6E8A-4147-A177-3AD203B41FA5}">
                      <a16:colId xmlns:a16="http://schemas.microsoft.com/office/drawing/2014/main" val="20000"/>
                    </a:ext>
                  </a:extLst>
                </a:gridCol>
                <a:gridCol w="2559983">
                  <a:extLst>
                    <a:ext uri="{9D8B030D-6E8A-4147-A177-3AD203B41FA5}">
                      <a16:colId xmlns:a16="http://schemas.microsoft.com/office/drawing/2014/main" val="1347751506"/>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2015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015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01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015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0970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release is tracking at risk; </a:t>
                      </a:r>
                      <a:r>
                        <a:rPr lang="en-GB" sz="700" b="1" i="0" u="none" strike="noStrike" kern="1200" cap="none" normalizeH="0" baseline="0" dirty="0">
                          <a:ln>
                            <a:noFill/>
                          </a:ln>
                          <a:solidFill>
                            <a:srgbClr val="FFC000"/>
                          </a:solidFill>
                          <a:effectLst/>
                          <a:latin typeface="+mn-lt"/>
                          <a:ea typeface="+mn-ea"/>
                          <a:cs typeface="+mn-cs"/>
                        </a:rPr>
                        <a:t>Amber</a:t>
                      </a:r>
                      <a:r>
                        <a:rPr lang="en-GB" sz="700" b="1" i="0" u="none" strike="noStrike" kern="1200" cap="none" normalizeH="0" baseline="0" dirty="0">
                          <a:ln>
                            <a:noFill/>
                          </a:ln>
                          <a:solidFill>
                            <a:schemeClr val="tx1"/>
                          </a:solidFill>
                          <a:effectLst/>
                          <a:latin typeface="+mn-lt"/>
                          <a:ea typeface="+mn-ea"/>
                          <a:cs typeface="+mn-cs"/>
                        </a:rPr>
                        <a:t>, </a:t>
                      </a:r>
                      <a:r>
                        <a:rPr lang="en-GB" sz="700" b="0" i="0" u="none" strike="noStrike" kern="1200" cap="none" normalizeH="0" baseline="0" dirty="0">
                          <a:ln>
                            <a:noFill/>
                          </a:ln>
                          <a:solidFill>
                            <a:schemeClr val="tx1"/>
                          </a:solidFill>
                          <a:effectLst/>
                          <a:latin typeface="+mn-lt"/>
                          <a:ea typeface="+mn-ea"/>
                          <a:cs typeface="+mn-cs"/>
                        </a:rPr>
                        <a:t>Design phase continues for all three XRNs scoped for this release. </a:t>
                      </a:r>
                      <a:r>
                        <a:rPr lang="en-GB" sz="700" b="0" dirty="0">
                          <a:solidFill>
                            <a:schemeClr val="tx1"/>
                          </a:solidFill>
                          <a:effectLst/>
                          <a:latin typeface="+mn-lt"/>
                          <a:ea typeface="+mn-ea"/>
                          <a:cs typeface="Poppins"/>
                        </a:rPr>
                        <a:t>Build commenced as planned from 28</a:t>
                      </a:r>
                      <a:r>
                        <a:rPr lang="en-GB" sz="700" b="0" baseline="30000" dirty="0">
                          <a:solidFill>
                            <a:schemeClr val="tx1"/>
                          </a:solidFill>
                          <a:effectLst/>
                          <a:latin typeface="+mn-lt"/>
                          <a:ea typeface="+mn-ea"/>
                          <a:cs typeface="Poppins"/>
                        </a:rPr>
                        <a:t>th</a:t>
                      </a:r>
                      <a:r>
                        <a:rPr lang="en-GB" sz="700" b="0" dirty="0">
                          <a:solidFill>
                            <a:schemeClr val="tx1"/>
                          </a:solidFill>
                          <a:effectLst/>
                          <a:latin typeface="+mn-lt"/>
                          <a:ea typeface="+mn-ea"/>
                          <a:cs typeface="Poppins"/>
                        </a:rPr>
                        <a:t> November for 5379 and 5472 but this is at risk due to status of design. Return to green is completion of design as planned and approved detailed project plan for delivery including touch-points with DM and NDM service providers.</a:t>
                      </a:r>
                    </a:p>
                    <a:p>
                      <a:pPr marL="0" indent="0" algn="l">
                        <a:buFont typeface="Arial" panose="020B0604020202020204" pitchFamily="34" charset="0"/>
                        <a:buNone/>
                      </a:pPr>
                      <a:endParaRPr lang="en-GB" sz="700" b="0" i="0" u="none" strike="noStrike" kern="1200" cap="none" normalizeH="0" baseline="0" dirty="0">
                        <a:ln>
                          <a:noFill/>
                        </a:ln>
                        <a:solidFill>
                          <a:schemeClr val="tx1"/>
                        </a:solidFill>
                        <a:effectLst/>
                        <a:latin typeface="+mn-lt"/>
                        <a:ea typeface="+mn-ea"/>
                        <a:cs typeface="Poppins" panose="00000500000000000000" pitchFamily="2" charset="0"/>
                      </a:endParaRPr>
                    </a:p>
                    <a:p>
                      <a:pPr marL="0" indent="0" algn="l">
                        <a:buFont typeface="Arial" panose="020B0604020202020204" pitchFamily="34" charset="0"/>
                        <a:buNone/>
                      </a:pPr>
                      <a:endParaRPr lang="en-US" sz="700" b="1" dirty="0">
                        <a:latin typeface="+mn-lt"/>
                      </a:endParaRPr>
                    </a:p>
                    <a:p>
                      <a:pPr marL="0" indent="0" algn="l">
                        <a:buFont typeface="Arial" panose="020B0604020202020204" pitchFamily="34" charset="0"/>
                        <a:buNone/>
                      </a:pPr>
                      <a:r>
                        <a:rPr lang="en-US" sz="700" b="1" dirty="0">
                          <a:latin typeface="+mn-lt"/>
                        </a:rPr>
                        <a:t>Progress update:</a:t>
                      </a:r>
                    </a:p>
                    <a:p>
                      <a:pPr marL="171450" indent="-171450" algn="l">
                        <a:buFont typeface="Arial" panose="020B0604020202020204" pitchFamily="34" charset="0"/>
                        <a:buChar char="•"/>
                      </a:pPr>
                      <a:r>
                        <a:rPr lang="en-US" sz="700" dirty="0">
                          <a:latin typeface="+mn-lt"/>
                        </a:rPr>
                        <a:t>Build continues as planned for 5379 and 5472, build for 5143 due to commence in January 2023</a:t>
                      </a:r>
                    </a:p>
                    <a:p>
                      <a:pPr marL="171450" indent="-171450" algn="l">
                        <a:buFont typeface="Arial" panose="020B0604020202020204" pitchFamily="34" charset="0"/>
                        <a:buChar char="•"/>
                      </a:pPr>
                      <a:r>
                        <a:rPr lang="en-US" sz="700" dirty="0">
                          <a:latin typeface="+mn-lt"/>
                        </a:rPr>
                        <a:t>Workshops to aide understanding of the changes, in lieu of design completion have completed for 5379 and 5472</a:t>
                      </a:r>
                    </a:p>
                    <a:p>
                      <a:pPr marL="171450" indent="-171450" algn="l">
                        <a:buFont typeface="Arial" panose="020B0604020202020204" pitchFamily="34" charset="0"/>
                        <a:buChar char="•"/>
                      </a:pPr>
                      <a:r>
                        <a:rPr lang="en-US" sz="700" dirty="0">
                          <a:latin typeface="+mn-lt"/>
                        </a:rPr>
                        <a:t>Engagement with DM service provider continues for 5379 including resolving of design queries</a:t>
                      </a:r>
                    </a:p>
                    <a:p>
                      <a:pPr marL="171450" indent="-171450" algn="l">
                        <a:buFont typeface="Arial" panose="020B0604020202020204" pitchFamily="34" charset="0"/>
                        <a:buChar char="•"/>
                      </a:pPr>
                      <a:r>
                        <a:rPr lang="en-US" sz="700" dirty="0">
                          <a:latin typeface="+mn-lt"/>
                        </a:rPr>
                        <a:t>Project in startup and initiation phase including development of detailed project plan and project artefacts</a:t>
                      </a:r>
                    </a:p>
                    <a:p>
                      <a:pPr marL="171450" indent="-171450" algn="l">
                        <a:buFont typeface="Arial" panose="020B0604020202020204" pitchFamily="34" charset="0"/>
                        <a:buChar char="•"/>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December </a:t>
                      </a:r>
                      <a:r>
                        <a:rPr lang="en-GB" sz="700" b="1" i="0" u="none" strike="noStrike" kern="1200" cap="none" normalizeH="0" baseline="0" dirty="0" err="1">
                          <a:ln>
                            <a:noFill/>
                          </a:ln>
                          <a:solidFill>
                            <a:schemeClr val="tx1"/>
                          </a:solidFill>
                          <a:effectLst/>
                          <a:latin typeface="+mn-lt"/>
                          <a:ea typeface="+mn-ea"/>
                          <a:cs typeface="+mn-cs"/>
                        </a:rPr>
                        <a:t>ChMC</a:t>
                      </a:r>
                      <a:r>
                        <a:rPr lang="en-GB" sz="700" b="0" i="0" u="none" strike="noStrike" kern="1200" cap="none" normalizeH="0" baseline="0" dirty="0">
                          <a:ln>
                            <a:noFill/>
                          </a:ln>
                          <a:solidFill>
                            <a:schemeClr val="tx1"/>
                          </a:solidFill>
                          <a:effectLst/>
                          <a:latin typeface="+mn-lt"/>
                          <a:ea typeface="+mn-ea"/>
                          <a:cs typeface="+mn-cs"/>
                        </a:rPr>
                        <a:t>: None</a:t>
                      </a:r>
                      <a:endParaRPr lang="en-GB" sz="700" b="1" baseline="0"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dirty="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dirty="0">
                          <a:ln>
                            <a:noFill/>
                          </a:ln>
                          <a:solidFill>
                            <a:schemeClr val="tx1"/>
                          </a:solidFill>
                          <a:effectLst/>
                          <a:latin typeface="+mn-lt"/>
                          <a:ea typeface="+mn-ea"/>
                          <a:cs typeface="Poppins"/>
                        </a:rPr>
                        <a:t>Implementation date of 25</a:t>
                      </a:r>
                      <a:r>
                        <a:rPr lang="en-GB" sz="800" b="0" i="0" u="none" strike="noStrike" kern="1200" cap="none" normalizeH="0" baseline="30000" dirty="0">
                          <a:ln>
                            <a:noFill/>
                          </a:ln>
                          <a:solidFill>
                            <a:schemeClr val="tx1"/>
                          </a:solidFill>
                          <a:effectLst/>
                          <a:latin typeface="+mn-lt"/>
                          <a:ea typeface="+mn-ea"/>
                          <a:cs typeface="Poppins"/>
                        </a:rPr>
                        <a:t>th</a:t>
                      </a:r>
                      <a:r>
                        <a:rPr lang="en-GB" sz="800" b="0" i="0" u="none" strike="noStrike" kern="1200" cap="none" normalizeH="0" baseline="0" dirty="0">
                          <a:ln>
                            <a:noFill/>
                          </a:ln>
                          <a:solidFill>
                            <a:schemeClr val="tx1"/>
                          </a:solidFill>
                          <a:effectLst/>
                          <a:latin typeface="+mn-lt"/>
                          <a:ea typeface="+mn-ea"/>
                          <a:cs typeface="Poppins"/>
                        </a:rPr>
                        <a:t> March with a go-live of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 the contingency implementation date is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 with a go-live of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April</a:t>
                      </a:r>
                      <a:endParaRPr lang="en-GB" sz="8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16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dirty="0">
                          <a:solidFill>
                            <a:schemeClr val="tx1"/>
                          </a:solidFill>
                          <a:effectLst/>
                          <a:latin typeface="+mn-lt"/>
                          <a:ea typeface="+mn-ea"/>
                          <a:cs typeface="+mn-cs"/>
                        </a:rPr>
                        <a:t>68488 &amp; 68489: (R) The design has not yet completed for the changes in this release, therefore the aspirational build timescales are at risk</a:t>
                      </a:r>
                    </a:p>
                    <a:p>
                      <a:r>
                        <a:rPr lang="en-US" sz="700" b="0" i="0" kern="1200" dirty="0">
                          <a:solidFill>
                            <a:schemeClr val="tx1"/>
                          </a:solidFill>
                          <a:effectLst/>
                          <a:latin typeface="+mn-lt"/>
                          <a:ea typeface="+mn-ea"/>
                          <a:cs typeface="+mn-cs"/>
                        </a:rPr>
                        <a:t>68126: (R) The NDM service provider (SP) is not yet agreed, until the NDM SP is engaged, and plans shared there is a risk that plans will not align to validate end to end functionality before 1</a:t>
                      </a:r>
                      <a:r>
                        <a:rPr lang="en-US" sz="700" b="0" i="0" kern="1200" baseline="30000" dirty="0">
                          <a:solidFill>
                            <a:schemeClr val="tx1"/>
                          </a:solidFill>
                          <a:effectLst/>
                          <a:latin typeface="+mn-lt"/>
                          <a:ea typeface="+mn-ea"/>
                          <a:cs typeface="+mn-cs"/>
                        </a:rPr>
                        <a:t>st</a:t>
                      </a:r>
                      <a:r>
                        <a:rPr lang="en-US" sz="700" b="0" i="0" kern="1200" dirty="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tx1"/>
                          </a:solidFill>
                          <a:effectLst/>
                          <a:latin typeface="+mn-lt"/>
                          <a:ea typeface="+mn-ea"/>
                          <a:cs typeface="+mn-cs"/>
                        </a:rPr>
                        <a:t>68498: (R) The DM SP is agreed, but not yet fully engaged, until the DM SP </a:t>
                      </a:r>
                      <a:r>
                        <a:rPr lang="en-US" sz="700" b="0" i="0" kern="1200">
                          <a:solidFill>
                            <a:schemeClr val="tx1"/>
                          </a:solidFill>
                          <a:effectLst/>
                          <a:latin typeface="+mn-lt"/>
                          <a:ea typeface="+mn-ea"/>
                          <a:cs typeface="+mn-cs"/>
                        </a:rPr>
                        <a:t>is engaged, </a:t>
                      </a:r>
                      <a:r>
                        <a:rPr lang="en-US" sz="700" b="0" i="0" kern="1200" dirty="0">
                          <a:solidFill>
                            <a:schemeClr val="tx1"/>
                          </a:solidFill>
                          <a:effectLst/>
                          <a:latin typeface="+mn-lt"/>
                          <a:ea typeface="+mn-ea"/>
                          <a:cs typeface="+mn-cs"/>
                        </a:rPr>
                        <a:t>and plans shared there is a risk that plans will not align to validate end to end functionality before 1</a:t>
                      </a:r>
                      <a:r>
                        <a:rPr lang="en-US" sz="700" b="0" i="0" kern="1200" baseline="30000" dirty="0">
                          <a:solidFill>
                            <a:schemeClr val="tx1"/>
                          </a:solidFill>
                          <a:effectLst/>
                          <a:latin typeface="+mn-lt"/>
                          <a:ea typeface="+mn-ea"/>
                          <a:cs typeface="+mn-cs"/>
                        </a:rPr>
                        <a:t>st</a:t>
                      </a:r>
                      <a:r>
                        <a:rPr lang="en-US" sz="700" b="0" i="0" kern="1200" dirty="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tx1"/>
                          </a:solidFill>
                          <a:effectLst/>
                          <a:latin typeface="+mn-lt"/>
                          <a:ea typeface="+mn-ea"/>
                          <a:cs typeface="+mn-cs"/>
                        </a:rPr>
                        <a:t>68501: (I) Build of March-23 will commence before detailed design is complete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01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dirty="0">
                          <a:solidFill>
                            <a:schemeClr val="tx1"/>
                          </a:solidFill>
                          <a:effectLst/>
                          <a:latin typeface="Arial"/>
                        </a:rPr>
                        <a:t>Forecast to complete delivery against approved BER</a:t>
                      </a:r>
                      <a:endParaRPr lang="en-GB" sz="70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476935">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dirty="0">
                          <a:solidFill>
                            <a:schemeClr val="tx1"/>
                          </a:solidFill>
                          <a:effectLst/>
                          <a:latin typeface="+mn-lt"/>
                          <a:ea typeface="+mn-ea"/>
                          <a:cs typeface="+mn-cs"/>
                        </a:rPr>
                        <a:t>XRN5143 - </a:t>
                      </a:r>
                      <a:r>
                        <a:rPr lang="en-US" sz="700" b="0" i="0" u="none" strike="noStrike" kern="1200" dirty="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dirty="0">
                          <a:solidFill>
                            <a:schemeClr val="tx1"/>
                          </a:solidFill>
                          <a:effectLst/>
                          <a:latin typeface="+mn-lt"/>
                          <a:ea typeface="+mn-ea"/>
                          <a:cs typeface="+mn-cs"/>
                        </a:rPr>
                        <a:t>XRN5379 - </a:t>
                      </a:r>
                      <a:r>
                        <a:rPr lang="en-US" sz="700" b="0" i="0" u="none" strike="noStrike" kern="1200" dirty="0">
                          <a:solidFill>
                            <a:schemeClr val="tx1"/>
                          </a:solidFill>
                          <a:effectLst/>
                          <a:latin typeface="+mn-lt"/>
                          <a:ea typeface="+mn-ea"/>
                          <a:cs typeface="+mn-cs"/>
                        </a:rPr>
                        <a:t>Class 1 Read Service Procurement Exercise (Modification 0710)</a:t>
                      </a:r>
                    </a:p>
                    <a:p>
                      <a:pPr rtl="0" fontAlgn="base"/>
                      <a:r>
                        <a:rPr lang="en-US" sz="700" b="1" i="0" u="none" strike="noStrike" kern="1200" dirty="0">
                          <a:solidFill>
                            <a:schemeClr val="tx1"/>
                          </a:solidFill>
                          <a:effectLst/>
                          <a:latin typeface="+mn-lt"/>
                          <a:ea typeface="+mn-ea"/>
                          <a:cs typeface="+mn-cs"/>
                        </a:rPr>
                        <a:t>XRN5472 - </a:t>
                      </a:r>
                      <a:r>
                        <a:rPr lang="en-US" sz="700" b="0" i="0" u="none" strike="noStrike" kern="1200" dirty="0">
                          <a:solidFill>
                            <a:schemeClr val="tx1"/>
                          </a:solidFill>
                          <a:effectLst/>
                          <a:latin typeface="+mn-lt"/>
                          <a:ea typeface="+mn-ea"/>
                          <a:cs typeface="+mn-cs"/>
                        </a:rPr>
                        <a:t>Creation of a UK Link API to consume daily weather data for Demand Estimation processes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20343" cy="200055"/>
          </a:xfrm>
          <a:prstGeom prst="rect">
            <a:avLst/>
          </a:prstGeom>
          <a:noFill/>
        </p:spPr>
        <p:txBody>
          <a:bodyPr wrap="none" lIns="91440" tIns="45720" rIns="91440" bIns="45720" rtlCol="0" anchor="t">
            <a:spAutoFit/>
          </a:bodyPr>
          <a:lstStyle/>
          <a:p>
            <a:r>
              <a:rPr lang="en-GB" sz="700"/>
              <a:t>Slide updated on 20th December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22" name="Picture 21">
            <a:extLst>
              <a:ext uri="{FF2B5EF4-FFF2-40B4-BE49-F238E27FC236}">
                <a16:creationId xmlns:a16="http://schemas.microsoft.com/office/drawing/2014/main" id="{53EEFD22-3CE8-4812-9143-1B1F48EFC4AF}"/>
              </a:ext>
            </a:extLst>
          </p:cNvPr>
          <p:cNvPicPr>
            <a:picLocks noChangeAspect="1"/>
          </p:cNvPicPr>
          <p:nvPr/>
        </p:nvPicPr>
        <p:blipFill>
          <a:blip r:embed="rId3"/>
          <a:stretch>
            <a:fillRect/>
          </a:stretch>
        </p:blipFill>
        <p:spPr>
          <a:xfrm>
            <a:off x="4442069" y="1680620"/>
            <a:ext cx="4447627" cy="964588"/>
          </a:xfrm>
          <a:prstGeom prst="rect">
            <a:avLst/>
          </a:prstGeom>
        </p:spPr>
      </p:pic>
    </p:spTree>
    <p:extLst>
      <p:ext uri="{BB962C8B-B14F-4D97-AF65-F5344CB8AC3E}">
        <p14:creationId xmlns:p14="http://schemas.microsoft.com/office/powerpoint/2010/main" val="1543816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sz="2800" dirty="0">
                <a:latin typeface="Arial"/>
                <a:cs typeface="Arial"/>
              </a:rPr>
              <a:t>June 2023 Major Release</a:t>
            </a:r>
            <a:endParaRPr lang="en-GB" dirty="0"/>
          </a:p>
        </p:txBody>
      </p:sp>
    </p:spTree>
    <p:extLst>
      <p:ext uri="{BB962C8B-B14F-4D97-AF65-F5344CB8AC3E}">
        <p14:creationId xmlns:p14="http://schemas.microsoft.com/office/powerpoint/2010/main" val="2135209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434663"/>
          <a:ext cx="8781222" cy="4259924"/>
        </p:xfrm>
        <a:graphic>
          <a:graphicData uri="http://schemas.openxmlformats.org/drawingml/2006/table">
            <a:tbl>
              <a:tblPr firstRow="1" bandRow="1"/>
              <a:tblGrid>
                <a:gridCol w="1705069">
                  <a:extLst>
                    <a:ext uri="{9D8B030D-6E8A-4147-A177-3AD203B41FA5}">
                      <a16:colId xmlns:a16="http://schemas.microsoft.com/office/drawing/2014/main" val="20000"/>
                    </a:ext>
                  </a:extLst>
                </a:gridCol>
                <a:gridCol w="227344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1">
                  <a:extLst>
                    <a:ext uri="{9D8B030D-6E8A-4147-A177-3AD203B41FA5}">
                      <a16:colId xmlns:a16="http://schemas.microsoft.com/office/drawing/2014/main" val="20003"/>
                    </a:ext>
                  </a:extLst>
                </a:gridCol>
              </a:tblGrid>
              <a:tr h="22854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854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85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854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0328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Overall release is tracking Amber, Start up and initiation phase is in progress. Build commenced on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November and is in progress.</a:t>
                      </a:r>
                      <a:endParaRPr lang="en-US" sz="700" b="0" i="0" u="none" strike="noStrike" kern="1200" cap="none" normalizeH="0" baseline="0" dirty="0">
                        <a:ln>
                          <a:noFill/>
                        </a:ln>
                        <a:solidFill>
                          <a:srgbClr val="92D050"/>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0" indent="0" algn="l">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​Progress update:​</a:t>
                      </a:r>
                    </a:p>
                    <a:p>
                      <a:pPr marL="0" indent="0" algn="l">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 </a:t>
                      </a:r>
                    </a:p>
                    <a:p>
                      <a:pPr marL="171450" indent="-171450" algn="l">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Start Up and Initiation phase is currently in progress all documents being produced including the detailed project plan that underpins the high-level timeline</a:t>
                      </a:r>
                    </a:p>
                    <a:p>
                      <a:pPr marL="171450" indent="-171450" algn="l">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Build phase commenced on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December on track for completion 10/02/23</a:t>
                      </a:r>
                    </a:p>
                    <a:p>
                      <a:pPr marL="171450" indent="-171450" algn="l">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System Testing scenarios review in progress, approval expected 06/01/23</a:t>
                      </a:r>
                    </a:p>
                    <a:p>
                      <a:pPr marL="0" indent="0" algn="l">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0" indent="0" algn="l">
                        <a:buFont typeface="Arial" panose="020B0604020202020204" pitchFamily="34" charset="0"/>
                        <a:buNone/>
                      </a:pPr>
                      <a:r>
                        <a:rPr lang="en-US" sz="700" b="0" i="0" u="none" strike="noStrike" kern="1200" cap="none" normalizeH="0" baseline="0" dirty="0">
                          <a:ln>
                            <a:noFill/>
                          </a:ln>
                          <a:solidFill>
                            <a:schemeClr val="tx1"/>
                          </a:solidFill>
                          <a:effectLst/>
                          <a:latin typeface="+mn-lt"/>
                          <a:ea typeface="+mn-ea"/>
                          <a:cs typeface="+mn-cs"/>
                        </a:rPr>
                        <a:t>Return to Green: Approved detailed project plan expected 30</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December</a:t>
                      </a:r>
                    </a:p>
                    <a:p>
                      <a:pPr marL="0" lvl="0" indent="0" algn="l">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0" lvl="0" indent="0" algn="l">
                        <a:buNone/>
                      </a:pPr>
                      <a:r>
                        <a:rPr lang="en-GB" sz="700" b="1" i="0" u="none" strike="noStrike" kern="1200" cap="none" normalizeH="0" baseline="0" noProof="0" dirty="0">
                          <a:ln>
                            <a:noFill/>
                          </a:ln>
                          <a:solidFill>
                            <a:schemeClr val="tx1"/>
                          </a:solidFill>
                          <a:effectLst/>
                          <a:latin typeface="Arial"/>
                        </a:rPr>
                        <a:t>Decision in January </a:t>
                      </a:r>
                      <a:r>
                        <a:rPr lang="en-GB" sz="700" b="1" i="0" u="none" strike="noStrike" kern="1200" cap="none" normalizeH="0" baseline="0" noProof="0" dirty="0" err="1">
                          <a:ln>
                            <a:noFill/>
                          </a:ln>
                          <a:solidFill>
                            <a:schemeClr val="tx1"/>
                          </a:solidFill>
                          <a:effectLst/>
                          <a:latin typeface="Arial"/>
                        </a:rPr>
                        <a:t>ChMC</a:t>
                      </a:r>
                      <a:r>
                        <a:rPr lang="en-GB" sz="700" b="0" i="0" u="none" strike="noStrike" kern="1200" cap="none" normalizeH="0" baseline="0" noProof="0" dirty="0">
                          <a:ln>
                            <a:noFill/>
                          </a:ln>
                          <a:solidFill>
                            <a:schemeClr val="tx1"/>
                          </a:solidFill>
                          <a:effectLst/>
                          <a:latin typeface="Arial"/>
                        </a:rPr>
                        <a:t>: None</a:t>
                      </a:r>
                      <a:endParaRPr lang="en-US"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dirty="0"/>
                    </a:p>
                    <a:p>
                      <a:pPr marL="0" indent="0" algn="l">
                        <a:buNone/>
                      </a:pPr>
                      <a:r>
                        <a:rPr lang="en-US" sz="700" dirty="0"/>
                        <a:t>  </a:t>
                      </a:r>
                    </a:p>
                    <a:p>
                      <a:pPr marL="0" indent="0" algn="l">
                        <a:buNone/>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dirty="0">
                        <a:ln>
                          <a:noFill/>
                        </a:ln>
                        <a:solidFill>
                          <a:schemeClr val="tx1"/>
                        </a:solidFill>
                        <a:effectLst/>
                        <a:latin typeface="+mn-lt"/>
                        <a:ea typeface="+mn-ea"/>
                        <a:cs typeface="+mn-cs"/>
                      </a:endParaRPr>
                    </a:p>
                    <a:p>
                      <a:pPr marL="0" indent="0" algn="l">
                        <a:buNone/>
                      </a:pPr>
                      <a:endParaRPr lang="en-US" sz="700" dirty="0"/>
                    </a:p>
                    <a:p>
                      <a:pPr marL="0" indent="0" algn="l">
                        <a:buNone/>
                      </a:pPr>
                      <a:endParaRPr lang="en-US" sz="7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p>
                      <a:pPr marL="0" indent="0" algn="l">
                        <a:buFont typeface="Arial" panose="020B0604020202020204" pitchFamily="34" charset="0"/>
                        <a:buNone/>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dirty="0">
                        <a:ln>
                          <a:noFill/>
                        </a:ln>
                        <a:solidFill>
                          <a:schemeClr val="tx1"/>
                        </a:solidFill>
                        <a:effectLst/>
                        <a:latin typeface="+mn-lt"/>
                        <a:ea typeface="+mn-ea"/>
                        <a:cs typeface="Poppins" panose="00000500000000000000" pitchFamily="2"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dirty="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dirty="0">
                          <a:ln>
                            <a:noFill/>
                          </a:ln>
                          <a:solidFill>
                            <a:schemeClr val="tx1"/>
                          </a:solidFill>
                          <a:effectLst/>
                          <a:latin typeface="+mn-lt"/>
                          <a:ea typeface="+mn-ea"/>
                          <a:cs typeface="Poppins"/>
                        </a:rPr>
                        <a:t>Implementation date of 24</a:t>
                      </a:r>
                      <a:r>
                        <a:rPr lang="en-GB" sz="800" b="0" i="0" u="none" strike="noStrike" kern="1200" cap="none" normalizeH="0" baseline="30000" dirty="0">
                          <a:ln>
                            <a:noFill/>
                          </a:ln>
                          <a:solidFill>
                            <a:schemeClr val="tx1"/>
                          </a:solidFill>
                          <a:effectLst/>
                          <a:latin typeface="+mn-lt"/>
                          <a:ea typeface="+mn-ea"/>
                          <a:cs typeface="Poppins"/>
                        </a:rPr>
                        <a:t>th</a:t>
                      </a:r>
                      <a:r>
                        <a:rPr lang="en-GB" sz="800" b="0" i="0" u="none" strike="noStrike" kern="1200" cap="none" normalizeH="0" baseline="0" dirty="0">
                          <a:ln>
                            <a:noFill/>
                          </a:ln>
                          <a:solidFill>
                            <a:schemeClr val="tx1"/>
                          </a:solidFill>
                          <a:effectLst/>
                          <a:latin typeface="+mn-lt"/>
                          <a:ea typeface="+mn-ea"/>
                          <a:cs typeface="Poppins"/>
                        </a:rPr>
                        <a:t> June; with a contingency implementation date of 1</a:t>
                      </a:r>
                      <a:r>
                        <a:rPr lang="en-GB" sz="800" b="0" i="0" u="none" strike="noStrike" kern="1200" cap="none" normalizeH="0" baseline="30000" dirty="0">
                          <a:ln>
                            <a:noFill/>
                          </a:ln>
                          <a:solidFill>
                            <a:schemeClr val="tx1"/>
                          </a:solidFill>
                          <a:effectLst/>
                          <a:latin typeface="+mn-lt"/>
                          <a:ea typeface="+mn-ea"/>
                          <a:cs typeface="Poppins"/>
                        </a:rPr>
                        <a:t>st</a:t>
                      </a:r>
                      <a:r>
                        <a:rPr lang="en-GB" sz="800" b="0" i="0" u="none" strike="noStrike" kern="1200" cap="none" normalizeH="0" baseline="0" dirty="0">
                          <a:ln>
                            <a:noFill/>
                          </a:ln>
                          <a:solidFill>
                            <a:schemeClr val="tx1"/>
                          </a:solidFill>
                          <a:effectLst/>
                          <a:latin typeface="+mn-lt"/>
                          <a:ea typeface="+mn-ea"/>
                          <a:cs typeface="Poppins"/>
                        </a:rPr>
                        <a:t> July</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348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auto" latinLnBrk="0" hangingPunct="1">
                        <a:lnSpc>
                          <a:spcPct val="100000"/>
                        </a:lnSpc>
                        <a:spcBef>
                          <a:spcPts val="0"/>
                        </a:spcBef>
                        <a:spcAft>
                          <a:spcPts val="0"/>
                        </a:spcAft>
                        <a:buClrTx/>
                        <a:buSzTx/>
                        <a:buNone/>
                      </a:pPr>
                      <a:r>
                        <a:rPr lang="en-GB" sz="700" b="0" i="0" u="none" strike="noStrike" kern="1200" dirty="0">
                          <a:solidFill>
                            <a:srgbClr val="000000"/>
                          </a:solidFill>
                          <a:effectLst/>
                          <a:latin typeface="Calibri"/>
                          <a:ea typeface="+mn-ea"/>
                          <a:cs typeface="Calibri"/>
                        </a:rPr>
                        <a:t>None to raise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85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 </a:t>
                      </a:r>
                      <a:r>
                        <a:rPr lang="en-US" sz="700" b="0" i="0" u="none" strike="noStrike" kern="1200" noProof="0" dirty="0">
                          <a:solidFill>
                            <a:schemeClr val="tx1"/>
                          </a:solidFill>
                          <a:effectLst/>
                          <a:latin typeface="+mn-lt"/>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4954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XRN5091 - Deferral of creation of Class change reads at transfer of ownership</a:t>
                      </a:r>
                    </a:p>
                    <a:p>
                      <a:pPr rtl="0" fontAlgn="base"/>
                      <a:r>
                        <a:rPr lang="en-US" sz="600" b="1" i="0" u="none" strike="noStrike" kern="1200" dirty="0">
                          <a:solidFill>
                            <a:schemeClr val="tx1"/>
                          </a:solidFill>
                          <a:effectLst/>
                          <a:latin typeface="+mn-lt"/>
                          <a:ea typeface="+mn-ea"/>
                          <a:cs typeface="+mn-cs"/>
                        </a:rPr>
                        <a:t>XRN5186 - MOD0701 – Aligning Capacity booking under the UNC and arrangements set out in relevant NEXAs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XRN5562 – June 23 Major Release-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330814" cy="200055"/>
          </a:xfrm>
          <a:prstGeom prst="rect">
            <a:avLst/>
          </a:prstGeom>
          <a:noFill/>
        </p:spPr>
        <p:txBody>
          <a:bodyPr wrap="none" lIns="91440" tIns="45720" rIns="91440" bIns="45720" rtlCol="0" anchor="t">
            <a:spAutoFit/>
          </a:bodyPr>
          <a:lstStyle/>
          <a:p>
            <a:r>
              <a:rPr lang="en-GB" sz="700" dirty="0"/>
              <a:t>Slide updated on 20/12/2022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05498" y="2817600"/>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pic>
        <p:nvPicPr>
          <p:cNvPr id="19" name="Picture 18">
            <a:extLst>
              <a:ext uri="{FF2B5EF4-FFF2-40B4-BE49-F238E27FC236}">
                <a16:creationId xmlns:a16="http://schemas.microsoft.com/office/drawing/2014/main" id="{A59869BA-6BFE-481C-8133-F4AD422A093E}"/>
              </a:ext>
            </a:extLst>
          </p:cNvPr>
          <p:cNvPicPr>
            <a:picLocks noChangeAspect="1"/>
          </p:cNvPicPr>
          <p:nvPr/>
        </p:nvPicPr>
        <p:blipFill>
          <a:blip r:embed="rId3"/>
          <a:stretch>
            <a:fillRect/>
          </a:stretch>
        </p:blipFill>
        <p:spPr>
          <a:xfrm>
            <a:off x="4532514" y="1508759"/>
            <a:ext cx="4320541" cy="1295646"/>
          </a:xfrm>
          <a:prstGeom prst="rect">
            <a:avLst/>
          </a:prstGeom>
        </p:spPr>
      </p:pic>
    </p:spTree>
    <p:extLst>
      <p:ext uri="{BB962C8B-B14F-4D97-AF65-F5344CB8AC3E}">
        <p14:creationId xmlns:p14="http://schemas.microsoft.com/office/powerpoint/2010/main" val="224449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normAutofit/>
          </a:bodyPr>
          <a:lstStyle/>
          <a:p>
            <a:r>
              <a:rPr lang="en-GB" sz="3200" dirty="0">
                <a:effectLst/>
                <a:latin typeface="Calibri" panose="020F0502020204030204" pitchFamily="34" charset="0"/>
                <a:ea typeface="Calibri" panose="020F0502020204030204" pitchFamily="34" charset="0"/>
                <a:cs typeface="Arial" panose="020B0604020202020204" pitchFamily="34" charset="0"/>
              </a:rPr>
              <a:t>XRN5231 Provision of a FWACV Service </a:t>
            </a:r>
            <a:endParaRPr lang="en-GB" sz="4400" dirty="0"/>
          </a:p>
        </p:txBody>
      </p:sp>
    </p:spTree>
    <p:extLst>
      <p:ext uri="{BB962C8B-B14F-4D97-AF65-F5344CB8AC3E}">
        <p14:creationId xmlns:p14="http://schemas.microsoft.com/office/powerpoint/2010/main" val="2860258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296507"/>
          <a:ext cx="9001000" cy="4276365"/>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dirty="0">
                          <a:solidFill>
                            <a:schemeClr val="bg1"/>
                          </a:solidFill>
                          <a:latin typeface="Arial"/>
                          <a:ea typeface="+mn-ea"/>
                          <a:cs typeface="Arial"/>
                        </a:rPr>
                        <a:t>January 2023</a:t>
                      </a:r>
                    </a:p>
                    <a:p>
                      <a:pPr algn="ctr"/>
                      <a:r>
                        <a:rPr lang="en-GB" sz="800" kern="1200" baseline="0" dirty="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dirty="0">
                          <a:solidFill>
                            <a:srgbClr val="FFFFFF"/>
                          </a:solidFill>
                          <a:latin typeface="Arial"/>
                          <a:cs typeface="Arial"/>
                        </a:rPr>
                        <a:t>Overall</a:t>
                      </a:r>
                      <a:r>
                        <a:rPr lang="en-GB" sz="8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dirty="0">
                          <a:solidFill>
                            <a:schemeClr val="bg1"/>
                          </a:solidFill>
                          <a:latin typeface="Arial"/>
                          <a:cs typeface="Arial"/>
                        </a:rPr>
                        <a:t>RAG</a:t>
                      </a:r>
                      <a:r>
                        <a:rPr lang="en-GB" sz="800" b="1" baseline="0" dirty="0">
                          <a:solidFill>
                            <a:schemeClr val="bg1"/>
                          </a:solidFill>
                          <a:latin typeface="Arial"/>
                          <a:cs typeface="Arial"/>
                        </a:rPr>
                        <a:t> Status</a:t>
                      </a:r>
                      <a:endParaRPr lang="en-GB" sz="8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dirty="0">
                          <a:ln>
                            <a:noFill/>
                          </a:ln>
                          <a:solidFill>
                            <a:schemeClr val="tx1"/>
                          </a:solidFill>
                          <a:effectLst/>
                          <a:latin typeface="+mn-lt"/>
                          <a:ea typeface="+mn-ea"/>
                          <a:cs typeface="+mn-cs"/>
                        </a:rPr>
                        <a:t>Overall RAG status is tracking at </a:t>
                      </a:r>
                      <a:r>
                        <a:rPr lang="en-GB" sz="700" b="1" i="0" u="none" strike="noStrike" kern="1200" cap="none" normalizeH="0" baseline="0" dirty="0">
                          <a:ln>
                            <a:noFill/>
                          </a:ln>
                          <a:solidFill>
                            <a:srgbClr val="00B050"/>
                          </a:solidFill>
                          <a:effectLst/>
                          <a:latin typeface="+mn-lt"/>
                          <a:ea typeface="+mn-ea"/>
                          <a:cs typeface="+mn-cs"/>
                        </a:rPr>
                        <a:t>Green</a:t>
                      </a:r>
                      <a:r>
                        <a:rPr lang="en-GB" sz="700" b="1" i="0" u="none" strike="noStrike" kern="1200" cap="none" normalizeH="0" baseline="0" dirty="0">
                          <a:ln>
                            <a:noFill/>
                          </a:ln>
                          <a:solidFill>
                            <a:srgbClr val="FFC000"/>
                          </a:solidFill>
                          <a:effectLst/>
                          <a:latin typeface="+mn-lt"/>
                          <a:ea typeface="+mn-ea"/>
                          <a:cs typeface="+mn-cs"/>
                        </a:rPr>
                        <a:t> </a:t>
                      </a:r>
                      <a:r>
                        <a:rPr lang="en-US" sz="700" b="0" i="0" u="none" strike="noStrike" kern="1200" cap="none" normalizeH="0" baseline="0" dirty="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dirty="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BER was approved at Change Management Committee on 13th July, CCP was signed the 19th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PIS commenced on the 1st September and till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Completed handover to BAU 28</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dirty="0">
                          <a:ln>
                            <a:noFill/>
                          </a:ln>
                          <a:solidFill>
                            <a:schemeClr val="tx1"/>
                          </a:solidFill>
                          <a:effectLst/>
                          <a:latin typeface="+mn-lt"/>
                          <a:ea typeface="+mn-ea"/>
                          <a:cs typeface="+mn-cs"/>
                        </a:rPr>
                        <a:t>FWACV passed stage Gate E 15</a:t>
                      </a:r>
                      <a:r>
                        <a:rPr lang="en-US" sz="700" b="0" i="0" u="none" strike="noStrike" kern="1200" cap="none" normalizeH="0" baseline="30000" dirty="0">
                          <a:ln>
                            <a:noFill/>
                          </a:ln>
                          <a:solidFill>
                            <a:schemeClr val="tx1"/>
                          </a:solidFill>
                          <a:effectLst/>
                          <a:latin typeface="+mn-lt"/>
                          <a:ea typeface="+mn-ea"/>
                          <a:cs typeface="+mn-cs"/>
                        </a:rPr>
                        <a:t>th</a:t>
                      </a:r>
                      <a:r>
                        <a:rPr lang="en-US" sz="700" b="0" i="0" u="none" strike="noStrike" kern="1200" cap="none" normalizeH="0" baseline="0" dirty="0">
                          <a:ln>
                            <a:noFill/>
                          </a:ln>
                          <a:solidFill>
                            <a:schemeClr val="tx1"/>
                          </a:solidFill>
                          <a:effectLst/>
                          <a:latin typeface="+mn-lt"/>
                          <a:ea typeface="+mn-ea"/>
                          <a:cs typeface="+mn-cs"/>
                        </a:rPr>
                        <a:t> December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dirty="0">
                          <a:ln>
                            <a:noFill/>
                          </a:ln>
                          <a:solidFill>
                            <a:schemeClr val="tx1"/>
                          </a:solidFill>
                          <a:effectLst/>
                          <a:highlight>
                            <a:srgbClr val="FFFFFF"/>
                          </a:highlight>
                          <a:latin typeface="+mn-lt"/>
                          <a:ea typeface="+mn-ea"/>
                          <a:cs typeface="+mn-cs"/>
                        </a:rPr>
                        <a:t>Complete closedown activities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1050" b="1" i="0" dirty="0">
                        <a:solidFill>
                          <a:srgbClr val="FF0000"/>
                        </a:solidFill>
                      </a:endParaRPr>
                    </a:p>
                    <a:p>
                      <a:endParaRPr lang="en-GB" sz="800" b="1" i="0" dirty="0">
                        <a:solidFill>
                          <a:srgbClr val="FF0000"/>
                        </a:solidFill>
                      </a:endParaRPr>
                    </a:p>
                    <a:p>
                      <a:endParaRPr lang="en-GB" sz="800" b="1" i="0" dirty="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dirty="0">
                          <a:solidFill>
                            <a:schemeClr val="tx1"/>
                          </a:solidFill>
                          <a:effectLst/>
                          <a:highlight>
                            <a:srgbClr val="FFFFFF"/>
                          </a:highlight>
                          <a:latin typeface="+mn-lt"/>
                          <a:ea typeface="+mn-ea"/>
                          <a:cs typeface="Poppins"/>
                        </a:rPr>
                        <a:t>N/a</a:t>
                      </a:r>
                      <a:endParaRPr lang="en-GB" sz="700" b="1" baseline="0" dirty="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dirty="0">
                          <a:ln>
                            <a:noFill/>
                          </a:ln>
                          <a:solidFill>
                            <a:schemeClr val="tx1"/>
                          </a:solidFill>
                          <a:effectLst/>
                          <a:latin typeface="Arial"/>
                          <a:ea typeface="Verdana"/>
                          <a:cs typeface="Arial"/>
                        </a:rPr>
                        <a:t>Forecasting costs within approved spend </a:t>
                      </a:r>
                      <a:endParaRPr lang="en-GB" sz="650" b="1"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21316463-1561-4559-BB92-64BCC1722E3C}"/>
              </a:ext>
            </a:extLst>
          </p:cNvPr>
          <p:cNvPicPr>
            <a:picLocks noChangeAspect="1"/>
          </p:cNvPicPr>
          <p:nvPr/>
        </p:nvPicPr>
        <p:blipFill>
          <a:blip r:embed="rId3"/>
          <a:stretch>
            <a:fillRect/>
          </a:stretch>
        </p:blipFill>
        <p:spPr>
          <a:xfrm>
            <a:off x="5148065" y="1131590"/>
            <a:ext cx="3816424" cy="2520280"/>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600164"/>
          </a:xfrm>
          <a:prstGeom prst="rect">
            <a:avLst/>
          </a:prstGeom>
          <a:noFill/>
        </p:spPr>
        <p:txBody>
          <a:bodyPr wrap="square" rtlCol="0">
            <a:spAutoFit/>
          </a:bodyPr>
          <a:lstStyle/>
          <a:p>
            <a:pPr marL="285750" indent="-285750">
              <a:buFont typeface="Arial" panose="020B0604020202020204" pitchFamily="34" charset="0"/>
              <a:buChar char="•"/>
            </a:pPr>
            <a:r>
              <a:rPr lang="en-GB" sz="1100" dirty="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dirty="0"/>
              <a:t>Committed spend has increased since last month by £156k (shipper </a:t>
            </a:r>
            <a:r>
              <a:rPr lang="en-GB" sz="1100" dirty="0">
                <a:highlight>
                  <a:srgbClr val="00FF00"/>
                </a:highlight>
              </a:rPr>
              <a:t>+£11k</a:t>
            </a:r>
            <a:r>
              <a:rPr lang="en-GB" sz="1100" dirty="0"/>
              <a:t>, DNs </a:t>
            </a:r>
            <a:r>
              <a:rPr lang="en-GB" sz="1100" dirty="0">
                <a:highlight>
                  <a:srgbClr val="FF0000"/>
                </a:highlight>
              </a:rPr>
              <a:t>-£168k</a:t>
            </a:r>
            <a:r>
              <a:rPr lang="en-GB" sz="1100" dirty="0"/>
              <a:t>) </a:t>
            </a:r>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88174"/>
          <a:ext cx="8605595" cy="3521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7">
            <a:extLst>
              <a:ext uri="{FF2B5EF4-FFF2-40B4-BE49-F238E27FC236}">
                <a16:creationId xmlns:a16="http://schemas.microsoft.com/office/drawing/2014/main" id="{01EFB09F-34AD-4A03-B83C-01E69BA2D0E1}"/>
              </a:ext>
            </a:extLst>
          </p:cNvPr>
          <p:cNvGraphicFramePr>
            <a:graphicFrameLocks noChangeAspect="1"/>
          </p:cNvGraphicFramePr>
          <p:nvPr>
            <p:extLst>
              <p:ext uri="{D42A27DB-BD31-4B8C-83A1-F6EECF244321}">
                <p14:modId xmlns:p14="http://schemas.microsoft.com/office/powerpoint/2010/main" val="331082492"/>
              </p:ext>
            </p:extLst>
          </p:nvPr>
        </p:nvGraphicFramePr>
        <p:xfrm>
          <a:off x="7521114" y="963537"/>
          <a:ext cx="914400" cy="806450"/>
        </p:xfrm>
        <a:graphic>
          <a:graphicData uri="http://schemas.openxmlformats.org/presentationml/2006/ole">
            <mc:AlternateContent xmlns:mc="http://schemas.openxmlformats.org/markup-compatibility/2006">
              <mc:Choice xmlns:v="urn:schemas-microsoft-com:vml" Requires="v">
                <p:oleObj name="Worksheet" showAsIcon="1" r:id="rId3" imgW="914400" imgH="806400" progId="Excel.Sheet.12">
                  <p:embed/>
                </p:oleObj>
              </mc:Choice>
              <mc:Fallback>
                <p:oleObj name="Worksheet" showAsIcon="1" r:id="rId3" imgW="914400" imgH="806400" progId="Excel.Sheet.12">
                  <p:embed/>
                  <p:pic>
                    <p:nvPicPr>
                      <p:cNvPr id="8" name="Object 7">
                        <a:extLst>
                          <a:ext uri="{FF2B5EF4-FFF2-40B4-BE49-F238E27FC236}">
                            <a16:creationId xmlns:a16="http://schemas.microsoft.com/office/drawing/2014/main" id="{01EFB09F-34AD-4A03-B83C-01E69BA2D0E1}"/>
                          </a:ext>
                        </a:extLst>
                      </p:cNvPr>
                      <p:cNvPicPr/>
                      <p:nvPr/>
                    </p:nvPicPr>
                    <p:blipFill>
                      <a:blip r:embed="rId4"/>
                      <a:stretch>
                        <a:fillRect/>
                      </a:stretch>
                    </p:blipFill>
                    <p:spPr>
                      <a:xfrm>
                        <a:off x="7521114" y="96353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DEC 2022 – NOV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dirty="0"/>
              <a:t>DECEMBER 2022</a:t>
            </a:r>
          </a:p>
        </p:txBody>
      </p:sp>
    </p:spTree>
    <p:extLst>
      <p:ext uri="{BB962C8B-B14F-4D97-AF65-F5344CB8AC3E}">
        <p14:creationId xmlns:p14="http://schemas.microsoft.com/office/powerpoint/2010/main" val="902392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4" y="353171"/>
          <a:ext cx="9072996" cy="4672052"/>
        </p:xfrm>
        <a:graphic>
          <a:graphicData uri="http://schemas.openxmlformats.org/drawingml/2006/table">
            <a:tbl>
              <a:tblPr firstRow="1" bandRow="1">
                <a:tableStyleId>{5C22544A-7EE6-4342-B048-85BDC9FD1C3A}</a:tableStyleId>
              </a:tblPr>
              <a:tblGrid>
                <a:gridCol w="985569">
                  <a:extLst>
                    <a:ext uri="{9D8B030D-6E8A-4147-A177-3AD203B41FA5}">
                      <a16:colId xmlns:a16="http://schemas.microsoft.com/office/drawing/2014/main" val="542809358"/>
                    </a:ext>
                  </a:extLst>
                </a:gridCol>
                <a:gridCol w="515101">
                  <a:extLst>
                    <a:ext uri="{9D8B030D-6E8A-4147-A177-3AD203B41FA5}">
                      <a16:colId xmlns:a16="http://schemas.microsoft.com/office/drawing/2014/main" val="4028384899"/>
                    </a:ext>
                  </a:extLst>
                </a:gridCol>
                <a:gridCol w="792088">
                  <a:extLst>
                    <a:ext uri="{9D8B030D-6E8A-4147-A177-3AD203B41FA5}">
                      <a16:colId xmlns:a16="http://schemas.microsoft.com/office/drawing/2014/main" val="2539976336"/>
                    </a:ext>
                  </a:extLst>
                </a:gridCol>
                <a:gridCol w="401832">
                  <a:extLst>
                    <a:ext uri="{9D8B030D-6E8A-4147-A177-3AD203B41FA5}">
                      <a16:colId xmlns:a16="http://schemas.microsoft.com/office/drawing/2014/main" val="133251688"/>
                    </a:ext>
                  </a:extLst>
                </a:gridCol>
                <a:gridCol w="277322">
                  <a:extLst>
                    <a:ext uri="{9D8B030D-6E8A-4147-A177-3AD203B41FA5}">
                      <a16:colId xmlns:a16="http://schemas.microsoft.com/office/drawing/2014/main" val="1682284650"/>
                    </a:ext>
                  </a:extLst>
                </a:gridCol>
                <a:gridCol w="277322">
                  <a:extLst>
                    <a:ext uri="{9D8B030D-6E8A-4147-A177-3AD203B41FA5}">
                      <a16:colId xmlns:a16="http://schemas.microsoft.com/office/drawing/2014/main" val="2792573684"/>
                    </a:ext>
                  </a:extLst>
                </a:gridCol>
                <a:gridCol w="277322">
                  <a:extLst>
                    <a:ext uri="{9D8B030D-6E8A-4147-A177-3AD203B41FA5}">
                      <a16:colId xmlns:a16="http://schemas.microsoft.com/office/drawing/2014/main" val="438433282"/>
                    </a:ext>
                  </a:extLst>
                </a:gridCol>
                <a:gridCol w="277322">
                  <a:extLst>
                    <a:ext uri="{9D8B030D-6E8A-4147-A177-3AD203B41FA5}">
                      <a16:colId xmlns:a16="http://schemas.microsoft.com/office/drawing/2014/main" val="3218376023"/>
                    </a:ext>
                  </a:extLst>
                </a:gridCol>
                <a:gridCol w="277322">
                  <a:extLst>
                    <a:ext uri="{9D8B030D-6E8A-4147-A177-3AD203B41FA5}">
                      <a16:colId xmlns:a16="http://schemas.microsoft.com/office/drawing/2014/main" val="1099884066"/>
                    </a:ext>
                  </a:extLst>
                </a:gridCol>
                <a:gridCol w="277322">
                  <a:extLst>
                    <a:ext uri="{9D8B030D-6E8A-4147-A177-3AD203B41FA5}">
                      <a16:colId xmlns:a16="http://schemas.microsoft.com/office/drawing/2014/main" val="101972404"/>
                    </a:ext>
                  </a:extLst>
                </a:gridCol>
                <a:gridCol w="277322">
                  <a:extLst>
                    <a:ext uri="{9D8B030D-6E8A-4147-A177-3AD203B41FA5}">
                      <a16:colId xmlns:a16="http://schemas.microsoft.com/office/drawing/2014/main" val="3116105998"/>
                    </a:ext>
                  </a:extLst>
                </a:gridCol>
                <a:gridCol w="277322">
                  <a:extLst>
                    <a:ext uri="{9D8B030D-6E8A-4147-A177-3AD203B41FA5}">
                      <a16:colId xmlns:a16="http://schemas.microsoft.com/office/drawing/2014/main" val="1298517402"/>
                    </a:ext>
                  </a:extLst>
                </a:gridCol>
                <a:gridCol w="277322">
                  <a:extLst>
                    <a:ext uri="{9D8B030D-6E8A-4147-A177-3AD203B41FA5}">
                      <a16:colId xmlns:a16="http://schemas.microsoft.com/office/drawing/2014/main" val="4197062541"/>
                    </a:ext>
                  </a:extLst>
                </a:gridCol>
                <a:gridCol w="277322">
                  <a:extLst>
                    <a:ext uri="{9D8B030D-6E8A-4147-A177-3AD203B41FA5}">
                      <a16:colId xmlns:a16="http://schemas.microsoft.com/office/drawing/2014/main" val="881839774"/>
                    </a:ext>
                  </a:extLst>
                </a:gridCol>
                <a:gridCol w="277322">
                  <a:extLst>
                    <a:ext uri="{9D8B030D-6E8A-4147-A177-3AD203B41FA5}">
                      <a16:colId xmlns:a16="http://schemas.microsoft.com/office/drawing/2014/main" val="3201992545"/>
                    </a:ext>
                  </a:extLst>
                </a:gridCol>
                <a:gridCol w="277322">
                  <a:extLst>
                    <a:ext uri="{9D8B030D-6E8A-4147-A177-3AD203B41FA5}">
                      <a16:colId xmlns:a16="http://schemas.microsoft.com/office/drawing/2014/main" val="772316818"/>
                    </a:ext>
                  </a:extLst>
                </a:gridCol>
                <a:gridCol w="277322">
                  <a:extLst>
                    <a:ext uri="{9D8B030D-6E8A-4147-A177-3AD203B41FA5}">
                      <a16:colId xmlns:a16="http://schemas.microsoft.com/office/drawing/2014/main" val="1510459985"/>
                    </a:ext>
                  </a:extLst>
                </a:gridCol>
                <a:gridCol w="277322">
                  <a:extLst>
                    <a:ext uri="{9D8B030D-6E8A-4147-A177-3AD203B41FA5}">
                      <a16:colId xmlns:a16="http://schemas.microsoft.com/office/drawing/2014/main" val="2788497068"/>
                    </a:ext>
                  </a:extLst>
                </a:gridCol>
                <a:gridCol w="277322">
                  <a:extLst>
                    <a:ext uri="{9D8B030D-6E8A-4147-A177-3AD203B41FA5}">
                      <a16:colId xmlns:a16="http://schemas.microsoft.com/office/drawing/2014/main" val="3337496382"/>
                    </a:ext>
                  </a:extLst>
                </a:gridCol>
                <a:gridCol w="277322">
                  <a:extLst>
                    <a:ext uri="{9D8B030D-6E8A-4147-A177-3AD203B41FA5}">
                      <a16:colId xmlns:a16="http://schemas.microsoft.com/office/drawing/2014/main" val="2966851419"/>
                    </a:ext>
                  </a:extLst>
                </a:gridCol>
                <a:gridCol w="277322">
                  <a:extLst>
                    <a:ext uri="{9D8B030D-6E8A-4147-A177-3AD203B41FA5}">
                      <a16:colId xmlns:a16="http://schemas.microsoft.com/office/drawing/2014/main" val="3827292974"/>
                    </a:ext>
                  </a:extLst>
                </a:gridCol>
                <a:gridCol w="277322">
                  <a:extLst>
                    <a:ext uri="{9D8B030D-6E8A-4147-A177-3AD203B41FA5}">
                      <a16:colId xmlns:a16="http://schemas.microsoft.com/office/drawing/2014/main" val="323130426"/>
                    </a:ext>
                  </a:extLst>
                </a:gridCol>
                <a:gridCol w="277322">
                  <a:extLst>
                    <a:ext uri="{9D8B030D-6E8A-4147-A177-3AD203B41FA5}">
                      <a16:colId xmlns:a16="http://schemas.microsoft.com/office/drawing/2014/main" val="125567043"/>
                    </a:ext>
                  </a:extLst>
                </a:gridCol>
                <a:gridCol w="277322">
                  <a:extLst>
                    <a:ext uri="{9D8B030D-6E8A-4147-A177-3AD203B41FA5}">
                      <a16:colId xmlns:a16="http://schemas.microsoft.com/office/drawing/2014/main" val="2083585492"/>
                    </a:ext>
                  </a:extLst>
                </a:gridCol>
                <a:gridCol w="277322">
                  <a:extLst>
                    <a:ext uri="{9D8B030D-6E8A-4147-A177-3AD203B41FA5}">
                      <a16:colId xmlns:a16="http://schemas.microsoft.com/office/drawing/2014/main" val="4205484910"/>
                    </a:ext>
                  </a:extLst>
                </a:gridCol>
                <a:gridCol w="277322">
                  <a:extLst>
                    <a:ext uri="{9D8B030D-6E8A-4147-A177-3AD203B41FA5}">
                      <a16:colId xmlns:a16="http://schemas.microsoft.com/office/drawing/2014/main" val="3137093587"/>
                    </a:ext>
                  </a:extLst>
                </a:gridCol>
                <a:gridCol w="277322">
                  <a:extLst>
                    <a:ext uri="{9D8B030D-6E8A-4147-A177-3AD203B41FA5}">
                      <a16:colId xmlns:a16="http://schemas.microsoft.com/office/drawing/2014/main" val="3377492555"/>
                    </a:ext>
                  </a:extLst>
                </a:gridCol>
              </a:tblGrid>
              <a:tr h="498492">
                <a:tc rowSpan="2" gridSpan="3">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rowSpan="2" hMerge="1">
                  <a:txBody>
                    <a:bodyPr/>
                    <a:lstStyle/>
                    <a:p>
                      <a:pPr algn="ctr"/>
                      <a:endParaRPr lang="en-GB" sz="800" dirty="0">
                        <a:latin typeface="+mn-lt"/>
                      </a:endParaRPr>
                    </a:p>
                  </a:txBody>
                  <a:tcPr marL="83127" marR="83127" anchor="ctr">
                    <a:solidFill>
                      <a:schemeClr val="accent1">
                        <a:lumMod val="75000"/>
                      </a:schemeClr>
                    </a:solidFill>
                  </a:tcPr>
                </a:tc>
                <a:tc gridSpan="12">
                  <a:txBody>
                    <a:bodyPr/>
                    <a:lstStyle/>
                    <a:p>
                      <a:pPr algn="ctr"/>
                      <a:r>
                        <a:rPr lang="en-GB" sz="600" dirty="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dirty="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dirty="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600" b="0" dirty="0">
                          <a:solidFill>
                            <a:schemeClr val="bg1"/>
                          </a:solidFill>
                          <a:latin typeface="+mn-lt"/>
                        </a:rPr>
                        <a:t>Jan </a:t>
                      </a:r>
                    </a:p>
                  </a:txBody>
                  <a:tcPr vert="vert270" anchor="ctr">
                    <a:solidFill>
                      <a:schemeClr val="bg1">
                        <a:lumMod val="65000"/>
                      </a:schemeClr>
                    </a:solidFill>
                  </a:tcPr>
                </a:tc>
                <a:tc>
                  <a:txBody>
                    <a:bodyPr/>
                    <a:lstStyle/>
                    <a:p>
                      <a:pPr algn="ctr"/>
                      <a:r>
                        <a:rPr lang="en-GB" sz="600" b="0" dirty="0">
                          <a:solidFill>
                            <a:schemeClr val="bg1"/>
                          </a:solidFill>
                          <a:latin typeface="+mn-lt"/>
                        </a:rPr>
                        <a:t>Feb</a:t>
                      </a:r>
                    </a:p>
                  </a:txBody>
                  <a:tcPr vert="vert270" anchor="ctr">
                    <a:solidFill>
                      <a:schemeClr val="bg1">
                        <a:lumMod val="65000"/>
                      </a:schemeClr>
                    </a:solidFill>
                  </a:tcPr>
                </a:tc>
                <a:tc>
                  <a:txBody>
                    <a:bodyPr/>
                    <a:lstStyle/>
                    <a:p>
                      <a:pPr algn="ctr"/>
                      <a:r>
                        <a:rPr lang="en-GB" sz="600" b="0" dirty="0">
                          <a:solidFill>
                            <a:schemeClr val="bg1"/>
                          </a:solidFill>
                          <a:latin typeface="+mn-lt"/>
                        </a:rPr>
                        <a:t>Mar</a:t>
                      </a:r>
                    </a:p>
                  </a:txBody>
                  <a:tcPr vert="vert270" anchor="ctr">
                    <a:solidFill>
                      <a:schemeClr val="bg1">
                        <a:lumMod val="65000"/>
                      </a:schemeClr>
                    </a:solidFill>
                  </a:tcPr>
                </a:tc>
                <a:tc>
                  <a:txBody>
                    <a:bodyPr/>
                    <a:lstStyle/>
                    <a:p>
                      <a:pPr algn="ctr"/>
                      <a:r>
                        <a:rPr lang="en-GB" sz="600" b="0" dirty="0">
                          <a:solidFill>
                            <a:schemeClr val="bg1"/>
                          </a:solidFill>
                          <a:latin typeface="+mn-lt"/>
                        </a:rPr>
                        <a:t>Apr</a:t>
                      </a:r>
                    </a:p>
                  </a:txBody>
                  <a:tcPr vert="vert270" anchor="ctr">
                    <a:solidFill>
                      <a:schemeClr val="bg1">
                        <a:lumMod val="65000"/>
                      </a:schemeClr>
                    </a:solidFill>
                  </a:tcPr>
                </a:tc>
                <a:tc>
                  <a:txBody>
                    <a:bodyPr/>
                    <a:lstStyle/>
                    <a:p>
                      <a:pPr algn="ctr"/>
                      <a:r>
                        <a:rPr lang="en-GB" sz="600" b="0" dirty="0">
                          <a:solidFill>
                            <a:schemeClr val="bg1"/>
                          </a:solidFill>
                          <a:latin typeface="+mn-lt"/>
                        </a:rPr>
                        <a:t>May</a:t>
                      </a:r>
                    </a:p>
                  </a:txBody>
                  <a:tcPr vert="vert270" anchor="ctr">
                    <a:solidFill>
                      <a:schemeClr val="bg1">
                        <a:lumMod val="65000"/>
                      </a:schemeClr>
                    </a:solidFill>
                  </a:tcPr>
                </a:tc>
                <a:tc>
                  <a:txBody>
                    <a:bodyPr/>
                    <a:lstStyle/>
                    <a:p>
                      <a:pPr algn="ctr"/>
                      <a:r>
                        <a:rPr lang="en-GB" sz="600" b="0" dirty="0">
                          <a:solidFill>
                            <a:schemeClr val="bg1"/>
                          </a:solidFill>
                          <a:latin typeface="+mn-lt"/>
                        </a:rPr>
                        <a:t>Jun</a:t>
                      </a:r>
                    </a:p>
                  </a:txBody>
                  <a:tcPr vert="vert270" anchor="ctr">
                    <a:solidFill>
                      <a:schemeClr val="bg1">
                        <a:lumMod val="65000"/>
                      </a:schemeClr>
                    </a:solidFill>
                  </a:tcPr>
                </a:tc>
                <a:tc>
                  <a:txBody>
                    <a:bodyPr/>
                    <a:lstStyle/>
                    <a:p>
                      <a:pPr algn="ctr"/>
                      <a:r>
                        <a:rPr lang="en-GB" sz="600" b="0" dirty="0">
                          <a:solidFill>
                            <a:schemeClr val="bg1"/>
                          </a:solidFill>
                          <a:latin typeface="+mn-lt"/>
                        </a:rPr>
                        <a:t>Jul</a:t>
                      </a:r>
                    </a:p>
                  </a:txBody>
                  <a:tcPr vert="vert270" anchor="ctr">
                    <a:solidFill>
                      <a:schemeClr val="bg1">
                        <a:lumMod val="65000"/>
                      </a:schemeClr>
                    </a:solidFill>
                  </a:tcPr>
                </a:tc>
                <a:tc>
                  <a:txBody>
                    <a:bodyPr/>
                    <a:lstStyle/>
                    <a:p>
                      <a:pPr algn="ctr"/>
                      <a:r>
                        <a:rPr lang="en-GB" sz="600" b="0" dirty="0">
                          <a:solidFill>
                            <a:schemeClr val="bg1"/>
                          </a:solidFill>
                          <a:latin typeface="+mn-lt"/>
                        </a:rPr>
                        <a:t>Aug</a:t>
                      </a:r>
                    </a:p>
                  </a:txBody>
                  <a:tcPr vert="vert270" anchor="ctr">
                    <a:solidFill>
                      <a:schemeClr val="bg1">
                        <a:lumMod val="65000"/>
                      </a:schemeClr>
                    </a:solidFill>
                  </a:tcPr>
                </a:tc>
                <a:tc>
                  <a:txBody>
                    <a:bodyPr/>
                    <a:lstStyle/>
                    <a:p>
                      <a:pPr algn="ctr"/>
                      <a:r>
                        <a:rPr lang="en-GB" sz="600" b="0" dirty="0">
                          <a:solidFill>
                            <a:schemeClr val="bg1"/>
                          </a:solidFill>
                          <a:latin typeface="+mn-lt"/>
                        </a:rPr>
                        <a:t>Sep</a:t>
                      </a:r>
                    </a:p>
                  </a:txBody>
                  <a:tcPr vert="vert270" anchor="ctr">
                    <a:solidFill>
                      <a:schemeClr val="bg1">
                        <a:lumMod val="65000"/>
                      </a:schemeClr>
                    </a:solidFill>
                  </a:tcPr>
                </a:tc>
                <a:tc>
                  <a:txBody>
                    <a:bodyPr/>
                    <a:lstStyle/>
                    <a:p>
                      <a:pPr algn="ctr"/>
                      <a:r>
                        <a:rPr lang="en-GB" sz="600" b="0" dirty="0">
                          <a:solidFill>
                            <a:schemeClr val="bg1"/>
                          </a:solidFill>
                          <a:latin typeface="+mn-lt"/>
                        </a:rPr>
                        <a:t>Oct</a:t>
                      </a:r>
                    </a:p>
                  </a:txBody>
                  <a:tcPr vert="vert270" anchor="ctr">
                    <a:solidFill>
                      <a:schemeClr val="bg1">
                        <a:lumMod val="65000"/>
                      </a:schemeClr>
                    </a:solidFill>
                  </a:tcPr>
                </a:tc>
                <a:tc>
                  <a:txBody>
                    <a:bodyPr/>
                    <a:lstStyle/>
                    <a:p>
                      <a:pPr algn="ctr"/>
                      <a:r>
                        <a:rPr lang="en-GB" sz="600" b="0" dirty="0">
                          <a:solidFill>
                            <a:schemeClr val="bg1"/>
                          </a:solidFill>
                          <a:latin typeface="+mn-lt"/>
                        </a:rPr>
                        <a:t>Nov</a:t>
                      </a:r>
                    </a:p>
                  </a:txBody>
                  <a:tcPr vert="vert270" anchor="ctr">
                    <a:solidFill>
                      <a:schemeClr val="bg1">
                        <a:lumMod val="65000"/>
                      </a:schemeClr>
                    </a:solidFill>
                  </a:tcPr>
                </a:tc>
                <a:tc>
                  <a:txBody>
                    <a:bodyPr/>
                    <a:lstStyle/>
                    <a:p>
                      <a:pPr algn="ctr"/>
                      <a:r>
                        <a:rPr lang="en-GB" sz="600" b="0" dirty="0">
                          <a:solidFill>
                            <a:schemeClr val="bg1"/>
                          </a:solidFill>
                          <a:latin typeface="+mn-lt"/>
                        </a:rPr>
                        <a:t>Dec</a:t>
                      </a:r>
                    </a:p>
                  </a:txBody>
                  <a:tcPr vert="vert270" anchor="ctr">
                    <a:solidFill>
                      <a:schemeClr val="bg1">
                        <a:lumMod val="65000"/>
                      </a:schemeClr>
                    </a:solidFill>
                  </a:tcPr>
                </a:tc>
                <a:tc>
                  <a:txBody>
                    <a:bodyPr/>
                    <a:lstStyle/>
                    <a:p>
                      <a:pPr algn="ctr"/>
                      <a:r>
                        <a:rPr lang="en-GB" sz="600" b="0" dirty="0">
                          <a:solidFill>
                            <a:schemeClr val="bg1"/>
                          </a:solidFill>
                          <a:latin typeface="+mn-lt"/>
                        </a:rPr>
                        <a:t>Jan </a:t>
                      </a:r>
                    </a:p>
                  </a:txBody>
                  <a:tcPr vert="vert270" anchor="ctr">
                    <a:solidFill>
                      <a:schemeClr val="bg1">
                        <a:lumMod val="65000"/>
                      </a:schemeClr>
                    </a:solidFill>
                  </a:tcPr>
                </a:tc>
                <a:tc>
                  <a:txBody>
                    <a:bodyPr/>
                    <a:lstStyle/>
                    <a:p>
                      <a:pPr algn="ctr"/>
                      <a:r>
                        <a:rPr lang="en-GB" sz="600" b="0" dirty="0">
                          <a:solidFill>
                            <a:schemeClr val="bg1"/>
                          </a:solidFill>
                          <a:latin typeface="+mn-lt"/>
                        </a:rPr>
                        <a:t>Feb</a:t>
                      </a:r>
                    </a:p>
                  </a:txBody>
                  <a:tcPr vert="vert270" anchor="ctr">
                    <a:solidFill>
                      <a:schemeClr val="bg1">
                        <a:lumMod val="65000"/>
                      </a:schemeClr>
                    </a:solidFill>
                  </a:tcPr>
                </a:tc>
                <a:tc>
                  <a:txBody>
                    <a:bodyPr/>
                    <a:lstStyle/>
                    <a:p>
                      <a:pPr algn="ctr"/>
                      <a:r>
                        <a:rPr lang="en-GB" sz="600" b="0" dirty="0">
                          <a:solidFill>
                            <a:schemeClr val="bg1"/>
                          </a:solidFill>
                          <a:latin typeface="+mn-lt"/>
                        </a:rPr>
                        <a:t>Mar</a:t>
                      </a:r>
                    </a:p>
                  </a:txBody>
                  <a:tcPr vert="vert270" anchor="ctr">
                    <a:solidFill>
                      <a:schemeClr val="bg1">
                        <a:lumMod val="65000"/>
                      </a:schemeClr>
                    </a:solidFill>
                  </a:tcPr>
                </a:tc>
                <a:tc>
                  <a:txBody>
                    <a:bodyPr/>
                    <a:lstStyle/>
                    <a:p>
                      <a:pPr algn="ctr"/>
                      <a:r>
                        <a:rPr lang="en-GB" sz="600" b="0" dirty="0">
                          <a:solidFill>
                            <a:schemeClr val="bg1"/>
                          </a:solidFill>
                          <a:latin typeface="+mn-lt"/>
                        </a:rPr>
                        <a:t>Apr</a:t>
                      </a:r>
                    </a:p>
                  </a:txBody>
                  <a:tcPr vert="vert270" anchor="ctr">
                    <a:solidFill>
                      <a:schemeClr val="bg1">
                        <a:lumMod val="65000"/>
                      </a:schemeClr>
                    </a:solidFill>
                  </a:tcPr>
                </a:tc>
                <a:tc>
                  <a:txBody>
                    <a:bodyPr/>
                    <a:lstStyle/>
                    <a:p>
                      <a:pPr algn="ctr"/>
                      <a:r>
                        <a:rPr lang="en-GB" sz="600" b="0" dirty="0">
                          <a:solidFill>
                            <a:schemeClr val="bg1"/>
                          </a:solidFill>
                          <a:latin typeface="+mn-lt"/>
                        </a:rPr>
                        <a:t>May</a:t>
                      </a:r>
                    </a:p>
                  </a:txBody>
                  <a:tcPr vert="vert270" anchor="ctr">
                    <a:solidFill>
                      <a:schemeClr val="bg1">
                        <a:lumMod val="65000"/>
                      </a:schemeClr>
                    </a:solidFill>
                  </a:tcPr>
                </a:tc>
                <a:tc>
                  <a:txBody>
                    <a:bodyPr/>
                    <a:lstStyle/>
                    <a:p>
                      <a:pPr algn="ctr"/>
                      <a:r>
                        <a:rPr lang="en-GB" sz="600" b="0" dirty="0">
                          <a:solidFill>
                            <a:schemeClr val="bg1"/>
                          </a:solidFill>
                          <a:latin typeface="+mn-lt"/>
                        </a:rPr>
                        <a:t>Jun</a:t>
                      </a:r>
                    </a:p>
                  </a:txBody>
                  <a:tcPr vert="vert270" anchor="ctr">
                    <a:solidFill>
                      <a:schemeClr val="bg1">
                        <a:lumMod val="65000"/>
                      </a:schemeClr>
                    </a:solidFill>
                  </a:tcPr>
                </a:tc>
                <a:tc>
                  <a:txBody>
                    <a:bodyPr/>
                    <a:lstStyle/>
                    <a:p>
                      <a:pPr algn="ctr"/>
                      <a:r>
                        <a:rPr lang="en-GB" sz="600" b="0" dirty="0">
                          <a:solidFill>
                            <a:schemeClr val="bg1"/>
                          </a:solidFill>
                          <a:latin typeface="+mn-lt"/>
                        </a:rPr>
                        <a:t>Jul</a:t>
                      </a:r>
                    </a:p>
                  </a:txBody>
                  <a:tcPr vert="vert270" anchor="ctr">
                    <a:solidFill>
                      <a:schemeClr val="bg1">
                        <a:lumMod val="65000"/>
                      </a:schemeClr>
                    </a:solidFill>
                  </a:tcPr>
                </a:tc>
                <a:tc>
                  <a:txBody>
                    <a:bodyPr/>
                    <a:lstStyle/>
                    <a:p>
                      <a:pPr algn="ctr"/>
                      <a:r>
                        <a:rPr lang="en-GB" sz="600" b="0" dirty="0">
                          <a:solidFill>
                            <a:schemeClr val="bg1"/>
                          </a:solidFill>
                          <a:latin typeface="+mn-lt"/>
                        </a:rPr>
                        <a:t>Aug</a:t>
                      </a:r>
                    </a:p>
                  </a:txBody>
                  <a:tcPr vert="vert270" anchor="ctr">
                    <a:solidFill>
                      <a:schemeClr val="bg1">
                        <a:lumMod val="65000"/>
                      </a:schemeClr>
                    </a:solidFill>
                  </a:tcPr>
                </a:tc>
                <a:tc>
                  <a:txBody>
                    <a:bodyPr/>
                    <a:lstStyle/>
                    <a:p>
                      <a:pPr algn="ctr"/>
                      <a:r>
                        <a:rPr lang="en-GB" sz="600" b="0" dirty="0">
                          <a:solidFill>
                            <a:schemeClr val="bg1"/>
                          </a:solidFill>
                          <a:latin typeface="+mn-lt"/>
                        </a:rPr>
                        <a:t>Sep</a:t>
                      </a:r>
                    </a:p>
                  </a:txBody>
                  <a:tcPr vert="vert270" anchor="ctr">
                    <a:solidFill>
                      <a:schemeClr val="bg1">
                        <a:lumMod val="65000"/>
                      </a:schemeClr>
                    </a:solidFill>
                  </a:tcPr>
                </a:tc>
                <a:tc>
                  <a:txBody>
                    <a:bodyPr/>
                    <a:lstStyle/>
                    <a:p>
                      <a:pPr algn="ctr"/>
                      <a:r>
                        <a:rPr lang="en-GB" sz="600" dirty="0">
                          <a:solidFill>
                            <a:schemeClr val="bg1"/>
                          </a:solidFill>
                          <a:latin typeface="+mn-lt"/>
                        </a:rPr>
                        <a:t>Oct</a:t>
                      </a:r>
                    </a:p>
                  </a:txBody>
                  <a:tcPr vert="vert270" anchor="ctr">
                    <a:solidFill>
                      <a:schemeClr val="bg1">
                        <a:lumMod val="65000"/>
                      </a:schemeClr>
                    </a:solidFill>
                  </a:tcPr>
                </a:tc>
                <a:tc>
                  <a:txBody>
                    <a:bodyPr/>
                    <a:lstStyle/>
                    <a:p>
                      <a:pPr algn="ctr"/>
                      <a:r>
                        <a:rPr lang="en-GB" sz="600" dirty="0">
                          <a:solidFill>
                            <a:schemeClr val="bg1"/>
                          </a:solidFill>
                          <a:latin typeface="+mn-lt"/>
                        </a:rPr>
                        <a:t>Nov</a:t>
                      </a:r>
                    </a:p>
                  </a:txBody>
                  <a:tcPr vert="vert270" anchor="ctr">
                    <a:solidFill>
                      <a:schemeClr val="bg1">
                        <a:lumMod val="65000"/>
                      </a:schemeClr>
                    </a:solidFill>
                  </a:tcPr>
                </a:tc>
                <a:tc>
                  <a:txBody>
                    <a:bodyPr/>
                    <a:lstStyle/>
                    <a:p>
                      <a:pPr algn="ctr"/>
                      <a:r>
                        <a:rPr lang="en-GB" sz="600" dirty="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756063">
                <a:tc rowSpan="4">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dirty="0">
                          <a:solidFill>
                            <a:schemeClr val="bg1"/>
                          </a:solidFill>
                          <a:latin typeface="Arial" panose="020B0604020202020204" pitchFamily="34" charset="0"/>
                          <a:cs typeface="Arial" panose="020B0604020202020204" pitchFamily="34" charset="0"/>
                        </a:rPr>
                        <a:t>XRN5455 </a:t>
                      </a:r>
                    </a:p>
                    <a:p>
                      <a:pPr algn="ctr"/>
                      <a:r>
                        <a:rPr lang="en-GB" sz="500" b="0" dirty="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720080">
                <a:tc vMerge="1">
                  <a:txBody>
                    <a:bodyPr/>
                    <a:lstStyle/>
                    <a:p>
                      <a:endParaRPr lang="en-GB"/>
                    </a:p>
                  </a:txBody>
                  <a:tcPr/>
                </a:tc>
                <a:tc>
                  <a:txBody>
                    <a:bodyPr/>
                    <a:lstStyle/>
                    <a:p>
                      <a:pPr algn="ctr"/>
                      <a:r>
                        <a:rPr lang="en-GB" sz="6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6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XRN5231</a:t>
                      </a:r>
                    </a:p>
                    <a:p>
                      <a:pPr algn="ctr"/>
                      <a:r>
                        <a:rPr lang="en-GB" sz="500" b="0" dirty="0">
                          <a:solidFill>
                            <a:schemeClr val="bg1"/>
                          </a:solidFill>
                          <a:latin typeface="Arial" panose="020B0604020202020204" pitchFamily="34" charset="0"/>
                          <a:cs typeface="Arial" panose="020B0604020202020204" pitchFamily="34" charset="0"/>
                        </a:rPr>
                        <a:t>Flow Weighted Average CV</a:t>
                      </a:r>
                    </a:p>
                    <a:p>
                      <a:pPr algn="ctr"/>
                      <a:r>
                        <a:rPr lang="en-GB" sz="500" b="0" dirty="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extLst>
                  <a:ext uri="{0D108BD9-81ED-4DB2-BD59-A6C34878D82A}">
                    <a16:rowId xmlns:a16="http://schemas.microsoft.com/office/drawing/2014/main" val="4289301108"/>
                  </a:ext>
                </a:extLst>
              </a:tr>
              <a:tr h="720080">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a:t>
                      </a:r>
                      <a:r>
                        <a:rPr lang="en-GB" sz="600" b="0">
                          <a:solidFill>
                            <a:schemeClr val="bg1"/>
                          </a:solidFill>
                          <a:latin typeface="Arial" panose="020B0604020202020204" pitchFamily="34" charset="0"/>
                          <a:cs typeface="Arial" panose="020B0604020202020204" pitchFamily="34" charset="0"/>
                        </a:rPr>
                        <a:t>Sustain </a:t>
                      </a:r>
                    </a:p>
                    <a:p>
                      <a:pPr algn="ctr"/>
                      <a:r>
                        <a:rPr lang="en-GB" sz="600" b="0">
                          <a:solidFill>
                            <a:schemeClr val="bg1"/>
                          </a:solidFill>
                          <a:latin typeface="Arial" panose="020B0604020202020204" pitchFamily="34" charset="0"/>
                          <a:cs typeface="Arial" panose="020B0604020202020204" pitchFamily="34" charset="0"/>
                        </a:rPr>
                        <a:t>Yr </a:t>
                      </a:r>
                      <a:r>
                        <a:rPr lang="en-GB" sz="600" b="0" dirty="0">
                          <a:solidFill>
                            <a:schemeClr val="bg1"/>
                          </a:solidFill>
                          <a:latin typeface="Arial" panose="020B0604020202020204" pitchFamily="34" charset="0"/>
                          <a:cs typeface="Arial" panose="020B0604020202020204" pitchFamily="34" charset="0"/>
                        </a:rPr>
                        <a:t>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744704">
                <a:tc vMerge="1">
                  <a:txBody>
                    <a:bodyPr/>
                    <a:lstStyle/>
                    <a:p>
                      <a:endParaRPr lang="en-GB" sz="600" dirty="0">
                        <a:latin typeface="+mj-lt"/>
                      </a:endParaRPr>
                    </a:p>
                  </a:txBody>
                  <a:tcPr/>
                </a:tc>
                <a:tc>
                  <a:txBody>
                    <a:bodyPr/>
                    <a:lstStyle/>
                    <a:p>
                      <a:pPr algn="ctr"/>
                      <a:r>
                        <a:rPr lang="en-GB" sz="600" b="0" dirty="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dirty="0">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 +</a:t>
                      </a:r>
                    </a:p>
                    <a:p>
                      <a:pPr algn="ctr"/>
                      <a:endParaRPr lang="en-GB" sz="500" b="1"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r h="934637">
                <a:tc>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6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dirty="0">
                          <a:solidFill>
                            <a:schemeClr val="bg1"/>
                          </a:solidFill>
                          <a:latin typeface="Arial" panose="020B0604020202020204" pitchFamily="34" charset="0"/>
                          <a:ea typeface="+mn-ea"/>
                          <a:cs typeface="Arial" panose="020B0604020202020204" pitchFamily="34" charset="0"/>
                        </a:rPr>
                        <a:t>XRN5579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a:t>
                      </a:r>
                      <a:endParaRPr lang="en-GB" sz="500" b="1" kern="1200" dirty="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dirty="0">
                          <a:solidFill>
                            <a:schemeClr val="bg1"/>
                          </a:solidFill>
                          <a:latin typeface="Arial" panose="020B0604020202020204" pitchFamily="34" charset="0"/>
                          <a:ea typeface="+mn-ea"/>
                          <a:cs typeface="Arial" panose="020B0604020202020204" pitchFamily="34" charset="0"/>
                        </a:rPr>
                        <a:t> </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tx2">
                        <a:lumMod val="20000"/>
                        <a:lumOff val="80000"/>
                      </a:schemeClr>
                    </a:solidFill>
                  </a:tcPr>
                </a:tc>
                <a:extLst>
                  <a:ext uri="{0D108BD9-81ED-4DB2-BD59-A6C34878D82A}">
                    <a16:rowId xmlns:a16="http://schemas.microsoft.com/office/drawing/2014/main" val="3645515431"/>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2022 </a:t>
            </a:r>
            <a:r>
              <a:rPr lang="en-US" sz="1100" b="1">
                <a:latin typeface="+mj-lt"/>
              </a:rPr>
              <a:t>– 2024</a:t>
            </a:r>
            <a:endParaRPr lang="en-US" sz="1100" b="1" dirty="0">
              <a:latin typeface="+mj-lt"/>
            </a:endParaRPr>
          </a:p>
        </p:txBody>
      </p:sp>
      <p:sp>
        <p:nvSpPr>
          <p:cNvPr id="37" name="Rectangle 36">
            <a:extLst>
              <a:ext uri="{FF2B5EF4-FFF2-40B4-BE49-F238E27FC236}">
                <a16:creationId xmlns:a16="http://schemas.microsoft.com/office/drawing/2014/main" id="{C39F9791-B8C4-4BF7-99A0-BAEFDB72DF6F}"/>
              </a:ext>
            </a:extLst>
          </p:cNvPr>
          <p:cNvSpPr/>
          <p:nvPr/>
        </p:nvSpPr>
        <p:spPr>
          <a:xfrm>
            <a:off x="2363231" y="1951235"/>
            <a:ext cx="355591" cy="67243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792070" y="1172803"/>
            <a:ext cx="0" cy="3847219"/>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53109" y="3479093"/>
            <a:ext cx="6784135"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8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Oct 22 to Oct 24 </a:t>
            </a:r>
            <a:r>
              <a:rPr lang="en-GB" sz="800" b="1" dirty="0">
                <a:solidFill>
                  <a:srgbClr val="FFFFFF"/>
                </a:solidFill>
                <a:latin typeface="Arial" panose="020B0604020202020204" pitchFamily="34" charset="0"/>
              </a:rPr>
              <a:t>Dec</a:t>
            </a:r>
            <a:endParaRPr lang="en-GB" sz="800" b="1" dirty="0">
              <a:latin typeface="Arial" panose="020B0604020202020204" pitchFamily="34" charset="0"/>
            </a:endParaRP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0935450-E2F3-48DF-ACDF-FCEE44843D6C}"/>
              </a:ext>
            </a:extLst>
          </p:cNvPr>
          <p:cNvSpPr/>
          <p:nvPr/>
        </p:nvSpPr>
        <p:spPr>
          <a:xfrm>
            <a:off x="2353109" y="1172803"/>
            <a:ext cx="367997" cy="74249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Nov 22</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E12FC4A-72C3-4E9F-9632-21CBD67F3508}"/>
              </a:ext>
            </a:extLst>
          </p:cNvPr>
          <p:cNvSpPr/>
          <p:nvPr/>
        </p:nvSpPr>
        <p:spPr>
          <a:xfrm>
            <a:off x="2340881" y="2650820"/>
            <a:ext cx="380226" cy="672437"/>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endPar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Oct 22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to </a:t>
            </a:r>
          </a:p>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Jan 23</a:t>
            </a: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3F75B7E-B7DA-4B3C-9C70-5EFE833E07E6}"/>
              </a:ext>
            </a:extLst>
          </p:cNvPr>
          <p:cNvSpPr/>
          <p:nvPr/>
        </p:nvSpPr>
        <p:spPr>
          <a:xfrm>
            <a:off x="2340881" y="4344554"/>
            <a:ext cx="934973"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dirty="0">
                <a:solidFill>
                  <a:schemeClr val="bg1"/>
                </a:solidFill>
                <a:latin typeface="Arial" panose="020B0604020202020204" pitchFamily="34" charset="0"/>
                <a:ea typeface="Verdana" panose="020B0604030504040204" pitchFamily="34" charset="0"/>
                <a:cs typeface="Arial" panose="020B0604020202020204" pitchFamily="34" charset="0"/>
              </a:rPr>
              <a:t> </a:t>
            </a:r>
          </a:p>
          <a:p>
            <a:pPr algn="ctr"/>
            <a:r>
              <a:rPr lang="en-US" sz="700" b="1" dirty="0">
                <a:solidFill>
                  <a:schemeClr val="bg1"/>
                </a:solidFill>
                <a:latin typeface="Arial" panose="020B0604020202020204" pitchFamily="34" charset="0"/>
                <a:ea typeface="Verdana" panose="020B0604030504040204" pitchFamily="34" charset="0"/>
                <a:cs typeface="Arial" panose="020B0604020202020204" pitchFamily="34" charset="0"/>
              </a:rPr>
              <a:t>Jan 23 to </a:t>
            </a:r>
            <a:r>
              <a:rPr lang="en-GB" sz="700" b="1" dirty="0">
                <a:solidFill>
                  <a:schemeClr val="bg1"/>
                </a:solidFill>
                <a:latin typeface="Arial" panose="020B0604020202020204" pitchFamily="34" charset="0"/>
                <a:ea typeface="Verdana" panose="020B0604030504040204" pitchFamily="34" charset="0"/>
                <a:cs typeface="Arial" panose="020B0604020202020204" pitchFamily="34" charset="0"/>
              </a:rPr>
              <a:t>Mar 23 </a:t>
            </a:r>
            <a:endParaRPr lang="en-GB" sz="700" b="1" dirty="0">
              <a:solidFill>
                <a:schemeClr val="bg1"/>
              </a:solidFill>
              <a:latin typeface="Arial" panose="020B0604020202020204" pitchFamily="34" charset="0"/>
            </a:endParaRPr>
          </a:p>
          <a:p>
            <a:pPr algn="ctr"/>
            <a:endParaRPr lang="en-US" sz="5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2141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normAutofit/>
          </a:bodyPr>
          <a:lstStyle/>
          <a:p>
            <a:r>
              <a:rPr lang="en-GB" sz="3200" dirty="0">
                <a:latin typeface="Calibri" panose="020F0502020204030204" pitchFamily="34" charset="0"/>
                <a:ea typeface="Calibri" panose="020F0502020204030204" pitchFamily="34" charset="0"/>
              </a:rPr>
              <a:t>CMS</a:t>
            </a:r>
            <a:r>
              <a:rPr lang="en-GB" sz="3200" dirty="0">
                <a:effectLst/>
                <a:latin typeface="Calibri" panose="020F0502020204030204" pitchFamily="34" charset="0"/>
                <a:ea typeface="Calibri" panose="020F0502020204030204" pitchFamily="34" charset="0"/>
                <a:cs typeface="Arial" panose="020B0604020202020204" pitchFamily="34" charset="0"/>
              </a:rPr>
              <a:t> Rebuild Update</a:t>
            </a:r>
            <a:endParaRPr lang="en-GB" sz="4400" dirty="0"/>
          </a:p>
        </p:txBody>
      </p:sp>
    </p:spTree>
    <p:extLst>
      <p:ext uri="{BB962C8B-B14F-4D97-AF65-F5344CB8AC3E}">
        <p14:creationId xmlns:p14="http://schemas.microsoft.com/office/powerpoint/2010/main" val="440130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dirty="0">
              <a:latin typeface="Arial"/>
              <a:cs typeface="Arial"/>
            </a:endParaRPr>
          </a:p>
          <a:p>
            <a:r>
              <a:rPr lang="en-GB" sz="900" dirty="0">
                <a:latin typeface="Arial"/>
                <a:cs typeface="Arial"/>
              </a:rPr>
              <a:t>I am pleased to confirm that the Duplicates (DUP) and Set to Extinct Process (STE) was  successfully launched on </a:t>
            </a:r>
            <a:r>
              <a:rPr lang="en-GB" sz="900" b="1" dirty="0">
                <a:latin typeface="Arial"/>
                <a:cs typeface="Arial"/>
              </a:rPr>
              <a:t>12 December 2022</a:t>
            </a:r>
            <a:r>
              <a:rPr lang="en-GB" sz="900" dirty="0">
                <a:latin typeface="Arial"/>
                <a:cs typeface="Arial"/>
              </a:rPr>
              <a:t>, with an immediate uptake on users raising the new contact codes. In the first 24 hours 73 DUPs and STEs were raised.</a:t>
            </a:r>
            <a:endParaRPr lang="en-GB" sz="900" b="1" dirty="0">
              <a:latin typeface="Arial"/>
              <a:cs typeface="Arial"/>
            </a:endParaRPr>
          </a:p>
          <a:p>
            <a:endParaRPr lang="en-GB" sz="900" dirty="0">
              <a:latin typeface="Arial"/>
              <a:cs typeface="Arial"/>
            </a:endParaRPr>
          </a:p>
          <a:p>
            <a:r>
              <a:rPr lang="en-GB" sz="900" dirty="0">
                <a:latin typeface="Arial"/>
                <a:cs typeface="Arial"/>
              </a:rPr>
              <a:t>Multiple training and walk through sessions have been facilitated and positive feedback has been received from users, mostly commenting on the ease of the system and simplified process.</a:t>
            </a:r>
          </a:p>
          <a:p>
            <a:endParaRPr lang="en-GB" sz="900" dirty="0">
              <a:latin typeface="Arial"/>
              <a:cs typeface="Arial"/>
            </a:endParaRPr>
          </a:p>
          <a:p>
            <a:r>
              <a:rPr lang="en-GB" sz="900" dirty="0">
                <a:latin typeface="Arial"/>
                <a:cs typeface="Arial"/>
              </a:rPr>
              <a:t>Our next version will be under the XRN of 5556.D and it will contain the Isolations (ISO) and Dead to Lives (DTL) ISOs and DTLs, we are targeting a launch date of Late Feb / Early March, this will be firmed up over the next month. The Change Pack for these processes will be issued in time for Feb ChMC.</a:t>
            </a:r>
          </a:p>
          <a:p>
            <a:endParaRPr lang="en-GB" sz="900" dirty="0">
              <a:latin typeface="Arial"/>
              <a:cs typeface="Arial"/>
            </a:endParaRPr>
          </a:p>
          <a:p>
            <a:pPr marL="342424" indent="-342424"/>
            <a:r>
              <a:rPr lang="en-US" sz="900" dirty="0">
                <a:latin typeface="Arial"/>
                <a:cs typeface="Arial"/>
              </a:rPr>
              <a:t>The CMS Rebuild webpages and CMS page continue to be updated to reflect the Launch activities, FAQs and training materials:</a:t>
            </a:r>
          </a:p>
          <a:p>
            <a:pPr marL="342424" indent="-342424"/>
            <a:endParaRPr lang="en-US" sz="900" dirty="0">
              <a:latin typeface="Arial"/>
              <a:cs typeface="Arial"/>
            </a:endParaRPr>
          </a:p>
          <a:p>
            <a:pPr marL="742463" lvl="1" indent="-342424"/>
            <a:r>
              <a:rPr lang="en-US" sz="900" dirty="0">
                <a:latin typeface="Arial"/>
                <a:cs typeface="Arial"/>
                <a:hlinkClick r:id="rId3"/>
              </a:rPr>
              <a:t>https://www.xoserve.com/products-services/data-products/contact-management-service-cms/cms-rebuild/</a:t>
            </a:r>
            <a:r>
              <a:rPr lang="en-US" sz="900" dirty="0">
                <a:latin typeface="Arial"/>
                <a:cs typeface="Arial"/>
              </a:rPr>
              <a:t> </a:t>
            </a:r>
          </a:p>
          <a:p>
            <a:pPr marL="742463" lvl="1" indent="-342424"/>
            <a:r>
              <a:rPr lang="en-US" sz="900" dirty="0">
                <a:latin typeface="Arial"/>
                <a:cs typeface="Arial"/>
                <a:hlinkClick r:id="rId4"/>
              </a:rPr>
              <a:t>https://www.xoserve.com/products-services/data-products/contact-management-service-cms/</a:t>
            </a:r>
            <a:r>
              <a:rPr lang="en-US" sz="900" dirty="0">
                <a:latin typeface="Arial"/>
                <a:cs typeface="Arial"/>
              </a:rPr>
              <a:t> </a:t>
            </a:r>
          </a:p>
          <a:p>
            <a:pPr marL="342424" indent="-342424"/>
            <a:endParaRPr lang="en-US" sz="900" dirty="0">
              <a:latin typeface="Arial"/>
              <a:cs typeface="Arial"/>
            </a:endParaRPr>
          </a:p>
          <a:p>
            <a:pPr marL="342424" indent="-342424"/>
            <a:r>
              <a:rPr lang="en-GB" sz="900" dirty="0">
                <a:latin typeface="Arial"/>
                <a:cs typeface="Arial"/>
              </a:rPr>
              <a:t>The CMS Rebuild webpage (</a:t>
            </a:r>
            <a:r>
              <a:rPr lang="en-US" sz="900" dirty="0">
                <a:latin typeface="Arial"/>
                <a:cs typeface="Arial"/>
                <a:hlinkClick r:id="rId3"/>
              </a:rPr>
              <a:t>https://www.xoserve.com/products-services/data-products/contact-management-service-cms/cms-rebuild/</a:t>
            </a:r>
            <a:r>
              <a:rPr lang="en-GB" sz="900" dirty="0">
                <a:latin typeface="Arial"/>
                <a:cs typeface="Arial"/>
              </a:rPr>
              <a:t>) contains the link to register for future Customer Focus Groups which are captured below, please note the agenda for the Focus Groups will be issued 7 days prior to the session.</a:t>
            </a:r>
            <a:endParaRPr lang="en-US" sz="900" dirty="0"/>
          </a:p>
          <a:p>
            <a:pPr marL="342424" indent="-342424"/>
            <a:endParaRPr lang="en-US" sz="900" dirty="0">
              <a:latin typeface="Arial"/>
              <a:cs typeface="Arial"/>
            </a:endParaRPr>
          </a:p>
          <a:p>
            <a:pPr marL="0" indent="0">
              <a:buNone/>
            </a:pPr>
            <a:endParaRPr lang="en-US" sz="900" dirty="0"/>
          </a:p>
        </p:txBody>
      </p:sp>
    </p:spTree>
    <p:extLst>
      <p:ext uri="{BB962C8B-B14F-4D97-AF65-F5344CB8AC3E}">
        <p14:creationId xmlns:p14="http://schemas.microsoft.com/office/powerpoint/2010/main" val="1440704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4682" y="18111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solidFill>
                <a:schemeClr val="accent1"/>
              </a:solidFill>
            </a:endParaRPr>
          </a:p>
          <a:p>
            <a:pPr algn="ctr"/>
            <a:r>
              <a:rPr lang="en-US" sz="1199" dirty="0">
                <a:solidFill>
                  <a:schemeClr val="accent1"/>
                </a:solidFill>
              </a:rPr>
              <a:t>XRN 5556.b </a:t>
            </a: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2321126" y="220154"/>
            <a:ext cx="4685279" cy="891270"/>
          </a:xfrm>
        </p:spPr>
        <p:txBody>
          <a:bodyPr/>
          <a:lstStyle/>
          <a:p>
            <a:pPr marL="0" indent="0">
              <a:buNone/>
            </a:pPr>
            <a:r>
              <a:rPr lang="en-US" b="1" dirty="0">
                <a:solidFill>
                  <a:srgbClr val="304A90"/>
                </a:solidFill>
              </a:rPr>
              <a:t>CMS Rebuild Delivery Roadmap</a:t>
            </a: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Duplicate MPRNs (DUP)</a:t>
            </a:r>
          </a:p>
          <a:p>
            <a:pPr algn="ctr"/>
            <a:r>
              <a:rPr lang="en-GB" sz="799" dirty="0">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79324" y="1031966"/>
            <a:ext cx="1256099" cy="86293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Generic to desk </a:t>
            </a:r>
          </a:p>
          <a:p>
            <a:pPr algn="ctr"/>
            <a:r>
              <a:rPr lang="en-GB" sz="799" dirty="0">
                <a:solidFill>
                  <a:sysClr val="windowText" lastClr="000000"/>
                </a:solidFill>
                <a:cs typeface="Poppins Medium"/>
              </a:rPr>
              <a:t>workflows – GIC</a:t>
            </a:r>
            <a:endParaRPr lang="en-GB" sz="799" dirty="0">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dirty="0">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5102881" y="1030619"/>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Request for Adjustment (RFA)</a:t>
            </a:r>
          </a:p>
          <a:p>
            <a:pPr algn="ctr"/>
            <a:r>
              <a:rPr lang="en-GB" sz="799" dirty="0">
                <a:solidFill>
                  <a:sysClr val="windowText" lastClr="000000"/>
                </a:solidFill>
                <a:cs typeface="Poppins Medium"/>
              </a:rPr>
              <a:t>Daily Metered Query (DMQ)</a:t>
            </a:r>
          </a:p>
          <a:p>
            <a:pPr algn="ctr"/>
            <a:r>
              <a:rPr lang="en-GB" sz="799" dirty="0">
                <a:solidFill>
                  <a:sysClr val="windowText" lastClr="000000"/>
                </a:solidFill>
                <a:cs typeface="Poppins Medium"/>
              </a:rPr>
              <a:t>Consumption Dispute Query (CDQ)</a:t>
            </a:r>
          </a:p>
          <a:p>
            <a:pPr algn="ctr"/>
            <a:r>
              <a:rPr lang="en-GB" sz="799" dirty="0">
                <a:solidFill>
                  <a:sysClr val="windowText" lastClr="000000"/>
                </a:solidFill>
                <a:cs typeface="Poppins Medium"/>
              </a:rPr>
              <a:t>Theft of Gas </a:t>
            </a:r>
          </a:p>
          <a:p>
            <a:pPr algn="ctr"/>
            <a:r>
              <a:rPr lang="en-GB" sz="799" dirty="0">
                <a:solidFill>
                  <a:sysClr val="windowText" lastClr="000000"/>
                </a:solidFill>
                <a:cs typeface="Poppins Medium"/>
              </a:rPr>
              <a:t> (TOG)– </a:t>
            </a:r>
          </a:p>
          <a:p>
            <a:pPr algn="ctr"/>
            <a:r>
              <a:rPr lang="en-GB" sz="799" dirty="0">
                <a:solidFill>
                  <a:sysClr val="windowText" lastClr="000000"/>
                </a:solidFil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dirty="0">
                <a:solidFill>
                  <a:sysClr val="windowText" lastClr="000000"/>
                </a:solidFill>
                <a:cs typeface="Poppins Medium"/>
              </a:rPr>
              <a:t>Generic to desk </a:t>
            </a:r>
          </a:p>
          <a:p>
            <a:pPr algn="ctr"/>
            <a:r>
              <a:rPr lang="en-GB" sz="799" dirty="0">
                <a:solidFill>
                  <a:sysClr val="windowText" lastClr="000000"/>
                </a:solidFill>
                <a:cs typeface="Poppins Medium"/>
              </a:rPr>
              <a:t>workflows – FLE</a:t>
            </a:r>
            <a:endParaRPr lang="en-GB" sz="799" dirty="0">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dirty="0">
              <a:solidFill>
                <a:schemeClr val="accent1"/>
              </a:solidFill>
            </a:endParaRPr>
          </a:p>
          <a:p>
            <a:pPr algn="ctr"/>
            <a:r>
              <a:rPr lang="en-US" sz="1199" dirty="0">
                <a:solidFill>
                  <a:schemeClr val="accent1"/>
                </a:solidFill>
              </a:rPr>
              <a:t>XRN 5556.a </a:t>
            </a: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a:p>
            <a:pPr algn="ctr"/>
            <a:endParaRPr lang="en-US" sz="1598" dirty="0">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4" name="Rectangle 33">
            <a:extLst>
              <a:ext uri="{FF2B5EF4-FFF2-40B4-BE49-F238E27FC236}">
                <a16:creationId xmlns:a16="http://schemas.microsoft.com/office/drawing/2014/main" id="{627E0C2E-1439-413A-8E71-BCE4FB2C1CB7}"/>
              </a:ext>
            </a:extLst>
          </p:cNvPr>
          <p:cNvSpPr/>
          <p:nvPr/>
        </p:nvSpPr>
        <p:spPr>
          <a:xfrm>
            <a:off x="8278754" y="2263999"/>
            <a:ext cx="650352" cy="4677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6" name="Rectangle: Rounded Corners 6">
            <a:extLst>
              <a:ext uri="{FF2B5EF4-FFF2-40B4-BE49-F238E27FC236}">
                <a16:creationId xmlns:a16="http://schemas.microsoft.com/office/drawing/2014/main" id="{A9C23AFC-A653-9BFA-4417-6746E64D71FE}"/>
              </a:ext>
            </a:extLst>
          </p:cNvPr>
          <p:cNvSpPr/>
          <p:nvPr/>
        </p:nvSpPr>
        <p:spPr>
          <a:xfrm>
            <a:off x="2720173" y="4580170"/>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Early</a:t>
            </a:r>
          </a:p>
          <a:p>
            <a:pPr algn="ctr"/>
            <a:r>
              <a:rPr lang="en-GB" sz="500" dirty="0">
                <a:solidFill>
                  <a:schemeClr val="tx2"/>
                </a:solidFill>
                <a:cs typeface="Poppins Medium"/>
              </a:rPr>
              <a:t>Q1 2023</a:t>
            </a:r>
          </a:p>
        </p:txBody>
      </p:sp>
      <p:sp>
        <p:nvSpPr>
          <p:cNvPr id="37" name="Rectangle: Rounded Corners 6">
            <a:extLst>
              <a:ext uri="{FF2B5EF4-FFF2-40B4-BE49-F238E27FC236}">
                <a16:creationId xmlns:a16="http://schemas.microsoft.com/office/drawing/2014/main" id="{BBAE86B4-B956-15C7-3DC5-B7689CEE1D95}"/>
              </a:ext>
            </a:extLst>
          </p:cNvPr>
          <p:cNvSpPr/>
          <p:nvPr/>
        </p:nvSpPr>
        <p:spPr>
          <a:xfrm>
            <a:off x="8603929" y="4598573"/>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No later than end of Q3 2023</a:t>
            </a:r>
          </a:p>
        </p:txBody>
      </p:sp>
      <p:sp>
        <p:nvSpPr>
          <p:cNvPr id="38" name="Rectangle: Rounded Corners 6">
            <a:extLst>
              <a:ext uri="{FF2B5EF4-FFF2-40B4-BE49-F238E27FC236}">
                <a16:creationId xmlns:a16="http://schemas.microsoft.com/office/drawing/2014/main" id="{77885ED6-7B62-B986-A51B-51690EF85060}"/>
              </a:ext>
            </a:extLst>
          </p:cNvPr>
          <p:cNvSpPr/>
          <p:nvPr/>
        </p:nvSpPr>
        <p:spPr>
          <a:xfrm>
            <a:off x="620291" y="4568621"/>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dirty="0">
                <a:solidFill>
                  <a:schemeClr val="tx2"/>
                </a:solidFill>
                <a:cs typeface="Poppins Medium"/>
              </a:rPr>
              <a:t>Early</a:t>
            </a:r>
          </a:p>
          <a:p>
            <a:pPr algn="ctr"/>
            <a:r>
              <a:rPr lang="en-GB" sz="500" dirty="0">
                <a:solidFill>
                  <a:schemeClr val="tx2"/>
                </a:solidFill>
                <a:cs typeface="Poppins Medium"/>
              </a:rPr>
              <a:t>Q4 2022</a:t>
            </a: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5544" y="637924"/>
            <a:ext cx="766112" cy="766112"/>
          </a:xfrm>
          <a:prstGeom prst="rect">
            <a:avLst/>
          </a:prstGeom>
        </p:spPr>
      </p:pic>
      <p:pic>
        <p:nvPicPr>
          <p:cNvPr id="11" name="Graphic 10" descr="Badge Tick with solid fill">
            <a:extLst>
              <a:ext uri="{FF2B5EF4-FFF2-40B4-BE49-F238E27FC236}">
                <a16:creationId xmlns:a16="http://schemas.microsoft.com/office/drawing/2014/main" id="{562DFAD6-464E-0EEA-90DD-1129EDEA8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023" y="2369425"/>
            <a:ext cx="766112" cy="766112"/>
          </a:xfrm>
          <a:prstGeom prst="rect">
            <a:avLst/>
          </a:prstGeom>
        </p:spPr>
      </p:pic>
    </p:spTree>
    <p:extLst>
      <p:ext uri="{BB962C8B-B14F-4D97-AF65-F5344CB8AC3E}">
        <p14:creationId xmlns:p14="http://schemas.microsoft.com/office/powerpoint/2010/main" val="1327636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6" name="Content Placeholder 5">
            <a:extLst>
              <a:ext uri="{FF2B5EF4-FFF2-40B4-BE49-F238E27FC236}">
                <a16:creationId xmlns:a16="http://schemas.microsoft.com/office/drawing/2014/main" id="{D5D19BD1-AD96-4597-B5AE-27E73DA301A7}"/>
              </a:ext>
            </a:extLst>
          </p:cNvPr>
          <p:cNvGraphicFramePr>
            <a:graphicFrameLocks noGrp="1" noChangeAspect="1"/>
          </p:cNvGraphicFramePr>
          <p:nvPr>
            <p:ph idx="1"/>
            <p:extLst>
              <p:ext uri="{D42A27DB-BD31-4B8C-83A1-F6EECF244321}">
                <p14:modId xmlns:p14="http://schemas.microsoft.com/office/powerpoint/2010/main" val="3452423219"/>
              </p:ext>
            </p:extLst>
          </p:nvPr>
        </p:nvGraphicFramePr>
        <p:xfrm>
          <a:off x="3998421" y="1278717"/>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400" imgH="806400" progId="AcroExch.Document.DC">
                  <p:embed/>
                </p:oleObj>
              </mc:Choice>
              <mc:Fallback>
                <p:oleObj name="Acrobat Document" showAsIcon="1" r:id="rId3" imgW="914400" imgH="806400" progId="AcroExch.Document.DC">
                  <p:embed/>
                  <p:pic>
                    <p:nvPicPr>
                      <p:cNvPr id="6" name="Content Placeholder 5">
                        <a:extLst>
                          <a:ext uri="{FF2B5EF4-FFF2-40B4-BE49-F238E27FC236}">
                            <a16:creationId xmlns:a16="http://schemas.microsoft.com/office/drawing/2014/main" id="{D5D19BD1-AD96-4597-B5AE-27E73DA301A7}"/>
                          </a:ext>
                        </a:extLst>
                      </p:cNvPr>
                      <p:cNvPicPr/>
                      <p:nvPr/>
                    </p:nvPicPr>
                    <p:blipFill>
                      <a:blip r:embed="rId4"/>
                      <a:stretch>
                        <a:fillRect/>
                      </a:stretch>
                    </p:blipFill>
                    <p:spPr>
                      <a:xfrm>
                        <a:off x="3998421" y="127871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t>Change Pipeline</a:t>
            </a:r>
            <a:endParaRPr lang="en-GB" sz="3600" dirty="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dirty="0">
                <a:solidFill>
                  <a:schemeClr val="accent1"/>
                </a:solidFill>
              </a:rPr>
              <a:t>Change Delivery Pipeline</a:t>
            </a:r>
            <a:br>
              <a:rPr lang="en-GB" dirty="0">
                <a:solidFill>
                  <a:schemeClr val="accent1"/>
                </a:solidFill>
              </a:rPr>
            </a:br>
            <a:r>
              <a:rPr lang="en-GB" sz="1800" dirty="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tx1"/>
                  </a:solidFill>
                </a:rPr>
                <a:t>February 23 - Major Release (</a:t>
              </a:r>
              <a:r>
                <a:rPr lang="en-GB" sz="1100" b="1" dirty="0">
                  <a:solidFill>
                    <a:schemeClr val="tx1"/>
                  </a:solidFill>
                </a:rPr>
                <a:t>XRN5533</a:t>
              </a:r>
              <a:r>
                <a:rPr lang="en-GB" sz="1200" b="1" dirty="0">
                  <a:solidFill>
                    <a:schemeClr val="tx1"/>
                  </a:solidFill>
                </a:rPr>
                <a:t>)  </a:t>
              </a:r>
            </a:p>
            <a:p>
              <a:pPr algn="ctr"/>
              <a:r>
                <a:rPr lang="en-GB" sz="1050" b="1" dirty="0">
                  <a:solidFill>
                    <a:schemeClr val="tx1"/>
                  </a:solidFill>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r>
                <a:rPr lang="en-GB" sz="1100" b="1" dirty="0">
                  <a:solidFill>
                    <a:schemeClr val="tx2"/>
                  </a:solidFill>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r>
                <a:rPr lang="en-GB" sz="1100" b="1" dirty="0">
                  <a:solidFill>
                    <a:schemeClr val="tx2"/>
                  </a:solidFill>
                </a:rPr>
                <a:t>February 23</a:t>
              </a:r>
            </a:p>
          </p:txBody>
        </p:sp>
        <p:sp>
          <p:nvSpPr>
            <p:cNvPr id="13" name="Rectangle 12"/>
            <p:cNvSpPr/>
            <p:nvPr/>
          </p:nvSpPr>
          <p:spPr>
            <a:xfrm>
              <a:off x="2739464" y="2917558"/>
              <a:ext cx="5038319" cy="405269"/>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June 23 - Major Release (</a:t>
              </a:r>
              <a:r>
                <a:rPr lang="en-GB" sz="1100" b="1" dirty="0">
                  <a:solidFill>
                    <a:schemeClr val="tx1"/>
                  </a:solidFill>
                </a:rPr>
                <a:t>XRN5562</a:t>
              </a:r>
              <a:r>
                <a:rPr lang="en-GB" sz="1200" b="1" dirty="0">
                  <a:solidFill>
                    <a:schemeClr val="tx1"/>
                  </a:solidFill>
                </a:rPr>
                <a:t>)</a:t>
              </a:r>
            </a:p>
            <a:p>
              <a:pPr algn="ctr"/>
              <a:r>
                <a:rPr lang="en-GB" sz="1050" b="1" dirty="0">
                  <a:solidFill>
                    <a:schemeClr val="tx1"/>
                  </a:solidFill>
                </a:rPr>
                <a:t>XRN5091, XRN5186, </a:t>
              </a:r>
              <a:r>
                <a:rPr lang="en-GB" sz="1050" b="1" u="sng" dirty="0">
                  <a:solidFill>
                    <a:srgbClr val="FF0000"/>
                  </a:solidFill>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r>
                <a:rPr lang="en-GB" sz="1100" b="1" dirty="0">
                  <a:solidFill>
                    <a:schemeClr val="tx2"/>
                  </a:solidFill>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r>
                <a:rPr lang="en-GB" sz="1100" b="1" dirty="0">
                  <a:solidFill>
                    <a:schemeClr val="tx2"/>
                  </a:solidFill>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r>
                <a:rPr lang="en-GB" sz="1100" b="1" dirty="0">
                  <a:solidFill>
                    <a:schemeClr val="tx2"/>
                  </a:solidFill>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3880345" y="3976221"/>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4" name="TextBox 3"/>
            <p:cNvSpPr txBox="1"/>
            <p:nvPr/>
          </p:nvSpPr>
          <p:spPr>
            <a:xfrm>
              <a:off x="139553" y="4354343"/>
              <a:ext cx="6704445" cy="651291"/>
            </a:xfrm>
            <a:prstGeom prst="rect">
              <a:avLst/>
            </a:prstGeom>
            <a:noFill/>
          </p:spPr>
          <p:txBody>
            <a:bodyPr wrap="square" rtlCol="0">
              <a:spAutoFit/>
            </a:bodyPr>
            <a:lstStyle/>
            <a:p>
              <a:endParaRPr lang="en-GB" sz="700" i="1" dirty="0">
                <a:solidFill>
                  <a:schemeClr val="tx2"/>
                </a:solidFill>
              </a:endParaRPr>
            </a:p>
            <a:p>
              <a:r>
                <a:rPr lang="en-GB" sz="700" i="1" dirty="0">
                  <a:solidFill>
                    <a:schemeClr val="tx2"/>
                  </a:solidFill>
                </a:rPr>
                <a:t>             =  Firm Implementation Date – Funding Approved by ChMC and / or Non-Negotiable Industry Implementation Date in place              </a:t>
              </a:r>
            </a:p>
            <a:p>
              <a:r>
                <a:rPr lang="en-GB" sz="700" i="1" dirty="0">
                  <a:solidFill>
                    <a:schemeClr val="tx2"/>
                  </a:solidFill>
                </a:rPr>
                <a:t>             </a:t>
              </a:r>
            </a:p>
            <a:p>
              <a:r>
                <a:rPr lang="en-GB" sz="700" i="1" dirty="0">
                  <a:solidFill>
                    <a:schemeClr val="tx2"/>
                  </a:solidFill>
                </a:rPr>
                <a:t>             =  Indicative Implementation Date – Changes are scoped for delivery – Funding and Implementation Date not yet approved by </a:t>
              </a:r>
              <a:r>
                <a:rPr lang="en-GB" sz="700" i="1" dirty="0" err="1">
                  <a:solidFill>
                    <a:schemeClr val="tx2"/>
                  </a:solidFill>
                </a:rPr>
                <a:t>ChMC</a:t>
              </a:r>
              <a:endParaRPr lang="en-GB" sz="700" i="1" dirty="0">
                <a:solidFill>
                  <a:schemeClr val="tx2"/>
                </a:solidFill>
              </a:endParaRPr>
            </a:p>
            <a:p>
              <a:endParaRPr lang="en-GB" sz="700" i="1" dirty="0">
                <a:solidFill>
                  <a:schemeClr val="tx2"/>
                </a:solidFill>
              </a:endParaRPr>
            </a:p>
            <a:p>
              <a:r>
                <a:rPr lang="en-GB" sz="700" i="1" dirty="0">
                  <a:solidFill>
                    <a:schemeClr val="tx2"/>
                  </a:solidFill>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r>
                <a:rPr lang="en-GB" sz="900" b="1" dirty="0">
                  <a:solidFill>
                    <a:schemeClr val="tx2"/>
                  </a:solidFill>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24776" cy="200055"/>
          </a:xfrm>
          <a:prstGeom prst="rect">
            <a:avLst/>
          </a:prstGeom>
          <a:noFill/>
        </p:spPr>
        <p:txBody>
          <a:bodyPr wrap="none" lIns="91440" tIns="45720" rIns="91440" bIns="45720" rtlCol="0" anchor="t">
            <a:spAutoFit/>
          </a:bodyPr>
          <a:lstStyle/>
          <a:p>
            <a:r>
              <a:rPr lang="en-GB" sz="700" dirty="0"/>
              <a:t>Slide produced 03 January 2023</a:t>
            </a:r>
            <a:endParaRPr lang="en-GB" dirty="0"/>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March 23 - AdHoc Release (</a:t>
            </a:r>
            <a:r>
              <a:rPr lang="en-GB" sz="1100" b="1" dirty="0">
                <a:solidFill>
                  <a:schemeClr val="tx1"/>
                </a:solidFill>
              </a:rPr>
              <a:t>XRN5575</a:t>
            </a:r>
            <a:r>
              <a:rPr lang="en-GB" sz="1200" b="1" dirty="0">
                <a:solidFill>
                  <a:schemeClr val="tx1"/>
                </a:solidFill>
              </a:rPr>
              <a:t>)</a:t>
            </a:r>
          </a:p>
          <a:p>
            <a:pPr algn="ctr"/>
            <a:r>
              <a:rPr lang="en-GB" sz="1050" b="1" dirty="0">
                <a:solidFill>
                  <a:schemeClr val="tx1"/>
                </a:solidFill>
              </a:rPr>
              <a:t>XRN5379, XRN5143, XRN5472</a:t>
            </a:r>
          </a:p>
        </p:txBody>
      </p:sp>
      <p:sp>
        <p:nvSpPr>
          <p:cNvPr id="34" name="Rectangle 33">
            <a:extLst>
              <a:ext uri="{FF2B5EF4-FFF2-40B4-BE49-F238E27FC236}">
                <a16:creationId xmlns:a16="http://schemas.microsoft.com/office/drawing/2014/main" id="{8415FF92-AC4B-4ADF-9B58-D1A77553F826}"/>
              </a:ext>
            </a:extLst>
          </p:cNvPr>
          <p:cNvSpPr/>
          <p:nvPr/>
        </p:nvSpPr>
        <p:spPr>
          <a:xfrm>
            <a:off x="3114395" y="3495781"/>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XRN5541</a:t>
            </a:r>
          </a:p>
        </p:txBody>
      </p:sp>
      <p:sp>
        <p:nvSpPr>
          <p:cNvPr id="35" name="Rectangle 34">
            <a:extLst>
              <a:ext uri="{FF2B5EF4-FFF2-40B4-BE49-F238E27FC236}">
                <a16:creationId xmlns:a16="http://schemas.microsoft.com/office/drawing/2014/main" id="{7C23BBAC-46A8-4DCB-BA43-7B1311D343CA}"/>
              </a:ext>
            </a:extLst>
          </p:cNvPr>
          <p:cNvSpPr/>
          <p:nvPr/>
        </p:nvSpPr>
        <p:spPr>
          <a:xfrm>
            <a:off x="1883074" y="3853704"/>
            <a:ext cx="721273"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XRN5573A</a:t>
            </a:r>
          </a:p>
        </p:txBody>
      </p:sp>
      <p:sp>
        <p:nvSpPr>
          <p:cNvPr id="46" name="Rectangle 45">
            <a:extLst>
              <a:ext uri="{FF2B5EF4-FFF2-40B4-BE49-F238E27FC236}">
                <a16:creationId xmlns:a16="http://schemas.microsoft.com/office/drawing/2014/main" id="{6CDD913D-265C-4298-8B0E-6ED3C6EBFD88}"/>
              </a:ext>
            </a:extLst>
          </p:cNvPr>
          <p:cNvSpPr/>
          <p:nvPr/>
        </p:nvSpPr>
        <p:spPr>
          <a:xfrm>
            <a:off x="4537138" y="1471087"/>
            <a:ext cx="675257"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3861881" y="3227896"/>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XRN5555</a:t>
            </a:r>
          </a:p>
        </p:txBody>
      </p:sp>
    </p:spTree>
    <p:extLst>
      <p:ext uri="{BB962C8B-B14F-4D97-AF65-F5344CB8AC3E}">
        <p14:creationId xmlns:p14="http://schemas.microsoft.com/office/powerpoint/2010/main" val="248794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dirty="0">
                <a:latin typeface="Arial"/>
                <a:cs typeface="Arial"/>
              </a:rPr>
              <a:t>Change Pipeline - Delivery Plan - July 2022 - February 2023</a:t>
            </a:r>
            <a:endParaRPr lang="en-GB" sz="15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extLst>
              <p:ext uri="{D42A27DB-BD31-4B8C-83A1-F6EECF244321}">
                <p14:modId xmlns:p14="http://schemas.microsoft.com/office/powerpoint/2010/main" val="669188153"/>
              </p:ext>
            </p:extLst>
          </p:nvPr>
        </p:nvGraphicFramePr>
        <p:xfrm>
          <a:off x="37885" y="463347"/>
          <a:ext cx="9082366" cy="472733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dirty="0"/>
                        <a:t>XRN</a:t>
                      </a:r>
                    </a:p>
                  </a:txBody>
                  <a:tcPr anchor="ctr"/>
                </a:tc>
                <a:tc>
                  <a:txBody>
                    <a:bodyPr/>
                    <a:lstStyle/>
                    <a:p>
                      <a:r>
                        <a:rPr lang="en-GB" sz="900" dirty="0"/>
                        <a:t>Change Title</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 </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Delivered / </a:t>
                      </a:r>
                    </a:p>
                    <a:p>
                      <a:r>
                        <a:rPr lang="en-GB" sz="900" dirty="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dirty="0">
                          <a:hlinkClick r:id="rId3"/>
                        </a:rPr>
                        <a:t>5515</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p>
                      <a:pPr>
                        <a:spcAft>
                          <a:spcPts val="0"/>
                        </a:spcAft>
                      </a:pPr>
                      <a:r>
                        <a:rPr lang="en-GB" sz="700" b="1" dirty="0"/>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18</a:t>
                      </a:r>
                      <a:r>
                        <a:rPr lang="en-GB" sz="700" b="1" baseline="30000" dirty="0"/>
                        <a:t>th</a:t>
                      </a:r>
                      <a:r>
                        <a:rPr lang="en-GB" sz="700" b="1" dirty="0"/>
                        <a:t> July 2022</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dirty="0">
                          <a:hlinkClick r:id="rId4"/>
                        </a:rPr>
                        <a:t>5231</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p>
                      <a:pPr>
                        <a:spcAft>
                          <a:spcPts val="0"/>
                        </a:spcAft>
                      </a:pPr>
                      <a:r>
                        <a:rPr lang="en-GB" sz="700" b="1" dirty="0"/>
                        <a:t>NG</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p>
                      <a:pPr>
                        <a:spcAft>
                          <a:spcPts val="0"/>
                        </a:spcAft>
                      </a:pPr>
                      <a:r>
                        <a:rPr lang="en-GB" sz="700" b="1" dirty="0"/>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£1.198m</a:t>
                      </a:r>
                    </a:p>
                  </a:txBody>
                  <a:tcPr marL="72000" marR="72000" marT="36000" marB="36000" anchor="ctr">
                    <a:solidFill>
                      <a:schemeClr val="accent1">
                        <a:lumMod val="20000"/>
                        <a:lumOff val="80000"/>
                      </a:schemeClr>
                    </a:solidFill>
                  </a:tcPr>
                </a:tc>
                <a:tc>
                  <a:txBody>
                    <a:bodyPr/>
                    <a:lstStyle/>
                    <a:p>
                      <a:r>
                        <a:rPr lang="en-GB" sz="700" b="1" dirty="0"/>
                        <a:t>1</a:t>
                      </a:r>
                      <a:r>
                        <a:rPr lang="en-GB" sz="700" b="1" baseline="30000" dirty="0"/>
                        <a:t>st</a:t>
                      </a:r>
                      <a:r>
                        <a:rPr lang="en-GB" sz="700" b="1" dirty="0"/>
                        <a:t> September 22</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dirty="0">
                          <a:hlinkClick r:id="rId5"/>
                        </a:rPr>
                        <a:t>5529</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1</a:t>
                      </a:r>
                      <a:r>
                        <a:rPr lang="en-GB" sz="700" b="1" baseline="30000" dirty="0"/>
                        <a:t>st</a:t>
                      </a:r>
                      <a:r>
                        <a:rPr lang="en-GB" sz="700" b="1" dirty="0"/>
                        <a:t> October 22</a:t>
                      </a:r>
                    </a:p>
                  </a:txBody>
                  <a:tcPr anchor="ctr">
                    <a:solidFill>
                      <a:schemeClr val="accent1">
                        <a:lumMod val="20000"/>
                        <a:lumOff val="80000"/>
                      </a:schemeClr>
                    </a:solidFill>
                  </a:tcPr>
                </a:tc>
                <a:tc>
                  <a:txBody>
                    <a:bodyPr/>
                    <a:lstStyle/>
                    <a:p>
                      <a:r>
                        <a:rPr lang="en-GB" sz="700" b="1" dirty="0"/>
                        <a:t>N/A</a:t>
                      </a:r>
                    </a:p>
                  </a:txBody>
                  <a:tcPr anchor="ctr">
                    <a:solidFill>
                      <a:schemeClr val="accent1">
                        <a:lumMod val="20000"/>
                        <a:lumOff val="80000"/>
                      </a:schemeClr>
                    </a:solidFill>
                  </a:tcPr>
                </a:tc>
                <a:tc>
                  <a:txBody>
                    <a:bodyPr/>
                    <a:lstStyle/>
                    <a:p>
                      <a:r>
                        <a:rPr lang="en-GB" sz="700" b="1" dirty="0"/>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dirty="0">
                          <a:hlinkClick r:id="rId6"/>
                        </a:rPr>
                        <a:t>5565</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US" sz="700" b="1" dirty="0"/>
                        <a:t>CDSP as the Scheme Administrator for the Energy Price Guarantee for Domestic Gas Consumers – MOD 0824</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NGN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£1m – 1.5m</a:t>
                      </a:r>
                    </a:p>
                  </a:txBody>
                  <a:tcPr marL="72000" marR="72000" marT="36000" marB="36000" anchor="ctr">
                    <a:solidFill>
                      <a:schemeClr val="accent1">
                        <a:lumMod val="20000"/>
                        <a:lumOff val="80000"/>
                      </a:schemeClr>
                    </a:solidFill>
                  </a:tcPr>
                </a:tc>
                <a:tc>
                  <a:txBody>
                    <a:bodyPr/>
                    <a:lstStyle/>
                    <a:p>
                      <a:r>
                        <a:rPr lang="en-GB" sz="700" b="1" dirty="0"/>
                        <a:t>1</a:t>
                      </a:r>
                      <a:r>
                        <a:rPr lang="en-GB" sz="700" b="1" baseline="30000" dirty="0"/>
                        <a:t>st</a:t>
                      </a:r>
                      <a:r>
                        <a:rPr lang="en-GB" sz="700" b="1" dirty="0"/>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r>
                        <a:rPr lang="en-GB" sz="700" b="1" dirty="0"/>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dirty="0">
                          <a:hlinkClick r:id="rId7"/>
                        </a:rPr>
                        <a:t>5469</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£63.3k</a:t>
                      </a:r>
                    </a:p>
                  </a:txBody>
                  <a:tcPr marL="72000" marR="72000" marT="36000" marB="36000" anchor="ctr">
                    <a:solidFill>
                      <a:schemeClr val="accent1">
                        <a:lumMod val="20000"/>
                        <a:lumOff val="80000"/>
                      </a:schemeClr>
                    </a:solidFill>
                  </a:tcPr>
                </a:tc>
                <a:tc>
                  <a:txBody>
                    <a:bodyPr/>
                    <a:lstStyle/>
                    <a:p>
                      <a:r>
                        <a:rPr lang="en-GB" sz="700" b="1" dirty="0"/>
                        <a:t>3</a:t>
                      </a:r>
                      <a:r>
                        <a:rPr lang="en-GB" sz="700" b="1" baseline="30000" dirty="0"/>
                        <a:t>rd</a:t>
                      </a:r>
                      <a:r>
                        <a:rPr lang="en-GB" sz="700" b="1" dirty="0"/>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r>
                        <a:rPr lang="en-GB" sz="700" b="1" dirty="0"/>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dirty="0">
                          <a:hlinkClick r:id="rId8"/>
                        </a:rPr>
                        <a:t>5561</a:t>
                      </a:r>
                      <a:endParaRPr lang="en-GB" sz="800" b="1" dirty="0"/>
                    </a:p>
                  </a:txBody>
                  <a:tcPr anchor="ctr">
                    <a:solidFill>
                      <a:schemeClr val="accent1">
                        <a:lumMod val="20000"/>
                        <a:lumOff val="80000"/>
                      </a:schemeClr>
                    </a:solidFill>
                  </a:tcPr>
                </a:tc>
                <a:tc>
                  <a:txBody>
                    <a:bodyPr/>
                    <a:lstStyle/>
                    <a:p>
                      <a:r>
                        <a:rPr lang="en-GB" sz="700" b="1" dirty="0"/>
                        <a:t>Reform of Gas Demand Side Response (DSR) Arrangements – MOD 0822U</a:t>
                      </a:r>
                    </a:p>
                  </a:txBody>
                  <a:tcPr anchor="ctr">
                    <a:solidFill>
                      <a:schemeClr val="accent1">
                        <a:lumMod val="20000"/>
                        <a:lumOff val="80000"/>
                      </a:schemeClr>
                    </a:solidFill>
                  </a:tcPr>
                </a:tc>
                <a:tc>
                  <a:txBody>
                    <a:bodyPr/>
                    <a:lstStyle/>
                    <a:p>
                      <a:r>
                        <a:rPr lang="en-GB" sz="700" b="1" dirty="0"/>
                        <a:t>National Grid</a:t>
                      </a:r>
                    </a:p>
                  </a:txBody>
                  <a:tcPr anchor="ctr">
                    <a:solidFill>
                      <a:schemeClr val="accent1">
                        <a:lumMod val="20000"/>
                        <a:lumOff val="80000"/>
                      </a:schemeClr>
                    </a:solidFill>
                  </a:tcPr>
                </a:tc>
                <a:tc>
                  <a:txBody>
                    <a:bodyPr/>
                    <a:lstStyle/>
                    <a:p>
                      <a:r>
                        <a:rPr lang="en-GB" sz="700" b="1" dirty="0"/>
                        <a:t>NGT</a:t>
                      </a:r>
                    </a:p>
                    <a:p>
                      <a:r>
                        <a:rPr lang="en-GB" sz="700" b="1" dirty="0"/>
                        <a:t>Shipper</a:t>
                      </a:r>
                    </a:p>
                  </a:txBody>
                  <a:tcPr anchor="ctr">
                    <a:solidFill>
                      <a:schemeClr val="accent1">
                        <a:lumMod val="20000"/>
                        <a:lumOff val="80000"/>
                      </a:schemeClr>
                    </a:solidFill>
                  </a:tcPr>
                </a:tc>
                <a:tc>
                  <a:txBody>
                    <a:bodyPr/>
                    <a:lstStyle/>
                    <a:p>
                      <a:r>
                        <a:rPr lang="en-GB" sz="700" b="1" dirty="0"/>
                        <a:t>NGT</a:t>
                      </a:r>
                    </a:p>
                  </a:txBody>
                  <a:tcPr anchor="ctr">
                    <a:solidFill>
                      <a:schemeClr val="accent1">
                        <a:lumMod val="20000"/>
                        <a:lumOff val="80000"/>
                      </a:schemeClr>
                    </a:solidFill>
                  </a:tcPr>
                </a:tc>
                <a:tc>
                  <a:txBody>
                    <a:bodyPr/>
                    <a:lstStyle/>
                    <a:p>
                      <a:pPr algn="ctr"/>
                      <a:r>
                        <a:rPr lang="en-GB" sz="700" b="1" dirty="0"/>
                        <a:t>N/A</a:t>
                      </a:r>
                    </a:p>
                  </a:txBody>
                  <a:tcPr anchor="ctr">
                    <a:solidFill>
                      <a:schemeClr val="accent1">
                        <a:lumMod val="20000"/>
                        <a:lumOff val="80000"/>
                      </a:schemeClr>
                    </a:solidFill>
                  </a:tcPr>
                </a:tc>
                <a:tc>
                  <a:txBody>
                    <a:bodyPr/>
                    <a:lstStyle/>
                    <a:p>
                      <a:r>
                        <a:rPr lang="en-GB" sz="700" b="1" dirty="0"/>
                        <a:t>17</a:t>
                      </a:r>
                      <a:r>
                        <a:rPr lang="en-GB" sz="700" b="1" baseline="30000" dirty="0"/>
                        <a:t>th</a:t>
                      </a:r>
                      <a:r>
                        <a:rPr lang="en-GB" sz="700" b="1" dirty="0"/>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93422">
                <a:tc>
                  <a:txBody>
                    <a:bodyPr/>
                    <a:lstStyle/>
                    <a:p>
                      <a:pPr algn="ctr">
                        <a:spcAft>
                          <a:spcPts val="0"/>
                        </a:spcAft>
                      </a:pPr>
                      <a:r>
                        <a:rPr lang="en-GB" sz="800" b="1" u="none" dirty="0">
                          <a:hlinkClick r:id="rId9"/>
                        </a:rPr>
                        <a:t>5236</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dirty="0"/>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£74k</a:t>
                      </a:r>
                    </a:p>
                  </a:txBody>
                  <a:tcPr marL="72000" marR="72000" marT="36000" marB="36000" anchor="ctr">
                    <a:solidFill>
                      <a:schemeClr val="accent1">
                        <a:lumMod val="20000"/>
                        <a:lumOff val="80000"/>
                      </a:schemeClr>
                    </a:solidFill>
                  </a:tcPr>
                </a:tc>
                <a:tc>
                  <a:txBody>
                    <a:bodyPr/>
                    <a:lstStyle/>
                    <a:p>
                      <a:r>
                        <a:rPr lang="en-GB" sz="700" b="1" dirty="0"/>
                        <a:t>Oct / Nov 22</a:t>
                      </a:r>
                    </a:p>
                  </a:txBody>
                  <a:tcPr anchor="ctr">
                    <a:solidFill>
                      <a:schemeClr val="accent1">
                        <a:lumMod val="20000"/>
                        <a:lumOff val="80000"/>
                      </a:schemeClr>
                    </a:solidFill>
                  </a:tcPr>
                </a:tc>
                <a:tc>
                  <a:txBody>
                    <a:bodyPr/>
                    <a:lstStyle/>
                    <a:p>
                      <a:r>
                        <a:rPr lang="en-GB" sz="700" b="1" dirty="0"/>
                        <a:t>CMS Rebuild Release 1</a:t>
                      </a:r>
                    </a:p>
                  </a:txBody>
                  <a:tcPr anchor="ctr">
                    <a:solidFill>
                      <a:schemeClr val="accent1">
                        <a:lumMod val="20000"/>
                        <a:lumOff val="80000"/>
                      </a:schemeClr>
                    </a:solidFill>
                  </a:tcPr>
                </a:tc>
                <a:tc>
                  <a:txBody>
                    <a:bodyPr/>
                    <a:lstStyle/>
                    <a:p>
                      <a:r>
                        <a:rPr lang="en-GB" sz="700" b="1" dirty="0"/>
                        <a:t>Delivered (Not Live)</a:t>
                      </a:r>
                    </a:p>
                  </a:txBody>
                  <a:tcPr anchor="ctr">
                    <a:solidFill>
                      <a:schemeClr val="accent1">
                        <a:lumMod val="20000"/>
                        <a:lumOff val="80000"/>
                      </a:schemeClr>
                    </a:solidFill>
                  </a:tcPr>
                </a:tc>
                <a:extLst>
                  <a:ext uri="{0D108BD9-81ED-4DB2-BD59-A6C34878D82A}">
                    <a16:rowId xmlns:a16="http://schemas.microsoft.com/office/drawing/2014/main" val="4263785739"/>
                  </a:ext>
                </a:extLst>
              </a:tr>
              <a:tr h="193422">
                <a:tc>
                  <a:txBody>
                    <a:bodyPr/>
                    <a:lstStyle/>
                    <a:p>
                      <a:pPr algn="ctr"/>
                      <a:r>
                        <a:rPr lang="en-GB" sz="800" b="1" dirty="0">
                          <a:hlinkClick r:id="rId10"/>
                        </a:rPr>
                        <a:t>5541</a:t>
                      </a:r>
                      <a:endParaRPr lang="en-GB" sz="800" b="1" dirty="0"/>
                    </a:p>
                  </a:txBody>
                  <a:tcPr anchor="ctr">
                    <a:solidFill>
                      <a:schemeClr val="accent1">
                        <a:lumMod val="20000"/>
                        <a:lumOff val="80000"/>
                      </a:schemeClr>
                    </a:solidFill>
                  </a:tcPr>
                </a:tc>
                <a:tc>
                  <a:txBody>
                    <a:bodyPr/>
                    <a:lstStyle/>
                    <a:p>
                      <a:r>
                        <a:rPr lang="en-GB" sz="700" b="1" dirty="0"/>
                        <a:t>Amendments to the UIG Additional National Data Reporting</a:t>
                      </a:r>
                    </a:p>
                  </a:txBody>
                  <a:tcPr anchor="ctr">
                    <a:solidFill>
                      <a:schemeClr val="accent1">
                        <a:lumMod val="20000"/>
                        <a:lumOff val="80000"/>
                      </a:schemeClr>
                    </a:solidFill>
                  </a:tcPr>
                </a:tc>
                <a:tc>
                  <a:txBody>
                    <a:bodyPr/>
                    <a:lstStyle/>
                    <a:p>
                      <a:r>
                        <a:rPr lang="en-GB" sz="700" b="1" dirty="0"/>
                        <a:t>Scottish Power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pPr algn="ctr"/>
                      <a:r>
                        <a:rPr lang="en-GB" sz="700" b="1" dirty="0"/>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23</a:t>
                      </a:r>
                      <a:r>
                        <a:rPr kumimoji="0" lang="en-GB" sz="700" b="1" i="0" u="none" strike="noStrike" kern="1200" cap="none" spc="0" normalizeH="0" baseline="30000" noProof="0" dirty="0">
                          <a:ln>
                            <a:noFill/>
                          </a:ln>
                          <a:solidFill>
                            <a:prstClr val="black"/>
                          </a:solidFill>
                          <a:effectLst/>
                          <a:uLnTx/>
                          <a:uFillTx/>
                          <a:latin typeface="Arial"/>
                          <a:ea typeface="+mn-ea"/>
                          <a:cs typeface="+mn-cs"/>
                        </a:rPr>
                        <a:t>rd</a:t>
                      </a:r>
                      <a:r>
                        <a:rPr kumimoji="0" lang="en-GB" sz="700" b="1" i="0" u="none" strike="noStrike" kern="1200" cap="none" spc="0" normalizeH="0" baseline="0" noProof="0" dirty="0">
                          <a:ln>
                            <a:noFill/>
                          </a:ln>
                          <a:solidFill>
                            <a:prstClr val="black"/>
                          </a:solidFill>
                          <a:effectLst/>
                          <a:uLnTx/>
                          <a:uFillTx/>
                          <a:latin typeface="Arial"/>
                          <a:ea typeface="+mn-ea"/>
                          <a:cs typeface="+mn-cs"/>
                        </a:rPr>
                        <a:t> December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1801739415"/>
                  </a:ext>
                </a:extLst>
              </a:tr>
              <a:tr h="0">
                <a:tc>
                  <a:txBody>
                    <a:bodyPr/>
                    <a:lstStyle/>
                    <a:p>
                      <a:pPr algn="ctr">
                        <a:spcAft>
                          <a:spcPts val="0"/>
                        </a:spcAft>
                      </a:pPr>
                      <a:r>
                        <a:rPr lang="en-GB" sz="800" b="1" u="none" dirty="0">
                          <a:hlinkClick r:id="rId11"/>
                        </a:rPr>
                        <a:t>4900</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Biomethane/Propane Reduction</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SGN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DN</a:t>
                      </a:r>
                    </a:p>
                    <a:p>
                      <a:pPr>
                        <a:spcAft>
                          <a:spcPts val="0"/>
                        </a:spcAft>
                      </a:pPr>
                      <a:r>
                        <a:rPr lang="en-GB" sz="700" b="1" dirty="0"/>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25</a:t>
                      </a:r>
                      <a:r>
                        <a:rPr lang="en-GB" sz="700" b="1" baseline="30000" dirty="0"/>
                        <a:t>th</a:t>
                      </a:r>
                      <a:r>
                        <a:rPr lang="en-GB" sz="700" b="1" dirty="0"/>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dirty="0">
                          <a:hlinkClick r:id="rId12"/>
                        </a:rPr>
                        <a:t>4978</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Notification of Rolling AQ Value (following Transfer of Ownership between M-5 and M)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British</a:t>
                      </a:r>
                    </a:p>
                    <a:p>
                      <a:pPr>
                        <a:spcAft>
                          <a:spcPts val="0"/>
                        </a:spcAft>
                      </a:pPr>
                      <a:r>
                        <a:rPr lang="en-GB" sz="700" b="1" dirty="0"/>
                        <a:t>Gas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dirty="0">
                          <a:hlinkClick r:id="rId13"/>
                        </a:rPr>
                        <a:t>4990</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Transfer of Sites with Low Read Submission Performance from Class 2 and 3 into Class 4 – MOD 0664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SSE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dirty="0">
                          <a:hlinkClick r:id="rId14"/>
                        </a:rPr>
                        <a:t>4989</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US" sz="700" b="1" kern="1200" dirty="0">
                          <a:solidFill>
                            <a:schemeClr val="dk1"/>
                          </a:solidFill>
                          <a:effectLst/>
                          <a:latin typeface="+mn-lt"/>
                          <a:ea typeface="+mn-ea"/>
                          <a:cs typeface="+mn-cs"/>
                        </a:rPr>
                        <a:t>Online end to End Credit Interest process - Defect 1063 (Part C)</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CDSP</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dirty="0">
                          <a:hlinkClick r:id="rId15"/>
                        </a:rPr>
                        <a:t>4992</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kern="1200" dirty="0">
                          <a:solidFill>
                            <a:schemeClr val="dk1"/>
                          </a:solidFill>
                          <a:effectLst/>
                          <a:latin typeface="+mn-lt"/>
                          <a:ea typeface="+mn-ea"/>
                          <a:cs typeface="+mn-cs"/>
                        </a:rPr>
                        <a:t>XRN4992 - Modification 0687 Clarification of Supplier of Last Resort (SoLR) Cost Recovery Process </a:t>
                      </a:r>
                      <a:endParaRPr lang="en-GB" sz="700" b="1"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Total</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dirty="0"/>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dirty="0">
                          <a:ln>
                            <a:noFill/>
                          </a:ln>
                          <a:effectLst/>
                          <a:uLnTx/>
                          <a:uFillTx/>
                          <a:latin typeface="Arial"/>
                          <a:ea typeface="+mn-ea"/>
                          <a:cs typeface="+mn-cs"/>
                        </a:rPr>
                        <a:t>Firm</a:t>
                      </a:r>
                      <a:r>
                        <a:rPr lang="en-GB" sz="700" b="1" i="0" u="none" strike="noStrike" kern="1200" cap="none" spc="0" normalizeH="0" baseline="0" noProof="0" dirty="0">
                          <a:ln>
                            <a:noFill/>
                          </a:ln>
                          <a:effectLst/>
                          <a:uLnTx/>
                          <a:uFillTx/>
                          <a:latin typeface="Arial"/>
                          <a:ea typeface="+mn-ea"/>
                          <a:cs typeface="+mn-cs"/>
                        </a:rPr>
                        <a:t> </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dirty="0">
                          <a:hlinkClick r:id="rId16"/>
                        </a:rPr>
                        <a:t>5298</a:t>
                      </a:r>
                      <a:endParaRPr lang="en-GB" sz="800" b="1" u="none" dirty="0"/>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dirty="0">
                          <a:solidFill>
                            <a:schemeClr val="dk1"/>
                          </a:solidFill>
                          <a:effectLst/>
                          <a:latin typeface="+mn-lt"/>
                          <a:ea typeface="+mn-ea"/>
                          <a:cs typeface="+mn-cs"/>
                        </a:rPr>
                        <a:t>H100 Fife Project – Hydrogen Network Trial </a:t>
                      </a:r>
                      <a:endParaRPr lang="en-GB" sz="700" b="1"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p>
                      <a:pPr>
                        <a:spcAft>
                          <a:spcPts val="0"/>
                        </a:spcAft>
                      </a:pPr>
                      <a:r>
                        <a:rPr lang="en-GB" sz="700" b="1" dirty="0"/>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DN</a:t>
                      </a:r>
                    </a:p>
                    <a:p>
                      <a:pPr fontAlgn="auto">
                        <a:spcAft>
                          <a:spcPts val="0"/>
                        </a:spcAft>
                      </a:pPr>
                      <a:r>
                        <a:rPr lang="en-GB" sz="700" b="1" dirty="0">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r h="288032">
                <a:tc>
                  <a:txBody>
                    <a:bodyPr/>
                    <a:lstStyle/>
                    <a:p>
                      <a:pPr algn="ctr">
                        <a:spcAft>
                          <a:spcPts val="0"/>
                        </a:spcAft>
                      </a:pPr>
                      <a:r>
                        <a:rPr lang="en-GB" sz="800" b="1" dirty="0">
                          <a:hlinkClick r:id="rId17"/>
                        </a:rPr>
                        <a:t>5595</a:t>
                      </a:r>
                      <a:endParaRPr lang="en-GB" sz="800" b="1" u="none" dirty="0"/>
                    </a:p>
                  </a:txBody>
                  <a:tcPr marL="72000" marR="72000" marT="36000" marB="36000" anchor="ctr">
                    <a:solidFill>
                      <a:schemeClr val="accent1">
                        <a:lumMod val="20000"/>
                        <a:lumOff val="80000"/>
                      </a:schemeClr>
                    </a:solidFill>
                  </a:tcPr>
                </a:tc>
                <a:tc>
                  <a:txBody>
                    <a:bodyPr/>
                    <a:lstStyle/>
                    <a:p>
                      <a:pPr fontAlgn="auto">
                        <a:spcAft>
                          <a:spcPts val="0"/>
                        </a:spcAft>
                      </a:pPr>
                      <a:r>
                        <a:rPr lang="en-US" sz="700" b="1" dirty="0">
                          <a:effectLst/>
                          <a:latin typeface="+mn-lt"/>
                          <a:ea typeface="Calibri" panose="020F0502020204030204" pitchFamily="34" charset="0"/>
                          <a:cs typeface="Times New Roman" panose="02020603050405020304" pitchFamily="18" charset="0"/>
                        </a:rPr>
                        <a:t>Changes to the REC Switching Operator Outage Notification Lead Time (R0055)</a:t>
                      </a:r>
                      <a:endParaRPr lang="en-GB" sz="700" b="1" dirty="0">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dirty="0">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25</a:t>
                      </a:r>
                      <a:r>
                        <a:rPr kumimoji="0" lang="en-GB" sz="700" b="1" i="0" u="none" strike="noStrike" kern="1200" cap="none" spc="0" normalizeH="0" baseline="30000" noProof="0" dirty="0">
                          <a:ln>
                            <a:noFill/>
                          </a:ln>
                          <a:solidFill>
                            <a:prstClr val="black"/>
                          </a:solidFill>
                          <a:effectLst/>
                          <a:uLnTx/>
                          <a:uFillTx/>
                          <a:latin typeface="Arial"/>
                          <a:ea typeface="+mn-ea"/>
                          <a:cs typeface="+mn-cs"/>
                        </a:rPr>
                        <a:t>th</a:t>
                      </a:r>
                      <a:r>
                        <a:rPr kumimoji="0" lang="en-GB" sz="700" b="1" i="0" u="none" strike="noStrike" kern="1200" cap="none" spc="0" normalizeH="0" baseline="0" noProof="0" dirty="0">
                          <a:ln>
                            <a:noFill/>
                          </a:ln>
                          <a:solidFill>
                            <a:prstClr val="black"/>
                          </a:solidFill>
                          <a:effectLst/>
                          <a:uLnTx/>
                          <a:uFillTx/>
                          <a:latin typeface="Arial"/>
                          <a:ea typeface="+mn-ea"/>
                          <a:cs typeface="+mn-cs"/>
                        </a:rPr>
                        <a:t> Feb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Firm</a:t>
                      </a:r>
                    </a:p>
                  </a:txBody>
                  <a:tcPr anchor="ctr">
                    <a:solidFill>
                      <a:schemeClr val="accent1">
                        <a:lumMod val="20000"/>
                        <a:lumOff val="80000"/>
                      </a:schemeClr>
                    </a:solidFill>
                  </a:tcPr>
                </a:tc>
                <a:extLst>
                  <a:ext uri="{0D108BD9-81ED-4DB2-BD59-A6C34878D82A}">
                    <a16:rowId xmlns:a16="http://schemas.microsoft.com/office/drawing/2014/main" val="2689394837"/>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dirty="0">
                <a:latin typeface="Arial"/>
                <a:cs typeface="Arial"/>
              </a:rPr>
              <a:t>Change Pipeline </a:t>
            </a:r>
            <a:br>
              <a:rPr lang="en-GB" sz="2000" dirty="0">
                <a:latin typeface="Arial"/>
                <a:cs typeface="Arial"/>
              </a:rPr>
            </a:br>
            <a:r>
              <a:rPr lang="en-GB" sz="2000" dirty="0">
                <a:latin typeface="Arial"/>
                <a:cs typeface="Arial"/>
              </a:rPr>
              <a:t>March 2023 – June 2023</a:t>
            </a:r>
            <a:endParaRPr lang="en-GB" sz="2000" dirty="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dirty="0"/>
                        <a:t>XRN</a:t>
                      </a:r>
                    </a:p>
                  </a:txBody>
                  <a:tcPr anchor="ctr"/>
                </a:tc>
                <a:tc>
                  <a:txBody>
                    <a:bodyPr/>
                    <a:lstStyle/>
                    <a:p>
                      <a:r>
                        <a:rPr lang="en-GB" sz="900" dirty="0"/>
                        <a:t>Change Title</a:t>
                      </a:r>
                    </a:p>
                  </a:txBody>
                  <a:tcPr anchor="ctr"/>
                </a:tc>
                <a:tc>
                  <a:txBody>
                    <a:bodyPr/>
                    <a:lstStyle/>
                    <a:p>
                      <a:r>
                        <a:rPr lang="en-GB" sz="900" dirty="0"/>
                        <a:t>Proposer</a:t>
                      </a:r>
                    </a:p>
                  </a:txBody>
                  <a:tcPr anchor="ctr"/>
                </a:tc>
                <a:tc>
                  <a:txBody>
                    <a:bodyPr/>
                    <a:lstStyle/>
                    <a:p>
                      <a:r>
                        <a:rPr lang="en-GB" sz="900" dirty="0"/>
                        <a:t>Benefit / Impact</a:t>
                      </a:r>
                    </a:p>
                  </a:txBody>
                  <a:tcPr anchor="ctr"/>
                </a:tc>
                <a:tc>
                  <a:txBody>
                    <a:bodyPr/>
                    <a:lstStyle/>
                    <a:p>
                      <a:r>
                        <a:rPr lang="en-GB" sz="900" dirty="0"/>
                        <a:t>Funding </a:t>
                      </a:r>
                    </a:p>
                  </a:txBody>
                  <a:tcPr anchor="ctr"/>
                </a:tc>
                <a:tc>
                  <a:txBody>
                    <a:bodyPr/>
                    <a:lstStyle/>
                    <a:p>
                      <a:r>
                        <a:rPr lang="en-GB" sz="900" dirty="0"/>
                        <a:t>HLSO</a:t>
                      </a:r>
                    </a:p>
                    <a:p>
                      <a:r>
                        <a:rPr lang="en-GB" sz="900" dirty="0"/>
                        <a:t>Max Cost</a:t>
                      </a:r>
                    </a:p>
                  </a:txBody>
                  <a:tcPr anchor="ctr"/>
                </a:tc>
                <a:tc>
                  <a:txBody>
                    <a:bodyPr/>
                    <a:lstStyle/>
                    <a:p>
                      <a:r>
                        <a:rPr lang="en-GB" sz="900" dirty="0"/>
                        <a:t>Target Implementation   Date</a:t>
                      </a:r>
                    </a:p>
                  </a:txBody>
                  <a:tcPr anchor="ctr"/>
                </a:tc>
                <a:tc>
                  <a:txBody>
                    <a:bodyPr/>
                    <a:lstStyle/>
                    <a:p>
                      <a:r>
                        <a:rPr lang="en-GB" sz="900" dirty="0"/>
                        <a:t>Release Type</a:t>
                      </a:r>
                    </a:p>
                  </a:txBody>
                  <a:tcPr anchor="ctr"/>
                </a:tc>
                <a:tc>
                  <a:txBody>
                    <a:bodyPr/>
                    <a:lstStyle/>
                    <a:p>
                      <a:r>
                        <a:rPr lang="en-GB" sz="900" dirty="0"/>
                        <a:t>Firm / Indicative</a:t>
                      </a:r>
                    </a:p>
                  </a:txBody>
                  <a:tcPr anchor="ctr"/>
                </a:tc>
                <a:extLst>
                  <a:ext uri="{0D108BD9-81ED-4DB2-BD59-A6C34878D82A}">
                    <a16:rowId xmlns:a16="http://schemas.microsoft.com/office/drawing/2014/main" val="270239555"/>
                  </a:ext>
                </a:extLst>
              </a:tr>
              <a:tr h="370725">
                <a:tc>
                  <a:txBody>
                    <a:bodyPr/>
                    <a:lstStyle/>
                    <a:p>
                      <a:r>
                        <a:rPr lang="en-GB" sz="800" b="1" dirty="0">
                          <a:hlinkClick r:id="rId3"/>
                        </a:rPr>
                        <a:t>5379</a:t>
                      </a:r>
                      <a:endParaRPr lang="en-GB" sz="800" b="1" dirty="0"/>
                    </a:p>
                  </a:txBody>
                  <a:tcPr anchor="ctr">
                    <a:solidFill>
                      <a:schemeClr val="accent1">
                        <a:lumMod val="20000"/>
                        <a:lumOff val="80000"/>
                      </a:schemeClr>
                    </a:solidFill>
                  </a:tcPr>
                </a:tc>
                <a:tc>
                  <a:txBody>
                    <a:bodyPr/>
                    <a:lstStyle/>
                    <a:p>
                      <a:r>
                        <a:rPr lang="en-GB" sz="700" b="1" dirty="0"/>
                        <a:t>Class 1 Read Service Procurement Exercise - MOD0710 (DM Sampling)</a:t>
                      </a:r>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£150k</a:t>
                      </a:r>
                    </a:p>
                  </a:txBody>
                  <a:tcPr anchor="ctr">
                    <a:solidFill>
                      <a:schemeClr val="accent1">
                        <a:lumMod val="20000"/>
                        <a:lumOff val="80000"/>
                      </a:schemeClr>
                    </a:solidFill>
                  </a:tcPr>
                </a:tc>
                <a:tc>
                  <a:txBody>
                    <a:bodyPr/>
                    <a:lstStyle/>
                    <a:p>
                      <a:r>
                        <a:rPr lang="en-GB" sz="700" b="1" dirty="0"/>
                        <a:t>1</a:t>
                      </a:r>
                      <a:r>
                        <a:rPr lang="en-GB" sz="700" b="1" baseline="30000" dirty="0"/>
                        <a:t>st</a:t>
                      </a:r>
                      <a:r>
                        <a:rPr lang="en-GB" sz="700" b="1" dirty="0"/>
                        <a:t> April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dirty="0">
                          <a:hlinkClick r:id="rId4"/>
                        </a:rPr>
                        <a:t>5143</a:t>
                      </a:r>
                      <a:endParaRPr lang="en-GB" sz="800" b="1" dirty="0"/>
                    </a:p>
                  </a:txBody>
                  <a:tcPr anchor="ctr">
                    <a:solidFill>
                      <a:schemeClr val="accent1">
                        <a:lumMod val="20000"/>
                        <a:lumOff val="80000"/>
                      </a:schemeClr>
                    </a:solidFill>
                  </a:tcPr>
                </a:tc>
                <a:tc>
                  <a:txBody>
                    <a:bodyPr/>
                    <a:lstStyle/>
                    <a:p>
                      <a:r>
                        <a:rPr lang="en-GB" sz="700" b="1" dirty="0"/>
                        <a:t>Transfer of NDM sampling obligations from Cadent, WWU, and NGN to the CDSP</a:t>
                      </a:r>
                    </a:p>
                  </a:txBody>
                  <a:tcPr anchor="ctr">
                    <a:solidFill>
                      <a:schemeClr val="accent1">
                        <a:lumMod val="20000"/>
                        <a:lumOff val="80000"/>
                      </a:schemeClr>
                    </a:solidFill>
                  </a:tcPr>
                </a:tc>
                <a:tc>
                  <a:txBody>
                    <a:bodyPr/>
                    <a:lstStyle/>
                    <a:p>
                      <a:r>
                        <a:rPr lang="en-GB" sz="700" b="1" dirty="0"/>
                        <a:t>Cadent</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pPr lvl="0">
                        <a:buNone/>
                      </a:pPr>
                      <a:r>
                        <a:rPr lang="en-GB" sz="700" b="1" dirty="0"/>
                        <a:t>WWU, Cadent, NGN only</a:t>
                      </a:r>
                    </a:p>
                  </a:txBody>
                  <a:tcPr anchor="ctr">
                    <a:solidFill>
                      <a:schemeClr val="accent1">
                        <a:lumMod val="20000"/>
                        <a:lumOff val="80000"/>
                      </a:schemeClr>
                    </a:solidFill>
                  </a:tcPr>
                </a:tc>
                <a:tc>
                  <a:txBody>
                    <a:bodyPr/>
                    <a:lstStyle/>
                    <a:p>
                      <a:r>
                        <a:rPr lang="en-GB" sz="700" b="1" dirty="0"/>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a:t>
                      </a:r>
                      <a:r>
                        <a:rPr kumimoji="0" lang="en-GB" sz="700" b="1" i="0" u="none" strike="noStrike" kern="1200" cap="none" spc="0" normalizeH="0" baseline="30000" noProof="0">
                          <a:ln>
                            <a:noFill/>
                          </a:ln>
                          <a:solidFill>
                            <a:prstClr val="black"/>
                          </a:solidFill>
                          <a:effectLst/>
                          <a:uLnTx/>
                          <a:uFillTx/>
                          <a:latin typeface="Arial"/>
                          <a:ea typeface="+mn-ea"/>
                          <a:cs typeface="+mn-cs"/>
                        </a:rPr>
                        <a:t>st</a:t>
                      </a:r>
                      <a:r>
                        <a:rPr kumimoji="0" lang="en-GB" sz="700" b="1" i="0" u="none" strike="noStrike" kern="1200" cap="none" spc="0" normalizeH="0" baseline="0" noProof="0">
                          <a:ln>
                            <a:noFill/>
                          </a:ln>
                          <a:solidFill>
                            <a:prstClr val="black"/>
                          </a:solidFill>
                          <a:effectLst/>
                          <a:uLnTx/>
                          <a:uFillTx/>
                          <a:latin typeface="Arial"/>
                          <a:ea typeface="+mn-ea"/>
                          <a:cs typeface="+mn-cs"/>
                        </a:rPr>
                        <a:t> April 2023</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dirty="0">
                          <a:hlinkClick r:id="rId5"/>
                        </a:rPr>
                        <a:t>5472</a:t>
                      </a:r>
                      <a:endParaRPr lang="en-GB" sz="800" b="1" dirty="0"/>
                    </a:p>
                  </a:txBody>
                  <a:tcPr anchor="ctr">
                    <a:solidFill>
                      <a:schemeClr val="accent1">
                        <a:lumMod val="20000"/>
                        <a:lumOff val="80000"/>
                      </a:schemeClr>
                    </a:solidFill>
                  </a:tcPr>
                </a:tc>
                <a:tc>
                  <a:txBody>
                    <a:bodyPr/>
                    <a:lstStyle/>
                    <a:p>
                      <a:r>
                        <a:rPr lang="en-GB" sz="700" b="1" dirty="0"/>
                        <a:t>Creation of a UK Link API to consume daily weather data for Demand Estimation</a:t>
                      </a:r>
                    </a:p>
                  </a:txBody>
                  <a:tcPr anchor="ctr">
                    <a:solidFill>
                      <a:schemeClr val="accent1">
                        <a:lumMod val="20000"/>
                        <a:lumOff val="80000"/>
                      </a:schemeClr>
                    </a:solidFill>
                  </a:tcPr>
                </a:tc>
                <a:tc>
                  <a:txBody>
                    <a:bodyPr/>
                    <a:lstStyle/>
                    <a:p>
                      <a:r>
                        <a:rPr lang="en-GB" sz="700" b="1" dirty="0"/>
                        <a:t>CDSP</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r>
                        <a:rPr lang="en-GB" sz="700" b="1" dirty="0"/>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1</a:t>
                      </a:r>
                      <a:r>
                        <a:rPr kumimoji="0" lang="en-GB" sz="700" b="1" i="0" u="none" strike="noStrike" kern="1200" cap="none" spc="0" normalizeH="0" baseline="30000" noProof="0" dirty="0">
                          <a:ln>
                            <a:noFill/>
                          </a:ln>
                          <a:solidFill>
                            <a:prstClr val="black"/>
                          </a:solidFill>
                          <a:effectLst/>
                          <a:uLnTx/>
                          <a:uFillTx/>
                          <a:latin typeface="Arial"/>
                          <a:ea typeface="+mn-ea"/>
                          <a:cs typeface="+mn-cs"/>
                        </a:rPr>
                        <a:t>st</a:t>
                      </a:r>
                      <a:r>
                        <a:rPr kumimoji="0" lang="en-GB" sz="700" b="1" i="0" u="none" strike="noStrike" kern="1200" cap="none" spc="0" normalizeH="0" baseline="0" noProof="0" dirty="0">
                          <a:ln>
                            <a:noFill/>
                          </a:ln>
                          <a:solidFill>
                            <a:prstClr val="black"/>
                          </a:solidFill>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dirty="0">
                          <a:hlinkClick r:id="rId6"/>
                        </a:rPr>
                        <a:t>5091</a:t>
                      </a:r>
                      <a:endParaRPr lang="en-GB" sz="800" b="1" dirty="0"/>
                    </a:p>
                  </a:txBody>
                  <a:tcPr anchor="ctr">
                    <a:solidFill>
                      <a:schemeClr val="accent1">
                        <a:lumMod val="20000"/>
                        <a:lumOff val="80000"/>
                      </a:schemeClr>
                    </a:solidFill>
                  </a:tcPr>
                </a:tc>
                <a:tc>
                  <a:txBody>
                    <a:bodyPr/>
                    <a:lstStyle/>
                    <a:p>
                      <a:r>
                        <a:rPr lang="en-GB" sz="700" b="1" dirty="0"/>
                        <a:t>Deferral of creation of Class change reads at transfer of ownership </a:t>
                      </a:r>
                    </a:p>
                  </a:txBody>
                  <a:tcPr anchor="ctr">
                    <a:solidFill>
                      <a:schemeClr val="accent1">
                        <a:lumMod val="20000"/>
                        <a:lumOff val="80000"/>
                      </a:schemeClr>
                    </a:solidFill>
                  </a:tcPr>
                </a:tc>
                <a:tc>
                  <a:txBody>
                    <a:bodyPr/>
                    <a:lstStyle/>
                    <a:p>
                      <a:r>
                        <a:rPr lang="en-GB" sz="700" b="1" dirty="0"/>
                        <a:t>EDF</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£200k</a:t>
                      </a:r>
                    </a:p>
                  </a:txBody>
                  <a:tcPr anchor="ctr">
                    <a:solidFill>
                      <a:schemeClr val="accent1">
                        <a:lumMod val="20000"/>
                        <a:lumOff val="80000"/>
                      </a:schemeClr>
                    </a:solidFill>
                  </a:tcPr>
                </a:tc>
                <a:tc>
                  <a:txBody>
                    <a:bodyPr/>
                    <a:lstStyle/>
                    <a:p>
                      <a:r>
                        <a:rPr lang="en-GB" sz="700" b="1" dirty="0"/>
                        <a:t>24</a:t>
                      </a:r>
                      <a:r>
                        <a:rPr lang="en-GB" sz="700" b="1" baseline="30000" dirty="0"/>
                        <a:t>th</a:t>
                      </a:r>
                      <a:r>
                        <a:rPr lang="en-GB" sz="700" b="1" dirty="0"/>
                        <a:t> June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dirty="0">
                          <a:hlinkClick r:id="rId7"/>
                        </a:rPr>
                        <a:t>5186</a:t>
                      </a:r>
                      <a:endParaRPr lang="en-GB" sz="800" b="1" dirty="0"/>
                    </a:p>
                  </a:txBody>
                  <a:tcPr anchor="ctr">
                    <a:solidFill>
                      <a:schemeClr val="accent1">
                        <a:lumMod val="20000"/>
                        <a:lumOff val="80000"/>
                      </a:schemeClr>
                    </a:solidFill>
                  </a:tcPr>
                </a:tc>
                <a:tc>
                  <a:txBody>
                    <a:bodyPr/>
                    <a:lstStyle/>
                    <a:p>
                      <a:r>
                        <a:rPr lang="en-GB" sz="700" b="1" dirty="0"/>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dirty="0"/>
                        <a:t>NGN</a:t>
                      </a:r>
                    </a:p>
                  </a:txBody>
                  <a:tcPr anchor="ctr">
                    <a:solidFill>
                      <a:schemeClr val="accent1">
                        <a:lumMod val="20000"/>
                        <a:lumOff val="80000"/>
                      </a:schemeClr>
                    </a:solidFill>
                  </a:tcPr>
                </a:tc>
                <a:tc>
                  <a:txBody>
                    <a:bodyPr/>
                    <a:lstStyle/>
                    <a:p>
                      <a:r>
                        <a:rPr lang="en-GB" sz="700" b="1" dirty="0"/>
                        <a:t>Shipper </a:t>
                      </a:r>
                    </a:p>
                    <a:p>
                      <a:r>
                        <a:rPr lang="en-GB" sz="700" b="1" dirty="0"/>
                        <a:t>DN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r>
                        <a:rPr lang="en-GB" sz="700" b="1" dirty="0"/>
                        <a:t>£200k</a:t>
                      </a:r>
                    </a:p>
                  </a:txBody>
                  <a:tcPr anchor="ctr">
                    <a:solidFill>
                      <a:schemeClr val="accent1">
                        <a:lumMod val="20000"/>
                        <a:lumOff val="80000"/>
                      </a:schemeClr>
                    </a:solidFill>
                  </a:tcPr>
                </a:tc>
                <a:tc>
                  <a:txBody>
                    <a:bodyPr/>
                    <a:lstStyle/>
                    <a:p>
                      <a:r>
                        <a:rPr lang="en-GB" sz="700" b="1" dirty="0"/>
                        <a:t>24</a:t>
                      </a:r>
                      <a:r>
                        <a:rPr lang="en-GB" sz="700" b="1" baseline="30000" dirty="0"/>
                        <a:t>th</a:t>
                      </a:r>
                      <a:r>
                        <a:rPr lang="en-GB" sz="700" b="1" dirty="0"/>
                        <a:t> June  23</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dirty="0">
                          <a:hlinkClick r:id="rId8"/>
                        </a:rPr>
                        <a:t>5482</a:t>
                      </a:r>
                      <a:endParaRPr lang="en-GB" sz="800" b="1" dirty="0"/>
                    </a:p>
                  </a:txBody>
                  <a:tcPr anchor="ctr">
                    <a:solidFill>
                      <a:schemeClr val="accent1">
                        <a:lumMod val="20000"/>
                        <a:lumOff val="80000"/>
                      </a:schemeClr>
                    </a:solidFill>
                  </a:tcPr>
                </a:tc>
                <a:tc>
                  <a:txBody>
                    <a:bodyPr/>
                    <a:lstStyle/>
                    <a:p>
                      <a:r>
                        <a:rPr lang="en-GB" sz="700" b="1" dirty="0"/>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dirty="0"/>
                        <a:t>Scottish Power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 </a:t>
                      </a:r>
                    </a:p>
                  </a:txBody>
                  <a:tcPr anchor="ctr">
                    <a:solidFill>
                      <a:schemeClr val="accent1">
                        <a:lumMod val="20000"/>
                        <a:lumOff val="80000"/>
                      </a:schemeClr>
                    </a:solidFill>
                  </a:tcPr>
                </a:tc>
                <a:tc>
                  <a:txBody>
                    <a:bodyPr/>
                    <a:lstStyle/>
                    <a:p>
                      <a:r>
                        <a:rPr lang="en-GB" sz="700" b="1" dirty="0"/>
                        <a:t>£300k</a:t>
                      </a:r>
                    </a:p>
                  </a:txBody>
                  <a:tcPr anchor="ctr">
                    <a:solidFill>
                      <a:schemeClr val="accent1">
                        <a:lumMod val="20000"/>
                        <a:lumOff val="80000"/>
                      </a:schemeClr>
                    </a:solidFill>
                  </a:tcPr>
                </a:tc>
                <a:tc>
                  <a:txBody>
                    <a:bodyPr/>
                    <a:lstStyle/>
                    <a:p>
                      <a:r>
                        <a:rPr lang="en-GB" sz="700" b="1" dirty="0"/>
                        <a:t>June 23 (tbc)</a:t>
                      </a:r>
                    </a:p>
                  </a:txBody>
                  <a:tcPr anchor="ctr">
                    <a:solidFill>
                      <a:schemeClr val="accent1">
                        <a:lumMod val="20000"/>
                        <a:lumOff val="80000"/>
                      </a:schemeClr>
                    </a:solidFill>
                  </a:tcPr>
                </a:tc>
                <a:tc>
                  <a:txBody>
                    <a:bodyPr/>
                    <a:lstStyle/>
                    <a:p>
                      <a:r>
                        <a:rPr lang="en-GB" sz="700" b="1" dirty="0"/>
                        <a:t>Major</a:t>
                      </a:r>
                    </a:p>
                  </a:txBody>
                  <a:tcPr anchor="ctr">
                    <a:solidFill>
                      <a:schemeClr val="accent1">
                        <a:lumMod val="20000"/>
                        <a:lumOff val="80000"/>
                      </a:schemeClr>
                    </a:solidFill>
                  </a:tcPr>
                </a:tc>
                <a:tc>
                  <a:txBody>
                    <a:bodyPr/>
                    <a:lstStyle/>
                    <a:p>
                      <a:r>
                        <a:rPr lang="en-GB" sz="700" b="1" dirty="0"/>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extLst>
              <p:ext uri="{D42A27DB-BD31-4B8C-83A1-F6EECF244321}">
                <p14:modId xmlns:p14="http://schemas.microsoft.com/office/powerpoint/2010/main" val="1264239805"/>
              </p:ext>
            </p:extLst>
          </p:nvPr>
        </p:nvGraphicFramePr>
        <p:xfrm>
          <a:off x="63612" y="483322"/>
          <a:ext cx="8999652" cy="4629316"/>
        </p:xfrm>
        <a:graphic>
          <a:graphicData uri="http://schemas.openxmlformats.org/drawingml/2006/table">
            <a:tbl>
              <a:tblPr firstRow="1" bandRow="1">
                <a:tableStyleId>{5C22544A-7EE6-4342-B048-85BDC9FD1C3A}</a:tableStyleId>
              </a:tblPr>
              <a:tblGrid>
                <a:gridCol w="455930">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dirty="0"/>
                        <a:t>XRN</a:t>
                      </a:r>
                    </a:p>
                  </a:txBody>
                  <a:tcPr anchor="ctr">
                    <a:solidFill>
                      <a:schemeClr val="accent1"/>
                    </a:solidFill>
                  </a:tcPr>
                </a:tc>
                <a:tc>
                  <a:txBody>
                    <a:bodyPr/>
                    <a:lstStyle/>
                    <a:p>
                      <a:r>
                        <a:rPr lang="en-GB" sz="900" dirty="0"/>
                        <a:t>Change Title </a:t>
                      </a:r>
                    </a:p>
                  </a:txBody>
                  <a:tcPr anchor="ctr">
                    <a:solidFill>
                      <a:schemeClr val="accent1"/>
                    </a:solidFill>
                  </a:tcPr>
                </a:tc>
                <a:tc>
                  <a:txBody>
                    <a:bodyPr/>
                    <a:lstStyle/>
                    <a:p>
                      <a:r>
                        <a:rPr lang="en-GB" sz="900" dirty="0"/>
                        <a:t>Proposer</a:t>
                      </a:r>
                    </a:p>
                  </a:txBody>
                  <a:tcPr anchor="ctr">
                    <a:solidFill>
                      <a:schemeClr val="accent1"/>
                    </a:solidFill>
                  </a:tcPr>
                </a:tc>
                <a:tc>
                  <a:txBody>
                    <a:bodyPr/>
                    <a:lstStyle/>
                    <a:p>
                      <a:r>
                        <a:rPr lang="en-GB" sz="900" dirty="0"/>
                        <a:t>Benefit / Impact</a:t>
                      </a:r>
                    </a:p>
                  </a:txBody>
                  <a:tcPr anchor="ctr">
                    <a:solidFill>
                      <a:schemeClr val="accent1"/>
                    </a:solidFill>
                  </a:tcPr>
                </a:tc>
                <a:tc>
                  <a:txBody>
                    <a:bodyPr/>
                    <a:lstStyle/>
                    <a:p>
                      <a:r>
                        <a:rPr lang="en-GB" sz="900" dirty="0"/>
                        <a:t>Funding </a:t>
                      </a:r>
                    </a:p>
                  </a:txBody>
                  <a:tcPr anchor="ctr">
                    <a:solidFill>
                      <a:schemeClr val="accent1"/>
                    </a:solidFill>
                  </a:tcPr>
                </a:tc>
                <a:tc>
                  <a:txBody>
                    <a:bodyPr/>
                    <a:lstStyle/>
                    <a:p>
                      <a:r>
                        <a:rPr lang="en-GB" sz="900" dirty="0"/>
                        <a:t>HLSO</a:t>
                      </a:r>
                    </a:p>
                    <a:p>
                      <a:r>
                        <a:rPr lang="en-GB" sz="900" dirty="0"/>
                        <a:t>Max Cost</a:t>
                      </a:r>
                    </a:p>
                  </a:txBody>
                  <a:tcPr anchor="ctr">
                    <a:solidFill>
                      <a:schemeClr val="accent1"/>
                    </a:solidFill>
                  </a:tcPr>
                </a:tc>
                <a:tc>
                  <a:txBody>
                    <a:bodyPr/>
                    <a:lstStyle/>
                    <a:p>
                      <a:r>
                        <a:rPr lang="en-GB" sz="900" dirty="0"/>
                        <a:t>Target Implementation   Date</a:t>
                      </a:r>
                    </a:p>
                  </a:txBody>
                  <a:tcPr anchor="ctr">
                    <a:solidFill>
                      <a:schemeClr val="accent1"/>
                    </a:solidFill>
                  </a:tcPr>
                </a:tc>
                <a:tc>
                  <a:txBody>
                    <a:bodyPr/>
                    <a:lstStyle/>
                    <a:p>
                      <a:r>
                        <a:rPr lang="en-GB" sz="900" dirty="0"/>
                        <a:t>Release Type</a:t>
                      </a:r>
                    </a:p>
                  </a:txBody>
                  <a:tcPr anchor="ctr">
                    <a:solidFill>
                      <a:schemeClr val="accent1"/>
                    </a:solidFill>
                  </a:tcPr>
                </a:tc>
                <a:tc>
                  <a:txBody>
                    <a:bodyPr/>
                    <a:lstStyle/>
                    <a:p>
                      <a:r>
                        <a:rPr lang="en-GB" sz="900" dirty="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r>
                        <a:rPr lang="en-GB" sz="800" b="1" dirty="0">
                          <a:hlinkClick r:id="rId2"/>
                        </a:rPr>
                        <a:t>4713</a:t>
                      </a:r>
                      <a:endParaRPr lang="en-GB" sz="800" b="1" dirty="0"/>
                    </a:p>
                  </a:txBody>
                  <a:tcPr anchor="ctr">
                    <a:solidFill>
                      <a:schemeClr val="accent1">
                        <a:lumMod val="20000"/>
                        <a:lumOff val="80000"/>
                      </a:schemeClr>
                    </a:solidFill>
                  </a:tcPr>
                </a:tc>
                <a:tc>
                  <a:txBody>
                    <a:bodyPr/>
                    <a:lstStyle/>
                    <a:p>
                      <a:r>
                        <a:rPr lang="en-US" sz="700" b="1" dirty="0"/>
                        <a:t>Actual read following estimated transfer read calculating AQ of 1</a:t>
                      </a:r>
                      <a:endParaRPr lang="en-GB" sz="700" b="1" dirty="0"/>
                    </a:p>
                  </a:txBody>
                  <a:tcPr anchor="ctr">
                    <a:solidFill>
                      <a:schemeClr val="accent1">
                        <a:lumMod val="20000"/>
                        <a:lumOff val="80000"/>
                      </a:schemeClr>
                    </a:solidFill>
                  </a:tcPr>
                </a:tc>
                <a:tc>
                  <a:txBody>
                    <a:bodyPr/>
                    <a:lstStyle/>
                    <a:p>
                      <a:r>
                        <a:rPr lang="en-GB" sz="700" b="1" dirty="0"/>
                        <a:t>Npower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pPr algn="l"/>
                      <a:r>
                        <a:rPr lang="en-GB" sz="700" b="1" dirty="0"/>
                        <a:t>£7k</a:t>
                      </a:r>
                    </a:p>
                  </a:txBody>
                  <a:tcPr anchor="ctr">
                    <a:solidFill>
                      <a:schemeClr val="accent1">
                        <a:lumMod val="20000"/>
                        <a:lumOff val="80000"/>
                      </a:schemeClr>
                    </a:solidFill>
                  </a:tcPr>
                </a:tc>
                <a:tc>
                  <a:txBody>
                    <a:bodyPr/>
                    <a:lstStyle/>
                    <a:p>
                      <a:r>
                        <a:rPr lang="en-GB" sz="700" b="1" dirty="0"/>
                        <a:t>January 2023</a:t>
                      </a:r>
                    </a:p>
                  </a:txBody>
                  <a:tcPr anchor="ctr">
                    <a:solidFill>
                      <a:schemeClr val="accent1">
                        <a:lumMod val="20000"/>
                        <a:lumOff val="80000"/>
                      </a:schemeClr>
                    </a:solidFill>
                  </a:tcPr>
                </a:tc>
                <a:tc>
                  <a:txBody>
                    <a:bodyPr/>
                    <a:lstStyle/>
                    <a:p>
                      <a:r>
                        <a:rPr lang="en-GB" sz="700" b="1" dirty="0"/>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792801114"/>
                  </a:ext>
                </a:extLst>
              </a:tr>
              <a:tr h="0">
                <a:tc>
                  <a:txBody>
                    <a:bodyPr/>
                    <a:lstStyle/>
                    <a:p>
                      <a:pPr algn="ctr">
                        <a:spcAft>
                          <a:spcPts val="0"/>
                        </a:spcAft>
                      </a:pPr>
                      <a:r>
                        <a:rPr lang="en-GB" sz="800" b="1" u="none" dirty="0">
                          <a:hlinkClick r:id="rId3"/>
                        </a:rPr>
                        <a:t>5316</a:t>
                      </a:r>
                      <a:endParaRPr lang="en-GB" sz="800" b="1" u="none" dirty="0"/>
                    </a:p>
                  </a:txBody>
                  <a:tcPr marL="72000" marR="72000" marT="36000" marB="36000" anchor="ctr">
                    <a:solidFill>
                      <a:schemeClr val="accent1">
                        <a:lumMod val="20000"/>
                        <a:lumOff val="80000"/>
                      </a:schemeClr>
                    </a:solidFill>
                  </a:tcPr>
                </a:tc>
                <a:tc>
                  <a:txBody>
                    <a:bodyPr/>
                    <a:lstStyle/>
                    <a:p>
                      <a:pPr>
                        <a:spcAft>
                          <a:spcPts val="0"/>
                        </a:spcAft>
                      </a:pPr>
                      <a:r>
                        <a:rPr lang="en-GB" sz="700" b="1" dirty="0"/>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dirty="0"/>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dirty="0"/>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dirty="0"/>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dirty="0"/>
                        <a:t>N/A</a:t>
                      </a:r>
                    </a:p>
                  </a:txBody>
                  <a:tcPr marL="72000" marR="72000" marT="36000" marB="36000"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r>
                        <a:rPr lang="en-GB" sz="700" b="1" dirty="0"/>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800" b="1" dirty="0">
                          <a:hlinkClick r:id="rId4"/>
                        </a:rPr>
                        <a:t>5454</a:t>
                      </a:r>
                      <a:endParaRPr lang="en-GB" sz="800" b="1" dirty="0"/>
                    </a:p>
                  </a:txBody>
                  <a:tcPr anchor="ctr">
                    <a:solidFill>
                      <a:schemeClr val="accent1">
                        <a:lumMod val="20000"/>
                        <a:lumOff val="80000"/>
                      </a:schemeClr>
                    </a:solidFill>
                  </a:tcPr>
                </a:tc>
                <a:tc>
                  <a:txBody>
                    <a:bodyPr/>
                    <a:lstStyle/>
                    <a:p>
                      <a:r>
                        <a:rPr lang="en-GB" sz="700" b="1" dirty="0" err="1"/>
                        <a:t>SoLR</a:t>
                      </a:r>
                      <a:r>
                        <a:rPr lang="en-GB" sz="700" b="1" dirty="0"/>
                        <a:t> Reporting Suite</a:t>
                      </a:r>
                    </a:p>
                  </a:txBody>
                  <a:tcPr anchor="ctr">
                    <a:solidFill>
                      <a:schemeClr val="accent1">
                        <a:lumMod val="20000"/>
                        <a:lumOff val="80000"/>
                      </a:schemeClr>
                    </a:solidFill>
                  </a:tcPr>
                </a:tc>
                <a:tc>
                  <a:txBody>
                    <a:bodyPr/>
                    <a:lstStyle/>
                    <a:p>
                      <a:r>
                        <a:rPr lang="en-GB" sz="700" b="1" dirty="0"/>
                        <a:t>EDF</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88245313"/>
                  </a:ext>
                </a:extLst>
              </a:tr>
              <a:tr h="0">
                <a:tc>
                  <a:txBody>
                    <a:bodyPr/>
                    <a:lstStyle/>
                    <a:p>
                      <a:pPr algn="ctr"/>
                      <a:r>
                        <a:rPr lang="en-GB" sz="800" b="1" dirty="0">
                          <a:hlinkClick r:id="rId5"/>
                        </a:rPr>
                        <a:t>5531</a:t>
                      </a:r>
                      <a:endParaRPr lang="en-GB" sz="800" b="1" dirty="0"/>
                    </a:p>
                  </a:txBody>
                  <a:tcPr anchor="ctr">
                    <a:solidFill>
                      <a:schemeClr val="accent1">
                        <a:lumMod val="20000"/>
                        <a:lumOff val="80000"/>
                      </a:schemeClr>
                    </a:solidFill>
                  </a:tcPr>
                </a:tc>
                <a:tc>
                  <a:txBody>
                    <a:bodyPr/>
                    <a:lstStyle/>
                    <a:p>
                      <a:r>
                        <a:rPr lang="en-GB" sz="700" b="1" dirty="0"/>
                        <a:t>Hydrogen Village Trial</a:t>
                      </a:r>
                    </a:p>
                  </a:txBody>
                  <a:tcPr anchor="ctr">
                    <a:solidFill>
                      <a:schemeClr val="accent1">
                        <a:lumMod val="20000"/>
                        <a:lumOff val="80000"/>
                      </a:schemeClr>
                    </a:solidFill>
                  </a:tcPr>
                </a:tc>
                <a:tc>
                  <a:txBody>
                    <a:bodyPr/>
                    <a:lstStyle/>
                    <a:p>
                      <a:r>
                        <a:rPr lang="en-GB" sz="700" b="1" dirty="0"/>
                        <a:t>SGN</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DN</a:t>
                      </a:r>
                    </a:p>
                    <a:p>
                      <a:r>
                        <a:rPr lang="en-GB" sz="700" b="1" dirty="0"/>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pPr algn="ctr"/>
                      <a:r>
                        <a:rPr lang="en-GB" sz="800" b="1" dirty="0">
                          <a:hlinkClick r:id="rId6"/>
                        </a:rPr>
                        <a:t>5535</a:t>
                      </a:r>
                      <a:endParaRPr lang="en-GB" sz="800" b="1" dirty="0"/>
                    </a:p>
                  </a:txBody>
                  <a:tcPr anchor="ctr">
                    <a:solidFill>
                      <a:schemeClr val="accent1">
                        <a:lumMod val="20000"/>
                        <a:lumOff val="80000"/>
                      </a:schemeClr>
                    </a:solidFill>
                  </a:tcPr>
                </a:tc>
                <a:tc>
                  <a:txBody>
                    <a:bodyPr/>
                    <a:lstStyle/>
                    <a:p>
                      <a:r>
                        <a:rPr lang="en-GB" sz="700" b="1" dirty="0"/>
                        <a:t>Processing of CSS Switch Requests Received in ‘Time Period 5’</a:t>
                      </a:r>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31636">
                <a:tc>
                  <a:txBody>
                    <a:bodyPr/>
                    <a:lstStyle/>
                    <a:p>
                      <a:pPr algn="ctr"/>
                      <a:r>
                        <a:rPr lang="en-GB" sz="800" b="1" dirty="0">
                          <a:hlinkClick r:id="rId7"/>
                        </a:rPr>
                        <a:t>5545</a:t>
                      </a:r>
                      <a:endParaRPr lang="en-GB" sz="800" b="1" dirty="0"/>
                    </a:p>
                  </a:txBody>
                  <a:tcPr anchor="ctr">
                    <a:solidFill>
                      <a:schemeClr val="accent1">
                        <a:lumMod val="20000"/>
                        <a:lumOff val="80000"/>
                      </a:schemeClr>
                    </a:solidFill>
                  </a:tcPr>
                </a:tc>
                <a:tc>
                  <a:txBody>
                    <a:bodyPr/>
                    <a:lstStyle/>
                    <a:p>
                      <a:r>
                        <a:rPr lang="en-GB" sz="700" b="1" dirty="0"/>
                        <a:t>Hydrogen Trial Visualisation Dashboard</a:t>
                      </a:r>
                    </a:p>
                  </a:txBody>
                  <a:tcPr anchor="ctr">
                    <a:solidFill>
                      <a:schemeClr val="accent1">
                        <a:lumMod val="20000"/>
                        <a:lumOff val="80000"/>
                      </a:schemeClr>
                    </a:solidFill>
                  </a:tcPr>
                </a:tc>
                <a:tc>
                  <a:txBody>
                    <a:bodyPr/>
                    <a:lstStyle/>
                    <a:p>
                      <a:r>
                        <a:rPr lang="en-GB" sz="700" b="1" dirty="0"/>
                        <a:t>Northern Gas</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DN</a:t>
                      </a:r>
                    </a:p>
                    <a:p>
                      <a:r>
                        <a:rPr lang="en-GB" sz="700" b="1" dirty="0"/>
                        <a:t>Decarb</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pPr algn="ctr"/>
                      <a:r>
                        <a:rPr lang="en-GB" sz="800" b="1" dirty="0">
                          <a:hlinkClick r:id="rId8"/>
                        </a:rPr>
                        <a:t>5546</a:t>
                      </a:r>
                      <a:endParaRPr lang="en-GB" sz="800" b="1" dirty="0"/>
                    </a:p>
                  </a:txBody>
                  <a:tcPr anchor="ctr">
                    <a:solidFill>
                      <a:schemeClr val="accent1">
                        <a:lumMod val="20000"/>
                        <a:lumOff val="80000"/>
                      </a:schemeClr>
                    </a:solidFill>
                  </a:tcPr>
                </a:tc>
                <a:tc>
                  <a:txBody>
                    <a:bodyPr/>
                    <a:lstStyle/>
                    <a:p>
                      <a:r>
                        <a:rPr lang="en-US" sz="700" b="1" dirty="0"/>
                        <a:t>Resolution of Address Interactions between DCC and CDSP</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DN</a:t>
                      </a:r>
                    </a:p>
                    <a:p>
                      <a:r>
                        <a:rPr lang="en-GB" sz="700" b="1" dirty="0"/>
                        <a:t>IGT</a:t>
                      </a:r>
                    </a:p>
                    <a:p>
                      <a:r>
                        <a:rPr lang="en-GB" sz="700" b="1" dirty="0"/>
                        <a:t>Shipper</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pPr algn="ctr"/>
                      <a:r>
                        <a:rPr lang="en-GB" sz="800" b="1" dirty="0">
                          <a:hlinkClick r:id="rId9"/>
                        </a:rPr>
                        <a:t>5547</a:t>
                      </a:r>
                      <a:endParaRPr lang="en-GB" sz="800" b="1" dirty="0"/>
                    </a:p>
                  </a:txBody>
                  <a:tcPr anchor="ctr">
                    <a:solidFill>
                      <a:schemeClr val="accent1">
                        <a:lumMod val="20000"/>
                        <a:lumOff val="80000"/>
                      </a:schemeClr>
                    </a:solidFill>
                  </a:tcPr>
                </a:tc>
                <a:tc>
                  <a:txBody>
                    <a:bodyPr/>
                    <a:lstStyle/>
                    <a:p>
                      <a:r>
                        <a:rPr lang="en-US" sz="700" b="1" dirty="0"/>
                        <a:t>Updating the Comprehensive Invoice Master List and INV template</a:t>
                      </a:r>
                      <a:endParaRPr lang="en-GB" sz="700" b="1" dirty="0"/>
                    </a:p>
                  </a:txBody>
                  <a:tcPr anchor="ctr">
                    <a:solidFill>
                      <a:schemeClr val="accent1">
                        <a:lumMod val="20000"/>
                        <a:lumOff val="80000"/>
                      </a:schemeClr>
                    </a:solidFill>
                  </a:tcPr>
                </a:tc>
                <a:tc>
                  <a:txBody>
                    <a:bodyPr/>
                    <a:lstStyle/>
                    <a:p>
                      <a:r>
                        <a:rPr lang="en-GB" sz="700" b="1" dirty="0"/>
                        <a:t>Eon</a:t>
                      </a:r>
                    </a:p>
                  </a:txBody>
                  <a:tcPr anchor="ctr">
                    <a:solidFill>
                      <a:schemeClr val="accent1">
                        <a:lumMod val="20000"/>
                        <a:lumOff val="80000"/>
                      </a:schemeClr>
                    </a:solidFill>
                  </a:tcPr>
                </a:tc>
                <a:tc>
                  <a:txBody>
                    <a:bodyPr/>
                    <a:lstStyle/>
                    <a:p>
                      <a:r>
                        <a:rPr lang="en-GB" sz="700" b="1" dirty="0"/>
                        <a:t>Shipper</a:t>
                      </a:r>
                    </a:p>
                    <a:p>
                      <a:r>
                        <a:rPr lang="en-GB" sz="700" b="1" dirty="0"/>
                        <a:t>DN</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pPr algn="ctr"/>
                      <a:r>
                        <a:rPr lang="en-GB" sz="800" b="1" dirty="0">
                          <a:hlinkClick r:id="rId10"/>
                        </a:rPr>
                        <a:t>5555</a:t>
                      </a:r>
                      <a:endParaRPr lang="en-GB" sz="800" b="1" dirty="0"/>
                    </a:p>
                  </a:txBody>
                  <a:tcPr anchor="ctr">
                    <a:solidFill>
                      <a:schemeClr val="accent1">
                        <a:lumMod val="20000"/>
                        <a:lumOff val="80000"/>
                      </a:schemeClr>
                    </a:solidFill>
                  </a:tcPr>
                </a:tc>
                <a:tc>
                  <a:txBody>
                    <a:bodyPr/>
                    <a:lstStyle/>
                    <a:p>
                      <a:r>
                        <a:rPr lang="en-US" sz="700" b="1" dirty="0"/>
                        <a:t>Amend existing Large Load Site Reporting</a:t>
                      </a:r>
                      <a:endParaRPr lang="en-GB" sz="700" b="1" dirty="0"/>
                    </a:p>
                  </a:txBody>
                  <a:tcPr anchor="ctr">
                    <a:solidFill>
                      <a:schemeClr val="accent1">
                        <a:lumMod val="20000"/>
                        <a:lumOff val="80000"/>
                      </a:schemeClr>
                    </a:solidFill>
                  </a:tcPr>
                </a:tc>
                <a:tc>
                  <a:txBody>
                    <a:bodyPr/>
                    <a:lstStyle/>
                    <a:p>
                      <a:r>
                        <a:rPr lang="en-GB" sz="700" b="1" dirty="0"/>
                        <a:t>SGN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January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pPr algn="ctr"/>
                      <a:r>
                        <a:rPr lang="en-GB" sz="800" b="1" dirty="0">
                          <a:hlinkClick r:id="rId11"/>
                        </a:rPr>
                        <a:t>5567</a:t>
                      </a:r>
                      <a:endParaRPr lang="en-GB" sz="800" b="1" dirty="0"/>
                    </a:p>
                  </a:txBody>
                  <a:tcPr anchor="ctr">
                    <a:solidFill>
                      <a:schemeClr val="accent1">
                        <a:lumMod val="20000"/>
                        <a:lumOff val="80000"/>
                      </a:schemeClr>
                    </a:solidFill>
                  </a:tcPr>
                </a:tc>
                <a:tc>
                  <a:txBody>
                    <a:bodyPr/>
                    <a:lstStyle/>
                    <a:p>
                      <a:r>
                        <a:rPr lang="en-US" sz="700" b="1" dirty="0"/>
                        <a:t>Implementation of Resend Functionality for Messages from CSS to GRDA (REC CP R0067)</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4085352276"/>
                  </a:ext>
                </a:extLst>
              </a:tr>
              <a:tr h="138637">
                <a:tc>
                  <a:txBody>
                    <a:bodyPr/>
                    <a:lstStyle/>
                    <a:p>
                      <a:pPr algn="ctr"/>
                      <a:r>
                        <a:rPr lang="en-GB" sz="800" b="1" dirty="0">
                          <a:hlinkClick r:id="rId12"/>
                        </a:rPr>
                        <a:t>5569</a:t>
                      </a:r>
                      <a:endParaRPr lang="en-GB" sz="800" b="1" dirty="0"/>
                    </a:p>
                  </a:txBody>
                  <a:tcPr anchor="ctr">
                    <a:solidFill>
                      <a:schemeClr val="accent1">
                        <a:lumMod val="20000"/>
                        <a:lumOff val="80000"/>
                      </a:schemeClr>
                    </a:solidFill>
                  </a:tcPr>
                </a:tc>
                <a:tc>
                  <a:txBody>
                    <a:bodyPr/>
                    <a:lstStyle/>
                    <a:p>
                      <a:r>
                        <a:rPr lang="en-GB" sz="700" b="1" dirty="0"/>
                        <a:t>Contact Data Provision for IGT Customers </a:t>
                      </a:r>
                    </a:p>
                  </a:txBody>
                  <a:tcPr anchor="ctr">
                    <a:solidFill>
                      <a:schemeClr val="accent1">
                        <a:lumMod val="20000"/>
                        <a:lumOff val="80000"/>
                      </a:schemeClr>
                    </a:solidFill>
                  </a:tcPr>
                </a:tc>
                <a:tc>
                  <a:txBody>
                    <a:bodyPr/>
                    <a:lstStyle/>
                    <a:p>
                      <a:r>
                        <a:rPr lang="en-GB" sz="700" b="1" dirty="0"/>
                        <a:t>BUUK</a:t>
                      </a:r>
                    </a:p>
                  </a:txBody>
                  <a:tcPr anchor="ctr">
                    <a:solidFill>
                      <a:schemeClr val="accent1">
                        <a:lumMod val="20000"/>
                        <a:lumOff val="80000"/>
                      </a:schemeClr>
                    </a:solidFill>
                  </a:tcPr>
                </a:tc>
                <a:tc>
                  <a:txBody>
                    <a:bodyPr/>
                    <a:lstStyle/>
                    <a:p>
                      <a:r>
                        <a:rPr lang="en-GB" sz="700" b="1" dirty="0"/>
                        <a:t>IGT</a:t>
                      </a:r>
                    </a:p>
                  </a:txBody>
                  <a:tcPr anchor="ctr">
                    <a:solidFill>
                      <a:schemeClr val="accent1">
                        <a:lumMod val="20000"/>
                        <a:lumOff val="80000"/>
                      </a:schemeClr>
                    </a:solidFill>
                  </a:tcPr>
                </a:tc>
                <a:tc>
                  <a:txBody>
                    <a:bodyPr/>
                    <a:lstStyle/>
                    <a:p>
                      <a:r>
                        <a:rPr lang="en-GB" sz="700" b="1" dirty="0"/>
                        <a:t>IGT</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dirty="0">
                          <a:hlinkClick r:id="rId13"/>
                        </a:rPr>
                        <a:t>5573</a:t>
                      </a:r>
                      <a:endParaRPr lang="en-GB" sz="800" b="1" dirty="0"/>
                    </a:p>
                  </a:txBody>
                  <a:tcPr anchor="ctr">
                    <a:solidFill>
                      <a:schemeClr val="accent1">
                        <a:lumMod val="20000"/>
                        <a:lumOff val="80000"/>
                      </a:schemeClr>
                    </a:solidFill>
                  </a:tcPr>
                </a:tc>
                <a:tc>
                  <a:txBody>
                    <a:bodyPr/>
                    <a:lstStyle/>
                    <a:p>
                      <a:r>
                        <a:rPr lang="en-US" sz="700" b="1" dirty="0"/>
                        <a:t>Updates to the Priority Consumer process (as designated by the Secretary of State for Business, Energy, and Industrial Strategy - BEIS) – Urgent</a:t>
                      </a:r>
                      <a:endParaRPr lang="en-GB" sz="700" b="1" dirty="0"/>
                    </a:p>
                  </a:txBody>
                  <a:tcPr anchor="ctr">
                    <a:solidFill>
                      <a:schemeClr val="accent1">
                        <a:lumMod val="20000"/>
                        <a:lumOff val="80000"/>
                      </a:schemeClr>
                    </a:solidFill>
                  </a:tcPr>
                </a:tc>
                <a:tc>
                  <a:txBody>
                    <a:bodyPr/>
                    <a:lstStyle/>
                    <a:p>
                      <a:r>
                        <a:rPr lang="en-GB" sz="700" b="1" dirty="0"/>
                        <a:t>Xoserve </a:t>
                      </a:r>
                    </a:p>
                  </a:txBody>
                  <a:tcPr anchor="ctr">
                    <a:solidFill>
                      <a:schemeClr val="accent1">
                        <a:lumMod val="20000"/>
                        <a:lumOff val="80000"/>
                      </a:schemeClr>
                    </a:solidFill>
                  </a:tcPr>
                </a:tc>
                <a:tc>
                  <a:txBody>
                    <a:bodyPr/>
                    <a:lstStyle/>
                    <a:p>
                      <a:r>
                        <a:rPr lang="en-GB" sz="700" b="1" dirty="0"/>
                        <a:t>All DSC Customers</a:t>
                      </a:r>
                    </a:p>
                  </a:txBody>
                  <a:tcPr anchor="ctr">
                    <a:solidFill>
                      <a:schemeClr val="accent1">
                        <a:lumMod val="20000"/>
                        <a:lumOff val="80000"/>
                      </a:schemeClr>
                    </a:solidFill>
                  </a:tcPr>
                </a:tc>
                <a:tc>
                  <a:txBody>
                    <a:bodyPr/>
                    <a:lstStyle/>
                    <a:p>
                      <a:r>
                        <a:rPr lang="en-GB" sz="700" b="1" dirty="0"/>
                        <a:t>Part A – N/A</a:t>
                      </a:r>
                    </a:p>
                    <a:p>
                      <a:r>
                        <a:rPr lang="en-GB" sz="700" b="1" dirty="0"/>
                        <a:t>------------------</a:t>
                      </a:r>
                    </a:p>
                    <a:p>
                      <a:r>
                        <a:rPr lang="en-GB" sz="700" b="1" dirty="0"/>
                        <a:t>Part B - Tbc</a:t>
                      </a:r>
                    </a:p>
                  </a:txBody>
                  <a:tcPr anchor="ctr">
                    <a:solidFill>
                      <a:schemeClr val="accent1">
                        <a:lumMod val="20000"/>
                        <a:lumOff val="80000"/>
                      </a:schemeClr>
                    </a:solidFill>
                  </a:tcPr>
                </a:tc>
                <a:tc>
                  <a:txBody>
                    <a:bodyPr/>
                    <a:lstStyle/>
                    <a:p>
                      <a:r>
                        <a:rPr lang="en-GB" sz="700" b="1" dirty="0"/>
                        <a:t>Part A – N/A</a:t>
                      </a:r>
                    </a:p>
                    <a:p>
                      <a:r>
                        <a:rPr lang="en-GB" sz="700" b="1" dirty="0"/>
                        <a:t>------------------</a:t>
                      </a:r>
                    </a:p>
                    <a:p>
                      <a:r>
                        <a:rPr lang="en-GB" sz="700" b="1" dirty="0"/>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r h="138637">
                <a:tc>
                  <a:txBody>
                    <a:bodyPr/>
                    <a:lstStyle/>
                    <a:p>
                      <a:pPr algn="ctr"/>
                      <a:r>
                        <a:rPr lang="en-GB" sz="800" b="1" dirty="0">
                          <a:hlinkClick r:id="rId14"/>
                        </a:rPr>
                        <a:t>5584</a:t>
                      </a:r>
                      <a:endParaRPr lang="en-GB" sz="800" b="1" dirty="0"/>
                    </a:p>
                  </a:txBody>
                  <a:tcPr anchor="ctr">
                    <a:solidFill>
                      <a:schemeClr val="accent1">
                        <a:lumMod val="20000"/>
                        <a:lumOff val="80000"/>
                      </a:schemeClr>
                    </a:solidFill>
                  </a:tcPr>
                </a:tc>
                <a:tc>
                  <a:txBody>
                    <a:bodyPr/>
                    <a:lstStyle/>
                    <a:p>
                      <a:r>
                        <a:rPr lang="en-US" sz="700" b="1" dirty="0"/>
                        <a:t>Procurement of Climate Change Methodology for Demand Estimation Purposes</a:t>
                      </a:r>
                      <a:endParaRPr lang="en-GB" sz="700" b="1" dirty="0"/>
                    </a:p>
                  </a:txBody>
                  <a:tcPr anchor="ctr">
                    <a:solidFill>
                      <a:schemeClr val="accent1">
                        <a:lumMod val="20000"/>
                        <a:lumOff val="80000"/>
                      </a:schemeClr>
                    </a:solidFill>
                  </a:tcPr>
                </a:tc>
                <a:tc>
                  <a:txBody>
                    <a:bodyPr/>
                    <a:lstStyle/>
                    <a:p>
                      <a:r>
                        <a:rPr lang="en-GB" sz="700" b="1" dirty="0"/>
                        <a:t>Xoserve</a:t>
                      </a:r>
                    </a:p>
                  </a:txBody>
                  <a:tcPr anchor="ctr">
                    <a:solidFill>
                      <a:schemeClr val="accent1">
                        <a:lumMod val="20000"/>
                        <a:lumOff val="80000"/>
                      </a:schemeClr>
                    </a:solidFill>
                  </a:tcPr>
                </a:tc>
                <a:tc>
                  <a:txBody>
                    <a:bodyPr/>
                    <a:lstStyle/>
                    <a:p>
                      <a:r>
                        <a:rPr lang="en-GB" sz="700" b="1" dirty="0"/>
                        <a:t>DN</a:t>
                      </a:r>
                    </a:p>
                    <a:p>
                      <a:r>
                        <a:rPr lang="en-GB" sz="700" b="1" dirty="0"/>
                        <a:t>Shipper</a:t>
                      </a:r>
                    </a:p>
                  </a:txBody>
                  <a:tcPr anchor="ctr">
                    <a:solidFill>
                      <a:schemeClr val="accent1">
                        <a:lumMod val="20000"/>
                        <a:lumOff val="80000"/>
                      </a:schemeClr>
                    </a:solidFill>
                  </a:tcPr>
                </a:tc>
                <a:tc>
                  <a:txBody>
                    <a:bodyPr/>
                    <a:lstStyle/>
                    <a:p>
                      <a:r>
                        <a:rPr lang="en-GB" sz="700" b="1" dirty="0"/>
                        <a:t>DN</a:t>
                      </a:r>
                    </a:p>
                    <a:p>
                      <a:r>
                        <a:rPr lang="en-GB" sz="700" b="1" dirty="0"/>
                        <a:t>Shipper</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Mid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dirty="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272402799"/>
                  </a:ext>
                </a:extLst>
              </a:tr>
              <a:tr h="138637">
                <a:tc>
                  <a:txBody>
                    <a:bodyPr/>
                    <a:lstStyle/>
                    <a:p>
                      <a:pPr algn="ctr"/>
                      <a:r>
                        <a:rPr lang="en-GB" sz="800" b="1" dirty="0">
                          <a:hlinkClick r:id="rId15"/>
                        </a:rPr>
                        <a:t>5585</a:t>
                      </a:r>
                      <a:endParaRPr lang="en-GB" sz="800" b="1" dirty="0"/>
                    </a:p>
                  </a:txBody>
                  <a:tcPr anchor="ctr">
                    <a:solidFill>
                      <a:schemeClr val="accent1">
                        <a:lumMod val="20000"/>
                        <a:lumOff val="80000"/>
                      </a:schemeClr>
                    </a:solidFill>
                  </a:tcPr>
                </a:tc>
                <a:tc>
                  <a:txBody>
                    <a:bodyPr/>
                    <a:lstStyle/>
                    <a:p>
                      <a:r>
                        <a:rPr lang="en-US" sz="700" b="1" dirty="0"/>
                        <a:t>Flow Weighted Average Calorific Value -</a:t>
                      </a:r>
                    </a:p>
                    <a:p>
                      <a:r>
                        <a:rPr lang="en-US" sz="700" b="1" dirty="0"/>
                        <a:t>Phase 2 Service Improvements</a:t>
                      </a:r>
                      <a:endParaRPr lang="en-GB" sz="700" b="1" dirty="0"/>
                    </a:p>
                  </a:txBody>
                  <a:tcPr anchor="ctr">
                    <a:solidFill>
                      <a:schemeClr val="accent1">
                        <a:lumMod val="20000"/>
                        <a:lumOff val="80000"/>
                      </a:schemeClr>
                    </a:solidFill>
                  </a:tcPr>
                </a:tc>
                <a:tc>
                  <a:txBody>
                    <a:bodyPr/>
                    <a:lstStyle/>
                    <a:p>
                      <a:r>
                        <a:rPr lang="en-GB" sz="700" b="1" dirty="0"/>
                        <a:t>Cadent</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DN</a:t>
                      </a:r>
                    </a:p>
                  </a:txBody>
                  <a:tcPr anchor="ctr">
                    <a:solidFill>
                      <a:schemeClr val="accent1">
                        <a:lumMod val="20000"/>
                        <a:lumOff val="80000"/>
                      </a:schemeClr>
                    </a:solidFill>
                  </a:tcPr>
                </a:tc>
                <a:tc>
                  <a:txBody>
                    <a:bodyPr/>
                    <a:lstStyle/>
                    <a:p>
                      <a:r>
                        <a:rPr lang="en-GB" sz="700" b="1" dirty="0"/>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03575023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dirty="0">
                <a:latin typeface="Arial"/>
                <a:cs typeface="Arial"/>
              </a:rPr>
              <a:t>Change Backlog Details - Continued</a:t>
            </a:r>
            <a:endParaRPr lang="en-GB" sz="2000" dirty="0"/>
          </a:p>
        </p:txBody>
      </p:sp>
    </p:spTree>
    <p:extLst>
      <p:ext uri="{BB962C8B-B14F-4D97-AF65-F5344CB8AC3E}">
        <p14:creationId xmlns:p14="http://schemas.microsoft.com/office/powerpoint/2010/main" val="275696230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16B50B-2C17-49CD-83CE-EA070C52D193}"/>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15286</TotalTime>
  <Words>5808</Words>
  <Application>Microsoft Office PowerPoint</Application>
  <PresentationFormat>On-screen Show (16:9)</PresentationFormat>
  <Paragraphs>1371</Paragraphs>
  <Slides>48</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6" baseType="lpstr">
      <vt:lpstr>Arial</vt:lpstr>
      <vt:lpstr>Calibri</vt:lpstr>
      <vt:lpstr>Poppins Light</vt:lpstr>
      <vt:lpstr>Poppins Medium</vt:lpstr>
      <vt:lpstr>Office Theme</vt:lpstr>
      <vt:lpstr>Worksheet</vt:lpstr>
      <vt:lpstr>Document</vt:lpstr>
      <vt:lpstr>Acrobat Document</vt:lpstr>
      <vt:lpstr>Change Management Committee  </vt:lpstr>
      <vt:lpstr>Section 2: DSC Change Budget &amp; Horizon Planning</vt:lpstr>
      <vt:lpstr>DSC Change Budget BP22 YTD</vt:lpstr>
      <vt:lpstr>Forecasted Year End Spend (BP22)</vt:lpstr>
      <vt:lpstr>Change Pipeline</vt:lpstr>
      <vt:lpstr>Change Delivery Pipeline August 22 – December 23 </vt:lpstr>
      <vt:lpstr>Change Pipeline - Delivery Plan - July 2022 - February 2023</vt:lpstr>
      <vt:lpstr>Change Pipeline  March 2023 – June 2023</vt:lpstr>
      <vt:lpstr>PowerPoint Presentation</vt:lpstr>
      <vt:lpstr>Change Backlog – On Hold Details</vt:lpstr>
      <vt:lpstr>REC Change   </vt:lpstr>
      <vt:lpstr>Introduction</vt:lpstr>
      <vt:lpstr>Overview of In progress REC Changes (high level)</vt:lpstr>
      <vt:lpstr>REC Change Pipeline – In progress</vt:lpstr>
      <vt:lpstr>REC Change Pipeline – Under Prioritisation Review</vt:lpstr>
      <vt:lpstr>Section 3: Capture</vt:lpstr>
      <vt:lpstr>New Change Proposals</vt:lpstr>
      <vt:lpstr>XRN5602 Releasing of unused capacity under a specific set of circumstances (Modification 0818)  </vt:lpstr>
      <vt:lpstr>XRN5604 Shipper Agreed Read (SAR) exceptions process (Modification 0811S)   </vt:lpstr>
      <vt:lpstr>XRN5605 Amendments to the must read process (IGT159V) </vt:lpstr>
      <vt:lpstr>XRN5606 Revision of Virtual Last Resort User and Contingent Procurement of Supplier Demand Event Triggers (Modification 0813) </vt:lpstr>
      <vt:lpstr>XRN5607 Update to the AQ correction processes (Modification 0816S)</vt:lpstr>
      <vt:lpstr>XRN5610 New Service Lines to Support the FWACV Service  </vt:lpstr>
      <vt:lpstr>XRN5556.d CMS Rebuild Version 2 </vt:lpstr>
      <vt:lpstr> section 4. Design &amp; Delivery  </vt:lpstr>
      <vt:lpstr>Design Change Pack </vt:lpstr>
      <vt:lpstr>XRN5555 Amend Existing Large Load Site Reporting </vt:lpstr>
      <vt:lpstr>XRN4900 Biomethane Sites with Reduced Propane Injection</vt:lpstr>
      <vt:lpstr>Notice of additional Non-Business Day and Non-Supply Point System Business Day for 8th May 2023 bank holiday for the coronation of King Charles III </vt:lpstr>
      <vt:lpstr>Standalone Change Documents for Approval (BER, CCR, EQR)</vt:lpstr>
      <vt:lpstr>Standalone Change Documents for Approval (BER, CCR, EQR)</vt:lpstr>
      <vt:lpstr>February 2023 Major Release</vt:lpstr>
      <vt:lpstr>XRN5533 – February 23 Major Release - Status Update</vt:lpstr>
      <vt:lpstr>March 2023 Adhoc Release</vt:lpstr>
      <vt:lpstr>XRN5575 – March 23 Adhoc Release - Status Update</vt:lpstr>
      <vt:lpstr>June 2023 Major Release</vt:lpstr>
      <vt:lpstr>XRN5562 – June 23 Major Release- Status Update</vt:lpstr>
      <vt:lpstr>XRN5231 Provision of a FWACV Service </vt:lpstr>
      <vt:lpstr>XRN5231 Flow Weighted Average CV</vt:lpstr>
      <vt:lpstr>NG TRANSMISSION CHANGE HORIZON PLAN  0 - 2 YEARS DEC 2022 – NOV 2024</vt:lpstr>
      <vt:lpstr>PowerPoint Presentation</vt:lpstr>
      <vt:lpstr>Section 5: Non-DSC Change Budget Impacting Programmes    </vt:lpstr>
      <vt:lpstr>CMS Rebuild Update</vt:lpstr>
      <vt:lpstr>Progress to Date</vt:lpstr>
      <vt:lpstr>PowerPoint Presentation</vt:lpstr>
      <vt:lpstr>Section 6: AnY Other Business   </vt:lpstr>
      <vt:lpstr>Appendix   </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1</cp:revision>
  <dcterms:created xsi:type="dcterms:W3CDTF">2018-09-02T17:12:15Z</dcterms:created>
  <dcterms:modified xsi:type="dcterms:W3CDTF">2023-01-04T11:50:54Z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