
<file path=[Content_Types].xml><?xml version="1.0" encoding="utf-8"?>
<Types xmlns="http://schemas.openxmlformats.org/package/2006/content-types">
  <Default Extension="bin" ContentType="application/vnd.openxmlformats-officedocument.oleObject"/>
  <Default Extension="docx" ContentType="application/vnd.openxmlformats-officedocument.wordprocessingml.document"/>
  <Default Extension="png" ContentType="image/png"/>
  <Default Extension="rels" ContentType="application/vnd.openxmlformats-package.relationships+xml"/>
  <Default Extension="svg" ContentType="image/svg+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1" r:id="rId6"/>
  </p:sldMasterIdLst>
  <p:notesMasterIdLst>
    <p:notesMasterId r:id="rId95"/>
  </p:notesMasterIdLst>
  <p:sldIdLst>
    <p:sldId id="288" r:id="rId7"/>
    <p:sldId id="1759" r:id="rId8"/>
    <p:sldId id="1773" r:id="rId9"/>
    <p:sldId id="309" r:id="rId10"/>
    <p:sldId id="1826" r:id="rId11"/>
    <p:sldId id="436" r:id="rId12"/>
    <p:sldId id="895" r:id="rId13"/>
    <p:sldId id="896" r:id="rId14"/>
    <p:sldId id="897" r:id="rId15"/>
    <p:sldId id="894" r:id="rId16"/>
    <p:sldId id="3690" r:id="rId17"/>
    <p:sldId id="3769" r:id="rId18"/>
    <p:sldId id="3774" r:id="rId19"/>
    <p:sldId id="3778" r:id="rId20"/>
    <p:sldId id="3775" r:id="rId21"/>
    <p:sldId id="3777" r:id="rId22"/>
    <p:sldId id="3770" r:id="rId23"/>
    <p:sldId id="1827" r:id="rId24"/>
    <p:sldId id="1828" r:id="rId25"/>
    <p:sldId id="2076137830" r:id="rId26"/>
    <p:sldId id="1739" r:id="rId27"/>
    <p:sldId id="3750" r:id="rId28"/>
    <p:sldId id="1829" r:id="rId29"/>
    <p:sldId id="3670" r:id="rId30"/>
    <p:sldId id="1734" r:id="rId31"/>
    <p:sldId id="306" r:id="rId32"/>
    <p:sldId id="3671" r:id="rId33"/>
    <p:sldId id="3746" r:id="rId34"/>
    <p:sldId id="3742" r:id="rId35"/>
    <p:sldId id="3745" r:id="rId36"/>
    <p:sldId id="3744" r:id="rId37"/>
    <p:sldId id="3743" r:id="rId38"/>
    <p:sldId id="1850" r:id="rId39"/>
    <p:sldId id="883" r:id="rId40"/>
    <p:sldId id="886" r:id="rId41"/>
    <p:sldId id="889" r:id="rId42"/>
    <p:sldId id="2076137823" r:id="rId43"/>
    <p:sldId id="2076137824" r:id="rId44"/>
    <p:sldId id="893" r:id="rId45"/>
    <p:sldId id="892" r:id="rId46"/>
    <p:sldId id="1839" r:id="rId47"/>
    <p:sldId id="885" r:id="rId48"/>
    <p:sldId id="2076137822" r:id="rId49"/>
    <p:sldId id="2076137827" r:id="rId50"/>
    <p:sldId id="1848" r:id="rId51"/>
    <p:sldId id="2076137826" r:id="rId52"/>
    <p:sldId id="300" r:id="rId53"/>
    <p:sldId id="301" r:id="rId54"/>
    <p:sldId id="298" r:id="rId55"/>
    <p:sldId id="3581" r:id="rId56"/>
    <p:sldId id="3572" r:id="rId57"/>
    <p:sldId id="3579" r:id="rId58"/>
    <p:sldId id="3580" r:id="rId59"/>
    <p:sldId id="3578" r:id="rId60"/>
    <p:sldId id="3574" r:id="rId61"/>
    <p:sldId id="3577" r:id="rId62"/>
    <p:sldId id="3575" r:id="rId63"/>
    <p:sldId id="1765" r:id="rId64"/>
    <p:sldId id="1541" r:id="rId65"/>
    <p:sldId id="1542" r:id="rId66"/>
    <p:sldId id="2076137818" r:id="rId67"/>
    <p:sldId id="2076137727" r:id="rId68"/>
    <p:sldId id="1766" r:id="rId69"/>
    <p:sldId id="1809" r:id="rId70"/>
    <p:sldId id="1811" r:id="rId71"/>
    <p:sldId id="2076137828" r:id="rId72"/>
    <p:sldId id="1813" r:id="rId73"/>
    <p:sldId id="1814" r:id="rId74"/>
    <p:sldId id="1812" r:id="rId75"/>
    <p:sldId id="1815" r:id="rId76"/>
    <p:sldId id="2076137829" r:id="rId77"/>
    <p:sldId id="3781" r:id="rId78"/>
    <p:sldId id="3783" r:id="rId79"/>
    <p:sldId id="3784" r:id="rId80"/>
    <p:sldId id="2076137831" r:id="rId81"/>
    <p:sldId id="463" r:id="rId82"/>
    <p:sldId id="638" r:id="rId83"/>
    <p:sldId id="652" r:id="rId84"/>
    <p:sldId id="655" r:id="rId85"/>
    <p:sldId id="656" r:id="rId86"/>
    <p:sldId id="657" r:id="rId87"/>
    <p:sldId id="654" r:id="rId88"/>
    <p:sldId id="3684" r:id="rId89"/>
    <p:sldId id="3779" r:id="rId90"/>
    <p:sldId id="2076137825" r:id="rId91"/>
    <p:sldId id="3773" r:id="rId92"/>
    <p:sldId id="3771" r:id="rId93"/>
    <p:sldId id="3780"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igby, James" initials="RJ [2]" lastIdx="2" clrIdx="6">
    <p:extLst>
      <p:ext uri="{19B8F6BF-5375-455C-9EA6-DF929625EA0E}">
        <p15:presenceInfo xmlns:p15="http://schemas.microsoft.com/office/powerpoint/2012/main" userId="S::james.rigby@xoserve.com::7ade5d71-70eb-452f-8090-262cd4d9bd62" providerId="AD"/>
      </p:ext>
    </p:extLst>
  </p:cmAuthor>
  <p:cmAuthor id="1" name="Morgan, Neil A" initials="MNA" lastIdx="1" clrIdx="0">
    <p:extLst>
      <p:ext uri="{19B8F6BF-5375-455C-9EA6-DF929625EA0E}">
        <p15:presenceInfo xmlns:p15="http://schemas.microsoft.com/office/powerpoint/2012/main" userId="S::neil.a.morgan@xoserve.com::6d8c68c2-074e-40cb-880a-f27a04c2b231" providerId="AD"/>
      </p:ext>
    </p:extLst>
  </p:cmAuthor>
  <p:cmAuthor id="2" name="Chris Silk" initials="CS" lastIdx="5" clrIdx="1">
    <p:extLst>
      <p:ext uri="{19B8F6BF-5375-455C-9EA6-DF929625EA0E}">
        <p15:presenceInfo xmlns:p15="http://schemas.microsoft.com/office/powerpoint/2012/main" userId="S-1-5-21-4145888014-839675345-3125187760-5160" providerId="AD"/>
      </p:ext>
    </p:extLst>
  </p:cmAuthor>
  <p:cmAuthor id="3" name="Tambe, Surfaraz" initials="TS" lastIdx="10" clrIdx="2">
    <p:extLst>
      <p:ext uri="{19B8F6BF-5375-455C-9EA6-DF929625EA0E}">
        <p15:presenceInfo xmlns:p15="http://schemas.microsoft.com/office/powerpoint/2012/main" userId="S::surfaraz.tambe@xoserve.com::21ae2c14-c22c-44a4-a0d0-23dd8613b14c" providerId="AD"/>
      </p:ext>
    </p:extLst>
  </p:cmAuthor>
  <p:cmAuthor id="4" name="Tracy OConnor" initials="TO" lastIdx="6" clrIdx="3">
    <p:extLst>
      <p:ext uri="{19B8F6BF-5375-455C-9EA6-DF929625EA0E}">
        <p15:presenceInfo xmlns:p15="http://schemas.microsoft.com/office/powerpoint/2012/main" userId="S::tracy.oconnor@xoserve.com::c165d205-f988-41c6-a790-ae0515e39fe0" providerId="AD"/>
      </p:ext>
    </p:extLst>
  </p:cmAuthor>
  <p:cmAuthor id="5" name="Rigby, James" initials="RJ" lastIdx="5" clrIdx="4">
    <p:extLst>
      <p:ext uri="{19B8F6BF-5375-455C-9EA6-DF929625EA0E}">
        <p15:presenceInfo xmlns:p15="http://schemas.microsoft.com/office/powerpoint/2012/main" userId="S-1-5-21-4145888014-839675345-3125187760-6243" providerId="AD"/>
      </p:ext>
    </p:extLst>
  </p:cmAuthor>
  <p:cmAuthor id="6" name="Orsler, Paul" initials="OP" lastIdx="7" clrIdx="5">
    <p:extLst>
      <p:ext uri="{19B8F6BF-5375-455C-9EA6-DF929625EA0E}">
        <p15:presenceInfo xmlns:p15="http://schemas.microsoft.com/office/powerpoint/2012/main" userId="S::paul.orsler@xoserve.com::0fe27abf-47b1-4035-89e4-039935425a3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B1D6E8"/>
    <a:srgbClr val="CCFF99"/>
    <a:srgbClr val="9CCB3B"/>
    <a:srgbClr val="FFBF00"/>
    <a:srgbClr val="40D1F5"/>
    <a:srgbClr val="84B8DA"/>
    <a:srgbClr val="9C4877"/>
    <a:srgbClr val="2B80B1"/>
    <a:srgbClr val="F583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9B07CD-1B19-47DD-98ED-0932E8313844}" v="685" dt="2022-12-05T16:01:50.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7" d="100"/>
          <a:sy n="77" d="100"/>
        </p:scale>
        <p:origin x="980" y="6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slide" Target="slides/slide78.xml"/><Relationship Id="rId89" Type="http://schemas.openxmlformats.org/officeDocument/2006/relationships/slide" Target="slides/slide83.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microsoft.com/office/2015/10/relationships/revisionInfo" Target="revisionInfo.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notesMaster" Target="notesMasters/notesMaster1.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slide" Target="slides/slide82.xml"/><Relationship Id="rId91" Type="http://schemas.openxmlformats.org/officeDocument/2006/relationships/slide" Target="slides/slide85.xml"/><Relationship Id="rId96"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slide" Target="slides/slide80.xml"/><Relationship Id="rId94" Type="http://schemas.openxmlformats.org/officeDocument/2006/relationships/slide" Target="slides/slide88.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Taggart" userId="4f8aad94-55b7-4ba6-8498-7cad127c11eb" providerId="ADAL" clId="{A3C4C511-C634-4635-9039-3BC6C3B4E249}"/>
    <pc:docChg chg="undo custSel addSld delSld modSld sldOrd">
      <pc:chgData name="Rachel Taggart" userId="4f8aad94-55b7-4ba6-8498-7cad127c11eb" providerId="ADAL" clId="{A3C4C511-C634-4635-9039-3BC6C3B4E249}" dt="2022-11-29T16:36:02.680" v="669"/>
      <pc:docMkLst>
        <pc:docMk/>
      </pc:docMkLst>
      <pc:sldChg chg="addSp modSp mod">
        <pc:chgData name="Rachel Taggart" userId="4f8aad94-55b7-4ba6-8498-7cad127c11eb" providerId="ADAL" clId="{A3C4C511-C634-4635-9039-3BC6C3B4E249}" dt="2022-11-28T15:47:25.087" v="387" actId="20577"/>
        <pc:sldMkLst>
          <pc:docMk/>
          <pc:sldMk cId="4252492987" sldId="309"/>
        </pc:sldMkLst>
        <pc:spChg chg="mod">
          <ac:chgData name="Rachel Taggart" userId="4f8aad94-55b7-4ba6-8498-7cad127c11eb" providerId="ADAL" clId="{A3C4C511-C634-4635-9039-3BC6C3B4E249}" dt="2022-11-28T15:45:52.940" v="311" actId="1076"/>
          <ac:spMkLst>
            <pc:docMk/>
            <pc:sldMk cId="4252492987" sldId="309"/>
            <ac:spMk id="3" creationId="{F06A1C64-9763-42CC-940B-75928C320920}"/>
          </ac:spMkLst>
        </pc:spChg>
        <pc:spChg chg="add mod">
          <ac:chgData name="Rachel Taggart" userId="4f8aad94-55b7-4ba6-8498-7cad127c11eb" providerId="ADAL" clId="{A3C4C511-C634-4635-9039-3BC6C3B4E249}" dt="2022-11-28T15:47:25.087" v="387" actId="20577"/>
          <ac:spMkLst>
            <pc:docMk/>
            <pc:sldMk cId="4252492987" sldId="309"/>
            <ac:spMk id="4" creationId="{F156A7B3-54AA-4C62-856A-6448DD695DA9}"/>
          </ac:spMkLst>
        </pc:spChg>
        <pc:graphicFrameChg chg="mod">
          <ac:chgData name="Rachel Taggart" userId="4f8aad94-55b7-4ba6-8498-7cad127c11eb" providerId="ADAL" clId="{A3C4C511-C634-4635-9039-3BC6C3B4E249}" dt="2022-11-28T15:46:06.093" v="314" actId="1076"/>
          <ac:graphicFrameMkLst>
            <pc:docMk/>
            <pc:sldMk cId="4252492987" sldId="309"/>
            <ac:graphicFrameMk id="6" creationId="{4E294E9E-E8CA-5B85-70B7-E942435DC4AB}"/>
          </ac:graphicFrameMkLst>
        </pc:graphicFrameChg>
      </pc:sldChg>
      <pc:sldChg chg="delSp modSp mod">
        <pc:chgData name="Rachel Taggart" userId="4f8aad94-55b7-4ba6-8498-7cad127c11eb" providerId="ADAL" clId="{A3C4C511-C634-4635-9039-3BC6C3B4E249}" dt="2022-11-29T16:34:28.806" v="668"/>
        <pc:sldMkLst>
          <pc:docMk/>
          <pc:sldMk cId="16080381" sldId="883"/>
        </pc:sldMkLst>
        <pc:spChg chg="mod">
          <ac:chgData name="Rachel Taggart" userId="4f8aad94-55b7-4ba6-8498-7cad127c11eb" providerId="ADAL" clId="{A3C4C511-C634-4635-9039-3BC6C3B4E249}" dt="2022-11-29T08:37:26.213" v="641" actId="403"/>
          <ac:spMkLst>
            <pc:docMk/>
            <pc:sldMk cId="16080381" sldId="883"/>
            <ac:spMk id="2" creationId="{3BBF64D1-DD4B-479C-8274-060EA4CFB223}"/>
          </ac:spMkLst>
        </pc:spChg>
        <pc:spChg chg="mod">
          <ac:chgData name="Rachel Taggart" userId="4f8aad94-55b7-4ba6-8498-7cad127c11eb" providerId="ADAL" clId="{A3C4C511-C634-4635-9039-3BC6C3B4E249}" dt="2022-11-29T08:46:09.314" v="666" actId="403"/>
          <ac:spMkLst>
            <pc:docMk/>
            <pc:sldMk cId="16080381" sldId="883"/>
            <ac:spMk id="3" creationId="{46664FD0-4BE7-4B08-81D6-8FB1EF60F749}"/>
          </ac:spMkLst>
        </pc:spChg>
        <pc:graphicFrameChg chg="mod">
          <ac:chgData name="Rachel Taggart" userId="4f8aad94-55b7-4ba6-8498-7cad127c11eb" providerId="ADAL" clId="{A3C4C511-C634-4635-9039-3BC6C3B4E249}" dt="2022-11-28T11:30:30.862" v="138"/>
          <ac:graphicFrameMkLst>
            <pc:docMk/>
            <pc:sldMk cId="16080381" sldId="883"/>
            <ac:graphicFrameMk id="4" creationId="{2C44D62D-86E3-48E7-8F79-A318C2283A8E}"/>
          </ac:graphicFrameMkLst>
        </pc:graphicFrameChg>
        <pc:graphicFrameChg chg="mod">
          <ac:chgData name="Rachel Taggart" userId="4f8aad94-55b7-4ba6-8498-7cad127c11eb" providerId="ADAL" clId="{A3C4C511-C634-4635-9039-3BC6C3B4E249}" dt="2022-11-29T16:34:28.806" v="668"/>
          <ac:graphicFrameMkLst>
            <pc:docMk/>
            <pc:sldMk cId="16080381" sldId="883"/>
            <ac:graphicFrameMk id="5" creationId="{07529823-2DE5-421B-B3AC-0273D7654FA8}"/>
          </ac:graphicFrameMkLst>
        </pc:graphicFrameChg>
        <pc:graphicFrameChg chg="mod">
          <ac:chgData name="Rachel Taggart" userId="4f8aad94-55b7-4ba6-8498-7cad127c11eb" providerId="ADAL" clId="{A3C4C511-C634-4635-9039-3BC6C3B4E249}" dt="2022-11-29T10:48:18.590" v="667"/>
          <ac:graphicFrameMkLst>
            <pc:docMk/>
            <pc:sldMk cId="16080381" sldId="883"/>
            <ac:graphicFrameMk id="6" creationId="{490498EB-2CD1-4C83-A11C-99EE85B3ABF8}"/>
          </ac:graphicFrameMkLst>
        </pc:graphicFrameChg>
        <pc:graphicFrameChg chg="del mod">
          <ac:chgData name="Rachel Taggart" userId="4f8aad94-55b7-4ba6-8498-7cad127c11eb" providerId="ADAL" clId="{A3C4C511-C634-4635-9039-3BC6C3B4E249}" dt="2022-11-28T10:54:57.370" v="74" actId="478"/>
          <ac:graphicFrameMkLst>
            <pc:docMk/>
            <pc:sldMk cId="16080381" sldId="883"/>
            <ac:graphicFrameMk id="6" creationId="{7BE7165D-7AD0-4ED0-BDA9-2DD3C875DD9E}"/>
          </ac:graphicFrameMkLst>
        </pc:graphicFrameChg>
      </pc:sldChg>
      <pc:sldChg chg="modSp mod">
        <pc:chgData name="Rachel Taggart" userId="4f8aad94-55b7-4ba6-8498-7cad127c11eb" providerId="ADAL" clId="{A3C4C511-C634-4635-9039-3BC6C3B4E249}" dt="2022-11-28T16:29:58.801" v="434" actId="1076"/>
        <pc:sldMkLst>
          <pc:docMk/>
          <pc:sldMk cId="4229988813" sldId="886"/>
        </pc:sldMkLst>
        <pc:spChg chg="mod">
          <ac:chgData name="Rachel Taggart" userId="4f8aad94-55b7-4ba6-8498-7cad127c11eb" providerId="ADAL" clId="{A3C4C511-C634-4635-9039-3BC6C3B4E249}" dt="2022-11-28T16:29:58.801" v="434" actId="1076"/>
          <ac:spMkLst>
            <pc:docMk/>
            <pc:sldMk cId="4229988813" sldId="886"/>
            <ac:spMk id="2" creationId="{172FCC0C-6A43-492C-87F0-21944FBAC77A}"/>
          </ac:spMkLst>
        </pc:spChg>
      </pc:sldChg>
      <pc:sldChg chg="modSp">
        <pc:chgData name="Rachel Taggart" userId="4f8aad94-55b7-4ba6-8498-7cad127c11eb" providerId="ADAL" clId="{A3C4C511-C634-4635-9039-3BC6C3B4E249}" dt="2022-11-29T16:36:02.680" v="669"/>
        <pc:sldMkLst>
          <pc:docMk/>
          <pc:sldMk cId="1791243555" sldId="892"/>
        </pc:sldMkLst>
        <pc:graphicFrameChg chg="mod">
          <ac:chgData name="Rachel Taggart" userId="4f8aad94-55b7-4ba6-8498-7cad127c11eb" providerId="ADAL" clId="{A3C4C511-C634-4635-9039-3BC6C3B4E249}" dt="2022-11-29T16:36:02.680" v="669"/>
          <ac:graphicFrameMkLst>
            <pc:docMk/>
            <pc:sldMk cId="1791243555" sldId="892"/>
            <ac:graphicFrameMk id="4" creationId="{3B77EE7F-169B-48A4-A8B9-05FF8A088247}"/>
          </ac:graphicFrameMkLst>
        </pc:graphicFrameChg>
      </pc:sldChg>
      <pc:sldChg chg="modSp mod">
        <pc:chgData name="Rachel Taggart" userId="4f8aad94-55b7-4ba6-8498-7cad127c11eb" providerId="ADAL" clId="{A3C4C511-C634-4635-9039-3BC6C3B4E249}" dt="2022-11-28T12:06:45.954" v="242" actId="14100"/>
        <pc:sldMkLst>
          <pc:docMk/>
          <pc:sldMk cId="3327114632" sldId="1739"/>
        </pc:sldMkLst>
        <pc:graphicFrameChg chg="mod modGraphic">
          <ac:chgData name="Rachel Taggart" userId="4f8aad94-55b7-4ba6-8498-7cad127c11eb" providerId="ADAL" clId="{A3C4C511-C634-4635-9039-3BC6C3B4E249}" dt="2022-11-28T12:06:45.954" v="242" actId="14100"/>
          <ac:graphicFrameMkLst>
            <pc:docMk/>
            <pc:sldMk cId="3327114632" sldId="1739"/>
            <ac:graphicFrameMk id="5" creationId="{00000000-0000-0000-0000-000000000000}"/>
          </ac:graphicFrameMkLst>
        </pc:graphicFrameChg>
        <pc:graphicFrameChg chg="mod modGraphic">
          <ac:chgData name="Rachel Taggart" userId="4f8aad94-55b7-4ba6-8498-7cad127c11eb" providerId="ADAL" clId="{A3C4C511-C634-4635-9039-3BC6C3B4E249}" dt="2022-11-28T12:06:43.572" v="241" actId="1076"/>
          <ac:graphicFrameMkLst>
            <pc:docMk/>
            <pc:sldMk cId="3327114632" sldId="1739"/>
            <ac:graphicFrameMk id="8" creationId="{00000000-0000-0000-0000-000000000000}"/>
          </ac:graphicFrameMkLst>
        </pc:graphicFrameChg>
        <pc:graphicFrameChg chg="modGraphic">
          <ac:chgData name="Rachel Taggart" userId="4f8aad94-55b7-4ba6-8498-7cad127c11eb" providerId="ADAL" clId="{A3C4C511-C634-4635-9039-3BC6C3B4E249}" dt="2022-11-28T10:47:49.282" v="64" actId="20577"/>
          <ac:graphicFrameMkLst>
            <pc:docMk/>
            <pc:sldMk cId="3327114632" sldId="1739"/>
            <ac:graphicFrameMk id="10" creationId="{633F724F-9DB4-4212-AFB1-BFFC700EC4F5}"/>
          </ac:graphicFrameMkLst>
        </pc:graphicFrameChg>
        <pc:graphicFrameChg chg="mod modGraphic">
          <ac:chgData name="Rachel Taggart" userId="4f8aad94-55b7-4ba6-8498-7cad127c11eb" providerId="ADAL" clId="{A3C4C511-C634-4635-9039-3BC6C3B4E249}" dt="2022-11-28T12:06:33.232" v="239" actId="14100"/>
          <ac:graphicFrameMkLst>
            <pc:docMk/>
            <pc:sldMk cId="3327114632" sldId="1739"/>
            <ac:graphicFrameMk id="13" creationId="{B8BF9BD6-7E5F-433D-B4F5-DE4688AAC096}"/>
          </ac:graphicFrameMkLst>
        </pc:graphicFrameChg>
      </pc:sldChg>
      <pc:sldChg chg="modSp mod">
        <pc:chgData name="Rachel Taggart" userId="4f8aad94-55b7-4ba6-8498-7cad127c11eb" providerId="ADAL" clId="{A3C4C511-C634-4635-9039-3BC6C3B4E249}" dt="2022-11-28T12:03:26.790" v="153" actId="20577"/>
        <pc:sldMkLst>
          <pc:docMk/>
          <pc:sldMk cId="4043476305" sldId="1828"/>
        </pc:sldMkLst>
        <pc:spChg chg="mod">
          <ac:chgData name="Rachel Taggart" userId="4f8aad94-55b7-4ba6-8498-7cad127c11eb" providerId="ADAL" clId="{A3C4C511-C634-4635-9039-3BC6C3B4E249}" dt="2022-11-28T12:03:26.790" v="153" actId="20577"/>
          <ac:spMkLst>
            <pc:docMk/>
            <pc:sldMk cId="4043476305" sldId="1828"/>
            <ac:spMk id="3" creationId="{8305965E-4D48-4A02-84D8-0877867BBAD2}"/>
          </ac:spMkLst>
        </pc:spChg>
      </pc:sldChg>
      <pc:sldChg chg="modSp mod">
        <pc:chgData name="Rachel Taggart" userId="4f8aad94-55b7-4ba6-8498-7cad127c11eb" providerId="ADAL" clId="{A3C4C511-C634-4635-9039-3BC6C3B4E249}" dt="2022-11-29T08:13:53.372" v="567" actId="207"/>
        <pc:sldMkLst>
          <pc:docMk/>
          <pc:sldMk cId="2477773196" sldId="3670"/>
        </pc:sldMkLst>
        <pc:graphicFrameChg chg="modGraphic">
          <ac:chgData name="Rachel Taggart" userId="4f8aad94-55b7-4ba6-8498-7cad127c11eb" providerId="ADAL" clId="{A3C4C511-C634-4635-9039-3BC6C3B4E249}" dt="2022-11-28T15:55:37.468" v="408" actId="20577"/>
          <ac:graphicFrameMkLst>
            <pc:docMk/>
            <pc:sldMk cId="2477773196" sldId="3670"/>
            <ac:graphicFrameMk id="6" creationId="{16F7F5DB-E924-4268-9BD1-802678D181DC}"/>
          </ac:graphicFrameMkLst>
        </pc:graphicFrameChg>
        <pc:graphicFrameChg chg="modGraphic">
          <ac:chgData name="Rachel Taggart" userId="4f8aad94-55b7-4ba6-8498-7cad127c11eb" providerId="ADAL" clId="{A3C4C511-C634-4635-9039-3BC6C3B4E249}" dt="2022-11-29T08:13:53.372" v="567" actId="207"/>
          <ac:graphicFrameMkLst>
            <pc:docMk/>
            <pc:sldMk cId="2477773196" sldId="3670"/>
            <ac:graphicFrameMk id="7" creationId="{60C392C5-ABBB-4FCF-87A7-57CFD2E79FE9}"/>
          </ac:graphicFrameMkLst>
        </pc:graphicFrameChg>
      </pc:sldChg>
      <pc:sldChg chg="modSp mod">
        <pc:chgData name="Rachel Taggart" userId="4f8aad94-55b7-4ba6-8498-7cad127c11eb" providerId="ADAL" clId="{A3C4C511-C634-4635-9039-3BC6C3B4E249}" dt="2022-11-28T16:07:42.460" v="413" actId="20577"/>
        <pc:sldMkLst>
          <pc:docMk/>
          <pc:sldMk cId="2298511722" sldId="3671"/>
        </pc:sldMkLst>
        <pc:graphicFrameChg chg="mod modGraphic">
          <ac:chgData name="Rachel Taggart" userId="4f8aad94-55b7-4ba6-8498-7cad127c11eb" providerId="ADAL" clId="{A3C4C511-C634-4635-9039-3BC6C3B4E249}" dt="2022-11-28T16:07:42.460" v="413" actId="20577"/>
          <ac:graphicFrameMkLst>
            <pc:docMk/>
            <pc:sldMk cId="2298511722" sldId="3671"/>
            <ac:graphicFrameMk id="6" creationId="{16F7F5DB-E924-4268-9BD1-802678D181DC}"/>
          </ac:graphicFrameMkLst>
        </pc:graphicFrameChg>
      </pc:sldChg>
      <pc:sldChg chg="modSp add del mod">
        <pc:chgData name="Rachel Taggart" userId="4f8aad94-55b7-4ba6-8498-7cad127c11eb" providerId="ADAL" clId="{A3C4C511-C634-4635-9039-3BC6C3B4E249}" dt="2022-11-28T14:51:55.743" v="310" actId="20577"/>
        <pc:sldMkLst>
          <pc:docMk/>
          <pc:sldMk cId="2436876536" sldId="3684"/>
        </pc:sldMkLst>
        <pc:spChg chg="mod">
          <ac:chgData name="Rachel Taggart" userId="4f8aad94-55b7-4ba6-8498-7cad127c11eb" providerId="ADAL" clId="{A3C4C511-C634-4635-9039-3BC6C3B4E249}" dt="2022-11-28T14:39:48.359" v="255" actId="20577"/>
          <ac:spMkLst>
            <pc:docMk/>
            <pc:sldMk cId="2436876536" sldId="3684"/>
            <ac:spMk id="2" creationId="{3BBF64D1-DD4B-479C-8274-060EA4CFB223}"/>
          </ac:spMkLst>
        </pc:spChg>
        <pc:spChg chg="mod">
          <ac:chgData name="Rachel Taggart" userId="4f8aad94-55b7-4ba6-8498-7cad127c11eb" providerId="ADAL" clId="{A3C4C511-C634-4635-9039-3BC6C3B4E249}" dt="2022-11-28T14:51:55.743" v="310" actId="20577"/>
          <ac:spMkLst>
            <pc:docMk/>
            <pc:sldMk cId="2436876536" sldId="3684"/>
            <ac:spMk id="3" creationId="{46664FD0-4BE7-4B08-81D6-8FB1EF60F749}"/>
          </ac:spMkLst>
        </pc:spChg>
      </pc:sldChg>
      <pc:sldChg chg="ord">
        <pc:chgData name="Rachel Taggart" userId="4f8aad94-55b7-4ba6-8498-7cad127c11eb" providerId="ADAL" clId="{A3C4C511-C634-4635-9039-3BC6C3B4E249}" dt="2022-11-28T11:55:20.862" v="150"/>
        <pc:sldMkLst>
          <pc:docMk/>
          <pc:sldMk cId="2398315796" sldId="3690"/>
        </pc:sldMkLst>
      </pc:sldChg>
      <pc:sldChg chg="modSp mod">
        <pc:chgData name="Rachel Taggart" userId="4f8aad94-55b7-4ba6-8498-7cad127c11eb" providerId="ADAL" clId="{A3C4C511-C634-4635-9039-3BC6C3B4E249}" dt="2022-11-29T08:36:18.840" v="639" actId="20577"/>
        <pc:sldMkLst>
          <pc:docMk/>
          <pc:sldMk cId="2559775265" sldId="3743"/>
        </pc:sldMkLst>
        <pc:spChg chg="mod">
          <ac:chgData name="Rachel Taggart" userId="4f8aad94-55b7-4ba6-8498-7cad127c11eb" providerId="ADAL" clId="{A3C4C511-C634-4635-9039-3BC6C3B4E249}" dt="2022-11-29T08:33:44.139" v="603" actId="14100"/>
          <ac:spMkLst>
            <pc:docMk/>
            <pc:sldMk cId="2559775265" sldId="3743"/>
            <ac:spMk id="2" creationId="{00000000-0000-0000-0000-000000000000}"/>
          </ac:spMkLst>
        </pc:spChg>
        <pc:spChg chg="mod">
          <ac:chgData name="Rachel Taggart" userId="4f8aad94-55b7-4ba6-8498-7cad127c11eb" providerId="ADAL" clId="{A3C4C511-C634-4635-9039-3BC6C3B4E249}" dt="2022-11-29T08:33:47.862" v="604" actId="1076"/>
          <ac:spMkLst>
            <pc:docMk/>
            <pc:sldMk cId="2559775265" sldId="3743"/>
            <ac:spMk id="4" creationId="{5017FE3A-3EC0-48EB-8FA6-60FBEBD4EA47}"/>
          </ac:spMkLst>
        </pc:spChg>
        <pc:spChg chg="mod">
          <ac:chgData name="Rachel Taggart" userId="4f8aad94-55b7-4ba6-8498-7cad127c11eb" providerId="ADAL" clId="{A3C4C511-C634-4635-9039-3BC6C3B4E249}" dt="2022-11-29T08:34:14.859" v="613" actId="1076"/>
          <ac:spMkLst>
            <pc:docMk/>
            <pc:sldMk cId="2559775265" sldId="3743"/>
            <ac:spMk id="8" creationId="{2B28FCC1-F0A7-484E-A37A-C722CB519134}"/>
          </ac:spMkLst>
        </pc:spChg>
        <pc:graphicFrameChg chg="mod modGraphic">
          <ac:chgData name="Rachel Taggart" userId="4f8aad94-55b7-4ba6-8498-7cad127c11eb" providerId="ADAL" clId="{A3C4C511-C634-4635-9039-3BC6C3B4E249}" dt="2022-11-29T08:36:18.840" v="639" actId="20577"/>
          <ac:graphicFrameMkLst>
            <pc:docMk/>
            <pc:sldMk cId="2559775265" sldId="3743"/>
            <ac:graphicFrameMk id="6" creationId="{16F7F5DB-E924-4268-9BD1-802678D181DC}"/>
          </ac:graphicFrameMkLst>
        </pc:graphicFrameChg>
        <pc:graphicFrameChg chg="mod modGraphic">
          <ac:chgData name="Rachel Taggart" userId="4f8aad94-55b7-4ba6-8498-7cad127c11eb" providerId="ADAL" clId="{A3C4C511-C634-4635-9039-3BC6C3B4E249}" dt="2022-11-29T08:35:59.377" v="630" actId="20577"/>
          <ac:graphicFrameMkLst>
            <pc:docMk/>
            <pc:sldMk cId="2559775265" sldId="3743"/>
            <ac:graphicFrameMk id="7" creationId="{60C392C5-ABBB-4FCF-87A7-57CFD2E79FE9}"/>
          </ac:graphicFrameMkLst>
        </pc:graphicFrameChg>
      </pc:sldChg>
      <pc:sldChg chg="modSp mod">
        <pc:chgData name="Rachel Taggart" userId="4f8aad94-55b7-4ba6-8498-7cad127c11eb" providerId="ADAL" clId="{A3C4C511-C634-4635-9039-3BC6C3B4E249}" dt="2022-11-29T08:31:50.627" v="584"/>
        <pc:sldMkLst>
          <pc:docMk/>
          <pc:sldMk cId="1213144245" sldId="3744"/>
        </pc:sldMkLst>
        <pc:graphicFrameChg chg="modGraphic">
          <ac:chgData name="Rachel Taggart" userId="4f8aad94-55b7-4ba6-8498-7cad127c11eb" providerId="ADAL" clId="{A3C4C511-C634-4635-9039-3BC6C3B4E249}" dt="2022-11-28T11:29:48.213" v="137" actId="20577"/>
          <ac:graphicFrameMkLst>
            <pc:docMk/>
            <pc:sldMk cId="1213144245" sldId="3744"/>
            <ac:graphicFrameMk id="6" creationId="{16F7F5DB-E924-4268-9BD1-802678D181DC}"/>
          </ac:graphicFrameMkLst>
        </pc:graphicFrameChg>
        <pc:graphicFrameChg chg="mod">
          <ac:chgData name="Rachel Taggart" userId="4f8aad94-55b7-4ba6-8498-7cad127c11eb" providerId="ADAL" clId="{A3C4C511-C634-4635-9039-3BC6C3B4E249}" dt="2022-11-29T08:31:50.627" v="584"/>
          <ac:graphicFrameMkLst>
            <pc:docMk/>
            <pc:sldMk cId="1213144245" sldId="3744"/>
            <ac:graphicFrameMk id="7" creationId="{60C392C5-ABBB-4FCF-87A7-57CFD2E79FE9}"/>
          </ac:graphicFrameMkLst>
        </pc:graphicFrameChg>
      </pc:sldChg>
      <pc:sldChg chg="modSp">
        <pc:chgData name="Rachel Taggart" userId="4f8aad94-55b7-4ba6-8498-7cad127c11eb" providerId="ADAL" clId="{A3C4C511-C634-4635-9039-3BC6C3B4E249}" dt="2022-11-29T08:31:23.202" v="581"/>
        <pc:sldMkLst>
          <pc:docMk/>
          <pc:sldMk cId="1555135999" sldId="3745"/>
        </pc:sldMkLst>
        <pc:graphicFrameChg chg="mod">
          <ac:chgData name="Rachel Taggart" userId="4f8aad94-55b7-4ba6-8498-7cad127c11eb" providerId="ADAL" clId="{A3C4C511-C634-4635-9039-3BC6C3B4E249}" dt="2022-11-29T08:31:23.202" v="581"/>
          <ac:graphicFrameMkLst>
            <pc:docMk/>
            <pc:sldMk cId="1555135999" sldId="3745"/>
            <ac:graphicFrameMk id="7" creationId="{60C392C5-ABBB-4FCF-87A7-57CFD2E79FE9}"/>
          </ac:graphicFrameMkLst>
        </pc:graphicFrameChg>
      </pc:sldChg>
      <pc:sldChg chg="modSp mod">
        <pc:chgData name="Rachel Taggart" userId="4f8aad94-55b7-4ba6-8498-7cad127c11eb" providerId="ADAL" clId="{A3C4C511-C634-4635-9039-3BC6C3B4E249}" dt="2022-11-29T08:36:35.823" v="640" actId="20577"/>
        <pc:sldMkLst>
          <pc:docMk/>
          <pc:sldMk cId="2527814600" sldId="3746"/>
        </pc:sldMkLst>
        <pc:graphicFrameChg chg="modGraphic">
          <ac:chgData name="Rachel Taggart" userId="4f8aad94-55b7-4ba6-8498-7cad127c11eb" providerId="ADAL" clId="{A3C4C511-C634-4635-9039-3BC6C3B4E249}" dt="2022-11-29T08:36:35.823" v="640" actId="20577"/>
          <ac:graphicFrameMkLst>
            <pc:docMk/>
            <pc:sldMk cId="2527814600" sldId="3746"/>
            <ac:graphicFrameMk id="6" creationId="{16F7F5DB-E924-4268-9BD1-802678D181DC}"/>
          </ac:graphicFrameMkLst>
        </pc:graphicFrameChg>
        <pc:graphicFrameChg chg="mod modGraphic">
          <ac:chgData name="Rachel Taggart" userId="4f8aad94-55b7-4ba6-8498-7cad127c11eb" providerId="ADAL" clId="{A3C4C511-C634-4635-9039-3BC6C3B4E249}" dt="2022-11-29T08:17:23.102" v="580" actId="14734"/>
          <ac:graphicFrameMkLst>
            <pc:docMk/>
            <pc:sldMk cId="2527814600" sldId="3746"/>
            <ac:graphicFrameMk id="7" creationId="{60C392C5-ABBB-4FCF-87A7-57CFD2E79FE9}"/>
          </ac:graphicFrameMkLst>
        </pc:graphicFrameChg>
      </pc:sldChg>
      <pc:sldChg chg="del">
        <pc:chgData name="Rachel Taggart" userId="4f8aad94-55b7-4ba6-8498-7cad127c11eb" providerId="ADAL" clId="{A3C4C511-C634-4635-9039-3BC6C3B4E249}" dt="2022-11-28T14:07:27.555" v="243" actId="47"/>
        <pc:sldMkLst>
          <pc:docMk/>
          <pc:sldMk cId="2610102869" sldId="3748"/>
        </pc:sldMkLst>
      </pc:sldChg>
      <pc:sldChg chg="del">
        <pc:chgData name="Rachel Taggart" userId="4f8aad94-55b7-4ba6-8498-7cad127c11eb" providerId="ADAL" clId="{A3C4C511-C634-4635-9039-3BC6C3B4E249}" dt="2022-11-28T14:39:29.494" v="244" actId="47"/>
        <pc:sldMkLst>
          <pc:docMk/>
          <pc:sldMk cId="786825032" sldId="3749"/>
        </pc:sldMkLst>
      </pc:sldChg>
      <pc:sldChg chg="ord">
        <pc:chgData name="Rachel Taggart" userId="4f8aad94-55b7-4ba6-8498-7cad127c11eb" providerId="ADAL" clId="{A3C4C511-C634-4635-9039-3BC6C3B4E249}" dt="2022-11-28T11:55:20.862" v="150"/>
        <pc:sldMkLst>
          <pc:docMk/>
          <pc:sldMk cId="2931624365" sldId="3769"/>
        </pc:sldMkLst>
      </pc:sldChg>
      <pc:sldChg chg="ord">
        <pc:chgData name="Rachel Taggart" userId="4f8aad94-55b7-4ba6-8498-7cad127c11eb" providerId="ADAL" clId="{A3C4C511-C634-4635-9039-3BC6C3B4E249}" dt="2022-11-28T11:55:20.862" v="150"/>
        <pc:sldMkLst>
          <pc:docMk/>
          <pc:sldMk cId="436337371" sldId="3770"/>
        </pc:sldMkLst>
      </pc:sldChg>
      <pc:sldChg chg="ord">
        <pc:chgData name="Rachel Taggart" userId="4f8aad94-55b7-4ba6-8498-7cad127c11eb" providerId="ADAL" clId="{A3C4C511-C634-4635-9039-3BC6C3B4E249}" dt="2022-11-28T11:54:23.883" v="148"/>
        <pc:sldMkLst>
          <pc:docMk/>
          <pc:sldMk cId="2523604322" sldId="3771"/>
        </pc:sldMkLst>
      </pc:sldChg>
      <pc:sldChg chg="ord">
        <pc:chgData name="Rachel Taggart" userId="4f8aad94-55b7-4ba6-8498-7cad127c11eb" providerId="ADAL" clId="{A3C4C511-C634-4635-9039-3BC6C3B4E249}" dt="2022-11-28T11:54:23.883" v="148"/>
        <pc:sldMkLst>
          <pc:docMk/>
          <pc:sldMk cId="1175544208" sldId="3773"/>
        </pc:sldMkLst>
      </pc:sldChg>
      <pc:sldChg chg="ord">
        <pc:chgData name="Rachel Taggart" userId="4f8aad94-55b7-4ba6-8498-7cad127c11eb" providerId="ADAL" clId="{A3C4C511-C634-4635-9039-3BC6C3B4E249}" dt="2022-11-28T11:55:20.862" v="150"/>
        <pc:sldMkLst>
          <pc:docMk/>
          <pc:sldMk cId="3566790123" sldId="3774"/>
        </pc:sldMkLst>
      </pc:sldChg>
      <pc:sldChg chg="ord">
        <pc:chgData name="Rachel Taggart" userId="4f8aad94-55b7-4ba6-8498-7cad127c11eb" providerId="ADAL" clId="{A3C4C511-C634-4635-9039-3BC6C3B4E249}" dt="2022-11-28T11:55:20.862" v="150"/>
        <pc:sldMkLst>
          <pc:docMk/>
          <pc:sldMk cId="2166974788" sldId="3775"/>
        </pc:sldMkLst>
      </pc:sldChg>
      <pc:sldChg chg="ord">
        <pc:chgData name="Rachel Taggart" userId="4f8aad94-55b7-4ba6-8498-7cad127c11eb" providerId="ADAL" clId="{A3C4C511-C634-4635-9039-3BC6C3B4E249}" dt="2022-11-28T11:55:20.862" v="150"/>
        <pc:sldMkLst>
          <pc:docMk/>
          <pc:sldMk cId="3660503238" sldId="3777"/>
        </pc:sldMkLst>
      </pc:sldChg>
      <pc:sldChg chg="ord">
        <pc:chgData name="Rachel Taggart" userId="4f8aad94-55b7-4ba6-8498-7cad127c11eb" providerId="ADAL" clId="{A3C4C511-C634-4635-9039-3BC6C3B4E249}" dt="2022-11-28T11:55:20.862" v="150"/>
        <pc:sldMkLst>
          <pc:docMk/>
          <pc:sldMk cId="2697205510" sldId="3778"/>
        </pc:sldMkLst>
      </pc:sldChg>
      <pc:sldChg chg="modSp mod">
        <pc:chgData name="Rachel Taggart" userId="4f8aad94-55b7-4ba6-8498-7cad127c11eb" providerId="ADAL" clId="{A3C4C511-C634-4635-9039-3BC6C3B4E249}" dt="2022-11-28T10:52:31.763" v="72" actId="20577"/>
        <pc:sldMkLst>
          <pc:docMk/>
          <pc:sldMk cId="494339234" sldId="2076137818"/>
        </pc:sldMkLst>
        <pc:spChg chg="mod">
          <ac:chgData name="Rachel Taggart" userId="4f8aad94-55b7-4ba6-8498-7cad127c11eb" providerId="ADAL" clId="{A3C4C511-C634-4635-9039-3BC6C3B4E249}" dt="2022-11-28T10:52:31.763" v="72" actId="20577"/>
          <ac:spMkLst>
            <pc:docMk/>
            <pc:sldMk cId="494339234" sldId="2076137818"/>
            <ac:spMk id="8" creationId="{BFE82B89-08C1-CB11-2E13-8D37ECE200B6}"/>
          </ac:spMkLst>
        </pc:spChg>
      </pc:sldChg>
      <pc:sldChg chg="del">
        <pc:chgData name="Rachel Taggart" userId="4f8aad94-55b7-4ba6-8498-7cad127c11eb" providerId="ADAL" clId="{A3C4C511-C634-4635-9039-3BC6C3B4E249}" dt="2022-11-28T16:37:28.314" v="534" actId="47"/>
        <pc:sldMkLst>
          <pc:docMk/>
          <pc:sldMk cId="2909857993" sldId="2076137819"/>
        </pc:sldMkLst>
      </pc:sldChg>
      <pc:sldChg chg="del">
        <pc:chgData name="Rachel Taggart" userId="4f8aad94-55b7-4ba6-8498-7cad127c11eb" providerId="ADAL" clId="{A3C4C511-C634-4635-9039-3BC6C3B4E249}" dt="2022-11-28T16:37:25.620" v="533" actId="47"/>
        <pc:sldMkLst>
          <pc:docMk/>
          <pc:sldMk cId="3249702894" sldId="2076137820"/>
        </pc:sldMkLst>
      </pc:sldChg>
      <pc:sldChg chg="modSp mod ord">
        <pc:chgData name="Rachel Taggart" userId="4f8aad94-55b7-4ba6-8498-7cad127c11eb" providerId="ADAL" clId="{A3C4C511-C634-4635-9039-3BC6C3B4E249}" dt="2022-11-28T11:54:23.883" v="148"/>
        <pc:sldMkLst>
          <pc:docMk/>
          <pc:sldMk cId="2065876816" sldId="2076137825"/>
        </pc:sldMkLst>
        <pc:spChg chg="mod">
          <ac:chgData name="Rachel Taggart" userId="4f8aad94-55b7-4ba6-8498-7cad127c11eb" providerId="ADAL" clId="{A3C4C511-C634-4635-9039-3BC6C3B4E249}" dt="2022-11-28T11:54:11.821" v="146" actId="20577"/>
          <ac:spMkLst>
            <pc:docMk/>
            <pc:sldMk cId="2065876816" sldId="2076137825"/>
            <ac:spMk id="2" creationId="{00000000-0000-0000-0000-000000000000}"/>
          </ac:spMkLst>
        </pc:spChg>
      </pc:sldChg>
      <pc:sldChg chg="modSp mod">
        <pc:chgData name="Rachel Taggart" userId="4f8aad94-55b7-4ba6-8498-7cad127c11eb" providerId="ADAL" clId="{A3C4C511-C634-4635-9039-3BC6C3B4E249}" dt="2022-11-28T15:54:20.267" v="405" actId="20577"/>
        <pc:sldMkLst>
          <pc:docMk/>
          <pc:sldMk cId="2632763402" sldId="2076137830"/>
        </pc:sldMkLst>
        <pc:spChg chg="mod">
          <ac:chgData name="Rachel Taggart" userId="4f8aad94-55b7-4ba6-8498-7cad127c11eb" providerId="ADAL" clId="{A3C4C511-C634-4635-9039-3BC6C3B4E249}" dt="2022-11-28T15:53:54.881" v="401" actId="20577"/>
          <ac:spMkLst>
            <pc:docMk/>
            <pc:sldMk cId="2632763402" sldId="2076137830"/>
            <ac:spMk id="2" creationId="{00000000-0000-0000-0000-000000000000}"/>
          </ac:spMkLst>
        </pc:spChg>
        <pc:graphicFrameChg chg="modGraphic">
          <ac:chgData name="Rachel Taggart" userId="4f8aad94-55b7-4ba6-8498-7cad127c11eb" providerId="ADAL" clId="{A3C4C511-C634-4635-9039-3BC6C3B4E249}" dt="2022-11-28T15:54:20.267" v="405" actId="20577"/>
          <ac:graphicFrameMkLst>
            <pc:docMk/>
            <pc:sldMk cId="2632763402" sldId="2076137830"/>
            <ac:graphicFrameMk id="13" creationId="{B8BF9BD6-7E5F-433D-B4F5-DE4688AAC096}"/>
          </ac:graphicFrameMkLst>
        </pc:graphicFrameChg>
      </pc:sldChg>
      <pc:sldChg chg="modSp add mod ord">
        <pc:chgData name="Rachel Taggart" userId="4f8aad94-55b7-4ba6-8498-7cad127c11eb" providerId="ADAL" clId="{A3C4C511-C634-4635-9039-3BC6C3B4E249}" dt="2022-11-28T16:36:44.609" v="532" actId="20577"/>
        <pc:sldMkLst>
          <pc:docMk/>
          <pc:sldMk cId="2476387157" sldId="2076137831"/>
        </pc:sldMkLst>
        <pc:spChg chg="mod">
          <ac:chgData name="Rachel Taggart" userId="4f8aad94-55b7-4ba6-8498-7cad127c11eb" providerId="ADAL" clId="{A3C4C511-C634-4635-9039-3BC6C3B4E249}" dt="2022-11-28T16:36:44.609" v="532" actId="20577"/>
          <ac:spMkLst>
            <pc:docMk/>
            <pc:sldMk cId="2476387157" sldId="2076137831"/>
            <ac:spMk id="4" creationId="{00000000-0000-0000-0000-000000000000}"/>
          </ac:spMkLst>
        </pc:spChg>
      </pc:sldChg>
    </pc:docChg>
  </pc:docChgLst>
  <pc:docChgLst>
    <pc:chgData name="Kate Lancaster" userId="36a3dea0-8e9a-4a0f-8285-613d0b488086" providerId="ADAL" clId="{D99B07CD-1B19-47DD-98ED-0932E8313844}"/>
    <pc:docChg chg="undo custSel addSld delSld modSld sldOrd">
      <pc:chgData name="Kate Lancaster" userId="36a3dea0-8e9a-4a0f-8285-613d0b488086" providerId="ADAL" clId="{D99B07CD-1B19-47DD-98ED-0932E8313844}" dt="2022-12-05T16:01:51.364" v="3065" actId="14734"/>
      <pc:docMkLst>
        <pc:docMk/>
      </pc:docMkLst>
      <pc:sldChg chg="modSp mod">
        <pc:chgData name="Kate Lancaster" userId="36a3dea0-8e9a-4a0f-8285-613d0b488086" providerId="ADAL" clId="{D99B07CD-1B19-47DD-98ED-0932E8313844}" dt="2022-11-23T16:47:02.241" v="17" actId="20577"/>
        <pc:sldMkLst>
          <pc:docMk/>
          <pc:sldMk cId="3653749228" sldId="288"/>
        </pc:sldMkLst>
        <pc:spChg chg="mod">
          <ac:chgData name="Kate Lancaster" userId="36a3dea0-8e9a-4a0f-8285-613d0b488086" providerId="ADAL" clId="{D99B07CD-1B19-47DD-98ED-0932E8313844}" dt="2022-11-23T16:47:02.241" v="17" actId="20577"/>
          <ac:spMkLst>
            <pc:docMk/>
            <pc:sldMk cId="3653749228" sldId="288"/>
            <ac:spMk id="3" creationId="{00000000-0000-0000-0000-000000000000}"/>
          </ac:spMkLst>
        </pc:spChg>
      </pc:sldChg>
      <pc:sldChg chg="del">
        <pc:chgData name="Kate Lancaster" userId="36a3dea0-8e9a-4a0f-8285-613d0b488086" providerId="ADAL" clId="{D99B07CD-1B19-47DD-98ED-0932E8313844}" dt="2022-11-24T10:12:33.143" v="192" actId="2696"/>
        <pc:sldMkLst>
          <pc:docMk/>
          <pc:sldMk cId="3166717112" sldId="291"/>
        </pc:sldMkLst>
      </pc:sldChg>
      <pc:sldChg chg="del">
        <pc:chgData name="Kate Lancaster" userId="36a3dea0-8e9a-4a0f-8285-613d0b488086" providerId="ADAL" clId="{D99B07CD-1B19-47DD-98ED-0932E8313844}" dt="2022-11-24T09:42:02.068" v="102" actId="2696"/>
        <pc:sldMkLst>
          <pc:docMk/>
          <pc:sldMk cId="3220794366" sldId="296"/>
        </pc:sldMkLst>
      </pc:sldChg>
      <pc:sldChg chg="del">
        <pc:chgData name="Kate Lancaster" userId="36a3dea0-8e9a-4a0f-8285-613d0b488086" providerId="ADAL" clId="{D99B07CD-1B19-47DD-98ED-0932E8313844}" dt="2022-11-25T10:32:46.817" v="2451" actId="2696"/>
        <pc:sldMkLst>
          <pc:docMk/>
          <pc:sldMk cId="1924799795" sldId="298"/>
        </pc:sldMkLst>
      </pc:sldChg>
      <pc:sldChg chg="modSp mod">
        <pc:chgData name="Kate Lancaster" userId="36a3dea0-8e9a-4a0f-8285-613d0b488086" providerId="ADAL" clId="{D99B07CD-1B19-47DD-98ED-0932E8313844}" dt="2022-11-25T09:40:58.468" v="2028" actId="27636"/>
        <pc:sldMkLst>
          <pc:docMk/>
          <pc:sldMk cId="1431544378" sldId="306"/>
        </pc:sldMkLst>
        <pc:spChg chg="mod">
          <ac:chgData name="Kate Lancaster" userId="36a3dea0-8e9a-4a0f-8285-613d0b488086" providerId="ADAL" clId="{D99B07CD-1B19-47DD-98ED-0932E8313844}" dt="2022-11-25T09:40:58.468" v="2028" actId="27636"/>
          <ac:spMkLst>
            <pc:docMk/>
            <pc:sldMk cId="1431544378" sldId="306"/>
            <ac:spMk id="5" creationId="{74E5C359-EDF7-4B98-9E7A-26420788651C}"/>
          </ac:spMkLst>
        </pc:spChg>
      </pc:sldChg>
      <pc:sldChg chg="modSp mod">
        <pc:chgData name="Kate Lancaster" userId="36a3dea0-8e9a-4a0f-8285-613d0b488086" providerId="ADAL" clId="{D99B07CD-1B19-47DD-98ED-0932E8313844}" dt="2022-11-23T20:32:41.700" v="42" actId="20577"/>
        <pc:sldMkLst>
          <pc:docMk/>
          <pc:sldMk cId="4252492987" sldId="309"/>
        </pc:sldMkLst>
        <pc:spChg chg="mod">
          <ac:chgData name="Kate Lancaster" userId="36a3dea0-8e9a-4a0f-8285-613d0b488086" providerId="ADAL" clId="{D99B07CD-1B19-47DD-98ED-0932E8313844}" dt="2022-11-23T20:32:41.700" v="42" actId="20577"/>
          <ac:spMkLst>
            <pc:docMk/>
            <pc:sldMk cId="4252492987" sldId="309"/>
            <ac:spMk id="3" creationId="{F06A1C64-9763-42CC-940B-75928C320920}"/>
          </ac:spMkLst>
        </pc:spChg>
      </pc:sldChg>
      <pc:sldChg chg="addSp delSp modSp mod">
        <pc:chgData name="Kate Lancaster" userId="36a3dea0-8e9a-4a0f-8285-613d0b488086" providerId="ADAL" clId="{D99B07CD-1B19-47DD-98ED-0932E8313844}" dt="2022-11-29T09:04:12.798" v="3053"/>
        <pc:sldMkLst>
          <pc:docMk/>
          <pc:sldMk cId="16080381" sldId="883"/>
        </pc:sldMkLst>
        <pc:spChg chg="mod">
          <ac:chgData name="Kate Lancaster" userId="36a3dea0-8e9a-4a0f-8285-613d0b488086" providerId="ADAL" clId="{D99B07CD-1B19-47DD-98ED-0932E8313844}" dt="2022-11-28T11:56:08.682" v="2939" actId="108"/>
          <ac:spMkLst>
            <pc:docMk/>
            <pc:sldMk cId="16080381" sldId="883"/>
            <ac:spMk id="3" creationId="{46664FD0-4BE7-4B08-81D6-8FB1EF60F749}"/>
          </ac:spMkLst>
        </pc:spChg>
        <pc:graphicFrameChg chg="add del mod">
          <ac:chgData name="Kate Lancaster" userId="36a3dea0-8e9a-4a0f-8285-613d0b488086" providerId="ADAL" clId="{D99B07CD-1B19-47DD-98ED-0932E8313844}" dt="2022-11-28T11:52:52.015" v="2912" actId="478"/>
          <ac:graphicFrameMkLst>
            <pc:docMk/>
            <pc:sldMk cId="16080381" sldId="883"/>
            <ac:graphicFrameMk id="4" creationId="{2C44D62D-86E3-48E7-8F79-A318C2283A8E}"/>
          </ac:graphicFrameMkLst>
        </pc:graphicFrameChg>
        <pc:graphicFrameChg chg="del">
          <ac:chgData name="Kate Lancaster" userId="36a3dea0-8e9a-4a0f-8285-613d0b488086" providerId="ADAL" clId="{D99B07CD-1B19-47DD-98ED-0932E8313844}" dt="2022-11-24T13:49:14.599" v="1354" actId="478"/>
          <ac:graphicFrameMkLst>
            <pc:docMk/>
            <pc:sldMk cId="16080381" sldId="883"/>
            <ac:graphicFrameMk id="4" creationId="{A28571E0-7D26-45BD-8A74-2983975FB1CD}"/>
          </ac:graphicFrameMkLst>
        </pc:graphicFrameChg>
        <pc:graphicFrameChg chg="add mod">
          <ac:chgData name="Kate Lancaster" userId="36a3dea0-8e9a-4a0f-8285-613d0b488086" providerId="ADAL" clId="{D99B07CD-1B19-47DD-98ED-0932E8313844}" dt="2022-11-28T11:53:17.666" v="2938" actId="1076"/>
          <ac:graphicFrameMkLst>
            <pc:docMk/>
            <pc:sldMk cId="16080381" sldId="883"/>
            <ac:graphicFrameMk id="5" creationId="{07529823-2DE5-421B-B3AC-0273D7654FA8}"/>
          </ac:graphicFrameMkLst>
        </pc:graphicFrameChg>
        <pc:graphicFrameChg chg="add mod">
          <ac:chgData name="Kate Lancaster" userId="36a3dea0-8e9a-4a0f-8285-613d0b488086" providerId="ADAL" clId="{D99B07CD-1B19-47DD-98ED-0932E8313844}" dt="2022-11-29T09:04:12.798" v="3053"/>
          <ac:graphicFrameMkLst>
            <pc:docMk/>
            <pc:sldMk cId="16080381" sldId="883"/>
            <ac:graphicFrameMk id="6" creationId="{490498EB-2CD1-4C83-A11C-99EE85B3ABF8}"/>
          </ac:graphicFrameMkLst>
        </pc:graphicFrameChg>
        <pc:graphicFrameChg chg="add mod">
          <ac:chgData name="Kate Lancaster" userId="36a3dea0-8e9a-4a0f-8285-613d0b488086" providerId="ADAL" clId="{D99B07CD-1B19-47DD-98ED-0932E8313844}" dt="2022-11-28T10:16:32.931" v="2910"/>
          <ac:graphicFrameMkLst>
            <pc:docMk/>
            <pc:sldMk cId="16080381" sldId="883"/>
            <ac:graphicFrameMk id="6" creationId="{7BE7165D-7AD0-4ED0-BDA9-2DD3C875DD9E}"/>
          </ac:graphicFrameMkLst>
        </pc:graphicFrameChg>
      </pc:sldChg>
      <pc:sldChg chg="modSp mod">
        <pc:chgData name="Kate Lancaster" userId="36a3dea0-8e9a-4a0f-8285-613d0b488086" providerId="ADAL" clId="{D99B07CD-1B19-47DD-98ED-0932E8313844}" dt="2022-11-28T12:00:48.343" v="2983" actId="403"/>
        <pc:sldMkLst>
          <pc:docMk/>
          <pc:sldMk cId="4247919414" sldId="889"/>
        </pc:sldMkLst>
        <pc:spChg chg="mod">
          <ac:chgData name="Kate Lancaster" userId="36a3dea0-8e9a-4a0f-8285-613d0b488086" providerId="ADAL" clId="{D99B07CD-1B19-47DD-98ED-0932E8313844}" dt="2022-11-28T12:00:48.343" v="2983" actId="403"/>
          <ac:spMkLst>
            <pc:docMk/>
            <pc:sldMk cId="4247919414" sldId="889"/>
            <ac:spMk id="3" creationId="{2F0289D2-D04C-4F0F-9BBD-22F701DD362D}"/>
          </ac:spMkLst>
        </pc:spChg>
      </pc:sldChg>
      <pc:sldChg chg="addSp modSp mod">
        <pc:chgData name="Kate Lancaster" userId="36a3dea0-8e9a-4a0f-8285-613d0b488086" providerId="ADAL" clId="{D99B07CD-1B19-47DD-98ED-0932E8313844}" dt="2022-11-28T11:59:56.594" v="2969" actId="1076"/>
        <pc:sldMkLst>
          <pc:docMk/>
          <pc:sldMk cId="1791243555" sldId="892"/>
        </pc:sldMkLst>
        <pc:spChg chg="mod">
          <ac:chgData name="Kate Lancaster" userId="36a3dea0-8e9a-4a0f-8285-613d0b488086" providerId="ADAL" clId="{D99B07CD-1B19-47DD-98ED-0932E8313844}" dt="2022-11-28T11:59:07.744" v="2967" actId="403"/>
          <ac:spMkLst>
            <pc:docMk/>
            <pc:sldMk cId="1791243555" sldId="892"/>
            <ac:spMk id="3" creationId="{2F0289D2-D04C-4F0F-9BBD-22F701DD362D}"/>
          </ac:spMkLst>
        </pc:spChg>
        <pc:graphicFrameChg chg="add mod">
          <ac:chgData name="Kate Lancaster" userId="36a3dea0-8e9a-4a0f-8285-613d0b488086" providerId="ADAL" clId="{D99B07CD-1B19-47DD-98ED-0932E8313844}" dt="2022-11-28T11:59:56.594" v="2969" actId="1076"/>
          <ac:graphicFrameMkLst>
            <pc:docMk/>
            <pc:sldMk cId="1791243555" sldId="892"/>
            <ac:graphicFrameMk id="4" creationId="{3B77EE7F-169B-48A4-A8B9-05FF8A088247}"/>
          </ac:graphicFrameMkLst>
        </pc:graphicFrameChg>
      </pc:sldChg>
      <pc:sldChg chg="modSp mod">
        <pc:chgData name="Kate Lancaster" userId="36a3dea0-8e9a-4a0f-8285-613d0b488086" providerId="ADAL" clId="{D99B07CD-1B19-47DD-98ED-0932E8313844}" dt="2022-11-28T12:00:25.235" v="2974" actId="403"/>
        <pc:sldMkLst>
          <pc:docMk/>
          <pc:sldMk cId="2495648662" sldId="893"/>
        </pc:sldMkLst>
        <pc:spChg chg="mod">
          <ac:chgData name="Kate Lancaster" userId="36a3dea0-8e9a-4a0f-8285-613d0b488086" providerId="ADAL" clId="{D99B07CD-1B19-47DD-98ED-0932E8313844}" dt="2022-11-28T12:00:25.235" v="2974" actId="403"/>
          <ac:spMkLst>
            <pc:docMk/>
            <pc:sldMk cId="2495648662" sldId="893"/>
            <ac:spMk id="5" creationId="{FB02991D-5497-4EB8-A94B-65641F92C6DA}"/>
          </ac:spMkLst>
        </pc:spChg>
      </pc:sldChg>
      <pc:sldChg chg="del">
        <pc:chgData name="Kate Lancaster" userId="36a3dea0-8e9a-4a0f-8285-613d0b488086" providerId="ADAL" clId="{D99B07CD-1B19-47DD-98ED-0932E8313844}" dt="2022-11-24T10:12:29.643" v="191" actId="2696"/>
        <pc:sldMkLst>
          <pc:docMk/>
          <pc:sldMk cId="1160652962" sldId="972"/>
        </pc:sldMkLst>
      </pc:sldChg>
      <pc:sldChg chg="delSp mod">
        <pc:chgData name="Kate Lancaster" userId="36a3dea0-8e9a-4a0f-8285-613d0b488086" providerId="ADAL" clId="{D99B07CD-1B19-47DD-98ED-0932E8313844}" dt="2022-11-25T12:52:23.324" v="2481" actId="478"/>
        <pc:sldMkLst>
          <pc:docMk/>
          <pc:sldMk cId="1710057746" sldId="1541"/>
        </pc:sldMkLst>
        <pc:spChg chg="del">
          <ac:chgData name="Kate Lancaster" userId="36a3dea0-8e9a-4a0f-8285-613d0b488086" providerId="ADAL" clId="{D99B07CD-1B19-47DD-98ED-0932E8313844}" dt="2022-11-25T12:52:23.324" v="2481" actId="478"/>
          <ac:spMkLst>
            <pc:docMk/>
            <pc:sldMk cId="1710057746" sldId="1541"/>
            <ac:spMk id="3" creationId="{F6A1B5CF-7FA9-3EEF-C2C2-45E5E64EB949}"/>
          </ac:spMkLst>
        </pc:spChg>
      </pc:sldChg>
      <pc:sldChg chg="modSp mod">
        <pc:chgData name="Kate Lancaster" userId="36a3dea0-8e9a-4a0f-8285-613d0b488086" providerId="ADAL" clId="{D99B07CD-1B19-47DD-98ED-0932E8313844}" dt="2022-11-28T10:13:45.276" v="2861" actId="13926"/>
        <pc:sldMkLst>
          <pc:docMk/>
          <pc:sldMk cId="3327114632" sldId="1739"/>
        </pc:sldMkLst>
        <pc:spChg chg="mod">
          <ac:chgData name="Kate Lancaster" userId="36a3dea0-8e9a-4a0f-8285-613d0b488086" providerId="ADAL" clId="{D99B07CD-1B19-47DD-98ED-0932E8313844}" dt="2022-11-25T09:28:30.543" v="1975" actId="20577"/>
          <ac:spMkLst>
            <pc:docMk/>
            <pc:sldMk cId="3327114632" sldId="1739"/>
            <ac:spMk id="2" creationId="{00000000-0000-0000-0000-000000000000}"/>
          </ac:spMkLst>
        </pc:spChg>
        <pc:graphicFrameChg chg="mod modGraphic">
          <ac:chgData name="Kate Lancaster" userId="36a3dea0-8e9a-4a0f-8285-613d0b488086" providerId="ADAL" clId="{D99B07CD-1B19-47DD-98ED-0932E8313844}" dt="2022-11-28T09:30:48.162" v="2835" actId="113"/>
          <ac:graphicFrameMkLst>
            <pc:docMk/>
            <pc:sldMk cId="3327114632" sldId="1739"/>
            <ac:graphicFrameMk id="3" creationId="{B7FC0BBF-9ED9-4F27-BC89-B0490D1F28AE}"/>
          </ac:graphicFrameMkLst>
        </pc:graphicFrameChg>
        <pc:graphicFrameChg chg="modGraphic">
          <ac:chgData name="Kate Lancaster" userId="36a3dea0-8e9a-4a0f-8285-613d0b488086" providerId="ADAL" clId="{D99B07CD-1B19-47DD-98ED-0932E8313844}" dt="2022-11-25T15:37:07.293" v="2519" actId="13926"/>
          <ac:graphicFrameMkLst>
            <pc:docMk/>
            <pc:sldMk cId="3327114632" sldId="1739"/>
            <ac:graphicFrameMk id="5" creationId="{00000000-0000-0000-0000-000000000000}"/>
          </ac:graphicFrameMkLst>
        </pc:graphicFrameChg>
        <pc:graphicFrameChg chg="mod modGraphic">
          <ac:chgData name="Kate Lancaster" userId="36a3dea0-8e9a-4a0f-8285-613d0b488086" providerId="ADAL" clId="{D99B07CD-1B19-47DD-98ED-0932E8313844}" dt="2022-11-28T10:13:10.211" v="2858" actId="20577"/>
          <ac:graphicFrameMkLst>
            <pc:docMk/>
            <pc:sldMk cId="3327114632" sldId="1739"/>
            <ac:graphicFrameMk id="8" creationId="{00000000-0000-0000-0000-000000000000}"/>
          </ac:graphicFrameMkLst>
        </pc:graphicFrameChg>
        <pc:graphicFrameChg chg="mod modGraphic">
          <ac:chgData name="Kate Lancaster" userId="36a3dea0-8e9a-4a0f-8285-613d0b488086" providerId="ADAL" clId="{D99B07CD-1B19-47DD-98ED-0932E8313844}" dt="2022-11-25T16:23:17.093" v="2661" actId="403"/>
          <ac:graphicFrameMkLst>
            <pc:docMk/>
            <pc:sldMk cId="3327114632" sldId="1739"/>
            <ac:graphicFrameMk id="10" creationId="{633F724F-9DB4-4212-AFB1-BFFC700EC4F5}"/>
          </ac:graphicFrameMkLst>
        </pc:graphicFrameChg>
        <pc:graphicFrameChg chg="mod modGraphic">
          <ac:chgData name="Kate Lancaster" userId="36a3dea0-8e9a-4a0f-8285-613d0b488086" providerId="ADAL" clId="{D99B07CD-1B19-47DD-98ED-0932E8313844}" dt="2022-11-28T10:13:45.276" v="2861" actId="13926"/>
          <ac:graphicFrameMkLst>
            <pc:docMk/>
            <pc:sldMk cId="3327114632" sldId="1739"/>
            <ac:graphicFrameMk id="13" creationId="{B8BF9BD6-7E5F-433D-B4F5-DE4688AAC096}"/>
          </ac:graphicFrameMkLst>
        </pc:graphicFrameChg>
      </pc:sldChg>
      <pc:sldChg chg="modSp mod">
        <pc:chgData name="Kate Lancaster" userId="36a3dea0-8e9a-4a0f-8285-613d0b488086" providerId="ADAL" clId="{D99B07CD-1B19-47DD-98ED-0932E8313844}" dt="2022-11-24T16:15:19.185" v="1926" actId="313"/>
        <pc:sldMkLst>
          <pc:docMk/>
          <pc:sldMk cId="1581667987" sldId="1766"/>
        </pc:sldMkLst>
        <pc:spChg chg="mod">
          <ac:chgData name="Kate Lancaster" userId="36a3dea0-8e9a-4a0f-8285-613d0b488086" providerId="ADAL" clId="{D99B07CD-1B19-47DD-98ED-0932E8313844}" dt="2022-11-24T16:15:19.185" v="1926" actId="313"/>
          <ac:spMkLst>
            <pc:docMk/>
            <pc:sldMk cId="1581667987" sldId="1766"/>
            <ac:spMk id="4" creationId="{00000000-0000-0000-0000-000000000000}"/>
          </ac:spMkLst>
        </pc:spChg>
      </pc:sldChg>
      <pc:sldChg chg="modSp mod">
        <pc:chgData name="Kate Lancaster" userId="36a3dea0-8e9a-4a0f-8285-613d0b488086" providerId="ADAL" clId="{D99B07CD-1B19-47DD-98ED-0932E8313844}" dt="2022-11-23T16:48:49.516" v="18"/>
        <pc:sldMkLst>
          <pc:docMk/>
          <pc:sldMk cId="974907798" sldId="1773"/>
        </pc:sldMkLst>
        <pc:spChg chg="mod">
          <ac:chgData name="Kate Lancaster" userId="36a3dea0-8e9a-4a0f-8285-613d0b488086" providerId="ADAL" clId="{D99B07CD-1B19-47DD-98ED-0932E8313844}" dt="2022-11-23T16:48:49.516" v="18"/>
          <ac:spMkLst>
            <pc:docMk/>
            <pc:sldMk cId="974907798" sldId="1773"/>
            <ac:spMk id="2" creationId="{00000000-0000-0000-0000-000000000000}"/>
          </ac:spMkLst>
        </pc:spChg>
      </pc:sldChg>
      <pc:sldChg chg="delSp modSp del mod">
        <pc:chgData name="Kate Lancaster" userId="36a3dea0-8e9a-4a0f-8285-613d0b488086" providerId="ADAL" clId="{D99B07CD-1B19-47DD-98ED-0932E8313844}" dt="2022-11-25T12:52:26.328" v="2482" actId="2696"/>
        <pc:sldMkLst>
          <pc:docMk/>
          <pc:sldMk cId="3703592994" sldId="1818"/>
        </pc:sldMkLst>
        <pc:spChg chg="mod">
          <ac:chgData name="Kate Lancaster" userId="36a3dea0-8e9a-4a0f-8285-613d0b488086" providerId="ADAL" clId="{D99B07CD-1B19-47DD-98ED-0932E8313844}" dt="2022-11-24T16:11:39.096" v="1886" actId="20577"/>
          <ac:spMkLst>
            <pc:docMk/>
            <pc:sldMk cId="3703592994" sldId="1818"/>
            <ac:spMk id="4" creationId="{00000000-0000-0000-0000-000000000000}"/>
          </ac:spMkLst>
        </pc:spChg>
        <pc:spChg chg="mod">
          <ac:chgData name="Kate Lancaster" userId="36a3dea0-8e9a-4a0f-8285-613d0b488086" providerId="ADAL" clId="{D99B07CD-1B19-47DD-98ED-0932E8313844}" dt="2022-11-24T16:11:32.683" v="1875" actId="27636"/>
          <ac:spMkLst>
            <pc:docMk/>
            <pc:sldMk cId="3703592994" sldId="1818"/>
            <ac:spMk id="5" creationId="{00000000-0000-0000-0000-000000000000}"/>
          </ac:spMkLst>
        </pc:spChg>
        <pc:picChg chg="del">
          <ac:chgData name="Kate Lancaster" userId="36a3dea0-8e9a-4a0f-8285-613d0b488086" providerId="ADAL" clId="{D99B07CD-1B19-47DD-98ED-0932E8313844}" dt="2022-11-24T16:11:30.235" v="1873" actId="478"/>
          <ac:picMkLst>
            <pc:docMk/>
            <pc:sldMk cId="3703592994" sldId="1818"/>
            <ac:picMk id="6" creationId="{7DF39F5C-5B21-482F-B3CB-006BEF34AF2E}"/>
          </ac:picMkLst>
        </pc:picChg>
      </pc:sldChg>
      <pc:sldChg chg="modSp mod">
        <pc:chgData name="Kate Lancaster" userId="36a3dea0-8e9a-4a0f-8285-613d0b488086" providerId="ADAL" clId="{D99B07CD-1B19-47DD-98ED-0932E8313844}" dt="2022-11-28T10:06:10.337" v="2851" actId="13926"/>
        <pc:sldMkLst>
          <pc:docMk/>
          <pc:sldMk cId="3783164169" sldId="1826"/>
        </pc:sldMkLst>
        <pc:spChg chg="mod">
          <ac:chgData name="Kate Lancaster" userId="36a3dea0-8e9a-4a0f-8285-613d0b488086" providerId="ADAL" clId="{D99B07CD-1B19-47DD-98ED-0932E8313844}" dt="2022-11-28T10:06:10.337" v="2851" actId="13926"/>
          <ac:spMkLst>
            <pc:docMk/>
            <pc:sldMk cId="3783164169" sldId="1826"/>
            <ac:spMk id="2" creationId="{00000000-0000-0000-0000-000000000000}"/>
          </ac:spMkLst>
        </pc:spChg>
      </pc:sldChg>
      <pc:sldChg chg="modSp mod">
        <pc:chgData name="Kate Lancaster" userId="36a3dea0-8e9a-4a0f-8285-613d0b488086" providerId="ADAL" clId="{D99B07CD-1B19-47DD-98ED-0932E8313844}" dt="2022-11-28T15:00:12.780" v="3007"/>
        <pc:sldMkLst>
          <pc:docMk/>
          <pc:sldMk cId="4043476305" sldId="1828"/>
        </pc:sldMkLst>
        <pc:spChg chg="mod">
          <ac:chgData name="Kate Lancaster" userId="36a3dea0-8e9a-4a0f-8285-613d0b488086" providerId="ADAL" clId="{D99B07CD-1B19-47DD-98ED-0932E8313844}" dt="2022-11-28T15:00:12.780" v="3007"/>
          <ac:spMkLst>
            <pc:docMk/>
            <pc:sldMk cId="4043476305" sldId="1828"/>
            <ac:spMk id="3" creationId="{8305965E-4D48-4A02-84D8-0877867BBAD2}"/>
          </ac:spMkLst>
        </pc:spChg>
      </pc:sldChg>
      <pc:sldChg chg="modSp mod">
        <pc:chgData name="Kate Lancaster" userId="36a3dea0-8e9a-4a0f-8285-613d0b488086" providerId="ADAL" clId="{D99B07CD-1B19-47DD-98ED-0932E8313844}" dt="2022-11-24T09:42:19.085" v="104" actId="20577"/>
        <pc:sldMkLst>
          <pc:docMk/>
          <pc:sldMk cId="1704502122" sldId="1829"/>
        </pc:sldMkLst>
        <pc:spChg chg="mod">
          <ac:chgData name="Kate Lancaster" userId="36a3dea0-8e9a-4a0f-8285-613d0b488086" providerId="ADAL" clId="{D99B07CD-1B19-47DD-98ED-0932E8313844}" dt="2022-11-24T09:42:19.085" v="104" actId="20577"/>
          <ac:spMkLst>
            <pc:docMk/>
            <pc:sldMk cId="1704502122" sldId="1829"/>
            <ac:spMk id="3" creationId="{8305965E-4D48-4A02-84D8-0877867BBAD2}"/>
          </ac:spMkLst>
        </pc:spChg>
      </pc:sldChg>
      <pc:sldChg chg="del">
        <pc:chgData name="Kate Lancaster" userId="36a3dea0-8e9a-4a0f-8285-613d0b488086" providerId="ADAL" clId="{D99B07CD-1B19-47DD-98ED-0932E8313844}" dt="2022-11-24T12:22:37.332" v="1285" actId="2696"/>
        <pc:sldMkLst>
          <pc:docMk/>
          <pc:sldMk cId="2136664375" sldId="1830"/>
        </pc:sldMkLst>
      </pc:sldChg>
      <pc:sldChg chg="modSp mod">
        <pc:chgData name="Kate Lancaster" userId="36a3dea0-8e9a-4a0f-8285-613d0b488086" providerId="ADAL" clId="{D99B07CD-1B19-47DD-98ED-0932E8313844}" dt="2022-11-24T16:10:59.486" v="1871" actId="20577"/>
        <pc:sldMkLst>
          <pc:docMk/>
          <pc:sldMk cId="2860604564" sldId="1839"/>
        </pc:sldMkLst>
        <pc:spChg chg="mod">
          <ac:chgData name="Kate Lancaster" userId="36a3dea0-8e9a-4a0f-8285-613d0b488086" providerId="ADAL" clId="{D99B07CD-1B19-47DD-98ED-0932E8313844}" dt="2022-11-24T16:10:59.486" v="1871" actId="20577"/>
          <ac:spMkLst>
            <pc:docMk/>
            <pc:sldMk cId="2860604564" sldId="1839"/>
            <ac:spMk id="2" creationId="{00000000-0000-0000-0000-000000000000}"/>
          </ac:spMkLst>
        </pc:spChg>
      </pc:sldChg>
      <pc:sldChg chg="del">
        <pc:chgData name="Kate Lancaster" userId="36a3dea0-8e9a-4a0f-8285-613d0b488086" providerId="ADAL" clId="{D99B07CD-1B19-47DD-98ED-0932E8313844}" dt="2022-11-24T16:11:07.398" v="1872" actId="2696"/>
        <pc:sldMkLst>
          <pc:docMk/>
          <pc:sldMk cId="1976727094" sldId="1840"/>
        </pc:sldMkLst>
      </pc:sldChg>
      <pc:sldChg chg="modSp add del mod">
        <pc:chgData name="Kate Lancaster" userId="36a3dea0-8e9a-4a0f-8285-613d0b488086" providerId="ADAL" clId="{D99B07CD-1B19-47DD-98ED-0932E8313844}" dt="2022-11-28T12:04:04.728" v="2984" actId="13926"/>
        <pc:sldMkLst>
          <pc:docMk/>
          <pc:sldMk cId="2860258172" sldId="1848"/>
        </pc:sldMkLst>
        <pc:spChg chg="mod">
          <ac:chgData name="Kate Lancaster" userId="36a3dea0-8e9a-4a0f-8285-613d0b488086" providerId="ADAL" clId="{D99B07CD-1B19-47DD-98ED-0932E8313844}" dt="2022-11-28T12:04:04.728" v="2984" actId="13926"/>
          <ac:spMkLst>
            <pc:docMk/>
            <pc:sldMk cId="2860258172" sldId="1848"/>
            <ac:spMk id="2" creationId="{00000000-0000-0000-0000-000000000000}"/>
          </ac:spMkLst>
        </pc:spChg>
      </pc:sldChg>
      <pc:sldChg chg="del">
        <pc:chgData name="Kate Lancaster" userId="36a3dea0-8e9a-4a0f-8285-613d0b488086" providerId="ADAL" clId="{D99B07CD-1B19-47DD-98ED-0932E8313844}" dt="2022-11-24T12:22:29.514" v="1284" actId="2696"/>
        <pc:sldMkLst>
          <pc:docMk/>
          <pc:sldMk cId="1821774117" sldId="3662"/>
        </pc:sldMkLst>
      </pc:sldChg>
      <pc:sldChg chg="modSp mod">
        <pc:chgData name="Kate Lancaster" userId="36a3dea0-8e9a-4a0f-8285-613d0b488086" providerId="ADAL" clId="{D99B07CD-1B19-47DD-98ED-0932E8313844}" dt="2022-12-05T15:58:30.367" v="3058" actId="3626"/>
        <pc:sldMkLst>
          <pc:docMk/>
          <pc:sldMk cId="2477773196" sldId="3670"/>
        </pc:sldMkLst>
        <pc:spChg chg="mod">
          <ac:chgData name="Kate Lancaster" userId="36a3dea0-8e9a-4a0f-8285-613d0b488086" providerId="ADAL" clId="{D99B07CD-1B19-47DD-98ED-0932E8313844}" dt="2022-11-24T10:24:46.111" v="221" actId="1076"/>
          <ac:spMkLst>
            <pc:docMk/>
            <pc:sldMk cId="2477773196" sldId="3670"/>
            <ac:spMk id="2" creationId="{00000000-0000-0000-0000-000000000000}"/>
          </ac:spMkLst>
        </pc:spChg>
        <pc:spChg chg="mod">
          <ac:chgData name="Kate Lancaster" userId="36a3dea0-8e9a-4a0f-8285-613d0b488086" providerId="ADAL" clId="{D99B07CD-1B19-47DD-98ED-0932E8313844}" dt="2022-11-24T10:24:54.628" v="224" actId="1076"/>
          <ac:spMkLst>
            <pc:docMk/>
            <pc:sldMk cId="2477773196" sldId="3670"/>
            <ac:spMk id="4" creationId="{5017FE3A-3EC0-48EB-8FA6-60FBEBD4EA47}"/>
          </ac:spMkLst>
        </pc:spChg>
        <pc:graphicFrameChg chg="mod modGraphic">
          <ac:chgData name="Kate Lancaster" userId="36a3dea0-8e9a-4a0f-8285-613d0b488086" providerId="ADAL" clId="{D99B07CD-1B19-47DD-98ED-0932E8313844}" dt="2022-12-05T15:58:30.367" v="3058" actId="3626"/>
          <ac:graphicFrameMkLst>
            <pc:docMk/>
            <pc:sldMk cId="2477773196" sldId="3670"/>
            <ac:graphicFrameMk id="6" creationId="{16F7F5DB-E924-4268-9BD1-802678D181DC}"/>
          </ac:graphicFrameMkLst>
        </pc:graphicFrameChg>
        <pc:graphicFrameChg chg="mod modGraphic">
          <ac:chgData name="Kate Lancaster" userId="36a3dea0-8e9a-4a0f-8285-613d0b488086" providerId="ADAL" clId="{D99B07CD-1B19-47DD-98ED-0932E8313844}" dt="2022-11-25T09:39:40.386" v="2018" actId="1076"/>
          <ac:graphicFrameMkLst>
            <pc:docMk/>
            <pc:sldMk cId="2477773196" sldId="3670"/>
            <ac:graphicFrameMk id="7" creationId="{60C392C5-ABBB-4FCF-87A7-57CFD2E79FE9}"/>
          </ac:graphicFrameMkLst>
        </pc:graphicFrameChg>
      </pc:sldChg>
      <pc:sldChg chg="modSp mod">
        <pc:chgData name="Kate Lancaster" userId="36a3dea0-8e9a-4a0f-8285-613d0b488086" providerId="ADAL" clId="{D99B07CD-1B19-47DD-98ED-0932E8313844}" dt="2022-12-05T15:58:54.224" v="3059" actId="3626"/>
        <pc:sldMkLst>
          <pc:docMk/>
          <pc:sldMk cId="2298511722" sldId="3671"/>
        </pc:sldMkLst>
        <pc:spChg chg="mod">
          <ac:chgData name="Kate Lancaster" userId="36a3dea0-8e9a-4a0f-8285-613d0b488086" providerId="ADAL" clId="{D99B07CD-1B19-47DD-98ED-0932E8313844}" dt="2022-11-24T12:22:57.861" v="1286"/>
          <ac:spMkLst>
            <pc:docMk/>
            <pc:sldMk cId="2298511722" sldId="3671"/>
            <ac:spMk id="2" creationId="{00000000-0000-0000-0000-000000000000}"/>
          </ac:spMkLst>
        </pc:spChg>
        <pc:graphicFrameChg chg="mod modGraphic">
          <ac:chgData name="Kate Lancaster" userId="36a3dea0-8e9a-4a0f-8285-613d0b488086" providerId="ADAL" clId="{D99B07CD-1B19-47DD-98ED-0932E8313844}" dt="2022-12-05T15:58:54.224" v="3059" actId="3626"/>
          <ac:graphicFrameMkLst>
            <pc:docMk/>
            <pc:sldMk cId="2298511722" sldId="3671"/>
            <ac:graphicFrameMk id="6" creationId="{16F7F5DB-E924-4268-9BD1-802678D181DC}"/>
          </ac:graphicFrameMkLst>
        </pc:graphicFrameChg>
        <pc:graphicFrameChg chg="mod modGraphic">
          <ac:chgData name="Kate Lancaster" userId="36a3dea0-8e9a-4a0f-8285-613d0b488086" providerId="ADAL" clId="{D99B07CD-1B19-47DD-98ED-0932E8313844}" dt="2022-11-24T14:43:15.926" v="1583" actId="20577"/>
          <ac:graphicFrameMkLst>
            <pc:docMk/>
            <pc:sldMk cId="2298511722" sldId="3671"/>
            <ac:graphicFrameMk id="7" creationId="{60C392C5-ABBB-4FCF-87A7-57CFD2E79FE9}"/>
          </ac:graphicFrameMkLst>
        </pc:graphicFrameChg>
      </pc:sldChg>
      <pc:sldChg chg="del">
        <pc:chgData name="Kate Lancaster" userId="36a3dea0-8e9a-4a0f-8285-613d0b488086" providerId="ADAL" clId="{D99B07CD-1B19-47DD-98ED-0932E8313844}" dt="2022-11-25T09:28:10.864" v="1967" actId="2696"/>
        <pc:sldMkLst>
          <pc:docMk/>
          <pc:sldMk cId="4229863015" sldId="3672"/>
        </pc:sldMkLst>
      </pc:sldChg>
      <pc:sldChg chg="addSp modSp mod ord">
        <pc:chgData name="Kate Lancaster" userId="36a3dea0-8e9a-4a0f-8285-613d0b488086" providerId="ADAL" clId="{D99B07CD-1B19-47DD-98ED-0932E8313844}" dt="2022-12-05T15:59:18.718" v="3061" actId="3626"/>
        <pc:sldMkLst>
          <pc:docMk/>
          <pc:sldMk cId="3798597471" sldId="3742"/>
        </pc:sldMkLst>
        <pc:spChg chg="mod">
          <ac:chgData name="Kate Lancaster" userId="36a3dea0-8e9a-4a0f-8285-613d0b488086" providerId="ADAL" clId="{D99B07CD-1B19-47DD-98ED-0932E8313844}" dt="2022-11-24T14:48:57.860" v="1630" actId="20577"/>
          <ac:spMkLst>
            <pc:docMk/>
            <pc:sldMk cId="3798597471" sldId="3742"/>
            <ac:spMk id="4" creationId="{5017FE3A-3EC0-48EB-8FA6-60FBEBD4EA47}"/>
          </ac:spMkLst>
        </pc:spChg>
        <pc:spChg chg="add mod">
          <ac:chgData name="Kate Lancaster" userId="36a3dea0-8e9a-4a0f-8285-613d0b488086" providerId="ADAL" clId="{D99B07CD-1B19-47DD-98ED-0932E8313844}" dt="2022-11-24T14:49:30.251" v="1632" actId="404"/>
          <ac:spMkLst>
            <pc:docMk/>
            <pc:sldMk cId="3798597471" sldId="3742"/>
            <ac:spMk id="8" creationId="{D3174561-D86A-480B-91AB-EED9DC7BE073}"/>
          </ac:spMkLst>
        </pc:spChg>
        <pc:graphicFrameChg chg="mod modGraphic">
          <ac:chgData name="Kate Lancaster" userId="36a3dea0-8e9a-4a0f-8285-613d0b488086" providerId="ADAL" clId="{D99B07CD-1B19-47DD-98ED-0932E8313844}" dt="2022-12-05T15:59:18.718" v="3061" actId="3626"/>
          <ac:graphicFrameMkLst>
            <pc:docMk/>
            <pc:sldMk cId="3798597471" sldId="3742"/>
            <ac:graphicFrameMk id="6" creationId="{16F7F5DB-E924-4268-9BD1-802678D181DC}"/>
          </ac:graphicFrameMkLst>
        </pc:graphicFrameChg>
      </pc:sldChg>
      <pc:sldChg chg="addSp modSp add mod ord">
        <pc:chgData name="Kate Lancaster" userId="36a3dea0-8e9a-4a0f-8285-613d0b488086" providerId="ADAL" clId="{D99B07CD-1B19-47DD-98ED-0932E8313844}" dt="2022-12-05T16:00:44.236" v="3063" actId="3626"/>
        <pc:sldMkLst>
          <pc:docMk/>
          <pc:sldMk cId="2559775265" sldId="3743"/>
        </pc:sldMkLst>
        <pc:spChg chg="mod">
          <ac:chgData name="Kate Lancaster" userId="36a3dea0-8e9a-4a0f-8285-613d0b488086" providerId="ADAL" clId="{D99B07CD-1B19-47DD-98ED-0932E8313844}" dt="2022-11-25T10:09:25.910" v="2450" actId="1076"/>
          <ac:spMkLst>
            <pc:docMk/>
            <pc:sldMk cId="2559775265" sldId="3743"/>
            <ac:spMk id="2" creationId="{00000000-0000-0000-0000-000000000000}"/>
          </ac:spMkLst>
        </pc:spChg>
        <pc:spChg chg="mod">
          <ac:chgData name="Kate Lancaster" userId="36a3dea0-8e9a-4a0f-8285-613d0b488086" providerId="ADAL" clId="{D99B07CD-1B19-47DD-98ED-0932E8313844}" dt="2022-11-25T10:09:22.215" v="2449" actId="1076"/>
          <ac:spMkLst>
            <pc:docMk/>
            <pc:sldMk cId="2559775265" sldId="3743"/>
            <ac:spMk id="4" creationId="{5017FE3A-3EC0-48EB-8FA6-60FBEBD4EA47}"/>
          </ac:spMkLst>
        </pc:spChg>
        <pc:spChg chg="add mod">
          <ac:chgData name="Kate Lancaster" userId="36a3dea0-8e9a-4a0f-8285-613d0b488086" providerId="ADAL" clId="{D99B07CD-1B19-47DD-98ED-0932E8313844}" dt="2022-11-28T09:35:04.232" v="2845" actId="6549"/>
          <ac:spMkLst>
            <pc:docMk/>
            <pc:sldMk cId="2559775265" sldId="3743"/>
            <ac:spMk id="8" creationId="{2B28FCC1-F0A7-484E-A37A-C722CB519134}"/>
          </ac:spMkLst>
        </pc:spChg>
        <pc:graphicFrameChg chg="mod modGraphic">
          <ac:chgData name="Kate Lancaster" userId="36a3dea0-8e9a-4a0f-8285-613d0b488086" providerId="ADAL" clId="{D99B07CD-1B19-47DD-98ED-0932E8313844}" dt="2022-12-05T16:00:44.236" v="3063" actId="3626"/>
          <ac:graphicFrameMkLst>
            <pc:docMk/>
            <pc:sldMk cId="2559775265" sldId="3743"/>
            <ac:graphicFrameMk id="6" creationId="{16F7F5DB-E924-4268-9BD1-802678D181DC}"/>
          </ac:graphicFrameMkLst>
        </pc:graphicFrameChg>
        <pc:graphicFrameChg chg="mod modGraphic">
          <ac:chgData name="Kate Lancaster" userId="36a3dea0-8e9a-4a0f-8285-613d0b488086" providerId="ADAL" clId="{D99B07CD-1B19-47DD-98ED-0932E8313844}" dt="2022-11-25T10:09:16.205" v="2447" actId="1076"/>
          <ac:graphicFrameMkLst>
            <pc:docMk/>
            <pc:sldMk cId="2559775265" sldId="3743"/>
            <ac:graphicFrameMk id="7" creationId="{60C392C5-ABBB-4FCF-87A7-57CFD2E79FE9}"/>
          </ac:graphicFrameMkLst>
        </pc:graphicFrameChg>
      </pc:sldChg>
      <pc:sldChg chg="modSp add mod">
        <pc:chgData name="Kate Lancaster" userId="36a3dea0-8e9a-4a0f-8285-613d0b488086" providerId="ADAL" clId="{D99B07CD-1B19-47DD-98ED-0932E8313844}" dt="2022-12-05T16:01:51.364" v="3065" actId="14734"/>
        <pc:sldMkLst>
          <pc:docMk/>
          <pc:sldMk cId="1213144245" sldId="3744"/>
        </pc:sldMkLst>
        <pc:spChg chg="mod">
          <ac:chgData name="Kate Lancaster" userId="36a3dea0-8e9a-4a0f-8285-613d0b488086" providerId="ADAL" clId="{D99B07CD-1B19-47DD-98ED-0932E8313844}" dt="2022-11-24T12:25:21.142" v="1307" actId="1076"/>
          <ac:spMkLst>
            <pc:docMk/>
            <pc:sldMk cId="1213144245" sldId="3744"/>
            <ac:spMk id="2" creationId="{00000000-0000-0000-0000-000000000000}"/>
          </ac:spMkLst>
        </pc:spChg>
        <pc:spChg chg="mod">
          <ac:chgData name="Kate Lancaster" userId="36a3dea0-8e9a-4a0f-8285-613d0b488086" providerId="ADAL" clId="{D99B07CD-1B19-47DD-98ED-0932E8313844}" dt="2022-11-25T10:02:32.955" v="2445" actId="1076"/>
          <ac:spMkLst>
            <pc:docMk/>
            <pc:sldMk cId="1213144245" sldId="3744"/>
            <ac:spMk id="4" creationId="{5017FE3A-3EC0-48EB-8FA6-60FBEBD4EA47}"/>
          </ac:spMkLst>
        </pc:spChg>
        <pc:graphicFrameChg chg="mod modGraphic">
          <ac:chgData name="Kate Lancaster" userId="36a3dea0-8e9a-4a0f-8285-613d0b488086" providerId="ADAL" clId="{D99B07CD-1B19-47DD-98ED-0932E8313844}" dt="2022-12-05T16:01:43.452" v="3064" actId="3626"/>
          <ac:graphicFrameMkLst>
            <pc:docMk/>
            <pc:sldMk cId="1213144245" sldId="3744"/>
            <ac:graphicFrameMk id="6" creationId="{16F7F5DB-E924-4268-9BD1-802678D181DC}"/>
          </ac:graphicFrameMkLst>
        </pc:graphicFrameChg>
        <pc:graphicFrameChg chg="mod modGraphic">
          <ac:chgData name="Kate Lancaster" userId="36a3dea0-8e9a-4a0f-8285-613d0b488086" providerId="ADAL" clId="{D99B07CD-1B19-47DD-98ED-0932E8313844}" dt="2022-12-05T16:01:51.364" v="3065" actId="14734"/>
          <ac:graphicFrameMkLst>
            <pc:docMk/>
            <pc:sldMk cId="1213144245" sldId="3744"/>
            <ac:graphicFrameMk id="7" creationId="{60C392C5-ABBB-4FCF-87A7-57CFD2E79FE9}"/>
          </ac:graphicFrameMkLst>
        </pc:graphicFrameChg>
      </pc:sldChg>
      <pc:sldChg chg="modSp add mod ord">
        <pc:chgData name="Kate Lancaster" userId="36a3dea0-8e9a-4a0f-8285-613d0b488086" providerId="ADAL" clId="{D99B07CD-1B19-47DD-98ED-0932E8313844}" dt="2022-12-05T15:59:36.629" v="3062" actId="3626"/>
        <pc:sldMkLst>
          <pc:docMk/>
          <pc:sldMk cId="1555135999" sldId="3745"/>
        </pc:sldMkLst>
        <pc:spChg chg="mod">
          <ac:chgData name="Kate Lancaster" userId="36a3dea0-8e9a-4a0f-8285-613d0b488086" providerId="ADAL" clId="{D99B07CD-1B19-47DD-98ED-0932E8313844}" dt="2022-11-24T12:24:12.484" v="1301"/>
          <ac:spMkLst>
            <pc:docMk/>
            <pc:sldMk cId="1555135999" sldId="3745"/>
            <ac:spMk id="2" creationId="{00000000-0000-0000-0000-000000000000}"/>
          </ac:spMkLst>
        </pc:spChg>
        <pc:graphicFrameChg chg="mod modGraphic">
          <ac:chgData name="Kate Lancaster" userId="36a3dea0-8e9a-4a0f-8285-613d0b488086" providerId="ADAL" clId="{D99B07CD-1B19-47DD-98ED-0932E8313844}" dt="2022-12-05T15:59:36.629" v="3062" actId="3626"/>
          <ac:graphicFrameMkLst>
            <pc:docMk/>
            <pc:sldMk cId="1555135999" sldId="3745"/>
            <ac:graphicFrameMk id="6" creationId="{16F7F5DB-E924-4268-9BD1-802678D181DC}"/>
          </ac:graphicFrameMkLst>
        </pc:graphicFrameChg>
        <pc:graphicFrameChg chg="mod modGraphic">
          <ac:chgData name="Kate Lancaster" userId="36a3dea0-8e9a-4a0f-8285-613d0b488086" providerId="ADAL" clId="{D99B07CD-1B19-47DD-98ED-0932E8313844}" dt="2022-11-25T09:55:03.800" v="2165" actId="1076"/>
          <ac:graphicFrameMkLst>
            <pc:docMk/>
            <pc:sldMk cId="1555135999" sldId="3745"/>
            <ac:graphicFrameMk id="7" creationId="{60C392C5-ABBB-4FCF-87A7-57CFD2E79FE9}"/>
          </ac:graphicFrameMkLst>
        </pc:graphicFrameChg>
      </pc:sldChg>
      <pc:sldChg chg="modSp add mod">
        <pc:chgData name="Kate Lancaster" userId="36a3dea0-8e9a-4a0f-8285-613d0b488086" providerId="ADAL" clId="{D99B07CD-1B19-47DD-98ED-0932E8313844}" dt="2022-12-05T15:59:06.754" v="3060" actId="3626"/>
        <pc:sldMkLst>
          <pc:docMk/>
          <pc:sldMk cId="2527814600" sldId="3746"/>
        </pc:sldMkLst>
        <pc:spChg chg="mod">
          <ac:chgData name="Kate Lancaster" userId="36a3dea0-8e9a-4a0f-8285-613d0b488086" providerId="ADAL" clId="{D99B07CD-1B19-47DD-98ED-0932E8313844}" dt="2022-11-24T12:23:07.885" v="1287"/>
          <ac:spMkLst>
            <pc:docMk/>
            <pc:sldMk cId="2527814600" sldId="3746"/>
            <ac:spMk id="2" creationId="{00000000-0000-0000-0000-000000000000}"/>
          </ac:spMkLst>
        </pc:spChg>
        <pc:graphicFrameChg chg="mod modGraphic">
          <ac:chgData name="Kate Lancaster" userId="36a3dea0-8e9a-4a0f-8285-613d0b488086" providerId="ADAL" clId="{D99B07CD-1B19-47DD-98ED-0932E8313844}" dt="2022-12-05T15:59:06.754" v="3060" actId="3626"/>
          <ac:graphicFrameMkLst>
            <pc:docMk/>
            <pc:sldMk cId="2527814600" sldId="3746"/>
            <ac:graphicFrameMk id="6" creationId="{16F7F5DB-E924-4268-9BD1-802678D181DC}"/>
          </ac:graphicFrameMkLst>
        </pc:graphicFrameChg>
        <pc:graphicFrameChg chg="modGraphic">
          <ac:chgData name="Kate Lancaster" userId="36a3dea0-8e9a-4a0f-8285-613d0b488086" providerId="ADAL" clId="{D99B07CD-1B19-47DD-98ED-0932E8313844}" dt="2022-11-24T14:48:30.161" v="1615" actId="20577"/>
          <ac:graphicFrameMkLst>
            <pc:docMk/>
            <pc:sldMk cId="2527814600" sldId="3746"/>
            <ac:graphicFrameMk id="7" creationId="{60C392C5-ABBB-4FCF-87A7-57CFD2E79FE9}"/>
          </ac:graphicFrameMkLst>
        </pc:graphicFrameChg>
      </pc:sldChg>
      <pc:sldChg chg="modSp add del mod">
        <pc:chgData name="Kate Lancaster" userId="36a3dea0-8e9a-4a0f-8285-613d0b488086" providerId="ADAL" clId="{D99B07CD-1B19-47DD-98ED-0932E8313844}" dt="2022-11-25T12:50:48.578" v="2480" actId="2696"/>
        <pc:sldMkLst>
          <pc:docMk/>
          <pc:sldMk cId="2217515102" sldId="3747"/>
        </pc:sldMkLst>
        <pc:spChg chg="mod">
          <ac:chgData name="Kate Lancaster" userId="36a3dea0-8e9a-4a0f-8285-613d0b488086" providerId="ADAL" clId="{D99B07CD-1B19-47DD-98ED-0932E8313844}" dt="2022-11-24T16:12:12.875" v="1905" actId="20577"/>
          <ac:spMkLst>
            <pc:docMk/>
            <pc:sldMk cId="2217515102" sldId="3747"/>
            <ac:spMk id="4" creationId="{00000000-0000-0000-0000-000000000000}"/>
          </ac:spMkLst>
        </pc:spChg>
      </pc:sldChg>
      <pc:sldChg chg="modSp mod">
        <pc:chgData name="Kate Lancaster" userId="36a3dea0-8e9a-4a0f-8285-613d0b488086" providerId="ADAL" clId="{D99B07CD-1B19-47DD-98ED-0932E8313844}" dt="2022-11-28T09:37:50.293" v="2847" actId="13926"/>
        <pc:sldMkLst>
          <pc:docMk/>
          <pc:sldMk cId="2610102869" sldId="3748"/>
        </pc:sldMkLst>
        <pc:spChg chg="mod">
          <ac:chgData name="Kate Lancaster" userId="36a3dea0-8e9a-4a0f-8285-613d0b488086" providerId="ADAL" clId="{D99B07CD-1B19-47DD-98ED-0932E8313844}" dt="2022-11-28T09:37:50.293" v="2847" actId="13926"/>
          <ac:spMkLst>
            <pc:docMk/>
            <pc:sldMk cId="2610102869" sldId="3748"/>
            <ac:spMk id="4" creationId="{00000000-0000-0000-0000-000000000000}"/>
          </ac:spMkLst>
        </pc:spChg>
      </pc:sldChg>
      <pc:sldChg chg="modSp mod">
        <pc:chgData name="Kate Lancaster" userId="36a3dea0-8e9a-4a0f-8285-613d0b488086" providerId="ADAL" clId="{D99B07CD-1B19-47DD-98ED-0932E8313844}" dt="2022-11-28T09:38:01.620" v="2849" actId="13926"/>
        <pc:sldMkLst>
          <pc:docMk/>
          <pc:sldMk cId="786825032" sldId="3749"/>
        </pc:sldMkLst>
        <pc:spChg chg="mod">
          <ac:chgData name="Kate Lancaster" userId="36a3dea0-8e9a-4a0f-8285-613d0b488086" providerId="ADAL" clId="{D99B07CD-1B19-47DD-98ED-0932E8313844}" dt="2022-11-28T09:38:01.620" v="2849" actId="13926"/>
          <ac:spMkLst>
            <pc:docMk/>
            <pc:sldMk cId="786825032" sldId="3749"/>
            <ac:spMk id="4" creationId="{00000000-0000-0000-0000-000000000000}"/>
          </ac:spMkLst>
        </pc:spChg>
      </pc:sldChg>
      <pc:sldChg chg="addSp delSp modSp add mod">
        <pc:chgData name="Kate Lancaster" userId="36a3dea0-8e9a-4a0f-8285-613d0b488086" providerId="ADAL" clId="{D99B07CD-1B19-47DD-98ED-0932E8313844}" dt="2022-11-28T09:30:32.011" v="2834" actId="1076"/>
        <pc:sldMkLst>
          <pc:docMk/>
          <pc:sldMk cId="1117018401" sldId="3750"/>
        </pc:sldMkLst>
        <pc:spChg chg="mod">
          <ac:chgData name="Kate Lancaster" userId="36a3dea0-8e9a-4a0f-8285-613d0b488086" providerId="ADAL" clId="{D99B07CD-1B19-47DD-98ED-0932E8313844}" dt="2022-11-28T09:22:42.797" v="2774" actId="20577"/>
          <ac:spMkLst>
            <pc:docMk/>
            <pc:sldMk cId="1117018401" sldId="3750"/>
            <ac:spMk id="2" creationId="{00000000-0000-0000-0000-000000000000}"/>
          </ac:spMkLst>
        </pc:spChg>
        <pc:graphicFrameChg chg="mod modGraphic">
          <ac:chgData name="Kate Lancaster" userId="36a3dea0-8e9a-4a0f-8285-613d0b488086" providerId="ADAL" clId="{D99B07CD-1B19-47DD-98ED-0932E8313844}" dt="2022-11-28T09:29:36.066" v="2827" actId="1076"/>
          <ac:graphicFrameMkLst>
            <pc:docMk/>
            <pc:sldMk cId="1117018401" sldId="3750"/>
            <ac:graphicFrameMk id="3" creationId="{B7FC0BBF-9ED9-4F27-BC89-B0490D1F28AE}"/>
          </ac:graphicFrameMkLst>
        </pc:graphicFrameChg>
        <pc:graphicFrameChg chg="add del mod">
          <ac:chgData name="Kate Lancaster" userId="36a3dea0-8e9a-4a0f-8285-613d0b488086" providerId="ADAL" clId="{D99B07CD-1B19-47DD-98ED-0932E8313844}" dt="2022-11-25T17:06:00.598" v="2747"/>
          <ac:graphicFrameMkLst>
            <pc:docMk/>
            <pc:sldMk cId="1117018401" sldId="3750"/>
            <ac:graphicFrameMk id="4" creationId="{1FE71377-82CA-4693-8E16-37CD53DECE20}"/>
          </ac:graphicFrameMkLst>
        </pc:graphicFrameChg>
        <pc:graphicFrameChg chg="mod modGraphic">
          <ac:chgData name="Kate Lancaster" userId="36a3dea0-8e9a-4a0f-8285-613d0b488086" providerId="ADAL" clId="{D99B07CD-1B19-47DD-98ED-0932E8313844}" dt="2022-11-28T09:29:29.993" v="2826" actId="20577"/>
          <ac:graphicFrameMkLst>
            <pc:docMk/>
            <pc:sldMk cId="1117018401" sldId="3750"/>
            <ac:graphicFrameMk id="5" creationId="{00000000-0000-0000-0000-000000000000}"/>
          </ac:graphicFrameMkLst>
        </pc:graphicFrameChg>
        <pc:graphicFrameChg chg="mod modGraphic">
          <ac:chgData name="Kate Lancaster" userId="36a3dea0-8e9a-4a0f-8285-613d0b488086" providerId="ADAL" clId="{D99B07CD-1B19-47DD-98ED-0932E8313844}" dt="2022-11-28T09:30:28.123" v="2833" actId="1076"/>
          <ac:graphicFrameMkLst>
            <pc:docMk/>
            <pc:sldMk cId="1117018401" sldId="3750"/>
            <ac:graphicFrameMk id="8" creationId="{00000000-0000-0000-0000-000000000000}"/>
          </ac:graphicFrameMkLst>
        </pc:graphicFrameChg>
        <pc:graphicFrameChg chg="mod modGraphic">
          <ac:chgData name="Kate Lancaster" userId="36a3dea0-8e9a-4a0f-8285-613d0b488086" providerId="ADAL" clId="{D99B07CD-1B19-47DD-98ED-0932E8313844}" dt="2022-11-25T17:09:21.177" v="2770" actId="403"/>
          <ac:graphicFrameMkLst>
            <pc:docMk/>
            <pc:sldMk cId="1117018401" sldId="3750"/>
            <ac:graphicFrameMk id="10" creationId="{633F724F-9DB4-4212-AFB1-BFFC700EC4F5}"/>
          </ac:graphicFrameMkLst>
        </pc:graphicFrameChg>
        <pc:graphicFrameChg chg="mod modGraphic">
          <ac:chgData name="Kate Lancaster" userId="36a3dea0-8e9a-4a0f-8285-613d0b488086" providerId="ADAL" clId="{D99B07CD-1B19-47DD-98ED-0932E8313844}" dt="2022-11-28T09:30:32.011" v="2834" actId="1076"/>
          <ac:graphicFrameMkLst>
            <pc:docMk/>
            <pc:sldMk cId="1117018401" sldId="3750"/>
            <ac:graphicFrameMk id="13" creationId="{B8BF9BD6-7E5F-433D-B4F5-DE4688AAC096}"/>
          </ac:graphicFrameMkLst>
        </pc:graphicFrameChg>
      </pc:sldChg>
      <pc:sldChg chg="addSp delSp modSp mod">
        <pc:chgData name="Kate Lancaster" userId="36a3dea0-8e9a-4a0f-8285-613d0b488086" providerId="ADAL" clId="{D99B07CD-1B19-47DD-98ED-0932E8313844}" dt="2022-11-25T14:57:34.506" v="2500"/>
        <pc:sldMkLst>
          <pc:docMk/>
          <pc:sldMk cId="2930291650" sldId="3780"/>
        </pc:sldMkLst>
        <pc:spChg chg="add del mod">
          <ac:chgData name="Kate Lancaster" userId="36a3dea0-8e9a-4a0f-8285-613d0b488086" providerId="ADAL" clId="{D99B07CD-1B19-47DD-98ED-0932E8313844}" dt="2022-11-25T14:57:28.790" v="2497"/>
          <ac:spMkLst>
            <pc:docMk/>
            <pc:sldMk cId="2930291650" sldId="3780"/>
            <ac:spMk id="4" creationId="{040A418D-A18F-4721-9F72-1E12D4E89A56}"/>
          </ac:spMkLst>
        </pc:spChg>
        <pc:graphicFrameChg chg="add mod">
          <ac:chgData name="Kate Lancaster" userId="36a3dea0-8e9a-4a0f-8285-613d0b488086" providerId="ADAL" clId="{D99B07CD-1B19-47DD-98ED-0932E8313844}" dt="2022-11-25T14:57:34.506" v="2500"/>
          <ac:graphicFrameMkLst>
            <pc:docMk/>
            <pc:sldMk cId="2930291650" sldId="3780"/>
            <ac:graphicFrameMk id="5" creationId="{008BCDC8-E451-40AA-8C53-6C5A9D6419FC}"/>
          </ac:graphicFrameMkLst>
        </pc:graphicFrameChg>
        <pc:graphicFrameChg chg="del">
          <ac:chgData name="Kate Lancaster" userId="36a3dea0-8e9a-4a0f-8285-613d0b488086" providerId="ADAL" clId="{D99B07CD-1B19-47DD-98ED-0932E8313844}" dt="2022-11-25T14:55:28.339" v="2496" actId="478"/>
          <ac:graphicFrameMkLst>
            <pc:docMk/>
            <pc:sldMk cId="2930291650" sldId="3780"/>
            <ac:graphicFrameMk id="6" creationId="{F7264794-DD20-44AE-8759-7544B533C69B}"/>
          </ac:graphicFrameMkLst>
        </pc:graphicFrameChg>
      </pc:sldChg>
      <pc:sldChg chg="modSp mod">
        <pc:chgData name="Kate Lancaster" userId="36a3dea0-8e9a-4a0f-8285-613d0b488086" providerId="ADAL" clId="{D99B07CD-1B19-47DD-98ED-0932E8313844}" dt="2022-11-25T12:59:55.624" v="2494" actId="20577"/>
        <pc:sldMkLst>
          <pc:docMk/>
          <pc:sldMk cId="3249702894" sldId="2076137820"/>
        </pc:sldMkLst>
        <pc:spChg chg="mod">
          <ac:chgData name="Kate Lancaster" userId="36a3dea0-8e9a-4a0f-8285-613d0b488086" providerId="ADAL" clId="{D99B07CD-1B19-47DD-98ED-0932E8313844}" dt="2022-11-25T12:59:55.624" v="2494" actId="20577"/>
          <ac:spMkLst>
            <pc:docMk/>
            <pc:sldMk cId="3249702894" sldId="2076137820"/>
            <ac:spMk id="2" creationId="{00000000-0000-0000-0000-000000000000}"/>
          </ac:spMkLst>
        </pc:spChg>
      </pc:sldChg>
      <pc:sldChg chg="del ord">
        <pc:chgData name="Kate Lancaster" userId="36a3dea0-8e9a-4a0f-8285-613d0b488086" providerId="ADAL" clId="{D99B07CD-1B19-47DD-98ED-0932E8313844}" dt="2022-11-28T12:29:01.360" v="2985" actId="2696"/>
        <pc:sldMkLst>
          <pc:docMk/>
          <pc:sldMk cId="2233665572" sldId="2076137821"/>
        </pc:sldMkLst>
      </pc:sldChg>
      <pc:sldChg chg="modSp mod ord">
        <pc:chgData name="Kate Lancaster" userId="36a3dea0-8e9a-4a0f-8285-613d0b488086" providerId="ADAL" clId="{D99B07CD-1B19-47DD-98ED-0932E8313844}" dt="2022-11-28T12:00:06.127" v="2971"/>
        <pc:sldMkLst>
          <pc:docMk/>
          <pc:sldMk cId="4187542482" sldId="2076137822"/>
        </pc:sldMkLst>
        <pc:spChg chg="mod">
          <ac:chgData name="Kate Lancaster" userId="36a3dea0-8e9a-4a0f-8285-613d0b488086" providerId="ADAL" clId="{D99B07CD-1B19-47DD-98ED-0932E8313844}" dt="2022-11-25T13:00:38.266" v="2495"/>
          <ac:spMkLst>
            <pc:docMk/>
            <pc:sldMk cId="4187542482" sldId="2076137822"/>
            <ac:spMk id="2" creationId="{00000000-0000-0000-0000-000000000000}"/>
          </ac:spMkLst>
        </pc:spChg>
      </pc:sldChg>
      <pc:sldChg chg="modSp mod">
        <pc:chgData name="Kate Lancaster" userId="36a3dea0-8e9a-4a0f-8285-613d0b488086" providerId="ADAL" clId="{D99B07CD-1B19-47DD-98ED-0932E8313844}" dt="2022-11-28T12:00:43.254" v="2979" actId="403"/>
        <pc:sldMkLst>
          <pc:docMk/>
          <pc:sldMk cId="1246419808" sldId="2076137823"/>
        </pc:sldMkLst>
        <pc:spChg chg="mod">
          <ac:chgData name="Kate Lancaster" userId="36a3dea0-8e9a-4a0f-8285-613d0b488086" providerId="ADAL" clId="{D99B07CD-1B19-47DD-98ED-0932E8313844}" dt="2022-11-28T12:00:43.254" v="2979" actId="403"/>
          <ac:spMkLst>
            <pc:docMk/>
            <pc:sldMk cId="1246419808" sldId="2076137823"/>
            <ac:spMk id="3" creationId="{EFAFDC9D-E48B-42C6-B950-480A0CF75956}"/>
          </ac:spMkLst>
        </pc:spChg>
      </pc:sldChg>
      <pc:sldChg chg="modSp mod">
        <pc:chgData name="Kate Lancaster" userId="36a3dea0-8e9a-4a0f-8285-613d0b488086" providerId="ADAL" clId="{D99B07CD-1B19-47DD-98ED-0932E8313844}" dt="2022-11-28T12:00:36.372" v="2978" actId="5793"/>
        <pc:sldMkLst>
          <pc:docMk/>
          <pc:sldMk cId="1026500290" sldId="2076137824"/>
        </pc:sldMkLst>
        <pc:spChg chg="mod">
          <ac:chgData name="Kate Lancaster" userId="36a3dea0-8e9a-4a0f-8285-613d0b488086" providerId="ADAL" clId="{D99B07CD-1B19-47DD-98ED-0932E8313844}" dt="2022-11-28T12:00:36.372" v="2978" actId="5793"/>
          <ac:spMkLst>
            <pc:docMk/>
            <pc:sldMk cId="1026500290" sldId="2076137824"/>
            <ac:spMk id="3" creationId="{EFAFDC9D-E48B-42C6-B950-480A0CF75956}"/>
          </ac:spMkLst>
        </pc:spChg>
      </pc:sldChg>
      <pc:sldChg chg="modSp mod">
        <pc:chgData name="Kate Lancaster" userId="36a3dea0-8e9a-4a0f-8285-613d0b488086" providerId="ADAL" clId="{D99B07CD-1B19-47DD-98ED-0932E8313844}" dt="2022-11-28T15:11:56.073" v="3050" actId="1076"/>
        <pc:sldMkLst>
          <pc:docMk/>
          <pc:sldMk cId="2632763402" sldId="2076137830"/>
        </pc:sldMkLst>
        <pc:spChg chg="mod">
          <ac:chgData name="Kate Lancaster" userId="36a3dea0-8e9a-4a0f-8285-613d0b488086" providerId="ADAL" clId="{D99B07CD-1B19-47DD-98ED-0932E8313844}" dt="2022-11-28T15:11:56.073" v="3050" actId="1076"/>
          <ac:spMkLst>
            <pc:docMk/>
            <pc:sldMk cId="2632763402" sldId="2076137830"/>
            <ac:spMk id="2" creationId="{00000000-0000-0000-0000-000000000000}"/>
          </ac:spMkLst>
        </pc:spChg>
        <pc:graphicFrameChg chg="modGraphic">
          <ac:chgData name="Kate Lancaster" userId="36a3dea0-8e9a-4a0f-8285-613d0b488086" providerId="ADAL" clId="{D99B07CD-1B19-47DD-98ED-0932E8313844}" dt="2022-11-28T15:04:07.691" v="3044" actId="20577"/>
          <ac:graphicFrameMkLst>
            <pc:docMk/>
            <pc:sldMk cId="2632763402" sldId="2076137830"/>
            <ac:graphicFrameMk id="3" creationId="{B7FC0BBF-9ED9-4F27-BC89-B0490D1F28AE}"/>
          </ac:graphicFrameMkLst>
        </pc:graphicFrameChg>
        <pc:graphicFrameChg chg="modGraphic">
          <ac:chgData name="Kate Lancaster" userId="36a3dea0-8e9a-4a0f-8285-613d0b488086" providerId="ADAL" clId="{D99B07CD-1B19-47DD-98ED-0932E8313844}" dt="2022-11-28T15:03:17.316" v="3012" actId="20577"/>
          <ac:graphicFrameMkLst>
            <pc:docMk/>
            <pc:sldMk cId="2632763402" sldId="2076137830"/>
            <ac:graphicFrameMk id="5" creationId="{00000000-0000-0000-0000-000000000000}"/>
          </ac:graphicFrameMkLst>
        </pc:graphicFrameChg>
        <pc:graphicFrameChg chg="mod modGraphic">
          <ac:chgData name="Kate Lancaster" userId="36a3dea0-8e9a-4a0f-8285-613d0b488086" providerId="ADAL" clId="{D99B07CD-1B19-47DD-98ED-0932E8313844}" dt="2022-11-28T15:03:36.099" v="3015" actId="207"/>
          <ac:graphicFrameMkLst>
            <pc:docMk/>
            <pc:sldMk cId="2632763402" sldId="2076137830"/>
            <ac:graphicFrameMk id="8" creationId="{00000000-0000-0000-0000-000000000000}"/>
          </ac:graphicFrameMkLst>
        </pc:graphicFrameChg>
        <pc:graphicFrameChg chg="mod modGraphic">
          <ac:chgData name="Kate Lancaster" userId="36a3dea0-8e9a-4a0f-8285-613d0b488086" providerId="ADAL" clId="{D99B07CD-1B19-47DD-98ED-0932E8313844}" dt="2022-11-28T15:10:11.202" v="3049" actId="20577"/>
          <ac:graphicFrameMkLst>
            <pc:docMk/>
            <pc:sldMk cId="2632763402" sldId="2076137830"/>
            <ac:graphicFrameMk id="10" creationId="{633F724F-9DB4-4212-AFB1-BFFC700EC4F5}"/>
          </ac:graphicFrameMkLst>
        </pc:graphicFrameChg>
        <pc:graphicFrameChg chg="modGraphic">
          <ac:chgData name="Kate Lancaster" userId="36a3dea0-8e9a-4a0f-8285-613d0b488086" providerId="ADAL" clId="{D99B07CD-1B19-47DD-98ED-0932E8313844}" dt="2022-11-28T15:04:04.397" v="3037" actId="113"/>
          <ac:graphicFrameMkLst>
            <pc:docMk/>
            <pc:sldMk cId="2632763402" sldId="2076137830"/>
            <ac:graphicFrameMk id="13" creationId="{B8BF9BD6-7E5F-433D-B4F5-DE4688AAC096}"/>
          </ac:graphicFrameMkLst>
        </pc:graphicFrameChg>
      </pc:sldChg>
    </pc:docChg>
  </pc:docChgLst>
  <pc:docChgLst>
    <pc:chgData name="Rachel Taggart" userId="4f8aad94-55b7-4ba6-8498-7cad127c11eb" providerId="ADAL" clId="{EC69FE25-6119-4B9D-B601-297C83290544}"/>
    <pc:docChg chg="undo custSel delSld modSld">
      <pc:chgData name="Rachel Taggart" userId="4f8aad94-55b7-4ba6-8498-7cad127c11eb" providerId="ADAL" clId="{EC69FE25-6119-4B9D-B601-297C83290544}" dt="2022-01-26T09:40:09.730" v="546" actId="20577"/>
      <pc:docMkLst>
        <pc:docMk/>
      </pc:docMkLst>
      <pc:sldChg chg="addSp modSp">
        <pc:chgData name="Rachel Taggart" userId="4f8aad94-55b7-4ba6-8498-7cad127c11eb" providerId="ADAL" clId="{EC69FE25-6119-4B9D-B601-297C83290544}" dt="2022-01-26T09:40:09.730" v="546" actId="20577"/>
        <pc:sldMkLst>
          <pc:docMk/>
          <pc:sldMk cId="16080381" sldId="883"/>
        </pc:sldMkLst>
        <pc:spChg chg="mod">
          <ac:chgData name="Rachel Taggart" userId="4f8aad94-55b7-4ba6-8498-7cad127c11eb" providerId="ADAL" clId="{EC69FE25-6119-4B9D-B601-297C83290544}" dt="2022-01-26T09:40:09.730" v="546" actId="20577"/>
          <ac:spMkLst>
            <pc:docMk/>
            <pc:sldMk cId="16080381" sldId="883"/>
            <ac:spMk id="3" creationId="{46664FD0-4BE7-4B08-81D6-8FB1EF60F749}"/>
          </ac:spMkLst>
        </pc:spChg>
        <pc:graphicFrameChg chg="add mod">
          <ac:chgData name="Rachel Taggart" userId="4f8aad94-55b7-4ba6-8498-7cad127c11eb" providerId="ADAL" clId="{EC69FE25-6119-4B9D-B601-297C83290544}" dt="2022-01-26T09:36:52.289" v="403" actId="1076"/>
          <ac:graphicFrameMkLst>
            <pc:docMk/>
            <pc:sldMk cId="16080381" sldId="883"/>
            <ac:graphicFrameMk id="4" creationId="{A28571E0-7D26-45BD-8A74-2983975FB1CD}"/>
          </ac:graphicFrameMkLst>
        </pc:graphicFrameChg>
      </pc:sldChg>
      <pc:sldChg chg="modSp">
        <pc:chgData name="Rachel Taggart" userId="4f8aad94-55b7-4ba6-8498-7cad127c11eb" providerId="ADAL" clId="{EC69FE25-6119-4B9D-B601-297C83290544}" dt="2022-01-26T08:53:39.764" v="375" actId="6549"/>
        <pc:sldMkLst>
          <pc:docMk/>
          <pc:sldMk cId="2477773196" sldId="3670"/>
        </pc:sldMkLst>
        <pc:graphicFrameChg chg="mod modGraphic">
          <ac:chgData name="Rachel Taggart" userId="4f8aad94-55b7-4ba6-8498-7cad127c11eb" providerId="ADAL" clId="{EC69FE25-6119-4B9D-B601-297C83290544}" dt="2022-01-26T08:49:55.444" v="302" actId="207"/>
          <ac:graphicFrameMkLst>
            <pc:docMk/>
            <pc:sldMk cId="2477773196" sldId="3670"/>
            <ac:graphicFrameMk id="6" creationId="{16F7F5DB-E924-4268-9BD1-802678D181DC}"/>
          </ac:graphicFrameMkLst>
        </pc:graphicFrameChg>
        <pc:graphicFrameChg chg="mod modGraphic">
          <ac:chgData name="Rachel Taggart" userId="4f8aad94-55b7-4ba6-8498-7cad127c11eb" providerId="ADAL" clId="{EC69FE25-6119-4B9D-B601-297C83290544}" dt="2022-01-26T08:53:39.764" v="375"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EC69FE25-6119-4B9D-B601-297C83290544}" dt="2022-01-26T08:57:10.579" v="386"/>
        <pc:sldMkLst>
          <pc:docMk/>
          <pc:sldMk cId="2298511722" sldId="3671"/>
        </pc:sldMkLst>
        <pc:graphicFrameChg chg="mod modGraphic">
          <ac:chgData name="Rachel Taggart" userId="4f8aad94-55b7-4ba6-8498-7cad127c11eb" providerId="ADAL" clId="{EC69FE25-6119-4B9D-B601-297C83290544}" dt="2022-01-26T08:56:52.909" v="385"/>
          <ac:graphicFrameMkLst>
            <pc:docMk/>
            <pc:sldMk cId="2298511722" sldId="3671"/>
            <ac:graphicFrameMk id="6" creationId="{16F7F5DB-E924-4268-9BD1-802678D181DC}"/>
          </ac:graphicFrameMkLst>
        </pc:graphicFrameChg>
        <pc:graphicFrameChg chg="mod">
          <ac:chgData name="Rachel Taggart" userId="4f8aad94-55b7-4ba6-8498-7cad127c11eb" providerId="ADAL" clId="{EC69FE25-6119-4B9D-B601-297C83290544}" dt="2022-01-26T08:57:10.579" v="386"/>
          <ac:graphicFrameMkLst>
            <pc:docMk/>
            <pc:sldMk cId="2298511722" sldId="3671"/>
            <ac:graphicFrameMk id="7" creationId="{60C392C5-ABBB-4FCF-87A7-57CFD2E79FE9}"/>
          </ac:graphicFrameMkLst>
        </pc:graphicFrameChg>
      </pc:sldChg>
    </pc:docChg>
  </pc:docChgLst>
  <pc:docChgLst>
    <pc:chgData name="Molly Haley1" userId="2264ca27-fef1-4fb9-96be-333087b5d2f3" providerId="ADAL" clId="{5E77A1F8-C83A-4156-8177-1D7E3A9F179E}"/>
    <pc:docChg chg="undo modSld">
      <pc:chgData name="Molly Haley1" userId="2264ca27-fef1-4fb9-96be-333087b5d2f3" providerId="ADAL" clId="{5E77A1F8-C83A-4156-8177-1D7E3A9F179E}" dt="2022-02-23T10:00:54.938" v="9" actId="20577"/>
      <pc:docMkLst>
        <pc:docMk/>
      </pc:docMkLst>
      <pc:sldChg chg="modSp">
        <pc:chgData name="Molly Haley1" userId="2264ca27-fef1-4fb9-96be-333087b5d2f3" providerId="ADAL" clId="{5E77A1F8-C83A-4156-8177-1D7E3A9F179E}" dt="2022-02-23T10:00:54.938" v="9" actId="20577"/>
        <pc:sldMkLst>
          <pc:docMk/>
          <pc:sldMk cId="3653749228" sldId="288"/>
        </pc:sldMkLst>
        <pc:spChg chg="mod">
          <ac:chgData name="Molly Haley1" userId="2264ca27-fef1-4fb9-96be-333087b5d2f3" providerId="ADAL" clId="{5E77A1F8-C83A-4156-8177-1D7E3A9F179E}" dt="2022-02-23T10:00:54.938" v="9" actId="20577"/>
          <ac:spMkLst>
            <pc:docMk/>
            <pc:sldMk cId="3653749228" sldId="288"/>
            <ac:spMk id="3" creationId="{00000000-0000-0000-0000-000000000000}"/>
          </ac:spMkLst>
        </pc:spChg>
      </pc:sldChg>
    </pc:docChg>
  </pc:docChgLst>
  <pc:docChgLst>
    <pc:chgData name="Rachel Taggart" userId="4f8aad94-55b7-4ba6-8498-7cad127c11eb" providerId="ADAL" clId="{108BCFF6-5085-44FE-9368-4049563234C1}"/>
    <pc:docChg chg="undo custSel addSld delSld modSld">
      <pc:chgData name="Rachel Taggart" userId="4f8aad94-55b7-4ba6-8498-7cad127c11eb" providerId="ADAL" clId="{108BCFF6-5085-44FE-9368-4049563234C1}" dt="2021-11-30T10:06:29.518" v="365" actId="20577"/>
      <pc:docMkLst>
        <pc:docMk/>
      </pc:docMkLst>
      <pc:sldChg chg="modSp">
        <pc:chgData name="Rachel Taggart" userId="4f8aad94-55b7-4ba6-8498-7cad127c11eb" providerId="ADAL" clId="{108BCFF6-5085-44FE-9368-4049563234C1}" dt="2021-11-30T08:22:33.264" v="12" actId="6549"/>
        <pc:sldMkLst>
          <pc:docMk/>
          <pc:sldMk cId="3653749228" sldId="288"/>
        </pc:sldMkLst>
        <pc:spChg chg="mod">
          <ac:chgData name="Rachel Taggart" userId="4f8aad94-55b7-4ba6-8498-7cad127c11eb" providerId="ADAL" clId="{108BCFF6-5085-44FE-9368-4049563234C1}" dt="2021-11-30T08:22:33.264" v="12" actId="6549"/>
          <ac:spMkLst>
            <pc:docMk/>
            <pc:sldMk cId="3653749228" sldId="288"/>
            <ac:spMk id="3" creationId="{00000000-0000-0000-0000-000000000000}"/>
          </ac:spMkLst>
        </pc:spChg>
      </pc:sldChg>
      <pc:sldChg chg="modSp">
        <pc:chgData name="Rachel Taggart" userId="4f8aad94-55b7-4ba6-8498-7cad127c11eb" providerId="ADAL" clId="{108BCFF6-5085-44FE-9368-4049563234C1}" dt="2021-11-30T08:27:01.020" v="80" actId="20577"/>
        <pc:sldMkLst>
          <pc:docMk/>
          <pc:sldMk cId="3166717112" sldId="291"/>
        </pc:sldMkLst>
        <pc:spChg chg="mod">
          <ac:chgData name="Rachel Taggart" userId="4f8aad94-55b7-4ba6-8498-7cad127c11eb" providerId="ADAL" clId="{108BCFF6-5085-44FE-9368-4049563234C1}" dt="2021-11-30T08:27:01.020" v="80" actId="20577"/>
          <ac:spMkLst>
            <pc:docMk/>
            <pc:sldMk cId="3166717112" sldId="291"/>
            <ac:spMk id="3" creationId="{8305965E-4D48-4A02-84D8-0877867BBAD2}"/>
          </ac:spMkLst>
        </pc:spChg>
        <pc:spChg chg="mod">
          <ac:chgData name="Rachel Taggart" userId="4f8aad94-55b7-4ba6-8498-7cad127c11eb" providerId="ADAL" clId="{108BCFF6-5085-44FE-9368-4049563234C1}" dt="2021-11-30T08:26:44.396" v="77" actId="6549"/>
          <ac:spMkLst>
            <pc:docMk/>
            <pc:sldMk cId="3166717112" sldId="291"/>
            <ac:spMk id="4" creationId="{00000000-0000-0000-0000-000000000000}"/>
          </ac:spMkLst>
        </pc:spChg>
      </pc:sldChg>
      <pc:sldChg chg="modSp add">
        <pc:chgData name="Rachel Taggart" userId="4f8aad94-55b7-4ba6-8498-7cad127c11eb" providerId="ADAL" clId="{108BCFF6-5085-44FE-9368-4049563234C1}" dt="2021-11-30T09:56:15.880" v="203" actId="14734"/>
        <pc:sldMkLst>
          <pc:docMk/>
          <pc:sldMk cId="3220794366" sldId="296"/>
        </pc:sldMkLst>
        <pc:graphicFrameChg chg="mod modGraphic">
          <ac:chgData name="Rachel Taggart" userId="4f8aad94-55b7-4ba6-8498-7cad127c11eb" providerId="ADAL" clId="{108BCFF6-5085-44FE-9368-4049563234C1}" dt="2021-11-30T09:56:15.880" v="203" actId="14734"/>
          <ac:graphicFrameMkLst>
            <pc:docMk/>
            <pc:sldMk cId="3220794366" sldId="296"/>
            <ac:graphicFrameMk id="3" creationId="{00000000-0000-0000-0000-000000000000}"/>
          </ac:graphicFrameMkLst>
        </pc:graphicFrameChg>
      </pc:sldChg>
      <pc:sldChg chg="addSp delSp modSp add">
        <pc:chgData name="Rachel Taggart" userId="4f8aad94-55b7-4ba6-8498-7cad127c11eb" providerId="ADAL" clId="{108BCFF6-5085-44FE-9368-4049563234C1}" dt="2021-11-30T10:05:16.624" v="350" actId="6549"/>
        <pc:sldMkLst>
          <pc:docMk/>
          <pc:sldMk cId="1924799795" sldId="298"/>
        </pc:sldMkLst>
        <pc:spChg chg="mod">
          <ac:chgData name="Rachel Taggart" userId="4f8aad94-55b7-4ba6-8498-7cad127c11eb" providerId="ADAL" clId="{108BCFF6-5085-44FE-9368-4049563234C1}" dt="2021-11-30T10:05:16.624" v="350" actId="6549"/>
          <ac:spMkLst>
            <pc:docMk/>
            <pc:sldMk cId="1924799795" sldId="298"/>
            <ac:spMk id="2" creationId="{1B2BDDFA-F228-4E44-B394-D26871378D15}"/>
          </ac:spMkLst>
        </pc:spChg>
        <pc:spChg chg="del">
          <ac:chgData name="Rachel Taggart" userId="4f8aad94-55b7-4ba6-8498-7cad127c11eb" providerId="ADAL" clId="{108BCFF6-5085-44FE-9368-4049563234C1}" dt="2021-11-30T10:05:09.547" v="349" actId="478"/>
          <ac:spMkLst>
            <pc:docMk/>
            <pc:sldMk cId="1924799795" sldId="298"/>
            <ac:spMk id="3" creationId="{C2F2002D-02D2-4812-BCBA-469506040EAD}"/>
          </ac:spMkLst>
        </pc:spChg>
        <pc:spChg chg="add mod">
          <ac:chgData name="Rachel Taggart" userId="4f8aad94-55b7-4ba6-8498-7cad127c11eb" providerId="ADAL" clId="{108BCFF6-5085-44FE-9368-4049563234C1}" dt="2021-11-30T10:05:09.547" v="349" actId="478"/>
          <ac:spMkLst>
            <pc:docMk/>
            <pc:sldMk cId="1924799795" sldId="298"/>
            <ac:spMk id="5" creationId="{D45440DA-178C-49B2-B1A1-31FE03D11EE5}"/>
          </ac:spMkLst>
        </pc:spChg>
      </pc:sldChg>
      <pc:sldChg chg="addSp modSp">
        <pc:chgData name="Rachel Taggart" userId="4f8aad94-55b7-4ba6-8498-7cad127c11eb" providerId="ADAL" clId="{108BCFF6-5085-44FE-9368-4049563234C1}" dt="2021-11-30T10:03:29.775" v="333" actId="20577"/>
        <pc:sldMkLst>
          <pc:docMk/>
          <pc:sldMk cId="16080381" sldId="883"/>
        </pc:sldMkLst>
        <pc:spChg chg="add mod">
          <ac:chgData name="Rachel Taggart" userId="4f8aad94-55b7-4ba6-8498-7cad127c11eb" providerId="ADAL" clId="{108BCFF6-5085-44FE-9368-4049563234C1}" dt="2021-11-30T10:03:29.775" v="333" actId="20577"/>
          <ac:spMkLst>
            <pc:docMk/>
            <pc:sldMk cId="16080381" sldId="883"/>
            <ac:spMk id="3" creationId="{46664FD0-4BE7-4B08-81D6-8FB1EF60F749}"/>
          </ac:spMkLst>
        </pc:spChg>
      </pc:sldChg>
      <pc:sldChg chg="delSp modSp add">
        <pc:chgData name="Rachel Taggart" userId="4f8aad94-55b7-4ba6-8498-7cad127c11eb" providerId="ADAL" clId="{108BCFF6-5085-44FE-9368-4049563234C1}" dt="2021-11-30T09:54:29.691" v="184" actId="20577"/>
        <pc:sldMkLst>
          <pc:docMk/>
          <pc:sldMk cId="1160652962" sldId="972"/>
        </pc:sldMkLst>
        <pc:spChg chg="del">
          <ac:chgData name="Rachel Taggart" userId="4f8aad94-55b7-4ba6-8498-7cad127c11eb" providerId="ADAL" clId="{108BCFF6-5085-44FE-9368-4049563234C1}" dt="2021-11-30T09:53:14.736" v="132" actId="478"/>
          <ac:spMkLst>
            <pc:docMk/>
            <pc:sldMk cId="1160652962" sldId="972"/>
            <ac:spMk id="6" creationId="{00000000-0000-0000-0000-000000000000}"/>
          </ac:spMkLst>
        </pc:spChg>
        <pc:spChg chg="del">
          <ac:chgData name="Rachel Taggart" userId="4f8aad94-55b7-4ba6-8498-7cad127c11eb" providerId="ADAL" clId="{108BCFF6-5085-44FE-9368-4049563234C1}" dt="2021-11-30T09:53:20.543" v="133" actId="478"/>
          <ac:spMkLst>
            <pc:docMk/>
            <pc:sldMk cId="1160652962" sldId="972"/>
            <ac:spMk id="12" creationId="{00000000-0000-0000-0000-000000000000}"/>
          </ac:spMkLst>
        </pc:spChg>
        <pc:spChg chg="mod">
          <ac:chgData name="Rachel Taggart" userId="4f8aad94-55b7-4ba6-8498-7cad127c11eb" providerId="ADAL" clId="{108BCFF6-5085-44FE-9368-4049563234C1}" dt="2021-11-30T09:52:04.407" v="99" actId="6549"/>
          <ac:spMkLst>
            <pc:docMk/>
            <pc:sldMk cId="1160652962" sldId="972"/>
            <ac:spMk id="23" creationId="{BF56EF1E-11A4-4887-9595-4A310E9B6BE2}"/>
          </ac:spMkLst>
        </pc:spChg>
        <pc:spChg chg="mod">
          <ac:chgData name="Rachel Taggart" userId="4f8aad94-55b7-4ba6-8498-7cad127c11eb" providerId="ADAL" clId="{108BCFF6-5085-44FE-9368-4049563234C1}" dt="2021-11-30T09:52:55.637" v="131" actId="14100"/>
          <ac:spMkLst>
            <pc:docMk/>
            <pc:sldMk cId="1160652962" sldId="972"/>
            <ac:spMk id="25" creationId="{1DDED9B7-9735-4EF5-A1E1-ED47381E801C}"/>
          </ac:spMkLst>
        </pc:spChg>
        <pc:graphicFrameChg chg="modGraphic">
          <ac:chgData name="Rachel Taggart" userId="4f8aad94-55b7-4ba6-8498-7cad127c11eb" providerId="ADAL" clId="{108BCFF6-5085-44FE-9368-4049563234C1}" dt="2021-11-30T09:52:09.492" v="100" actId="20577"/>
          <ac:graphicFrameMkLst>
            <pc:docMk/>
            <pc:sldMk cId="1160652962" sldId="972"/>
            <ac:graphicFrameMk id="5" creationId="{00000000-0000-0000-0000-000000000000}"/>
          </ac:graphicFrameMkLst>
        </pc:graphicFrameChg>
        <pc:graphicFrameChg chg="mod modGraphic">
          <ac:chgData name="Rachel Taggart" userId="4f8aad94-55b7-4ba6-8498-7cad127c11eb" providerId="ADAL" clId="{108BCFF6-5085-44FE-9368-4049563234C1}" dt="2021-11-30T09:54:29.691" v="184" actId="20577"/>
          <ac:graphicFrameMkLst>
            <pc:docMk/>
            <pc:sldMk cId="1160652962" sldId="972"/>
            <ac:graphicFrameMk id="8" creationId="{00000000-0000-0000-0000-000000000000}"/>
          </ac:graphicFrameMkLst>
        </pc:graphicFrameChg>
        <pc:graphicFrameChg chg="modGraphic">
          <ac:chgData name="Rachel Taggart" userId="4f8aad94-55b7-4ba6-8498-7cad127c11eb" providerId="ADAL" clId="{108BCFF6-5085-44FE-9368-4049563234C1}" dt="2021-11-30T09:52:28.965" v="115" actId="20577"/>
          <ac:graphicFrameMkLst>
            <pc:docMk/>
            <pc:sldMk cId="1160652962" sldId="972"/>
            <ac:graphicFrameMk id="14" creationId="{00000000-0000-0000-0000-000000000000}"/>
          </ac:graphicFrameMkLst>
        </pc:graphicFrameChg>
      </pc:sldChg>
      <pc:sldChg chg="modSp">
        <pc:chgData name="Rachel Taggart" userId="4f8aad94-55b7-4ba6-8498-7cad127c11eb" providerId="ADAL" clId="{108BCFF6-5085-44FE-9368-4049563234C1}" dt="2021-11-30T10:05:34.444" v="352" actId="20577"/>
        <pc:sldMkLst>
          <pc:docMk/>
          <pc:sldMk cId="3320118475" sldId="1734"/>
        </pc:sldMkLst>
        <pc:spChg chg="mod">
          <ac:chgData name="Rachel Taggart" userId="4f8aad94-55b7-4ba6-8498-7cad127c11eb" providerId="ADAL" clId="{108BCFF6-5085-44FE-9368-4049563234C1}" dt="2021-11-30T10:05:34.444" v="352" actId="20577"/>
          <ac:spMkLst>
            <pc:docMk/>
            <pc:sldMk cId="3320118475" sldId="1734"/>
            <ac:spMk id="4" creationId="{00000000-0000-0000-0000-000000000000}"/>
          </ac:spMkLst>
        </pc:spChg>
      </pc:sldChg>
      <pc:sldChg chg="delSp modSp">
        <pc:chgData name="Rachel Taggart" userId="4f8aad94-55b7-4ba6-8498-7cad127c11eb" providerId="ADAL" clId="{108BCFF6-5085-44FE-9368-4049563234C1}" dt="2021-11-30T08:26:34.546" v="76" actId="14100"/>
        <pc:sldMkLst>
          <pc:docMk/>
          <pc:sldMk cId="3327114632" sldId="1739"/>
        </pc:sldMkLst>
        <pc:spChg chg="del">
          <ac:chgData name="Rachel Taggart" userId="4f8aad94-55b7-4ba6-8498-7cad127c11eb" providerId="ADAL" clId="{108BCFF6-5085-44FE-9368-4049563234C1}" dt="2021-11-30T08:26:20.918" v="73" actId="478"/>
          <ac:spMkLst>
            <pc:docMk/>
            <pc:sldMk cId="3327114632" sldId="1739"/>
            <ac:spMk id="6" creationId="{00000000-0000-0000-0000-000000000000}"/>
          </ac:spMkLst>
        </pc:spChg>
        <pc:spChg chg="del">
          <ac:chgData name="Rachel Taggart" userId="4f8aad94-55b7-4ba6-8498-7cad127c11eb" providerId="ADAL" clId="{108BCFF6-5085-44FE-9368-4049563234C1}" dt="2021-11-30T08:26:23.396" v="74" actId="478"/>
          <ac:spMkLst>
            <pc:docMk/>
            <pc:sldMk cId="3327114632" sldId="1739"/>
            <ac:spMk id="12" creationId="{00000000-0000-0000-0000-000000000000}"/>
          </ac:spMkLst>
        </pc:spChg>
        <pc:graphicFrameChg chg="mod modGraphic">
          <ac:chgData name="Rachel Taggart" userId="4f8aad94-55b7-4ba6-8498-7cad127c11eb" providerId="ADAL" clId="{108BCFF6-5085-44FE-9368-4049563234C1}" dt="2021-11-30T08:26:34.546" v="76" actId="14100"/>
          <ac:graphicFrameMkLst>
            <pc:docMk/>
            <pc:sldMk cId="3327114632" sldId="1739"/>
            <ac:graphicFrameMk id="10" creationId="{633F724F-9DB4-4212-AFB1-BFFC700EC4F5}"/>
          </ac:graphicFrameMkLst>
        </pc:graphicFrameChg>
        <pc:graphicFrameChg chg="del">
          <ac:chgData name="Rachel Taggart" userId="4f8aad94-55b7-4ba6-8498-7cad127c11eb" providerId="ADAL" clId="{108BCFF6-5085-44FE-9368-4049563234C1}" dt="2021-11-30T08:26:14.051" v="72" actId="478"/>
          <ac:graphicFrameMkLst>
            <pc:docMk/>
            <pc:sldMk cId="3327114632" sldId="1739"/>
            <ac:graphicFrameMk id="14" creationId="{00000000-0000-0000-0000-000000000000}"/>
          </ac:graphicFrameMkLst>
        </pc:graphicFrameChg>
      </pc:sldChg>
      <pc:sldChg chg="modSp">
        <pc:chgData name="Rachel Taggart" userId="4f8aad94-55b7-4ba6-8498-7cad127c11eb" providerId="ADAL" clId="{108BCFF6-5085-44FE-9368-4049563234C1}" dt="2021-11-30T10:05:42.266" v="354" actId="20577"/>
        <pc:sldMkLst>
          <pc:docMk/>
          <pc:sldMk cId="3329438127" sldId="1765"/>
        </pc:sldMkLst>
        <pc:spChg chg="mod">
          <ac:chgData name="Rachel Taggart" userId="4f8aad94-55b7-4ba6-8498-7cad127c11eb" providerId="ADAL" clId="{108BCFF6-5085-44FE-9368-4049563234C1}" dt="2021-11-30T10:05:42.266" v="354" actId="20577"/>
          <ac:spMkLst>
            <pc:docMk/>
            <pc:sldMk cId="3329438127" sldId="1765"/>
            <ac:spMk id="4" creationId="{00000000-0000-0000-0000-000000000000}"/>
          </ac:spMkLst>
        </pc:spChg>
      </pc:sldChg>
      <pc:sldChg chg="modSp">
        <pc:chgData name="Rachel Taggart" userId="4f8aad94-55b7-4ba6-8498-7cad127c11eb" providerId="ADAL" clId="{108BCFF6-5085-44FE-9368-4049563234C1}" dt="2021-11-30T10:06:29.518" v="365" actId="20577"/>
        <pc:sldMkLst>
          <pc:docMk/>
          <pc:sldMk cId="1581667987" sldId="1766"/>
        </pc:sldMkLst>
        <pc:spChg chg="mod">
          <ac:chgData name="Rachel Taggart" userId="4f8aad94-55b7-4ba6-8498-7cad127c11eb" providerId="ADAL" clId="{108BCFF6-5085-44FE-9368-4049563234C1}" dt="2021-11-30T10:06:29.518" v="365" actId="20577"/>
          <ac:spMkLst>
            <pc:docMk/>
            <pc:sldMk cId="1581667987" sldId="1766"/>
            <ac:spMk id="4" creationId="{00000000-0000-0000-0000-000000000000}"/>
          </ac:spMkLst>
        </pc:spChg>
      </pc:sldChg>
      <pc:sldChg chg="modSp">
        <pc:chgData name="Rachel Taggart" userId="4f8aad94-55b7-4ba6-8498-7cad127c11eb" providerId="ADAL" clId="{108BCFF6-5085-44FE-9368-4049563234C1}" dt="2021-11-30T08:23:45.720" v="21" actId="20577"/>
        <pc:sldMkLst>
          <pc:docMk/>
          <pc:sldMk cId="974907798" sldId="1773"/>
        </pc:sldMkLst>
        <pc:spChg chg="mod">
          <ac:chgData name="Rachel Taggart" userId="4f8aad94-55b7-4ba6-8498-7cad127c11eb" providerId="ADAL" clId="{108BCFF6-5085-44FE-9368-4049563234C1}" dt="2021-11-30T08:23:45.720" v="21" actId="20577"/>
          <ac:spMkLst>
            <pc:docMk/>
            <pc:sldMk cId="974907798" sldId="1773"/>
            <ac:spMk id="2" creationId="{00000000-0000-0000-0000-000000000000}"/>
          </ac:spMkLst>
        </pc:spChg>
      </pc:sldChg>
      <pc:sldChg chg="modSp">
        <pc:chgData name="Rachel Taggart" userId="4f8aad94-55b7-4ba6-8498-7cad127c11eb" providerId="ADAL" clId="{108BCFF6-5085-44FE-9368-4049563234C1}" dt="2021-11-30T10:06:05.201" v="359" actId="20577"/>
        <pc:sldMkLst>
          <pc:docMk/>
          <pc:sldMk cId="3703592994" sldId="1818"/>
        </pc:sldMkLst>
        <pc:spChg chg="mod">
          <ac:chgData name="Rachel Taggart" userId="4f8aad94-55b7-4ba6-8498-7cad127c11eb" providerId="ADAL" clId="{108BCFF6-5085-44FE-9368-4049563234C1}" dt="2021-11-30T10:06:05.201" v="359" actId="20577"/>
          <ac:spMkLst>
            <pc:docMk/>
            <pc:sldMk cId="3703592994" sldId="1818"/>
            <ac:spMk id="5" creationId="{00000000-0000-0000-0000-000000000000}"/>
          </ac:spMkLst>
        </pc:spChg>
      </pc:sldChg>
      <pc:sldChg chg="modSp">
        <pc:chgData name="Rachel Taggart" userId="4f8aad94-55b7-4ba6-8498-7cad127c11eb" providerId="ADAL" clId="{108BCFF6-5085-44FE-9368-4049563234C1}" dt="2021-11-30T08:24:31.798" v="29" actId="20577"/>
        <pc:sldMkLst>
          <pc:docMk/>
          <pc:sldMk cId="3783164169" sldId="1826"/>
        </pc:sldMkLst>
        <pc:spChg chg="mod">
          <ac:chgData name="Rachel Taggart" userId="4f8aad94-55b7-4ba6-8498-7cad127c11eb" providerId="ADAL" clId="{108BCFF6-5085-44FE-9368-4049563234C1}" dt="2021-11-30T08:24:31.798" v="29" actId="20577"/>
          <ac:spMkLst>
            <pc:docMk/>
            <pc:sldMk cId="3783164169" sldId="1826"/>
            <ac:spMk id="2" creationId="{00000000-0000-0000-0000-000000000000}"/>
          </ac:spMkLst>
        </pc:spChg>
      </pc:sldChg>
      <pc:sldChg chg="modSp">
        <pc:chgData name="Rachel Taggart" userId="4f8aad94-55b7-4ba6-8498-7cad127c11eb" providerId="ADAL" clId="{108BCFF6-5085-44FE-9368-4049563234C1}" dt="2021-11-30T08:24:10.711" v="26" actId="20577"/>
        <pc:sldMkLst>
          <pc:docMk/>
          <pc:sldMk cId="434622260" sldId="1827"/>
        </pc:sldMkLst>
        <pc:spChg chg="mod">
          <ac:chgData name="Rachel Taggart" userId="4f8aad94-55b7-4ba6-8498-7cad127c11eb" providerId="ADAL" clId="{108BCFF6-5085-44FE-9368-4049563234C1}" dt="2021-11-30T08:24:10.711" v="26" actId="20577"/>
          <ac:spMkLst>
            <pc:docMk/>
            <pc:sldMk cId="434622260" sldId="1827"/>
            <ac:spMk id="2" creationId="{00000000-0000-0000-0000-000000000000}"/>
          </ac:spMkLst>
        </pc:spChg>
      </pc:sldChg>
      <pc:sldChg chg="modSp">
        <pc:chgData name="Rachel Taggart" userId="4f8aad94-55b7-4ba6-8498-7cad127c11eb" providerId="ADAL" clId="{108BCFF6-5085-44FE-9368-4049563234C1}" dt="2021-11-30T08:25:18.410" v="70" actId="20577"/>
        <pc:sldMkLst>
          <pc:docMk/>
          <pc:sldMk cId="4043476305" sldId="1828"/>
        </pc:sldMkLst>
        <pc:spChg chg="mod">
          <ac:chgData name="Rachel Taggart" userId="4f8aad94-55b7-4ba6-8498-7cad127c11eb" providerId="ADAL" clId="{108BCFF6-5085-44FE-9368-4049563234C1}" dt="2021-11-30T08:25:18.410" v="70" actId="20577"/>
          <ac:spMkLst>
            <pc:docMk/>
            <pc:sldMk cId="4043476305" sldId="1828"/>
            <ac:spMk id="3" creationId="{8305965E-4D48-4A02-84D8-0877867BBAD2}"/>
          </ac:spMkLst>
        </pc:spChg>
        <pc:spChg chg="mod">
          <ac:chgData name="Rachel Taggart" userId="4f8aad94-55b7-4ba6-8498-7cad127c11eb" providerId="ADAL" clId="{108BCFF6-5085-44FE-9368-4049563234C1}" dt="2021-11-30T08:24:25.259" v="27" actId="6549"/>
          <ac:spMkLst>
            <pc:docMk/>
            <pc:sldMk cId="4043476305" sldId="1828"/>
            <ac:spMk id="4" creationId="{00000000-0000-0000-0000-000000000000}"/>
          </ac:spMkLst>
        </pc:spChg>
      </pc:sldChg>
      <pc:sldChg chg="modSp">
        <pc:chgData name="Rachel Taggart" userId="4f8aad94-55b7-4ba6-8498-7cad127c11eb" providerId="ADAL" clId="{108BCFF6-5085-44FE-9368-4049563234C1}" dt="2021-11-30T08:27:14.335" v="87" actId="20577"/>
        <pc:sldMkLst>
          <pc:docMk/>
          <pc:sldMk cId="1704502122" sldId="1829"/>
        </pc:sldMkLst>
        <pc:spChg chg="mod">
          <ac:chgData name="Rachel Taggart" userId="4f8aad94-55b7-4ba6-8498-7cad127c11eb" providerId="ADAL" clId="{108BCFF6-5085-44FE-9368-4049563234C1}" dt="2021-11-30T08:27:14.335" v="87" actId="20577"/>
          <ac:spMkLst>
            <pc:docMk/>
            <pc:sldMk cId="1704502122" sldId="1829"/>
            <ac:spMk id="3" creationId="{8305965E-4D48-4A02-84D8-0877867BBAD2}"/>
          </ac:spMkLst>
        </pc:spChg>
        <pc:spChg chg="mod">
          <ac:chgData name="Rachel Taggart" userId="4f8aad94-55b7-4ba6-8498-7cad127c11eb" providerId="ADAL" clId="{108BCFF6-5085-44FE-9368-4049563234C1}" dt="2021-11-30T08:27:09.831" v="84" actId="20577"/>
          <ac:spMkLst>
            <pc:docMk/>
            <pc:sldMk cId="1704502122" sldId="1829"/>
            <ac:spMk id="4" creationId="{00000000-0000-0000-0000-000000000000}"/>
          </ac:spMkLst>
        </pc:spChg>
      </pc:sldChg>
      <pc:sldChg chg="modSp">
        <pc:chgData name="Rachel Taggart" userId="4f8aad94-55b7-4ba6-8498-7cad127c11eb" providerId="ADAL" clId="{108BCFF6-5085-44FE-9368-4049563234C1}" dt="2021-11-30T08:27:32.907" v="92" actId="20577"/>
        <pc:sldMkLst>
          <pc:docMk/>
          <pc:sldMk cId="2136664375" sldId="1830"/>
        </pc:sldMkLst>
        <pc:spChg chg="mod">
          <ac:chgData name="Rachel Taggart" userId="4f8aad94-55b7-4ba6-8498-7cad127c11eb" providerId="ADAL" clId="{108BCFF6-5085-44FE-9368-4049563234C1}" dt="2021-11-30T08:27:32.907" v="92" actId="20577"/>
          <ac:spMkLst>
            <pc:docMk/>
            <pc:sldMk cId="2136664375" sldId="1830"/>
            <ac:spMk id="4" creationId="{00000000-0000-0000-0000-000000000000}"/>
          </ac:spMkLst>
        </pc:spChg>
      </pc:sldChg>
      <pc:sldChg chg="modSp">
        <pc:chgData name="Rachel Taggart" userId="4f8aad94-55b7-4ba6-8498-7cad127c11eb" providerId="ADAL" clId="{108BCFF6-5085-44FE-9368-4049563234C1}" dt="2021-11-30T10:03:44.477" v="335" actId="20577"/>
        <pc:sldMkLst>
          <pc:docMk/>
          <pc:sldMk cId="2860604564" sldId="1839"/>
        </pc:sldMkLst>
        <pc:spChg chg="mod">
          <ac:chgData name="Rachel Taggart" userId="4f8aad94-55b7-4ba6-8498-7cad127c11eb" providerId="ADAL" clId="{108BCFF6-5085-44FE-9368-4049563234C1}" dt="2021-11-30T10:03:44.477" v="335" actId="20577"/>
          <ac:spMkLst>
            <pc:docMk/>
            <pc:sldMk cId="2860604564" sldId="1839"/>
            <ac:spMk id="2" creationId="{00000000-0000-0000-0000-000000000000}"/>
          </ac:spMkLst>
        </pc:spChg>
      </pc:sldChg>
      <pc:sldChg chg="modSp">
        <pc:chgData name="Rachel Taggart" userId="4f8aad94-55b7-4ba6-8498-7cad127c11eb" providerId="ADAL" clId="{108BCFF6-5085-44FE-9368-4049563234C1}" dt="2021-11-30T10:03:50.194" v="339" actId="20577"/>
        <pc:sldMkLst>
          <pc:docMk/>
          <pc:sldMk cId="1976727094" sldId="1840"/>
        </pc:sldMkLst>
        <pc:spChg chg="mod">
          <ac:chgData name="Rachel Taggart" userId="4f8aad94-55b7-4ba6-8498-7cad127c11eb" providerId="ADAL" clId="{108BCFF6-5085-44FE-9368-4049563234C1}" dt="2021-11-30T10:03:50.194" v="339" actId="20577"/>
          <ac:spMkLst>
            <pc:docMk/>
            <pc:sldMk cId="1976727094" sldId="1840"/>
            <ac:spMk id="2" creationId="{00000000-0000-0000-0000-000000000000}"/>
          </ac:spMkLst>
        </pc:spChg>
      </pc:sldChg>
      <pc:sldChg chg="add">
        <pc:chgData name="Rachel Taggart" userId="4f8aad94-55b7-4ba6-8498-7cad127c11eb" providerId="ADAL" clId="{108BCFF6-5085-44FE-9368-4049563234C1}" dt="2021-11-30T08:27:56.019" v="93"/>
        <pc:sldMkLst>
          <pc:docMk/>
          <pc:sldMk cId="1821774117" sldId="3662"/>
        </pc:sldMkLst>
      </pc:sldChg>
      <pc:sldChg chg="modSp add">
        <pc:chgData name="Rachel Taggart" userId="4f8aad94-55b7-4ba6-8498-7cad127c11eb" providerId="ADAL" clId="{108BCFF6-5085-44FE-9368-4049563234C1}" dt="2021-11-30T09:59:14.687" v="228" actId="20577"/>
        <pc:sldMkLst>
          <pc:docMk/>
          <pc:sldMk cId="2477773196" sldId="3670"/>
        </pc:sldMkLst>
        <pc:spChg chg="mod">
          <ac:chgData name="Rachel Taggart" userId="4f8aad94-55b7-4ba6-8498-7cad127c11eb" providerId="ADAL" clId="{108BCFF6-5085-44FE-9368-4049563234C1}" dt="2021-11-30T09:59:14.687" v="228" actId="20577"/>
          <ac:spMkLst>
            <pc:docMk/>
            <pc:sldMk cId="2477773196" sldId="3670"/>
            <ac:spMk id="2" creationId="{00000000-0000-0000-0000-000000000000}"/>
          </ac:spMkLst>
        </pc:spChg>
        <pc:graphicFrameChg chg="modGraphic">
          <ac:chgData name="Rachel Taggart" userId="4f8aad94-55b7-4ba6-8498-7cad127c11eb" providerId="ADAL" clId="{108BCFF6-5085-44FE-9368-4049563234C1}" dt="2021-11-30T08:28:10.936" v="96" actId="20577"/>
          <ac:graphicFrameMkLst>
            <pc:docMk/>
            <pc:sldMk cId="2477773196" sldId="3670"/>
            <ac:graphicFrameMk id="6" creationId="{16F7F5DB-E924-4268-9BD1-802678D181DC}"/>
          </ac:graphicFrameMkLst>
        </pc:graphicFrameChg>
        <pc:graphicFrameChg chg="modGraphic">
          <ac:chgData name="Rachel Taggart" userId="4f8aad94-55b7-4ba6-8498-7cad127c11eb" providerId="ADAL" clId="{108BCFF6-5085-44FE-9368-4049563234C1}" dt="2021-11-30T08:28:14.796" v="97" actId="6549"/>
          <ac:graphicFrameMkLst>
            <pc:docMk/>
            <pc:sldMk cId="2477773196" sldId="3670"/>
            <ac:graphicFrameMk id="7" creationId="{60C392C5-ABBB-4FCF-87A7-57CFD2E79FE9}"/>
          </ac:graphicFrameMkLst>
        </pc:graphicFrameChg>
      </pc:sldChg>
      <pc:sldChg chg="modSp">
        <pc:chgData name="Rachel Taggart" userId="4f8aad94-55b7-4ba6-8498-7cad127c11eb" providerId="ADAL" clId="{108BCFF6-5085-44FE-9368-4049563234C1}" dt="2021-11-30T10:01:44.044" v="266" actId="14734"/>
        <pc:sldMkLst>
          <pc:docMk/>
          <pc:sldMk cId="2298511722" sldId="3671"/>
        </pc:sldMkLst>
        <pc:spChg chg="mod">
          <ac:chgData name="Rachel Taggart" userId="4f8aad94-55b7-4ba6-8498-7cad127c11eb" providerId="ADAL" clId="{108BCFF6-5085-44FE-9368-4049563234C1}" dt="2021-11-30T09:59:32.061" v="231" actId="6549"/>
          <ac:spMkLst>
            <pc:docMk/>
            <pc:sldMk cId="2298511722" sldId="3671"/>
            <ac:spMk id="2" creationId="{00000000-0000-0000-0000-000000000000}"/>
          </ac:spMkLst>
        </pc:spChg>
        <pc:spChg chg="mod">
          <ac:chgData name="Rachel Taggart" userId="4f8aad94-55b7-4ba6-8498-7cad127c11eb" providerId="ADAL" clId="{108BCFF6-5085-44FE-9368-4049563234C1}" dt="2021-11-30T09:58:38.841" v="219" actId="20577"/>
          <ac:spMkLst>
            <pc:docMk/>
            <pc:sldMk cId="2298511722" sldId="3671"/>
            <ac:spMk id="4" creationId="{5017FE3A-3EC0-48EB-8FA6-60FBEBD4EA47}"/>
          </ac:spMkLst>
        </pc:spChg>
        <pc:graphicFrameChg chg="mod modGraphic">
          <ac:chgData name="Rachel Taggart" userId="4f8aad94-55b7-4ba6-8498-7cad127c11eb" providerId="ADAL" clId="{108BCFF6-5085-44FE-9368-4049563234C1}" dt="2021-11-30T10:01:44.044" v="266" actId="14734"/>
          <ac:graphicFrameMkLst>
            <pc:docMk/>
            <pc:sldMk cId="2298511722" sldId="3671"/>
            <ac:graphicFrameMk id="6" creationId="{16F7F5DB-E924-4268-9BD1-802678D181DC}"/>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xoserve-my.sharepoint.com/personal/james_rigby_xoserve_com/Documents/chmc-change-budget%20December%202022%20v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Committed to date per constituency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BP22_23!$R$1</c:f>
              <c:strCache>
                <c:ptCount val="1"/>
                <c:pt idx="0">
                  <c:v>Committed</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BP22_23!$R$2:$R$5</c:f>
              <c:numCache>
                <c:formatCode>"£"#,##0</c:formatCode>
                <c:ptCount val="4"/>
                <c:pt idx="0">
                  <c:v>1413960.5899999999</c:v>
                </c:pt>
                <c:pt idx="1">
                  <c:v>674440.41</c:v>
                </c:pt>
                <c:pt idx="2">
                  <c:v>13455</c:v>
                </c:pt>
                <c:pt idx="3">
                  <c:v>0</c:v>
                </c:pt>
              </c:numCache>
            </c:numRef>
          </c:val>
          <c:extLst>
            <c:ext xmlns:c16="http://schemas.microsoft.com/office/drawing/2014/chart" uri="{C3380CC4-5D6E-409C-BE32-E72D297353CC}">
              <c16:uniqueId val="{00000000-1357-42DE-B3E9-3DED939E0A0A}"/>
            </c:ext>
          </c:extLst>
        </c:ser>
        <c:ser>
          <c:idx val="1"/>
          <c:order val="1"/>
          <c:tx>
            <c:strRef>
              <c:f>BP22_23!$T$1</c:f>
              <c:strCache>
                <c:ptCount val="1"/>
                <c:pt idx="0">
                  <c:v>Uncommitted</c:v>
                </c:pt>
              </c:strCache>
            </c:strRef>
          </c:tx>
          <c:spPr>
            <a:solidFill>
              <a:srgbClr val="9BC2E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BP22_23!$Q$2:$Q$5</c:f>
              <c:strCache>
                <c:ptCount val="4"/>
                <c:pt idx="0">
                  <c:v>Shipper</c:v>
                </c:pt>
                <c:pt idx="1">
                  <c:v>DN</c:v>
                </c:pt>
                <c:pt idx="2">
                  <c:v>IGT</c:v>
                </c:pt>
                <c:pt idx="3">
                  <c:v>NTS</c:v>
                </c:pt>
              </c:strCache>
            </c:strRef>
          </c:cat>
          <c:val>
            <c:numRef>
              <c:f>BP22_23!$T$2:$T$5</c:f>
              <c:numCache>
                <c:formatCode>"£"#,##0</c:formatCode>
                <c:ptCount val="4"/>
                <c:pt idx="0">
                  <c:v>465400.86292500026</c:v>
                </c:pt>
                <c:pt idx="1">
                  <c:v>457255.92187499988</c:v>
                </c:pt>
                <c:pt idx="2">
                  <c:v>163447.939725</c:v>
                </c:pt>
                <c:pt idx="3">
                  <c:v>66021.525475000002</c:v>
                </c:pt>
              </c:numCache>
            </c:numRef>
          </c:val>
          <c:extLst>
            <c:ext xmlns:c16="http://schemas.microsoft.com/office/drawing/2014/chart" uri="{C3380CC4-5D6E-409C-BE32-E72D297353CC}">
              <c16:uniqueId val="{00000001-1357-42DE-B3E9-3DED939E0A0A}"/>
            </c:ext>
          </c:extLst>
        </c:ser>
        <c:dLbls>
          <c:showLegendKey val="0"/>
          <c:showVal val="0"/>
          <c:showCatName val="0"/>
          <c:showSerName val="0"/>
          <c:showPercent val="0"/>
          <c:showBubbleSize val="0"/>
        </c:dLbls>
        <c:gapWidth val="150"/>
        <c:overlap val="100"/>
        <c:axId val="175884679"/>
        <c:axId val="674047208"/>
      </c:barChart>
      <c:catAx>
        <c:axId val="17588467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74047208"/>
        <c:crosses val="autoZero"/>
        <c:auto val="1"/>
        <c:lblAlgn val="ctr"/>
        <c:lblOffset val="100"/>
        <c:noMultiLvlLbl val="0"/>
      </c:catAx>
      <c:valAx>
        <c:axId val="674047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758846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dPt>
            <c:idx val="0"/>
            <c:bubble3D val="0"/>
            <c:spPr>
              <a:solidFill>
                <a:srgbClr val="024C90"/>
              </a:solidFill>
              <a:ln w="19050">
                <a:solidFill>
                  <a:schemeClr val="lt1"/>
                </a:solidFill>
              </a:ln>
              <a:effectLst/>
            </c:spPr>
            <c:extLst>
              <c:ext xmlns:c16="http://schemas.microsoft.com/office/drawing/2014/chart" uri="{C3380CC4-5D6E-409C-BE32-E72D297353CC}">
                <c16:uniqueId val="{00000004-5F0B-45C7-8787-F300F0BCC665}"/>
              </c:ext>
            </c:extLst>
          </c:dPt>
          <c:dPt>
            <c:idx val="1"/>
            <c:bubble3D val="0"/>
            <c:spPr>
              <a:solidFill>
                <a:schemeClr val="accent3">
                  <a:lumMod val="20000"/>
                  <a:lumOff val="80000"/>
                </a:schemeClr>
              </a:solidFill>
              <a:ln w="19050">
                <a:solidFill>
                  <a:schemeClr val="lt1"/>
                </a:solidFill>
              </a:ln>
              <a:effectLst/>
            </c:spPr>
            <c:extLst>
              <c:ext xmlns:c16="http://schemas.microsoft.com/office/drawing/2014/chart" uri="{C3380CC4-5D6E-409C-BE32-E72D297353CC}">
                <c16:uniqueId val="{00000003-5F0B-45C7-8787-F300F0BCC665}"/>
              </c:ext>
            </c:extLst>
          </c:dPt>
          <c:dPt>
            <c:idx val="2"/>
            <c:bubble3D val="0"/>
            <c:spPr>
              <a:solidFill>
                <a:schemeClr val="tx2">
                  <a:lumMod val="60000"/>
                  <a:lumOff val="40000"/>
                </a:schemeClr>
              </a:solidFill>
              <a:ln w="19050">
                <a:solidFill>
                  <a:schemeClr val="lt1"/>
                </a:solidFill>
              </a:ln>
              <a:effectLst/>
            </c:spPr>
            <c:extLst>
              <c:ext xmlns:c16="http://schemas.microsoft.com/office/drawing/2014/chart" uri="{C3380CC4-5D6E-409C-BE32-E72D297353CC}">
                <c16:uniqueId val="{00000007-5F0B-45C7-8787-F300F0BCC665}"/>
              </c:ext>
            </c:extLst>
          </c:dPt>
          <c:dPt>
            <c:idx val="3"/>
            <c:bubble3D val="0"/>
            <c:spPr>
              <a:solidFill>
                <a:srgbClr val="0B1927"/>
              </a:solidFill>
              <a:ln w="19050">
                <a:solidFill>
                  <a:schemeClr val="lt1"/>
                </a:solidFill>
              </a:ln>
              <a:effectLst/>
            </c:spPr>
            <c:extLst>
              <c:ext xmlns:c16="http://schemas.microsoft.com/office/drawing/2014/chart" uri="{C3380CC4-5D6E-409C-BE32-E72D297353CC}">
                <c16:uniqueId val="{00000005-5F0B-45C7-8787-F300F0BCC665}"/>
              </c:ext>
            </c:extLst>
          </c:dPt>
          <c:dPt>
            <c:idx val="4"/>
            <c:bubble3D val="0"/>
            <c:spPr>
              <a:solidFill>
                <a:srgbClr val="BABBE1"/>
              </a:solidFill>
              <a:ln w="19050">
                <a:solidFill>
                  <a:schemeClr val="lt1"/>
                </a:solidFill>
              </a:ln>
              <a:effectLst/>
            </c:spPr>
            <c:extLst>
              <c:ext xmlns:c16="http://schemas.microsoft.com/office/drawing/2014/chart" uri="{C3380CC4-5D6E-409C-BE32-E72D297353CC}">
                <c16:uniqueId val="{00000006-5F0B-45C7-8787-F300F0BCC665}"/>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5F0B-45C7-8787-F300F0BCC665}"/>
                </c:ext>
              </c:extLst>
            </c:dLbl>
            <c:dLbl>
              <c:idx val="4"/>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6-5F0B-45C7-8787-F300F0BCC66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rgbClr val="FFFFFF"/>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In Progress</c:v>
                </c:pt>
                <c:pt idx="1">
                  <c:v>Current Xoserve action</c:v>
                </c:pt>
                <c:pt idx="2">
                  <c:v>Implemented</c:v>
                </c:pt>
                <c:pt idx="3">
                  <c:v>Under Prioritisation Review</c:v>
                </c:pt>
                <c:pt idx="4">
                  <c:v>Electricity only</c:v>
                </c:pt>
              </c:strCache>
            </c:strRef>
          </c:cat>
          <c:val>
            <c:numRef>
              <c:f>Sheet1!$B$2:$B$6</c:f>
              <c:numCache>
                <c:formatCode>General</c:formatCode>
                <c:ptCount val="5"/>
                <c:pt idx="0">
                  <c:v>11</c:v>
                </c:pt>
                <c:pt idx="1">
                  <c:v>5</c:v>
                </c:pt>
                <c:pt idx="2">
                  <c:v>2</c:v>
                </c:pt>
                <c:pt idx="3">
                  <c:v>15</c:v>
                </c:pt>
                <c:pt idx="4">
                  <c:v>26</c:v>
                </c:pt>
              </c:numCache>
            </c:numRef>
          </c:val>
          <c:extLst>
            <c:ext xmlns:c16="http://schemas.microsoft.com/office/drawing/2014/chart" uri="{C3380CC4-5D6E-409C-BE32-E72D297353CC}">
              <c16:uniqueId val="{00000000-5F0B-45C7-8787-F300F0BCC665}"/>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layout>
        <c:manualLayout>
          <c:xMode val="edge"/>
          <c:yMode val="edge"/>
          <c:x val="0.63024691358024676"/>
          <c:y val="0.18673680915209712"/>
          <c:w val="0.36759259259259264"/>
          <c:h val="0.567800788082129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1"/>
            <c:invertIfNegative val="0"/>
            <c:bubble3D val="0"/>
            <c:spPr>
              <a:solidFill>
                <a:srgbClr val="0070C0"/>
              </a:solidFill>
              <a:ln>
                <a:noFill/>
              </a:ln>
              <a:effectLst/>
            </c:spPr>
            <c:extLst>
              <c:ext xmlns:c16="http://schemas.microsoft.com/office/drawing/2014/chart" uri="{C3380CC4-5D6E-409C-BE32-E72D297353CC}">
                <c16:uniqueId val="{00000004-41E5-44C5-8074-F95A5E605475}"/>
              </c:ext>
            </c:extLst>
          </c:dPt>
          <c:dPt>
            <c:idx val="3"/>
            <c:invertIfNegative val="0"/>
            <c:bubble3D val="0"/>
            <c:spPr>
              <a:solidFill>
                <a:srgbClr val="0070C0"/>
              </a:solidFill>
              <a:ln>
                <a:noFill/>
              </a:ln>
              <a:effectLst/>
            </c:spPr>
            <c:extLst>
              <c:ext xmlns:c16="http://schemas.microsoft.com/office/drawing/2014/chart" uri="{C3380CC4-5D6E-409C-BE32-E72D297353CC}">
                <c16:uniqueId val="{00000005-41E5-44C5-8074-F95A5E605475}"/>
              </c:ext>
            </c:extLst>
          </c:dPt>
          <c:dPt>
            <c:idx val="5"/>
            <c:invertIfNegative val="0"/>
            <c:bubble3D val="0"/>
            <c:spPr>
              <a:solidFill>
                <a:srgbClr val="0070C0"/>
              </a:solidFill>
              <a:ln>
                <a:noFill/>
              </a:ln>
              <a:effectLst/>
            </c:spPr>
            <c:extLst>
              <c:ext xmlns:c16="http://schemas.microsoft.com/office/drawing/2014/chart" uri="{C3380CC4-5D6E-409C-BE32-E72D297353CC}">
                <c16:uniqueId val="{00000006-41E5-44C5-8074-F95A5E605475}"/>
              </c:ext>
            </c:extLst>
          </c:dPt>
          <c:dPt>
            <c:idx val="7"/>
            <c:invertIfNegative val="0"/>
            <c:bubble3D val="0"/>
            <c:spPr>
              <a:solidFill>
                <a:srgbClr val="0070C0"/>
              </a:solidFill>
              <a:ln>
                <a:noFill/>
              </a:ln>
              <a:effectLst/>
            </c:spPr>
            <c:extLst>
              <c:ext xmlns:c16="http://schemas.microsoft.com/office/drawing/2014/chart" uri="{C3380CC4-5D6E-409C-BE32-E72D297353CC}">
                <c16:uniqueId val="{00000007-41E5-44C5-8074-F95A5E60547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Approved awaiting implementation</c:v>
                </c:pt>
                <c:pt idx="1">
                  <c:v>Consultation</c:v>
                </c:pt>
                <c:pt idx="2">
                  <c:v>Solution development </c:v>
                </c:pt>
                <c:pt idx="3">
                  <c:v>Awaiting authority decision </c:v>
                </c:pt>
                <c:pt idx="4">
                  <c:v>Detailed IA/Party Impact Assessment </c:v>
                </c:pt>
                <c:pt idx="5">
                  <c:v>Final Assessment </c:v>
                </c:pt>
              </c:strCache>
            </c:strRef>
          </c:cat>
          <c:val>
            <c:numRef>
              <c:f>Sheet1!$B$2:$B$7</c:f>
              <c:numCache>
                <c:formatCode>General</c:formatCode>
                <c:ptCount val="6"/>
                <c:pt idx="0">
                  <c:v>2</c:v>
                </c:pt>
                <c:pt idx="1">
                  <c:v>1</c:v>
                </c:pt>
                <c:pt idx="2">
                  <c:v>2</c:v>
                </c:pt>
                <c:pt idx="3">
                  <c:v>1</c:v>
                </c:pt>
                <c:pt idx="4">
                  <c:v>2</c:v>
                </c:pt>
                <c:pt idx="5">
                  <c:v>3</c:v>
                </c:pt>
              </c:numCache>
            </c:numRef>
          </c:val>
          <c:extLst>
            <c:ext xmlns:c16="http://schemas.microsoft.com/office/drawing/2014/chart" uri="{C3380CC4-5D6E-409C-BE32-E72D297353CC}">
              <c16:uniqueId val="{00000000-41E5-44C5-8074-F95A5E605475}"/>
            </c:ext>
          </c:extLst>
        </c:ser>
        <c:dLbls>
          <c:dLblPos val="outEnd"/>
          <c:showLegendKey val="0"/>
          <c:showVal val="1"/>
          <c:showCatName val="0"/>
          <c:showSerName val="0"/>
          <c:showPercent val="0"/>
          <c:showBubbleSize val="0"/>
        </c:dLbls>
        <c:gapWidth val="219"/>
        <c:overlap val="-27"/>
        <c:axId val="430946960"/>
        <c:axId val="430951120"/>
      </c:barChart>
      <c:catAx>
        <c:axId val="430946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30951120"/>
        <c:crosses val="autoZero"/>
        <c:auto val="1"/>
        <c:lblAlgn val="ctr"/>
        <c:lblOffset val="100"/>
        <c:noMultiLvlLbl val="0"/>
      </c:catAx>
      <c:valAx>
        <c:axId val="43095112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309469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CC7C86-2D66-4C55-8F99-E153512351BA}" type="datetimeFigureOut">
              <a:rPr lang="en-GB" smtClean="0"/>
              <a:t>05/12/2022</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2357B9-A31F-4FC7-A38A-70DF36F645F3}" type="slidenum">
              <a:rPr lang="en-GB" smtClean="0"/>
              <a:t>‹#›</a:t>
            </a:fld>
            <a:endParaRPr lang="en-GB"/>
          </a:p>
        </p:txBody>
      </p:sp>
    </p:spTree>
    <p:extLst>
      <p:ext uri="{BB962C8B-B14F-4D97-AF65-F5344CB8AC3E}">
        <p14:creationId xmlns:p14="http://schemas.microsoft.com/office/powerpoint/2010/main" val="792964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862257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24</a:t>
            </a:fld>
            <a:endParaRPr lang="en-GB"/>
          </a:p>
        </p:txBody>
      </p:sp>
    </p:spTree>
    <p:extLst>
      <p:ext uri="{BB962C8B-B14F-4D97-AF65-F5344CB8AC3E}">
        <p14:creationId xmlns:p14="http://schemas.microsoft.com/office/powerpoint/2010/main" val="31840501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57371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8674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21264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654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796541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90042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34</a:t>
            </a:fld>
            <a:endParaRPr lang="en-GB"/>
          </a:p>
        </p:txBody>
      </p:sp>
    </p:spTree>
    <p:extLst>
      <p:ext uri="{BB962C8B-B14F-4D97-AF65-F5344CB8AC3E}">
        <p14:creationId xmlns:p14="http://schemas.microsoft.com/office/powerpoint/2010/main" val="21865020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36</a:t>
            </a:fld>
            <a:endParaRPr lang="en-GB"/>
          </a:p>
        </p:txBody>
      </p:sp>
    </p:spTree>
    <p:extLst>
      <p:ext uri="{BB962C8B-B14F-4D97-AF65-F5344CB8AC3E}">
        <p14:creationId xmlns:p14="http://schemas.microsoft.com/office/powerpoint/2010/main" val="41221354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40</a:t>
            </a:fld>
            <a:endParaRPr lang="en-GB"/>
          </a:p>
        </p:txBody>
      </p:sp>
    </p:spTree>
    <p:extLst>
      <p:ext uri="{BB962C8B-B14F-4D97-AF65-F5344CB8AC3E}">
        <p14:creationId xmlns:p14="http://schemas.microsoft.com/office/powerpoint/2010/main" val="394421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Arial" charset="0"/>
                <a:ea typeface="ＭＳ Ｐゴシック"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3664835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42</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44</a:t>
            </a:fld>
            <a:endParaRPr lang="en-GB"/>
          </a:p>
        </p:txBody>
      </p:sp>
    </p:spTree>
    <p:extLst>
      <p:ext uri="{BB962C8B-B14F-4D97-AF65-F5344CB8AC3E}">
        <p14:creationId xmlns:p14="http://schemas.microsoft.com/office/powerpoint/2010/main" val="2731875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46</a:t>
            </a:fld>
            <a:endParaRPr lang="en-GB"/>
          </a:p>
        </p:txBody>
      </p:sp>
    </p:spTree>
    <p:extLst>
      <p:ext uri="{BB962C8B-B14F-4D97-AF65-F5344CB8AC3E}">
        <p14:creationId xmlns:p14="http://schemas.microsoft.com/office/powerpoint/2010/main" val="17005169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 b="1">
                <a:solidFill>
                  <a:schemeClr val="bg1"/>
                </a:solidFill>
                <a:latin typeface="Arial" panose="020B0604020202020204" pitchFamily="34" charset="0"/>
                <a:cs typeface="Arial" panose="020B0604020202020204" pitchFamily="34" charset="0"/>
              </a:rPr>
              <a:t>XRN5393 – Gemini Spring 22 Release - 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CHG0033706 - Go Live 25/02 - </a:t>
            </a:r>
            <a:r>
              <a:rPr lang="en-US" sz="200" b="0">
                <a:solidFill>
                  <a:schemeClr val="bg1"/>
                </a:solidFill>
                <a:latin typeface="Arial" panose="020B0604020202020204" pitchFamily="34" charset="0"/>
                <a:cs typeface="Arial" panose="020B0604020202020204" pitchFamily="34" charset="0"/>
              </a:rPr>
              <a:t>UNC785 - Aggregate Bacton Exit Points - Part A  (Operational)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CHG0033667 - </a:t>
            </a:r>
            <a:r>
              <a:rPr lang="en-US" sz="200" b="0">
                <a:solidFill>
                  <a:schemeClr val="bg1"/>
                </a:solidFill>
                <a:latin typeface="Arial" panose="020B0604020202020204" pitchFamily="34" charset="0"/>
                <a:cs typeface="Arial" panose="020B0604020202020204" pitchFamily="34" charset="0"/>
              </a:rPr>
              <a:t>Contingency</a:t>
            </a:r>
            <a:r>
              <a:rPr lang="en-GB" sz="200" b="0">
                <a:solidFill>
                  <a:schemeClr val="bg1"/>
                </a:solidFill>
                <a:latin typeface="Arial" panose="020B0604020202020204" pitchFamily="34" charset="0"/>
                <a:cs typeface="Arial" panose="020B0604020202020204" pitchFamily="34" charset="0"/>
              </a:rPr>
              <a:t> 27/02 - </a:t>
            </a:r>
            <a:r>
              <a:rPr lang="en-US" sz="200" b="0">
                <a:solidFill>
                  <a:schemeClr val="bg1"/>
                </a:solidFill>
                <a:latin typeface="Arial" panose="020B0604020202020204" pitchFamily="34" charset="0"/>
                <a:cs typeface="Arial" panose="020B0604020202020204" pitchFamily="34" charset="0"/>
              </a:rPr>
              <a:t>UNC785 - Aggregate Bacton Exit Points - Part A  (Operational)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a:solidFill>
                  <a:schemeClr val="tx1"/>
                </a:solidFill>
                <a:effectLst/>
                <a:latin typeface="+mn-lt"/>
                <a:ea typeface="+mn-ea"/>
                <a:cs typeface="+mn-cs"/>
              </a:rPr>
              <a:t>CHG0033668</a:t>
            </a:r>
            <a:r>
              <a:rPr lang="en-GB"/>
              <a:t> - Go Live 03/04 -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a:solidFill>
                  <a:schemeClr val="tx1"/>
                </a:solidFill>
                <a:effectLst/>
                <a:latin typeface="+mn-lt"/>
                <a:ea typeface="+mn-ea"/>
                <a:cs typeface="+mn-cs"/>
              </a:rPr>
              <a:t>CHG0033767 </a:t>
            </a:r>
            <a:r>
              <a:rPr lang="en-GB" sz="700" b="0">
                <a:solidFill>
                  <a:schemeClr val="bg1"/>
                </a:solidFill>
                <a:latin typeface="Arial" panose="020B0604020202020204" pitchFamily="34" charset="0"/>
                <a:cs typeface="Arial" panose="020B0604020202020204" pitchFamily="34" charset="0"/>
              </a:rPr>
              <a:t>- </a:t>
            </a:r>
            <a:r>
              <a:rPr lang="en-US" sz="700" b="0">
                <a:solidFill>
                  <a:schemeClr val="bg1"/>
                </a:solidFill>
                <a:latin typeface="Arial" panose="020B0604020202020204" pitchFamily="34" charset="0"/>
                <a:cs typeface="Arial" panose="020B0604020202020204" pitchFamily="34" charset="0"/>
              </a:rPr>
              <a:t>Contingency</a:t>
            </a:r>
            <a:r>
              <a:rPr lang="en-GB" sz="700" b="0">
                <a:solidFill>
                  <a:schemeClr val="bg1"/>
                </a:solidFill>
                <a:latin typeface="Arial" panose="020B0604020202020204" pitchFamily="34" charset="0"/>
                <a:cs typeface="Arial" panose="020B0604020202020204" pitchFamily="34" charset="0"/>
              </a:rPr>
              <a:t> 10/04 - </a:t>
            </a:r>
            <a:r>
              <a:rPr lang="en-US" sz="1200" b="0" i="0" u="none" strike="noStrike" kern="1200">
                <a:solidFill>
                  <a:schemeClr val="tx1"/>
                </a:solidFill>
                <a:effectLst/>
                <a:latin typeface="+mn-lt"/>
                <a:ea typeface="+mn-ea"/>
                <a:cs typeface="+mn-cs"/>
              </a:rPr>
              <a:t>UNC785 - Aggregate Bacton Exit Points - Part B (Charging Theory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XRN5231 - Flow Weighted Average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latin typeface="Arial" panose="020B0604020202020204" pitchFamily="34" charset="0"/>
                <a:cs typeface="Arial" panose="020B0604020202020204" pitchFamily="34" charset="0"/>
              </a:rPr>
              <a:t>CHG0033749 – Go Live 30/06 - </a:t>
            </a:r>
            <a:r>
              <a:rPr lang="en-US" sz="200" b="0">
                <a:latin typeface="Arial" panose="020B0604020202020204" pitchFamily="34" charset="0"/>
                <a:cs typeface="Arial" panose="020B0604020202020204" pitchFamily="34" charset="0"/>
              </a:rPr>
              <a:t>Flow weighted Average CV Calculation</a:t>
            </a:r>
            <a:endParaRPr lang="en-GB" sz="200" b="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XRN5368.2 - Single Sign on Experience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00" b="0">
                <a:solidFill>
                  <a:schemeClr val="bg1"/>
                </a:solidFill>
                <a:latin typeface="Arial" panose="020B0604020202020204" pitchFamily="34" charset="0"/>
                <a:cs typeface="Arial" panose="020B0604020202020204" pitchFamily="34" charset="0"/>
              </a:rPr>
              <a:t>CHG0033809 – Go Live 29/05 - SSO/MFA /SSPR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CHG0033828 – </a:t>
            </a:r>
            <a:r>
              <a:rPr lang="en-US" sz="200" b="0">
                <a:solidFill>
                  <a:schemeClr val="bg1"/>
                </a:solidFill>
                <a:latin typeface="Arial" panose="020B0604020202020204" pitchFamily="34" charset="0"/>
                <a:cs typeface="Arial" panose="020B0604020202020204" pitchFamily="34" charset="0"/>
              </a:rPr>
              <a:t>Contingency 12/06 </a:t>
            </a:r>
            <a:r>
              <a:rPr lang="en-GB" sz="200" b="0">
                <a:solidFill>
                  <a:schemeClr val="bg1"/>
                </a:solidFill>
                <a:latin typeface="Arial" panose="020B0604020202020204" pitchFamily="34" charset="0"/>
                <a:cs typeface="Arial" panose="020B0604020202020204" pitchFamily="34" charset="0"/>
              </a:rPr>
              <a:t>- </a:t>
            </a:r>
            <a:r>
              <a:rPr lang="en-US" sz="200" b="0">
                <a:solidFill>
                  <a:schemeClr val="bg1"/>
                </a:solidFill>
                <a:latin typeface="Arial" panose="020B0604020202020204" pitchFamily="34" charset="0"/>
                <a:cs typeface="Arial" panose="020B0604020202020204" pitchFamily="34" charset="0"/>
              </a:rPr>
              <a:t>SSO/MFA /SSPR - Placeholder</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XRN5368.3 - API Enhancements - </a:t>
            </a:r>
            <a:r>
              <a:rPr lang="en-US" sz="200" b="1">
                <a:solidFill>
                  <a:schemeClr val="bg1"/>
                </a:solidFill>
                <a:latin typeface="Arial" panose="020B0604020202020204" pitchFamily="34" charset="0"/>
                <a:cs typeface="Arial" panose="020B0604020202020204" pitchFamily="34" charset="0"/>
              </a:rPr>
              <a:t>RFC</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CHG0033766 Go Live 10/04 - Azure APIM API’s over the internet - TBC</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XRN5368.1 - Control M and Batch Processing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CHG0033808 Go Live 01/03 </a:t>
            </a:r>
            <a:r>
              <a:rPr lang="en-US" sz="200" b="0">
                <a:solidFill>
                  <a:schemeClr val="bg1"/>
                </a:solidFill>
                <a:latin typeface="Arial" panose="020B0604020202020204" pitchFamily="34" charset="0"/>
                <a:cs typeface="Arial" panose="020B0604020202020204" pitchFamily="34" charset="0"/>
              </a:rPr>
              <a:t>-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CHG0033810 Go Live 15/03</a:t>
            </a:r>
            <a:r>
              <a:rPr lang="en-US" sz="200" b="0">
                <a:solidFill>
                  <a:schemeClr val="bg1"/>
                </a:solidFill>
                <a:latin typeface="Arial" panose="020B0604020202020204" pitchFamily="34" charset="0"/>
                <a:cs typeface="Arial" panose="020B0604020202020204" pitchFamily="34" charset="0"/>
              </a:rPr>
              <a:t> - Deletion &amp; Housekeeping </a:t>
            </a:r>
            <a:endParaRPr lang="en-GB" sz="200" b="0">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1">
                <a:solidFill>
                  <a:schemeClr val="bg1"/>
                </a:solidFill>
                <a:latin typeface="Arial" panose="020B0604020202020204" pitchFamily="34" charset="0"/>
                <a:cs typeface="Arial" panose="020B0604020202020204" pitchFamily="34" charset="0"/>
              </a:rPr>
              <a:t>XRN5368.5 - Site Minder  Upgrade </a:t>
            </a:r>
            <a:r>
              <a:rPr lang="en-US" sz="200" b="1">
                <a:solidFill>
                  <a:schemeClr val="bg1"/>
                </a:solidFill>
                <a:latin typeface="Arial" panose="020B0604020202020204" pitchFamily="34" charset="0"/>
                <a:cs typeface="Arial" panose="020B0604020202020204" pitchFamily="34" charset="0"/>
              </a:rPr>
              <a:t>- RFC</a:t>
            </a:r>
            <a:endParaRPr lang="en-GB" sz="200" b="1">
              <a:solidFill>
                <a:schemeClr val="bg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CHG0033777 - Siteminder upgrade - Prod change 1</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 b="0">
                <a:solidFill>
                  <a:schemeClr val="bg1"/>
                </a:solidFill>
                <a:latin typeface="Arial" panose="020B0604020202020204" pitchFamily="34" charset="0"/>
                <a:cs typeface="Arial" panose="020B0604020202020204" pitchFamily="34" charset="0"/>
              </a:rPr>
              <a:t>CHG0033778 - Siteminder upgrade - Prod change 2 - Log4j  re-fix.</a:t>
            </a:r>
          </a:p>
        </p:txBody>
      </p:sp>
      <p:sp>
        <p:nvSpPr>
          <p:cNvPr id="4" name="Slide Number Placeholder 3"/>
          <p:cNvSpPr>
            <a:spLocks noGrp="1"/>
          </p:cNvSpPr>
          <p:nvPr>
            <p:ph type="sldNum" sz="quarter" idx="5"/>
          </p:nvPr>
        </p:nvSpPr>
        <p:spPr/>
        <p:txBody>
          <a:bodyPr/>
          <a:lstStyle/>
          <a:p>
            <a:fld id="{2A2357B9-A31F-4FC7-A38A-70DF36F645F3}" type="slidenum">
              <a:rPr lang="en-GB" smtClean="0"/>
              <a:t>48</a:t>
            </a:fld>
            <a:endParaRPr lang="en-GB"/>
          </a:p>
        </p:txBody>
      </p:sp>
    </p:spTree>
    <p:extLst>
      <p:ext uri="{BB962C8B-B14F-4D97-AF65-F5344CB8AC3E}">
        <p14:creationId xmlns:p14="http://schemas.microsoft.com/office/powerpoint/2010/main" val="34235769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D567E1F-74AE-7A48-950B-43290777A5AC}" type="slidenum">
              <a:rPr lang="en-US" smtClean="0"/>
              <a:t>60</a:t>
            </a:fld>
            <a:endParaRPr lang="en-US"/>
          </a:p>
        </p:txBody>
      </p:sp>
    </p:spTree>
    <p:extLst>
      <p:ext uri="{BB962C8B-B14F-4D97-AF65-F5344CB8AC3E}">
        <p14:creationId xmlns:p14="http://schemas.microsoft.com/office/powerpoint/2010/main" val="2680809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5C3A-2F39-4EA3-BA98-F5F2450E317E}" type="slidenum">
              <a:rPr lang="en-GB" smtClean="0"/>
              <a:t>61</a:t>
            </a:fld>
            <a:endParaRPr lang="en-GB"/>
          </a:p>
        </p:txBody>
      </p:sp>
    </p:spTree>
    <p:extLst>
      <p:ext uri="{BB962C8B-B14F-4D97-AF65-F5344CB8AC3E}">
        <p14:creationId xmlns:p14="http://schemas.microsoft.com/office/powerpoint/2010/main" val="1823196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8D15C3A-2F39-4EA3-BA98-F5F2450E317E}" type="slidenum">
              <a:rPr lang="en-GB" smtClean="0"/>
              <a:t>62</a:t>
            </a:fld>
            <a:endParaRPr lang="en-GB"/>
          </a:p>
        </p:txBody>
      </p:sp>
    </p:spTree>
    <p:extLst>
      <p:ext uri="{BB962C8B-B14F-4D97-AF65-F5344CB8AC3E}">
        <p14:creationId xmlns:p14="http://schemas.microsoft.com/office/powerpoint/2010/main" val="8255808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2357B9-A31F-4FC7-A38A-70DF36F645F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742392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88</a:t>
            </a:fld>
            <a:endParaRPr lang="en-GB"/>
          </a:p>
        </p:txBody>
      </p:sp>
    </p:spTree>
    <p:extLst>
      <p:ext uri="{BB962C8B-B14F-4D97-AF65-F5344CB8AC3E}">
        <p14:creationId xmlns:p14="http://schemas.microsoft.com/office/powerpoint/2010/main" val="225702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13</a:t>
            </a:fld>
            <a:endParaRPr lang="en-GB"/>
          </a:p>
        </p:txBody>
      </p:sp>
    </p:spTree>
    <p:extLst>
      <p:ext uri="{BB962C8B-B14F-4D97-AF65-F5344CB8AC3E}">
        <p14:creationId xmlns:p14="http://schemas.microsoft.com/office/powerpoint/2010/main" val="1471168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900"/>
              <a:t>In progress:</a:t>
            </a:r>
          </a:p>
          <a:p>
            <a:pPr marL="171450" indent="-171450">
              <a:buFontTx/>
              <a:buChar char="-"/>
            </a:pPr>
            <a:r>
              <a:rPr lang="en-GB" sz="900"/>
              <a:t>Approved awaiting implementation 10,11,36</a:t>
            </a:r>
          </a:p>
          <a:p>
            <a:pPr marL="171450" indent="-171450">
              <a:buFontTx/>
              <a:buChar char="-"/>
            </a:pPr>
            <a:r>
              <a:rPr lang="en-GB" sz="900"/>
              <a:t>Consultation 47,52,55</a:t>
            </a:r>
          </a:p>
          <a:p>
            <a:pPr marL="171450" indent="-171450">
              <a:buFontTx/>
              <a:buChar char="-"/>
            </a:pPr>
            <a:r>
              <a:rPr lang="en-GB" sz="900"/>
              <a:t>Solution development 16,37</a:t>
            </a:r>
          </a:p>
          <a:p>
            <a:pPr marL="171450" indent="-171450">
              <a:buFontTx/>
              <a:buChar char="-"/>
            </a:pPr>
            <a:r>
              <a:rPr lang="en-GB" sz="900"/>
              <a:t>Initial assessment 25</a:t>
            </a:r>
          </a:p>
          <a:p>
            <a:pPr marL="171450" indent="-171450">
              <a:buFontTx/>
              <a:buChar char="-"/>
            </a:pPr>
            <a:r>
              <a:rPr lang="en-GB"/>
              <a:t>Awaiting authority decision 21</a:t>
            </a:r>
          </a:p>
          <a:p>
            <a:pPr marL="171450" indent="-171450">
              <a:buFontTx/>
              <a:buChar char="-"/>
            </a:pPr>
            <a:r>
              <a:rPr lang="en-GB"/>
              <a:t>Scoping Testing requirements 67</a:t>
            </a:r>
          </a:p>
          <a:p>
            <a:pPr marL="171450" indent="-171450">
              <a:buFontTx/>
              <a:buChar char="-"/>
            </a:pPr>
            <a:r>
              <a:rPr lang="en-GB"/>
              <a:t>Detailed IA 70,74</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a:t>New </a:t>
            </a:r>
            <a:r>
              <a:rPr lang="en-US" sz="1200" kern="1200">
                <a:solidFill>
                  <a:schemeClr val="dk1"/>
                </a:solidFill>
                <a:latin typeface="+mn-lt"/>
                <a:ea typeface="+mn-ea"/>
                <a:cs typeface="+mn-cs"/>
              </a:rPr>
              <a:t>CR05_XoS </a:t>
            </a:r>
            <a:endParaRPr lang="en-GB" sz="1200" kern="1200">
              <a:solidFill>
                <a:schemeClr val="dk1"/>
              </a:solidFill>
              <a:latin typeface="+mn-lt"/>
              <a:ea typeface="+mn-ea"/>
              <a:cs typeface="+mn-cs"/>
            </a:endParaRPr>
          </a:p>
          <a:p>
            <a:pPr marL="171450" indent="-171450">
              <a:buFontTx/>
              <a:buChar char="-"/>
            </a:pPr>
            <a:endParaRPr lang="en-GB"/>
          </a:p>
          <a:p>
            <a:pPr marL="171450" indent="-171450">
              <a:buFontTx/>
              <a:buChar char="-"/>
            </a:pPr>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14</a:t>
            </a:fld>
            <a:endParaRPr lang="en-GB"/>
          </a:p>
        </p:txBody>
      </p:sp>
    </p:spTree>
    <p:extLst>
      <p:ext uri="{BB962C8B-B14F-4D97-AF65-F5344CB8AC3E}">
        <p14:creationId xmlns:p14="http://schemas.microsoft.com/office/powerpoint/2010/main" val="2053834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15</a:t>
            </a:fld>
            <a:endParaRPr lang="en-GB"/>
          </a:p>
        </p:txBody>
      </p:sp>
    </p:spTree>
    <p:extLst>
      <p:ext uri="{BB962C8B-B14F-4D97-AF65-F5344CB8AC3E}">
        <p14:creationId xmlns:p14="http://schemas.microsoft.com/office/powerpoint/2010/main" val="1013446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16</a:t>
            </a:fld>
            <a:endParaRPr lang="en-GB"/>
          </a:p>
        </p:txBody>
      </p:sp>
    </p:spTree>
    <p:extLst>
      <p:ext uri="{BB962C8B-B14F-4D97-AF65-F5344CB8AC3E}">
        <p14:creationId xmlns:p14="http://schemas.microsoft.com/office/powerpoint/2010/main" val="353313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20</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21</a:t>
            </a:fld>
            <a:endParaRPr lang="en-GB"/>
          </a:p>
        </p:txBody>
      </p:sp>
    </p:spTree>
    <p:extLst>
      <p:ext uri="{BB962C8B-B14F-4D97-AF65-F5344CB8AC3E}">
        <p14:creationId xmlns:p14="http://schemas.microsoft.com/office/powerpoint/2010/main" val="445958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A2357B9-A31F-4FC7-A38A-70DF36F645F3}" type="slidenum">
              <a:rPr lang="en-GB" smtClean="0"/>
              <a:t>22</a:t>
            </a:fld>
            <a:endParaRPr lang="en-GB"/>
          </a:p>
        </p:txBody>
      </p:sp>
    </p:spTree>
    <p:extLst>
      <p:ext uri="{BB962C8B-B14F-4D97-AF65-F5344CB8AC3E}">
        <p14:creationId xmlns:p14="http://schemas.microsoft.com/office/powerpoint/2010/main" val="39032047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1303932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 copy heavy 4">
    <p:spTree>
      <p:nvGrpSpPr>
        <p:cNvPr id="1" name=""/>
        <p:cNvGrpSpPr/>
        <p:nvPr/>
      </p:nvGrpSpPr>
      <p:grpSpPr>
        <a:xfrm>
          <a:off x="0" y="0"/>
          <a:ext cx="0" cy="0"/>
          <a:chOff x="0" y="0"/>
          <a:chExt cx="0" cy="0"/>
        </a:xfrm>
      </p:grpSpPr>
      <p:sp>
        <p:nvSpPr>
          <p:cNvPr id="15" name="Text Placeholder 24">
            <a:extLst>
              <a:ext uri="{FF2B5EF4-FFF2-40B4-BE49-F238E27FC236}">
                <a16:creationId xmlns:a16="http://schemas.microsoft.com/office/drawing/2014/main" id="{BFE89D31-1694-4358-8650-1FB611FAD68C}"/>
              </a:ext>
            </a:extLst>
          </p:cNvPr>
          <p:cNvSpPr>
            <a:spLocks noGrp="1"/>
          </p:cNvSpPr>
          <p:nvPr>
            <p:ph type="body" sz="quarter" idx="17" hasCustomPrompt="1"/>
          </p:nvPr>
        </p:nvSpPr>
        <p:spPr>
          <a:xfrm>
            <a:off x="2395537" y="260494"/>
            <a:ext cx="4691063" cy="477054"/>
          </a:xfrm>
          <a:prstGeom prst="rect">
            <a:avLst/>
          </a:prstGeom>
        </p:spPr>
        <p:txBody>
          <a:bodyPr wrap="square">
            <a:spAutoFit/>
          </a:bodyPr>
          <a:lstStyle>
            <a:lvl1pPr algn="ctr">
              <a:defRPr kumimoji="0" lang="en-GB" sz="2596" b="0" i="0" u="none" strike="noStrike" kern="0" cap="none" spc="0" normalizeH="0" baseline="0" noProof="0" dirty="0" smtClean="0">
                <a:ln>
                  <a:noFill/>
                </a:ln>
                <a:solidFill>
                  <a:srgbClr val="FFBA1A"/>
                </a:solidFill>
                <a:effectLst/>
                <a:uLnTx/>
                <a:uFillTx/>
                <a:latin typeface="Poppins Light" panose="00000400000000000000" pitchFamily="2" charset="0"/>
                <a:ea typeface="+mj-ea"/>
                <a:cs typeface="Poppins Light" panose="00000400000000000000" pitchFamily="2" charset="0"/>
              </a:defRPr>
            </a:lvl1pPr>
          </a:lstStyle>
          <a:p>
            <a:pPr marL="12685" marR="5074" lvl="0" indent="0" algn="l" defTabSz="913280" rtl="0" eaLnBrk="1" fontAlgn="auto" latinLnBrk="0" hangingPunct="1">
              <a:lnSpc>
                <a:spcPts val="2996"/>
              </a:lnSpc>
              <a:spcBef>
                <a:spcPts val="300"/>
              </a:spcBef>
              <a:spcAft>
                <a:spcPts val="0"/>
              </a:spcAft>
              <a:buClrTx/>
              <a:buSzTx/>
              <a:buFontTx/>
              <a:buNone/>
              <a:tabLst/>
              <a:defRPr/>
            </a:pPr>
            <a:r>
              <a:rPr kumimoji="0" lang="en-GB" sz="2596" b="0" i="0" u="none" strike="noStrike" kern="0" cap="none" spc="0" normalizeH="0" baseline="0" noProof="0">
                <a:ln>
                  <a:noFill/>
                </a:ln>
                <a:solidFill>
                  <a:srgbClr val="FFBA1A"/>
                </a:solidFill>
                <a:effectLst/>
                <a:uLnTx/>
                <a:uFillTx/>
                <a:latin typeface="Poppins Light"/>
                <a:ea typeface="+mn-ea"/>
                <a:cs typeface="+mn-cs"/>
              </a:rPr>
              <a:t>Simple content heavy slide</a:t>
            </a:r>
            <a:endParaRPr lang="en-GB"/>
          </a:p>
        </p:txBody>
      </p:sp>
      <p:sp>
        <p:nvSpPr>
          <p:cNvPr id="3" name="Text Placeholder 2">
            <a:extLst>
              <a:ext uri="{FF2B5EF4-FFF2-40B4-BE49-F238E27FC236}">
                <a16:creationId xmlns:a16="http://schemas.microsoft.com/office/drawing/2014/main" id="{FB0072CB-C7B4-4E15-BFA3-70CB1D097051}"/>
              </a:ext>
            </a:extLst>
          </p:cNvPr>
          <p:cNvSpPr>
            <a:spLocks noGrp="1"/>
          </p:cNvSpPr>
          <p:nvPr>
            <p:ph type="body" sz="quarter" idx="18"/>
          </p:nvPr>
        </p:nvSpPr>
        <p:spPr>
          <a:xfrm>
            <a:off x="457200" y="897418"/>
            <a:ext cx="8305800" cy="3881408"/>
          </a:xfrm>
          <a:prstGeom prst="rect">
            <a:avLst/>
          </a:prstGeom>
        </p:spPr>
        <p:txBody>
          <a:bodyPr/>
          <a:lstStyle>
            <a:lvl1pPr>
              <a:defRPr sz="899">
                <a:solidFill>
                  <a:schemeClr val="accent1"/>
                </a:solidFill>
              </a:defRPr>
            </a:lvl1pPr>
            <a:lvl2pPr>
              <a:defRPr sz="899">
                <a:solidFill>
                  <a:schemeClr val="accent1"/>
                </a:solidFill>
              </a:defRPr>
            </a:lvl2pPr>
            <a:lvl3pPr>
              <a:defRPr sz="899">
                <a:solidFill>
                  <a:schemeClr val="accent1"/>
                </a:solidFill>
              </a:defRPr>
            </a:lvl3pPr>
            <a:lvl4pPr>
              <a:defRPr sz="899">
                <a:solidFill>
                  <a:schemeClr val="accent1"/>
                </a:solidFill>
              </a:defRPr>
            </a:lvl4pPr>
            <a:lvl5pPr>
              <a:defRPr sz="899">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865949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p:spTree>
      <p:nvGrpSpPr>
        <p:cNvPr id="1" name=""/>
        <p:cNvGrpSpPr/>
        <p:nvPr/>
      </p:nvGrpSpPr>
      <p:grpSpPr>
        <a:xfrm>
          <a:off x="0" y="0"/>
          <a:ext cx="0" cy="0"/>
          <a:chOff x="0" y="0"/>
          <a:chExt cx="0" cy="0"/>
        </a:xfrm>
      </p:grpSpPr>
      <p:sp>
        <p:nvSpPr>
          <p:cNvPr id="11" name="Author and Date"/>
          <p:cNvSpPr txBox="1">
            <a:spLocks noGrp="1"/>
          </p:cNvSpPr>
          <p:nvPr>
            <p:ph type="body" sz="quarter" idx="21" hasCustomPrompt="1"/>
          </p:nvPr>
        </p:nvSpPr>
        <p:spPr>
          <a:xfrm>
            <a:off x="450503" y="4447449"/>
            <a:ext cx="8239126" cy="238867"/>
          </a:xfrm>
          <a:prstGeom prst="rect">
            <a:avLst/>
          </a:prstGeom>
        </p:spPr>
        <p:txBody>
          <a:bodyPr lIns="45719" tIns="45719" rIns="45719" bIns="45719"/>
          <a:lstStyle>
            <a:lvl1pPr marL="0" indent="0" defTabSz="309563">
              <a:lnSpc>
                <a:spcPct val="100000"/>
              </a:lnSpc>
              <a:spcBef>
                <a:spcPts val="0"/>
              </a:spcBef>
              <a:buSzTx/>
              <a:buNone/>
              <a:defRPr sz="1350" b="1"/>
            </a:lvl1pPr>
          </a:lstStyle>
          <a:p>
            <a:r>
              <a:t>Author and Date</a:t>
            </a:r>
          </a:p>
        </p:txBody>
      </p:sp>
      <p:sp>
        <p:nvSpPr>
          <p:cNvPr id="12" name="Presentation Title"/>
          <p:cNvSpPr txBox="1">
            <a:spLocks noGrp="1"/>
          </p:cNvSpPr>
          <p:nvPr>
            <p:ph type="title" hasCustomPrompt="1"/>
          </p:nvPr>
        </p:nvSpPr>
        <p:spPr>
          <a:xfrm>
            <a:off x="452436" y="965622"/>
            <a:ext cx="8239127" cy="1743075"/>
          </a:xfrm>
          <a:prstGeom prst="rect">
            <a:avLst/>
          </a:prstGeom>
        </p:spPr>
        <p:txBody>
          <a:bodyPr anchor="b"/>
          <a:lstStyle>
            <a:lvl1pPr>
              <a:defRPr sz="4350" spc="-87"/>
            </a:lvl1pPr>
          </a:lstStyle>
          <a:p>
            <a:r>
              <a:t>Presentation Title</a:t>
            </a:r>
          </a:p>
        </p:txBody>
      </p:sp>
      <p:sp>
        <p:nvSpPr>
          <p:cNvPr id="13" name="Body Level One…"/>
          <p:cNvSpPr txBox="1">
            <a:spLocks noGrp="1"/>
          </p:cNvSpPr>
          <p:nvPr>
            <p:ph type="body" sz="quarter" idx="1" hasCustomPrompt="1"/>
          </p:nvPr>
        </p:nvSpPr>
        <p:spPr>
          <a:xfrm>
            <a:off x="450504" y="2708697"/>
            <a:ext cx="8239125" cy="714375"/>
          </a:xfrm>
          <a:prstGeom prst="rect">
            <a:avLst/>
          </a:prstGeom>
        </p:spPr>
        <p:txBody>
          <a:bodyPr/>
          <a:lstStyle>
            <a:lvl1pPr marL="0" indent="0" defTabSz="309563">
              <a:lnSpc>
                <a:spcPct val="100000"/>
              </a:lnSpc>
              <a:spcBef>
                <a:spcPts val="0"/>
              </a:spcBef>
              <a:buSzTx/>
              <a:buNone/>
              <a:defRPr sz="2063" b="1"/>
            </a:lvl1pPr>
            <a:lvl2pPr marL="0" indent="171450" defTabSz="309563">
              <a:lnSpc>
                <a:spcPct val="100000"/>
              </a:lnSpc>
              <a:spcBef>
                <a:spcPts val="0"/>
              </a:spcBef>
              <a:buSzTx/>
              <a:buNone/>
              <a:defRPr sz="2063" b="1"/>
            </a:lvl2pPr>
            <a:lvl3pPr marL="0" indent="342900" defTabSz="309563">
              <a:lnSpc>
                <a:spcPct val="100000"/>
              </a:lnSpc>
              <a:spcBef>
                <a:spcPts val="0"/>
              </a:spcBef>
              <a:buSzTx/>
              <a:buNone/>
              <a:defRPr sz="2063" b="1"/>
            </a:lvl3pPr>
            <a:lvl4pPr marL="0" indent="514350" defTabSz="309563">
              <a:lnSpc>
                <a:spcPct val="100000"/>
              </a:lnSpc>
              <a:spcBef>
                <a:spcPts val="0"/>
              </a:spcBef>
              <a:buSzTx/>
              <a:buNone/>
              <a:defRPr sz="2063" b="1"/>
            </a:lvl4pPr>
            <a:lvl5pPr marL="0" indent="685800" defTabSz="309563">
              <a:lnSpc>
                <a:spcPct val="100000"/>
              </a:lnSpc>
              <a:spcBef>
                <a:spcPts val="0"/>
              </a:spcBef>
              <a:buSzTx/>
              <a:buNone/>
              <a:defRPr sz="2063" b="1"/>
            </a:lvl5pPr>
          </a:lstStyle>
          <a:p>
            <a:r>
              <a:t>Presentation Subtitle</a:t>
            </a:r>
          </a:p>
          <a:p>
            <a:pPr lvl="1"/>
            <a:endParaRPr/>
          </a:p>
          <a:p>
            <a:pPr lvl="2"/>
            <a:endParaRPr/>
          </a:p>
          <a:p>
            <a:pPr lvl="3"/>
            <a:endParaRPr/>
          </a:p>
          <a:p>
            <a:pPr lvl="4"/>
            <a:endParaRPr/>
          </a:p>
        </p:txBody>
      </p:sp>
      <p:sp>
        <p:nvSpPr>
          <p:cNvPr id="1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647282601"/>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52" name="Body Level One…"/>
          <p:cNvSpPr txBox="1">
            <a:spLocks noGrp="1"/>
          </p:cNvSpPr>
          <p:nvPr>
            <p:ph type="body" idx="1" hasCustomPrompt="1"/>
          </p:nvPr>
        </p:nvSpPr>
        <p:spPr>
          <a:prstGeom prst="rect">
            <a:avLst/>
          </a:prstGeom>
        </p:spPr>
        <p:txBody>
          <a:bodyPr numCol="2" spcCol="1098550"/>
          <a:lstStyle/>
          <a:p>
            <a:r>
              <a:t>Slide bullet text</a:t>
            </a:r>
          </a:p>
          <a:p>
            <a:pPr lvl="1"/>
            <a:endParaRPr/>
          </a:p>
          <a:p>
            <a:pPr lvl="2"/>
            <a:endParaRPr/>
          </a:p>
          <a:p>
            <a:pPr lvl="3"/>
            <a:endParaRPr/>
          </a:p>
          <a:p>
            <a:pPr lvl="4"/>
            <a:endParaRPr/>
          </a:p>
        </p:txBody>
      </p:sp>
      <p:sp>
        <p:nvSpPr>
          <p:cNvPr id="5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62893675"/>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8707078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60851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88233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566134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59000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6970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942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311928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3180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24246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17875082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77598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275707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4"/>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148528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555835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3654569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6626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26109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73010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89" indent="0">
              <a:buNone/>
              <a:defRPr sz="2800"/>
            </a:lvl2pPr>
            <a:lvl3pPr marL="914378" indent="0">
              <a:buNone/>
              <a:defRPr sz="2400"/>
            </a:lvl3pPr>
            <a:lvl4pPr marL="1371566" indent="0">
              <a:buNone/>
              <a:defRPr sz="2000"/>
            </a:lvl4pPr>
            <a:lvl5pPr marL="1828754" indent="0">
              <a:buNone/>
              <a:defRPr sz="2000"/>
            </a:lvl5pPr>
            <a:lvl6pPr marL="2285943" indent="0">
              <a:buNone/>
              <a:defRPr sz="2000"/>
            </a:lvl6pPr>
            <a:lvl7pPr marL="2743132" indent="0">
              <a:buNone/>
              <a:defRPr sz="2000"/>
            </a:lvl7pPr>
            <a:lvl8pPr marL="3200320" indent="0">
              <a:buNone/>
              <a:defRPr sz="2000"/>
            </a:lvl8pPr>
            <a:lvl9pPr marL="3657509" indent="0">
              <a:buNone/>
              <a:defRPr sz="2000"/>
            </a:lvl9pPr>
          </a:lstStyle>
          <a:p>
            <a:endParaRPr lang="en-GB"/>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2948902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5506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118097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881219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72387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80750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64219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1.pn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image" Target="../media/image1.png"/><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792911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2110478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Lst>
  <p:hf sldNum="0" hdr="0" dt="0"/>
  <p:txStyles>
    <p:title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23478"/>
            <a:ext cx="8229600" cy="63758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059582"/>
            <a:ext cx="8229600" cy="36724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95657067"/>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ctr" defTabSz="914378"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p:titleStyle>
    <p:bodyStyle>
      <a:lvl1pPr marL="342892" indent="-342892" algn="l" defTabSz="914378" rtl="0" eaLnBrk="1" latinLnBrk="0" hangingPunct="1">
        <a:spcBef>
          <a:spcPct val="20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742931" indent="-285743" algn="l" defTabSz="914378"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2972" indent="-228594" algn="l" defTabSz="914378" rtl="0" eaLnBrk="1" latinLnBrk="0" hangingPunct="1">
        <a:spcBef>
          <a:spcPct val="20000"/>
        </a:spcBef>
        <a:buFont typeface="Arial" panose="020B0604020202020204" pitchFamily="34" charset="0"/>
        <a:buChar char="•"/>
        <a:defRPr sz="2200" kern="1200">
          <a:solidFill>
            <a:schemeClr val="tx1"/>
          </a:solidFill>
          <a:latin typeface="Arial" panose="020B0604020202020204" pitchFamily="34" charset="0"/>
          <a:ea typeface="+mn-ea"/>
          <a:cs typeface="Arial" panose="020B0604020202020204" pitchFamily="34" charset="0"/>
        </a:defRPr>
      </a:lvl3pPr>
      <a:lvl4pPr marL="1600160"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4pPr>
      <a:lvl5pPr marL="2057348" indent="-228594" algn="l" defTabSz="914378" rtl="0" eaLnBrk="1" latinLnBrk="0" hangingPunct="1">
        <a:spcBef>
          <a:spcPct val="20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www.xoserve.com/change/change-proposals/xrn-5473-meter-asset-detail-proactive-monitoring-service/" TargetMode="External"/><Relationship Id="rId3" Type="http://schemas.openxmlformats.org/officeDocument/2006/relationships/hyperlink" Target="https://www.xoserve.com/change/change-proposals/xrn-5144-enabling-re-assignment-of-supplier-short-codes-to-implement-supplier-of-last-resort-directions/" TargetMode="External"/><Relationship Id="rId7" Type="http://schemas.openxmlformats.org/officeDocument/2006/relationships/hyperlink" Target="https://www.xoserve.com/change/change-proposals/xrn-5471-services-to-release-data-to-unc-parties/" TargetMode="External"/><Relationship Id="rId2" Type="http://schemas.openxmlformats.org/officeDocument/2006/relationships/hyperlink" Target="https://www.xoserve.com/change/change-proposals/xrn-4914-mod-0651-retrospective-data-update-provisions/"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453-gsos-2-3-13-payment-automation/" TargetMode="External"/><Relationship Id="rId5" Type="http://schemas.openxmlformats.org/officeDocument/2006/relationships/hyperlink" Target="https://www.xoserve.com/change/change-proposals/xrn-5345-deferral-of-creation-of-class-change-reads-for-dm-to-ndm-and-ndm-to-dm-sites-at-transfer-of-ownership/" TargetMode="External"/><Relationship Id="rId4" Type="http://schemas.openxmlformats.org/officeDocument/2006/relationships/hyperlink" Target="https://www.xoserve.com/change/change-proposals/xrn-5187-modification-0696-addressing-inequities-between-capacity-booking-under-the-unc-and-arrangements-set-out-in-relevant-nexas/"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recportal.co.uk/recporta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recportal.co.uk/group/guest/-/housekeeping-amendments" TargetMode="External"/><Relationship Id="rId3" Type="http://schemas.openxmlformats.org/officeDocument/2006/relationships/hyperlink" Target="https://recportal.co.uk/group/guest/-/resolution-of-bilateral-erroneous-transfers?p_l_back_url=%2Fsearch%3Fp_l_back_url%3D%252Fsearch%253Fp_l_back_url%253D%25252Fsearch%25253Fp_l_back_url%25253D%2525252Fsearch%2525253Fq%2525253DR0025%252526q%25253DR0010%2526q%253DR0011%26q%3DR0016" TargetMode="External"/><Relationship Id="rId7" Type="http://schemas.openxmlformats.org/officeDocument/2006/relationships/hyperlink" Target="https://recportal.co.uk/group/guest/-/micro-business-smart-meter-installation-reports?p_l_back_url=%2Fsearch%3Fq%3DR0033"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hyperlink" Target="https://recportal.co.uk/group/guest/-/erroneous-transfer-cancellations?p_l_back_url=%2Fsearch%3Fq%3DR0030" TargetMode="External"/><Relationship Id="rId5" Type="http://schemas.openxmlformats.org/officeDocument/2006/relationships/hyperlink" Target="https://recportal.co.uk/group/guest/-/service-provider-performance-charges-erds-grds-dcc-?p_l_back_url=%2Fsearch%3Fq%3DService%2BProvider%2BPerformance%2BCharges%2B%2528DCC%2529" TargetMode="External"/><Relationship Id="rId4" Type="http://schemas.openxmlformats.org/officeDocument/2006/relationships/hyperlink" Target="https://recportal.co.uk/group/guest/-/allowing-rec-accredited-mems-to-de-energise-and-re-energise-supply-points-independent-of-the-supplier" TargetMode="External"/><Relationship Id="rId9" Type="http://schemas.openxmlformats.org/officeDocument/2006/relationships/hyperlink" Target="https://recportal.co.uk/group/guest/-/prepayment-credit-balance-debt-transfer-processes"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recportal.co.uk/group/guest/-/provision-of-enduring-test-environments" TargetMode="External"/><Relationship Id="rId3" Type="http://schemas.openxmlformats.org/officeDocument/2006/relationships/hyperlink" Target="https://recportal.co.uk/group/guest/-/metering-code-of-practice-consolidation-review" TargetMode="External"/><Relationship Id="rId7" Type="http://schemas.openxmlformats.org/officeDocument/2006/relationships/hyperlink" Target="https://www.xoserve.com/change/change-proposals/xrn-5567-implementation-of-resend-functionality-for-messages-from-css-to-grda-rec-cp-r0067/"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hyperlink" Target="https://recportal.co.uk/group/guest/-/introduction-of-css-refresh-functionality" TargetMode="External"/><Relationship Id="rId5" Type="http://schemas.openxmlformats.org/officeDocument/2006/relationships/hyperlink" Target="https://recportal.co.uk/group/guest/-/rec-service-definition-switching-operator-document-outage-notification-leadtime-amendment" TargetMode="External"/><Relationship Id="rId4" Type="http://schemas.openxmlformats.org/officeDocument/2006/relationships/hyperlink" Target="https://recportal.co.uk/group/guest/-/ges-service-definition-document" TargetMode="External"/><Relationship Id="rId9" Type="http://schemas.openxmlformats.org/officeDocument/2006/relationships/hyperlink" Target="https://recportal.co.uk/group/guest/-/release-of-community-view-data-items-to-mems?p_l_back_url=%2Fsearch%3Fq%3DR0074"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recportal.co.uk/group/guest/-/resolution-of-invalid-css-data-by-data-owners" TargetMode="External"/><Relationship Id="rId13" Type="http://schemas.openxmlformats.org/officeDocument/2006/relationships/hyperlink" Target="https://recportal.co.uk/group/guest/-/introduction-of-a-housekeeping-change-proposal-process?p_l_back_url=%2Fsearch%3Fp_l_back_url%3D%252Fsearch%253Fq%253DR0075%26q%3DR0073" TargetMode="External"/><Relationship Id="rId3" Type="http://schemas.openxmlformats.org/officeDocument/2006/relationships/hyperlink" Target="https://recportal.co.uk/group/guest/-/intellectual-property-rights-and-services-data-main-body-changes" TargetMode="External"/><Relationship Id="rId7" Type="http://schemas.openxmlformats.org/officeDocument/2006/relationships/hyperlink" Target="https://recportal.co.uk/group/guest/-/maintenance-of-qualification-schedule-change" TargetMode="External"/><Relationship Id="rId12" Type="http://schemas.openxmlformats.org/officeDocument/2006/relationships/hyperlink" Target="https://recportal.co.uk/group/guest/-/dcc-access-to-ees-and-ges" TargetMode="External"/><Relationship Id="rId2" Type="http://schemas.openxmlformats.org/officeDocument/2006/relationships/hyperlink" Target="https://recportal.co.uk/group/guest/-/new-sdep-process-type" TargetMode="External"/><Relationship Id="rId16" Type="http://schemas.openxmlformats.org/officeDocument/2006/relationships/hyperlink" Target="https://recportal.co.uk/group/guest/-/css-market-message-retry-strategy?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q%2525252525252525253DR0030%252525252525252526q%25252525252525253DR0025%2525252525252526q%252525252525253DR0016%25252525252526q%2525252525253DR0052%252525252526q%25252525253DR0055%2525252526q%252525253DR0067%25252526q%2525253DR0070%252526q%25253DR0074%2526q%253DR0080%26q%3DR0081" TargetMode="External"/><Relationship Id="rId1" Type="http://schemas.openxmlformats.org/officeDocument/2006/relationships/slideLayout" Target="../slideLayouts/slideLayout6.xml"/><Relationship Id="rId6" Type="http://schemas.openxmlformats.org/officeDocument/2006/relationships/hyperlink" Target="https://recportal.co.uk/group/guest/-/ees/ges-additional-service-request-for-housing-associations-to-be-added-to-the-data-access-matrix" TargetMode="External"/><Relationship Id="rId11" Type="http://schemas.openxmlformats.org/officeDocument/2006/relationships/hyperlink" Target="https://recportal.co.uk/group/guest/-/amendments-to-sample-access-agreement-appended-to-the-qualification-and-maintenance-schedule-9-to-the-code" TargetMode="External"/><Relationship Id="rId5" Type="http://schemas.openxmlformats.org/officeDocument/2006/relationships/hyperlink" Target="https://recportal.co.uk/group/guest/-/switch-request-objections-additional" TargetMode="External"/><Relationship Id="rId15" Type="http://schemas.openxmlformats.org/officeDocument/2006/relationships/hyperlink" Target="https://recportal.co.uk/group/guest/-/improvements-to-failed-to-deliver-css-messages?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q%25252525252525253DR0030%2525252525252526q%252525252525253DR0025%25252525252526q%2525252525253DR0016%252525252526q%25252525253DR0052%2525252526q%252525253DR0055%25252526q%2525253DR0067%252526q%25253DR0070%2526q%253DR0074%26q%3DR0080" TargetMode="External"/><Relationship Id="rId10" Type="http://schemas.openxmlformats.org/officeDocument/2006/relationships/hyperlink" Target="https://recportal.co.uk/group/guest/-/rec-main-body-data-protection-changes-and-development-of-a-rec-data-protection-schedule." TargetMode="External"/><Relationship Id="rId4" Type="http://schemas.openxmlformats.org/officeDocument/2006/relationships/hyperlink" Target="https://recportal.co.uk/group/guest/-/clarification-of-rec-maintenance-of-qualification-schedule" TargetMode="External"/><Relationship Id="rId9" Type="http://schemas.openxmlformats.org/officeDocument/2006/relationships/hyperlink" Target="https://recportal.co.uk/group/guest/-/addition-of-key-information-to-all-service-now-tickets" TargetMode="External"/><Relationship Id="rId14" Type="http://schemas.openxmlformats.org/officeDocument/2006/relationships/hyperlink" Target="https://recportal.co.uk/group/guest/-/enabling-software-product-qualification?p_l_back_url=%2Fsearch%3Fq%3DR0075"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umbraco.xoserve.com/media/43849/xrn5579-change-proposal-regulatory-change-2022.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umbraco.xoserve.com/media/43845/xrn5595-changes-to-the-rec-switching-operator-outage-notification-lead-time-r0055.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umbraco.xoserve.com/media/43846/xrn5597-changes-to-sd-table-v27.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hyperlink" Target="https://www.xoserve.com/change/change-proposals/xrn-5482-replacement-of-reads-associated-to-a-meter-asset-technical-details-change-or-update-rgm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hyperlink" Target="https://www.xoserve.com/change/change-proposals/xrn-5541-amendment-to-the-uig-additional-national-data-reporting/"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hyperlink" Target="https://www.xoserve.com/change/change-proposals/xrn-5556-cms-rebuild-parent-xr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hyperlink" Target="https://www.xoserve.com/change/change-proposals/xrn-5298-h100-fife-project-phase-1-initial-assessmen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https://www.xoserve.com/change/change-packs/3108-rt-po-change-pack-november-2022-extraordinary"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hyperlink" Target="https://www.xoserve.com/change/change-proposals/xrn-5573-updates-to-the-priority-consumer-process-as-designated-by-the-secretary-of-state-for-business-energy-and-industrial-strategy-beis-urgent/"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xoserve.com/change/change-packs/3110-vo-po-change-pack-november-2022"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4.wmf"/><Relationship Id="rId5" Type="http://schemas.openxmlformats.org/officeDocument/2006/relationships/package" Target="../embeddings/Microsoft_Word_Document2.docx"/><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xoserve.com/change/change-proposals/xrn-5529-unc-derogation-process-mod-0800/" TargetMode="External"/><Relationship Id="rId2" Type="http://schemas.openxmlformats.org/officeDocument/2006/relationships/hyperlink" Target="https://www.gasgovernance.co.uk/0800"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www.gasgovernance.co.uk/DSC-Documents" TargetMode="External"/><Relationship Id="rId2" Type="http://schemas.openxmlformats.org/officeDocument/2006/relationships/hyperlink" Target="mailto:box.xoserve.decarbonisation@xoserv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hyperlink" Target="https://umbraco.xoserve.com/media/43834/chmc-change-budget-december-2022-v1.xlsx" TargetMode="Externa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3" Type="http://schemas.openxmlformats.org/officeDocument/2006/relationships/hyperlink" Target="https://www.xoserve.com/products-services/data-products/contact-management-service-cms/cms-rebuild/"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xoserve.com/products-services/data-products/contact-management-service-cms/cms-rebuild-product/" TargetMode="External"/><Relationship Id="rId5" Type="http://schemas.openxmlformats.org/officeDocument/2006/relationships/hyperlink" Target="https://rise.articulate.com/share/dgQzl3ax38sN6oVrNCenQW1RKMFHStYO#/" TargetMode="External"/><Relationship Id="rId4" Type="http://schemas.openxmlformats.org/officeDocument/2006/relationships/hyperlink" Target="https://www.xoserve.com/products-services/data-products/contact-management-service-cm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10.xml"/><Relationship Id="rId4" Type="http://schemas.openxmlformats.org/officeDocument/2006/relationships/image" Target="../media/image11.sv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www.xoserve.com/change/change-proposals/xrn-5561-reform-of-gas-demand-side-response-dsr-arrangements-modification-0822/" TargetMode="External"/><Relationship Id="rId13" Type="http://schemas.openxmlformats.org/officeDocument/2006/relationships/hyperlink" Target="https://www.xoserve.com/change/change-proposals/xrn-4978-notification-of-rolling-aq-value-following-transfer-of-ownership-between-m-5-and-m/" TargetMode="External"/><Relationship Id="rId3" Type="http://schemas.openxmlformats.org/officeDocument/2006/relationships/hyperlink" Target="https://www.xoserve.com/change/change-proposals/xrn-5515-hydeploy-close-down/" TargetMode="External"/><Relationship Id="rId7" Type="http://schemas.openxmlformats.org/officeDocument/2006/relationships/hyperlink" Target="https://www.xoserve.com/change/change-proposals/xrn-5469-increasing-the-frequency-of-fsg-payments/" TargetMode="External"/><Relationship Id="rId12" Type="http://schemas.openxmlformats.org/officeDocument/2006/relationships/hyperlink" Target="https://www.xoserve.com/change/change-proposals/xrn-4900-biomethane-sites-with-reduced-propane-injection/" TargetMode="External"/><Relationship Id="rId17" Type="http://schemas.openxmlformats.org/officeDocument/2006/relationships/hyperlink" Target="https://www.xoserve.com/change/change-proposals/xrn-5298-h100-fife-project-phase-1-initial-assessment/" TargetMode="External"/><Relationship Id="rId2" Type="http://schemas.openxmlformats.org/officeDocument/2006/relationships/notesSlide" Target="../notesSlides/notesSlide1.xml"/><Relationship Id="rId16" Type="http://schemas.openxmlformats.org/officeDocument/2006/relationships/hyperlink" Target="https://www.xoserve.com/change/change-proposals/xrn-4992-modification-0687-creation-of-new-charge-to-recover-last-resort-supply-payments/"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565-appointment-of-cdsp-as-the-scheme-administrator-for-the-energy-price-guarantee-epg-for-domestic-gas-consumers-gas-unc0824/" TargetMode="External"/><Relationship Id="rId11" Type="http://schemas.openxmlformats.org/officeDocument/2006/relationships/hyperlink" Target="https://www.xoserve.com/change/change-proposals/xrn-5541-amendment-to-the-uig-additional-national-data-reporting/" TargetMode="External"/><Relationship Id="rId5" Type="http://schemas.openxmlformats.org/officeDocument/2006/relationships/hyperlink" Target="https://www.xoserve.com/change/change-proposals/xrn-5529-unc-derogation-process-mod-0800/" TargetMode="External"/><Relationship Id="rId15" Type="http://schemas.openxmlformats.org/officeDocument/2006/relationships/hyperlink" Target="https://www.xoserve.com/change/change-proposals/xrn-4989-online-end-to-end-credit-interest-process-defect-1063/" TargetMode="External"/><Relationship Id="rId10" Type="http://schemas.openxmlformats.org/officeDocument/2006/relationships/hyperlink" Target="https://www.xoserve.com/change/change-proposals/xrn-4713-actual-read-following-estimated-transfer-read-calculating-aq-of-1-linked-to-xrn4690/" TargetMode="External"/><Relationship Id="rId4" Type="http://schemas.openxmlformats.org/officeDocument/2006/relationships/hyperlink" Target="https://www.xoserve.com/change/change-proposals/xrn-5231-provision-of-a-fwacv-service/" TargetMode="External"/><Relationship Id="rId9" Type="http://schemas.openxmlformats.org/officeDocument/2006/relationships/hyperlink" Target="https://www.xoserve.com/change/change-proposals/xrn-5236-reporting-valid-confirmed-theft-of-gas-into-central-systems-modification-0734/" TargetMode="External"/><Relationship Id="rId14" Type="http://schemas.openxmlformats.org/officeDocument/2006/relationships/hyperlink" Target="https://www.xoserve.com/change/change-proposals/xrn-4990-transfer-of-sites-with-low-read-submission-performance-from-class-2-and-3-into-class-4-mod0664/"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8" Type="http://schemas.openxmlformats.org/officeDocument/2006/relationships/hyperlink" Target="https://www.xoserve.com/change/change-proposals/xrn-5482-replacement-of-reads-associated-to-a-meter-asset-technical-details-change-or-update-rgma/" TargetMode="External"/><Relationship Id="rId3" Type="http://schemas.openxmlformats.org/officeDocument/2006/relationships/hyperlink" Target="https://www.xoserve.com/change/change-proposals/xrn-5379-class-1-read-service-procurement-exercise-mod-0710/" TargetMode="External"/><Relationship Id="rId7" Type="http://schemas.openxmlformats.org/officeDocument/2006/relationships/hyperlink" Target="https://www.xoserve.com/change/change-proposals/xrn-5186-modification-0701-aligning-capacity-booking-under-the-unc-and-arrangements-set-out-in-relevant-nexas/"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hyperlink" Target="https://www.xoserve.com/change/change-proposals/xrn-5091-deferral-of-creation-of-class-change-reads-at-transfer-of-ownership/" TargetMode="External"/><Relationship Id="rId5" Type="http://schemas.openxmlformats.org/officeDocument/2006/relationships/hyperlink" Target="https://www.xoserve.com/change/change-proposals/xrn-5472-creation-of-a-uk-link-api-to-consume-daily-weather-data-for-demand-estimation-processes/" TargetMode="External"/><Relationship Id="rId4" Type="http://schemas.openxmlformats.org/officeDocument/2006/relationships/hyperlink" Target="https://www.xoserve.com/change/change-proposals/xrn-5143-discharge-of-cadent-wwu-and-ngn-ndm-sampling-obligations-by-the-cdsp/" TargetMode="External"/></Relationships>
</file>

<file path=ppt/slides/_rels/slide8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3.xml"/><Relationship Id="rId4" Type="http://schemas.openxmlformats.org/officeDocument/2006/relationships/image" Target="../media/image15.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8" Type="http://schemas.openxmlformats.org/officeDocument/2006/relationships/hyperlink" Target="https://recportal.co.uk/group/guest/-/whole-current-wc-/current-transformer-ct-certificates" TargetMode="External"/><Relationship Id="rId13" Type="http://schemas.openxmlformats.org/officeDocument/2006/relationships/hyperlink" Target="https://recportal.co.uk/group/guest/-/commissioning-of-works-using-shared-meter-operator-services-by-the-crowded-meter-room-co-ordinator-cmrc-" TargetMode="External"/><Relationship Id="rId3" Type="http://schemas.openxmlformats.org/officeDocument/2006/relationships/hyperlink" Target="https://recportal.co.uk/group/guest/-/new-meter-types-for-auxiliary-proportional-controllers-acp-?p_l_back_url=%2Fsearch%3Fp_l_back_url%3D%252Fsearch%253Fq%253DR0025%26q%3DR0010" TargetMode="External"/><Relationship Id="rId7" Type="http://schemas.openxmlformats.org/officeDocument/2006/relationships/hyperlink" Target="https://recportal.co.uk/group/guest/-/amendment-to-rec-data-access-matrix" TargetMode="External"/><Relationship Id="rId12" Type="http://schemas.openxmlformats.org/officeDocument/2006/relationships/hyperlink" Target="https://recportal.co.uk/group/guest/-/css-switch-synchronisation-to-erda-at-securedactive" TargetMode="External"/><Relationship Id="rId2" Type="http://schemas.openxmlformats.org/officeDocument/2006/relationships/hyperlink" Target="https://recportal.co.uk/group/guest/-/introduction-of-sdep-and-ees-user-maintenance-api-ecoes-change-" TargetMode="External"/><Relationship Id="rId1" Type="http://schemas.openxmlformats.org/officeDocument/2006/relationships/slideLayout" Target="../slideLayouts/slideLayout6.xml"/><Relationship Id="rId6" Type="http://schemas.openxmlformats.org/officeDocument/2006/relationships/hyperlink" Target="https://recportal.co.uk/group/guest/change-register?p_p_id=com_liferay_asset_publisher_web_portlet_AssetPublisherPortlet_INSTANCE_ShT27DMdA5jY&amp;p_p_lifecycle=0&amp;p_p_state=normal&amp;p_p_mode=view&amp;_com_liferay_asset_publisher_web_portlet_AssetPublisherPortlet_INSTANCE_ShT27DMdA5jY_delta=10&amp;p_r_p_resetCur=false&amp;_com_liferay_asset_publisher_web_portlet_AssetPublisherPortlet_INSTANCE_ShT27DMdA5jY_cur=7" TargetMode="External"/><Relationship Id="rId11" Type="http://schemas.openxmlformats.org/officeDocument/2006/relationships/hyperlink" Target="https://recportal.co.uk/group/guest/-/new-registration-data-items-and-processes-to-support-the-transition-to-market-wide-half-hourly-settlement-mhhs-?p_l_back_url=%2Fsearch%3Fp_l_back_url%3D%252Fsearch%253Fp_l_back_url%253D%25252Fsearch%25253Fq%25253DR0030%2526q%253DR0031%26q%3DR0032" TargetMode="External"/><Relationship Id="rId5" Type="http://schemas.openxmlformats.org/officeDocument/2006/relationships/hyperlink" Target="https://recportal.co.uk/group/guest/-/invalid-requests-for-site-technical-details" TargetMode="External"/><Relationship Id="rId10" Type="http://schemas.openxmlformats.org/officeDocument/2006/relationships/hyperlink" Target="https://recportal.co.uk/group/guest/-/dno-lv-ct-commissioning-trigger-points-timescales?p_l_back_url=%2Fsearch%3Fp_l_back_url%3D%252Fsearch%253Fq%253DR0030%26q%3DR0031" TargetMode="External"/><Relationship Id="rId4" Type="http://schemas.openxmlformats.org/officeDocument/2006/relationships/hyperlink" Target="https://recportal.co.uk/group/guest/-/reporting-of-additional-emr-backing-data-to-suppliers?p_l_back_url=%2Fsearch%3Fp_l_back_url%3D%252Fsearch%253Fp_l_back_url%253D%25252Fsearch%25253Fq%25253DR0025%2526q%253DR0010%26q%3DR0011" TargetMode="External"/><Relationship Id="rId9" Type="http://schemas.openxmlformats.org/officeDocument/2006/relationships/hyperlink" Target="https://recportal.co.uk/group/guest/-/minimum-identification-requirements-in-the-meter-operation-code-of-practice." TargetMode="External"/><Relationship Id="rId14" Type="http://schemas.openxmlformats.org/officeDocument/2006/relationships/hyperlink" Target="https://recportal.co.uk/group/guest/-/mhhs-programme-changes-required-to-central-switching-service"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recportal.co.uk/group/guest/-/inclusion-of-new-dno-mastered-smrs-data-items-in-the-ees." TargetMode="External"/><Relationship Id="rId13" Type="http://schemas.openxmlformats.org/officeDocument/2006/relationships/hyperlink" Target="https://recportal.co.uk/group/guest/-/addition-of-previous-mem-to-the-ees-api" TargetMode="External"/><Relationship Id="rId3" Type="http://schemas.openxmlformats.org/officeDocument/2006/relationships/hyperlink" Target="https://recportal.co.uk/group/guest/-/ees-access-for-virtual-lead-parties" TargetMode="External"/><Relationship Id="rId7" Type="http://schemas.openxmlformats.org/officeDocument/2006/relationships/hyperlink" Target="https://recportal.co.uk/group/guest/-/registration-of-smart-export-guarantee-seg-sites" TargetMode="External"/><Relationship Id="rId12" Type="http://schemas.openxmlformats.org/officeDocument/2006/relationships/hyperlink" Target="https://recportal.co.uk/group/guest/-/emr-settlement-limited-additional-access-to-ecoes.?p_l_back_url=%2Fsearch%3Fq%3DR0078" TargetMode="External"/><Relationship Id="rId2" Type="http://schemas.openxmlformats.org/officeDocument/2006/relationships/hyperlink" Target="https://recportal.co.uk/group/guest/-/24/7-emergency-metering-service" TargetMode="External"/><Relationship Id="rId1" Type="http://schemas.openxmlformats.org/officeDocument/2006/relationships/slideLayout" Target="../slideLayouts/slideLayout6.xml"/><Relationship Id="rId6" Type="http://schemas.openxmlformats.org/officeDocument/2006/relationships/hyperlink" Target="https://recportal.co.uk/group/guest/-/creating-a-meter-operator-agent-and-mocop-installer" TargetMode="External"/><Relationship Id="rId11" Type="http://schemas.openxmlformats.org/officeDocument/2006/relationships/hyperlink" Target="https://recportal.co.uk/group/guest/-/resolution-of-field-name-discrepancies-returned-from-the-searchaddress-method-within-the-ees-api-and-updates-to-ees-interface-specification.?p_l_back_url=%2Fsearch%3Fq%3DR0077" TargetMode="External"/><Relationship Id="rId5" Type="http://schemas.openxmlformats.org/officeDocument/2006/relationships/hyperlink" Target="https://recportal.co.uk/group/guest/-/removal-of-erda-meteringpointenergyflow-change-restriction" TargetMode="External"/><Relationship Id="rId10" Type="http://schemas.openxmlformats.org/officeDocument/2006/relationships/hyperlink" Target="https://recportal.co.uk/group/guest/-/dnos-notifying-suppliers-about-crossed-meters?p_l_back_url=%2Fsearch%3Fq%3DR0076" TargetMode="External"/><Relationship Id="rId4" Type="http://schemas.openxmlformats.org/officeDocument/2006/relationships/hyperlink" Target="https://recportal.co.uk/group/guest/-/erds-service-definition-timezone-correction" TargetMode="External"/><Relationship Id="rId9" Type="http://schemas.openxmlformats.org/officeDocument/2006/relationships/hyperlink" Target="https://recportal.co.uk/group/guest/-/introduction-of-a-new-meter-asset-condition-code" TargetMode="External"/><Relationship Id="rId14" Type="http://schemas.openxmlformats.org/officeDocument/2006/relationships/hyperlink" Target="https://recportal.co.uk/group/guest/-/mhhs-supply-number-consultation?p_l_back_url=%2Fsearch%3Fp_l_back_url%3D%252Fsearch%253Fp_l_back_url%253D%25252Fsearch%25253Fp_l_back_url%25253D%2525252Fsearch%2525253Fp_l_back_url%2525253D%252525252Fsearch%252525253Fp_l_back_url%252525253D%25252525252Fsearch%25252525253Fp_l_back_url%25252525253D%2525252525252Fsearch%2525252525253Fp_l_back_url%2525252525253D%252525252525252Fsearch%252525252525253Fp_l_back_url%252525252525253D%25252525252525252Fsearch%25252525252525253Fp_l_back_url%25252525252525253D%2525252525252525252Fsearch%2525252525252525253Fp_l_back_url%2525252525252525253D%252525252525252525252Fsearch%252525252525252525253Fq%252525252525252525253DR0030%25252525252525252526q%2525252525252525253DR0025%252525252525252526q%25252525252525253DR0016%2525252525252526q%252525252525253DR0052%25252525252526q%2525252525253DR0055%252525252526q%25252525253DR0067%2525252526q%252525253DR0070%25252526q%2525253DR0074%252526q%25253DR0080%2526q%253DR0081%26q%3DMHHS%2BSupply%2BNumber%2BConsultation" TargetMode="External"/></Relationships>
</file>

<file path=ppt/slides/_rels/slide8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8" Type="http://schemas.openxmlformats.org/officeDocument/2006/relationships/hyperlink" Target="https://www.xoserve.com/change/change-proposals/xrn-5547-updating-the-comprehensive-invoice-master-list-and-inv-template/" TargetMode="External"/><Relationship Id="rId13" Type="http://schemas.openxmlformats.org/officeDocument/2006/relationships/hyperlink" Target="https://www.xoserve.com/change/change-proposals/xrn-5584-procurement-of-climate-change-methodology-for-demand-estimation-purposes/" TargetMode="External"/><Relationship Id="rId3" Type="http://schemas.openxmlformats.org/officeDocument/2006/relationships/hyperlink" Target="https://www.xoserve.com/change/change-proposals/xrn5454-supplier-of-last-resort-solr-reporting-suite/" TargetMode="External"/><Relationship Id="rId7" Type="http://schemas.openxmlformats.org/officeDocument/2006/relationships/hyperlink" Target="https://www.xoserve.com/change/change-proposals/xrn-5546-resolution-of-address-interactions-between-dcc-and-cdsp/" TargetMode="External"/><Relationship Id="rId12" Type="http://schemas.openxmlformats.org/officeDocument/2006/relationships/hyperlink" Target="https://www.xoserve.com/change/change-proposals/xrn-5573-updates-to-the-priority-consumer-process-as-designated-by-the-secretary-of-state-for-business-energy-and-industrial-strategy-beis-urgent/" TargetMode="External"/><Relationship Id="rId2" Type="http://schemas.openxmlformats.org/officeDocument/2006/relationships/hyperlink" Target="https://www.xoserve.com/change/change-proposals/xrn5316-rejecting-a-replacement-read-with-a-pre-line-in-the-sand-lis-read-date/" TargetMode="External"/><Relationship Id="rId1" Type="http://schemas.openxmlformats.org/officeDocument/2006/relationships/slideLayout" Target="../slideLayouts/slideLayout14.xml"/><Relationship Id="rId6" Type="http://schemas.openxmlformats.org/officeDocument/2006/relationships/hyperlink" Target="https://www.xoserve.com/change/change-proposals/xrn-5545-hydrogen-trial-visualisation-dashboard/" TargetMode="External"/><Relationship Id="rId11" Type="http://schemas.openxmlformats.org/officeDocument/2006/relationships/hyperlink" Target="https://www.xoserve.com/change/change-proposals/xrn-5569-contact-data-provision-for-igt-customers/" TargetMode="External"/><Relationship Id="rId5" Type="http://schemas.openxmlformats.org/officeDocument/2006/relationships/hyperlink" Target="https://www.xoserve.com/change/change-proposals/xrn-5535-processing-of-css-switch-requests-received-in-time-period-5/" TargetMode="External"/><Relationship Id="rId10" Type="http://schemas.openxmlformats.org/officeDocument/2006/relationships/hyperlink" Target="https://www.xoserve.com/change/change-proposals/xrn-5567-implementation-of-resend-functionality-for-messages-from-css-to-grda-rec-cp-r0067/" TargetMode="External"/><Relationship Id="rId4" Type="http://schemas.openxmlformats.org/officeDocument/2006/relationships/hyperlink" Target="https://www.xoserve.com/change/change-proposals/xrn-5531-hydrogen-village-trial/" TargetMode="External"/><Relationship Id="rId9" Type="http://schemas.openxmlformats.org/officeDocument/2006/relationships/hyperlink" Target="https://www.xoserve.com/change/change-proposals/xrn-5555-amend-existing-large-load-site-reporting/" TargetMode="External"/><Relationship Id="rId14" Type="http://schemas.openxmlformats.org/officeDocument/2006/relationships/hyperlink" Target="https://www.xoserve.com/change/change-proposals/xrn-5585-flow-weighted-average-calorific-value-phase-2-service-improvement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a:t>Change Management Committee  </a:t>
            </a:r>
          </a:p>
        </p:txBody>
      </p:sp>
      <p:sp>
        <p:nvSpPr>
          <p:cNvPr id="3" name="Subtitle 2"/>
          <p:cNvSpPr>
            <a:spLocks noGrp="1"/>
          </p:cNvSpPr>
          <p:nvPr>
            <p:ph type="subTitle" idx="1"/>
          </p:nvPr>
        </p:nvSpPr>
        <p:spPr/>
        <p:txBody>
          <a:bodyPr vert="horz" lIns="91440" tIns="45720" rIns="91440" bIns="45720" rtlCol="0" anchor="t">
            <a:normAutofit/>
          </a:bodyPr>
          <a:lstStyle/>
          <a:p>
            <a:r>
              <a:rPr lang="en-GB">
                <a:latin typeface="Arial"/>
                <a:cs typeface="Arial"/>
              </a:rPr>
              <a:t> December 2022</a:t>
            </a:r>
            <a:endParaRPr lang="en-GB"/>
          </a:p>
        </p:txBody>
      </p:sp>
    </p:spTree>
    <p:extLst>
      <p:ext uri="{BB962C8B-B14F-4D97-AF65-F5344CB8AC3E}">
        <p14:creationId xmlns:p14="http://schemas.microsoft.com/office/powerpoint/2010/main" val="3653749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B738D59-151C-45B1-B664-B9E1132CA4D9}"/>
              </a:ext>
            </a:extLst>
          </p:cNvPr>
          <p:cNvGraphicFramePr>
            <a:graphicFrameLocks noGrp="1"/>
          </p:cNvGraphicFramePr>
          <p:nvPr>
            <p:ph idx="1"/>
          </p:nvPr>
        </p:nvGraphicFramePr>
        <p:xfrm>
          <a:off x="63612" y="433891"/>
          <a:ext cx="9016776" cy="3041888"/>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2275419473"/>
                    </a:ext>
                  </a:extLst>
                </a:gridCol>
                <a:gridCol w="2500828">
                  <a:extLst>
                    <a:ext uri="{9D8B030D-6E8A-4147-A177-3AD203B41FA5}">
                      <a16:colId xmlns:a16="http://schemas.microsoft.com/office/drawing/2014/main" val="1591318838"/>
                    </a:ext>
                  </a:extLst>
                </a:gridCol>
                <a:gridCol w="769485">
                  <a:extLst>
                    <a:ext uri="{9D8B030D-6E8A-4147-A177-3AD203B41FA5}">
                      <a16:colId xmlns:a16="http://schemas.microsoft.com/office/drawing/2014/main" val="1195572633"/>
                    </a:ext>
                  </a:extLst>
                </a:gridCol>
                <a:gridCol w="769485">
                  <a:extLst>
                    <a:ext uri="{9D8B030D-6E8A-4147-A177-3AD203B41FA5}">
                      <a16:colId xmlns:a16="http://schemas.microsoft.com/office/drawing/2014/main" val="3980059432"/>
                    </a:ext>
                  </a:extLst>
                </a:gridCol>
                <a:gridCol w="746409">
                  <a:extLst>
                    <a:ext uri="{9D8B030D-6E8A-4147-A177-3AD203B41FA5}">
                      <a16:colId xmlns:a16="http://schemas.microsoft.com/office/drawing/2014/main" val="3979732778"/>
                    </a:ext>
                  </a:extLst>
                </a:gridCol>
                <a:gridCol w="746409">
                  <a:extLst>
                    <a:ext uri="{9D8B030D-6E8A-4147-A177-3AD203B41FA5}">
                      <a16:colId xmlns:a16="http://schemas.microsoft.com/office/drawing/2014/main" val="3134480581"/>
                    </a:ext>
                  </a:extLst>
                </a:gridCol>
                <a:gridCol w="1147088">
                  <a:extLst>
                    <a:ext uri="{9D8B030D-6E8A-4147-A177-3AD203B41FA5}">
                      <a16:colId xmlns:a16="http://schemas.microsoft.com/office/drawing/2014/main" val="4044127467"/>
                    </a:ext>
                  </a:extLst>
                </a:gridCol>
                <a:gridCol w="932009">
                  <a:extLst>
                    <a:ext uri="{9D8B030D-6E8A-4147-A177-3AD203B41FA5}">
                      <a16:colId xmlns:a16="http://schemas.microsoft.com/office/drawing/2014/main" val="3927855727"/>
                    </a:ext>
                  </a:extLst>
                </a:gridCol>
                <a:gridCol w="932009">
                  <a:extLst>
                    <a:ext uri="{9D8B030D-6E8A-4147-A177-3AD203B41FA5}">
                      <a16:colId xmlns:a16="http://schemas.microsoft.com/office/drawing/2014/main" val="4173446937"/>
                    </a:ext>
                  </a:extLst>
                </a:gridCol>
              </a:tblGrid>
              <a:tr h="430013">
                <a:tc>
                  <a:txBody>
                    <a:bodyPr/>
                    <a:lstStyle/>
                    <a:p>
                      <a:r>
                        <a:rPr lang="en-GB" sz="900"/>
                        <a:t>XRN</a:t>
                      </a:r>
                    </a:p>
                  </a:txBody>
                  <a:tcPr anchor="ctr"/>
                </a:tc>
                <a:tc>
                  <a:txBody>
                    <a:bodyPr/>
                    <a:lstStyle/>
                    <a:p>
                      <a:r>
                        <a:rPr lang="en-GB" sz="900"/>
                        <a:t>Change Title </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75786245"/>
                  </a:ext>
                </a:extLst>
              </a:tr>
              <a:tr h="288032">
                <a:tc>
                  <a:txBody>
                    <a:bodyPr/>
                    <a:lstStyle/>
                    <a:p>
                      <a:pPr algn="ctr"/>
                      <a:r>
                        <a:rPr lang="en-GB" sz="800" b="1">
                          <a:hlinkClick r:id="rId2"/>
                        </a:rPr>
                        <a:t>4914</a:t>
                      </a:r>
                      <a:endParaRPr lang="en-GB" sz="800" b="1"/>
                    </a:p>
                  </a:txBody>
                  <a:tcPr anchor="ctr">
                    <a:solidFill>
                      <a:schemeClr val="bg2">
                        <a:lumMod val="75000"/>
                      </a:schemeClr>
                    </a:solidFill>
                  </a:tcPr>
                </a:tc>
                <a:tc>
                  <a:txBody>
                    <a:bodyPr/>
                    <a:lstStyle/>
                    <a:p>
                      <a:r>
                        <a:rPr lang="en-GB" sz="900" b="1"/>
                        <a:t>*</a:t>
                      </a:r>
                      <a:r>
                        <a:rPr lang="en-GB" sz="750" b="1"/>
                        <a:t>Mod0651 – Retrospective Data Update Provisions*</a:t>
                      </a:r>
                    </a:p>
                  </a:txBody>
                  <a:tcPr anchor="ctr">
                    <a:solidFill>
                      <a:schemeClr val="bg2">
                        <a:lumMod val="75000"/>
                      </a:schemeClr>
                    </a:solidFill>
                  </a:tcPr>
                </a:tc>
                <a:tc>
                  <a:txBody>
                    <a:bodyPr/>
                    <a:lstStyle/>
                    <a:p>
                      <a:r>
                        <a:rPr lang="en-GB" sz="700" b="1"/>
                        <a:t>Cadent</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£1.8m – £2.4m</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Major</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219710757"/>
                  </a:ext>
                </a:extLst>
              </a:tr>
              <a:tr h="285997">
                <a:tc>
                  <a:txBody>
                    <a:bodyPr/>
                    <a:lstStyle/>
                    <a:p>
                      <a:pPr algn="ctr"/>
                      <a:r>
                        <a:rPr lang="en-GB" sz="800" b="1">
                          <a:hlinkClick r:id="rId3"/>
                        </a:rPr>
                        <a:t>5144</a:t>
                      </a:r>
                      <a:endParaRPr lang="en-GB" sz="800" b="1"/>
                    </a:p>
                  </a:txBody>
                  <a:tcPr anchor="ctr">
                    <a:solidFill>
                      <a:schemeClr val="bg2">
                        <a:lumMod val="75000"/>
                      </a:schemeClr>
                    </a:solidFill>
                  </a:tcPr>
                </a:tc>
                <a:tc>
                  <a:txBody>
                    <a:bodyPr/>
                    <a:lstStyle/>
                    <a:p>
                      <a:r>
                        <a:rPr lang="en-US" sz="700" b="1"/>
                        <a:t>Enabling Re-assignment of Supplier Short Codes to Implement Supplier of Last Resort Directions</a:t>
                      </a:r>
                      <a:endParaRPr lang="en-GB" sz="700" b="1"/>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188139813"/>
                  </a:ext>
                </a:extLst>
              </a:tr>
              <a:tr h="285997">
                <a:tc>
                  <a:txBody>
                    <a:bodyPr/>
                    <a:lstStyle/>
                    <a:p>
                      <a:pPr algn="ctr"/>
                      <a:r>
                        <a:rPr lang="en-GB" sz="800" b="1">
                          <a:hlinkClick r:id="rId4"/>
                        </a:rPr>
                        <a:t>5187</a:t>
                      </a:r>
                      <a:endParaRPr lang="en-GB" sz="800" b="1"/>
                    </a:p>
                  </a:txBody>
                  <a:tcPr anchor="ctr">
                    <a:solidFill>
                      <a:schemeClr val="bg2">
                        <a:lumMod val="75000"/>
                      </a:schemeClr>
                    </a:solidFill>
                  </a:tcPr>
                </a:tc>
                <a:tc>
                  <a:txBody>
                    <a:bodyPr/>
                    <a:lstStyle/>
                    <a:p>
                      <a:r>
                        <a:rPr lang="en-GB" sz="700" b="1"/>
                        <a:t>MOD0696 - Addressing inequities between Capacity booking under the UNC and arrangements set out in relevant NExAs</a:t>
                      </a:r>
                    </a:p>
                  </a:txBody>
                  <a:tcPr anchor="ctr">
                    <a:solidFill>
                      <a:schemeClr val="bg2">
                        <a:lumMod val="75000"/>
                      </a:schemeClr>
                    </a:solidFill>
                  </a:tcPr>
                </a:tc>
                <a:tc>
                  <a:txBody>
                    <a:bodyPr/>
                    <a:lstStyle/>
                    <a:p>
                      <a:r>
                        <a:rPr lang="en-GB" sz="700" b="1"/>
                        <a:t>Gazprom</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r>
                        <a:rPr lang="en-GB" sz="700" b="1"/>
                        <a:t>Tbc </a:t>
                      </a:r>
                    </a:p>
                  </a:txBody>
                  <a:tcPr anchor="ctr">
                    <a:solidFill>
                      <a:schemeClr val="bg2">
                        <a:lumMod val="75000"/>
                      </a:schemeClr>
                    </a:solidFill>
                  </a:tcPr>
                </a:tc>
                <a:tc>
                  <a:txBody>
                    <a:bodyPr/>
                    <a:lstStyle/>
                    <a:p>
                      <a:r>
                        <a:rPr lang="en-GB" sz="700" b="1"/>
                        <a:t>N/A</a:t>
                      </a:r>
                    </a:p>
                  </a:txBody>
                  <a:tcPr anchor="ctr">
                    <a:solidFill>
                      <a:schemeClr val="bg2">
                        <a:lumMod val="75000"/>
                      </a:schemeClr>
                    </a:solidFill>
                  </a:tcPr>
                </a:tc>
                <a:extLst>
                  <a:ext uri="{0D108BD9-81ED-4DB2-BD59-A6C34878D82A}">
                    <a16:rowId xmlns:a16="http://schemas.microsoft.com/office/drawing/2014/main" val="171027236"/>
                  </a:ext>
                </a:extLst>
              </a:tr>
              <a:tr h="334888">
                <a:tc>
                  <a:txBody>
                    <a:bodyPr/>
                    <a:lstStyle/>
                    <a:p>
                      <a:pPr algn="ctr"/>
                      <a:r>
                        <a:rPr lang="en-GB" sz="800" b="1">
                          <a:hlinkClick r:id="rId5"/>
                        </a:rPr>
                        <a:t>5345</a:t>
                      </a:r>
                      <a:endParaRPr lang="en-GB" sz="800" b="1"/>
                    </a:p>
                  </a:txBody>
                  <a:tcPr anchor="ctr">
                    <a:solidFill>
                      <a:schemeClr val="bg2">
                        <a:lumMod val="75000"/>
                      </a:schemeClr>
                    </a:solidFill>
                  </a:tcPr>
                </a:tc>
                <a:tc>
                  <a:txBody>
                    <a:bodyPr/>
                    <a:lstStyle/>
                    <a:p>
                      <a:r>
                        <a:rPr lang="en-US" sz="700" b="1"/>
                        <a:t>Deferral of creation of Class change reads for DM to NDM and NDM to DM sites at Transfer </a:t>
                      </a:r>
                      <a:endParaRPr lang="en-GB" sz="700" b="1"/>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Xoserve</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210505939"/>
                  </a:ext>
                </a:extLst>
              </a:tr>
              <a:tr h="272216">
                <a:tc>
                  <a:txBody>
                    <a:bodyPr/>
                    <a:lstStyle/>
                    <a:p>
                      <a:pPr algn="ctr"/>
                      <a:r>
                        <a:rPr lang="en-GB" sz="800" b="1">
                          <a:hlinkClick r:id="rId6"/>
                        </a:rPr>
                        <a:t>5453</a:t>
                      </a:r>
                      <a:endParaRPr lang="en-GB" sz="800" b="1"/>
                    </a:p>
                  </a:txBody>
                  <a:tcPr anchor="ctr">
                    <a:solidFill>
                      <a:schemeClr val="bg2">
                        <a:lumMod val="75000"/>
                      </a:schemeClr>
                    </a:solidFill>
                  </a:tcPr>
                </a:tc>
                <a:tc>
                  <a:txBody>
                    <a:bodyPr/>
                    <a:lstStyle/>
                    <a:p>
                      <a:r>
                        <a:rPr lang="en-GB" sz="700" b="1"/>
                        <a:t>GSOS 2, 3 &amp; 13 Payment Automation</a:t>
                      </a:r>
                    </a:p>
                  </a:txBody>
                  <a:tcPr anchor="ctr">
                    <a:solidFill>
                      <a:schemeClr val="bg2">
                        <a:lumMod val="75000"/>
                      </a:schemeClr>
                    </a:solidFill>
                  </a:tcPr>
                </a:tc>
                <a:tc>
                  <a:txBody>
                    <a:bodyPr/>
                    <a:lstStyle/>
                    <a:p>
                      <a:r>
                        <a:rPr lang="en-GB" sz="700" b="1"/>
                        <a:t>SGN</a:t>
                      </a:r>
                    </a:p>
                  </a:txBody>
                  <a:tcPr anchor="ctr">
                    <a:solidFill>
                      <a:schemeClr val="bg2">
                        <a:lumMod val="75000"/>
                      </a:schemeClr>
                    </a:solidFill>
                  </a:tcPr>
                </a:tc>
                <a:tc>
                  <a:txBody>
                    <a:bodyPr/>
                    <a:lstStyle/>
                    <a:p>
                      <a:r>
                        <a:rPr lang="en-GB" sz="700" b="1"/>
                        <a:t>Shipper </a:t>
                      </a:r>
                    </a:p>
                    <a:p>
                      <a:r>
                        <a:rPr lang="en-GB" sz="700" b="1"/>
                        <a:t>DN</a:t>
                      </a:r>
                    </a:p>
                  </a:txBody>
                  <a:tcPr anchor="ctr">
                    <a:solidFill>
                      <a:schemeClr val="bg2">
                        <a:lumMod val="75000"/>
                      </a:schemeClr>
                    </a:solidFill>
                  </a:tcPr>
                </a:tc>
                <a:tc>
                  <a:txBody>
                    <a:bodyPr/>
                    <a:lstStyle/>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1756185737"/>
                  </a:ext>
                </a:extLst>
              </a:tr>
              <a:tr h="274880">
                <a:tc>
                  <a:txBody>
                    <a:bodyPr/>
                    <a:lstStyle/>
                    <a:p>
                      <a:pPr algn="ctr"/>
                      <a:r>
                        <a:rPr lang="en-GB" sz="800" b="1">
                          <a:hlinkClick r:id="rId7"/>
                        </a:rPr>
                        <a:t>5471</a:t>
                      </a:r>
                      <a:endParaRPr lang="en-GB" sz="800" b="1"/>
                    </a:p>
                  </a:txBody>
                  <a:tcPr anchor="ctr">
                    <a:solidFill>
                      <a:schemeClr val="bg2">
                        <a:lumMod val="75000"/>
                      </a:schemeClr>
                    </a:solidFill>
                  </a:tcPr>
                </a:tc>
                <a:tc>
                  <a:txBody>
                    <a:bodyPr/>
                    <a:lstStyle/>
                    <a:p>
                      <a:r>
                        <a:rPr lang="en-GB" sz="700" b="1"/>
                        <a:t>DSC Core Customer Access to Data</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p>
                      <a:r>
                        <a:rPr lang="en-GB" sz="700" b="1"/>
                        <a:t>DN</a:t>
                      </a:r>
                    </a:p>
                    <a:p>
                      <a:r>
                        <a:rPr lang="en-GB" sz="700" b="1"/>
                        <a:t>IGT</a:t>
                      </a:r>
                    </a:p>
                  </a:txBody>
                  <a:tcPr anchor="ctr">
                    <a:solidFill>
                      <a:schemeClr val="bg2">
                        <a:lumMod val="75000"/>
                      </a:schemeClr>
                    </a:solidFill>
                  </a:tcPr>
                </a:tc>
                <a:tc>
                  <a:txBody>
                    <a:bodyPr/>
                    <a:lstStyle/>
                    <a:p>
                      <a:r>
                        <a:rPr lang="en-GB" sz="700" b="1"/>
                        <a:t>IGT</a:t>
                      </a:r>
                    </a:p>
                    <a:p>
                      <a:r>
                        <a:rPr lang="en-GB" sz="700" b="1"/>
                        <a:t>Shipper</a:t>
                      </a:r>
                    </a:p>
                    <a:p>
                      <a:r>
                        <a:rPr lang="en-GB" sz="700" b="1"/>
                        <a:t>DN</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728929541"/>
                  </a:ext>
                </a:extLst>
              </a:tr>
              <a:tr h="360040">
                <a:tc>
                  <a:txBody>
                    <a:bodyPr/>
                    <a:lstStyle/>
                    <a:p>
                      <a:pPr algn="ctr"/>
                      <a:r>
                        <a:rPr lang="en-GB" sz="800" b="1">
                          <a:hlinkClick r:id="rId8"/>
                        </a:rPr>
                        <a:t>5473</a:t>
                      </a:r>
                      <a:endParaRPr lang="en-GB" sz="800" b="1"/>
                    </a:p>
                  </a:txBody>
                  <a:tcPr anchor="ctr">
                    <a:solidFill>
                      <a:schemeClr val="bg2">
                        <a:lumMod val="75000"/>
                      </a:schemeClr>
                    </a:solidFill>
                  </a:tcPr>
                </a:tc>
                <a:tc>
                  <a:txBody>
                    <a:bodyPr/>
                    <a:lstStyle/>
                    <a:p>
                      <a:r>
                        <a:rPr lang="en-GB" sz="700" b="1"/>
                        <a:t>Meter Asset Details Proactive Management Service </a:t>
                      </a:r>
                    </a:p>
                  </a:txBody>
                  <a:tcPr anchor="ctr">
                    <a:solidFill>
                      <a:schemeClr val="bg2">
                        <a:lumMod val="75000"/>
                      </a:schemeClr>
                    </a:solidFill>
                  </a:tcPr>
                </a:tc>
                <a:tc>
                  <a:txBody>
                    <a:bodyPr/>
                    <a:lstStyle/>
                    <a:p>
                      <a:r>
                        <a:rPr lang="en-GB" sz="700" b="1"/>
                        <a:t>CDSP</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Shipper</a:t>
                      </a:r>
                    </a:p>
                  </a:txBody>
                  <a:tcPr anchor="ctr">
                    <a:solidFill>
                      <a:schemeClr val="bg2">
                        <a:lumMod val="75000"/>
                      </a:schemeClr>
                    </a:solidFill>
                  </a:tcPr>
                </a:tc>
                <a:tc>
                  <a:txBody>
                    <a:bodyPr/>
                    <a:lstStyle/>
                    <a:p>
                      <a:r>
                        <a:rPr lang="en-GB" sz="700" b="1"/>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bg2">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bg2">
                        <a:lumMod val="75000"/>
                      </a:schemeClr>
                    </a:solidFill>
                  </a:tcPr>
                </a:tc>
                <a:extLst>
                  <a:ext uri="{0D108BD9-81ED-4DB2-BD59-A6C34878D82A}">
                    <a16:rowId xmlns:a16="http://schemas.microsoft.com/office/drawing/2014/main" val="2909369830"/>
                  </a:ext>
                </a:extLst>
              </a:tr>
            </a:tbl>
          </a:graphicData>
        </a:graphic>
      </p:graphicFrame>
      <p:sp>
        <p:nvSpPr>
          <p:cNvPr id="5" name="Title 1">
            <a:extLst>
              <a:ext uri="{FF2B5EF4-FFF2-40B4-BE49-F238E27FC236}">
                <a16:creationId xmlns:a16="http://schemas.microsoft.com/office/drawing/2014/main" id="{313471BF-15C9-4F69-80B8-9D297D4C536E}"/>
              </a:ext>
            </a:extLst>
          </p:cNvPr>
          <p:cNvSpPr>
            <a:spLocks noGrp="1"/>
          </p:cNvSpPr>
          <p:nvPr>
            <p:ph type="title"/>
          </p:nvPr>
        </p:nvSpPr>
        <p:spPr>
          <a:xfrm>
            <a:off x="611560" y="20426"/>
            <a:ext cx="8229600" cy="434083"/>
          </a:xfrm>
        </p:spPr>
        <p:txBody>
          <a:bodyPr>
            <a:normAutofit/>
          </a:bodyPr>
          <a:lstStyle/>
          <a:p>
            <a:r>
              <a:rPr lang="en-GB" sz="2000">
                <a:latin typeface="Arial"/>
                <a:cs typeface="Arial"/>
              </a:rPr>
              <a:t>Change Backlog – On Hold Details</a:t>
            </a:r>
            <a:endParaRPr lang="en-GB" sz="2000"/>
          </a:p>
        </p:txBody>
      </p:sp>
      <p:sp>
        <p:nvSpPr>
          <p:cNvPr id="2" name="TextBox 1">
            <a:extLst>
              <a:ext uri="{FF2B5EF4-FFF2-40B4-BE49-F238E27FC236}">
                <a16:creationId xmlns:a16="http://schemas.microsoft.com/office/drawing/2014/main" id="{432E60B2-DC49-4D3E-8514-A558F65B570A}"/>
              </a:ext>
            </a:extLst>
          </p:cNvPr>
          <p:cNvSpPr txBox="1"/>
          <p:nvPr/>
        </p:nvSpPr>
        <p:spPr>
          <a:xfrm>
            <a:off x="83963" y="4689810"/>
            <a:ext cx="8396820"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a:t>
            </a:r>
            <a:r>
              <a:rPr kumimoji="0" lang="en-GB" sz="8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Mod0651 : 28.11.22 - Change Status remains on hold and will be reviewed on a monthly basis with </a:t>
            </a:r>
            <a:r>
              <a:rPr kumimoji="0" lang="en-GB" sz="800" b="1" i="0" u="none" strike="noStrike" kern="1200" cap="none" spc="0" normalizeH="0" baseline="0" noProof="0" err="1">
                <a:ln>
                  <a:noFill/>
                </a:ln>
                <a:solidFill>
                  <a:prstClr val="black"/>
                </a:solidFill>
                <a:effectLst/>
                <a:uLnTx/>
                <a:uFillTx/>
                <a:latin typeface="Arial" charset="0"/>
                <a:ea typeface="ＭＳ Ｐゴシック" pitchFamily="34" charset="-128"/>
                <a:cs typeface="+mn-cs"/>
              </a:rPr>
              <a:t>ChMC</a:t>
            </a:r>
            <a:r>
              <a:rPr kumimoji="0" lang="en-GB" sz="800" b="1" i="0" u="none" strike="noStrike" kern="1200" cap="none" spc="0" normalizeH="0" baseline="0" noProof="0">
                <a:ln>
                  <a:noFill/>
                </a:ln>
                <a:solidFill>
                  <a:prstClr val="black"/>
                </a:solidFill>
                <a:effectLst/>
                <a:uLnTx/>
                <a:uFillTx/>
                <a:latin typeface="Arial" charset="0"/>
                <a:ea typeface="ＭＳ Ｐゴシック" pitchFamily="34" charset="-128"/>
                <a:cs typeface="+mn-cs"/>
              </a:rPr>
              <a:t> – in line with request from UNCC </a:t>
            </a:r>
          </a:p>
        </p:txBody>
      </p:sp>
    </p:spTree>
    <p:extLst>
      <p:ext uri="{BB962C8B-B14F-4D97-AF65-F5344CB8AC3E}">
        <p14:creationId xmlns:p14="http://schemas.microsoft.com/office/powerpoint/2010/main" val="34649514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t>REC Change   </a:t>
            </a: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7</a:t>
            </a:r>
            <a:r>
              <a:rPr lang="en-GB" baseline="30000">
                <a:latin typeface="Arial"/>
                <a:cs typeface="Arial"/>
              </a:rPr>
              <a:t>th</a:t>
            </a:r>
            <a:r>
              <a:rPr lang="en-GB">
                <a:latin typeface="Arial"/>
                <a:cs typeface="Arial"/>
              </a:rPr>
              <a:t> December 2022</a:t>
            </a:r>
            <a:endParaRPr lang="en-GB"/>
          </a:p>
        </p:txBody>
      </p:sp>
    </p:spTree>
    <p:extLst>
      <p:ext uri="{BB962C8B-B14F-4D97-AF65-F5344CB8AC3E}">
        <p14:creationId xmlns:p14="http://schemas.microsoft.com/office/powerpoint/2010/main" val="2398315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A4F50-C3A8-447A-86DD-194FD7E20010}"/>
              </a:ext>
            </a:extLst>
          </p:cNvPr>
          <p:cNvSpPr>
            <a:spLocks noGrp="1"/>
          </p:cNvSpPr>
          <p:nvPr>
            <p:ph type="title"/>
          </p:nvPr>
        </p:nvSpPr>
        <p:spPr/>
        <p:txBody>
          <a:bodyPr/>
          <a:lstStyle/>
          <a:p>
            <a:r>
              <a:rPr lang="en-GB"/>
              <a:t>Introduction</a:t>
            </a:r>
          </a:p>
        </p:txBody>
      </p:sp>
      <p:sp>
        <p:nvSpPr>
          <p:cNvPr id="3" name="Content Placeholder 2">
            <a:extLst>
              <a:ext uri="{FF2B5EF4-FFF2-40B4-BE49-F238E27FC236}">
                <a16:creationId xmlns:a16="http://schemas.microsoft.com/office/drawing/2014/main" id="{0B85589B-786C-4948-887F-E4E01ED20321}"/>
              </a:ext>
            </a:extLst>
          </p:cNvPr>
          <p:cNvSpPr>
            <a:spLocks noGrp="1"/>
          </p:cNvSpPr>
          <p:nvPr>
            <p:ph idx="1"/>
          </p:nvPr>
        </p:nvSpPr>
        <p:spPr>
          <a:xfrm>
            <a:off x="457200" y="833158"/>
            <a:ext cx="8229600" cy="4013161"/>
          </a:xfrm>
        </p:spPr>
        <p:txBody>
          <a:bodyPr>
            <a:normAutofit fontScale="85000" lnSpcReduction="10000"/>
          </a:bodyPr>
          <a:lstStyle/>
          <a:p>
            <a:pPr marL="0" indent="0">
              <a:buNone/>
            </a:pPr>
            <a:r>
              <a:rPr lang="en-GB" sz="1800" b="1"/>
              <a:t>The following 5 slides have been included in this months ChMC pack to give you an overview of the ongoing REC Changes, we have broken these down into the following sections:</a:t>
            </a:r>
          </a:p>
          <a:p>
            <a:pPr marL="0" indent="0">
              <a:buNone/>
            </a:pPr>
            <a:endParaRPr lang="en-GB" sz="1800" b="1"/>
          </a:p>
          <a:p>
            <a:r>
              <a:rPr lang="en-GB" sz="1800"/>
              <a:t>In progress – we are currently progressing through the Change journey</a:t>
            </a:r>
          </a:p>
          <a:p>
            <a:r>
              <a:rPr lang="en-GB" sz="1800"/>
              <a:t>Under Prioritisation Review with Code Managers – due to workload/prioritisation</a:t>
            </a:r>
          </a:p>
          <a:p>
            <a:pPr marL="0" indent="0">
              <a:buNone/>
            </a:pPr>
            <a:endParaRPr lang="en-GB" sz="1800"/>
          </a:p>
          <a:p>
            <a:pPr marL="0" indent="0">
              <a:buNone/>
            </a:pPr>
            <a:r>
              <a:rPr lang="en-GB" sz="1800"/>
              <a:t>There are 2 additional slides showing all Electricity related Changes which we are monitoring for visibility, these have been included in the appendix</a:t>
            </a:r>
          </a:p>
          <a:p>
            <a:pPr marL="0" indent="0">
              <a:buNone/>
            </a:pPr>
            <a:endParaRPr lang="en-GB" sz="1800"/>
          </a:p>
          <a:p>
            <a:pPr marL="0" indent="0">
              <a:buNone/>
            </a:pPr>
            <a:r>
              <a:rPr lang="en-GB" sz="1800" b="1"/>
              <a:t>Note: In the New Year, we will be undertaking a review of all REC Change and as a result, will stop monitoring and remove from this pack any Changes that have no impact to Gas services. This will be largely, but not limited to Electricity Change. We will advise the Committee of which Changes we will be excluding.</a:t>
            </a:r>
          </a:p>
          <a:p>
            <a:endParaRPr lang="en-GB" sz="1800"/>
          </a:p>
          <a:p>
            <a:pPr marL="0" indent="0">
              <a:buNone/>
            </a:pPr>
            <a:r>
              <a:rPr lang="en-GB" sz="1800"/>
              <a:t>Further information on the Changes can be found on the </a:t>
            </a:r>
            <a:r>
              <a:rPr lang="en-GB" sz="1800">
                <a:hlinkClick r:id="rId2"/>
              </a:rPr>
              <a:t>REC Portal</a:t>
            </a:r>
            <a:endParaRPr lang="en-GB" sz="1800"/>
          </a:p>
          <a:p>
            <a:endParaRPr lang="en-GB" sz="2000"/>
          </a:p>
        </p:txBody>
      </p:sp>
    </p:spTree>
    <p:extLst>
      <p:ext uri="{BB962C8B-B14F-4D97-AF65-F5344CB8AC3E}">
        <p14:creationId xmlns:p14="http://schemas.microsoft.com/office/powerpoint/2010/main" val="29316243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lstStyle/>
          <a:p>
            <a:r>
              <a:rPr lang="en-GB"/>
              <a:t>Overview of REC Changes (high level)</a:t>
            </a:r>
          </a:p>
        </p:txBody>
      </p:sp>
      <p:graphicFrame>
        <p:nvGraphicFramePr>
          <p:cNvPr id="9" name="Content Placeholder 8">
            <a:extLst>
              <a:ext uri="{FF2B5EF4-FFF2-40B4-BE49-F238E27FC236}">
                <a16:creationId xmlns:a16="http://schemas.microsoft.com/office/drawing/2014/main" id="{677F5D86-C70E-4BFD-9542-67EDADABB788}"/>
              </a:ext>
            </a:extLst>
          </p:cNvPr>
          <p:cNvGraphicFramePr>
            <a:graphicFrameLocks noGrp="1"/>
          </p:cNvGraphicFramePr>
          <p:nvPr>
            <p:ph idx="1"/>
          </p:nvPr>
        </p:nvGraphicFramePr>
        <p:xfrm>
          <a:off x="-328353" y="638867"/>
          <a:ext cx="9800705" cy="4729838"/>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0B3F611F-B712-403E-B2BD-9CB3A91550C2}"/>
              </a:ext>
            </a:extLst>
          </p:cNvPr>
          <p:cNvSpPr txBox="1"/>
          <p:nvPr/>
        </p:nvSpPr>
        <p:spPr>
          <a:xfrm>
            <a:off x="457200" y="2110085"/>
            <a:ext cx="1886988" cy="1200329"/>
          </a:xfrm>
          <a:prstGeom prst="rect">
            <a:avLst/>
          </a:prstGeom>
          <a:noFill/>
        </p:spPr>
        <p:txBody>
          <a:bodyPr wrap="square" rtlCol="0">
            <a:spAutoFit/>
          </a:bodyPr>
          <a:lstStyle/>
          <a:p>
            <a:pPr algn="ctr"/>
            <a:r>
              <a:rPr lang="en-GB" b="1"/>
              <a:t>Total count of current REC Change:</a:t>
            </a:r>
          </a:p>
          <a:p>
            <a:pPr algn="ctr"/>
            <a:r>
              <a:rPr lang="en-GB" b="1"/>
              <a:t>59</a:t>
            </a:r>
          </a:p>
        </p:txBody>
      </p:sp>
    </p:spTree>
    <p:extLst>
      <p:ext uri="{BB962C8B-B14F-4D97-AF65-F5344CB8AC3E}">
        <p14:creationId xmlns:p14="http://schemas.microsoft.com/office/powerpoint/2010/main" val="35667901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93162-1D16-42B2-9678-78E75C5422DF}"/>
              </a:ext>
            </a:extLst>
          </p:cNvPr>
          <p:cNvSpPr>
            <a:spLocks noGrp="1"/>
          </p:cNvSpPr>
          <p:nvPr>
            <p:ph type="title"/>
          </p:nvPr>
        </p:nvSpPr>
        <p:spPr/>
        <p:txBody>
          <a:bodyPr>
            <a:normAutofit fontScale="90000"/>
          </a:bodyPr>
          <a:lstStyle/>
          <a:p>
            <a:r>
              <a:rPr lang="en-GB"/>
              <a:t>Overview of In progress REC Changes (high level)</a:t>
            </a:r>
          </a:p>
        </p:txBody>
      </p:sp>
      <p:graphicFrame>
        <p:nvGraphicFramePr>
          <p:cNvPr id="7" name="Content Placeholder 6">
            <a:extLst>
              <a:ext uri="{FF2B5EF4-FFF2-40B4-BE49-F238E27FC236}">
                <a16:creationId xmlns:a16="http://schemas.microsoft.com/office/drawing/2014/main" id="{8B24F045-44C9-49AF-8EDA-7F69CEF0770E}"/>
              </a:ext>
            </a:extLst>
          </p:cNvPr>
          <p:cNvGraphicFramePr>
            <a:graphicFrameLocks noGrp="1"/>
          </p:cNvGraphicFramePr>
          <p:nvPr>
            <p:ph idx="1"/>
          </p:nvPr>
        </p:nvGraphicFramePr>
        <p:xfrm>
          <a:off x="79513" y="652007"/>
          <a:ext cx="9000877" cy="419828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7205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314076" y="111644"/>
            <a:ext cx="8515847" cy="408933"/>
          </a:xfrm>
        </p:spPr>
        <p:txBody>
          <a:bodyPr>
            <a:normAutofit/>
          </a:bodyPr>
          <a:lstStyle/>
          <a:p>
            <a:r>
              <a:rPr lang="en-GB" sz="2000"/>
              <a:t>REC Change Pipeline – In progress</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88250" y="520577"/>
          <a:ext cx="8767497" cy="3960387"/>
        </p:xfrm>
        <a:graphic>
          <a:graphicData uri="http://schemas.openxmlformats.org/drawingml/2006/table">
            <a:tbl>
              <a:tblPr firstRow="1" bandRow="1">
                <a:tableStyleId>{5C22544A-7EE6-4342-B048-85BDC9FD1C3A}</a:tableStyleId>
              </a:tblPr>
              <a:tblGrid>
                <a:gridCol w="601602">
                  <a:extLst>
                    <a:ext uri="{9D8B030D-6E8A-4147-A177-3AD203B41FA5}">
                      <a16:colId xmlns:a16="http://schemas.microsoft.com/office/drawing/2014/main" val="2718274602"/>
                    </a:ext>
                  </a:extLst>
                </a:gridCol>
                <a:gridCol w="1653299">
                  <a:extLst>
                    <a:ext uri="{9D8B030D-6E8A-4147-A177-3AD203B41FA5}">
                      <a16:colId xmlns:a16="http://schemas.microsoft.com/office/drawing/2014/main" val="2896332416"/>
                    </a:ext>
                  </a:extLst>
                </a:gridCol>
                <a:gridCol w="523996">
                  <a:extLst>
                    <a:ext uri="{9D8B030D-6E8A-4147-A177-3AD203B41FA5}">
                      <a16:colId xmlns:a16="http://schemas.microsoft.com/office/drawing/2014/main" val="1833624318"/>
                    </a:ext>
                  </a:extLst>
                </a:gridCol>
                <a:gridCol w="776960">
                  <a:extLst>
                    <a:ext uri="{9D8B030D-6E8A-4147-A177-3AD203B41FA5}">
                      <a16:colId xmlns:a16="http://schemas.microsoft.com/office/drawing/2014/main" val="1082319228"/>
                    </a:ext>
                  </a:extLst>
                </a:gridCol>
                <a:gridCol w="722755">
                  <a:extLst>
                    <a:ext uri="{9D8B030D-6E8A-4147-A177-3AD203B41FA5}">
                      <a16:colId xmlns:a16="http://schemas.microsoft.com/office/drawing/2014/main" val="3220808610"/>
                    </a:ext>
                  </a:extLst>
                </a:gridCol>
                <a:gridCol w="1043581">
                  <a:extLst>
                    <a:ext uri="{9D8B030D-6E8A-4147-A177-3AD203B41FA5}">
                      <a16:colId xmlns:a16="http://schemas.microsoft.com/office/drawing/2014/main" val="2937892801"/>
                    </a:ext>
                  </a:extLst>
                </a:gridCol>
                <a:gridCol w="1731764">
                  <a:extLst>
                    <a:ext uri="{9D8B030D-6E8A-4147-A177-3AD203B41FA5}">
                      <a16:colId xmlns:a16="http://schemas.microsoft.com/office/drawing/2014/main" val="3443725556"/>
                    </a:ext>
                  </a:extLst>
                </a:gridCol>
                <a:gridCol w="1050838">
                  <a:extLst>
                    <a:ext uri="{9D8B030D-6E8A-4147-A177-3AD203B41FA5}">
                      <a16:colId xmlns:a16="http://schemas.microsoft.com/office/drawing/2014/main" val="3558836622"/>
                    </a:ext>
                  </a:extLst>
                </a:gridCol>
                <a:gridCol w="662702">
                  <a:extLst>
                    <a:ext uri="{9D8B030D-6E8A-4147-A177-3AD203B41FA5}">
                      <a16:colId xmlns:a16="http://schemas.microsoft.com/office/drawing/2014/main" val="2510655079"/>
                    </a:ext>
                  </a:extLst>
                </a:gridCol>
              </a:tblGrid>
              <a:tr h="498792">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marL="0" algn="ctr" defTabSz="914400" rtl="0" eaLnBrk="1" latinLnBrk="0" hangingPunct="1"/>
                      <a:r>
                        <a:rPr lang="en-GB" sz="90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a:solidFill>
                            <a:schemeClr val="lt1"/>
                          </a:solidFill>
                          <a:latin typeface="+mn-lt"/>
                          <a:ea typeface="+mn-ea"/>
                          <a:cs typeface="+mn-cs"/>
                        </a:rPr>
                        <a:t>Priority</a:t>
                      </a:r>
                    </a:p>
                  </a:txBody>
                  <a:tcPr/>
                </a:tc>
                <a:extLst>
                  <a:ext uri="{0D108BD9-81ED-4DB2-BD59-A6C34878D82A}">
                    <a16:rowId xmlns:a16="http://schemas.microsoft.com/office/drawing/2014/main" val="118947466"/>
                  </a:ext>
                </a:extLst>
              </a:tr>
              <a:tr h="474387">
                <a:tc>
                  <a:txBody>
                    <a:bodyPr/>
                    <a:lstStyle/>
                    <a:p>
                      <a:r>
                        <a:rPr lang="en-GB" sz="850" kern="1200">
                          <a:solidFill>
                            <a:schemeClr val="dk1"/>
                          </a:solidFill>
                          <a:latin typeface="+mn-lt"/>
                          <a:ea typeface="+mn-ea"/>
                          <a:cs typeface="+mn-cs"/>
                          <a:hlinkClick r:id="rId3"/>
                        </a:rPr>
                        <a:t>R0016</a:t>
                      </a:r>
                      <a:endParaRPr lang="en-GB" sz="850" kern="1200">
                        <a:solidFill>
                          <a:schemeClr val="dk1"/>
                        </a:solidFill>
                        <a:latin typeface="+mn-lt"/>
                        <a:ea typeface="+mn-ea"/>
                        <a:cs typeface="+mn-cs"/>
                      </a:endParaRPr>
                    </a:p>
                  </a:txBody>
                  <a:tcPr/>
                </a:tc>
                <a:tc>
                  <a:txBody>
                    <a:bodyPr/>
                    <a:lstStyle/>
                    <a:p>
                      <a:r>
                        <a:rPr lang="en-US" sz="850" b="0" i="0">
                          <a:solidFill>
                            <a:srgbClr val="272833"/>
                          </a:solidFill>
                          <a:effectLst/>
                          <a:latin typeface="+mn-lt"/>
                        </a:rPr>
                        <a:t>Resolution of Bilateral Erroneous Transfers</a:t>
                      </a:r>
                      <a:endParaRPr lang="en-GB" sz="850" b="0" kern="1200">
                        <a:solidFill>
                          <a:schemeClr val="dk1"/>
                        </a:solidFill>
                        <a:latin typeface="+mn-lt"/>
                        <a:ea typeface="+mn-ea"/>
                        <a:cs typeface="+mn-cs"/>
                      </a:endParaRPr>
                    </a:p>
                  </a:txBody>
                  <a:tcPr/>
                </a:tc>
                <a:tc>
                  <a:txBody>
                    <a:bodyPr/>
                    <a:lstStyle/>
                    <a:p>
                      <a:r>
                        <a:rPr lang="en-GB" sz="850" kern="1200">
                          <a:solidFill>
                            <a:schemeClr val="dk1"/>
                          </a:solidFill>
                          <a:latin typeface="+mn-lt"/>
                          <a:ea typeface="+mn-ea"/>
                          <a:cs typeface="+mn-cs"/>
                        </a:rPr>
                        <a:t>N/A</a:t>
                      </a:r>
                    </a:p>
                  </a:txBody>
                  <a:tcPr/>
                </a:tc>
                <a:tc>
                  <a:txBody>
                    <a:bodyPr/>
                    <a:lstStyle/>
                    <a:p>
                      <a:r>
                        <a:rPr lang="en-GB" sz="850" b="0" kern="1200">
                          <a:solidFill>
                            <a:schemeClr val="dk1"/>
                          </a:solidFill>
                          <a:latin typeface="+mn-lt"/>
                          <a:ea typeface="+mn-ea"/>
                          <a:cs typeface="+mn-cs"/>
                        </a:rPr>
                        <a:t>Ben Atkinson</a:t>
                      </a:r>
                    </a:p>
                  </a:txBody>
                  <a:tcPr/>
                </a:tc>
                <a:tc>
                  <a:txBody>
                    <a:bodyPr/>
                    <a:lstStyle/>
                    <a:p>
                      <a:r>
                        <a:rPr lang="en-GB" sz="850" b="0" kern="1200">
                          <a:solidFill>
                            <a:schemeClr val="dk1"/>
                          </a:solidFill>
                          <a:latin typeface="+mn-lt"/>
                          <a:ea typeface="+mn-ea"/>
                          <a:cs typeface="+mn-cs"/>
                        </a:rPr>
                        <a:t>-</a:t>
                      </a:r>
                    </a:p>
                  </a:txBody>
                  <a:tcPr/>
                </a:tc>
                <a:tc>
                  <a:txBody>
                    <a:bodyPr/>
                    <a:lstStyle/>
                    <a:p>
                      <a:r>
                        <a:rPr lang="en-GB" sz="850" kern="1200">
                          <a:solidFill>
                            <a:schemeClr val="dk1"/>
                          </a:solidFill>
                          <a:latin typeface="+mn-lt"/>
                          <a:ea typeface="+mn-ea"/>
                          <a:cs typeface="+mn-cs"/>
                        </a:rPr>
                        <a:t>Solution development</a:t>
                      </a:r>
                    </a:p>
                  </a:txBody>
                  <a:tcPr/>
                </a:tc>
                <a:tc>
                  <a:txBody>
                    <a:bodyPr/>
                    <a:lstStyle/>
                    <a:p>
                      <a:r>
                        <a:rPr lang="en-GB" sz="850" kern="1200">
                          <a:solidFill>
                            <a:schemeClr val="dk1"/>
                          </a:solidFill>
                          <a:latin typeface="+mn-lt"/>
                          <a:ea typeface="+mn-ea"/>
                          <a:cs typeface="+mn-cs"/>
                        </a:rPr>
                        <a:t>21/12/2022 – Review at Change panel</a:t>
                      </a:r>
                    </a:p>
                  </a:txBody>
                  <a:tcPr/>
                </a:tc>
                <a:tc>
                  <a:txBody>
                    <a:bodyPr/>
                    <a:lstStyle/>
                    <a:p>
                      <a:r>
                        <a:rPr lang="en-GB" sz="850" kern="1200">
                          <a:solidFill>
                            <a:schemeClr val="dk1"/>
                          </a:solidFill>
                          <a:latin typeface="+mn-lt"/>
                          <a:ea typeface="+mn-ea"/>
                          <a:cs typeface="+mn-cs"/>
                        </a:rPr>
                        <a:t>TBC</a:t>
                      </a:r>
                    </a:p>
                  </a:txBody>
                  <a:tcPr/>
                </a:tc>
                <a:tc>
                  <a:txBody>
                    <a:bodyPr/>
                    <a:lstStyle/>
                    <a:p>
                      <a:r>
                        <a:rPr lang="en-GB" sz="850" kern="1200">
                          <a:solidFill>
                            <a:schemeClr val="dk1"/>
                          </a:solidFill>
                          <a:latin typeface="+mn-lt"/>
                          <a:ea typeface="+mn-ea"/>
                          <a:cs typeface="+mn-cs"/>
                        </a:rPr>
                        <a:t>Low</a:t>
                      </a:r>
                    </a:p>
                  </a:txBody>
                  <a:tcPr/>
                </a:tc>
                <a:extLst>
                  <a:ext uri="{0D108BD9-81ED-4DB2-BD59-A6C34878D82A}">
                    <a16:rowId xmlns:a16="http://schemas.microsoft.com/office/drawing/2014/main" val="2813766753"/>
                  </a:ext>
                </a:extLst>
              </a:tr>
              <a:tr h="602396">
                <a:tc>
                  <a:txBody>
                    <a:bodyPr/>
                    <a:lstStyle/>
                    <a:p>
                      <a:r>
                        <a:rPr lang="en-GB" sz="850" kern="1200">
                          <a:solidFill>
                            <a:schemeClr val="dk1"/>
                          </a:solidFill>
                          <a:latin typeface="+mn-lt"/>
                          <a:ea typeface="+mn-ea"/>
                          <a:cs typeface="+mn-cs"/>
                          <a:hlinkClick r:id="rId4"/>
                        </a:rPr>
                        <a:t>R0021</a:t>
                      </a:r>
                      <a:endParaRPr lang="en-GB" sz="850" kern="1200">
                        <a:solidFill>
                          <a:schemeClr val="dk1"/>
                        </a:solidFill>
                        <a:latin typeface="+mn-lt"/>
                        <a:ea typeface="+mn-ea"/>
                        <a:cs typeface="+mn-cs"/>
                      </a:endParaRPr>
                    </a:p>
                  </a:txBody>
                  <a:tcPr/>
                </a:tc>
                <a:tc>
                  <a:txBody>
                    <a:bodyPr/>
                    <a:lstStyle/>
                    <a:p>
                      <a:r>
                        <a:rPr lang="en-US" sz="850" b="0" i="0" kern="1200">
                          <a:solidFill>
                            <a:srgbClr val="272833"/>
                          </a:solidFill>
                          <a:effectLst/>
                          <a:latin typeface="+mn-lt"/>
                          <a:ea typeface="+mn-ea"/>
                          <a:cs typeface="+mn-cs"/>
                        </a:rPr>
                        <a:t>Allowing REC accredited MEMs to de-energise and re-energise supply points independent of the Supplier</a:t>
                      </a:r>
                      <a:endParaRPr lang="en-GB" sz="850" b="0" i="0" kern="1200">
                        <a:solidFill>
                          <a:srgbClr val="272833"/>
                        </a:solidFill>
                        <a:effectLst/>
                        <a:latin typeface="+mn-lt"/>
                        <a:ea typeface="+mn-ea"/>
                        <a:cs typeface="+mn-cs"/>
                      </a:endParaRPr>
                    </a:p>
                  </a:txBody>
                  <a:tcPr/>
                </a:tc>
                <a:tc>
                  <a:txBody>
                    <a:bodyPr/>
                    <a:lstStyle/>
                    <a:p>
                      <a:r>
                        <a:rPr lang="en-GB" sz="850" kern="1200">
                          <a:solidFill>
                            <a:schemeClr val="dk1"/>
                          </a:solidFill>
                          <a:latin typeface="+mn-lt"/>
                          <a:ea typeface="+mn-ea"/>
                          <a:cs typeface="+mn-cs"/>
                        </a:rPr>
                        <a:t>N/A</a:t>
                      </a:r>
                    </a:p>
                  </a:txBody>
                  <a:tcPr/>
                </a:tc>
                <a:tc>
                  <a:txBody>
                    <a:bodyPr/>
                    <a:lstStyle/>
                    <a:p>
                      <a:r>
                        <a:rPr lang="en-GB" sz="850" b="0" i="0" kern="1200">
                          <a:solidFill>
                            <a:srgbClr val="272833"/>
                          </a:solidFill>
                          <a:effectLst/>
                          <a:latin typeface="+mn-lt"/>
                          <a:ea typeface="+mn-ea"/>
                          <a:cs typeface="+mn-cs"/>
                        </a:rPr>
                        <a:t>Gemserv (RPS)</a:t>
                      </a:r>
                    </a:p>
                  </a:txBody>
                  <a:tcPr/>
                </a:tc>
                <a:tc>
                  <a:txBody>
                    <a:bodyPr/>
                    <a:lstStyle/>
                    <a:p>
                      <a:r>
                        <a:rPr lang="en-GB" sz="850" b="0" i="0" kern="1200">
                          <a:solidFill>
                            <a:srgbClr val="272833"/>
                          </a:solidFill>
                          <a:effectLst/>
                          <a:latin typeface="+mn-lt"/>
                          <a:ea typeface="+mn-ea"/>
                          <a:cs typeface="+mn-cs"/>
                        </a:rPr>
                        <a:t>-</a:t>
                      </a:r>
                    </a:p>
                  </a:txBody>
                  <a:tcPr/>
                </a:tc>
                <a:tc>
                  <a:txBody>
                    <a:bodyPr/>
                    <a:lstStyle/>
                    <a:p>
                      <a:pPr marL="0" algn="l" defTabSz="914400" rtl="0" eaLnBrk="1" latinLnBrk="0" hangingPunct="1"/>
                      <a:r>
                        <a:rPr lang="en-GB" sz="850" kern="1200">
                          <a:solidFill>
                            <a:schemeClr val="dk1"/>
                          </a:solidFill>
                          <a:latin typeface="+mn-lt"/>
                          <a:ea typeface="+mn-ea"/>
                          <a:cs typeface="+mn-cs"/>
                        </a:rPr>
                        <a:t>Awaiting Authority Decision</a:t>
                      </a:r>
                    </a:p>
                  </a:txBody>
                  <a:tcPr/>
                </a:tc>
                <a:tc>
                  <a:txBody>
                    <a:bodyPr/>
                    <a:lstStyle/>
                    <a:p>
                      <a:r>
                        <a:rPr lang="en-GB" sz="850" kern="1200">
                          <a:solidFill>
                            <a:schemeClr val="dk1"/>
                          </a:solidFill>
                          <a:latin typeface="+mn-lt"/>
                          <a:ea typeface="+mn-ea"/>
                          <a:cs typeface="+mn-cs"/>
                        </a:rPr>
                        <a:t>30/06/2023 – Proposed Implementation date</a:t>
                      </a:r>
                    </a:p>
                  </a:txBody>
                  <a:tcPr/>
                </a:tc>
                <a:tc>
                  <a:txBody>
                    <a:bodyPr/>
                    <a:lstStyle/>
                    <a:p>
                      <a:r>
                        <a:rPr lang="en-GB" sz="850" kern="1200">
                          <a:solidFill>
                            <a:schemeClr val="dk1"/>
                          </a:solidFill>
                          <a:latin typeface="+mn-lt"/>
                          <a:ea typeface="+mn-ea"/>
                          <a:cs typeface="+mn-cs"/>
                        </a:rPr>
                        <a:t>Major </a:t>
                      </a:r>
                    </a:p>
                  </a:txBody>
                  <a:tcPr/>
                </a:tc>
                <a:tc>
                  <a:txBody>
                    <a:bodyPr/>
                    <a:lstStyle/>
                    <a:p>
                      <a:r>
                        <a:rPr lang="en-GB" sz="850" kern="1200">
                          <a:solidFill>
                            <a:schemeClr val="dk1"/>
                          </a:solidFill>
                          <a:latin typeface="+mn-lt"/>
                          <a:ea typeface="+mn-ea"/>
                          <a:cs typeface="+mn-cs"/>
                        </a:rPr>
                        <a:t>Medium</a:t>
                      </a:r>
                    </a:p>
                  </a:txBody>
                  <a:tcPr/>
                </a:tc>
                <a:extLst>
                  <a:ext uri="{0D108BD9-81ED-4DB2-BD59-A6C34878D82A}">
                    <a16:rowId xmlns:a16="http://schemas.microsoft.com/office/drawing/2014/main" val="3766193239"/>
                  </a:ext>
                </a:extLst>
              </a:tr>
              <a:tr h="474387">
                <a:tc>
                  <a:txBody>
                    <a:bodyPr/>
                    <a:lstStyle/>
                    <a:p>
                      <a:r>
                        <a:rPr lang="en-GB" sz="850" kern="1200">
                          <a:solidFill>
                            <a:schemeClr val="dk1"/>
                          </a:solidFill>
                          <a:latin typeface="+mn-lt"/>
                          <a:ea typeface="+mn-ea"/>
                          <a:cs typeface="+mn-cs"/>
                          <a:hlinkClick r:id="rId5"/>
                        </a:rPr>
                        <a:t>R0025</a:t>
                      </a:r>
                      <a:endParaRPr lang="en-GB" sz="850" kern="1200">
                        <a:solidFill>
                          <a:schemeClr val="dk1"/>
                        </a:solidFill>
                        <a:latin typeface="+mn-lt"/>
                        <a:ea typeface="+mn-ea"/>
                        <a:cs typeface="+mn-cs"/>
                      </a:endParaRPr>
                    </a:p>
                  </a:txBody>
                  <a:tcPr>
                    <a:solidFill>
                      <a:schemeClr val="accent6">
                        <a:lumMod val="40000"/>
                        <a:lumOff val="60000"/>
                      </a:schemeClr>
                    </a:solidFill>
                  </a:tcPr>
                </a:tc>
                <a:tc>
                  <a:txBody>
                    <a:bodyPr/>
                    <a:lstStyle/>
                    <a:p>
                      <a:r>
                        <a:rPr lang="en-GB" sz="850" b="0" i="0">
                          <a:solidFill>
                            <a:srgbClr val="272833"/>
                          </a:solidFill>
                          <a:effectLst/>
                          <a:latin typeface="+mn-lt"/>
                        </a:rPr>
                        <a:t>Service Provider Performance Charges (DCC)</a:t>
                      </a:r>
                      <a:endParaRPr lang="en-GB" sz="850" b="0" kern="1200">
                        <a:solidFill>
                          <a:schemeClr val="dk1"/>
                        </a:solidFill>
                        <a:latin typeface="+mn-lt"/>
                        <a:ea typeface="+mn-ea"/>
                        <a:cs typeface="+mn-cs"/>
                      </a:endParaRP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prstClr val="black"/>
                          </a:solidFill>
                          <a:effectLst/>
                          <a:uLnTx/>
                          <a:uFillTx/>
                          <a:latin typeface="+mn-lt"/>
                          <a:ea typeface="+mn-ea"/>
                          <a:cs typeface="+mn-cs"/>
                        </a:rPr>
                        <a:t>N/A</a:t>
                      </a:r>
                    </a:p>
                  </a:txBody>
                  <a:tcPr>
                    <a:solidFill>
                      <a:schemeClr val="accent6">
                        <a:lumMod val="40000"/>
                        <a:lumOff val="60000"/>
                      </a:schemeClr>
                    </a:solidFill>
                  </a:tcPr>
                </a:tc>
                <a:tc>
                  <a:txBody>
                    <a:bodyPr/>
                    <a:lstStyle/>
                    <a:p>
                      <a:r>
                        <a:rPr lang="en-GB" sz="850" b="0" kern="1200">
                          <a:solidFill>
                            <a:schemeClr val="dk1"/>
                          </a:solidFill>
                          <a:latin typeface="+mn-lt"/>
                          <a:ea typeface="+mn-ea"/>
                          <a:cs typeface="+mn-cs"/>
                        </a:rPr>
                        <a:t>Deloitte (RPA)</a:t>
                      </a:r>
                    </a:p>
                  </a:txBody>
                  <a:tcPr>
                    <a:solidFill>
                      <a:schemeClr val="accent6">
                        <a:lumMod val="40000"/>
                        <a:lumOff val="60000"/>
                      </a:schemeClr>
                    </a:solidFill>
                  </a:tcPr>
                </a:tc>
                <a:tc>
                  <a:txBody>
                    <a:bodyPr/>
                    <a:lstStyle/>
                    <a:p>
                      <a:r>
                        <a:rPr lang="en-GB" sz="850" b="0" kern="1200">
                          <a:solidFill>
                            <a:schemeClr val="dk1"/>
                          </a:solidFill>
                          <a:latin typeface="+mn-lt"/>
                          <a:ea typeface="+mn-ea"/>
                          <a:cs typeface="+mn-cs"/>
                        </a:rPr>
                        <a:t>TBC</a:t>
                      </a:r>
                    </a:p>
                  </a:txBody>
                  <a:tcPr>
                    <a:solidFill>
                      <a:schemeClr val="accent6">
                        <a:lumMod val="40000"/>
                        <a:lumOff val="60000"/>
                      </a:schemeClr>
                    </a:solidFill>
                  </a:tcPr>
                </a:tc>
                <a:tc>
                  <a:txBody>
                    <a:bodyPr/>
                    <a:lstStyle/>
                    <a:p>
                      <a:r>
                        <a:rPr lang="en-GB" sz="850" kern="1200">
                          <a:solidFill>
                            <a:schemeClr val="dk1"/>
                          </a:solidFill>
                          <a:latin typeface="+mn-lt"/>
                          <a:ea typeface="+mn-ea"/>
                          <a:cs typeface="+mn-cs"/>
                        </a:rPr>
                        <a:t>Consultation</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a:ln>
                            <a:noFill/>
                          </a:ln>
                          <a:solidFill>
                            <a:prstClr val="black"/>
                          </a:solidFill>
                          <a:effectLst/>
                          <a:uLnTx/>
                          <a:uFillTx/>
                          <a:latin typeface="+mn-lt"/>
                          <a:ea typeface="+mn-ea"/>
                          <a:cs typeface="+mn-cs"/>
                        </a:rPr>
                        <a:t>06/12/2022 – Consultation closeout</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a:ln>
                            <a:noFill/>
                          </a:ln>
                          <a:solidFill>
                            <a:prstClr val="black"/>
                          </a:solidFill>
                          <a:effectLst/>
                          <a:uLnTx/>
                          <a:uFillTx/>
                          <a:latin typeface="+mn-lt"/>
                          <a:ea typeface="+mn-ea"/>
                          <a:cs typeface="+mn-cs"/>
                        </a:rPr>
                        <a:t>TBC</a:t>
                      </a:r>
                    </a:p>
                  </a:txBody>
                  <a:tcPr>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a:ln>
                            <a:noFill/>
                          </a:ln>
                          <a:solidFill>
                            <a:prstClr val="black"/>
                          </a:solidFill>
                          <a:effectLst/>
                          <a:uLnTx/>
                          <a:uFillTx/>
                          <a:latin typeface="+mn-lt"/>
                          <a:ea typeface="+mn-ea"/>
                          <a:cs typeface="+mn-cs"/>
                        </a:rPr>
                        <a:t>High</a:t>
                      </a:r>
                    </a:p>
                  </a:txBody>
                  <a:tcPr>
                    <a:solidFill>
                      <a:schemeClr val="accent6">
                        <a:lumMod val="40000"/>
                        <a:lumOff val="60000"/>
                      </a:schemeClr>
                    </a:solidFill>
                  </a:tcPr>
                </a:tc>
                <a:extLst>
                  <a:ext uri="{0D108BD9-81ED-4DB2-BD59-A6C34878D82A}">
                    <a16:rowId xmlns:a16="http://schemas.microsoft.com/office/drawing/2014/main" val="2718757512"/>
                  </a:ext>
                </a:extLst>
              </a:tr>
              <a:tr h="474387">
                <a:tc>
                  <a:txBody>
                    <a:bodyPr/>
                    <a:lstStyle/>
                    <a:p>
                      <a:r>
                        <a:rPr lang="en-GB" sz="850" kern="1200">
                          <a:solidFill>
                            <a:schemeClr val="dk1"/>
                          </a:solidFill>
                          <a:latin typeface="+mn-lt"/>
                          <a:ea typeface="+mn-ea"/>
                          <a:cs typeface="+mn-cs"/>
                          <a:hlinkClick r:id="rId6"/>
                        </a:rPr>
                        <a:t>R0030</a:t>
                      </a:r>
                      <a:endParaRPr lang="en-GB" sz="850" kern="1200">
                        <a:solidFill>
                          <a:schemeClr val="dk1"/>
                        </a:solidFill>
                        <a:latin typeface="+mn-lt"/>
                        <a:ea typeface="+mn-ea"/>
                        <a:cs typeface="+mn-cs"/>
                      </a:endParaRPr>
                    </a:p>
                  </a:txBody>
                  <a:tcPr/>
                </a:tc>
                <a:tc>
                  <a:txBody>
                    <a:bodyPr/>
                    <a:lstStyle/>
                    <a:p>
                      <a:pPr marL="0" algn="l" defTabSz="914400" rtl="0" eaLnBrk="1" latinLnBrk="0" hangingPunct="1"/>
                      <a:r>
                        <a:rPr lang="en-GB" sz="850" b="0" i="0" kern="1200">
                          <a:solidFill>
                            <a:srgbClr val="272833"/>
                          </a:solidFill>
                          <a:effectLst/>
                          <a:latin typeface="+mn-lt"/>
                          <a:ea typeface="+mn-ea"/>
                          <a:cs typeface="+mn-cs"/>
                        </a:rPr>
                        <a:t>Erroneous Transfer Cancellations</a:t>
                      </a:r>
                    </a:p>
                  </a:txBody>
                  <a:tcPr/>
                </a:tc>
                <a:tc>
                  <a:txBody>
                    <a:bodyPr/>
                    <a:lstStyle/>
                    <a:p>
                      <a:r>
                        <a:rPr lang="en-GB" sz="850" kern="1200">
                          <a:solidFill>
                            <a:schemeClr val="dk1"/>
                          </a:solidFill>
                          <a:latin typeface="+mn-lt"/>
                          <a:ea typeface="+mn-ea"/>
                          <a:cs typeface="+mn-cs"/>
                        </a:rPr>
                        <a:t>N/A</a:t>
                      </a:r>
                    </a:p>
                  </a:txBody>
                  <a:tcPr/>
                </a:tc>
                <a:tc>
                  <a:txBody>
                    <a:bodyPr/>
                    <a:lstStyle/>
                    <a:p>
                      <a:pPr marL="0" algn="l" defTabSz="914400" rtl="0" eaLnBrk="1" latinLnBrk="0" hangingPunct="1"/>
                      <a:r>
                        <a:rPr lang="en-GB" sz="850" b="0" i="0" kern="1200">
                          <a:solidFill>
                            <a:srgbClr val="272833"/>
                          </a:solidFill>
                          <a:effectLst/>
                          <a:latin typeface="+mn-lt"/>
                          <a:ea typeface="+mn-ea"/>
                          <a:cs typeface="+mn-cs"/>
                        </a:rPr>
                        <a:t>Scottish Power</a:t>
                      </a:r>
                    </a:p>
                  </a:txBody>
                  <a:tcPr/>
                </a:tc>
                <a:tc>
                  <a:txBody>
                    <a:bodyPr/>
                    <a:lstStyle/>
                    <a:p>
                      <a:pPr marL="0" algn="l" defTabSz="914400" rtl="0" eaLnBrk="1" latinLnBrk="0" hangingPunct="1"/>
                      <a:r>
                        <a:rPr lang="en-GB" sz="850" b="0" i="0" kern="1200">
                          <a:solidFill>
                            <a:srgbClr val="272833"/>
                          </a:solidFill>
                          <a:effectLst/>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Approved - awaiting implementation</a:t>
                      </a:r>
                    </a:p>
                  </a:txBody>
                  <a:tcPr/>
                </a:tc>
                <a:tc>
                  <a:txBody>
                    <a:bodyPr/>
                    <a:lstStyle/>
                    <a:p>
                      <a:r>
                        <a:rPr lang="en-GB" sz="850" kern="1200">
                          <a:solidFill>
                            <a:schemeClr val="dk1"/>
                          </a:solidFill>
                          <a:latin typeface="+mn-lt"/>
                          <a:ea typeface="+mn-ea"/>
                          <a:cs typeface="+mn-cs"/>
                        </a:rPr>
                        <a:t>30/06/2023 – Proposed Implementation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Major </a:t>
                      </a:r>
                    </a:p>
                    <a:p>
                      <a:endParaRPr lang="en-GB" sz="850" kern="1200">
                        <a:solidFill>
                          <a:schemeClr val="dk1"/>
                        </a:solidFill>
                        <a:latin typeface="+mn-lt"/>
                        <a:ea typeface="+mn-ea"/>
                        <a:cs typeface="+mn-cs"/>
                      </a:endParaRPr>
                    </a:p>
                  </a:txBody>
                  <a:tcPr/>
                </a:tc>
                <a:tc>
                  <a:txBody>
                    <a:bodyPr/>
                    <a:lstStyle/>
                    <a:p>
                      <a:r>
                        <a:rPr lang="en-GB" sz="850" kern="1200">
                          <a:solidFill>
                            <a:schemeClr val="dk1"/>
                          </a:solidFill>
                          <a:latin typeface="+mn-lt"/>
                          <a:ea typeface="+mn-ea"/>
                          <a:cs typeface="+mn-cs"/>
                        </a:rPr>
                        <a:t>Low</a:t>
                      </a:r>
                    </a:p>
                  </a:txBody>
                  <a:tcPr/>
                </a:tc>
                <a:extLst>
                  <a:ext uri="{0D108BD9-81ED-4DB2-BD59-A6C34878D82A}">
                    <a16:rowId xmlns:a16="http://schemas.microsoft.com/office/drawing/2014/main" val="1922997412"/>
                  </a:ext>
                </a:extLst>
              </a:tr>
              <a:tr h="474387">
                <a:tc>
                  <a:txBody>
                    <a:bodyPr/>
                    <a:lstStyle/>
                    <a:p>
                      <a:r>
                        <a:rPr lang="en-GB" sz="850" kern="1200">
                          <a:solidFill>
                            <a:schemeClr val="dk1"/>
                          </a:solidFill>
                          <a:latin typeface="+mn-lt"/>
                          <a:ea typeface="+mn-ea"/>
                          <a:cs typeface="+mn-cs"/>
                          <a:hlinkClick r:id="rId7"/>
                        </a:rPr>
                        <a:t>R0033</a:t>
                      </a:r>
                      <a:endParaRPr lang="en-GB" sz="850" kern="1200">
                        <a:solidFill>
                          <a:schemeClr val="dk1"/>
                        </a:solidFill>
                        <a:latin typeface="+mn-lt"/>
                        <a:ea typeface="+mn-ea"/>
                        <a:cs typeface="+mn-cs"/>
                      </a:endParaRPr>
                    </a:p>
                  </a:txBody>
                  <a:tcPr/>
                </a:tc>
                <a:tc>
                  <a:txBody>
                    <a:bodyPr/>
                    <a:lstStyle/>
                    <a:p>
                      <a:pPr marL="0" algn="l" defTabSz="914400" rtl="0" eaLnBrk="1" latinLnBrk="0" hangingPunct="1"/>
                      <a:r>
                        <a:rPr lang="en-GB" sz="850" b="0" i="0" kern="1200">
                          <a:solidFill>
                            <a:srgbClr val="272833"/>
                          </a:solidFill>
                          <a:effectLst/>
                          <a:latin typeface="+mn-lt"/>
                          <a:ea typeface="+mn-ea"/>
                          <a:cs typeface="+mn-cs"/>
                        </a:rPr>
                        <a:t>Micro-business Smart Meter Installation Reports</a:t>
                      </a:r>
                    </a:p>
                  </a:txBody>
                  <a:tcPr/>
                </a:tc>
                <a:tc>
                  <a:txBody>
                    <a:bodyPr/>
                    <a:lstStyle/>
                    <a:p>
                      <a:r>
                        <a:rPr lang="en-GB" sz="850" kern="1200">
                          <a:solidFill>
                            <a:schemeClr val="dk1"/>
                          </a:solidFill>
                          <a:latin typeface="+mn-lt"/>
                          <a:ea typeface="+mn-ea"/>
                          <a:cs typeface="+mn-cs"/>
                        </a:rPr>
                        <a:t>N/A</a:t>
                      </a:r>
                    </a:p>
                  </a:txBody>
                  <a:tcPr/>
                </a:tc>
                <a:tc>
                  <a:txBody>
                    <a:bodyPr/>
                    <a:lstStyle/>
                    <a:p>
                      <a:pPr marL="0" algn="l" defTabSz="914400" rtl="0" eaLnBrk="1" latinLnBrk="0" hangingPunct="1"/>
                      <a:r>
                        <a:rPr lang="en-GB" sz="850" b="0" i="0" kern="1200">
                          <a:solidFill>
                            <a:srgbClr val="272833"/>
                          </a:solidFill>
                          <a:effectLst/>
                          <a:latin typeface="+mn-lt"/>
                          <a:ea typeface="+mn-ea"/>
                          <a:cs typeface="+mn-cs"/>
                        </a:rPr>
                        <a:t>EDF Energy</a:t>
                      </a:r>
                    </a:p>
                  </a:txBody>
                  <a:tcPr/>
                </a:tc>
                <a:tc>
                  <a:txBody>
                    <a:bodyPr/>
                    <a:lstStyle/>
                    <a:p>
                      <a:pPr marL="0" algn="l" defTabSz="914400" rtl="0" eaLnBrk="1" latinLnBrk="0" hangingPunct="1"/>
                      <a:r>
                        <a:rPr lang="en-GB" sz="850" b="0" i="0" kern="1200">
                          <a:solidFill>
                            <a:srgbClr val="272833"/>
                          </a:solidFill>
                          <a:effectLst/>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mn-lt"/>
                          <a:ea typeface="+mn-ea"/>
                          <a:cs typeface="+mn-cs"/>
                        </a:rPr>
                        <a:t>Implemented</a:t>
                      </a:r>
                    </a:p>
                  </a:txBody>
                  <a:tcPr/>
                </a:tc>
                <a:tc>
                  <a:txBody>
                    <a:bodyPr/>
                    <a:lstStyle/>
                    <a:p>
                      <a:r>
                        <a:rPr lang="en-GB" sz="850" kern="1200">
                          <a:solidFill>
                            <a:schemeClr val="dk1"/>
                          </a:solidFill>
                          <a:latin typeface="+mn-lt"/>
                          <a:ea typeface="+mn-ea"/>
                          <a:cs typeface="+mn-cs"/>
                        </a:rPr>
                        <a:t>04/11/2022 – Confirmed Implementation date</a:t>
                      </a:r>
                    </a:p>
                  </a:txBody>
                  <a:tcPr/>
                </a:tc>
                <a:tc>
                  <a:txBody>
                    <a:bodyPr/>
                    <a:lstStyle/>
                    <a:p>
                      <a:r>
                        <a:rPr lang="en-GB" sz="850" kern="1200">
                          <a:solidFill>
                            <a:schemeClr val="dk1"/>
                          </a:solidFill>
                          <a:latin typeface="+mn-lt"/>
                          <a:ea typeface="+mn-ea"/>
                          <a:cs typeface="+mn-cs"/>
                        </a:rPr>
                        <a:t>Standalone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Low</a:t>
                      </a:r>
                    </a:p>
                  </a:txBody>
                  <a:tcPr/>
                </a:tc>
                <a:extLst>
                  <a:ext uri="{0D108BD9-81ED-4DB2-BD59-A6C34878D82A}">
                    <a16:rowId xmlns:a16="http://schemas.microsoft.com/office/drawing/2014/main" val="833792958"/>
                  </a:ext>
                </a:extLst>
              </a:tr>
              <a:tr h="474387">
                <a:tc>
                  <a:txBody>
                    <a:bodyPr/>
                    <a:lstStyle/>
                    <a:p>
                      <a:r>
                        <a:rPr lang="en-GB" sz="850" kern="1200">
                          <a:solidFill>
                            <a:schemeClr val="dk1"/>
                          </a:solidFill>
                          <a:latin typeface="+mn-lt"/>
                          <a:ea typeface="+mn-ea"/>
                          <a:cs typeface="+mn-cs"/>
                          <a:hlinkClick r:id="rId8"/>
                        </a:rPr>
                        <a:t>R0036</a:t>
                      </a:r>
                      <a:endParaRPr lang="en-GB" sz="850" kern="1200">
                        <a:solidFill>
                          <a:schemeClr val="dk1"/>
                        </a:solidFill>
                        <a:latin typeface="+mn-lt"/>
                        <a:ea typeface="+mn-ea"/>
                        <a:cs typeface="+mn-cs"/>
                      </a:endParaRPr>
                    </a:p>
                  </a:txBody>
                  <a:tcPr/>
                </a:tc>
                <a:tc>
                  <a:txBody>
                    <a:bodyPr/>
                    <a:lstStyle/>
                    <a:p>
                      <a:r>
                        <a:rPr lang="en-GB" sz="850" kern="1200">
                          <a:solidFill>
                            <a:schemeClr val="dk1"/>
                          </a:solidFill>
                          <a:latin typeface="+mn-lt"/>
                          <a:ea typeface="+mn-ea"/>
                          <a:cs typeface="+mn-cs"/>
                        </a:rPr>
                        <a:t>Extensive Housekeeping Amendments</a:t>
                      </a:r>
                    </a:p>
                  </a:txBody>
                  <a:tcPr/>
                </a:tc>
                <a:tc>
                  <a:txBody>
                    <a:bodyPr/>
                    <a:lstStyle/>
                    <a:p>
                      <a:r>
                        <a:rPr lang="en-GB" sz="850" kern="1200">
                          <a:solidFill>
                            <a:schemeClr val="dk1"/>
                          </a:solidFill>
                          <a:latin typeface="+mn-lt"/>
                          <a:ea typeface="+mn-ea"/>
                          <a:cs typeface="+mn-cs"/>
                        </a:rPr>
                        <a:t>N/A</a:t>
                      </a:r>
                    </a:p>
                  </a:txBody>
                  <a:tcPr/>
                </a:tc>
                <a:tc>
                  <a:txBody>
                    <a:bodyPr/>
                    <a:lstStyle/>
                    <a:p>
                      <a:r>
                        <a:rPr lang="en-GB" sz="850" kern="1200">
                          <a:solidFill>
                            <a:schemeClr val="dk1"/>
                          </a:solidFill>
                          <a:latin typeface="+mn-lt"/>
                          <a:ea typeface="+mn-ea"/>
                          <a:cs typeface="+mn-cs"/>
                        </a:rPr>
                        <a:t>Gemserv (RPS)</a:t>
                      </a:r>
                    </a:p>
                  </a:txBody>
                  <a:tcPr/>
                </a:tc>
                <a:tc>
                  <a:txBody>
                    <a:bodyPr/>
                    <a:lstStyle/>
                    <a:p>
                      <a:r>
                        <a:rPr lang="en-GB" sz="850" kern="1200">
                          <a:solidFill>
                            <a:schemeClr val="dk1"/>
                          </a:solidFill>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b="1" kern="1200">
                          <a:solidFill>
                            <a:schemeClr val="dk1"/>
                          </a:solidFill>
                          <a:latin typeface="+mn-lt"/>
                          <a:ea typeface="+mn-ea"/>
                          <a:cs typeface="+mn-cs"/>
                        </a:rPr>
                        <a:t>Implemented</a:t>
                      </a:r>
                    </a:p>
                  </a:txBody>
                  <a:tcPr/>
                </a:tc>
                <a:tc>
                  <a:txBody>
                    <a:bodyPr/>
                    <a:lstStyle/>
                    <a:p>
                      <a:r>
                        <a:rPr lang="en-GB" sz="850" kern="1200">
                          <a:solidFill>
                            <a:schemeClr val="dk1"/>
                          </a:solidFill>
                          <a:latin typeface="+mn-lt"/>
                          <a:ea typeface="+mn-ea"/>
                          <a:cs typeface="+mn-cs"/>
                        </a:rPr>
                        <a:t>04/11/2022 – Confirmed Implementation date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Standalone</a:t>
                      </a:r>
                    </a:p>
                  </a:txBody>
                  <a:tcPr/>
                </a:tc>
                <a:tc>
                  <a:txBody>
                    <a:bodyPr/>
                    <a:lstStyle/>
                    <a:p>
                      <a:r>
                        <a:rPr lang="en-GB" sz="850" kern="1200">
                          <a:solidFill>
                            <a:schemeClr val="dk1"/>
                          </a:solidFill>
                          <a:latin typeface="+mn-lt"/>
                          <a:ea typeface="+mn-ea"/>
                          <a:cs typeface="+mn-cs"/>
                        </a:rPr>
                        <a:t>Medium</a:t>
                      </a:r>
                    </a:p>
                  </a:txBody>
                  <a:tcPr/>
                </a:tc>
                <a:extLst>
                  <a:ext uri="{0D108BD9-81ED-4DB2-BD59-A6C34878D82A}">
                    <a16:rowId xmlns:a16="http://schemas.microsoft.com/office/drawing/2014/main" val="1393964204"/>
                  </a:ext>
                </a:extLst>
              </a:tr>
              <a:tr h="474387">
                <a:tc>
                  <a:txBody>
                    <a:bodyPr/>
                    <a:lstStyle/>
                    <a:p>
                      <a:r>
                        <a:rPr lang="en-GB" sz="850" kern="1200">
                          <a:solidFill>
                            <a:schemeClr val="dk1"/>
                          </a:solidFill>
                          <a:latin typeface="+mn-lt"/>
                          <a:ea typeface="+mn-ea"/>
                          <a:cs typeface="+mn-cs"/>
                          <a:hlinkClick r:id="rId9"/>
                        </a:rPr>
                        <a:t>R0037</a:t>
                      </a:r>
                      <a:endParaRPr lang="en-GB" sz="850" kern="1200">
                        <a:solidFill>
                          <a:schemeClr val="dk1"/>
                        </a:solidFill>
                        <a:latin typeface="+mn-lt"/>
                        <a:ea typeface="+mn-ea"/>
                        <a:cs typeface="+mn-cs"/>
                      </a:endParaRPr>
                    </a:p>
                  </a:txBody>
                  <a:tcPr/>
                </a:tc>
                <a:tc>
                  <a:txBody>
                    <a:bodyPr/>
                    <a:lstStyle/>
                    <a:p>
                      <a:r>
                        <a:rPr lang="en-GB" sz="850" b="0" i="0">
                          <a:solidFill>
                            <a:srgbClr val="272833"/>
                          </a:solidFill>
                          <a:effectLst/>
                          <a:latin typeface="+mn-lt"/>
                        </a:rPr>
                        <a:t>Prepayment Credit Balance &amp; Debt Transfer Processes</a:t>
                      </a:r>
                      <a:endParaRPr lang="en-GB" sz="85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GB" sz="850" b="0" kern="1200">
                          <a:solidFill>
                            <a:schemeClr val="dk1"/>
                          </a:solidFill>
                          <a:latin typeface="+mn-lt"/>
                          <a:ea typeface="+mn-ea"/>
                          <a:cs typeface="+mn-cs"/>
                        </a:rPr>
                        <a:t>Utilita Energy Ltd</a:t>
                      </a:r>
                    </a:p>
                  </a:txBody>
                  <a:tcPr/>
                </a:tc>
                <a:tc>
                  <a:txBody>
                    <a:bodyPr/>
                    <a:lstStyle/>
                    <a:p>
                      <a:r>
                        <a:rPr lang="en-GB" sz="850" b="0" kern="1200">
                          <a:solidFill>
                            <a:schemeClr val="dk1"/>
                          </a:solidFill>
                          <a:latin typeface="+mn-lt"/>
                          <a:ea typeface="+mn-ea"/>
                          <a:cs typeface="+mn-cs"/>
                        </a:rPr>
                        <a:t>-</a:t>
                      </a:r>
                    </a:p>
                  </a:txBody>
                  <a:tcPr/>
                </a:tc>
                <a:tc>
                  <a:txBody>
                    <a:bodyPr/>
                    <a:lstStyle/>
                    <a:p>
                      <a:r>
                        <a:rPr lang="en-GB" sz="850" kern="1200">
                          <a:solidFill>
                            <a:schemeClr val="dk1"/>
                          </a:solidFill>
                          <a:latin typeface="+mn-lt"/>
                          <a:ea typeface="+mn-ea"/>
                          <a:cs typeface="+mn-cs"/>
                        </a:rPr>
                        <a:t>Solution development</a:t>
                      </a:r>
                    </a:p>
                  </a:txBody>
                  <a:tcPr/>
                </a:tc>
                <a:tc>
                  <a:txBody>
                    <a:bodyPr/>
                    <a:lstStyle/>
                    <a:p>
                      <a:r>
                        <a:rPr lang="en-GB" sz="850" kern="1200">
                          <a:solidFill>
                            <a:schemeClr val="dk1"/>
                          </a:solidFill>
                          <a:latin typeface="+mn-lt"/>
                          <a:ea typeface="+mn-ea"/>
                          <a:cs typeface="+mn-cs"/>
                        </a:rPr>
                        <a:t>17/01/2022 – Change proposal plan to be updated</a:t>
                      </a:r>
                    </a:p>
                  </a:txBody>
                  <a:tcPr/>
                </a:tc>
                <a:tc>
                  <a:txBody>
                    <a:bodyPr/>
                    <a:lstStyle/>
                    <a:p>
                      <a:r>
                        <a:rPr lang="en-GB" sz="850" kern="1200">
                          <a:solidFill>
                            <a:schemeClr val="dk1"/>
                          </a:solidFill>
                          <a:latin typeface="+mn-lt"/>
                          <a:ea typeface="+mn-ea"/>
                          <a:cs typeface="+mn-cs"/>
                        </a:rPr>
                        <a:t>TBC</a:t>
                      </a:r>
                    </a:p>
                  </a:txBody>
                  <a:tcPr/>
                </a:tc>
                <a:tc>
                  <a:txBody>
                    <a:bodyPr/>
                    <a:lstStyle/>
                    <a:p>
                      <a:r>
                        <a:rPr lang="en-GB" sz="850" kern="1200">
                          <a:solidFill>
                            <a:schemeClr val="dk1"/>
                          </a:solidFill>
                          <a:latin typeface="+mn-lt"/>
                          <a:ea typeface="+mn-ea"/>
                          <a:cs typeface="+mn-cs"/>
                        </a:rPr>
                        <a:t>Low</a:t>
                      </a:r>
                    </a:p>
                  </a:txBody>
                  <a:tcPr/>
                </a:tc>
                <a:extLst>
                  <a:ext uri="{0D108BD9-81ED-4DB2-BD59-A6C34878D82A}">
                    <a16:rowId xmlns:a16="http://schemas.microsoft.com/office/drawing/2014/main" val="816830471"/>
                  </a:ext>
                </a:extLst>
              </a:tr>
            </a:tbl>
          </a:graphicData>
        </a:graphic>
      </p:graphicFrame>
      <p:grpSp>
        <p:nvGrpSpPr>
          <p:cNvPr id="12" name="Group 11">
            <a:extLst>
              <a:ext uri="{FF2B5EF4-FFF2-40B4-BE49-F238E27FC236}">
                <a16:creationId xmlns:a16="http://schemas.microsoft.com/office/drawing/2014/main" id="{75549163-695B-4B13-BD28-CBC27F841B75}"/>
              </a:ext>
            </a:extLst>
          </p:cNvPr>
          <p:cNvGrpSpPr/>
          <p:nvPr/>
        </p:nvGrpSpPr>
        <p:grpSpPr>
          <a:xfrm>
            <a:off x="188250" y="4480964"/>
            <a:ext cx="3028983" cy="475676"/>
            <a:chOff x="66502" y="4450261"/>
            <a:chExt cx="3028983" cy="475676"/>
          </a:xfrm>
        </p:grpSpPr>
        <p:grpSp>
          <p:nvGrpSpPr>
            <p:cNvPr id="13" name="Group 12">
              <a:extLst>
                <a:ext uri="{FF2B5EF4-FFF2-40B4-BE49-F238E27FC236}">
                  <a16:creationId xmlns:a16="http://schemas.microsoft.com/office/drawing/2014/main" id="{5BB125DB-4A28-49F0-9EA9-94C0987F401A}"/>
                </a:ext>
              </a:extLst>
            </p:cNvPr>
            <p:cNvGrpSpPr/>
            <p:nvPr/>
          </p:nvGrpSpPr>
          <p:grpSpPr>
            <a:xfrm>
              <a:off x="66502" y="4450261"/>
              <a:ext cx="1577167" cy="475676"/>
              <a:chOff x="0" y="4426024"/>
              <a:chExt cx="1577167" cy="475676"/>
            </a:xfrm>
          </p:grpSpPr>
          <p:grpSp>
            <p:nvGrpSpPr>
              <p:cNvPr id="16" name="Group 15">
                <a:extLst>
                  <a:ext uri="{FF2B5EF4-FFF2-40B4-BE49-F238E27FC236}">
                    <a16:creationId xmlns:a16="http://schemas.microsoft.com/office/drawing/2014/main" id="{D9D6A2E7-2FA1-4C87-8B75-8DBEED055C3A}"/>
                  </a:ext>
                </a:extLst>
              </p:cNvPr>
              <p:cNvGrpSpPr/>
              <p:nvPr/>
            </p:nvGrpSpPr>
            <p:grpSpPr>
              <a:xfrm>
                <a:off x="0" y="4650688"/>
                <a:ext cx="1577167" cy="251012"/>
                <a:chOff x="233082" y="4628585"/>
                <a:chExt cx="1577167" cy="251012"/>
              </a:xfrm>
            </p:grpSpPr>
            <p:sp>
              <p:nvSpPr>
                <p:cNvPr id="18" name="Rectangle 17">
                  <a:extLst>
                    <a:ext uri="{FF2B5EF4-FFF2-40B4-BE49-F238E27FC236}">
                      <a16:creationId xmlns:a16="http://schemas.microsoft.com/office/drawing/2014/main" id="{586A32F4-13E9-453E-815A-B93A703FB164}"/>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Box 18">
                  <a:extLst>
                    <a:ext uri="{FF2B5EF4-FFF2-40B4-BE49-F238E27FC236}">
                      <a16:creationId xmlns:a16="http://schemas.microsoft.com/office/drawing/2014/main" id="{E6F69E1B-1F7B-48C7-B459-854FC49F7FDD}"/>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17" name="TextBox 16">
                <a:extLst>
                  <a:ext uri="{FF2B5EF4-FFF2-40B4-BE49-F238E27FC236}">
                    <a16:creationId xmlns:a16="http://schemas.microsoft.com/office/drawing/2014/main" id="{92D90E6F-7703-4612-9293-7A245893E5AD}"/>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4" name="Rectangle 13">
              <a:extLst>
                <a:ext uri="{FF2B5EF4-FFF2-40B4-BE49-F238E27FC236}">
                  <a16:creationId xmlns:a16="http://schemas.microsoft.com/office/drawing/2014/main" id="{062CE2E0-5456-4B36-9C25-B0AD63AF7558}"/>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442D9D6C-551F-44C0-8409-8BA8D03E9671}"/>
                </a:ext>
              </a:extLst>
            </p:cNvPr>
            <p:cNvSpPr txBox="1"/>
            <p:nvPr/>
          </p:nvSpPr>
          <p:spPr>
            <a:xfrm>
              <a:off x="1769019" y="4692709"/>
              <a:ext cx="1326466" cy="215444"/>
            </a:xfrm>
            <a:prstGeom prst="rect">
              <a:avLst/>
            </a:prstGeom>
            <a:noFill/>
          </p:spPr>
          <p:txBody>
            <a:bodyPr wrap="square" rtlCol="0">
              <a:spAutoFit/>
            </a:bodyPr>
            <a:lstStyle/>
            <a:p>
              <a:r>
                <a:rPr lang="en-GB" sz="800"/>
                <a:t>Under assessment</a:t>
              </a:r>
            </a:p>
          </p:txBody>
        </p:sp>
      </p:grpSp>
    </p:spTree>
    <p:extLst>
      <p:ext uri="{BB962C8B-B14F-4D97-AF65-F5344CB8AC3E}">
        <p14:creationId xmlns:p14="http://schemas.microsoft.com/office/powerpoint/2010/main" val="21669747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421417" y="126615"/>
            <a:ext cx="8301161" cy="335792"/>
          </a:xfrm>
        </p:spPr>
        <p:txBody>
          <a:bodyPr>
            <a:normAutofit fontScale="90000"/>
          </a:bodyPr>
          <a:lstStyle/>
          <a:p>
            <a:r>
              <a:rPr lang="en-GB" sz="2000"/>
              <a:t>REC Change Pipeline – In progress</a:t>
            </a:r>
          </a:p>
        </p:txBody>
      </p:sp>
      <p:sp>
        <p:nvSpPr>
          <p:cNvPr id="4" name="TextBox 3">
            <a:extLst>
              <a:ext uri="{FF2B5EF4-FFF2-40B4-BE49-F238E27FC236}">
                <a16:creationId xmlns:a16="http://schemas.microsoft.com/office/drawing/2014/main" id="{C74ACF44-15AB-4E36-A382-B816903E852D}"/>
              </a:ext>
            </a:extLst>
          </p:cNvPr>
          <p:cNvSpPr txBox="1"/>
          <p:nvPr/>
        </p:nvSpPr>
        <p:spPr>
          <a:xfrm>
            <a:off x="965935" y="4094627"/>
            <a:ext cx="7212124" cy="230832"/>
          </a:xfrm>
          <a:prstGeom prst="rect">
            <a:avLst/>
          </a:prstGeom>
          <a:noFill/>
        </p:spPr>
        <p:txBody>
          <a:bodyPr wrap="square" rtlCol="0">
            <a:spAutoFit/>
          </a:bodyPr>
          <a:lstStyle/>
          <a:p>
            <a:pPr algn="ctr"/>
            <a:r>
              <a:rPr lang="en-GB" sz="900"/>
              <a:t>Please note: This is a working document and therefore some of the dates and actions may have progressed since the slides were created</a:t>
            </a:r>
          </a:p>
        </p:txBody>
      </p:sp>
      <p:graphicFrame>
        <p:nvGraphicFramePr>
          <p:cNvPr id="6" name="Table 6">
            <a:extLst>
              <a:ext uri="{FF2B5EF4-FFF2-40B4-BE49-F238E27FC236}">
                <a16:creationId xmlns:a16="http://schemas.microsoft.com/office/drawing/2014/main" id="{72FC5703-8D82-4DDF-8C78-4BEC8BAD5919}"/>
              </a:ext>
            </a:extLst>
          </p:cNvPr>
          <p:cNvGraphicFramePr>
            <a:graphicFrameLocks noGrp="1"/>
          </p:cNvGraphicFramePr>
          <p:nvPr/>
        </p:nvGraphicFramePr>
        <p:xfrm>
          <a:off x="174803" y="571235"/>
          <a:ext cx="8746361" cy="3361184"/>
        </p:xfrm>
        <a:graphic>
          <a:graphicData uri="http://schemas.openxmlformats.org/drawingml/2006/table">
            <a:tbl>
              <a:tblPr firstRow="1" bandRow="1">
                <a:tableStyleId>{5C22544A-7EE6-4342-B048-85BDC9FD1C3A}</a:tableStyleId>
              </a:tblPr>
              <a:tblGrid>
                <a:gridCol w="557858">
                  <a:extLst>
                    <a:ext uri="{9D8B030D-6E8A-4147-A177-3AD203B41FA5}">
                      <a16:colId xmlns:a16="http://schemas.microsoft.com/office/drawing/2014/main" val="671432337"/>
                    </a:ext>
                  </a:extLst>
                </a:gridCol>
                <a:gridCol w="1462386">
                  <a:extLst>
                    <a:ext uri="{9D8B030D-6E8A-4147-A177-3AD203B41FA5}">
                      <a16:colId xmlns:a16="http://schemas.microsoft.com/office/drawing/2014/main" val="2002651589"/>
                    </a:ext>
                  </a:extLst>
                </a:gridCol>
                <a:gridCol w="513897">
                  <a:extLst>
                    <a:ext uri="{9D8B030D-6E8A-4147-A177-3AD203B41FA5}">
                      <a16:colId xmlns:a16="http://schemas.microsoft.com/office/drawing/2014/main" val="2465560972"/>
                    </a:ext>
                  </a:extLst>
                </a:gridCol>
                <a:gridCol w="844129">
                  <a:extLst>
                    <a:ext uri="{9D8B030D-6E8A-4147-A177-3AD203B41FA5}">
                      <a16:colId xmlns:a16="http://schemas.microsoft.com/office/drawing/2014/main" val="1957331820"/>
                    </a:ext>
                  </a:extLst>
                </a:gridCol>
                <a:gridCol w="802774">
                  <a:extLst>
                    <a:ext uri="{9D8B030D-6E8A-4147-A177-3AD203B41FA5}">
                      <a16:colId xmlns:a16="http://schemas.microsoft.com/office/drawing/2014/main" val="1114596274"/>
                    </a:ext>
                  </a:extLst>
                </a:gridCol>
                <a:gridCol w="1390717">
                  <a:extLst>
                    <a:ext uri="{9D8B030D-6E8A-4147-A177-3AD203B41FA5}">
                      <a16:colId xmlns:a16="http://schemas.microsoft.com/office/drawing/2014/main" val="1022185138"/>
                    </a:ext>
                  </a:extLst>
                </a:gridCol>
                <a:gridCol w="1637792">
                  <a:extLst>
                    <a:ext uri="{9D8B030D-6E8A-4147-A177-3AD203B41FA5}">
                      <a16:colId xmlns:a16="http://schemas.microsoft.com/office/drawing/2014/main" val="2171108475"/>
                    </a:ext>
                  </a:extLst>
                </a:gridCol>
                <a:gridCol w="841712">
                  <a:extLst>
                    <a:ext uri="{9D8B030D-6E8A-4147-A177-3AD203B41FA5}">
                      <a16:colId xmlns:a16="http://schemas.microsoft.com/office/drawing/2014/main" val="1603475641"/>
                    </a:ext>
                  </a:extLst>
                </a:gridCol>
                <a:gridCol w="695096">
                  <a:extLst>
                    <a:ext uri="{9D8B030D-6E8A-4147-A177-3AD203B41FA5}">
                      <a16:colId xmlns:a16="http://schemas.microsoft.com/office/drawing/2014/main" val="928594538"/>
                    </a:ext>
                  </a:extLst>
                </a:gridCol>
              </a:tblGrid>
              <a:tr h="387099">
                <a:tc>
                  <a:txBody>
                    <a:bodyPr/>
                    <a:lstStyle/>
                    <a:p>
                      <a:pPr algn="ctr"/>
                      <a:r>
                        <a:rPr lang="en-GB" sz="900"/>
                        <a:t>Title </a:t>
                      </a:r>
                    </a:p>
                  </a:txBody>
                  <a:tcPr/>
                </a:tc>
                <a:tc>
                  <a:txBody>
                    <a:bodyPr/>
                    <a:lstStyle/>
                    <a:p>
                      <a:pPr algn="ctr"/>
                      <a:r>
                        <a:rPr lang="en-GB" sz="900"/>
                        <a:t>Description</a:t>
                      </a:r>
                    </a:p>
                  </a:txBody>
                  <a:tcPr/>
                </a:tc>
                <a:tc>
                  <a:txBody>
                    <a:bodyPr/>
                    <a:lstStyle/>
                    <a:p>
                      <a:pPr algn="ctr"/>
                      <a:r>
                        <a:rPr lang="en-GB" sz="900"/>
                        <a:t>XRN</a:t>
                      </a:r>
                    </a:p>
                  </a:txBody>
                  <a:tcPr/>
                </a:tc>
                <a:tc>
                  <a:txBody>
                    <a:bodyPr/>
                    <a:lstStyle/>
                    <a:p>
                      <a:pPr algn="ctr"/>
                      <a:r>
                        <a:rPr lang="en-GB" sz="900"/>
                        <a:t>Proposer</a:t>
                      </a:r>
                    </a:p>
                  </a:txBody>
                  <a:tcPr/>
                </a:tc>
                <a:tc>
                  <a:txBody>
                    <a:bodyPr/>
                    <a:lstStyle/>
                    <a:p>
                      <a:pPr algn="ctr"/>
                      <a:r>
                        <a:rPr lang="en-GB" sz="900"/>
                        <a:t>Impact/</a:t>
                      </a:r>
                    </a:p>
                    <a:p>
                      <a:pPr algn="ctr"/>
                      <a:r>
                        <a:rPr lang="en-GB" sz="900"/>
                        <a:t>Funding</a:t>
                      </a:r>
                    </a:p>
                  </a:txBody>
                  <a:tcPr/>
                </a:tc>
                <a:tc>
                  <a:txBody>
                    <a:bodyPr/>
                    <a:lstStyle/>
                    <a:p>
                      <a:pPr algn="ctr"/>
                      <a:r>
                        <a:rPr lang="en-GB" sz="900"/>
                        <a:t>Status</a:t>
                      </a:r>
                    </a:p>
                  </a:txBody>
                  <a:tcPr/>
                </a:tc>
                <a:tc>
                  <a:txBody>
                    <a:bodyPr/>
                    <a:lstStyle/>
                    <a:p>
                      <a:pPr marL="0" algn="ctr" defTabSz="914400" rtl="0" eaLnBrk="1" latinLnBrk="0" hangingPunct="1"/>
                      <a:r>
                        <a:rPr lang="en-GB" sz="900" b="1" kern="1200">
                          <a:solidFill>
                            <a:schemeClr val="lt1"/>
                          </a:solidFill>
                          <a:latin typeface="+mn-lt"/>
                          <a:ea typeface="+mn-ea"/>
                          <a:cs typeface="+mn-cs"/>
                        </a:rPr>
                        <a:t>Next Action date</a:t>
                      </a:r>
                    </a:p>
                  </a:txBody>
                  <a:tcPr/>
                </a:tc>
                <a:tc>
                  <a:txBody>
                    <a:bodyPr/>
                    <a:lstStyle/>
                    <a:p>
                      <a:pPr marL="0" algn="ctr" defTabSz="914400" rtl="0" eaLnBrk="1" latinLnBrk="0" hangingPunct="1"/>
                      <a:r>
                        <a:rPr lang="en-GB" sz="900" b="1" kern="1200">
                          <a:solidFill>
                            <a:schemeClr val="lt1"/>
                          </a:solidFill>
                          <a:latin typeface="+mn-lt"/>
                          <a:ea typeface="+mn-ea"/>
                          <a:cs typeface="+mn-cs"/>
                        </a:rPr>
                        <a:t>Release Type</a:t>
                      </a:r>
                    </a:p>
                  </a:txBody>
                  <a:tcPr/>
                </a:tc>
                <a:tc>
                  <a:txBody>
                    <a:bodyPr/>
                    <a:lstStyle/>
                    <a:p>
                      <a:pPr marL="0" algn="ctr" defTabSz="914400" rtl="0" eaLnBrk="1" latinLnBrk="0" hangingPunct="1"/>
                      <a:r>
                        <a:rPr lang="en-GB" sz="900" b="1" kern="1200">
                          <a:solidFill>
                            <a:schemeClr val="lt1"/>
                          </a:solidFill>
                          <a:latin typeface="+mn-lt"/>
                          <a:ea typeface="+mn-ea"/>
                          <a:cs typeface="+mn-cs"/>
                        </a:rPr>
                        <a:t>Priority</a:t>
                      </a:r>
                    </a:p>
                  </a:txBody>
                  <a:tcPr/>
                </a:tc>
                <a:extLst>
                  <a:ext uri="{0D108BD9-81ED-4DB2-BD59-A6C34878D82A}">
                    <a16:rowId xmlns:a16="http://schemas.microsoft.com/office/drawing/2014/main" val="1387885334"/>
                  </a:ext>
                </a:extLst>
              </a:tr>
              <a:tr h="508067">
                <a:tc>
                  <a:txBody>
                    <a:bodyPr/>
                    <a:lstStyle/>
                    <a:p>
                      <a:r>
                        <a:rPr lang="en-GB" sz="850" kern="1200">
                          <a:solidFill>
                            <a:schemeClr val="dk1"/>
                          </a:solidFill>
                          <a:latin typeface="+mn-lt"/>
                          <a:ea typeface="+mn-ea"/>
                          <a:cs typeface="+mn-cs"/>
                          <a:hlinkClick r:id="rId3"/>
                        </a:rPr>
                        <a:t>R0047</a:t>
                      </a:r>
                      <a:endParaRPr lang="en-GB" sz="850" kern="1200">
                        <a:solidFill>
                          <a:schemeClr val="dk1"/>
                        </a:solidFill>
                        <a:latin typeface="+mn-lt"/>
                        <a:ea typeface="+mn-ea"/>
                        <a:cs typeface="+mn-cs"/>
                      </a:endParaRPr>
                    </a:p>
                  </a:txBody>
                  <a:tcPr/>
                </a:tc>
                <a:tc>
                  <a:txBody>
                    <a:bodyPr/>
                    <a:lstStyle/>
                    <a:p>
                      <a:r>
                        <a:rPr lang="en-GB" sz="850" b="0" i="0">
                          <a:solidFill>
                            <a:srgbClr val="272833"/>
                          </a:solidFill>
                          <a:effectLst/>
                          <a:latin typeface="+mn-lt"/>
                        </a:rPr>
                        <a:t>Metering Code of Practice Consolidation Review</a:t>
                      </a:r>
                      <a:endParaRPr lang="en-GB" sz="85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noProof="0">
                          <a:ln>
                            <a:noFill/>
                          </a:ln>
                          <a:solidFill>
                            <a:prstClr val="black"/>
                          </a:solidFill>
                          <a:effectLst/>
                          <a:uLnTx/>
                          <a:uFillTx/>
                          <a:latin typeface="+mn-lt"/>
                          <a:ea typeface="+mn-ea"/>
                          <a:cs typeface="+mn-cs"/>
                        </a:rPr>
                        <a:t>N/A</a:t>
                      </a:r>
                    </a:p>
                  </a:txBody>
                  <a:tcPr/>
                </a:tc>
                <a:tc>
                  <a:txBody>
                    <a:bodyPr/>
                    <a:lstStyle/>
                    <a:p>
                      <a:r>
                        <a:rPr lang="en-GB" sz="850" b="0" kern="1200">
                          <a:solidFill>
                            <a:schemeClr val="dk1"/>
                          </a:solidFill>
                          <a:latin typeface="+mn-lt"/>
                          <a:ea typeface="+mn-ea"/>
                          <a:cs typeface="+mn-cs"/>
                        </a:rPr>
                        <a:t>RECCo</a:t>
                      </a:r>
                    </a:p>
                  </a:txBody>
                  <a:tcPr/>
                </a:tc>
                <a:tc>
                  <a:txBody>
                    <a:bodyPr/>
                    <a:lstStyle/>
                    <a:p>
                      <a:r>
                        <a:rPr lang="en-GB" sz="850" b="0" kern="1200">
                          <a:solidFill>
                            <a:schemeClr val="dk1"/>
                          </a:solidFill>
                          <a:latin typeface="+mn-lt"/>
                          <a:ea typeface="+mn-ea"/>
                          <a:cs typeface="+mn-cs"/>
                        </a:rPr>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Approved - awaiting implementation</a:t>
                      </a:r>
                    </a:p>
                  </a:txBody>
                  <a:tcPr/>
                </a:tc>
                <a:tc>
                  <a:txBody>
                    <a:bodyPr/>
                    <a:lstStyle/>
                    <a:p>
                      <a:r>
                        <a:rPr lang="en-GB" sz="850" kern="1200">
                          <a:solidFill>
                            <a:schemeClr val="dk1"/>
                          </a:solidFill>
                          <a:latin typeface="+mn-lt"/>
                          <a:ea typeface="+mn-ea"/>
                          <a:cs typeface="+mn-cs"/>
                        </a:rPr>
                        <a:t>01/04/2023 – Proposed Implementation date</a:t>
                      </a:r>
                    </a:p>
                  </a:txBody>
                  <a:tcPr/>
                </a:tc>
                <a:tc>
                  <a:txBody>
                    <a:bodyPr/>
                    <a:lstStyle/>
                    <a:p>
                      <a:r>
                        <a:rPr lang="en-GB" sz="850" kern="1200">
                          <a:solidFill>
                            <a:schemeClr val="dk1"/>
                          </a:solidFill>
                          <a:latin typeface="+mn-lt"/>
                          <a:ea typeface="+mn-ea"/>
                          <a:cs typeface="+mn-cs"/>
                        </a:rPr>
                        <a:t>TBC</a:t>
                      </a:r>
                    </a:p>
                  </a:txBody>
                  <a:tcPr/>
                </a:tc>
                <a:tc>
                  <a:txBody>
                    <a:bodyPr/>
                    <a:lstStyle/>
                    <a:p>
                      <a:r>
                        <a:rPr lang="en-GB" sz="850" kern="1200">
                          <a:solidFill>
                            <a:schemeClr val="dk1"/>
                          </a:solidFill>
                          <a:latin typeface="+mn-lt"/>
                          <a:ea typeface="+mn-ea"/>
                          <a:cs typeface="+mn-cs"/>
                        </a:rPr>
                        <a:t>High</a:t>
                      </a:r>
                    </a:p>
                  </a:txBody>
                  <a:tcPr/>
                </a:tc>
                <a:extLst>
                  <a:ext uri="{0D108BD9-81ED-4DB2-BD59-A6C34878D82A}">
                    <a16:rowId xmlns:a16="http://schemas.microsoft.com/office/drawing/2014/main" val="1651918055"/>
                  </a:ext>
                </a:extLst>
              </a:tr>
              <a:tr h="508067">
                <a:tc>
                  <a:txBody>
                    <a:bodyPr/>
                    <a:lstStyle/>
                    <a:p>
                      <a:r>
                        <a:rPr lang="en-GB" sz="850" kern="1200">
                          <a:solidFill>
                            <a:schemeClr val="dk1"/>
                          </a:solidFill>
                          <a:latin typeface="+mn-lt"/>
                          <a:ea typeface="+mn-ea"/>
                          <a:cs typeface="+mn-cs"/>
                          <a:hlinkClick r:id="rId4"/>
                        </a:rPr>
                        <a:t>R0052</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GES Service Definition Document</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N/A</a:t>
                      </a:r>
                    </a:p>
                  </a:txBody>
                  <a:tcPr>
                    <a:solidFill>
                      <a:schemeClr val="accent3">
                        <a:lumMod val="20000"/>
                        <a:lumOff val="80000"/>
                      </a:schemeClr>
                    </a:solidFill>
                  </a:tcPr>
                </a:tc>
                <a:tc>
                  <a:txBody>
                    <a:bodyPr/>
                    <a:lstStyle/>
                    <a:p>
                      <a:r>
                        <a:rPr lang="en-GB" sz="850" b="0" kern="1200">
                          <a:solidFill>
                            <a:schemeClr val="dk1"/>
                          </a:solidFill>
                          <a:latin typeface="+mn-lt"/>
                          <a:ea typeface="+mn-ea"/>
                          <a:cs typeface="+mn-cs"/>
                        </a:rPr>
                        <a:t>Deloitte</a:t>
                      </a:r>
                    </a:p>
                  </a:txBody>
                  <a:tcPr>
                    <a:solidFill>
                      <a:schemeClr val="accent3">
                        <a:lumMod val="20000"/>
                        <a:lumOff val="80000"/>
                      </a:schemeClr>
                    </a:solidFill>
                  </a:tcPr>
                </a:tc>
                <a:tc>
                  <a:txBody>
                    <a:bodyPr/>
                    <a:lstStyle/>
                    <a:p>
                      <a:r>
                        <a:rPr lang="en-GB" sz="850" b="0" kern="1200">
                          <a:solidFill>
                            <a:schemeClr val="dk1"/>
                          </a:solidFill>
                          <a:latin typeface="+mn-lt"/>
                          <a:ea typeface="+mn-ea"/>
                          <a:cs typeface="+mn-cs"/>
                        </a:rPr>
                        <a:t>GES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Final Assessment</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Major</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Medium</a:t>
                      </a:r>
                    </a:p>
                  </a:txBody>
                  <a:tcPr>
                    <a:solidFill>
                      <a:schemeClr val="accent3">
                        <a:lumMod val="20000"/>
                        <a:lumOff val="80000"/>
                      </a:schemeClr>
                    </a:solidFill>
                  </a:tcPr>
                </a:tc>
                <a:extLst>
                  <a:ext uri="{0D108BD9-81ED-4DB2-BD59-A6C34878D82A}">
                    <a16:rowId xmlns:a16="http://schemas.microsoft.com/office/drawing/2014/main" val="537407726"/>
                  </a:ext>
                </a:extLst>
              </a:tr>
              <a:tr h="508067">
                <a:tc>
                  <a:txBody>
                    <a:bodyPr/>
                    <a:lstStyle/>
                    <a:p>
                      <a:r>
                        <a:rPr lang="en-GB" sz="850" kern="1200">
                          <a:solidFill>
                            <a:schemeClr val="dk1"/>
                          </a:solidFill>
                          <a:latin typeface="+mn-lt"/>
                          <a:ea typeface="+mn-ea"/>
                          <a:cs typeface="+mn-cs"/>
                          <a:hlinkClick r:id="rId5"/>
                        </a:rPr>
                        <a:t>R0055</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Switching Operator Outage Notification Lead Time</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XRN 5595</a:t>
                      </a:r>
                    </a:p>
                  </a:txBody>
                  <a:tcPr>
                    <a:solidFill>
                      <a:schemeClr val="accent3">
                        <a:lumMod val="20000"/>
                        <a:lumOff val="80000"/>
                      </a:schemeClr>
                    </a:solidFill>
                  </a:tcPr>
                </a:tc>
                <a:tc>
                  <a:txBody>
                    <a:bodyPr/>
                    <a:lstStyle/>
                    <a:p>
                      <a:r>
                        <a:rPr lang="en-GB" sz="850" b="0" i="0" kern="1200">
                          <a:solidFill>
                            <a:srgbClr val="272833"/>
                          </a:solidFill>
                          <a:effectLst/>
                          <a:latin typeface="+mn-lt"/>
                          <a:ea typeface="+mn-ea"/>
                          <a:cs typeface="+mn-cs"/>
                        </a:rPr>
                        <a:t>DCC</a:t>
                      </a:r>
                    </a:p>
                  </a:txBody>
                  <a:tcPr>
                    <a:solidFill>
                      <a:schemeClr val="accent3">
                        <a:lumMod val="20000"/>
                        <a:lumOff val="80000"/>
                      </a:schemeClr>
                    </a:solidFill>
                  </a:tcPr>
                </a:tc>
                <a:tc>
                  <a:txBody>
                    <a:bodyPr/>
                    <a:lstStyle/>
                    <a:p>
                      <a:r>
                        <a:rPr lang="en-GB" sz="850" b="0" i="0" kern="1200">
                          <a:solidFill>
                            <a:srgbClr val="272833"/>
                          </a:solidFill>
                          <a:effectLst/>
                          <a:latin typeface="+mn-lt"/>
                          <a:ea typeface="+mn-ea"/>
                          <a:cs typeface="+mn-cs"/>
                        </a:rPr>
                        <a:t>GRDS, GES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Final Assessment</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24/02/2023 – Proposed Implementation date</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Major</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50" kern="1200">
                          <a:solidFill>
                            <a:schemeClr val="dk1"/>
                          </a:solidFill>
                          <a:latin typeface="+mn-lt"/>
                          <a:ea typeface="+mn-ea"/>
                          <a:cs typeface="+mn-cs"/>
                        </a:rPr>
                        <a:t>Medium</a:t>
                      </a:r>
                    </a:p>
                  </a:txBody>
                  <a:tcPr>
                    <a:solidFill>
                      <a:schemeClr val="accent3">
                        <a:lumMod val="20000"/>
                        <a:lumOff val="80000"/>
                      </a:schemeClr>
                    </a:solidFill>
                  </a:tcPr>
                </a:tc>
                <a:extLst>
                  <a:ext uri="{0D108BD9-81ED-4DB2-BD59-A6C34878D82A}">
                    <a16:rowId xmlns:a16="http://schemas.microsoft.com/office/drawing/2014/main" val="1312846840"/>
                  </a:ext>
                </a:extLst>
              </a:tr>
              <a:tr h="422030">
                <a:tc>
                  <a:txBody>
                    <a:bodyPr/>
                    <a:lstStyle/>
                    <a:p>
                      <a:r>
                        <a:rPr lang="en-GB" sz="850" kern="1200">
                          <a:solidFill>
                            <a:schemeClr val="dk1"/>
                          </a:solidFill>
                          <a:latin typeface="+mn-lt"/>
                          <a:ea typeface="+mn-ea"/>
                          <a:cs typeface="+mn-cs"/>
                          <a:hlinkClick r:id="rId6"/>
                        </a:rPr>
                        <a:t>R0067</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Introduction of CSS refresh functionality</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hlinkClick r:id="rId7"/>
                        </a:rPr>
                        <a:t>XRN 5567</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b="0" kern="1200">
                          <a:solidFill>
                            <a:schemeClr val="dk1"/>
                          </a:solidFill>
                          <a:latin typeface="+mn-lt"/>
                          <a:ea typeface="+mn-ea"/>
                          <a:cs typeface="+mn-cs"/>
                        </a:rPr>
                        <a:t>Capgemini (RTS)</a:t>
                      </a:r>
                    </a:p>
                  </a:txBody>
                  <a:tcPr>
                    <a:solidFill>
                      <a:schemeClr val="accent3">
                        <a:lumMod val="20000"/>
                        <a:lumOff val="80000"/>
                      </a:schemeClr>
                    </a:solidFill>
                  </a:tcPr>
                </a:tc>
                <a:tc>
                  <a:txBody>
                    <a:bodyPr/>
                    <a:lstStyle/>
                    <a:p>
                      <a:r>
                        <a:rPr lang="en-GB" sz="850" b="0" kern="1200">
                          <a:solidFill>
                            <a:schemeClr val="dk1"/>
                          </a:solidFill>
                          <a:latin typeface="+mn-lt"/>
                          <a:ea typeface="+mn-ea"/>
                          <a:cs typeface="+mn-cs"/>
                        </a:rPr>
                        <a:t>GRDS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Party Impact Assessment</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09/12/2022 – Response deadline</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a:ln>
                            <a:noFill/>
                          </a:ln>
                          <a:solidFill>
                            <a:prstClr val="black"/>
                          </a:solidFill>
                          <a:effectLst/>
                          <a:uLnTx/>
                          <a:uFillTx/>
                          <a:latin typeface="+mn-lt"/>
                          <a:ea typeface="+mn-ea"/>
                          <a:cs typeface="+mn-cs"/>
                        </a:rPr>
                        <a:t>Standalone</a:t>
                      </a:r>
                    </a:p>
                  </a:txBody>
                  <a:tcPr>
                    <a:solidFill>
                      <a:schemeClr val="accent3">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50" b="0" i="0" u="none" strike="noStrike" kern="1200" cap="none" spc="0" normalizeH="0" baseline="0">
                          <a:ln>
                            <a:noFill/>
                          </a:ln>
                          <a:solidFill>
                            <a:prstClr val="black"/>
                          </a:solidFill>
                          <a:effectLst/>
                          <a:uLnTx/>
                          <a:uFillTx/>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4052001873"/>
                  </a:ext>
                </a:extLst>
              </a:tr>
              <a:tr h="519787">
                <a:tc>
                  <a:txBody>
                    <a:bodyPr/>
                    <a:lstStyle/>
                    <a:p>
                      <a:r>
                        <a:rPr lang="en-GB" sz="850" kern="1200">
                          <a:solidFill>
                            <a:schemeClr val="dk1"/>
                          </a:solidFill>
                          <a:latin typeface="+mn-lt"/>
                          <a:ea typeface="+mn-ea"/>
                          <a:cs typeface="+mn-cs"/>
                          <a:hlinkClick r:id="rId8"/>
                        </a:rPr>
                        <a:t>R0070</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Provision of Enduring Test Environments </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850" b="0" i="0" kern="1200">
                          <a:solidFill>
                            <a:srgbClr val="272833"/>
                          </a:solidFill>
                          <a:effectLst/>
                          <a:latin typeface="+mn-lt"/>
                          <a:ea typeface="+mn-ea"/>
                          <a:cs typeface="+mn-cs"/>
                        </a:rPr>
                        <a:t>Capgemini</a:t>
                      </a:r>
                    </a:p>
                  </a:txBody>
                  <a:tcPr>
                    <a:solidFill>
                      <a:schemeClr val="accent3">
                        <a:lumMod val="20000"/>
                        <a:lumOff val="80000"/>
                      </a:schemeClr>
                    </a:solidFill>
                  </a:tcPr>
                </a:tc>
                <a:tc>
                  <a:txBody>
                    <a:bodyPr/>
                    <a:lstStyle/>
                    <a:p>
                      <a:pPr marL="0" algn="l" defTabSz="914400" rtl="0" eaLnBrk="1" latinLnBrk="0" hangingPunct="1"/>
                      <a:r>
                        <a:rPr lang="en-GB" sz="850" b="0" i="0" kern="120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Final Assessment – </a:t>
                      </a:r>
                    </a:p>
                    <a:p>
                      <a:endParaRPr lang="en-GB" sz="850" kern="1200">
                        <a:solidFill>
                          <a:schemeClr val="dk1"/>
                        </a:solidFill>
                        <a:latin typeface="+mn-lt"/>
                        <a:ea typeface="+mn-ea"/>
                        <a:cs typeface="+mn-cs"/>
                      </a:endParaRPr>
                    </a:p>
                    <a:p>
                      <a:r>
                        <a:rPr lang="en-GB" sz="850" kern="1200">
                          <a:solidFill>
                            <a:schemeClr val="dk1"/>
                          </a:solidFill>
                          <a:latin typeface="+mn-lt"/>
                          <a:ea typeface="+mn-ea"/>
                          <a:cs typeface="+mn-cs"/>
                        </a:rPr>
                        <a:t>Environment delivered</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30/11/2022 – Review</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Standalone</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519503234"/>
                  </a:ext>
                </a:extLst>
              </a:tr>
              <a:tr h="508067">
                <a:tc>
                  <a:txBody>
                    <a:bodyPr/>
                    <a:lstStyle/>
                    <a:p>
                      <a:r>
                        <a:rPr lang="en-GB" sz="850" kern="1200">
                          <a:solidFill>
                            <a:schemeClr val="dk1"/>
                          </a:solidFill>
                          <a:latin typeface="+mn-lt"/>
                          <a:ea typeface="+mn-ea"/>
                          <a:cs typeface="+mn-cs"/>
                          <a:hlinkClick r:id="rId9"/>
                        </a:rPr>
                        <a:t>R0074</a:t>
                      </a:r>
                      <a:endParaRPr lang="en-GB" sz="850" kern="1200">
                        <a:solidFill>
                          <a:schemeClr val="dk1"/>
                        </a:solidFill>
                        <a:latin typeface="+mn-lt"/>
                        <a:ea typeface="+mn-ea"/>
                        <a:cs typeface="+mn-cs"/>
                      </a:endParaRP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Release of Community View Data Items to MEMs in GES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N/A</a:t>
                      </a:r>
                    </a:p>
                  </a:txBody>
                  <a:tcPr>
                    <a:solidFill>
                      <a:schemeClr val="accent3">
                        <a:lumMod val="20000"/>
                        <a:lumOff val="80000"/>
                      </a:schemeClr>
                    </a:solidFill>
                  </a:tcPr>
                </a:tc>
                <a:tc>
                  <a:txBody>
                    <a:bodyPr/>
                    <a:lstStyle/>
                    <a:p>
                      <a:pPr marL="0" algn="l" defTabSz="914400" rtl="0" eaLnBrk="1" latinLnBrk="0" hangingPunct="1"/>
                      <a:r>
                        <a:rPr lang="en-GB" sz="850" b="0" i="0" kern="1200">
                          <a:solidFill>
                            <a:srgbClr val="272833"/>
                          </a:solidFill>
                          <a:effectLst/>
                          <a:latin typeface="+mn-lt"/>
                          <a:ea typeface="+mn-ea"/>
                          <a:cs typeface="+mn-cs"/>
                        </a:rPr>
                        <a:t>Xoserve</a:t>
                      </a:r>
                    </a:p>
                  </a:txBody>
                  <a:tcPr>
                    <a:solidFill>
                      <a:schemeClr val="accent3">
                        <a:lumMod val="20000"/>
                        <a:lumOff val="80000"/>
                      </a:schemeClr>
                    </a:solidFill>
                  </a:tcPr>
                </a:tc>
                <a:tc>
                  <a:txBody>
                    <a:bodyPr/>
                    <a:lstStyle/>
                    <a:p>
                      <a:pPr marL="0" algn="l" defTabSz="914400" rtl="0" eaLnBrk="1" latinLnBrk="0" hangingPunct="1"/>
                      <a:r>
                        <a:rPr lang="en-GB" sz="850" b="0" i="0" kern="1200">
                          <a:solidFill>
                            <a:srgbClr val="272833"/>
                          </a:solidFill>
                          <a:effectLst/>
                          <a:latin typeface="+mn-lt"/>
                          <a:ea typeface="+mn-ea"/>
                          <a:cs typeface="+mn-cs"/>
                        </a:rPr>
                        <a:t>GES</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Party Impact Assessment</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19/12/2022 – Response deadline</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Major</a:t>
                      </a:r>
                    </a:p>
                  </a:txBody>
                  <a:tcPr>
                    <a:solidFill>
                      <a:schemeClr val="accent3">
                        <a:lumMod val="20000"/>
                        <a:lumOff val="80000"/>
                      </a:schemeClr>
                    </a:solidFill>
                  </a:tcPr>
                </a:tc>
                <a:tc>
                  <a:txBody>
                    <a:bodyPr/>
                    <a:lstStyle/>
                    <a:p>
                      <a:r>
                        <a:rPr lang="en-GB" sz="850" kern="1200">
                          <a:solidFill>
                            <a:schemeClr val="dk1"/>
                          </a:solidFill>
                          <a:latin typeface="+mn-lt"/>
                          <a:ea typeface="+mn-ea"/>
                          <a:cs typeface="+mn-cs"/>
                        </a:rPr>
                        <a:t>High</a:t>
                      </a:r>
                    </a:p>
                  </a:txBody>
                  <a:tcPr>
                    <a:solidFill>
                      <a:schemeClr val="accent3">
                        <a:lumMod val="20000"/>
                        <a:lumOff val="80000"/>
                      </a:schemeClr>
                    </a:solidFill>
                  </a:tcPr>
                </a:tc>
                <a:extLst>
                  <a:ext uri="{0D108BD9-81ED-4DB2-BD59-A6C34878D82A}">
                    <a16:rowId xmlns:a16="http://schemas.microsoft.com/office/drawing/2014/main" val="1988350803"/>
                  </a:ext>
                </a:extLst>
              </a:tr>
            </a:tbl>
          </a:graphicData>
        </a:graphic>
      </p:graphicFrame>
      <p:grpSp>
        <p:nvGrpSpPr>
          <p:cNvPr id="3" name="Group 2">
            <a:extLst>
              <a:ext uri="{FF2B5EF4-FFF2-40B4-BE49-F238E27FC236}">
                <a16:creationId xmlns:a16="http://schemas.microsoft.com/office/drawing/2014/main" id="{0B65B23D-A59C-4608-8F58-B9E01D682331}"/>
              </a:ext>
            </a:extLst>
          </p:cNvPr>
          <p:cNvGrpSpPr/>
          <p:nvPr/>
        </p:nvGrpSpPr>
        <p:grpSpPr>
          <a:xfrm>
            <a:off x="174803" y="4487667"/>
            <a:ext cx="3028983" cy="475676"/>
            <a:chOff x="66502" y="4450261"/>
            <a:chExt cx="3028983" cy="475676"/>
          </a:xfrm>
        </p:grpSpPr>
        <p:grpSp>
          <p:nvGrpSpPr>
            <p:cNvPr id="10" name="Group 9">
              <a:extLst>
                <a:ext uri="{FF2B5EF4-FFF2-40B4-BE49-F238E27FC236}">
                  <a16:creationId xmlns:a16="http://schemas.microsoft.com/office/drawing/2014/main" id="{3A6BDF8E-3979-4FF1-B334-F361FC602F77}"/>
                </a:ext>
              </a:extLst>
            </p:cNvPr>
            <p:cNvGrpSpPr/>
            <p:nvPr/>
          </p:nvGrpSpPr>
          <p:grpSpPr>
            <a:xfrm>
              <a:off x="66502" y="4450261"/>
              <a:ext cx="1577167" cy="475676"/>
              <a:chOff x="0" y="4426024"/>
              <a:chExt cx="1577167" cy="475676"/>
            </a:xfrm>
          </p:grpSpPr>
          <p:grpSp>
            <p:nvGrpSpPr>
              <p:cNvPr id="11" name="Group 10">
                <a:extLst>
                  <a:ext uri="{FF2B5EF4-FFF2-40B4-BE49-F238E27FC236}">
                    <a16:creationId xmlns:a16="http://schemas.microsoft.com/office/drawing/2014/main" id="{E031B6BA-EB7D-4DEF-9FAD-75C505065918}"/>
                  </a:ext>
                </a:extLst>
              </p:cNvPr>
              <p:cNvGrpSpPr/>
              <p:nvPr/>
            </p:nvGrpSpPr>
            <p:grpSpPr>
              <a:xfrm>
                <a:off x="0" y="4650688"/>
                <a:ext cx="1577167" cy="251012"/>
                <a:chOff x="233082" y="4628585"/>
                <a:chExt cx="1577167" cy="251012"/>
              </a:xfrm>
            </p:grpSpPr>
            <p:sp>
              <p:nvSpPr>
                <p:cNvPr id="14" name="Rectangle 13">
                  <a:extLst>
                    <a:ext uri="{FF2B5EF4-FFF2-40B4-BE49-F238E27FC236}">
                      <a16:creationId xmlns:a16="http://schemas.microsoft.com/office/drawing/2014/main" id="{ED9BB763-180A-4C04-B35A-12B4BD5D1175}"/>
                    </a:ext>
                  </a:extLst>
                </p:cNvPr>
                <p:cNvSpPr/>
                <p:nvPr/>
              </p:nvSpPr>
              <p:spPr>
                <a:xfrm>
                  <a:off x="233082" y="4628585"/>
                  <a:ext cx="250701" cy="251012"/>
                </a:xfrm>
                <a:prstGeom prst="rect">
                  <a:avLst/>
                </a:prstGeom>
                <a:solidFill>
                  <a:schemeClr val="accent3">
                    <a:lumMod val="20000"/>
                    <a:lumOff val="8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a:extLst>
                    <a:ext uri="{FF2B5EF4-FFF2-40B4-BE49-F238E27FC236}">
                      <a16:creationId xmlns:a16="http://schemas.microsoft.com/office/drawing/2014/main" id="{44D79AD1-8AA1-4FA0-BD1D-6A9144978A6D}"/>
                    </a:ext>
                  </a:extLst>
                </p:cNvPr>
                <p:cNvSpPr txBox="1"/>
                <p:nvPr/>
              </p:nvSpPr>
              <p:spPr>
                <a:xfrm>
                  <a:off x="483783" y="4646369"/>
                  <a:ext cx="1326466" cy="215444"/>
                </a:xfrm>
                <a:prstGeom prst="rect">
                  <a:avLst/>
                </a:prstGeom>
                <a:noFill/>
              </p:spPr>
              <p:txBody>
                <a:bodyPr wrap="square" rtlCol="0">
                  <a:spAutoFit/>
                </a:bodyPr>
                <a:lstStyle/>
                <a:p>
                  <a:r>
                    <a:rPr lang="en-GB" sz="800"/>
                    <a:t>Currently working on</a:t>
                  </a:r>
                </a:p>
              </p:txBody>
            </p:sp>
          </p:grpSp>
          <p:sp>
            <p:nvSpPr>
              <p:cNvPr id="12" name="TextBox 11">
                <a:extLst>
                  <a:ext uri="{FF2B5EF4-FFF2-40B4-BE49-F238E27FC236}">
                    <a16:creationId xmlns:a16="http://schemas.microsoft.com/office/drawing/2014/main" id="{296D2753-5FA6-4D53-ABED-AFBE73DB6977}"/>
                  </a:ext>
                </a:extLst>
              </p:cNvPr>
              <p:cNvSpPr txBox="1"/>
              <p:nvPr/>
            </p:nvSpPr>
            <p:spPr>
              <a:xfrm>
                <a:off x="0" y="4426024"/>
                <a:ext cx="806823" cy="230832"/>
              </a:xfrm>
              <a:prstGeom prst="rect">
                <a:avLst/>
              </a:prstGeom>
              <a:noFill/>
            </p:spPr>
            <p:txBody>
              <a:bodyPr wrap="square" rtlCol="0">
                <a:spAutoFit/>
              </a:bodyPr>
              <a:lstStyle/>
              <a:p>
                <a:r>
                  <a:rPr lang="en-GB" sz="900" b="1"/>
                  <a:t>Key:</a:t>
                </a:r>
              </a:p>
            </p:txBody>
          </p:sp>
        </p:grpSp>
        <p:sp>
          <p:nvSpPr>
            <p:cNvPr id="17" name="Rectangle 16">
              <a:extLst>
                <a:ext uri="{FF2B5EF4-FFF2-40B4-BE49-F238E27FC236}">
                  <a16:creationId xmlns:a16="http://schemas.microsoft.com/office/drawing/2014/main" id="{257CA5F0-668F-4314-8736-3D2527E5AC3F}"/>
                </a:ext>
              </a:extLst>
            </p:cNvPr>
            <p:cNvSpPr/>
            <p:nvPr/>
          </p:nvSpPr>
          <p:spPr>
            <a:xfrm>
              <a:off x="1518318" y="4674925"/>
              <a:ext cx="250701" cy="251012"/>
            </a:xfrm>
            <a:prstGeom prst="rect">
              <a:avLst/>
            </a:prstGeom>
            <a:solidFill>
              <a:schemeClr val="accent6">
                <a:lumMod val="40000"/>
                <a:lumOff val="60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58583FF6-BA9C-4829-AE49-97C5F0BA56DE}"/>
                </a:ext>
              </a:extLst>
            </p:cNvPr>
            <p:cNvSpPr txBox="1"/>
            <p:nvPr/>
          </p:nvSpPr>
          <p:spPr>
            <a:xfrm>
              <a:off x="1769019" y="4692709"/>
              <a:ext cx="1326466" cy="215444"/>
            </a:xfrm>
            <a:prstGeom prst="rect">
              <a:avLst/>
            </a:prstGeom>
            <a:noFill/>
          </p:spPr>
          <p:txBody>
            <a:bodyPr wrap="square" rtlCol="0">
              <a:spAutoFit/>
            </a:bodyPr>
            <a:lstStyle/>
            <a:p>
              <a:r>
                <a:rPr lang="en-GB" sz="800"/>
                <a:t>Under assessment</a:t>
              </a:r>
            </a:p>
          </p:txBody>
        </p:sp>
      </p:grpSp>
    </p:spTree>
    <p:extLst>
      <p:ext uri="{BB962C8B-B14F-4D97-AF65-F5344CB8AC3E}">
        <p14:creationId xmlns:p14="http://schemas.microsoft.com/office/powerpoint/2010/main" val="36605032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978011" y="0"/>
            <a:ext cx="7187978" cy="616355"/>
          </a:xfrm>
        </p:spPr>
        <p:txBody>
          <a:bodyPr>
            <a:normAutofit/>
          </a:bodyPr>
          <a:lstStyle/>
          <a:p>
            <a:r>
              <a:rPr lang="en-GB" sz="2000"/>
              <a:t>REC Change Pipeline – Under Prioritisation Review</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238205" y="514811"/>
          <a:ext cx="8644539" cy="4116286"/>
        </p:xfrm>
        <a:graphic>
          <a:graphicData uri="http://schemas.openxmlformats.org/drawingml/2006/table">
            <a:tbl>
              <a:tblPr firstRow="1" bandRow="1">
                <a:tableStyleId>{5C22544A-7EE6-4342-B048-85BDC9FD1C3A}</a:tableStyleId>
              </a:tblPr>
              <a:tblGrid>
                <a:gridCol w="593068">
                  <a:extLst>
                    <a:ext uri="{9D8B030D-6E8A-4147-A177-3AD203B41FA5}">
                      <a16:colId xmlns:a16="http://schemas.microsoft.com/office/drawing/2014/main" val="2718274602"/>
                    </a:ext>
                  </a:extLst>
                </a:gridCol>
                <a:gridCol w="4995949">
                  <a:extLst>
                    <a:ext uri="{9D8B030D-6E8A-4147-A177-3AD203B41FA5}">
                      <a16:colId xmlns:a16="http://schemas.microsoft.com/office/drawing/2014/main" val="2896332416"/>
                    </a:ext>
                  </a:extLst>
                </a:gridCol>
                <a:gridCol w="1297147">
                  <a:extLst>
                    <a:ext uri="{9D8B030D-6E8A-4147-A177-3AD203B41FA5}">
                      <a16:colId xmlns:a16="http://schemas.microsoft.com/office/drawing/2014/main" val="2937892801"/>
                    </a:ext>
                  </a:extLst>
                </a:gridCol>
                <a:gridCol w="1758375">
                  <a:extLst>
                    <a:ext uri="{9D8B030D-6E8A-4147-A177-3AD203B41FA5}">
                      <a16:colId xmlns:a16="http://schemas.microsoft.com/office/drawing/2014/main" val="3443725556"/>
                    </a:ext>
                  </a:extLst>
                </a:gridCol>
              </a:tblGrid>
              <a:tr h="342051">
                <a:tc>
                  <a:txBody>
                    <a:bodyPr/>
                    <a:lstStyle/>
                    <a:p>
                      <a:pPr algn="ctr"/>
                      <a:r>
                        <a:rPr lang="en-GB" sz="1000">
                          <a:latin typeface="+mn-lt"/>
                        </a:rPr>
                        <a:t>Title </a:t>
                      </a:r>
                    </a:p>
                  </a:txBody>
                  <a:tcPr/>
                </a:tc>
                <a:tc>
                  <a:txBody>
                    <a:bodyPr/>
                    <a:lstStyle/>
                    <a:p>
                      <a:pPr algn="ctr"/>
                      <a:r>
                        <a:rPr lang="en-GB" sz="1000">
                          <a:latin typeface="+mn-lt"/>
                        </a:rPr>
                        <a:t>Description</a:t>
                      </a:r>
                    </a:p>
                  </a:txBody>
                  <a:tcPr/>
                </a:tc>
                <a:tc>
                  <a:txBody>
                    <a:bodyPr/>
                    <a:lstStyle/>
                    <a:p>
                      <a:pPr algn="ctr"/>
                      <a:r>
                        <a:rPr lang="en-GB" sz="1000">
                          <a:latin typeface="+mn-lt"/>
                        </a:rPr>
                        <a:t>Status</a:t>
                      </a:r>
                    </a:p>
                  </a:txBody>
                  <a:tcPr/>
                </a:tc>
                <a:tc>
                  <a:txBody>
                    <a:bodyPr/>
                    <a:lstStyle/>
                    <a:p>
                      <a:pPr marL="0" algn="ctr" defTabSz="914400" rtl="0" eaLnBrk="1" latinLnBrk="0" hangingPunct="1"/>
                      <a:r>
                        <a:rPr lang="en-GB" sz="1000" b="1" kern="1200">
                          <a:solidFill>
                            <a:schemeClr val="lt1"/>
                          </a:solidFill>
                          <a:latin typeface="+mn-lt"/>
                          <a:ea typeface="+mn-ea"/>
                          <a:cs typeface="+mn-cs"/>
                        </a:rPr>
                        <a:t>Next Action date</a:t>
                      </a:r>
                    </a:p>
                  </a:txBody>
                  <a:tcPr/>
                </a:tc>
                <a:extLst>
                  <a:ext uri="{0D108BD9-81ED-4DB2-BD59-A6C34878D82A}">
                    <a16:rowId xmlns:a16="http://schemas.microsoft.com/office/drawing/2014/main" val="118947466"/>
                  </a:ext>
                </a:extLst>
              </a:tr>
              <a:tr h="249639">
                <a:tc>
                  <a:txBody>
                    <a:bodyPr/>
                    <a:lstStyle/>
                    <a:p>
                      <a:r>
                        <a:rPr lang="en-GB" sz="1000" kern="1200">
                          <a:solidFill>
                            <a:schemeClr val="dk1"/>
                          </a:solidFill>
                          <a:latin typeface="+mn-lt"/>
                          <a:ea typeface="+mn-ea"/>
                          <a:cs typeface="+mn-cs"/>
                          <a:hlinkClick r:id="rId2"/>
                        </a:rPr>
                        <a:t>R0006</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kern="1200">
                          <a:solidFill>
                            <a:srgbClr val="272833"/>
                          </a:solidFill>
                          <a:effectLst/>
                          <a:latin typeface="+mn-lt"/>
                          <a:ea typeface="+mn-ea"/>
                          <a:cs typeface="+mn-cs"/>
                        </a:rPr>
                        <a:t>M</a:t>
                      </a:r>
                      <a:r>
                        <a:rPr lang="en-GB" sz="1000" b="0" i="0">
                          <a:solidFill>
                            <a:srgbClr val="272833"/>
                          </a:solidFill>
                          <a:effectLst/>
                          <a:latin typeface="+mn-lt"/>
                        </a:rPr>
                        <a:t>issing Meter Technical Details</a:t>
                      </a:r>
                      <a:endParaRPr lang="en-GB" sz="1000" b="0">
                        <a:latin typeface="+mn-lt"/>
                      </a:endParaRPr>
                    </a:p>
                  </a:txBody>
                  <a:tcPr/>
                </a:tc>
                <a:tc>
                  <a:txBody>
                    <a:bodyPr/>
                    <a:lstStyle/>
                    <a:p>
                      <a:pPr algn="l"/>
                      <a:r>
                        <a:rPr lang="en-GB" sz="1000">
                          <a:latin typeface="+mn-lt"/>
                        </a:rPr>
                        <a:t>Initial Assessment</a:t>
                      </a:r>
                    </a:p>
                  </a:txBody>
                  <a:tcPr/>
                </a:tc>
                <a:tc rowSpan="15">
                  <a:txBody>
                    <a:bodyPr/>
                    <a:lstStyle/>
                    <a:p>
                      <a:pPr algn="ctr"/>
                      <a:r>
                        <a:rPr lang="en-GB" sz="1000">
                          <a:latin typeface="+mn-lt"/>
                        </a:rPr>
                        <a:t>Reviewed weekly – Awaiting instruction from REC Code Manager to progress</a:t>
                      </a:r>
                    </a:p>
                  </a:txBody>
                  <a:tcPr anchor="ctr"/>
                </a:tc>
                <a:extLst>
                  <a:ext uri="{0D108BD9-81ED-4DB2-BD59-A6C34878D82A}">
                    <a16:rowId xmlns:a16="http://schemas.microsoft.com/office/drawing/2014/main" val="2119290012"/>
                  </a:ext>
                </a:extLst>
              </a:tr>
              <a:tr h="215223">
                <a:tc>
                  <a:txBody>
                    <a:bodyPr/>
                    <a:lstStyle/>
                    <a:p>
                      <a:r>
                        <a:rPr lang="en-GB" sz="1000" kern="1200">
                          <a:solidFill>
                            <a:schemeClr val="dk1"/>
                          </a:solidFill>
                          <a:latin typeface="+mn-lt"/>
                          <a:ea typeface="+mn-ea"/>
                          <a:cs typeface="+mn-cs"/>
                          <a:hlinkClick r:id="rId3"/>
                        </a:rPr>
                        <a:t>R0049</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Intellectual Property Rights and Services Data Main Body changes</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2813766753"/>
                  </a:ext>
                </a:extLst>
              </a:tr>
              <a:tr h="228286">
                <a:tc>
                  <a:txBody>
                    <a:bodyPr/>
                    <a:lstStyle/>
                    <a:p>
                      <a:r>
                        <a:rPr lang="en-GB" sz="1000" kern="1200">
                          <a:solidFill>
                            <a:schemeClr val="dk1"/>
                          </a:solidFill>
                          <a:latin typeface="+mn-lt"/>
                          <a:ea typeface="+mn-ea"/>
                          <a:cs typeface="+mn-cs"/>
                          <a:hlinkClick r:id="rId4"/>
                        </a:rPr>
                        <a:t>R0050</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a:solidFill>
                            <a:srgbClr val="272833"/>
                          </a:solidFill>
                          <a:effectLst/>
                          <a:latin typeface="+mn-lt"/>
                        </a:rPr>
                        <a:t>Clarification of REC Maintenance of Qualification Schedule</a:t>
                      </a:r>
                      <a:endParaRPr lang="en-GB" sz="10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766193239"/>
                  </a:ext>
                </a:extLst>
              </a:tr>
              <a:tr h="199622">
                <a:tc>
                  <a:txBody>
                    <a:bodyPr/>
                    <a:lstStyle/>
                    <a:p>
                      <a:r>
                        <a:rPr lang="en-GB" sz="1000" kern="1200">
                          <a:solidFill>
                            <a:schemeClr val="dk1"/>
                          </a:solidFill>
                          <a:latin typeface="+mn-lt"/>
                          <a:ea typeface="+mn-ea"/>
                          <a:cs typeface="+mn-cs"/>
                          <a:hlinkClick r:id="rId5"/>
                        </a:rPr>
                        <a:t>R0051</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Switch Request Objections (Change of Occupier)</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2718757512"/>
                  </a:ext>
                </a:extLst>
              </a:tr>
              <a:tr h="209794">
                <a:tc>
                  <a:txBody>
                    <a:bodyPr/>
                    <a:lstStyle/>
                    <a:p>
                      <a:r>
                        <a:rPr lang="en-GB" sz="1000" kern="1200">
                          <a:solidFill>
                            <a:schemeClr val="dk1"/>
                          </a:solidFill>
                          <a:latin typeface="+mn-lt"/>
                          <a:ea typeface="+mn-ea"/>
                          <a:cs typeface="+mn-cs"/>
                          <a:hlinkClick r:id="rId6"/>
                        </a:rPr>
                        <a:t>R0056</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a:latin typeface="+mn-lt"/>
                        </a:rPr>
                        <a:t>EES/GES additional service request for Housing Ass to be added to the Matrix</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99371416"/>
                  </a:ext>
                </a:extLst>
              </a:tr>
              <a:tr h="223926">
                <a:tc>
                  <a:txBody>
                    <a:bodyPr/>
                    <a:lstStyle/>
                    <a:p>
                      <a:r>
                        <a:rPr lang="en-GB" sz="1000">
                          <a:latin typeface="+mn-lt"/>
                          <a:hlinkClick r:id="rId7"/>
                        </a:rPr>
                        <a:t>R0059</a:t>
                      </a:r>
                      <a:endParaRPr lang="en-GB" sz="1000">
                        <a:latin typeface="+mn-lt"/>
                      </a:endParaRPr>
                    </a:p>
                  </a:txBody>
                  <a:tcPr/>
                </a:tc>
                <a:tc>
                  <a:txBody>
                    <a:bodyPr/>
                    <a:lstStyle/>
                    <a:p>
                      <a:r>
                        <a:rPr lang="en-GB" sz="1000" b="0" i="0">
                          <a:solidFill>
                            <a:srgbClr val="272833"/>
                          </a:solidFill>
                          <a:effectLst/>
                          <a:latin typeface="+mn-lt"/>
                        </a:rPr>
                        <a:t>Maintenance of Qualification Schedule Change</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1922997412"/>
                  </a:ext>
                </a:extLst>
              </a:tr>
              <a:tr h="249382">
                <a:tc>
                  <a:txBody>
                    <a:bodyPr/>
                    <a:lstStyle/>
                    <a:p>
                      <a:r>
                        <a:rPr lang="en-GB" sz="1000" kern="1200">
                          <a:solidFill>
                            <a:schemeClr val="dk1"/>
                          </a:solidFill>
                          <a:latin typeface="+mn-lt"/>
                          <a:ea typeface="+mn-ea"/>
                          <a:cs typeface="+mn-cs"/>
                          <a:hlinkClick r:id="rId8"/>
                        </a:rPr>
                        <a:t>R0061</a:t>
                      </a:r>
                      <a:endParaRPr lang="en-GB" sz="1000" kern="1200">
                        <a:solidFill>
                          <a:schemeClr val="dk1"/>
                        </a:solidFill>
                        <a:latin typeface="+mn-lt"/>
                        <a:ea typeface="+mn-ea"/>
                        <a:cs typeface="+mn-cs"/>
                      </a:endParaRPr>
                    </a:p>
                  </a:txBody>
                  <a:tcPr/>
                </a:tc>
                <a:tc>
                  <a:txBody>
                    <a:bodyPr/>
                    <a:lstStyle/>
                    <a:p>
                      <a:r>
                        <a:rPr lang="en-US" sz="1000">
                          <a:latin typeface="+mn-lt"/>
                        </a:rPr>
                        <a:t>Resolution of invalid CSS data by Data Owners</a:t>
                      </a:r>
                      <a:endParaRPr lang="en-GB" sz="100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573929751"/>
                  </a:ext>
                </a:extLst>
              </a:tr>
              <a:tr h="224443">
                <a:tc>
                  <a:txBody>
                    <a:bodyPr/>
                    <a:lstStyle/>
                    <a:p>
                      <a:r>
                        <a:rPr lang="en-GB" sz="1000" kern="1200">
                          <a:solidFill>
                            <a:schemeClr val="dk1"/>
                          </a:solidFill>
                          <a:latin typeface="+mn-lt"/>
                          <a:ea typeface="+mn-ea"/>
                          <a:cs typeface="+mn-cs"/>
                          <a:hlinkClick r:id="rId9"/>
                        </a:rPr>
                        <a:t>R0063</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kern="1200">
                          <a:solidFill>
                            <a:schemeClr val="dk1"/>
                          </a:solidFill>
                          <a:latin typeface="+mn-lt"/>
                          <a:ea typeface="+mn-ea"/>
                          <a:cs typeface="+mn-cs"/>
                        </a:rPr>
                        <a:t>Addition of key information to all Service Now tickets</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816830471"/>
                  </a:ext>
                </a:extLst>
              </a:tr>
              <a:tr h="224444">
                <a:tc>
                  <a:txBody>
                    <a:bodyPr/>
                    <a:lstStyle/>
                    <a:p>
                      <a:r>
                        <a:rPr lang="en-GB" sz="1000">
                          <a:latin typeface="+mn-lt"/>
                          <a:hlinkClick r:id="rId10"/>
                        </a:rPr>
                        <a:t>R0068</a:t>
                      </a:r>
                      <a:endParaRPr lang="en-GB" sz="1000">
                        <a:latin typeface="+mn-lt"/>
                      </a:endParaRPr>
                    </a:p>
                  </a:txBody>
                  <a:tcPr/>
                </a:tc>
                <a:tc>
                  <a:txBody>
                    <a:bodyPr/>
                    <a:lstStyle/>
                    <a:p>
                      <a:r>
                        <a:rPr lang="en-GB" sz="1000" b="0" i="0">
                          <a:solidFill>
                            <a:srgbClr val="272833"/>
                          </a:solidFill>
                          <a:effectLst/>
                          <a:latin typeface="+mn-lt"/>
                        </a:rPr>
                        <a:t>REC Data Protection Changes</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549377029"/>
                  </a:ext>
                </a:extLst>
              </a:tr>
              <a:tr h="224444">
                <a:tc>
                  <a:txBody>
                    <a:bodyPr/>
                    <a:lstStyle/>
                    <a:p>
                      <a:r>
                        <a:rPr lang="en-GB" sz="1000">
                          <a:latin typeface="+mn-lt"/>
                          <a:hlinkClick r:id="rId11" tooltip="R0069"/>
                        </a:rPr>
                        <a:t>R0069</a:t>
                      </a:r>
                      <a:endParaRPr lang="en-GB" sz="1000">
                        <a:latin typeface="+mn-lt"/>
                      </a:endParaRPr>
                    </a:p>
                  </a:txBody>
                  <a:tcPr/>
                </a:tc>
                <a:tc>
                  <a:txBody>
                    <a:bodyPr/>
                    <a:lstStyle/>
                    <a:p>
                      <a:r>
                        <a:rPr lang="en-GB" sz="1000" b="0" i="0" kern="1200">
                          <a:solidFill>
                            <a:schemeClr val="dk1"/>
                          </a:solidFill>
                          <a:effectLst/>
                          <a:latin typeface="+mn-lt"/>
                          <a:ea typeface="+mn-ea"/>
                          <a:cs typeface="+mn-cs"/>
                        </a:rPr>
                        <a:t>Amendments to Sample Access Agreement</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endParaRPr lang="en-GB" sz="1000"/>
                    </a:p>
                  </a:txBody>
                  <a:tcPr/>
                </a:tc>
                <a:extLst>
                  <a:ext uri="{0D108BD9-81ED-4DB2-BD59-A6C34878D82A}">
                    <a16:rowId xmlns:a16="http://schemas.microsoft.com/office/drawing/2014/main" val="3673555656"/>
                  </a:ext>
                </a:extLst>
              </a:tr>
              <a:tr h="255622">
                <a:tc>
                  <a:txBody>
                    <a:bodyPr/>
                    <a:lstStyle/>
                    <a:p>
                      <a:r>
                        <a:rPr lang="en-GB" sz="1000" kern="1200">
                          <a:solidFill>
                            <a:schemeClr val="dk1"/>
                          </a:solidFill>
                          <a:latin typeface="+mn-lt"/>
                          <a:ea typeface="+mn-ea"/>
                          <a:cs typeface="+mn-cs"/>
                          <a:hlinkClick r:id="rId12"/>
                        </a:rPr>
                        <a:t>R0071</a:t>
                      </a:r>
                      <a:endParaRPr lang="en-GB" sz="1000" kern="1200">
                        <a:solidFill>
                          <a:schemeClr val="dk1"/>
                        </a:solidFill>
                        <a:latin typeface="+mn-lt"/>
                        <a:ea typeface="+mn-ea"/>
                        <a:cs typeface="+mn-cs"/>
                      </a:endParaRPr>
                    </a:p>
                  </a:txBody>
                  <a:tcPr/>
                </a:tc>
                <a:tc>
                  <a:txBody>
                    <a:bodyPr/>
                    <a:lstStyle/>
                    <a:p>
                      <a:r>
                        <a:rPr lang="en-GB" sz="1000">
                          <a:latin typeface="+mn-lt"/>
                        </a:rPr>
                        <a:t>DCC access to EES and GES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2237897611"/>
                  </a:ext>
                </a:extLst>
              </a:tr>
              <a:tr h="268080">
                <a:tc>
                  <a:txBody>
                    <a:bodyPr/>
                    <a:lstStyle/>
                    <a:p>
                      <a:r>
                        <a:rPr lang="en-GB" sz="1000">
                          <a:latin typeface="+mn-lt"/>
                          <a:hlinkClick r:id="rId13"/>
                        </a:rPr>
                        <a:t>R0073</a:t>
                      </a:r>
                      <a:endParaRPr lang="en-GB" sz="1000">
                        <a:latin typeface="+mn-lt"/>
                      </a:endParaRPr>
                    </a:p>
                  </a:txBody>
                  <a:tcPr/>
                </a:tc>
                <a:tc>
                  <a:txBody>
                    <a:bodyPr/>
                    <a:lstStyle/>
                    <a:p>
                      <a:r>
                        <a:rPr lang="en-GB" sz="1000" b="0" i="0" kern="1200">
                          <a:solidFill>
                            <a:schemeClr val="dk1"/>
                          </a:solidFill>
                          <a:effectLst/>
                          <a:latin typeface="+mn-lt"/>
                          <a:ea typeface="+mn-ea"/>
                          <a:cs typeface="+mn-cs"/>
                        </a:rPr>
                        <a:t>Introduction of a Housekeeping Change Proposal Process</a:t>
                      </a:r>
                      <a:endParaRPr lang="en-GB" sz="1000" b="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1396945176"/>
                  </a:ext>
                </a:extLst>
              </a:tr>
              <a:tr h="257694">
                <a:tc>
                  <a:txBody>
                    <a:bodyPr/>
                    <a:lstStyle/>
                    <a:p>
                      <a:r>
                        <a:rPr lang="en-GB" sz="1000">
                          <a:latin typeface="+mn-lt"/>
                          <a:hlinkClick r:id="rId14"/>
                        </a:rPr>
                        <a:t>R0075</a:t>
                      </a:r>
                      <a:endParaRPr lang="en-GB" sz="1000">
                        <a:latin typeface="+mn-lt"/>
                      </a:endParaRPr>
                    </a:p>
                  </a:txBody>
                  <a:tcPr/>
                </a:tc>
                <a:tc>
                  <a:txBody>
                    <a:bodyPr/>
                    <a:lstStyle/>
                    <a:p>
                      <a:r>
                        <a:rPr lang="en-GB" sz="1000" kern="1200">
                          <a:solidFill>
                            <a:schemeClr val="dk1"/>
                          </a:solidFill>
                          <a:latin typeface="+mn-lt"/>
                          <a:ea typeface="+mn-ea"/>
                          <a:cs typeface="+mn-cs"/>
                        </a:rPr>
                        <a:t>Enabling Software Product Qualification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pPr algn="ctr"/>
                      <a:endParaRPr lang="en-GB" sz="1000">
                        <a:latin typeface="+mn-lt"/>
                      </a:endParaRPr>
                    </a:p>
                  </a:txBody>
                  <a:tcPr anchor="ctr"/>
                </a:tc>
                <a:extLst>
                  <a:ext uri="{0D108BD9-81ED-4DB2-BD59-A6C34878D82A}">
                    <a16:rowId xmlns:a16="http://schemas.microsoft.com/office/drawing/2014/main" val="24708934"/>
                  </a:ext>
                </a:extLst>
              </a:tr>
              <a:tr h="216131">
                <a:tc>
                  <a:txBody>
                    <a:bodyPr/>
                    <a:lstStyle/>
                    <a:p>
                      <a:r>
                        <a:rPr lang="en-GB" sz="1000">
                          <a:latin typeface="+mn-lt"/>
                          <a:hlinkClick r:id="rId15"/>
                        </a:rPr>
                        <a:t>R0080</a:t>
                      </a:r>
                      <a:endParaRPr lang="en-GB" sz="1000">
                        <a:latin typeface="+mn-lt"/>
                      </a:endParaRPr>
                    </a:p>
                  </a:txBody>
                  <a:tcPr/>
                </a:tc>
                <a:tc>
                  <a:txBody>
                    <a:bodyPr/>
                    <a:lstStyle/>
                    <a:p>
                      <a:r>
                        <a:rPr lang="en-GB" sz="1000" kern="1200">
                          <a:solidFill>
                            <a:schemeClr val="dk1"/>
                          </a:solidFill>
                          <a:latin typeface="+mn-lt"/>
                          <a:ea typeface="+mn-ea"/>
                          <a:cs typeface="+mn-cs"/>
                        </a:rPr>
                        <a:t>I</a:t>
                      </a:r>
                      <a:r>
                        <a:rPr lang="en-US" sz="1000" kern="1200">
                          <a:solidFill>
                            <a:schemeClr val="dk1"/>
                          </a:solidFill>
                          <a:latin typeface="+mn-lt"/>
                          <a:ea typeface="+mn-ea"/>
                          <a:cs typeface="+mn-cs"/>
                        </a:rPr>
                        <a:t>mprovements to "Failed to deliver" CSS messages</a:t>
                      </a:r>
                      <a:endParaRPr lang="en-GB" sz="100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pPr algn="ctr"/>
                      <a:endParaRPr lang="en-GB" sz="780">
                        <a:latin typeface="+mn-lt"/>
                      </a:endParaRPr>
                    </a:p>
                  </a:txBody>
                  <a:tcPr anchor="ctr"/>
                </a:tc>
                <a:extLst>
                  <a:ext uri="{0D108BD9-81ED-4DB2-BD59-A6C34878D82A}">
                    <a16:rowId xmlns:a16="http://schemas.microsoft.com/office/drawing/2014/main" val="2422000444"/>
                  </a:ext>
                </a:extLst>
              </a:tr>
              <a:tr h="299258">
                <a:tc>
                  <a:txBody>
                    <a:bodyPr/>
                    <a:lstStyle/>
                    <a:p>
                      <a:r>
                        <a:rPr lang="en-GB" sz="1000">
                          <a:latin typeface="+mn-lt"/>
                          <a:hlinkClick r:id="rId16"/>
                        </a:rPr>
                        <a:t>R0081</a:t>
                      </a:r>
                      <a:endParaRPr lang="en-GB" sz="1000">
                        <a:latin typeface="+mn-lt"/>
                      </a:endParaRPr>
                    </a:p>
                  </a:txBody>
                  <a:tcPr/>
                </a:tc>
                <a:tc>
                  <a:txBody>
                    <a:bodyPr/>
                    <a:lstStyle/>
                    <a:p>
                      <a:r>
                        <a:rPr lang="en-GB" sz="1000" kern="1200">
                          <a:solidFill>
                            <a:schemeClr val="dk1"/>
                          </a:solidFill>
                          <a:latin typeface="+mn-lt"/>
                          <a:ea typeface="+mn-ea"/>
                          <a:cs typeface="+mn-cs"/>
                        </a:rPr>
                        <a:t>CSS Market message retry strategy</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solidFill>
                            <a:prstClr val="black"/>
                          </a:solidFill>
                          <a:effectLst/>
                          <a:uLnTx/>
                          <a:uFillTx/>
                          <a:latin typeface="+mn-lt"/>
                          <a:ea typeface="+mn-ea"/>
                          <a:cs typeface="+mn-cs"/>
                        </a:rPr>
                        <a:t>Initial Assessment</a:t>
                      </a:r>
                    </a:p>
                  </a:txBody>
                  <a:tcPr/>
                </a:tc>
                <a:tc vMerge="1">
                  <a:txBody>
                    <a:bodyPr/>
                    <a:lstStyle/>
                    <a:p>
                      <a:pPr algn="ctr"/>
                      <a:endParaRPr lang="en-GB" sz="780">
                        <a:latin typeface="+mn-lt"/>
                      </a:endParaRPr>
                    </a:p>
                  </a:txBody>
                  <a:tcPr anchor="ctr"/>
                </a:tc>
                <a:extLst>
                  <a:ext uri="{0D108BD9-81ED-4DB2-BD59-A6C34878D82A}">
                    <a16:rowId xmlns:a16="http://schemas.microsoft.com/office/drawing/2014/main" val="2606947876"/>
                  </a:ext>
                </a:extLst>
              </a:tr>
            </a:tbl>
          </a:graphicData>
        </a:graphic>
      </p:graphicFrame>
    </p:spTree>
    <p:extLst>
      <p:ext uri="{BB962C8B-B14F-4D97-AF65-F5344CB8AC3E}">
        <p14:creationId xmlns:p14="http://schemas.microsoft.com/office/powerpoint/2010/main" val="436337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a:t>Section 3: Capture</a:t>
            </a:r>
            <a:endParaRPr lang="en-GB" sz="2400" b="0">
              <a:solidFill>
                <a:schemeClr val="tx1"/>
              </a:solidFill>
            </a:endParaRPr>
          </a:p>
        </p:txBody>
      </p:sp>
    </p:spTree>
    <p:extLst>
      <p:ext uri="{BB962C8B-B14F-4D97-AF65-F5344CB8AC3E}">
        <p14:creationId xmlns:p14="http://schemas.microsoft.com/office/powerpoint/2010/main" val="434622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199" y="228253"/>
            <a:ext cx="8594333" cy="438497"/>
          </a:xfrm>
        </p:spPr>
        <p:txBody>
          <a:bodyPr>
            <a:normAutofit fontScale="90000"/>
          </a:bodyPr>
          <a:lstStyle/>
          <a:p>
            <a:r>
              <a:rPr lang="en-US" sz="2700"/>
              <a:t>New Change Proposals</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pPr marL="0" indent="0">
              <a:buNone/>
            </a:pPr>
            <a:r>
              <a:rPr lang="en-US" sz="1800" dirty="0">
                <a:latin typeface="Arial"/>
                <a:cs typeface="Arial"/>
              </a:rPr>
              <a:t>For Approval</a:t>
            </a:r>
          </a:p>
          <a:p>
            <a:pPr marL="0" indent="0">
              <a:buNone/>
            </a:pPr>
            <a:endParaRPr lang="en-US" sz="1800" dirty="0">
              <a:latin typeface="Arial"/>
              <a:cs typeface="Arial"/>
            </a:endParaRPr>
          </a:p>
          <a:p>
            <a:r>
              <a:rPr lang="en-US" sz="1800" dirty="0">
                <a:latin typeface="Arial"/>
                <a:cs typeface="Arial"/>
              </a:rPr>
              <a:t>XRN5579 Regulatory Change 2022</a:t>
            </a:r>
          </a:p>
          <a:p>
            <a:pPr marL="0" indent="0">
              <a:buNone/>
            </a:pPr>
            <a:endParaRPr lang="en-US" sz="1800" dirty="0">
              <a:latin typeface="Arial"/>
              <a:cs typeface="Arial"/>
            </a:endParaRPr>
          </a:p>
          <a:p>
            <a:pPr marL="0" indent="0">
              <a:buNone/>
            </a:pPr>
            <a:r>
              <a:rPr lang="en-US" sz="1800" dirty="0">
                <a:latin typeface="Arial"/>
                <a:cs typeface="Arial"/>
              </a:rPr>
              <a:t>For Information</a:t>
            </a:r>
          </a:p>
          <a:p>
            <a:pPr marL="0" indent="0">
              <a:buNone/>
            </a:pPr>
            <a:endParaRPr lang="en-US" sz="1800" dirty="0">
              <a:latin typeface="Arial"/>
              <a:cs typeface="Arial"/>
            </a:endParaRPr>
          </a:p>
          <a:p>
            <a:r>
              <a:rPr lang="en-US" sz="1800" dirty="0">
                <a:latin typeface="Arial"/>
                <a:cs typeface="Arial"/>
              </a:rPr>
              <a:t>XRN5595 Changes to the REC Switching Operator Outage Notification Lead Time (R0055) </a:t>
            </a:r>
          </a:p>
          <a:p>
            <a:endParaRPr lang="en-US" sz="1800" dirty="0">
              <a:latin typeface="Arial"/>
              <a:cs typeface="Arial"/>
            </a:endParaRPr>
          </a:p>
          <a:p>
            <a:r>
              <a:rPr lang="en-US" sz="1800" dirty="0">
                <a:latin typeface="Arial"/>
                <a:cs typeface="Arial"/>
              </a:rPr>
              <a:t>XRN5597 Amendments to v27 of the Service Description Table</a:t>
            </a:r>
          </a:p>
          <a:p>
            <a:pPr marL="0" indent="0">
              <a:buNone/>
            </a:pPr>
            <a:endParaRPr lang="en-US" sz="1800" dirty="0">
              <a:latin typeface="Arial"/>
              <a:cs typeface="Arial"/>
            </a:endParaRPr>
          </a:p>
        </p:txBody>
      </p:sp>
    </p:spTree>
    <p:extLst>
      <p:ext uri="{BB962C8B-B14F-4D97-AF65-F5344CB8AC3E}">
        <p14:creationId xmlns:p14="http://schemas.microsoft.com/office/powerpoint/2010/main" val="4043476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a:latin typeface="Arial"/>
                <a:cs typeface="Arial"/>
              </a:rPr>
              <a:t>Section 2: DSC Change Budget &amp; Horizon Planning</a:t>
            </a:r>
            <a:endParaRPr lang="en-GB" sz="3600">
              <a:latin typeface="Arial"/>
              <a:cs typeface="Arial"/>
            </a:endParaRPr>
          </a:p>
        </p:txBody>
      </p:sp>
    </p:spTree>
    <p:extLst>
      <p:ext uri="{BB962C8B-B14F-4D97-AF65-F5344CB8AC3E}">
        <p14:creationId xmlns:p14="http://schemas.microsoft.com/office/powerpoint/2010/main" val="36142990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182881"/>
            <a:ext cx="8856984" cy="367828"/>
          </a:xfrm>
        </p:spPr>
        <p:txBody>
          <a:bodyPr>
            <a:noAutofit/>
          </a:bodyPr>
          <a:lstStyle/>
          <a:p>
            <a:r>
              <a:rPr lang="en-US" sz="1600"/>
              <a:t>X</a:t>
            </a:r>
            <a:r>
              <a:rPr lang="en-US" sz="1600">
                <a:latin typeface="Arial"/>
                <a:cs typeface="Arial"/>
              </a:rPr>
              <a:t>RN5579 Regulatory Change FY22</a:t>
            </a: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1608207323"/>
              </p:ext>
            </p:extLst>
          </p:nvPr>
        </p:nvGraphicFramePr>
        <p:xfrm>
          <a:off x="71497" y="860859"/>
          <a:ext cx="3692688" cy="1807962"/>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a:ln>
                            <a:noFill/>
                          </a:ln>
                          <a:solidFill>
                            <a:prstClr val="black"/>
                          </a:solidFill>
                          <a:effectLst/>
                          <a:uLnTx/>
                          <a:uFillTx/>
                          <a:latin typeface="Arial"/>
                          <a:ea typeface="+mn-ea"/>
                          <a:cs typeface="Arial"/>
                        </a:rPr>
                        <a:t>X</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341841">
                <a:tc gridSpan="2">
                  <a:txBody>
                    <a:bodyPr/>
                    <a:lstStyle/>
                    <a:p>
                      <a:pPr lvl="0" algn="l">
                        <a:buNone/>
                      </a:pPr>
                      <a:endParaRPr lang="en-GB" sz="1050" b="1" kern="1200" baseline="0">
                        <a:solidFill>
                          <a:schemeClr val="tx1"/>
                        </a:solidFill>
                        <a:latin typeface="Arial"/>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algn="l"/>
                      <a:endParaRPr lang="en-GB" sz="100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5"/>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213471741"/>
              </p:ext>
            </p:extLst>
          </p:nvPr>
        </p:nvGraphicFramePr>
        <p:xfrm>
          <a:off x="71478" y="2707937"/>
          <a:ext cx="3692688" cy="881753"/>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85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i="0" u="none" strike="noStrike">
                          <a:solidFill>
                            <a:schemeClr val="tx1"/>
                          </a:solidFill>
                          <a:effectLst/>
                          <a:latin typeface="+mn-lt"/>
                          <a:cs typeface="Arial"/>
                        </a:rPr>
                        <a:t>Service Area 14: Gemini Services</a:t>
                      </a:r>
                      <a:endParaRPr lang="en-US" sz="1050" b="1" i="0" u="none" strike="noStrike">
                        <a:solidFill>
                          <a:schemeClr val="tx1"/>
                        </a:solidFill>
                        <a:effectLst/>
                        <a:latin typeface="Arial"/>
                        <a:cs typeface="Arial"/>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709441332"/>
              </p:ext>
            </p:extLst>
          </p:nvPr>
        </p:nvGraphicFramePr>
        <p:xfrm>
          <a:off x="71491" y="4451749"/>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2310797494"/>
              </p:ext>
            </p:extLst>
          </p:nvPr>
        </p:nvGraphicFramePr>
        <p:xfrm>
          <a:off x="4073161" y="860859"/>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US" sz="1200" b="0" i="0" u="none" strike="noStrike" kern="1200" baseline="0" noProof="0">
                          <a:latin typeface="+mn-lt"/>
                        </a:rPr>
                        <a:t>National Grid Gas Transmission and Metering has introduced a new agile way of working known as </a:t>
                      </a:r>
                      <a:r>
                        <a:rPr lang="en-US" sz="1200" b="0" i="0" u="none" strike="noStrike" kern="1200" baseline="0" noProof="0" err="1">
                          <a:latin typeface="+mn-lt"/>
                        </a:rPr>
                        <a:t>SAFe</a:t>
                      </a:r>
                      <a:r>
                        <a:rPr lang="en-US" sz="1200" b="0" i="0" u="none" strike="noStrike" kern="1200" baseline="0" noProof="0">
                          <a:latin typeface="+mn-lt"/>
                        </a:rPr>
                        <a:t>. Gemini system development has moved to this new framework and a faster governance process is required to be able to submit work to the </a:t>
                      </a:r>
                      <a:r>
                        <a:rPr lang="en-US" sz="1200" b="0" i="0" u="none" strike="noStrike" kern="1200" baseline="0" noProof="0" err="1">
                          <a:latin typeface="+mn-lt"/>
                        </a:rPr>
                        <a:t>programme</a:t>
                      </a:r>
                      <a:r>
                        <a:rPr lang="en-US" sz="1200" b="0" i="0" u="none" strike="noStrike" kern="1200" baseline="0" noProof="0">
                          <a:latin typeface="+mn-lt"/>
                        </a:rPr>
                        <a:t> backlog ready for planning in future </a:t>
                      </a:r>
                      <a:r>
                        <a:rPr lang="en-US" sz="1200" b="0" i="0" u="none" strike="noStrike" kern="1200" baseline="0" noProof="0" err="1">
                          <a:latin typeface="+mn-lt"/>
                        </a:rPr>
                        <a:t>Programme</a:t>
                      </a:r>
                      <a:r>
                        <a:rPr lang="en-US" sz="1200" b="0" i="0" u="none" strike="noStrike" kern="1200" baseline="0" noProof="0">
                          <a:latin typeface="+mn-lt"/>
                        </a:rPr>
                        <a:t> Increments (PIs).</a:t>
                      </a:r>
                    </a:p>
                    <a:p>
                      <a:pPr lvl="0" algn="l">
                        <a:lnSpc>
                          <a:spcPct val="100000"/>
                        </a:lnSpc>
                        <a:spcBef>
                          <a:spcPts val="0"/>
                        </a:spcBef>
                        <a:spcAft>
                          <a:spcPts val="0"/>
                        </a:spcAft>
                        <a:buNone/>
                      </a:pPr>
                      <a:endParaRPr lang="en-US" sz="1200" b="0" i="0" u="none" strike="noStrike" kern="1200" baseline="0" noProof="0">
                        <a:latin typeface="+mn-lt"/>
                      </a:endParaRPr>
                    </a:p>
                    <a:p>
                      <a:pPr lvl="0" algn="l">
                        <a:lnSpc>
                          <a:spcPct val="100000"/>
                        </a:lnSpc>
                        <a:spcBef>
                          <a:spcPts val="0"/>
                        </a:spcBef>
                        <a:spcAft>
                          <a:spcPts val="0"/>
                        </a:spcAft>
                        <a:buNone/>
                      </a:pPr>
                      <a:r>
                        <a:rPr lang="en-US" sz="1200" b="0" i="0" u="none" strike="noStrike" kern="1200" baseline="0" noProof="0">
                          <a:latin typeface="+mn-lt"/>
                        </a:rPr>
                        <a:t>Currently there is only one Change Proposal (CP) in the Gemini Regulatory </a:t>
                      </a:r>
                      <a:r>
                        <a:rPr lang="en-US" sz="1200" b="0" i="0" u="none" strike="noStrike" kern="1200" baseline="0" noProof="0" err="1">
                          <a:latin typeface="+mn-lt"/>
                        </a:rPr>
                        <a:t>programme</a:t>
                      </a:r>
                      <a:r>
                        <a:rPr lang="en-US" sz="1200" b="0" i="0" u="none" strike="noStrike" kern="1200" baseline="0" noProof="0">
                          <a:latin typeface="+mn-lt"/>
                        </a:rPr>
                        <a:t> (CP5455) - Gemini Autumn Release 22. Work on this is due to complete in November 2022. Once it has completed there will be no active Change Proposal against which work can be booked. </a:t>
                      </a:r>
                    </a:p>
                    <a:p>
                      <a:pPr lvl="0" algn="l">
                        <a:lnSpc>
                          <a:spcPct val="100000"/>
                        </a:lnSpc>
                        <a:spcBef>
                          <a:spcPts val="0"/>
                        </a:spcBef>
                        <a:spcAft>
                          <a:spcPts val="0"/>
                        </a:spcAft>
                        <a:buNone/>
                      </a:pPr>
                      <a:endParaRPr lang="en-US" sz="1200" b="0" i="0" u="none" strike="noStrike" kern="1200" baseline="0" noProof="0">
                        <a:latin typeface="+mn-lt"/>
                      </a:endParaRPr>
                    </a:p>
                    <a:p>
                      <a:pPr lvl="0" algn="l">
                        <a:lnSpc>
                          <a:spcPct val="100000"/>
                        </a:lnSpc>
                        <a:spcBef>
                          <a:spcPts val="0"/>
                        </a:spcBef>
                        <a:spcAft>
                          <a:spcPts val="0"/>
                        </a:spcAft>
                        <a:buNone/>
                      </a:pPr>
                      <a:r>
                        <a:rPr lang="en-US" sz="1200"/>
                        <a:t>The intention is for an umbrella Change proposal to be created for the remainder of FY22/23 under which CVs can be submitted to accommodate changes to UNC and other regulatory work as required.</a:t>
                      </a:r>
                      <a:endParaRPr lang="en-GB" sz="120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40233228"/>
              </p:ext>
            </p:extLst>
          </p:nvPr>
        </p:nvGraphicFramePr>
        <p:xfrm>
          <a:off x="71493" y="3779721"/>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High</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2632763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396628"/>
            <a:ext cx="8856984" cy="232964"/>
          </a:xfrm>
        </p:spPr>
        <p:txBody>
          <a:bodyPr>
            <a:noAutofit/>
          </a:bodyPr>
          <a:lstStyle/>
          <a:p>
            <a:r>
              <a:rPr lang="en-US" sz="1600" dirty="0"/>
              <a:t>XRN5595 Changes to the REC Switching Operator Outage Notification Lead Time (R0055) </a:t>
            </a:r>
            <a:br>
              <a:rPr lang="en-US" sz="1600" dirty="0"/>
            </a:b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3850989710"/>
              </p:ext>
            </p:extLst>
          </p:nvPr>
        </p:nvGraphicFramePr>
        <p:xfrm>
          <a:off x="71497" y="860859"/>
          <a:ext cx="3692688" cy="1803987"/>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44818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 Impacted</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6411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Arial"/>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9936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6411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64110">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50" b="0" i="0" u="none" strike="noStrike" kern="1200" cap="none" spc="0" normalizeH="0" baseline="0" noProof="0">
                          <a:ln>
                            <a:noFill/>
                          </a:ln>
                          <a:effectLst/>
                          <a:uLnTx/>
                          <a:uFillTx/>
                          <a:latin typeface="+mn-lt"/>
                          <a:ea typeface="+mn-ea"/>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64110">
                <a:tc gridSpan="2">
                  <a:txBody>
                    <a:bodyPr/>
                    <a:lstStyle/>
                    <a:p>
                      <a:pPr algn="l"/>
                      <a:r>
                        <a:rPr lang="en-GB" sz="1050" b="1" kern="1200" baseline="0">
                          <a:solidFill>
                            <a:schemeClr val="tx1"/>
                          </a:solidFill>
                          <a:latin typeface="Arial" panose="020B0604020202020204" pitchFamily="34" charset="0"/>
                          <a:ea typeface="+mn-ea"/>
                          <a:cs typeface="Arial" panose="020B0604020202020204" pitchFamily="34" charset="0"/>
                        </a:rPr>
                        <a:t>For Information Only</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1050" b="0" i="0" u="none" strike="noStrike" kern="1200" cap="none" spc="0" normalizeH="0" baseline="0" noProof="0">
                        <a:ln>
                          <a:noFill/>
                        </a:ln>
                        <a:effectLst/>
                        <a:uLnTx/>
                        <a:uFillTx/>
                        <a:latin typeface="+mn-lt"/>
                        <a:ea typeface="+mn-ea"/>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655687118"/>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08837248"/>
              </p:ext>
            </p:extLst>
          </p:nvPr>
        </p:nvGraphicFramePr>
        <p:xfrm>
          <a:off x="90836" y="2748603"/>
          <a:ext cx="3692688" cy="797356"/>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4358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Arial"/>
                          <a:cs typeface="Arial"/>
                        </a:rPr>
                        <a:t>Service Area 1: Manage Shipper Transfers</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6152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967269503"/>
              </p:ext>
            </p:extLst>
          </p:nvPr>
        </p:nvGraphicFramePr>
        <p:xfrm>
          <a:off x="90849" y="4483855"/>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108223530"/>
              </p:ext>
            </p:extLst>
          </p:nvPr>
        </p:nvGraphicFramePr>
        <p:xfrm>
          <a:off x="3995938" y="845832"/>
          <a:ext cx="5070839" cy="3958717"/>
        </p:xfrm>
        <a:graphic>
          <a:graphicData uri="http://schemas.openxmlformats.org/drawingml/2006/table">
            <a:tbl>
              <a:tblPr firstRow="1" bandRow="1">
                <a:tableStyleId>{E8B1032C-EA38-4F05-BA0D-38AFFFC7BED3}</a:tableStyleId>
              </a:tblPr>
              <a:tblGrid>
                <a:gridCol w="5070839">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US" sz="1200" b="0" i="0" u="none" strike="noStrike" kern="1200" baseline="0" noProof="0">
                          <a:latin typeface="+mn-lt"/>
                        </a:rPr>
                        <a:t>Within the Switching Operator Service Definition document, the Central Switching Service (CSS) Provider (DCC) is required to provide 10 Working Days’ (WDs) notice of planned system outages. However, within the CSS Provider’s processes and the Switching Operator Change Management Process Category 3 document,</a:t>
                      </a:r>
                    </a:p>
                    <a:p>
                      <a:pPr lvl="0" algn="l">
                        <a:lnSpc>
                          <a:spcPct val="100000"/>
                        </a:lnSpc>
                        <a:spcBef>
                          <a:spcPts val="0"/>
                        </a:spcBef>
                        <a:spcAft>
                          <a:spcPts val="0"/>
                        </a:spcAft>
                        <a:buNone/>
                      </a:pPr>
                      <a:r>
                        <a:rPr lang="en-US" sz="1200" b="0" i="0" u="none" strike="noStrike" kern="1200" baseline="0" noProof="0">
                          <a:latin typeface="+mn-lt"/>
                        </a:rPr>
                        <a:t>an 8 WD lead time is set out. This change seeks to address this discrepancy and align the code documentation.</a:t>
                      </a:r>
                    </a:p>
                    <a:p>
                      <a:pPr lvl="0" algn="l">
                        <a:lnSpc>
                          <a:spcPct val="100000"/>
                        </a:lnSpc>
                        <a:spcBef>
                          <a:spcPts val="0"/>
                        </a:spcBef>
                        <a:spcAft>
                          <a:spcPts val="0"/>
                        </a:spcAft>
                        <a:buNone/>
                      </a:pPr>
                      <a:endParaRPr lang="en-US" sz="1200" b="0" i="0" u="none" strike="noStrike" kern="1200" baseline="0" noProof="0">
                        <a:latin typeface="+mn-lt"/>
                      </a:endParaRPr>
                    </a:p>
                    <a:p>
                      <a:pPr lvl="0" algn="l">
                        <a:lnSpc>
                          <a:spcPct val="100000"/>
                        </a:lnSpc>
                        <a:spcBef>
                          <a:spcPts val="0"/>
                        </a:spcBef>
                        <a:spcAft>
                          <a:spcPts val="0"/>
                        </a:spcAft>
                        <a:buNone/>
                      </a:pPr>
                      <a:r>
                        <a:rPr lang="en-US" sz="1200" b="0" i="0" u="none" strike="noStrike" kern="1200" baseline="0" noProof="0">
                          <a:latin typeface="+mn-lt"/>
                        </a:rPr>
                        <a:t>The approved Solution that has been agreed under the REC is Solution Option 1, which seeks to amend the notice period from 10WD to 8WD within the Switching Operator Service Definition document. </a:t>
                      </a:r>
                    </a:p>
                    <a:p>
                      <a:pPr lvl="0" algn="l">
                        <a:lnSpc>
                          <a:spcPct val="100000"/>
                        </a:lnSpc>
                        <a:spcBef>
                          <a:spcPts val="0"/>
                        </a:spcBef>
                        <a:spcAft>
                          <a:spcPts val="0"/>
                        </a:spcAft>
                        <a:buNone/>
                      </a:pPr>
                      <a:endParaRPr lang="en-US" sz="1200" b="0" i="0" u="none" strike="noStrike" kern="1200" baseline="0" noProof="0">
                        <a:latin typeface="+mn-lt"/>
                      </a:endParaRPr>
                    </a:p>
                    <a:p>
                      <a:pPr lvl="0" algn="l">
                        <a:lnSpc>
                          <a:spcPct val="100000"/>
                        </a:lnSpc>
                        <a:spcBef>
                          <a:spcPts val="0"/>
                        </a:spcBef>
                        <a:spcAft>
                          <a:spcPts val="0"/>
                        </a:spcAft>
                        <a:buNone/>
                      </a:pPr>
                      <a:r>
                        <a:rPr lang="en-US" sz="1200" b="0" i="0" u="none" strike="noStrike" kern="1200" baseline="0" noProof="0">
                          <a:latin typeface="+mn-lt"/>
                        </a:rPr>
                        <a:t>As a result of this, the CDSP, as a Switching Data Service Provider, needs to amend processes surrounding interactions with the CSS Provider to ensure this is reflected. </a:t>
                      </a:r>
                    </a:p>
                    <a:p>
                      <a:pPr lvl="0" algn="l">
                        <a:lnSpc>
                          <a:spcPct val="100000"/>
                        </a:lnSpc>
                        <a:spcBef>
                          <a:spcPts val="0"/>
                        </a:spcBef>
                        <a:spcAft>
                          <a:spcPts val="0"/>
                        </a:spcAft>
                        <a:buNone/>
                      </a:pPr>
                      <a:endParaRPr lang="en-US" sz="1200" b="0" i="0" u="none" strike="noStrike" kern="1200" baseline="0" noProof="0">
                        <a:latin typeface="+mn-lt"/>
                      </a:endParaRPr>
                    </a:p>
                    <a:p>
                      <a:pPr lvl="0" algn="l">
                        <a:lnSpc>
                          <a:spcPct val="100000"/>
                        </a:lnSpc>
                        <a:spcBef>
                          <a:spcPts val="0"/>
                        </a:spcBef>
                        <a:spcAft>
                          <a:spcPts val="0"/>
                        </a:spcAft>
                        <a:buNone/>
                      </a:pPr>
                      <a:r>
                        <a:rPr lang="en-US" sz="1200" b="0" i="0" u="none" strike="noStrike" kern="1200" baseline="0" noProof="0">
                          <a:latin typeface="+mn-lt"/>
                        </a:rPr>
                        <a:t>Note: This will be implemented in line with the Feb 23 release</a:t>
                      </a: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565922203"/>
              </p:ext>
            </p:extLst>
          </p:nvPr>
        </p:nvGraphicFramePr>
        <p:xfrm>
          <a:off x="90851" y="3716122"/>
          <a:ext cx="3692673" cy="683978"/>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341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Regulatory</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3419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Low</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3327114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08" y="396628"/>
            <a:ext cx="8856984" cy="232964"/>
          </a:xfrm>
        </p:spPr>
        <p:txBody>
          <a:bodyPr>
            <a:noAutofit/>
          </a:bodyPr>
          <a:lstStyle/>
          <a:p>
            <a:r>
              <a:rPr lang="en-US" sz="1600"/>
              <a:t>XRN5597 Amendments to v27 of the Service Description Table  </a:t>
            </a:r>
            <a:br>
              <a:rPr lang="en-US" sz="1600"/>
            </a:br>
            <a:endParaRPr lang="en-US" sz="1600"/>
          </a:p>
        </p:txBody>
      </p:sp>
      <p:graphicFrame>
        <p:nvGraphicFramePr>
          <p:cNvPr id="5" name="Table 4"/>
          <p:cNvGraphicFramePr>
            <a:graphicFrameLocks noGrp="1"/>
          </p:cNvGraphicFramePr>
          <p:nvPr>
            <p:extLst>
              <p:ext uri="{D42A27DB-BD31-4B8C-83A1-F6EECF244321}">
                <p14:modId xmlns:p14="http://schemas.microsoft.com/office/powerpoint/2010/main" val="3528881214"/>
              </p:ext>
            </p:extLst>
          </p:nvPr>
        </p:nvGraphicFramePr>
        <p:xfrm>
          <a:off x="71497" y="860859"/>
          <a:ext cx="3692688" cy="2037621"/>
        </p:xfrm>
        <a:graphic>
          <a:graphicData uri="http://schemas.openxmlformats.org/drawingml/2006/table">
            <a:tbl>
              <a:tblPr firstRow="1" bandRow="1">
                <a:tableStyleId>{E8B1032C-EA38-4F05-BA0D-38AFFFC7BED3}</a:tableStyleId>
              </a:tblPr>
              <a:tblGrid>
                <a:gridCol w="2620036">
                  <a:extLst>
                    <a:ext uri="{9D8B030D-6E8A-4147-A177-3AD203B41FA5}">
                      <a16:colId xmlns:a16="http://schemas.microsoft.com/office/drawing/2014/main" val="20000"/>
                    </a:ext>
                  </a:extLst>
                </a:gridCol>
                <a:gridCol w="1072652">
                  <a:extLst>
                    <a:ext uri="{9D8B030D-6E8A-4147-A177-3AD203B41FA5}">
                      <a16:colId xmlns:a16="http://schemas.microsoft.com/office/drawing/2014/main" val="20001"/>
                    </a:ext>
                  </a:extLst>
                </a:gridCol>
              </a:tblGrid>
              <a:tr h="3916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Customer</a:t>
                      </a:r>
                      <a:r>
                        <a:rPr lang="en-GB" sz="1100" b="1" kern="1200" baseline="0">
                          <a:solidFill>
                            <a:schemeClr val="bg1"/>
                          </a:solidFill>
                          <a:latin typeface="+mn-lt"/>
                          <a:ea typeface="+mn-ea"/>
                          <a:cs typeface="+mn-cs"/>
                        </a:rPr>
                        <a:t> Class Impacted</a:t>
                      </a:r>
                      <a:endParaRPr lang="en-GB" sz="1100" b="1" kern="1200">
                        <a:solidFill>
                          <a:schemeClr val="bg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Voting Party?</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rgbClr val="84B8DA"/>
                    </a:solidFill>
                  </a:tcPr>
                </a:tc>
                <a:extLst>
                  <a:ext uri="{0D108BD9-81ED-4DB2-BD59-A6C34878D82A}">
                    <a16:rowId xmlns:a16="http://schemas.microsoft.com/office/drawing/2014/main" val="10000"/>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Shipper</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r h="285021">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Distribution Network Operators (DNOs)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National Grid Transmission</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3"/>
                  </a:ext>
                </a:extLst>
              </a:tr>
              <a:tr h="230793">
                <a:tc>
                  <a:txBody>
                    <a:bodyPr/>
                    <a:lstStyle/>
                    <a:p>
                      <a:pPr algn="l"/>
                      <a:r>
                        <a:rPr lang="en-GB" sz="1050" b="0" kern="1200" baseline="0">
                          <a:solidFill>
                            <a:schemeClr val="tx1"/>
                          </a:solidFill>
                          <a:latin typeface="Arial" panose="020B0604020202020204" pitchFamily="34" charset="0"/>
                          <a:ea typeface="+mn-ea"/>
                          <a:cs typeface="Arial" panose="020B0604020202020204" pitchFamily="34" charset="0"/>
                        </a:rPr>
                        <a:t>IGT’s</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4"/>
                  </a:ext>
                </a:extLst>
              </a:tr>
              <a:tr h="230793">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tx1"/>
                          </a:solidFill>
                          <a:latin typeface="+mn-lt"/>
                          <a:ea typeface="+mn-ea"/>
                          <a:cs typeface="Arial"/>
                        </a:rPr>
                        <a:t>For information and will be presented to CoMC for approval on 14/12/22</a:t>
                      </a:r>
                    </a:p>
                    <a:p>
                      <a:pPr algn="l"/>
                      <a:endParaRPr lang="en-GB" sz="1050" b="0" kern="1200" baseline="0">
                        <a:solidFill>
                          <a:schemeClr val="tx1"/>
                        </a:solidFill>
                        <a:latin typeface="Arial" panose="020B0604020202020204" pitchFamily="34" charset="0"/>
                        <a:ea typeface="+mn-ea"/>
                        <a:cs typeface="Arial" panose="020B0604020202020204" pitchFamily="34" charset="0"/>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050" b="0" i="0" u="none" strike="noStrike">
                        <a:solidFill>
                          <a:schemeClr val="tx1"/>
                        </a:solidFill>
                        <a:effectLst/>
                        <a:latin typeface="+mn-lt"/>
                        <a:cs typeface="Arial"/>
                      </a:endParaRPr>
                    </a:p>
                  </a:txBody>
                  <a:tcPr marL="18000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2547522336"/>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93172367"/>
              </p:ext>
            </p:extLst>
          </p:nvPr>
        </p:nvGraphicFramePr>
        <p:xfrm>
          <a:off x="84753" y="3018287"/>
          <a:ext cx="3692688" cy="745269"/>
        </p:xfrm>
        <a:graphic>
          <a:graphicData uri="http://schemas.openxmlformats.org/drawingml/2006/table">
            <a:tbl>
              <a:tblPr firstRow="1" bandRow="1">
                <a:tableStyleId>{E8B1032C-EA38-4F05-BA0D-38AFFFC7BED3}</a:tableStyleId>
              </a:tblPr>
              <a:tblGrid>
                <a:gridCol w="1424813">
                  <a:extLst>
                    <a:ext uri="{9D8B030D-6E8A-4147-A177-3AD203B41FA5}">
                      <a16:colId xmlns:a16="http://schemas.microsoft.com/office/drawing/2014/main" val="20000"/>
                    </a:ext>
                  </a:extLst>
                </a:gridCol>
                <a:gridCol w="2267875">
                  <a:extLst>
                    <a:ext uri="{9D8B030D-6E8A-4147-A177-3AD203B41FA5}">
                      <a16:colId xmlns:a16="http://schemas.microsoft.com/office/drawing/2014/main" val="20001"/>
                    </a:ext>
                  </a:extLst>
                </a:gridCol>
              </a:tblGrid>
              <a:tr h="348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DSC Service Area</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i="0" u="none" strike="noStrike">
                          <a:solidFill>
                            <a:schemeClr val="tx1"/>
                          </a:solidFill>
                          <a:effectLst/>
                          <a:latin typeface="+mn-lt"/>
                          <a:cs typeface="Arial"/>
                        </a:rPr>
                        <a:t>N/A</a:t>
                      </a: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0"/>
                  </a:ext>
                </a:extLst>
              </a:tr>
              <a:tr h="3964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Link to Change Proposal</a:t>
                      </a: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4">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b="0" kern="1200">
                          <a:solidFill>
                            <a:schemeClr val="tx1"/>
                          </a:solidFill>
                          <a:latin typeface="+mn-lt"/>
                          <a:ea typeface="+mn-ea"/>
                          <a:cs typeface="+mn-cs"/>
                          <a:hlinkClick r:id="rId3"/>
                        </a:rPr>
                        <a:t>Link to CP</a:t>
                      </a:r>
                      <a:endParaRPr lang="en-GB" sz="1050" b="0" kern="1200">
                        <a:solidFill>
                          <a:schemeClr val="tx1"/>
                        </a:solidFill>
                        <a:latin typeface="+mn-lt"/>
                        <a:ea typeface="+mn-ea"/>
                        <a:cs typeface="+mn-cs"/>
                      </a:endParaRPr>
                    </a:p>
                  </a:txBody>
                  <a:tcPr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cxnSp>
        <p:nvCxnSpPr>
          <p:cNvPr id="11" name="Straight Connector 10"/>
          <p:cNvCxnSpPr>
            <a:cxnSpLocks/>
          </p:cNvCxnSpPr>
          <p:nvPr/>
        </p:nvCxnSpPr>
        <p:spPr>
          <a:xfrm>
            <a:off x="3880061" y="798700"/>
            <a:ext cx="0" cy="405298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3" name="Table 2">
            <a:extLst>
              <a:ext uri="{FF2B5EF4-FFF2-40B4-BE49-F238E27FC236}">
                <a16:creationId xmlns:a16="http://schemas.microsoft.com/office/drawing/2014/main" id="{B7FC0BBF-9ED9-4F27-BC89-B0490D1F28AE}"/>
              </a:ext>
            </a:extLst>
          </p:cNvPr>
          <p:cNvGraphicFramePr>
            <a:graphicFrameLocks noGrp="1"/>
          </p:cNvGraphicFramePr>
          <p:nvPr>
            <p:extLst>
              <p:ext uri="{D42A27DB-BD31-4B8C-83A1-F6EECF244321}">
                <p14:modId xmlns:p14="http://schemas.microsoft.com/office/powerpoint/2010/main" val="1078719417"/>
              </p:ext>
            </p:extLst>
          </p:nvPr>
        </p:nvGraphicFramePr>
        <p:xfrm>
          <a:off x="84753" y="4570903"/>
          <a:ext cx="3692675" cy="367827"/>
        </p:xfrm>
        <a:graphic>
          <a:graphicData uri="http://schemas.openxmlformats.org/drawingml/2006/table">
            <a:tbl>
              <a:tblPr firstRow="1" bandRow="1">
                <a:tableStyleId>{FABFCF23-3B69-468F-B69F-88F6DE6A72F2}</a:tableStyleId>
              </a:tblPr>
              <a:tblGrid>
                <a:gridCol w="1435191">
                  <a:extLst>
                    <a:ext uri="{9D8B030D-6E8A-4147-A177-3AD203B41FA5}">
                      <a16:colId xmlns:a16="http://schemas.microsoft.com/office/drawing/2014/main" val="3477608926"/>
                    </a:ext>
                  </a:extLst>
                </a:gridCol>
                <a:gridCol w="2257484">
                  <a:extLst>
                    <a:ext uri="{9D8B030D-6E8A-4147-A177-3AD203B41FA5}">
                      <a16:colId xmlns:a16="http://schemas.microsoft.com/office/drawing/2014/main" val="2478473174"/>
                    </a:ext>
                  </a:extLst>
                </a:gridCol>
              </a:tblGrid>
              <a:tr h="3678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kern="1200"/>
                        <a:t>Sponsor Representative </a:t>
                      </a:r>
                      <a:endParaRPr lang="en-GB" sz="1100" b="1" kern="1200">
                        <a:solidFill>
                          <a:schemeClr val="bg1"/>
                        </a:solidFill>
                        <a:latin typeface="+mn-lt"/>
                        <a:ea typeface="+mn-ea"/>
                        <a:cs typeface="+mn-cs"/>
                      </a:endParaRPr>
                    </a:p>
                  </a:txBody>
                  <a:tcPr marT="0" marB="0"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b="0" i="0" u="none" strike="noStrike">
                          <a:solidFill>
                            <a:schemeClr val="tx1"/>
                          </a:solidFill>
                          <a:effectLst/>
                          <a:latin typeface="Arial" panose="020B0604020202020204" pitchFamily="34" charset="0"/>
                          <a:cs typeface="Arial" panose="020B0604020202020204" pitchFamily="34" charset="0"/>
                        </a:rPr>
                        <a:t>Xoserve</a:t>
                      </a:r>
                    </a:p>
                  </a:txBody>
                  <a:tcPr anchor="ctr">
                    <a:lnL w="12700" cap="flat" cmpd="sng" algn="ctr">
                      <a:solidFill>
                        <a:schemeClr val="accent5">
                          <a:lumMod val="75000"/>
                        </a:schemeClr>
                      </a:solidFill>
                      <a:prstDash val="solid"/>
                      <a:round/>
                      <a:headEnd type="none" w="med" len="med"/>
                      <a:tailEnd type="none" w="med" len="med"/>
                    </a:lnL>
                    <a:lnR w="12700" cap="flat" cmpd="sng" algn="ctr">
                      <a:solidFill>
                        <a:schemeClr val="accent5">
                          <a:lumMod val="75000"/>
                        </a:schemeClr>
                      </a:solidFill>
                      <a:prstDash val="solid"/>
                      <a:round/>
                      <a:headEnd type="none" w="med" len="med"/>
                      <a:tailEnd type="none" w="med" len="med"/>
                    </a:lnR>
                    <a:lnT w="12700" cap="flat" cmpd="sng" algn="ctr">
                      <a:solidFill>
                        <a:schemeClr val="accent5">
                          <a:lumMod val="75000"/>
                        </a:schemeClr>
                      </a:solidFill>
                      <a:prstDash val="solid"/>
                      <a:round/>
                      <a:headEnd type="none" w="med" len="med"/>
                      <a:tailEnd type="none" w="med" len="med"/>
                    </a:lnT>
                    <a:lnB w="12700" cap="flat" cmpd="sng" algn="ctr">
                      <a:solidFill>
                        <a:schemeClr val="accent5">
                          <a:lumMod val="75000"/>
                        </a:schemeClr>
                      </a:solidFill>
                      <a:prstDash val="solid"/>
                      <a:round/>
                      <a:headEnd type="none" w="med" len="med"/>
                      <a:tailEnd type="none" w="med" len="med"/>
                    </a:lnB>
                    <a:noFill/>
                  </a:tcPr>
                </a:tc>
                <a:extLst>
                  <a:ext uri="{0D108BD9-81ED-4DB2-BD59-A6C34878D82A}">
                    <a16:rowId xmlns:a16="http://schemas.microsoft.com/office/drawing/2014/main" val="3474371713"/>
                  </a:ext>
                </a:extLst>
              </a:tr>
            </a:tbl>
          </a:graphicData>
        </a:graphic>
      </p:graphicFrame>
      <p:graphicFrame>
        <p:nvGraphicFramePr>
          <p:cNvPr id="10" name="Table 9">
            <a:extLst>
              <a:ext uri="{FF2B5EF4-FFF2-40B4-BE49-F238E27FC236}">
                <a16:creationId xmlns:a16="http://schemas.microsoft.com/office/drawing/2014/main" id="{633F724F-9DB4-4212-AFB1-BFFC700EC4F5}"/>
              </a:ext>
            </a:extLst>
          </p:cNvPr>
          <p:cNvGraphicFramePr>
            <a:graphicFrameLocks noGrp="1"/>
          </p:cNvGraphicFramePr>
          <p:nvPr>
            <p:extLst>
              <p:ext uri="{D42A27DB-BD31-4B8C-83A1-F6EECF244321}">
                <p14:modId xmlns:p14="http://schemas.microsoft.com/office/powerpoint/2010/main" val="3602005805"/>
              </p:ext>
            </p:extLst>
          </p:nvPr>
        </p:nvGraphicFramePr>
        <p:xfrm>
          <a:off x="4073162" y="860859"/>
          <a:ext cx="4863020" cy="3958717"/>
        </p:xfrm>
        <a:graphic>
          <a:graphicData uri="http://schemas.openxmlformats.org/drawingml/2006/table">
            <a:tbl>
              <a:tblPr firstRow="1" bandRow="1">
                <a:tableStyleId>{E8B1032C-EA38-4F05-BA0D-38AFFFC7BED3}</a:tableStyleId>
              </a:tblPr>
              <a:tblGrid>
                <a:gridCol w="4863020">
                  <a:extLst>
                    <a:ext uri="{9D8B030D-6E8A-4147-A177-3AD203B41FA5}">
                      <a16:colId xmlns:a16="http://schemas.microsoft.com/office/drawing/2014/main" val="20000"/>
                    </a:ext>
                  </a:extLst>
                </a:gridCol>
              </a:tblGrid>
              <a:tr h="51054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b="1" kern="1200">
                          <a:solidFill>
                            <a:schemeClr val="tx1"/>
                          </a:solidFill>
                          <a:latin typeface="+mn-lt"/>
                          <a:ea typeface="+mn-ea"/>
                          <a:cs typeface="+mn-cs"/>
                        </a:rPr>
                        <a:t>Change</a:t>
                      </a:r>
                      <a:r>
                        <a:rPr lang="en-GB" sz="1100" b="1" kern="1200" baseline="0">
                          <a:solidFill>
                            <a:schemeClr val="tx1"/>
                          </a:solidFill>
                          <a:latin typeface="+mn-lt"/>
                          <a:ea typeface="+mn-ea"/>
                          <a:cs typeface="+mn-cs"/>
                        </a:rPr>
                        <a:t> Description</a:t>
                      </a:r>
                      <a:endParaRPr lang="en-GB" sz="1100" b="1" kern="1200">
                        <a:solidFill>
                          <a:schemeClr val="tx1"/>
                        </a:solidFill>
                        <a:latin typeface="+mn-lt"/>
                        <a:ea typeface="+mn-ea"/>
                        <a:cs typeface="+mn-cs"/>
                      </a:endParaRPr>
                    </a:p>
                  </a:txBody>
                  <a:tcPr marT="0" marB="0" anchor="ctr">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10000"/>
                  </a:ext>
                </a:extLst>
              </a:tr>
              <a:tr h="3448174">
                <a:tc>
                  <a:txBody>
                    <a:bodyPr/>
                    <a:lstStyle/>
                    <a:p>
                      <a:pPr lvl="0" algn="l">
                        <a:lnSpc>
                          <a:spcPct val="100000"/>
                        </a:lnSpc>
                        <a:spcBef>
                          <a:spcPts val="0"/>
                        </a:spcBef>
                        <a:spcAft>
                          <a:spcPts val="0"/>
                        </a:spcAft>
                        <a:buNone/>
                      </a:pPr>
                      <a:r>
                        <a:rPr lang="en-US" sz="1400" b="0" i="0" u="none" strike="noStrike" kern="1200" baseline="0" noProof="0">
                          <a:latin typeface="+mn-lt"/>
                        </a:rPr>
                        <a:t>This Change Proposal is to seek approval at </a:t>
                      </a:r>
                      <a:r>
                        <a:rPr lang="en-US" sz="1400" b="0" i="0" u="none" strike="noStrike" kern="1200" baseline="0" noProof="0" err="1">
                          <a:latin typeface="+mn-lt"/>
                        </a:rPr>
                        <a:t>CoMC</a:t>
                      </a:r>
                      <a:r>
                        <a:rPr lang="en-US" sz="1400" b="0" i="0" u="none" strike="noStrike" kern="1200" baseline="0" noProof="0">
                          <a:latin typeface="+mn-lt"/>
                        </a:rPr>
                        <a:t> on 14th December 2022 for the removal  of the following  temporary service line (introduced under XRN5452 which was approved at </a:t>
                      </a:r>
                      <a:r>
                        <a:rPr lang="en-US" sz="1400" b="0" i="0" u="none" strike="noStrike" kern="1200" baseline="0" noProof="0" err="1">
                          <a:latin typeface="+mn-lt"/>
                        </a:rPr>
                        <a:t>CoMC</a:t>
                      </a:r>
                      <a:r>
                        <a:rPr lang="en-US" sz="1400" b="0" i="0" u="none" strike="noStrike" kern="1200" baseline="0" noProof="0">
                          <a:latin typeface="+mn-lt"/>
                        </a:rPr>
                        <a:t> in November 2021):-</a:t>
                      </a:r>
                    </a:p>
                    <a:p>
                      <a:pPr lvl="0" algn="l">
                        <a:lnSpc>
                          <a:spcPct val="100000"/>
                        </a:lnSpc>
                        <a:spcBef>
                          <a:spcPts val="0"/>
                        </a:spcBef>
                        <a:spcAft>
                          <a:spcPts val="0"/>
                        </a:spcAft>
                        <a:buNone/>
                      </a:pPr>
                      <a:endParaRPr lang="en-US" sz="1400" b="0" i="0" u="none" strike="noStrike" kern="1200" baseline="0" noProof="0">
                        <a:latin typeface="+mn-lt"/>
                      </a:endParaRPr>
                    </a:p>
                    <a:p>
                      <a:pPr lvl="0" algn="l">
                        <a:lnSpc>
                          <a:spcPct val="100000"/>
                        </a:lnSpc>
                        <a:spcBef>
                          <a:spcPts val="0"/>
                        </a:spcBef>
                        <a:spcAft>
                          <a:spcPts val="0"/>
                        </a:spcAft>
                        <a:buNone/>
                      </a:pPr>
                      <a:r>
                        <a:rPr lang="en-US" sz="1400" b="0" i="0" u="none" strike="noStrike" kern="1200" baseline="0" noProof="0">
                          <a:latin typeface="+mn-lt"/>
                        </a:rPr>
                        <a:t>Temporary community access to pre-COVID AQ values for Shippers – Service Expiry as of 01 November 2022 DSC ref:- DS-NCS-SA2-01</a:t>
                      </a:r>
                    </a:p>
                    <a:p>
                      <a:pPr lvl="0" algn="l">
                        <a:lnSpc>
                          <a:spcPct val="100000"/>
                        </a:lnSpc>
                        <a:spcBef>
                          <a:spcPts val="0"/>
                        </a:spcBef>
                        <a:spcAft>
                          <a:spcPts val="0"/>
                        </a:spcAft>
                        <a:buNone/>
                      </a:pPr>
                      <a:endParaRPr lang="en-GB" sz="1400" b="0" i="0" u="none" strike="noStrike" kern="1200" baseline="0" noProof="0">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u="none" strike="noStrike" kern="1200" baseline="0">
                          <a:solidFill>
                            <a:schemeClr val="tx1"/>
                          </a:solidFill>
                          <a:latin typeface="+mn-lt"/>
                          <a:ea typeface="+mn-ea"/>
                          <a:cs typeface="+mn-cs"/>
                        </a:rPr>
                        <a:t>In addition, following consultation at a recent DN Constituency meeting it is proposed to remove the ASGT-CS-SA5-08 service line as it is no longer relevant.</a:t>
                      </a:r>
                    </a:p>
                    <a:p>
                      <a:pPr lvl="0" algn="l">
                        <a:lnSpc>
                          <a:spcPct val="100000"/>
                        </a:lnSpc>
                        <a:spcBef>
                          <a:spcPts val="0"/>
                        </a:spcBef>
                        <a:spcAft>
                          <a:spcPts val="0"/>
                        </a:spcAft>
                        <a:buNone/>
                      </a:pPr>
                      <a:endParaRPr lang="en-GB" sz="1050" b="0" i="0" u="none" strike="noStrike" kern="1200" baseline="0" noProof="0">
                        <a:latin typeface="Arial"/>
                      </a:endParaRPr>
                    </a:p>
                  </a:txBody>
                  <a:tcPr marL="180000">
                    <a:lnL w="12700" cap="flat" cmpd="sng" algn="ctr">
                      <a:solidFill>
                        <a:srgbClr val="1D3E61"/>
                      </a:solidFill>
                      <a:prstDash val="solid"/>
                      <a:round/>
                      <a:headEnd type="none" w="med" len="med"/>
                      <a:tailEnd type="none" w="med" len="med"/>
                    </a:lnL>
                    <a:lnR w="12700" cap="flat" cmpd="sng" algn="ctr">
                      <a:solidFill>
                        <a:srgbClr val="1D3E61"/>
                      </a:solidFill>
                      <a:prstDash val="solid"/>
                      <a:round/>
                      <a:headEnd type="none" w="med" len="med"/>
                      <a:tailEnd type="none" w="med" len="med"/>
                    </a:lnR>
                    <a:lnT w="12700" cap="flat" cmpd="sng" algn="ctr">
                      <a:solidFill>
                        <a:srgbClr val="1D3E61"/>
                      </a:solidFill>
                      <a:prstDash val="solid"/>
                      <a:round/>
                      <a:headEnd type="none" w="med" len="med"/>
                      <a:tailEnd type="none" w="med" len="med"/>
                    </a:lnT>
                    <a:lnB w="12700" cap="flat" cmpd="sng" algn="ctr">
                      <a:solidFill>
                        <a:srgbClr val="1D3E6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graphicFrame>
        <p:nvGraphicFramePr>
          <p:cNvPr id="13" name="Table 12">
            <a:extLst>
              <a:ext uri="{FF2B5EF4-FFF2-40B4-BE49-F238E27FC236}">
                <a16:creationId xmlns:a16="http://schemas.microsoft.com/office/drawing/2014/main" id="{B8BF9BD6-7E5F-433D-B4F5-DE4688AAC096}"/>
              </a:ext>
            </a:extLst>
          </p:cNvPr>
          <p:cNvGraphicFramePr>
            <a:graphicFrameLocks noGrp="1"/>
          </p:cNvGraphicFramePr>
          <p:nvPr>
            <p:extLst>
              <p:ext uri="{D42A27DB-BD31-4B8C-83A1-F6EECF244321}">
                <p14:modId xmlns:p14="http://schemas.microsoft.com/office/powerpoint/2010/main" val="3195102254"/>
              </p:ext>
            </p:extLst>
          </p:nvPr>
        </p:nvGraphicFramePr>
        <p:xfrm>
          <a:off x="84755" y="3915769"/>
          <a:ext cx="3692673" cy="502920"/>
        </p:xfrm>
        <a:graphic>
          <a:graphicData uri="http://schemas.openxmlformats.org/drawingml/2006/table">
            <a:tbl>
              <a:tblPr firstRow="1" bandRow="1">
                <a:tableStyleId>{FABFCF23-3B69-468F-B69F-88F6DE6A72F2}</a:tableStyleId>
              </a:tblPr>
              <a:tblGrid>
                <a:gridCol w="1452434">
                  <a:extLst>
                    <a:ext uri="{9D8B030D-6E8A-4147-A177-3AD203B41FA5}">
                      <a16:colId xmlns:a16="http://schemas.microsoft.com/office/drawing/2014/main" val="3477608926"/>
                    </a:ext>
                  </a:extLst>
                </a:gridCol>
                <a:gridCol w="2240239">
                  <a:extLst>
                    <a:ext uri="{9D8B030D-6E8A-4147-A177-3AD203B41FA5}">
                      <a16:colId xmlns:a16="http://schemas.microsoft.com/office/drawing/2014/main" val="2478473174"/>
                    </a:ext>
                  </a:extLst>
                </a:gridCol>
              </a:tblGrid>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Change Type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a:solidFill>
                            <a:schemeClr val="tx1"/>
                          </a:solidFill>
                          <a:effectLst/>
                          <a:latin typeface="Arial" panose="020B0604020202020204" pitchFamily="34" charset="0"/>
                          <a:cs typeface="Arial" panose="020B0604020202020204" pitchFamily="34" charset="0"/>
                        </a:rPr>
                        <a:t>Documentation Change</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4371713"/>
                  </a:ext>
                </a:extLst>
              </a:tr>
              <a:tr h="183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kern="1200">
                          <a:solidFill>
                            <a:schemeClr val="bg1"/>
                          </a:solidFill>
                          <a:latin typeface="+mn-lt"/>
                          <a:ea typeface="+mn-ea"/>
                          <a:cs typeface="+mn-cs"/>
                        </a:rPr>
                        <a:t>Priority Score</a:t>
                      </a:r>
                    </a:p>
                  </a:txBody>
                  <a:tcPr marT="0" marB="0"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lvl="0" indent="0" algn="l" rtl="0" eaLnBrk="1" fontAlgn="auto" latinLnBrk="0" hangingPunct="1">
                        <a:lnSpc>
                          <a:spcPct val="100000"/>
                        </a:lnSpc>
                        <a:spcBef>
                          <a:spcPts val="0"/>
                        </a:spcBef>
                        <a:spcAft>
                          <a:spcPts val="0"/>
                        </a:spcAft>
                        <a:buFontTx/>
                        <a:buNone/>
                      </a:pPr>
                      <a:r>
                        <a:rPr lang="en-US" sz="1050" b="0" i="0" u="none" strike="noStrike" kern="1200">
                          <a:solidFill>
                            <a:schemeClr val="tx1"/>
                          </a:solidFill>
                          <a:effectLst/>
                          <a:latin typeface="Arial" panose="020B0604020202020204" pitchFamily="34" charset="0"/>
                          <a:ea typeface="+mn-ea"/>
                          <a:cs typeface="Arial" panose="020B0604020202020204" pitchFamily="34" charset="0"/>
                        </a:rPr>
                        <a:t>N/A</a:t>
                      </a:r>
                    </a:p>
                  </a:txBody>
                  <a:tcPr anchor="ctr">
                    <a:lnL w="12700" cap="flat" cmpd="sng" algn="ctr">
                      <a:solidFill>
                        <a:schemeClr val="accent3">
                          <a:lumMod val="50000"/>
                        </a:schemeClr>
                      </a:solidFill>
                      <a:prstDash val="solid"/>
                      <a:round/>
                      <a:headEnd type="none" w="med" len="med"/>
                      <a:tailEnd type="none" w="med" len="med"/>
                    </a:lnL>
                    <a:lnR w="12700" cap="flat" cmpd="sng" algn="ctr">
                      <a:solidFill>
                        <a:schemeClr val="accent3">
                          <a:lumMod val="50000"/>
                        </a:schemeClr>
                      </a:solidFill>
                      <a:prstDash val="solid"/>
                      <a:round/>
                      <a:headEnd type="none" w="med" len="med"/>
                      <a:tailEnd type="none" w="med" len="med"/>
                    </a:lnR>
                    <a:lnT w="12700" cap="flat" cmpd="sng" algn="ctr">
                      <a:solidFill>
                        <a:schemeClr val="accent3">
                          <a:lumMod val="50000"/>
                        </a:schemeClr>
                      </a:solidFill>
                      <a:prstDash val="solid"/>
                      <a:round/>
                      <a:headEnd type="none" w="med" len="med"/>
                      <a:tailEnd type="none" w="med" len="med"/>
                    </a:lnT>
                    <a:lnB w="12700" cap="flat" cmpd="sng" algn="ctr">
                      <a:solidFill>
                        <a:schemeClr val="accent3">
                          <a:lumMod val="50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9956323"/>
                  </a:ext>
                </a:extLst>
              </a:tr>
            </a:tbl>
          </a:graphicData>
        </a:graphic>
      </p:graphicFrame>
    </p:spTree>
    <p:extLst>
      <p:ext uri="{BB962C8B-B14F-4D97-AF65-F5344CB8AC3E}">
        <p14:creationId xmlns:p14="http://schemas.microsoft.com/office/powerpoint/2010/main" val="11170184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599" y="279624"/>
            <a:ext cx="8686801" cy="438497"/>
          </a:xfrm>
        </p:spPr>
        <p:txBody>
          <a:bodyPr>
            <a:normAutofit fontScale="90000"/>
          </a:bodyPr>
          <a:lstStyle/>
          <a:p>
            <a:r>
              <a:rPr lang="en-US" sz="2700"/>
              <a:t>Change Proposals – Post Solution Review for Approval </a:t>
            </a:r>
            <a:endParaRPr lang="en-GB" sz="2400">
              <a:solidFill>
                <a:schemeClr val="tx1"/>
              </a:solidFill>
            </a:endParaRPr>
          </a:p>
        </p:txBody>
      </p:sp>
      <p:sp>
        <p:nvSpPr>
          <p:cNvPr id="3" name="Content Placeholder 2">
            <a:extLst>
              <a:ext uri="{FF2B5EF4-FFF2-40B4-BE49-F238E27FC236}">
                <a16:creationId xmlns:a16="http://schemas.microsoft.com/office/drawing/2014/main" id="{8305965E-4D48-4A02-84D8-0877867BBAD2}"/>
              </a:ext>
            </a:extLst>
          </p:cNvPr>
          <p:cNvSpPr>
            <a:spLocks noGrp="1"/>
          </p:cNvSpPr>
          <p:nvPr>
            <p:ph idx="1"/>
          </p:nvPr>
        </p:nvSpPr>
        <p:spPr/>
        <p:txBody>
          <a:bodyPr>
            <a:normAutofit/>
          </a:bodyPr>
          <a:lstStyle/>
          <a:p>
            <a:r>
              <a:rPr lang="en-GB" sz="1800"/>
              <a:t>XRN</a:t>
            </a:r>
            <a:r>
              <a:rPr lang="en-US" sz="1800"/>
              <a:t>5482 Replacement of reads associated to a meter asset technical details change or update (RGMA)</a:t>
            </a:r>
            <a:endParaRPr lang="en-GB" sz="1800"/>
          </a:p>
        </p:txBody>
      </p:sp>
    </p:spTree>
    <p:extLst>
      <p:ext uri="{BB962C8B-B14F-4D97-AF65-F5344CB8AC3E}">
        <p14:creationId xmlns:p14="http://schemas.microsoft.com/office/powerpoint/2010/main" val="1704502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00" y="53489"/>
            <a:ext cx="9028601" cy="667448"/>
          </a:xfrm>
        </p:spPr>
        <p:txBody>
          <a:bodyPr>
            <a:noAutofit/>
          </a:bodyPr>
          <a:lstStyle/>
          <a:p>
            <a:r>
              <a:rPr lang="en-US" sz="1800"/>
              <a:t>XRN5482 Replacement of reads associated to a meter asset technical details change or update (RGMA)</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07284"/>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Solution Review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188937441"/>
              </p:ext>
            </p:extLst>
          </p:nvPr>
        </p:nvGraphicFramePr>
        <p:xfrm>
          <a:off x="115400" y="1076745"/>
          <a:ext cx="8696906" cy="1052196"/>
        </p:xfrm>
        <a:graphic>
          <a:graphicData uri="http://schemas.openxmlformats.org/drawingml/2006/table">
            <a:tbl>
              <a:tblPr firstRow="1" bandRow="1">
                <a:tableStyleId>{2D5ABB26-0587-4C30-8999-92F81FD0307C}</a:tableStyleId>
              </a:tblPr>
              <a:tblGrid>
                <a:gridCol w="965255">
                  <a:extLst>
                    <a:ext uri="{9D8B030D-6E8A-4147-A177-3AD203B41FA5}">
                      <a16:colId xmlns:a16="http://schemas.microsoft.com/office/drawing/2014/main" val="1006639987"/>
                    </a:ext>
                  </a:extLst>
                </a:gridCol>
                <a:gridCol w="656705">
                  <a:extLst>
                    <a:ext uri="{9D8B030D-6E8A-4147-A177-3AD203B41FA5}">
                      <a16:colId xmlns:a16="http://schemas.microsoft.com/office/drawing/2014/main" val="4080995352"/>
                    </a:ext>
                  </a:extLst>
                </a:gridCol>
                <a:gridCol w="723207">
                  <a:extLst>
                    <a:ext uri="{9D8B030D-6E8A-4147-A177-3AD203B41FA5}">
                      <a16:colId xmlns:a16="http://schemas.microsoft.com/office/drawing/2014/main" val="2577693223"/>
                    </a:ext>
                  </a:extLst>
                </a:gridCol>
                <a:gridCol w="1022466">
                  <a:extLst>
                    <a:ext uri="{9D8B030D-6E8A-4147-A177-3AD203B41FA5}">
                      <a16:colId xmlns:a16="http://schemas.microsoft.com/office/drawing/2014/main" val="4259772519"/>
                    </a:ext>
                  </a:extLst>
                </a:gridCol>
                <a:gridCol w="881149">
                  <a:extLst>
                    <a:ext uri="{9D8B030D-6E8A-4147-A177-3AD203B41FA5}">
                      <a16:colId xmlns:a16="http://schemas.microsoft.com/office/drawing/2014/main" val="1439127370"/>
                    </a:ext>
                  </a:extLst>
                </a:gridCol>
                <a:gridCol w="1022465">
                  <a:extLst>
                    <a:ext uri="{9D8B030D-6E8A-4147-A177-3AD203B41FA5}">
                      <a16:colId xmlns:a16="http://schemas.microsoft.com/office/drawing/2014/main" val="2386035315"/>
                    </a:ext>
                  </a:extLst>
                </a:gridCol>
                <a:gridCol w="872837">
                  <a:extLst>
                    <a:ext uri="{9D8B030D-6E8A-4147-A177-3AD203B41FA5}">
                      <a16:colId xmlns:a16="http://schemas.microsoft.com/office/drawing/2014/main" val="2553637847"/>
                    </a:ext>
                  </a:extLst>
                </a:gridCol>
                <a:gridCol w="623454">
                  <a:extLst>
                    <a:ext uri="{9D8B030D-6E8A-4147-A177-3AD203B41FA5}">
                      <a16:colId xmlns:a16="http://schemas.microsoft.com/office/drawing/2014/main" val="201100273"/>
                    </a:ext>
                  </a:extLst>
                </a:gridCol>
                <a:gridCol w="710203">
                  <a:extLst>
                    <a:ext uri="{9D8B030D-6E8A-4147-A177-3AD203B41FA5}">
                      <a16:colId xmlns:a16="http://schemas.microsoft.com/office/drawing/2014/main" val="174316984"/>
                    </a:ext>
                  </a:extLst>
                </a:gridCol>
                <a:gridCol w="571371">
                  <a:extLst>
                    <a:ext uri="{9D8B030D-6E8A-4147-A177-3AD203B41FA5}">
                      <a16:colId xmlns:a16="http://schemas.microsoft.com/office/drawing/2014/main" val="614572945"/>
                    </a:ext>
                  </a:extLst>
                </a:gridCol>
                <a:gridCol w="647794">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r>
                        <a:rPr lang="en-GB" sz="1000">
                          <a:solidFill>
                            <a:schemeClr val="bg1"/>
                          </a:solidFill>
                        </a:rPr>
                        <a:t>HLSO Cost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r>
                        <a:rPr lang="en-GB" sz="1000">
                          <a:solidFill>
                            <a:schemeClr val="bg1"/>
                          </a:solidFill>
                        </a:rPr>
                        <a:t>Service Area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r>
                        <a:rPr lang="en-GB" sz="1000" kern="1200">
                          <a:solidFill>
                            <a:schemeClr val="bg1"/>
                          </a:solidFill>
                          <a:effectLst/>
                          <a:latin typeface="+mn-lt"/>
                          <a:ea typeface="+mn-ea"/>
                          <a:cs typeface="+mn-cs"/>
                        </a:rPr>
                        <a:t>Funding Split (Voting)</a:t>
                      </a:r>
                      <a:endParaRPr lang="en-GB" sz="100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Impacted Parties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Preferred Option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Proposed Delivery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3110.1 - VO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£175k - £300k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Service Area 4</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kern="1200">
                          <a:solidFill>
                            <a:schemeClr val="tx1"/>
                          </a:solidFill>
                          <a:latin typeface="+mn-lt"/>
                          <a:ea typeface="+mn-ea"/>
                          <a:cs typeface="+mn-cs"/>
                        </a:rPr>
                        <a:t>Shippers 33%, DNOs 67%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kern="1200">
                          <a:solidFill>
                            <a:schemeClr val="tx1"/>
                          </a:solidFill>
                          <a:latin typeface="+mn-lt"/>
                          <a:ea typeface="+mn-ea"/>
                          <a:cs typeface="+mn-cs"/>
                        </a:rPr>
                        <a:t>Shippers</a:t>
                      </a:r>
                    </a:p>
                    <a:p>
                      <a:pPr algn="l"/>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000">
                          <a:solidFill>
                            <a:schemeClr val="tx1"/>
                          </a:solidFill>
                        </a:rPr>
                        <a:t>Option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tx1"/>
                          </a:solidFill>
                          <a:latin typeface="+mn-lt"/>
                          <a:ea typeface="+mn-ea"/>
                          <a:cs typeface="+mn-cs"/>
                        </a:rPr>
                        <a:t>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277567788"/>
              </p:ext>
            </p:extLst>
          </p:nvPr>
        </p:nvGraphicFramePr>
        <p:xfrm>
          <a:off x="115400" y="2599805"/>
          <a:ext cx="8913200" cy="2080424"/>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431412">
                <a:tc>
                  <a:txBody>
                    <a:bodyPr/>
                    <a:lstStyle/>
                    <a:p>
                      <a:pPr marL="0" algn="l" defTabSz="914400" rtl="0" eaLnBrk="1" latinLnBrk="0" hangingPunct="1"/>
                      <a:r>
                        <a:rPr lang="en-GB" sz="1100" kern="1200">
                          <a:solidFill>
                            <a:schemeClr val="tx1"/>
                          </a:solidFill>
                          <a:latin typeface="+mn-lt"/>
                          <a:ea typeface="+mn-ea"/>
                          <a:cs typeface="+mn-cs"/>
                        </a:rPr>
                        <a:t>Org</a:t>
                      </a:r>
                    </a:p>
                  </a:txBody>
                  <a:tcPr anchor="ct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r>
                        <a:rPr lang="en-GB" sz="1100"/>
                        <a:t>Comments</a:t>
                      </a:r>
                    </a:p>
                  </a:txBody>
                  <a:tcPr anchor="ct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a:p>
                  </a:txBody>
                  <a:tcPr marL="6350" marR="6350" marT="6350" marB="0" anchor="ctr"/>
                </a:tc>
                <a:tc>
                  <a:txBody>
                    <a:bodyPr/>
                    <a:lstStyle/>
                    <a:p>
                      <a:pPr algn="ctr">
                        <a:lnSpc>
                          <a:spcPct val="115000"/>
                        </a:lnSpc>
                        <a:spcAft>
                          <a:spcPts val="0"/>
                        </a:spcAft>
                      </a:pPr>
                      <a:endParaRPr lang="en-GB" sz="900" kern="1200">
                        <a:solidFill>
                          <a:schemeClr val="tx1"/>
                        </a:solidFill>
                        <a:effectLst/>
                        <a:latin typeface="+mn-lt"/>
                        <a:ea typeface="+mn-ea"/>
                        <a:cs typeface="+mn-cs"/>
                      </a:endParaRPr>
                    </a:p>
                  </a:txBody>
                  <a:tcPr marL="59044" marR="59044" marT="0" marB="0" anchor="ctr"/>
                </a:tc>
                <a:tc>
                  <a:txBody>
                    <a:bodyPr/>
                    <a:lstStyle/>
                    <a:p>
                      <a:r>
                        <a:rPr lang="en-GB" sz="1000">
                          <a:solidFill>
                            <a:schemeClr val="accent4"/>
                          </a:solidFill>
                        </a:rPr>
                        <a:t> </a:t>
                      </a:r>
                      <a:r>
                        <a:rPr lang="en-GB" sz="1200" b="1">
                          <a:solidFill>
                            <a:schemeClr val="tx1"/>
                          </a:solidFill>
                        </a:rPr>
                        <a:t>No Representations Received</a:t>
                      </a:r>
                      <a:endParaRPr lang="en-GB" sz="1000" b="1">
                        <a:solidFill>
                          <a:schemeClr val="tx1"/>
                        </a:solidFill>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477773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br>
              <a:rPr lang="en-GB">
                <a:latin typeface="Arial"/>
                <a:cs typeface="Arial"/>
              </a:rPr>
            </a:br>
            <a:r>
              <a:rPr lang="en-GB" sz="3100">
                <a:latin typeface="Arial"/>
                <a:cs typeface="Arial"/>
              </a:rPr>
              <a:t>section 4. Design &amp; Delivery</a:t>
            </a:r>
            <a:br>
              <a:rPr lang="en-GB"/>
            </a:br>
            <a:br>
              <a:rPr lang="en-GB"/>
            </a:br>
            <a:endParaRPr lang="en-GB" sz="2000">
              <a:solidFill>
                <a:schemeClr val="tx1"/>
              </a:solidFill>
            </a:endParaRPr>
          </a:p>
        </p:txBody>
      </p:sp>
    </p:spTree>
    <p:extLst>
      <p:ext uri="{BB962C8B-B14F-4D97-AF65-F5344CB8AC3E}">
        <p14:creationId xmlns:p14="http://schemas.microsoft.com/office/powerpoint/2010/main" val="33201184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A60AD12-684D-4CF6-A84F-796E3404F567}"/>
              </a:ext>
            </a:extLst>
          </p:cNvPr>
          <p:cNvSpPr>
            <a:spLocks noGrp="1"/>
          </p:cNvSpPr>
          <p:nvPr>
            <p:ph type="title"/>
          </p:nvPr>
        </p:nvSpPr>
        <p:spPr/>
        <p:txBody>
          <a:bodyPr>
            <a:normAutofit/>
          </a:bodyPr>
          <a:lstStyle/>
          <a:p>
            <a:r>
              <a:rPr lang="en-GB" sz="2000"/>
              <a:t>Design Change Pack </a:t>
            </a:r>
          </a:p>
        </p:txBody>
      </p:sp>
      <p:sp>
        <p:nvSpPr>
          <p:cNvPr id="5" name="Content Placeholder 4">
            <a:extLst>
              <a:ext uri="{FF2B5EF4-FFF2-40B4-BE49-F238E27FC236}">
                <a16:creationId xmlns:a16="http://schemas.microsoft.com/office/drawing/2014/main" id="{74E5C359-EDF7-4B98-9E7A-26420788651C}"/>
              </a:ext>
            </a:extLst>
          </p:cNvPr>
          <p:cNvSpPr>
            <a:spLocks noGrp="1"/>
          </p:cNvSpPr>
          <p:nvPr>
            <p:ph idx="1"/>
          </p:nvPr>
        </p:nvSpPr>
        <p:spPr>
          <a:xfrm>
            <a:off x="457200" y="761058"/>
            <a:ext cx="8229600" cy="3970932"/>
          </a:xfrm>
        </p:spPr>
        <p:txBody>
          <a:bodyPr>
            <a:normAutofit fontScale="85000" lnSpcReduction="20000"/>
          </a:bodyPr>
          <a:lstStyle/>
          <a:p>
            <a:pPr marL="0" indent="0">
              <a:buNone/>
            </a:pPr>
            <a:r>
              <a:rPr lang="en-US" sz="1800" dirty="0"/>
              <a:t>For approval</a:t>
            </a:r>
          </a:p>
          <a:p>
            <a:pPr marL="0" indent="0">
              <a:buNone/>
            </a:pPr>
            <a:endParaRPr lang="en-US" sz="1800" dirty="0"/>
          </a:p>
          <a:p>
            <a:r>
              <a:rPr lang="en-US" sz="1800" dirty="0"/>
              <a:t>XRN5541 Amendment to the UIG Additional National Data Reporting</a:t>
            </a:r>
          </a:p>
          <a:p>
            <a:endParaRPr lang="en-US" sz="1800" dirty="0"/>
          </a:p>
          <a:p>
            <a:r>
              <a:rPr lang="en-US" sz="1800" dirty="0"/>
              <a:t>CMS Rebuild – Standard of Service Query Management – Revised Change Pack</a:t>
            </a:r>
          </a:p>
          <a:p>
            <a:endParaRPr lang="en-US" sz="1800" dirty="0"/>
          </a:p>
          <a:p>
            <a:r>
              <a:rPr lang="en-US" sz="1800" dirty="0"/>
              <a:t>XRN5298 H100 Fife Project Phase 1</a:t>
            </a:r>
          </a:p>
          <a:p>
            <a:endParaRPr lang="en-US" sz="1800" dirty="0"/>
          </a:p>
          <a:p>
            <a:r>
              <a:rPr lang="en-US" sz="1800" dirty="0"/>
              <a:t>Description correction within the S15 Record</a:t>
            </a:r>
          </a:p>
          <a:p>
            <a:endParaRPr lang="en-US" sz="1800" dirty="0"/>
          </a:p>
          <a:p>
            <a:pPr marL="0" indent="0">
              <a:buNone/>
            </a:pPr>
            <a:endParaRPr lang="en-US" sz="1800" dirty="0"/>
          </a:p>
          <a:p>
            <a:pPr marL="0" indent="0">
              <a:buNone/>
            </a:pPr>
            <a:r>
              <a:rPr lang="en-US" sz="1800" dirty="0"/>
              <a:t>For Information</a:t>
            </a:r>
          </a:p>
          <a:p>
            <a:pPr marL="0" indent="0">
              <a:buNone/>
            </a:pPr>
            <a:endParaRPr lang="en-US" sz="1800" dirty="0"/>
          </a:p>
          <a:p>
            <a:r>
              <a:rPr lang="en-US" sz="1800" dirty="0"/>
              <a:t>XRN5573 - Part A - Updates to the Priority Consumer process (as designated by the Secretary of State for Business, Energy, and Industrial Strategy - BEIS) – Urgent</a:t>
            </a:r>
          </a:p>
          <a:p>
            <a:endParaRPr lang="en-US" sz="1800" dirty="0"/>
          </a:p>
          <a:p>
            <a:r>
              <a:rPr lang="en-US" sz="1800" dirty="0"/>
              <a:t>Amendments to DSC Budget and Charging Methodology v5_CDSP Service Description V5 </a:t>
            </a:r>
          </a:p>
          <a:p>
            <a:endParaRPr lang="en-US" sz="1800" dirty="0"/>
          </a:p>
        </p:txBody>
      </p:sp>
    </p:spTree>
    <p:extLst>
      <p:ext uri="{BB962C8B-B14F-4D97-AF65-F5344CB8AC3E}">
        <p14:creationId xmlns:p14="http://schemas.microsoft.com/office/powerpoint/2010/main" val="14315443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XRN5541 Amendment to the UIG Additional National Data Reporting</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605372705"/>
              </p:ext>
            </p:extLst>
          </p:nvPr>
        </p:nvGraphicFramePr>
        <p:xfrm>
          <a:off x="115398" y="1038911"/>
          <a:ext cx="8913199" cy="1371102"/>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685821">
                  <a:extLst>
                    <a:ext uri="{9D8B030D-6E8A-4147-A177-3AD203B41FA5}">
                      <a16:colId xmlns:a16="http://schemas.microsoft.com/office/drawing/2014/main" val="4080995352"/>
                    </a:ext>
                  </a:extLst>
                </a:gridCol>
                <a:gridCol w="1024128">
                  <a:extLst>
                    <a:ext uri="{9D8B030D-6E8A-4147-A177-3AD203B41FA5}">
                      <a16:colId xmlns:a16="http://schemas.microsoft.com/office/drawing/2014/main" val="965499758"/>
                    </a:ext>
                  </a:extLst>
                </a:gridCol>
                <a:gridCol w="764771">
                  <a:extLst>
                    <a:ext uri="{9D8B030D-6E8A-4147-A177-3AD203B41FA5}">
                      <a16:colId xmlns:a16="http://schemas.microsoft.com/office/drawing/2014/main" val="1790722003"/>
                    </a:ext>
                  </a:extLst>
                </a:gridCol>
                <a:gridCol w="1346662">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86580">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8658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797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3110.2 - VO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9: Customer Reporting (all forms)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Zero cost change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 December 2022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Link to 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2978458747"/>
              </p:ext>
            </p:extLst>
          </p:nvPr>
        </p:nvGraphicFramePr>
        <p:xfrm>
          <a:off x="115398" y="2571750"/>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Scottish Power</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Approve</a:t>
                      </a:r>
                    </a:p>
                  </a:txBody>
                  <a:tcPr marL="59044" marR="59044" marT="0" marB="0" anchor="ctr"/>
                </a:tc>
                <a:tc>
                  <a:txBody>
                    <a:bodyPr/>
                    <a:lstStyle/>
                    <a:p>
                      <a:r>
                        <a:rPr lang="en-US" sz="900" kern="1200">
                          <a:solidFill>
                            <a:schemeClr val="tx1"/>
                          </a:solidFill>
                          <a:effectLst/>
                          <a:latin typeface="+mn-lt"/>
                          <a:ea typeface="+mn-ea"/>
                          <a:cs typeface="+mn-cs"/>
                        </a:rPr>
                        <a:t>Thank You for adding in our additional requirements to the change request, this is exactly what we were looking from the report. </a:t>
                      </a:r>
                      <a:endParaRPr lang="en-GB" sz="900" kern="1200">
                        <a:solidFill>
                          <a:schemeClr val="tx1"/>
                        </a:solidFill>
                        <a:effectLst/>
                        <a:latin typeface="+mn-lt"/>
                        <a:ea typeface="+mn-ea"/>
                        <a:cs typeface="+mn-cs"/>
                      </a:endParaRPr>
                    </a:p>
                  </a:txBody>
                  <a:tcPr marL="6350" marR="6350" marT="6350"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2985117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CMS Rebuild – Standard of Service Query Management – Revised Change Pack</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478760475"/>
              </p:ext>
            </p:extLst>
          </p:nvPr>
        </p:nvGraphicFramePr>
        <p:xfrm>
          <a:off x="115398" y="1038912"/>
          <a:ext cx="8913199" cy="1052196"/>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1354974">
                  <a:extLst>
                    <a:ext uri="{9D8B030D-6E8A-4147-A177-3AD203B41FA5}">
                      <a16:colId xmlns:a16="http://schemas.microsoft.com/office/drawing/2014/main" val="4080995352"/>
                    </a:ext>
                  </a:extLst>
                </a:gridCol>
                <a:gridCol w="1313411">
                  <a:extLst>
                    <a:ext uri="{9D8B030D-6E8A-4147-A177-3AD203B41FA5}">
                      <a16:colId xmlns:a16="http://schemas.microsoft.com/office/drawing/2014/main" val="965499758"/>
                    </a:ext>
                  </a:extLst>
                </a:gridCol>
                <a:gridCol w="1213659">
                  <a:extLst>
                    <a:ext uri="{9D8B030D-6E8A-4147-A177-3AD203B41FA5}">
                      <a16:colId xmlns:a16="http://schemas.microsoft.com/office/drawing/2014/main" val="1790722003"/>
                    </a:ext>
                  </a:extLst>
                </a:gridCol>
                <a:gridCol w="939338">
                  <a:extLst>
                    <a:ext uri="{9D8B030D-6E8A-4147-A177-3AD203B41FA5}">
                      <a16:colId xmlns:a16="http://schemas.microsoft.com/office/drawing/2014/main" val="2553637847"/>
                    </a:ext>
                  </a:extLst>
                </a:gridCol>
                <a:gridCol w="71398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3110.3 - VO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CMS Investment funded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Adhoc date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accent4"/>
                          </a:solidFill>
                          <a:latin typeface="+mn-lt"/>
                          <a:ea typeface="+mn-ea"/>
                          <a:cs typeface="+mn-cs"/>
                          <a:hlinkClick r:id="rId4"/>
                        </a:rPr>
                        <a:t>Link to CP</a:t>
                      </a:r>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3915262306"/>
              </p:ext>
            </p:extLst>
          </p:nvPr>
        </p:nvGraphicFramePr>
        <p:xfrm>
          <a:off x="115399" y="2154795"/>
          <a:ext cx="8913200" cy="1976490"/>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WWU</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Support</a:t>
                      </a:r>
                    </a:p>
                  </a:txBody>
                  <a:tcPr marL="59044" marR="59044" marT="0" marB="0" anchor="ctr"/>
                </a:tc>
                <a:tc>
                  <a:txBody>
                    <a:bodyPr/>
                    <a:lstStyle/>
                    <a:p>
                      <a:r>
                        <a:rPr lang="en-GB" sz="1000">
                          <a:solidFill>
                            <a:schemeClr val="tx1"/>
                          </a:solidFill>
                        </a:rPr>
                        <a:t>WWU supports this change and has the follow feedback to the questions in the DD:</a:t>
                      </a:r>
                    </a:p>
                    <a:p>
                      <a:r>
                        <a:rPr lang="en-GB" sz="1000">
                          <a:solidFill>
                            <a:schemeClr val="tx1"/>
                          </a:solidFill>
                        </a:rPr>
                        <a:t>Is the reporting utilised within your organisation? Yes, our operational teams utilise this report to support the efficient processing of queries.</a:t>
                      </a:r>
                    </a:p>
                    <a:p>
                      <a:r>
                        <a:rPr lang="en-GB" sz="1000">
                          <a:solidFill>
                            <a:schemeClr val="tx1"/>
                          </a:solidFill>
                        </a:rPr>
                        <a:t>Do you foresee an ongoing need to have this reporting available in new CMS? CMS would be the most appropriate location to receive reports.</a:t>
                      </a:r>
                    </a:p>
                  </a:txBody>
                  <a:tcPr marL="6350" marR="6350" marT="6350" marB="0" anchor="ctr"/>
                </a:tc>
                <a:extLst>
                  <a:ext uri="{0D108BD9-81ED-4DB2-BD59-A6C34878D82A}">
                    <a16:rowId xmlns:a16="http://schemas.microsoft.com/office/drawing/2014/main" val="941584291"/>
                  </a:ext>
                </a:extLst>
              </a:tr>
              <a:tr h="49786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2527814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96" y="33246"/>
            <a:ext cx="9028601" cy="568734"/>
          </a:xfrm>
        </p:spPr>
        <p:txBody>
          <a:bodyPr>
            <a:noAutofit/>
          </a:bodyPr>
          <a:lstStyle/>
          <a:p>
            <a:r>
              <a:rPr lang="en-US" sz="1800"/>
              <a:t>XRN5298 H100 Fife Project Phase 1 </a:t>
            </a:r>
          </a:p>
        </p:txBody>
      </p:sp>
      <p:sp>
        <p:nvSpPr>
          <p:cNvPr id="4" name="TextBox 3">
            <a:extLst>
              <a:ext uri="{FF2B5EF4-FFF2-40B4-BE49-F238E27FC236}">
                <a16:creationId xmlns:a16="http://schemas.microsoft.com/office/drawing/2014/main" id="{5017FE3A-3EC0-48EB-8FA6-60FBEBD4EA47}"/>
              </a:ext>
            </a:extLst>
          </p:cNvPr>
          <p:cNvSpPr txBox="1"/>
          <p:nvPr/>
        </p:nvSpPr>
        <p:spPr>
          <a:xfrm>
            <a:off x="-1" y="422693"/>
            <a:ext cx="6920753"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 – From May 2022 ChMC</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2013891098"/>
              </p:ext>
            </p:extLst>
          </p:nvPr>
        </p:nvGraphicFramePr>
        <p:xfrm>
          <a:off x="57696" y="746537"/>
          <a:ext cx="8970903" cy="1052196"/>
        </p:xfrm>
        <a:graphic>
          <a:graphicData uri="http://schemas.openxmlformats.org/drawingml/2006/table">
            <a:tbl>
              <a:tblPr firstRow="1" bandRow="1">
                <a:tableStyleId>{2D5ABB26-0587-4C30-8999-92F81FD0307C}</a:tableStyleId>
              </a:tblPr>
              <a:tblGrid>
                <a:gridCol w="1172588">
                  <a:extLst>
                    <a:ext uri="{9D8B030D-6E8A-4147-A177-3AD203B41FA5}">
                      <a16:colId xmlns:a16="http://schemas.microsoft.com/office/drawing/2014/main" val="1006639987"/>
                    </a:ext>
                  </a:extLst>
                </a:gridCol>
                <a:gridCol w="1296785">
                  <a:extLst>
                    <a:ext uri="{9D8B030D-6E8A-4147-A177-3AD203B41FA5}">
                      <a16:colId xmlns:a16="http://schemas.microsoft.com/office/drawing/2014/main" val="4080995352"/>
                    </a:ext>
                  </a:extLst>
                </a:gridCol>
                <a:gridCol w="997527">
                  <a:extLst>
                    <a:ext uri="{9D8B030D-6E8A-4147-A177-3AD203B41FA5}">
                      <a16:colId xmlns:a16="http://schemas.microsoft.com/office/drawing/2014/main" val="965499758"/>
                    </a:ext>
                  </a:extLst>
                </a:gridCol>
                <a:gridCol w="1496291">
                  <a:extLst>
                    <a:ext uri="{9D8B030D-6E8A-4147-A177-3AD203B41FA5}">
                      <a16:colId xmlns:a16="http://schemas.microsoft.com/office/drawing/2014/main" val="3492120430"/>
                    </a:ext>
                  </a:extLst>
                </a:gridCol>
                <a:gridCol w="1097280">
                  <a:extLst>
                    <a:ext uri="{9D8B030D-6E8A-4147-A177-3AD203B41FA5}">
                      <a16:colId xmlns:a16="http://schemas.microsoft.com/office/drawing/2014/main" val="2553637847"/>
                    </a:ext>
                  </a:extLst>
                </a:gridCol>
                <a:gridCol w="756458">
                  <a:extLst>
                    <a:ext uri="{9D8B030D-6E8A-4147-A177-3AD203B41FA5}">
                      <a16:colId xmlns:a16="http://schemas.microsoft.com/office/drawing/2014/main" val="201100273"/>
                    </a:ext>
                  </a:extLst>
                </a:gridCol>
                <a:gridCol w="764771">
                  <a:extLst>
                    <a:ext uri="{9D8B030D-6E8A-4147-A177-3AD203B41FA5}">
                      <a16:colId xmlns:a16="http://schemas.microsoft.com/office/drawing/2014/main" val="174316984"/>
                    </a:ext>
                  </a:extLst>
                </a:gridCol>
                <a:gridCol w="789709">
                  <a:extLst>
                    <a:ext uri="{9D8B030D-6E8A-4147-A177-3AD203B41FA5}">
                      <a16:colId xmlns:a16="http://schemas.microsoft.com/office/drawing/2014/main" val="614572945"/>
                    </a:ext>
                  </a:extLst>
                </a:gridCol>
                <a:gridCol w="599494">
                  <a:extLst>
                    <a:ext uri="{9D8B030D-6E8A-4147-A177-3AD203B41FA5}">
                      <a16:colId xmlns:a16="http://schemas.microsoft.com/office/drawing/2014/main" val="2798237816"/>
                    </a:ext>
                  </a:extLst>
                </a:gridCol>
              </a:tblGrid>
              <a:tr h="23524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 Parties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3524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gn="ct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5126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3015.3 -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N/A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a:solidFill>
                            <a:schemeClr val="tx1"/>
                          </a:solidFill>
                          <a:effectLst/>
                          <a:latin typeface="+mn-lt"/>
                          <a:ea typeface="+mn-ea"/>
                          <a:cs typeface="+mn-cs"/>
                        </a:rPr>
                        <a:t>Decarb investment budget</a:t>
                      </a:r>
                      <a:endParaRPr lang="en-GB" sz="1000" kern="120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February 23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dirty="0">
                          <a:solidFill>
                            <a:schemeClr val="tx1"/>
                          </a:solidFill>
                          <a:latin typeface="+mn-lt"/>
                          <a:ea typeface="+mn-ea"/>
                          <a:cs typeface="+mn-cs"/>
                          <a:hlinkClick r:id="rId4"/>
                        </a:rPr>
                        <a:t>Link to CP</a:t>
                      </a:r>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1000" kern="1200">
                          <a:solidFill>
                            <a:schemeClr val="tx1"/>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nvGraphicFramePr>
        <p:xfrm>
          <a:off x="52294" y="2032434"/>
          <a:ext cx="8981706" cy="2248334"/>
        </p:xfrm>
        <a:graphic>
          <a:graphicData uri="http://schemas.openxmlformats.org/drawingml/2006/table">
            <a:tbl>
              <a:tblPr firstRow="1" firstCol="1" bandRow="1">
                <a:tableStyleId>{5940675A-B579-460E-94D1-54222C63F5DA}</a:tableStyleId>
              </a:tblPr>
              <a:tblGrid>
                <a:gridCol w="976923">
                  <a:extLst>
                    <a:ext uri="{9D8B030D-6E8A-4147-A177-3AD203B41FA5}">
                      <a16:colId xmlns:a16="http://schemas.microsoft.com/office/drawing/2014/main" val="20001"/>
                    </a:ext>
                  </a:extLst>
                </a:gridCol>
                <a:gridCol w="851877">
                  <a:extLst>
                    <a:ext uri="{9D8B030D-6E8A-4147-A177-3AD203B41FA5}">
                      <a16:colId xmlns:a16="http://schemas.microsoft.com/office/drawing/2014/main" val="20008"/>
                    </a:ext>
                  </a:extLst>
                </a:gridCol>
                <a:gridCol w="7152906">
                  <a:extLst>
                    <a:ext uri="{9D8B030D-6E8A-4147-A177-3AD203B41FA5}">
                      <a16:colId xmlns:a16="http://schemas.microsoft.com/office/drawing/2014/main" val="276152256"/>
                    </a:ext>
                  </a:extLst>
                </a:gridCol>
              </a:tblGrid>
              <a:tr h="454127">
                <a:tc>
                  <a:txBody>
                    <a:bodyPr/>
                    <a:lstStyle/>
                    <a:p>
                      <a:pPr marL="0" algn="ctr" defTabSz="914400" rtl="0" eaLnBrk="1" latinLnBrk="0" hangingPunct="1"/>
                      <a:endParaRPr lang="en-GB" sz="1000" kern="1200">
                        <a:solidFill>
                          <a:schemeClr val="tx1"/>
                        </a:solidFill>
                        <a:latin typeface="+mn-lt"/>
                        <a:ea typeface="+mn-ea"/>
                        <a:cs typeface="+mn-cs"/>
                      </a:endParaRPr>
                    </a:p>
                    <a:p>
                      <a:pPr marL="0" algn="ctr" defTabSz="914400" rtl="0" eaLnBrk="1" latinLnBrk="0" hangingPunct="1"/>
                      <a:r>
                        <a:rPr lang="en-GB" sz="1000" kern="1200">
                          <a:solidFill>
                            <a:schemeClr val="tx1"/>
                          </a:solidFill>
                          <a:latin typeface="+mn-lt"/>
                          <a:ea typeface="+mn-ea"/>
                          <a:cs typeface="+mn-cs"/>
                        </a:rPr>
                        <a:t>Organisation</a:t>
                      </a:r>
                    </a:p>
                  </a:txBody>
                  <a:tcPr>
                    <a:solidFill>
                      <a:schemeClr val="accent4">
                        <a:lumMod val="40000"/>
                        <a:lumOff val="60000"/>
                      </a:schemeClr>
                    </a:solidFill>
                  </a:tcPr>
                </a:tc>
                <a:tc>
                  <a:txBody>
                    <a:bodyPr/>
                    <a:lstStyle/>
                    <a:p>
                      <a:pPr marL="0" algn="ctr" defTabSz="914400" rtl="0" eaLnBrk="1" latinLnBrk="0" hangingPunct="1">
                        <a:lnSpc>
                          <a:spcPct val="100000"/>
                        </a:lnSpc>
                        <a:spcAft>
                          <a:spcPts val="0"/>
                        </a:spcAft>
                      </a:pPr>
                      <a:endParaRPr lang="en-GB" sz="1000" kern="1200">
                        <a:solidFill>
                          <a:schemeClr val="tx1"/>
                        </a:solidFill>
                        <a:latin typeface="+mn-lt"/>
                        <a:ea typeface="+mn-ea"/>
                        <a:cs typeface="+mn-cs"/>
                      </a:endParaRPr>
                    </a:p>
                    <a:p>
                      <a:pPr marL="0" algn="ctr" defTabSz="914400" rtl="0" eaLnBrk="1" latinLnBrk="0" hangingPunct="1">
                        <a:lnSpc>
                          <a:spcPct val="100000"/>
                        </a:lnSpc>
                        <a:spcAft>
                          <a:spcPts val="0"/>
                        </a:spcAft>
                      </a:pPr>
                      <a:r>
                        <a:rPr lang="en-GB" sz="10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pPr algn="l"/>
                      <a:endParaRPr lang="en-GB" sz="1000"/>
                    </a:p>
                    <a:p>
                      <a:pPr algn="l"/>
                      <a:r>
                        <a:rPr lang="en-GB" sz="1000"/>
                        <a:t>Comments</a:t>
                      </a:r>
                    </a:p>
                  </a:txBody>
                  <a:tcPr>
                    <a:solidFill>
                      <a:schemeClr val="accent4">
                        <a:lumMod val="40000"/>
                        <a:lumOff val="60000"/>
                      </a:schemeClr>
                    </a:solidFill>
                  </a:tcPr>
                </a:tc>
                <a:extLst>
                  <a:ext uri="{0D108BD9-81ED-4DB2-BD59-A6C34878D82A}">
                    <a16:rowId xmlns:a16="http://schemas.microsoft.com/office/drawing/2014/main" val="10001"/>
                  </a:ext>
                </a:extLst>
              </a:tr>
              <a:tr h="598069">
                <a:tc>
                  <a:txBody>
                    <a:bodyPr/>
                    <a:lstStyle/>
                    <a:p>
                      <a:pPr algn="ctr"/>
                      <a:r>
                        <a:rPr lang="en-GB" sz="1000">
                          <a:latin typeface="+mn-lt"/>
                        </a:rPr>
                        <a:t>Wales &amp; West</a:t>
                      </a:r>
                    </a:p>
                  </a:txBody>
                  <a:tcPr marL="6350" marR="6350" marT="6350" marB="0" anchor="ctr"/>
                </a:tc>
                <a:tc>
                  <a:txBody>
                    <a:bodyPr/>
                    <a:lstStyle/>
                    <a:p>
                      <a:pPr algn="ctr">
                        <a:lnSpc>
                          <a:spcPct val="115000"/>
                        </a:lnSpc>
                        <a:spcAft>
                          <a:spcPts val="0"/>
                        </a:spcAft>
                      </a:pPr>
                      <a:r>
                        <a:rPr lang="en-GB" sz="1000" kern="1200">
                          <a:solidFill>
                            <a:schemeClr val="tx1"/>
                          </a:solidFill>
                          <a:effectLst/>
                          <a:latin typeface="+mn-lt"/>
                          <a:ea typeface="+mn-ea"/>
                          <a:cs typeface="+mn-cs"/>
                        </a:rPr>
                        <a:t>Approve</a:t>
                      </a:r>
                    </a:p>
                  </a:txBody>
                  <a:tcPr marL="59044" marR="59044" marT="0" marB="0" anchor="ctr"/>
                </a:tc>
                <a:tc>
                  <a:txBody>
                    <a:bodyPr/>
                    <a:lstStyle/>
                    <a:p>
                      <a:pPr>
                        <a:lnSpc>
                          <a:spcPct val="115000"/>
                        </a:lnSpc>
                        <a:spcAft>
                          <a:spcPts val="0"/>
                        </a:spcAft>
                      </a:pPr>
                      <a:r>
                        <a:rPr lang="en-US" sz="1000">
                          <a:effectLst/>
                          <a:latin typeface="+mn-lt"/>
                          <a:ea typeface="Times New Roman" panose="02020603050405020304" pitchFamily="18" charset="0"/>
                          <a:cs typeface="Times New Roman" panose="02020603050405020304" pitchFamily="18" charset="0"/>
                        </a:rPr>
                        <a:t>We support this change as it advances the use of Hydrogen in networks and works towards net zero targets.</a:t>
                      </a: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941584291"/>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536645279"/>
                  </a:ext>
                </a:extLst>
              </a:tr>
              <a:tr h="598069">
                <a:tc>
                  <a:txBody>
                    <a:bodyPr/>
                    <a:lstStyle/>
                    <a:p>
                      <a:pPr algn="ctr"/>
                      <a:endParaRPr lang="en-GB" sz="1000">
                        <a:latin typeface="+mn-lt"/>
                      </a:endParaRPr>
                    </a:p>
                  </a:txBody>
                  <a:tcPr marL="6350" marR="6350" marT="6350" marB="0" anchor="ctr"/>
                </a:tc>
                <a:tc>
                  <a:txBody>
                    <a:bodyPr/>
                    <a:lstStyle/>
                    <a:p>
                      <a:pPr algn="ctr">
                        <a:lnSpc>
                          <a:spcPct val="115000"/>
                        </a:lnSpc>
                        <a:spcAft>
                          <a:spcPts val="0"/>
                        </a:spcAft>
                      </a:pPr>
                      <a:endParaRPr lang="en-GB" sz="1000" kern="1200">
                        <a:solidFill>
                          <a:schemeClr val="tx1"/>
                        </a:solidFill>
                        <a:effectLst/>
                        <a:latin typeface="+mn-lt"/>
                        <a:ea typeface="+mn-ea"/>
                        <a:cs typeface="+mn-cs"/>
                      </a:endParaRPr>
                    </a:p>
                  </a:txBody>
                  <a:tcPr marL="59044" marR="59044" marT="0" marB="0" anchor="ctr"/>
                </a:tc>
                <a:tc>
                  <a:txBody>
                    <a:bodyPr/>
                    <a:lstStyle/>
                    <a:p>
                      <a:pPr>
                        <a:lnSpc>
                          <a:spcPct val="115000"/>
                        </a:lnSpc>
                        <a:spcAft>
                          <a:spcPts val="0"/>
                        </a:spcAft>
                      </a:pPr>
                      <a:endParaRPr lang="en-GB" sz="1000">
                        <a:effectLst/>
                        <a:latin typeface="+mn-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3274307709"/>
                  </a:ext>
                </a:extLst>
              </a:tr>
            </a:tbl>
          </a:graphicData>
        </a:graphic>
      </p:graphicFrame>
      <p:sp>
        <p:nvSpPr>
          <p:cNvPr id="8" name="TextBox 7">
            <a:extLst>
              <a:ext uri="{FF2B5EF4-FFF2-40B4-BE49-F238E27FC236}">
                <a16:creationId xmlns:a16="http://schemas.microsoft.com/office/drawing/2014/main" id="{D3174561-D86A-480B-91AB-EED9DC7BE073}"/>
              </a:ext>
            </a:extLst>
          </p:cNvPr>
          <p:cNvSpPr txBox="1"/>
          <p:nvPr/>
        </p:nvSpPr>
        <p:spPr>
          <a:xfrm>
            <a:off x="52294" y="4371590"/>
            <a:ext cx="9028600"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100" b="1">
                <a:solidFill>
                  <a:prstClr val="black"/>
                </a:solidFill>
                <a:latin typeface="Arial"/>
              </a:rPr>
              <a:t>This Detailed Design was previously deferred in May 2022 due to the Modification 0799 awaiting Ofgem decision, and issued for information in October 2022 to clarify the design. Ofgem have now approved Modification 0799, which is to be implemented on a date to be confirmed. Shippers and DNOs are to vote for Design approval. Please note this is within scope of February 23 Release.</a:t>
            </a:r>
            <a:endParaRPr kumimoji="0" lang="en-GB" sz="1100" b="1" i="0"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7985974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sz="2800">
                <a:latin typeface="Arial"/>
                <a:cs typeface="Arial"/>
              </a:rPr>
              <a:t>General Change Budget BP22 YTD</a:t>
            </a:r>
            <a:endParaRPr lang="en-GB" sz="3600">
              <a:latin typeface="Arial"/>
              <a:cs typeface="Arial"/>
            </a:endParaRPr>
          </a:p>
        </p:txBody>
      </p:sp>
    </p:spTree>
    <p:extLst>
      <p:ext uri="{BB962C8B-B14F-4D97-AF65-F5344CB8AC3E}">
        <p14:creationId xmlns:p14="http://schemas.microsoft.com/office/powerpoint/2010/main" val="974907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9" y="0"/>
            <a:ext cx="9028601" cy="813490"/>
          </a:xfrm>
        </p:spPr>
        <p:txBody>
          <a:bodyPr>
            <a:noAutofit/>
          </a:bodyPr>
          <a:lstStyle/>
          <a:p>
            <a:r>
              <a:rPr lang="en-US" sz="1800"/>
              <a:t>Description correction within the S15 Record</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667448"/>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679352487"/>
              </p:ext>
            </p:extLst>
          </p:nvPr>
        </p:nvGraphicFramePr>
        <p:xfrm>
          <a:off x="115398" y="1038911"/>
          <a:ext cx="8913199" cy="1321904"/>
        </p:xfrm>
        <a:graphic>
          <a:graphicData uri="http://schemas.openxmlformats.org/drawingml/2006/table">
            <a:tbl>
              <a:tblPr firstRow="1" bandRow="1">
                <a:tableStyleId>{2D5ABB26-0587-4C30-8999-92F81FD0307C}</a:tableStyleId>
              </a:tblPr>
              <a:tblGrid>
                <a:gridCol w="1189700">
                  <a:extLst>
                    <a:ext uri="{9D8B030D-6E8A-4147-A177-3AD203B41FA5}">
                      <a16:colId xmlns:a16="http://schemas.microsoft.com/office/drawing/2014/main" val="1006639987"/>
                    </a:ext>
                  </a:extLst>
                </a:gridCol>
                <a:gridCol w="841213">
                  <a:extLst>
                    <a:ext uri="{9D8B030D-6E8A-4147-A177-3AD203B41FA5}">
                      <a16:colId xmlns:a16="http://schemas.microsoft.com/office/drawing/2014/main" val="4080995352"/>
                    </a:ext>
                  </a:extLst>
                </a:gridCol>
                <a:gridCol w="1287171">
                  <a:extLst>
                    <a:ext uri="{9D8B030D-6E8A-4147-A177-3AD203B41FA5}">
                      <a16:colId xmlns:a16="http://schemas.microsoft.com/office/drawing/2014/main" val="965499758"/>
                    </a:ext>
                  </a:extLst>
                </a:gridCol>
                <a:gridCol w="1113580">
                  <a:extLst>
                    <a:ext uri="{9D8B030D-6E8A-4147-A177-3AD203B41FA5}">
                      <a16:colId xmlns:a16="http://schemas.microsoft.com/office/drawing/2014/main" val="1790722003"/>
                    </a:ext>
                  </a:extLst>
                </a:gridCol>
                <a:gridCol w="1496291">
                  <a:extLst>
                    <a:ext uri="{9D8B030D-6E8A-4147-A177-3AD203B41FA5}">
                      <a16:colId xmlns:a16="http://schemas.microsoft.com/office/drawing/2014/main" val="2553637847"/>
                    </a:ext>
                  </a:extLst>
                </a:gridCol>
                <a:gridCol w="80542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312367">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312367">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6971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3110.5 - VO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Immediately after ChMC approval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04881833"/>
              </p:ext>
            </p:extLst>
          </p:nvPr>
        </p:nvGraphicFramePr>
        <p:xfrm>
          <a:off x="115398" y="2869690"/>
          <a:ext cx="8913200" cy="1908092"/>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endParaRPr lang="en-GB" sz="900"/>
                    </a:p>
                  </a:txBody>
                  <a:tcPr marL="6350" marR="6350" marT="6350" marB="0" anchor="ctr"/>
                </a:tc>
                <a:tc>
                  <a:txBody>
                    <a:bodyPr/>
                    <a:lstStyle/>
                    <a:p>
                      <a:pPr algn="ctr">
                        <a:lnSpc>
                          <a:spcPct val="115000"/>
                        </a:lnSpc>
                        <a:spcAft>
                          <a:spcPts val="0"/>
                        </a:spcAft>
                      </a:pPr>
                      <a:endParaRPr lang="en-GB" sz="900" kern="1200">
                        <a:solidFill>
                          <a:schemeClr val="tx1"/>
                        </a:solidFill>
                        <a:effectLst/>
                        <a:latin typeface="+mn-lt"/>
                        <a:ea typeface="+mn-ea"/>
                        <a:cs typeface="+mn-cs"/>
                      </a:endParaRPr>
                    </a:p>
                  </a:txBody>
                  <a:tcPr marL="59044" marR="59044" marT="0" marB="0" anchor="ctr"/>
                </a:tc>
                <a:tc>
                  <a:txBody>
                    <a:bodyPr/>
                    <a:lstStyle/>
                    <a:p>
                      <a:pPr algn="l" fontAlgn="ctr"/>
                      <a:r>
                        <a:rPr lang="en-GB" sz="1200" b="1" i="0" u="none" strike="noStrike">
                          <a:solidFill>
                            <a:srgbClr val="000000"/>
                          </a:solidFill>
                          <a:effectLst/>
                          <a:latin typeface="Calibri" panose="020F0502020204030204" pitchFamily="34" charset="0"/>
                        </a:rPr>
                        <a:t>No Representations Received</a:t>
                      </a:r>
                    </a:p>
                  </a:txBody>
                  <a:tcPr marL="9525" marR="9525" marT="9525"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5551359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8" y="184479"/>
            <a:ext cx="9028601" cy="813490"/>
          </a:xfrm>
        </p:spPr>
        <p:txBody>
          <a:bodyPr>
            <a:noAutofit/>
          </a:bodyPr>
          <a:lstStyle/>
          <a:p>
            <a:r>
              <a:rPr lang="en-US" sz="1800" dirty="0"/>
              <a:t>XRN5573 - Part A - Updates to the Priority Consumer process (as designated by the Secretary of State for Business, Energy, and Industrial Strategy - BEIS) – Urgent</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1134307"/>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3574824186"/>
              </p:ext>
            </p:extLst>
          </p:nvPr>
        </p:nvGraphicFramePr>
        <p:xfrm>
          <a:off x="115399" y="1519554"/>
          <a:ext cx="8913199" cy="1052196"/>
        </p:xfrm>
        <a:graphic>
          <a:graphicData uri="http://schemas.openxmlformats.org/drawingml/2006/table">
            <a:tbl>
              <a:tblPr firstRow="1" bandRow="1">
                <a:tableStyleId>{2D5ABB26-0587-4C30-8999-92F81FD0307C}</a:tableStyleId>
              </a:tblPr>
              <a:tblGrid>
                <a:gridCol w="1148136">
                  <a:extLst>
                    <a:ext uri="{9D8B030D-6E8A-4147-A177-3AD203B41FA5}">
                      <a16:colId xmlns:a16="http://schemas.microsoft.com/office/drawing/2014/main" val="1006639987"/>
                    </a:ext>
                  </a:extLst>
                </a:gridCol>
                <a:gridCol w="1305098">
                  <a:extLst>
                    <a:ext uri="{9D8B030D-6E8A-4147-A177-3AD203B41FA5}">
                      <a16:colId xmlns:a16="http://schemas.microsoft.com/office/drawing/2014/main" val="4080995352"/>
                    </a:ext>
                  </a:extLst>
                </a:gridCol>
                <a:gridCol w="1188720">
                  <a:extLst>
                    <a:ext uri="{9D8B030D-6E8A-4147-A177-3AD203B41FA5}">
                      <a16:colId xmlns:a16="http://schemas.microsoft.com/office/drawing/2014/main" val="965499758"/>
                    </a:ext>
                  </a:extLst>
                </a:gridCol>
                <a:gridCol w="1213658">
                  <a:extLst>
                    <a:ext uri="{9D8B030D-6E8A-4147-A177-3AD203B41FA5}">
                      <a16:colId xmlns:a16="http://schemas.microsoft.com/office/drawing/2014/main" val="1790722003"/>
                    </a:ext>
                  </a:extLst>
                </a:gridCol>
                <a:gridCol w="1130531">
                  <a:extLst>
                    <a:ext uri="{9D8B030D-6E8A-4147-A177-3AD203B41FA5}">
                      <a16:colId xmlns:a16="http://schemas.microsoft.com/office/drawing/2014/main" val="2553637847"/>
                    </a:ext>
                  </a:extLst>
                </a:gridCol>
                <a:gridCol w="747237">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47111">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Approve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3108 - RT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Service Area 3</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Split: 90% Shipper, 10% DNO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 – For Information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DNO, Shipper,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Part A –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Part B - TBC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hlinkClick r:id="rId4"/>
                        </a:rPr>
                        <a:t>Link to CP</a:t>
                      </a:r>
                      <a:endParaRPr lang="en-GB" sz="1000" kern="1200">
                        <a:solidFill>
                          <a:schemeClr val="tx1"/>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463342508"/>
              </p:ext>
            </p:extLst>
          </p:nvPr>
        </p:nvGraphicFramePr>
        <p:xfrm>
          <a:off x="115398" y="2821132"/>
          <a:ext cx="8913200" cy="1965395"/>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76893">
                <a:tc>
                  <a:txBody>
                    <a:bodyPr/>
                    <a:lstStyle/>
                    <a:p>
                      <a:pPr algn="ctr"/>
                      <a:endParaRPr lang="en-GB" sz="900"/>
                    </a:p>
                  </a:txBody>
                  <a:tcPr marL="6350" marR="6350" marT="6350" marB="0" anchor="ctr"/>
                </a:tc>
                <a:tc>
                  <a:txBody>
                    <a:bodyPr/>
                    <a:lstStyle/>
                    <a:p>
                      <a:pPr algn="ctr">
                        <a:lnSpc>
                          <a:spcPct val="115000"/>
                        </a:lnSpc>
                        <a:spcAft>
                          <a:spcPts val="0"/>
                        </a:spcAft>
                      </a:pPr>
                      <a:endParaRPr lang="en-GB" sz="900" kern="1200">
                        <a:solidFill>
                          <a:schemeClr val="tx1"/>
                        </a:solidFill>
                        <a:effectLst/>
                        <a:latin typeface="+mn-lt"/>
                        <a:ea typeface="+mn-ea"/>
                        <a:cs typeface="+mn-cs"/>
                      </a:endParaRPr>
                    </a:p>
                  </a:txBody>
                  <a:tcPr marL="59044" marR="59044" marT="0" marB="0" anchor="ctr"/>
                </a:tc>
                <a:tc>
                  <a:txBody>
                    <a:bodyPr/>
                    <a:lstStyle/>
                    <a:p>
                      <a:pPr algn="l" fontAlgn="ctr"/>
                      <a:r>
                        <a:rPr lang="en-GB" sz="1200" b="1" i="0" u="none" strike="noStrike">
                          <a:solidFill>
                            <a:srgbClr val="000000"/>
                          </a:solidFill>
                          <a:effectLst/>
                          <a:latin typeface="Calibri" panose="020F0502020204030204" pitchFamily="34" charset="0"/>
                        </a:rPr>
                        <a:t>No Representations Received</a:t>
                      </a:r>
                    </a:p>
                  </a:txBody>
                  <a:tcPr marL="9525" marR="9525" marT="9525" marB="0" anchor="ctr"/>
                </a:tc>
                <a:extLst>
                  <a:ext uri="{0D108BD9-81ED-4DB2-BD59-A6C34878D82A}">
                    <a16:rowId xmlns:a16="http://schemas.microsoft.com/office/drawing/2014/main" val="941584291"/>
                  </a:ext>
                </a:extLst>
              </a:tr>
              <a:tr h="478222">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pPr>
                        <a:lnSpc>
                          <a:spcPct val="115000"/>
                        </a:lnSpc>
                        <a:spcAft>
                          <a:spcPts val="1000"/>
                        </a:spcAft>
                      </a:pPr>
                      <a:endParaRPr lang="en-GB" sz="1400">
                        <a:effectLst/>
                        <a:latin typeface="Arial" panose="020B0604020202020204" pitchFamily="34" charset="0"/>
                        <a:ea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996597032"/>
                  </a:ext>
                </a:extLst>
              </a:tr>
              <a:tr h="451200">
                <a:tc>
                  <a:txBody>
                    <a:bodyPr/>
                    <a:lstStyle/>
                    <a:p>
                      <a:pPr algn="ctr"/>
                      <a:endParaRPr lang="en-GB" sz="1100"/>
                    </a:p>
                  </a:txBody>
                  <a:tcPr marL="6350" marR="6350" marT="6350" marB="0"/>
                </a:tc>
                <a:tc>
                  <a:txBody>
                    <a:bodyPr/>
                    <a:lstStyle/>
                    <a:p>
                      <a:pPr algn="ctr">
                        <a:lnSpc>
                          <a:spcPct val="115000"/>
                        </a:lnSpc>
                        <a:spcAft>
                          <a:spcPts val="0"/>
                        </a:spcAft>
                      </a:pPr>
                      <a:endParaRPr lang="en-GB" sz="1100" kern="1200">
                        <a:solidFill>
                          <a:schemeClr val="tx1"/>
                        </a:solidFill>
                        <a:effectLst/>
                        <a:latin typeface="+mn-lt"/>
                        <a:ea typeface="+mn-ea"/>
                        <a:cs typeface="+mn-cs"/>
                      </a:endParaRPr>
                    </a:p>
                  </a:txBody>
                  <a:tcPr marL="59044" marR="59044" marT="0" marB="0"/>
                </a:tc>
                <a:tc>
                  <a:txBody>
                    <a:bodyPr/>
                    <a:lstStyle/>
                    <a:p>
                      <a:endParaRPr lang="en-GB" sz="1100" dirty="0"/>
                    </a:p>
                  </a:txBody>
                  <a:tcPr marL="6350" marR="6350" marT="6350" marB="0" anchor="ctr"/>
                </a:tc>
                <a:extLst>
                  <a:ext uri="{0D108BD9-81ED-4DB2-BD59-A6C34878D82A}">
                    <a16:rowId xmlns:a16="http://schemas.microsoft.com/office/drawing/2014/main" val="3990851652"/>
                  </a:ext>
                </a:extLst>
              </a:tr>
            </a:tbl>
          </a:graphicData>
        </a:graphic>
      </p:graphicFrame>
    </p:spTree>
    <p:extLst>
      <p:ext uri="{BB962C8B-B14F-4D97-AF65-F5344CB8AC3E}">
        <p14:creationId xmlns:p14="http://schemas.microsoft.com/office/powerpoint/2010/main" val="1213144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397" y="130049"/>
            <a:ext cx="9028604" cy="514945"/>
          </a:xfrm>
        </p:spPr>
        <p:txBody>
          <a:bodyPr>
            <a:noAutofit/>
          </a:bodyPr>
          <a:lstStyle/>
          <a:p>
            <a:r>
              <a:rPr lang="en-US" sz="1800" dirty="0"/>
              <a:t>Amendments to DSC Budget and Charging Methodology v5_CDSP Service Description V5 </a:t>
            </a:r>
          </a:p>
        </p:txBody>
      </p:sp>
      <p:sp>
        <p:nvSpPr>
          <p:cNvPr id="4" name="TextBox 3">
            <a:extLst>
              <a:ext uri="{FF2B5EF4-FFF2-40B4-BE49-F238E27FC236}">
                <a16:creationId xmlns:a16="http://schemas.microsoft.com/office/drawing/2014/main" id="{5017FE3A-3EC0-48EB-8FA6-60FBEBD4EA47}"/>
              </a:ext>
            </a:extLst>
          </p:cNvPr>
          <p:cNvSpPr txBox="1"/>
          <p:nvPr/>
        </p:nvSpPr>
        <p:spPr>
          <a:xfrm>
            <a:off x="0" y="557384"/>
            <a:ext cx="435932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sng" strike="noStrike" kern="1200" cap="none" spc="0" normalizeH="0" baseline="0" noProof="0">
                <a:ln>
                  <a:noFill/>
                </a:ln>
                <a:solidFill>
                  <a:prstClr val="black"/>
                </a:solidFill>
                <a:effectLst/>
                <a:uLnTx/>
                <a:uFillTx/>
                <a:latin typeface="Arial"/>
                <a:ea typeface="+mn-ea"/>
                <a:cs typeface="+mn-cs"/>
              </a:rPr>
              <a:t>Detailed Design Consultation Summary</a:t>
            </a:r>
          </a:p>
        </p:txBody>
      </p:sp>
      <p:graphicFrame>
        <p:nvGraphicFramePr>
          <p:cNvPr id="6" name="Table 5">
            <a:extLst>
              <a:ext uri="{FF2B5EF4-FFF2-40B4-BE49-F238E27FC236}">
                <a16:creationId xmlns:a16="http://schemas.microsoft.com/office/drawing/2014/main" id="{16F7F5DB-E924-4268-9BD1-802678D181DC}"/>
              </a:ext>
            </a:extLst>
          </p:cNvPr>
          <p:cNvGraphicFramePr>
            <a:graphicFrameLocks noGrp="1"/>
          </p:cNvGraphicFramePr>
          <p:nvPr>
            <p:extLst>
              <p:ext uri="{D42A27DB-BD31-4B8C-83A1-F6EECF244321}">
                <p14:modId xmlns:p14="http://schemas.microsoft.com/office/powerpoint/2010/main" val="172843093"/>
              </p:ext>
            </p:extLst>
          </p:nvPr>
        </p:nvGraphicFramePr>
        <p:xfrm>
          <a:off x="115396" y="865161"/>
          <a:ext cx="8913199" cy="899796"/>
        </p:xfrm>
        <a:graphic>
          <a:graphicData uri="http://schemas.openxmlformats.org/drawingml/2006/table">
            <a:tbl>
              <a:tblPr firstRow="1" bandRow="1">
                <a:tableStyleId>{2D5ABB26-0587-4C30-8999-92F81FD0307C}</a:tableStyleId>
              </a:tblPr>
              <a:tblGrid>
                <a:gridCol w="1198013">
                  <a:extLst>
                    <a:ext uri="{9D8B030D-6E8A-4147-A177-3AD203B41FA5}">
                      <a16:colId xmlns:a16="http://schemas.microsoft.com/office/drawing/2014/main" val="1006639987"/>
                    </a:ext>
                  </a:extLst>
                </a:gridCol>
                <a:gridCol w="771421">
                  <a:extLst>
                    <a:ext uri="{9D8B030D-6E8A-4147-A177-3AD203B41FA5}">
                      <a16:colId xmlns:a16="http://schemas.microsoft.com/office/drawing/2014/main" val="4080995352"/>
                    </a:ext>
                  </a:extLst>
                </a:gridCol>
                <a:gridCol w="1348650">
                  <a:extLst>
                    <a:ext uri="{9D8B030D-6E8A-4147-A177-3AD203B41FA5}">
                      <a16:colId xmlns:a16="http://schemas.microsoft.com/office/drawing/2014/main" val="965499758"/>
                    </a:ext>
                  </a:extLst>
                </a:gridCol>
                <a:gridCol w="1667436">
                  <a:extLst>
                    <a:ext uri="{9D8B030D-6E8A-4147-A177-3AD203B41FA5}">
                      <a16:colId xmlns:a16="http://schemas.microsoft.com/office/drawing/2014/main" val="1790722003"/>
                    </a:ext>
                  </a:extLst>
                </a:gridCol>
                <a:gridCol w="922945">
                  <a:extLst>
                    <a:ext uri="{9D8B030D-6E8A-4147-A177-3AD203B41FA5}">
                      <a16:colId xmlns:a16="http://schemas.microsoft.com/office/drawing/2014/main" val="2553637847"/>
                    </a:ext>
                  </a:extLst>
                </a:gridCol>
                <a:gridCol w="824915">
                  <a:extLst>
                    <a:ext uri="{9D8B030D-6E8A-4147-A177-3AD203B41FA5}">
                      <a16:colId xmlns:a16="http://schemas.microsoft.com/office/drawing/2014/main" val="201100273"/>
                    </a:ext>
                  </a:extLst>
                </a:gridCol>
                <a:gridCol w="749921">
                  <a:extLst>
                    <a:ext uri="{9D8B030D-6E8A-4147-A177-3AD203B41FA5}">
                      <a16:colId xmlns:a16="http://schemas.microsoft.com/office/drawing/2014/main" val="174316984"/>
                    </a:ext>
                  </a:extLst>
                </a:gridCol>
                <a:gridCol w="749921">
                  <a:extLst>
                    <a:ext uri="{9D8B030D-6E8A-4147-A177-3AD203B41FA5}">
                      <a16:colId xmlns:a16="http://schemas.microsoft.com/office/drawing/2014/main" val="614572945"/>
                    </a:ext>
                  </a:extLst>
                </a:gridCol>
                <a:gridCol w="679977">
                  <a:extLst>
                    <a:ext uri="{9D8B030D-6E8A-4147-A177-3AD203B41FA5}">
                      <a16:colId xmlns:a16="http://schemas.microsoft.com/office/drawing/2014/main" val="2798237816"/>
                    </a:ext>
                  </a:extLst>
                </a:gridCol>
              </a:tblGrid>
              <a:tr h="212368">
                <a:tc rowSpan="2">
                  <a:txBody>
                    <a:bodyPr/>
                    <a:lstStyle/>
                    <a:p>
                      <a:r>
                        <a:rPr lang="en-GB" sz="1000">
                          <a:solidFill>
                            <a:schemeClr val="bg1"/>
                          </a:solidFill>
                        </a:rPr>
                        <a:t>Change Pack Ref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Funding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Voting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a:lnSpc>
                          <a:spcPct val="115000"/>
                        </a:lnSpc>
                        <a:spcAft>
                          <a:spcPts val="0"/>
                        </a:spcAft>
                      </a:pPr>
                      <a:r>
                        <a:rPr lang="en-GB" sz="1000" kern="1200">
                          <a:solidFill>
                            <a:schemeClr val="bg1"/>
                          </a:solidFill>
                          <a:effectLst/>
                          <a:latin typeface="+mn-lt"/>
                          <a:ea typeface="+mn-ea"/>
                          <a:cs typeface="+mn-cs"/>
                        </a:rPr>
                        <a:t>Impacted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Release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rowSpan="2">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Link to CP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gridSpan="3">
                  <a:txBody>
                    <a:bodyPr/>
                    <a:lstStyle/>
                    <a:p>
                      <a:pPr>
                        <a:lnSpc>
                          <a:spcPct val="115000"/>
                        </a:lnSpc>
                        <a:spcAft>
                          <a:spcPts val="0"/>
                        </a:spcAft>
                      </a:pPr>
                      <a:r>
                        <a:rPr lang="en-GB" sz="1000" kern="1200">
                          <a:solidFill>
                            <a:schemeClr val="bg1"/>
                          </a:solidFill>
                          <a:latin typeface="+mn-lt"/>
                          <a:ea typeface="+mn-ea"/>
                          <a:cs typeface="+mn-cs"/>
                        </a:rPr>
                        <a:t>Representation Summary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nSpc>
                          <a:spcPct val="115000"/>
                        </a:lnSpc>
                        <a:spcAft>
                          <a:spcPts val="0"/>
                        </a:spcAft>
                      </a:pPr>
                      <a:endParaRPr lang="en-GB" sz="1200" kern="1200">
                        <a:solidFill>
                          <a:schemeClr val="bg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1479860"/>
                  </a:ext>
                </a:extLst>
              </a:tr>
              <a:tr h="212368">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GB" sz="1000">
                          <a:solidFill>
                            <a:schemeClr val="bg1"/>
                          </a:solidFill>
                        </a:rPr>
                        <a:t>Neutral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a:lnSpc>
                          <a:spcPct val="115000"/>
                        </a:lnSpc>
                        <a:spcAft>
                          <a:spcPts val="0"/>
                        </a:spcAft>
                      </a:pPr>
                      <a:r>
                        <a:rPr lang="en-GB" sz="1000" kern="1200">
                          <a:solidFill>
                            <a:schemeClr val="bg1"/>
                          </a:solidFill>
                          <a:effectLst/>
                          <a:latin typeface="+mn-lt"/>
                          <a:ea typeface="+mn-ea"/>
                          <a:cs typeface="+mn-cs"/>
                        </a:rPr>
                        <a:t>Defer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solidFill>
                  </a:tcPr>
                </a:tc>
                <a:tc>
                  <a:txBody>
                    <a:bodyPr/>
                    <a:lstStyle/>
                    <a:p>
                      <a:pPr>
                        <a:lnSpc>
                          <a:spcPct val="115000"/>
                        </a:lnSpc>
                        <a:spcAft>
                          <a:spcPts val="0"/>
                        </a:spcAft>
                      </a:pPr>
                      <a:r>
                        <a:rPr lang="en-GB" sz="1000" kern="1200">
                          <a:solidFill>
                            <a:schemeClr val="bg1"/>
                          </a:solidFill>
                          <a:effectLst/>
                          <a:latin typeface="+mn-lt"/>
                          <a:ea typeface="+mn-ea"/>
                          <a:cs typeface="+mn-cs"/>
                        </a:rPr>
                        <a:t>Reject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1276790674"/>
                  </a:ext>
                </a:extLst>
              </a:tr>
              <a:tr h="3887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u="none" kern="1200" dirty="0">
                          <a:solidFill>
                            <a:schemeClr val="tx1"/>
                          </a:solidFill>
                          <a:effectLst/>
                          <a:latin typeface="+mn-lt"/>
                          <a:ea typeface="+mn-ea"/>
                          <a:cs typeface="+mn-cs"/>
                          <a:hlinkClick r:id="rId3"/>
                        </a:rPr>
                        <a:t>3110.4 - VO - PO</a:t>
                      </a:r>
                      <a:endParaRPr lang="en-GB" sz="1000" u="none" kern="1200" dirty="0">
                        <a:solidFill>
                          <a:schemeClr val="tx1"/>
                        </a:solidFill>
                        <a:effectLst/>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effectLst/>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 – For Information Only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Shipper, DNO, IGT, 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1</a:t>
                      </a:r>
                      <a:r>
                        <a:rPr lang="en-GB" sz="1000" kern="1200" baseline="30000">
                          <a:solidFill>
                            <a:schemeClr val="tx1"/>
                          </a:solidFill>
                          <a:latin typeface="+mn-lt"/>
                          <a:ea typeface="+mn-ea"/>
                          <a:cs typeface="+mn-cs"/>
                        </a:rPr>
                        <a:t>st</a:t>
                      </a:r>
                      <a:r>
                        <a:rPr lang="en-GB" sz="1000" kern="1200">
                          <a:solidFill>
                            <a:schemeClr val="tx1"/>
                          </a:solidFill>
                          <a:latin typeface="+mn-lt"/>
                          <a:ea typeface="+mn-ea"/>
                          <a:cs typeface="+mn-cs"/>
                        </a:rPr>
                        <a:t> April 2023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tx1"/>
                          </a:solidFill>
                          <a:latin typeface="+mn-lt"/>
                          <a:ea typeface="+mn-ea"/>
                          <a:cs typeface="+mn-cs"/>
                        </a:rPr>
                        <a:t>N/A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000" kern="1200">
                          <a:solidFill>
                            <a:schemeClr val="accent4"/>
                          </a:solidFill>
                          <a:latin typeface="+mn-lt"/>
                          <a:ea typeface="+mn-ea"/>
                          <a:cs typeface="+mn-cs"/>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000" kern="1200" dirty="0">
                        <a:solidFill>
                          <a:schemeClr val="accent4"/>
                        </a:solidFill>
                        <a:latin typeface="+mn-lt"/>
                        <a:ea typeface="+mn-ea"/>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31989301"/>
                  </a:ext>
                </a:extLst>
              </a:tr>
            </a:tbl>
          </a:graphicData>
        </a:graphic>
      </p:graphicFrame>
      <p:graphicFrame>
        <p:nvGraphicFramePr>
          <p:cNvPr id="7" name="Table 6">
            <a:extLst>
              <a:ext uri="{FF2B5EF4-FFF2-40B4-BE49-F238E27FC236}">
                <a16:creationId xmlns:a16="http://schemas.microsoft.com/office/drawing/2014/main" id="{60C392C5-ABBB-4FCF-87A7-57CFD2E79FE9}"/>
              </a:ext>
            </a:extLst>
          </p:cNvPr>
          <p:cNvGraphicFramePr>
            <a:graphicFrameLocks noGrp="1"/>
          </p:cNvGraphicFramePr>
          <p:nvPr>
            <p:extLst>
              <p:ext uri="{D42A27DB-BD31-4B8C-83A1-F6EECF244321}">
                <p14:modId xmlns:p14="http://schemas.microsoft.com/office/powerpoint/2010/main" val="1247767797"/>
              </p:ext>
            </p:extLst>
          </p:nvPr>
        </p:nvGraphicFramePr>
        <p:xfrm>
          <a:off x="115395" y="1797744"/>
          <a:ext cx="8913200" cy="2941387"/>
        </p:xfrm>
        <a:graphic>
          <a:graphicData uri="http://schemas.openxmlformats.org/drawingml/2006/table">
            <a:tbl>
              <a:tblPr firstRow="1" firstCol="1" bandRow="1">
                <a:tableStyleId>{5940675A-B579-460E-94D1-54222C63F5DA}</a:tableStyleId>
              </a:tblPr>
              <a:tblGrid>
                <a:gridCol w="726427">
                  <a:extLst>
                    <a:ext uri="{9D8B030D-6E8A-4147-A177-3AD203B41FA5}">
                      <a16:colId xmlns:a16="http://schemas.microsoft.com/office/drawing/2014/main" val="20001"/>
                    </a:ext>
                  </a:extLst>
                </a:gridCol>
                <a:gridCol w="788065">
                  <a:extLst>
                    <a:ext uri="{9D8B030D-6E8A-4147-A177-3AD203B41FA5}">
                      <a16:colId xmlns:a16="http://schemas.microsoft.com/office/drawing/2014/main" val="20008"/>
                    </a:ext>
                  </a:extLst>
                </a:gridCol>
                <a:gridCol w="7398708">
                  <a:extLst>
                    <a:ext uri="{9D8B030D-6E8A-4147-A177-3AD203B41FA5}">
                      <a16:colId xmlns:a16="http://schemas.microsoft.com/office/drawing/2014/main" val="276152256"/>
                    </a:ext>
                  </a:extLst>
                </a:gridCol>
              </a:tblGrid>
              <a:tr h="228376">
                <a:tc>
                  <a:txBody>
                    <a:bodyPr/>
                    <a:lstStyle/>
                    <a:p>
                      <a:pPr marL="0" algn="l" defTabSz="914400" rtl="0" eaLnBrk="1" latinLnBrk="0" hangingPunct="1"/>
                      <a:r>
                        <a:rPr lang="en-GB" sz="1100" kern="1200">
                          <a:solidFill>
                            <a:schemeClr val="tx1"/>
                          </a:solidFill>
                          <a:latin typeface="+mn-lt"/>
                          <a:ea typeface="+mn-ea"/>
                          <a:cs typeface="+mn-cs"/>
                        </a:rPr>
                        <a:t>Org</a:t>
                      </a:r>
                    </a:p>
                  </a:txBody>
                  <a:tcPr>
                    <a:solidFill>
                      <a:schemeClr val="accent4">
                        <a:lumMod val="40000"/>
                        <a:lumOff val="60000"/>
                      </a:schemeClr>
                    </a:solidFill>
                  </a:tcPr>
                </a:tc>
                <a:tc>
                  <a:txBody>
                    <a:bodyPr/>
                    <a:lstStyle/>
                    <a:p>
                      <a:pPr marL="0" algn="l" defTabSz="914400" rtl="0" eaLnBrk="1" latinLnBrk="0" hangingPunct="1">
                        <a:lnSpc>
                          <a:spcPct val="115000"/>
                        </a:lnSpc>
                        <a:spcAft>
                          <a:spcPts val="0"/>
                        </a:spcAft>
                      </a:pPr>
                      <a:r>
                        <a:rPr lang="en-GB" sz="1100" kern="1200">
                          <a:solidFill>
                            <a:schemeClr val="tx1"/>
                          </a:solidFill>
                          <a:latin typeface="+mn-lt"/>
                          <a:ea typeface="+mn-ea"/>
                          <a:cs typeface="+mn-cs"/>
                        </a:rPr>
                        <a:t>Status</a:t>
                      </a:r>
                    </a:p>
                  </a:txBody>
                  <a:tcPr marL="59044" marR="59044" marT="0" marB="0" anchor="ctr">
                    <a:solidFill>
                      <a:schemeClr val="accent4">
                        <a:lumMod val="40000"/>
                        <a:lumOff val="60000"/>
                      </a:schemeClr>
                    </a:solidFill>
                  </a:tcPr>
                </a:tc>
                <a:tc>
                  <a:txBody>
                    <a:bodyPr/>
                    <a:lstStyle/>
                    <a:p>
                      <a:r>
                        <a:rPr lang="en-GB" sz="1100"/>
                        <a:t>Comments</a:t>
                      </a:r>
                    </a:p>
                  </a:txBody>
                  <a:tcPr>
                    <a:solidFill>
                      <a:schemeClr val="accent4">
                        <a:lumMod val="40000"/>
                        <a:lumOff val="60000"/>
                      </a:schemeClr>
                    </a:solidFill>
                  </a:tcPr>
                </a:tc>
                <a:extLst>
                  <a:ext uri="{0D108BD9-81ED-4DB2-BD59-A6C34878D82A}">
                    <a16:rowId xmlns:a16="http://schemas.microsoft.com/office/drawing/2014/main" val="10001"/>
                  </a:ext>
                </a:extLst>
              </a:tr>
              <a:tr h="719590">
                <a:tc>
                  <a:txBody>
                    <a:bodyPr/>
                    <a:lstStyle/>
                    <a:p>
                      <a:pPr algn="ctr"/>
                      <a:r>
                        <a:rPr lang="en-GB" sz="900"/>
                        <a:t>WWU</a:t>
                      </a:r>
                    </a:p>
                  </a:txBody>
                  <a:tcPr marL="6350" marR="6350" marT="6350" marB="0" anchor="ctr"/>
                </a:tc>
                <a:tc>
                  <a:txBody>
                    <a:bodyPr/>
                    <a:lstStyle/>
                    <a:p>
                      <a:pPr algn="ctr">
                        <a:lnSpc>
                          <a:spcPct val="115000"/>
                        </a:lnSpc>
                        <a:spcAft>
                          <a:spcPts val="0"/>
                        </a:spcAft>
                      </a:pPr>
                      <a:r>
                        <a:rPr lang="en-GB" sz="900" kern="1200">
                          <a:solidFill>
                            <a:schemeClr val="tx1"/>
                          </a:solidFill>
                          <a:effectLst/>
                          <a:latin typeface="+mn-lt"/>
                          <a:ea typeface="+mn-ea"/>
                          <a:cs typeface="+mn-cs"/>
                        </a:rPr>
                        <a:t>Defer</a:t>
                      </a:r>
                    </a:p>
                  </a:txBody>
                  <a:tcPr marL="59044" marR="59044" marT="0" marB="0" anchor="ctr"/>
                </a:tc>
                <a:tc>
                  <a:txBody>
                    <a:bodyPr/>
                    <a:lstStyle/>
                    <a:p>
                      <a:pPr algn="l" fontAlgn="ctr"/>
                      <a:r>
                        <a:rPr lang="en-GB" sz="900" b="0" i="0" u="none" strike="noStrike">
                          <a:solidFill>
                            <a:srgbClr val="000000"/>
                          </a:solidFill>
                          <a:effectLst/>
                          <a:latin typeface="Arial" panose="020B0604020202020204" pitchFamily="34" charset="0"/>
                        </a:rPr>
                        <a:t>If these services are mandated by the UNC and are provided to all Shippers or GDNs as seems to be case with the services described, then why are they not Direct Services – Code Services.</a:t>
                      </a:r>
                    </a:p>
                    <a:p>
                      <a:pPr algn="l" fontAlgn="ct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If they are not Code Services, and we would argue that the FWACV service is not a Code Service as it is provided to fulfil the obligations on GTs of the Gas (calculation of) Thermal Energy Regulations, then they are Direct Services – non-Code Services.</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If a new Service Area that provides for 100% DN funding is required, then this can be created within the existing categories of Services.  If a new Shipper Service Area is required for CSS Services, then this can be likewise accommodated within the existing categories of Services.</a:t>
                      </a:r>
                    </a:p>
                    <a:p>
                      <a:pPr algn="l" fontAlgn="ct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We think that this change should be deferred until the above points are resolved.</a:t>
                      </a:r>
                    </a:p>
                    <a:p>
                      <a:pPr algn="l" fontAlgn="ct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The concept of Mandatory Specific Services could be used for the new service line introduced by UNC modification 0710 under which the CDSP will provide Class 1 read services to Shippers with a Class 1 Supply Point, but that justification is not part of this change proposal.</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Regarding the legal text we suggest that, if implemented, proposed new clause should have “by a Customer” added as shown below for clarity.</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2.3.2 Mandatory Specific Services are a subcategory of Specific Services and are those that are not ordered by a Customer but are provided as mandated by UNC to Mandatory Specific Service Recipients.</a:t>
                      </a:r>
                    </a:p>
                    <a:p>
                      <a:pPr algn="l" fontAlgn="ctr"/>
                      <a:endParaRPr lang="en-GB" sz="900" b="0" i="0" u="none" strike="noStrike">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941584291"/>
                  </a:ext>
                </a:extLst>
              </a:tr>
              <a:tr h="478222">
                <a:tc>
                  <a:txBody>
                    <a:bodyPr/>
                    <a:lstStyle/>
                    <a:p>
                      <a:pPr algn="ctr"/>
                      <a:r>
                        <a:rPr lang="en-GB" sz="900" b="0" i="0" u="none" strike="noStrike" kern="1200">
                          <a:solidFill>
                            <a:srgbClr val="000000"/>
                          </a:solidFill>
                          <a:effectLst/>
                          <a:latin typeface="Arial" panose="020B0604020202020204" pitchFamily="34" charset="0"/>
                          <a:ea typeface="+mn-ea"/>
                          <a:cs typeface="+mn-cs"/>
                        </a:rPr>
                        <a:t>NGN</a:t>
                      </a:r>
                    </a:p>
                  </a:txBody>
                  <a:tcPr marL="6350" marR="6350" marT="6350" marB="0" anchor="ctr"/>
                </a:tc>
                <a:tc>
                  <a:txBody>
                    <a:bodyPr/>
                    <a:lstStyle/>
                    <a:p>
                      <a:pPr algn="ctr">
                        <a:lnSpc>
                          <a:spcPct val="115000"/>
                        </a:lnSpc>
                        <a:spcAft>
                          <a:spcPts val="0"/>
                        </a:spcAft>
                      </a:pPr>
                      <a:r>
                        <a:rPr lang="en-GB" sz="900" b="0" i="0" u="none" strike="noStrike" kern="1200">
                          <a:solidFill>
                            <a:srgbClr val="000000"/>
                          </a:solidFill>
                          <a:effectLst/>
                          <a:latin typeface="Arial" panose="020B0604020202020204" pitchFamily="34" charset="0"/>
                          <a:ea typeface="+mn-ea"/>
                          <a:cs typeface="+mn-cs"/>
                        </a:rPr>
                        <a:t>Neutral</a:t>
                      </a:r>
                    </a:p>
                  </a:txBody>
                  <a:tcPr marL="59044" marR="59044" marT="0" marB="0" anchor="ctr"/>
                </a:tc>
                <a:tc>
                  <a:txBody>
                    <a:bodyPr/>
                    <a:lstStyle/>
                    <a:p>
                      <a:pPr algn="l" fontAlgn="ctr"/>
                      <a:r>
                        <a:rPr lang="en-GB" sz="900" b="0" i="0" u="none" strike="noStrike">
                          <a:solidFill>
                            <a:srgbClr val="000000"/>
                          </a:solidFill>
                          <a:effectLst/>
                          <a:latin typeface="Arial" panose="020B0604020202020204" pitchFamily="34" charset="0"/>
                        </a:rPr>
                        <a:t>We are unclear as to the distinction of “Mandatory Specific Service” from the existing code related services. </a:t>
                      </a:r>
                      <a:br>
                        <a:rPr lang="en-GB" sz="900" b="0" i="0" u="none" strike="noStrike">
                          <a:solidFill>
                            <a:srgbClr val="000000"/>
                          </a:solidFill>
                          <a:effectLst/>
                          <a:latin typeface="Arial" panose="020B0604020202020204" pitchFamily="34" charset="0"/>
                        </a:rPr>
                      </a:br>
                      <a:r>
                        <a:rPr lang="en-GB" sz="900" b="0" i="0" u="none" strike="noStrike">
                          <a:solidFill>
                            <a:srgbClr val="000000"/>
                          </a:solidFill>
                          <a:effectLst/>
                          <a:latin typeface="Arial" panose="020B0604020202020204" pitchFamily="34" charset="0"/>
                        </a:rPr>
                        <a:t>The definition provided in the proposed changes to the CDSP Service Document, under in 2.3.2 states that these are ‘not ordered but are provided as mandated by UNC’, which seems unclear and needs additional clarity.</a:t>
                      </a:r>
                    </a:p>
                  </a:txBody>
                  <a:tcPr marL="9525" marR="9525" marT="9525" marB="0" anchor="ctr"/>
                </a:tc>
                <a:extLst>
                  <a:ext uri="{0D108BD9-81ED-4DB2-BD59-A6C34878D82A}">
                    <a16:rowId xmlns:a16="http://schemas.microsoft.com/office/drawing/2014/main" val="1996597032"/>
                  </a:ext>
                </a:extLst>
              </a:tr>
            </a:tbl>
          </a:graphicData>
        </a:graphic>
      </p:graphicFrame>
      <p:sp>
        <p:nvSpPr>
          <p:cNvPr id="8" name="TextBox 7">
            <a:extLst>
              <a:ext uri="{FF2B5EF4-FFF2-40B4-BE49-F238E27FC236}">
                <a16:creationId xmlns:a16="http://schemas.microsoft.com/office/drawing/2014/main" id="{2B28FCC1-F0A7-484E-A37A-C722CB519134}"/>
              </a:ext>
            </a:extLst>
          </p:cNvPr>
          <p:cNvSpPr txBox="1"/>
          <p:nvPr/>
        </p:nvSpPr>
        <p:spPr>
          <a:xfrm>
            <a:off x="0" y="4705674"/>
            <a:ext cx="627709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prstClr val="black"/>
                </a:solidFill>
                <a:latin typeface="Arial"/>
              </a:rPr>
              <a:t>This will go to CoMC for approval on 14th December 2022</a:t>
            </a:r>
            <a:endParaRPr kumimoji="0" lang="en-GB" sz="1400" i="0"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2559775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GB"/>
              <a:t>Standalone Change Documents for Approval (BER, CCR, EQR)</a:t>
            </a:r>
          </a:p>
        </p:txBody>
      </p:sp>
    </p:spTree>
    <p:extLst>
      <p:ext uri="{BB962C8B-B14F-4D97-AF65-F5344CB8AC3E}">
        <p14:creationId xmlns:p14="http://schemas.microsoft.com/office/powerpoint/2010/main" val="30089554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p:txBody>
          <a:bodyPr>
            <a:noAutofit/>
          </a:bodyPr>
          <a:lstStyle/>
          <a:p>
            <a:r>
              <a:rPr lang="en-GB" sz="2400"/>
              <a:t>Standalone</a:t>
            </a:r>
            <a:r>
              <a:rPr lang="en-GB" sz="2000"/>
              <a:t> Change Documents for Approval (BER, CCR, EQR)</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1034320"/>
            <a:ext cx="8440994" cy="3697669"/>
          </a:xfrm>
        </p:spPr>
        <p:txBody>
          <a:bodyPr>
            <a:normAutofit/>
          </a:bodyPr>
          <a:lstStyle/>
          <a:p>
            <a:r>
              <a:rPr lang="en-GB" sz="2400"/>
              <a:t>BER for XRN5579 Gemini Regulatory Change</a:t>
            </a:r>
          </a:p>
          <a:p>
            <a:pPr lvl="1"/>
            <a:r>
              <a:rPr lang="en-GB" sz="2000"/>
              <a:t>Voting NTS</a:t>
            </a:r>
          </a:p>
          <a:p>
            <a:pPr marL="400050" lvl="1" indent="0">
              <a:buNone/>
            </a:pPr>
            <a:endParaRPr lang="en-GB">
              <a:highlight>
                <a:srgbClr val="FFFF00"/>
              </a:highlight>
            </a:endParaRPr>
          </a:p>
          <a:p>
            <a:r>
              <a:rPr lang="en-GB" sz="2400"/>
              <a:t>BER for XRN5565 Appointment of CDSP as the Scheme Administrator for the Energy Price Guarantee (EPG) for Domestic Gas Consumers (Gas) (UNC0824)</a:t>
            </a:r>
          </a:p>
          <a:p>
            <a:pPr lvl="1"/>
            <a:r>
              <a:rPr lang="en-GB" sz="2000"/>
              <a:t>Voting Shippers</a:t>
            </a:r>
          </a:p>
          <a:p>
            <a:pPr marL="0" indent="0">
              <a:buNone/>
            </a:pPr>
            <a:endParaRPr lang="en-GB" sz="2400"/>
          </a:p>
          <a:p>
            <a:pPr marL="0" indent="0">
              <a:buNone/>
            </a:pPr>
            <a:endParaRPr lang="en-GB" sz="2400">
              <a:highlight>
                <a:srgbClr val="FFFF00"/>
              </a:highlight>
            </a:endParaRPr>
          </a:p>
        </p:txBody>
      </p:sp>
      <p:graphicFrame>
        <p:nvGraphicFramePr>
          <p:cNvPr id="5" name="Object 4">
            <a:extLst>
              <a:ext uri="{FF2B5EF4-FFF2-40B4-BE49-F238E27FC236}">
                <a16:creationId xmlns:a16="http://schemas.microsoft.com/office/drawing/2014/main" id="{07529823-2DE5-421B-B3AC-0273D7654FA8}"/>
              </a:ext>
            </a:extLst>
          </p:cNvPr>
          <p:cNvGraphicFramePr>
            <a:graphicFrameLocks noChangeAspect="1"/>
          </p:cNvGraphicFramePr>
          <p:nvPr>
            <p:extLst>
              <p:ext uri="{D42A27DB-BD31-4B8C-83A1-F6EECF244321}">
                <p14:modId xmlns:p14="http://schemas.microsoft.com/office/powerpoint/2010/main" val="3766348876"/>
              </p:ext>
            </p:extLst>
          </p:nvPr>
        </p:nvGraphicFramePr>
        <p:xfrm>
          <a:off x="7772400" y="1220140"/>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5" name="Object 4">
                        <a:extLst>
                          <a:ext uri="{FF2B5EF4-FFF2-40B4-BE49-F238E27FC236}">
                            <a16:creationId xmlns:a16="http://schemas.microsoft.com/office/drawing/2014/main" id="{07529823-2DE5-421B-B3AC-0273D7654FA8}"/>
                          </a:ext>
                        </a:extLst>
                      </p:cNvPr>
                      <p:cNvPicPr/>
                      <p:nvPr/>
                    </p:nvPicPr>
                    <p:blipFill>
                      <a:blip r:embed="rId4"/>
                      <a:stretch>
                        <a:fillRect/>
                      </a:stretch>
                    </p:blipFill>
                    <p:spPr>
                      <a:xfrm>
                        <a:off x="7772400" y="1220140"/>
                        <a:ext cx="914400" cy="806450"/>
                      </a:xfrm>
                      <a:prstGeom prst="rect">
                        <a:avLst/>
                      </a:prstGeom>
                    </p:spPr>
                  </p:pic>
                </p:oleObj>
              </mc:Fallback>
            </mc:AlternateContent>
          </a:graphicData>
        </a:graphic>
      </p:graphicFrame>
      <p:graphicFrame>
        <p:nvGraphicFramePr>
          <p:cNvPr id="6" name="Object 5">
            <a:extLst>
              <a:ext uri="{FF2B5EF4-FFF2-40B4-BE49-F238E27FC236}">
                <a16:creationId xmlns:a16="http://schemas.microsoft.com/office/drawing/2014/main" id="{490498EB-2CD1-4C83-A11C-99EE85B3ABF8}"/>
              </a:ext>
            </a:extLst>
          </p:cNvPr>
          <p:cNvGraphicFramePr>
            <a:graphicFrameLocks noChangeAspect="1"/>
          </p:cNvGraphicFramePr>
          <p:nvPr>
            <p:extLst>
              <p:ext uri="{D42A27DB-BD31-4B8C-83A1-F6EECF244321}">
                <p14:modId xmlns:p14="http://schemas.microsoft.com/office/powerpoint/2010/main" val="2610722840"/>
              </p:ext>
            </p:extLst>
          </p:nvPr>
        </p:nvGraphicFramePr>
        <p:xfrm>
          <a:off x="7689273" y="3302730"/>
          <a:ext cx="914400" cy="806450"/>
        </p:xfrm>
        <a:graphic>
          <a:graphicData uri="http://schemas.openxmlformats.org/presentationml/2006/ole">
            <mc:AlternateContent xmlns:mc="http://schemas.openxmlformats.org/markup-compatibility/2006">
              <mc:Choice xmlns:v="urn:schemas-microsoft-com:vml" Requires="v">
                <p:oleObj name="Document" showAsIcon="1" r:id="rId5" imgW="914400" imgH="806400" progId="Word.Document.12">
                  <p:embed/>
                </p:oleObj>
              </mc:Choice>
              <mc:Fallback>
                <p:oleObj name="Document" showAsIcon="1" r:id="rId5" imgW="914400" imgH="806400" progId="Word.Document.12">
                  <p:embed/>
                  <p:pic>
                    <p:nvPicPr>
                      <p:cNvPr id="6" name="Object 5">
                        <a:extLst>
                          <a:ext uri="{FF2B5EF4-FFF2-40B4-BE49-F238E27FC236}">
                            <a16:creationId xmlns:a16="http://schemas.microsoft.com/office/drawing/2014/main" id="{490498EB-2CD1-4C83-A11C-99EE85B3ABF8}"/>
                          </a:ext>
                        </a:extLst>
                      </p:cNvPr>
                      <p:cNvPicPr/>
                      <p:nvPr/>
                    </p:nvPicPr>
                    <p:blipFill>
                      <a:blip r:embed="rId6"/>
                      <a:stretch>
                        <a:fillRect/>
                      </a:stretch>
                    </p:blipFill>
                    <p:spPr>
                      <a:xfrm>
                        <a:off x="7689273" y="330273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0803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CC0C-6A43-492C-87F0-21944FBAC77A}"/>
              </a:ext>
            </a:extLst>
          </p:cNvPr>
          <p:cNvSpPr>
            <a:spLocks noGrp="1"/>
          </p:cNvSpPr>
          <p:nvPr>
            <p:ph type="ctrTitle"/>
          </p:nvPr>
        </p:nvSpPr>
        <p:spPr>
          <a:xfrm>
            <a:off x="685800" y="1711635"/>
            <a:ext cx="7772400" cy="3094451"/>
          </a:xfrm>
        </p:spPr>
        <p:txBody>
          <a:bodyPr>
            <a:normAutofit fontScale="90000"/>
          </a:bodyPr>
          <a:lstStyle/>
          <a:p>
            <a:br>
              <a:rPr lang="en-GB">
                <a:latin typeface="Poppins Light"/>
                <a:cs typeface="Poppins Light"/>
              </a:rPr>
            </a:br>
            <a:br>
              <a:rPr lang="en-GB">
                <a:latin typeface="Poppins Light"/>
                <a:cs typeface="Poppins Light"/>
              </a:rPr>
            </a:br>
            <a:r>
              <a:rPr lang="en-GB">
                <a:latin typeface="+mn-lt"/>
                <a:cs typeface="Poppins Light"/>
              </a:rPr>
              <a:t>December 2022 - ChMC</a:t>
            </a:r>
            <a:br>
              <a:rPr lang="en-GB">
                <a:latin typeface="+mn-lt"/>
                <a:cs typeface="Poppins Light"/>
              </a:rPr>
            </a:br>
            <a:br>
              <a:rPr lang="en-GB">
                <a:latin typeface="+mn-lt"/>
                <a:cs typeface="Poppins Light"/>
              </a:rPr>
            </a:br>
            <a:r>
              <a:rPr lang="en-GB">
                <a:latin typeface="+mn-lt"/>
                <a:cs typeface="Poppins Light"/>
              </a:rPr>
              <a:t>Mod0800 </a:t>
            </a:r>
            <a:r>
              <a:rPr lang="en-US">
                <a:latin typeface="+mn-lt"/>
                <a:cs typeface="Poppins Light"/>
              </a:rPr>
              <a:t>Introducing the concept of a</a:t>
            </a:r>
            <a:br>
              <a:rPr lang="en-US">
                <a:latin typeface="+mn-lt"/>
                <a:cs typeface="Poppins Light"/>
              </a:rPr>
            </a:br>
            <a:r>
              <a:rPr lang="en-US">
                <a:latin typeface="+mn-lt"/>
                <a:cs typeface="Poppins Light"/>
              </a:rPr>
              <a:t>derogation framework into Uniform</a:t>
            </a:r>
            <a:br>
              <a:rPr lang="en-US">
                <a:latin typeface="+mn-lt"/>
                <a:cs typeface="Poppins Light"/>
              </a:rPr>
            </a:br>
            <a:r>
              <a:rPr lang="en-US">
                <a:latin typeface="+mn-lt"/>
                <a:cs typeface="Poppins Light"/>
              </a:rPr>
              <a:t>Network Code (UNC)</a:t>
            </a:r>
            <a:br>
              <a:rPr lang="en-US">
                <a:latin typeface="+mn-lt"/>
                <a:cs typeface="Poppins Light"/>
              </a:rPr>
            </a:br>
            <a:r>
              <a:rPr lang="en-GB">
                <a:latin typeface="+mn-lt"/>
                <a:cs typeface="Poppins Light"/>
              </a:rPr>
              <a:t>Recap of Solution and Proposed Next Steps with CCR</a:t>
            </a:r>
            <a:br>
              <a:rPr lang="en-GB">
                <a:latin typeface="+mn-lt"/>
              </a:rPr>
            </a:br>
            <a:endParaRPr lang="en-GB">
              <a:latin typeface="+mn-lt"/>
            </a:endParaRPr>
          </a:p>
        </p:txBody>
      </p:sp>
    </p:spTree>
    <p:extLst>
      <p:ext uri="{BB962C8B-B14F-4D97-AF65-F5344CB8AC3E}">
        <p14:creationId xmlns:p14="http://schemas.microsoft.com/office/powerpoint/2010/main" val="42299888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latin typeface="Arial"/>
                <a:cs typeface="Arial"/>
              </a:rPr>
              <a:t>Purpose of ChMC Update</a:t>
            </a:r>
            <a:endParaRPr lang="en-GB"/>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2000">
                <a:latin typeface="+mn-lt"/>
                <a:cs typeface="Poppins Medium"/>
              </a:rPr>
              <a:t>Confirm the process for any future Derogation requests</a:t>
            </a:r>
          </a:p>
          <a:p>
            <a:pPr marL="12065" indent="0">
              <a:spcBef>
                <a:spcPts val="100"/>
              </a:spcBef>
              <a:buNone/>
              <a:tabLst>
                <a:tab pos="162560" algn="l"/>
              </a:tabLst>
            </a:pPr>
            <a:endParaRPr lang="en-GB" sz="2000">
              <a:latin typeface="+mn-lt"/>
              <a:cs typeface="Poppins Medium"/>
            </a:endParaRPr>
          </a:p>
          <a:p>
            <a:pPr marL="161925" indent="-149860">
              <a:spcBef>
                <a:spcPts val="100"/>
              </a:spcBef>
              <a:buFontTx/>
              <a:buChar char="•"/>
              <a:tabLst>
                <a:tab pos="162560" algn="l"/>
              </a:tabLst>
            </a:pPr>
            <a:r>
              <a:rPr lang="en-GB" sz="2000">
                <a:latin typeface="+mn-lt"/>
                <a:cs typeface="Poppins Medium"/>
              </a:rPr>
              <a:t>Propose the next steps </a:t>
            </a:r>
          </a:p>
          <a:p>
            <a:pPr marL="161925" indent="-149860">
              <a:spcBef>
                <a:spcPts val="100"/>
              </a:spcBef>
              <a:buFontTx/>
              <a:buChar char="•"/>
              <a:tabLst>
                <a:tab pos="162560" algn="l"/>
              </a:tabLst>
            </a:pPr>
            <a:endParaRPr lang="en-GB" sz="2000">
              <a:latin typeface="+mn-lt"/>
              <a:cs typeface="Poppins Medium"/>
            </a:endParaRPr>
          </a:p>
          <a:p>
            <a:pPr marL="161925" indent="-149860">
              <a:spcBef>
                <a:spcPts val="100"/>
              </a:spcBef>
              <a:buFontTx/>
              <a:buChar char="•"/>
              <a:tabLst>
                <a:tab pos="162560" algn="l"/>
              </a:tabLst>
            </a:pPr>
            <a:r>
              <a:rPr lang="en-GB" sz="2000">
                <a:latin typeface="+mn-lt"/>
                <a:cs typeface="Poppins Medium"/>
              </a:rPr>
              <a:t>Closedown XRN5529</a:t>
            </a:r>
          </a:p>
          <a:p>
            <a:pPr marL="161925" indent="-149860">
              <a:spcBef>
                <a:spcPts val="100"/>
              </a:spcBef>
              <a:buFontTx/>
              <a:buChar char="•"/>
              <a:tabLst>
                <a:tab pos="162560" algn="l"/>
              </a:tabLst>
            </a:pPr>
            <a:endParaRPr lang="en-GB" sz="1200">
              <a:latin typeface="+mn-lt"/>
              <a:cs typeface="Poppins Medium"/>
            </a:endParaRPr>
          </a:p>
          <a:p>
            <a:pPr marL="12065" indent="0">
              <a:spcBef>
                <a:spcPts val="100"/>
              </a:spcBef>
              <a:buNone/>
              <a:tabLst>
                <a:tab pos="162560" algn="l"/>
              </a:tabLst>
            </a:pPr>
            <a:endParaRPr lang="en-GB" sz="1200">
              <a:latin typeface="Poppins Medium"/>
              <a:cs typeface="Poppins Medium"/>
            </a:endParaRPr>
          </a:p>
        </p:txBody>
      </p:sp>
    </p:spTree>
    <p:extLst>
      <p:ext uri="{BB962C8B-B14F-4D97-AF65-F5344CB8AC3E}">
        <p14:creationId xmlns:p14="http://schemas.microsoft.com/office/powerpoint/2010/main" val="42479194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7AD7-84C0-4604-AC6E-A801533BCD29}"/>
              </a:ext>
            </a:extLst>
          </p:cNvPr>
          <p:cNvSpPr>
            <a:spLocks noGrp="1"/>
          </p:cNvSpPr>
          <p:nvPr>
            <p:ph type="title"/>
          </p:nvPr>
        </p:nvSpPr>
        <p:spPr/>
        <p:txBody>
          <a:bodyPr>
            <a:normAutofit/>
          </a:bodyPr>
          <a:lstStyle/>
          <a:p>
            <a:r>
              <a:rPr lang="en-GB"/>
              <a:t>Background</a:t>
            </a:r>
          </a:p>
        </p:txBody>
      </p:sp>
      <p:sp>
        <p:nvSpPr>
          <p:cNvPr id="3" name="Content Placeholder 2">
            <a:extLst>
              <a:ext uri="{FF2B5EF4-FFF2-40B4-BE49-F238E27FC236}">
                <a16:creationId xmlns:a16="http://schemas.microsoft.com/office/drawing/2014/main" id="{EFAFDC9D-E48B-42C6-B950-480A0CF75956}"/>
              </a:ext>
            </a:extLst>
          </p:cNvPr>
          <p:cNvSpPr>
            <a:spLocks noGrp="1"/>
          </p:cNvSpPr>
          <p:nvPr>
            <p:ph idx="1"/>
          </p:nvPr>
        </p:nvSpPr>
        <p:spPr/>
        <p:txBody>
          <a:bodyPr>
            <a:normAutofit/>
          </a:bodyPr>
          <a:lstStyle/>
          <a:p>
            <a:r>
              <a:rPr lang="en-US" sz="1400">
                <a:hlinkClick r:id="rId2"/>
              </a:rPr>
              <a:t>UNC Modification 0800 - Introducing the concept of a derogation framework into Uniform Network Code (UNC), </a:t>
            </a:r>
            <a:r>
              <a:rPr lang="en-US" sz="1400"/>
              <a:t>was raised to introduce a framework for derogation as a concept in the UNC, defining when and how these can be requested (Use Cases), as well as the process around consideration and approval or rejection of derogation requests. Also includes a Use Case for ‘Net Zero Innovation’ including the parameters, and evidence required.</a:t>
            </a:r>
          </a:p>
          <a:p>
            <a:endParaRPr lang="en-US" sz="1400"/>
          </a:p>
          <a:p>
            <a:r>
              <a:rPr lang="en-US" sz="1400"/>
              <a:t>Modification 0800 was approved by Ofgem on 30 May 2022 and was </a:t>
            </a:r>
            <a:r>
              <a:rPr lang="en-US" sz="1400" b="1"/>
              <a:t>implemented on 01 October 2022. </a:t>
            </a:r>
          </a:p>
          <a:p>
            <a:endParaRPr lang="en-US" sz="1400" b="1"/>
          </a:p>
          <a:p>
            <a:r>
              <a:rPr lang="en-US" sz="1400">
                <a:hlinkClick r:id="rId3"/>
              </a:rPr>
              <a:t>DSC Change Proposal XRN5529 </a:t>
            </a:r>
            <a:r>
              <a:rPr lang="en-US" sz="1400"/>
              <a:t>was raised to support Modification 0800 and to ensure the CDSP had a process in place to receive, handle and manage derogation requests which require impact assessment. </a:t>
            </a:r>
            <a:endParaRPr lang="en-GB" sz="2000"/>
          </a:p>
        </p:txBody>
      </p:sp>
    </p:spTree>
    <p:extLst>
      <p:ext uri="{BB962C8B-B14F-4D97-AF65-F5344CB8AC3E}">
        <p14:creationId xmlns:p14="http://schemas.microsoft.com/office/powerpoint/2010/main" val="1246419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E7AD7-84C0-4604-AC6E-A801533BCD29}"/>
              </a:ext>
            </a:extLst>
          </p:cNvPr>
          <p:cNvSpPr>
            <a:spLocks noGrp="1"/>
          </p:cNvSpPr>
          <p:nvPr>
            <p:ph type="title"/>
          </p:nvPr>
        </p:nvSpPr>
        <p:spPr/>
        <p:txBody>
          <a:bodyPr>
            <a:normAutofit/>
          </a:bodyPr>
          <a:lstStyle/>
          <a:p>
            <a:r>
              <a:rPr lang="en-GB"/>
              <a:t>Agreed Steps</a:t>
            </a:r>
          </a:p>
        </p:txBody>
      </p:sp>
      <p:sp>
        <p:nvSpPr>
          <p:cNvPr id="3" name="Content Placeholder 2">
            <a:extLst>
              <a:ext uri="{FF2B5EF4-FFF2-40B4-BE49-F238E27FC236}">
                <a16:creationId xmlns:a16="http://schemas.microsoft.com/office/drawing/2014/main" id="{EFAFDC9D-E48B-42C6-B950-480A0CF75956}"/>
              </a:ext>
            </a:extLst>
          </p:cNvPr>
          <p:cNvSpPr>
            <a:spLocks noGrp="1"/>
          </p:cNvSpPr>
          <p:nvPr>
            <p:ph idx="1"/>
          </p:nvPr>
        </p:nvSpPr>
        <p:spPr/>
        <p:txBody>
          <a:bodyPr>
            <a:normAutofit/>
          </a:bodyPr>
          <a:lstStyle/>
          <a:p>
            <a:r>
              <a:rPr lang="en-US" sz="1800"/>
              <a:t>This is a process and governance change - no technical changes have been identified for customers</a:t>
            </a:r>
          </a:p>
          <a:p>
            <a:pPr marL="0" indent="0">
              <a:buNone/>
            </a:pPr>
            <a:endParaRPr lang="en-US" sz="1800"/>
          </a:p>
          <a:p>
            <a:r>
              <a:rPr lang="en-US" sz="1800"/>
              <a:t>Any future changes that look to use the derogation process will follow the normal change process and be impact assessed</a:t>
            </a:r>
            <a:endParaRPr lang="en-GB" sz="1800"/>
          </a:p>
        </p:txBody>
      </p:sp>
    </p:spTree>
    <p:extLst>
      <p:ext uri="{BB962C8B-B14F-4D97-AF65-F5344CB8AC3E}">
        <p14:creationId xmlns:p14="http://schemas.microsoft.com/office/powerpoint/2010/main" val="10265002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34BC7-0F89-4123-9E39-58FB3083A312}"/>
              </a:ext>
            </a:extLst>
          </p:cNvPr>
          <p:cNvSpPr>
            <a:spLocks noGrp="1"/>
          </p:cNvSpPr>
          <p:nvPr>
            <p:ph type="title"/>
          </p:nvPr>
        </p:nvSpPr>
        <p:spPr/>
        <p:txBody>
          <a:bodyPr/>
          <a:lstStyle/>
          <a:p>
            <a:r>
              <a:rPr lang="en-GB"/>
              <a:t>Derogation Request Process</a:t>
            </a:r>
          </a:p>
        </p:txBody>
      </p:sp>
      <p:sp>
        <p:nvSpPr>
          <p:cNvPr id="5" name="Content Placeholder 2">
            <a:extLst>
              <a:ext uri="{FF2B5EF4-FFF2-40B4-BE49-F238E27FC236}">
                <a16:creationId xmlns:a16="http://schemas.microsoft.com/office/drawing/2014/main" id="{FB02991D-5497-4EB8-A94B-65641F92C6DA}"/>
              </a:ext>
            </a:extLst>
          </p:cNvPr>
          <p:cNvSpPr>
            <a:spLocks noGrp="1"/>
          </p:cNvSpPr>
          <p:nvPr>
            <p:ph idx="1"/>
          </p:nvPr>
        </p:nvSpPr>
        <p:spPr>
          <a:xfrm>
            <a:off x="457200" y="1059582"/>
            <a:ext cx="8229600" cy="3672408"/>
          </a:xfrm>
        </p:spPr>
        <p:txBody>
          <a:bodyPr vert="horz" lIns="91440" tIns="45720" rIns="91440" bIns="45720" rtlCol="0" anchor="t">
            <a:normAutofit/>
          </a:bodyPr>
          <a:lstStyle/>
          <a:p>
            <a:pPr marL="12065" indent="0">
              <a:spcBef>
                <a:spcPts val="100"/>
              </a:spcBef>
              <a:buNone/>
              <a:tabLst>
                <a:tab pos="162560" algn="l"/>
              </a:tabLst>
            </a:pPr>
            <a:endParaRPr lang="en-GB" sz="1200">
              <a:latin typeface="+mn-lt"/>
              <a:cs typeface="Poppins Medium"/>
            </a:endParaRPr>
          </a:p>
          <a:p>
            <a:pPr marL="161925" indent="-149860">
              <a:spcBef>
                <a:spcPts val="100"/>
              </a:spcBef>
              <a:buFontTx/>
              <a:buChar char="•"/>
              <a:tabLst>
                <a:tab pos="162560" algn="l"/>
              </a:tabLst>
            </a:pPr>
            <a:r>
              <a:rPr lang="en-GB" sz="1400">
                <a:latin typeface="+mn-lt"/>
                <a:cs typeface="Poppins Medium"/>
              </a:rPr>
              <a:t>To undertake any central system and process impact assessment for a UNC Derogation request, the existing Rough Order of Magnitude (ROM) process should be utilised </a:t>
            </a:r>
            <a:endParaRPr lang="en-GB" sz="1400">
              <a:latin typeface="Poppins Medium"/>
              <a:cs typeface="Poppins Medium"/>
            </a:endParaRPr>
          </a:p>
          <a:p>
            <a:pPr marL="12065" indent="0">
              <a:spcBef>
                <a:spcPts val="100"/>
              </a:spcBef>
              <a:buNone/>
              <a:tabLst>
                <a:tab pos="162560" algn="l"/>
              </a:tabLst>
            </a:pPr>
            <a:endParaRPr lang="en-US" sz="1400" strike="sngStrike">
              <a:latin typeface="+mn-lt"/>
              <a:cs typeface="Poppins Medium"/>
            </a:endParaRPr>
          </a:p>
          <a:p>
            <a:pPr marL="161925" indent="-149860">
              <a:spcBef>
                <a:spcPts val="100"/>
              </a:spcBef>
              <a:buFontTx/>
              <a:buChar char="•"/>
              <a:tabLst>
                <a:tab pos="162560" algn="l"/>
              </a:tabLst>
            </a:pPr>
            <a:r>
              <a:rPr lang="en-US" sz="1400">
                <a:latin typeface="+mn-lt"/>
                <a:cs typeface="Poppins Medium"/>
              </a:rPr>
              <a:t>Where a ROM is being requested for a UNC Derogation request, the existing ROM Request Template should be populated by the requesting party and sent to the following box account. </a:t>
            </a:r>
          </a:p>
          <a:p>
            <a:pPr marL="12065" indent="0">
              <a:spcBef>
                <a:spcPts val="100"/>
              </a:spcBef>
              <a:buNone/>
              <a:tabLst>
                <a:tab pos="162560" algn="l"/>
              </a:tabLst>
            </a:pPr>
            <a:endParaRPr lang="en-US" sz="1400">
              <a:latin typeface="+mn-lt"/>
              <a:cs typeface="Poppins Medium"/>
            </a:endParaRPr>
          </a:p>
          <a:p>
            <a:pPr marL="561975" lvl="1" indent="-149860">
              <a:spcBef>
                <a:spcPts val="100"/>
              </a:spcBef>
              <a:buFontTx/>
              <a:buChar char="•"/>
              <a:tabLst>
                <a:tab pos="162560" algn="l"/>
              </a:tabLst>
            </a:pPr>
            <a:r>
              <a:rPr lang="en-US" sz="1400">
                <a:latin typeface="+mn-lt"/>
                <a:cs typeface="Poppins Medium"/>
                <a:hlinkClick r:id="rId2">
                  <a:extLst>
                    <a:ext uri="{A12FA001-AC4F-418D-AE19-62706E023703}">
                      <ahyp:hlinkClr xmlns:ahyp="http://schemas.microsoft.com/office/drawing/2018/hyperlinkcolor" val="tx"/>
                    </a:ext>
                  </a:extLst>
                </a:hlinkClick>
              </a:rPr>
              <a:t>box.xoserve.decarbonisation@xoserve.com</a:t>
            </a:r>
            <a:endParaRPr lang="en-US" sz="1400">
              <a:latin typeface="+mn-lt"/>
              <a:cs typeface="Poppins Medium"/>
            </a:endParaRPr>
          </a:p>
          <a:p>
            <a:pPr marL="412115" lvl="1" indent="0">
              <a:spcBef>
                <a:spcPts val="100"/>
              </a:spcBef>
              <a:buNone/>
              <a:tabLst>
                <a:tab pos="162560" algn="l"/>
              </a:tabLst>
            </a:pPr>
            <a:r>
              <a:rPr lang="en-US" sz="1400" i="1">
                <a:latin typeface="+mn-lt"/>
                <a:cs typeface="Poppins Medium"/>
              </a:rPr>
              <a:t>Please note – for UNC Derogation ROM requests, the box account to send the request to is different. </a:t>
            </a:r>
          </a:p>
          <a:p>
            <a:pPr marL="161925" indent="-149860">
              <a:spcBef>
                <a:spcPts val="100"/>
              </a:spcBef>
              <a:buFontTx/>
              <a:buChar char="•"/>
              <a:tabLst>
                <a:tab pos="162560" algn="l"/>
              </a:tabLst>
            </a:pPr>
            <a:endParaRPr lang="en-US" sz="1400">
              <a:latin typeface="+mn-lt"/>
              <a:cs typeface="Poppins Medium"/>
            </a:endParaRPr>
          </a:p>
          <a:p>
            <a:pPr marL="161925" indent="-149860">
              <a:spcBef>
                <a:spcPts val="100"/>
              </a:spcBef>
              <a:buFontTx/>
              <a:buChar char="•"/>
              <a:tabLst>
                <a:tab pos="162560" algn="l"/>
              </a:tabLst>
            </a:pPr>
            <a:r>
              <a:rPr lang="en-US" sz="1400">
                <a:latin typeface="+mn-lt"/>
                <a:cs typeface="Poppins Medium"/>
              </a:rPr>
              <a:t>For reference, the ROM Request Template can be located on the Joint Office website </a:t>
            </a:r>
            <a:r>
              <a:rPr lang="en-US" sz="1400">
                <a:latin typeface="+mn-lt"/>
                <a:cs typeface="Poppins Medium"/>
                <a:hlinkClick r:id="rId3">
                  <a:extLst>
                    <a:ext uri="{A12FA001-AC4F-418D-AE19-62706E023703}">
                      <ahyp:hlinkClr xmlns:ahyp="http://schemas.microsoft.com/office/drawing/2018/hyperlinkcolor" val="tx"/>
                    </a:ext>
                  </a:extLst>
                </a:hlinkClick>
              </a:rPr>
              <a:t>here</a:t>
            </a:r>
            <a:r>
              <a:rPr lang="en-US" sz="1400">
                <a:latin typeface="+mn-lt"/>
                <a:cs typeface="Poppins Medium"/>
              </a:rPr>
              <a:t>. </a:t>
            </a:r>
          </a:p>
          <a:p>
            <a:pPr marL="161925" indent="-149860">
              <a:spcBef>
                <a:spcPts val="100"/>
              </a:spcBef>
              <a:buFontTx/>
              <a:buChar char="•"/>
              <a:tabLst>
                <a:tab pos="162560" algn="l"/>
              </a:tabLst>
            </a:pPr>
            <a:endParaRPr lang="en-US" sz="1400">
              <a:latin typeface="+mn-lt"/>
              <a:cs typeface="Poppins Medium"/>
            </a:endParaRPr>
          </a:p>
          <a:p>
            <a:pPr marL="161925" indent="-149860">
              <a:spcBef>
                <a:spcPts val="100"/>
              </a:spcBef>
              <a:buFontTx/>
              <a:buChar char="•"/>
              <a:tabLst>
                <a:tab pos="162560" algn="l"/>
              </a:tabLst>
            </a:pPr>
            <a:r>
              <a:rPr lang="en-US" sz="1400">
                <a:latin typeface="+mn-lt"/>
                <a:cs typeface="Poppins Medium"/>
              </a:rPr>
              <a:t>Please note, parties must ensure that it is clearly stated on the ROM form that this is a request for UNC Derogation under Modification 0800</a:t>
            </a:r>
            <a:endParaRPr lang="en-GB" sz="1400">
              <a:latin typeface="+mn-lt"/>
              <a:cs typeface="Poppins Medium"/>
            </a:endParaRPr>
          </a:p>
        </p:txBody>
      </p:sp>
    </p:spTree>
    <p:extLst>
      <p:ext uri="{BB962C8B-B14F-4D97-AF65-F5344CB8AC3E}">
        <p14:creationId xmlns:p14="http://schemas.microsoft.com/office/powerpoint/2010/main" val="24956486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635" y="114056"/>
            <a:ext cx="8820472" cy="416011"/>
          </a:xfrm>
        </p:spPr>
        <p:txBody>
          <a:bodyPr>
            <a:noAutofit/>
          </a:bodyPr>
          <a:lstStyle/>
          <a:p>
            <a:r>
              <a:rPr lang="en-GB" sz="2000">
                <a:latin typeface="Arial"/>
                <a:cs typeface="Arial"/>
              </a:rPr>
              <a:t>Forecasted Year End Spend (BP22)</a:t>
            </a:r>
          </a:p>
        </p:txBody>
      </p:sp>
      <p:sp>
        <p:nvSpPr>
          <p:cNvPr id="3" name="TextBox 2">
            <a:extLst>
              <a:ext uri="{FF2B5EF4-FFF2-40B4-BE49-F238E27FC236}">
                <a16:creationId xmlns:a16="http://schemas.microsoft.com/office/drawing/2014/main" id="{F06A1C64-9763-42CC-940B-75928C320920}"/>
              </a:ext>
            </a:extLst>
          </p:cNvPr>
          <p:cNvSpPr txBox="1"/>
          <p:nvPr/>
        </p:nvSpPr>
        <p:spPr>
          <a:xfrm>
            <a:off x="539550" y="539761"/>
            <a:ext cx="8064895" cy="938719"/>
          </a:xfrm>
          <a:prstGeom prst="rect">
            <a:avLst/>
          </a:prstGeom>
          <a:noFill/>
        </p:spPr>
        <p:txBody>
          <a:bodyPr wrap="square" rtlCol="0">
            <a:spAutoFit/>
          </a:bodyPr>
          <a:lstStyle/>
          <a:p>
            <a:pPr marL="285750" indent="-285750">
              <a:buFont typeface="Arial" panose="020B0604020202020204" pitchFamily="34" charset="0"/>
              <a:buChar char="•"/>
            </a:pPr>
            <a:r>
              <a:rPr lang="en-GB" sz="1100"/>
              <a:t>The graph below illustrates the current forecast for financial year-end utilisation of the General Change investment budget (BP22) –  this is subject to change should ChMC approve further change delivery</a:t>
            </a:r>
          </a:p>
          <a:p>
            <a:pPr marL="285750" indent="-285750">
              <a:buFont typeface="Arial" panose="020B0604020202020204" pitchFamily="34" charset="0"/>
              <a:buChar char="•"/>
            </a:pPr>
            <a:r>
              <a:rPr lang="en-GB" sz="1100"/>
              <a:t>Committed spend has increased since last month by £156k (Shipper </a:t>
            </a:r>
            <a:r>
              <a:rPr lang="en-GB" sz="1100">
                <a:highlight>
                  <a:srgbClr val="00FF00"/>
                </a:highlight>
              </a:rPr>
              <a:t>+£11k</a:t>
            </a:r>
            <a:r>
              <a:rPr lang="en-GB" sz="1100"/>
              <a:t>, DNs </a:t>
            </a:r>
            <a:r>
              <a:rPr lang="en-GB" sz="1100">
                <a:highlight>
                  <a:srgbClr val="FF0000"/>
                </a:highlight>
              </a:rPr>
              <a:t>-£168k</a:t>
            </a:r>
            <a:r>
              <a:rPr lang="en-GB" sz="1100"/>
              <a:t>) </a:t>
            </a:r>
          </a:p>
          <a:p>
            <a:pPr marL="285750" indent="-285750">
              <a:buFont typeface="Arial" panose="020B0604020202020204" pitchFamily="34" charset="0"/>
              <a:buChar char="•"/>
            </a:pPr>
            <a:r>
              <a:rPr lang="en-GB" sz="1100"/>
              <a:t>Link to </a:t>
            </a:r>
            <a:r>
              <a:rPr lang="en-GB" sz="1100">
                <a:hlinkClick r:id="rId2"/>
              </a:rPr>
              <a:t>Change Budget</a:t>
            </a:r>
            <a:endParaRPr lang="en-GB" sz="1100"/>
          </a:p>
          <a:p>
            <a:endParaRPr lang="en-GB" sz="1100"/>
          </a:p>
        </p:txBody>
      </p:sp>
      <p:graphicFrame>
        <p:nvGraphicFramePr>
          <p:cNvPr id="6" name="Chart 5">
            <a:extLst>
              <a:ext uri="{FF2B5EF4-FFF2-40B4-BE49-F238E27FC236}">
                <a16:creationId xmlns:a16="http://schemas.microsoft.com/office/drawing/2014/main" id="{4E294E9E-E8CA-5B85-70B7-E942435DC4AB}"/>
              </a:ext>
              <a:ext uri="{147F2762-F138-4A5C-976F-8EAC2B608ADB}">
                <a16:predDERef xmlns:a16="http://schemas.microsoft.com/office/drawing/2014/main" pred="{4EEB6BFD-EC0F-4777-AF79-D78AC53CDC81}"/>
              </a:ext>
            </a:extLst>
          </p:cNvPr>
          <p:cNvGraphicFramePr>
            <a:graphicFrameLocks/>
          </p:cNvGraphicFramePr>
          <p:nvPr>
            <p:extLst>
              <p:ext uri="{D42A27DB-BD31-4B8C-83A1-F6EECF244321}">
                <p14:modId xmlns:p14="http://schemas.microsoft.com/office/powerpoint/2010/main" val="1827883099"/>
              </p:ext>
            </p:extLst>
          </p:nvPr>
        </p:nvGraphicFramePr>
        <p:xfrm>
          <a:off x="321137" y="1305295"/>
          <a:ext cx="8501726" cy="3171608"/>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F156A7B3-54AA-4C62-856A-6448DD695DA9}"/>
              </a:ext>
            </a:extLst>
          </p:cNvPr>
          <p:cNvSpPr txBox="1"/>
          <p:nvPr/>
        </p:nvSpPr>
        <p:spPr>
          <a:xfrm>
            <a:off x="175565" y="4608576"/>
            <a:ext cx="8820472" cy="307777"/>
          </a:xfrm>
          <a:prstGeom prst="rect">
            <a:avLst/>
          </a:prstGeom>
          <a:noFill/>
        </p:spPr>
        <p:txBody>
          <a:bodyPr wrap="square" rtlCol="0">
            <a:spAutoFit/>
          </a:bodyPr>
          <a:lstStyle/>
          <a:p>
            <a:r>
              <a:rPr lang="en-GB" sz="1400"/>
              <a:t>Note: Committed spend reflects all approved funds up to 28</a:t>
            </a:r>
            <a:r>
              <a:rPr lang="en-GB" sz="1400" baseline="30000"/>
              <a:t>th</a:t>
            </a:r>
            <a:r>
              <a:rPr lang="en-GB" sz="1400"/>
              <a:t> November</a:t>
            </a:r>
          </a:p>
        </p:txBody>
      </p:sp>
    </p:spTree>
    <p:extLst>
      <p:ext uri="{BB962C8B-B14F-4D97-AF65-F5344CB8AC3E}">
        <p14:creationId xmlns:p14="http://schemas.microsoft.com/office/powerpoint/2010/main" val="42524929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p:txBody>
          <a:bodyPr>
            <a:normAutofit/>
          </a:bodyPr>
          <a:lstStyle/>
          <a:p>
            <a:r>
              <a:rPr lang="en-GB"/>
              <a:t>Proposed Next Steps</a:t>
            </a:r>
          </a:p>
        </p:txBody>
      </p:sp>
      <p:sp>
        <p:nvSpPr>
          <p:cNvPr id="3" name="Content Placeholder 2">
            <a:extLst>
              <a:ext uri="{FF2B5EF4-FFF2-40B4-BE49-F238E27FC236}">
                <a16:creationId xmlns:a16="http://schemas.microsoft.com/office/drawing/2014/main" id="{2F0289D2-D04C-4F0F-9BBD-22F701DD362D}"/>
              </a:ext>
            </a:extLst>
          </p:cNvPr>
          <p:cNvSpPr>
            <a:spLocks noGrp="1"/>
          </p:cNvSpPr>
          <p:nvPr>
            <p:ph idx="1"/>
          </p:nvPr>
        </p:nvSpPr>
        <p:spPr/>
        <p:txBody>
          <a:bodyPr vert="horz" lIns="91440" tIns="45720" rIns="91440" bIns="45720" rtlCol="0" anchor="t">
            <a:normAutofit/>
          </a:bodyPr>
          <a:lstStyle/>
          <a:p>
            <a:pPr marL="161925" indent="-149860">
              <a:spcBef>
                <a:spcPts val="100"/>
              </a:spcBef>
              <a:buFontTx/>
              <a:buChar char="•"/>
              <a:tabLst>
                <a:tab pos="162560" algn="l"/>
              </a:tabLst>
            </a:pPr>
            <a:r>
              <a:rPr lang="en-GB" sz="2400"/>
              <a:t>Xoserve are looking to provide clarity on the UNC Derogation process for any future requests</a:t>
            </a:r>
          </a:p>
          <a:p>
            <a:pPr marL="161925" indent="-149860">
              <a:spcBef>
                <a:spcPts val="100"/>
              </a:spcBef>
              <a:buFontTx/>
              <a:buChar char="•"/>
              <a:tabLst>
                <a:tab pos="162560" algn="l"/>
              </a:tabLst>
            </a:pPr>
            <a:endParaRPr lang="en-GB" sz="2400">
              <a:latin typeface="+mn-lt"/>
              <a:cs typeface="Poppins Medium"/>
            </a:endParaRPr>
          </a:p>
          <a:p>
            <a:pPr marL="161925" indent="-149860">
              <a:spcBef>
                <a:spcPts val="100"/>
              </a:spcBef>
              <a:buFontTx/>
              <a:buChar char="•"/>
              <a:tabLst>
                <a:tab pos="162560" algn="l"/>
              </a:tabLst>
            </a:pPr>
            <a:r>
              <a:rPr lang="en-GB" sz="2400">
                <a:latin typeface="+mn-lt"/>
                <a:cs typeface="Poppins Medium"/>
              </a:rPr>
              <a:t>CCR for XRN5529 UNC Derogation process – MOD 0800</a:t>
            </a:r>
          </a:p>
          <a:p>
            <a:pPr marL="412115" lvl="1" indent="0">
              <a:spcBef>
                <a:spcPts val="100"/>
              </a:spcBef>
              <a:buNone/>
              <a:tabLst>
                <a:tab pos="162560" algn="l"/>
              </a:tabLst>
            </a:pPr>
            <a:r>
              <a:rPr lang="en-GB" sz="1600">
                <a:latin typeface="+mn-lt"/>
                <a:cs typeface="Poppins Medium"/>
              </a:rPr>
              <a:t> - Voting Shipper, DNO, IGT, NTS</a:t>
            </a:r>
          </a:p>
          <a:p>
            <a:pPr marL="12065" indent="0">
              <a:spcBef>
                <a:spcPts val="100"/>
              </a:spcBef>
              <a:buNone/>
              <a:tabLst>
                <a:tab pos="162560" algn="l"/>
              </a:tabLst>
            </a:pPr>
            <a:endParaRPr lang="en-GB" sz="1200">
              <a:latin typeface="Poppins Medium"/>
              <a:cs typeface="Poppins Medium"/>
            </a:endParaRPr>
          </a:p>
        </p:txBody>
      </p:sp>
      <p:graphicFrame>
        <p:nvGraphicFramePr>
          <p:cNvPr id="4" name="Object 3">
            <a:extLst>
              <a:ext uri="{FF2B5EF4-FFF2-40B4-BE49-F238E27FC236}">
                <a16:creationId xmlns:a16="http://schemas.microsoft.com/office/drawing/2014/main" id="{3B77EE7F-169B-48A4-A8B9-05FF8A088247}"/>
              </a:ext>
            </a:extLst>
          </p:cNvPr>
          <p:cNvGraphicFramePr>
            <a:graphicFrameLocks noChangeAspect="1"/>
          </p:cNvGraphicFramePr>
          <p:nvPr>
            <p:extLst>
              <p:ext uri="{D42A27DB-BD31-4B8C-83A1-F6EECF244321}">
                <p14:modId xmlns:p14="http://schemas.microsoft.com/office/powerpoint/2010/main" val="837508467"/>
              </p:ext>
            </p:extLst>
          </p:nvPr>
        </p:nvGraphicFramePr>
        <p:xfrm>
          <a:off x="972589" y="3365558"/>
          <a:ext cx="914400" cy="806450"/>
        </p:xfrm>
        <a:graphic>
          <a:graphicData uri="http://schemas.openxmlformats.org/presentationml/2006/ole">
            <mc:AlternateContent xmlns:mc="http://schemas.openxmlformats.org/markup-compatibility/2006">
              <mc:Choice xmlns:v="urn:schemas-microsoft-com:vml" Requires="v">
                <p:oleObj name="Document" showAsIcon="1" r:id="rId3" imgW="914400" imgH="806400" progId="Word.Document.12">
                  <p:embed/>
                </p:oleObj>
              </mc:Choice>
              <mc:Fallback>
                <p:oleObj name="Document" showAsIcon="1" r:id="rId3" imgW="914400" imgH="806400" progId="Word.Document.12">
                  <p:embed/>
                  <p:pic>
                    <p:nvPicPr>
                      <p:cNvPr id="4" name="Object 3">
                        <a:extLst>
                          <a:ext uri="{FF2B5EF4-FFF2-40B4-BE49-F238E27FC236}">
                            <a16:creationId xmlns:a16="http://schemas.microsoft.com/office/drawing/2014/main" id="{3B77EE7F-169B-48A4-A8B9-05FF8A088247}"/>
                          </a:ext>
                        </a:extLst>
                      </p:cNvPr>
                      <p:cNvPicPr/>
                      <p:nvPr/>
                    </p:nvPicPr>
                    <p:blipFill>
                      <a:blip r:embed="rId4"/>
                      <a:stretch>
                        <a:fillRect/>
                      </a:stretch>
                    </p:blipFill>
                    <p:spPr>
                      <a:xfrm>
                        <a:off x="972589" y="3365558"/>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912435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February 2023 Major Release</a:t>
            </a:r>
            <a:endParaRPr lang="en-GB"/>
          </a:p>
        </p:txBody>
      </p:sp>
    </p:spTree>
    <p:extLst>
      <p:ext uri="{BB962C8B-B14F-4D97-AF65-F5344CB8AC3E}">
        <p14:creationId xmlns:p14="http://schemas.microsoft.com/office/powerpoint/2010/main" val="286060456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505200"/>
          <a:ext cx="8756232" cy="4472429"/>
        </p:xfrm>
        <a:graphic>
          <a:graphicData uri="http://schemas.openxmlformats.org/drawingml/2006/table">
            <a:tbl>
              <a:tblPr firstRow="1" bandRow="1"/>
              <a:tblGrid>
                <a:gridCol w="1705070">
                  <a:extLst>
                    <a:ext uri="{9D8B030D-6E8A-4147-A177-3AD203B41FA5}">
                      <a16:colId xmlns:a16="http://schemas.microsoft.com/office/drawing/2014/main" val="20000"/>
                    </a:ext>
                  </a:extLst>
                </a:gridCol>
                <a:gridCol w="2273444">
                  <a:extLst>
                    <a:ext uri="{9D8B030D-6E8A-4147-A177-3AD203B41FA5}">
                      <a16:colId xmlns:a16="http://schemas.microsoft.com/office/drawing/2014/main" val="20001"/>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8710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on target;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UK Link system testing phase completed on 28/10 as per plan. </a:t>
                      </a:r>
                      <a:r>
                        <a:rPr lang="en-GB" sz="700" b="0">
                          <a:solidFill>
                            <a:schemeClr val="tx1"/>
                          </a:solidFill>
                          <a:effectLst/>
                          <a:latin typeface="+mn-lt"/>
                          <a:ea typeface="+mn-ea"/>
                          <a:cs typeface="Poppins"/>
                        </a:rPr>
                        <a:t>Currently on track to complete user acceptance testing phase 08/12, with regression testing prep in progress and test execution commencing on 12/12</a:t>
                      </a:r>
                      <a:endParaRPr lang="en-GB" sz="700" b="0" i="0" u="none" strike="noStrike" kern="1200" cap="none" normalizeH="0" baseline="0">
                        <a:ln>
                          <a:noFill/>
                        </a:ln>
                        <a:solidFill>
                          <a:schemeClr val="tx1"/>
                        </a:solidFill>
                        <a:effectLst/>
                        <a:latin typeface="+mn-lt"/>
                        <a:ea typeface="+mn-ea"/>
                        <a:cs typeface="Poppins"/>
                      </a:endParaRP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UK Link system testing completed on 28/10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700">
                          <a:latin typeface="+mn-lt"/>
                        </a:rPr>
                        <a:t>DDP build for XRN4990 in progress, delivery on track to complete by 20/01</a:t>
                      </a:r>
                    </a:p>
                    <a:p>
                      <a:pPr marL="171450" indent="-171450" algn="l">
                        <a:buFont typeface="Arial" panose="020B0604020202020204" pitchFamily="34" charset="0"/>
                        <a:buChar char="•"/>
                      </a:pPr>
                      <a:r>
                        <a:rPr lang="en-US" sz="700">
                          <a:latin typeface="+mn-lt"/>
                        </a:rPr>
                        <a:t>User acceptance testing on track to complete 08/12</a:t>
                      </a:r>
                    </a:p>
                    <a:p>
                      <a:pPr marL="171450" indent="-171450" algn="l">
                        <a:buFont typeface="Arial" panose="020B0604020202020204" pitchFamily="34" charset="0"/>
                        <a:buChar char="•"/>
                      </a:pPr>
                      <a:r>
                        <a:rPr lang="en-US" sz="700">
                          <a:latin typeface="+mn-lt"/>
                        </a:rPr>
                        <a:t>Regression testing preparation in progress, test case execution to commence on 12/12</a:t>
                      </a: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December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a:t>
                      </a:r>
                    </a:p>
                    <a:p>
                      <a:pPr marL="0" lvl="0" indent="0" algn="l">
                        <a:buNone/>
                      </a:pPr>
                      <a:r>
                        <a:rPr lang="en-GB" sz="700" b="0" i="0" u="none" strike="noStrike" kern="1200" cap="none" normalizeH="0" baseline="0">
                          <a:ln>
                            <a:noFill/>
                          </a:ln>
                          <a:solidFill>
                            <a:schemeClr val="tx1"/>
                          </a:solidFill>
                          <a:effectLst/>
                          <a:latin typeface="+mn-lt"/>
                          <a:ea typeface="+mn-ea"/>
                          <a:cs typeface="+mn-cs"/>
                        </a:rPr>
                        <a:t>XRN5298 </a:t>
                      </a:r>
                      <a:r>
                        <a:rPr lang="en-US" sz="700" b="0" i="0" kern="1200">
                          <a:solidFill>
                            <a:schemeClr val="tx1"/>
                          </a:solidFill>
                          <a:effectLst/>
                          <a:latin typeface="+mn-lt"/>
                          <a:ea typeface="+mn-ea"/>
                          <a:cs typeface="+mn-cs"/>
                        </a:rPr>
                        <a:t>Detailed design change pack approval</a:t>
                      </a:r>
                      <a:endParaRPr lang="en-GB" sz="700" b="0" i="0" u="none" strike="noStrike" kern="1200" cap="none" normalizeH="0" baseline="0">
                        <a:ln>
                          <a:noFill/>
                        </a:ln>
                        <a:solidFill>
                          <a:schemeClr val="tx1"/>
                        </a:solidFill>
                        <a:effectLs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a:solidFill>
                            <a:schemeClr val="tx1"/>
                          </a:solidFill>
                          <a:effectLst/>
                          <a:latin typeface="+mn-lt"/>
                          <a:ea typeface="+mn-ea"/>
                          <a:cs typeface="+mn-cs"/>
                        </a:rPr>
                        <a:t>XRN5298: There is a risk that UNC Modification 0799 will not be approved, leading to delays in build activities or a need to rework the proposed solution being delivered under XRN5298 in its entirety. While ChMC approved the move to deliver this change at risk under the assumption that the MOD will be approved, any potential regret spend associated with this change should this not be the case increases as build activities continue to progress.</a:t>
                      </a:r>
                    </a:p>
                    <a:p>
                      <a:endParaRPr lang="en-US" sz="700" b="0" i="0" kern="1200">
                        <a:solidFill>
                          <a:schemeClr val="tx1"/>
                        </a:solidFill>
                        <a:effectLst/>
                        <a:latin typeface="+mn-lt"/>
                        <a:ea typeface="+mn-ea"/>
                        <a:cs typeface="+mn-cs"/>
                      </a:endParaRPr>
                    </a:p>
                    <a:p>
                      <a:r>
                        <a:rPr lang="en-US" sz="700" b="0" i="0" kern="1200">
                          <a:solidFill>
                            <a:schemeClr val="tx1"/>
                          </a:solidFill>
                          <a:effectLst/>
                          <a:latin typeface="+mn-lt"/>
                          <a:ea typeface="+mn-ea"/>
                          <a:cs typeface="+mn-cs"/>
                        </a:rPr>
                        <a:t>Update – UNC799 was approved on 18/11/22. Detailed design change pack to be presented for approval in December ChMC</a:t>
                      </a:r>
                    </a:p>
                    <a:p>
                      <a:pPr marL="0" marR="0" lvl="0" indent="0" algn="l" defTabSz="914400" rtl="0" eaLnBrk="1" fontAlgn="b" latinLnBrk="0" hangingPunct="1">
                        <a:lnSpc>
                          <a:spcPct val="100000"/>
                        </a:lnSpc>
                        <a:spcBef>
                          <a:spcPts val="0"/>
                        </a:spcBef>
                        <a:spcAft>
                          <a:spcPts val="0"/>
                        </a:spcAft>
                        <a:buClrTx/>
                        <a:buSzTx/>
                        <a:buFontTx/>
                        <a:buNone/>
                        <a:tabLst/>
                        <a:defRPr/>
                      </a:pPr>
                      <a:endParaRPr lang="en-US" sz="600" b="0" i="0" u="none" strike="noStrike" kern="1200">
                        <a:solidFill>
                          <a:schemeClr val="tx1"/>
                        </a:solidFill>
                        <a:effectLst/>
                        <a:latin typeface="Arial"/>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marL="0" lvl="0" indent="0">
                        <a:buNone/>
                      </a:pPr>
                      <a:r>
                        <a:rPr lang="en-US" sz="700" b="0" i="0" u="none" strike="noStrike" kern="1200" noProof="0">
                          <a:solidFill>
                            <a:schemeClr val="tx1"/>
                          </a:solidFill>
                          <a:effectLst/>
                          <a:latin typeface="Arial"/>
                        </a:rPr>
                        <a:t>Forecast to complete delivery against approved BER </a:t>
                      </a:r>
                      <a:endParaRPr kumimoji="0" lang="en-US" sz="7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600" b="1" i="0" u="none" strike="noStrike" kern="1200">
                          <a:solidFill>
                            <a:schemeClr val="tx1"/>
                          </a:solidFill>
                          <a:effectLst/>
                          <a:latin typeface="+mn-lt"/>
                          <a:ea typeface="+mn-ea"/>
                          <a:cs typeface="+mn-cs"/>
                        </a:rPr>
                        <a:t>XRN4900 </a:t>
                      </a:r>
                      <a:r>
                        <a:rPr lang="en-US" sz="600" b="0" i="0" u="none" strike="noStrike" kern="1200">
                          <a:solidFill>
                            <a:schemeClr val="tx1"/>
                          </a:solidFill>
                          <a:effectLst/>
                          <a:latin typeface="+mn-lt"/>
                          <a:ea typeface="+mn-ea"/>
                          <a:cs typeface="+mn-cs"/>
                        </a:rPr>
                        <a:t>-</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Biomethane/Propane Reduction</a:t>
                      </a:r>
                    </a:p>
                    <a:p>
                      <a:pPr rtl="0" fontAlgn="base"/>
                      <a:r>
                        <a:rPr lang="en-US" sz="600" b="1" i="0" u="none" strike="noStrike" kern="1200">
                          <a:solidFill>
                            <a:schemeClr val="tx1"/>
                          </a:solidFill>
                          <a:effectLst/>
                          <a:latin typeface="+mn-lt"/>
                          <a:ea typeface="+mn-ea"/>
                          <a:cs typeface="+mn-cs"/>
                        </a:rPr>
                        <a:t>XRN</a:t>
                      </a:r>
                      <a:r>
                        <a:rPr lang="en-GB" sz="600" b="1" i="0" u="none" strike="noStrike" kern="1200">
                          <a:solidFill>
                            <a:schemeClr val="tx1"/>
                          </a:solidFill>
                          <a:effectLst/>
                          <a:latin typeface="+mn-lt"/>
                          <a:ea typeface="+mn-ea"/>
                          <a:cs typeface="+mn-cs"/>
                        </a:rPr>
                        <a:t>4978</a:t>
                      </a:r>
                      <a:r>
                        <a:rPr lang="en-GB" sz="600" b="0" i="0" u="none" strike="noStrike" kern="1200">
                          <a:solidFill>
                            <a:schemeClr val="tx1"/>
                          </a:solidFill>
                          <a:effectLst/>
                          <a:latin typeface="+mn-lt"/>
                          <a:ea typeface="+mn-ea"/>
                          <a:cs typeface="+mn-cs"/>
                        </a:rPr>
                        <a:t> - Shipper - Notification of Rolling AQ Value</a:t>
                      </a:r>
                    </a:p>
                    <a:p>
                      <a:pPr rtl="0" fontAlgn="base"/>
                      <a:r>
                        <a:rPr lang="en-US" sz="600" b="1" i="0" u="none" strike="noStrike" kern="1200">
                          <a:solidFill>
                            <a:schemeClr val="tx1"/>
                          </a:solidFill>
                          <a:effectLst/>
                          <a:latin typeface="+mn-lt"/>
                          <a:ea typeface="+mn-ea"/>
                          <a:cs typeface="+mn-cs"/>
                        </a:rPr>
                        <a:t>XRN4989B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Residual AMT activities </a:t>
                      </a:r>
                    </a:p>
                    <a:p>
                      <a:pPr rtl="0" fontAlgn="base"/>
                      <a:r>
                        <a:rPr lang="en-US" sz="600" b="1" i="0" u="none" strike="noStrike" kern="1200">
                          <a:solidFill>
                            <a:schemeClr val="tx1"/>
                          </a:solidFill>
                          <a:effectLst/>
                          <a:latin typeface="+mn-lt"/>
                          <a:ea typeface="+mn-ea"/>
                          <a:cs typeface="+mn-cs"/>
                        </a:rPr>
                        <a:t>XRN4990</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MOD0664 – Transfer of Sites with Low Read Submission Performance from Class 2 and 3 into Class 4</a:t>
                      </a:r>
                      <a:endParaRPr lang="en-US" sz="600" b="0" i="0" kern="1200">
                        <a:solidFill>
                          <a:schemeClr val="tx1"/>
                        </a:solidFill>
                        <a:effectLst/>
                        <a:latin typeface="+mn-lt"/>
                        <a:ea typeface="+mn-ea"/>
                        <a:cs typeface="+mn-cs"/>
                      </a:endParaRPr>
                    </a:p>
                    <a:p>
                      <a:pPr rtl="0" fontAlgn="base"/>
                      <a:r>
                        <a:rPr lang="en-US" sz="600" b="1" i="0" u="none" strike="noStrike" kern="1200">
                          <a:solidFill>
                            <a:schemeClr val="tx1"/>
                          </a:solidFill>
                          <a:effectLst/>
                          <a:latin typeface="+mn-lt"/>
                          <a:ea typeface="+mn-ea"/>
                          <a:cs typeface="+mn-cs"/>
                        </a:rPr>
                        <a:t>XRN4992B </a:t>
                      </a:r>
                      <a:r>
                        <a:rPr lang="en-US" sz="600" b="0" i="0" u="none" strike="noStrike" kern="1200">
                          <a:solidFill>
                            <a:schemeClr val="tx1"/>
                          </a:solidFill>
                          <a:effectLst/>
                          <a:latin typeface="+mn-lt"/>
                          <a:ea typeface="+mn-ea"/>
                          <a:cs typeface="+mn-cs"/>
                        </a:rPr>
                        <a:t>- </a:t>
                      </a:r>
                      <a:r>
                        <a:rPr lang="en-GB" sz="600" b="0" i="0" u="none" strike="noStrike" kern="1200">
                          <a:solidFill>
                            <a:schemeClr val="tx1"/>
                          </a:solidFill>
                          <a:effectLst/>
                          <a:latin typeface="+mn-lt"/>
                          <a:ea typeface="+mn-ea"/>
                          <a:cs typeface="+mn-cs"/>
                        </a:rPr>
                        <a:t>MOD0687 - Clarification of Supplier of Last Resort (</a:t>
                      </a:r>
                      <a:r>
                        <a:rPr lang="en-GB" sz="600" b="0" i="0" u="none" strike="noStrike" kern="1200" err="1">
                          <a:solidFill>
                            <a:schemeClr val="tx1"/>
                          </a:solidFill>
                          <a:effectLst/>
                          <a:latin typeface="+mn-lt"/>
                          <a:ea typeface="+mn-ea"/>
                          <a:cs typeface="+mn-cs"/>
                        </a:rPr>
                        <a:t>SoLR</a:t>
                      </a:r>
                      <a:r>
                        <a:rPr lang="en-GB" sz="600" b="0" i="0" u="none" strike="noStrike" kern="1200">
                          <a:solidFill>
                            <a:schemeClr val="tx1"/>
                          </a:solidFill>
                          <a:effectLst/>
                          <a:latin typeface="+mn-lt"/>
                          <a:ea typeface="+mn-ea"/>
                          <a:cs typeface="+mn-cs"/>
                        </a:rPr>
                        <a:t>) Cost Recovery Process</a:t>
                      </a:r>
                      <a:r>
                        <a:rPr lang="en-US" sz="600" b="0" i="0" u="none" strike="noStrike" kern="1200">
                          <a:solidFill>
                            <a:schemeClr val="tx1"/>
                          </a:solidFill>
                          <a:effectLst/>
                          <a:latin typeface="+mn-lt"/>
                          <a:ea typeface="+mn-ea"/>
                          <a:cs typeface="+mn-cs"/>
                        </a:rPr>
                        <a:t> </a:t>
                      </a:r>
                      <a:r>
                        <a:rPr lang="en-US" sz="600" b="1" i="0" u="none" strike="noStrike" kern="1200">
                          <a:solidFill>
                            <a:schemeClr val="tx1"/>
                          </a:solidFill>
                          <a:effectLst/>
                          <a:latin typeface="+mn-lt"/>
                          <a:ea typeface="+mn-ea"/>
                          <a:cs typeface="+mn-cs"/>
                        </a:rPr>
                        <a:t>- </a:t>
                      </a:r>
                      <a:r>
                        <a:rPr lang="en-US" sz="600" b="0" i="0" u="none" strike="noStrike" kern="1200">
                          <a:solidFill>
                            <a:schemeClr val="tx1"/>
                          </a:solidFill>
                          <a:effectLst/>
                          <a:latin typeface="+mn-lt"/>
                          <a:ea typeface="+mn-ea"/>
                          <a:cs typeface="+mn-cs"/>
                        </a:rPr>
                        <a:t>Inner for replacement reads and read insertions</a:t>
                      </a:r>
                      <a:r>
                        <a:rPr lang="en-US" sz="600" b="0" i="0" kern="1200">
                          <a:solidFill>
                            <a:schemeClr val="tx1"/>
                          </a:solidFill>
                          <a:effectLst/>
                          <a:latin typeface="+mn-lt"/>
                          <a:ea typeface="+mn-ea"/>
                          <a:cs typeface="+mn-cs"/>
                        </a:rPr>
                        <a:t>​</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600" b="1" i="0" kern="1200">
                          <a:solidFill>
                            <a:schemeClr val="tx1"/>
                          </a:solidFill>
                          <a:effectLst/>
                          <a:latin typeface="+mn-lt"/>
                          <a:ea typeface="+mn-ea"/>
                          <a:cs typeface="+mn-cs"/>
                        </a:rPr>
                        <a:t>XRN5298 </a:t>
                      </a:r>
                      <a:r>
                        <a:rPr lang="en-US" sz="600" b="0" i="0" kern="1200">
                          <a:solidFill>
                            <a:schemeClr val="tx1"/>
                          </a:solidFill>
                          <a:effectLst/>
                          <a:latin typeface="+mn-lt"/>
                          <a:ea typeface="+mn-ea"/>
                          <a:cs typeface="+mn-cs"/>
                        </a:rPr>
                        <a:t>-</a:t>
                      </a:r>
                      <a:r>
                        <a:rPr lang="en-US" sz="600" b="1" i="0" kern="1200">
                          <a:solidFill>
                            <a:schemeClr val="tx1"/>
                          </a:solidFill>
                          <a:effectLst/>
                          <a:latin typeface="+mn-lt"/>
                          <a:ea typeface="+mn-ea"/>
                          <a:cs typeface="+mn-cs"/>
                        </a:rPr>
                        <a:t> </a:t>
                      </a:r>
                      <a:r>
                        <a:rPr lang="en-GB" sz="600" b="0" i="0" kern="1200">
                          <a:solidFill>
                            <a:schemeClr val="tx1"/>
                          </a:solidFill>
                          <a:effectLst/>
                          <a:latin typeface="+mn-lt"/>
                          <a:ea typeface="+mn-ea"/>
                          <a:cs typeface="+mn-cs"/>
                        </a:rPr>
                        <a:t>H100 Fife Project – Hydrogen Network Trial</a:t>
                      </a:r>
                    </a:p>
                    <a:p>
                      <a:pPr rtl="0" fontAlgn="base"/>
                      <a:endParaRPr lang="en-US" sz="600" b="0" i="0" kern="1200">
                        <a:solidFill>
                          <a:schemeClr val="tx1"/>
                        </a:solidFill>
                        <a:effectLst/>
                        <a:latin typeface="+mn-lt"/>
                        <a:ea typeface="+mn-ea"/>
                        <a:cs typeface="+mn-cs"/>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XRN5533 – February 23 Major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50800" cy="200055"/>
          </a:xfrm>
          <a:prstGeom prst="rect">
            <a:avLst/>
          </a:prstGeom>
          <a:noFill/>
        </p:spPr>
        <p:txBody>
          <a:bodyPr wrap="none" lIns="91440" tIns="45720" rIns="91440" bIns="45720" rtlCol="0" anchor="t">
            <a:spAutoFit/>
          </a:bodyPr>
          <a:lstStyle/>
          <a:p>
            <a:r>
              <a:rPr lang="en-GB" sz="700"/>
              <a:t>Slide updated on 24th November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896531" y="2948552"/>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8" name="Picture 17">
            <a:extLst>
              <a:ext uri="{FF2B5EF4-FFF2-40B4-BE49-F238E27FC236}">
                <a16:creationId xmlns:a16="http://schemas.microsoft.com/office/drawing/2014/main" id="{E73FDDD3-4033-4EBB-AA0B-B3FA4D706231}"/>
              </a:ext>
            </a:extLst>
          </p:cNvPr>
          <p:cNvPicPr>
            <a:picLocks noChangeAspect="1"/>
          </p:cNvPicPr>
          <p:nvPr/>
        </p:nvPicPr>
        <p:blipFill>
          <a:blip r:embed="rId3"/>
          <a:stretch>
            <a:fillRect/>
          </a:stretch>
        </p:blipFill>
        <p:spPr>
          <a:xfrm>
            <a:off x="4671843" y="1621497"/>
            <a:ext cx="3759776" cy="1369662"/>
          </a:xfrm>
          <a:prstGeom prst="rect">
            <a:avLst/>
          </a:prstGeom>
        </p:spPr>
      </p:pic>
    </p:spTree>
    <p:extLst>
      <p:ext uri="{BB962C8B-B14F-4D97-AF65-F5344CB8AC3E}">
        <p14:creationId xmlns:p14="http://schemas.microsoft.com/office/powerpoint/2010/main" val="416191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March 23 Adhoc Release </a:t>
            </a:r>
            <a:endParaRPr lang="en-GB"/>
          </a:p>
        </p:txBody>
      </p:sp>
    </p:spTree>
    <p:extLst>
      <p:ext uri="{BB962C8B-B14F-4D97-AF65-F5344CB8AC3E}">
        <p14:creationId xmlns:p14="http://schemas.microsoft.com/office/powerpoint/2010/main" val="4187542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0E62DC6-3EBE-4901-B700-870330337CDA}"/>
              </a:ext>
            </a:extLst>
          </p:cNvPr>
          <p:cNvGraphicFramePr>
            <a:graphicFrameLocks/>
          </p:cNvGraphicFramePr>
          <p:nvPr/>
        </p:nvGraphicFramePr>
        <p:xfrm>
          <a:off x="193884" y="505200"/>
          <a:ext cx="8756232" cy="4392067"/>
        </p:xfrm>
        <a:graphic>
          <a:graphicData uri="http://schemas.openxmlformats.org/drawingml/2006/table">
            <a:tbl>
              <a:tblPr firstRow="1" bandRow="1"/>
              <a:tblGrid>
                <a:gridCol w="1418531">
                  <a:extLst>
                    <a:ext uri="{9D8B030D-6E8A-4147-A177-3AD203B41FA5}">
                      <a16:colId xmlns:a16="http://schemas.microsoft.com/office/drawing/2014/main" val="20000"/>
                    </a:ext>
                  </a:extLst>
                </a:gridCol>
                <a:gridCol w="2559983">
                  <a:extLst>
                    <a:ext uri="{9D8B030D-6E8A-4147-A177-3AD203B41FA5}">
                      <a16:colId xmlns:a16="http://schemas.microsoft.com/office/drawing/2014/main" val="1347751506"/>
                    </a:ext>
                  </a:extLst>
                </a:gridCol>
                <a:gridCol w="183287">
                  <a:extLst>
                    <a:ext uri="{9D8B030D-6E8A-4147-A177-3AD203B41FA5}">
                      <a16:colId xmlns:a16="http://schemas.microsoft.com/office/drawing/2014/main" val="20002"/>
                    </a:ext>
                  </a:extLst>
                </a:gridCol>
                <a:gridCol w="2185309">
                  <a:extLst>
                    <a:ext uri="{9D8B030D-6E8A-4147-A177-3AD203B41FA5}">
                      <a16:colId xmlns:a16="http://schemas.microsoft.com/office/drawing/2014/main" val="2880710429"/>
                    </a:ext>
                  </a:extLst>
                </a:gridCol>
                <a:gridCol w="2409122">
                  <a:extLst>
                    <a:ext uri="{9D8B030D-6E8A-4147-A177-3AD203B41FA5}">
                      <a16:colId xmlns:a16="http://schemas.microsoft.com/office/drawing/2014/main" val="20003"/>
                    </a:ext>
                  </a:extLst>
                </a:gridCol>
              </a:tblGrid>
              <a:tr h="240574">
                <a:tc row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1050" b="1" i="0">
                          <a:solidFill>
                            <a:srgbClr val="FFFFFF"/>
                          </a:solidFill>
                          <a:latin typeface="+mn-lt"/>
                          <a:cs typeface="Arial"/>
                        </a:rPr>
                        <a:t>Overall</a:t>
                      </a:r>
                      <a:r>
                        <a:rPr lang="en-GB" sz="1050" b="1" i="0" baseline="0">
                          <a:solidFill>
                            <a:srgbClr val="FFFFFF"/>
                          </a:solidFill>
                          <a:latin typeface="+mn-lt"/>
                          <a:cs typeface="Arial"/>
                        </a:rPr>
                        <a:t> Project RAG Status</a:t>
                      </a:r>
                      <a:endParaRPr lang="en-GB" sz="105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algn="ctr"/>
                      <a:endParaRPr lang="en-GB" sz="1800">
                        <a:solidFill>
                          <a:schemeClr val="tx1"/>
                        </a:solidFill>
                      </a:endParaRPr>
                    </a:p>
                  </a:txBody>
                  <a:tcPr marL="91435" marR="91435" marT="45718" marB="45718">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226134">
                <a:tc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050" b="1">
                          <a:solidFill>
                            <a:schemeClr val="bg1"/>
                          </a:solidFill>
                          <a:latin typeface="+mn-lt"/>
                          <a:cs typeface="Arial"/>
                        </a:rPr>
                        <a:t>Schedule</a:t>
                      </a: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mn-lt"/>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22613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Arial"/>
                          <a:cs typeface="Arial"/>
                        </a:rPr>
                        <a:t>RAG</a:t>
                      </a:r>
                      <a:r>
                        <a:rPr lang="en-GB" sz="1050" b="1" baseline="0">
                          <a:solidFill>
                            <a:schemeClr val="bg1"/>
                          </a:solidFill>
                          <a:latin typeface="Arial"/>
                          <a:cs typeface="Arial"/>
                        </a:rPr>
                        <a:t> Status</a:t>
                      </a: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105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hMerge="1">
                  <a:txBody>
                    <a:bodyPr/>
                    <a:lstStyle/>
                    <a:p>
                      <a:pPr marL="0" algn="ctr" defTabSz="457200" rtl="0" eaLnBrk="1" latinLnBrk="0" hangingPunct="1"/>
                      <a:endParaRPr lang="en-GB" sz="1050" b="1" kern="1200">
                        <a:solidFill>
                          <a:schemeClr val="bg1"/>
                        </a:solidFill>
                        <a:latin typeface="+mn-lt"/>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186062">
                <a:tc gridSpan="5">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a:solidFill>
                            <a:schemeClr val="bg1"/>
                          </a:solidFill>
                          <a:latin typeface="+mn-lt"/>
                          <a:cs typeface="Arial"/>
                        </a:rPr>
                        <a:t>                                             Status</a:t>
                      </a:r>
                      <a:r>
                        <a:rPr lang="en-GB" sz="1050" b="1" baseline="0">
                          <a:solidFill>
                            <a:schemeClr val="bg1"/>
                          </a:solidFill>
                          <a:latin typeface="+mn-lt"/>
                          <a:cs typeface="Arial"/>
                        </a:rPr>
                        <a:t> Justification</a:t>
                      </a:r>
                      <a:endParaRPr lang="en-GB">
                        <a:latin typeface="+mn-lt"/>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1482817">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050" b="1" kern="1200" baseline="0">
                          <a:solidFill>
                            <a:schemeClr val="bg1"/>
                          </a:solidFill>
                          <a:latin typeface="Arial"/>
                          <a:ea typeface="+mn-ea"/>
                          <a:cs typeface="Arial"/>
                        </a:rPr>
                        <a:t>Schedule</a:t>
                      </a:r>
                    </a:p>
                    <a:p>
                      <a:pPr algn="ct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p>
                      <a:pPr marL="0" indent="0" algn="l">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release is tracking at risk; </a:t>
                      </a:r>
                      <a:r>
                        <a:rPr lang="en-GB" sz="700" b="1" i="0" u="none" strike="noStrike" kern="1200" cap="none" normalizeH="0" baseline="0">
                          <a:ln>
                            <a:noFill/>
                          </a:ln>
                          <a:solidFill>
                            <a:srgbClr val="FFC000"/>
                          </a:solidFill>
                          <a:effectLst/>
                          <a:latin typeface="+mn-lt"/>
                          <a:ea typeface="+mn-ea"/>
                          <a:cs typeface="+mn-cs"/>
                        </a:rPr>
                        <a:t>Amber</a:t>
                      </a:r>
                      <a:r>
                        <a:rPr lang="en-GB" sz="700" b="1" i="0" u="none" strike="noStrike" kern="1200" cap="none" normalizeH="0" baseline="0">
                          <a:ln>
                            <a:noFill/>
                          </a:ln>
                          <a:solidFill>
                            <a:schemeClr val="tx1"/>
                          </a:solidFill>
                          <a:effectLst/>
                          <a:latin typeface="+mn-lt"/>
                          <a:ea typeface="+mn-ea"/>
                          <a:cs typeface="+mn-cs"/>
                        </a:rPr>
                        <a:t>, </a:t>
                      </a:r>
                      <a:r>
                        <a:rPr lang="en-GB" sz="700" b="0" i="0" u="none" strike="noStrike" kern="1200" cap="none" normalizeH="0" baseline="0">
                          <a:ln>
                            <a:noFill/>
                          </a:ln>
                          <a:solidFill>
                            <a:schemeClr val="tx1"/>
                          </a:solidFill>
                          <a:effectLst/>
                          <a:latin typeface="+mn-lt"/>
                          <a:ea typeface="+mn-ea"/>
                          <a:cs typeface="+mn-cs"/>
                        </a:rPr>
                        <a:t>Design phase continues for all three XRNs scoped for this release. </a:t>
                      </a:r>
                      <a:r>
                        <a:rPr lang="en-GB" sz="700" b="0">
                          <a:solidFill>
                            <a:schemeClr val="tx1"/>
                          </a:solidFill>
                          <a:effectLst/>
                          <a:latin typeface="+mn-lt"/>
                          <a:ea typeface="+mn-ea"/>
                          <a:cs typeface="Poppins"/>
                        </a:rPr>
                        <a:t>Build due to commence from 28</a:t>
                      </a:r>
                      <a:r>
                        <a:rPr lang="en-GB" sz="700" b="0" baseline="30000">
                          <a:solidFill>
                            <a:schemeClr val="tx1"/>
                          </a:solidFill>
                          <a:effectLst/>
                          <a:latin typeface="+mn-lt"/>
                          <a:ea typeface="+mn-ea"/>
                          <a:cs typeface="Poppins"/>
                        </a:rPr>
                        <a:t>th</a:t>
                      </a:r>
                      <a:r>
                        <a:rPr lang="en-GB" sz="700" b="0">
                          <a:solidFill>
                            <a:schemeClr val="tx1"/>
                          </a:solidFill>
                          <a:effectLst/>
                          <a:latin typeface="+mn-lt"/>
                          <a:ea typeface="+mn-ea"/>
                          <a:cs typeface="Poppins"/>
                        </a:rPr>
                        <a:t> November for 5379 and 5472 but this is at risk due to status of design. Return to green is completion of design as planned and approved detailed project plan for delivery including touch-points with DM and NDM service providers.</a:t>
                      </a:r>
                      <a:endParaRPr lang="en-GB" sz="700" b="0" i="0" u="none" strike="noStrike" kern="1200" cap="none" normalizeH="0" baseline="0">
                        <a:ln>
                          <a:noFill/>
                        </a:ln>
                        <a:solidFill>
                          <a:schemeClr val="tx1"/>
                        </a:solidFill>
                        <a:effectLst/>
                        <a:latin typeface="+mn-lt"/>
                        <a:ea typeface="+mn-ea"/>
                        <a:cs typeface="Poppins"/>
                      </a:endParaRPr>
                    </a:p>
                    <a:p>
                      <a:pPr marL="0" indent="0" algn="l">
                        <a:buFont typeface="Arial" panose="020B0604020202020204" pitchFamily="34" charset="0"/>
                        <a:buNone/>
                      </a:pPr>
                      <a:endParaRPr lang="en-US" sz="700" b="1">
                        <a:latin typeface="+mn-lt"/>
                      </a:endParaRPr>
                    </a:p>
                    <a:p>
                      <a:pPr marL="0" indent="0" algn="l">
                        <a:buFont typeface="Arial" panose="020B0604020202020204" pitchFamily="34" charset="0"/>
                        <a:buNone/>
                      </a:pPr>
                      <a:r>
                        <a:rPr lang="en-US" sz="700" b="1">
                          <a:latin typeface="+mn-lt"/>
                        </a:rPr>
                        <a:t>Progress update:</a:t>
                      </a:r>
                    </a:p>
                    <a:p>
                      <a:pPr marL="171450" indent="-171450" algn="l">
                        <a:buFont typeface="Arial" panose="020B0604020202020204" pitchFamily="34" charset="0"/>
                        <a:buChar char="•"/>
                      </a:pPr>
                      <a:r>
                        <a:rPr lang="en-US" sz="700">
                          <a:latin typeface="+mn-lt"/>
                        </a:rPr>
                        <a:t>Workshops to aide understanding of the changes, in lieu of design completion taking place</a:t>
                      </a:r>
                    </a:p>
                    <a:p>
                      <a:pPr marL="171450" indent="-171450" algn="l">
                        <a:buFont typeface="Arial" panose="020B0604020202020204" pitchFamily="34" charset="0"/>
                        <a:buChar char="•"/>
                      </a:pPr>
                      <a:r>
                        <a:rPr lang="en-US" sz="700">
                          <a:latin typeface="+mn-lt"/>
                        </a:rPr>
                        <a:t>Commenced engagement with the DM service provider for 5379</a:t>
                      </a:r>
                    </a:p>
                    <a:p>
                      <a:pPr marL="171450" indent="-171450" algn="l">
                        <a:buFont typeface="Arial" panose="020B0604020202020204" pitchFamily="34" charset="0"/>
                        <a:buChar char="•"/>
                      </a:pPr>
                      <a:r>
                        <a:rPr lang="en-US" sz="700">
                          <a:latin typeface="+mn-lt"/>
                        </a:rPr>
                        <a:t>Project in startup and initiation phase including development of detailed project plan and project artefacts</a:t>
                      </a:r>
                    </a:p>
                    <a:p>
                      <a:pPr marL="0" indent="0" algn="l">
                        <a:buFont typeface="Arial" panose="020B0604020202020204" pitchFamily="34" charset="0"/>
                        <a:buNone/>
                      </a:pPr>
                      <a:endParaRPr lang="en-US" sz="700">
                        <a:latin typeface="+mn-lt"/>
                      </a:endParaRPr>
                    </a:p>
                    <a:p>
                      <a:pPr marL="0" indent="0" algn="l">
                        <a:buFont typeface="Arial" panose="020B0604020202020204" pitchFamily="34" charset="0"/>
                        <a:buNone/>
                      </a:pPr>
                      <a:endParaRPr lang="en-US" sz="700">
                        <a:latin typeface="+mn-lt"/>
                      </a:endParaRPr>
                    </a:p>
                    <a:p>
                      <a:pPr marL="0" indent="0" algn="l">
                        <a:buNone/>
                      </a:pPr>
                      <a:r>
                        <a:rPr lang="en-GB" sz="700" b="1" i="0" u="none" strike="noStrike" kern="1200" cap="none" normalizeH="0" baseline="0">
                          <a:ln>
                            <a:noFill/>
                          </a:ln>
                          <a:solidFill>
                            <a:schemeClr val="tx1"/>
                          </a:solidFill>
                          <a:effectLst/>
                          <a:latin typeface="+mn-lt"/>
                          <a:ea typeface="+mn-ea"/>
                          <a:cs typeface="+mn-cs"/>
                        </a:rPr>
                        <a:t>Decision in December </a:t>
                      </a:r>
                      <a:r>
                        <a:rPr lang="en-GB" sz="700" b="1" i="0" u="none" strike="noStrike" kern="1200" cap="none" normalizeH="0" baseline="0" err="1">
                          <a:ln>
                            <a:noFill/>
                          </a:ln>
                          <a:solidFill>
                            <a:schemeClr val="tx1"/>
                          </a:solidFill>
                          <a:effectLst/>
                          <a:latin typeface="+mn-lt"/>
                          <a:ea typeface="+mn-ea"/>
                          <a:cs typeface="+mn-cs"/>
                        </a:rPr>
                        <a:t>ChMC</a:t>
                      </a:r>
                      <a:r>
                        <a:rPr lang="en-GB" sz="700" b="0" i="0" u="none" strike="noStrike" kern="1200" cap="none" normalizeH="0" baseline="0">
                          <a:ln>
                            <a:noFill/>
                          </a:ln>
                          <a:solidFill>
                            <a:schemeClr val="tx1"/>
                          </a:solidFill>
                          <a:effectLst/>
                          <a:latin typeface="+mn-lt"/>
                          <a:ea typeface="+mn-ea"/>
                          <a:cs typeface="+mn-cs"/>
                        </a:rPr>
                        <a:t>: None</a:t>
                      </a:r>
                      <a:endParaRPr lang="en-GB" sz="1050" b="1" baseline="0">
                        <a:solidFill>
                          <a:schemeClr val="bg1"/>
                        </a:solidFill>
                        <a:latin typeface="Arial" panose="020B0604020202020204" pitchFamily="34" charset="0"/>
                        <a:cs typeface="Arial" panose="020B0604020202020204" pitchFamily="34" charset="0"/>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indent="0" algn="l">
                        <a:buFont typeface="Arial" panose="020B0604020202020204" pitchFamily="34" charset="0"/>
                        <a:buNone/>
                      </a:pPr>
                      <a:endParaRPr lang="en-US" sz="800"/>
                    </a:p>
                    <a:p>
                      <a:pPr marL="0" indent="0" algn="l">
                        <a:buNone/>
                      </a:pPr>
                      <a:r>
                        <a:rPr lang="en-US" sz="700"/>
                        <a:t>  </a:t>
                      </a:r>
                    </a:p>
                    <a:p>
                      <a:pPr marL="0" indent="0" algn="l">
                        <a:buNone/>
                      </a:pPr>
                      <a:endParaRPr lang="en-US" sz="700"/>
                    </a:p>
                    <a:p>
                      <a:pPr marL="0" indent="0" algn="l">
                        <a:buNone/>
                      </a:pPr>
                      <a:endParaRPr lang="en-US" sz="700"/>
                    </a:p>
                    <a:p>
                      <a:pPr marL="0" indent="0" algn="l">
                        <a:buNone/>
                      </a:pPr>
                      <a:endParaRPr lang="en-US" sz="700"/>
                    </a:p>
                    <a:p>
                      <a:pPr marL="0" indent="0" algn="l">
                        <a:buNone/>
                      </a:pPr>
                      <a:endParaRPr lang="en-US" sz="7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p>
                      <a:pPr marL="0" indent="0" algn="l">
                        <a:buFont typeface="Arial" panose="020B0604020202020204" pitchFamily="34" charset="0"/>
                        <a:buNone/>
                      </a:pPr>
                      <a:endParaRPr lang="en-US" sz="800"/>
                    </a:p>
                    <a:p>
                      <a:pPr marL="171450" indent="-171450" algn="l">
                        <a:buFont typeface="Arial" panose="020B0604020202020204" pitchFamily="34" charset="0"/>
                        <a:buChar char="•"/>
                      </a:pPr>
                      <a:endParaRPr lang="en-US" sz="800"/>
                    </a:p>
                    <a:p>
                      <a:pPr marL="171450" indent="-171450" algn="l">
                        <a:buFont typeface="Arial" panose="020B0604020202020204" pitchFamily="34" charset="0"/>
                        <a:buChar char="•"/>
                      </a:pPr>
                      <a:endParaRPr lang="en-US" sz="800"/>
                    </a:p>
                    <a:p>
                      <a:pPr marL="0" indent="0" algn="l">
                        <a:buFont typeface="Arial" panose="020B0604020202020204" pitchFamily="34" charset="0"/>
                        <a:buNone/>
                      </a:pPr>
                      <a:endParaRPr lang="en-US"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15921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r>
                        <a:rPr lang="en-US" sz="700" b="0" i="0" kern="1200">
                          <a:solidFill>
                            <a:schemeClr val="tx1"/>
                          </a:solidFill>
                          <a:effectLst/>
                          <a:latin typeface="+mn-lt"/>
                          <a:ea typeface="+mn-ea"/>
                          <a:cs typeface="+mn-cs"/>
                        </a:rPr>
                        <a:t>68488 &amp; 68489: The design has not yet completed for the changes in this release, therefore the aspirational build timescales are at risk</a:t>
                      </a:r>
                    </a:p>
                    <a:p>
                      <a:r>
                        <a:rPr lang="en-US" sz="700" b="0" i="0" kern="1200">
                          <a:solidFill>
                            <a:schemeClr val="tx1"/>
                          </a:solidFill>
                          <a:effectLst/>
                          <a:latin typeface="+mn-lt"/>
                          <a:ea typeface="+mn-ea"/>
                          <a:cs typeface="+mn-cs"/>
                        </a:rPr>
                        <a:t>68126: The NDM service provider (SP) is not yet agreed, until the NDM SP is engaged and plans shared there is a risk that plans will not align to validate end to end functionality before 1</a:t>
                      </a:r>
                      <a:r>
                        <a:rPr lang="en-US" sz="700" b="0" i="0" kern="1200" baseline="30000">
                          <a:solidFill>
                            <a:schemeClr val="tx1"/>
                          </a:solidFill>
                          <a:effectLst/>
                          <a:latin typeface="+mn-lt"/>
                          <a:ea typeface="+mn-ea"/>
                          <a:cs typeface="+mn-cs"/>
                        </a:rPr>
                        <a:t>st</a:t>
                      </a:r>
                      <a:r>
                        <a:rPr lang="en-US" sz="700" b="0" i="0" kern="1200">
                          <a:solidFill>
                            <a:schemeClr val="tx1"/>
                          </a:solidFill>
                          <a:effectLst/>
                          <a:latin typeface="+mn-lt"/>
                          <a:ea typeface="+mn-ea"/>
                          <a:cs typeface="+mn-cs"/>
                        </a:rPr>
                        <a:t> April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700" b="0" i="0" kern="1200">
                          <a:solidFill>
                            <a:schemeClr val="tx1"/>
                          </a:solidFill>
                          <a:effectLst/>
                          <a:latin typeface="+mn-lt"/>
                          <a:ea typeface="+mn-ea"/>
                          <a:cs typeface="+mn-cs"/>
                        </a:rPr>
                        <a:t>68498: The DM SP is agreed, but not yet fully engaged, until the DM SP is engaged and plans shared there is a risk that plans will not align to validate end to end functionality before 1</a:t>
                      </a:r>
                      <a:r>
                        <a:rPr lang="en-US" sz="700" b="0" i="0" kern="1200" baseline="30000">
                          <a:solidFill>
                            <a:schemeClr val="tx1"/>
                          </a:solidFill>
                          <a:effectLst/>
                          <a:latin typeface="+mn-lt"/>
                          <a:ea typeface="+mn-ea"/>
                          <a:cs typeface="+mn-cs"/>
                        </a:rPr>
                        <a:t>st</a:t>
                      </a:r>
                      <a:r>
                        <a:rPr lang="en-US" sz="700" b="0" i="0" kern="1200">
                          <a:solidFill>
                            <a:schemeClr val="tx1"/>
                          </a:solidFill>
                          <a:effectLst/>
                          <a:latin typeface="+mn-lt"/>
                          <a:ea typeface="+mn-ea"/>
                          <a:cs typeface="+mn-cs"/>
                        </a:rPr>
                        <a:t> April</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55750">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105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l"/>
                      <a:r>
                        <a:rPr lang="en-US" sz="700" b="0" i="0" u="none" strike="noStrike" kern="1200" noProof="0">
                          <a:solidFill>
                            <a:schemeClr val="tx1"/>
                          </a:solidFill>
                          <a:effectLst/>
                          <a:latin typeface="Arial"/>
                        </a:rPr>
                        <a:t>Forecast to complete delivery against approved BER</a:t>
                      </a:r>
                      <a:endParaRPr lang="en-GB" sz="1050" b="1" baseline="0">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753309">
                <a:tc>
                  <a:txBody>
                    <a:bodyPr/>
                    <a:lstStyle/>
                    <a:p>
                      <a:pPr algn="ctr"/>
                      <a:r>
                        <a:rPr lang="en-GB" sz="105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rtl="0" fontAlgn="base"/>
                      <a:r>
                        <a:rPr lang="en-US" sz="700" b="1" i="0" u="none" strike="noStrike" kern="1200">
                          <a:solidFill>
                            <a:schemeClr val="tx1"/>
                          </a:solidFill>
                          <a:effectLst/>
                          <a:latin typeface="+mn-lt"/>
                          <a:ea typeface="+mn-ea"/>
                          <a:cs typeface="+mn-cs"/>
                        </a:rPr>
                        <a:t>XRN5143 - </a:t>
                      </a:r>
                      <a:r>
                        <a:rPr lang="en-US" sz="700" b="0" i="0" u="none" strike="noStrike" kern="1200">
                          <a:solidFill>
                            <a:schemeClr val="tx1"/>
                          </a:solidFill>
                          <a:effectLst/>
                          <a:latin typeface="+mn-lt"/>
                          <a:ea typeface="+mn-ea"/>
                          <a:cs typeface="+mn-cs"/>
                        </a:rPr>
                        <a:t>Transfer of NDM sampling obligations from Cadent, WWU, and NGN to the CDSP </a:t>
                      </a:r>
                    </a:p>
                    <a:p>
                      <a:pPr rtl="0" fontAlgn="base"/>
                      <a:r>
                        <a:rPr lang="en-US" sz="700" b="1" i="0" u="none" strike="noStrike" kern="1200">
                          <a:solidFill>
                            <a:schemeClr val="tx1"/>
                          </a:solidFill>
                          <a:effectLst/>
                          <a:latin typeface="+mn-lt"/>
                          <a:ea typeface="+mn-ea"/>
                          <a:cs typeface="+mn-cs"/>
                        </a:rPr>
                        <a:t>XRN5379 - </a:t>
                      </a:r>
                      <a:r>
                        <a:rPr lang="en-US" sz="700" b="0" i="0" u="none" strike="noStrike" kern="1200">
                          <a:solidFill>
                            <a:schemeClr val="tx1"/>
                          </a:solidFill>
                          <a:effectLst/>
                          <a:latin typeface="+mn-lt"/>
                          <a:ea typeface="+mn-ea"/>
                          <a:cs typeface="+mn-cs"/>
                        </a:rPr>
                        <a:t>Class 1 Read Service Procurement Exercise (Modification 0710)</a:t>
                      </a:r>
                    </a:p>
                    <a:p>
                      <a:pPr rtl="0" fontAlgn="base"/>
                      <a:r>
                        <a:rPr lang="en-US" sz="700" b="1" i="0" u="none" strike="noStrike" kern="1200">
                          <a:solidFill>
                            <a:schemeClr val="tx1"/>
                          </a:solidFill>
                          <a:effectLst/>
                          <a:latin typeface="+mn-lt"/>
                          <a:ea typeface="+mn-ea"/>
                          <a:cs typeface="+mn-cs"/>
                        </a:rPr>
                        <a:t>XRN5472 - </a:t>
                      </a:r>
                      <a:r>
                        <a:rPr lang="en-US" sz="700" b="0" i="0" u="none" strike="noStrike" kern="1200">
                          <a:solidFill>
                            <a:schemeClr val="tx1"/>
                          </a:solidFill>
                          <a:effectLst/>
                          <a:latin typeface="+mn-lt"/>
                          <a:ea typeface="+mn-ea"/>
                          <a:cs typeface="+mn-cs"/>
                        </a:rPr>
                        <a:t>Creation of a UK Link API to consume daily weather data for Demand Estimation processes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557044" y="-58462"/>
            <a:ext cx="8229600" cy="637580"/>
          </a:xfrm>
        </p:spPr>
        <p:txBody>
          <a:bodyPr>
            <a:normAutofit/>
          </a:bodyPr>
          <a:lstStyle/>
          <a:p>
            <a:r>
              <a:rPr lang="en-GB" sz="1600">
                <a:latin typeface="Arial"/>
                <a:cs typeface="Arial"/>
              </a:rPr>
              <a:t>XRN5575 – March 23 Adhoc Release - Status Update</a:t>
            </a:r>
          </a:p>
        </p:txBody>
      </p:sp>
      <p:sp>
        <p:nvSpPr>
          <p:cNvPr id="3" name="TextBox 2">
            <a:extLst>
              <a:ext uri="{FF2B5EF4-FFF2-40B4-BE49-F238E27FC236}">
                <a16:creationId xmlns:a16="http://schemas.microsoft.com/office/drawing/2014/main" id="{84CF33AE-F5D0-4DB5-A281-A025ECF07D2B}"/>
              </a:ext>
            </a:extLst>
          </p:cNvPr>
          <p:cNvSpPr txBox="1"/>
          <p:nvPr/>
        </p:nvSpPr>
        <p:spPr>
          <a:xfrm>
            <a:off x="0" y="4977629"/>
            <a:ext cx="1715534" cy="200055"/>
          </a:xfrm>
          <a:prstGeom prst="rect">
            <a:avLst/>
          </a:prstGeom>
          <a:noFill/>
        </p:spPr>
        <p:txBody>
          <a:bodyPr wrap="none" lIns="91440" tIns="45720" rIns="91440" bIns="45720" rtlCol="0" anchor="t">
            <a:spAutoFit/>
          </a:bodyPr>
          <a:lstStyle/>
          <a:p>
            <a:r>
              <a:rPr lang="en-GB" sz="700"/>
              <a:t>Slide updated on 24th November 2022</a:t>
            </a:r>
            <a:endParaRPr lang="en-GB"/>
          </a:p>
        </p:txBody>
      </p:sp>
      <p:grpSp>
        <p:nvGrpSpPr>
          <p:cNvPr id="21" name="Group 20">
            <a:extLst>
              <a:ext uri="{FF2B5EF4-FFF2-40B4-BE49-F238E27FC236}">
                <a16:creationId xmlns:a16="http://schemas.microsoft.com/office/drawing/2014/main" id="{7F69C754-A2B7-42E7-A95D-34326B9ADA63}"/>
              </a:ext>
            </a:extLst>
          </p:cNvPr>
          <p:cNvGrpSpPr/>
          <p:nvPr/>
        </p:nvGrpSpPr>
        <p:grpSpPr>
          <a:xfrm>
            <a:off x="4795522" y="2687639"/>
            <a:ext cx="2861652" cy="200055"/>
            <a:chOff x="4309575" y="3517379"/>
            <a:chExt cx="2861652" cy="200055"/>
          </a:xfrm>
        </p:grpSpPr>
        <p:grpSp>
          <p:nvGrpSpPr>
            <p:cNvPr id="6" name="Group 5">
              <a:extLst>
                <a:ext uri="{FF2B5EF4-FFF2-40B4-BE49-F238E27FC236}">
                  <a16:creationId xmlns:a16="http://schemas.microsoft.com/office/drawing/2014/main" id="{C00F5C7A-7DE9-4E56-920B-E5E147C6EBD4}"/>
                </a:ext>
              </a:extLst>
            </p:cNvPr>
            <p:cNvGrpSpPr/>
            <p:nvPr/>
          </p:nvGrpSpPr>
          <p:grpSpPr>
            <a:xfrm>
              <a:off x="4309575" y="3517379"/>
              <a:ext cx="741910" cy="200055"/>
              <a:chOff x="4089862" y="3477140"/>
              <a:chExt cx="741910" cy="200055"/>
            </a:xfrm>
          </p:grpSpPr>
          <p:sp>
            <p:nvSpPr>
              <p:cNvPr id="7" name="Oval 6">
                <a:extLst>
                  <a:ext uri="{FF2B5EF4-FFF2-40B4-BE49-F238E27FC236}">
                    <a16:creationId xmlns:a16="http://schemas.microsoft.com/office/drawing/2014/main" id="{891FDCCB-752F-418A-A9D0-310AC089410C}"/>
                  </a:ext>
                </a:extLst>
              </p:cNvPr>
              <p:cNvSpPr/>
              <p:nvPr/>
            </p:nvSpPr>
            <p:spPr>
              <a:xfrm>
                <a:off x="4089862" y="3562003"/>
                <a:ext cx="54033" cy="45719"/>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8" name="TextBox 7">
                <a:extLst>
                  <a:ext uri="{FF2B5EF4-FFF2-40B4-BE49-F238E27FC236}">
                    <a16:creationId xmlns:a16="http://schemas.microsoft.com/office/drawing/2014/main" id="{D10FF982-1EC8-4484-862D-7340064BDED9}"/>
                  </a:ext>
                </a:extLst>
              </p:cNvPr>
              <p:cNvSpPr txBox="1"/>
              <p:nvPr/>
            </p:nvSpPr>
            <p:spPr>
              <a:xfrm>
                <a:off x="4116878" y="3477140"/>
                <a:ext cx="714894" cy="200055"/>
              </a:xfrm>
              <a:prstGeom prst="rect">
                <a:avLst/>
              </a:prstGeom>
              <a:noFill/>
            </p:spPr>
            <p:txBody>
              <a:bodyPr wrap="square" rtlCol="0">
                <a:spAutoFit/>
              </a:bodyPr>
              <a:lstStyle/>
              <a:p>
                <a:r>
                  <a:rPr lang="en-GB" sz="700"/>
                  <a:t>Complete</a:t>
                </a:r>
              </a:p>
            </p:txBody>
          </p:sp>
        </p:grpSp>
        <p:grpSp>
          <p:nvGrpSpPr>
            <p:cNvPr id="9" name="Group 8">
              <a:extLst>
                <a:ext uri="{FF2B5EF4-FFF2-40B4-BE49-F238E27FC236}">
                  <a16:creationId xmlns:a16="http://schemas.microsoft.com/office/drawing/2014/main" id="{4EC52DCE-2008-4732-9AA5-A47EAAD5CBDF}"/>
                </a:ext>
              </a:extLst>
            </p:cNvPr>
            <p:cNvGrpSpPr/>
            <p:nvPr/>
          </p:nvGrpSpPr>
          <p:grpSpPr>
            <a:xfrm>
              <a:off x="5080579" y="3517379"/>
              <a:ext cx="741910" cy="200055"/>
              <a:chOff x="4089862" y="3477140"/>
              <a:chExt cx="741910" cy="200055"/>
            </a:xfrm>
          </p:grpSpPr>
          <p:sp>
            <p:nvSpPr>
              <p:cNvPr id="10" name="Oval 9">
                <a:extLst>
                  <a:ext uri="{FF2B5EF4-FFF2-40B4-BE49-F238E27FC236}">
                    <a16:creationId xmlns:a16="http://schemas.microsoft.com/office/drawing/2014/main" id="{42C43FFD-9FF3-4EF1-B48C-F3F52EAB4D74}"/>
                  </a:ext>
                </a:extLst>
              </p:cNvPr>
              <p:cNvSpPr/>
              <p:nvPr/>
            </p:nvSpPr>
            <p:spPr>
              <a:xfrm>
                <a:off x="4089862" y="3562003"/>
                <a:ext cx="54033" cy="45719"/>
              </a:xfrm>
              <a:prstGeom prst="ellipse">
                <a:avLst/>
              </a:prstGeom>
              <a:solidFill>
                <a:srgbClr val="92D050"/>
              </a:solidFill>
              <a:ln>
                <a:solidFill>
                  <a:srgbClr val="9CCB3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1" name="TextBox 10">
                <a:extLst>
                  <a:ext uri="{FF2B5EF4-FFF2-40B4-BE49-F238E27FC236}">
                    <a16:creationId xmlns:a16="http://schemas.microsoft.com/office/drawing/2014/main" id="{C11F1660-03A9-4421-90E7-6B9A8D68AEE8}"/>
                  </a:ext>
                </a:extLst>
              </p:cNvPr>
              <p:cNvSpPr txBox="1"/>
              <p:nvPr/>
            </p:nvSpPr>
            <p:spPr>
              <a:xfrm>
                <a:off x="4116878" y="3477140"/>
                <a:ext cx="714894" cy="200055"/>
              </a:xfrm>
              <a:prstGeom prst="rect">
                <a:avLst/>
              </a:prstGeom>
              <a:noFill/>
            </p:spPr>
            <p:txBody>
              <a:bodyPr wrap="square" rtlCol="0">
                <a:spAutoFit/>
              </a:bodyPr>
              <a:lstStyle/>
              <a:p>
                <a:r>
                  <a:rPr lang="en-GB" sz="700"/>
                  <a:t>On Track</a:t>
                </a:r>
              </a:p>
            </p:txBody>
          </p:sp>
        </p:grpSp>
        <p:grpSp>
          <p:nvGrpSpPr>
            <p:cNvPr id="12" name="Group 11">
              <a:extLst>
                <a:ext uri="{FF2B5EF4-FFF2-40B4-BE49-F238E27FC236}">
                  <a16:creationId xmlns:a16="http://schemas.microsoft.com/office/drawing/2014/main" id="{1CBDC873-8ACE-4B55-84C1-36CCD1380D6D}"/>
                </a:ext>
              </a:extLst>
            </p:cNvPr>
            <p:cNvGrpSpPr/>
            <p:nvPr/>
          </p:nvGrpSpPr>
          <p:grpSpPr>
            <a:xfrm>
              <a:off x="5795473" y="3517379"/>
              <a:ext cx="741910" cy="200055"/>
              <a:chOff x="4089862" y="3477140"/>
              <a:chExt cx="741910" cy="200055"/>
            </a:xfrm>
          </p:grpSpPr>
          <p:sp>
            <p:nvSpPr>
              <p:cNvPr id="13" name="Oval 12">
                <a:extLst>
                  <a:ext uri="{FF2B5EF4-FFF2-40B4-BE49-F238E27FC236}">
                    <a16:creationId xmlns:a16="http://schemas.microsoft.com/office/drawing/2014/main" id="{19A3E629-54CF-4D8C-97CB-B2D239AF49B7}"/>
                  </a:ext>
                </a:extLst>
              </p:cNvPr>
              <p:cNvSpPr/>
              <p:nvPr/>
            </p:nvSpPr>
            <p:spPr>
              <a:xfrm>
                <a:off x="4089862" y="3562003"/>
                <a:ext cx="54033" cy="45719"/>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4" name="TextBox 13">
                <a:extLst>
                  <a:ext uri="{FF2B5EF4-FFF2-40B4-BE49-F238E27FC236}">
                    <a16:creationId xmlns:a16="http://schemas.microsoft.com/office/drawing/2014/main" id="{586036A5-BDBE-46A6-A94B-1D2E719FA5F1}"/>
                  </a:ext>
                </a:extLst>
              </p:cNvPr>
              <p:cNvSpPr txBox="1"/>
              <p:nvPr/>
            </p:nvSpPr>
            <p:spPr>
              <a:xfrm>
                <a:off x="4116878" y="3477140"/>
                <a:ext cx="714894" cy="200055"/>
              </a:xfrm>
              <a:prstGeom prst="rect">
                <a:avLst/>
              </a:prstGeom>
              <a:noFill/>
            </p:spPr>
            <p:txBody>
              <a:bodyPr wrap="square" rtlCol="0">
                <a:spAutoFit/>
              </a:bodyPr>
              <a:lstStyle/>
              <a:p>
                <a:r>
                  <a:rPr lang="en-GB" sz="700"/>
                  <a:t>At Risk</a:t>
                </a:r>
              </a:p>
            </p:txBody>
          </p:sp>
        </p:grpSp>
        <p:grpSp>
          <p:nvGrpSpPr>
            <p:cNvPr id="15" name="Group 14">
              <a:extLst>
                <a:ext uri="{FF2B5EF4-FFF2-40B4-BE49-F238E27FC236}">
                  <a16:creationId xmlns:a16="http://schemas.microsoft.com/office/drawing/2014/main" id="{5B859870-D5CA-454D-8299-952E351E1D55}"/>
                </a:ext>
              </a:extLst>
            </p:cNvPr>
            <p:cNvGrpSpPr/>
            <p:nvPr/>
          </p:nvGrpSpPr>
          <p:grpSpPr>
            <a:xfrm>
              <a:off x="6429317" y="3517379"/>
              <a:ext cx="741910" cy="200055"/>
              <a:chOff x="4089862" y="3477140"/>
              <a:chExt cx="741910" cy="200055"/>
            </a:xfrm>
          </p:grpSpPr>
          <p:sp>
            <p:nvSpPr>
              <p:cNvPr id="16" name="Oval 15">
                <a:extLst>
                  <a:ext uri="{FF2B5EF4-FFF2-40B4-BE49-F238E27FC236}">
                    <a16:creationId xmlns:a16="http://schemas.microsoft.com/office/drawing/2014/main" id="{95DF9D2D-2684-4464-B881-A3FC48AD853F}"/>
                  </a:ext>
                </a:extLst>
              </p:cNvPr>
              <p:cNvSpPr/>
              <p:nvPr/>
            </p:nvSpPr>
            <p:spPr>
              <a:xfrm>
                <a:off x="4089862" y="3562003"/>
                <a:ext cx="54033" cy="45719"/>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7" name="TextBox 16">
                <a:extLst>
                  <a:ext uri="{FF2B5EF4-FFF2-40B4-BE49-F238E27FC236}">
                    <a16:creationId xmlns:a16="http://schemas.microsoft.com/office/drawing/2014/main" id="{D875BF0E-EAFE-431D-A9BE-CBF56ED4E5D5}"/>
                  </a:ext>
                </a:extLst>
              </p:cNvPr>
              <p:cNvSpPr txBox="1"/>
              <p:nvPr/>
            </p:nvSpPr>
            <p:spPr>
              <a:xfrm>
                <a:off x="4116878" y="3477140"/>
                <a:ext cx="714894" cy="200055"/>
              </a:xfrm>
              <a:prstGeom prst="rect">
                <a:avLst/>
              </a:prstGeom>
              <a:noFill/>
            </p:spPr>
            <p:txBody>
              <a:bodyPr wrap="square" rtlCol="0">
                <a:spAutoFit/>
              </a:bodyPr>
              <a:lstStyle/>
              <a:p>
                <a:r>
                  <a:rPr lang="en-GB" sz="700"/>
                  <a:t>Overdue</a:t>
                </a:r>
              </a:p>
            </p:txBody>
          </p:sp>
        </p:grpSp>
      </p:grpSp>
      <p:pic>
        <p:nvPicPr>
          <p:cNvPr id="18" name="Picture 17">
            <a:extLst>
              <a:ext uri="{FF2B5EF4-FFF2-40B4-BE49-F238E27FC236}">
                <a16:creationId xmlns:a16="http://schemas.microsoft.com/office/drawing/2014/main" id="{A2CE7EBA-667C-4D5C-A819-47D78949C3DF}"/>
              </a:ext>
            </a:extLst>
          </p:cNvPr>
          <p:cNvPicPr>
            <a:picLocks noChangeAspect="1"/>
          </p:cNvPicPr>
          <p:nvPr/>
        </p:nvPicPr>
        <p:blipFill>
          <a:blip r:embed="rId3"/>
          <a:stretch>
            <a:fillRect/>
          </a:stretch>
        </p:blipFill>
        <p:spPr>
          <a:xfrm>
            <a:off x="4397432" y="1593770"/>
            <a:ext cx="4527745" cy="956457"/>
          </a:xfrm>
          <a:prstGeom prst="rect">
            <a:avLst/>
          </a:prstGeom>
        </p:spPr>
      </p:pic>
    </p:spTree>
    <p:extLst>
      <p:ext uri="{BB962C8B-B14F-4D97-AF65-F5344CB8AC3E}">
        <p14:creationId xmlns:p14="http://schemas.microsoft.com/office/powerpoint/2010/main" val="12720806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86012"/>
            <a:ext cx="7772400" cy="1102519"/>
          </a:xfrm>
        </p:spPr>
        <p:txBody>
          <a:bodyPr/>
          <a:lstStyle/>
          <a:p>
            <a:r>
              <a:rPr lang="en-US"/>
              <a:t>XRN5231 Provision of a FWACV Service </a:t>
            </a:r>
            <a:endParaRPr lang="en-GB"/>
          </a:p>
        </p:txBody>
      </p:sp>
    </p:spTree>
    <p:extLst>
      <p:ext uri="{BB962C8B-B14F-4D97-AF65-F5344CB8AC3E}">
        <p14:creationId xmlns:p14="http://schemas.microsoft.com/office/powerpoint/2010/main" val="28602581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632937" y="33558"/>
            <a:ext cx="8229600" cy="338554"/>
          </a:xfrm>
        </p:spPr>
        <p:txBody>
          <a:bodyPr>
            <a:normAutofit/>
          </a:bodyPr>
          <a:lstStyle/>
          <a:p>
            <a:r>
              <a:rPr lang="en-GB" sz="1000">
                <a:latin typeface="Arial"/>
                <a:cs typeface="Arial"/>
              </a:rPr>
              <a:t>XRN5231 Flow Weighted Average CV</a:t>
            </a:r>
          </a:p>
        </p:txBody>
      </p:sp>
      <p:graphicFrame>
        <p:nvGraphicFramePr>
          <p:cNvPr id="23" name="Content Placeholder 3">
            <a:extLst>
              <a:ext uri="{FF2B5EF4-FFF2-40B4-BE49-F238E27FC236}">
                <a16:creationId xmlns:a16="http://schemas.microsoft.com/office/drawing/2014/main" id="{E606C19D-1D53-4565-BE7B-DF0199607E94}"/>
              </a:ext>
            </a:extLst>
          </p:cNvPr>
          <p:cNvGraphicFramePr>
            <a:graphicFrameLocks/>
          </p:cNvGraphicFramePr>
          <p:nvPr/>
        </p:nvGraphicFramePr>
        <p:xfrm>
          <a:off x="86506" y="267494"/>
          <a:ext cx="9000995" cy="4276365"/>
        </p:xfrm>
        <a:graphic>
          <a:graphicData uri="http://schemas.openxmlformats.org/drawingml/2006/table">
            <a:tbl>
              <a:tblPr firstRow="1" bandRow="1"/>
              <a:tblGrid>
                <a:gridCol w="662763">
                  <a:extLst>
                    <a:ext uri="{9D8B030D-6E8A-4147-A177-3AD203B41FA5}">
                      <a16:colId xmlns:a16="http://schemas.microsoft.com/office/drawing/2014/main" val="20000"/>
                    </a:ext>
                  </a:extLst>
                </a:gridCol>
                <a:gridCol w="710363">
                  <a:extLst>
                    <a:ext uri="{9D8B030D-6E8A-4147-A177-3AD203B41FA5}">
                      <a16:colId xmlns:a16="http://schemas.microsoft.com/office/drawing/2014/main" val="989119420"/>
                    </a:ext>
                  </a:extLst>
                </a:gridCol>
                <a:gridCol w="2565074">
                  <a:extLst>
                    <a:ext uri="{9D8B030D-6E8A-4147-A177-3AD203B41FA5}">
                      <a16:colId xmlns:a16="http://schemas.microsoft.com/office/drawing/2014/main" val="20001"/>
                    </a:ext>
                  </a:extLst>
                </a:gridCol>
                <a:gridCol w="475286">
                  <a:extLst>
                    <a:ext uri="{9D8B030D-6E8A-4147-A177-3AD203B41FA5}">
                      <a16:colId xmlns:a16="http://schemas.microsoft.com/office/drawing/2014/main" val="20002"/>
                    </a:ext>
                  </a:extLst>
                </a:gridCol>
                <a:gridCol w="2034640">
                  <a:extLst>
                    <a:ext uri="{9D8B030D-6E8A-4147-A177-3AD203B41FA5}">
                      <a16:colId xmlns:a16="http://schemas.microsoft.com/office/drawing/2014/main" val="2953417103"/>
                    </a:ext>
                  </a:extLst>
                </a:gridCol>
                <a:gridCol w="2552869">
                  <a:extLst>
                    <a:ext uri="{9D8B030D-6E8A-4147-A177-3AD203B41FA5}">
                      <a16:colId xmlns:a16="http://schemas.microsoft.com/office/drawing/2014/main" val="20003"/>
                    </a:ext>
                  </a:extLst>
                </a:gridCol>
              </a:tblGrid>
              <a:tr h="207300">
                <a:tc rowSpan="2" gridSpan="2">
                  <a:txBody>
                    <a:bodyPr/>
                    <a:lstStyle>
                      <a:lvl1pPr marL="0" algn="l" defTabSz="914400" rtl="0" eaLnBrk="1" latinLnBrk="0" hangingPunct="1">
                        <a:defRPr sz="1800" b="1" kern="1200">
                          <a:solidFill>
                            <a:schemeClr val="lt1"/>
                          </a:solidFill>
                          <a:latin typeface="Calibri"/>
                        </a:defRPr>
                      </a:lvl1pPr>
                      <a:lvl2pPr marL="457200" algn="l" defTabSz="914400" rtl="0" eaLnBrk="1" latinLnBrk="0" hangingPunct="1">
                        <a:defRPr sz="1800" b="1" kern="1200">
                          <a:solidFill>
                            <a:schemeClr val="lt1"/>
                          </a:solidFill>
                          <a:latin typeface="Calibri"/>
                        </a:defRPr>
                      </a:lvl2pPr>
                      <a:lvl3pPr marL="914400" algn="l" defTabSz="914400" rtl="0" eaLnBrk="1" latinLnBrk="0" hangingPunct="1">
                        <a:defRPr sz="1800" b="1" kern="1200">
                          <a:solidFill>
                            <a:schemeClr val="lt1"/>
                          </a:solidFill>
                          <a:latin typeface="Calibri"/>
                        </a:defRPr>
                      </a:lvl3pPr>
                      <a:lvl4pPr marL="1371600" algn="l" defTabSz="914400" rtl="0" eaLnBrk="1" latinLnBrk="0" hangingPunct="1">
                        <a:defRPr sz="1800" b="1" kern="1200">
                          <a:solidFill>
                            <a:schemeClr val="lt1"/>
                          </a:solidFill>
                          <a:latin typeface="Calibri"/>
                        </a:defRPr>
                      </a:lvl4pPr>
                      <a:lvl5pPr marL="1828800" algn="l" defTabSz="914400" rtl="0" eaLnBrk="1" latinLnBrk="0" hangingPunct="1">
                        <a:defRPr sz="1800" b="1" kern="1200">
                          <a:solidFill>
                            <a:schemeClr val="lt1"/>
                          </a:solidFill>
                          <a:latin typeface="Calibri"/>
                        </a:defRPr>
                      </a:lvl5pPr>
                      <a:lvl6pPr marL="2286000" algn="l" defTabSz="914400" rtl="0" eaLnBrk="1" latinLnBrk="0" hangingPunct="1">
                        <a:defRPr sz="1800" b="1" kern="1200">
                          <a:solidFill>
                            <a:schemeClr val="lt1"/>
                          </a:solidFill>
                          <a:latin typeface="Calibri"/>
                        </a:defRPr>
                      </a:lvl6pPr>
                      <a:lvl7pPr marL="2743200" algn="l" defTabSz="914400" rtl="0" eaLnBrk="1" latinLnBrk="0" hangingPunct="1">
                        <a:defRPr sz="1800" b="1" kern="1200">
                          <a:solidFill>
                            <a:schemeClr val="lt1"/>
                          </a:solidFill>
                          <a:latin typeface="Calibri"/>
                        </a:defRPr>
                      </a:lvl7pPr>
                      <a:lvl8pPr marL="3200400" algn="l" defTabSz="914400" rtl="0" eaLnBrk="1" latinLnBrk="0" hangingPunct="1">
                        <a:defRPr sz="1800" b="1" kern="1200">
                          <a:solidFill>
                            <a:schemeClr val="lt1"/>
                          </a:solidFill>
                          <a:latin typeface="Calibri"/>
                        </a:defRPr>
                      </a:lvl8pPr>
                      <a:lvl9pPr marL="3657600" algn="l" defTabSz="914400" rtl="0" eaLnBrk="1" latinLnBrk="0" hangingPunct="1">
                        <a:defRPr sz="1800" b="1" kern="1200">
                          <a:solidFill>
                            <a:schemeClr val="lt1"/>
                          </a:solidFill>
                          <a:latin typeface="Calibri"/>
                        </a:defRPr>
                      </a:lvl9pPr>
                    </a:lstStyle>
                    <a:p>
                      <a:pPr algn="ctr"/>
                      <a:r>
                        <a:rPr lang="en-GB" sz="800" kern="1200" baseline="0">
                          <a:solidFill>
                            <a:schemeClr val="bg1"/>
                          </a:solidFill>
                          <a:latin typeface="Arial"/>
                          <a:ea typeface="+mn-ea"/>
                          <a:cs typeface="Arial"/>
                        </a:rPr>
                        <a:t>December 2022</a:t>
                      </a:r>
                    </a:p>
                    <a:p>
                      <a:pPr algn="ctr"/>
                      <a:r>
                        <a:rPr lang="en-GB" sz="800" kern="1200" baseline="0">
                          <a:solidFill>
                            <a:schemeClr val="bg1"/>
                          </a:solidFill>
                          <a:latin typeface="Arial"/>
                          <a:ea typeface="+mn-ea"/>
                          <a:cs typeface="Arial"/>
                        </a:rPr>
                        <a:t>ChMC Dashboard</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rowSpan="2" hMerge="1">
                  <a:txBody>
                    <a:bodyPr/>
                    <a:lstStyle/>
                    <a:p>
                      <a:pPr algn="ctr"/>
                      <a:endParaRPr lang="en-GB" sz="800" kern="1200" baseline="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4">
                  <a:txBody>
                    <a:bodyPr/>
                    <a:lstStyle/>
                    <a:p>
                      <a:pPr algn="ctr"/>
                      <a:r>
                        <a:rPr lang="en-GB" sz="800" b="1" i="0">
                          <a:solidFill>
                            <a:srgbClr val="FFFFFF"/>
                          </a:solidFill>
                          <a:latin typeface="Arial"/>
                          <a:cs typeface="Arial"/>
                        </a:rPr>
                        <a:t>Overall</a:t>
                      </a:r>
                      <a:r>
                        <a:rPr lang="en-GB" sz="800" b="1" i="0" baseline="0">
                          <a:solidFill>
                            <a:srgbClr val="FFFFFF"/>
                          </a:solidFill>
                          <a:latin typeface="Arial"/>
                          <a:cs typeface="Arial"/>
                        </a:rPr>
                        <a:t> Project RAG Status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algn="ctr"/>
                      <a:endParaRPr lang="en-GB" sz="1800">
                        <a:solidFill>
                          <a:schemeClr val="tx1"/>
                        </a:solidFill>
                      </a:endParaRPr>
                    </a:p>
                  </a:txBody>
                  <a:tcPr marL="91435" marR="91435"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tc hMerge="1">
                  <a:txBody>
                    <a:bodyPr/>
                    <a:lstStyle/>
                    <a:p>
                      <a:endParaRPr lang="en-GB"/>
                    </a:p>
                  </a:txBody>
                  <a:tcPr/>
                </a:tc>
                <a:tc hMerge="1">
                  <a:txBody>
                    <a:bodyPr/>
                    <a:lstStyle/>
                    <a:p>
                      <a:pPr algn="ctr"/>
                      <a:endParaRPr lang="en-GB" sz="1600">
                        <a:solidFill>
                          <a:schemeClr val="tx1"/>
                        </a:solidFill>
                      </a:endParaRPr>
                    </a:p>
                  </a:txBody>
                  <a:tcPr marL="91435" marR="91435" marT="45724" marB="45724">
                    <a:lnL w="12700" cap="flat" cmpd="sng" algn="ctr">
                      <a:solidFill>
                        <a:sysClr val="windowText" lastClr="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40000"/>
                        <a:lumOff val="60000"/>
                      </a:schemeClr>
                    </a:solidFill>
                  </a:tcPr>
                </a:tc>
                <a:extLst>
                  <a:ext uri="{0D108BD9-81ED-4DB2-BD59-A6C34878D82A}">
                    <a16:rowId xmlns:a16="http://schemas.microsoft.com/office/drawing/2014/main" val="10000"/>
                  </a:ext>
                </a:extLst>
              </a:tr>
              <a:tr h="185806">
                <a:tc gridSpan="2" vMerge="1">
                  <a:txBody>
                    <a:bodyPr/>
                    <a:lstStyle/>
                    <a:p>
                      <a:pPr algn="ctr"/>
                      <a:endParaRPr lang="en-GB" sz="1800"/>
                    </a:p>
                  </a:txBody>
                  <a:tcPr marL="91426" marR="91426" marT="45682" marB="4568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vMerge="1">
                  <a:txBody>
                    <a:bodyPr/>
                    <a:lstStyle/>
                    <a:p>
                      <a:endParaRPr lang="en-GB"/>
                    </a:p>
                  </a:txBody>
                  <a:tcPr/>
                </a:tc>
                <a:tc>
                  <a:txBody>
                    <a:bodyPr/>
                    <a:lstStyle/>
                    <a:p>
                      <a:pPr algn="ctr"/>
                      <a:r>
                        <a:rPr lang="en-GB" sz="800" b="1">
                          <a:solidFill>
                            <a:schemeClr val="bg1"/>
                          </a:solidFill>
                          <a:latin typeface="Arial"/>
                          <a:cs typeface="Arial"/>
                        </a:rPr>
                        <a:t>Schedule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105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1"/>
                  </a:ext>
                </a:extLst>
              </a:tr>
              <a:tr h="185806">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a:solidFill>
                            <a:schemeClr val="bg1"/>
                          </a:solidFill>
                          <a:latin typeface="Arial"/>
                          <a:cs typeface="Arial"/>
                        </a:rPr>
                        <a:t>RAG</a:t>
                      </a:r>
                      <a:r>
                        <a:rPr lang="en-GB" sz="800" b="1" baseline="0">
                          <a:solidFill>
                            <a:schemeClr val="bg1"/>
                          </a:solidFill>
                          <a:latin typeface="Arial"/>
                          <a:cs typeface="Arial"/>
                        </a:rPr>
                        <a:t> Status</a:t>
                      </a: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sz="800" b="1">
                        <a:solidFill>
                          <a:schemeClr val="bg1"/>
                        </a:solidFill>
                        <a:latin typeface="Arial"/>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endParaRPr lang="en-GB" sz="800" b="1">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gridSpan="2">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tc hMerge="1">
                  <a:txBody>
                    <a:bodyPr/>
                    <a:lstStyle/>
                    <a:p>
                      <a:pPr marL="0" algn="ctr" defTabSz="457200" rtl="0" eaLnBrk="1" latinLnBrk="0" hangingPunct="1"/>
                      <a:endParaRPr lang="en-GB" sz="1050" b="1" kern="1200">
                        <a:solidFill>
                          <a:schemeClr val="bg1"/>
                        </a:solidFill>
                        <a:latin typeface="Arial"/>
                        <a:ea typeface="+mn-ea"/>
                        <a:cs typeface="Aria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algn="ctr" defTabSz="457200" rtl="0" eaLnBrk="1" latinLnBrk="0" hangingPunct="1"/>
                      <a:endParaRPr lang="en-GB" sz="800" b="1" kern="1200">
                        <a:solidFill>
                          <a:schemeClr val="bg1"/>
                        </a:solidFill>
                        <a:latin typeface="Arial"/>
                        <a:ea typeface="+mn-e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0002"/>
                  </a:ext>
                </a:extLst>
              </a:tr>
              <a:tr h="200674">
                <a:tc gridSpan="6">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900" b="1">
                          <a:solidFill>
                            <a:schemeClr val="bg1"/>
                          </a:solidFill>
                          <a:latin typeface="+mn-lt"/>
                          <a:cs typeface="Arial"/>
                        </a:rPr>
                        <a:t>                                            </a:t>
                      </a:r>
                      <a:r>
                        <a:rPr lang="en-GB" sz="800" b="1">
                          <a:solidFill>
                            <a:schemeClr val="bg1"/>
                          </a:solidFill>
                          <a:latin typeface="+mn-lt"/>
                          <a:cs typeface="Arial"/>
                        </a:rPr>
                        <a:t> Status</a:t>
                      </a:r>
                      <a:r>
                        <a:rPr lang="en-GB" sz="800" b="1" baseline="0">
                          <a:solidFill>
                            <a:schemeClr val="bg1"/>
                          </a:solidFill>
                          <a:latin typeface="+mn-lt"/>
                          <a:cs typeface="Arial"/>
                        </a:rPr>
                        <a:t> Justification</a:t>
                      </a:r>
                      <a:endParaRPr lang="en-GB" sz="800"/>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algn="ctr"/>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algn="ctr"/>
                      <a:endParaRPr lang="en-GB"/>
                    </a:p>
                  </a:txBody>
                  <a:tcPr>
                    <a:solidFill>
                      <a:srgbClr val="FFC000"/>
                    </a:solidFill>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lnT w="12700" cap="flat" cmpd="sng" algn="ctr">
                      <a:solidFill>
                        <a:sysClr val="windowText" lastClr="000000"/>
                      </a:solidFill>
                      <a:prstDash val="solid"/>
                      <a:round/>
                      <a:headEnd type="none" w="med" len="med"/>
                      <a:tailEnd type="none" w="med" len="med"/>
                    </a:lnT>
                  </a:tcPr>
                </a:tc>
                <a:extLst>
                  <a:ext uri="{0D108BD9-81ED-4DB2-BD59-A6C34878D82A}">
                    <a16:rowId xmlns:a16="http://schemas.microsoft.com/office/drawing/2014/main" val="10003"/>
                  </a:ext>
                </a:extLst>
              </a:tr>
              <a:tr h="2579685">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900" b="1" kern="1200" baseline="0">
                          <a:solidFill>
                            <a:schemeClr val="bg1"/>
                          </a:solidFill>
                          <a:latin typeface="Arial"/>
                          <a:ea typeface="+mn-ea"/>
                          <a:cs typeface="Arial"/>
                        </a:rPr>
                        <a:t>Schedule</a:t>
                      </a:r>
                    </a:p>
                    <a:p>
                      <a:pPr algn="ctr"/>
                      <a:endParaRPr lang="en-GB" sz="900" b="1" baseline="0">
                        <a:solidFill>
                          <a:schemeClr val="bg1"/>
                        </a:solidFill>
                        <a:latin typeface="Arial" panose="020B0604020202020204" pitchFamily="34" charset="0"/>
                        <a:cs typeface="Arial" panose="020B0604020202020204" pitchFamily="34" charset="0"/>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00B050"/>
                          </a:solidFill>
                          <a:effectLst/>
                          <a:latin typeface="+mn-lt"/>
                          <a:ea typeface="+mn-ea"/>
                          <a:cs typeface="+mn-cs"/>
                        </a:rPr>
                        <a:t>Green</a:t>
                      </a:r>
                      <a:r>
                        <a:rPr lang="en-GB" sz="700" b="1" i="0" u="none" strike="noStrike" kern="1200" cap="none" normalizeH="0" baseline="0">
                          <a:ln>
                            <a:noFill/>
                          </a:ln>
                          <a:solidFill>
                            <a:srgbClr val="FFC000"/>
                          </a:solidFill>
                          <a:effectLst/>
                          <a:latin typeface="+mn-lt"/>
                          <a:ea typeface="+mn-ea"/>
                          <a:cs typeface="+mn-cs"/>
                        </a:rPr>
                        <a:t> </a:t>
                      </a:r>
                      <a:r>
                        <a:rPr lang="en-US" sz="700" b="0" i="0" u="none" strike="noStrike" kern="1200" cap="none" normalizeH="0" baseline="0">
                          <a:ln>
                            <a:noFill/>
                          </a:ln>
                          <a:solidFill>
                            <a:schemeClr val="tx1"/>
                          </a:solidFill>
                          <a:effectLst/>
                          <a:latin typeface="+mn-lt"/>
                          <a:ea typeface="+mn-ea"/>
                          <a:cs typeface="+mn-cs"/>
                        </a:rPr>
                        <a:t>as the FWACV service went live 1st September and monitoring and tracking of the service will continue for the remainder of PIS.</a:t>
                      </a:r>
                    </a:p>
                    <a:p>
                      <a:pPr marL="0" marR="0" lvl="0" indent="0" algn="l">
                        <a:lnSpc>
                          <a:spcPct val="100000"/>
                        </a:lnSpc>
                        <a:spcBef>
                          <a:spcPts val="0"/>
                        </a:spcBef>
                        <a:spcAft>
                          <a:spcPts val="0"/>
                        </a:spcAft>
                        <a:buClrTx/>
                        <a:buSzTx/>
                        <a:buFont typeface="Arial" panose="020B0604020202020204" pitchFamily="34" charset="0"/>
                        <a:buNone/>
                      </a:pPr>
                      <a:endParaRPr lang="en-US" sz="700" b="0" i="0" u="none" strike="noStrike" kern="1200" cap="none" normalizeH="0" baseline="0">
                        <a:ln>
                          <a:noFill/>
                        </a:ln>
                        <a:solidFill>
                          <a:schemeClr val="tx1"/>
                        </a:solidFill>
                        <a:effectLst/>
                        <a:latin typeface="+mn-lt"/>
                        <a:ea typeface="+mn-ea"/>
                        <a:cs typeface="+mn-cs"/>
                      </a:endParaRP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Cutover and Transition plan presented to Project Focus Group on 12th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BER was approved at Change Management Committee on 13th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Successfully delivered the awareness session to DN’s, positive feedback was obtained all round 27th July</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Dual Run/ Market Trials completed on 11th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Updated Design Change Pack Baselined and new version published to project stakeholders 17th August</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FWACV service went live on 1st September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PIS commenced on the 1st September and till 28</a:t>
                      </a:r>
                      <a:r>
                        <a:rPr lang="en-US" sz="700" b="0" i="0" u="none" strike="noStrike" kern="1200" cap="none" normalizeH="0" baseline="30000">
                          <a:ln>
                            <a:noFill/>
                          </a:ln>
                          <a:solidFill>
                            <a:schemeClr val="tx1"/>
                          </a:solidFill>
                          <a:effectLst/>
                          <a:latin typeface="+mn-lt"/>
                          <a:ea typeface="+mn-ea"/>
                          <a:cs typeface="+mn-cs"/>
                        </a:rPr>
                        <a:t>th</a:t>
                      </a:r>
                      <a:r>
                        <a:rPr lang="en-US" sz="700" b="0" i="0" u="none" strike="noStrike" kern="1200" cap="none" normalizeH="0" baseline="0">
                          <a:ln>
                            <a:noFill/>
                          </a:ln>
                          <a:solidFill>
                            <a:schemeClr val="tx1"/>
                          </a:solidFill>
                          <a:effectLst/>
                          <a:latin typeface="+mn-lt"/>
                          <a:ea typeface="+mn-ea"/>
                          <a:cs typeface="+mn-cs"/>
                        </a:rPr>
                        <a:t> October</a:t>
                      </a:r>
                    </a:p>
                    <a:p>
                      <a:pPr marL="171450" marR="0" lvl="0" indent="-171450" algn="l">
                        <a:lnSpc>
                          <a:spcPct val="100000"/>
                        </a:lnSpc>
                        <a:spcBef>
                          <a:spcPts val="0"/>
                        </a:spcBef>
                        <a:spcAft>
                          <a:spcPts val="0"/>
                        </a:spcAft>
                        <a:buClrTx/>
                        <a:buSzTx/>
                        <a:buFont typeface="Arial" panose="020B0604020202020204" pitchFamily="34" charset="0"/>
                        <a:buChar char="•"/>
                      </a:pPr>
                      <a:r>
                        <a:rPr lang="en-US" sz="700" b="0" i="0" u="none" strike="noStrike" kern="1200" cap="none" normalizeH="0" baseline="0">
                          <a:ln>
                            <a:noFill/>
                          </a:ln>
                          <a:solidFill>
                            <a:schemeClr val="tx1"/>
                          </a:solidFill>
                          <a:effectLst/>
                          <a:latin typeface="+mn-lt"/>
                          <a:ea typeface="+mn-ea"/>
                          <a:cs typeface="+mn-cs"/>
                        </a:rPr>
                        <a:t>Completed handover to BAU 28</a:t>
                      </a:r>
                      <a:r>
                        <a:rPr lang="en-US" sz="700" b="0" i="0" u="none" strike="noStrike" kern="1200" cap="none" normalizeH="0" baseline="30000">
                          <a:ln>
                            <a:noFill/>
                          </a:ln>
                          <a:solidFill>
                            <a:schemeClr val="tx1"/>
                          </a:solidFill>
                          <a:effectLst/>
                          <a:latin typeface="+mn-lt"/>
                          <a:ea typeface="+mn-ea"/>
                          <a:cs typeface="+mn-cs"/>
                        </a:rPr>
                        <a:t>th</a:t>
                      </a:r>
                      <a:r>
                        <a:rPr lang="en-US" sz="700" b="0" i="0" u="none" strike="noStrike" kern="1200" cap="none" normalizeH="0" baseline="0">
                          <a:ln>
                            <a:noFill/>
                          </a:ln>
                          <a:solidFill>
                            <a:schemeClr val="tx1"/>
                          </a:solidFill>
                          <a:effectLst/>
                          <a:latin typeface="+mn-lt"/>
                          <a:ea typeface="+mn-ea"/>
                          <a:cs typeface="+mn-cs"/>
                        </a:rPr>
                        <a:t> October</a:t>
                      </a:r>
                    </a:p>
                    <a:p>
                      <a:pPr marL="0" marR="0" lvl="0" indent="0" algn="l">
                        <a:lnSpc>
                          <a:spcPct val="100000"/>
                        </a:lnSpc>
                        <a:spcBef>
                          <a:spcPts val="0"/>
                        </a:spcBef>
                        <a:spcAft>
                          <a:spcPts val="0"/>
                        </a:spcAft>
                        <a:buClrTx/>
                        <a:buSzTx/>
                        <a:buFont typeface="Arial" panose="020B0604020202020204" pitchFamily="34" charset="0"/>
                        <a:buNone/>
                      </a:pPr>
                      <a:endParaRPr lang="en-GB" sz="700" b="0" i="0" u="none" strike="noStrike" kern="1200" cap="none" normalizeH="0" baseline="0">
                        <a:ln>
                          <a:noFill/>
                        </a:ln>
                        <a:solidFill>
                          <a:schemeClr val="tx1"/>
                        </a:solidFill>
                        <a:effectLs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Commence Closedown activities and documentation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noProof="0">
                          <a:ln>
                            <a:noFill/>
                          </a:ln>
                          <a:effectLst/>
                          <a:highlight>
                            <a:srgbClr val="FFFFFF"/>
                          </a:highlight>
                        </a:rPr>
                        <a:t>The CP for FWACV 2 was presented at last month's CHMC, scope and requirements will now be progressed with the DNs</a:t>
                      </a:r>
                      <a:endParaRPr lang="en-GB" sz="700" b="0" i="0" u="none" strike="noStrike" kern="1200" cap="none" normalizeH="0" baseline="0">
                        <a:ln>
                          <a:noFill/>
                        </a:ln>
                        <a:solidFill>
                          <a:schemeClr val="tx1"/>
                        </a:solidFill>
                        <a:effectLst/>
                        <a:highlight>
                          <a:srgbClr val="FFFFFF"/>
                        </a:highlight>
                        <a:latin typeface="+mn-lt"/>
                        <a:ea typeface="+mn-ea"/>
                        <a:cs typeface="+mn-cs"/>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l">
                        <a:lnSpc>
                          <a:spcPct val="100000"/>
                        </a:lnSpc>
                        <a:spcBef>
                          <a:spcPts val="0"/>
                        </a:spcBef>
                        <a:spcAft>
                          <a:spcPts val="0"/>
                        </a:spcAft>
                        <a:buClrTx/>
                        <a:buSzTx/>
                        <a:buFont typeface="Arial" panose="020B0604020202020204" pitchFamily="34" charset="0"/>
                        <a:buNone/>
                      </a:pPr>
                      <a:r>
                        <a:rPr lang="en-GB" sz="700" b="0" i="0" u="none" strike="noStrike" kern="1200" cap="none" normalizeH="0" baseline="0">
                          <a:ln>
                            <a:noFill/>
                          </a:ln>
                          <a:solidFill>
                            <a:schemeClr val="tx1"/>
                          </a:solidFill>
                          <a:effectLst/>
                          <a:latin typeface="+mn-lt"/>
                          <a:ea typeface="+mn-ea"/>
                          <a:cs typeface="+mn-cs"/>
                        </a:rPr>
                        <a:t>Overall RAG status is tracking at </a:t>
                      </a:r>
                      <a:r>
                        <a:rPr lang="en-GB" sz="700" b="1" i="0" u="none" strike="noStrike" kern="1200" cap="none" normalizeH="0" baseline="0">
                          <a:ln>
                            <a:noFill/>
                          </a:ln>
                          <a:solidFill>
                            <a:srgbClr val="7030A0"/>
                          </a:solidFill>
                          <a:effectLst/>
                          <a:latin typeface="+mn-lt"/>
                          <a:ea typeface="+mn-ea"/>
                          <a:cs typeface="+mn-cs"/>
                        </a:rPr>
                        <a:t>Purple</a:t>
                      </a:r>
                      <a:r>
                        <a:rPr lang="en-GB" sz="700" b="0" i="0" u="none" strike="noStrike" kern="1200" cap="none" normalizeH="0" baseline="0">
                          <a:ln>
                            <a:noFill/>
                          </a:ln>
                          <a:solidFill>
                            <a:schemeClr val="tx1"/>
                          </a:solidFill>
                          <a:effectLst/>
                          <a:latin typeface="+mn-lt"/>
                          <a:ea typeface="+mn-ea"/>
                          <a:cs typeface="+mn-cs"/>
                        </a:rPr>
                        <a:t> as project is now in re-planning phase due to the position that we will not be able to implement by 1</a:t>
                      </a:r>
                      <a:r>
                        <a:rPr lang="en-GB" sz="700" b="0" i="0" u="none" strike="noStrike" kern="1200" cap="none" normalizeH="0" baseline="30000">
                          <a:ln>
                            <a:noFill/>
                          </a:ln>
                          <a:solidFill>
                            <a:schemeClr val="tx1"/>
                          </a:solidFill>
                          <a:effectLst/>
                          <a:latin typeface="+mn-lt"/>
                          <a:ea typeface="+mn-ea"/>
                          <a:cs typeface="+mn-cs"/>
                        </a:rPr>
                        <a:t>st</a:t>
                      </a:r>
                      <a:r>
                        <a:rPr lang="en-GB" sz="700" b="0" i="0" u="none" strike="noStrike" kern="1200" cap="none" normalizeH="0" baseline="0">
                          <a:ln>
                            <a:noFill/>
                          </a:ln>
                          <a:solidFill>
                            <a:schemeClr val="tx1"/>
                          </a:solidFill>
                          <a:effectLst/>
                          <a:latin typeface="+mn-lt"/>
                          <a:ea typeface="+mn-ea"/>
                          <a:cs typeface="+mn-cs"/>
                        </a:rPr>
                        <a:t> April 22.  The project has continued with its planned activities alongside the replan.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latin typeface="+mn-lt"/>
                          <a:ea typeface="+mn-ea"/>
                          <a:cs typeface="+mn-cs"/>
                        </a:rPr>
                        <a:t>To support the re-plan activity the project is conducting a Gap Analysis exercise on the defined requirements to ensure we have a baselined position for Day 1 Implementation. An Impact Assessment will then be conducted against the change variations to support the re-plan activity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700" b="0" i="0" u="none" strike="noStrike" kern="1200" cap="none" normalizeH="0" baseline="0">
                          <a:ln>
                            <a:noFill/>
                          </a:ln>
                          <a:solidFill>
                            <a:schemeClr val="tx1"/>
                          </a:solidFill>
                          <a:effectLst/>
                          <a:highlight>
                            <a:srgbClr val="FFFFFF"/>
                          </a:highlight>
                          <a:latin typeface="+mn-lt"/>
                          <a:ea typeface="+mn-ea"/>
                          <a:cs typeface="+mn-cs"/>
                        </a:rPr>
                        <a:t>UAT execution and assurance is in progress, revised completion date to be confirmed as part of re-plan</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Dual Run Preparation continues with Connectivity Testing and Master Data Readiness. Resolution of the Master Data Issue is a significant step forward to support Dual Run Testing and Data Migration approach for cutover</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Re-planning to be completed post completion of Gap Analysis activity with the intention to agree revised plan in March and present updated BER for approval at April ChMC</a:t>
                      </a:r>
                      <a:endParaRPr lang="en-GB" sz="700" b="0" i="0" u="none" strike="noStrike" kern="1200" cap="none" normalizeH="0" baseline="0">
                        <a:ln>
                          <a:noFill/>
                        </a:ln>
                        <a:solidFill>
                          <a:schemeClr val="tx1"/>
                        </a:solidFill>
                        <a:effectLst/>
                        <a:highlight>
                          <a:srgbClr val="FFFFFF"/>
                        </a:highlight>
                        <a:latin typeface="+mn-lt"/>
                        <a:ea typeface="+mn-ea"/>
                        <a:cs typeface="+mn-cs"/>
                      </a:endParaRPr>
                    </a:p>
                    <a:p>
                      <a:pPr marL="0" marR="0" lvl="0" indent="0" algn="l">
                        <a:lnSpc>
                          <a:spcPct val="100000"/>
                        </a:lnSpc>
                        <a:spcBef>
                          <a:spcPts val="0"/>
                        </a:spcBef>
                        <a:spcAft>
                          <a:spcPts val="0"/>
                        </a:spcAft>
                        <a:buClrTx/>
                        <a:buSzTx/>
                        <a:buFont typeface="Arial" panose="020B0604020202020204" pitchFamily="34" charset="0"/>
                        <a:buNone/>
                      </a:pPr>
                      <a:r>
                        <a:rPr lang="en-GB" sz="700" b="1" i="0" u="none" strike="noStrike" kern="1200" cap="none" normalizeH="0" baseline="0">
                          <a:ln>
                            <a:noFill/>
                          </a:ln>
                          <a:solidFill>
                            <a:schemeClr val="tx1"/>
                          </a:solidFill>
                          <a:effectLst/>
                          <a:latin typeface="+mn-lt"/>
                          <a:ea typeface="+mn-ea"/>
                          <a:cs typeface="+mn-cs"/>
                        </a:rPr>
                        <a:t>Next Steps: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Finalise Gap Analysis exercise with DNs and National Grid to agree Day 1 Must Have requirements &amp; any decisions in order to meet a proposed Go Live date (Mid June 22)</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Define full re-plan based on Gap Analysis Impact Assessment and Business Readiness requirements</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latin typeface="+mn-lt"/>
                          <a:ea typeface="+mn-ea"/>
                          <a:cs typeface="+mn-cs"/>
                        </a:rPr>
                        <a:t>Target to issue revised BER from replan for approval at the April 22 ChMC</a:t>
                      </a:r>
                    </a:p>
                    <a:p>
                      <a:pPr marL="171450" marR="0" lvl="0" indent="-171450" algn="l">
                        <a:lnSpc>
                          <a:spcPct val="100000"/>
                        </a:lnSpc>
                        <a:spcBef>
                          <a:spcPts val="0"/>
                        </a:spcBef>
                        <a:spcAft>
                          <a:spcPts val="0"/>
                        </a:spcAft>
                        <a:buClrTx/>
                        <a:buSzTx/>
                        <a:buFont typeface="Arial" panose="020B0604020202020204" pitchFamily="34" charset="0"/>
                        <a:buChar char="•"/>
                      </a:pPr>
                      <a:r>
                        <a:rPr lang="en-GB" sz="700" b="0" i="0" u="none" strike="noStrike" kern="1200" cap="none" normalizeH="0" baseline="0">
                          <a:ln>
                            <a:noFill/>
                          </a:ln>
                          <a:solidFill>
                            <a:schemeClr val="tx1"/>
                          </a:solidFill>
                          <a:effectLst/>
                          <a:highlight>
                            <a:srgbClr val="FFFFFF"/>
                          </a:highlight>
                          <a:latin typeface="+mn-lt"/>
                          <a:ea typeface="+mn-ea"/>
                          <a:cs typeface="+mn-cs"/>
                        </a:rPr>
                        <a:t>Risk of FWACV Imp to CSSC is in assessment, this is deemed low risk as there is no code conflict</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1050" b="1" i="0">
                        <a:solidFill>
                          <a:srgbClr val="FF0000"/>
                        </a:solidFill>
                      </a:endParaRPr>
                    </a:p>
                    <a:p>
                      <a:endParaRPr lang="en-GB" sz="800" b="1" i="0">
                        <a:solidFill>
                          <a:srgbClr val="FF0000"/>
                        </a:solidFill>
                      </a:endParaRPr>
                    </a:p>
                    <a:p>
                      <a:endParaRPr lang="en-GB" sz="800" b="1" i="0">
                        <a:solidFill>
                          <a:srgbClr val="FF0000"/>
                        </a:solidFill>
                      </a:endParaRP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5"/>
                  </a:ext>
                </a:extLst>
              </a:tr>
              <a:tr h="413854">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Risks and Issues</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700" b="0" i="0" baseline="0">
                          <a:solidFill>
                            <a:schemeClr val="tx1"/>
                          </a:solidFill>
                          <a:effectLst/>
                          <a:highlight>
                            <a:srgbClr val="FFFFFF"/>
                          </a:highlight>
                          <a:latin typeface="+mn-lt"/>
                          <a:ea typeface="+mn-ea"/>
                          <a:cs typeface="Poppins"/>
                        </a:rPr>
                        <a:t>N/a</a:t>
                      </a:r>
                      <a:endParaRPr lang="en-GB" sz="700" b="1" baseline="0">
                        <a:solidFill>
                          <a:schemeClr val="tx1"/>
                        </a:solidFill>
                        <a:latin typeface="+mn-lt"/>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a:rPr>
                        <a:t>The dependencies for NG to provide Master data and DNs connectivity details for Dual Run/MT have not been provided as per the plan defined in the approach leading to a delay to this phase of testing</a:t>
                      </a:r>
                      <a:r>
                        <a:rPr lang="en-US" sz="700" b="0" i="0" kern="1200">
                          <a:solidFill>
                            <a:schemeClr val="tx1"/>
                          </a:solidFill>
                          <a:effectLst/>
                          <a:highlight>
                            <a:srgbClr val="FFFFFF"/>
                          </a:highlight>
                          <a:latin typeface="+mj-lt"/>
                          <a:ea typeface="+mn-ea"/>
                          <a:cs typeface="+mn-cs"/>
                        </a:rPr>
                        <a:t> </a:t>
                      </a:r>
                      <a:r>
                        <a:rPr lang="en-US" sz="700" b="1" i="0">
                          <a:solidFill>
                            <a:schemeClr val="tx1"/>
                          </a:solidFill>
                          <a:effectLst/>
                          <a:highlight>
                            <a:srgbClr val="FFFFFF"/>
                          </a:highlight>
                          <a:latin typeface="+mj-lt"/>
                          <a:ea typeface="+mn-ea"/>
                          <a:cs typeface="Poppins"/>
                        </a:rPr>
                        <a:t>Update:</a:t>
                      </a:r>
                      <a:r>
                        <a:rPr lang="en-US" sz="700" b="0" i="0">
                          <a:solidFill>
                            <a:schemeClr val="tx1"/>
                          </a:solidFill>
                          <a:effectLst/>
                          <a:highlight>
                            <a:srgbClr val="FFFFFF"/>
                          </a:highlight>
                          <a:latin typeface="+mj-lt"/>
                          <a:ea typeface="+mn-ea"/>
                          <a:cs typeface="Poppins"/>
                        </a:rPr>
                        <a:t> A plan was defined to mitigate this issue through validating and cross-checking data with National Grid and Distribution Networks (DNs). Plan is nearing completion with final checks now being completed by DNs. Issue to be closed once Data loaded to testing environment</a:t>
                      </a:r>
                    </a:p>
                    <a:p>
                      <a:pPr marL="171450" marR="0" lvl="0" indent="-171450" algn="l" defTabSz="914400" rtl="0" eaLnBrk="1" fontAlgn="auto" latinLnBrk="0" hangingPunct="1">
                        <a:lnSpc>
                          <a:spcPct val="100000"/>
                        </a:lnSpc>
                        <a:spcBef>
                          <a:spcPct val="0"/>
                        </a:spcBef>
                        <a:spcAft>
                          <a:spcPct val="0"/>
                        </a:spcAft>
                        <a:buClrTx/>
                        <a:buSzTx/>
                        <a:buFont typeface="Arial" panose="020B0604020202020204" pitchFamily="34" charset="0"/>
                        <a:buChar char="•"/>
                        <a:tabLst/>
                        <a:defRPr/>
                      </a:pPr>
                      <a:r>
                        <a:rPr lang="en-US" sz="700" b="0" i="0">
                          <a:solidFill>
                            <a:schemeClr val="tx1"/>
                          </a:solidFill>
                          <a:effectLst/>
                          <a:highlight>
                            <a:srgbClr val="FFFFFF"/>
                          </a:highlight>
                          <a:latin typeface="+mj-lt"/>
                          <a:ea typeface="+mn-ea"/>
                          <a:cs typeface="Poppins" panose="020B0604020202020204" charset="0"/>
                        </a:rPr>
                        <a:t>The Project is not able to meet its planned Implementation Date of 1st April due to delays to the start of Dual Run, volume of parallel activity required prior to the planned implementation and identification of gaps in the As Is and To Be processes that could lead to further changes to approved solution </a:t>
                      </a:r>
                      <a:r>
                        <a:rPr lang="en-US" sz="700" b="1" i="0">
                          <a:solidFill>
                            <a:schemeClr val="tx1"/>
                          </a:solidFill>
                          <a:effectLst/>
                          <a:highlight>
                            <a:srgbClr val="FFFFFF"/>
                          </a:highlight>
                          <a:latin typeface="+mj-lt"/>
                          <a:ea typeface="+mn-ea"/>
                          <a:cs typeface="Poppins" panose="020B0604020202020204" charset="0"/>
                        </a:rPr>
                        <a:t>Update: </a:t>
                      </a:r>
                      <a:r>
                        <a:rPr lang="en-US" sz="700" b="0" i="0">
                          <a:solidFill>
                            <a:schemeClr val="tx1"/>
                          </a:solidFill>
                          <a:effectLst/>
                          <a:highlight>
                            <a:srgbClr val="FFFFFF"/>
                          </a:highlight>
                          <a:latin typeface="+mj-lt"/>
                          <a:ea typeface="+mn-ea"/>
                          <a:cs typeface="Poppins" panose="020B0604020202020204" charset="0"/>
                        </a:rPr>
                        <a:t>The project is carrying out a re-plan activity with the priority being to complete Analysis on approved scope/processes to confirm Day 1 must have requirements. The plan and activities has been agreed with Xoserve, NG and DNs on 22/02 and the activities are tracking to plan</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6"/>
                  </a:ext>
                </a:extLst>
              </a:tr>
              <a:tr h="185806">
                <a:tc>
                  <a:txBody>
                    <a:bodyPr/>
                    <a:lstStyle>
                      <a:lvl1pPr marL="0" algn="l" defTabSz="914400" rtl="0" eaLnBrk="1" latinLnBrk="0" hangingPunct="1">
                        <a:defRPr sz="1800" kern="1200">
                          <a:solidFill>
                            <a:schemeClr val="dk1"/>
                          </a:solidFill>
                          <a:latin typeface="Calibri"/>
                        </a:defRPr>
                      </a:lvl1pPr>
                      <a:lvl2pPr marL="457200" algn="l" defTabSz="914400" rtl="0" eaLnBrk="1" latinLnBrk="0" hangingPunct="1">
                        <a:defRPr sz="1800" kern="1200">
                          <a:solidFill>
                            <a:schemeClr val="dk1"/>
                          </a:solidFill>
                          <a:latin typeface="Calibri"/>
                        </a:defRPr>
                      </a:lvl2pPr>
                      <a:lvl3pPr marL="914400" algn="l" defTabSz="914400" rtl="0" eaLnBrk="1" latinLnBrk="0" hangingPunct="1">
                        <a:defRPr sz="1800" kern="1200">
                          <a:solidFill>
                            <a:schemeClr val="dk1"/>
                          </a:solidFill>
                          <a:latin typeface="Calibri"/>
                        </a:defRPr>
                      </a:lvl3pPr>
                      <a:lvl4pPr marL="1371600" algn="l" defTabSz="914400" rtl="0" eaLnBrk="1" latinLnBrk="0" hangingPunct="1">
                        <a:defRPr sz="1800" kern="1200">
                          <a:solidFill>
                            <a:schemeClr val="dk1"/>
                          </a:solidFill>
                          <a:latin typeface="Calibri"/>
                        </a:defRPr>
                      </a:lvl4pPr>
                      <a:lvl5pPr marL="1828800" algn="l" defTabSz="914400" rtl="0" eaLnBrk="1" latinLnBrk="0" hangingPunct="1">
                        <a:defRPr sz="1800" kern="1200">
                          <a:solidFill>
                            <a:schemeClr val="dk1"/>
                          </a:solidFill>
                          <a:latin typeface="Calibri"/>
                        </a:defRPr>
                      </a:lvl5pPr>
                      <a:lvl6pPr marL="2286000" algn="l" defTabSz="914400" rtl="0" eaLnBrk="1" latinLnBrk="0" hangingPunct="1">
                        <a:defRPr sz="1800" kern="1200">
                          <a:solidFill>
                            <a:schemeClr val="dk1"/>
                          </a:solidFill>
                          <a:latin typeface="Calibri"/>
                        </a:defRPr>
                      </a:lvl6pPr>
                      <a:lvl7pPr marL="2743200" algn="l" defTabSz="914400" rtl="0" eaLnBrk="1" latinLnBrk="0" hangingPunct="1">
                        <a:defRPr sz="1800" kern="1200">
                          <a:solidFill>
                            <a:schemeClr val="dk1"/>
                          </a:solidFill>
                          <a:latin typeface="Calibri"/>
                        </a:defRPr>
                      </a:lvl7pPr>
                      <a:lvl8pPr marL="3200400" algn="l" defTabSz="914400" rtl="0" eaLnBrk="1" latinLnBrk="0" hangingPunct="1">
                        <a:defRPr sz="1800" kern="1200">
                          <a:solidFill>
                            <a:schemeClr val="dk1"/>
                          </a:solidFill>
                          <a:latin typeface="Calibri"/>
                        </a:defRPr>
                      </a:lvl8pPr>
                      <a:lvl9pPr marL="3657600" algn="l" defTabSz="914400" rtl="0" eaLnBrk="1" latinLnBrk="0" hangingPunct="1">
                        <a:defRPr sz="1800" kern="1200">
                          <a:solidFill>
                            <a:schemeClr val="dk1"/>
                          </a:solidFill>
                          <a:latin typeface="Calibri"/>
                        </a:defRPr>
                      </a:lvl9pPr>
                    </a:lstStyle>
                    <a:p>
                      <a:pPr algn="ctr"/>
                      <a:r>
                        <a:rPr lang="en-GB" sz="800" b="1" baseline="0">
                          <a:solidFill>
                            <a:schemeClr val="bg1"/>
                          </a:solidFill>
                          <a:latin typeface="Arial"/>
                          <a:cs typeface="Arial"/>
                        </a:rPr>
                        <a:t>Cost</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algn="l"/>
                      <a:r>
                        <a:rPr kumimoji="0" lang="en-US" sz="650" b="0" i="0" u="none" strike="noStrike" kern="1200" cap="none" normalizeH="0" baseline="0">
                          <a:ln>
                            <a:noFill/>
                          </a:ln>
                          <a:solidFill>
                            <a:schemeClr val="tx1"/>
                          </a:solidFill>
                          <a:effectLst/>
                          <a:latin typeface="Arial"/>
                          <a:ea typeface="Verdana"/>
                          <a:cs typeface="Arial"/>
                        </a:rPr>
                        <a:t>Forecasting costs within approved spend </a:t>
                      </a:r>
                      <a:endParaRPr lang="en-GB" sz="650" b="1"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171450" lvl="0" indent="-171450">
                        <a:buFont typeface="Arial" panose="020B0604020202020204" pitchFamily="34" charset="0"/>
                        <a:buChar char="•"/>
                      </a:pPr>
                      <a:r>
                        <a:rPr kumimoji="0" lang="en-US" sz="700" b="0" i="0" u="none" strike="noStrike" kern="1200" cap="none" normalizeH="0" baseline="0">
                          <a:ln>
                            <a:noFill/>
                          </a:ln>
                          <a:solidFill>
                            <a:schemeClr val="tx1"/>
                          </a:solidFill>
                          <a:effectLst/>
                          <a:latin typeface="Arial"/>
                          <a:ea typeface="Verdana"/>
                          <a:cs typeface="Arial"/>
                        </a:rPr>
                        <a:t>Forecast costs tracking to approved BER costs</a:t>
                      </a:r>
                      <a:r>
                        <a:rPr lang="en-US" sz="700" b="0" i="0" u="none" strike="noStrike" kern="1200" cap="none" normalizeH="0" baseline="0">
                          <a:ln>
                            <a:noFill/>
                          </a:ln>
                          <a:solidFill>
                            <a:schemeClr val="tx1"/>
                          </a:solidFill>
                          <a:effectLst/>
                          <a:latin typeface="Arial"/>
                          <a:ea typeface="Verdana"/>
                          <a:cs typeface="Arial"/>
                        </a:rPr>
                        <a:t> at present. Revised plan options will require a full cost assessment to be completed on the replan position for Day 1</a:t>
                      </a:r>
                      <a:endParaRPr kumimoji="0" lang="en-US" sz="700" b="0" i="0" u="none" strike="noStrike" kern="1200" cap="none" normalizeH="0" baseline="0">
                        <a:ln>
                          <a:noFill/>
                        </a:ln>
                        <a:solidFill>
                          <a:schemeClr val="tx1"/>
                        </a:solidFill>
                        <a:effectLst/>
                        <a:latin typeface="Arial"/>
                        <a:ea typeface="Verdana"/>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7"/>
                  </a:ext>
                </a:extLst>
              </a:tr>
              <a:tr h="298510">
                <a:tc>
                  <a:txBody>
                    <a:bodyPr/>
                    <a:lstStyle/>
                    <a:p>
                      <a:pPr algn="ctr"/>
                      <a:r>
                        <a:rPr lang="en-GB" sz="800" b="1" baseline="0">
                          <a:solidFill>
                            <a:schemeClr val="bg1"/>
                          </a:solidFill>
                          <a:latin typeface="Arial"/>
                          <a:cs typeface="Arial"/>
                        </a:rPr>
                        <a:t>Scope</a:t>
                      </a:r>
                    </a:p>
                  </a:txBody>
                  <a:tcPr marL="68570" marR="68570" marT="34262" marB="34262" anchor="ctr">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5">
                  <a:txBody>
                    <a:bodyPr/>
                    <a:lstStyle/>
                    <a:p>
                      <a:pPr lvl="0"/>
                      <a:r>
                        <a:rPr lang="en-US" sz="650" b="1" i="0" u="none" strike="noStrike" kern="1200" cap="none" normalizeH="0" baseline="0">
                          <a:ln>
                            <a:noFill/>
                          </a:ln>
                          <a:solidFill>
                            <a:schemeClr val="tx1"/>
                          </a:solidFill>
                          <a:effectLst/>
                          <a:latin typeface="+mn-lt"/>
                          <a:ea typeface="Verdana"/>
                          <a:cs typeface="Arial"/>
                        </a:rPr>
                        <a:t>XRN5231 Flow Weighted Average (CV)</a:t>
                      </a:r>
                      <a:r>
                        <a:rPr lang="en-GB" sz="650" b="1" kern="1200">
                          <a:solidFill>
                            <a:schemeClr val="tx1"/>
                          </a:solidFill>
                          <a:effectLst/>
                          <a:latin typeface="+mn-lt"/>
                          <a:ea typeface="+mn-ea"/>
                          <a:cs typeface="+mn-cs"/>
                        </a:rPr>
                        <a:t> </a:t>
                      </a:r>
                    </a:p>
                    <a:p>
                      <a:pPr lvl="0"/>
                      <a:r>
                        <a:rPr lang="en-GB" sz="650" b="1" kern="1200">
                          <a:solidFill>
                            <a:schemeClr val="tx1"/>
                          </a:solidFill>
                          <a:effectLst/>
                          <a:latin typeface="+mn-lt"/>
                          <a:ea typeface="+mn-ea"/>
                          <a:cs typeface="+mn-cs"/>
                        </a:rPr>
                        <a:t>Gemini consequential change parts A &amp; B -  </a:t>
                      </a:r>
                      <a:r>
                        <a:rPr lang="en-GB" sz="650" b="0" kern="1200">
                          <a:solidFill>
                            <a:schemeClr val="tx1"/>
                          </a:solidFill>
                          <a:effectLst/>
                          <a:latin typeface="+mn-lt"/>
                          <a:ea typeface="+mn-ea"/>
                          <a:cs typeface="+mn-cs"/>
                        </a:rPr>
                        <a:t>A - PRCMS validation/processing &amp; Part B - LDZ Stock Change and Embedded LDZ Unique Sites</a:t>
                      </a:r>
                      <a:endParaRPr lang="en-GB" sz="650" b="0" baseline="0">
                        <a:solidFill>
                          <a:schemeClr val="bg1"/>
                        </a:solidFill>
                        <a:latin typeface="Arial"/>
                        <a:cs typeface="Arial"/>
                      </a:endParaRP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r>
                        <a:rPr lang="en-US" sz="700" b="1" i="0" u="none" strike="noStrike" kern="1200" cap="none" normalizeH="0" baseline="0">
                          <a:ln>
                            <a:noFill/>
                          </a:ln>
                          <a:solidFill>
                            <a:schemeClr val="tx1"/>
                          </a:solidFill>
                          <a:effectLst/>
                          <a:latin typeface="+mn-lt"/>
                          <a:ea typeface="Verdana"/>
                          <a:cs typeface="Arial"/>
                        </a:rPr>
                        <a:t>XRN5231 Flow Weighted Average (CV)</a:t>
                      </a:r>
                      <a:r>
                        <a:rPr lang="en-GB" sz="700" kern="1200">
                          <a:solidFill>
                            <a:schemeClr val="tx1"/>
                          </a:solidFill>
                          <a:effectLst/>
                          <a:latin typeface="+mn-lt"/>
                          <a:ea typeface="+mn-ea"/>
                          <a:cs typeface="+mn-cs"/>
                        </a:rPr>
                        <a:t> </a:t>
                      </a:r>
                    </a:p>
                    <a:p>
                      <a:pPr lvl="0"/>
                      <a:r>
                        <a:rPr lang="en-GB" sz="700" kern="1200">
                          <a:solidFill>
                            <a:schemeClr val="tx1"/>
                          </a:solidFill>
                          <a:effectLst/>
                          <a:latin typeface="+mn-lt"/>
                          <a:ea typeface="+mn-ea"/>
                          <a:cs typeface="+mn-cs"/>
                        </a:rPr>
                        <a:t>Gemini consequential change part A - PRCMS validation/processing</a:t>
                      </a:r>
                    </a:p>
                    <a:p>
                      <a:pPr lvl="0"/>
                      <a:r>
                        <a:rPr lang="en-GB" sz="700" kern="1200">
                          <a:solidFill>
                            <a:schemeClr val="tx1"/>
                          </a:solidFill>
                          <a:effectLst/>
                          <a:latin typeface="+mn-lt"/>
                          <a:ea typeface="+mn-ea"/>
                          <a:cs typeface="+mn-cs"/>
                        </a:rPr>
                        <a:t>Gemini consequential change part B - LDZ Stock Change and Embedded LDZ Unique Sites</a:t>
                      </a:r>
                    </a:p>
                  </a:txBody>
                  <a:tcPr marL="68570" marR="68570" marT="34262" marB="34262">
                    <a:lnL w="12700" cap="flat" cmpd="sng" algn="ctr">
                      <a:solidFill>
                        <a:sysClr val="windowText" lastClr="000000"/>
                      </a:solidFill>
                      <a:prstDash val="solid"/>
                      <a:round/>
                      <a:headEnd type="none" w="med" len="med"/>
                      <a:tailEnd type="none" w="med" len="med"/>
                    </a:lnL>
                    <a:lnR w="12700" cap="flat" cmpd="sng" algn="ctr">
                      <a:solidFill>
                        <a:sysClr val="windowText" lastClr="000000"/>
                      </a:solidFill>
                      <a:prstDash val="solid"/>
                      <a:round/>
                      <a:headEnd type="none" w="med" len="med"/>
                      <a:tailEnd type="none" w="med" len="med"/>
                    </a:lnR>
                    <a:lnT w="12700" cap="flat" cmpd="sng" algn="ctr">
                      <a:solidFill>
                        <a:sysClr val="windowText" lastClr="000000"/>
                      </a:solid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tc hMerge="1">
                  <a:txBody>
                    <a:bodyPr/>
                    <a:lstStyle/>
                    <a:p>
                      <a:endParaRPr lang="en-GB"/>
                    </a:p>
                  </a:txBody>
                  <a:tcPr/>
                </a:tc>
                <a:tc hMerge="1">
                  <a:txBody>
                    <a:bodyPr/>
                    <a:lstStyle/>
                    <a:p>
                      <a:endParaRPr lang="en-GB"/>
                    </a:p>
                  </a:txBody>
                  <a:tcPr>
                    <a:lnL w="12700" cap="flat" cmpd="sng" algn="ctr">
                      <a:solidFill>
                        <a:sysClr val="windowText" lastClr="000000"/>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pic>
        <p:nvPicPr>
          <p:cNvPr id="6" name="Picture 5">
            <a:extLst>
              <a:ext uri="{FF2B5EF4-FFF2-40B4-BE49-F238E27FC236}">
                <a16:creationId xmlns:a16="http://schemas.microsoft.com/office/drawing/2014/main" id="{34FC8D3B-F6D2-4FB2-B761-76E0EB183053}"/>
              </a:ext>
            </a:extLst>
          </p:cNvPr>
          <p:cNvPicPr>
            <a:picLocks noChangeAspect="1"/>
          </p:cNvPicPr>
          <p:nvPr/>
        </p:nvPicPr>
        <p:blipFill rotWithShape="1">
          <a:blip r:embed="rId3"/>
          <a:srcRect r="5900"/>
          <a:stretch/>
        </p:blipFill>
        <p:spPr>
          <a:xfrm>
            <a:off x="4499992" y="1131590"/>
            <a:ext cx="4557502" cy="1872208"/>
          </a:xfrm>
          <a:prstGeom prst="rect">
            <a:avLst/>
          </a:prstGeom>
        </p:spPr>
      </p:pic>
    </p:spTree>
    <p:extLst>
      <p:ext uri="{BB962C8B-B14F-4D97-AF65-F5344CB8AC3E}">
        <p14:creationId xmlns:p14="http://schemas.microsoft.com/office/powerpoint/2010/main" val="6846856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normAutofit fontScale="90000"/>
          </a:bodyPr>
          <a:lstStyle/>
          <a:p>
            <a:pPr>
              <a:lnSpc>
                <a:spcPct val="100000"/>
              </a:lnSpc>
            </a:pPr>
            <a:r>
              <a:rPr lang="en-US">
                <a:cs typeface="Poppins Black" panose="00000A00000000000000" pitchFamily="2" charset="0"/>
              </a:rPr>
              <a:t>NG TRANSMISSION CHANGE HORIZON PLAN </a:t>
            </a:r>
            <a:br>
              <a:rPr lang="en-US">
                <a:cs typeface="Poppins Black" panose="00000A00000000000000" pitchFamily="2" charset="0"/>
              </a:rPr>
            </a:br>
            <a:r>
              <a:rPr lang="en-US" sz="2400"/>
              <a:t>0 - 2 YEARS NOV 2022 – OCT 2024</a:t>
            </a:r>
            <a:endParaRPr lang="en-GB" sz="2400"/>
          </a:p>
        </p:txBody>
      </p:sp>
      <p:sp>
        <p:nvSpPr>
          <p:cNvPr id="3" name="Subtitle 2">
            <a:extLst>
              <a:ext uri="{FF2B5EF4-FFF2-40B4-BE49-F238E27FC236}">
                <a16:creationId xmlns:a16="http://schemas.microsoft.com/office/drawing/2014/main" id="{C2F2002D-02D2-4812-BCBA-469506040EAD}"/>
              </a:ext>
            </a:extLst>
          </p:cNvPr>
          <p:cNvSpPr>
            <a:spLocks noGrp="1"/>
          </p:cNvSpPr>
          <p:nvPr>
            <p:ph type="subTitle" idx="1"/>
          </p:nvPr>
        </p:nvSpPr>
        <p:spPr>
          <a:xfrm>
            <a:off x="1371600" y="2914650"/>
            <a:ext cx="6400800" cy="665212"/>
          </a:xfrm>
        </p:spPr>
        <p:txBody>
          <a:bodyPr vert="horz" lIns="91440" tIns="45720" rIns="91440" bIns="45720" rtlCol="0" anchor="t">
            <a:normAutofit/>
          </a:bodyPr>
          <a:lstStyle/>
          <a:p>
            <a:r>
              <a:rPr lang="en-US"/>
              <a:t>NOVEMBER 2022</a:t>
            </a:r>
          </a:p>
        </p:txBody>
      </p:sp>
    </p:spTree>
    <p:extLst>
      <p:ext uri="{BB962C8B-B14F-4D97-AF65-F5344CB8AC3E}">
        <p14:creationId xmlns:p14="http://schemas.microsoft.com/office/powerpoint/2010/main" val="9457129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40099D2-B496-4865-BD41-470137A28D8B}"/>
              </a:ext>
            </a:extLst>
          </p:cNvPr>
          <p:cNvGraphicFramePr>
            <a:graphicFrameLocks noGrp="1"/>
          </p:cNvGraphicFramePr>
          <p:nvPr/>
        </p:nvGraphicFramePr>
        <p:xfrm>
          <a:off x="46994" y="515143"/>
          <a:ext cx="9073005" cy="4477116"/>
        </p:xfrm>
        <a:graphic>
          <a:graphicData uri="http://schemas.openxmlformats.org/drawingml/2006/table">
            <a:tbl>
              <a:tblPr firstRow="1" bandRow="1">
                <a:tableStyleId>{5C22544A-7EE6-4342-B048-85BDC9FD1C3A}</a:tableStyleId>
              </a:tblPr>
              <a:tblGrid>
                <a:gridCol w="941305">
                  <a:extLst>
                    <a:ext uri="{9D8B030D-6E8A-4147-A177-3AD203B41FA5}">
                      <a16:colId xmlns:a16="http://schemas.microsoft.com/office/drawing/2014/main" val="542809358"/>
                    </a:ext>
                  </a:extLst>
                </a:gridCol>
                <a:gridCol w="753337">
                  <a:extLst>
                    <a:ext uri="{9D8B030D-6E8A-4147-A177-3AD203B41FA5}">
                      <a16:colId xmlns:a16="http://schemas.microsoft.com/office/drawing/2014/main" val="4028384899"/>
                    </a:ext>
                  </a:extLst>
                </a:gridCol>
                <a:gridCol w="614061">
                  <a:extLst>
                    <a:ext uri="{9D8B030D-6E8A-4147-A177-3AD203B41FA5}">
                      <a16:colId xmlns:a16="http://schemas.microsoft.com/office/drawing/2014/main" val="2539976336"/>
                    </a:ext>
                  </a:extLst>
                </a:gridCol>
                <a:gridCol w="407494">
                  <a:extLst>
                    <a:ext uri="{9D8B030D-6E8A-4147-A177-3AD203B41FA5}">
                      <a16:colId xmlns:a16="http://schemas.microsoft.com/office/drawing/2014/main" val="766761779"/>
                    </a:ext>
                  </a:extLst>
                </a:gridCol>
                <a:gridCol w="264867">
                  <a:extLst>
                    <a:ext uri="{9D8B030D-6E8A-4147-A177-3AD203B41FA5}">
                      <a16:colId xmlns:a16="http://schemas.microsoft.com/office/drawing/2014/main" val="133251688"/>
                    </a:ext>
                  </a:extLst>
                </a:gridCol>
                <a:gridCol w="264867">
                  <a:extLst>
                    <a:ext uri="{9D8B030D-6E8A-4147-A177-3AD203B41FA5}">
                      <a16:colId xmlns:a16="http://schemas.microsoft.com/office/drawing/2014/main" val="1682284650"/>
                    </a:ext>
                  </a:extLst>
                </a:gridCol>
                <a:gridCol w="264867">
                  <a:extLst>
                    <a:ext uri="{9D8B030D-6E8A-4147-A177-3AD203B41FA5}">
                      <a16:colId xmlns:a16="http://schemas.microsoft.com/office/drawing/2014/main" val="2792573684"/>
                    </a:ext>
                  </a:extLst>
                </a:gridCol>
                <a:gridCol w="264867">
                  <a:extLst>
                    <a:ext uri="{9D8B030D-6E8A-4147-A177-3AD203B41FA5}">
                      <a16:colId xmlns:a16="http://schemas.microsoft.com/office/drawing/2014/main" val="438433282"/>
                    </a:ext>
                  </a:extLst>
                </a:gridCol>
                <a:gridCol w="264867">
                  <a:extLst>
                    <a:ext uri="{9D8B030D-6E8A-4147-A177-3AD203B41FA5}">
                      <a16:colId xmlns:a16="http://schemas.microsoft.com/office/drawing/2014/main" val="3218376023"/>
                    </a:ext>
                  </a:extLst>
                </a:gridCol>
                <a:gridCol w="264867">
                  <a:extLst>
                    <a:ext uri="{9D8B030D-6E8A-4147-A177-3AD203B41FA5}">
                      <a16:colId xmlns:a16="http://schemas.microsoft.com/office/drawing/2014/main" val="1099884066"/>
                    </a:ext>
                  </a:extLst>
                </a:gridCol>
                <a:gridCol w="264867">
                  <a:extLst>
                    <a:ext uri="{9D8B030D-6E8A-4147-A177-3AD203B41FA5}">
                      <a16:colId xmlns:a16="http://schemas.microsoft.com/office/drawing/2014/main" val="101972404"/>
                    </a:ext>
                  </a:extLst>
                </a:gridCol>
                <a:gridCol w="264867">
                  <a:extLst>
                    <a:ext uri="{9D8B030D-6E8A-4147-A177-3AD203B41FA5}">
                      <a16:colId xmlns:a16="http://schemas.microsoft.com/office/drawing/2014/main" val="3116105998"/>
                    </a:ext>
                  </a:extLst>
                </a:gridCol>
                <a:gridCol w="264867">
                  <a:extLst>
                    <a:ext uri="{9D8B030D-6E8A-4147-A177-3AD203B41FA5}">
                      <a16:colId xmlns:a16="http://schemas.microsoft.com/office/drawing/2014/main" val="1298517402"/>
                    </a:ext>
                  </a:extLst>
                </a:gridCol>
                <a:gridCol w="264867">
                  <a:extLst>
                    <a:ext uri="{9D8B030D-6E8A-4147-A177-3AD203B41FA5}">
                      <a16:colId xmlns:a16="http://schemas.microsoft.com/office/drawing/2014/main" val="4197062541"/>
                    </a:ext>
                  </a:extLst>
                </a:gridCol>
                <a:gridCol w="264867">
                  <a:extLst>
                    <a:ext uri="{9D8B030D-6E8A-4147-A177-3AD203B41FA5}">
                      <a16:colId xmlns:a16="http://schemas.microsoft.com/office/drawing/2014/main" val="881839774"/>
                    </a:ext>
                  </a:extLst>
                </a:gridCol>
                <a:gridCol w="264867">
                  <a:extLst>
                    <a:ext uri="{9D8B030D-6E8A-4147-A177-3AD203B41FA5}">
                      <a16:colId xmlns:a16="http://schemas.microsoft.com/office/drawing/2014/main" val="3201992545"/>
                    </a:ext>
                  </a:extLst>
                </a:gridCol>
                <a:gridCol w="264867">
                  <a:extLst>
                    <a:ext uri="{9D8B030D-6E8A-4147-A177-3AD203B41FA5}">
                      <a16:colId xmlns:a16="http://schemas.microsoft.com/office/drawing/2014/main" val="772316818"/>
                    </a:ext>
                  </a:extLst>
                </a:gridCol>
                <a:gridCol w="264867">
                  <a:extLst>
                    <a:ext uri="{9D8B030D-6E8A-4147-A177-3AD203B41FA5}">
                      <a16:colId xmlns:a16="http://schemas.microsoft.com/office/drawing/2014/main" val="1510459985"/>
                    </a:ext>
                  </a:extLst>
                </a:gridCol>
                <a:gridCol w="264867">
                  <a:extLst>
                    <a:ext uri="{9D8B030D-6E8A-4147-A177-3AD203B41FA5}">
                      <a16:colId xmlns:a16="http://schemas.microsoft.com/office/drawing/2014/main" val="2788497068"/>
                    </a:ext>
                  </a:extLst>
                </a:gridCol>
                <a:gridCol w="264867">
                  <a:extLst>
                    <a:ext uri="{9D8B030D-6E8A-4147-A177-3AD203B41FA5}">
                      <a16:colId xmlns:a16="http://schemas.microsoft.com/office/drawing/2014/main" val="3337496382"/>
                    </a:ext>
                  </a:extLst>
                </a:gridCol>
                <a:gridCol w="264867">
                  <a:extLst>
                    <a:ext uri="{9D8B030D-6E8A-4147-A177-3AD203B41FA5}">
                      <a16:colId xmlns:a16="http://schemas.microsoft.com/office/drawing/2014/main" val="2966851419"/>
                    </a:ext>
                  </a:extLst>
                </a:gridCol>
                <a:gridCol w="264867">
                  <a:extLst>
                    <a:ext uri="{9D8B030D-6E8A-4147-A177-3AD203B41FA5}">
                      <a16:colId xmlns:a16="http://schemas.microsoft.com/office/drawing/2014/main" val="3827292974"/>
                    </a:ext>
                  </a:extLst>
                </a:gridCol>
                <a:gridCol w="264867">
                  <a:extLst>
                    <a:ext uri="{9D8B030D-6E8A-4147-A177-3AD203B41FA5}">
                      <a16:colId xmlns:a16="http://schemas.microsoft.com/office/drawing/2014/main" val="323130426"/>
                    </a:ext>
                  </a:extLst>
                </a:gridCol>
                <a:gridCol w="264867">
                  <a:extLst>
                    <a:ext uri="{9D8B030D-6E8A-4147-A177-3AD203B41FA5}">
                      <a16:colId xmlns:a16="http://schemas.microsoft.com/office/drawing/2014/main" val="125567043"/>
                    </a:ext>
                  </a:extLst>
                </a:gridCol>
                <a:gridCol w="264867">
                  <a:extLst>
                    <a:ext uri="{9D8B030D-6E8A-4147-A177-3AD203B41FA5}">
                      <a16:colId xmlns:a16="http://schemas.microsoft.com/office/drawing/2014/main" val="2083585492"/>
                    </a:ext>
                  </a:extLst>
                </a:gridCol>
                <a:gridCol w="264867">
                  <a:extLst>
                    <a:ext uri="{9D8B030D-6E8A-4147-A177-3AD203B41FA5}">
                      <a16:colId xmlns:a16="http://schemas.microsoft.com/office/drawing/2014/main" val="4205484910"/>
                    </a:ext>
                  </a:extLst>
                </a:gridCol>
                <a:gridCol w="264867">
                  <a:extLst>
                    <a:ext uri="{9D8B030D-6E8A-4147-A177-3AD203B41FA5}">
                      <a16:colId xmlns:a16="http://schemas.microsoft.com/office/drawing/2014/main" val="3137093587"/>
                    </a:ext>
                  </a:extLst>
                </a:gridCol>
                <a:gridCol w="264867">
                  <a:extLst>
                    <a:ext uri="{9D8B030D-6E8A-4147-A177-3AD203B41FA5}">
                      <a16:colId xmlns:a16="http://schemas.microsoft.com/office/drawing/2014/main" val="3377492555"/>
                    </a:ext>
                  </a:extLst>
                </a:gridCol>
              </a:tblGrid>
              <a:tr h="498492">
                <a:tc rowSpan="2" gridSpan="3">
                  <a:txBody>
                    <a:bodyPr/>
                    <a:lstStyle/>
                    <a:p>
                      <a:pPr algn="ctr"/>
                      <a:r>
                        <a:rPr lang="en-GB" sz="800">
                          <a:latin typeface="Arial" panose="020B0604020202020204" pitchFamily="34" charset="0"/>
                          <a:cs typeface="Arial" panose="020B0604020202020204" pitchFamily="34" charset="0"/>
                        </a:rPr>
                        <a:t>Programmes &amp; Projects </a:t>
                      </a:r>
                    </a:p>
                    <a:p>
                      <a:pPr algn="ctr"/>
                      <a:r>
                        <a:rPr lang="en-GB" sz="800">
                          <a:latin typeface="Arial" panose="020B0604020202020204" pitchFamily="34" charset="0"/>
                          <a:cs typeface="Arial" panose="020B0604020202020204" pitchFamily="34" charset="0"/>
                        </a:rPr>
                        <a:t>2022-2024</a:t>
                      </a:r>
                    </a:p>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rowSpan="2" hMerge="1">
                  <a:txBody>
                    <a:bodyPr/>
                    <a:lstStyle/>
                    <a:p>
                      <a:pPr algn="ctr"/>
                      <a:endParaRPr lang="en-GB" sz="800">
                        <a:latin typeface="+mn-lt"/>
                      </a:endParaRPr>
                    </a:p>
                  </a:txBody>
                  <a:tcPr marL="83127" marR="83127" anchor="ctr">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b="1" kern="1200">
                        <a:solidFill>
                          <a:schemeClr val="lt1"/>
                        </a:solidFill>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sz="600" b="1" kern="1200">
                        <a:solidFill>
                          <a:schemeClr val="lt1"/>
                        </a:solidFill>
                        <a:latin typeface="+mj-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sz="600" b="1" kern="1200">
                          <a:solidFill>
                            <a:schemeClr val="lt1"/>
                          </a:solidFill>
                          <a:latin typeface="+mj-lt"/>
                          <a:ea typeface="+mn-ea"/>
                          <a:cs typeface="+mn-cs"/>
                        </a:rPr>
                        <a:t>2022</a:t>
                      </a:r>
                    </a:p>
                    <a:p>
                      <a:pPr marL="0" algn="ctr" defTabSz="914400" rtl="0" eaLnBrk="1" latinLnBrk="0" hangingPunct="1"/>
                      <a:endParaRPr lang="en-GB" sz="600" b="1" kern="1200">
                        <a:solidFill>
                          <a:schemeClr val="lt1"/>
                        </a:solidFill>
                        <a:latin typeface="+mj-lt"/>
                        <a:ea typeface="+mn-ea"/>
                        <a:cs typeface="+mn-cs"/>
                      </a:endParaRPr>
                    </a:p>
                  </a:txBody>
                  <a:tcPr/>
                </a:tc>
                <a:tc gridSpan="12">
                  <a:txBody>
                    <a:bodyPr/>
                    <a:lstStyle/>
                    <a:p>
                      <a:pPr algn="ctr"/>
                      <a:r>
                        <a:rPr lang="en-GB" sz="600">
                          <a:latin typeface="+mj-lt"/>
                        </a:rPr>
                        <a:t>2023</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gridSpan="12">
                  <a:txBody>
                    <a:bodyPr/>
                    <a:lstStyle/>
                    <a:p>
                      <a:pPr algn="ctr"/>
                      <a:r>
                        <a:rPr lang="en-GB" sz="600">
                          <a:latin typeface="+mj-lt"/>
                        </a:rPr>
                        <a:t>2024</a:t>
                      </a: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pPr algn="ctr"/>
                      <a:endParaRPr lang="en-GB" sz="600">
                        <a:latin typeface="+mj-lt"/>
                      </a:endParaRPr>
                    </a:p>
                  </a:txBody>
                  <a:tcPr anchor="ct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910095581"/>
                  </a:ext>
                </a:extLst>
              </a:tr>
              <a:tr h="297996">
                <a:tc gridSpan="3" vMerge="1">
                  <a:txBody>
                    <a:bodyPr/>
                    <a:lstStyle/>
                    <a:p>
                      <a:pPr algn="ctr"/>
                      <a:endParaRPr lang="en-GB" sz="800">
                        <a:latin typeface="+mn-lt"/>
                      </a:endParaRPr>
                    </a:p>
                  </a:txBody>
                  <a:tcPr marL="83127" marR="83127" anchor="ctr">
                    <a:solidFill>
                      <a:schemeClr val="accent1">
                        <a:lumMod val="75000"/>
                      </a:schemeClr>
                    </a:solidFill>
                  </a:tcPr>
                </a:tc>
                <a:tc hMerge="1" vMerge="1">
                  <a:txBody>
                    <a:bodyPr/>
                    <a:lstStyle/>
                    <a:p>
                      <a:endParaRPr lang="en-GB"/>
                    </a:p>
                  </a:txBody>
                  <a:tcPr/>
                </a:tc>
                <a:tc hMerge="1" vMerge="1">
                  <a:txBody>
                    <a:bodyPr/>
                    <a:lstStyle/>
                    <a:p>
                      <a:endParaRPr lang="en-GB" sz="600">
                        <a:latin typeface="+mj-lt"/>
                      </a:endParaRPr>
                    </a:p>
                  </a:txBody>
                  <a:tcPr anchor="ctr"/>
                </a:tc>
                <a:tc>
                  <a:txBody>
                    <a:bodyPr/>
                    <a:lstStyle/>
                    <a:p>
                      <a:pPr algn="ctr"/>
                      <a:r>
                        <a:rPr lang="en-GB" sz="600" b="0">
                          <a:solidFill>
                            <a:schemeClr val="bg1"/>
                          </a:solidFill>
                          <a:latin typeface="+mn-lt"/>
                        </a:rPr>
                        <a:t>Dec</a:t>
                      </a:r>
                    </a:p>
                  </a:txBody>
                  <a:tcPr vert="vert270" anchor="ctr">
                    <a:solidFill>
                      <a:schemeClr val="bg1">
                        <a:lumMod val="50000"/>
                      </a:schemeClr>
                    </a:solidFill>
                  </a:tcPr>
                </a:tc>
                <a:tc>
                  <a:txBody>
                    <a:bodyPr/>
                    <a:lstStyle/>
                    <a:p>
                      <a:pPr algn="ctr"/>
                      <a:r>
                        <a:rPr lang="en-GB" sz="600" b="0">
                          <a:solidFill>
                            <a:schemeClr val="bg1"/>
                          </a:solidFill>
                          <a:latin typeface="+mn-lt"/>
                        </a:rPr>
                        <a:t>Jan </a:t>
                      </a:r>
                    </a:p>
                  </a:txBody>
                  <a:tcPr vert="vert270" anchor="ctr">
                    <a:solidFill>
                      <a:schemeClr val="bg1">
                        <a:lumMod val="65000"/>
                      </a:schemeClr>
                    </a:solidFill>
                  </a:tcPr>
                </a:tc>
                <a:tc>
                  <a:txBody>
                    <a:bodyPr/>
                    <a:lstStyle/>
                    <a:p>
                      <a:pPr algn="ctr"/>
                      <a:r>
                        <a:rPr lang="en-GB" sz="600" b="0">
                          <a:solidFill>
                            <a:schemeClr val="bg1"/>
                          </a:solidFill>
                          <a:latin typeface="+mn-lt"/>
                        </a:rPr>
                        <a:t>Feb</a:t>
                      </a:r>
                    </a:p>
                  </a:txBody>
                  <a:tcPr vert="vert270" anchor="ctr">
                    <a:solidFill>
                      <a:schemeClr val="bg1">
                        <a:lumMod val="65000"/>
                      </a:schemeClr>
                    </a:solidFill>
                  </a:tcPr>
                </a:tc>
                <a:tc>
                  <a:txBody>
                    <a:bodyPr/>
                    <a:lstStyle/>
                    <a:p>
                      <a:pPr algn="ctr"/>
                      <a:r>
                        <a:rPr lang="en-GB" sz="600" b="0">
                          <a:solidFill>
                            <a:schemeClr val="bg1"/>
                          </a:solidFill>
                          <a:latin typeface="+mn-lt"/>
                        </a:rPr>
                        <a:t>Mar</a:t>
                      </a:r>
                    </a:p>
                  </a:txBody>
                  <a:tcPr vert="vert270" anchor="ctr">
                    <a:solidFill>
                      <a:schemeClr val="bg1">
                        <a:lumMod val="65000"/>
                      </a:schemeClr>
                    </a:solidFill>
                  </a:tcPr>
                </a:tc>
                <a:tc>
                  <a:txBody>
                    <a:bodyPr/>
                    <a:lstStyle/>
                    <a:p>
                      <a:pPr algn="ctr"/>
                      <a:r>
                        <a:rPr lang="en-GB" sz="600" b="0">
                          <a:solidFill>
                            <a:schemeClr val="bg1"/>
                          </a:solidFill>
                          <a:latin typeface="+mn-lt"/>
                        </a:rPr>
                        <a:t>Apr</a:t>
                      </a:r>
                    </a:p>
                  </a:txBody>
                  <a:tcPr vert="vert270" anchor="ctr">
                    <a:solidFill>
                      <a:schemeClr val="bg1">
                        <a:lumMod val="65000"/>
                      </a:schemeClr>
                    </a:solidFill>
                  </a:tcPr>
                </a:tc>
                <a:tc>
                  <a:txBody>
                    <a:bodyPr/>
                    <a:lstStyle/>
                    <a:p>
                      <a:pPr algn="ctr"/>
                      <a:r>
                        <a:rPr lang="en-GB" sz="600" b="0">
                          <a:solidFill>
                            <a:schemeClr val="bg1"/>
                          </a:solidFill>
                          <a:latin typeface="+mn-lt"/>
                        </a:rPr>
                        <a:t>May</a:t>
                      </a:r>
                    </a:p>
                  </a:txBody>
                  <a:tcPr vert="vert270" anchor="ctr">
                    <a:solidFill>
                      <a:schemeClr val="bg1">
                        <a:lumMod val="65000"/>
                      </a:schemeClr>
                    </a:solidFill>
                  </a:tcPr>
                </a:tc>
                <a:tc>
                  <a:txBody>
                    <a:bodyPr/>
                    <a:lstStyle/>
                    <a:p>
                      <a:pPr algn="ctr"/>
                      <a:r>
                        <a:rPr lang="en-GB" sz="600" b="0">
                          <a:solidFill>
                            <a:schemeClr val="bg1"/>
                          </a:solidFill>
                          <a:latin typeface="+mn-lt"/>
                        </a:rPr>
                        <a:t>Jun</a:t>
                      </a:r>
                    </a:p>
                  </a:txBody>
                  <a:tcPr vert="vert270" anchor="ctr">
                    <a:solidFill>
                      <a:schemeClr val="bg1">
                        <a:lumMod val="65000"/>
                      </a:schemeClr>
                    </a:solidFill>
                  </a:tcPr>
                </a:tc>
                <a:tc>
                  <a:txBody>
                    <a:bodyPr/>
                    <a:lstStyle/>
                    <a:p>
                      <a:pPr algn="ctr"/>
                      <a:r>
                        <a:rPr lang="en-GB" sz="600" b="0">
                          <a:solidFill>
                            <a:schemeClr val="bg1"/>
                          </a:solidFill>
                          <a:latin typeface="+mn-lt"/>
                        </a:rPr>
                        <a:t>Jul</a:t>
                      </a:r>
                    </a:p>
                  </a:txBody>
                  <a:tcPr vert="vert270" anchor="ctr">
                    <a:solidFill>
                      <a:schemeClr val="bg1">
                        <a:lumMod val="65000"/>
                      </a:schemeClr>
                    </a:solidFill>
                  </a:tcPr>
                </a:tc>
                <a:tc>
                  <a:txBody>
                    <a:bodyPr/>
                    <a:lstStyle/>
                    <a:p>
                      <a:pPr algn="ctr"/>
                      <a:r>
                        <a:rPr lang="en-GB" sz="600" b="0">
                          <a:solidFill>
                            <a:schemeClr val="bg1"/>
                          </a:solidFill>
                          <a:latin typeface="+mn-lt"/>
                        </a:rPr>
                        <a:t>Aug</a:t>
                      </a:r>
                    </a:p>
                  </a:txBody>
                  <a:tcPr vert="vert270" anchor="ctr">
                    <a:solidFill>
                      <a:schemeClr val="bg1">
                        <a:lumMod val="65000"/>
                      </a:schemeClr>
                    </a:solidFill>
                  </a:tcPr>
                </a:tc>
                <a:tc>
                  <a:txBody>
                    <a:bodyPr/>
                    <a:lstStyle/>
                    <a:p>
                      <a:pPr algn="ctr"/>
                      <a:r>
                        <a:rPr lang="en-GB" sz="600" b="0">
                          <a:solidFill>
                            <a:schemeClr val="bg1"/>
                          </a:solidFill>
                          <a:latin typeface="+mn-lt"/>
                        </a:rPr>
                        <a:t>Sep</a:t>
                      </a:r>
                    </a:p>
                  </a:txBody>
                  <a:tcPr vert="vert270" anchor="ctr">
                    <a:solidFill>
                      <a:schemeClr val="bg1">
                        <a:lumMod val="65000"/>
                      </a:schemeClr>
                    </a:solidFill>
                  </a:tcPr>
                </a:tc>
                <a:tc>
                  <a:txBody>
                    <a:bodyPr/>
                    <a:lstStyle/>
                    <a:p>
                      <a:pPr algn="ctr"/>
                      <a:r>
                        <a:rPr lang="en-GB" sz="600" b="0">
                          <a:solidFill>
                            <a:schemeClr val="bg1"/>
                          </a:solidFill>
                          <a:latin typeface="+mn-lt"/>
                        </a:rPr>
                        <a:t>Oct</a:t>
                      </a:r>
                    </a:p>
                  </a:txBody>
                  <a:tcPr vert="vert270" anchor="ctr">
                    <a:solidFill>
                      <a:schemeClr val="bg1">
                        <a:lumMod val="65000"/>
                      </a:schemeClr>
                    </a:solidFill>
                  </a:tcPr>
                </a:tc>
                <a:tc>
                  <a:txBody>
                    <a:bodyPr/>
                    <a:lstStyle/>
                    <a:p>
                      <a:pPr algn="ctr"/>
                      <a:r>
                        <a:rPr lang="en-GB" sz="600" b="0">
                          <a:solidFill>
                            <a:schemeClr val="bg1"/>
                          </a:solidFill>
                          <a:latin typeface="+mn-lt"/>
                        </a:rPr>
                        <a:t>Nov</a:t>
                      </a:r>
                    </a:p>
                  </a:txBody>
                  <a:tcPr vert="vert270" anchor="ctr">
                    <a:solidFill>
                      <a:schemeClr val="bg1">
                        <a:lumMod val="65000"/>
                      </a:schemeClr>
                    </a:solidFill>
                  </a:tcPr>
                </a:tc>
                <a:tc>
                  <a:txBody>
                    <a:bodyPr/>
                    <a:lstStyle/>
                    <a:p>
                      <a:pPr algn="ctr"/>
                      <a:r>
                        <a:rPr lang="en-GB" sz="600" b="0">
                          <a:solidFill>
                            <a:schemeClr val="bg1"/>
                          </a:solidFill>
                          <a:latin typeface="+mn-lt"/>
                        </a:rPr>
                        <a:t>Dec</a:t>
                      </a:r>
                    </a:p>
                  </a:txBody>
                  <a:tcPr vert="vert270" anchor="ctr">
                    <a:solidFill>
                      <a:schemeClr val="bg1">
                        <a:lumMod val="65000"/>
                      </a:schemeClr>
                    </a:solidFill>
                  </a:tcPr>
                </a:tc>
                <a:tc>
                  <a:txBody>
                    <a:bodyPr/>
                    <a:lstStyle/>
                    <a:p>
                      <a:pPr algn="ctr"/>
                      <a:r>
                        <a:rPr lang="en-GB" sz="600" b="0">
                          <a:solidFill>
                            <a:schemeClr val="bg1"/>
                          </a:solidFill>
                          <a:latin typeface="+mn-lt"/>
                        </a:rPr>
                        <a:t>Jan </a:t>
                      </a:r>
                    </a:p>
                  </a:txBody>
                  <a:tcPr vert="vert270" anchor="ctr">
                    <a:solidFill>
                      <a:schemeClr val="bg1">
                        <a:lumMod val="65000"/>
                      </a:schemeClr>
                    </a:solidFill>
                  </a:tcPr>
                </a:tc>
                <a:tc>
                  <a:txBody>
                    <a:bodyPr/>
                    <a:lstStyle/>
                    <a:p>
                      <a:pPr algn="ctr"/>
                      <a:r>
                        <a:rPr lang="en-GB" sz="600" b="0">
                          <a:solidFill>
                            <a:schemeClr val="bg1"/>
                          </a:solidFill>
                          <a:latin typeface="+mn-lt"/>
                        </a:rPr>
                        <a:t>Feb</a:t>
                      </a:r>
                    </a:p>
                  </a:txBody>
                  <a:tcPr vert="vert270" anchor="ctr">
                    <a:solidFill>
                      <a:schemeClr val="bg1">
                        <a:lumMod val="65000"/>
                      </a:schemeClr>
                    </a:solidFill>
                  </a:tcPr>
                </a:tc>
                <a:tc>
                  <a:txBody>
                    <a:bodyPr/>
                    <a:lstStyle/>
                    <a:p>
                      <a:pPr algn="ctr"/>
                      <a:r>
                        <a:rPr lang="en-GB" sz="600" b="0">
                          <a:solidFill>
                            <a:schemeClr val="bg1"/>
                          </a:solidFill>
                          <a:latin typeface="+mn-lt"/>
                        </a:rPr>
                        <a:t>Mar</a:t>
                      </a:r>
                    </a:p>
                  </a:txBody>
                  <a:tcPr vert="vert270" anchor="ctr">
                    <a:solidFill>
                      <a:schemeClr val="bg1">
                        <a:lumMod val="65000"/>
                      </a:schemeClr>
                    </a:solidFill>
                  </a:tcPr>
                </a:tc>
                <a:tc>
                  <a:txBody>
                    <a:bodyPr/>
                    <a:lstStyle/>
                    <a:p>
                      <a:pPr algn="ctr"/>
                      <a:r>
                        <a:rPr lang="en-GB" sz="600" b="0">
                          <a:solidFill>
                            <a:schemeClr val="bg1"/>
                          </a:solidFill>
                          <a:latin typeface="+mn-lt"/>
                        </a:rPr>
                        <a:t>Apr</a:t>
                      </a:r>
                    </a:p>
                  </a:txBody>
                  <a:tcPr vert="vert270" anchor="ctr">
                    <a:solidFill>
                      <a:schemeClr val="bg1">
                        <a:lumMod val="65000"/>
                      </a:schemeClr>
                    </a:solidFill>
                  </a:tcPr>
                </a:tc>
                <a:tc>
                  <a:txBody>
                    <a:bodyPr/>
                    <a:lstStyle/>
                    <a:p>
                      <a:pPr algn="ctr"/>
                      <a:r>
                        <a:rPr lang="en-GB" sz="600" b="0">
                          <a:solidFill>
                            <a:schemeClr val="bg1"/>
                          </a:solidFill>
                          <a:latin typeface="+mn-lt"/>
                        </a:rPr>
                        <a:t>May</a:t>
                      </a:r>
                    </a:p>
                  </a:txBody>
                  <a:tcPr vert="vert270" anchor="ctr">
                    <a:solidFill>
                      <a:schemeClr val="bg1">
                        <a:lumMod val="65000"/>
                      </a:schemeClr>
                    </a:solidFill>
                  </a:tcPr>
                </a:tc>
                <a:tc>
                  <a:txBody>
                    <a:bodyPr/>
                    <a:lstStyle/>
                    <a:p>
                      <a:pPr algn="ctr"/>
                      <a:r>
                        <a:rPr lang="en-GB" sz="600" b="0">
                          <a:solidFill>
                            <a:schemeClr val="bg1"/>
                          </a:solidFill>
                          <a:latin typeface="+mn-lt"/>
                        </a:rPr>
                        <a:t>Jun</a:t>
                      </a:r>
                    </a:p>
                  </a:txBody>
                  <a:tcPr vert="vert270" anchor="ctr">
                    <a:solidFill>
                      <a:schemeClr val="bg1">
                        <a:lumMod val="65000"/>
                      </a:schemeClr>
                    </a:solidFill>
                  </a:tcPr>
                </a:tc>
                <a:tc>
                  <a:txBody>
                    <a:bodyPr/>
                    <a:lstStyle/>
                    <a:p>
                      <a:pPr algn="ctr"/>
                      <a:r>
                        <a:rPr lang="en-GB" sz="600" b="0">
                          <a:solidFill>
                            <a:schemeClr val="bg1"/>
                          </a:solidFill>
                          <a:latin typeface="+mn-lt"/>
                        </a:rPr>
                        <a:t>Jul</a:t>
                      </a:r>
                    </a:p>
                  </a:txBody>
                  <a:tcPr vert="vert270" anchor="ctr">
                    <a:solidFill>
                      <a:schemeClr val="bg1">
                        <a:lumMod val="65000"/>
                      </a:schemeClr>
                    </a:solidFill>
                  </a:tcPr>
                </a:tc>
                <a:tc>
                  <a:txBody>
                    <a:bodyPr/>
                    <a:lstStyle/>
                    <a:p>
                      <a:pPr algn="ctr"/>
                      <a:r>
                        <a:rPr lang="en-GB" sz="600" b="0">
                          <a:solidFill>
                            <a:schemeClr val="bg1"/>
                          </a:solidFill>
                          <a:latin typeface="+mn-lt"/>
                        </a:rPr>
                        <a:t>Aug</a:t>
                      </a:r>
                    </a:p>
                  </a:txBody>
                  <a:tcPr vert="vert270" anchor="ctr">
                    <a:solidFill>
                      <a:schemeClr val="bg1">
                        <a:lumMod val="65000"/>
                      </a:schemeClr>
                    </a:solidFill>
                  </a:tcPr>
                </a:tc>
                <a:tc>
                  <a:txBody>
                    <a:bodyPr/>
                    <a:lstStyle/>
                    <a:p>
                      <a:pPr algn="ctr"/>
                      <a:r>
                        <a:rPr lang="en-GB" sz="600" b="0">
                          <a:solidFill>
                            <a:schemeClr val="bg1"/>
                          </a:solidFill>
                          <a:latin typeface="+mn-lt"/>
                        </a:rPr>
                        <a:t>Sep</a:t>
                      </a:r>
                    </a:p>
                  </a:txBody>
                  <a:tcPr vert="vert270" anchor="ctr">
                    <a:solidFill>
                      <a:schemeClr val="bg1">
                        <a:lumMod val="65000"/>
                      </a:schemeClr>
                    </a:solidFill>
                  </a:tcPr>
                </a:tc>
                <a:tc>
                  <a:txBody>
                    <a:bodyPr/>
                    <a:lstStyle/>
                    <a:p>
                      <a:pPr algn="ctr"/>
                      <a:r>
                        <a:rPr lang="en-GB" sz="600">
                          <a:solidFill>
                            <a:schemeClr val="bg1"/>
                          </a:solidFill>
                          <a:latin typeface="+mn-lt"/>
                        </a:rPr>
                        <a:t>Oct</a:t>
                      </a:r>
                    </a:p>
                  </a:txBody>
                  <a:tcPr vert="vert270" anchor="ctr">
                    <a:solidFill>
                      <a:schemeClr val="bg1">
                        <a:lumMod val="65000"/>
                      </a:schemeClr>
                    </a:solidFill>
                  </a:tcPr>
                </a:tc>
                <a:tc>
                  <a:txBody>
                    <a:bodyPr/>
                    <a:lstStyle/>
                    <a:p>
                      <a:pPr algn="ctr"/>
                      <a:r>
                        <a:rPr lang="en-GB" sz="600">
                          <a:solidFill>
                            <a:schemeClr val="bg1"/>
                          </a:solidFill>
                          <a:latin typeface="+mn-lt"/>
                        </a:rPr>
                        <a:t>Nov</a:t>
                      </a:r>
                    </a:p>
                  </a:txBody>
                  <a:tcPr vert="vert270" anchor="ctr">
                    <a:solidFill>
                      <a:schemeClr val="bg1">
                        <a:lumMod val="65000"/>
                      </a:schemeClr>
                    </a:solidFill>
                  </a:tcPr>
                </a:tc>
                <a:tc>
                  <a:txBody>
                    <a:bodyPr/>
                    <a:lstStyle/>
                    <a:p>
                      <a:pPr algn="ctr"/>
                      <a:r>
                        <a:rPr lang="en-GB" sz="600">
                          <a:solidFill>
                            <a:schemeClr val="bg1"/>
                          </a:solidFill>
                          <a:latin typeface="+mn-lt"/>
                        </a:rPr>
                        <a:t>Dec</a:t>
                      </a:r>
                    </a:p>
                  </a:txBody>
                  <a:tcPr vert="vert270" anchor="ctr">
                    <a:solidFill>
                      <a:schemeClr val="bg1">
                        <a:lumMod val="65000"/>
                      </a:schemeClr>
                    </a:solidFill>
                  </a:tcPr>
                </a:tc>
                <a:extLst>
                  <a:ext uri="{0D108BD9-81ED-4DB2-BD59-A6C34878D82A}">
                    <a16:rowId xmlns:a16="http://schemas.microsoft.com/office/drawing/2014/main" val="1160549859"/>
                  </a:ext>
                </a:extLst>
              </a:tr>
              <a:tr h="925320">
                <a:tc rowSpan="4">
                  <a:txBody>
                    <a:bodyPr/>
                    <a:lstStyle/>
                    <a:p>
                      <a:pPr algn="ctr"/>
                      <a:endParaRPr lang="en-GB" sz="1100" b="1">
                        <a:solidFill>
                          <a:schemeClr val="bg1"/>
                        </a:solidFill>
                        <a:latin typeface="+mj-lt"/>
                      </a:endParaRPr>
                    </a:p>
                    <a:p>
                      <a:pPr algn="ctr"/>
                      <a:r>
                        <a:rPr lang="en-GB" sz="1100" b="1">
                          <a:solidFill>
                            <a:schemeClr val="bg1"/>
                          </a:solidFill>
                          <a:latin typeface="+mj-lt"/>
                        </a:rPr>
                        <a:t>MAJOR RELEASES</a:t>
                      </a:r>
                    </a:p>
                  </a:txBody>
                  <a:tcPr marL="83127" marR="83127" vert="vert270">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600">
                          <a:solidFill>
                            <a:schemeClr val="bg1"/>
                          </a:solidFill>
                          <a:latin typeface="Arial" panose="020B0604020202020204" pitchFamily="34" charset="0"/>
                          <a:cs typeface="Arial" panose="020B0604020202020204" pitchFamily="34" charset="0"/>
                        </a:rPr>
                        <a:t>Regulatory / Customer Requested Change </a:t>
                      </a:r>
                    </a:p>
                  </a:txBody>
                  <a:tcPr marL="83127" marR="83127" vert="vert270" anchor="ctr">
                    <a:solidFill>
                      <a:schemeClr val="tx2">
                        <a:lumMod val="75000"/>
                      </a:schemeClr>
                    </a:solidFill>
                  </a:tcPr>
                </a:tc>
                <a:tc>
                  <a:txBody>
                    <a:bodyPr/>
                    <a:lstStyle/>
                    <a:p>
                      <a:pPr algn="ctr"/>
                      <a:r>
                        <a:rPr lang="en-GB" sz="500" b="0">
                          <a:solidFill>
                            <a:schemeClr val="bg1"/>
                          </a:solidFill>
                          <a:latin typeface="Arial" panose="020B0604020202020204" pitchFamily="34" charset="0"/>
                          <a:cs typeface="Arial" panose="020B0604020202020204" pitchFamily="34" charset="0"/>
                        </a:rPr>
                        <a:t>XRN5455 </a:t>
                      </a:r>
                    </a:p>
                    <a:p>
                      <a:pPr algn="ctr"/>
                      <a:r>
                        <a:rPr lang="en-GB" sz="500" b="0">
                          <a:solidFill>
                            <a:schemeClr val="bg1"/>
                          </a:solidFill>
                          <a:latin typeface="Arial" panose="020B0604020202020204" pitchFamily="34" charset="0"/>
                          <a:cs typeface="Arial" panose="020B0604020202020204" pitchFamily="34" charset="0"/>
                        </a:rPr>
                        <a:t>Autumn Release</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630139041"/>
                  </a:ext>
                </a:extLst>
              </a:tr>
              <a:tr h="909945">
                <a:tc vMerge="1">
                  <a:txBody>
                    <a:bodyPr/>
                    <a:lstStyle/>
                    <a:p>
                      <a:endParaRPr lang="en-GB"/>
                    </a:p>
                  </a:txBody>
                  <a:tcPr/>
                </a:tc>
                <a:tc>
                  <a:txBody>
                    <a:bodyPr/>
                    <a:lstStyle/>
                    <a:p>
                      <a:pPr algn="ctr"/>
                      <a:r>
                        <a:rPr lang="en-GB" sz="600" b="0" i="0" u="none" strike="noStrike" baseline="0">
                          <a:solidFill>
                            <a:schemeClr val="bg1"/>
                          </a:solidFill>
                          <a:latin typeface="Arial" panose="020B0604020202020204" pitchFamily="34" charset="0"/>
                          <a:ea typeface="+mn-ea"/>
                          <a:cs typeface="Arial" panose="020B0604020202020204" pitchFamily="34" charset="0"/>
                        </a:rPr>
                        <a:t>UK Link Consequential Changes</a:t>
                      </a:r>
                      <a:endParaRPr lang="en-GB" sz="600" b="0">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algn="ctr"/>
                      <a:r>
                        <a:rPr lang="en-GB" sz="500" b="1">
                          <a:solidFill>
                            <a:schemeClr val="bg1"/>
                          </a:solidFill>
                          <a:latin typeface="Arial" panose="020B0604020202020204" pitchFamily="34" charset="0"/>
                          <a:cs typeface="Arial" panose="020B0604020202020204" pitchFamily="34" charset="0"/>
                        </a:rPr>
                        <a:t>XRN5231</a:t>
                      </a:r>
                    </a:p>
                    <a:p>
                      <a:pPr algn="ctr"/>
                      <a:r>
                        <a:rPr lang="en-GB" sz="500" b="0">
                          <a:solidFill>
                            <a:schemeClr val="bg1"/>
                          </a:solidFill>
                          <a:latin typeface="Arial" panose="020B0604020202020204" pitchFamily="34" charset="0"/>
                          <a:cs typeface="Arial" panose="020B0604020202020204" pitchFamily="34" charset="0"/>
                        </a:rPr>
                        <a:t>Flow Weighted Average CV</a:t>
                      </a:r>
                    </a:p>
                    <a:p>
                      <a:pPr algn="ctr"/>
                      <a:r>
                        <a:rPr lang="en-GB" sz="500" b="0">
                          <a:solidFill>
                            <a:schemeClr val="bg1"/>
                          </a:solidFill>
                          <a:latin typeface="Arial" panose="020B0604020202020204" pitchFamily="34" charset="0"/>
                          <a:cs typeface="Arial" panose="020B0604020202020204" pitchFamily="34" charset="0"/>
                        </a:rPr>
                        <a:t>FWACV</a:t>
                      </a:r>
                    </a:p>
                  </a:txBody>
                  <a:tcPr vert="vert270" anchor="ctr">
                    <a:solidFill>
                      <a:schemeClr val="tx2">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tc>
                  <a:txBody>
                    <a:bodyPr/>
                    <a:lstStyle/>
                    <a:p>
                      <a:endParaRPr lang="en-GB"/>
                    </a:p>
                  </a:txBody>
                  <a:tcPr>
                    <a:solidFill>
                      <a:schemeClr val="bg1">
                        <a:lumMod val="75000"/>
                      </a:schemeClr>
                    </a:solidFill>
                  </a:tcPr>
                </a:tc>
                <a:extLst>
                  <a:ext uri="{0D108BD9-81ED-4DB2-BD59-A6C34878D82A}">
                    <a16:rowId xmlns:a16="http://schemas.microsoft.com/office/drawing/2014/main" val="4289301108"/>
                  </a:ext>
                </a:extLst>
              </a:tr>
              <a:tr h="910726">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Yr 1</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XRN5368</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Yr1</a:t>
                      </a:r>
                    </a:p>
                  </a:txBody>
                  <a:tcPr vert="vert270" anchor="ctr">
                    <a:solidFill>
                      <a:schemeClr val="tx2">
                        <a:lumMod val="75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tc>
                  <a:txBody>
                    <a:bodyPr/>
                    <a:lstStyle/>
                    <a:p>
                      <a:endParaRPr lang="en-GB" sz="600">
                        <a:latin typeface="+mj-lt"/>
                      </a:endParaRPr>
                    </a:p>
                  </a:txBody>
                  <a:tcPr>
                    <a:solidFill>
                      <a:schemeClr val="accent1">
                        <a:lumMod val="20000"/>
                        <a:lumOff val="80000"/>
                      </a:schemeClr>
                    </a:solidFill>
                  </a:tcPr>
                </a:tc>
                <a:extLst>
                  <a:ext uri="{0D108BD9-81ED-4DB2-BD59-A6C34878D82A}">
                    <a16:rowId xmlns:a16="http://schemas.microsoft.com/office/drawing/2014/main" val="1860452353"/>
                  </a:ext>
                </a:extLst>
              </a:tr>
              <a:tr h="934637">
                <a:tc vMerge="1">
                  <a:txBody>
                    <a:bodyPr/>
                    <a:lstStyle/>
                    <a:p>
                      <a:endParaRPr lang="en-GB" sz="600">
                        <a:latin typeface="+mj-lt"/>
                      </a:endParaRPr>
                    </a:p>
                  </a:txBody>
                  <a:tcPr/>
                </a:tc>
                <a:tc>
                  <a:txBody>
                    <a:bodyPr/>
                    <a:lstStyle/>
                    <a:p>
                      <a:pPr algn="ctr"/>
                      <a:r>
                        <a:rPr lang="en-GB" sz="600" b="0">
                          <a:solidFill>
                            <a:schemeClr val="bg1"/>
                          </a:solidFill>
                          <a:latin typeface="Arial" panose="020B0604020202020204" pitchFamily="34" charset="0"/>
                          <a:cs typeface="Arial" panose="020B0604020202020204" pitchFamily="34" charset="0"/>
                        </a:rPr>
                        <a:t>Gemini Sustain +</a:t>
                      </a:r>
                    </a:p>
                  </a:txBody>
                  <a:tcPr marL="83127" marR="83127" vert="vert270" anchor="ctr">
                    <a:solidFill>
                      <a:schemeClr val="tx2">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1">
                          <a:solidFill>
                            <a:schemeClr val="bg1"/>
                          </a:solidFill>
                          <a:latin typeface="Arial" panose="020B0604020202020204" pitchFamily="34" charset="0"/>
                          <a:cs typeface="Arial" panose="020B0604020202020204" pitchFamily="34" charset="0"/>
                        </a:rPr>
                        <a:t>CP5564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500" b="0">
                          <a:solidFill>
                            <a:schemeClr val="bg1"/>
                          </a:solidFill>
                          <a:latin typeface="Arial" panose="020B0604020202020204" pitchFamily="34" charset="0"/>
                          <a:cs typeface="Arial" panose="020B0604020202020204" pitchFamily="34" charset="0"/>
                        </a:rPr>
                        <a:t>Gemini Change Programme Sustain +</a:t>
                      </a:r>
                    </a:p>
                    <a:p>
                      <a:pPr algn="ctr"/>
                      <a:endParaRPr lang="en-GB" sz="500" b="1">
                        <a:solidFill>
                          <a:schemeClr val="bg1"/>
                        </a:solidFill>
                        <a:latin typeface="Arial" panose="020B0604020202020204" pitchFamily="34" charset="0"/>
                        <a:cs typeface="Arial" panose="020B0604020202020204" pitchFamily="34" charset="0"/>
                      </a:endParaRPr>
                    </a:p>
                  </a:txBody>
                  <a:tcPr vert="vert270" anchor="ctr">
                    <a:solidFill>
                      <a:schemeClr val="tx2">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tc>
                  <a:txBody>
                    <a:bodyPr/>
                    <a:lstStyle/>
                    <a:p>
                      <a:pPr marL="0" algn="l" defTabSz="914400" rtl="0" eaLnBrk="1" latinLnBrk="0" hangingPunct="1"/>
                      <a:endParaRPr lang="en-GB" sz="600" kern="1200">
                        <a:solidFill>
                          <a:schemeClr val="dk1"/>
                        </a:solidFill>
                        <a:latin typeface="+mj-lt"/>
                        <a:ea typeface="+mn-ea"/>
                        <a:cs typeface="+mn-cs"/>
                      </a:endParaRPr>
                    </a:p>
                  </a:txBody>
                  <a:tcPr>
                    <a:solidFill>
                      <a:schemeClr val="bg1">
                        <a:lumMod val="75000"/>
                      </a:schemeClr>
                    </a:solidFill>
                  </a:tcPr>
                </a:tc>
                <a:extLst>
                  <a:ext uri="{0D108BD9-81ED-4DB2-BD59-A6C34878D82A}">
                    <a16:rowId xmlns:a16="http://schemas.microsoft.com/office/drawing/2014/main" val="2311386642"/>
                  </a:ext>
                </a:extLst>
              </a:tr>
            </a:tbl>
          </a:graphicData>
        </a:graphic>
      </p:graphicFrame>
      <p:sp>
        <p:nvSpPr>
          <p:cNvPr id="5" name="Rectangle 4">
            <a:extLst>
              <a:ext uri="{FF2B5EF4-FFF2-40B4-BE49-F238E27FC236}">
                <a16:creationId xmlns:a16="http://schemas.microsoft.com/office/drawing/2014/main" id="{A474353F-EDC7-4969-87B1-C6D685F1162F}"/>
              </a:ext>
            </a:extLst>
          </p:cNvPr>
          <p:cNvSpPr/>
          <p:nvPr/>
        </p:nvSpPr>
        <p:spPr>
          <a:xfrm>
            <a:off x="24007" y="151241"/>
            <a:ext cx="9095985" cy="313183"/>
          </a:xfrm>
          <a:prstGeom prst="rect">
            <a:avLst/>
          </a:prstGeom>
          <a:solidFill>
            <a:schemeClr val="accent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latin typeface="+mj-lt"/>
              </a:rPr>
              <a:t>NG TRANSMISSION CHANGE HORIZON PLAN 0-2 YEARS  2022 – 2024</a:t>
            </a:r>
          </a:p>
        </p:txBody>
      </p:sp>
      <p:sp>
        <p:nvSpPr>
          <p:cNvPr id="37" name="Rectangle 36">
            <a:extLst>
              <a:ext uri="{FF2B5EF4-FFF2-40B4-BE49-F238E27FC236}">
                <a16:creationId xmlns:a16="http://schemas.microsoft.com/office/drawing/2014/main" id="{C39F9791-B8C4-4BF7-99A0-BAEFDB72DF6F}"/>
              </a:ext>
            </a:extLst>
          </p:cNvPr>
          <p:cNvSpPr/>
          <p:nvPr/>
        </p:nvSpPr>
        <p:spPr>
          <a:xfrm>
            <a:off x="2367187" y="2452985"/>
            <a:ext cx="659982" cy="4296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Oct 22 to Jan 23</a:t>
            </a: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48" name="Straight Connector 47">
            <a:extLst>
              <a:ext uri="{FF2B5EF4-FFF2-40B4-BE49-F238E27FC236}">
                <a16:creationId xmlns:a16="http://schemas.microsoft.com/office/drawing/2014/main" id="{81B80F05-215A-4BF2-BE1E-43EEB1390E66}"/>
              </a:ext>
            </a:extLst>
          </p:cNvPr>
          <p:cNvCxnSpPr>
            <a:cxnSpLocks/>
          </p:cNvCxnSpPr>
          <p:nvPr/>
        </p:nvCxnSpPr>
        <p:spPr>
          <a:xfrm>
            <a:off x="5942483" y="1296540"/>
            <a:ext cx="2284" cy="309203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51" name="Rectangle 50">
            <a:extLst>
              <a:ext uri="{FF2B5EF4-FFF2-40B4-BE49-F238E27FC236}">
                <a16:creationId xmlns:a16="http://schemas.microsoft.com/office/drawing/2014/main" id="{82ECCCC6-6F36-4A2A-8659-2CBDBA200535}"/>
              </a:ext>
            </a:extLst>
          </p:cNvPr>
          <p:cNvSpPr/>
          <p:nvPr/>
        </p:nvSpPr>
        <p:spPr>
          <a:xfrm>
            <a:off x="2351200" y="4288538"/>
            <a:ext cx="6246396" cy="412339"/>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Design to PIS Oct 22 to Oct 24 </a:t>
            </a: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56" name="Straight Connector 55">
            <a:extLst>
              <a:ext uri="{FF2B5EF4-FFF2-40B4-BE49-F238E27FC236}">
                <a16:creationId xmlns:a16="http://schemas.microsoft.com/office/drawing/2014/main" id="{AD0FEEC1-9848-4F35-8E51-31A8FBAD3CEA}"/>
              </a:ext>
            </a:extLst>
          </p:cNvPr>
          <p:cNvCxnSpPr>
            <a:cxnSpLocks/>
          </p:cNvCxnSpPr>
          <p:nvPr/>
        </p:nvCxnSpPr>
        <p:spPr>
          <a:xfrm>
            <a:off x="2761607" y="4705986"/>
            <a:ext cx="0" cy="286273"/>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9A9224A3-698F-456A-90EB-49BB8CAF2D7E}"/>
              </a:ext>
            </a:extLst>
          </p:cNvPr>
          <p:cNvCxnSpPr>
            <a:cxnSpLocks/>
          </p:cNvCxnSpPr>
          <p:nvPr/>
        </p:nvCxnSpPr>
        <p:spPr>
          <a:xfrm>
            <a:off x="5945842" y="4700877"/>
            <a:ext cx="0" cy="281164"/>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C33E7E1B-5BAF-4A9F-8596-E8FFB651973D}"/>
              </a:ext>
            </a:extLst>
          </p:cNvPr>
          <p:cNvCxnSpPr>
            <a:cxnSpLocks/>
          </p:cNvCxnSpPr>
          <p:nvPr/>
        </p:nvCxnSpPr>
        <p:spPr>
          <a:xfrm flipH="1">
            <a:off x="2759579" y="3772878"/>
            <a:ext cx="2029" cy="520769"/>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BC993E6-69A8-41BC-8C86-C77855CEBF30}"/>
              </a:ext>
            </a:extLst>
          </p:cNvPr>
          <p:cNvCxnSpPr>
            <a:cxnSpLocks/>
          </p:cNvCxnSpPr>
          <p:nvPr/>
        </p:nvCxnSpPr>
        <p:spPr>
          <a:xfrm>
            <a:off x="2763389" y="2882643"/>
            <a:ext cx="0" cy="493102"/>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60935450-E2F3-48DF-ACDF-FCEE44843D6C}"/>
              </a:ext>
            </a:extLst>
          </p:cNvPr>
          <p:cNvSpPr/>
          <p:nvPr/>
        </p:nvSpPr>
        <p:spPr>
          <a:xfrm>
            <a:off x="2358365" y="1561995"/>
            <a:ext cx="677625" cy="376086"/>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endParaRPr lang="en-US" sz="500" b="1">
              <a:solidFill>
                <a:schemeClr val="bg1"/>
              </a:solidFill>
              <a:latin typeface="Arial" panose="020B0604020202020204" pitchFamily="34" charset="0"/>
              <a:ea typeface="Verdana" panose="020B0604030504040204" pitchFamily="34" charset="0"/>
              <a:cs typeface="Arial" panose="020B0604020202020204" pitchFamily="34" charset="0"/>
            </a:endParaRP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Nov 22 to Jan 23</a:t>
            </a: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11" name="Straight Connector 10">
            <a:extLst>
              <a:ext uri="{FF2B5EF4-FFF2-40B4-BE49-F238E27FC236}">
                <a16:creationId xmlns:a16="http://schemas.microsoft.com/office/drawing/2014/main" id="{E0ED1AE4-AC18-4F0D-AB91-48C8063FB699}"/>
              </a:ext>
            </a:extLst>
          </p:cNvPr>
          <p:cNvCxnSpPr>
            <a:cxnSpLocks/>
          </p:cNvCxnSpPr>
          <p:nvPr/>
        </p:nvCxnSpPr>
        <p:spPr>
          <a:xfrm>
            <a:off x="2759579" y="1947417"/>
            <a:ext cx="0" cy="505568"/>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E12FC4A-72C3-4E9F-9632-21CBD67F3508}"/>
              </a:ext>
            </a:extLst>
          </p:cNvPr>
          <p:cNvSpPr/>
          <p:nvPr/>
        </p:nvSpPr>
        <p:spPr>
          <a:xfrm>
            <a:off x="2356861" y="3359483"/>
            <a:ext cx="659982" cy="429658"/>
          </a:xfrm>
          <a:prstGeom prst="rect">
            <a:avLst/>
          </a:prstGeom>
          <a:solidFill>
            <a:srgbClr val="00B050"/>
          </a:solidFill>
          <a:ln w="12700">
            <a:solidFill>
              <a:schemeClr val="bg1"/>
            </a:solid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wrap="square" lIns="0" tIns="0" rIns="0" bIns="0" rtlCol="0" anchor="ctr"/>
          <a:lstStyle/>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Closedown</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 in Progress</a:t>
            </a:r>
          </a:p>
          <a:p>
            <a:pPr algn="ctr"/>
            <a:r>
              <a:rPr lang="en-US" sz="500" b="1">
                <a:solidFill>
                  <a:schemeClr val="bg1"/>
                </a:solidFill>
                <a:latin typeface="Arial" panose="020B0604020202020204" pitchFamily="34" charset="0"/>
                <a:ea typeface="Verdana" panose="020B0604030504040204" pitchFamily="34" charset="0"/>
                <a:cs typeface="Arial" panose="020B0604020202020204" pitchFamily="34" charset="0"/>
              </a:rPr>
              <a:t>Oct 22 to Jan 23</a:t>
            </a:r>
          </a:p>
          <a:p>
            <a:pPr algn="ctr"/>
            <a:endParaRPr lang="en-US" sz="500" b="1" u="sng">
              <a:solidFill>
                <a:schemeClr val="bg1"/>
              </a:solidFill>
              <a:latin typeface="Arial" panose="020B0604020202020204" pitchFamily="34" charset="0"/>
              <a:ea typeface="Verdana" panose="020B0604030504040204" pitchFamily="34" charset="0"/>
              <a:cs typeface="Arial" panose="020B0604020202020204" pitchFamily="34" charset="0"/>
            </a:endParaRPr>
          </a:p>
        </p:txBody>
      </p:sp>
      <p:cxnSp>
        <p:nvCxnSpPr>
          <p:cNvPr id="17" name="Straight Connector 16">
            <a:extLst>
              <a:ext uri="{FF2B5EF4-FFF2-40B4-BE49-F238E27FC236}">
                <a16:creationId xmlns:a16="http://schemas.microsoft.com/office/drawing/2014/main" id="{AE8E0CE8-08ED-4A97-8ECA-C63CD0CD55A9}"/>
              </a:ext>
            </a:extLst>
          </p:cNvPr>
          <p:cNvCxnSpPr>
            <a:cxnSpLocks/>
          </p:cNvCxnSpPr>
          <p:nvPr/>
        </p:nvCxnSpPr>
        <p:spPr>
          <a:xfrm>
            <a:off x="2756670" y="1312503"/>
            <a:ext cx="0" cy="249975"/>
          </a:xfrm>
          <a:prstGeom prst="line">
            <a:avLst/>
          </a:prstGeom>
          <a:ln w="12700">
            <a:solidFill>
              <a:schemeClr val="accent1"/>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58552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BDDFA-F228-4E44-B394-D26871378D15}"/>
              </a:ext>
            </a:extLst>
          </p:cNvPr>
          <p:cNvSpPr>
            <a:spLocks noGrp="1"/>
          </p:cNvSpPr>
          <p:nvPr>
            <p:ph type="ctrTitle"/>
          </p:nvPr>
        </p:nvSpPr>
        <p:spPr/>
        <p:txBody>
          <a:bodyPr/>
          <a:lstStyle/>
          <a:p>
            <a:r>
              <a:rPr lang="en-US">
                <a:latin typeface="Arial"/>
                <a:cs typeface="Arial"/>
              </a:rPr>
              <a:t>DDP December CHMC update</a:t>
            </a:r>
            <a:endParaRPr lang="en-US"/>
          </a:p>
        </p:txBody>
      </p:sp>
    </p:spTree>
    <p:extLst>
      <p:ext uri="{BB962C8B-B14F-4D97-AF65-F5344CB8AC3E}">
        <p14:creationId xmlns:p14="http://schemas.microsoft.com/office/powerpoint/2010/main" val="19247997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2020490"/>
            <a:ext cx="7772400" cy="1102519"/>
          </a:xfrm>
        </p:spPr>
        <p:txBody>
          <a:bodyPr>
            <a:normAutofit/>
          </a:bodyPr>
          <a:lstStyle/>
          <a:p>
            <a:r>
              <a:rPr lang="en-GB"/>
              <a:t>Change Pipeline</a:t>
            </a:r>
            <a:endParaRPr lang="en-GB" sz="3600">
              <a:latin typeface="Arial"/>
              <a:cs typeface="Arial"/>
            </a:endParaRPr>
          </a:p>
        </p:txBody>
      </p:sp>
    </p:spTree>
    <p:extLst>
      <p:ext uri="{BB962C8B-B14F-4D97-AF65-F5344CB8AC3E}">
        <p14:creationId xmlns:p14="http://schemas.microsoft.com/office/powerpoint/2010/main" val="37831641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B31EC-92AE-4AA5-8AE6-2BAC881D1734}"/>
              </a:ext>
            </a:extLst>
          </p:cNvPr>
          <p:cNvSpPr>
            <a:spLocks noGrp="1"/>
          </p:cNvSpPr>
          <p:nvPr>
            <p:ph type="title"/>
          </p:nvPr>
        </p:nvSpPr>
        <p:spPr/>
        <p:txBody>
          <a:bodyPr/>
          <a:lstStyle/>
          <a:p>
            <a:r>
              <a:rPr lang="en-GB"/>
              <a:t>Agenda</a:t>
            </a:r>
          </a:p>
        </p:txBody>
      </p:sp>
      <p:sp>
        <p:nvSpPr>
          <p:cNvPr id="3" name="Content Placeholder 2">
            <a:extLst>
              <a:ext uri="{FF2B5EF4-FFF2-40B4-BE49-F238E27FC236}">
                <a16:creationId xmlns:a16="http://schemas.microsoft.com/office/drawing/2014/main" id="{A509A700-A6A4-4B32-8D51-DDE489F5F7DB}"/>
              </a:ext>
            </a:extLst>
          </p:cNvPr>
          <p:cNvSpPr>
            <a:spLocks noGrp="1"/>
          </p:cNvSpPr>
          <p:nvPr>
            <p:ph idx="1"/>
          </p:nvPr>
        </p:nvSpPr>
        <p:spPr>
          <a:xfrm>
            <a:off x="457200" y="1059582"/>
            <a:ext cx="8229600" cy="2520280"/>
          </a:xfrm>
        </p:spPr>
        <p:txBody>
          <a:bodyPr>
            <a:normAutofit/>
          </a:bodyPr>
          <a:lstStyle/>
          <a:p>
            <a:pPr marL="514350" indent="-514350">
              <a:lnSpc>
                <a:spcPct val="150000"/>
              </a:lnSpc>
              <a:buAutoNum type="arabicPeriod"/>
            </a:pPr>
            <a:r>
              <a:rPr lang="en-GB" sz="1800">
                <a:latin typeface="Poppins" panose="00000500000000000000" pitchFamily="2" charset="0"/>
                <a:cs typeface="Poppins" panose="00000500000000000000" pitchFamily="2" charset="0"/>
              </a:rPr>
              <a:t>Roadmap update</a:t>
            </a:r>
          </a:p>
          <a:p>
            <a:pPr marL="514350" indent="-514350">
              <a:lnSpc>
                <a:spcPct val="150000"/>
              </a:lnSpc>
              <a:buAutoNum type="arabicPeriod"/>
            </a:pPr>
            <a:r>
              <a:rPr lang="en-GB" sz="1800">
                <a:latin typeface="Poppins" panose="00000500000000000000" pitchFamily="2" charset="0"/>
                <a:cs typeface="Poppins" panose="00000500000000000000" pitchFamily="2" charset="0"/>
              </a:rPr>
              <a:t>Latest Sprint update </a:t>
            </a:r>
          </a:p>
          <a:p>
            <a:pPr marL="514350" indent="-514350">
              <a:lnSpc>
                <a:spcPct val="150000"/>
              </a:lnSpc>
              <a:buAutoNum type="arabicPeriod"/>
            </a:pPr>
            <a:r>
              <a:rPr lang="en-GB" sz="1800">
                <a:latin typeface="Poppins" panose="00000500000000000000" pitchFamily="2" charset="0"/>
                <a:cs typeface="Poppins" panose="00000500000000000000" pitchFamily="2" charset="0"/>
              </a:rPr>
              <a:t>Appendix</a:t>
            </a:r>
          </a:p>
          <a:p>
            <a:pPr marL="0" indent="0">
              <a:lnSpc>
                <a:spcPct val="150000"/>
              </a:lnSpc>
              <a:buNone/>
            </a:pPr>
            <a:r>
              <a:rPr lang="en-GB" sz="1800">
                <a:latin typeface="Poppins" panose="00000500000000000000" pitchFamily="2" charset="0"/>
                <a:cs typeface="Poppins" panose="00000500000000000000" pitchFamily="2" charset="0"/>
              </a:rPr>
              <a:t>3.A   Customer priorities </a:t>
            </a:r>
          </a:p>
          <a:p>
            <a:pPr marL="0" indent="0">
              <a:lnSpc>
                <a:spcPct val="150000"/>
              </a:lnSpc>
              <a:buNone/>
            </a:pPr>
            <a:r>
              <a:rPr lang="en-GB" sz="1800">
                <a:latin typeface="Poppins" panose="00000500000000000000" pitchFamily="2" charset="0"/>
                <a:cs typeface="Poppins" panose="00000500000000000000" pitchFamily="2" charset="0"/>
              </a:rPr>
              <a:t>3.B    Previous release updates</a:t>
            </a:r>
          </a:p>
        </p:txBody>
      </p:sp>
    </p:spTree>
    <p:extLst>
      <p:ext uri="{BB962C8B-B14F-4D97-AF65-F5344CB8AC3E}">
        <p14:creationId xmlns:p14="http://schemas.microsoft.com/office/powerpoint/2010/main" val="265649162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Circle">
            <a:extLst>
              <a:ext uri="{FF2B5EF4-FFF2-40B4-BE49-F238E27FC236}">
                <a16:creationId xmlns:a16="http://schemas.microsoft.com/office/drawing/2014/main" id="{CEEB2682-08B6-4DF0-A4D6-0801E01154F1}"/>
              </a:ext>
            </a:extLst>
          </p:cNvPr>
          <p:cNvSpPr/>
          <p:nvPr/>
        </p:nvSpPr>
        <p:spPr>
          <a:xfrm>
            <a:off x="7223980" y="1426398"/>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587" name="Rounded Rectangle"/>
          <p:cNvSpPr/>
          <p:nvPr/>
        </p:nvSpPr>
        <p:spPr>
          <a:xfrm>
            <a:off x="306236" y="1062113"/>
            <a:ext cx="8566183" cy="2677497"/>
          </a:xfrm>
          <a:prstGeom prst="roundRect">
            <a:avLst>
              <a:gd name="adj" fmla="val 3839"/>
            </a:avLst>
          </a:prstGeom>
          <a:solidFill>
            <a:srgbClr val="E0E1E5">
              <a:alpha val="42767"/>
            </a:srgbClr>
          </a:solidFill>
          <a:ln w="12700">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grpSp>
        <p:nvGrpSpPr>
          <p:cNvPr id="614" name="Group"/>
          <p:cNvGrpSpPr/>
          <p:nvPr/>
        </p:nvGrpSpPr>
        <p:grpSpPr>
          <a:xfrm>
            <a:off x="2092325" y="1748400"/>
            <a:ext cx="6745439" cy="1967728"/>
            <a:chOff x="0" y="0"/>
            <a:chExt cx="17987835" cy="5247272"/>
          </a:xfrm>
        </p:grpSpPr>
        <p:sp>
          <p:nvSpPr>
            <p:cNvPr id="588" name="Line"/>
            <p:cNvSpPr/>
            <p:nvPr/>
          </p:nvSpPr>
          <p:spPr>
            <a:xfrm flipV="1">
              <a:off x="-1" y="0"/>
              <a:ext cx="2"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89" name="Line"/>
            <p:cNvSpPr/>
            <p:nvPr/>
          </p:nvSpPr>
          <p:spPr>
            <a:xfrm flipV="1">
              <a:off x="71120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0" name="Line"/>
            <p:cNvSpPr/>
            <p:nvPr/>
          </p:nvSpPr>
          <p:spPr>
            <a:xfrm flipV="1">
              <a:off x="14327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1" name="Line"/>
            <p:cNvSpPr/>
            <p:nvPr/>
          </p:nvSpPr>
          <p:spPr>
            <a:xfrm flipV="1">
              <a:off x="2156680"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2" name="Line"/>
            <p:cNvSpPr/>
            <p:nvPr/>
          </p:nvSpPr>
          <p:spPr>
            <a:xfrm flipV="1">
              <a:off x="28913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3" name="Line"/>
            <p:cNvSpPr/>
            <p:nvPr/>
          </p:nvSpPr>
          <p:spPr>
            <a:xfrm flipV="1">
              <a:off x="3602565"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4" name="Line"/>
            <p:cNvSpPr/>
            <p:nvPr/>
          </p:nvSpPr>
          <p:spPr>
            <a:xfrm flipV="1">
              <a:off x="43241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5" name="Line"/>
            <p:cNvSpPr/>
            <p:nvPr/>
          </p:nvSpPr>
          <p:spPr>
            <a:xfrm flipV="1">
              <a:off x="5048046" y="0"/>
              <a:ext cx="1" cy="5221071"/>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6" name="Line"/>
            <p:cNvSpPr/>
            <p:nvPr/>
          </p:nvSpPr>
          <p:spPr>
            <a:xfrm flipV="1">
              <a:off x="57521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7" name="Line"/>
            <p:cNvSpPr/>
            <p:nvPr/>
          </p:nvSpPr>
          <p:spPr>
            <a:xfrm flipV="1">
              <a:off x="646334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8" name="Line"/>
            <p:cNvSpPr/>
            <p:nvPr/>
          </p:nvSpPr>
          <p:spPr>
            <a:xfrm flipV="1">
              <a:off x="71849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599" name="Line"/>
            <p:cNvSpPr/>
            <p:nvPr/>
          </p:nvSpPr>
          <p:spPr>
            <a:xfrm flipV="1">
              <a:off x="7908822"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0" name="Line"/>
            <p:cNvSpPr/>
            <p:nvPr/>
          </p:nvSpPr>
          <p:spPr>
            <a:xfrm flipV="1">
              <a:off x="86435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1" name="Line"/>
            <p:cNvSpPr/>
            <p:nvPr/>
          </p:nvSpPr>
          <p:spPr>
            <a:xfrm flipV="1">
              <a:off x="9354707"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2" name="Line"/>
            <p:cNvSpPr/>
            <p:nvPr/>
          </p:nvSpPr>
          <p:spPr>
            <a:xfrm flipV="1">
              <a:off x="100762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3" name="Line"/>
            <p:cNvSpPr/>
            <p:nvPr/>
          </p:nvSpPr>
          <p:spPr>
            <a:xfrm flipV="1">
              <a:off x="10800188"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4" name="Line"/>
            <p:cNvSpPr/>
            <p:nvPr/>
          </p:nvSpPr>
          <p:spPr>
            <a:xfrm flipV="1">
              <a:off x="115273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5" name="Line"/>
            <p:cNvSpPr/>
            <p:nvPr/>
          </p:nvSpPr>
          <p:spPr>
            <a:xfrm flipV="1">
              <a:off x="12238564"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6" name="Line"/>
            <p:cNvSpPr/>
            <p:nvPr/>
          </p:nvSpPr>
          <p:spPr>
            <a:xfrm flipV="1">
              <a:off x="129601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7" name="Line"/>
            <p:cNvSpPr/>
            <p:nvPr/>
          </p:nvSpPr>
          <p:spPr>
            <a:xfrm flipV="1">
              <a:off x="1368404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8" name="Line"/>
            <p:cNvSpPr/>
            <p:nvPr/>
          </p:nvSpPr>
          <p:spPr>
            <a:xfrm flipV="1">
              <a:off x="144187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09" name="Line"/>
            <p:cNvSpPr/>
            <p:nvPr/>
          </p:nvSpPr>
          <p:spPr>
            <a:xfrm flipV="1">
              <a:off x="1512993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0" name="Line"/>
            <p:cNvSpPr/>
            <p:nvPr/>
          </p:nvSpPr>
          <p:spPr>
            <a:xfrm flipV="1">
              <a:off x="158180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1" name="Line"/>
            <p:cNvSpPr/>
            <p:nvPr/>
          </p:nvSpPr>
          <p:spPr>
            <a:xfrm flipV="1">
              <a:off x="16541950"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2" name="Line"/>
            <p:cNvSpPr/>
            <p:nvPr/>
          </p:nvSpPr>
          <p:spPr>
            <a:xfrm flipV="1">
              <a:off x="172766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sp>
          <p:nvSpPr>
            <p:cNvPr id="613" name="Line"/>
            <p:cNvSpPr/>
            <p:nvPr/>
          </p:nvSpPr>
          <p:spPr>
            <a:xfrm flipV="1">
              <a:off x="17987835" y="26201"/>
              <a:ext cx="1" cy="5221072"/>
            </a:xfrm>
            <a:prstGeom prst="line">
              <a:avLst/>
            </a:prstGeom>
            <a:noFill/>
            <a:ln w="12700" cap="flat">
              <a:solidFill>
                <a:srgbClr val="E0E1E5"/>
              </a:solidFill>
              <a:prstDash val="solid"/>
              <a:miter lim="400000"/>
            </a:ln>
            <a:effectLst/>
          </p:spPr>
          <p:txBody>
            <a:bodyPr wrap="square" lIns="19050" tIns="19050" rIns="19050" bIns="19050" numCol="1" anchor="ctr">
              <a:noAutofit/>
            </a:bodyPr>
            <a:lstStyle/>
            <a:p>
              <a:endParaRPr sz="675"/>
            </a:p>
          </p:txBody>
        </p:sp>
      </p:grpSp>
      <p:sp>
        <p:nvSpPr>
          <p:cNvPr id="615" name="Future plans"/>
          <p:cNvSpPr txBox="1"/>
          <p:nvPr/>
        </p:nvSpPr>
        <p:spPr>
          <a:xfrm>
            <a:off x="355624" y="-107835"/>
            <a:ext cx="2557613" cy="80432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nchor="ctr">
            <a:spAutoFit/>
          </a:bodyPr>
          <a:lstStyle>
            <a:lvl1pPr algn="l">
              <a:lnSpc>
                <a:spcPts val="7500"/>
              </a:lnSpc>
              <a:defRPr sz="3300">
                <a:solidFill>
                  <a:srgbClr val="1D1143"/>
                </a:solidFill>
                <a:latin typeface="Poppins SemiBold"/>
                <a:ea typeface="Poppins SemiBold"/>
                <a:cs typeface="Poppins SemiBold"/>
                <a:sym typeface="Poppins SemiBold"/>
              </a:defRPr>
            </a:lvl1pPr>
          </a:lstStyle>
          <a:p>
            <a:r>
              <a:rPr lang="en-GB" sz="1238"/>
              <a:t>Roadmap</a:t>
            </a:r>
            <a:endParaRPr sz="1238"/>
          </a:p>
        </p:txBody>
      </p:sp>
      <p:sp>
        <p:nvSpPr>
          <p:cNvPr id="616" name="PRODUCT DEVELOPMENT AND ROLLOUT"/>
          <p:cNvSpPr txBox="1"/>
          <p:nvPr/>
        </p:nvSpPr>
        <p:spPr>
          <a:xfrm>
            <a:off x="359816" y="277175"/>
            <a:ext cx="2598714" cy="7840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gn="l">
              <a:lnSpc>
                <a:spcPts val="7500"/>
              </a:lnSpc>
              <a:defRPr sz="1800" spc="90">
                <a:solidFill>
                  <a:srgbClr val="4385F7"/>
                </a:solidFill>
                <a:latin typeface="Poppins Medium"/>
                <a:ea typeface="Poppins Medium"/>
                <a:cs typeface="Poppins Medium"/>
                <a:sym typeface="Poppins Medium"/>
              </a:defRPr>
            </a:lvl1pPr>
          </a:lstStyle>
          <a:p>
            <a:r>
              <a:rPr sz="675"/>
              <a:t>PRODUCT DEVELOPMENT AND ROLLOUT</a:t>
            </a:r>
          </a:p>
        </p:txBody>
      </p:sp>
      <p:sp>
        <p:nvSpPr>
          <p:cNvPr id="618" name="2021"/>
          <p:cNvSpPr txBox="1"/>
          <p:nvPr/>
        </p:nvSpPr>
        <p:spPr>
          <a:xfrm>
            <a:off x="1821533" y="1181456"/>
            <a:ext cx="243656"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2</a:t>
            </a:r>
            <a:endParaRPr sz="675"/>
          </a:p>
        </p:txBody>
      </p:sp>
      <p:sp>
        <p:nvSpPr>
          <p:cNvPr id="619" name="Circle"/>
          <p:cNvSpPr/>
          <p:nvPr/>
        </p:nvSpPr>
        <p:spPr>
          <a:xfrm>
            <a:off x="1837748"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0" name="05"/>
          <p:cNvSpPr txBox="1"/>
          <p:nvPr/>
        </p:nvSpPr>
        <p:spPr>
          <a:xfrm>
            <a:off x="1873831"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21" name="Circle"/>
          <p:cNvSpPr/>
          <p:nvPr/>
        </p:nvSpPr>
        <p:spPr>
          <a:xfrm>
            <a:off x="210762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2" name="06"/>
          <p:cNvSpPr txBox="1"/>
          <p:nvPr/>
        </p:nvSpPr>
        <p:spPr>
          <a:xfrm>
            <a:off x="2143706"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23" name="Circle"/>
          <p:cNvSpPr/>
          <p:nvPr/>
        </p:nvSpPr>
        <p:spPr>
          <a:xfrm>
            <a:off x="23774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4" name="07"/>
          <p:cNvSpPr txBox="1"/>
          <p:nvPr/>
        </p:nvSpPr>
        <p:spPr>
          <a:xfrm>
            <a:off x="241358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25" name="Circle"/>
          <p:cNvSpPr/>
          <p:nvPr/>
        </p:nvSpPr>
        <p:spPr>
          <a:xfrm>
            <a:off x="2647373"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6" name="08"/>
          <p:cNvSpPr txBox="1"/>
          <p:nvPr/>
        </p:nvSpPr>
        <p:spPr>
          <a:xfrm>
            <a:off x="2683456"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27" name="Circle"/>
          <p:cNvSpPr/>
          <p:nvPr/>
        </p:nvSpPr>
        <p:spPr>
          <a:xfrm>
            <a:off x="291724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28" name="09"/>
          <p:cNvSpPr txBox="1"/>
          <p:nvPr/>
        </p:nvSpPr>
        <p:spPr>
          <a:xfrm>
            <a:off x="295333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29" name="Circle"/>
          <p:cNvSpPr/>
          <p:nvPr/>
        </p:nvSpPr>
        <p:spPr>
          <a:xfrm>
            <a:off x="318712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0" name="10"/>
          <p:cNvSpPr txBox="1"/>
          <p:nvPr/>
        </p:nvSpPr>
        <p:spPr>
          <a:xfrm>
            <a:off x="322320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31" name="Circle"/>
          <p:cNvSpPr/>
          <p:nvPr/>
        </p:nvSpPr>
        <p:spPr>
          <a:xfrm>
            <a:off x="3456997"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2" name="11"/>
          <p:cNvSpPr txBox="1"/>
          <p:nvPr/>
        </p:nvSpPr>
        <p:spPr>
          <a:xfrm>
            <a:off x="3493081"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1</a:t>
            </a:r>
            <a:r>
              <a:rPr lang="en-GB" sz="675"/>
              <a:t>0</a:t>
            </a:r>
            <a:endParaRPr sz="675"/>
          </a:p>
        </p:txBody>
      </p:sp>
      <p:sp>
        <p:nvSpPr>
          <p:cNvPr id="633" name="Circle"/>
          <p:cNvSpPr/>
          <p:nvPr/>
        </p:nvSpPr>
        <p:spPr>
          <a:xfrm>
            <a:off x="3726872" y="1431293"/>
            <a:ext cx="239280" cy="239280"/>
          </a:xfrm>
          <a:prstGeom prst="ellipse">
            <a:avLst/>
          </a:prstGeom>
          <a:solidFill>
            <a:srgbClr val="4385F7"/>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34" name="12"/>
          <p:cNvSpPr txBox="1"/>
          <p:nvPr/>
        </p:nvSpPr>
        <p:spPr>
          <a:xfrm>
            <a:off x="376295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35" name="Circle"/>
          <p:cNvSpPr/>
          <p:nvPr/>
        </p:nvSpPr>
        <p:spPr>
          <a:xfrm>
            <a:off x="3996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6" name="01"/>
          <p:cNvSpPr txBox="1"/>
          <p:nvPr/>
        </p:nvSpPr>
        <p:spPr>
          <a:xfrm>
            <a:off x="403283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37" name="Circle"/>
          <p:cNvSpPr/>
          <p:nvPr/>
        </p:nvSpPr>
        <p:spPr>
          <a:xfrm>
            <a:off x="4266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38" name="02"/>
          <p:cNvSpPr txBox="1"/>
          <p:nvPr/>
        </p:nvSpPr>
        <p:spPr>
          <a:xfrm>
            <a:off x="4302706"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39" name="Circle"/>
          <p:cNvSpPr/>
          <p:nvPr/>
        </p:nvSpPr>
        <p:spPr>
          <a:xfrm>
            <a:off x="4536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0" name="03"/>
          <p:cNvSpPr txBox="1"/>
          <p:nvPr/>
        </p:nvSpPr>
        <p:spPr>
          <a:xfrm>
            <a:off x="457258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41" name="Circle"/>
          <p:cNvSpPr/>
          <p:nvPr/>
        </p:nvSpPr>
        <p:spPr>
          <a:xfrm>
            <a:off x="4806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2" name="04"/>
          <p:cNvSpPr txBox="1"/>
          <p:nvPr/>
        </p:nvSpPr>
        <p:spPr>
          <a:xfrm>
            <a:off x="484245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43" name="Circle"/>
          <p:cNvSpPr/>
          <p:nvPr/>
        </p:nvSpPr>
        <p:spPr>
          <a:xfrm>
            <a:off x="50762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4" name="05"/>
          <p:cNvSpPr txBox="1"/>
          <p:nvPr/>
        </p:nvSpPr>
        <p:spPr>
          <a:xfrm>
            <a:off x="511233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4</a:t>
            </a:r>
            <a:endParaRPr sz="675"/>
          </a:p>
        </p:txBody>
      </p:sp>
      <p:sp>
        <p:nvSpPr>
          <p:cNvPr id="645" name="Circle"/>
          <p:cNvSpPr/>
          <p:nvPr/>
        </p:nvSpPr>
        <p:spPr>
          <a:xfrm>
            <a:off x="53461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6" name="06"/>
          <p:cNvSpPr txBox="1"/>
          <p:nvPr/>
        </p:nvSpPr>
        <p:spPr>
          <a:xfrm>
            <a:off x="538220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5</a:t>
            </a:r>
            <a:endParaRPr sz="675"/>
          </a:p>
        </p:txBody>
      </p:sp>
      <p:sp>
        <p:nvSpPr>
          <p:cNvPr id="647" name="Circle"/>
          <p:cNvSpPr/>
          <p:nvPr/>
        </p:nvSpPr>
        <p:spPr>
          <a:xfrm>
            <a:off x="56159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48" name="07"/>
          <p:cNvSpPr txBox="1"/>
          <p:nvPr/>
        </p:nvSpPr>
        <p:spPr>
          <a:xfrm>
            <a:off x="565208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6</a:t>
            </a:r>
            <a:endParaRPr sz="675"/>
          </a:p>
        </p:txBody>
      </p:sp>
      <p:sp>
        <p:nvSpPr>
          <p:cNvPr id="649" name="Circle"/>
          <p:cNvSpPr/>
          <p:nvPr/>
        </p:nvSpPr>
        <p:spPr>
          <a:xfrm>
            <a:off x="5885871"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0" name="08"/>
          <p:cNvSpPr txBox="1"/>
          <p:nvPr/>
        </p:nvSpPr>
        <p:spPr>
          <a:xfrm>
            <a:off x="5921954"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7</a:t>
            </a:r>
            <a:endParaRPr sz="675"/>
          </a:p>
        </p:txBody>
      </p:sp>
      <p:sp>
        <p:nvSpPr>
          <p:cNvPr id="651" name="Circle"/>
          <p:cNvSpPr/>
          <p:nvPr/>
        </p:nvSpPr>
        <p:spPr>
          <a:xfrm>
            <a:off x="615574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2" name="09"/>
          <p:cNvSpPr txBox="1"/>
          <p:nvPr/>
        </p:nvSpPr>
        <p:spPr>
          <a:xfrm>
            <a:off x="619183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8</a:t>
            </a:r>
            <a:endParaRPr sz="675"/>
          </a:p>
        </p:txBody>
      </p:sp>
      <p:sp>
        <p:nvSpPr>
          <p:cNvPr id="653" name="Circle"/>
          <p:cNvSpPr/>
          <p:nvPr/>
        </p:nvSpPr>
        <p:spPr>
          <a:xfrm>
            <a:off x="642562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4" name="10"/>
          <p:cNvSpPr txBox="1"/>
          <p:nvPr/>
        </p:nvSpPr>
        <p:spPr>
          <a:xfrm>
            <a:off x="646170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09</a:t>
            </a:r>
            <a:endParaRPr sz="675"/>
          </a:p>
        </p:txBody>
      </p:sp>
      <p:sp>
        <p:nvSpPr>
          <p:cNvPr id="655" name="Circle"/>
          <p:cNvSpPr/>
          <p:nvPr/>
        </p:nvSpPr>
        <p:spPr>
          <a:xfrm>
            <a:off x="6695497"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6" name="11"/>
          <p:cNvSpPr txBox="1"/>
          <p:nvPr/>
        </p:nvSpPr>
        <p:spPr>
          <a:xfrm>
            <a:off x="6731580"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10</a:t>
            </a:r>
            <a:endParaRPr sz="675"/>
          </a:p>
        </p:txBody>
      </p:sp>
      <p:sp>
        <p:nvSpPr>
          <p:cNvPr id="657" name="Circle"/>
          <p:cNvSpPr/>
          <p:nvPr/>
        </p:nvSpPr>
        <p:spPr>
          <a:xfrm>
            <a:off x="6965372" y="1431293"/>
            <a:ext cx="239280" cy="239280"/>
          </a:xfrm>
          <a:prstGeom prst="ellipse">
            <a:avLst/>
          </a:prstGeom>
          <a:solidFill>
            <a:srgbClr val="4385F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58" name="12"/>
          <p:cNvSpPr txBox="1"/>
          <p:nvPr/>
        </p:nvSpPr>
        <p:spPr>
          <a:xfrm>
            <a:off x="700145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11</a:t>
            </a:r>
            <a:endParaRPr sz="675"/>
          </a:p>
        </p:txBody>
      </p:sp>
      <p:sp>
        <p:nvSpPr>
          <p:cNvPr id="660" name="01"/>
          <p:cNvSpPr txBox="1"/>
          <p:nvPr/>
        </p:nvSpPr>
        <p:spPr>
          <a:xfrm>
            <a:off x="7271330" y="1479759"/>
            <a:ext cx="134652" cy="142347"/>
          </a:xfrm>
          <a:prstGeom prst="rect">
            <a:avLst/>
          </a:prstGeom>
          <a:ln w="12700">
            <a:solidFill>
              <a:schemeClr val="accent1"/>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lang="en-GB" sz="675"/>
              <a:t>12</a:t>
            </a:r>
            <a:endParaRPr sz="675"/>
          </a:p>
        </p:txBody>
      </p:sp>
      <p:sp>
        <p:nvSpPr>
          <p:cNvPr id="661" name="Circle"/>
          <p:cNvSpPr/>
          <p:nvPr/>
        </p:nvSpPr>
        <p:spPr>
          <a:xfrm>
            <a:off x="7505121"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2" name="02"/>
          <p:cNvSpPr txBox="1"/>
          <p:nvPr/>
        </p:nvSpPr>
        <p:spPr>
          <a:xfrm>
            <a:off x="7541204"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1</a:t>
            </a:r>
            <a:endParaRPr sz="675"/>
          </a:p>
        </p:txBody>
      </p:sp>
      <p:sp>
        <p:nvSpPr>
          <p:cNvPr id="663" name="Circle"/>
          <p:cNvSpPr/>
          <p:nvPr/>
        </p:nvSpPr>
        <p:spPr>
          <a:xfrm>
            <a:off x="7774996"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64" name="03"/>
          <p:cNvSpPr txBox="1"/>
          <p:nvPr/>
        </p:nvSpPr>
        <p:spPr>
          <a:xfrm>
            <a:off x="7811079"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2</a:t>
            </a:r>
            <a:endParaRPr sz="675"/>
          </a:p>
        </p:txBody>
      </p:sp>
      <p:sp>
        <p:nvSpPr>
          <p:cNvPr id="665" name="2022"/>
          <p:cNvSpPr txBox="1"/>
          <p:nvPr/>
        </p:nvSpPr>
        <p:spPr>
          <a:xfrm>
            <a:off x="3980533" y="1181456"/>
            <a:ext cx="245260"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3</a:t>
            </a:r>
            <a:endParaRPr sz="675"/>
          </a:p>
        </p:txBody>
      </p:sp>
      <p:sp>
        <p:nvSpPr>
          <p:cNvPr id="666" name="2023"/>
          <p:cNvSpPr txBox="1"/>
          <p:nvPr/>
        </p:nvSpPr>
        <p:spPr>
          <a:xfrm>
            <a:off x="7219032" y="1181456"/>
            <a:ext cx="25167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1D1143"/>
                </a:solidFill>
                <a:latin typeface="Poppins SemiBold"/>
                <a:ea typeface="Poppins SemiBold"/>
                <a:cs typeface="Poppins SemiBold"/>
                <a:sym typeface="Poppins SemiBold"/>
              </a:defRPr>
            </a:lvl1pPr>
          </a:lstStyle>
          <a:p>
            <a:r>
              <a:rPr sz="675"/>
              <a:t>202</a:t>
            </a:r>
            <a:r>
              <a:rPr lang="en-GB" sz="675"/>
              <a:t>4</a:t>
            </a:r>
            <a:endParaRPr sz="675"/>
          </a:p>
        </p:txBody>
      </p:sp>
      <p:sp>
        <p:nvSpPr>
          <p:cNvPr id="667" name="Rounded Rectangle"/>
          <p:cNvSpPr/>
          <p:nvPr/>
        </p:nvSpPr>
        <p:spPr>
          <a:xfrm>
            <a:off x="1798556" y="1797139"/>
            <a:ext cx="501507" cy="102416"/>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670" name="MOBILISATION"/>
          <p:cNvSpPr txBox="1"/>
          <p:nvPr/>
        </p:nvSpPr>
        <p:spPr>
          <a:xfrm>
            <a:off x="466860" y="1766502"/>
            <a:ext cx="1146004"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1 – Shipper Pack </a:t>
            </a:r>
            <a:endParaRPr sz="600">
              <a:solidFill>
                <a:schemeClr val="bg2">
                  <a:lumMod val="10000"/>
                </a:schemeClr>
              </a:solidFill>
            </a:endParaRPr>
          </a:p>
        </p:txBody>
      </p:sp>
      <p:sp>
        <p:nvSpPr>
          <p:cNvPr id="673" name="Location Pin"/>
          <p:cNvSpPr/>
          <p:nvPr/>
        </p:nvSpPr>
        <p:spPr>
          <a:xfrm>
            <a:off x="2305913" y="171007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75" name="Location Pin"/>
          <p:cNvSpPr/>
          <p:nvPr/>
        </p:nvSpPr>
        <p:spPr>
          <a:xfrm>
            <a:off x="2897875" y="1829042"/>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000000"/>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2" name="Circle"/>
          <p:cNvSpPr/>
          <p:nvPr/>
        </p:nvSpPr>
        <p:spPr>
          <a:xfrm>
            <a:off x="8044872" y="1431293"/>
            <a:ext cx="239280" cy="239280"/>
          </a:xfrm>
          <a:prstGeom prst="ellipse">
            <a:avLst/>
          </a:prstGeom>
          <a:solidFill>
            <a:srgbClr val="E0E1E5"/>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683" name="04"/>
          <p:cNvSpPr txBox="1"/>
          <p:nvPr/>
        </p:nvSpPr>
        <p:spPr>
          <a:xfrm>
            <a:off x="8080955" y="1479759"/>
            <a:ext cx="134652" cy="14234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a:solidFill>
                  <a:srgbClr val="FFFFFF"/>
                </a:solidFill>
              </a:defRPr>
            </a:lvl1pPr>
          </a:lstStyle>
          <a:p>
            <a:r>
              <a:rPr sz="675"/>
              <a:t>0</a:t>
            </a:r>
            <a:r>
              <a:rPr lang="en-GB" sz="675"/>
              <a:t>3</a:t>
            </a:r>
            <a:endParaRPr sz="675"/>
          </a:p>
        </p:txBody>
      </p:sp>
      <p:sp>
        <p:nvSpPr>
          <p:cNvPr id="688" name="ACTIVITY"/>
          <p:cNvSpPr txBox="1"/>
          <p:nvPr/>
        </p:nvSpPr>
        <p:spPr>
          <a:xfrm>
            <a:off x="459444" y="1514510"/>
            <a:ext cx="1521151" cy="1484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19050" tIns="19050" rIns="19050" bIns="19050">
            <a:spAutoFit/>
          </a:bodyPr>
          <a:lstStyle>
            <a:lvl1pPr algn="l">
              <a:lnSpc>
                <a:spcPct val="110000"/>
              </a:lnSpc>
              <a:defRPr sz="1800" spc="36">
                <a:latin typeface="Poppins SemiBold"/>
                <a:ea typeface="Poppins SemiBold"/>
                <a:cs typeface="Poppins SemiBold"/>
                <a:sym typeface="Poppins SemiBold"/>
              </a:defRPr>
            </a:lvl1pPr>
          </a:lstStyle>
          <a:p>
            <a:r>
              <a:rPr sz="675"/>
              <a:t>ACTIVITY</a:t>
            </a:r>
          </a:p>
        </p:txBody>
      </p:sp>
      <p:sp>
        <p:nvSpPr>
          <p:cNvPr id="702" name="Onboarding 4 per Q"/>
          <p:cNvSpPr txBox="1"/>
          <p:nvPr/>
        </p:nvSpPr>
        <p:spPr>
          <a:xfrm>
            <a:off x="3924155" y="1843789"/>
            <a:ext cx="498534" cy="113557"/>
          </a:xfrm>
          <a:prstGeom prst="rect">
            <a:avLst/>
          </a:prstGeom>
          <a:solidFill>
            <a:srgbClr val="FFFFFF"/>
          </a:solidFill>
          <a:ln w="12700">
            <a:solidFill>
              <a:srgbClr val="E0512C"/>
            </a:solid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300">
                <a:solidFill>
                  <a:srgbClr val="E0512C"/>
                </a:solidFill>
                <a:latin typeface="Poppins SemiBold"/>
                <a:ea typeface="Poppins SemiBold"/>
                <a:cs typeface="Poppins SemiBold"/>
                <a:sym typeface="Poppins SemiBold"/>
              </a:defRPr>
            </a:lvl1pPr>
          </a:lstStyle>
          <a:p>
            <a:r>
              <a:rPr lang="en-GB" sz="488"/>
              <a:t>Change freeze</a:t>
            </a:r>
            <a:endParaRPr sz="488"/>
          </a:p>
        </p:txBody>
      </p:sp>
      <p:sp>
        <p:nvSpPr>
          <p:cNvPr id="707" name="Circle"/>
          <p:cNvSpPr/>
          <p:nvPr/>
        </p:nvSpPr>
        <p:spPr>
          <a:xfrm>
            <a:off x="466557" y="4235099"/>
            <a:ext cx="51312" cy="51312"/>
          </a:xfrm>
          <a:prstGeom prst="ellipse">
            <a:avLst/>
          </a:prstGeom>
          <a:solidFill>
            <a:srgbClr val="FF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08" name="Circle"/>
          <p:cNvSpPr/>
          <p:nvPr/>
        </p:nvSpPr>
        <p:spPr>
          <a:xfrm>
            <a:off x="466557" y="4354838"/>
            <a:ext cx="51312" cy="51312"/>
          </a:xfrm>
          <a:prstGeom prst="ellipse">
            <a:avLst/>
          </a:prstGeom>
          <a:solidFill>
            <a:srgbClr val="F5BE47"/>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09" name="Suppliers - Supplier portfolio"/>
          <p:cNvSpPr txBox="1"/>
          <p:nvPr/>
        </p:nvSpPr>
        <p:spPr>
          <a:xfrm>
            <a:off x="532179" y="4206894"/>
            <a:ext cx="112210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Issue – (Requires escalation/support)</a:t>
            </a:r>
            <a:endParaRPr sz="450"/>
          </a:p>
        </p:txBody>
      </p:sp>
      <p:sp>
        <p:nvSpPr>
          <p:cNvPr id="710" name="MAPS - MAP portfolio"/>
          <p:cNvSpPr txBox="1"/>
          <p:nvPr/>
        </p:nvSpPr>
        <p:spPr>
          <a:xfrm>
            <a:off x="532179" y="4323644"/>
            <a:ext cx="977832"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At risk - (Risk is being managed)</a:t>
            </a:r>
            <a:endParaRPr sz="450"/>
          </a:p>
        </p:txBody>
      </p:sp>
      <p:sp>
        <p:nvSpPr>
          <p:cNvPr id="711" name="Circle"/>
          <p:cNvSpPr/>
          <p:nvPr/>
        </p:nvSpPr>
        <p:spPr>
          <a:xfrm>
            <a:off x="466557" y="4113587"/>
            <a:ext cx="51312" cy="51312"/>
          </a:xfrm>
          <a:prstGeom prst="ellipse">
            <a:avLst/>
          </a:prstGeom>
          <a:solidFill>
            <a:srgbClr val="5AB278"/>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2" name="Local Authorities - Decarbonisation dashboard"/>
          <p:cNvSpPr txBox="1"/>
          <p:nvPr/>
        </p:nvSpPr>
        <p:spPr>
          <a:xfrm>
            <a:off x="532179" y="4085382"/>
            <a:ext cx="282129"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On track</a:t>
            </a:r>
            <a:endParaRPr sz="450"/>
          </a:p>
        </p:txBody>
      </p:sp>
      <p:sp>
        <p:nvSpPr>
          <p:cNvPr id="713" name="Rounded Rectangle"/>
          <p:cNvSpPr/>
          <p:nvPr/>
        </p:nvSpPr>
        <p:spPr>
          <a:xfrm>
            <a:off x="365109" y="3900882"/>
            <a:ext cx="1709822" cy="980659"/>
          </a:xfrm>
          <a:custGeom>
            <a:avLst/>
            <a:gdLst/>
            <a:ahLst/>
            <a:cxnLst>
              <a:cxn ang="0">
                <a:pos x="wd2" y="hd2"/>
              </a:cxn>
              <a:cxn ang="5400000">
                <a:pos x="wd2" y="hd2"/>
              </a:cxn>
              <a:cxn ang="10800000">
                <a:pos x="wd2" y="hd2"/>
              </a:cxn>
              <a:cxn ang="16200000">
                <a:pos x="wd2" y="hd2"/>
              </a:cxn>
            </a:cxnLst>
            <a:rect l="0" t="0" r="r" b="b"/>
            <a:pathLst>
              <a:path w="21600" h="21600" extrusionOk="0">
                <a:moveTo>
                  <a:pt x="1970" y="21600"/>
                </a:moveTo>
                <a:lnTo>
                  <a:pt x="19630" y="21600"/>
                </a:lnTo>
                <a:cubicBezTo>
                  <a:pt x="20208" y="21600"/>
                  <a:pt x="20555" y="21600"/>
                  <a:pt x="20786" y="21407"/>
                </a:cubicBezTo>
                <a:cubicBezTo>
                  <a:pt x="21120" y="21165"/>
                  <a:pt x="21382" y="20641"/>
                  <a:pt x="21503" y="19976"/>
                </a:cubicBezTo>
                <a:cubicBezTo>
                  <a:pt x="21600" y="19515"/>
                  <a:pt x="21600" y="18823"/>
                  <a:pt x="21600" y="17670"/>
                </a:cubicBezTo>
                <a:lnTo>
                  <a:pt x="21600" y="3930"/>
                </a:lnTo>
                <a:cubicBezTo>
                  <a:pt x="21600" y="2777"/>
                  <a:pt x="21600" y="2085"/>
                  <a:pt x="21503" y="1624"/>
                </a:cubicBezTo>
                <a:cubicBezTo>
                  <a:pt x="21382" y="959"/>
                  <a:pt x="21120" y="435"/>
                  <a:pt x="20786" y="193"/>
                </a:cubicBezTo>
                <a:cubicBezTo>
                  <a:pt x="20555" y="0"/>
                  <a:pt x="20208" y="0"/>
                  <a:pt x="19630" y="0"/>
                </a:cubicBezTo>
                <a:lnTo>
                  <a:pt x="1970" y="0"/>
                </a:lnTo>
                <a:cubicBezTo>
                  <a:pt x="1392" y="0"/>
                  <a:pt x="1045" y="0"/>
                  <a:pt x="814" y="193"/>
                </a:cubicBezTo>
                <a:cubicBezTo>
                  <a:pt x="480" y="435"/>
                  <a:pt x="218" y="959"/>
                  <a:pt x="97" y="1624"/>
                </a:cubicBezTo>
                <a:cubicBezTo>
                  <a:pt x="0" y="2085"/>
                  <a:pt x="0" y="2777"/>
                  <a:pt x="0" y="3930"/>
                </a:cubicBezTo>
                <a:lnTo>
                  <a:pt x="0" y="17670"/>
                </a:lnTo>
                <a:cubicBezTo>
                  <a:pt x="0" y="18823"/>
                  <a:pt x="0" y="19515"/>
                  <a:pt x="97" y="19976"/>
                </a:cubicBezTo>
                <a:cubicBezTo>
                  <a:pt x="218" y="20641"/>
                  <a:pt x="480" y="21165"/>
                  <a:pt x="814" y="21407"/>
                </a:cubicBezTo>
                <a:cubicBezTo>
                  <a:pt x="1045" y="21600"/>
                  <a:pt x="1392" y="21600"/>
                  <a:pt x="1970" y="21600"/>
                </a:cubicBezTo>
                <a:close/>
              </a:path>
            </a:pathLst>
          </a:custGeom>
          <a:ln w="12700">
            <a:solidFill>
              <a:srgbClr val="5E5E5E">
                <a:alpha val="42767"/>
              </a:srgbClr>
            </a:solidFill>
            <a:miter lim="400000"/>
          </a:ln>
          <a:effectLst>
            <a:outerShdw blurRad="266700" dist="79619" dir="5400000" rotWithShape="0">
              <a:srgbClr val="D5D5D5">
                <a:alpha val="0"/>
              </a:srgbClr>
            </a:outerShdw>
          </a:effectLst>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4" name="KEY"/>
          <p:cNvSpPr txBox="1"/>
          <p:nvPr/>
        </p:nvSpPr>
        <p:spPr>
          <a:xfrm>
            <a:off x="466271" y="3930533"/>
            <a:ext cx="147476"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defRPr sz="1200">
                <a:latin typeface="Poppins Bold"/>
                <a:ea typeface="Poppins Bold"/>
                <a:cs typeface="Poppins Bold"/>
                <a:sym typeface="Poppins Bold"/>
              </a:defRPr>
            </a:lvl1pPr>
          </a:lstStyle>
          <a:p>
            <a:r>
              <a:rPr sz="450" b="1"/>
              <a:t>KEY</a:t>
            </a:r>
          </a:p>
        </p:txBody>
      </p:sp>
      <p:sp>
        <p:nvSpPr>
          <p:cNvPr id="715" name="Circle"/>
          <p:cNvSpPr/>
          <p:nvPr/>
        </p:nvSpPr>
        <p:spPr>
          <a:xfrm>
            <a:off x="466557" y="4466751"/>
            <a:ext cx="51312" cy="51312"/>
          </a:xfrm>
          <a:prstGeom prst="ellipse">
            <a:avLst/>
          </a:prstGeom>
          <a:solidFill>
            <a:schemeClr val="bg2">
              <a:lumMod val="10000"/>
            </a:schemeClr>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716" name="Business activity"/>
          <p:cNvSpPr txBox="1"/>
          <p:nvPr/>
        </p:nvSpPr>
        <p:spPr>
          <a:xfrm>
            <a:off x="532179" y="4435558"/>
            <a:ext cx="323807"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lang="en-GB" sz="450"/>
              <a:t>Complete</a:t>
            </a:r>
            <a:endParaRPr sz="450"/>
          </a:p>
        </p:txBody>
      </p:sp>
      <p:sp>
        <p:nvSpPr>
          <p:cNvPr id="717" name="Location Pin"/>
          <p:cNvSpPr/>
          <p:nvPr/>
        </p:nvSpPr>
        <p:spPr>
          <a:xfrm>
            <a:off x="466557" y="4587034"/>
            <a:ext cx="51312" cy="82699"/>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E0512C"/>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718" name="Milestone"/>
          <p:cNvSpPr txBox="1"/>
          <p:nvPr/>
        </p:nvSpPr>
        <p:spPr>
          <a:xfrm>
            <a:off x="532179" y="4564896"/>
            <a:ext cx="312586" cy="1077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19050" tIns="19050" rIns="19050" bIns="19050" anchor="ctr">
            <a:spAutoFit/>
          </a:bodyPr>
          <a:lstStyle>
            <a:lvl1pPr algn="l">
              <a:defRPr sz="1200">
                <a:latin typeface="Poppins Regular"/>
                <a:ea typeface="Poppins Regular"/>
                <a:cs typeface="Poppins Regular"/>
                <a:sym typeface="Poppins Regular"/>
              </a:defRPr>
            </a:lvl1pPr>
          </a:lstStyle>
          <a:p>
            <a:r>
              <a:rPr sz="450"/>
              <a:t>Milestone</a:t>
            </a:r>
          </a:p>
        </p:txBody>
      </p:sp>
      <p:sp>
        <p:nvSpPr>
          <p:cNvPr id="134" name="MOBILISATION">
            <a:extLst>
              <a:ext uri="{FF2B5EF4-FFF2-40B4-BE49-F238E27FC236}">
                <a16:creationId xmlns:a16="http://schemas.microsoft.com/office/drawing/2014/main" id="{54D18EA2-A4A2-4A4B-A156-7CAFE81873C9}"/>
              </a:ext>
            </a:extLst>
          </p:cNvPr>
          <p:cNvSpPr txBox="1"/>
          <p:nvPr/>
        </p:nvSpPr>
        <p:spPr>
          <a:xfrm>
            <a:off x="456784" y="1932464"/>
            <a:ext cx="1600885" cy="23775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2 –  Golden Bullet forecast &amp; IGT MDD data analysis </a:t>
            </a:r>
          </a:p>
        </p:txBody>
      </p:sp>
      <p:sp>
        <p:nvSpPr>
          <p:cNvPr id="135" name="Rounded Rectangle">
            <a:extLst>
              <a:ext uri="{FF2B5EF4-FFF2-40B4-BE49-F238E27FC236}">
                <a16:creationId xmlns:a16="http://schemas.microsoft.com/office/drawing/2014/main" id="{4BDBFBEF-9E05-4816-87A8-D88EBB6429EB}"/>
              </a:ext>
            </a:extLst>
          </p:cNvPr>
          <p:cNvSpPr/>
          <p:nvPr/>
        </p:nvSpPr>
        <p:spPr>
          <a:xfrm>
            <a:off x="2351854" y="1934495"/>
            <a:ext cx="540213" cy="109029"/>
          </a:xfrm>
          <a:prstGeom prst="roundRect">
            <a:avLst>
              <a:gd name="adj" fmla="val 50000"/>
            </a:avLst>
          </a:prstGeom>
          <a:solidFill>
            <a:srgbClr val="00000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6" name="MOBILISATION">
            <a:extLst>
              <a:ext uri="{FF2B5EF4-FFF2-40B4-BE49-F238E27FC236}">
                <a16:creationId xmlns:a16="http://schemas.microsoft.com/office/drawing/2014/main" id="{771A0BA8-47B0-4180-AF0A-93D451001CE7}"/>
              </a:ext>
            </a:extLst>
          </p:cNvPr>
          <p:cNvSpPr txBox="1"/>
          <p:nvPr/>
        </p:nvSpPr>
        <p:spPr>
          <a:xfrm>
            <a:off x="449209" y="2153413"/>
            <a:ext cx="1701352"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3 – </a:t>
            </a:r>
            <a:r>
              <a:rPr lang="en-GB" sz="525">
                <a:solidFill>
                  <a:schemeClr val="bg2">
                    <a:lumMod val="10000"/>
                  </a:schemeClr>
                </a:solidFill>
              </a:rPr>
              <a:t>Golden Bullet invoice</a:t>
            </a:r>
            <a:endParaRPr sz="600">
              <a:solidFill>
                <a:schemeClr val="bg2">
                  <a:lumMod val="10000"/>
                </a:schemeClr>
              </a:solidFill>
            </a:endParaRPr>
          </a:p>
        </p:txBody>
      </p:sp>
      <p:sp>
        <p:nvSpPr>
          <p:cNvPr id="137" name="Rounded Rectangle">
            <a:extLst>
              <a:ext uri="{FF2B5EF4-FFF2-40B4-BE49-F238E27FC236}">
                <a16:creationId xmlns:a16="http://schemas.microsoft.com/office/drawing/2014/main" id="{65620BDE-435E-4501-BD8F-59A796A5DA2F}"/>
              </a:ext>
            </a:extLst>
          </p:cNvPr>
          <p:cNvSpPr/>
          <p:nvPr/>
        </p:nvSpPr>
        <p:spPr>
          <a:xfrm>
            <a:off x="2906240" y="2108763"/>
            <a:ext cx="552497" cy="105210"/>
          </a:xfrm>
          <a:prstGeom prst="roundRect">
            <a:avLst>
              <a:gd name="adj" fmla="val 50000"/>
            </a:avLst>
          </a:pr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8" name="Location Pin">
            <a:extLst>
              <a:ext uri="{FF2B5EF4-FFF2-40B4-BE49-F238E27FC236}">
                <a16:creationId xmlns:a16="http://schemas.microsoft.com/office/drawing/2014/main" id="{A77188BA-376D-447D-9748-9BAFCB4F1DE3}"/>
              </a:ext>
            </a:extLst>
          </p:cNvPr>
          <p:cNvSpPr/>
          <p:nvPr/>
        </p:nvSpPr>
        <p:spPr>
          <a:xfrm>
            <a:off x="3483993" y="2019860"/>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chemeClr val="tx1"/>
          </a:solidFill>
          <a:ln w="12700">
            <a:miter lim="400000"/>
          </a:ln>
        </p:spPr>
        <p:txBody>
          <a:bodyPr lIns="19050" tIns="19050" rIns="19050" bIns="19050" anchor="ctr"/>
          <a:lstStyle/>
          <a:p>
            <a:pPr defTabSz="309563">
              <a:defRPr sz="3200">
                <a:solidFill>
                  <a:srgbClr val="FFFFFF"/>
                </a:solidFill>
                <a:latin typeface="Helvetica Neue Medium"/>
                <a:ea typeface="Helvetica Neue Medium"/>
                <a:cs typeface="Helvetica Neue Medium"/>
                <a:sym typeface="Helvetica Neue Medium"/>
              </a:defRPr>
            </a:pPr>
            <a:endParaRPr sz="1200"/>
          </a:p>
        </p:txBody>
      </p:sp>
      <p:sp>
        <p:nvSpPr>
          <p:cNvPr id="139" name="MOBILISATION">
            <a:extLst>
              <a:ext uri="{FF2B5EF4-FFF2-40B4-BE49-F238E27FC236}">
                <a16:creationId xmlns:a16="http://schemas.microsoft.com/office/drawing/2014/main" id="{A07069C9-4CC8-4D5B-AB3D-2D4F7692FE17}"/>
              </a:ext>
            </a:extLst>
          </p:cNvPr>
          <p:cNvSpPr txBox="1"/>
          <p:nvPr/>
        </p:nvSpPr>
        <p:spPr>
          <a:xfrm>
            <a:off x="450988" y="2279160"/>
            <a:ext cx="1504481"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4 – XRN4990</a:t>
            </a:r>
            <a:endParaRPr sz="600">
              <a:solidFill>
                <a:schemeClr val="bg2">
                  <a:lumMod val="10000"/>
                </a:schemeClr>
              </a:solidFill>
            </a:endParaRPr>
          </a:p>
        </p:txBody>
      </p:sp>
      <p:sp>
        <p:nvSpPr>
          <p:cNvPr id="140" name="Rounded Rectangle">
            <a:extLst>
              <a:ext uri="{FF2B5EF4-FFF2-40B4-BE49-F238E27FC236}">
                <a16:creationId xmlns:a16="http://schemas.microsoft.com/office/drawing/2014/main" id="{C5B1BA05-CBA2-4EFC-B1C8-17926B0D5DF5}"/>
              </a:ext>
            </a:extLst>
          </p:cNvPr>
          <p:cNvSpPr/>
          <p:nvPr/>
        </p:nvSpPr>
        <p:spPr>
          <a:xfrm>
            <a:off x="3458737" y="2263881"/>
            <a:ext cx="491951" cy="129729"/>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1" name="Location Pin">
            <a:extLst>
              <a:ext uri="{FF2B5EF4-FFF2-40B4-BE49-F238E27FC236}">
                <a16:creationId xmlns:a16="http://schemas.microsoft.com/office/drawing/2014/main" id="{ACEB2535-5AC0-4BD5-AE91-B7AB5F841F29}"/>
              </a:ext>
            </a:extLst>
          </p:cNvPr>
          <p:cNvSpPr/>
          <p:nvPr/>
        </p:nvSpPr>
        <p:spPr>
          <a:xfrm>
            <a:off x="3961635" y="2181353"/>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2" name="MOBILISATION">
            <a:extLst>
              <a:ext uri="{FF2B5EF4-FFF2-40B4-BE49-F238E27FC236}">
                <a16:creationId xmlns:a16="http://schemas.microsoft.com/office/drawing/2014/main" id="{9AA70ECF-1D6A-493E-A0AB-9F99D01D3F49}"/>
              </a:ext>
            </a:extLst>
          </p:cNvPr>
          <p:cNvSpPr txBox="1"/>
          <p:nvPr/>
        </p:nvSpPr>
        <p:spPr>
          <a:xfrm>
            <a:off x="451851" y="2435301"/>
            <a:ext cx="1581963"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5 – XRN4990</a:t>
            </a:r>
            <a:endParaRPr sz="600">
              <a:solidFill>
                <a:schemeClr val="bg2">
                  <a:lumMod val="10000"/>
                </a:schemeClr>
              </a:solidFill>
            </a:endParaRPr>
          </a:p>
        </p:txBody>
      </p:sp>
      <p:sp>
        <p:nvSpPr>
          <p:cNvPr id="143" name="Rounded Rectangle">
            <a:extLst>
              <a:ext uri="{FF2B5EF4-FFF2-40B4-BE49-F238E27FC236}">
                <a16:creationId xmlns:a16="http://schemas.microsoft.com/office/drawing/2014/main" id="{341BE7A7-88F7-4247-85DB-C3AB15629F1A}"/>
              </a:ext>
            </a:extLst>
          </p:cNvPr>
          <p:cNvSpPr/>
          <p:nvPr/>
        </p:nvSpPr>
        <p:spPr>
          <a:xfrm>
            <a:off x="3963310" y="2401424"/>
            <a:ext cx="555365" cy="113493"/>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highlight>
                <a:srgbClr val="FFFF00"/>
              </a:highlight>
              <a:latin typeface="Helvetica Neue Medium"/>
            </a:endParaRPr>
          </a:p>
        </p:txBody>
      </p:sp>
      <p:sp>
        <p:nvSpPr>
          <p:cNvPr id="2" name="Right Brace 1">
            <a:extLst>
              <a:ext uri="{FF2B5EF4-FFF2-40B4-BE49-F238E27FC236}">
                <a16:creationId xmlns:a16="http://schemas.microsoft.com/office/drawing/2014/main" id="{AB15E77C-35E6-4C86-8067-A2EE963F512E}"/>
              </a:ext>
            </a:extLst>
          </p:cNvPr>
          <p:cNvSpPr/>
          <p:nvPr/>
        </p:nvSpPr>
        <p:spPr>
          <a:xfrm rot="5400000">
            <a:off x="4091179" y="1643612"/>
            <a:ext cx="68105" cy="238950"/>
          </a:xfrm>
          <a:prstGeom prst="rightBrace">
            <a:avLst/>
          </a:prstGeom>
          <a:noFill/>
          <a:ln w="25400" cap="flat">
            <a:solidFill>
              <a:srgbClr val="000000"/>
            </a:solidFill>
            <a:prstDash val="solid"/>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4290" tIns="17145" rIns="34290" bIns="17145" numCol="1" spcCol="38100" rtlCol="0" anchor="t">
            <a:noAutofit/>
          </a:bodyPr>
          <a:lstStyle/>
          <a:p>
            <a:pPr defTabSz="342900" latinLnBrk="1" hangingPunct="0"/>
            <a:endParaRPr lang="en-GB" sz="675">
              <a:solidFill>
                <a:srgbClr val="000000"/>
              </a:solidFill>
            </a:endParaRPr>
          </a:p>
        </p:txBody>
      </p:sp>
      <p:sp>
        <p:nvSpPr>
          <p:cNvPr id="146" name="MOBILISATION">
            <a:extLst>
              <a:ext uri="{FF2B5EF4-FFF2-40B4-BE49-F238E27FC236}">
                <a16:creationId xmlns:a16="http://schemas.microsoft.com/office/drawing/2014/main" id="{9161EE47-187B-4009-B55D-341E7BE4CDEB}"/>
              </a:ext>
            </a:extLst>
          </p:cNvPr>
          <p:cNvSpPr txBox="1"/>
          <p:nvPr/>
        </p:nvSpPr>
        <p:spPr>
          <a:xfrm>
            <a:off x="477952" y="2604311"/>
            <a:ext cx="1187278" cy="13619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9050" tIns="19050" rIns="19050" bIns="19050">
            <a:spAutoFit/>
          </a:bodyPr>
          <a:lstStyle>
            <a:lvl1pPr algn="l">
              <a:lnSpc>
                <a:spcPct val="110000"/>
              </a:lnSpc>
              <a:defRPr sz="1600" spc="32">
                <a:solidFill>
                  <a:srgbClr val="4385F7"/>
                </a:solidFill>
                <a:latin typeface="Poppins SemiBold"/>
                <a:ea typeface="Poppins SemiBold"/>
                <a:cs typeface="Poppins SemiBold"/>
                <a:sym typeface="Poppins SemiBold"/>
              </a:defRPr>
            </a:lvl1pPr>
          </a:lstStyle>
          <a:p>
            <a:r>
              <a:rPr lang="en-GB" sz="600">
                <a:solidFill>
                  <a:schemeClr val="bg2">
                    <a:lumMod val="10000"/>
                  </a:schemeClr>
                </a:solidFill>
              </a:rPr>
              <a:t>Release 6 – DN tbc  </a:t>
            </a:r>
          </a:p>
        </p:txBody>
      </p:sp>
      <p:sp>
        <p:nvSpPr>
          <p:cNvPr id="147" name="Rounded Rectangle">
            <a:extLst>
              <a:ext uri="{FF2B5EF4-FFF2-40B4-BE49-F238E27FC236}">
                <a16:creationId xmlns:a16="http://schemas.microsoft.com/office/drawing/2014/main" id="{FE54CB8E-10BC-4AD2-B2B7-DA538D2C7511}"/>
              </a:ext>
            </a:extLst>
          </p:cNvPr>
          <p:cNvSpPr/>
          <p:nvPr/>
        </p:nvSpPr>
        <p:spPr>
          <a:xfrm>
            <a:off x="4476846" y="2571750"/>
            <a:ext cx="525695" cy="98460"/>
          </a:xfrm>
          <a:prstGeom prst="roundRect">
            <a:avLst>
              <a:gd name="adj" fmla="val 50000"/>
            </a:avLst>
          </a:pr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48" name="Location Pin">
            <a:extLst>
              <a:ext uri="{FF2B5EF4-FFF2-40B4-BE49-F238E27FC236}">
                <a16:creationId xmlns:a16="http://schemas.microsoft.com/office/drawing/2014/main" id="{E766AFF6-414B-4A50-B27F-A8766617414B}"/>
              </a:ext>
            </a:extLst>
          </p:cNvPr>
          <p:cNvSpPr/>
          <p:nvPr/>
        </p:nvSpPr>
        <p:spPr>
          <a:xfrm>
            <a:off x="5008212" y="2470926"/>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
        <p:nvSpPr>
          <p:cNvPr id="131" name="Location Pin">
            <a:extLst>
              <a:ext uri="{FF2B5EF4-FFF2-40B4-BE49-F238E27FC236}">
                <a16:creationId xmlns:a16="http://schemas.microsoft.com/office/drawing/2014/main" id="{942E5D4B-8630-4907-9429-40DD5263666F}"/>
              </a:ext>
            </a:extLst>
          </p:cNvPr>
          <p:cNvSpPr/>
          <p:nvPr/>
        </p:nvSpPr>
        <p:spPr>
          <a:xfrm>
            <a:off x="4500334" y="2313269"/>
            <a:ext cx="125117" cy="20164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8" y="0"/>
                  <a:pt x="0" y="2997"/>
                  <a:pt x="0" y="6701"/>
                </a:cubicBezTo>
                <a:cubicBezTo>
                  <a:pt x="0" y="12819"/>
                  <a:pt x="10800" y="21600"/>
                  <a:pt x="10800" y="21600"/>
                </a:cubicBezTo>
                <a:cubicBezTo>
                  <a:pt x="10800" y="21600"/>
                  <a:pt x="21600" y="12814"/>
                  <a:pt x="21600" y="6701"/>
                </a:cubicBezTo>
                <a:cubicBezTo>
                  <a:pt x="21600" y="2997"/>
                  <a:pt x="16762" y="0"/>
                  <a:pt x="10800" y="0"/>
                </a:cubicBezTo>
                <a:close/>
                <a:moveTo>
                  <a:pt x="10800" y="2683"/>
                </a:moveTo>
                <a:cubicBezTo>
                  <a:pt x="14368" y="2683"/>
                  <a:pt x="17267" y="4482"/>
                  <a:pt x="17267" y="6696"/>
                </a:cubicBezTo>
                <a:cubicBezTo>
                  <a:pt x="17267" y="8910"/>
                  <a:pt x="14368" y="10709"/>
                  <a:pt x="10800" y="10709"/>
                </a:cubicBezTo>
                <a:cubicBezTo>
                  <a:pt x="7232" y="10709"/>
                  <a:pt x="4335" y="8910"/>
                  <a:pt x="4335" y="6696"/>
                </a:cubicBezTo>
                <a:cubicBezTo>
                  <a:pt x="4335" y="4482"/>
                  <a:pt x="7232" y="2683"/>
                  <a:pt x="10800" y="2683"/>
                </a:cubicBezTo>
                <a:close/>
                <a:moveTo>
                  <a:pt x="10800" y="4769"/>
                </a:moveTo>
                <a:cubicBezTo>
                  <a:pt x="9085" y="4769"/>
                  <a:pt x="7686" y="5632"/>
                  <a:pt x="7686" y="6701"/>
                </a:cubicBezTo>
                <a:cubicBezTo>
                  <a:pt x="7686" y="7770"/>
                  <a:pt x="9077" y="8635"/>
                  <a:pt x="10800" y="8635"/>
                </a:cubicBezTo>
                <a:cubicBezTo>
                  <a:pt x="12523" y="8635"/>
                  <a:pt x="13917" y="7770"/>
                  <a:pt x="13917" y="6701"/>
                </a:cubicBezTo>
                <a:cubicBezTo>
                  <a:pt x="13917" y="5632"/>
                  <a:pt x="12515" y="4769"/>
                  <a:pt x="10800" y="4769"/>
                </a:cubicBezTo>
                <a:close/>
              </a:path>
            </a:pathLst>
          </a:custGeom>
          <a:solidFill>
            <a:srgbClr val="92D050"/>
          </a:solidFill>
          <a:ln w="12700">
            <a:miter lim="400000"/>
          </a:ln>
        </p:spPr>
        <p:txBody>
          <a:bodyPr lIns="19050" tIns="19050" rIns="19050" bIns="19050" anchor="ctr"/>
          <a:lstStyle/>
          <a:p>
            <a:pPr defTabSz="309563"/>
            <a:endParaRPr sz="1200">
              <a:solidFill>
                <a:srgbClr val="FFFFFF"/>
              </a:solidFill>
              <a:latin typeface="Helvetica Neue Medium"/>
            </a:endParaRPr>
          </a:p>
        </p:txBody>
      </p:sp>
    </p:spTree>
    <p:extLst>
      <p:ext uri="{BB962C8B-B14F-4D97-AF65-F5344CB8AC3E}">
        <p14:creationId xmlns:p14="http://schemas.microsoft.com/office/powerpoint/2010/main" val="211169707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270878B1-F807-492B-B54B-15A58D1232B1}"/>
              </a:ext>
            </a:extLst>
          </p:cNvPr>
          <p:cNvGraphicFramePr>
            <a:graphicFrameLocks noGrp="1"/>
          </p:cNvGraphicFramePr>
          <p:nvPr/>
        </p:nvGraphicFramePr>
        <p:xfrm>
          <a:off x="251520" y="555526"/>
          <a:ext cx="8568952" cy="3246296"/>
        </p:xfrm>
        <a:graphic>
          <a:graphicData uri="http://schemas.openxmlformats.org/drawingml/2006/table">
            <a:tbl>
              <a:tblPr firstRow="1" bandRow="1">
                <a:tableStyleId>{5940675A-B579-460E-94D1-54222C63F5DA}</a:tableStyleId>
              </a:tblPr>
              <a:tblGrid>
                <a:gridCol w="4176464">
                  <a:extLst>
                    <a:ext uri="{9D8B030D-6E8A-4147-A177-3AD203B41FA5}">
                      <a16:colId xmlns:a16="http://schemas.microsoft.com/office/drawing/2014/main" val="421334891"/>
                    </a:ext>
                  </a:extLst>
                </a:gridCol>
                <a:gridCol w="4392488">
                  <a:extLst>
                    <a:ext uri="{9D8B030D-6E8A-4147-A177-3AD203B41FA5}">
                      <a16:colId xmlns:a16="http://schemas.microsoft.com/office/drawing/2014/main" val="2119268424"/>
                    </a:ext>
                  </a:extLst>
                </a:gridCol>
              </a:tblGrid>
              <a:tr h="219614">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tx1"/>
                          </a:solidFill>
                          <a:latin typeface="Poppins Medium" panose="00000600000000000000" pitchFamily="2" charset="0"/>
                          <a:cs typeface="Poppins Medium" panose="00000600000000000000" pitchFamily="2" charset="0"/>
                        </a:rPr>
                        <a:t>Inflight Sprint (part of release 4)</a:t>
                      </a:r>
                    </a:p>
                  </a:txBody>
                  <a:tcPr marL="34290" marR="34290" marT="17145" marB="17145" anchor="ctr">
                    <a:solidFill>
                      <a:srgbClr val="92D050"/>
                    </a:solidFill>
                  </a:tcPr>
                </a:tc>
                <a:extLst>
                  <a:ext uri="{0D108BD9-81ED-4DB2-BD59-A6C34878D82A}">
                    <a16:rowId xmlns:a16="http://schemas.microsoft.com/office/drawing/2014/main" val="577186565"/>
                  </a:ext>
                </a:extLst>
              </a:tr>
              <a:tr h="949408">
                <a:tc gridSpan="2">
                  <a:txBody>
                    <a:bodyPr/>
                    <a:lstStyle/>
                    <a:p>
                      <a:pPr algn="l"/>
                      <a:r>
                        <a:rPr lang="en-GB" sz="1050" b="1">
                          <a:solidFill>
                            <a:srgbClr val="000000"/>
                          </a:solidFill>
                          <a:latin typeface="Poppins Medium" panose="00000600000000000000" pitchFamily="2" charset="0"/>
                          <a:cs typeface="Poppins Medium" panose="00000600000000000000" pitchFamily="2" charset="0"/>
                        </a:rPr>
                        <a:t>Goals:</a:t>
                      </a:r>
                    </a:p>
                    <a:p>
                      <a:pPr algn="l"/>
                      <a:endParaRPr lang="en-GB" sz="9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detailed design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Complete source to target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Build 50% data model </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Enable additional Shipper Pack reports to be self served via DDP</a:t>
                      </a:r>
                    </a:p>
                    <a:p>
                      <a:pPr marL="171450" indent="-171450" algn="l">
                        <a:buFont typeface="Arial" panose="020B0604020202020204" pitchFamily="34" charset="0"/>
                        <a:buChar char="•"/>
                      </a:pPr>
                      <a:r>
                        <a:rPr lang="en-GB" sz="800" kern="1200">
                          <a:solidFill>
                            <a:srgbClr val="000000"/>
                          </a:solidFill>
                          <a:latin typeface="Poppins Medium" panose="00000600000000000000" pitchFamily="2" charset="0"/>
                          <a:ea typeface="+mn-ea"/>
                          <a:cs typeface="Poppins Medium" panose="00000600000000000000" pitchFamily="2" charset="0"/>
                        </a:rPr>
                        <a:t>Facilitate MDD vs </a:t>
                      </a:r>
                      <a:r>
                        <a:rPr lang="en-GB" sz="800" kern="1200" err="1">
                          <a:solidFill>
                            <a:srgbClr val="000000"/>
                          </a:solidFill>
                          <a:latin typeface="Poppins Medium" panose="00000600000000000000" pitchFamily="2" charset="0"/>
                          <a:ea typeface="+mn-ea"/>
                          <a:cs typeface="Poppins Medium" panose="00000600000000000000" pitchFamily="2" charset="0"/>
                        </a:rPr>
                        <a:t>UKLink</a:t>
                      </a:r>
                      <a:r>
                        <a:rPr lang="en-GB" sz="800" kern="1200">
                          <a:solidFill>
                            <a:srgbClr val="000000"/>
                          </a:solidFill>
                          <a:latin typeface="Poppins Medium" panose="00000600000000000000" pitchFamily="2" charset="0"/>
                          <a:ea typeface="+mn-ea"/>
                          <a:cs typeface="Poppins Medium" panose="00000600000000000000" pitchFamily="2" charset="0"/>
                        </a:rPr>
                        <a:t> analysis for IGTs – Stretch</a:t>
                      </a:r>
                    </a:p>
                    <a:p>
                      <a:pPr marL="571500" indent="-57150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1935656">
                <a:tc gridSpan="2">
                  <a:txBody>
                    <a:bodyPr/>
                    <a:lstStyle/>
                    <a:p>
                      <a:pPr algn="l"/>
                      <a:r>
                        <a:rPr lang="en-GB" sz="1000" b="1">
                          <a:solidFill>
                            <a:srgbClr val="000000"/>
                          </a:solidFill>
                          <a:latin typeface="Poppins Medium" panose="00000600000000000000" pitchFamily="2" charset="0"/>
                          <a:cs typeface="Poppins Medium" panose="00000600000000000000" pitchFamily="2" charset="0"/>
                        </a:rPr>
                        <a:t>Outcomes: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Source to target completed for XRN4990</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50% of XRN4990 data model built</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enabling Incorrect read factor and units to be self served via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Additional shipper pack delivery Shipper read frequency giving shipper portfolio count by MRF and a view of the average industry % by MRF code</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1000" b="1" kern="1200">
                          <a:solidFill>
                            <a:srgbClr val="000000"/>
                          </a:solidFill>
                          <a:latin typeface="Poppins Medium" panose="00000600000000000000" pitchFamily="2" charset="0"/>
                          <a:ea typeface="+mn-ea"/>
                          <a:cs typeface="Poppins Medium" panose="00000600000000000000" pitchFamily="2" charset="0"/>
                        </a:rPr>
                        <a:t>Stretch Targets: </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Additional analysis of </a:t>
                      </a:r>
                      <a:r>
                        <a:rPr lang="en-GB" sz="800" err="1">
                          <a:solidFill>
                            <a:srgbClr val="000000"/>
                          </a:solidFill>
                          <a:latin typeface="Poppins Medium" panose="00000600000000000000" pitchFamily="2" charset="0"/>
                          <a:cs typeface="Poppins Medium" panose="00000600000000000000" pitchFamily="2" charset="0"/>
                        </a:rPr>
                        <a:t>UKLink</a:t>
                      </a:r>
                      <a:r>
                        <a:rPr lang="en-GB" sz="800">
                          <a:solidFill>
                            <a:srgbClr val="000000"/>
                          </a:solidFill>
                          <a:latin typeface="Poppins Medium" panose="00000600000000000000" pitchFamily="2" charset="0"/>
                          <a:cs typeface="Poppins Medium" panose="00000600000000000000" pitchFamily="2" charset="0"/>
                        </a:rPr>
                        <a:t> / MDD data quality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read rejections by reasons code to compare company performance against industry average</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246551944"/>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61E561D-CE76-4E28-B44C-5D7A0AD322EC}"/>
              </a:ext>
            </a:extLst>
          </p:cNvPr>
          <p:cNvSpPr>
            <a:spLocks noGrp="1"/>
          </p:cNvSpPr>
          <p:nvPr>
            <p:ph type="title"/>
          </p:nvPr>
        </p:nvSpPr>
        <p:spPr/>
        <p:txBody>
          <a:bodyPr/>
          <a:lstStyle/>
          <a:p>
            <a:r>
              <a:rPr lang="en-GB"/>
              <a:t>Appendix</a:t>
            </a:r>
          </a:p>
        </p:txBody>
      </p:sp>
    </p:spTree>
    <p:extLst>
      <p:ext uri="{BB962C8B-B14F-4D97-AF65-F5344CB8AC3E}">
        <p14:creationId xmlns:p14="http://schemas.microsoft.com/office/powerpoint/2010/main" val="2342963081"/>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D674F7-7E6A-45A6-9465-D9AAE9CC2BCF}"/>
              </a:ext>
            </a:extLst>
          </p:cNvPr>
          <p:cNvSpPr>
            <a:spLocks noGrp="1"/>
          </p:cNvSpPr>
          <p:nvPr>
            <p:ph type="title"/>
          </p:nvPr>
        </p:nvSpPr>
        <p:spPr>
          <a:xfrm>
            <a:off x="216030" y="123478"/>
            <a:ext cx="8470770" cy="360040"/>
          </a:xfrm>
        </p:spPr>
        <p:txBody>
          <a:bodyPr>
            <a:normAutofit fontScale="90000"/>
          </a:bodyPr>
          <a:lstStyle/>
          <a:p>
            <a:pPr algn="l"/>
            <a:r>
              <a:rPr lang="en-GB" sz="1800"/>
              <a:t>DDP Roadmap</a:t>
            </a:r>
          </a:p>
        </p:txBody>
      </p:sp>
      <p:pic>
        <p:nvPicPr>
          <p:cNvPr id="8" name="Picture 7">
            <a:extLst>
              <a:ext uri="{FF2B5EF4-FFF2-40B4-BE49-F238E27FC236}">
                <a16:creationId xmlns:a16="http://schemas.microsoft.com/office/drawing/2014/main" id="{EAFD83A5-8DB0-40B0-99F2-D9DBB30FDF63}"/>
              </a:ext>
            </a:extLst>
          </p:cNvPr>
          <p:cNvPicPr>
            <a:picLocks noChangeAspect="1"/>
          </p:cNvPicPr>
          <p:nvPr/>
        </p:nvPicPr>
        <p:blipFill>
          <a:blip r:embed="rId2"/>
          <a:stretch>
            <a:fillRect/>
          </a:stretch>
        </p:blipFill>
        <p:spPr>
          <a:xfrm>
            <a:off x="216030" y="505094"/>
            <a:ext cx="8711939" cy="3926164"/>
          </a:xfrm>
          <a:prstGeom prst="rect">
            <a:avLst/>
          </a:prstGeom>
        </p:spPr>
      </p:pic>
      <p:sp>
        <p:nvSpPr>
          <p:cNvPr id="9" name="TextBox 8">
            <a:extLst>
              <a:ext uri="{FF2B5EF4-FFF2-40B4-BE49-F238E27FC236}">
                <a16:creationId xmlns:a16="http://schemas.microsoft.com/office/drawing/2014/main" id="{F318376D-F30D-42E2-BAAB-A1DD97201929}"/>
              </a:ext>
            </a:extLst>
          </p:cNvPr>
          <p:cNvSpPr txBox="1"/>
          <p:nvPr/>
        </p:nvSpPr>
        <p:spPr>
          <a:xfrm>
            <a:off x="190210" y="4475316"/>
            <a:ext cx="792088" cy="369332"/>
          </a:xfrm>
          <a:prstGeom prst="rect">
            <a:avLst/>
          </a:prstGeom>
          <a:noFill/>
        </p:spPr>
        <p:txBody>
          <a:bodyPr wrap="square" rtlCol="0">
            <a:spAutoFit/>
          </a:bodyPr>
          <a:lstStyle/>
          <a:p>
            <a:r>
              <a:rPr lang="en-GB" sz="1200">
                <a:solidFill>
                  <a:srgbClr val="000000"/>
                </a:solidFill>
                <a:latin typeface="Poppins Medium" panose="00000600000000000000" pitchFamily="2" charset="0"/>
                <a:cs typeface="Poppins Medium" panose="00000600000000000000" pitchFamily="2" charset="0"/>
              </a:rPr>
              <a:t>Key</a:t>
            </a:r>
            <a:r>
              <a:rPr lang="en-GB" sz="1200"/>
              <a:t>:</a:t>
            </a:r>
            <a:r>
              <a:rPr lang="en-GB"/>
              <a:t> </a:t>
            </a:r>
          </a:p>
        </p:txBody>
      </p:sp>
      <p:sp>
        <p:nvSpPr>
          <p:cNvPr id="10" name="Rectangle: Rounded Corners 9">
            <a:extLst>
              <a:ext uri="{FF2B5EF4-FFF2-40B4-BE49-F238E27FC236}">
                <a16:creationId xmlns:a16="http://schemas.microsoft.com/office/drawing/2014/main" id="{365702A1-DEAA-46FA-B57D-2B4C71C0877A}"/>
              </a:ext>
            </a:extLst>
          </p:cNvPr>
          <p:cNvSpPr/>
          <p:nvPr/>
        </p:nvSpPr>
        <p:spPr>
          <a:xfrm>
            <a:off x="802533" y="4523364"/>
            <a:ext cx="792088" cy="288032"/>
          </a:xfrm>
          <a:prstGeom prst="roundRect">
            <a:avLst/>
          </a:prstGeom>
          <a:solidFill>
            <a:schemeClr val="bg1">
              <a:lumMod val="8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Themes</a:t>
            </a:r>
            <a:endParaRPr lang="en-GB" sz="1000">
              <a:solidFill>
                <a:schemeClr val="tx1"/>
              </a:solidFill>
            </a:endParaRPr>
          </a:p>
        </p:txBody>
      </p:sp>
      <p:sp>
        <p:nvSpPr>
          <p:cNvPr id="11" name="Rectangle: Rounded Corners 10">
            <a:extLst>
              <a:ext uri="{FF2B5EF4-FFF2-40B4-BE49-F238E27FC236}">
                <a16:creationId xmlns:a16="http://schemas.microsoft.com/office/drawing/2014/main" id="{10E75F8A-A90E-47E1-BCE8-20ADD3EA2C42}"/>
              </a:ext>
            </a:extLst>
          </p:cNvPr>
          <p:cNvSpPr/>
          <p:nvPr/>
        </p:nvSpPr>
        <p:spPr>
          <a:xfrm>
            <a:off x="1882653" y="4523364"/>
            <a:ext cx="792088" cy="288032"/>
          </a:xfrm>
          <a:prstGeom prst="round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solidFill>
                  <a:schemeClr val="tx1"/>
                </a:solidFill>
              </a:rPr>
              <a:t>Deliverable</a:t>
            </a:r>
            <a:endParaRPr lang="en-GB" sz="1100">
              <a:solidFill>
                <a:schemeClr val="tx1"/>
              </a:solidFill>
            </a:endParaRPr>
          </a:p>
        </p:txBody>
      </p:sp>
    </p:spTree>
    <p:extLst>
      <p:ext uri="{BB962C8B-B14F-4D97-AF65-F5344CB8AC3E}">
        <p14:creationId xmlns:p14="http://schemas.microsoft.com/office/powerpoint/2010/main" val="3776259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CA4638FF-EE41-4161-91EB-02772D2449A8}"/>
              </a:ext>
            </a:extLst>
          </p:cNvPr>
          <p:cNvGraphicFramePr>
            <a:graphicFrameLocks noGrp="1"/>
          </p:cNvGraphicFramePr>
          <p:nvPr/>
        </p:nvGraphicFramePr>
        <p:xfrm>
          <a:off x="585439" y="283553"/>
          <a:ext cx="8171056" cy="4616533"/>
        </p:xfrm>
        <a:graphic>
          <a:graphicData uri="http://schemas.openxmlformats.org/drawingml/2006/table">
            <a:tbl>
              <a:tblPr firstRow="1" bandRow="1">
                <a:tableStyleId>{5940675A-B579-460E-94D1-54222C63F5DA}</a:tableStyleId>
              </a:tblPr>
              <a:tblGrid>
                <a:gridCol w="4085528">
                  <a:extLst>
                    <a:ext uri="{9D8B030D-6E8A-4147-A177-3AD203B41FA5}">
                      <a16:colId xmlns:a16="http://schemas.microsoft.com/office/drawing/2014/main" val="421334891"/>
                    </a:ext>
                  </a:extLst>
                </a:gridCol>
                <a:gridCol w="4085528">
                  <a:extLst>
                    <a:ext uri="{9D8B030D-6E8A-4147-A177-3AD203B41FA5}">
                      <a16:colId xmlns:a16="http://schemas.microsoft.com/office/drawing/2014/main" val="2119268424"/>
                    </a:ext>
                  </a:extLst>
                </a:gridCol>
              </a:tblGrid>
              <a:tr h="448393">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2 </a:t>
                      </a:r>
                    </a:p>
                  </a:txBody>
                  <a:tcPr marL="34290" marR="34290" marT="17145" marB="17145" anchor="ctr">
                    <a:solidFill>
                      <a:srgbClr val="000000"/>
                    </a:solidFill>
                  </a:tcPr>
                </a:tc>
                <a:extLst>
                  <a:ext uri="{0D108BD9-81ED-4DB2-BD59-A6C34878D82A}">
                    <a16:rowId xmlns:a16="http://schemas.microsoft.com/office/drawing/2014/main" val="577186565"/>
                  </a:ext>
                </a:extLst>
              </a:tr>
              <a:tr h="560070">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Goal: </a:t>
                      </a:r>
                    </a:p>
                    <a:p>
                      <a:pPr algn="l"/>
                      <a:r>
                        <a:rPr lang="en-GB" sz="1100">
                          <a:solidFill>
                            <a:srgbClr val="000000"/>
                          </a:solidFill>
                          <a:latin typeface="Poppins Medium" panose="00000600000000000000" pitchFamily="2" charset="0"/>
                          <a:cs typeface="Poppins Medium" panose="00000600000000000000" pitchFamily="2" charset="0"/>
                        </a:rPr>
                        <a:t>Enable Distribution Network Users to access a financial forecasting report (part of the golden bullet), to understand variances between formula year AQ / SOQ and rolling AQ / SOQ to understand the impact this has on revenue.</a:t>
                      </a:r>
                      <a:endParaRPr lang="en-GB" sz="1200">
                        <a:solidFill>
                          <a:srgbClr val="000000"/>
                        </a:solidFill>
                        <a:latin typeface="Poppins Medium" panose="00000600000000000000" pitchFamily="2" charset="0"/>
                        <a:cs typeface="Poppins Medium" panose="00000600000000000000" pitchFamily="2" charset="0"/>
                      </a:endParaRP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567931">
                <a:tc gridSpan="2">
                  <a:txBody>
                    <a:bodyPr/>
                    <a:lstStyle/>
                    <a:p>
                      <a:pPr algn="l"/>
                      <a:r>
                        <a:rPr lang="en-GB" sz="1400">
                          <a:solidFill>
                            <a:srgbClr val="000000"/>
                          </a:solidFill>
                          <a:latin typeface="Poppins Medium" panose="00000600000000000000" pitchFamily="2" charset="0"/>
                          <a:cs typeface="Poppins Medium" panose="00000600000000000000" pitchFamily="2" charset="0"/>
                        </a:rPr>
                        <a:t>User Stories:</a:t>
                      </a:r>
                    </a:p>
                    <a:p>
                      <a:pPr algn="l"/>
                      <a:endParaRPr lang="en-GB" sz="9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a:t>
                      </a: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 a DN I want a view of my Formula year AQ/ SOQ and Rolling AQ / SOQ simulation data grouped by: LDZ, Exit Zone, Shipper Short, EUC, Code, Charge Type, Charge Rate, Asset Type, AQ Band and Class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FY AQ / SOQ and Rolling AQ / SOQ displayed in kwh and as a percentage, and the difference between the two</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total charges by Rolling and Formula Year AQ / SOQ totals and difference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charge type between Formula year AQ / SOQ and Rolling AQ /SOQ (by kwh and percentage difference) so I can see how many MPRNs fall into each group and the difference between FY and Rolling for each charge type in both kwh and percent age and split by LDZ, Exit Zone, Class, AQ band, Shipper Short Code and Asset Type Charge types: ZCA, 891, CCA, CFI, ECN, C04</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a trend view between Formula Year and Rolling AQ and SOQ with the total charge position for both</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element:</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 difference between FY AQ and rolling AQ and between FY SOQ and Rolling SOQ</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the number of MPRNs grouped by kwh difference between FY AQ and Rolling AQ and FY SOQ and rolling SOQ so I can see how many MPRNs fall into each group</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9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DN I want to see the total number of MPRNs that have had a rate change within the last month, and have these split by reason for the rate change (Shipper change, Class change, other) so I can understand how rate changes are affecting my revenues</a:t>
                      </a: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1263673470"/>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908328"/>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Complete model to enable the aggregated invoice element of the Golden Bullet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Enable more elements of the Shipper pack to be self served </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data model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t>
                      </a: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aswell</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be able to report on Dead meters via a monthly snapshot and see a trend over 12 months, so that the dead report in the Shipper pack can be retired</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my read performance for class 3 sites to be displayed as 'MET' when I have achieved 90% of reads accepted so that I can monitor my read performance</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Analysis of the below user story; As a Shipper I want an industry view of read rejection reasons so that I can compare my performance with industry Read rejections by reason code (numbers). Existing report need enhancing to give;</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Read rejections by reason code percentage value for a Shipper needs to be added to current dashboard</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Industry average number of read rejections (number and percentage) needs adding</a:t>
                      </a:r>
                    </a:p>
                    <a:p>
                      <a:pPr marL="457200" lvl="2" indent="-457200" algn="l">
                        <a:buFont typeface="+mj-lt"/>
                        <a:buAutoNum type="arabicPeriod"/>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Performance enhancement to give a greater user experience of the large volumes</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800" b="1"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Stretch targets:</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285750" marR="0" lvl="0" indent="-28575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to see a list of sites in my portfolio containing plot addresses so that I can assess and update the address details correctly &amp; in a timely manner.</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As a Shipper I want the WAR Bands dashboard to be moved out of UIG area of DDP and added to the Reads area of DDP so that it sits more logically from a business process perspective</a:t>
                      </a: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3591036775"/>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6">
            <a:extLst>
              <a:ext uri="{FF2B5EF4-FFF2-40B4-BE49-F238E27FC236}">
                <a16:creationId xmlns:a16="http://schemas.microsoft.com/office/drawing/2014/main" id="{D02DE176-DA83-4F05-AD68-0EA63DA29CF5}"/>
              </a:ext>
            </a:extLst>
          </p:cNvPr>
          <p:cNvGraphicFramePr>
            <a:graphicFrameLocks noGrp="1"/>
          </p:cNvGraphicFramePr>
          <p:nvPr/>
        </p:nvGraphicFramePr>
        <p:xfrm>
          <a:off x="365202" y="118680"/>
          <a:ext cx="8413595" cy="4747271"/>
        </p:xfrm>
        <a:graphic>
          <a:graphicData uri="http://schemas.openxmlformats.org/drawingml/2006/table">
            <a:tbl>
              <a:tblPr firstRow="1" bandRow="1">
                <a:tableStyleId>{5940675A-B579-460E-94D1-54222C63F5DA}</a:tableStyleId>
              </a:tblPr>
              <a:tblGrid>
                <a:gridCol w="3871422">
                  <a:extLst>
                    <a:ext uri="{9D8B030D-6E8A-4147-A177-3AD203B41FA5}">
                      <a16:colId xmlns:a16="http://schemas.microsoft.com/office/drawing/2014/main" val="421334891"/>
                    </a:ext>
                  </a:extLst>
                </a:gridCol>
                <a:gridCol w="4542173">
                  <a:extLst>
                    <a:ext uri="{9D8B030D-6E8A-4147-A177-3AD203B41FA5}">
                      <a16:colId xmlns:a16="http://schemas.microsoft.com/office/drawing/2014/main" val="2119268424"/>
                    </a:ext>
                  </a:extLst>
                </a:gridCol>
              </a:tblGrid>
              <a:tr h="404908">
                <a:tc>
                  <a:txBody>
                    <a:bodyPr/>
                    <a:lstStyle/>
                    <a:p>
                      <a:pPr algn="ctr"/>
                      <a:r>
                        <a:rPr lang="en-GB" sz="1400">
                          <a:solidFill>
                            <a:srgbClr val="000000"/>
                          </a:solidFill>
                          <a:latin typeface="Poppins Medium" panose="00000600000000000000" pitchFamily="2" charset="0"/>
                          <a:cs typeface="Poppins Medium" panose="00000600000000000000" pitchFamily="2" charset="0"/>
                        </a:rPr>
                        <a:t>Data Discovery Platform </a:t>
                      </a:r>
                    </a:p>
                  </a:txBody>
                  <a:tcPr marL="34290" marR="34290" marT="17145" marB="17145" anchor="ctr"/>
                </a:tc>
                <a:tc>
                  <a:txBody>
                    <a:bodyPr/>
                    <a:lstStyle/>
                    <a:p>
                      <a:pPr algn="ctr"/>
                      <a:r>
                        <a:rPr lang="en-GB" sz="1400">
                          <a:solidFill>
                            <a:schemeClr val="bg1"/>
                          </a:solidFill>
                          <a:latin typeface="Poppins Medium" panose="00000600000000000000" pitchFamily="2" charset="0"/>
                          <a:cs typeface="Poppins Medium" panose="00000600000000000000" pitchFamily="2" charset="0"/>
                        </a:rPr>
                        <a:t>Inflight Sprint (part of release 3)</a:t>
                      </a:r>
                    </a:p>
                  </a:txBody>
                  <a:tcPr marL="34290" marR="34290" marT="17145" marB="17145" anchor="ctr">
                    <a:solidFill>
                      <a:schemeClr val="tx1"/>
                    </a:solidFill>
                  </a:tcPr>
                </a:tc>
                <a:extLst>
                  <a:ext uri="{0D108BD9-81ED-4DB2-BD59-A6C34878D82A}">
                    <a16:rowId xmlns:a16="http://schemas.microsoft.com/office/drawing/2014/main" val="577186565"/>
                  </a:ext>
                </a:extLst>
              </a:tr>
              <a:tr h="428076">
                <a:tc gridSpan="2">
                  <a:txBody>
                    <a:bodyPr/>
                    <a:lstStyle/>
                    <a:p>
                      <a:pPr algn="l"/>
                      <a:r>
                        <a:rPr lang="en-GB" sz="1100">
                          <a:solidFill>
                            <a:srgbClr val="000000"/>
                          </a:solidFill>
                          <a:latin typeface="Poppins Medium" panose="00000600000000000000" pitchFamily="2" charset="0"/>
                          <a:cs typeface="Poppins Medium" panose="00000600000000000000" pitchFamily="2" charset="0"/>
                        </a:rPr>
                        <a:t>Goals:</a:t>
                      </a:r>
                      <a:endParaRPr lang="en-GB" sz="900">
                        <a:solidFill>
                          <a:srgbClr val="000000"/>
                        </a:solidFill>
                        <a:latin typeface="Poppins Medium" panose="00000600000000000000" pitchFamily="2" charset="0"/>
                        <a:cs typeface="Poppins Medium" panose="00000600000000000000" pitchFamily="2" charset="0"/>
                      </a:endParaRP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golden bullet invoice report </a:t>
                      </a:r>
                    </a:p>
                    <a:p>
                      <a:pPr marL="571500" indent="-57150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Build the detailed design for the XRN4990 solution</a:t>
                      </a:r>
                    </a:p>
                  </a:txBody>
                  <a:tcPr marL="34290" marR="34290" marT="17145" marB="17145"/>
                </a:tc>
                <a:tc hMerge="1">
                  <a:txBody>
                    <a:bodyPr/>
                    <a:lstStyle/>
                    <a:p>
                      <a:endParaRPr lang="en-GB"/>
                    </a:p>
                  </a:txBody>
                  <a:tcPr/>
                </a:tc>
                <a:extLst>
                  <a:ext uri="{0D108BD9-81ED-4DB2-BD59-A6C34878D82A}">
                    <a16:rowId xmlns:a16="http://schemas.microsoft.com/office/drawing/2014/main" val="232056708"/>
                  </a:ext>
                </a:extLst>
              </a:tr>
              <a:tr h="3896593">
                <a:tc gridSpan="2">
                  <a:txBody>
                    <a:bodyPr/>
                    <a:lstStyle/>
                    <a:p>
                      <a:pPr algn="l"/>
                      <a:r>
                        <a:rPr lang="en-GB" sz="800" b="1">
                          <a:solidFill>
                            <a:srgbClr val="000000"/>
                          </a:solidFill>
                          <a:latin typeface="Poppins Medium" panose="00000600000000000000" pitchFamily="2" charset="0"/>
                          <a:cs typeface="Poppins Medium" panose="00000600000000000000" pitchFamily="2" charset="0"/>
                        </a:rPr>
                        <a:t>User Stories:</a:t>
                      </a:r>
                    </a:p>
                    <a:p>
                      <a:pPr algn="l"/>
                      <a:endParaRPr lang="en-GB" sz="800">
                        <a:solidFill>
                          <a:srgbClr val="000000"/>
                        </a:solidFill>
                        <a:latin typeface="Poppins Medium" panose="00000600000000000000" pitchFamily="2" charset="0"/>
                        <a:cs typeface="Poppins Medium" panose="00000600000000000000" pitchFamily="2" charset="0"/>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Build the dashboards to enable the DN aggregated  invoice element of the golden bullet to be delivered via DDP  including A new monthly report that consolidates all the detail information shown in : </a:t>
                      </a:r>
                    </a:p>
                    <a:p>
                      <a:pPr algn="l"/>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BOPRI</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SCH606</a:t>
                      </a:r>
                      <a:b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b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Geninf</a:t>
                      </a: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shows the cash invoices values on as well that we have received </a:t>
                      </a:r>
                    </a:p>
                    <a:p>
                      <a:pPr marL="342900" indent="-342900" algn="l">
                        <a:buFont typeface="Arial" panose="020B0604020202020204" pitchFamily="34" charset="0"/>
                        <a:buChar char="•"/>
                      </a:pPr>
                      <a:r>
                        <a:rPr lang="en-US" sz="800" b="0" i="0" u="none" strike="noStrike" cap="none" spc="0" baseline="0" err="1">
                          <a:solidFill>
                            <a:srgbClr val="000000"/>
                          </a:solidFill>
                          <a:uFillTx/>
                          <a:latin typeface="Poppins Medium" panose="00000600000000000000" pitchFamily="2" charset="0"/>
                          <a:ea typeface="+mn-ea"/>
                          <a:cs typeface="Poppins Medium" panose="00000600000000000000" pitchFamily="2" charset="0"/>
                          <a:sym typeface="Helvetica Neue"/>
                        </a:rPr>
                        <a:t>Summarises</a:t>
                      </a: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 it separately by EUC and also by Load Band </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It is also to be used to generate the December ""snapshot"" position and a forward forecast of new charging years monthly invoices so we would like to know in December what the new invoice values will be the following April - so forward forecast what the new capacity values will be inclusive of the new load factors and latest snapshot AQ use this report to populate the results</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Note: December snapshot:</a:t>
                      </a:r>
                    </a:p>
                    <a:p>
                      <a:pPr marL="342900" indent="-342900" algn="l">
                        <a:buFont typeface="Arial" panose="020B0604020202020204" pitchFamily="34" charset="0"/>
                        <a:buChar char="•"/>
                      </a:pPr>
                      <a:r>
                        <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rPr>
                        <a:t>Capacity charges are established based on the December AQ / SOQ for the following financial year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800">
                          <a:solidFill>
                            <a:srgbClr val="000000"/>
                          </a:solidFill>
                          <a:latin typeface="Poppins Medium" panose="00000600000000000000" pitchFamily="2" charset="0"/>
                          <a:cs typeface="Poppins Medium" panose="00000600000000000000" pitchFamily="2" charset="0"/>
                        </a:rPr>
                        <a:t>      Performance optimisation for read dashboards</a:t>
                      </a:r>
                    </a:p>
                    <a:p>
                      <a:pPr algn="l"/>
                      <a:endParaRPr lang="en-GB" sz="800">
                        <a:solidFill>
                          <a:srgbClr val="000000"/>
                        </a:solidFill>
                        <a:latin typeface="Poppins Medium" panose="00000600000000000000" pitchFamily="2" charset="0"/>
                        <a:cs typeface="Poppins Medium" panose="00000600000000000000" pitchFamily="2" charset="0"/>
                      </a:endParaRP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Detailed Design for the XRN4990 Solution pertaining to DDP</a:t>
                      </a:r>
                    </a:p>
                    <a:p>
                      <a:pPr algn="l"/>
                      <a:endParaRPr lang="en-GB" sz="800">
                        <a:solidFill>
                          <a:srgbClr val="000000"/>
                        </a:solidFill>
                        <a:latin typeface="Poppins Medium" panose="00000600000000000000" pitchFamily="2" charset="0"/>
                        <a:cs typeface="Poppins Medium" panose="00000600000000000000" pitchFamily="2" charset="0"/>
                      </a:endParaRPr>
                    </a:p>
                    <a:p>
                      <a:pPr algn="l"/>
                      <a:endParaRPr lang="en-GB" sz="800">
                        <a:solidFill>
                          <a:srgbClr val="000000"/>
                        </a:solidFill>
                        <a:latin typeface="Poppins Medium" panose="00000600000000000000" pitchFamily="2" charset="0"/>
                        <a:cs typeface="Poppins Medium" panose="00000600000000000000" pitchFamily="2" charset="0"/>
                      </a:endParaRPr>
                    </a:p>
                    <a:p>
                      <a:pPr algn="l"/>
                      <a:r>
                        <a:rPr lang="en-GB" sz="800">
                          <a:solidFill>
                            <a:srgbClr val="000000"/>
                          </a:solidFill>
                          <a:latin typeface="Poppins Medium" panose="00000600000000000000" pitchFamily="2" charset="0"/>
                          <a:cs typeface="Poppins Medium" panose="00000600000000000000" pitchFamily="2" charset="0"/>
                        </a:rPr>
                        <a:t>Stretch Target: </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Must read enhancement to align BAU enhancement to DDP</a:t>
                      </a:r>
                    </a:p>
                    <a:p>
                      <a:pPr marL="171450" indent="-171450" algn="l">
                        <a:buFont typeface="Arial" panose="020B0604020202020204" pitchFamily="34" charset="0"/>
                        <a:buChar char="•"/>
                      </a:pPr>
                      <a:r>
                        <a:rPr lang="en-GB" sz="800">
                          <a:solidFill>
                            <a:srgbClr val="000000"/>
                          </a:solidFill>
                          <a:latin typeface="Poppins Medium" panose="00000600000000000000" pitchFamily="2" charset="0"/>
                          <a:cs typeface="Poppins Medium" panose="00000600000000000000" pitchFamily="2" charset="0"/>
                        </a:rPr>
                        <a:t>Industry view of number of MPRN associated to MRF (part of Shipper Pack XRN 5200)</a:t>
                      </a:r>
                    </a:p>
                    <a:p>
                      <a:pPr marL="171450" indent="-171450" algn="l">
                        <a:buFont typeface="Arial" panose="020B0604020202020204" pitchFamily="34" charset="0"/>
                        <a:buChar char="•"/>
                      </a:pPr>
                      <a:endParaRPr lang="en-GB" sz="800">
                        <a:solidFill>
                          <a:srgbClr val="000000"/>
                        </a:solidFill>
                        <a:latin typeface="Poppins Medium" panose="00000600000000000000" pitchFamily="2" charset="0"/>
                        <a:cs typeface="Poppins Medium" panose="00000600000000000000" pitchFamily="2" charset="0"/>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p>
                      <a:pPr marL="342900" marR="0" lvl="0" indent="-342900" algn="l" defTabSz="584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800" b="0" i="0" u="none" strike="noStrike" cap="none" spc="0" baseline="0">
                        <a:solidFill>
                          <a:srgbClr val="000000"/>
                        </a:solidFill>
                        <a:uFillTx/>
                        <a:latin typeface="Poppins Medium" panose="00000600000000000000" pitchFamily="2" charset="0"/>
                        <a:ea typeface="+mn-ea"/>
                        <a:cs typeface="Poppins Medium" panose="00000600000000000000" pitchFamily="2" charset="0"/>
                        <a:sym typeface="Helvetica Neue"/>
                      </a:endParaRPr>
                    </a:p>
                  </a:txBody>
                  <a:tcPr marL="34290" marR="34290" marT="17145" marB="17145"/>
                </a:tc>
                <a:tc hMerge="1">
                  <a:txBody>
                    <a:bodyPr/>
                    <a:lstStyle/>
                    <a:p>
                      <a:endParaRPr lang="en-GB"/>
                    </a:p>
                  </a:txBody>
                  <a:tcPr/>
                </a:tc>
                <a:extLst>
                  <a:ext uri="{0D108BD9-81ED-4DB2-BD59-A6C34878D82A}">
                    <a16:rowId xmlns:a16="http://schemas.microsoft.com/office/drawing/2014/main" val="515802989"/>
                  </a:ext>
                </a:extLst>
              </a:tr>
            </a:tbl>
          </a:graphicData>
        </a:graphic>
      </p:graphicFrame>
    </p:spTree>
    <p:extLst>
      <p:ext uri="{BB962C8B-B14F-4D97-AF65-F5344CB8AC3E}">
        <p14:creationId xmlns:p14="http://schemas.microsoft.com/office/powerpoint/2010/main" val="2642911669"/>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5: Non-DSC Change Budget Impacting Programmes </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33294381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F3E9A5C-F313-7347-A4CE-5A39AEB36954}"/>
              </a:ext>
            </a:extLst>
          </p:cNvPr>
          <p:cNvSpPr>
            <a:spLocks noGrp="1"/>
          </p:cNvSpPr>
          <p:nvPr>
            <p:ph type="ctrTitle"/>
          </p:nvPr>
        </p:nvSpPr>
        <p:spPr/>
        <p:txBody>
          <a:bodyPr>
            <a:normAutofit/>
          </a:bodyPr>
          <a:lstStyle/>
          <a:p>
            <a:r>
              <a:rPr lang="en-US"/>
              <a:t>December ChMC</a:t>
            </a:r>
            <a:br>
              <a:rPr lang="en-US"/>
            </a:br>
            <a:r>
              <a:rPr lang="en-US"/>
              <a:t>CMS Rebuild Update </a:t>
            </a:r>
          </a:p>
        </p:txBody>
      </p:sp>
    </p:spTree>
    <p:extLst>
      <p:ext uri="{BB962C8B-B14F-4D97-AF65-F5344CB8AC3E}">
        <p14:creationId xmlns:p14="http://schemas.microsoft.com/office/powerpoint/2010/main" val="1710057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18465" y="142977"/>
            <a:ext cx="9144000" cy="637580"/>
          </a:xfrm>
        </p:spPr>
        <p:txBody>
          <a:bodyPr>
            <a:normAutofit fontScale="90000"/>
          </a:bodyPr>
          <a:lstStyle/>
          <a:p>
            <a:r>
              <a:rPr lang="en-GB">
                <a:solidFill>
                  <a:schemeClr val="accent1"/>
                </a:solidFill>
              </a:rPr>
              <a:t>Change Delivery Pipeline</a:t>
            </a:r>
            <a:br>
              <a:rPr lang="en-GB">
                <a:solidFill>
                  <a:schemeClr val="accent1"/>
                </a:solidFill>
              </a:rPr>
            </a:br>
            <a:r>
              <a:rPr lang="en-GB" sz="1800">
                <a:solidFill>
                  <a:schemeClr val="accent1"/>
                </a:solidFill>
              </a:rPr>
              <a:t>August 22 – December 23 </a:t>
            </a:r>
          </a:p>
        </p:txBody>
      </p:sp>
      <p:grpSp>
        <p:nvGrpSpPr>
          <p:cNvPr id="6" name="Group 5">
            <a:extLst>
              <a:ext uri="{FF2B5EF4-FFF2-40B4-BE49-F238E27FC236}">
                <a16:creationId xmlns:a16="http://schemas.microsoft.com/office/drawing/2014/main" id="{9C3B95EE-A6E7-49AF-9FEF-CF37768AB3FD}"/>
              </a:ext>
            </a:extLst>
          </p:cNvPr>
          <p:cNvGrpSpPr/>
          <p:nvPr/>
        </p:nvGrpSpPr>
        <p:grpSpPr>
          <a:xfrm>
            <a:off x="2742" y="780557"/>
            <a:ext cx="9122793" cy="3457691"/>
            <a:chOff x="21207" y="950958"/>
            <a:chExt cx="9122793" cy="3417074"/>
          </a:xfrm>
        </p:grpSpPr>
        <p:sp>
          <p:nvSpPr>
            <p:cNvPr id="19" name="Rectangle 18"/>
            <p:cNvSpPr/>
            <p:nvPr/>
          </p:nvSpPr>
          <p:spPr>
            <a:xfrm>
              <a:off x="70574" y="1260797"/>
              <a:ext cx="9057203" cy="310723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prstClr val="black"/>
                </a:solidFill>
                <a:effectLst/>
                <a:uLnTx/>
                <a:uFillTx/>
                <a:latin typeface="Arial"/>
                <a:ea typeface="+mn-ea"/>
                <a:cs typeface="+mn-cs"/>
              </a:endParaRPr>
            </a:p>
          </p:txBody>
        </p:sp>
        <p:sp>
          <p:nvSpPr>
            <p:cNvPr id="3" name="Rectangle 2"/>
            <p:cNvSpPr/>
            <p:nvPr/>
          </p:nvSpPr>
          <p:spPr>
            <a:xfrm>
              <a:off x="156069" y="1309243"/>
              <a:ext cx="1660935" cy="583925"/>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CSSC Go-Live</a:t>
              </a:r>
            </a:p>
          </p:txBody>
        </p:sp>
        <p:sp>
          <p:nvSpPr>
            <p:cNvPr id="7" name="Rectangle 6"/>
            <p:cNvSpPr/>
            <p:nvPr/>
          </p:nvSpPr>
          <p:spPr>
            <a:xfrm>
              <a:off x="144969" y="1971141"/>
              <a:ext cx="5654261" cy="412347"/>
            </a:xfrm>
            <a:prstGeom prst="rect">
              <a:avLst/>
            </a:prstGeom>
            <a:solidFill>
              <a:schemeClr val="tx2">
                <a:lumMod val="40000"/>
                <a:lumOff val="60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February 23 - Major Release (</a:t>
              </a:r>
              <a:r>
                <a:rPr kumimoji="0" lang="en-GB" sz="1100" b="1" i="0" u="none" strike="noStrike" kern="1200" cap="none" spc="0" normalizeH="0" baseline="0" noProof="0">
                  <a:ln>
                    <a:noFill/>
                  </a:ln>
                  <a:solidFill>
                    <a:prstClr val="black"/>
                  </a:solidFill>
                  <a:effectLst/>
                  <a:uLnTx/>
                  <a:uFillTx/>
                  <a:latin typeface="Arial"/>
                  <a:ea typeface="+mn-ea"/>
                  <a:cs typeface="+mn-cs"/>
                </a:rPr>
                <a:t>XRN5533</a:t>
              </a:r>
              <a:r>
                <a:rPr kumimoji="0" lang="en-GB" sz="1200" b="1" i="0" u="none" strike="noStrike" kern="1200" cap="none" spc="0" normalizeH="0" baseline="0" noProof="0">
                  <a:ln>
                    <a:noFill/>
                  </a:ln>
                  <a:solidFill>
                    <a:prstClr val="black"/>
                  </a:solidFill>
                  <a:effectLst/>
                  <a:uLnTx/>
                  <a:uFillTx/>
                  <a:latin typeface="Arial"/>
                  <a:ea typeface="+mn-ea"/>
                  <a:cs typeface="+mn-cs"/>
                </a:rPr>
                <a:t>)  </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XRN4900, XRN4978, XRN4990, XRN4989, XRN4992b, XRN5298</a:t>
              </a:r>
            </a:p>
          </p:txBody>
        </p:sp>
        <p:cxnSp>
          <p:nvCxnSpPr>
            <p:cNvPr id="10" name="Straight Connector 9"/>
            <p:cNvCxnSpPr>
              <a:cxnSpLocks/>
            </p:cNvCxnSpPr>
            <p:nvPr/>
          </p:nvCxnSpPr>
          <p:spPr>
            <a:xfrm>
              <a:off x="107504" y="1249184"/>
              <a:ext cx="9036496" cy="11614"/>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1207" y="966875"/>
              <a:ext cx="662361"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July 22</a:t>
              </a:r>
            </a:p>
          </p:txBody>
        </p:sp>
        <p:sp>
          <p:nvSpPr>
            <p:cNvPr id="12" name="TextBox 11"/>
            <p:cNvSpPr txBox="1"/>
            <p:nvPr/>
          </p:nvSpPr>
          <p:spPr>
            <a:xfrm>
              <a:off x="4146766" y="958975"/>
              <a:ext cx="984565"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February 23</a:t>
              </a:r>
            </a:p>
          </p:txBody>
        </p:sp>
        <p:sp>
          <p:nvSpPr>
            <p:cNvPr id="13" name="Rectangle 12"/>
            <p:cNvSpPr/>
            <p:nvPr/>
          </p:nvSpPr>
          <p:spPr>
            <a:xfrm>
              <a:off x="2739464" y="2917558"/>
              <a:ext cx="5038319" cy="405269"/>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June 23 - Major Release (</a:t>
              </a:r>
              <a:r>
                <a:rPr kumimoji="0" lang="en-GB" sz="1100" b="1" i="0" u="none" strike="noStrike" kern="1200" cap="none" spc="0" normalizeH="0" baseline="0" noProof="0">
                  <a:ln>
                    <a:noFill/>
                  </a:ln>
                  <a:solidFill>
                    <a:prstClr val="black"/>
                  </a:solidFill>
                  <a:effectLst/>
                  <a:uLnTx/>
                  <a:uFillTx/>
                  <a:latin typeface="Arial"/>
                  <a:ea typeface="+mn-ea"/>
                  <a:cs typeface="+mn-cs"/>
                </a:rPr>
                <a:t>XRN5562</a:t>
              </a:r>
              <a:r>
                <a:rPr kumimoji="0" lang="en-GB" sz="1200" b="1" i="0" u="none" strike="noStrike" kern="1200" cap="none" spc="0" normalizeH="0" baseline="0" noProof="0">
                  <a:ln>
                    <a:noFill/>
                  </a:ln>
                  <a:solidFill>
                    <a:prstClr val="black"/>
                  </a:solidFill>
                  <a:effectLst/>
                  <a:uLnTx/>
                  <a:uFillTx/>
                  <a:latin typeface="Arial"/>
                  <a:ea typeface="+mn-ea"/>
                  <a:cs typeface="+mn-cs"/>
                </a:rPr>
                <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XRN5091, XRN5186, </a:t>
              </a:r>
              <a:r>
                <a:rPr kumimoji="0" lang="en-GB" sz="1050" b="1" i="1" u="sng" strike="noStrike" kern="1200" cap="none" spc="0" normalizeH="0" baseline="0" noProof="0">
                  <a:ln>
                    <a:noFill/>
                  </a:ln>
                  <a:solidFill>
                    <a:prstClr val="black"/>
                  </a:solidFill>
                  <a:effectLst/>
                  <a:uLnTx/>
                  <a:uFillTx/>
                  <a:latin typeface="Arial"/>
                  <a:ea typeface="+mn-ea"/>
                  <a:cs typeface="+mn-cs"/>
                </a:rPr>
                <a:t>XRN5482 (tbc)</a:t>
              </a:r>
            </a:p>
          </p:txBody>
        </p:sp>
        <p:sp>
          <p:nvSpPr>
            <p:cNvPr id="22" name="TextBox 21"/>
            <p:cNvSpPr txBox="1"/>
            <p:nvPr/>
          </p:nvSpPr>
          <p:spPr>
            <a:xfrm>
              <a:off x="1878438" y="970202"/>
              <a:ext cx="1071127"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November 22</a:t>
              </a:r>
            </a:p>
          </p:txBody>
        </p:sp>
        <p:sp>
          <p:nvSpPr>
            <p:cNvPr id="23" name="TextBox 22"/>
            <p:cNvSpPr txBox="1"/>
            <p:nvPr/>
          </p:nvSpPr>
          <p:spPr>
            <a:xfrm>
              <a:off x="6326254" y="950958"/>
              <a:ext cx="710451"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June 23</a:t>
              </a:r>
            </a:p>
          </p:txBody>
        </p:sp>
        <p:sp>
          <p:nvSpPr>
            <p:cNvPr id="26" name="TextBox 25">
              <a:extLst>
                <a:ext uri="{FF2B5EF4-FFF2-40B4-BE49-F238E27FC236}">
                  <a16:creationId xmlns:a16="http://schemas.microsoft.com/office/drawing/2014/main" id="{C7A0A5D6-667D-460C-BCF1-EB2CE7D08F82}"/>
                </a:ext>
              </a:extLst>
            </p:cNvPr>
            <p:cNvSpPr txBox="1"/>
            <p:nvPr/>
          </p:nvSpPr>
          <p:spPr>
            <a:xfrm>
              <a:off x="8072873" y="962894"/>
              <a:ext cx="1071127" cy="261610"/>
            </a:xfrm>
            <a:prstGeom prst="rect">
              <a:avLst/>
            </a:prstGeom>
            <a:noFill/>
          </p:spPr>
          <p:txBody>
            <a:bodyPr wrap="non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1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November 23</a:t>
              </a:r>
            </a:p>
          </p:txBody>
        </p:sp>
        <p:sp>
          <p:nvSpPr>
            <p:cNvPr id="27" name="Rectangle 26">
              <a:extLst>
                <a:ext uri="{FF2B5EF4-FFF2-40B4-BE49-F238E27FC236}">
                  <a16:creationId xmlns:a16="http://schemas.microsoft.com/office/drawing/2014/main" id="{F6001821-F700-42DD-973D-87D5D2CBD121}"/>
                </a:ext>
              </a:extLst>
            </p:cNvPr>
            <p:cNvSpPr/>
            <p:nvPr/>
          </p:nvSpPr>
          <p:spPr>
            <a:xfrm>
              <a:off x="95566" y="3628534"/>
              <a:ext cx="675257" cy="289687"/>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XRN5515</a:t>
              </a:r>
            </a:p>
          </p:txBody>
        </p:sp>
        <p:sp>
          <p:nvSpPr>
            <p:cNvPr id="29" name="Rectangle 28">
              <a:extLst>
                <a:ext uri="{FF2B5EF4-FFF2-40B4-BE49-F238E27FC236}">
                  <a16:creationId xmlns:a16="http://schemas.microsoft.com/office/drawing/2014/main" id="{15BC15D2-D52D-48A2-838C-4127EDAEADCF}"/>
                </a:ext>
              </a:extLst>
            </p:cNvPr>
            <p:cNvSpPr/>
            <p:nvPr/>
          </p:nvSpPr>
          <p:spPr>
            <a:xfrm>
              <a:off x="986536" y="2870599"/>
              <a:ext cx="1247926" cy="35116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XRN5231</a:t>
              </a:r>
            </a:p>
          </p:txBody>
        </p:sp>
        <p:sp>
          <p:nvSpPr>
            <p:cNvPr id="30" name="Rectangle 29">
              <a:extLst>
                <a:ext uri="{FF2B5EF4-FFF2-40B4-BE49-F238E27FC236}">
                  <a16:creationId xmlns:a16="http://schemas.microsoft.com/office/drawing/2014/main" id="{05A1C9E8-8C8A-46F4-B57B-BD6180523A23}"/>
                </a:ext>
              </a:extLst>
            </p:cNvPr>
            <p:cNvSpPr/>
            <p:nvPr/>
          </p:nvSpPr>
          <p:spPr>
            <a:xfrm>
              <a:off x="1031686" y="3992197"/>
              <a:ext cx="636835" cy="29192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XRN5469</a:t>
              </a:r>
            </a:p>
          </p:txBody>
        </p:sp>
        <p:sp>
          <p:nvSpPr>
            <p:cNvPr id="33" name="Rectangle 32">
              <a:extLst>
                <a:ext uri="{FF2B5EF4-FFF2-40B4-BE49-F238E27FC236}">
                  <a16:creationId xmlns:a16="http://schemas.microsoft.com/office/drawing/2014/main" id="{83274BE7-61E1-4568-968F-979C6072B760}"/>
                </a:ext>
              </a:extLst>
            </p:cNvPr>
            <p:cNvSpPr/>
            <p:nvPr/>
          </p:nvSpPr>
          <p:spPr>
            <a:xfrm>
              <a:off x="5131332" y="3387999"/>
              <a:ext cx="3996445"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November 23 – Major Release</a:t>
              </a:r>
            </a:p>
          </p:txBody>
        </p:sp>
        <p:sp>
          <p:nvSpPr>
            <p:cNvPr id="36" name="Rectangle 35">
              <a:extLst>
                <a:ext uri="{FF2B5EF4-FFF2-40B4-BE49-F238E27FC236}">
                  <a16:creationId xmlns:a16="http://schemas.microsoft.com/office/drawing/2014/main" id="{5481A8D3-7AA6-4B78-88B7-10DC0EA4E06F}"/>
                </a:ext>
              </a:extLst>
            </p:cNvPr>
            <p:cNvSpPr/>
            <p:nvPr/>
          </p:nvSpPr>
          <p:spPr>
            <a:xfrm>
              <a:off x="1956443" y="1315435"/>
              <a:ext cx="887365" cy="577734"/>
            </a:xfrm>
            <a:prstGeom prst="rect">
              <a:avLst/>
            </a:prstGeom>
            <a:solidFill>
              <a:schemeClr val="bg1">
                <a:lumMod val="75000"/>
              </a:schemeClr>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No Major Release</a:t>
              </a:r>
            </a:p>
          </p:txBody>
        </p:sp>
        <p:sp>
          <p:nvSpPr>
            <p:cNvPr id="37" name="Rectangle 36">
              <a:extLst>
                <a:ext uri="{FF2B5EF4-FFF2-40B4-BE49-F238E27FC236}">
                  <a16:creationId xmlns:a16="http://schemas.microsoft.com/office/drawing/2014/main" id="{8D7BF648-C6EF-4057-B696-D2A8C691D910}"/>
                </a:ext>
              </a:extLst>
            </p:cNvPr>
            <p:cNvSpPr/>
            <p:nvPr/>
          </p:nvSpPr>
          <p:spPr>
            <a:xfrm>
              <a:off x="1530667" y="3628534"/>
              <a:ext cx="784235" cy="303429"/>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XRN5236</a:t>
              </a:r>
            </a:p>
          </p:txBody>
        </p:sp>
        <p:sp>
          <p:nvSpPr>
            <p:cNvPr id="32" name="Rectangle 31">
              <a:extLst>
                <a:ext uri="{FF2B5EF4-FFF2-40B4-BE49-F238E27FC236}">
                  <a16:creationId xmlns:a16="http://schemas.microsoft.com/office/drawing/2014/main" id="{AF99C081-C3C8-4349-BB55-E666651D5B6A}"/>
                </a:ext>
              </a:extLst>
            </p:cNvPr>
            <p:cNvSpPr/>
            <p:nvPr/>
          </p:nvSpPr>
          <p:spPr>
            <a:xfrm>
              <a:off x="3132859" y="3990242"/>
              <a:ext cx="675257" cy="289687"/>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XRN4713</a:t>
              </a:r>
            </a:p>
          </p:txBody>
        </p:sp>
      </p:grpSp>
      <p:grpSp>
        <p:nvGrpSpPr>
          <p:cNvPr id="8" name="Group 7">
            <a:extLst>
              <a:ext uri="{FF2B5EF4-FFF2-40B4-BE49-F238E27FC236}">
                <a16:creationId xmlns:a16="http://schemas.microsoft.com/office/drawing/2014/main" id="{920E6F46-7EF3-41C5-A90C-CA05722EC5B9}"/>
              </a:ext>
            </a:extLst>
          </p:cNvPr>
          <p:cNvGrpSpPr/>
          <p:nvPr/>
        </p:nvGrpSpPr>
        <p:grpSpPr>
          <a:xfrm>
            <a:off x="0" y="4230233"/>
            <a:ext cx="6804247" cy="780226"/>
            <a:chOff x="39751" y="4317697"/>
            <a:chExt cx="6804247" cy="687937"/>
          </a:xfrm>
        </p:grpSpPr>
        <p:sp>
          <p:nvSpPr>
            <p:cNvPr id="18" name="Rechteck 4"/>
            <p:cNvSpPr/>
            <p:nvPr/>
          </p:nvSpPr>
          <p:spPr bwMode="gray">
            <a:xfrm>
              <a:off x="95971" y="4350297"/>
              <a:ext cx="6604012" cy="654882"/>
            </a:xfrm>
            <a:prstGeom prst="rect">
              <a:avLst/>
            </a:prstGeom>
            <a:noFill/>
            <a:ln w="28575" cap="flat" cmpd="sng" algn="ctr">
              <a:solidFill>
                <a:schemeClr val="accent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marL="0" marR="0" lvl="0" indent="0" algn="ctr" defTabSz="685783" rtl="0" eaLnBrk="1" fontAlgn="base" latinLnBrk="0" hangingPunct="1">
                <a:lnSpc>
                  <a:spcPct val="100000"/>
                </a:lnSpc>
                <a:spcBef>
                  <a:spcPct val="0"/>
                </a:spcBef>
                <a:spcAft>
                  <a:spcPct val="0"/>
                </a:spcAft>
                <a:buClr>
                  <a:srgbClr val="3C3732"/>
                </a:buClr>
                <a:buSzTx/>
                <a:buFontTx/>
                <a:buNone/>
                <a:tabLst/>
                <a:defRPr/>
              </a:pPr>
              <a:endParaRPr kumimoji="0" lang="en-GB" sz="900" b="0" i="0" u="none" strike="noStrike" kern="1200" cap="none" spc="0" normalizeH="0" baseline="0" noProof="0" err="1">
                <a:ln>
                  <a:noFill/>
                </a:ln>
                <a:solidFill>
                  <a:prstClr val="black"/>
                </a:solidFill>
                <a:effectLst/>
                <a:uLnTx/>
                <a:uFillTx/>
                <a:latin typeface="Arial"/>
                <a:ea typeface="+mn-ea"/>
                <a:cs typeface="+mn-cs"/>
              </a:endParaRPr>
            </a:p>
          </p:txBody>
        </p:sp>
        <p:sp>
          <p:nvSpPr>
            <p:cNvPr id="4" name="TextBox 3"/>
            <p:cNvSpPr txBox="1"/>
            <p:nvPr/>
          </p:nvSpPr>
          <p:spPr>
            <a:xfrm>
              <a:off x="139553" y="4354343"/>
              <a:ext cx="6704445" cy="65129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Firm Implementation Date – Funding Approved by ChMC and / or Non-Negotiable Industry Implementation Date in place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Indicative Implementation Date – Changes are scoped for delivery – Funding and Implementation Date not yet approved by </a:t>
              </a:r>
              <a:r>
                <a:rPr kumimoji="0" lang="en-GB" sz="700" b="0" i="1" u="none" strike="noStrike" kern="1200" cap="none" spc="0" normalizeH="0" baseline="0" noProof="0" err="1">
                  <a:ln>
                    <a:noFill/>
                  </a:ln>
                  <a:solidFill>
                    <a:srgbClr val="1D3E61"/>
                  </a:solidFill>
                  <a:effectLst/>
                  <a:uLnTx/>
                  <a:uFillTx/>
                  <a:latin typeface="Arial" charset="0"/>
                  <a:ea typeface="ＭＳ Ｐゴシック" pitchFamily="34" charset="-128"/>
                  <a:cs typeface="+mn-cs"/>
                </a:rPr>
                <a:t>ChMC</a:t>
              </a: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1" u="none" strike="noStrike" kern="1200" cap="none" spc="0" normalizeH="0" baseline="0" noProof="0">
                  <a:ln>
                    <a:noFill/>
                  </a:ln>
                  <a:solidFill>
                    <a:srgbClr val="1D3E61"/>
                  </a:solidFill>
                  <a:effectLst/>
                  <a:uLnTx/>
                  <a:uFillTx/>
                  <a:latin typeface="Arial" charset="0"/>
                  <a:ea typeface="ＭＳ Ｐゴシック" pitchFamily="34" charset="-128"/>
                  <a:cs typeface="+mn-cs"/>
                </a:rPr>
                <a:t>             =  Delivered on Target Implementation Date  </a:t>
              </a:r>
            </a:p>
          </p:txBody>
        </p:sp>
        <p:sp>
          <p:nvSpPr>
            <p:cNvPr id="38" name="Rectangle 37">
              <a:extLst>
                <a:ext uri="{FF2B5EF4-FFF2-40B4-BE49-F238E27FC236}">
                  <a16:creationId xmlns:a16="http://schemas.microsoft.com/office/drawing/2014/main" id="{CC1537F1-BD3A-463C-9E1A-F5AE2835A0B4}"/>
                </a:ext>
              </a:extLst>
            </p:cNvPr>
            <p:cNvSpPr/>
            <p:nvPr/>
          </p:nvSpPr>
          <p:spPr>
            <a:xfrm>
              <a:off x="241415" y="4670641"/>
              <a:ext cx="264516" cy="84701"/>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39" name="Rectangle 38">
              <a:extLst>
                <a:ext uri="{FF2B5EF4-FFF2-40B4-BE49-F238E27FC236}">
                  <a16:creationId xmlns:a16="http://schemas.microsoft.com/office/drawing/2014/main" id="{FFB2F77C-DBB2-4E1B-8CBB-8E76E585AC92}"/>
                </a:ext>
              </a:extLst>
            </p:cNvPr>
            <p:cNvSpPr/>
            <p:nvPr/>
          </p:nvSpPr>
          <p:spPr>
            <a:xfrm>
              <a:off x="250221" y="4485134"/>
              <a:ext cx="264516" cy="84702"/>
            </a:xfrm>
            <a:prstGeom prst="rect">
              <a:avLst/>
            </a:prstGeom>
            <a:solidFill>
              <a:schemeClr val="tx2">
                <a:lumMod val="40000"/>
                <a:lumOff val="60000"/>
              </a:schemeClr>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5" name="TextBox 4">
              <a:extLst>
                <a:ext uri="{FF2B5EF4-FFF2-40B4-BE49-F238E27FC236}">
                  <a16:creationId xmlns:a16="http://schemas.microsoft.com/office/drawing/2014/main" id="{51B8C1C9-68D5-4122-BBBF-2CF9BB5E367C}"/>
                </a:ext>
              </a:extLst>
            </p:cNvPr>
            <p:cNvSpPr txBox="1"/>
            <p:nvPr/>
          </p:nvSpPr>
          <p:spPr>
            <a:xfrm>
              <a:off x="39751" y="4317697"/>
              <a:ext cx="1944411" cy="230832"/>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900" b="1" i="0" u="none" strike="noStrike" kern="1200" cap="none" spc="0" normalizeH="0" baseline="0" noProof="0">
                  <a:ln>
                    <a:noFill/>
                  </a:ln>
                  <a:solidFill>
                    <a:srgbClr val="1D3E61"/>
                  </a:solidFill>
                  <a:effectLst/>
                  <a:uLnTx/>
                  <a:uFillTx/>
                  <a:latin typeface="Arial" charset="0"/>
                  <a:ea typeface="ＭＳ Ｐゴシック" pitchFamily="34" charset="-128"/>
                  <a:cs typeface="+mn-cs"/>
                </a:rPr>
                <a:t>Delivery Key</a:t>
              </a:r>
            </a:p>
          </p:txBody>
        </p:sp>
      </p:grpSp>
      <p:sp>
        <p:nvSpPr>
          <p:cNvPr id="40" name="TextBox 39">
            <a:extLst>
              <a:ext uri="{FF2B5EF4-FFF2-40B4-BE49-F238E27FC236}">
                <a16:creationId xmlns:a16="http://schemas.microsoft.com/office/drawing/2014/main" id="{2CF2454D-4CAC-425A-9B7C-46154DF707B6}"/>
              </a:ext>
            </a:extLst>
          </p:cNvPr>
          <p:cNvSpPr txBox="1"/>
          <p:nvPr/>
        </p:nvSpPr>
        <p:spPr>
          <a:xfrm>
            <a:off x="0" y="4977629"/>
            <a:ext cx="1600118" cy="200055"/>
          </a:xfrm>
          <a:prstGeom prst="rect">
            <a:avLst/>
          </a:prstGeom>
          <a:noFill/>
        </p:spPr>
        <p:txBody>
          <a:bodyPr wrap="none" lIns="91440" tIns="45720" rIns="91440" bIns="45720" rtlCol="0" anchor="t">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700" b="0" i="0" u="none" strike="noStrike" kern="1200" cap="none" spc="0" normalizeH="0" baseline="0" noProof="0">
                <a:ln>
                  <a:noFill/>
                </a:ln>
                <a:solidFill>
                  <a:prstClr val="black"/>
                </a:solidFill>
                <a:effectLst/>
                <a:uLnTx/>
                <a:uFillTx/>
                <a:latin typeface="Arial" charset="0"/>
                <a:ea typeface="ＭＳ Ｐゴシック" pitchFamily="34" charset="-128"/>
                <a:cs typeface="+mn-cs"/>
              </a:rPr>
              <a:t>Slide produced 28 November 2022</a:t>
            </a:r>
            <a:endParaRPr kumimoji="0" lang="en-GB" sz="1800" b="0" i="0" u="none" strike="noStrike" kern="1200" cap="none" spc="0" normalizeH="0" baseline="0" noProof="0">
              <a:ln>
                <a:noFill/>
              </a:ln>
              <a:solidFill>
                <a:prstClr val="black"/>
              </a:solidFill>
              <a:effectLst/>
              <a:uLnTx/>
              <a:uFillTx/>
              <a:latin typeface="Arial" charset="0"/>
              <a:ea typeface="ＭＳ Ｐゴシック" pitchFamily="34" charset="-128"/>
              <a:cs typeface="+mn-cs"/>
            </a:endParaRPr>
          </a:p>
        </p:txBody>
      </p:sp>
      <p:sp>
        <p:nvSpPr>
          <p:cNvPr id="41" name="Rectangle 40">
            <a:extLst>
              <a:ext uri="{FF2B5EF4-FFF2-40B4-BE49-F238E27FC236}">
                <a16:creationId xmlns:a16="http://schemas.microsoft.com/office/drawing/2014/main" id="{3288E32C-F68B-4297-98B3-F7FA3E7B52C2}"/>
              </a:ext>
            </a:extLst>
          </p:cNvPr>
          <p:cNvSpPr/>
          <p:nvPr/>
        </p:nvSpPr>
        <p:spPr>
          <a:xfrm>
            <a:off x="1330853" y="2316698"/>
            <a:ext cx="1296145" cy="370511"/>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XRN5565</a:t>
            </a:r>
          </a:p>
        </p:txBody>
      </p:sp>
      <p:sp>
        <p:nvSpPr>
          <p:cNvPr id="42" name="Rectangle 41">
            <a:extLst>
              <a:ext uri="{FF2B5EF4-FFF2-40B4-BE49-F238E27FC236}">
                <a16:creationId xmlns:a16="http://schemas.microsoft.com/office/drawing/2014/main" id="{E64DF006-D198-4084-8AAD-5D0B901296DA}"/>
              </a:ext>
            </a:extLst>
          </p:cNvPr>
          <p:cNvSpPr/>
          <p:nvPr/>
        </p:nvSpPr>
        <p:spPr>
          <a:xfrm>
            <a:off x="1207817"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XRN5529</a:t>
            </a:r>
          </a:p>
        </p:txBody>
      </p:sp>
      <p:sp>
        <p:nvSpPr>
          <p:cNvPr id="43" name="Rectangle 42">
            <a:extLst>
              <a:ext uri="{FF2B5EF4-FFF2-40B4-BE49-F238E27FC236}">
                <a16:creationId xmlns:a16="http://schemas.microsoft.com/office/drawing/2014/main" id="{434BA52F-8A4C-4671-AA42-A893F7C4A217}"/>
              </a:ext>
            </a:extLst>
          </p:cNvPr>
          <p:cNvSpPr/>
          <p:nvPr/>
        </p:nvSpPr>
        <p:spPr>
          <a:xfrm>
            <a:off x="1933673" y="3141717"/>
            <a:ext cx="675257" cy="300826"/>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XRN5561</a:t>
            </a:r>
          </a:p>
        </p:txBody>
      </p:sp>
      <p:sp>
        <p:nvSpPr>
          <p:cNvPr id="44" name="Rectangle 43">
            <a:extLst>
              <a:ext uri="{FF2B5EF4-FFF2-40B4-BE49-F238E27FC236}">
                <a16:creationId xmlns:a16="http://schemas.microsoft.com/office/drawing/2014/main" id="{DAFEE9CF-B4A0-4BE0-9DED-B3B680B0ED80}"/>
              </a:ext>
            </a:extLst>
          </p:cNvPr>
          <p:cNvSpPr/>
          <p:nvPr/>
        </p:nvSpPr>
        <p:spPr>
          <a:xfrm>
            <a:off x="201664" y="4846175"/>
            <a:ext cx="264516" cy="112519"/>
          </a:xfrm>
          <a:prstGeom prst="rect">
            <a:avLst/>
          </a:prstGeom>
          <a:solidFill>
            <a:srgbClr val="92D050"/>
          </a:solidFill>
          <a:ln>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endParaRPr kumimoji="0" lang="en-GB" sz="1400" b="1" i="0" u="none" strike="noStrike" kern="1200" cap="none" spc="0" normalizeH="0" baseline="0" noProof="0">
              <a:ln>
                <a:noFill/>
              </a:ln>
              <a:solidFill>
                <a:prstClr val="black"/>
              </a:solidFill>
              <a:effectLst/>
              <a:uLnTx/>
              <a:uFillTx/>
              <a:latin typeface="Arial"/>
              <a:ea typeface="+mn-ea"/>
              <a:cs typeface="+mn-cs"/>
            </a:endParaRPr>
          </a:p>
        </p:txBody>
      </p:sp>
      <p:sp>
        <p:nvSpPr>
          <p:cNvPr id="45" name="Rectangle 44">
            <a:extLst>
              <a:ext uri="{FF2B5EF4-FFF2-40B4-BE49-F238E27FC236}">
                <a16:creationId xmlns:a16="http://schemas.microsoft.com/office/drawing/2014/main" id="{55E863BC-2BBF-41B0-9ED0-99032399DDFB}"/>
              </a:ext>
            </a:extLst>
          </p:cNvPr>
          <p:cNvSpPr/>
          <p:nvPr/>
        </p:nvSpPr>
        <p:spPr>
          <a:xfrm>
            <a:off x="3275856" y="2323911"/>
            <a:ext cx="3384376" cy="393655"/>
          </a:xfrm>
          <a:prstGeom prst="rect">
            <a:avLst/>
          </a:prstGeom>
          <a:solidFill>
            <a:schemeClr val="accent3">
              <a:lumMod val="20000"/>
              <a:lumOff val="80000"/>
            </a:schemeClr>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200" b="1" i="0" u="none" strike="noStrike" kern="1200" cap="none" spc="0" normalizeH="0" baseline="0" noProof="0">
                <a:ln>
                  <a:noFill/>
                </a:ln>
                <a:solidFill>
                  <a:prstClr val="black"/>
                </a:solidFill>
                <a:effectLst/>
                <a:uLnTx/>
                <a:uFillTx/>
                <a:latin typeface="Arial"/>
                <a:ea typeface="+mn-ea"/>
                <a:cs typeface="+mn-cs"/>
              </a:rPr>
              <a:t>March 23 - AdHoc Release (</a:t>
            </a:r>
            <a:r>
              <a:rPr kumimoji="0" lang="en-GB" sz="1100" b="1" i="0" u="none" strike="noStrike" kern="1200" cap="none" spc="0" normalizeH="0" baseline="0" noProof="0">
                <a:ln>
                  <a:noFill/>
                </a:ln>
                <a:solidFill>
                  <a:prstClr val="black"/>
                </a:solidFill>
                <a:effectLst/>
                <a:uLnTx/>
                <a:uFillTx/>
                <a:latin typeface="Arial"/>
                <a:ea typeface="+mn-ea"/>
                <a:cs typeface="+mn-cs"/>
              </a:rPr>
              <a:t>XRN5575</a:t>
            </a:r>
            <a:r>
              <a:rPr kumimoji="0" lang="en-GB" sz="1200" b="1" i="0" u="none" strike="noStrike" kern="1200" cap="none" spc="0" normalizeH="0" baseline="0" noProof="0">
                <a:ln>
                  <a:noFill/>
                </a:ln>
                <a:solidFill>
                  <a:prstClr val="black"/>
                </a:solidFill>
                <a:effectLst/>
                <a:uLnTx/>
                <a:uFillTx/>
                <a:latin typeface="Arial"/>
                <a:ea typeface="+mn-ea"/>
                <a:cs typeface="+mn-cs"/>
              </a:rPr>
              <a:t>)</a:t>
            </a:r>
          </a:p>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1050" b="1" i="0" u="none" strike="noStrike" kern="1200" cap="none" spc="0" normalizeH="0" baseline="0" noProof="0">
                <a:ln>
                  <a:noFill/>
                </a:ln>
                <a:solidFill>
                  <a:prstClr val="black"/>
                </a:solidFill>
                <a:effectLst/>
                <a:uLnTx/>
                <a:uFillTx/>
                <a:latin typeface="Arial"/>
                <a:ea typeface="+mn-ea"/>
                <a:cs typeface="+mn-cs"/>
              </a:rPr>
              <a:t>XRN5379, XRN5143, XRN5472</a:t>
            </a:r>
          </a:p>
        </p:txBody>
      </p:sp>
      <p:sp>
        <p:nvSpPr>
          <p:cNvPr id="34" name="Rectangle 33">
            <a:extLst>
              <a:ext uri="{FF2B5EF4-FFF2-40B4-BE49-F238E27FC236}">
                <a16:creationId xmlns:a16="http://schemas.microsoft.com/office/drawing/2014/main" id="{8415FF92-AC4B-4ADF-9B58-D1A77553F826}"/>
              </a:ext>
            </a:extLst>
          </p:cNvPr>
          <p:cNvSpPr/>
          <p:nvPr/>
        </p:nvSpPr>
        <p:spPr>
          <a:xfrm>
            <a:off x="3114395" y="3495781"/>
            <a:ext cx="675257" cy="295393"/>
          </a:xfrm>
          <a:prstGeom prst="rect">
            <a:avLst/>
          </a:prstGeom>
          <a:solidFill>
            <a:schemeClr val="accent3">
              <a:lumMod val="20000"/>
              <a:lumOff val="80000"/>
            </a:schemeClr>
          </a:solidFill>
          <a:ln w="19050">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XRN5541</a:t>
            </a:r>
          </a:p>
        </p:txBody>
      </p:sp>
      <p:sp>
        <p:nvSpPr>
          <p:cNvPr id="35" name="Rectangle 34">
            <a:extLst>
              <a:ext uri="{FF2B5EF4-FFF2-40B4-BE49-F238E27FC236}">
                <a16:creationId xmlns:a16="http://schemas.microsoft.com/office/drawing/2014/main" id="{7C23BBAC-46A8-4DCB-BA43-7B1311D343CA}"/>
              </a:ext>
            </a:extLst>
          </p:cNvPr>
          <p:cNvSpPr/>
          <p:nvPr/>
        </p:nvSpPr>
        <p:spPr>
          <a:xfrm>
            <a:off x="1883074" y="3853704"/>
            <a:ext cx="721273" cy="295393"/>
          </a:xfrm>
          <a:prstGeom prst="rect">
            <a:avLst/>
          </a:prstGeom>
          <a:solidFill>
            <a:srgbClr val="92D050"/>
          </a:solidFill>
          <a:ln w="19050">
            <a:solidFill>
              <a:schemeClr val="tx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GB" sz="800" b="1" i="0" u="none" strike="noStrike" kern="1200" cap="none" spc="0" normalizeH="0" baseline="0" noProof="0">
                <a:ln>
                  <a:noFill/>
                </a:ln>
                <a:solidFill>
                  <a:prstClr val="black"/>
                </a:solidFill>
                <a:effectLst/>
                <a:uLnTx/>
                <a:uFillTx/>
                <a:latin typeface="Arial"/>
                <a:ea typeface="+mn-ea"/>
                <a:cs typeface="+mn-cs"/>
              </a:rPr>
              <a:t>XRN5573A</a:t>
            </a:r>
          </a:p>
        </p:txBody>
      </p:sp>
    </p:spTree>
    <p:extLst>
      <p:ext uri="{BB962C8B-B14F-4D97-AF65-F5344CB8AC3E}">
        <p14:creationId xmlns:p14="http://schemas.microsoft.com/office/powerpoint/2010/main" val="2487947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C39CB-0BEC-574D-AB42-02DEDD509EA9}"/>
              </a:ext>
            </a:extLst>
          </p:cNvPr>
          <p:cNvSpPr>
            <a:spLocks noGrp="1"/>
          </p:cNvSpPr>
          <p:nvPr>
            <p:ph type="title"/>
          </p:nvPr>
        </p:nvSpPr>
        <p:spPr/>
        <p:txBody>
          <a:bodyPr/>
          <a:lstStyle/>
          <a:p>
            <a:r>
              <a:rPr lang="en-US"/>
              <a:t>Progress to Date</a:t>
            </a:r>
          </a:p>
        </p:txBody>
      </p:sp>
      <p:sp>
        <p:nvSpPr>
          <p:cNvPr id="3" name="Content Placeholder 2">
            <a:extLst>
              <a:ext uri="{FF2B5EF4-FFF2-40B4-BE49-F238E27FC236}">
                <a16:creationId xmlns:a16="http://schemas.microsoft.com/office/drawing/2014/main" id="{F6455E3C-0B4E-FD48-BAAC-73087A795611}"/>
              </a:ext>
            </a:extLst>
          </p:cNvPr>
          <p:cNvSpPr>
            <a:spLocks noGrp="1"/>
          </p:cNvSpPr>
          <p:nvPr>
            <p:ph idx="1"/>
          </p:nvPr>
        </p:nvSpPr>
        <p:spPr>
          <a:xfrm>
            <a:off x="270875" y="543635"/>
            <a:ext cx="8602250" cy="4382442"/>
          </a:xfrm>
        </p:spPr>
        <p:txBody>
          <a:bodyPr vert="horz" lIns="68580" tIns="34290" rIns="68580" bIns="34290" rtlCol="0" anchor="t">
            <a:noAutofit/>
          </a:bodyPr>
          <a:lstStyle/>
          <a:p>
            <a:pPr marL="342424" indent="-342424"/>
            <a:endParaRPr lang="en-US" sz="900">
              <a:latin typeface="Arial"/>
              <a:cs typeface="Arial"/>
            </a:endParaRPr>
          </a:p>
          <a:p>
            <a:r>
              <a:rPr lang="en-GB" sz="900">
                <a:latin typeface="Arial"/>
                <a:cs typeface="Arial"/>
              </a:rPr>
              <a:t>I am pleased to confirm that the Duplicates (DUP) and Set to Extinct Process (STE) will be going live on </a:t>
            </a:r>
            <a:r>
              <a:rPr lang="en-GB" sz="900" b="1">
                <a:latin typeface="Arial"/>
                <a:cs typeface="Arial"/>
              </a:rPr>
              <a:t>12 December 2022</a:t>
            </a:r>
            <a:r>
              <a:rPr lang="en-GB" sz="900">
                <a:latin typeface="Arial"/>
                <a:cs typeface="Arial"/>
              </a:rPr>
              <a:t>, this is subject to a Go No Go meeting on the 7</a:t>
            </a:r>
            <a:r>
              <a:rPr lang="en-GB" sz="900" baseline="30000">
                <a:latin typeface="Arial"/>
                <a:cs typeface="Arial"/>
              </a:rPr>
              <a:t>th</a:t>
            </a:r>
            <a:r>
              <a:rPr lang="en-GB" sz="900">
                <a:latin typeface="Arial"/>
                <a:cs typeface="Arial"/>
              </a:rPr>
              <a:t> December.</a:t>
            </a:r>
            <a:endParaRPr lang="en-GB" sz="900" b="1">
              <a:latin typeface="Arial"/>
              <a:cs typeface="Arial"/>
            </a:endParaRPr>
          </a:p>
          <a:p>
            <a:endParaRPr lang="en-GB" sz="900">
              <a:latin typeface="Arial"/>
              <a:cs typeface="Arial"/>
            </a:endParaRPr>
          </a:p>
          <a:p>
            <a:r>
              <a:rPr lang="en-GB" sz="900">
                <a:latin typeface="Arial"/>
                <a:cs typeface="Arial"/>
              </a:rPr>
              <a:t>On launch date the new user emails will be issued from 09:30 to prevent email server disruption. There will be User Support sessions, which will be a daily occurrence for the first week where users can dial in and raise any questions they may have. Further information can be found on the following slide for December’s activities.</a:t>
            </a:r>
          </a:p>
          <a:p>
            <a:endParaRPr lang="en-GB" sz="900">
              <a:latin typeface="Arial"/>
              <a:cs typeface="Arial"/>
            </a:endParaRPr>
          </a:p>
          <a:p>
            <a:r>
              <a:rPr lang="en-GB" sz="900">
                <a:latin typeface="Arial"/>
                <a:cs typeface="Arial"/>
              </a:rPr>
              <a:t>We are confirming launch dates for Q1 2023 and an update will be provided in January’s ChMC.</a:t>
            </a:r>
          </a:p>
          <a:p>
            <a:endParaRPr lang="en-GB" sz="900">
              <a:latin typeface="Arial"/>
              <a:cs typeface="Arial"/>
            </a:endParaRPr>
          </a:p>
          <a:p>
            <a:r>
              <a:rPr lang="en-GB" sz="900">
                <a:latin typeface="Arial"/>
                <a:cs typeface="Arial"/>
              </a:rPr>
              <a:t>We will provide an update as soon as we know when the relevant REC change is due to be implemented to ensure you have as much notice as possible of the SUT / Modification 0734 process commencing (and the cessation of the current Shipper "TOG" process). </a:t>
            </a:r>
          </a:p>
          <a:p>
            <a:pPr marL="0" indent="0">
              <a:buNone/>
            </a:pPr>
            <a:endParaRPr lang="en-US" sz="900">
              <a:latin typeface="Arial"/>
              <a:cs typeface="Arial"/>
            </a:endParaRPr>
          </a:p>
          <a:p>
            <a:pPr marL="342424" indent="-342424"/>
            <a:r>
              <a:rPr lang="en-US" sz="900">
                <a:latin typeface="Arial"/>
                <a:cs typeface="Arial"/>
              </a:rPr>
              <a:t>The CMS Rebuild webpages and CMS page have both been updated to reflect the Launch activities, FAQs and training materials – the latter will be completed W/C 5</a:t>
            </a:r>
            <a:r>
              <a:rPr lang="en-US" sz="900" baseline="30000">
                <a:latin typeface="Arial"/>
                <a:cs typeface="Arial"/>
              </a:rPr>
              <a:t>th</a:t>
            </a:r>
            <a:r>
              <a:rPr lang="en-US" sz="900">
                <a:latin typeface="Arial"/>
                <a:cs typeface="Arial"/>
              </a:rPr>
              <a:t> December</a:t>
            </a:r>
          </a:p>
          <a:p>
            <a:pPr marL="342424" indent="-342424"/>
            <a:r>
              <a:rPr lang="en-US" sz="900">
                <a:latin typeface="Arial"/>
                <a:cs typeface="Arial"/>
                <a:hlinkClick r:id="rId3"/>
              </a:rPr>
              <a:t>https://www.xoserve.com/products-services/data-products/contact-management-service-cms/cms-rebuild/</a:t>
            </a:r>
            <a:r>
              <a:rPr lang="en-US" sz="900">
                <a:latin typeface="Arial"/>
                <a:cs typeface="Arial"/>
              </a:rPr>
              <a:t> </a:t>
            </a:r>
          </a:p>
          <a:p>
            <a:pPr marL="342424" indent="-342424"/>
            <a:r>
              <a:rPr lang="en-US" sz="900">
                <a:latin typeface="Arial"/>
                <a:cs typeface="Arial"/>
                <a:hlinkClick r:id="rId4"/>
              </a:rPr>
              <a:t>https://www.xoserve.com/products-services/data-products/contact-management-service-cms/</a:t>
            </a:r>
            <a:r>
              <a:rPr lang="en-US" sz="900">
                <a:latin typeface="Arial"/>
                <a:cs typeface="Arial"/>
              </a:rPr>
              <a:t> </a:t>
            </a:r>
          </a:p>
          <a:p>
            <a:pPr marL="342424" indent="-342424"/>
            <a:endParaRPr lang="en-US" sz="900">
              <a:latin typeface="Arial"/>
              <a:cs typeface="Arial"/>
            </a:endParaRPr>
          </a:p>
          <a:p>
            <a:pPr marL="342424" indent="-342424"/>
            <a:r>
              <a:rPr lang="en-US" sz="900">
                <a:latin typeface="Arial"/>
                <a:cs typeface="Arial"/>
              </a:rPr>
              <a:t>The Link to the training material is on both pages, however for reference it can be accessed using this link, please note that the training materials will be updated in the week commencing 5</a:t>
            </a:r>
            <a:r>
              <a:rPr lang="en-US" sz="900" baseline="30000">
                <a:latin typeface="Arial"/>
                <a:cs typeface="Arial"/>
              </a:rPr>
              <a:t>th</a:t>
            </a:r>
            <a:r>
              <a:rPr lang="en-US" sz="900">
                <a:latin typeface="Arial"/>
                <a:cs typeface="Arial"/>
              </a:rPr>
              <a:t> December: </a:t>
            </a:r>
            <a:r>
              <a:rPr lang="en-US" sz="900">
                <a:latin typeface="Arial"/>
                <a:cs typeface="Arial"/>
                <a:hlinkClick r:id="rId5"/>
              </a:rPr>
              <a:t>https://rise.articulate.com/share/dgQzl3ax38sN6oVrNCenQW1RKMFHStYO#/</a:t>
            </a:r>
            <a:r>
              <a:rPr lang="en-US" sz="900">
                <a:latin typeface="Arial"/>
                <a:cs typeface="Arial"/>
              </a:rPr>
              <a:t> </a:t>
            </a:r>
          </a:p>
          <a:p>
            <a:pPr marL="342424" indent="-342424"/>
            <a:endParaRPr lang="en-US" sz="900">
              <a:latin typeface="Arial"/>
              <a:cs typeface="Arial"/>
            </a:endParaRPr>
          </a:p>
          <a:p>
            <a:pPr marL="342424" indent="-342424"/>
            <a:r>
              <a:rPr lang="en-GB" sz="900">
                <a:latin typeface="Arial"/>
                <a:cs typeface="Arial"/>
              </a:rPr>
              <a:t>The CMS Rebuild webpage (</a:t>
            </a:r>
            <a:r>
              <a:rPr lang="en-GB" sz="900">
                <a:latin typeface="Arial"/>
                <a:cs typeface="Arial"/>
                <a:hlinkClick r:id="rId6"/>
              </a:rPr>
              <a:t>https://www.xoserve.com/products-services/data-products/contact-management-service-cms/cms-rebuild-product/</a:t>
            </a:r>
            <a:r>
              <a:rPr lang="en-GB" sz="900">
                <a:latin typeface="Arial"/>
                <a:cs typeface="Arial"/>
              </a:rPr>
              <a:t> ) contains the link to register for future Customer Focus Groups, please note the agenda for the Focus Groups will be issued 7 days prior to the session.</a:t>
            </a:r>
            <a:endParaRPr lang="en-US" sz="900"/>
          </a:p>
          <a:p>
            <a:pPr marL="342424" indent="-342424"/>
            <a:endParaRPr lang="en-US" sz="900">
              <a:latin typeface="Arial"/>
              <a:cs typeface="Arial"/>
            </a:endParaRPr>
          </a:p>
          <a:p>
            <a:pPr marL="0" indent="0">
              <a:buNone/>
            </a:pPr>
            <a:endParaRPr lang="en-US" sz="900"/>
          </a:p>
        </p:txBody>
      </p:sp>
    </p:spTree>
    <p:extLst>
      <p:ext uri="{BB962C8B-B14F-4D97-AF65-F5344CB8AC3E}">
        <p14:creationId xmlns:p14="http://schemas.microsoft.com/office/powerpoint/2010/main" val="14407040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ounded Rectangle 29">
            <a:extLst>
              <a:ext uri="{FF2B5EF4-FFF2-40B4-BE49-F238E27FC236}">
                <a16:creationId xmlns:a16="http://schemas.microsoft.com/office/drawing/2014/main" id="{80B7E0E9-E6EE-FF5F-8F67-6E0E1F7613F1}"/>
              </a:ext>
            </a:extLst>
          </p:cNvPr>
          <p:cNvSpPr/>
          <p:nvPr/>
        </p:nvSpPr>
        <p:spPr>
          <a:xfrm>
            <a:off x="3689204" y="4591269"/>
            <a:ext cx="815989" cy="385623"/>
          </a:xfrm>
          <a:prstGeom prst="roundRect">
            <a:avLst/>
          </a:prstGeom>
          <a:solidFill>
            <a:srgbClr val="BAABE9"/>
          </a:solidFill>
        </p:spPr>
        <p:txBody>
          <a:bodyPr wrap="square" lIns="0" tIns="0" rIns="0" bIns="0" rtlCol="0" anchor="ctr"/>
          <a:lstStyle/>
          <a:p>
            <a:pPr algn="ctr"/>
            <a:r>
              <a:rPr lang="en-US" sz="799">
                <a:solidFill>
                  <a:schemeClr val="bg1"/>
                </a:solidFill>
              </a:rPr>
              <a:t>WC 28/11</a:t>
            </a:r>
          </a:p>
        </p:txBody>
      </p:sp>
      <p:sp>
        <p:nvSpPr>
          <p:cNvPr id="29" name="Rounded Rectangle 28">
            <a:extLst>
              <a:ext uri="{FF2B5EF4-FFF2-40B4-BE49-F238E27FC236}">
                <a16:creationId xmlns:a16="http://schemas.microsoft.com/office/drawing/2014/main" id="{BEC74D85-66CF-4A1E-60F4-A85C11DD4094}"/>
              </a:ext>
            </a:extLst>
          </p:cNvPr>
          <p:cNvSpPr/>
          <p:nvPr/>
        </p:nvSpPr>
        <p:spPr>
          <a:xfrm>
            <a:off x="2784252" y="4591271"/>
            <a:ext cx="815987" cy="385623"/>
          </a:xfrm>
          <a:prstGeom prst="roundRect">
            <a:avLst/>
          </a:prstGeom>
          <a:solidFill>
            <a:srgbClr val="FFE3A3"/>
          </a:solidFill>
        </p:spPr>
        <p:txBody>
          <a:bodyPr wrap="square" lIns="0" tIns="0" rIns="0" bIns="0" rtlCol="0" anchor="ctr"/>
          <a:lstStyle/>
          <a:p>
            <a:pPr algn="ctr"/>
            <a:r>
              <a:rPr lang="en-US" sz="799">
                <a:solidFill>
                  <a:schemeClr val="bg1"/>
                </a:solidFill>
              </a:rPr>
              <a:t>WC 21/11</a:t>
            </a:r>
          </a:p>
        </p:txBody>
      </p:sp>
      <p:sp>
        <p:nvSpPr>
          <p:cNvPr id="28" name="Rounded Rectangle 27">
            <a:extLst>
              <a:ext uri="{FF2B5EF4-FFF2-40B4-BE49-F238E27FC236}">
                <a16:creationId xmlns:a16="http://schemas.microsoft.com/office/drawing/2014/main" id="{91E18BD7-67BC-7D49-6B22-153852D8E444}"/>
              </a:ext>
            </a:extLst>
          </p:cNvPr>
          <p:cNvSpPr/>
          <p:nvPr/>
        </p:nvSpPr>
        <p:spPr>
          <a:xfrm>
            <a:off x="1909586" y="4591271"/>
            <a:ext cx="815987" cy="385623"/>
          </a:xfrm>
          <a:prstGeom prst="roundRect">
            <a:avLst/>
          </a:prstGeom>
          <a:solidFill>
            <a:srgbClr val="A3E9C7"/>
          </a:solidFill>
        </p:spPr>
        <p:txBody>
          <a:bodyPr wrap="square" lIns="0" tIns="0" rIns="0" bIns="0" rtlCol="0" anchor="ctr"/>
          <a:lstStyle/>
          <a:p>
            <a:pPr algn="ctr"/>
            <a:r>
              <a:rPr lang="en-US" sz="799">
                <a:solidFill>
                  <a:schemeClr val="bg1"/>
                </a:solidFill>
              </a:rPr>
              <a:t>WC 14/11</a:t>
            </a:r>
          </a:p>
        </p:txBody>
      </p:sp>
      <p:sp>
        <p:nvSpPr>
          <p:cNvPr id="27" name="Rounded Rectangle 26">
            <a:extLst>
              <a:ext uri="{FF2B5EF4-FFF2-40B4-BE49-F238E27FC236}">
                <a16:creationId xmlns:a16="http://schemas.microsoft.com/office/drawing/2014/main" id="{0BCF459A-378B-4819-4745-9C589A0963B6}"/>
              </a:ext>
            </a:extLst>
          </p:cNvPr>
          <p:cNvSpPr/>
          <p:nvPr/>
        </p:nvSpPr>
        <p:spPr>
          <a:xfrm>
            <a:off x="1016196" y="4592620"/>
            <a:ext cx="815987" cy="385623"/>
          </a:xfrm>
          <a:prstGeom prst="roundRect">
            <a:avLst/>
          </a:prstGeom>
          <a:solidFill>
            <a:srgbClr val="A1D3F1"/>
          </a:solidFill>
        </p:spPr>
        <p:txBody>
          <a:bodyPr wrap="square" lIns="0" tIns="0" rIns="0" bIns="0" rtlCol="0" anchor="ctr"/>
          <a:lstStyle/>
          <a:p>
            <a:pPr algn="ctr"/>
            <a:r>
              <a:rPr lang="en-US" sz="799">
                <a:solidFill>
                  <a:schemeClr val="bg1"/>
                </a:solidFill>
              </a:rPr>
              <a:t>WC 07/11</a:t>
            </a:r>
          </a:p>
        </p:txBody>
      </p:sp>
      <p:sp>
        <p:nvSpPr>
          <p:cNvPr id="8" name="Text Placeholder 7">
            <a:extLst>
              <a:ext uri="{FF2B5EF4-FFF2-40B4-BE49-F238E27FC236}">
                <a16:creationId xmlns:a16="http://schemas.microsoft.com/office/drawing/2014/main" id="{BFE82B89-08C1-CB11-2E13-8D37ECE200B6}"/>
              </a:ext>
            </a:extLst>
          </p:cNvPr>
          <p:cNvSpPr>
            <a:spLocks noGrp="1"/>
          </p:cNvSpPr>
          <p:nvPr>
            <p:ph type="body" sz="quarter" idx="17"/>
          </p:nvPr>
        </p:nvSpPr>
        <p:spPr>
          <a:xfrm>
            <a:off x="1670869" y="67783"/>
            <a:ext cx="6426115" cy="701026"/>
          </a:xfrm>
        </p:spPr>
        <p:txBody>
          <a:bodyPr/>
          <a:lstStyle/>
          <a:p>
            <a:pPr marL="0" indent="0">
              <a:buNone/>
            </a:pPr>
            <a:r>
              <a:rPr lang="en-US" sz="1798" b="1" kern="1200">
                <a:solidFill>
                  <a:srgbClr val="3E5AA8"/>
                </a:solidFill>
                <a:latin typeface="Arial" panose="020B0604020202020204" pitchFamily="34" charset="0"/>
                <a:cs typeface="Arial" panose="020B0604020202020204" pitchFamily="34" charset="0"/>
              </a:rPr>
              <a:t>External – CMS Rebuild December Launch </a:t>
            </a:r>
          </a:p>
          <a:p>
            <a:pPr marL="0" indent="0">
              <a:buNone/>
            </a:pPr>
            <a:r>
              <a:rPr lang="en-US" sz="1798" b="1" kern="1200">
                <a:solidFill>
                  <a:srgbClr val="3E5AA8"/>
                </a:solidFill>
                <a:latin typeface="Arial" panose="020B0604020202020204" pitchFamily="34" charset="0"/>
                <a:cs typeface="Arial" panose="020B0604020202020204" pitchFamily="34" charset="0"/>
              </a:rPr>
              <a:t>Plan on a page</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1859053" y="2714388"/>
            <a:ext cx="772250" cy="66607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Communications</a:t>
            </a:r>
            <a:endParaRPr lang="en-GB" sz="599">
              <a:solidFill>
                <a:sysClr val="windowText" lastClr="000000"/>
              </a:solidFill>
            </a:endParaRPr>
          </a:p>
        </p:txBody>
      </p:sp>
      <p:sp>
        <p:nvSpPr>
          <p:cNvPr id="3" name="TextBox 2">
            <a:extLst>
              <a:ext uri="{FF2B5EF4-FFF2-40B4-BE49-F238E27FC236}">
                <a16:creationId xmlns:a16="http://schemas.microsoft.com/office/drawing/2014/main" id="{EC5A7725-3DC6-9EC1-A425-2EA47E481E72}"/>
              </a:ext>
            </a:extLst>
          </p:cNvPr>
          <p:cNvSpPr txBox="1"/>
          <p:nvPr/>
        </p:nvSpPr>
        <p:spPr>
          <a:xfrm rot="16200000">
            <a:off x="-375370" y="1431959"/>
            <a:ext cx="2058866"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chemeClr val="accent1"/>
                </a:solidFill>
                <a:latin typeface="Poppins Medium"/>
                <a:cs typeface="Poppins Medium"/>
              </a:rPr>
              <a:t> Activities</a:t>
            </a:r>
          </a:p>
        </p:txBody>
      </p:sp>
      <p:sp>
        <p:nvSpPr>
          <p:cNvPr id="11" name="TextBox 10">
            <a:extLst>
              <a:ext uri="{FF2B5EF4-FFF2-40B4-BE49-F238E27FC236}">
                <a16:creationId xmlns:a16="http://schemas.microsoft.com/office/drawing/2014/main" id="{EFF8ACBD-59E9-2513-A3E0-26EE19F7AC9E}"/>
              </a:ext>
            </a:extLst>
          </p:cNvPr>
          <p:cNvSpPr txBox="1"/>
          <p:nvPr/>
        </p:nvSpPr>
        <p:spPr>
          <a:xfrm rot="16200000">
            <a:off x="-224645" y="3416603"/>
            <a:ext cx="1757418"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chemeClr val="accent1"/>
                </a:solidFill>
                <a:latin typeface="Poppins Medium"/>
                <a:cs typeface="Poppins Medium"/>
              </a:rPr>
              <a:t>Communications</a:t>
            </a:r>
          </a:p>
        </p:txBody>
      </p:sp>
      <p:sp>
        <p:nvSpPr>
          <p:cNvPr id="37" name="Rectangle: Rounded Corners 6">
            <a:extLst>
              <a:ext uri="{FF2B5EF4-FFF2-40B4-BE49-F238E27FC236}">
                <a16:creationId xmlns:a16="http://schemas.microsoft.com/office/drawing/2014/main" id="{8F02AB4F-E45A-194C-8EB2-CCC0A5FD594C}"/>
              </a:ext>
            </a:extLst>
          </p:cNvPr>
          <p:cNvSpPr/>
          <p:nvPr/>
        </p:nvSpPr>
        <p:spPr>
          <a:xfrm>
            <a:off x="5443123" y="2512819"/>
            <a:ext cx="91979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Confirmation of soft launch Go live and reminder of URLs</a:t>
            </a:r>
            <a:endParaRPr lang="en-GB" sz="599">
              <a:solidFill>
                <a:sysClr val="windowText" lastClr="000000"/>
              </a:solidFill>
            </a:endParaRPr>
          </a:p>
        </p:txBody>
      </p:sp>
      <p:sp>
        <p:nvSpPr>
          <p:cNvPr id="38" name="Rectangle: Rounded Corners 6">
            <a:extLst>
              <a:ext uri="{FF2B5EF4-FFF2-40B4-BE49-F238E27FC236}">
                <a16:creationId xmlns:a16="http://schemas.microsoft.com/office/drawing/2014/main" id="{1595C8E1-5D2E-ED97-1202-3F04DFA50E96}"/>
              </a:ext>
            </a:extLst>
          </p:cNvPr>
          <p:cNvSpPr/>
          <p:nvPr/>
        </p:nvSpPr>
        <p:spPr>
          <a:xfrm>
            <a:off x="4776780" y="3760059"/>
            <a:ext cx="406700" cy="379085"/>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GONG</a:t>
            </a:r>
            <a:endParaRPr lang="en-GB" sz="599">
              <a:solidFill>
                <a:sysClr val="windowText" lastClr="000000"/>
              </a:solidFill>
            </a:endParaRPr>
          </a:p>
        </p:txBody>
      </p:sp>
      <p:sp>
        <p:nvSpPr>
          <p:cNvPr id="41" name="Rectangle: Rounded Corners 6">
            <a:extLst>
              <a:ext uri="{FF2B5EF4-FFF2-40B4-BE49-F238E27FC236}">
                <a16:creationId xmlns:a16="http://schemas.microsoft.com/office/drawing/2014/main" id="{9D2E4B5B-EEDB-7C5D-C6A1-75C89D916B82}"/>
              </a:ext>
            </a:extLst>
          </p:cNvPr>
          <p:cNvSpPr/>
          <p:nvPr/>
        </p:nvSpPr>
        <p:spPr>
          <a:xfrm>
            <a:off x="5435509" y="2178159"/>
            <a:ext cx="3511868" cy="17088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PIS</a:t>
            </a:r>
          </a:p>
        </p:txBody>
      </p:sp>
      <p:sp>
        <p:nvSpPr>
          <p:cNvPr id="48" name="Rectangle: Rounded Corners 6">
            <a:extLst>
              <a:ext uri="{FF2B5EF4-FFF2-40B4-BE49-F238E27FC236}">
                <a16:creationId xmlns:a16="http://schemas.microsoft.com/office/drawing/2014/main" id="{CE36717B-CB81-1808-3729-2D2197BE2890}"/>
              </a:ext>
            </a:extLst>
          </p:cNvPr>
          <p:cNvSpPr/>
          <p:nvPr/>
        </p:nvSpPr>
        <p:spPr>
          <a:xfrm>
            <a:off x="3826870" y="1113421"/>
            <a:ext cx="540656" cy="23477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External UAT</a:t>
            </a:r>
          </a:p>
        </p:txBody>
      </p:sp>
      <p:sp>
        <p:nvSpPr>
          <p:cNvPr id="50" name="Rectangle: Rounded Corners 6">
            <a:extLst>
              <a:ext uri="{FF2B5EF4-FFF2-40B4-BE49-F238E27FC236}">
                <a16:creationId xmlns:a16="http://schemas.microsoft.com/office/drawing/2014/main" id="{BAEADBBB-B42D-E1DA-E649-C18E8A452117}"/>
              </a:ext>
            </a:extLst>
          </p:cNvPr>
          <p:cNvSpPr/>
          <p:nvPr/>
        </p:nvSpPr>
        <p:spPr>
          <a:xfrm>
            <a:off x="5440921" y="3825418"/>
            <a:ext cx="826574" cy="23477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Training Published</a:t>
            </a:r>
            <a:endParaRPr lang="en-GB" sz="599">
              <a:solidFill>
                <a:sysClr val="windowText" lastClr="000000"/>
              </a:solidFill>
            </a:endParaRPr>
          </a:p>
        </p:txBody>
      </p:sp>
      <p:sp>
        <p:nvSpPr>
          <p:cNvPr id="51" name="Rectangle: Rounded Corners 6">
            <a:extLst>
              <a:ext uri="{FF2B5EF4-FFF2-40B4-BE49-F238E27FC236}">
                <a16:creationId xmlns:a16="http://schemas.microsoft.com/office/drawing/2014/main" id="{A734155B-32D2-7759-8B5F-EF47C635F0D7}"/>
              </a:ext>
            </a:extLst>
          </p:cNvPr>
          <p:cNvSpPr/>
          <p:nvPr/>
        </p:nvSpPr>
        <p:spPr>
          <a:xfrm>
            <a:off x="5443123" y="2958794"/>
            <a:ext cx="922699"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Web page – FAQs and “How - tos”</a:t>
            </a:r>
            <a:endParaRPr lang="en-GB" sz="599">
              <a:solidFill>
                <a:sysClr val="windowText" lastClr="000000"/>
              </a:solidFill>
            </a:endParaRPr>
          </a:p>
        </p:txBody>
      </p:sp>
      <p:sp>
        <p:nvSpPr>
          <p:cNvPr id="53" name="Rectangle: Rounded Corners 6">
            <a:extLst>
              <a:ext uri="{FF2B5EF4-FFF2-40B4-BE49-F238E27FC236}">
                <a16:creationId xmlns:a16="http://schemas.microsoft.com/office/drawing/2014/main" id="{E08D22B1-9604-3542-4995-0245B8F7394A}"/>
              </a:ext>
            </a:extLst>
          </p:cNvPr>
          <p:cNvSpPr/>
          <p:nvPr/>
        </p:nvSpPr>
        <p:spPr>
          <a:xfrm>
            <a:off x="5461542" y="4101759"/>
            <a:ext cx="826574" cy="4430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Customer Experience/ UKLink box Go live Notification</a:t>
            </a:r>
            <a:endParaRPr lang="en-GB" sz="599">
              <a:solidFill>
                <a:sysClr val="windowText" lastClr="000000"/>
              </a:solidFill>
            </a:endParaRPr>
          </a:p>
        </p:txBody>
      </p:sp>
      <p:sp>
        <p:nvSpPr>
          <p:cNvPr id="54" name="Rectangle: Rounded Corners 6">
            <a:extLst>
              <a:ext uri="{FF2B5EF4-FFF2-40B4-BE49-F238E27FC236}">
                <a16:creationId xmlns:a16="http://schemas.microsoft.com/office/drawing/2014/main" id="{D8327D4A-B508-1423-5977-2A29886CD91D}"/>
              </a:ext>
            </a:extLst>
          </p:cNvPr>
          <p:cNvSpPr/>
          <p:nvPr/>
        </p:nvSpPr>
        <p:spPr>
          <a:xfrm>
            <a:off x="987503" y="1908880"/>
            <a:ext cx="3584498" cy="20525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User cleansing &amp; set up </a:t>
            </a:r>
          </a:p>
        </p:txBody>
      </p:sp>
      <p:sp>
        <p:nvSpPr>
          <p:cNvPr id="13" name="Rounded Rectangle 12">
            <a:extLst>
              <a:ext uri="{FF2B5EF4-FFF2-40B4-BE49-F238E27FC236}">
                <a16:creationId xmlns:a16="http://schemas.microsoft.com/office/drawing/2014/main" id="{7122A782-C6D8-41C4-D60A-378A307C80F4}"/>
              </a:ext>
            </a:extLst>
          </p:cNvPr>
          <p:cNvSpPr/>
          <p:nvPr/>
        </p:nvSpPr>
        <p:spPr>
          <a:xfrm>
            <a:off x="4593316" y="4591269"/>
            <a:ext cx="815987" cy="385623"/>
          </a:xfrm>
          <a:prstGeom prst="roundRect">
            <a:avLst/>
          </a:prstGeom>
          <a:solidFill>
            <a:srgbClr val="A1D3F1"/>
          </a:solidFill>
        </p:spPr>
        <p:txBody>
          <a:bodyPr wrap="square" lIns="0" tIns="0" rIns="0" bIns="0" rtlCol="0" anchor="ctr"/>
          <a:lstStyle/>
          <a:p>
            <a:pPr algn="ctr"/>
            <a:r>
              <a:rPr lang="en-US" sz="799">
                <a:solidFill>
                  <a:schemeClr val="bg1"/>
                </a:solidFill>
              </a:rPr>
              <a:t>WC 05/12</a:t>
            </a:r>
          </a:p>
        </p:txBody>
      </p:sp>
      <p:sp>
        <p:nvSpPr>
          <p:cNvPr id="14" name="Rounded Rectangle 13">
            <a:extLst>
              <a:ext uri="{FF2B5EF4-FFF2-40B4-BE49-F238E27FC236}">
                <a16:creationId xmlns:a16="http://schemas.microsoft.com/office/drawing/2014/main" id="{181E52EB-063A-1FD8-0CAE-151C6115179F}"/>
              </a:ext>
            </a:extLst>
          </p:cNvPr>
          <p:cNvSpPr/>
          <p:nvPr/>
        </p:nvSpPr>
        <p:spPr>
          <a:xfrm>
            <a:off x="5494521" y="4591268"/>
            <a:ext cx="815987" cy="385623"/>
          </a:xfrm>
          <a:prstGeom prst="roundRect">
            <a:avLst/>
          </a:prstGeom>
          <a:solidFill>
            <a:srgbClr val="A3E9C7"/>
          </a:solidFill>
        </p:spPr>
        <p:txBody>
          <a:bodyPr wrap="square" lIns="0" tIns="0" rIns="0" bIns="0" rtlCol="0" anchor="ctr"/>
          <a:lstStyle/>
          <a:p>
            <a:pPr algn="ctr"/>
            <a:r>
              <a:rPr lang="en-US" sz="799">
                <a:solidFill>
                  <a:schemeClr val="bg1"/>
                </a:solidFill>
              </a:rPr>
              <a:t>WC 12/12</a:t>
            </a:r>
          </a:p>
        </p:txBody>
      </p:sp>
      <p:sp>
        <p:nvSpPr>
          <p:cNvPr id="15" name="Rounded Rectangle 14">
            <a:extLst>
              <a:ext uri="{FF2B5EF4-FFF2-40B4-BE49-F238E27FC236}">
                <a16:creationId xmlns:a16="http://schemas.microsoft.com/office/drawing/2014/main" id="{3E8BC78D-C065-E5F2-2ABA-BF1C7C1B9BC8}"/>
              </a:ext>
            </a:extLst>
          </p:cNvPr>
          <p:cNvSpPr/>
          <p:nvPr/>
        </p:nvSpPr>
        <p:spPr>
          <a:xfrm>
            <a:off x="6395726" y="4589912"/>
            <a:ext cx="815987" cy="385623"/>
          </a:xfrm>
          <a:prstGeom prst="roundRect">
            <a:avLst/>
          </a:prstGeom>
          <a:solidFill>
            <a:srgbClr val="FFE3A3"/>
          </a:solidFill>
        </p:spPr>
        <p:txBody>
          <a:bodyPr wrap="square" lIns="0" tIns="0" rIns="0" bIns="0" rtlCol="0" anchor="ctr"/>
          <a:lstStyle/>
          <a:p>
            <a:pPr algn="ctr"/>
            <a:r>
              <a:rPr lang="en-US" sz="799">
                <a:solidFill>
                  <a:schemeClr val="bg1"/>
                </a:solidFill>
              </a:rPr>
              <a:t>WC  19/12</a:t>
            </a:r>
          </a:p>
        </p:txBody>
      </p:sp>
      <p:sp>
        <p:nvSpPr>
          <p:cNvPr id="16" name="Rounded Rectangle 15">
            <a:extLst>
              <a:ext uri="{FF2B5EF4-FFF2-40B4-BE49-F238E27FC236}">
                <a16:creationId xmlns:a16="http://schemas.microsoft.com/office/drawing/2014/main" id="{842B530F-A62B-9A7C-E67A-2B1A933F268E}"/>
              </a:ext>
            </a:extLst>
          </p:cNvPr>
          <p:cNvSpPr/>
          <p:nvPr/>
        </p:nvSpPr>
        <p:spPr>
          <a:xfrm>
            <a:off x="7303585" y="4589911"/>
            <a:ext cx="815989" cy="385623"/>
          </a:xfrm>
          <a:prstGeom prst="roundRect">
            <a:avLst/>
          </a:prstGeom>
          <a:solidFill>
            <a:srgbClr val="BAABE9"/>
          </a:solidFill>
        </p:spPr>
        <p:txBody>
          <a:bodyPr wrap="square" lIns="0" tIns="0" rIns="0" bIns="0" rtlCol="0" anchor="ctr"/>
          <a:lstStyle/>
          <a:p>
            <a:pPr algn="ctr"/>
            <a:r>
              <a:rPr lang="en-US" sz="799">
                <a:solidFill>
                  <a:schemeClr val="bg1"/>
                </a:solidFill>
              </a:rPr>
              <a:t>WC 26/12</a:t>
            </a:r>
          </a:p>
        </p:txBody>
      </p:sp>
      <p:sp>
        <p:nvSpPr>
          <p:cNvPr id="17" name="Rounded Rectangle 16">
            <a:extLst>
              <a:ext uri="{FF2B5EF4-FFF2-40B4-BE49-F238E27FC236}">
                <a16:creationId xmlns:a16="http://schemas.microsoft.com/office/drawing/2014/main" id="{98CD4998-C94A-2E34-6BAE-0F4CFB9A56AD}"/>
              </a:ext>
            </a:extLst>
          </p:cNvPr>
          <p:cNvSpPr/>
          <p:nvPr/>
        </p:nvSpPr>
        <p:spPr>
          <a:xfrm>
            <a:off x="8204790" y="4589911"/>
            <a:ext cx="815987" cy="385623"/>
          </a:xfrm>
          <a:prstGeom prst="roundRect">
            <a:avLst/>
          </a:prstGeom>
          <a:solidFill>
            <a:srgbClr val="A1D3F1"/>
          </a:solidFill>
        </p:spPr>
        <p:txBody>
          <a:bodyPr wrap="square" lIns="0" tIns="0" rIns="0" bIns="0" rtlCol="0" anchor="ctr"/>
          <a:lstStyle/>
          <a:p>
            <a:pPr algn="ctr"/>
            <a:r>
              <a:rPr lang="en-US" sz="799">
                <a:solidFill>
                  <a:schemeClr val="bg1"/>
                </a:solidFill>
              </a:rPr>
              <a:t>WC 02/01</a:t>
            </a:r>
          </a:p>
        </p:txBody>
      </p:sp>
      <p:sp>
        <p:nvSpPr>
          <p:cNvPr id="18" name="Rectangle: Rounded Corners 6">
            <a:extLst>
              <a:ext uri="{FF2B5EF4-FFF2-40B4-BE49-F238E27FC236}">
                <a16:creationId xmlns:a16="http://schemas.microsoft.com/office/drawing/2014/main" id="{DDAE6200-D65D-2434-4A66-091217C71055}"/>
              </a:ext>
            </a:extLst>
          </p:cNvPr>
          <p:cNvSpPr/>
          <p:nvPr/>
        </p:nvSpPr>
        <p:spPr>
          <a:xfrm>
            <a:off x="1006805" y="3447599"/>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Customer Focus Group</a:t>
            </a:r>
            <a:endParaRPr lang="en-GB" sz="599">
              <a:solidFill>
                <a:sysClr val="windowText" lastClr="000000"/>
              </a:solidFill>
            </a:endParaRPr>
          </a:p>
        </p:txBody>
      </p:sp>
      <p:sp>
        <p:nvSpPr>
          <p:cNvPr id="19" name="Rectangle: Rounded Corners 6">
            <a:extLst>
              <a:ext uri="{FF2B5EF4-FFF2-40B4-BE49-F238E27FC236}">
                <a16:creationId xmlns:a16="http://schemas.microsoft.com/office/drawing/2014/main" id="{D4C5D60A-7275-774F-E78E-56D1FB7DD7CF}"/>
              </a:ext>
            </a:extLst>
          </p:cNvPr>
          <p:cNvSpPr/>
          <p:nvPr/>
        </p:nvSpPr>
        <p:spPr>
          <a:xfrm>
            <a:off x="1006805" y="3912218"/>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ChMC</a:t>
            </a:r>
            <a:endParaRPr lang="en-GB" sz="599">
              <a:solidFill>
                <a:sysClr val="windowText" lastClr="000000"/>
              </a:solidFill>
            </a:endParaRPr>
          </a:p>
        </p:txBody>
      </p:sp>
      <p:sp>
        <p:nvSpPr>
          <p:cNvPr id="20" name="Rectangle: Rounded Corners 6">
            <a:extLst>
              <a:ext uri="{FF2B5EF4-FFF2-40B4-BE49-F238E27FC236}">
                <a16:creationId xmlns:a16="http://schemas.microsoft.com/office/drawing/2014/main" id="{59ACCA09-EE91-27C7-2DA8-EB7111BC5502}"/>
              </a:ext>
            </a:extLst>
          </p:cNvPr>
          <p:cNvSpPr/>
          <p:nvPr/>
        </p:nvSpPr>
        <p:spPr>
          <a:xfrm>
            <a:off x="1906278" y="3905694"/>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CoMC</a:t>
            </a:r>
            <a:endParaRPr lang="en-GB" sz="599">
              <a:solidFill>
                <a:sysClr val="windowText" lastClr="000000"/>
              </a:solidFill>
            </a:endParaRPr>
          </a:p>
        </p:txBody>
      </p:sp>
      <p:sp>
        <p:nvSpPr>
          <p:cNvPr id="24" name="Rectangle: Rounded Corners 6">
            <a:extLst>
              <a:ext uri="{FF2B5EF4-FFF2-40B4-BE49-F238E27FC236}">
                <a16:creationId xmlns:a16="http://schemas.microsoft.com/office/drawing/2014/main" id="{8BB57664-3875-DA88-0204-47F4ED13F1AB}"/>
              </a:ext>
            </a:extLst>
          </p:cNvPr>
          <p:cNvSpPr/>
          <p:nvPr/>
        </p:nvSpPr>
        <p:spPr>
          <a:xfrm>
            <a:off x="4594005" y="4133726"/>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ChMC</a:t>
            </a:r>
            <a:endParaRPr lang="en-GB" sz="599">
              <a:solidFill>
                <a:sysClr val="windowText" lastClr="000000"/>
              </a:solidFill>
            </a:endParaRPr>
          </a:p>
        </p:txBody>
      </p:sp>
      <p:sp>
        <p:nvSpPr>
          <p:cNvPr id="25" name="Rectangle: Rounded Corners 6">
            <a:extLst>
              <a:ext uri="{FF2B5EF4-FFF2-40B4-BE49-F238E27FC236}">
                <a16:creationId xmlns:a16="http://schemas.microsoft.com/office/drawing/2014/main" id="{0C23E492-B1DB-4C5D-EADF-9A792353DEDC}"/>
              </a:ext>
            </a:extLst>
          </p:cNvPr>
          <p:cNvSpPr/>
          <p:nvPr/>
        </p:nvSpPr>
        <p:spPr>
          <a:xfrm>
            <a:off x="5488703" y="3395947"/>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CoMC</a:t>
            </a:r>
            <a:endParaRPr lang="en-GB" sz="599">
              <a:solidFill>
                <a:sysClr val="windowText" lastClr="000000"/>
              </a:solidFill>
            </a:endParaRPr>
          </a:p>
        </p:txBody>
      </p:sp>
      <p:sp>
        <p:nvSpPr>
          <p:cNvPr id="7" name="Rectangle: Rounded Corners 6">
            <a:extLst>
              <a:ext uri="{FF2B5EF4-FFF2-40B4-BE49-F238E27FC236}">
                <a16:creationId xmlns:a16="http://schemas.microsoft.com/office/drawing/2014/main" id="{4B137645-41CD-C121-A4FC-A3DDB8ADCCAF}"/>
              </a:ext>
            </a:extLst>
          </p:cNvPr>
          <p:cNvSpPr/>
          <p:nvPr/>
        </p:nvSpPr>
        <p:spPr>
          <a:xfrm>
            <a:off x="4575949" y="3386391"/>
            <a:ext cx="772250" cy="3790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Customer Focus Group</a:t>
            </a:r>
            <a:endParaRPr lang="en-GB" sz="599">
              <a:solidFill>
                <a:sysClr val="windowText" lastClr="000000"/>
              </a:solidFill>
            </a:endParaRPr>
          </a:p>
        </p:txBody>
      </p:sp>
      <p:sp>
        <p:nvSpPr>
          <p:cNvPr id="23" name="Rectangle: Rounded Corners 6">
            <a:extLst>
              <a:ext uri="{FF2B5EF4-FFF2-40B4-BE49-F238E27FC236}">
                <a16:creationId xmlns:a16="http://schemas.microsoft.com/office/drawing/2014/main" id="{012EA0A8-A19B-4F4C-626F-EB6CD2B6BF2E}"/>
              </a:ext>
            </a:extLst>
          </p:cNvPr>
          <p:cNvSpPr/>
          <p:nvPr/>
        </p:nvSpPr>
        <p:spPr>
          <a:xfrm>
            <a:off x="983441" y="1599345"/>
            <a:ext cx="1771503" cy="20951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Connectivity testing</a:t>
            </a:r>
          </a:p>
        </p:txBody>
      </p:sp>
      <p:sp>
        <p:nvSpPr>
          <p:cNvPr id="10" name="Rectangle: Rounded Corners 6">
            <a:extLst>
              <a:ext uri="{FF2B5EF4-FFF2-40B4-BE49-F238E27FC236}">
                <a16:creationId xmlns:a16="http://schemas.microsoft.com/office/drawing/2014/main" id="{8AE4A8E8-3DA3-F686-FF1B-E15A775763A7}"/>
              </a:ext>
            </a:extLst>
          </p:cNvPr>
          <p:cNvSpPr/>
          <p:nvPr/>
        </p:nvSpPr>
        <p:spPr>
          <a:xfrm>
            <a:off x="4546436" y="1121460"/>
            <a:ext cx="540656" cy="23477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External UAT</a:t>
            </a:r>
          </a:p>
        </p:txBody>
      </p:sp>
      <p:sp>
        <p:nvSpPr>
          <p:cNvPr id="26" name="Rectangle: Rounded Corners 6">
            <a:extLst>
              <a:ext uri="{FF2B5EF4-FFF2-40B4-BE49-F238E27FC236}">
                <a16:creationId xmlns:a16="http://schemas.microsoft.com/office/drawing/2014/main" id="{A932258C-B47C-BE32-36A6-2CDCF155514C}"/>
              </a:ext>
            </a:extLst>
          </p:cNvPr>
          <p:cNvSpPr/>
          <p:nvPr/>
        </p:nvSpPr>
        <p:spPr>
          <a:xfrm>
            <a:off x="5435509" y="1666976"/>
            <a:ext cx="1643331" cy="37908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99">
                <a:solidFill>
                  <a:sysClr val="windowText" lastClr="000000"/>
                </a:solidFill>
                <a:cs typeface="Poppins Medium"/>
              </a:rPr>
              <a:t>User Support sessions</a:t>
            </a:r>
            <a:endParaRPr lang="en-GB" sz="599">
              <a:solidFill>
                <a:sysClr val="windowText" lastClr="000000"/>
              </a:solidFill>
            </a:endParaRPr>
          </a:p>
        </p:txBody>
      </p:sp>
    </p:spTree>
    <p:extLst>
      <p:ext uri="{BB962C8B-B14F-4D97-AF65-F5344CB8AC3E}">
        <p14:creationId xmlns:p14="http://schemas.microsoft.com/office/powerpoint/2010/main" val="4943392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A96F5F94-18A9-1DC1-6388-6D1720CFC9AE}"/>
              </a:ext>
            </a:extLst>
          </p:cNvPr>
          <p:cNvSpPr/>
          <p:nvPr/>
        </p:nvSpPr>
        <p:spPr>
          <a:xfrm>
            <a:off x="1384682" y="1811119"/>
            <a:ext cx="1476044" cy="930365"/>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r>
              <a:rPr lang="en-US" sz="1199">
                <a:solidFill>
                  <a:schemeClr val="accent1"/>
                </a:solidFill>
              </a:rPr>
              <a:t>XRN 5556.b </a:t>
            </a: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p:txBody>
      </p:sp>
      <p:sp>
        <p:nvSpPr>
          <p:cNvPr id="30" name="Rounded Rectangle 29">
            <a:extLst>
              <a:ext uri="{FF2B5EF4-FFF2-40B4-BE49-F238E27FC236}">
                <a16:creationId xmlns:a16="http://schemas.microsoft.com/office/drawing/2014/main" id="{80B7E0E9-E6EE-FF5F-8F67-6E0E1F7613F1}"/>
              </a:ext>
            </a:extLst>
          </p:cNvPr>
          <p:cNvSpPr/>
          <p:nvPr/>
        </p:nvSpPr>
        <p:spPr>
          <a:xfrm>
            <a:off x="6965473" y="4483983"/>
            <a:ext cx="2088087" cy="505802"/>
          </a:xfrm>
          <a:prstGeom prst="roundRect">
            <a:avLst/>
          </a:prstGeom>
          <a:solidFill>
            <a:srgbClr val="BAABE9"/>
          </a:solidFill>
        </p:spPr>
        <p:txBody>
          <a:bodyPr wrap="square" lIns="0" tIns="0" rIns="0" bIns="0" rtlCol="0" anchor="ctr"/>
          <a:lstStyle/>
          <a:p>
            <a:pPr algn="l"/>
            <a:endParaRPr lang="en-US" sz="1798"/>
          </a:p>
        </p:txBody>
      </p:sp>
      <p:sp>
        <p:nvSpPr>
          <p:cNvPr id="29" name="Rounded Rectangle 28">
            <a:extLst>
              <a:ext uri="{FF2B5EF4-FFF2-40B4-BE49-F238E27FC236}">
                <a16:creationId xmlns:a16="http://schemas.microsoft.com/office/drawing/2014/main" id="{BEC74D85-66CF-4A1E-60F4-A85C11DD4094}"/>
              </a:ext>
            </a:extLst>
          </p:cNvPr>
          <p:cNvSpPr/>
          <p:nvPr/>
        </p:nvSpPr>
        <p:spPr>
          <a:xfrm>
            <a:off x="4842824" y="4483983"/>
            <a:ext cx="2088087" cy="505802"/>
          </a:xfrm>
          <a:prstGeom prst="roundRect">
            <a:avLst/>
          </a:prstGeom>
          <a:solidFill>
            <a:srgbClr val="FFE3A3"/>
          </a:solidFill>
        </p:spPr>
        <p:txBody>
          <a:bodyPr wrap="square" lIns="0" tIns="0" rIns="0" bIns="0" rtlCol="0" anchor="ctr"/>
          <a:lstStyle/>
          <a:p>
            <a:pPr algn="l"/>
            <a:endParaRPr lang="en-US" sz="1798"/>
          </a:p>
        </p:txBody>
      </p:sp>
      <p:sp>
        <p:nvSpPr>
          <p:cNvPr id="28" name="Rounded Rectangle 27">
            <a:extLst>
              <a:ext uri="{FF2B5EF4-FFF2-40B4-BE49-F238E27FC236}">
                <a16:creationId xmlns:a16="http://schemas.microsoft.com/office/drawing/2014/main" id="{91E18BD7-67BC-7D49-6B22-153852D8E444}"/>
              </a:ext>
            </a:extLst>
          </p:cNvPr>
          <p:cNvSpPr/>
          <p:nvPr/>
        </p:nvSpPr>
        <p:spPr>
          <a:xfrm>
            <a:off x="2720174" y="4483983"/>
            <a:ext cx="2088087" cy="505802"/>
          </a:xfrm>
          <a:prstGeom prst="roundRect">
            <a:avLst/>
          </a:prstGeom>
          <a:solidFill>
            <a:srgbClr val="A3E9C7"/>
          </a:solidFill>
        </p:spPr>
        <p:txBody>
          <a:bodyPr wrap="square" lIns="0" tIns="0" rIns="0" bIns="0" rtlCol="0" anchor="ctr"/>
          <a:lstStyle/>
          <a:p>
            <a:pPr algn="l"/>
            <a:endParaRPr lang="en-US" sz="1798"/>
          </a:p>
        </p:txBody>
      </p:sp>
      <p:sp>
        <p:nvSpPr>
          <p:cNvPr id="27" name="Rounded Rectangle 26">
            <a:extLst>
              <a:ext uri="{FF2B5EF4-FFF2-40B4-BE49-F238E27FC236}">
                <a16:creationId xmlns:a16="http://schemas.microsoft.com/office/drawing/2014/main" id="{0BCF459A-378B-4819-4745-9C589A0963B6}"/>
              </a:ext>
            </a:extLst>
          </p:cNvPr>
          <p:cNvSpPr/>
          <p:nvPr/>
        </p:nvSpPr>
        <p:spPr>
          <a:xfrm>
            <a:off x="597524" y="4483983"/>
            <a:ext cx="2088087" cy="505802"/>
          </a:xfrm>
          <a:prstGeom prst="roundRect">
            <a:avLst/>
          </a:prstGeom>
          <a:solidFill>
            <a:srgbClr val="A1D3F1"/>
          </a:solidFill>
        </p:spPr>
        <p:txBody>
          <a:bodyPr wrap="square" lIns="0" tIns="0" rIns="0" bIns="0" rtlCol="0" anchor="ctr"/>
          <a:lstStyle/>
          <a:p>
            <a:pPr algn="l"/>
            <a:endParaRPr lang="en-US" sz="1798"/>
          </a:p>
        </p:txBody>
      </p:sp>
      <p:sp>
        <p:nvSpPr>
          <p:cNvPr id="8" name="Text Placeholder 7">
            <a:extLst>
              <a:ext uri="{FF2B5EF4-FFF2-40B4-BE49-F238E27FC236}">
                <a16:creationId xmlns:a16="http://schemas.microsoft.com/office/drawing/2014/main" id="{BFE82B89-08C1-CB11-2E13-8D37ECE200B6}"/>
              </a:ext>
            </a:extLst>
          </p:cNvPr>
          <p:cNvSpPr>
            <a:spLocks noGrp="1"/>
          </p:cNvSpPr>
          <p:nvPr>
            <p:ph type="body" sz="quarter" idx="17"/>
          </p:nvPr>
        </p:nvSpPr>
        <p:spPr>
          <a:xfrm>
            <a:off x="2321126" y="220154"/>
            <a:ext cx="4685279" cy="891270"/>
          </a:xfrm>
        </p:spPr>
        <p:txBody>
          <a:bodyPr/>
          <a:lstStyle/>
          <a:p>
            <a:pPr marL="0" indent="0">
              <a:buNone/>
            </a:pPr>
            <a:r>
              <a:rPr lang="en-US" b="1">
                <a:solidFill>
                  <a:srgbClr val="304A90"/>
                </a:solidFill>
              </a:rPr>
              <a:t>CMS Rebuild Delivery Roadmap</a:t>
            </a:r>
          </a:p>
        </p:txBody>
      </p:sp>
      <p:sp>
        <p:nvSpPr>
          <p:cNvPr id="2" name="TextBox 1">
            <a:extLst>
              <a:ext uri="{FF2B5EF4-FFF2-40B4-BE49-F238E27FC236}">
                <a16:creationId xmlns:a16="http://schemas.microsoft.com/office/drawing/2014/main" id="{77586845-2A2E-1340-1DC6-1B2E9CAA2CA7}"/>
              </a:ext>
            </a:extLst>
          </p:cNvPr>
          <p:cNvSpPr txBox="1"/>
          <p:nvPr/>
        </p:nvSpPr>
        <p:spPr>
          <a:xfrm rot="16200000">
            <a:off x="-1506332" y="2448013"/>
            <a:ext cx="3777769"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Release Content</a:t>
            </a:r>
          </a:p>
        </p:txBody>
      </p:sp>
      <p:sp>
        <p:nvSpPr>
          <p:cNvPr id="4" name="TextBox 3">
            <a:extLst>
              <a:ext uri="{FF2B5EF4-FFF2-40B4-BE49-F238E27FC236}">
                <a16:creationId xmlns:a16="http://schemas.microsoft.com/office/drawing/2014/main" id="{E7E4FBD8-AA64-A9D9-006F-5F1CF319D24B}"/>
              </a:ext>
            </a:extLst>
          </p:cNvPr>
          <p:cNvSpPr txBox="1"/>
          <p:nvPr/>
        </p:nvSpPr>
        <p:spPr>
          <a:xfrm>
            <a:off x="1445567" y="4642470"/>
            <a:ext cx="387286"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Now </a:t>
            </a:r>
          </a:p>
        </p:txBody>
      </p:sp>
      <p:sp>
        <p:nvSpPr>
          <p:cNvPr id="5" name="TextBox 4">
            <a:extLst>
              <a:ext uri="{FF2B5EF4-FFF2-40B4-BE49-F238E27FC236}">
                <a16:creationId xmlns:a16="http://schemas.microsoft.com/office/drawing/2014/main" id="{B7A0594E-633A-77B0-096A-6689634D0DB4}"/>
              </a:ext>
            </a:extLst>
          </p:cNvPr>
          <p:cNvSpPr txBox="1"/>
          <p:nvPr/>
        </p:nvSpPr>
        <p:spPr>
          <a:xfrm>
            <a:off x="3545450" y="4658583"/>
            <a:ext cx="352019"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Next</a:t>
            </a:r>
          </a:p>
        </p:txBody>
      </p:sp>
      <p:sp>
        <p:nvSpPr>
          <p:cNvPr id="6" name="TextBox 5">
            <a:extLst>
              <a:ext uri="{FF2B5EF4-FFF2-40B4-BE49-F238E27FC236}">
                <a16:creationId xmlns:a16="http://schemas.microsoft.com/office/drawing/2014/main" id="{A0A2A366-2B6A-3E49-D612-811E3FA4199A}"/>
              </a:ext>
            </a:extLst>
          </p:cNvPr>
          <p:cNvSpPr txBox="1"/>
          <p:nvPr/>
        </p:nvSpPr>
        <p:spPr>
          <a:xfrm>
            <a:off x="5561379" y="4642470"/>
            <a:ext cx="39690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Later</a:t>
            </a:r>
          </a:p>
        </p:txBody>
      </p:sp>
      <p:sp>
        <p:nvSpPr>
          <p:cNvPr id="7" name="TextBox 6">
            <a:extLst>
              <a:ext uri="{FF2B5EF4-FFF2-40B4-BE49-F238E27FC236}">
                <a16:creationId xmlns:a16="http://schemas.microsoft.com/office/drawing/2014/main" id="{7DCDE1EA-8C78-358C-7324-5BE902109265}"/>
              </a:ext>
            </a:extLst>
          </p:cNvPr>
          <p:cNvSpPr txBox="1"/>
          <p:nvPr/>
        </p:nvSpPr>
        <p:spPr>
          <a:xfrm>
            <a:off x="7464030" y="4642470"/>
            <a:ext cx="914674" cy="197346"/>
          </a:xfrm>
          <a:prstGeom prst="rect">
            <a:avLst/>
          </a:prstGeom>
        </p:spPr>
        <p:txBody>
          <a:bodyPr vert="horz" wrap="none" lIns="0" tIns="12684" rIns="0" bIns="0" rtlCol="0">
            <a:spAutoFit/>
          </a:bodyPr>
          <a:lstStyle/>
          <a:p>
            <a:pPr marL="12050">
              <a:spcBef>
                <a:spcPts val="100"/>
              </a:spcBef>
              <a:tabLst>
                <a:tab pos="162361" algn="l"/>
              </a:tabLst>
            </a:pPr>
            <a:r>
              <a:rPr lang="en-US" sz="1199">
                <a:solidFill>
                  <a:schemeClr val="accent1"/>
                </a:solidFill>
                <a:latin typeface="Poppins Medium"/>
                <a:cs typeface="Poppins Medium"/>
              </a:rPr>
              <a:t>A little Later</a:t>
            </a:r>
          </a:p>
        </p:txBody>
      </p:sp>
      <p:sp>
        <p:nvSpPr>
          <p:cNvPr id="9" name="Rectangle: Rounded Corners 6">
            <a:extLst>
              <a:ext uri="{FF2B5EF4-FFF2-40B4-BE49-F238E27FC236}">
                <a16:creationId xmlns:a16="http://schemas.microsoft.com/office/drawing/2014/main" id="{A1F798BE-815E-106A-EA9B-7A997675AA7A}"/>
              </a:ext>
            </a:extLst>
          </p:cNvPr>
          <p:cNvSpPr/>
          <p:nvPr/>
        </p:nvSpPr>
        <p:spPr>
          <a:xfrm>
            <a:off x="964794" y="1045183"/>
            <a:ext cx="1256100" cy="74914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Supplier Theft of Gas (SUT)</a:t>
            </a:r>
          </a:p>
          <a:p>
            <a:pPr algn="ctr"/>
            <a:r>
              <a:rPr lang="en-GB" sz="799">
                <a:solidFill>
                  <a:sysClr val="windowText" lastClr="000000"/>
                </a:solidFill>
                <a:cs typeface="Poppins Medium"/>
              </a:rPr>
              <a:t>Meter Number Creation (MNC)</a:t>
            </a:r>
            <a:endParaRPr lang="en-GB" sz="799">
              <a:solidFill>
                <a:sysClr val="windowText" lastClr="000000"/>
              </a:solidFill>
            </a:endParaRPr>
          </a:p>
        </p:txBody>
      </p:sp>
      <p:sp>
        <p:nvSpPr>
          <p:cNvPr id="10" name="Rectangle: Rounded Corners 6">
            <a:extLst>
              <a:ext uri="{FF2B5EF4-FFF2-40B4-BE49-F238E27FC236}">
                <a16:creationId xmlns:a16="http://schemas.microsoft.com/office/drawing/2014/main" id="{78BB2EDC-88DD-259B-D035-ED156BA93DA8}"/>
              </a:ext>
            </a:extLst>
          </p:cNvPr>
          <p:cNvSpPr/>
          <p:nvPr/>
        </p:nvSpPr>
        <p:spPr>
          <a:xfrm>
            <a:off x="1533754" y="2024951"/>
            <a:ext cx="1256099"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Duplicate MPRNs (DUP)</a:t>
            </a:r>
          </a:p>
          <a:p>
            <a:pPr algn="ctr"/>
            <a:r>
              <a:rPr lang="en-GB" sz="799">
                <a:solidFill>
                  <a:sysClr val="windowText" lastClr="000000"/>
                </a:solidFill>
                <a:cs typeface="Poppins Medium"/>
              </a:rPr>
              <a:t>Set to Extinct</a:t>
            </a:r>
          </a:p>
        </p:txBody>
      </p:sp>
      <p:sp>
        <p:nvSpPr>
          <p:cNvPr id="12" name="Rectangle: Rounded Corners 6">
            <a:extLst>
              <a:ext uri="{FF2B5EF4-FFF2-40B4-BE49-F238E27FC236}">
                <a16:creationId xmlns:a16="http://schemas.microsoft.com/office/drawing/2014/main" id="{755BDA16-1DBB-5907-81A1-F7BC0C6BD851}"/>
              </a:ext>
            </a:extLst>
          </p:cNvPr>
          <p:cNvSpPr/>
          <p:nvPr/>
        </p:nvSpPr>
        <p:spPr>
          <a:xfrm>
            <a:off x="2614368" y="1037810"/>
            <a:ext cx="931082" cy="540384"/>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Isolations</a:t>
            </a:r>
          </a:p>
          <a:p>
            <a:pPr algn="ctr"/>
            <a:r>
              <a:rPr lang="en-GB" sz="799">
                <a:solidFill>
                  <a:sysClr val="windowText" lastClr="000000"/>
                </a:solidFill>
                <a:cs typeface="Poppins Medium"/>
              </a:rPr>
              <a:t> (ISO) </a:t>
            </a:r>
          </a:p>
          <a:p>
            <a:pPr algn="ctr"/>
            <a:r>
              <a:rPr lang="en-GB" sz="799">
                <a:solidFill>
                  <a:sysClr val="windowText" lastClr="000000"/>
                </a:solidFill>
                <a:cs typeface="Poppins Medium"/>
              </a:rPr>
              <a:t>Dead to Live  </a:t>
            </a:r>
          </a:p>
          <a:p>
            <a:pPr algn="ctr"/>
            <a:r>
              <a:rPr lang="en-GB" sz="799">
                <a:solidFill>
                  <a:sysClr val="windowText" lastClr="000000"/>
                </a:solidFill>
                <a:cs typeface="Poppins Medium"/>
              </a:rPr>
              <a:t>(DTL)</a:t>
            </a:r>
          </a:p>
        </p:txBody>
      </p:sp>
      <p:sp>
        <p:nvSpPr>
          <p:cNvPr id="13" name="Rectangle: Rounded Corners 6">
            <a:extLst>
              <a:ext uri="{FF2B5EF4-FFF2-40B4-BE49-F238E27FC236}">
                <a16:creationId xmlns:a16="http://schemas.microsoft.com/office/drawing/2014/main" id="{6FBB5F2F-F270-7E43-6CAC-C1685E180B50}"/>
              </a:ext>
            </a:extLst>
          </p:cNvPr>
          <p:cNvSpPr/>
          <p:nvPr/>
        </p:nvSpPr>
        <p:spPr>
          <a:xfrm>
            <a:off x="2682911" y="3008858"/>
            <a:ext cx="885274"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DUP Enhancements</a:t>
            </a:r>
          </a:p>
        </p:txBody>
      </p:sp>
      <p:sp>
        <p:nvSpPr>
          <p:cNvPr id="14" name="Rectangle: Rounded Corners 6">
            <a:extLst>
              <a:ext uri="{FF2B5EF4-FFF2-40B4-BE49-F238E27FC236}">
                <a16:creationId xmlns:a16="http://schemas.microsoft.com/office/drawing/2014/main" id="{6403D819-B072-083C-5781-895766C8804B}"/>
              </a:ext>
            </a:extLst>
          </p:cNvPr>
          <p:cNvSpPr/>
          <p:nvPr/>
        </p:nvSpPr>
        <p:spPr>
          <a:xfrm>
            <a:off x="2682910" y="3744318"/>
            <a:ext cx="93108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workflows – AGG, PSI, PSR</a:t>
            </a:r>
            <a:endParaRPr lang="en-GB" sz="799">
              <a:solidFill>
                <a:sysClr val="windowText" lastClr="000000"/>
              </a:solidFill>
            </a:endParaRPr>
          </a:p>
        </p:txBody>
      </p:sp>
      <p:sp>
        <p:nvSpPr>
          <p:cNvPr id="15" name="Rectangle: Rounded Corners 6">
            <a:extLst>
              <a:ext uri="{FF2B5EF4-FFF2-40B4-BE49-F238E27FC236}">
                <a16:creationId xmlns:a16="http://schemas.microsoft.com/office/drawing/2014/main" id="{E9AD0A79-C370-1EA8-1B5D-C04A36675253}"/>
              </a:ext>
            </a:extLst>
          </p:cNvPr>
          <p:cNvSpPr/>
          <p:nvPr/>
        </p:nvSpPr>
        <p:spPr>
          <a:xfrm>
            <a:off x="3779324" y="1031966"/>
            <a:ext cx="1256099" cy="86293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Address Amendments (ADD/ UNC)</a:t>
            </a:r>
          </a:p>
          <a:p>
            <a:pPr algn="ctr"/>
            <a:r>
              <a:rPr lang="en-GB" sz="799">
                <a:solidFill>
                  <a:sysClr val="windowText" lastClr="000000"/>
                </a:solidFill>
                <a:cs typeface="Poppins Medium"/>
              </a:rPr>
              <a:t>New MPRN Creation</a:t>
            </a:r>
          </a:p>
          <a:p>
            <a:pPr algn="ctr"/>
            <a:r>
              <a:rPr lang="en-GB" sz="799">
                <a:solidFill>
                  <a:sysClr val="windowText" lastClr="000000"/>
                </a:solidFill>
                <a:cs typeface="Poppins Medium"/>
              </a:rPr>
              <a:t> (FOM)</a:t>
            </a:r>
          </a:p>
        </p:txBody>
      </p:sp>
      <p:sp>
        <p:nvSpPr>
          <p:cNvPr id="16" name="Rectangle: Rounded Corners 6">
            <a:extLst>
              <a:ext uri="{FF2B5EF4-FFF2-40B4-BE49-F238E27FC236}">
                <a16:creationId xmlns:a16="http://schemas.microsoft.com/office/drawing/2014/main" id="{B5F6C26F-53F6-5D9E-9198-89DF28223690}"/>
              </a:ext>
            </a:extLst>
          </p:cNvPr>
          <p:cNvSpPr/>
          <p:nvPr/>
        </p:nvSpPr>
        <p:spPr>
          <a:xfrm>
            <a:off x="3740390" y="3012430"/>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Enhancements to MNC Process including Network</a:t>
            </a:r>
          </a:p>
        </p:txBody>
      </p:sp>
      <p:sp>
        <p:nvSpPr>
          <p:cNvPr id="17" name="Rectangle: Rounded Corners 6">
            <a:extLst>
              <a:ext uri="{FF2B5EF4-FFF2-40B4-BE49-F238E27FC236}">
                <a16:creationId xmlns:a16="http://schemas.microsoft.com/office/drawing/2014/main" id="{31E96A15-61BD-76E7-7EBB-33004D49ACFD}"/>
              </a:ext>
            </a:extLst>
          </p:cNvPr>
          <p:cNvSpPr/>
          <p:nvPr/>
        </p:nvSpPr>
        <p:spPr>
          <a:xfrm>
            <a:off x="3740390" y="3738115"/>
            <a:ext cx="1256099"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a:t>
            </a:r>
          </a:p>
          <a:p>
            <a:pPr algn="ctr"/>
            <a:r>
              <a:rPr lang="en-GB" sz="799">
                <a:solidFill>
                  <a:sysClr val="windowText" lastClr="000000"/>
                </a:solidFill>
                <a:cs typeface="Poppins Medium"/>
              </a:rPr>
              <a:t>workflows – GIC</a:t>
            </a:r>
            <a:endParaRPr lang="en-GB" sz="799">
              <a:solidFill>
                <a:sysClr val="windowText" lastClr="000000"/>
              </a:solidFill>
            </a:endParaRPr>
          </a:p>
        </p:txBody>
      </p:sp>
      <p:sp>
        <p:nvSpPr>
          <p:cNvPr id="18" name="TextBox 17">
            <a:extLst>
              <a:ext uri="{FF2B5EF4-FFF2-40B4-BE49-F238E27FC236}">
                <a16:creationId xmlns:a16="http://schemas.microsoft.com/office/drawing/2014/main" id="{402E6CFC-8B60-2534-1809-9C4DBAE10D6C}"/>
              </a:ext>
            </a:extLst>
          </p:cNvPr>
          <p:cNvSpPr txBox="1"/>
          <p:nvPr/>
        </p:nvSpPr>
        <p:spPr>
          <a:xfrm rot="16200000">
            <a:off x="-61496" y="1520886"/>
            <a:ext cx="1431120" cy="227931"/>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Main  Release</a:t>
            </a:r>
          </a:p>
        </p:txBody>
      </p:sp>
      <p:sp>
        <p:nvSpPr>
          <p:cNvPr id="19" name="TextBox 18">
            <a:extLst>
              <a:ext uri="{FF2B5EF4-FFF2-40B4-BE49-F238E27FC236}">
                <a16:creationId xmlns:a16="http://schemas.microsoft.com/office/drawing/2014/main" id="{A2175A3B-05E7-98CF-F645-144828B3F0AA}"/>
              </a:ext>
            </a:extLst>
          </p:cNvPr>
          <p:cNvSpPr txBox="1"/>
          <p:nvPr/>
        </p:nvSpPr>
        <p:spPr>
          <a:xfrm rot="16200000">
            <a:off x="-175538" y="3271549"/>
            <a:ext cx="1944126" cy="443054"/>
          </a:xfrm>
          <a:prstGeom prst="rect">
            <a:avLst/>
          </a:prstGeom>
        </p:spPr>
        <p:txBody>
          <a:bodyPr vert="horz" wrap="square" lIns="0" tIns="12684" rIns="0" bIns="0" rtlCol="0">
            <a:spAutoFit/>
          </a:bodyPr>
          <a:lstStyle/>
          <a:p>
            <a:pPr marL="12050" algn="ctr">
              <a:spcBef>
                <a:spcPts val="100"/>
              </a:spcBef>
              <a:tabLst>
                <a:tab pos="162361" algn="l"/>
              </a:tabLst>
            </a:pPr>
            <a:r>
              <a:rPr lang="en-US" sz="1398">
                <a:solidFill>
                  <a:srgbClr val="304A90"/>
                </a:solidFill>
                <a:latin typeface="Poppins Medium"/>
                <a:cs typeface="Poppins Medium"/>
              </a:rPr>
              <a:t>Additional Stretch Enhancements</a:t>
            </a:r>
          </a:p>
        </p:txBody>
      </p:sp>
      <p:sp>
        <p:nvSpPr>
          <p:cNvPr id="20" name="Rectangle: Rounded Corners 6">
            <a:extLst>
              <a:ext uri="{FF2B5EF4-FFF2-40B4-BE49-F238E27FC236}">
                <a16:creationId xmlns:a16="http://schemas.microsoft.com/office/drawing/2014/main" id="{B9BEDB03-4126-5E27-50D4-16B1558B873D}"/>
              </a:ext>
            </a:extLst>
          </p:cNvPr>
          <p:cNvSpPr/>
          <p:nvPr/>
        </p:nvSpPr>
        <p:spPr>
          <a:xfrm>
            <a:off x="5102881" y="1030619"/>
            <a:ext cx="1515991" cy="1250883"/>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Request for Adjustment (RFA)</a:t>
            </a:r>
          </a:p>
          <a:p>
            <a:pPr algn="ctr"/>
            <a:r>
              <a:rPr lang="en-GB" sz="799">
                <a:solidFill>
                  <a:sysClr val="windowText" lastClr="000000"/>
                </a:solidFill>
                <a:cs typeface="Poppins Medium"/>
              </a:rPr>
              <a:t>Daily Metered Query (DMQ)</a:t>
            </a:r>
          </a:p>
          <a:p>
            <a:pPr algn="ctr"/>
            <a:r>
              <a:rPr lang="en-GB" sz="799">
                <a:solidFill>
                  <a:sysClr val="windowText" lastClr="000000"/>
                </a:solidFill>
                <a:cs typeface="Poppins Medium"/>
              </a:rPr>
              <a:t>Consumption Dispute Query (CDQ)</a:t>
            </a:r>
          </a:p>
          <a:p>
            <a:pPr algn="ctr"/>
            <a:r>
              <a:rPr lang="en-GB" sz="799">
                <a:solidFill>
                  <a:sysClr val="windowText" lastClr="000000"/>
                </a:solidFill>
                <a:cs typeface="Poppins Medium"/>
              </a:rPr>
              <a:t>Theft of Gas </a:t>
            </a:r>
          </a:p>
          <a:p>
            <a:pPr algn="ctr"/>
            <a:r>
              <a:rPr lang="en-GB" sz="799">
                <a:solidFill>
                  <a:sysClr val="windowText" lastClr="000000"/>
                </a:solidFill>
                <a:cs typeface="Poppins Medium"/>
              </a:rPr>
              <a:t> (TOG)– </a:t>
            </a:r>
          </a:p>
          <a:p>
            <a:pPr algn="ctr"/>
            <a:r>
              <a:rPr lang="en-GB" sz="799">
                <a:solidFill>
                  <a:sysClr val="windowText" lastClr="000000"/>
                </a:solidFill>
                <a:cs typeface="Poppins Medium"/>
              </a:rPr>
              <a:t>Network Raised</a:t>
            </a:r>
          </a:p>
        </p:txBody>
      </p:sp>
      <p:sp>
        <p:nvSpPr>
          <p:cNvPr id="21" name="Rectangle: Rounded Corners 6">
            <a:extLst>
              <a:ext uri="{FF2B5EF4-FFF2-40B4-BE49-F238E27FC236}">
                <a16:creationId xmlns:a16="http://schemas.microsoft.com/office/drawing/2014/main" id="{C0177AEF-85EB-4757-BA00-FBC36A03000B}"/>
              </a:ext>
            </a:extLst>
          </p:cNvPr>
          <p:cNvSpPr/>
          <p:nvPr/>
        </p:nvSpPr>
        <p:spPr>
          <a:xfrm>
            <a:off x="5131404" y="3738114"/>
            <a:ext cx="1515991"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to desk </a:t>
            </a:r>
          </a:p>
          <a:p>
            <a:pPr algn="ctr"/>
            <a:r>
              <a:rPr lang="en-GB" sz="799">
                <a:solidFill>
                  <a:sysClr val="windowText" lastClr="000000"/>
                </a:solidFill>
                <a:cs typeface="Poppins Medium"/>
              </a:rPr>
              <a:t>workflows – FLE</a:t>
            </a:r>
            <a:endParaRPr lang="en-GB" sz="799">
              <a:solidFill>
                <a:sysClr val="windowText" lastClr="000000"/>
              </a:solidFill>
            </a:endParaRPr>
          </a:p>
        </p:txBody>
      </p:sp>
      <p:sp>
        <p:nvSpPr>
          <p:cNvPr id="22" name="Rectangle: Rounded Corners 6">
            <a:extLst>
              <a:ext uri="{FF2B5EF4-FFF2-40B4-BE49-F238E27FC236}">
                <a16:creationId xmlns:a16="http://schemas.microsoft.com/office/drawing/2014/main" id="{BB4706D0-C19D-997A-4124-5D3556776D76}"/>
              </a:ext>
            </a:extLst>
          </p:cNvPr>
          <p:cNvSpPr/>
          <p:nvPr/>
        </p:nvSpPr>
        <p:spPr>
          <a:xfrm>
            <a:off x="6686330" y="1038523"/>
            <a:ext cx="847851" cy="641217"/>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Must Reads</a:t>
            </a:r>
          </a:p>
          <a:p>
            <a:pPr algn="ctr"/>
            <a:r>
              <a:rPr lang="en-GB" sz="799">
                <a:solidFill>
                  <a:sysClr val="windowText" lastClr="000000"/>
                </a:solidFill>
                <a:cs typeface="Poppins Medium"/>
              </a:rPr>
              <a:t> (MUR)</a:t>
            </a:r>
          </a:p>
        </p:txBody>
      </p:sp>
      <p:sp>
        <p:nvSpPr>
          <p:cNvPr id="23" name="Rectangle: Rounded Corners 6">
            <a:extLst>
              <a:ext uri="{FF2B5EF4-FFF2-40B4-BE49-F238E27FC236}">
                <a16:creationId xmlns:a16="http://schemas.microsoft.com/office/drawing/2014/main" id="{6D05B43F-166E-8F17-13D8-21177C0AF265}"/>
              </a:ext>
            </a:extLst>
          </p:cNvPr>
          <p:cNvSpPr/>
          <p:nvPr/>
        </p:nvSpPr>
        <p:spPr>
          <a:xfrm>
            <a:off x="7640395" y="1030619"/>
            <a:ext cx="943947" cy="1095148"/>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Manage Unregistered Sites </a:t>
            </a:r>
          </a:p>
          <a:p>
            <a:pPr algn="ctr"/>
            <a:r>
              <a:rPr lang="en-GB" sz="799">
                <a:solidFill>
                  <a:sysClr val="windowText" lastClr="000000"/>
                </a:solidFill>
                <a:cs typeface="Poppins Medium"/>
              </a:rPr>
              <a:t>(MUS)</a:t>
            </a:r>
          </a:p>
          <a:p>
            <a:pPr algn="ctr"/>
            <a:endParaRPr lang="en-GB" sz="799">
              <a:solidFill>
                <a:sysClr val="windowText" lastClr="000000"/>
              </a:solidFill>
              <a:cs typeface="Poppins Medium"/>
            </a:endParaRPr>
          </a:p>
          <a:p>
            <a:pPr algn="ctr"/>
            <a:r>
              <a:rPr lang="en-GB" sz="799">
                <a:solidFill>
                  <a:sysClr val="windowText" lastClr="000000"/>
                </a:solidFill>
                <a:cs typeface="Poppins Medium"/>
              </a:rPr>
              <a:t>Gas Safety Regulation </a:t>
            </a:r>
          </a:p>
          <a:p>
            <a:pPr algn="ctr"/>
            <a:r>
              <a:rPr lang="en-GB" sz="799">
                <a:solidFill>
                  <a:sysClr val="windowText" lastClr="000000"/>
                </a:solidFill>
                <a:cs typeface="Poppins Medium"/>
              </a:rPr>
              <a:t>(GSR)</a:t>
            </a:r>
          </a:p>
        </p:txBody>
      </p:sp>
      <p:sp>
        <p:nvSpPr>
          <p:cNvPr id="24" name="Rectangle: Rounded Corners 6">
            <a:extLst>
              <a:ext uri="{FF2B5EF4-FFF2-40B4-BE49-F238E27FC236}">
                <a16:creationId xmlns:a16="http://schemas.microsoft.com/office/drawing/2014/main" id="{2151A7A9-8B78-BBC5-B6B0-76005580BAC0}"/>
              </a:ext>
            </a:extLst>
          </p:cNvPr>
          <p:cNvSpPr/>
          <p:nvPr/>
        </p:nvSpPr>
        <p:spPr>
          <a:xfrm>
            <a:off x="7607151" y="2987835"/>
            <a:ext cx="1079132"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SUT Enhancements</a:t>
            </a:r>
          </a:p>
        </p:txBody>
      </p:sp>
      <p:sp>
        <p:nvSpPr>
          <p:cNvPr id="25" name="Rectangle: Rounded Corners 6">
            <a:extLst>
              <a:ext uri="{FF2B5EF4-FFF2-40B4-BE49-F238E27FC236}">
                <a16:creationId xmlns:a16="http://schemas.microsoft.com/office/drawing/2014/main" id="{4780281E-D195-B241-B154-D85F76684DB3}"/>
              </a:ext>
            </a:extLst>
          </p:cNvPr>
          <p:cNvSpPr/>
          <p:nvPr/>
        </p:nvSpPr>
        <p:spPr>
          <a:xfrm>
            <a:off x="8160415" y="2190827"/>
            <a:ext cx="847853" cy="603462"/>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Swapped Address </a:t>
            </a:r>
          </a:p>
          <a:p>
            <a:pPr algn="ctr"/>
            <a:r>
              <a:rPr lang="en-GB" sz="799">
                <a:solidFill>
                  <a:sysClr val="windowText" lastClr="000000"/>
                </a:solidFill>
                <a:cs typeface="Poppins Medium"/>
              </a:rPr>
              <a:t>(SWA)</a:t>
            </a:r>
          </a:p>
        </p:txBody>
      </p:sp>
      <p:sp>
        <p:nvSpPr>
          <p:cNvPr id="26" name="Rectangle: Rounded Corners 6">
            <a:extLst>
              <a:ext uri="{FF2B5EF4-FFF2-40B4-BE49-F238E27FC236}">
                <a16:creationId xmlns:a16="http://schemas.microsoft.com/office/drawing/2014/main" id="{FF1201DD-1AEE-02A9-4EFF-66500EB8DA8E}"/>
              </a:ext>
            </a:extLst>
          </p:cNvPr>
          <p:cNvSpPr/>
          <p:nvPr/>
        </p:nvSpPr>
        <p:spPr>
          <a:xfrm>
            <a:off x="6647395" y="2987835"/>
            <a:ext cx="847853" cy="630816"/>
          </a:xfrm>
          <a:prstGeom prst="roundRect">
            <a:avLst/>
          </a:prstGeom>
          <a:solidFill>
            <a:schemeClr val="accent3">
              <a:lumMod val="20000"/>
              <a:lumOff val="80000"/>
            </a:schemeClr>
          </a:solidFill>
        </p:spPr>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799">
                <a:solidFill>
                  <a:sysClr val="windowText" lastClr="000000"/>
                </a:solidFill>
                <a:cs typeface="Poppins Medium"/>
              </a:rPr>
              <a:t>Generic Enhancements</a:t>
            </a:r>
            <a:endParaRPr lang="en-GB" sz="799">
              <a:solidFill>
                <a:sysClr val="windowText" lastClr="000000"/>
              </a:solidFill>
            </a:endParaRPr>
          </a:p>
        </p:txBody>
      </p:sp>
      <p:sp>
        <p:nvSpPr>
          <p:cNvPr id="3" name="Rectangle 2">
            <a:extLst>
              <a:ext uri="{FF2B5EF4-FFF2-40B4-BE49-F238E27FC236}">
                <a16:creationId xmlns:a16="http://schemas.microsoft.com/office/drawing/2014/main" id="{C22CE7E6-E29D-F536-CBAF-C486984BDE23}"/>
              </a:ext>
            </a:extLst>
          </p:cNvPr>
          <p:cNvSpPr/>
          <p:nvPr/>
        </p:nvSpPr>
        <p:spPr>
          <a:xfrm>
            <a:off x="845082" y="796794"/>
            <a:ext cx="1476044" cy="1033114"/>
          </a:xfrm>
          <a:prstGeom prst="rect">
            <a:avLst/>
          </a:prstGeom>
          <a:noFill/>
          <a:ln w="19050">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98">
              <a:solidFill>
                <a:schemeClr val="accent1"/>
              </a:solidFill>
            </a:endParaRPr>
          </a:p>
          <a:p>
            <a:pPr algn="ctr"/>
            <a:r>
              <a:rPr lang="en-US" sz="1199">
                <a:solidFill>
                  <a:schemeClr val="accent1"/>
                </a:solidFill>
              </a:rPr>
              <a:t>XRN 5556.a </a:t>
            </a: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a:p>
            <a:pPr algn="ctr"/>
            <a:endParaRPr lang="en-US" sz="1598">
              <a:solidFill>
                <a:schemeClr val="accent1"/>
              </a:solidFill>
            </a:endParaRPr>
          </a:p>
        </p:txBody>
      </p:sp>
      <p:sp>
        <p:nvSpPr>
          <p:cNvPr id="31" name="Rectangle 30">
            <a:extLst>
              <a:ext uri="{FF2B5EF4-FFF2-40B4-BE49-F238E27FC236}">
                <a16:creationId xmlns:a16="http://schemas.microsoft.com/office/drawing/2014/main" id="{F6E03C12-6185-2997-0E85-7EA95FDFA5DF}"/>
              </a:ext>
            </a:extLst>
          </p:cNvPr>
          <p:cNvSpPr/>
          <p:nvPr/>
        </p:nvSpPr>
        <p:spPr>
          <a:xfrm>
            <a:off x="8008406" y="4989784"/>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99">
                <a:solidFill>
                  <a:srgbClr val="002060"/>
                </a:solidFill>
              </a:rPr>
              <a:t>New Process</a:t>
            </a:r>
          </a:p>
        </p:txBody>
      </p:sp>
      <p:sp>
        <p:nvSpPr>
          <p:cNvPr id="32" name="Rectangle 31">
            <a:extLst>
              <a:ext uri="{FF2B5EF4-FFF2-40B4-BE49-F238E27FC236}">
                <a16:creationId xmlns:a16="http://schemas.microsoft.com/office/drawing/2014/main" id="{75D6C674-EABD-D28C-7652-EBB1101FC63D}"/>
              </a:ext>
            </a:extLst>
          </p:cNvPr>
          <p:cNvSpPr/>
          <p:nvPr/>
        </p:nvSpPr>
        <p:spPr>
          <a:xfrm>
            <a:off x="1743629" y="2295142"/>
            <a:ext cx="836348" cy="148568"/>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4" name="Rectangle 33">
            <a:extLst>
              <a:ext uri="{FF2B5EF4-FFF2-40B4-BE49-F238E27FC236}">
                <a16:creationId xmlns:a16="http://schemas.microsoft.com/office/drawing/2014/main" id="{627E0C2E-1439-413A-8E71-BCE4FB2C1CB7}"/>
              </a:ext>
            </a:extLst>
          </p:cNvPr>
          <p:cNvSpPr/>
          <p:nvPr/>
        </p:nvSpPr>
        <p:spPr>
          <a:xfrm>
            <a:off x="8278754" y="2263999"/>
            <a:ext cx="650352" cy="467753"/>
          </a:xfrm>
          <a:prstGeom prst="rect">
            <a:avLst/>
          </a:prstGeom>
          <a:noFill/>
          <a:ln w="9525">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9">
              <a:solidFill>
                <a:srgbClr val="002060"/>
              </a:solidFill>
            </a:endParaRPr>
          </a:p>
        </p:txBody>
      </p:sp>
      <p:sp>
        <p:nvSpPr>
          <p:cNvPr id="36" name="Rectangle: Rounded Corners 6">
            <a:extLst>
              <a:ext uri="{FF2B5EF4-FFF2-40B4-BE49-F238E27FC236}">
                <a16:creationId xmlns:a16="http://schemas.microsoft.com/office/drawing/2014/main" id="{A9C23AFC-A653-9BFA-4417-6746E64D71FE}"/>
              </a:ext>
            </a:extLst>
          </p:cNvPr>
          <p:cNvSpPr/>
          <p:nvPr/>
        </p:nvSpPr>
        <p:spPr>
          <a:xfrm>
            <a:off x="2720173" y="4580170"/>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a:solidFill>
                  <a:schemeClr val="tx2"/>
                </a:solidFill>
                <a:cs typeface="Poppins Medium"/>
              </a:rPr>
              <a:t>Early</a:t>
            </a:r>
          </a:p>
          <a:p>
            <a:pPr algn="ctr"/>
            <a:r>
              <a:rPr lang="en-GB" sz="500">
                <a:solidFill>
                  <a:schemeClr val="tx2"/>
                </a:solidFill>
                <a:cs typeface="Poppins Medium"/>
              </a:rPr>
              <a:t>Q1 2023</a:t>
            </a:r>
          </a:p>
        </p:txBody>
      </p:sp>
      <p:sp>
        <p:nvSpPr>
          <p:cNvPr id="37" name="Rectangle: Rounded Corners 6">
            <a:extLst>
              <a:ext uri="{FF2B5EF4-FFF2-40B4-BE49-F238E27FC236}">
                <a16:creationId xmlns:a16="http://schemas.microsoft.com/office/drawing/2014/main" id="{BBAE86B4-B956-15C7-3DC5-B7689CEE1D95}"/>
              </a:ext>
            </a:extLst>
          </p:cNvPr>
          <p:cNvSpPr/>
          <p:nvPr/>
        </p:nvSpPr>
        <p:spPr>
          <a:xfrm>
            <a:off x="8603929" y="4598573"/>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a:solidFill>
                  <a:schemeClr val="tx2"/>
                </a:solidFill>
                <a:cs typeface="Poppins Medium"/>
              </a:rPr>
              <a:t>No later than end of Q3 2023</a:t>
            </a:r>
          </a:p>
        </p:txBody>
      </p:sp>
      <p:sp>
        <p:nvSpPr>
          <p:cNvPr id="38" name="Rectangle: Rounded Corners 6">
            <a:extLst>
              <a:ext uri="{FF2B5EF4-FFF2-40B4-BE49-F238E27FC236}">
                <a16:creationId xmlns:a16="http://schemas.microsoft.com/office/drawing/2014/main" id="{77885ED6-7B62-B986-A51B-51690EF85060}"/>
              </a:ext>
            </a:extLst>
          </p:cNvPr>
          <p:cNvSpPr/>
          <p:nvPr/>
        </p:nvSpPr>
        <p:spPr>
          <a:xfrm>
            <a:off x="620291" y="4568621"/>
            <a:ext cx="440993" cy="385623"/>
          </a:xfrm>
          <a:prstGeom prst="roundRect">
            <a:avLst/>
          </a:prstGeom>
        </p:spPr>
        <p:style>
          <a:lnRef idx="2">
            <a:schemeClr val="accent1"/>
          </a:lnRef>
          <a:fillRef idx="1">
            <a:schemeClr val="lt1"/>
          </a:fillRef>
          <a:effectRef idx="0">
            <a:schemeClr val="accent1"/>
          </a:effectRef>
          <a:fontRef idx="minor">
            <a:schemeClr val="dk1"/>
          </a:fontRef>
        </p:style>
        <p:txBody>
          <a:bodyPr wrap="square" lIns="0" tIns="0" rIns="0" bIns="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500">
                <a:solidFill>
                  <a:schemeClr val="tx2"/>
                </a:solidFill>
                <a:cs typeface="Poppins Medium"/>
              </a:rPr>
              <a:t>Early</a:t>
            </a:r>
          </a:p>
          <a:p>
            <a:pPr algn="ctr"/>
            <a:r>
              <a:rPr lang="en-GB" sz="500">
                <a:solidFill>
                  <a:schemeClr val="tx2"/>
                </a:solidFill>
                <a:cs typeface="Poppins Medium"/>
              </a:rPr>
              <a:t>Q4 2022</a:t>
            </a:r>
          </a:p>
        </p:txBody>
      </p:sp>
      <p:pic>
        <p:nvPicPr>
          <p:cNvPr id="39" name="Graphic 38" descr="Badge Tick with solid fill">
            <a:extLst>
              <a:ext uri="{FF2B5EF4-FFF2-40B4-BE49-F238E27FC236}">
                <a16:creationId xmlns:a16="http://schemas.microsoft.com/office/drawing/2014/main" id="{6D6B3AEB-6E53-E363-3D28-90061E9AF11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01058" y="705972"/>
            <a:ext cx="766112" cy="766112"/>
          </a:xfrm>
          <a:prstGeom prst="rect">
            <a:avLst/>
          </a:prstGeom>
        </p:spPr>
      </p:pic>
    </p:spTree>
    <p:extLst>
      <p:ext uri="{BB962C8B-B14F-4D97-AF65-F5344CB8AC3E}">
        <p14:creationId xmlns:p14="http://schemas.microsoft.com/office/powerpoint/2010/main" val="132763695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r>
              <a:rPr lang="en-GB" sz="3100">
                <a:latin typeface="Arial"/>
                <a:cs typeface="Arial"/>
              </a:rPr>
              <a:t>Section 6: Any Other Business</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5816679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14170"/>
            <a:ext cx="7772400" cy="1799539"/>
          </a:xfrm>
        </p:spPr>
        <p:txBody>
          <a:bodyPr>
            <a:normAutofit fontScale="90000"/>
          </a:bodyPr>
          <a:lstStyle/>
          <a:p>
            <a:r>
              <a:rPr lang="en-GB" sz="2000"/>
              <a:t>REC Update:</a:t>
            </a:r>
            <a:br>
              <a:rPr lang="en-GB" sz="2000"/>
            </a:br>
            <a:br>
              <a:rPr lang="en-GB" sz="2000"/>
            </a:br>
            <a:r>
              <a:rPr lang="en-GB" sz="2000"/>
              <a:t>Late Gate Closure Messages and </a:t>
            </a:r>
            <a:br>
              <a:rPr lang="en-GB" sz="2000"/>
            </a:br>
            <a:r>
              <a:rPr lang="en-GB" sz="2000"/>
              <a:t>Missing Messages</a:t>
            </a:r>
            <a:br>
              <a:rPr lang="en-GB" sz="2000"/>
            </a:br>
            <a:br>
              <a:rPr lang="en-GB" sz="2000"/>
            </a:br>
            <a:r>
              <a:rPr lang="en-GB" sz="2000" err="1"/>
              <a:t>ChMC</a:t>
            </a:r>
            <a:r>
              <a:rPr lang="en-GB" sz="2000"/>
              <a:t> – December 2022</a:t>
            </a:r>
          </a:p>
        </p:txBody>
      </p:sp>
      <p:sp>
        <p:nvSpPr>
          <p:cNvPr id="2" name="Rectangle 1"/>
          <p:cNvSpPr/>
          <p:nvPr/>
        </p:nvSpPr>
        <p:spPr>
          <a:xfrm>
            <a:off x="3174666" y="2318807"/>
            <a:ext cx="2832660" cy="523220"/>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3E5AA8"/>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11101824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‘Missing’ Gate Closure</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85000" lnSpcReduction="20000"/>
          </a:bodyPr>
          <a:lstStyle/>
          <a:p>
            <a:r>
              <a:rPr lang="en-GB" sz="1800">
                <a:solidFill>
                  <a:schemeClr val="bg1">
                    <a:lumMod val="65000"/>
                  </a:schemeClr>
                </a:solidFill>
              </a:rPr>
              <a:t>First ticket was raised on 24</a:t>
            </a:r>
            <a:r>
              <a:rPr lang="en-GB" sz="1800" baseline="30000">
                <a:solidFill>
                  <a:schemeClr val="bg1">
                    <a:lumMod val="65000"/>
                  </a:schemeClr>
                </a:solidFill>
              </a:rPr>
              <a:t>th</a:t>
            </a:r>
            <a:r>
              <a:rPr lang="en-GB" sz="1800">
                <a:solidFill>
                  <a:schemeClr val="bg1">
                    <a:lumMod val="65000"/>
                  </a:schemeClr>
                </a:solidFill>
              </a:rPr>
              <a:t> July, and each day that we had a missing GC message a further ticket has been raised</a:t>
            </a:r>
          </a:p>
          <a:p>
            <a:r>
              <a:rPr lang="en-GB" sz="1800"/>
              <a:t>At 23</a:t>
            </a:r>
            <a:r>
              <a:rPr lang="en-GB" sz="1800" baseline="30000"/>
              <a:t>rd</a:t>
            </a:r>
            <a:r>
              <a:rPr lang="en-GB" sz="1800"/>
              <a:t> November – last incidence of missing GC message was 22</a:t>
            </a:r>
            <a:r>
              <a:rPr lang="en-GB" sz="1800" baseline="30000"/>
              <a:t>nd</a:t>
            </a:r>
            <a:r>
              <a:rPr lang="en-GB" sz="1800"/>
              <a:t> November</a:t>
            </a:r>
          </a:p>
          <a:p>
            <a:pPr lvl="1"/>
            <a:r>
              <a:rPr lang="en-GB" sz="1600"/>
              <a:t>Total missing messages 164 by this point (121 missing on 2</a:t>
            </a:r>
            <a:r>
              <a:rPr lang="en-GB" sz="1600" baseline="30000"/>
              <a:t>nd</a:t>
            </a:r>
            <a:r>
              <a:rPr lang="en-GB" sz="1600"/>
              <a:t> August)</a:t>
            </a:r>
          </a:p>
          <a:p>
            <a:pPr lvl="1"/>
            <a:r>
              <a:rPr lang="en-GB" sz="1600"/>
              <a:t>NB: 9 now resolved following confirmation of Cancellation of Registration from Switching Operator</a:t>
            </a:r>
          </a:p>
          <a:p>
            <a:endParaRPr lang="en-GB" sz="1800"/>
          </a:p>
          <a:p>
            <a:r>
              <a:rPr lang="en-GB" sz="1800">
                <a:solidFill>
                  <a:schemeClr val="bg1">
                    <a:lumMod val="65000"/>
                  </a:schemeClr>
                </a:solidFill>
              </a:rPr>
              <a:t>DCC indicated a fix has been deployed 25</a:t>
            </a:r>
            <a:r>
              <a:rPr lang="en-GB" sz="1800" baseline="30000">
                <a:solidFill>
                  <a:schemeClr val="bg1">
                    <a:lumMod val="65000"/>
                  </a:schemeClr>
                </a:solidFill>
              </a:rPr>
              <a:t>th</a:t>
            </a:r>
            <a:r>
              <a:rPr lang="en-GB" sz="1800">
                <a:solidFill>
                  <a:schemeClr val="bg1">
                    <a:lumMod val="65000"/>
                  </a:schemeClr>
                </a:solidFill>
              </a:rPr>
              <a:t> August that would resolve the exceptions that were causing this issue, but noted that this would take some time to work through CSS (so to expect some additional missing messages post fix date (NB: we have recorded Missing Messages post 25</a:t>
            </a:r>
            <a:r>
              <a:rPr lang="en-GB" sz="1800" baseline="30000">
                <a:solidFill>
                  <a:schemeClr val="bg1">
                    <a:lumMod val="65000"/>
                  </a:schemeClr>
                </a:solidFill>
              </a:rPr>
              <a:t>th</a:t>
            </a:r>
            <a:r>
              <a:rPr lang="en-GB" sz="1800">
                <a:solidFill>
                  <a:schemeClr val="bg1">
                    <a:lumMod val="65000"/>
                  </a:schemeClr>
                </a:solidFill>
              </a:rPr>
              <a:t> August)</a:t>
            </a:r>
          </a:p>
          <a:p>
            <a:endParaRPr lang="en-GB" sz="1800"/>
          </a:p>
          <a:p>
            <a:r>
              <a:rPr lang="en-GB" sz="1800"/>
              <a:t>We have reported 93.75% (Sub average volumes) and 80% (Average to Peak volumes) success against the REC Performance Assurance target for October of all messages being received within target each day – 4 days with missed messages</a:t>
            </a:r>
          </a:p>
          <a:p>
            <a:pPr lvl="1"/>
            <a:r>
              <a:rPr lang="en-GB" sz="1600"/>
              <a:t>We believe that these have all related to Supplier-less Supply Meter Points, so expect this to be a different functional issue</a:t>
            </a:r>
          </a:p>
        </p:txBody>
      </p:sp>
    </p:spTree>
    <p:extLst>
      <p:ext uri="{BB962C8B-B14F-4D97-AF65-F5344CB8AC3E}">
        <p14:creationId xmlns:p14="http://schemas.microsoft.com/office/powerpoint/2010/main" val="5191827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Latest Position</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a:xfrm>
            <a:off x="457200" y="1059582"/>
            <a:ext cx="4642624" cy="3672408"/>
          </a:xfrm>
        </p:spPr>
        <p:txBody>
          <a:bodyPr>
            <a:normAutofit fontScale="92500" lnSpcReduction="20000"/>
          </a:bodyPr>
          <a:lstStyle/>
          <a:p>
            <a:r>
              <a:rPr lang="en-GB" sz="1800"/>
              <a:t>Statistics as at 20</a:t>
            </a:r>
            <a:r>
              <a:rPr lang="en-GB" sz="1800" baseline="30000"/>
              <a:t>th</a:t>
            </a:r>
            <a:r>
              <a:rPr lang="en-GB" sz="1800"/>
              <a:t> November:</a:t>
            </a:r>
          </a:p>
          <a:p>
            <a:pPr lvl="1"/>
            <a:r>
              <a:rPr lang="en-GB" sz="1600"/>
              <a:t>Pot 1 – ‘Pending DCC Rec’ incl. Server Shut Down – estimate that these will require Registration</a:t>
            </a:r>
          </a:p>
          <a:p>
            <a:pPr lvl="1"/>
            <a:r>
              <a:rPr lang="en-GB" sz="1600"/>
              <a:t>Pot 2 – Server Drift - estimate that these will require Registration</a:t>
            </a:r>
          </a:p>
          <a:p>
            <a:pPr lvl="1"/>
            <a:r>
              <a:rPr lang="en-GB" sz="1600"/>
              <a:t>Pot 3 – ‘New’ recent instances to be investigated with DCC</a:t>
            </a:r>
          </a:p>
          <a:p>
            <a:pPr lvl="1"/>
            <a:r>
              <a:rPr lang="en-GB" sz="1600"/>
              <a:t>Pot 4 ‘</a:t>
            </a:r>
            <a:r>
              <a:rPr lang="en-GB" sz="1600" err="1"/>
              <a:t>Supplierless</a:t>
            </a:r>
            <a:r>
              <a:rPr lang="en-GB" sz="1600"/>
              <a:t>’ – we believe that this is a functional issue and will require system change (and potentially REC change)</a:t>
            </a:r>
          </a:p>
          <a:p>
            <a:pPr lvl="1"/>
            <a:r>
              <a:rPr lang="en-GB" sz="1600"/>
              <a:t>Resolved – 9 Cancelled Registrations – removed from UKL</a:t>
            </a:r>
          </a:p>
          <a:p>
            <a:r>
              <a:rPr lang="en-GB" sz="1600"/>
              <a:t>Note: all statistics and conclusions for ‘pots’ are subject to Reconciliation and confirmation from the Switching Operator</a:t>
            </a:r>
          </a:p>
        </p:txBody>
      </p:sp>
      <p:graphicFrame>
        <p:nvGraphicFramePr>
          <p:cNvPr id="7" name="Table 6">
            <a:extLst>
              <a:ext uri="{FF2B5EF4-FFF2-40B4-BE49-F238E27FC236}">
                <a16:creationId xmlns:a16="http://schemas.microsoft.com/office/drawing/2014/main" id="{1BE6D165-DCD3-49BB-919B-4D6842EFF454}"/>
              </a:ext>
            </a:extLst>
          </p:cNvPr>
          <p:cNvGraphicFramePr>
            <a:graphicFrameLocks noGrp="1"/>
          </p:cNvGraphicFramePr>
          <p:nvPr/>
        </p:nvGraphicFramePr>
        <p:xfrm>
          <a:off x="5356224" y="1238250"/>
          <a:ext cx="3609975" cy="2317750"/>
        </p:xfrm>
        <a:graphic>
          <a:graphicData uri="http://schemas.openxmlformats.org/drawingml/2006/table">
            <a:tbl>
              <a:tblPr/>
              <a:tblGrid>
                <a:gridCol w="2274000">
                  <a:extLst>
                    <a:ext uri="{9D8B030D-6E8A-4147-A177-3AD203B41FA5}">
                      <a16:colId xmlns:a16="http://schemas.microsoft.com/office/drawing/2014/main" val="2282654640"/>
                    </a:ext>
                  </a:extLst>
                </a:gridCol>
                <a:gridCol w="1335975">
                  <a:extLst>
                    <a:ext uri="{9D8B030D-6E8A-4147-A177-3AD203B41FA5}">
                      <a16:colId xmlns:a16="http://schemas.microsoft.com/office/drawing/2014/main" val="2964504579"/>
                    </a:ext>
                  </a:extLst>
                </a:gridCol>
              </a:tblGrid>
              <a:tr h="231775">
                <a:tc>
                  <a:txBody>
                    <a:bodyPr/>
                    <a:lstStyle/>
                    <a:p>
                      <a:pPr algn="l" fontAlgn="b"/>
                      <a:r>
                        <a:rPr lang="en-GB" sz="1100" b="1" i="0" u="none" strike="noStrike">
                          <a:solidFill>
                            <a:srgbClr val="000000"/>
                          </a:solidFill>
                          <a:effectLst/>
                          <a:latin typeface="Calibri" panose="020F0502020204030204" pitchFamily="34" charset="0"/>
                        </a:rPr>
                        <a:t>RCA</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tc>
                  <a:txBody>
                    <a:bodyPr/>
                    <a:lstStyle/>
                    <a:p>
                      <a:pPr algn="l" fontAlgn="b"/>
                      <a:r>
                        <a:rPr lang="en-GB" sz="1100" b="1" i="0" u="none" strike="noStrike">
                          <a:solidFill>
                            <a:srgbClr val="000000"/>
                          </a:solidFill>
                          <a:effectLst/>
                          <a:latin typeface="Calibri" panose="020F0502020204030204" pitchFamily="34" charset="0"/>
                        </a:rPr>
                        <a:t>Count Missing SAM</a:t>
                      </a:r>
                    </a:p>
                  </a:txBody>
                  <a:tcPr marL="0" marR="0" marT="0" marB="0" anchor="b">
                    <a:lnL>
                      <a:noFill/>
                    </a:lnL>
                    <a:lnR>
                      <a:noFill/>
                    </a:lnR>
                    <a:lnT>
                      <a:noFill/>
                    </a:lnT>
                    <a:lnB w="6350" cap="flat" cmpd="sng" algn="ctr">
                      <a:solidFill>
                        <a:srgbClr val="8EA9DB"/>
                      </a:solidFill>
                      <a:prstDash val="solid"/>
                      <a:round/>
                      <a:headEnd type="none" w="med" len="med"/>
                      <a:tailEnd type="none" w="med" len="med"/>
                    </a:lnB>
                    <a:solidFill>
                      <a:srgbClr val="D9E1F2"/>
                    </a:solidFill>
                  </a:tcPr>
                </a:tc>
                <a:extLst>
                  <a:ext uri="{0D108BD9-81ED-4DB2-BD59-A6C34878D82A}">
                    <a16:rowId xmlns:a16="http://schemas.microsoft.com/office/drawing/2014/main" val="4189735272"/>
                  </a:ext>
                </a:extLst>
              </a:tr>
              <a:tr h="231775">
                <a:tc>
                  <a:txBody>
                    <a:bodyPr/>
                    <a:lstStyle/>
                    <a:p>
                      <a:pPr algn="l" fontAlgn="b"/>
                      <a:r>
                        <a:rPr lang="en-GB" sz="1100" b="1" i="0" u="none" strike="noStrike">
                          <a:solidFill>
                            <a:srgbClr val="000000"/>
                          </a:solidFill>
                          <a:effectLst/>
                          <a:latin typeface="Calibri" panose="020F0502020204030204" pitchFamily="34" charset="0"/>
                        </a:rPr>
                        <a:t>PENDING</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164</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556618056"/>
                  </a:ext>
                </a:extLst>
              </a:tr>
              <a:tr h="231775">
                <a:tc>
                  <a:txBody>
                    <a:bodyPr/>
                    <a:lstStyle/>
                    <a:p>
                      <a:pPr algn="l" fontAlgn="b"/>
                      <a:r>
                        <a:rPr lang="en-GB" sz="1100" b="0" i="0" u="none" strike="noStrike">
                          <a:solidFill>
                            <a:srgbClr val="000000"/>
                          </a:solidFill>
                          <a:effectLst/>
                          <a:latin typeface="Calibri" panose="020F0502020204030204" pitchFamily="34" charset="0"/>
                        </a:rPr>
                        <a:t>Pot 1 Pending DCC REC</a:t>
                      </a:r>
                    </a:p>
                  </a:txBody>
                  <a:tcPr marL="95250" marR="0" marT="0" marB="0" anchor="b">
                    <a:lnL>
                      <a:noFill/>
                    </a:lnL>
                    <a:lnR>
                      <a:noFill/>
                    </a:lnR>
                    <a:lnT w="6350" cap="flat" cmpd="sng" algn="ctr">
                      <a:solidFill>
                        <a:srgbClr val="8EA9DB"/>
                      </a:solidFill>
                      <a:prstDash val="solid"/>
                      <a:round/>
                      <a:headEnd type="none" w="med" len="med"/>
                      <a:tailEnd type="none" w="med" len="med"/>
                    </a:lnT>
                    <a:lnB>
                      <a:noFill/>
                    </a:lnB>
                  </a:tcPr>
                </a:tc>
                <a:tc>
                  <a:txBody>
                    <a:bodyPr/>
                    <a:lstStyle/>
                    <a:p>
                      <a:pPr algn="r" fontAlgn="b"/>
                      <a:r>
                        <a:rPr lang="en-GB" sz="1100" b="0" i="0" u="none" strike="noStrike">
                          <a:solidFill>
                            <a:srgbClr val="000000"/>
                          </a:solidFill>
                          <a:effectLst/>
                          <a:latin typeface="Calibri" panose="020F0502020204030204" pitchFamily="34" charset="0"/>
                        </a:rPr>
                        <a:t>31</a:t>
                      </a:r>
                    </a:p>
                  </a:txBody>
                  <a:tcPr marL="0" marR="0" marT="0" marB="0" anchor="b">
                    <a:lnL>
                      <a:noFill/>
                    </a:lnL>
                    <a:lnR>
                      <a:noFill/>
                    </a:lnR>
                    <a:lnT w="6350" cap="flat" cmpd="sng" algn="ctr">
                      <a:solidFill>
                        <a:srgbClr val="8EA9DB"/>
                      </a:solidFill>
                      <a:prstDash val="solid"/>
                      <a:round/>
                      <a:headEnd type="none" w="med" len="med"/>
                      <a:tailEnd type="none" w="med" len="med"/>
                    </a:lnT>
                    <a:lnB>
                      <a:noFill/>
                    </a:lnB>
                  </a:tcPr>
                </a:tc>
                <a:extLst>
                  <a:ext uri="{0D108BD9-81ED-4DB2-BD59-A6C34878D82A}">
                    <a16:rowId xmlns:a16="http://schemas.microsoft.com/office/drawing/2014/main" val="1268560933"/>
                  </a:ext>
                </a:extLst>
              </a:tr>
              <a:tr h="231775">
                <a:tc>
                  <a:txBody>
                    <a:bodyPr/>
                    <a:lstStyle/>
                    <a:p>
                      <a:pPr algn="l" fontAlgn="b"/>
                      <a:r>
                        <a:rPr lang="en-GB" sz="1100" b="0" i="0" u="none" strike="noStrike">
                          <a:solidFill>
                            <a:srgbClr val="000000"/>
                          </a:solidFill>
                          <a:effectLst/>
                          <a:latin typeface="Calibri" panose="020F0502020204030204" pitchFamily="34" charset="0"/>
                        </a:rPr>
                        <a:t>Pot 2 Server Drift Issue</a:t>
                      </a:r>
                    </a:p>
                  </a:txBody>
                  <a:tcPr marL="95250" marR="0" marT="0" marB="0" anchor="b">
                    <a:lnL>
                      <a:noFill/>
                    </a:lnL>
                    <a:lnR>
                      <a:noFill/>
                    </a:lnR>
                    <a:lnT>
                      <a:noFill/>
                    </a:lnT>
                    <a:lnB>
                      <a:noFill/>
                    </a:lnB>
                    <a:solidFill>
                      <a:srgbClr val="FCE4D6"/>
                    </a:solidFill>
                  </a:tcPr>
                </a:tc>
                <a:tc>
                  <a:txBody>
                    <a:bodyPr/>
                    <a:lstStyle/>
                    <a:p>
                      <a:pPr algn="r" fontAlgn="b"/>
                      <a:r>
                        <a:rPr lang="en-GB" sz="1100" b="0" i="0" u="none" strike="noStrike">
                          <a:solidFill>
                            <a:srgbClr val="000000"/>
                          </a:solidFill>
                          <a:effectLst/>
                          <a:latin typeface="Calibri" panose="020F0502020204030204" pitchFamily="34" charset="0"/>
                        </a:rPr>
                        <a:t>119</a:t>
                      </a:r>
                    </a:p>
                  </a:txBody>
                  <a:tcPr marL="0" marR="0" marT="0" marB="0" anchor="b">
                    <a:lnL>
                      <a:noFill/>
                    </a:lnL>
                    <a:lnR>
                      <a:noFill/>
                    </a:lnR>
                    <a:lnT>
                      <a:noFill/>
                    </a:lnT>
                    <a:lnB>
                      <a:noFill/>
                    </a:lnB>
                    <a:solidFill>
                      <a:srgbClr val="FCE4D6"/>
                    </a:solidFill>
                  </a:tcPr>
                </a:tc>
                <a:extLst>
                  <a:ext uri="{0D108BD9-81ED-4DB2-BD59-A6C34878D82A}">
                    <a16:rowId xmlns:a16="http://schemas.microsoft.com/office/drawing/2014/main" val="879744259"/>
                  </a:ext>
                </a:extLst>
              </a:tr>
              <a:tr h="231775">
                <a:tc>
                  <a:txBody>
                    <a:bodyPr/>
                    <a:lstStyle/>
                    <a:p>
                      <a:pPr algn="l" fontAlgn="b"/>
                      <a:r>
                        <a:rPr lang="en-GB" sz="1100" b="0" i="0" u="none" strike="noStrike">
                          <a:solidFill>
                            <a:srgbClr val="FF0000"/>
                          </a:solidFill>
                          <a:effectLst/>
                          <a:latin typeface="Calibri" panose="020F0502020204030204" pitchFamily="34" charset="0"/>
                        </a:rPr>
                        <a:t>Pot 3 New</a:t>
                      </a:r>
                    </a:p>
                  </a:txBody>
                  <a:tcPr marL="95250" marR="0" marT="0" marB="0" anchor="b">
                    <a:lnL>
                      <a:noFill/>
                    </a:lnL>
                    <a:lnR>
                      <a:noFill/>
                    </a:lnR>
                    <a:lnT>
                      <a:noFill/>
                    </a:lnT>
                    <a:lnB>
                      <a:noFill/>
                    </a:lnB>
                  </a:tcPr>
                </a:tc>
                <a:tc>
                  <a:txBody>
                    <a:bodyPr/>
                    <a:lstStyle/>
                    <a:p>
                      <a:pPr algn="r" fontAlgn="b"/>
                      <a:r>
                        <a:rPr lang="en-GB" sz="1100" b="0" i="0" u="none" strike="noStrike">
                          <a:solidFill>
                            <a:srgbClr val="FF0000"/>
                          </a:solidFill>
                          <a:effectLst/>
                          <a:latin typeface="Calibri" panose="020F0502020204030204" pitchFamily="34" charset="0"/>
                        </a:rPr>
                        <a:t>9</a:t>
                      </a:r>
                    </a:p>
                  </a:txBody>
                  <a:tcPr marL="0" marR="0" marT="0" marB="0" anchor="b">
                    <a:lnL>
                      <a:noFill/>
                    </a:lnL>
                    <a:lnR>
                      <a:noFill/>
                    </a:lnR>
                    <a:lnT>
                      <a:noFill/>
                    </a:lnT>
                    <a:lnB>
                      <a:noFill/>
                    </a:lnB>
                  </a:tcPr>
                </a:tc>
                <a:extLst>
                  <a:ext uri="{0D108BD9-81ED-4DB2-BD59-A6C34878D82A}">
                    <a16:rowId xmlns:a16="http://schemas.microsoft.com/office/drawing/2014/main" val="2694644403"/>
                  </a:ext>
                </a:extLst>
              </a:tr>
              <a:tr h="231775">
                <a:tc>
                  <a:txBody>
                    <a:bodyPr/>
                    <a:lstStyle/>
                    <a:p>
                      <a:pPr algn="l" fontAlgn="b"/>
                      <a:r>
                        <a:rPr lang="en-GB" sz="1100" b="0" i="0" u="none" strike="noStrike">
                          <a:solidFill>
                            <a:srgbClr val="000000"/>
                          </a:solidFill>
                          <a:effectLst/>
                          <a:latin typeface="Calibri" panose="020F0502020204030204" pitchFamily="34" charset="0"/>
                        </a:rPr>
                        <a:t>Pot 4 Isolated (Supplierless)</a:t>
                      </a:r>
                    </a:p>
                  </a:txBody>
                  <a:tcPr marL="95250" marR="0" marT="0" marB="0" anchor="b">
                    <a:lnL>
                      <a:noFill/>
                    </a:lnL>
                    <a:lnR>
                      <a:noFill/>
                    </a:lnR>
                    <a:lnT>
                      <a:noFill/>
                    </a:lnT>
                    <a:lnB>
                      <a:noFill/>
                    </a:lnB>
                  </a:tcPr>
                </a:tc>
                <a:tc>
                  <a:txBody>
                    <a:bodyPr/>
                    <a:lstStyle/>
                    <a:p>
                      <a:pPr algn="r" fontAlgn="b"/>
                      <a:r>
                        <a:rPr lang="en-GB" sz="1100" b="0" i="0" u="none" strike="noStrike">
                          <a:solidFill>
                            <a:srgbClr val="000000"/>
                          </a:solidFill>
                          <a:effectLst/>
                          <a:latin typeface="Calibri" panose="020F0502020204030204" pitchFamily="34" charset="0"/>
                        </a:rPr>
                        <a:t>5</a:t>
                      </a:r>
                    </a:p>
                  </a:txBody>
                  <a:tcPr marL="0" marR="0" marT="0" marB="0" anchor="b">
                    <a:lnL>
                      <a:noFill/>
                    </a:lnL>
                    <a:lnR>
                      <a:noFill/>
                    </a:lnR>
                    <a:lnT>
                      <a:noFill/>
                    </a:lnT>
                    <a:lnB>
                      <a:noFill/>
                    </a:lnB>
                  </a:tcPr>
                </a:tc>
                <a:extLst>
                  <a:ext uri="{0D108BD9-81ED-4DB2-BD59-A6C34878D82A}">
                    <a16:rowId xmlns:a16="http://schemas.microsoft.com/office/drawing/2014/main" val="3376693193"/>
                  </a:ext>
                </a:extLst>
              </a:tr>
              <a:tr h="231775">
                <a:tc>
                  <a:txBody>
                    <a:bodyPr/>
                    <a:lstStyle/>
                    <a:p>
                      <a:pPr algn="l" fontAlgn="b"/>
                      <a:r>
                        <a:rPr lang="en-GB" sz="1100" b="1" i="0" u="none" strike="noStrike">
                          <a:solidFill>
                            <a:srgbClr val="000000"/>
                          </a:solidFill>
                          <a:effectLst/>
                          <a:latin typeface="Calibri" panose="020F0502020204030204" pitchFamily="34" charset="0"/>
                        </a:rPr>
                        <a:t>RESOLVED</a:t>
                      </a:r>
                    </a:p>
                  </a:txBody>
                  <a:tcPr marL="0" marR="0" marT="0" marB="0" anchor="b">
                    <a:lnL>
                      <a:noFill/>
                    </a:lnL>
                    <a:lnR>
                      <a:noFill/>
                    </a:lnR>
                    <a:lnT>
                      <a:noFill/>
                    </a:lnT>
                    <a:lnB w="6350" cap="flat" cmpd="sng" algn="ctr">
                      <a:solidFill>
                        <a:srgbClr val="8EA9DB"/>
                      </a:solidFill>
                      <a:prstDash val="solid"/>
                      <a:round/>
                      <a:headEnd type="none" w="med" len="med"/>
                      <a:tailEnd type="none" w="med" len="med"/>
                    </a:lnB>
                  </a:tcPr>
                </a:tc>
                <a:tc>
                  <a:txBody>
                    <a:bodyPr/>
                    <a:lstStyle/>
                    <a:p>
                      <a:pPr algn="r" fontAlgn="b"/>
                      <a:r>
                        <a:rPr lang="en-GB" sz="1100" b="1" i="0" u="none" strike="noStrike">
                          <a:solidFill>
                            <a:srgbClr val="000000"/>
                          </a:solidFill>
                          <a:effectLst/>
                          <a:latin typeface="Calibri" panose="020F0502020204030204" pitchFamily="34" charset="0"/>
                        </a:rPr>
                        <a:t>9</a:t>
                      </a:r>
                    </a:p>
                  </a:txBody>
                  <a:tcPr marL="0" marR="0" marT="0" marB="0" anchor="b">
                    <a:lnL>
                      <a:noFill/>
                    </a:lnL>
                    <a:lnR>
                      <a:noFill/>
                    </a:lnR>
                    <a:lnT>
                      <a:noFill/>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1003281786"/>
                  </a:ext>
                </a:extLst>
              </a:tr>
              <a:tr h="231775">
                <a:tc>
                  <a:txBody>
                    <a:bodyPr/>
                    <a:lstStyle/>
                    <a:p>
                      <a:pPr algn="l" fontAlgn="b"/>
                      <a:r>
                        <a:rPr lang="en-GB" sz="1100" b="1" i="0" u="none" strike="noStrike">
                          <a:solidFill>
                            <a:srgbClr val="000000"/>
                          </a:solidFill>
                          <a:effectLst/>
                          <a:latin typeface="Calibri" panose="020F0502020204030204" pitchFamily="34" charset="0"/>
                        </a:rPr>
                        <a:t>(blank)</a:t>
                      </a: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n-GB" sz="11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848710893"/>
                  </a:ext>
                </a:extLst>
              </a:tr>
              <a:tr h="231775">
                <a:tc>
                  <a:txBody>
                    <a:bodyPr/>
                    <a:lstStyle/>
                    <a:p>
                      <a:pPr algn="l" fontAlgn="b"/>
                      <a:r>
                        <a:rPr lang="en-GB" sz="1100" b="0" i="0" u="none" strike="noStrike">
                          <a:solidFill>
                            <a:srgbClr val="000000"/>
                          </a:solidFill>
                          <a:effectLst/>
                          <a:latin typeface="Calibri" panose="020F0502020204030204" pitchFamily="34" charset="0"/>
                        </a:rPr>
                        <a:t>(blank)</a:t>
                      </a:r>
                    </a:p>
                  </a:txBody>
                  <a:tcPr marL="9525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tc>
                  <a:txBody>
                    <a:bodyPr/>
                    <a:lstStyle/>
                    <a:p>
                      <a:pPr algn="l" fontAlgn="b"/>
                      <a:endParaRPr lang="en-GB" sz="1100" b="0"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8EA9DB"/>
                      </a:solidFill>
                      <a:prstDash val="solid"/>
                      <a:round/>
                      <a:headEnd type="none" w="med" len="med"/>
                      <a:tailEnd type="none" w="med" len="med"/>
                    </a:lnT>
                    <a:lnB w="6350" cap="flat" cmpd="sng" algn="ctr">
                      <a:solidFill>
                        <a:srgbClr val="8EA9DB"/>
                      </a:solidFill>
                      <a:prstDash val="solid"/>
                      <a:round/>
                      <a:headEnd type="none" w="med" len="med"/>
                      <a:tailEnd type="none" w="med" len="med"/>
                    </a:lnB>
                  </a:tcPr>
                </a:tc>
                <a:extLst>
                  <a:ext uri="{0D108BD9-81ED-4DB2-BD59-A6C34878D82A}">
                    <a16:rowId xmlns:a16="http://schemas.microsoft.com/office/drawing/2014/main" val="3448039161"/>
                  </a:ext>
                </a:extLst>
              </a:tr>
              <a:tr h="231775">
                <a:tc>
                  <a:txBody>
                    <a:bodyPr/>
                    <a:lstStyle/>
                    <a:p>
                      <a:pPr algn="l" fontAlgn="b"/>
                      <a:r>
                        <a:rPr lang="en-GB" sz="1100" b="1" i="0" u="none" strike="noStrike">
                          <a:solidFill>
                            <a:srgbClr val="000000"/>
                          </a:solidFill>
                          <a:effectLst/>
                          <a:latin typeface="Calibri" panose="020F0502020204030204" pitchFamily="34" charset="0"/>
                        </a:rPr>
                        <a:t>Grand Total</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tc>
                  <a:txBody>
                    <a:bodyPr/>
                    <a:lstStyle/>
                    <a:p>
                      <a:pPr algn="r" fontAlgn="b"/>
                      <a:r>
                        <a:rPr lang="en-GB" sz="1100" b="1" i="0" u="none" strike="noStrike">
                          <a:solidFill>
                            <a:srgbClr val="000000"/>
                          </a:solidFill>
                          <a:effectLst/>
                          <a:latin typeface="Calibri" panose="020F0502020204030204" pitchFamily="34" charset="0"/>
                        </a:rPr>
                        <a:t>173</a:t>
                      </a:r>
                    </a:p>
                  </a:txBody>
                  <a:tcPr marL="0" marR="0" marT="0" marB="0" anchor="b">
                    <a:lnL>
                      <a:noFill/>
                    </a:lnL>
                    <a:lnR>
                      <a:noFill/>
                    </a:lnR>
                    <a:lnT w="6350" cap="flat" cmpd="sng" algn="ctr">
                      <a:solidFill>
                        <a:srgbClr val="8EA9DB"/>
                      </a:solidFill>
                      <a:prstDash val="solid"/>
                      <a:round/>
                      <a:headEnd type="none" w="med" len="med"/>
                      <a:tailEnd type="none" w="med" len="med"/>
                    </a:lnT>
                    <a:lnB>
                      <a:noFill/>
                    </a:lnB>
                    <a:solidFill>
                      <a:srgbClr val="D9E1F2"/>
                    </a:solidFill>
                  </a:tcPr>
                </a:tc>
                <a:extLst>
                  <a:ext uri="{0D108BD9-81ED-4DB2-BD59-A6C34878D82A}">
                    <a16:rowId xmlns:a16="http://schemas.microsoft.com/office/drawing/2014/main" val="4093139541"/>
                  </a:ext>
                </a:extLst>
              </a:tr>
            </a:tbl>
          </a:graphicData>
        </a:graphic>
      </p:graphicFrame>
    </p:spTree>
    <p:extLst>
      <p:ext uri="{BB962C8B-B14F-4D97-AF65-F5344CB8AC3E}">
        <p14:creationId xmlns:p14="http://schemas.microsoft.com/office/powerpoint/2010/main" val="394515027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CRD061</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lnSpcReduction="10000"/>
          </a:bodyPr>
          <a:lstStyle/>
          <a:p>
            <a:r>
              <a:rPr lang="en-GB" sz="1800">
                <a:solidFill>
                  <a:schemeClr val="bg1">
                    <a:lumMod val="65000"/>
                  </a:schemeClr>
                </a:solidFill>
              </a:rPr>
              <a:t>We believe that the issue of Missing Gate Closure messages would have been mitigated by ‘resend’ functionality</a:t>
            </a:r>
          </a:p>
          <a:p>
            <a:pPr lvl="1"/>
            <a:r>
              <a:rPr lang="en-GB" sz="1400">
                <a:solidFill>
                  <a:schemeClr val="bg1">
                    <a:lumMod val="65000"/>
                  </a:schemeClr>
                </a:solidFill>
              </a:rPr>
              <a:t>DCC implemented this prior to CSS for Smart DSP</a:t>
            </a:r>
          </a:p>
          <a:p>
            <a:pPr lvl="1"/>
            <a:r>
              <a:rPr lang="en-GB" sz="1400">
                <a:solidFill>
                  <a:schemeClr val="bg1">
                    <a:lumMod val="65000"/>
                  </a:schemeClr>
                </a:solidFill>
              </a:rPr>
              <a:t>Could not be implemented for others prior to CSS Go Live without impacting Implementation Date</a:t>
            </a:r>
          </a:p>
          <a:p>
            <a:pPr lvl="1"/>
            <a:endParaRPr lang="en-GB" sz="1400">
              <a:solidFill>
                <a:schemeClr val="bg1">
                  <a:lumMod val="65000"/>
                </a:schemeClr>
              </a:solidFill>
            </a:endParaRPr>
          </a:p>
          <a:p>
            <a:r>
              <a:rPr lang="en-GB" sz="1600">
                <a:solidFill>
                  <a:schemeClr val="bg1">
                    <a:lumMod val="65000"/>
                  </a:schemeClr>
                </a:solidFill>
              </a:rPr>
              <a:t>We have been arguing that this is a Programme Deliverable and ELS should not be completed without this functionality being delivered</a:t>
            </a:r>
          </a:p>
          <a:p>
            <a:pPr lvl="1"/>
            <a:r>
              <a:rPr lang="en-GB" sz="1400">
                <a:solidFill>
                  <a:schemeClr val="bg1">
                    <a:lumMod val="65000"/>
                  </a:schemeClr>
                </a:solidFill>
              </a:rPr>
              <a:t>Potentially will be progressed as a REC Urgent Change</a:t>
            </a:r>
            <a:endParaRPr lang="en-GB" sz="1400"/>
          </a:p>
          <a:p>
            <a:pPr lvl="1"/>
            <a:r>
              <a:rPr lang="en-GB" sz="1400"/>
              <a:t>This is still being progressed Xoserve are reviewing the proposed solution with REC / DCC</a:t>
            </a:r>
          </a:p>
          <a:p>
            <a:pPr lvl="1"/>
            <a:endParaRPr lang="en-GB" sz="1400"/>
          </a:p>
          <a:p>
            <a:r>
              <a:rPr lang="en-GB" sz="1600"/>
              <a:t>We are performing the Impact Assessment on this change (R0067) … this will </a:t>
            </a:r>
            <a:r>
              <a:rPr lang="en-GB" sz="1600" b="1"/>
              <a:t>not </a:t>
            </a:r>
            <a:r>
              <a:rPr lang="en-GB" sz="1600"/>
              <a:t>resolve all issues with Missing Messages as some Registrations will not be at a status to permit resend</a:t>
            </a:r>
          </a:p>
        </p:txBody>
      </p:sp>
    </p:spTree>
    <p:extLst>
      <p:ext uri="{BB962C8B-B14F-4D97-AF65-F5344CB8AC3E}">
        <p14:creationId xmlns:p14="http://schemas.microsoft.com/office/powerpoint/2010/main" val="38705643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2</a:t>
            </a:r>
            <a:r>
              <a:rPr lang="en-GB" baseline="30000"/>
              <a:t>nd</a:t>
            </a:r>
            <a:r>
              <a:rPr lang="en-GB"/>
              <a:t> August – ‘Missing Messages’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92500" lnSpcReduction="20000"/>
          </a:bodyPr>
          <a:lstStyle/>
          <a:p>
            <a:r>
              <a:rPr lang="en-GB" sz="1800">
                <a:solidFill>
                  <a:schemeClr val="bg1">
                    <a:lumMod val="65000"/>
                  </a:schemeClr>
                </a:solidFill>
              </a:rPr>
              <a:t>On 2</a:t>
            </a:r>
            <a:r>
              <a:rPr lang="en-GB" sz="1800" baseline="30000">
                <a:solidFill>
                  <a:schemeClr val="bg1">
                    <a:lumMod val="65000"/>
                  </a:schemeClr>
                </a:solidFill>
              </a:rPr>
              <a:t>nd</a:t>
            </a:r>
            <a:r>
              <a:rPr lang="en-GB" sz="1800">
                <a:solidFill>
                  <a:schemeClr val="bg1">
                    <a:lumMod val="65000"/>
                  </a:schemeClr>
                </a:solidFill>
              </a:rPr>
              <a:t> August we identified 122 ‘Missing Messages’:</a:t>
            </a:r>
          </a:p>
          <a:p>
            <a:pPr lvl="1"/>
            <a:r>
              <a:rPr lang="en-GB" sz="1600">
                <a:solidFill>
                  <a:schemeClr val="bg1">
                    <a:lumMod val="65000"/>
                  </a:schemeClr>
                </a:solidFill>
              </a:rPr>
              <a:t>On 15</a:t>
            </a:r>
            <a:r>
              <a:rPr lang="en-GB" sz="1600" baseline="30000">
                <a:solidFill>
                  <a:schemeClr val="bg1">
                    <a:lumMod val="65000"/>
                  </a:schemeClr>
                </a:solidFill>
              </a:rPr>
              <a:t>th</a:t>
            </a:r>
            <a:r>
              <a:rPr lang="en-GB" sz="1600">
                <a:solidFill>
                  <a:schemeClr val="bg1">
                    <a:lumMod val="65000"/>
                  </a:schemeClr>
                </a:solidFill>
              </a:rPr>
              <a:t> September DCC indicated that they had identified that some of this population had different characteristics to others being investigated under this issue</a:t>
            </a:r>
          </a:p>
          <a:p>
            <a:pPr lvl="1"/>
            <a:r>
              <a:rPr lang="en-GB" sz="1600">
                <a:solidFill>
                  <a:schemeClr val="bg1">
                    <a:lumMod val="65000"/>
                  </a:schemeClr>
                </a:solidFill>
              </a:rPr>
              <a:t>Identified that the GRDA System had rejected messages with a time related error</a:t>
            </a:r>
          </a:p>
          <a:p>
            <a:pPr lvl="2"/>
            <a:r>
              <a:rPr lang="en-GB" sz="1400">
                <a:solidFill>
                  <a:schemeClr val="bg1">
                    <a:lumMod val="65000"/>
                  </a:schemeClr>
                </a:solidFill>
              </a:rPr>
              <a:t>Our investigations indicate that this was because the GRDA System considered the messages for a future date or time</a:t>
            </a:r>
          </a:p>
          <a:p>
            <a:pPr lvl="2"/>
            <a:r>
              <a:rPr lang="en-GB" sz="1400">
                <a:solidFill>
                  <a:schemeClr val="bg1">
                    <a:lumMod val="65000"/>
                  </a:schemeClr>
                </a:solidFill>
              </a:rPr>
              <a:t>We expect that this is because server clock time drift between CSS and GRDA – and GRDA lagging behind CSS by as little as 0.5 second</a:t>
            </a:r>
          </a:p>
          <a:p>
            <a:pPr lvl="2"/>
            <a:r>
              <a:rPr lang="en-GB" sz="1400">
                <a:solidFill>
                  <a:schemeClr val="bg1">
                    <a:lumMod val="65000"/>
                  </a:schemeClr>
                </a:solidFill>
              </a:rPr>
              <a:t>CSS and GRDA systems are exchanging messages in millisecond timings – therefore this drift would cause this rejection</a:t>
            </a:r>
          </a:p>
          <a:p>
            <a:pPr lvl="2"/>
            <a:r>
              <a:rPr lang="en-GB" sz="1400">
                <a:solidFill>
                  <a:schemeClr val="bg1">
                    <a:lumMod val="65000"/>
                  </a:schemeClr>
                </a:solidFill>
              </a:rPr>
              <a:t>MS Azure clock times are guaranteed within 2 seconds – but drift is considered very unlikely</a:t>
            </a:r>
          </a:p>
          <a:p>
            <a:pPr lvl="2"/>
            <a:endParaRPr lang="en-GB" sz="1400">
              <a:solidFill>
                <a:schemeClr val="bg1">
                  <a:lumMod val="65000"/>
                </a:schemeClr>
              </a:solidFill>
            </a:endParaRPr>
          </a:p>
          <a:p>
            <a:pPr lvl="2"/>
            <a:r>
              <a:rPr lang="en-GB" sz="1400">
                <a:solidFill>
                  <a:schemeClr val="bg1">
                    <a:lumMod val="65000"/>
                  </a:schemeClr>
                </a:solidFill>
              </a:rPr>
              <a:t>Our investigation attributed this error incorrectly to the CSS Missing Message issue</a:t>
            </a:r>
          </a:p>
          <a:p>
            <a:pPr lvl="2"/>
            <a:endParaRPr lang="en-GB" sz="1400"/>
          </a:p>
          <a:p>
            <a:pPr lvl="2"/>
            <a:r>
              <a:rPr lang="en-GB" sz="1400"/>
              <a:t>Fixes planned: </a:t>
            </a:r>
          </a:p>
          <a:p>
            <a:pPr lvl="3"/>
            <a:r>
              <a:rPr lang="en-GB" sz="1200"/>
              <a:t>To allow for drift between servers – e.g. set a +/- buffer time in the validation - </a:t>
            </a:r>
            <a:r>
              <a:rPr lang="en-GB" sz="1200">
                <a:highlight>
                  <a:srgbClr val="FFFF00"/>
                </a:highlight>
              </a:rPr>
              <a:t>Deployed</a:t>
            </a:r>
          </a:p>
          <a:p>
            <a:pPr lvl="3"/>
            <a:r>
              <a:rPr lang="en-GB" sz="1200"/>
              <a:t>Recording rejected messages for a short period to investigate the original message payload – we relied on the messages to be provided by Switching Operator to investigate – </a:t>
            </a:r>
            <a:r>
              <a:rPr lang="en-GB" sz="1200">
                <a:highlight>
                  <a:srgbClr val="FFFF00"/>
                </a:highlight>
              </a:rPr>
              <a:t>In progress</a:t>
            </a:r>
          </a:p>
        </p:txBody>
      </p:sp>
    </p:spTree>
    <p:extLst>
      <p:ext uri="{BB962C8B-B14F-4D97-AF65-F5344CB8AC3E}">
        <p14:creationId xmlns:p14="http://schemas.microsoft.com/office/powerpoint/2010/main" val="32362338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85000" lnSpcReduction="20000"/>
          </a:bodyPr>
          <a:lstStyle/>
          <a:p>
            <a:r>
              <a:rPr lang="en-GB" sz="1800">
                <a:solidFill>
                  <a:schemeClr val="bg1">
                    <a:lumMod val="75000"/>
                  </a:schemeClr>
                </a:solidFill>
              </a:rPr>
              <a:t>This position has </a:t>
            </a:r>
            <a:r>
              <a:rPr lang="en-GB" sz="1800"/>
              <a:t>largely</a:t>
            </a:r>
            <a:r>
              <a:rPr lang="en-GB" sz="1800">
                <a:solidFill>
                  <a:schemeClr val="bg1">
                    <a:lumMod val="75000"/>
                  </a:schemeClr>
                </a:solidFill>
              </a:rPr>
              <a:t> not changed from last month – we had asked DCC to focus on stopping further instances of Missing Messages:</a:t>
            </a:r>
          </a:p>
          <a:p>
            <a:endParaRPr lang="en-GB" sz="1800">
              <a:solidFill>
                <a:schemeClr val="bg1">
                  <a:lumMod val="75000"/>
                </a:schemeClr>
              </a:solidFill>
            </a:endParaRPr>
          </a:p>
          <a:p>
            <a:pPr lvl="1"/>
            <a:r>
              <a:rPr lang="en-GB" sz="1600">
                <a:solidFill>
                  <a:schemeClr val="bg1">
                    <a:lumMod val="75000"/>
                  </a:schemeClr>
                </a:solidFill>
              </a:rPr>
              <a:t>Need confirmation which of the Missing Gate Closure messages were intended to result in Registration or Cancellation</a:t>
            </a:r>
          </a:p>
          <a:p>
            <a:pPr lvl="2"/>
            <a:r>
              <a:rPr lang="en-GB" sz="1400"/>
              <a:t>We are still waiting for the Reconciliation position</a:t>
            </a:r>
          </a:p>
          <a:p>
            <a:pPr lvl="1"/>
            <a:endParaRPr lang="en-GB" sz="1600">
              <a:solidFill>
                <a:schemeClr val="bg1">
                  <a:lumMod val="75000"/>
                </a:schemeClr>
              </a:solidFill>
            </a:endParaRPr>
          </a:p>
          <a:p>
            <a:pPr lvl="1"/>
            <a:r>
              <a:rPr lang="en-GB" sz="1600">
                <a:solidFill>
                  <a:schemeClr val="bg1">
                    <a:lumMod val="75000"/>
                  </a:schemeClr>
                </a:solidFill>
              </a:rPr>
              <a:t>Need to understand options from DCC …</a:t>
            </a:r>
          </a:p>
          <a:p>
            <a:pPr lvl="2"/>
            <a:r>
              <a:rPr lang="en-GB" sz="1400"/>
              <a:t>DCC have indicated that these should be set Live, but cannot generate the Secured Active Messages to us</a:t>
            </a:r>
          </a:p>
          <a:p>
            <a:pPr lvl="2"/>
            <a:r>
              <a:rPr lang="en-GB" sz="1400"/>
              <a:t>We have asked DCC to provide a notification of the Registrations that need to be set Live in lieu of the Secured Active Notification – we plan to use this as a proxy Secured Active Notification</a:t>
            </a:r>
          </a:p>
          <a:p>
            <a:pPr lvl="2"/>
            <a:r>
              <a:rPr lang="en-GB" sz="1400"/>
              <a:t>UNCC accepted the proposed approach that we set the Registrations Live for the ‘Server Shut Down’ Issue using a proxy Secured Active Notification</a:t>
            </a:r>
          </a:p>
          <a:p>
            <a:pPr marL="914400" lvl="2" indent="0">
              <a:buNone/>
            </a:pPr>
            <a:endParaRPr lang="en-GB" sz="1600">
              <a:solidFill>
                <a:schemeClr val="bg1">
                  <a:lumMod val="75000"/>
                </a:schemeClr>
              </a:solidFill>
            </a:endParaRPr>
          </a:p>
          <a:p>
            <a:pPr lvl="1"/>
            <a:r>
              <a:rPr lang="en-GB" sz="1600"/>
              <a:t>XRN5535 was raised to determine what to do if we received a message after 03:00 on D</a:t>
            </a:r>
          </a:p>
          <a:p>
            <a:pPr lvl="2"/>
            <a:r>
              <a:rPr lang="en-GB" sz="1400"/>
              <a:t>We are using this Change Proposal to assess what needs to be done for the ‘missing’ Registrations – we have no Retro Registration functionality so solution needs to be identified – e.g. increment Registration Effective Date and adjustment</a:t>
            </a:r>
          </a:p>
        </p:txBody>
      </p:sp>
    </p:spTree>
    <p:extLst>
      <p:ext uri="{BB962C8B-B14F-4D97-AF65-F5344CB8AC3E}">
        <p14:creationId xmlns:p14="http://schemas.microsoft.com/office/powerpoint/2010/main" val="168595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179512" y="111177"/>
            <a:ext cx="8229600" cy="444349"/>
          </a:xfrm>
        </p:spPr>
        <p:txBody>
          <a:bodyPr>
            <a:noAutofit/>
          </a:bodyPr>
          <a:lstStyle/>
          <a:p>
            <a:r>
              <a:rPr lang="en-GB" sz="1500">
                <a:latin typeface="Arial"/>
                <a:cs typeface="Arial"/>
              </a:rPr>
              <a:t>Change Pipeline - Delivery Plan - July 2022 - February 2023</a:t>
            </a:r>
            <a:endParaRPr lang="en-GB" sz="15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37885" y="463347"/>
          <a:ext cx="9082366" cy="4669058"/>
        </p:xfrm>
        <a:graphic>
          <a:graphicData uri="http://schemas.openxmlformats.org/drawingml/2006/table">
            <a:tbl>
              <a:tblPr firstRow="1" bandRow="1">
                <a:tableStyleId>{5C22544A-7EE6-4342-B048-85BDC9FD1C3A}</a:tableStyleId>
              </a:tblPr>
              <a:tblGrid>
                <a:gridCol w="476496">
                  <a:extLst>
                    <a:ext uri="{9D8B030D-6E8A-4147-A177-3AD203B41FA5}">
                      <a16:colId xmlns:a16="http://schemas.microsoft.com/office/drawing/2014/main" val="186566423"/>
                    </a:ext>
                  </a:extLst>
                </a:gridCol>
                <a:gridCol w="2583336">
                  <a:extLst>
                    <a:ext uri="{9D8B030D-6E8A-4147-A177-3AD203B41FA5}">
                      <a16:colId xmlns:a16="http://schemas.microsoft.com/office/drawing/2014/main" val="1927111934"/>
                    </a:ext>
                  </a:extLst>
                </a:gridCol>
                <a:gridCol w="710766">
                  <a:extLst>
                    <a:ext uri="{9D8B030D-6E8A-4147-A177-3AD203B41FA5}">
                      <a16:colId xmlns:a16="http://schemas.microsoft.com/office/drawing/2014/main" val="1986943791"/>
                    </a:ext>
                  </a:extLst>
                </a:gridCol>
                <a:gridCol w="775083">
                  <a:extLst>
                    <a:ext uri="{9D8B030D-6E8A-4147-A177-3AD203B41FA5}">
                      <a16:colId xmlns:a16="http://schemas.microsoft.com/office/drawing/2014/main" val="2201688494"/>
                    </a:ext>
                  </a:extLst>
                </a:gridCol>
                <a:gridCol w="669614">
                  <a:extLst>
                    <a:ext uri="{9D8B030D-6E8A-4147-A177-3AD203B41FA5}">
                      <a16:colId xmlns:a16="http://schemas.microsoft.com/office/drawing/2014/main" val="2703510560"/>
                    </a:ext>
                  </a:extLst>
                </a:gridCol>
                <a:gridCol w="834064">
                  <a:extLst>
                    <a:ext uri="{9D8B030D-6E8A-4147-A177-3AD203B41FA5}">
                      <a16:colId xmlns:a16="http://schemas.microsoft.com/office/drawing/2014/main" val="1331005079"/>
                    </a:ext>
                  </a:extLst>
                </a:gridCol>
                <a:gridCol w="1155431">
                  <a:extLst>
                    <a:ext uri="{9D8B030D-6E8A-4147-A177-3AD203B41FA5}">
                      <a16:colId xmlns:a16="http://schemas.microsoft.com/office/drawing/2014/main" val="2490762818"/>
                    </a:ext>
                  </a:extLst>
                </a:gridCol>
                <a:gridCol w="938788">
                  <a:extLst>
                    <a:ext uri="{9D8B030D-6E8A-4147-A177-3AD203B41FA5}">
                      <a16:colId xmlns:a16="http://schemas.microsoft.com/office/drawing/2014/main" val="3781804961"/>
                    </a:ext>
                  </a:extLst>
                </a:gridCol>
                <a:gridCol w="938788">
                  <a:extLst>
                    <a:ext uri="{9D8B030D-6E8A-4147-A177-3AD203B41FA5}">
                      <a16:colId xmlns:a16="http://schemas.microsoft.com/office/drawing/2014/main" val="1069945648"/>
                    </a:ext>
                  </a:extLst>
                </a:gridCol>
              </a:tblGrid>
              <a:tr h="0">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 </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Delivered / </a:t>
                      </a:r>
                    </a:p>
                    <a:p>
                      <a:r>
                        <a:rPr lang="en-GB" sz="900"/>
                        <a:t>Firm / Indicative</a:t>
                      </a:r>
                    </a:p>
                  </a:txBody>
                  <a:tcPr anchor="ctr"/>
                </a:tc>
                <a:extLst>
                  <a:ext uri="{0D108BD9-81ED-4DB2-BD59-A6C34878D82A}">
                    <a16:rowId xmlns:a16="http://schemas.microsoft.com/office/drawing/2014/main" val="270239555"/>
                  </a:ext>
                </a:extLst>
              </a:tr>
              <a:tr h="298717">
                <a:tc>
                  <a:txBody>
                    <a:bodyPr/>
                    <a:lstStyle/>
                    <a:p>
                      <a:pPr algn="ctr">
                        <a:spcAft>
                          <a:spcPts val="0"/>
                        </a:spcAft>
                      </a:pPr>
                      <a:r>
                        <a:rPr lang="en-GB" sz="800" b="1" u="none">
                          <a:hlinkClick r:id="rId3"/>
                        </a:rPr>
                        <a:t>5515</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HyDeploy Close Down </a:t>
                      </a:r>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18</a:t>
                      </a:r>
                      <a:r>
                        <a:rPr lang="en-GB" sz="700" b="1" baseline="30000"/>
                        <a:t>th</a:t>
                      </a:r>
                      <a:r>
                        <a:rPr lang="en-GB" sz="700" b="1"/>
                        <a:t> July 2022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82117">
                <a:tc>
                  <a:txBody>
                    <a:bodyPr/>
                    <a:lstStyle/>
                    <a:p>
                      <a:pPr algn="ctr">
                        <a:spcAft>
                          <a:spcPts val="0"/>
                        </a:spcAft>
                      </a:pPr>
                      <a:r>
                        <a:rPr lang="en-GB" sz="800" b="1" u="none">
                          <a:hlinkClick r:id="rId4"/>
                        </a:rPr>
                        <a:t>5231</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FWACV Service – MOD 0793S</a:t>
                      </a:r>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NG</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£1.198m</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September 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052757701"/>
                  </a:ext>
                </a:extLst>
              </a:tr>
              <a:tr h="212781">
                <a:tc>
                  <a:txBody>
                    <a:bodyPr/>
                    <a:lstStyle/>
                    <a:p>
                      <a:pPr algn="ctr">
                        <a:spcAft>
                          <a:spcPts val="0"/>
                        </a:spcAft>
                      </a:pPr>
                      <a:r>
                        <a:rPr lang="en-GB" sz="800" b="1">
                          <a:hlinkClick r:id="rId5"/>
                        </a:rPr>
                        <a:t>5529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UNC Derogation process – MOD 0800</a:t>
                      </a:r>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October 22</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492239295"/>
                  </a:ext>
                </a:extLst>
              </a:tr>
              <a:tr h="309504">
                <a:tc>
                  <a:txBody>
                    <a:bodyPr/>
                    <a:lstStyle/>
                    <a:p>
                      <a:pPr algn="ctr">
                        <a:spcAft>
                          <a:spcPts val="0"/>
                        </a:spcAft>
                      </a:pPr>
                      <a:r>
                        <a:rPr lang="en-GB" sz="800" b="1">
                          <a:hlinkClick r:id="rId6"/>
                        </a:rPr>
                        <a:t>5565</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US" sz="700" b="1"/>
                        <a:t>CDSP as the Scheme Administrator for the Energy Price Guarantee for Domestic Gas Consumers – MOD 0824</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NGN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£1m – 1.5m</a:t>
                      </a:r>
                    </a:p>
                  </a:txBody>
                  <a:tcPr marL="72000" marR="72000" marT="36000" marB="36000" anchor="ctr">
                    <a:solidFill>
                      <a:schemeClr val="accent1">
                        <a:lumMod val="20000"/>
                        <a:lumOff val="80000"/>
                      </a:schemeClr>
                    </a:solidFill>
                  </a:tcPr>
                </a:tc>
                <a:tc>
                  <a:txBody>
                    <a:bodyPr/>
                    <a:lstStyle/>
                    <a:p>
                      <a:r>
                        <a:rPr lang="en-GB" sz="700" b="1"/>
                        <a:t>1</a:t>
                      </a:r>
                      <a:r>
                        <a:rPr lang="en-GB" sz="700" b="1" baseline="30000"/>
                        <a:t>st</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377365690"/>
                  </a:ext>
                </a:extLst>
              </a:tr>
              <a:tr h="190984">
                <a:tc>
                  <a:txBody>
                    <a:bodyPr/>
                    <a:lstStyle/>
                    <a:p>
                      <a:pPr algn="ctr">
                        <a:spcAft>
                          <a:spcPts val="0"/>
                        </a:spcAft>
                      </a:pPr>
                      <a:r>
                        <a:rPr lang="en-GB" sz="800" b="1" u="none">
                          <a:hlinkClick r:id="rId7"/>
                        </a:rPr>
                        <a:t>5469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Increase Frequency of FSG Payments</a:t>
                      </a:r>
                    </a:p>
                  </a:txBody>
                  <a:tcPr marL="72000" marR="72000" marT="36000" marB="36000" anchor="ctr">
                    <a:solidFill>
                      <a:schemeClr val="accent1">
                        <a:lumMod val="20000"/>
                        <a:lumOff val="80000"/>
                      </a:schemeClr>
                    </a:solidFill>
                  </a:tcPr>
                </a:tc>
                <a:tc>
                  <a:txBody>
                    <a:bodyPr/>
                    <a:lstStyle/>
                    <a:p>
                      <a:pPr>
                        <a:spcAft>
                          <a:spcPts val="0"/>
                        </a:spcAft>
                      </a:pPr>
                      <a:r>
                        <a:rPr lang="en-GB" sz="700" b="1"/>
                        <a:t>Cadent </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£63.3k</a:t>
                      </a:r>
                    </a:p>
                  </a:txBody>
                  <a:tcPr marL="72000" marR="72000" marT="36000" marB="36000" anchor="ctr">
                    <a:solidFill>
                      <a:schemeClr val="accent1">
                        <a:lumMod val="20000"/>
                        <a:lumOff val="80000"/>
                      </a:schemeClr>
                    </a:solidFill>
                  </a:tcPr>
                </a:tc>
                <a:tc>
                  <a:txBody>
                    <a:bodyPr/>
                    <a:lstStyle/>
                    <a:p>
                      <a:r>
                        <a:rPr lang="en-GB" sz="700" b="1"/>
                        <a:t>3</a:t>
                      </a:r>
                      <a:r>
                        <a:rPr lang="en-GB" sz="700" b="1" baseline="30000"/>
                        <a:t>rd</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r>
                        <a:rPr lang="en-GB" sz="700" b="1"/>
                        <a:t>Delivered</a:t>
                      </a:r>
                    </a:p>
                  </a:txBody>
                  <a:tcPr anchor="ctr">
                    <a:solidFill>
                      <a:schemeClr val="accent1">
                        <a:lumMod val="20000"/>
                        <a:lumOff val="80000"/>
                      </a:schemeClr>
                    </a:solidFill>
                  </a:tcPr>
                </a:tc>
                <a:extLst>
                  <a:ext uri="{0D108BD9-81ED-4DB2-BD59-A6C34878D82A}">
                    <a16:rowId xmlns:a16="http://schemas.microsoft.com/office/drawing/2014/main" val="1621005514"/>
                  </a:ext>
                </a:extLst>
              </a:tr>
              <a:tr h="284464">
                <a:tc>
                  <a:txBody>
                    <a:bodyPr/>
                    <a:lstStyle/>
                    <a:p>
                      <a:pPr algn="ctr"/>
                      <a:r>
                        <a:rPr lang="en-GB" sz="800" b="1">
                          <a:hlinkClick r:id="rId8"/>
                        </a:rPr>
                        <a:t>5561</a:t>
                      </a:r>
                      <a:endParaRPr lang="en-GB" sz="800" b="1"/>
                    </a:p>
                  </a:txBody>
                  <a:tcPr anchor="ctr">
                    <a:solidFill>
                      <a:schemeClr val="accent1">
                        <a:lumMod val="20000"/>
                        <a:lumOff val="80000"/>
                      </a:schemeClr>
                    </a:solidFill>
                  </a:tcPr>
                </a:tc>
                <a:tc>
                  <a:txBody>
                    <a:bodyPr/>
                    <a:lstStyle/>
                    <a:p>
                      <a:r>
                        <a:rPr lang="en-GB" sz="700" b="1"/>
                        <a:t>Reform of Gas Demand Side Response (DSR) Arrangements – MOD 0822U</a:t>
                      </a:r>
                    </a:p>
                  </a:txBody>
                  <a:tcPr anchor="ctr">
                    <a:solidFill>
                      <a:schemeClr val="accent1">
                        <a:lumMod val="20000"/>
                        <a:lumOff val="80000"/>
                      </a:schemeClr>
                    </a:solidFill>
                  </a:tcPr>
                </a:tc>
                <a:tc>
                  <a:txBody>
                    <a:bodyPr/>
                    <a:lstStyle/>
                    <a:p>
                      <a:r>
                        <a:rPr lang="en-GB" sz="700" b="1"/>
                        <a:t>National Grid</a:t>
                      </a:r>
                    </a:p>
                  </a:txBody>
                  <a:tcPr anchor="ctr">
                    <a:solidFill>
                      <a:schemeClr val="accent1">
                        <a:lumMod val="20000"/>
                        <a:lumOff val="80000"/>
                      </a:schemeClr>
                    </a:solidFill>
                  </a:tcPr>
                </a:tc>
                <a:tc>
                  <a:txBody>
                    <a:bodyPr/>
                    <a:lstStyle/>
                    <a:p>
                      <a:r>
                        <a:rPr lang="en-GB" sz="700" b="1"/>
                        <a:t>NGT</a:t>
                      </a:r>
                    </a:p>
                    <a:p>
                      <a:r>
                        <a:rPr lang="en-GB" sz="700" b="1"/>
                        <a:t>Shipper</a:t>
                      </a:r>
                    </a:p>
                  </a:txBody>
                  <a:tcPr anchor="ctr">
                    <a:solidFill>
                      <a:schemeClr val="accent1">
                        <a:lumMod val="20000"/>
                        <a:lumOff val="80000"/>
                      </a:schemeClr>
                    </a:solidFill>
                  </a:tcPr>
                </a:tc>
                <a:tc>
                  <a:txBody>
                    <a:bodyPr/>
                    <a:lstStyle/>
                    <a:p>
                      <a:r>
                        <a:rPr lang="en-GB" sz="700" b="1"/>
                        <a:t>NGT</a:t>
                      </a:r>
                    </a:p>
                  </a:txBody>
                  <a:tcPr anchor="ctr">
                    <a:solidFill>
                      <a:schemeClr val="accent1">
                        <a:lumMod val="20000"/>
                        <a:lumOff val="80000"/>
                      </a:schemeClr>
                    </a:solidFill>
                  </a:tcPr>
                </a:tc>
                <a:tc>
                  <a:txBody>
                    <a:bodyPr/>
                    <a:lstStyle/>
                    <a:p>
                      <a:pPr algn="ctr"/>
                      <a:r>
                        <a:rPr lang="en-GB" sz="700" b="1"/>
                        <a:t>N/A</a:t>
                      </a:r>
                    </a:p>
                  </a:txBody>
                  <a:tcPr anchor="ctr">
                    <a:solidFill>
                      <a:schemeClr val="accent1">
                        <a:lumMod val="20000"/>
                        <a:lumOff val="80000"/>
                      </a:schemeClr>
                    </a:solidFill>
                  </a:tcPr>
                </a:tc>
                <a:tc>
                  <a:txBody>
                    <a:bodyPr/>
                    <a:lstStyle/>
                    <a:p>
                      <a:r>
                        <a:rPr lang="en-GB" sz="700" b="1"/>
                        <a:t>17</a:t>
                      </a:r>
                      <a:r>
                        <a:rPr lang="en-GB" sz="700" b="1" baseline="30000"/>
                        <a:t>th</a:t>
                      </a:r>
                      <a:r>
                        <a:rPr lang="en-GB" sz="700" b="1"/>
                        <a:t> October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Delivered</a:t>
                      </a:r>
                    </a:p>
                  </a:txBody>
                  <a:tcPr anchor="ctr">
                    <a:solidFill>
                      <a:schemeClr val="accent1">
                        <a:lumMod val="20000"/>
                        <a:lumOff val="80000"/>
                      </a:schemeClr>
                    </a:solidFill>
                  </a:tcPr>
                </a:tc>
                <a:extLst>
                  <a:ext uri="{0D108BD9-81ED-4DB2-BD59-A6C34878D82A}">
                    <a16:rowId xmlns:a16="http://schemas.microsoft.com/office/drawing/2014/main" val="730680026"/>
                  </a:ext>
                </a:extLst>
              </a:tr>
              <a:tr h="193422">
                <a:tc>
                  <a:txBody>
                    <a:bodyPr/>
                    <a:lstStyle/>
                    <a:p>
                      <a:pPr algn="ctr">
                        <a:spcAft>
                          <a:spcPts val="0"/>
                        </a:spcAft>
                      </a:pPr>
                      <a:r>
                        <a:rPr lang="en-GB" sz="800" b="1" u="none">
                          <a:hlinkClick r:id="rId9"/>
                        </a:rPr>
                        <a:t>5236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Reporting Valid Confirmed Theft of Gas in central systems – MOD 0734</a:t>
                      </a:r>
                    </a:p>
                  </a:txBody>
                  <a:tcPr marL="72000" marR="72000" marT="36000" marB="36000" anchor="ctr">
                    <a:solidFill>
                      <a:schemeClr val="accent1">
                        <a:lumMod val="20000"/>
                        <a:lumOff val="80000"/>
                      </a:schemeClr>
                    </a:solidFill>
                  </a:tcPr>
                </a:tc>
                <a:tc>
                  <a:txBody>
                    <a:bodyPr/>
                    <a:lstStyle/>
                    <a:p>
                      <a:pPr>
                        <a:spcAft>
                          <a:spcPts val="0"/>
                        </a:spcAft>
                      </a:pPr>
                      <a:r>
                        <a:rPr lang="en-GB" sz="700" b="1"/>
                        <a:t>Gazprom</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£74k</a:t>
                      </a:r>
                    </a:p>
                  </a:txBody>
                  <a:tcPr marL="72000" marR="72000" marT="36000" marB="36000" anchor="ctr">
                    <a:solidFill>
                      <a:schemeClr val="accent1">
                        <a:lumMod val="20000"/>
                        <a:lumOff val="80000"/>
                      </a:schemeClr>
                    </a:solidFill>
                  </a:tcPr>
                </a:tc>
                <a:tc>
                  <a:txBody>
                    <a:bodyPr/>
                    <a:lstStyle/>
                    <a:p>
                      <a:r>
                        <a:rPr lang="en-GB" sz="700" b="1"/>
                        <a:t>Oct / Nov 22</a:t>
                      </a:r>
                    </a:p>
                  </a:txBody>
                  <a:tcPr anchor="ctr">
                    <a:solidFill>
                      <a:schemeClr val="accent1">
                        <a:lumMod val="20000"/>
                        <a:lumOff val="80000"/>
                      </a:schemeClr>
                    </a:solidFill>
                  </a:tcPr>
                </a:tc>
                <a:tc>
                  <a:txBody>
                    <a:bodyPr/>
                    <a:lstStyle/>
                    <a:p>
                      <a:r>
                        <a:rPr lang="en-GB" sz="700" b="1"/>
                        <a:t>CMS Rebuild Release 1</a:t>
                      </a:r>
                    </a:p>
                  </a:txBody>
                  <a:tcPr anchor="ctr">
                    <a:solidFill>
                      <a:schemeClr val="accent1">
                        <a:lumMod val="20000"/>
                        <a:lumOff val="80000"/>
                      </a:schemeClr>
                    </a:solidFill>
                  </a:tcPr>
                </a:tc>
                <a:tc>
                  <a:txBody>
                    <a:bodyPr/>
                    <a:lstStyle/>
                    <a:p>
                      <a:r>
                        <a:rPr lang="en-GB" sz="700" b="1"/>
                        <a:t>Delivered (Not Live)</a:t>
                      </a:r>
                    </a:p>
                  </a:txBody>
                  <a:tcPr anchor="ctr">
                    <a:solidFill>
                      <a:schemeClr val="accent1">
                        <a:lumMod val="20000"/>
                        <a:lumOff val="80000"/>
                      </a:schemeClr>
                    </a:solidFill>
                  </a:tcPr>
                </a:tc>
                <a:extLst>
                  <a:ext uri="{0D108BD9-81ED-4DB2-BD59-A6C34878D82A}">
                    <a16:rowId xmlns:a16="http://schemas.microsoft.com/office/drawing/2014/main" val="4263785739"/>
                  </a:ext>
                </a:extLst>
              </a:tr>
              <a:tr h="193422">
                <a:tc>
                  <a:txBody>
                    <a:bodyPr/>
                    <a:lstStyle/>
                    <a:p>
                      <a:pPr algn="ctr"/>
                      <a:r>
                        <a:rPr lang="en-GB" sz="800" b="1">
                          <a:hlinkClick r:id="rId10"/>
                        </a:rPr>
                        <a:t>4713</a:t>
                      </a:r>
                      <a:endParaRPr lang="en-GB" sz="800" b="1"/>
                    </a:p>
                  </a:txBody>
                  <a:tcPr anchor="ctr">
                    <a:solidFill>
                      <a:schemeClr val="accent1">
                        <a:lumMod val="20000"/>
                        <a:lumOff val="80000"/>
                      </a:schemeClr>
                    </a:solidFill>
                  </a:tcPr>
                </a:tc>
                <a:tc>
                  <a:txBody>
                    <a:bodyPr/>
                    <a:lstStyle/>
                    <a:p>
                      <a:r>
                        <a:rPr lang="en-US" sz="700" b="1"/>
                        <a:t>Actual read following estimated transfer read calculating AQ of 1</a:t>
                      </a:r>
                      <a:endParaRPr lang="en-GB" sz="700" b="1"/>
                    </a:p>
                  </a:txBody>
                  <a:tcPr anchor="ctr">
                    <a:solidFill>
                      <a:schemeClr val="accent1">
                        <a:lumMod val="20000"/>
                        <a:lumOff val="80000"/>
                      </a:schemeClr>
                    </a:solidFill>
                  </a:tcPr>
                </a:tc>
                <a:tc>
                  <a:txBody>
                    <a:bodyPr/>
                    <a:lstStyle/>
                    <a:p>
                      <a:r>
                        <a:rPr lang="en-GB" sz="700" b="1"/>
                        <a:t>Npower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ctr"/>
                      <a:r>
                        <a:rPr lang="en-GB" sz="700" b="1"/>
                        <a:t>£7k</a:t>
                      </a:r>
                    </a:p>
                  </a:txBody>
                  <a:tcPr anchor="ctr">
                    <a:solidFill>
                      <a:schemeClr val="accent1">
                        <a:lumMod val="20000"/>
                        <a:lumOff val="80000"/>
                      </a:schemeClr>
                    </a:solidFill>
                  </a:tcPr>
                </a:tc>
                <a:tc>
                  <a:txBody>
                    <a:bodyPr/>
                    <a:lstStyle/>
                    <a:p>
                      <a:r>
                        <a:rPr lang="en-GB" sz="700" b="1"/>
                        <a:t>December 22</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882093208"/>
                  </a:ext>
                </a:extLst>
              </a:tr>
              <a:tr h="193422">
                <a:tc>
                  <a:txBody>
                    <a:bodyPr/>
                    <a:lstStyle/>
                    <a:p>
                      <a:pPr algn="ctr"/>
                      <a:r>
                        <a:rPr lang="en-GB" sz="800" b="1">
                          <a:hlinkClick r:id="rId11"/>
                        </a:rPr>
                        <a:t>5541</a:t>
                      </a:r>
                      <a:endParaRPr lang="en-GB" sz="800" b="1"/>
                    </a:p>
                  </a:txBody>
                  <a:tcPr anchor="ctr">
                    <a:solidFill>
                      <a:schemeClr val="accent1">
                        <a:lumMod val="20000"/>
                        <a:lumOff val="80000"/>
                      </a:schemeClr>
                    </a:solidFill>
                  </a:tcPr>
                </a:tc>
                <a:tc>
                  <a:txBody>
                    <a:bodyPr/>
                    <a:lstStyle/>
                    <a:p>
                      <a:r>
                        <a:rPr lang="en-GB" sz="700" b="1"/>
                        <a:t>Amendments to the UIG Additional National Data Reporting</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pPr algn="ctr"/>
                      <a:r>
                        <a:rPr lang="en-GB" sz="700" b="1"/>
                        <a:t>N/A</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23</a:t>
                      </a:r>
                      <a:r>
                        <a:rPr kumimoji="0" lang="en-GB" sz="700" b="1" i="0" u="none" strike="noStrike" kern="1200" cap="none" spc="0" normalizeH="0" baseline="30000" noProof="0">
                          <a:ln>
                            <a:noFill/>
                          </a:ln>
                          <a:solidFill>
                            <a:prstClr val="black"/>
                          </a:solidFill>
                          <a:effectLst/>
                          <a:uLnTx/>
                          <a:uFillTx/>
                          <a:latin typeface="Arial"/>
                          <a:ea typeface="+mn-ea"/>
                          <a:cs typeface="+mn-cs"/>
                        </a:rPr>
                        <a:t>rd</a:t>
                      </a:r>
                      <a:r>
                        <a:rPr kumimoji="0" lang="en-GB" sz="700" b="1" i="0" u="none" strike="noStrike" kern="1200" cap="none" spc="0" normalizeH="0" baseline="0" noProof="0">
                          <a:ln>
                            <a:noFill/>
                          </a:ln>
                          <a:solidFill>
                            <a:prstClr val="black"/>
                          </a:solidFill>
                          <a:effectLst/>
                          <a:uLnTx/>
                          <a:uFillTx/>
                          <a:latin typeface="Arial"/>
                          <a:ea typeface="+mn-ea"/>
                          <a:cs typeface="+mn-cs"/>
                        </a:rPr>
                        <a:t> December 22</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AdHoc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a:t>
                      </a:r>
                    </a:p>
                  </a:txBody>
                  <a:tcPr anchor="ctr">
                    <a:solidFill>
                      <a:schemeClr val="accent1">
                        <a:lumMod val="20000"/>
                        <a:lumOff val="80000"/>
                      </a:schemeClr>
                    </a:solidFill>
                  </a:tcPr>
                </a:tc>
                <a:extLst>
                  <a:ext uri="{0D108BD9-81ED-4DB2-BD59-A6C34878D82A}">
                    <a16:rowId xmlns:a16="http://schemas.microsoft.com/office/drawing/2014/main" val="1801739415"/>
                  </a:ext>
                </a:extLst>
              </a:tr>
              <a:tr h="0">
                <a:tc>
                  <a:txBody>
                    <a:bodyPr/>
                    <a:lstStyle/>
                    <a:p>
                      <a:pPr algn="ctr">
                        <a:spcAft>
                          <a:spcPts val="0"/>
                        </a:spcAft>
                      </a:pPr>
                      <a:r>
                        <a:rPr lang="en-GB" sz="800" b="1" u="none">
                          <a:hlinkClick r:id="rId12"/>
                        </a:rPr>
                        <a:t>4900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Biomethane/Propane Reduction</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DN</a:t>
                      </a:r>
                    </a:p>
                    <a:p>
                      <a:pPr>
                        <a:spcAft>
                          <a:spcPts val="0"/>
                        </a:spcAft>
                      </a:pPr>
                      <a:r>
                        <a:rPr lang="en-GB" sz="700" b="1"/>
                        <a:t>Decarb</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25</a:t>
                      </a:r>
                      <a:r>
                        <a:rPr lang="en-GB" sz="700" b="1" baseline="30000"/>
                        <a:t>th</a:t>
                      </a:r>
                      <a:r>
                        <a:rPr lang="en-GB" sz="700" b="1"/>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0">
                <a:tc>
                  <a:txBody>
                    <a:bodyPr/>
                    <a:lstStyle/>
                    <a:p>
                      <a:pPr algn="ctr">
                        <a:spcAft>
                          <a:spcPts val="0"/>
                        </a:spcAft>
                      </a:pPr>
                      <a:r>
                        <a:rPr lang="en-GB" sz="800" b="1" u="none">
                          <a:hlinkClick r:id="rId13"/>
                        </a:rPr>
                        <a:t>4978</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Notification of Rolling AQ Value (following Transfer of Ownership between M-5 and M)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British</a:t>
                      </a:r>
                    </a:p>
                    <a:p>
                      <a:pPr>
                        <a:spcAft>
                          <a:spcPts val="0"/>
                        </a:spcAft>
                      </a:pPr>
                      <a:r>
                        <a:rPr lang="en-GB" sz="700" b="1"/>
                        <a:t>Gas</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£90.6k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863332575"/>
                  </a:ext>
                </a:extLst>
              </a:tr>
              <a:tr h="239504">
                <a:tc>
                  <a:txBody>
                    <a:bodyPr/>
                    <a:lstStyle/>
                    <a:p>
                      <a:pPr algn="ctr">
                        <a:spcAft>
                          <a:spcPts val="0"/>
                        </a:spcAft>
                      </a:pPr>
                      <a:r>
                        <a:rPr lang="en-GB" sz="800" b="1" u="none">
                          <a:hlinkClick r:id="rId14"/>
                        </a:rPr>
                        <a:t>4990</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Transfer of Sites with Low Read Submission Performance from Class 2 and 3 into Class 4 – MOD 0664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SSE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£232k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1738539054"/>
                  </a:ext>
                </a:extLst>
              </a:tr>
              <a:tr h="210312">
                <a:tc>
                  <a:txBody>
                    <a:bodyPr/>
                    <a:lstStyle/>
                    <a:p>
                      <a:pPr algn="ctr">
                        <a:spcAft>
                          <a:spcPts val="0"/>
                        </a:spcAft>
                      </a:pPr>
                      <a:r>
                        <a:rPr lang="en-GB" sz="800" b="1" u="none">
                          <a:hlinkClick r:id="rId15"/>
                        </a:rPr>
                        <a:t>4989</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Residual AMT activities</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CDSP</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37208038"/>
                  </a:ext>
                </a:extLst>
              </a:tr>
              <a:tr h="288032">
                <a:tc>
                  <a:txBody>
                    <a:bodyPr/>
                    <a:lstStyle/>
                    <a:p>
                      <a:pPr algn="ctr">
                        <a:spcAft>
                          <a:spcPts val="0"/>
                        </a:spcAft>
                      </a:pPr>
                      <a:r>
                        <a:rPr lang="en-GB" sz="800" b="1" u="none">
                          <a:hlinkClick r:id="rId16"/>
                        </a:rPr>
                        <a:t>4992</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kern="1200">
                          <a:solidFill>
                            <a:schemeClr val="dk1"/>
                          </a:solidFill>
                          <a:effectLst/>
                          <a:latin typeface="+mn-lt"/>
                          <a:ea typeface="+mn-ea"/>
                          <a:cs typeface="+mn-cs"/>
                        </a:rPr>
                        <a:t>XRN4992 - Modification 0687 Clarification of Supplier of Last Resort (SoLR) Cost Recovery Process </a:t>
                      </a:r>
                      <a:endParaRPr lang="en-GB" sz="700" b="1"/>
                    </a:p>
                  </a:txBody>
                  <a:tcPr marL="72000" marR="72000" marT="36000" marB="36000" anchor="ctr">
                    <a:solidFill>
                      <a:schemeClr val="accent1">
                        <a:lumMod val="20000"/>
                        <a:lumOff val="80000"/>
                      </a:schemeClr>
                    </a:solidFill>
                  </a:tcPr>
                </a:tc>
                <a:tc>
                  <a:txBody>
                    <a:bodyPr/>
                    <a:lstStyle/>
                    <a:p>
                      <a:pPr>
                        <a:spcAft>
                          <a:spcPts val="0"/>
                        </a:spcAft>
                      </a:pPr>
                      <a:r>
                        <a:rPr lang="en-GB" sz="700" b="1"/>
                        <a:t>Total</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DNO</a:t>
                      </a:r>
                    </a:p>
                  </a:txBody>
                  <a:tcPr marL="72000" marR="72000" marT="36000" marB="36000" anchor="ctr">
                    <a:solidFill>
                      <a:schemeClr val="accent1">
                        <a:lumMod val="20000"/>
                        <a:lumOff val="80000"/>
                      </a:schemeClr>
                    </a:solidFill>
                  </a:tcPr>
                </a:tc>
                <a:tc>
                  <a:txBody>
                    <a:bodyPr/>
                    <a:lstStyle/>
                    <a:p>
                      <a:pPr algn="ctr">
                        <a:spcAft>
                          <a:spcPts val="0"/>
                        </a:spcAft>
                      </a:pPr>
                      <a:r>
                        <a:rPr lang="en-GB" sz="700" b="1"/>
                        <a:t>£108.7k</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kumimoji="0" lang="en-GB" sz="700" b="1" i="0" u="none" strike="noStrike" kern="1200" cap="none" spc="0" normalizeH="0" baseline="0" noProof="0">
                          <a:ln>
                            <a:noFill/>
                          </a:ln>
                          <a:effectLst/>
                          <a:uLnTx/>
                          <a:uFillTx/>
                          <a:latin typeface="Arial"/>
                          <a:ea typeface="+mn-ea"/>
                          <a:cs typeface="+mn-cs"/>
                        </a:rPr>
                        <a:t>Firm</a:t>
                      </a:r>
                      <a:r>
                        <a:rPr lang="en-GB" sz="700" b="1" i="0" u="none" strike="noStrike" kern="1200" cap="none" spc="0" normalizeH="0" baseline="0" noProof="0">
                          <a:ln>
                            <a:noFill/>
                          </a:ln>
                          <a:effectLst/>
                          <a:uLnTx/>
                          <a:uFillTx/>
                          <a:latin typeface="Arial"/>
                          <a:ea typeface="+mn-ea"/>
                          <a:cs typeface="+mn-cs"/>
                        </a:rPr>
                        <a:t> </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extLst>
                  <a:ext uri="{0D108BD9-81ED-4DB2-BD59-A6C34878D82A}">
                    <a16:rowId xmlns:a16="http://schemas.microsoft.com/office/drawing/2014/main" val="4179349519"/>
                  </a:ext>
                </a:extLst>
              </a:tr>
              <a:tr h="288032">
                <a:tc>
                  <a:txBody>
                    <a:bodyPr/>
                    <a:lstStyle/>
                    <a:p>
                      <a:pPr algn="ctr">
                        <a:spcAft>
                          <a:spcPts val="0"/>
                        </a:spcAft>
                      </a:pPr>
                      <a:r>
                        <a:rPr lang="en-GB" sz="800" b="1" u="none">
                          <a:hlinkClick r:id="rId17"/>
                        </a:rPr>
                        <a:t>5298</a:t>
                      </a:r>
                      <a:endParaRPr lang="en-GB" sz="800" b="1" u="none"/>
                    </a:p>
                  </a:txBody>
                  <a:tcPr marL="72000" marR="72000" marT="36000" marB="36000" anchor="ctr">
                    <a:solidFill>
                      <a:schemeClr val="accent1">
                        <a:lumMod val="20000"/>
                        <a:lumOff val="80000"/>
                      </a:schemeClr>
                    </a:solidFill>
                  </a:tcPr>
                </a:tc>
                <a:tc>
                  <a:txBody>
                    <a:bodyPr/>
                    <a:lstStyle/>
                    <a:p>
                      <a:pPr fontAlgn="auto">
                        <a:spcAft>
                          <a:spcPts val="0"/>
                        </a:spcAft>
                      </a:pPr>
                      <a:r>
                        <a:rPr lang="en-GB" sz="700" b="1" kern="1200">
                          <a:solidFill>
                            <a:schemeClr val="dk1"/>
                          </a:solidFill>
                          <a:effectLst/>
                          <a:latin typeface="+mn-lt"/>
                          <a:ea typeface="+mn-ea"/>
                          <a:cs typeface="+mn-cs"/>
                        </a:rPr>
                        <a:t>H100 Fife Project – Hydrogen Network Trial </a:t>
                      </a:r>
                      <a:endParaRPr lang="en-GB" sz="700" b="1">
                        <a:effectLst/>
                        <a:latin typeface="+mn-lt"/>
                        <a:ea typeface="Calibri" panose="020F0502020204030204" pitchFamily="34" charset="0"/>
                        <a:cs typeface="Times New Roman" panose="02020603050405020304" pitchFamily="18" charset="0"/>
                      </a:endParaRP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SGN</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p>
                      <a:pPr>
                        <a:spcAft>
                          <a:spcPts val="0"/>
                        </a:spcAft>
                      </a:pPr>
                      <a:r>
                        <a:rPr lang="en-GB" sz="700" b="1"/>
                        <a:t>DN</a:t>
                      </a:r>
                    </a:p>
                  </a:txBody>
                  <a:tcPr marL="72000" marR="72000" marT="36000" marB="36000" anchor="ctr">
                    <a:solidFill>
                      <a:schemeClr val="accent1">
                        <a:lumMod val="20000"/>
                        <a:lumOff val="80000"/>
                      </a:schemeClr>
                    </a:solidFill>
                  </a:tcPr>
                </a:tc>
                <a:tc>
                  <a:txBody>
                    <a:bodyPr/>
                    <a:lstStyle/>
                    <a:p>
                      <a:pPr fontAlgn="auto">
                        <a:spcAft>
                          <a:spcPts val="0"/>
                        </a:spcAft>
                      </a:pPr>
                      <a:r>
                        <a:rPr lang="en-GB" sz="700" b="1">
                          <a:effectLst/>
                          <a:latin typeface="+mn-lt"/>
                          <a:ea typeface="Calibri" panose="020F0502020204030204" pitchFamily="34" charset="0"/>
                          <a:cs typeface="Times New Roman" panose="02020603050405020304" pitchFamily="18" charset="0"/>
                        </a:rPr>
                        <a:t>DN</a:t>
                      </a:r>
                    </a:p>
                    <a:p>
                      <a:pPr fontAlgn="auto">
                        <a:spcAft>
                          <a:spcPts val="0"/>
                        </a:spcAft>
                      </a:pPr>
                      <a:r>
                        <a:rPr lang="en-GB" sz="700" b="1">
                          <a:effectLst/>
                          <a:latin typeface="+mn-lt"/>
                          <a:ea typeface="Calibri" panose="020F0502020204030204" pitchFamily="34" charset="0"/>
                          <a:cs typeface="Times New Roman" panose="02020603050405020304" pitchFamily="18" charset="0"/>
                        </a:rPr>
                        <a:t>Decarb</a:t>
                      </a:r>
                    </a:p>
                  </a:txBody>
                  <a:tcPr marL="72000" marR="72000" marT="36000" marB="36000" anchor="ctr">
                    <a:solidFill>
                      <a:schemeClr val="accent1">
                        <a:lumMod val="20000"/>
                        <a:lumOff val="80000"/>
                      </a:schemeClr>
                    </a:solidFill>
                  </a:tcPr>
                </a:tc>
                <a:tc>
                  <a:txBody>
                    <a:bodyPr/>
                    <a:lstStyle/>
                    <a:p>
                      <a:pPr algn="ctr" fontAlgn="auto">
                        <a:spcAft>
                          <a:spcPts val="0"/>
                        </a:spcAft>
                      </a:pPr>
                      <a:r>
                        <a:rPr lang="en-GB" sz="700" b="1">
                          <a:effectLst/>
                          <a:latin typeface="+mn-lt"/>
                          <a:ea typeface="Calibri" panose="020F0502020204030204" pitchFamily="34" charset="0"/>
                          <a:cs typeface="Times New Roman" panose="02020603050405020304" pitchFamily="18" charset="0"/>
                        </a:rPr>
                        <a:t>N/A</a:t>
                      </a:r>
                    </a:p>
                  </a:txBody>
                  <a:tcPr marL="72000" marR="72000" marT="36000" marB="36000"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25</a:t>
                      </a:r>
                      <a:r>
                        <a:rPr kumimoji="0" lang="en-GB" sz="700" b="1" i="0" u="none" strike="noStrike" kern="1200" cap="none" spc="0" normalizeH="0" baseline="30000" noProof="0">
                          <a:ln>
                            <a:noFill/>
                          </a:ln>
                          <a:solidFill>
                            <a:prstClr val="black"/>
                          </a:solidFill>
                          <a:effectLst/>
                          <a:uLnTx/>
                          <a:uFillTx/>
                          <a:latin typeface="Arial"/>
                          <a:ea typeface="+mn-ea"/>
                          <a:cs typeface="+mn-cs"/>
                        </a:rPr>
                        <a:t>th</a:t>
                      </a:r>
                      <a:r>
                        <a:rPr kumimoji="0" lang="en-GB" sz="700" b="1" i="0" u="none" strike="noStrike" kern="1200" cap="none" spc="0" normalizeH="0" baseline="0" noProof="0">
                          <a:ln>
                            <a:noFill/>
                          </a:ln>
                          <a:solidFill>
                            <a:prstClr val="black"/>
                          </a:solidFill>
                          <a:effectLst/>
                          <a:uLnTx/>
                          <a:uFillTx/>
                          <a:latin typeface="Arial"/>
                          <a:ea typeface="+mn-ea"/>
                          <a:cs typeface="+mn-cs"/>
                        </a:rPr>
                        <a:t> February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Firm </a:t>
                      </a:r>
                    </a:p>
                  </a:txBody>
                  <a:tcPr anchor="ctr">
                    <a:solidFill>
                      <a:schemeClr val="accent1">
                        <a:lumMod val="20000"/>
                        <a:lumOff val="80000"/>
                      </a:schemeClr>
                    </a:solidFill>
                  </a:tcPr>
                </a:tc>
                <a:extLst>
                  <a:ext uri="{0D108BD9-81ED-4DB2-BD59-A6C34878D82A}">
                    <a16:rowId xmlns:a16="http://schemas.microsoft.com/office/drawing/2014/main" val="634149763"/>
                  </a:ext>
                </a:extLst>
              </a:tr>
            </a:tbl>
          </a:graphicData>
        </a:graphic>
      </p:graphicFrame>
    </p:spTree>
    <p:extLst>
      <p:ext uri="{BB962C8B-B14F-4D97-AF65-F5344CB8AC3E}">
        <p14:creationId xmlns:p14="http://schemas.microsoft.com/office/powerpoint/2010/main" val="2203838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p:txBody>
          <a:bodyPr/>
          <a:lstStyle/>
          <a:p>
            <a:r>
              <a:rPr lang="en-GB"/>
              <a:t>Proposed Solution</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77500" lnSpcReduction="20000"/>
          </a:bodyPr>
          <a:lstStyle/>
          <a:p>
            <a:r>
              <a:rPr lang="en-GB" sz="1800">
                <a:solidFill>
                  <a:schemeClr val="bg1">
                    <a:lumMod val="65000"/>
                  </a:schemeClr>
                </a:solidFill>
              </a:rPr>
              <a:t>We plan to progress these changes as Prospective fixes – i.e. once we have developed and tested the functionality</a:t>
            </a:r>
          </a:p>
          <a:p>
            <a:r>
              <a:rPr lang="en-GB" sz="1800"/>
              <a:t>We will set the ‘missed Registration’ Live prospectively for any missed messages for Switches***</a:t>
            </a:r>
          </a:p>
          <a:p>
            <a:pPr lvl="1"/>
            <a:r>
              <a:rPr lang="en-GB" sz="1700"/>
              <a:t>If there has been Registration subsequent to the CSS Effective Date, or another Registration is imminent (within </a:t>
            </a:r>
            <a:r>
              <a:rPr lang="en-GB" sz="1700" b="1"/>
              <a:t>D+[5] </a:t>
            </a:r>
            <a:r>
              <a:rPr lang="en-GB" sz="1700"/>
              <a:t>calendar days) – we will not process the ‘missed Registration’</a:t>
            </a:r>
            <a:endParaRPr lang="en-GB" sz="1800">
              <a:solidFill>
                <a:schemeClr val="bg1">
                  <a:lumMod val="65000"/>
                </a:schemeClr>
              </a:solidFill>
            </a:endParaRPr>
          </a:p>
          <a:p>
            <a:endParaRPr lang="en-GB" sz="1800"/>
          </a:p>
          <a:p>
            <a:r>
              <a:rPr lang="en-GB" sz="1800"/>
              <a:t>Still require reconciliation from Switching Operator</a:t>
            </a:r>
          </a:p>
          <a:p>
            <a:r>
              <a:rPr lang="en-GB" sz="1800"/>
              <a:t>We have progressed these proposals whilst we wait for confirmation of which Registrations need to be set Live</a:t>
            </a:r>
          </a:p>
          <a:p>
            <a:pPr marL="0" indent="0">
              <a:buNone/>
            </a:pPr>
            <a:endParaRPr lang="en-GB" sz="1800"/>
          </a:p>
          <a:p>
            <a:r>
              <a:rPr lang="en-GB" sz="1800"/>
              <a:t>We are developing a system solution to generate the Registration in UKL in lieu of the Secure Active Notification from CSS</a:t>
            </a:r>
          </a:p>
          <a:p>
            <a:pPr lvl="1"/>
            <a:r>
              <a:rPr lang="en-GB" sz="1600"/>
              <a:t>This should reduce risk of manual error in the process</a:t>
            </a:r>
          </a:p>
          <a:p>
            <a:pPr lvl="1"/>
            <a:r>
              <a:rPr lang="en-GB" sz="1600"/>
              <a:t>Simulate the Secured Active Notification to enable UKL processes (e.g. association with Base Registration Notification) to remain as is</a:t>
            </a:r>
          </a:p>
          <a:p>
            <a:pPr marL="457200" lvl="1" indent="0">
              <a:buNone/>
            </a:pPr>
            <a:endParaRPr lang="en-GB" sz="1800"/>
          </a:p>
          <a:p>
            <a:pPr marL="457200" lvl="1" indent="-457200">
              <a:buNone/>
            </a:pPr>
            <a:r>
              <a:rPr lang="en-GB" sz="1800"/>
              <a:t>*** We are looking at applying the Registration in line with CSS dates for Initial Registrations (TBC)</a:t>
            </a:r>
          </a:p>
          <a:p>
            <a:pPr marL="0" indent="0">
              <a:buNone/>
            </a:pPr>
            <a:endParaRPr lang="en-GB" sz="1800">
              <a:solidFill>
                <a:schemeClr val="bg1">
                  <a:lumMod val="75000"/>
                </a:schemeClr>
              </a:solidFill>
            </a:endParaRPr>
          </a:p>
          <a:p>
            <a:endParaRPr lang="en-GB" sz="1400">
              <a:solidFill>
                <a:schemeClr val="bg1">
                  <a:lumMod val="75000"/>
                </a:schemeClr>
              </a:solidFill>
            </a:endParaRPr>
          </a:p>
        </p:txBody>
      </p:sp>
    </p:spTree>
    <p:extLst>
      <p:ext uri="{BB962C8B-B14F-4D97-AF65-F5344CB8AC3E}">
        <p14:creationId xmlns:p14="http://schemas.microsoft.com/office/powerpoint/2010/main" val="1783448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a:t>Proposed Solution - Challenges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fontScale="70000" lnSpcReduction="20000"/>
          </a:bodyPr>
          <a:lstStyle/>
          <a:p>
            <a:r>
              <a:rPr lang="en-GB" sz="1800"/>
              <a:t>If there are updates to the Supply Point from the current Shipper that have yet to become effective (e.g. future dated Capacity Changes; MRF Changes; Class Changes) these will be cancelled – this is a BAU process, we will not provide any further information to the incoming (prospective) Shipper </a:t>
            </a:r>
          </a:p>
          <a:p>
            <a:pPr lvl="1"/>
            <a:r>
              <a:rPr lang="en-GB" sz="1600"/>
              <a:t>We expect that this is data related to the previous Shipper Supply Point so not required</a:t>
            </a:r>
          </a:p>
          <a:p>
            <a:pPr lvl="1"/>
            <a:r>
              <a:rPr lang="en-GB" sz="1600"/>
              <a:t>If this is required, this will give us a Data Permission challenge to make a new set available to the ‘Community’ Shipper</a:t>
            </a:r>
          </a:p>
          <a:p>
            <a:r>
              <a:rPr lang="en-GB" sz="1800"/>
              <a:t>The UKL Registered Shipper has updated the Supply Point Register post the CSS Registration EFD – these will be retained in UKL (and will not be backed out)</a:t>
            </a:r>
          </a:p>
          <a:p>
            <a:pPr lvl="1"/>
            <a:r>
              <a:rPr lang="en-GB" sz="1600"/>
              <a:t>If we need to provide the information related to these updates to the incoming (prospective) Shipper, we will need to identify the type of updates that are required to be provided and make reporting available</a:t>
            </a:r>
          </a:p>
          <a:p>
            <a:pPr lvl="1"/>
            <a:r>
              <a:rPr lang="en-GB" sz="1600"/>
              <a:t>We have seen small numbers of accepted transactions but the type of transactions considered are:</a:t>
            </a:r>
          </a:p>
          <a:p>
            <a:pPr lvl="2"/>
            <a:r>
              <a:rPr lang="en-GB" sz="1400"/>
              <a:t>Meter Readings (9); AQ Corrections (1); Class Change (1) and Meter Asset Updates (1)</a:t>
            </a:r>
          </a:p>
          <a:p>
            <a:pPr lvl="2"/>
            <a:r>
              <a:rPr lang="en-GB" sz="1400"/>
              <a:t>Customer Contact Updates – if required, we could just flag that there has been an update, rather than content of update</a:t>
            </a:r>
          </a:p>
          <a:p>
            <a:pPr lvl="1"/>
            <a:r>
              <a:rPr lang="en-GB" sz="1600"/>
              <a:t>If this is needed, suggest we agree release of this data explicitly through DPM</a:t>
            </a:r>
          </a:p>
          <a:p>
            <a:r>
              <a:rPr lang="en-GB" sz="1800"/>
              <a:t>The UKL system has rejected updates to the Supply Point Register post the CSS Registration EFD from the Prospective Incoming Shipper (i.e. CSS Registered Shipper)</a:t>
            </a:r>
          </a:p>
          <a:p>
            <a:pPr lvl="1"/>
            <a:r>
              <a:rPr lang="en-GB" sz="1600"/>
              <a:t>Propose that we collate the rejected information and provide to the Incoming Shipper (to assist them to determine what activities they need to resend: MAM Updates (7); SMSO Update (3); Readings (12); Meter Asset Updates (7)</a:t>
            </a:r>
          </a:p>
          <a:p>
            <a:pPr lvl="1"/>
            <a:r>
              <a:rPr lang="en-GB" sz="1600"/>
              <a:t>Propose we flag the Supply Meter Points where a Customer Contact Update has been rejected</a:t>
            </a:r>
          </a:p>
          <a:p>
            <a:pPr lvl="1"/>
            <a:endParaRPr lang="en-GB" sz="1600"/>
          </a:p>
          <a:p>
            <a:pPr lvl="1"/>
            <a:endParaRPr lang="en-GB" sz="1600"/>
          </a:p>
          <a:p>
            <a:pPr lvl="1"/>
            <a:endParaRPr lang="en-GB" sz="1600"/>
          </a:p>
          <a:p>
            <a:pPr lvl="1"/>
            <a:endParaRPr lang="en-GB" sz="1600"/>
          </a:p>
          <a:p>
            <a:pPr lvl="1"/>
            <a:endParaRPr lang="en-GB" sz="1600"/>
          </a:p>
          <a:p>
            <a:pPr marL="457200" lvl="1" indent="0">
              <a:buNone/>
            </a:pPr>
            <a:endParaRPr lang="en-GB" sz="1600"/>
          </a:p>
          <a:p>
            <a:pPr marL="457200" lvl="1" indent="0">
              <a:buNone/>
            </a:pPr>
            <a:endParaRPr lang="en-GB" sz="1600"/>
          </a:p>
          <a:p>
            <a:endParaRPr lang="en-GB" sz="1800">
              <a:solidFill>
                <a:schemeClr val="bg1">
                  <a:lumMod val="75000"/>
                </a:schemeClr>
              </a:solidFill>
            </a:endParaRPr>
          </a:p>
          <a:p>
            <a:endParaRPr lang="en-GB" sz="1800">
              <a:solidFill>
                <a:schemeClr val="bg1">
                  <a:lumMod val="75000"/>
                </a:schemeClr>
              </a:solidFill>
            </a:endParaRPr>
          </a:p>
          <a:p>
            <a:endParaRPr lang="en-GB" sz="1400">
              <a:solidFill>
                <a:schemeClr val="bg1">
                  <a:lumMod val="75000"/>
                </a:schemeClr>
              </a:solidFill>
            </a:endParaRPr>
          </a:p>
        </p:txBody>
      </p:sp>
    </p:spTree>
    <p:extLst>
      <p:ext uri="{BB962C8B-B14F-4D97-AF65-F5344CB8AC3E}">
        <p14:creationId xmlns:p14="http://schemas.microsoft.com/office/powerpoint/2010/main" val="29579426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a:t>Proposed Solution - Challenges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a:bodyPr>
          <a:lstStyle/>
          <a:p>
            <a:r>
              <a:rPr lang="en-GB" sz="1800"/>
              <a:t>Base Registration Nominations may be held in the system (these are valid for 60 days), but recommend that the Incoming Shipper generates a new BRN</a:t>
            </a:r>
          </a:p>
          <a:p>
            <a:pPr lvl="1"/>
            <a:r>
              <a:rPr lang="en-GB" sz="1400"/>
              <a:t>This would supersede any BRNs in UKL and reduces risk of SP having incorrect Settlement data (or CDSP associating default Settlement data)</a:t>
            </a:r>
          </a:p>
          <a:p>
            <a:pPr lvl="1"/>
            <a:endParaRPr lang="en-GB" sz="1400"/>
          </a:p>
          <a:p>
            <a:pPr lvl="1"/>
            <a:r>
              <a:rPr lang="en-GB" sz="1400"/>
              <a:t>If not, we will use any valid (e.g. non expired) BRNs … Note: BRNs may reject for other reasons – e.g. Capacity Reduction Window</a:t>
            </a:r>
          </a:p>
          <a:p>
            <a:pPr lvl="1"/>
            <a:r>
              <a:rPr lang="en-GB" sz="1400"/>
              <a:t>Otherwise, we would use defaults as defined in UNC TPD G Annex G-1</a:t>
            </a:r>
          </a:p>
          <a:p>
            <a:r>
              <a:rPr lang="en-GB" sz="1600"/>
              <a:t>Propose NOT to suppress any UKL transactions associated with the Registration</a:t>
            </a:r>
          </a:p>
          <a:p>
            <a:pPr lvl="1"/>
            <a:r>
              <a:rPr lang="en-GB" sz="1400"/>
              <a:t>Outgoing files will continue to be generated – e.g. BRR; ASN; TMC; URN</a:t>
            </a:r>
          </a:p>
          <a:p>
            <a:pPr lvl="1"/>
            <a:r>
              <a:rPr lang="en-GB" sz="1400"/>
              <a:t>Incoming transactions would be allowed – e.g. Opening Meter Reads</a:t>
            </a:r>
          </a:p>
          <a:p>
            <a:endParaRPr lang="en-GB" sz="1600"/>
          </a:p>
          <a:p>
            <a:endParaRPr lang="en-GB" sz="1600"/>
          </a:p>
          <a:p>
            <a:pPr lvl="1"/>
            <a:endParaRPr lang="en-GB" sz="1600"/>
          </a:p>
          <a:p>
            <a:pPr lvl="1"/>
            <a:endParaRPr lang="en-GB" sz="1600"/>
          </a:p>
          <a:p>
            <a:pPr lvl="1"/>
            <a:endParaRPr lang="en-GB" sz="1600"/>
          </a:p>
          <a:p>
            <a:pPr lvl="1"/>
            <a:endParaRPr lang="en-GB" sz="1600"/>
          </a:p>
          <a:p>
            <a:pPr lvl="1"/>
            <a:endParaRPr lang="en-GB" sz="1600"/>
          </a:p>
          <a:p>
            <a:pPr marL="457200" lvl="1" indent="0">
              <a:buNone/>
            </a:pPr>
            <a:endParaRPr lang="en-GB" sz="1600"/>
          </a:p>
          <a:p>
            <a:pPr marL="457200" lvl="1" indent="0">
              <a:buNone/>
            </a:pPr>
            <a:endParaRPr lang="en-GB" sz="1600"/>
          </a:p>
          <a:p>
            <a:endParaRPr lang="en-GB" sz="1800">
              <a:solidFill>
                <a:schemeClr val="bg1">
                  <a:lumMod val="75000"/>
                </a:schemeClr>
              </a:solidFill>
            </a:endParaRPr>
          </a:p>
          <a:p>
            <a:endParaRPr lang="en-GB" sz="1800">
              <a:solidFill>
                <a:schemeClr val="bg1">
                  <a:lumMod val="75000"/>
                </a:schemeClr>
              </a:solidFill>
            </a:endParaRPr>
          </a:p>
          <a:p>
            <a:endParaRPr lang="en-GB" sz="1400">
              <a:solidFill>
                <a:schemeClr val="bg1">
                  <a:lumMod val="75000"/>
                </a:schemeClr>
              </a:solidFill>
            </a:endParaRPr>
          </a:p>
        </p:txBody>
      </p:sp>
    </p:spTree>
    <p:extLst>
      <p:ext uri="{BB962C8B-B14F-4D97-AF65-F5344CB8AC3E}">
        <p14:creationId xmlns:p14="http://schemas.microsoft.com/office/powerpoint/2010/main" val="4201985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a:t>Proposed Solution - Challenges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a:bodyPr>
          <a:lstStyle/>
          <a:p>
            <a:r>
              <a:rPr lang="en-GB" sz="1800"/>
              <a:t>An Opening and Closing Meter Read will be generated for the UKL Registration Effective Date</a:t>
            </a:r>
          </a:p>
          <a:p>
            <a:pPr lvl="1"/>
            <a:r>
              <a:rPr lang="en-GB" sz="1600"/>
              <a:t>This will be issued to both Shippers as per BAU process </a:t>
            </a:r>
          </a:p>
          <a:p>
            <a:r>
              <a:rPr lang="en-GB" sz="1800"/>
              <a:t>We could insert an estimated Meter Reading for the CSS Registration Date – this would be a CYCL (i.e. not an Opening Reading) but would be beneficial for Reconciliation (if required) and potential settlement between Shippers / Suppliers</a:t>
            </a:r>
          </a:p>
          <a:p>
            <a:pPr lvl="1"/>
            <a:r>
              <a:rPr lang="en-GB" sz="1400"/>
              <a:t>Note: if this requires replacement it would require the ‘old’ Shipper to replace (i.e. UKL Registered Shipper) and not the CSS Registered Shipper (and replacement would not lead to notification for the CSS Registered Shipper by UKL)</a:t>
            </a:r>
          </a:p>
          <a:p>
            <a:pPr lvl="1"/>
            <a:r>
              <a:rPr lang="en-GB" sz="1400"/>
              <a:t>Note: would not be recorded with an explicit reason</a:t>
            </a:r>
          </a:p>
          <a:p>
            <a:pPr lvl="1"/>
            <a:r>
              <a:rPr lang="en-GB" sz="1400"/>
              <a:t>Alternatively, Shippers / Suppliers could agree and insertion by ‘old’ Shipper?</a:t>
            </a:r>
          </a:p>
          <a:p>
            <a:endParaRPr lang="en-GB" sz="1600"/>
          </a:p>
          <a:p>
            <a:endParaRPr lang="en-GB" sz="1600"/>
          </a:p>
          <a:p>
            <a:pPr lvl="1"/>
            <a:endParaRPr lang="en-GB" sz="1600"/>
          </a:p>
          <a:p>
            <a:pPr lvl="1"/>
            <a:endParaRPr lang="en-GB" sz="1600"/>
          </a:p>
          <a:p>
            <a:pPr lvl="1"/>
            <a:endParaRPr lang="en-GB" sz="1600"/>
          </a:p>
          <a:p>
            <a:pPr lvl="1"/>
            <a:endParaRPr lang="en-GB" sz="1600"/>
          </a:p>
          <a:p>
            <a:pPr lvl="1"/>
            <a:endParaRPr lang="en-GB" sz="1600"/>
          </a:p>
          <a:p>
            <a:pPr marL="457200" lvl="1" indent="0">
              <a:buNone/>
            </a:pPr>
            <a:endParaRPr lang="en-GB" sz="1600"/>
          </a:p>
          <a:p>
            <a:pPr marL="457200" lvl="1" indent="0">
              <a:buNone/>
            </a:pPr>
            <a:endParaRPr lang="en-GB" sz="1600"/>
          </a:p>
          <a:p>
            <a:endParaRPr lang="en-GB" sz="1800">
              <a:solidFill>
                <a:schemeClr val="bg1">
                  <a:lumMod val="75000"/>
                </a:schemeClr>
              </a:solidFill>
            </a:endParaRPr>
          </a:p>
          <a:p>
            <a:endParaRPr lang="en-GB" sz="1800">
              <a:solidFill>
                <a:schemeClr val="bg1">
                  <a:lumMod val="75000"/>
                </a:schemeClr>
              </a:solidFill>
            </a:endParaRPr>
          </a:p>
          <a:p>
            <a:endParaRPr lang="en-GB" sz="1400">
              <a:solidFill>
                <a:schemeClr val="bg1">
                  <a:lumMod val="75000"/>
                </a:schemeClr>
              </a:solidFill>
            </a:endParaRPr>
          </a:p>
        </p:txBody>
      </p:sp>
    </p:spTree>
    <p:extLst>
      <p:ext uri="{BB962C8B-B14F-4D97-AF65-F5344CB8AC3E}">
        <p14:creationId xmlns:p14="http://schemas.microsoft.com/office/powerpoint/2010/main" val="19634947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9298F-0D19-4638-AAEF-F813387D777A}"/>
              </a:ext>
            </a:extLst>
          </p:cNvPr>
          <p:cNvSpPr>
            <a:spLocks noGrp="1"/>
          </p:cNvSpPr>
          <p:nvPr>
            <p:ph type="title"/>
          </p:nvPr>
        </p:nvSpPr>
        <p:spPr>
          <a:xfrm>
            <a:off x="457200" y="92720"/>
            <a:ext cx="8229600" cy="637580"/>
          </a:xfrm>
        </p:spPr>
        <p:txBody>
          <a:bodyPr/>
          <a:lstStyle/>
          <a:p>
            <a:r>
              <a:rPr lang="en-GB"/>
              <a:t>Further Considerations</a:t>
            </a:r>
          </a:p>
        </p:txBody>
      </p:sp>
      <p:sp>
        <p:nvSpPr>
          <p:cNvPr id="3" name="Content Placeholder 2">
            <a:extLst>
              <a:ext uri="{FF2B5EF4-FFF2-40B4-BE49-F238E27FC236}">
                <a16:creationId xmlns:a16="http://schemas.microsoft.com/office/drawing/2014/main" id="{8D4B0F8F-6890-46A7-9C95-4D5A2A655D2F}"/>
              </a:ext>
            </a:extLst>
          </p:cNvPr>
          <p:cNvSpPr>
            <a:spLocks noGrp="1"/>
          </p:cNvSpPr>
          <p:nvPr>
            <p:ph idx="1"/>
          </p:nvPr>
        </p:nvSpPr>
        <p:spPr/>
        <p:txBody>
          <a:bodyPr>
            <a:normAutofit/>
          </a:bodyPr>
          <a:lstStyle/>
          <a:p>
            <a:r>
              <a:rPr lang="en-GB" sz="1800"/>
              <a:t>Assessing Invoicing position</a:t>
            </a:r>
          </a:p>
          <a:p>
            <a:pPr lvl="1"/>
            <a:r>
              <a:rPr lang="en-GB" sz="1600"/>
              <a:t>Materiality is not expected to be large</a:t>
            </a:r>
          </a:p>
          <a:p>
            <a:pPr lvl="1"/>
            <a:r>
              <a:rPr lang="en-GB" sz="1600"/>
              <a:t>164 impacted Supply Meter Points, of which 162 are SSP (noting 9 confirmed Registration cancellations)</a:t>
            </a:r>
          </a:p>
          <a:p>
            <a:pPr lvl="1"/>
            <a:endParaRPr lang="en-GB" sz="1200"/>
          </a:p>
          <a:p>
            <a:endParaRPr lang="en-GB" sz="1600"/>
          </a:p>
          <a:p>
            <a:endParaRPr lang="en-GB" sz="1600"/>
          </a:p>
          <a:p>
            <a:pPr lvl="1"/>
            <a:endParaRPr lang="en-GB" sz="1600"/>
          </a:p>
          <a:p>
            <a:pPr lvl="1"/>
            <a:endParaRPr lang="en-GB" sz="1600"/>
          </a:p>
          <a:p>
            <a:pPr lvl="1"/>
            <a:endParaRPr lang="en-GB" sz="1600"/>
          </a:p>
          <a:p>
            <a:pPr lvl="1"/>
            <a:endParaRPr lang="en-GB" sz="1600"/>
          </a:p>
          <a:p>
            <a:pPr lvl="1"/>
            <a:endParaRPr lang="en-GB" sz="1600"/>
          </a:p>
          <a:p>
            <a:pPr marL="457200" lvl="1" indent="0">
              <a:buNone/>
            </a:pPr>
            <a:endParaRPr lang="en-GB" sz="1600"/>
          </a:p>
          <a:p>
            <a:pPr marL="457200" lvl="1" indent="0">
              <a:buNone/>
            </a:pPr>
            <a:endParaRPr lang="en-GB" sz="1600"/>
          </a:p>
          <a:p>
            <a:endParaRPr lang="en-GB" sz="1800">
              <a:solidFill>
                <a:schemeClr val="bg1">
                  <a:lumMod val="75000"/>
                </a:schemeClr>
              </a:solidFill>
            </a:endParaRPr>
          </a:p>
          <a:p>
            <a:endParaRPr lang="en-GB" sz="1800">
              <a:solidFill>
                <a:schemeClr val="bg1">
                  <a:lumMod val="75000"/>
                </a:schemeClr>
              </a:solidFill>
            </a:endParaRPr>
          </a:p>
          <a:p>
            <a:endParaRPr lang="en-GB" sz="1400">
              <a:solidFill>
                <a:schemeClr val="bg1">
                  <a:lumMod val="75000"/>
                </a:schemeClr>
              </a:solidFill>
            </a:endParaRPr>
          </a:p>
        </p:txBody>
      </p:sp>
    </p:spTree>
    <p:extLst>
      <p:ext uri="{BB962C8B-B14F-4D97-AF65-F5344CB8AC3E}">
        <p14:creationId xmlns:p14="http://schemas.microsoft.com/office/powerpoint/2010/main" val="26940428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1814170"/>
            <a:ext cx="7772400" cy="1799539"/>
          </a:xfrm>
        </p:spPr>
        <p:txBody>
          <a:bodyPr>
            <a:normAutofit/>
          </a:bodyPr>
          <a:lstStyle/>
          <a:p>
            <a:r>
              <a:rPr lang="en-GB" sz="2000"/>
              <a:t>Verbal Update presented by David Addison on the additional May 8th Bank Holiday </a:t>
            </a:r>
          </a:p>
        </p:txBody>
      </p:sp>
      <p:sp>
        <p:nvSpPr>
          <p:cNvPr id="2" name="Rectangle 1"/>
          <p:cNvSpPr/>
          <p:nvPr/>
        </p:nvSpPr>
        <p:spPr>
          <a:xfrm>
            <a:off x="3174666" y="2318807"/>
            <a:ext cx="2832660" cy="523220"/>
          </a:xfrm>
          <a:prstGeom prst="rect">
            <a:avLst/>
          </a:prstGeom>
        </p:spPr>
        <p:txBody>
          <a:bodyPr vert="horz" lIns="91440" tIns="45720" rIns="91440" bIns="45720" rtlCol="0" anchor="ctr">
            <a:norm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GB" sz="1800" b="1" i="0" u="none" strike="noStrike" kern="1200" cap="none" spc="0" normalizeH="0" baseline="0" noProof="0">
              <a:ln>
                <a:noFill/>
              </a:ln>
              <a:solidFill>
                <a:srgbClr val="3E5AA8"/>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47638715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1FE292-CD4F-49F5-927E-B85C8C296F4B}"/>
              </a:ext>
            </a:extLst>
          </p:cNvPr>
          <p:cNvSpPr>
            <a:spLocks noGrp="1"/>
          </p:cNvSpPr>
          <p:nvPr>
            <p:ph type="ctrTitle"/>
          </p:nvPr>
        </p:nvSpPr>
        <p:spPr/>
        <p:txBody>
          <a:bodyPr/>
          <a:lstStyle/>
          <a:p>
            <a:r>
              <a:rPr lang="en-GB"/>
              <a:t>Project 1Stop Part 2 – December Update</a:t>
            </a:r>
          </a:p>
        </p:txBody>
      </p:sp>
      <p:sp>
        <p:nvSpPr>
          <p:cNvPr id="5" name="Subtitle 4">
            <a:extLst>
              <a:ext uri="{FF2B5EF4-FFF2-40B4-BE49-F238E27FC236}">
                <a16:creationId xmlns:a16="http://schemas.microsoft.com/office/drawing/2014/main" id="{F2593A0D-9414-4F66-A28B-C8A2F59EF164}"/>
              </a:ext>
            </a:extLst>
          </p:cNvPr>
          <p:cNvSpPr>
            <a:spLocks noGrp="1"/>
          </p:cNvSpPr>
          <p:nvPr>
            <p:ph type="subTitle" idx="1"/>
          </p:nvPr>
        </p:nvSpPr>
        <p:spPr/>
        <p:txBody>
          <a:bodyPr/>
          <a:lstStyle/>
          <a:p>
            <a:r>
              <a:rPr lang="en-GB"/>
              <a:t>Megan Troth</a:t>
            </a:r>
          </a:p>
        </p:txBody>
      </p:sp>
    </p:spTree>
    <p:extLst>
      <p:ext uri="{BB962C8B-B14F-4D97-AF65-F5344CB8AC3E}">
        <p14:creationId xmlns:p14="http://schemas.microsoft.com/office/powerpoint/2010/main" val="121013969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CCDB9-48AC-4A27-A083-CEF2E79873E9}"/>
              </a:ext>
            </a:extLst>
          </p:cNvPr>
          <p:cNvSpPr>
            <a:spLocks noGrp="1"/>
          </p:cNvSpPr>
          <p:nvPr>
            <p:ph type="title"/>
          </p:nvPr>
        </p:nvSpPr>
        <p:spPr/>
        <p:txBody>
          <a:bodyPr/>
          <a:lstStyle/>
          <a:p>
            <a:r>
              <a:rPr lang="en-GB"/>
              <a:t>Background</a:t>
            </a:r>
          </a:p>
        </p:txBody>
      </p:sp>
      <p:sp>
        <p:nvSpPr>
          <p:cNvPr id="3" name="Content Placeholder 2">
            <a:extLst>
              <a:ext uri="{FF2B5EF4-FFF2-40B4-BE49-F238E27FC236}">
                <a16:creationId xmlns:a16="http://schemas.microsoft.com/office/drawing/2014/main" id="{BBB0E92B-219F-44CD-B18A-F4CCCA907F57}"/>
              </a:ext>
            </a:extLst>
          </p:cNvPr>
          <p:cNvSpPr>
            <a:spLocks noGrp="1"/>
          </p:cNvSpPr>
          <p:nvPr>
            <p:ph idx="1"/>
          </p:nvPr>
        </p:nvSpPr>
        <p:spPr/>
        <p:txBody>
          <a:bodyPr>
            <a:normAutofit fontScale="92500"/>
          </a:bodyPr>
          <a:lstStyle/>
          <a:p>
            <a:r>
              <a:rPr lang="en-US" sz="1800"/>
              <a:t>The new iteration of the Xoserve website was developed in November 2018. </a:t>
            </a:r>
            <a:br>
              <a:rPr lang="en-US" sz="1800"/>
            </a:br>
            <a:endParaRPr lang="en-US" sz="1800"/>
          </a:p>
          <a:p>
            <a:r>
              <a:rPr lang="en-US" sz="1800"/>
              <a:t>Since this implementation, based on customer feedback, we have been looking to identify various ways in which we can improve the change pages and the overall customer journey, particularly in relation to change (both DSC and Investment). </a:t>
            </a:r>
            <a:br>
              <a:rPr lang="en-US" sz="1800"/>
            </a:br>
            <a:endParaRPr lang="en-US" sz="1800"/>
          </a:p>
          <a:p>
            <a:r>
              <a:rPr lang="en-US" sz="1800"/>
              <a:t>Project 1Stop was created in order to completely understand of our customer’s needs, alleviate their pain points, and to create an overall more positive experience when navigating through Xoserve change information. </a:t>
            </a:r>
          </a:p>
          <a:p>
            <a:endParaRPr lang="en-US" sz="1800"/>
          </a:p>
          <a:p>
            <a:r>
              <a:rPr lang="en-US" sz="1800"/>
              <a:t>Part 1 of this iteration was delivered at the start of this year, and we have been working through customer driven user stories to deliver Part 2 of this Project</a:t>
            </a:r>
            <a:endParaRPr lang="en-GB" sz="1800"/>
          </a:p>
        </p:txBody>
      </p:sp>
    </p:spTree>
    <p:extLst>
      <p:ext uri="{BB962C8B-B14F-4D97-AF65-F5344CB8AC3E}">
        <p14:creationId xmlns:p14="http://schemas.microsoft.com/office/powerpoint/2010/main" val="3176314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BAA33-B5A9-477B-AD1A-BDE97B055032}"/>
              </a:ext>
            </a:extLst>
          </p:cNvPr>
          <p:cNvSpPr>
            <a:spLocks noGrp="1"/>
          </p:cNvSpPr>
          <p:nvPr>
            <p:ph type="title"/>
          </p:nvPr>
        </p:nvSpPr>
        <p:spPr/>
        <p:txBody>
          <a:bodyPr/>
          <a:lstStyle/>
          <a:p>
            <a:r>
              <a:rPr lang="en-GB"/>
              <a:t>What has been delivered to date?</a:t>
            </a:r>
          </a:p>
        </p:txBody>
      </p:sp>
      <p:sp>
        <p:nvSpPr>
          <p:cNvPr id="3" name="Content Placeholder 2">
            <a:extLst>
              <a:ext uri="{FF2B5EF4-FFF2-40B4-BE49-F238E27FC236}">
                <a16:creationId xmlns:a16="http://schemas.microsoft.com/office/drawing/2014/main" id="{5B810925-5FC8-4BB1-9FF5-0DEDBD9DBFBB}"/>
              </a:ext>
            </a:extLst>
          </p:cNvPr>
          <p:cNvSpPr>
            <a:spLocks noGrp="1"/>
          </p:cNvSpPr>
          <p:nvPr>
            <p:ph idx="1"/>
          </p:nvPr>
        </p:nvSpPr>
        <p:spPr/>
        <p:txBody>
          <a:bodyPr>
            <a:normAutofit/>
          </a:bodyPr>
          <a:lstStyle/>
          <a:p>
            <a:pPr marL="0" indent="0">
              <a:buNone/>
            </a:pPr>
            <a:r>
              <a:rPr lang="en-GB" sz="1650"/>
              <a:t>For part 1 of Project 1Stop, three User Stories were initially prioritised and delivered which included:</a:t>
            </a:r>
            <a:br>
              <a:rPr lang="en-GB" sz="1650"/>
            </a:br>
            <a:endParaRPr lang="en-GB" sz="1650"/>
          </a:p>
          <a:p>
            <a:r>
              <a:rPr lang="en-GB" sz="1650"/>
              <a:t>Consistent UKL Release Information across the website</a:t>
            </a:r>
            <a:br>
              <a:rPr lang="en-GB" sz="1650"/>
            </a:br>
            <a:endParaRPr lang="en-GB" sz="1650"/>
          </a:p>
          <a:p>
            <a:r>
              <a:rPr lang="en-US" sz="1650"/>
              <a:t>An up to date and accurate change register that is simple and easy to use </a:t>
            </a:r>
            <a:br>
              <a:rPr lang="en-US" sz="1650"/>
            </a:br>
            <a:endParaRPr lang="en-US" sz="1650"/>
          </a:p>
          <a:p>
            <a:r>
              <a:rPr lang="en-US" sz="1650"/>
              <a:t>Overhaul of the Change Proposal webpages with a breakdown of individual change documentation</a:t>
            </a:r>
            <a:endParaRPr lang="en-GB" sz="1650"/>
          </a:p>
        </p:txBody>
      </p:sp>
    </p:spTree>
    <p:extLst>
      <p:ext uri="{BB962C8B-B14F-4D97-AF65-F5344CB8AC3E}">
        <p14:creationId xmlns:p14="http://schemas.microsoft.com/office/powerpoint/2010/main" val="279541776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E3BEA-7310-40F3-B266-FFD900F1121E}"/>
              </a:ext>
            </a:extLst>
          </p:cNvPr>
          <p:cNvSpPr>
            <a:spLocks noGrp="1"/>
          </p:cNvSpPr>
          <p:nvPr>
            <p:ph type="title"/>
          </p:nvPr>
        </p:nvSpPr>
        <p:spPr/>
        <p:txBody>
          <a:bodyPr/>
          <a:lstStyle/>
          <a:p>
            <a:r>
              <a:rPr lang="en-GB"/>
              <a:t>Project 1Stop part 2</a:t>
            </a:r>
          </a:p>
        </p:txBody>
      </p:sp>
      <p:sp>
        <p:nvSpPr>
          <p:cNvPr id="4" name="Content Placeholder 2">
            <a:extLst>
              <a:ext uri="{FF2B5EF4-FFF2-40B4-BE49-F238E27FC236}">
                <a16:creationId xmlns:a16="http://schemas.microsoft.com/office/drawing/2014/main" id="{82566C7A-57FB-4282-BB7E-C58A9A0B9583}"/>
              </a:ext>
            </a:extLst>
          </p:cNvPr>
          <p:cNvSpPr txBox="1">
            <a:spLocks/>
          </p:cNvSpPr>
          <p:nvPr/>
        </p:nvSpPr>
        <p:spPr>
          <a:xfrm>
            <a:off x="457200" y="1059582"/>
            <a:ext cx="8229600" cy="3672408"/>
          </a:xfrm>
          <a:prstGeom prst="rect">
            <a:avLst/>
          </a:prstGeom>
        </p:spPr>
        <p:txBody>
          <a:bodyPr vert="horz" lIns="68580" tIns="34290" rIns="68580" bIns="34290" rtlCol="0">
            <a:normAutofit/>
          </a:bodyPr>
          <a:lstStyle>
            <a:lvl1pPr marL="457189" indent="-457189" algn="l" defTabSz="1219170" rtl="0" eaLnBrk="1" latinLnBrk="0" hangingPunct="1">
              <a:spcBef>
                <a:spcPct val="20000"/>
              </a:spcBef>
              <a:buFont typeface="Arial" panose="020B0604020202020204" pitchFamily="34" charset="0"/>
              <a:buChar char="•"/>
              <a:defRPr sz="3467" kern="1200">
                <a:solidFill>
                  <a:schemeClr val="tx1"/>
                </a:solidFill>
                <a:latin typeface="Arial" panose="020B0604020202020204" pitchFamily="34" charset="0"/>
                <a:ea typeface="+mn-ea"/>
                <a:cs typeface="Arial" panose="020B0604020202020204" pitchFamily="34" charset="0"/>
              </a:defRPr>
            </a:lvl1pPr>
            <a:lvl2pPr marL="990575" indent="-380990" algn="l" defTabSz="1219170" rtl="0" eaLnBrk="1" latinLnBrk="0" hangingPunct="1">
              <a:spcBef>
                <a:spcPct val="200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523962" indent="-304792" algn="l" defTabSz="1219170" rtl="0" eaLnBrk="1" latinLnBrk="0" hangingPunct="1">
              <a:spcBef>
                <a:spcPct val="20000"/>
              </a:spcBef>
              <a:buFont typeface="Arial" panose="020B0604020202020204" pitchFamily="34" charset="0"/>
              <a:buChar char="•"/>
              <a:defRPr sz="2933" kern="1200">
                <a:solidFill>
                  <a:schemeClr val="tx1"/>
                </a:solidFill>
                <a:latin typeface="Arial" panose="020B0604020202020204" pitchFamily="34" charset="0"/>
                <a:ea typeface="+mn-ea"/>
                <a:cs typeface="Arial" panose="020B0604020202020204" pitchFamily="34" charset="0"/>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Arial" panose="020B0604020202020204" pitchFamily="34" charset="0"/>
                <a:ea typeface="+mn-ea"/>
                <a:cs typeface="Arial" panose="020B0604020202020204" pitchFamily="34" charset="0"/>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indent="0" defTabSz="914378">
              <a:buNone/>
            </a:pPr>
            <a:r>
              <a:rPr lang="en-GB" sz="1650">
                <a:solidFill>
                  <a:prstClr val="black"/>
                </a:solidFill>
              </a:rPr>
              <a:t>We have now aimed to deliver the remaining user stories for the final iteration of this project (full details on the following slides):</a:t>
            </a:r>
            <a:br>
              <a:rPr lang="en-GB" sz="1650">
                <a:solidFill>
                  <a:prstClr val="black"/>
                </a:solidFill>
              </a:rPr>
            </a:br>
            <a:endParaRPr lang="en-GB" sz="1650">
              <a:solidFill>
                <a:prstClr val="black"/>
              </a:solidFill>
            </a:endParaRPr>
          </a:p>
          <a:p>
            <a:pPr marL="342892" indent="-342892" defTabSz="914378"/>
            <a:r>
              <a:rPr lang="en-GB" sz="1650">
                <a:solidFill>
                  <a:prstClr val="black"/>
                </a:solidFill>
              </a:rPr>
              <a:t>As a new customer working on DSC and Investment change, I would like to be given an overview of the change process in order to give me a further understanding of how change works in Xoserve</a:t>
            </a:r>
            <a:br>
              <a:rPr lang="en-GB" sz="1650">
                <a:solidFill>
                  <a:prstClr val="black"/>
                </a:solidFill>
              </a:rPr>
            </a:br>
            <a:endParaRPr lang="en-GB" sz="1650">
              <a:solidFill>
                <a:prstClr val="black"/>
              </a:solidFill>
            </a:endParaRPr>
          </a:p>
          <a:p>
            <a:pPr marL="342892" indent="-342892" defTabSz="914378"/>
            <a:r>
              <a:rPr lang="en-GB" sz="1650">
                <a:solidFill>
                  <a:prstClr val="black"/>
                </a:solidFill>
              </a:rPr>
              <a:t>As a customer I want to be able to provide and update industry responses before final submission so that I can ensure I seek opinion from impacted teams within my organisation and give a single rounded response</a:t>
            </a:r>
          </a:p>
        </p:txBody>
      </p:sp>
    </p:spTree>
    <p:extLst>
      <p:ext uri="{BB962C8B-B14F-4D97-AF65-F5344CB8AC3E}">
        <p14:creationId xmlns:p14="http://schemas.microsoft.com/office/powerpoint/2010/main" val="1517234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6F0ABA-0709-4BA4-83D5-0CA40ABAEBC5}"/>
              </a:ext>
            </a:extLst>
          </p:cNvPr>
          <p:cNvSpPr>
            <a:spLocks noGrp="1"/>
          </p:cNvSpPr>
          <p:nvPr>
            <p:ph type="title"/>
          </p:nvPr>
        </p:nvSpPr>
        <p:spPr>
          <a:xfrm>
            <a:off x="457200" y="123478"/>
            <a:ext cx="8229600" cy="434083"/>
          </a:xfrm>
        </p:spPr>
        <p:txBody>
          <a:bodyPr>
            <a:normAutofit fontScale="90000"/>
          </a:bodyPr>
          <a:lstStyle/>
          <a:p>
            <a:r>
              <a:rPr lang="en-GB" sz="2000">
                <a:latin typeface="Arial"/>
                <a:cs typeface="Arial"/>
              </a:rPr>
              <a:t>Change Pipeline </a:t>
            </a:r>
            <a:br>
              <a:rPr lang="en-GB" sz="2000">
                <a:latin typeface="Arial"/>
                <a:cs typeface="Arial"/>
              </a:rPr>
            </a:br>
            <a:r>
              <a:rPr lang="en-GB" sz="2000">
                <a:latin typeface="Arial"/>
                <a:cs typeface="Arial"/>
              </a:rPr>
              <a:t>March 2023 – June 2023</a:t>
            </a:r>
            <a:endParaRPr lang="en-GB" sz="2000"/>
          </a:p>
        </p:txBody>
      </p:sp>
      <p:graphicFrame>
        <p:nvGraphicFramePr>
          <p:cNvPr id="8" name="Table 8">
            <a:extLst>
              <a:ext uri="{FF2B5EF4-FFF2-40B4-BE49-F238E27FC236}">
                <a16:creationId xmlns:a16="http://schemas.microsoft.com/office/drawing/2014/main" id="{8C46C2EE-3DF3-DBC1-A6D5-D53AF4791702}"/>
              </a:ext>
            </a:extLst>
          </p:cNvPr>
          <p:cNvGraphicFramePr>
            <a:graphicFrameLocks noGrp="1"/>
          </p:cNvGraphicFramePr>
          <p:nvPr/>
        </p:nvGraphicFramePr>
        <p:xfrm>
          <a:off x="107504" y="627534"/>
          <a:ext cx="8928993" cy="2951429"/>
        </p:xfrm>
        <a:graphic>
          <a:graphicData uri="http://schemas.openxmlformats.org/drawingml/2006/table">
            <a:tbl>
              <a:tblPr firstRow="1" bandRow="1">
                <a:tableStyleId>{5C22544A-7EE6-4342-B048-85BDC9FD1C3A}</a:tableStyleId>
              </a:tblPr>
              <a:tblGrid>
                <a:gridCol w="468448">
                  <a:extLst>
                    <a:ext uri="{9D8B030D-6E8A-4147-A177-3AD203B41FA5}">
                      <a16:colId xmlns:a16="http://schemas.microsoft.com/office/drawing/2014/main" val="186566423"/>
                    </a:ext>
                  </a:extLst>
                </a:gridCol>
                <a:gridCol w="2476481">
                  <a:extLst>
                    <a:ext uri="{9D8B030D-6E8A-4147-A177-3AD203B41FA5}">
                      <a16:colId xmlns:a16="http://schemas.microsoft.com/office/drawing/2014/main" val="1927111934"/>
                    </a:ext>
                  </a:extLst>
                </a:gridCol>
                <a:gridCol w="761994">
                  <a:extLst>
                    <a:ext uri="{9D8B030D-6E8A-4147-A177-3AD203B41FA5}">
                      <a16:colId xmlns:a16="http://schemas.microsoft.com/office/drawing/2014/main" val="1986943791"/>
                    </a:ext>
                  </a:extLst>
                </a:gridCol>
                <a:gridCol w="761994">
                  <a:extLst>
                    <a:ext uri="{9D8B030D-6E8A-4147-A177-3AD203B41FA5}">
                      <a16:colId xmlns:a16="http://schemas.microsoft.com/office/drawing/2014/main" val="2201688494"/>
                    </a:ext>
                  </a:extLst>
                </a:gridCol>
                <a:gridCol w="739142">
                  <a:extLst>
                    <a:ext uri="{9D8B030D-6E8A-4147-A177-3AD203B41FA5}">
                      <a16:colId xmlns:a16="http://schemas.microsoft.com/office/drawing/2014/main" val="2703510560"/>
                    </a:ext>
                  </a:extLst>
                </a:gridCol>
                <a:gridCol w="739142">
                  <a:extLst>
                    <a:ext uri="{9D8B030D-6E8A-4147-A177-3AD203B41FA5}">
                      <a16:colId xmlns:a16="http://schemas.microsoft.com/office/drawing/2014/main" val="1331005079"/>
                    </a:ext>
                  </a:extLst>
                </a:gridCol>
                <a:gridCol w="1135920">
                  <a:extLst>
                    <a:ext uri="{9D8B030D-6E8A-4147-A177-3AD203B41FA5}">
                      <a16:colId xmlns:a16="http://schemas.microsoft.com/office/drawing/2014/main" val="2490762818"/>
                    </a:ext>
                  </a:extLst>
                </a:gridCol>
                <a:gridCol w="922936">
                  <a:extLst>
                    <a:ext uri="{9D8B030D-6E8A-4147-A177-3AD203B41FA5}">
                      <a16:colId xmlns:a16="http://schemas.microsoft.com/office/drawing/2014/main" val="3781804961"/>
                    </a:ext>
                  </a:extLst>
                </a:gridCol>
                <a:gridCol w="922936">
                  <a:extLst>
                    <a:ext uri="{9D8B030D-6E8A-4147-A177-3AD203B41FA5}">
                      <a16:colId xmlns:a16="http://schemas.microsoft.com/office/drawing/2014/main" val="1069945648"/>
                    </a:ext>
                  </a:extLst>
                </a:gridCol>
              </a:tblGrid>
              <a:tr h="563344">
                <a:tc>
                  <a:txBody>
                    <a:bodyPr/>
                    <a:lstStyle/>
                    <a:p>
                      <a:r>
                        <a:rPr lang="en-GB" sz="900"/>
                        <a:t>XRN</a:t>
                      </a:r>
                    </a:p>
                  </a:txBody>
                  <a:tcPr anchor="ctr"/>
                </a:tc>
                <a:tc>
                  <a:txBody>
                    <a:bodyPr/>
                    <a:lstStyle/>
                    <a:p>
                      <a:r>
                        <a:rPr lang="en-GB" sz="900"/>
                        <a:t>Change Title</a:t>
                      </a:r>
                    </a:p>
                  </a:txBody>
                  <a:tcPr anchor="ctr"/>
                </a:tc>
                <a:tc>
                  <a:txBody>
                    <a:bodyPr/>
                    <a:lstStyle/>
                    <a:p>
                      <a:r>
                        <a:rPr lang="en-GB" sz="900"/>
                        <a:t>Proposer</a:t>
                      </a:r>
                    </a:p>
                  </a:txBody>
                  <a:tcPr anchor="ctr"/>
                </a:tc>
                <a:tc>
                  <a:txBody>
                    <a:bodyPr/>
                    <a:lstStyle/>
                    <a:p>
                      <a:r>
                        <a:rPr lang="en-GB" sz="900"/>
                        <a:t>Benefit / Impact</a:t>
                      </a:r>
                    </a:p>
                  </a:txBody>
                  <a:tcPr anchor="ctr"/>
                </a:tc>
                <a:tc>
                  <a:txBody>
                    <a:bodyPr/>
                    <a:lstStyle/>
                    <a:p>
                      <a:r>
                        <a:rPr lang="en-GB" sz="900"/>
                        <a:t>Funding </a:t>
                      </a:r>
                    </a:p>
                  </a:txBody>
                  <a:tcPr anchor="ctr"/>
                </a:tc>
                <a:tc>
                  <a:txBody>
                    <a:bodyPr/>
                    <a:lstStyle/>
                    <a:p>
                      <a:r>
                        <a:rPr lang="en-GB" sz="900"/>
                        <a:t>HLSO</a:t>
                      </a:r>
                    </a:p>
                    <a:p>
                      <a:r>
                        <a:rPr lang="en-GB" sz="900"/>
                        <a:t>Max Cost</a:t>
                      </a:r>
                    </a:p>
                  </a:txBody>
                  <a:tcPr anchor="ctr"/>
                </a:tc>
                <a:tc>
                  <a:txBody>
                    <a:bodyPr/>
                    <a:lstStyle/>
                    <a:p>
                      <a:r>
                        <a:rPr lang="en-GB" sz="900"/>
                        <a:t>Target Implementation   Date</a:t>
                      </a:r>
                    </a:p>
                  </a:txBody>
                  <a:tcPr anchor="ctr"/>
                </a:tc>
                <a:tc>
                  <a:txBody>
                    <a:bodyPr/>
                    <a:lstStyle/>
                    <a:p>
                      <a:r>
                        <a:rPr lang="en-GB" sz="900"/>
                        <a:t>Release Type</a:t>
                      </a:r>
                    </a:p>
                  </a:txBody>
                  <a:tcPr anchor="ctr"/>
                </a:tc>
                <a:tc>
                  <a:txBody>
                    <a:bodyPr/>
                    <a:lstStyle/>
                    <a:p>
                      <a:r>
                        <a:rPr lang="en-GB" sz="900"/>
                        <a:t>Firm / Indicative</a:t>
                      </a:r>
                    </a:p>
                  </a:txBody>
                  <a:tcPr anchor="ctr"/>
                </a:tc>
                <a:extLst>
                  <a:ext uri="{0D108BD9-81ED-4DB2-BD59-A6C34878D82A}">
                    <a16:rowId xmlns:a16="http://schemas.microsoft.com/office/drawing/2014/main" val="270239555"/>
                  </a:ext>
                </a:extLst>
              </a:tr>
              <a:tr h="370725">
                <a:tc>
                  <a:txBody>
                    <a:bodyPr/>
                    <a:lstStyle/>
                    <a:p>
                      <a:r>
                        <a:rPr lang="en-GB" sz="800" b="1">
                          <a:hlinkClick r:id="rId3"/>
                        </a:rPr>
                        <a:t>5379</a:t>
                      </a:r>
                      <a:endParaRPr lang="en-GB" sz="800" b="1"/>
                    </a:p>
                  </a:txBody>
                  <a:tcPr anchor="ctr">
                    <a:solidFill>
                      <a:schemeClr val="accent1">
                        <a:lumMod val="20000"/>
                        <a:lumOff val="80000"/>
                      </a:schemeClr>
                    </a:solidFill>
                  </a:tcPr>
                </a:tc>
                <a:tc>
                  <a:txBody>
                    <a:bodyPr/>
                    <a:lstStyle/>
                    <a:p>
                      <a:r>
                        <a:rPr lang="en-GB" sz="700" b="1"/>
                        <a:t>Class 1 Read Service Procurement Exercise - MOD0710 (DM Sampling)</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£150k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763012861"/>
                  </a:ext>
                </a:extLst>
              </a:tr>
              <a:tr h="262880">
                <a:tc>
                  <a:txBody>
                    <a:bodyPr/>
                    <a:lstStyle/>
                    <a:p>
                      <a:r>
                        <a:rPr lang="en-GB" sz="800" b="1">
                          <a:hlinkClick r:id="rId4"/>
                        </a:rPr>
                        <a:t>5143</a:t>
                      </a:r>
                      <a:endParaRPr lang="en-GB" sz="800" b="1"/>
                    </a:p>
                  </a:txBody>
                  <a:tcPr anchor="ctr">
                    <a:solidFill>
                      <a:schemeClr val="accent1">
                        <a:lumMod val="20000"/>
                        <a:lumOff val="80000"/>
                      </a:schemeClr>
                    </a:solidFill>
                  </a:tcPr>
                </a:tc>
                <a:tc>
                  <a:txBody>
                    <a:bodyPr/>
                    <a:lstStyle/>
                    <a:p>
                      <a:r>
                        <a:rPr lang="en-GB" sz="700" b="1"/>
                        <a:t>Transfer of NDM sampling obligations from Cadent, WWU, and NGN to the CDSP</a:t>
                      </a:r>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pPr lvl="0">
                        <a:buNone/>
                      </a:pPr>
                      <a:r>
                        <a:rPr lang="en-GB" sz="700" b="1"/>
                        <a:t>WWU, Cadent, NGN only</a:t>
                      </a:r>
                    </a:p>
                  </a:txBody>
                  <a:tcPr anchor="ctr">
                    <a:solidFill>
                      <a:schemeClr val="accent1">
                        <a:lumMod val="20000"/>
                        <a:lumOff val="80000"/>
                      </a:schemeClr>
                    </a:solidFill>
                  </a:tcPr>
                </a:tc>
                <a:tc>
                  <a:txBody>
                    <a:bodyPr/>
                    <a:lstStyle/>
                    <a:p>
                      <a:r>
                        <a:rPr lang="en-GB" sz="700" b="1"/>
                        <a:t>£75k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 </a:t>
                      </a:r>
                    </a:p>
                  </a:txBody>
                  <a:tcPr anchor="ctr">
                    <a:solidFill>
                      <a:schemeClr val="accent1">
                        <a:lumMod val="20000"/>
                        <a:lumOff val="80000"/>
                      </a:schemeClr>
                    </a:solidFill>
                  </a:tcPr>
                </a:tc>
                <a:extLst>
                  <a:ext uri="{0D108BD9-81ED-4DB2-BD59-A6C34878D82A}">
                    <a16:rowId xmlns:a16="http://schemas.microsoft.com/office/drawing/2014/main" val="2635867440"/>
                  </a:ext>
                </a:extLst>
              </a:tr>
              <a:tr h="406896">
                <a:tc>
                  <a:txBody>
                    <a:bodyPr/>
                    <a:lstStyle/>
                    <a:p>
                      <a:r>
                        <a:rPr lang="en-GB" sz="800" b="1">
                          <a:hlinkClick r:id="rId5"/>
                        </a:rPr>
                        <a:t>5472</a:t>
                      </a:r>
                      <a:endParaRPr lang="en-GB" sz="800" b="1"/>
                    </a:p>
                  </a:txBody>
                  <a:tcPr anchor="ctr">
                    <a:solidFill>
                      <a:schemeClr val="accent1">
                        <a:lumMod val="20000"/>
                        <a:lumOff val="80000"/>
                      </a:schemeClr>
                    </a:solidFill>
                  </a:tcPr>
                </a:tc>
                <a:tc>
                  <a:txBody>
                    <a:bodyPr/>
                    <a:lstStyle/>
                    <a:p>
                      <a:r>
                        <a:rPr lang="en-GB" sz="700" b="1"/>
                        <a:t>Creation of a UK Link API to consume daily weather data for Demand Estimation</a:t>
                      </a:r>
                    </a:p>
                  </a:txBody>
                  <a:tcPr anchor="ctr">
                    <a:solidFill>
                      <a:schemeClr val="accent1">
                        <a:lumMod val="20000"/>
                        <a:lumOff val="80000"/>
                      </a:schemeClr>
                    </a:solidFill>
                  </a:tcPr>
                </a:tc>
                <a:tc>
                  <a:txBody>
                    <a:bodyPr/>
                    <a:lstStyle/>
                    <a:p>
                      <a:r>
                        <a:rPr lang="en-GB" sz="700" b="1"/>
                        <a:t>CDSP</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£75k</a:t>
                      </a:r>
                    </a:p>
                  </a:txBody>
                  <a:tcPr anchor="ctr">
                    <a:solidFill>
                      <a:schemeClr val="accent1">
                        <a:lumMod val="20000"/>
                        <a:lumOff val="80000"/>
                      </a:schemeClr>
                    </a:solidFill>
                  </a:tcPr>
                </a:tc>
                <a:tc>
                  <a:txBody>
                    <a:bodyPr/>
                    <a:lstStyle/>
                    <a:p>
                      <a:r>
                        <a:rPr lang="en-GB" sz="700" b="1"/>
                        <a:t>March 23</a:t>
                      </a:r>
                    </a:p>
                  </a:txBody>
                  <a:tcPr anchor="ctr">
                    <a:solidFill>
                      <a:schemeClr val="accent1">
                        <a:lumMod val="20000"/>
                        <a:lumOff val="80000"/>
                      </a:schemeClr>
                    </a:solidFill>
                  </a:tcPr>
                </a:tc>
                <a:tc>
                  <a:txBody>
                    <a:bodyPr/>
                    <a:lstStyle/>
                    <a:p>
                      <a:r>
                        <a:rPr lang="en-GB" sz="700" b="1"/>
                        <a:t>AdHoc</a:t>
                      </a:r>
                    </a:p>
                  </a:txBody>
                  <a:tcPr anchor="ctr">
                    <a:solidFill>
                      <a:schemeClr val="accent1">
                        <a:lumMod val="20000"/>
                        <a:lumOff val="80000"/>
                      </a:schemeClr>
                    </a:solidFill>
                  </a:tcPr>
                </a:tc>
                <a:tc>
                  <a:txBody>
                    <a:bodyPr/>
                    <a:lstStyle/>
                    <a:p>
                      <a:r>
                        <a:rPr lang="en-GB" sz="700" b="1"/>
                        <a:t>Firm</a:t>
                      </a:r>
                    </a:p>
                  </a:txBody>
                  <a:tcPr anchor="ctr">
                    <a:solidFill>
                      <a:schemeClr val="accent1">
                        <a:lumMod val="20000"/>
                        <a:lumOff val="80000"/>
                      </a:schemeClr>
                    </a:solidFill>
                  </a:tcPr>
                </a:tc>
                <a:extLst>
                  <a:ext uri="{0D108BD9-81ED-4DB2-BD59-A6C34878D82A}">
                    <a16:rowId xmlns:a16="http://schemas.microsoft.com/office/drawing/2014/main" val="1621005514"/>
                  </a:ext>
                </a:extLst>
              </a:tr>
              <a:tr h="360040">
                <a:tc>
                  <a:txBody>
                    <a:bodyPr/>
                    <a:lstStyle/>
                    <a:p>
                      <a:r>
                        <a:rPr lang="en-GB" sz="800" b="1">
                          <a:hlinkClick r:id="rId6"/>
                        </a:rPr>
                        <a:t>5091</a:t>
                      </a:r>
                      <a:endParaRPr lang="en-GB" sz="800" b="1"/>
                    </a:p>
                  </a:txBody>
                  <a:tcPr anchor="ctr">
                    <a:solidFill>
                      <a:schemeClr val="accent1">
                        <a:lumMod val="20000"/>
                        <a:lumOff val="80000"/>
                      </a:schemeClr>
                    </a:solidFill>
                  </a:tcPr>
                </a:tc>
                <a:tc>
                  <a:txBody>
                    <a:bodyPr/>
                    <a:lstStyle/>
                    <a:p>
                      <a:r>
                        <a:rPr lang="en-GB" sz="700" b="1"/>
                        <a:t>Deferral of creation of Class change reads at transfer of ownership </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£200k</a:t>
                      </a:r>
                    </a:p>
                  </a:txBody>
                  <a:tcPr anchor="ctr">
                    <a:solidFill>
                      <a:schemeClr val="accent1">
                        <a:lumMod val="20000"/>
                        <a:lumOff val="80000"/>
                      </a:schemeClr>
                    </a:solidFill>
                  </a:tcPr>
                </a:tc>
                <a:tc>
                  <a:txBody>
                    <a:bodyPr/>
                    <a:lstStyle/>
                    <a:p>
                      <a:r>
                        <a:rPr lang="en-GB" sz="700" b="1"/>
                        <a:t>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1364636698"/>
                  </a:ext>
                </a:extLst>
              </a:tr>
              <a:tr h="432048">
                <a:tc>
                  <a:txBody>
                    <a:bodyPr/>
                    <a:lstStyle/>
                    <a:p>
                      <a:r>
                        <a:rPr lang="en-GB" sz="800" b="1">
                          <a:hlinkClick r:id="rId7"/>
                        </a:rPr>
                        <a:t>5186</a:t>
                      </a:r>
                      <a:endParaRPr lang="en-GB" sz="800" b="1"/>
                    </a:p>
                  </a:txBody>
                  <a:tcPr anchor="ctr">
                    <a:solidFill>
                      <a:schemeClr val="accent1">
                        <a:lumMod val="20000"/>
                        <a:lumOff val="80000"/>
                      </a:schemeClr>
                    </a:solidFill>
                  </a:tcPr>
                </a:tc>
                <a:tc>
                  <a:txBody>
                    <a:bodyPr/>
                    <a:lstStyle/>
                    <a:p>
                      <a:r>
                        <a:rPr lang="en-GB" sz="700" b="1"/>
                        <a:t>MOD0701 - Aligning Capacity booking under the UNC and arrangements set out in relevant NEXAs</a:t>
                      </a:r>
                    </a:p>
                  </a:txBody>
                  <a:tcPr anchor="ctr">
                    <a:solidFill>
                      <a:schemeClr val="accent1">
                        <a:lumMod val="20000"/>
                        <a:lumOff val="80000"/>
                      </a:schemeClr>
                    </a:solidFill>
                  </a:tcPr>
                </a:tc>
                <a:tc>
                  <a:txBody>
                    <a:bodyPr/>
                    <a:lstStyle/>
                    <a:p>
                      <a:r>
                        <a:rPr lang="en-GB" sz="700" b="1"/>
                        <a:t>NGN</a:t>
                      </a:r>
                    </a:p>
                  </a:txBody>
                  <a:tcPr anchor="ctr">
                    <a:solidFill>
                      <a:schemeClr val="accent1">
                        <a:lumMod val="20000"/>
                        <a:lumOff val="80000"/>
                      </a:schemeClr>
                    </a:solidFill>
                  </a:tcPr>
                </a:tc>
                <a:tc>
                  <a:txBody>
                    <a:bodyPr/>
                    <a:lstStyle/>
                    <a:p>
                      <a:r>
                        <a:rPr lang="en-GB" sz="700" b="1"/>
                        <a:t>Shipper </a:t>
                      </a:r>
                    </a:p>
                    <a:p>
                      <a:r>
                        <a:rPr lang="en-GB" sz="700" b="1"/>
                        <a:t>DN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£200k</a:t>
                      </a:r>
                    </a:p>
                  </a:txBody>
                  <a:tcPr anchor="ctr">
                    <a:solidFill>
                      <a:schemeClr val="accent1">
                        <a:lumMod val="20000"/>
                        <a:lumOff val="80000"/>
                      </a:schemeClr>
                    </a:solidFill>
                  </a:tcPr>
                </a:tc>
                <a:tc>
                  <a:txBody>
                    <a:bodyPr/>
                    <a:lstStyle/>
                    <a:p>
                      <a:r>
                        <a:rPr lang="en-GB" sz="700" b="1"/>
                        <a:t>June 23</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863332575"/>
                  </a:ext>
                </a:extLst>
              </a:tr>
              <a:tr h="406896">
                <a:tc>
                  <a:txBody>
                    <a:bodyPr/>
                    <a:lstStyle/>
                    <a:p>
                      <a:r>
                        <a:rPr lang="en-GB" sz="800" b="1">
                          <a:hlinkClick r:id="rId8"/>
                        </a:rPr>
                        <a:t>5482</a:t>
                      </a:r>
                      <a:endParaRPr lang="en-GB" sz="800" b="1"/>
                    </a:p>
                  </a:txBody>
                  <a:tcPr anchor="ctr">
                    <a:solidFill>
                      <a:schemeClr val="accent1">
                        <a:lumMod val="20000"/>
                        <a:lumOff val="80000"/>
                      </a:schemeClr>
                    </a:solidFill>
                  </a:tcPr>
                </a:tc>
                <a:tc>
                  <a:txBody>
                    <a:bodyPr/>
                    <a:lstStyle/>
                    <a:p>
                      <a:r>
                        <a:rPr lang="en-GB" sz="700" b="1"/>
                        <a:t>Replacement of reads associated to a meter asset technical details change or update (RGMA)</a:t>
                      </a:r>
                    </a:p>
                  </a:txBody>
                  <a:tcPr anchor="ctr">
                    <a:solidFill>
                      <a:schemeClr val="accent1">
                        <a:lumMod val="20000"/>
                        <a:lumOff val="80000"/>
                      </a:schemeClr>
                    </a:solidFill>
                  </a:tcPr>
                </a:tc>
                <a:tc>
                  <a:txBody>
                    <a:bodyPr/>
                    <a:lstStyle/>
                    <a:p>
                      <a:r>
                        <a:rPr lang="en-GB" sz="700" b="1"/>
                        <a:t>Scottish Power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 </a:t>
                      </a:r>
                    </a:p>
                  </a:txBody>
                  <a:tcPr anchor="ctr">
                    <a:solidFill>
                      <a:schemeClr val="accent1">
                        <a:lumMod val="20000"/>
                        <a:lumOff val="80000"/>
                      </a:schemeClr>
                    </a:solidFill>
                  </a:tcPr>
                </a:tc>
                <a:tc>
                  <a:txBody>
                    <a:bodyPr/>
                    <a:lstStyle/>
                    <a:p>
                      <a:r>
                        <a:rPr lang="en-GB" sz="700" b="1"/>
                        <a:t>£300k</a:t>
                      </a:r>
                    </a:p>
                  </a:txBody>
                  <a:tcPr anchor="ctr">
                    <a:solidFill>
                      <a:schemeClr val="accent1">
                        <a:lumMod val="20000"/>
                        <a:lumOff val="80000"/>
                      </a:schemeClr>
                    </a:solidFill>
                  </a:tcPr>
                </a:tc>
                <a:tc>
                  <a:txBody>
                    <a:bodyPr/>
                    <a:lstStyle/>
                    <a:p>
                      <a:r>
                        <a:rPr lang="en-GB" sz="700" b="1"/>
                        <a:t>June 23 (tbc)</a:t>
                      </a:r>
                    </a:p>
                  </a:txBody>
                  <a:tcPr anchor="ctr">
                    <a:solidFill>
                      <a:schemeClr val="accent1">
                        <a:lumMod val="20000"/>
                        <a:lumOff val="80000"/>
                      </a:schemeClr>
                    </a:solidFill>
                  </a:tcPr>
                </a:tc>
                <a:tc>
                  <a:txBody>
                    <a:bodyPr/>
                    <a:lstStyle/>
                    <a:p>
                      <a:r>
                        <a:rPr lang="en-GB" sz="700" b="1"/>
                        <a:t>Major</a:t>
                      </a:r>
                    </a:p>
                  </a:txBody>
                  <a:tcPr anchor="ctr">
                    <a:solidFill>
                      <a:schemeClr val="accent1">
                        <a:lumMod val="20000"/>
                        <a:lumOff val="80000"/>
                      </a:schemeClr>
                    </a:solidFill>
                  </a:tcPr>
                </a:tc>
                <a:tc>
                  <a:txBody>
                    <a:bodyPr/>
                    <a:lstStyle/>
                    <a:p>
                      <a:r>
                        <a:rPr lang="en-GB" sz="700" b="1"/>
                        <a:t>Indicative </a:t>
                      </a:r>
                    </a:p>
                  </a:txBody>
                  <a:tcPr anchor="ctr">
                    <a:solidFill>
                      <a:schemeClr val="accent1">
                        <a:lumMod val="20000"/>
                        <a:lumOff val="80000"/>
                      </a:schemeClr>
                    </a:solidFill>
                  </a:tcPr>
                </a:tc>
                <a:extLst>
                  <a:ext uri="{0D108BD9-81ED-4DB2-BD59-A6C34878D82A}">
                    <a16:rowId xmlns:a16="http://schemas.microsoft.com/office/drawing/2014/main" val="1738539054"/>
                  </a:ext>
                </a:extLst>
              </a:tr>
            </a:tbl>
          </a:graphicData>
        </a:graphic>
      </p:graphicFrame>
    </p:spTree>
    <p:extLst>
      <p:ext uri="{BB962C8B-B14F-4D97-AF65-F5344CB8AC3E}">
        <p14:creationId xmlns:p14="http://schemas.microsoft.com/office/powerpoint/2010/main" val="38942737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03145-6312-463D-A7D2-AF281B4B5844}"/>
              </a:ext>
            </a:extLst>
          </p:cNvPr>
          <p:cNvSpPr>
            <a:spLocks noGrp="1"/>
          </p:cNvSpPr>
          <p:nvPr>
            <p:ph type="title"/>
          </p:nvPr>
        </p:nvSpPr>
        <p:spPr>
          <a:xfrm>
            <a:off x="457201" y="123478"/>
            <a:ext cx="3679031" cy="986865"/>
          </a:xfrm>
        </p:spPr>
        <p:txBody>
          <a:bodyPr>
            <a:normAutofit/>
          </a:bodyPr>
          <a:lstStyle/>
          <a:p>
            <a:r>
              <a:rPr lang="en-GB"/>
              <a:t>New online Change Process</a:t>
            </a:r>
          </a:p>
        </p:txBody>
      </p:sp>
      <p:pic>
        <p:nvPicPr>
          <p:cNvPr id="4" name="Picture 3">
            <a:extLst>
              <a:ext uri="{FF2B5EF4-FFF2-40B4-BE49-F238E27FC236}">
                <a16:creationId xmlns:a16="http://schemas.microsoft.com/office/drawing/2014/main" id="{EE363DB1-4AEF-4E8D-9E02-AC517172A913}"/>
              </a:ext>
            </a:extLst>
          </p:cNvPr>
          <p:cNvPicPr>
            <a:picLocks noChangeAspect="1"/>
          </p:cNvPicPr>
          <p:nvPr/>
        </p:nvPicPr>
        <p:blipFill>
          <a:blip r:embed="rId2"/>
          <a:stretch>
            <a:fillRect/>
          </a:stretch>
        </p:blipFill>
        <p:spPr>
          <a:xfrm>
            <a:off x="4555672" y="217885"/>
            <a:ext cx="3679031" cy="4707731"/>
          </a:xfrm>
          <a:prstGeom prst="rect">
            <a:avLst/>
          </a:prstGeom>
        </p:spPr>
      </p:pic>
      <p:sp>
        <p:nvSpPr>
          <p:cNvPr id="5" name="TextBox 4">
            <a:extLst>
              <a:ext uri="{FF2B5EF4-FFF2-40B4-BE49-F238E27FC236}">
                <a16:creationId xmlns:a16="http://schemas.microsoft.com/office/drawing/2014/main" id="{220DEFE6-F04B-41C3-90FC-7084976B6F32}"/>
              </a:ext>
            </a:extLst>
          </p:cNvPr>
          <p:cNvSpPr txBox="1"/>
          <p:nvPr/>
        </p:nvSpPr>
        <p:spPr>
          <a:xfrm>
            <a:off x="1228484" y="3516453"/>
            <a:ext cx="2604649" cy="715581"/>
          </a:xfrm>
          <a:prstGeom prst="rect">
            <a:avLst/>
          </a:prstGeom>
          <a:noFill/>
        </p:spPr>
        <p:txBody>
          <a:bodyPr wrap="square" rtlCol="0">
            <a:spAutoFit/>
          </a:bodyPr>
          <a:lstStyle/>
          <a:p>
            <a:pPr algn="ctr" defTabSz="685800"/>
            <a:r>
              <a:rPr lang="en-GB" sz="1350">
                <a:solidFill>
                  <a:prstClr val="black"/>
                </a:solidFill>
                <a:latin typeface="Arial"/>
              </a:rPr>
              <a:t>Roles defined in process sections e.g. seeing where you feed in as the customer</a:t>
            </a:r>
          </a:p>
        </p:txBody>
      </p:sp>
      <p:cxnSp>
        <p:nvCxnSpPr>
          <p:cNvPr id="7" name="Straight Arrow Connector 6">
            <a:extLst>
              <a:ext uri="{FF2B5EF4-FFF2-40B4-BE49-F238E27FC236}">
                <a16:creationId xmlns:a16="http://schemas.microsoft.com/office/drawing/2014/main" id="{8428434B-B765-4DB6-A0D5-E9CB0223BAD1}"/>
              </a:ext>
            </a:extLst>
          </p:cNvPr>
          <p:cNvCxnSpPr>
            <a:cxnSpLocks/>
          </p:cNvCxnSpPr>
          <p:nvPr/>
        </p:nvCxnSpPr>
        <p:spPr>
          <a:xfrm flipV="1">
            <a:off x="3739243" y="3224893"/>
            <a:ext cx="1281793" cy="5143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BD044E3-FCFB-4997-8AF0-E76342C3B19B}"/>
              </a:ext>
            </a:extLst>
          </p:cNvPr>
          <p:cNvCxnSpPr>
            <a:cxnSpLocks/>
          </p:cNvCxnSpPr>
          <p:nvPr/>
        </p:nvCxnSpPr>
        <p:spPr>
          <a:xfrm>
            <a:off x="3654780" y="3997004"/>
            <a:ext cx="1366256" cy="276999"/>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9E59A28-C5BE-4EA4-976E-0D3BE838DC3C}"/>
              </a:ext>
            </a:extLst>
          </p:cNvPr>
          <p:cNvSpPr txBox="1"/>
          <p:nvPr/>
        </p:nvSpPr>
        <p:spPr>
          <a:xfrm>
            <a:off x="1619108" y="1470205"/>
            <a:ext cx="2120135" cy="923330"/>
          </a:xfrm>
          <a:prstGeom prst="rect">
            <a:avLst/>
          </a:prstGeom>
          <a:noFill/>
        </p:spPr>
        <p:txBody>
          <a:bodyPr wrap="square" rtlCol="0">
            <a:spAutoFit/>
          </a:bodyPr>
          <a:lstStyle/>
          <a:p>
            <a:pPr algn="ctr" defTabSz="685800"/>
            <a:r>
              <a:rPr lang="en-GB" sz="1350">
                <a:solidFill>
                  <a:prstClr val="black"/>
                </a:solidFill>
                <a:latin typeface="Arial"/>
              </a:rPr>
              <a:t>Option of high level overview of step and detailed sub-steps available to view</a:t>
            </a:r>
          </a:p>
        </p:txBody>
      </p:sp>
      <p:cxnSp>
        <p:nvCxnSpPr>
          <p:cNvPr id="14" name="Straight Arrow Connector 13">
            <a:extLst>
              <a:ext uri="{FF2B5EF4-FFF2-40B4-BE49-F238E27FC236}">
                <a16:creationId xmlns:a16="http://schemas.microsoft.com/office/drawing/2014/main" id="{70D1BAA3-7511-4C06-8D6C-4960E59D3A97}"/>
              </a:ext>
            </a:extLst>
          </p:cNvPr>
          <p:cNvCxnSpPr>
            <a:cxnSpLocks/>
          </p:cNvCxnSpPr>
          <p:nvPr/>
        </p:nvCxnSpPr>
        <p:spPr>
          <a:xfrm>
            <a:off x="3514725" y="1677688"/>
            <a:ext cx="1367518" cy="84263"/>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AF72612-4D4A-47DD-86F1-1ECDB53547EF}"/>
              </a:ext>
            </a:extLst>
          </p:cNvPr>
          <p:cNvCxnSpPr>
            <a:cxnSpLocks/>
          </p:cNvCxnSpPr>
          <p:nvPr/>
        </p:nvCxnSpPr>
        <p:spPr>
          <a:xfrm>
            <a:off x="3494314" y="2078706"/>
            <a:ext cx="1387929" cy="5955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85501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C1BD5-E159-477D-85E4-C120EBADA701}"/>
              </a:ext>
            </a:extLst>
          </p:cNvPr>
          <p:cNvSpPr>
            <a:spLocks noGrp="1"/>
          </p:cNvSpPr>
          <p:nvPr>
            <p:ph type="title"/>
          </p:nvPr>
        </p:nvSpPr>
        <p:spPr/>
        <p:txBody>
          <a:bodyPr/>
          <a:lstStyle/>
          <a:p>
            <a:r>
              <a:rPr lang="en-GB"/>
              <a:t>New Change Pack Representation Features</a:t>
            </a:r>
          </a:p>
        </p:txBody>
      </p:sp>
      <p:pic>
        <p:nvPicPr>
          <p:cNvPr id="4" name="Picture 3">
            <a:extLst>
              <a:ext uri="{FF2B5EF4-FFF2-40B4-BE49-F238E27FC236}">
                <a16:creationId xmlns:a16="http://schemas.microsoft.com/office/drawing/2014/main" id="{1FC0D6D9-3E80-43D1-B988-586F6F6C23A7}"/>
              </a:ext>
            </a:extLst>
          </p:cNvPr>
          <p:cNvPicPr>
            <a:picLocks noChangeAspect="1"/>
          </p:cNvPicPr>
          <p:nvPr/>
        </p:nvPicPr>
        <p:blipFill>
          <a:blip r:embed="rId2"/>
          <a:stretch>
            <a:fillRect/>
          </a:stretch>
        </p:blipFill>
        <p:spPr>
          <a:xfrm>
            <a:off x="324632" y="637026"/>
            <a:ext cx="2745140" cy="2286923"/>
          </a:xfrm>
          <a:prstGeom prst="rect">
            <a:avLst/>
          </a:prstGeom>
        </p:spPr>
      </p:pic>
      <p:pic>
        <p:nvPicPr>
          <p:cNvPr id="5" name="Picture 4">
            <a:extLst>
              <a:ext uri="{FF2B5EF4-FFF2-40B4-BE49-F238E27FC236}">
                <a16:creationId xmlns:a16="http://schemas.microsoft.com/office/drawing/2014/main" id="{06325605-00A3-4788-8762-66D9F896BC39}"/>
              </a:ext>
            </a:extLst>
          </p:cNvPr>
          <p:cNvPicPr>
            <a:picLocks noChangeAspect="1"/>
          </p:cNvPicPr>
          <p:nvPr/>
        </p:nvPicPr>
        <p:blipFill rotWithShape="1">
          <a:blip r:embed="rId3"/>
          <a:srcRect b="44093"/>
          <a:stretch/>
        </p:blipFill>
        <p:spPr>
          <a:xfrm>
            <a:off x="324632" y="2923949"/>
            <a:ext cx="2745140" cy="1246969"/>
          </a:xfrm>
          <a:prstGeom prst="rect">
            <a:avLst/>
          </a:prstGeom>
        </p:spPr>
      </p:pic>
      <p:pic>
        <p:nvPicPr>
          <p:cNvPr id="6" name="Picture 5">
            <a:extLst>
              <a:ext uri="{FF2B5EF4-FFF2-40B4-BE49-F238E27FC236}">
                <a16:creationId xmlns:a16="http://schemas.microsoft.com/office/drawing/2014/main" id="{9DFC39E7-C192-458B-A65A-01DF898DD3E9}"/>
              </a:ext>
            </a:extLst>
          </p:cNvPr>
          <p:cNvPicPr>
            <a:picLocks noChangeAspect="1"/>
          </p:cNvPicPr>
          <p:nvPr/>
        </p:nvPicPr>
        <p:blipFill>
          <a:blip r:embed="rId4"/>
          <a:stretch>
            <a:fillRect/>
          </a:stretch>
        </p:blipFill>
        <p:spPr>
          <a:xfrm>
            <a:off x="5134417" y="2773783"/>
            <a:ext cx="3233976" cy="1341281"/>
          </a:xfrm>
          <a:prstGeom prst="rect">
            <a:avLst/>
          </a:prstGeom>
        </p:spPr>
      </p:pic>
      <p:sp>
        <p:nvSpPr>
          <p:cNvPr id="7" name="TextBox 6">
            <a:extLst>
              <a:ext uri="{FF2B5EF4-FFF2-40B4-BE49-F238E27FC236}">
                <a16:creationId xmlns:a16="http://schemas.microsoft.com/office/drawing/2014/main" id="{6124C130-7A86-4D38-8527-983555346603}"/>
              </a:ext>
            </a:extLst>
          </p:cNvPr>
          <p:cNvSpPr txBox="1"/>
          <p:nvPr/>
        </p:nvSpPr>
        <p:spPr>
          <a:xfrm>
            <a:off x="4384223" y="1314450"/>
            <a:ext cx="4139292" cy="1131079"/>
          </a:xfrm>
          <a:prstGeom prst="rect">
            <a:avLst/>
          </a:prstGeom>
          <a:noFill/>
        </p:spPr>
        <p:txBody>
          <a:bodyPr wrap="square" rtlCol="0">
            <a:spAutoFit/>
          </a:bodyPr>
          <a:lstStyle/>
          <a:p>
            <a:pPr algn="ctr" defTabSz="685800"/>
            <a:r>
              <a:rPr lang="en-GB" sz="1350">
                <a:solidFill>
                  <a:prstClr val="black"/>
                </a:solidFill>
                <a:latin typeface="Arial"/>
              </a:rPr>
              <a:t>New feature enables you to populate the form as normal, with the option ‘Save’ your representation response for later and circulate it internally among your organisation without having to repopulate the form once you are ready to submit</a:t>
            </a:r>
          </a:p>
        </p:txBody>
      </p:sp>
      <p:cxnSp>
        <p:nvCxnSpPr>
          <p:cNvPr id="8" name="Straight Arrow Connector 7">
            <a:extLst>
              <a:ext uri="{FF2B5EF4-FFF2-40B4-BE49-F238E27FC236}">
                <a16:creationId xmlns:a16="http://schemas.microsoft.com/office/drawing/2014/main" id="{1CFEC2E1-BAAC-4D26-997D-62802A30B705}"/>
              </a:ext>
            </a:extLst>
          </p:cNvPr>
          <p:cNvCxnSpPr>
            <a:cxnSpLocks/>
          </p:cNvCxnSpPr>
          <p:nvPr/>
        </p:nvCxnSpPr>
        <p:spPr>
          <a:xfrm>
            <a:off x="6874329" y="2422446"/>
            <a:ext cx="220436" cy="35133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2C9DF11-CB1D-4EB5-89DB-19438754DB80}"/>
              </a:ext>
            </a:extLst>
          </p:cNvPr>
          <p:cNvCxnSpPr>
            <a:cxnSpLocks/>
          </p:cNvCxnSpPr>
          <p:nvPr/>
        </p:nvCxnSpPr>
        <p:spPr>
          <a:xfrm flipH="1">
            <a:off x="3675990" y="1702871"/>
            <a:ext cx="806206" cy="517815"/>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BDE3020-A6C6-46AE-8A62-906955B3939F}"/>
              </a:ext>
            </a:extLst>
          </p:cNvPr>
          <p:cNvSpPr txBox="1"/>
          <p:nvPr/>
        </p:nvSpPr>
        <p:spPr>
          <a:xfrm>
            <a:off x="324632" y="4415939"/>
            <a:ext cx="8696903" cy="507831"/>
          </a:xfrm>
          <a:prstGeom prst="rect">
            <a:avLst/>
          </a:prstGeom>
          <a:noFill/>
        </p:spPr>
        <p:txBody>
          <a:bodyPr wrap="square" rtlCol="0">
            <a:spAutoFit/>
          </a:bodyPr>
          <a:lstStyle/>
          <a:p>
            <a:pPr defTabSz="685800"/>
            <a:r>
              <a:rPr lang="en-GB" sz="1350">
                <a:solidFill>
                  <a:prstClr val="black"/>
                </a:solidFill>
                <a:latin typeface="Arial"/>
              </a:rPr>
              <a:t>As per feedback received, an additional feature has also been added whereby customers will automatically  receive an email copy of their final representation responses once they have submitted them.</a:t>
            </a:r>
          </a:p>
        </p:txBody>
      </p:sp>
    </p:spTree>
    <p:extLst>
      <p:ext uri="{BB962C8B-B14F-4D97-AF65-F5344CB8AC3E}">
        <p14:creationId xmlns:p14="http://schemas.microsoft.com/office/powerpoint/2010/main" val="25725624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9CD82-E902-41B4-92DE-109F9FF19FAA}"/>
              </a:ext>
            </a:extLst>
          </p:cNvPr>
          <p:cNvSpPr>
            <a:spLocks noGrp="1"/>
          </p:cNvSpPr>
          <p:nvPr>
            <p:ph type="title"/>
          </p:nvPr>
        </p:nvSpPr>
        <p:spPr/>
        <p:txBody>
          <a:bodyPr/>
          <a:lstStyle/>
          <a:p>
            <a:r>
              <a:rPr lang="en-GB"/>
              <a:t>Next Steps</a:t>
            </a:r>
          </a:p>
        </p:txBody>
      </p:sp>
      <p:sp>
        <p:nvSpPr>
          <p:cNvPr id="3" name="Content Placeholder 2">
            <a:extLst>
              <a:ext uri="{FF2B5EF4-FFF2-40B4-BE49-F238E27FC236}">
                <a16:creationId xmlns:a16="http://schemas.microsoft.com/office/drawing/2014/main" id="{CA933E00-B2E0-40A6-A473-FE6A89D306CF}"/>
              </a:ext>
            </a:extLst>
          </p:cNvPr>
          <p:cNvSpPr>
            <a:spLocks noGrp="1"/>
          </p:cNvSpPr>
          <p:nvPr>
            <p:ph idx="1"/>
          </p:nvPr>
        </p:nvSpPr>
        <p:spPr/>
        <p:txBody>
          <a:bodyPr>
            <a:normAutofit/>
          </a:bodyPr>
          <a:lstStyle/>
          <a:p>
            <a:r>
              <a:rPr lang="en-GB" sz="1650"/>
              <a:t>Changes above will be delivered in January 2023. An email communication will go out to customers once the date for implementation has been confirmed.</a:t>
            </a:r>
          </a:p>
        </p:txBody>
      </p:sp>
    </p:spTree>
    <p:extLst>
      <p:ext uri="{BB962C8B-B14F-4D97-AF65-F5344CB8AC3E}">
        <p14:creationId xmlns:p14="http://schemas.microsoft.com/office/powerpoint/2010/main" val="164801519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F64D1-DD4B-479C-8274-060EA4CFB223}"/>
              </a:ext>
            </a:extLst>
          </p:cNvPr>
          <p:cNvSpPr>
            <a:spLocks noGrp="1"/>
          </p:cNvSpPr>
          <p:nvPr>
            <p:ph type="title"/>
          </p:nvPr>
        </p:nvSpPr>
        <p:spPr>
          <a:xfrm>
            <a:off x="457200" y="123478"/>
            <a:ext cx="8229600" cy="344695"/>
          </a:xfrm>
        </p:spPr>
        <p:txBody>
          <a:bodyPr>
            <a:noAutofit/>
          </a:bodyPr>
          <a:lstStyle/>
          <a:p>
            <a:r>
              <a:rPr lang="en-GB" sz="2000"/>
              <a:t>December Change Pack close out date</a:t>
            </a:r>
            <a:endParaRPr lang="en-GB" sz="1400">
              <a:latin typeface="Arial"/>
              <a:cs typeface="Arial"/>
            </a:endParaRPr>
          </a:p>
        </p:txBody>
      </p:sp>
      <p:sp>
        <p:nvSpPr>
          <p:cNvPr id="3" name="Content Placeholder 2">
            <a:extLst>
              <a:ext uri="{FF2B5EF4-FFF2-40B4-BE49-F238E27FC236}">
                <a16:creationId xmlns:a16="http://schemas.microsoft.com/office/drawing/2014/main" id="{46664FD0-4BE7-4B08-81D6-8FB1EF60F749}"/>
              </a:ext>
            </a:extLst>
          </p:cNvPr>
          <p:cNvSpPr>
            <a:spLocks noGrp="1"/>
          </p:cNvSpPr>
          <p:nvPr>
            <p:ph idx="1"/>
          </p:nvPr>
        </p:nvSpPr>
        <p:spPr>
          <a:xfrm>
            <a:off x="457200" y="638892"/>
            <a:ext cx="8229600" cy="4381130"/>
          </a:xfrm>
        </p:spPr>
        <p:txBody>
          <a:bodyPr>
            <a:normAutofit/>
          </a:bodyPr>
          <a:lstStyle/>
          <a:p>
            <a:r>
              <a:rPr lang="en-GB" sz="1600"/>
              <a:t>Change packs are due to close out on 28</a:t>
            </a:r>
            <a:r>
              <a:rPr lang="en-GB" sz="1600" baseline="30000"/>
              <a:t>th</a:t>
            </a:r>
            <a:r>
              <a:rPr lang="en-GB" sz="1600"/>
              <a:t> December.  This will give 9 working days prior to the Christmas holidays  (12</a:t>
            </a:r>
            <a:r>
              <a:rPr lang="en-GB" sz="1600" baseline="30000"/>
              <a:t>th</a:t>
            </a:r>
            <a:r>
              <a:rPr lang="en-GB" sz="1600"/>
              <a:t> – 23</a:t>
            </a:r>
            <a:r>
              <a:rPr lang="en-GB" sz="1600" baseline="30000"/>
              <a:t>rd</a:t>
            </a:r>
            <a:r>
              <a:rPr lang="en-GB" sz="1600"/>
              <a:t>) and 1 day during the holiday season.</a:t>
            </a:r>
          </a:p>
          <a:p>
            <a:endParaRPr lang="en-GB" sz="1600"/>
          </a:p>
          <a:p>
            <a:r>
              <a:rPr lang="en-GB" sz="1600"/>
              <a:t>Proposed Change Packs for December</a:t>
            </a:r>
          </a:p>
          <a:p>
            <a:pPr lvl="1"/>
            <a:r>
              <a:rPr lang="en-GB" sz="1400"/>
              <a:t>XRN4900 – This change pack has previously been approved but will contain a revision that will require approval following agreement to proceed with a change request</a:t>
            </a:r>
          </a:p>
          <a:p>
            <a:pPr lvl="1"/>
            <a:endParaRPr lang="en-GB" sz="1600"/>
          </a:p>
          <a:p>
            <a:r>
              <a:rPr lang="en-GB" sz="1600" b="1"/>
              <a:t>We are asking if the committee if they want the Change Pack consultation period extending.</a:t>
            </a:r>
          </a:p>
          <a:p>
            <a:pPr marL="457200" lvl="1" indent="0">
              <a:buNone/>
            </a:pPr>
            <a:endParaRPr lang="en-GB" sz="1600"/>
          </a:p>
        </p:txBody>
      </p:sp>
    </p:spTree>
    <p:extLst>
      <p:ext uri="{BB962C8B-B14F-4D97-AF65-F5344CB8AC3E}">
        <p14:creationId xmlns:p14="http://schemas.microsoft.com/office/powerpoint/2010/main" val="24368765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755576" y="3291830"/>
            <a:ext cx="7772400" cy="1021556"/>
          </a:xfrm>
        </p:spPr>
        <p:txBody>
          <a:bodyPr>
            <a:normAutofit fontScale="90000"/>
          </a:bodyPr>
          <a:lstStyle/>
          <a:p>
            <a:pPr algn="ctr"/>
            <a:r>
              <a:rPr lang="en-GB" sz="3100">
                <a:latin typeface="Arial"/>
                <a:cs typeface="Arial"/>
              </a:rPr>
              <a:t>Appendix</a:t>
            </a:r>
            <a:br>
              <a:rPr lang="en-GB" sz="3100">
                <a:latin typeface="Arial"/>
                <a:cs typeface="Arial"/>
              </a:rPr>
            </a:br>
            <a:br>
              <a:rPr lang="en-GB"/>
            </a:br>
            <a:br>
              <a:rPr lang="en-GB"/>
            </a:br>
            <a:endParaRPr lang="en-GB" sz="2000">
              <a:solidFill>
                <a:schemeClr val="tx1"/>
              </a:solidFill>
            </a:endParaRPr>
          </a:p>
        </p:txBody>
      </p:sp>
    </p:spTree>
    <p:extLst>
      <p:ext uri="{BB962C8B-B14F-4D97-AF65-F5344CB8AC3E}">
        <p14:creationId xmlns:p14="http://schemas.microsoft.com/office/powerpoint/2010/main" val="193416414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51329" y="1812131"/>
            <a:ext cx="7772400" cy="1102519"/>
          </a:xfrm>
        </p:spPr>
        <p:txBody>
          <a:bodyPr>
            <a:normAutofit/>
          </a:bodyPr>
          <a:lstStyle/>
          <a:p>
            <a:r>
              <a:rPr lang="en-GB"/>
              <a:t>REC Change Appendix  </a:t>
            </a:r>
          </a:p>
        </p:txBody>
      </p:sp>
      <p:sp>
        <p:nvSpPr>
          <p:cNvPr id="3" name="Subtitle 2"/>
          <p:cNvSpPr>
            <a:spLocks noGrp="1"/>
          </p:cNvSpPr>
          <p:nvPr>
            <p:ph type="subTitle" idx="1"/>
          </p:nvPr>
        </p:nvSpPr>
        <p:spPr>
          <a:xfrm>
            <a:off x="1237129" y="2926612"/>
            <a:ext cx="6400800" cy="1314450"/>
          </a:xfrm>
        </p:spPr>
        <p:txBody>
          <a:bodyPr vert="horz" lIns="91440" tIns="45720" rIns="91440" bIns="45720" rtlCol="0" anchor="t">
            <a:normAutofit/>
          </a:bodyPr>
          <a:lstStyle/>
          <a:p>
            <a:r>
              <a:rPr lang="en-GB">
                <a:latin typeface="Arial"/>
                <a:cs typeface="Arial"/>
              </a:rPr>
              <a:t> 7</a:t>
            </a:r>
            <a:r>
              <a:rPr lang="en-GB" baseline="30000">
                <a:latin typeface="Arial"/>
                <a:cs typeface="Arial"/>
              </a:rPr>
              <a:t>th</a:t>
            </a:r>
            <a:r>
              <a:rPr lang="en-GB">
                <a:latin typeface="Arial"/>
                <a:cs typeface="Arial"/>
              </a:rPr>
              <a:t> December 2022</a:t>
            </a:r>
            <a:endParaRPr lang="en-GB"/>
          </a:p>
        </p:txBody>
      </p:sp>
    </p:spTree>
    <p:extLst>
      <p:ext uri="{BB962C8B-B14F-4D97-AF65-F5344CB8AC3E}">
        <p14:creationId xmlns:p14="http://schemas.microsoft.com/office/powerpoint/2010/main" val="20658768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1834341" y="0"/>
            <a:ext cx="5672960" cy="637580"/>
          </a:xfrm>
        </p:spPr>
        <p:txBody>
          <a:bodyPr>
            <a:normAutofit fontScale="90000"/>
          </a:bodyPr>
          <a:lstStyle/>
          <a:p>
            <a:r>
              <a:rPr lang="en-GB" sz="2000"/>
              <a:t>REC Change Pipeline Electric only - Monitoring</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76719" y="516617"/>
          <a:ext cx="8790561" cy="4246573"/>
        </p:xfrm>
        <a:graphic>
          <a:graphicData uri="http://schemas.openxmlformats.org/drawingml/2006/table">
            <a:tbl>
              <a:tblPr firstRow="1" bandRow="1">
                <a:tableStyleId>{5C22544A-7EE6-4342-B048-85BDC9FD1C3A}</a:tableStyleId>
              </a:tblPr>
              <a:tblGrid>
                <a:gridCol w="872985">
                  <a:extLst>
                    <a:ext uri="{9D8B030D-6E8A-4147-A177-3AD203B41FA5}">
                      <a16:colId xmlns:a16="http://schemas.microsoft.com/office/drawing/2014/main" val="2718274602"/>
                    </a:ext>
                  </a:extLst>
                </a:gridCol>
                <a:gridCol w="6443314">
                  <a:extLst>
                    <a:ext uri="{9D8B030D-6E8A-4147-A177-3AD203B41FA5}">
                      <a16:colId xmlns:a16="http://schemas.microsoft.com/office/drawing/2014/main" val="2896332416"/>
                    </a:ext>
                  </a:extLst>
                </a:gridCol>
                <a:gridCol w="1474262">
                  <a:extLst>
                    <a:ext uri="{9D8B030D-6E8A-4147-A177-3AD203B41FA5}">
                      <a16:colId xmlns:a16="http://schemas.microsoft.com/office/drawing/2014/main" val="2937892801"/>
                    </a:ext>
                  </a:extLst>
                </a:gridCol>
              </a:tblGrid>
              <a:tr h="332209">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Status</a:t>
                      </a:r>
                    </a:p>
                  </a:txBody>
                  <a:tcPr/>
                </a:tc>
                <a:extLst>
                  <a:ext uri="{0D108BD9-81ED-4DB2-BD59-A6C34878D82A}">
                    <a16:rowId xmlns:a16="http://schemas.microsoft.com/office/drawing/2014/main" val="118947466"/>
                  </a:ext>
                </a:extLst>
              </a:tr>
              <a:tr h="273523">
                <a:tc>
                  <a:txBody>
                    <a:bodyPr/>
                    <a:lstStyle/>
                    <a:p>
                      <a:r>
                        <a:rPr lang="en-GB" sz="1000" kern="1200">
                          <a:solidFill>
                            <a:schemeClr val="dk1"/>
                          </a:solidFill>
                          <a:latin typeface="+mn-lt"/>
                          <a:ea typeface="+mn-ea"/>
                          <a:cs typeface="+mn-cs"/>
                          <a:hlinkClick r:id="rId2"/>
                        </a:rPr>
                        <a:t>R0009</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Introduction of SDEP and EES User Maintenance API</a:t>
                      </a:r>
                      <a:endParaRPr lang="en-GB" sz="1000" b="0" kern="1200">
                        <a:solidFill>
                          <a:schemeClr val="dk1"/>
                        </a:solidFill>
                        <a:latin typeface="+mn-lt"/>
                        <a:ea typeface="+mn-ea"/>
                        <a:cs typeface="+mn-cs"/>
                      </a:endParaRPr>
                    </a:p>
                  </a:txBody>
                  <a:tcPr/>
                </a:tc>
                <a:tc rowSpan="13">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 or the CDSP.</a:t>
                      </a:r>
                    </a:p>
                  </a:txBody>
                  <a:tcPr anchor="ctr"/>
                </a:tc>
                <a:extLst>
                  <a:ext uri="{0D108BD9-81ED-4DB2-BD59-A6C34878D82A}">
                    <a16:rowId xmlns:a16="http://schemas.microsoft.com/office/drawing/2014/main" val="4058986325"/>
                  </a:ext>
                </a:extLst>
              </a:tr>
              <a:tr h="277491">
                <a:tc>
                  <a:txBody>
                    <a:bodyPr/>
                    <a:lstStyle/>
                    <a:p>
                      <a:r>
                        <a:rPr lang="en-GB" sz="1000" kern="1200">
                          <a:solidFill>
                            <a:schemeClr val="dk1"/>
                          </a:solidFill>
                          <a:latin typeface="+mn-lt"/>
                          <a:ea typeface="+mn-ea"/>
                          <a:cs typeface="+mn-cs"/>
                          <a:hlinkClick r:id="rId3"/>
                        </a:rPr>
                        <a:t>R0010</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New Meter Types for Auxiliary Proportional Controllers (APCs)</a:t>
                      </a:r>
                      <a:endParaRPr lang="en-GB" sz="1000" b="0" i="0" kern="1200">
                        <a:solidFill>
                          <a:srgbClr val="272833"/>
                        </a:solidFill>
                        <a:effectLst/>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151651175"/>
                  </a:ext>
                </a:extLst>
              </a:tr>
              <a:tr h="268820">
                <a:tc>
                  <a:txBody>
                    <a:bodyPr/>
                    <a:lstStyle/>
                    <a:p>
                      <a:r>
                        <a:rPr lang="en-GB" sz="1000" kern="1200">
                          <a:solidFill>
                            <a:schemeClr val="dk1"/>
                          </a:solidFill>
                          <a:latin typeface="+mn-lt"/>
                          <a:ea typeface="+mn-ea"/>
                          <a:cs typeface="+mn-cs"/>
                          <a:hlinkClick r:id="rId4"/>
                        </a:rPr>
                        <a:t>R0011</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Reporting of Additional EMR Backing Data to Suppliers</a:t>
                      </a:r>
                      <a:endParaRPr lang="en-GB" sz="1000" b="0" i="0" kern="1200">
                        <a:solidFill>
                          <a:srgbClr val="272833"/>
                        </a:solidFill>
                        <a:effectLst/>
                        <a:latin typeface="+mn-lt"/>
                        <a:ea typeface="+mn-ea"/>
                        <a:cs typeface="+mn-cs"/>
                      </a:endParaRPr>
                    </a:p>
                  </a:txBody>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000" kern="1200">
                        <a:solidFill>
                          <a:schemeClr val="dk1"/>
                        </a:solidFill>
                        <a:latin typeface="+mn-lt"/>
                        <a:ea typeface="+mn-ea"/>
                        <a:cs typeface="+mn-cs"/>
                      </a:endParaRPr>
                    </a:p>
                  </a:txBody>
                  <a:tcPr/>
                </a:tc>
                <a:extLst>
                  <a:ext uri="{0D108BD9-81ED-4DB2-BD59-A6C34878D82A}">
                    <a16:rowId xmlns:a16="http://schemas.microsoft.com/office/drawing/2014/main" val="489709097"/>
                  </a:ext>
                </a:extLst>
              </a:tr>
              <a:tr h="277491">
                <a:tc>
                  <a:txBody>
                    <a:bodyPr/>
                    <a:lstStyle/>
                    <a:p>
                      <a:r>
                        <a:rPr lang="en-GB" sz="1000" kern="1200">
                          <a:solidFill>
                            <a:schemeClr val="dk1"/>
                          </a:solidFill>
                          <a:latin typeface="+mn-lt"/>
                          <a:ea typeface="+mn-ea"/>
                          <a:cs typeface="+mn-cs"/>
                          <a:hlinkClick r:id="rId5"/>
                        </a:rPr>
                        <a:t>R0017</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Invalid Requests for Site Technical Details</a:t>
                      </a:r>
                      <a:endParaRPr lang="en-GB" sz="1000" b="0" i="0" kern="1200">
                        <a:solidFill>
                          <a:srgbClr val="272833"/>
                        </a:solidFill>
                        <a:effectLst/>
                        <a:latin typeface="+mn-lt"/>
                        <a:ea typeface="+mn-ea"/>
                        <a:cs typeface="+mn-cs"/>
                      </a:endParaRP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2119290012"/>
                  </a:ext>
                </a:extLst>
              </a:tr>
              <a:tr h="277491">
                <a:tc>
                  <a:txBody>
                    <a:bodyPr/>
                    <a:lstStyle/>
                    <a:p>
                      <a:r>
                        <a:rPr lang="en-GB" sz="1000" kern="1200">
                          <a:solidFill>
                            <a:schemeClr val="dk1"/>
                          </a:solidFill>
                          <a:latin typeface="+mn-lt"/>
                          <a:ea typeface="+mn-ea"/>
                          <a:cs typeface="+mn-cs"/>
                          <a:hlinkClick r:id="rId6"/>
                        </a:rPr>
                        <a:t>R0018</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Complex Sites process improvements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813766753"/>
                  </a:ext>
                </a:extLst>
              </a:tr>
              <a:tr h="2543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00" kern="1200">
                          <a:solidFill>
                            <a:schemeClr val="dk1"/>
                          </a:solidFill>
                          <a:latin typeface="+mn-lt"/>
                          <a:ea typeface="+mn-ea"/>
                          <a:cs typeface="+mn-cs"/>
                          <a:hlinkClick r:id="rId7"/>
                        </a:rPr>
                        <a:t>R0022</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US" sz="1000" b="0" i="0" kern="1200">
                          <a:solidFill>
                            <a:srgbClr val="272833"/>
                          </a:solidFill>
                          <a:effectLst/>
                          <a:latin typeface="+mn-lt"/>
                          <a:ea typeface="+mn-ea"/>
                          <a:cs typeface="+mn-cs"/>
                        </a:rPr>
                        <a:t>Amendment to REC Data Access Matrix</a:t>
                      </a:r>
                      <a:endParaRPr lang="en-GB" sz="1000" b="0" i="0" kern="120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766193239"/>
                  </a:ext>
                </a:extLst>
              </a:tr>
              <a:tr h="256618">
                <a:tc>
                  <a:txBody>
                    <a:bodyPr/>
                    <a:lstStyle/>
                    <a:p>
                      <a:r>
                        <a:rPr lang="en-GB" sz="1000" kern="1200">
                          <a:solidFill>
                            <a:schemeClr val="dk1"/>
                          </a:solidFill>
                          <a:latin typeface="+mn-lt"/>
                          <a:ea typeface="+mn-ea"/>
                          <a:cs typeface="+mn-cs"/>
                          <a:hlinkClick r:id="rId8"/>
                        </a:rPr>
                        <a:t>R0026</a:t>
                      </a:r>
                      <a:endParaRPr lang="en-GB" sz="1000" kern="1200">
                        <a:solidFill>
                          <a:schemeClr val="dk1"/>
                        </a:solidFill>
                        <a:latin typeface="+mn-lt"/>
                        <a:ea typeface="+mn-ea"/>
                        <a:cs typeface="+mn-cs"/>
                      </a:endParaRPr>
                    </a:p>
                  </a:txBody>
                  <a:tcPr/>
                </a:tc>
                <a:tc>
                  <a:txBody>
                    <a:bodyPr/>
                    <a:lstStyle/>
                    <a:p>
                      <a:pPr marL="0" algn="l" defTabSz="914400" rtl="0" eaLnBrk="1" latinLnBrk="0" hangingPunct="1"/>
                      <a:r>
                        <a:rPr lang="en-GB" sz="1000" b="0" i="0" kern="1200">
                          <a:solidFill>
                            <a:srgbClr val="272833"/>
                          </a:solidFill>
                          <a:effectLst/>
                          <a:latin typeface="+mn-lt"/>
                          <a:ea typeface="+mn-ea"/>
                          <a:cs typeface="+mn-cs"/>
                        </a:rPr>
                        <a:t>Whole current (WC)/Current Transformer (CT) certificates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718757512"/>
                  </a:ext>
                </a:extLst>
              </a:tr>
              <a:tr h="278132">
                <a:tc>
                  <a:txBody>
                    <a:bodyPr/>
                    <a:lstStyle/>
                    <a:p>
                      <a:r>
                        <a:rPr lang="en-GB" sz="1000" kern="1200">
                          <a:solidFill>
                            <a:schemeClr val="dk1"/>
                          </a:solidFill>
                          <a:latin typeface="+mn-lt"/>
                          <a:ea typeface="+mn-ea"/>
                          <a:cs typeface="+mn-cs"/>
                          <a:hlinkClick r:id="rId9"/>
                        </a:rPr>
                        <a:t>R0027</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Minimum identification requirements in the Meter Operation Code of Practice</a:t>
                      </a:r>
                      <a:endParaRPr lang="en-GB" sz="1000" b="0" i="0" kern="120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99371416"/>
                  </a:ext>
                </a:extLst>
              </a:tr>
              <a:tr h="334685">
                <a:tc>
                  <a:txBody>
                    <a:bodyPr/>
                    <a:lstStyle/>
                    <a:p>
                      <a:r>
                        <a:rPr lang="en-GB" sz="1000" kern="1200">
                          <a:solidFill>
                            <a:schemeClr val="dk1"/>
                          </a:solidFill>
                          <a:latin typeface="+mn-lt"/>
                          <a:ea typeface="+mn-ea"/>
                          <a:cs typeface="+mn-cs"/>
                          <a:hlinkClick r:id="rId10"/>
                        </a:rPr>
                        <a:t>R0031</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Altering the Trigger Points for CT Commissioning</a:t>
                      </a:r>
                      <a:endParaRPr lang="en-GB" sz="1000" b="0" i="0" kern="1200">
                        <a:solidFill>
                          <a:srgbClr val="272833"/>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1765553160"/>
                  </a:ext>
                </a:extLst>
              </a:tr>
              <a:tr h="413347">
                <a:tc>
                  <a:txBody>
                    <a:bodyPr/>
                    <a:lstStyle/>
                    <a:p>
                      <a:r>
                        <a:rPr lang="en-GB" sz="1000" kern="1200">
                          <a:solidFill>
                            <a:schemeClr val="dk1"/>
                          </a:solidFill>
                          <a:latin typeface="+mn-lt"/>
                          <a:ea typeface="+mn-ea"/>
                          <a:cs typeface="+mn-cs"/>
                          <a:hlinkClick r:id="rId11"/>
                        </a:rPr>
                        <a:t>R0032</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New Registration data items and processes to support the transition to Market-wide Half-Hourly Settlement (MHHS)</a:t>
                      </a:r>
                      <a:endParaRPr lang="en-GB" sz="1000" b="0" i="0" kern="1200">
                        <a:solidFill>
                          <a:srgbClr val="272833"/>
                        </a:solidFill>
                        <a:effectLst/>
                        <a:latin typeface="+mn-lt"/>
                        <a:ea typeface="+mn-ea"/>
                        <a:cs typeface="+mn-cs"/>
                      </a:endParaRPr>
                    </a:p>
                  </a:txBody>
                  <a:tcPr/>
                </a:tc>
                <a:tc vMerge="1">
                  <a:txBody>
                    <a:bodyPr/>
                    <a:lstStyle/>
                    <a:p>
                      <a:endParaRPr lang="en-GB"/>
                    </a:p>
                  </a:txBody>
                  <a:tcPr/>
                </a:tc>
                <a:extLst>
                  <a:ext uri="{0D108BD9-81ED-4DB2-BD59-A6C34878D82A}">
                    <a16:rowId xmlns:a16="http://schemas.microsoft.com/office/drawing/2014/main" val="266887334"/>
                  </a:ext>
                </a:extLst>
              </a:tr>
              <a:tr h="334685">
                <a:tc>
                  <a:txBody>
                    <a:bodyPr/>
                    <a:lstStyle/>
                    <a:p>
                      <a:r>
                        <a:rPr lang="en-GB" sz="1000" kern="1200">
                          <a:solidFill>
                            <a:schemeClr val="dk1"/>
                          </a:solidFill>
                          <a:latin typeface="+mn-lt"/>
                          <a:ea typeface="+mn-ea"/>
                          <a:cs typeface="+mn-cs"/>
                          <a:hlinkClick r:id="rId12"/>
                        </a:rPr>
                        <a:t>R0040</a:t>
                      </a:r>
                      <a:endParaRPr lang="en-GB" sz="1000" kern="1200">
                        <a:solidFill>
                          <a:schemeClr val="dk1"/>
                        </a:solidFill>
                        <a:latin typeface="+mn-lt"/>
                        <a:ea typeface="+mn-ea"/>
                        <a:cs typeface="+mn-cs"/>
                      </a:endParaRPr>
                    </a:p>
                  </a:txBody>
                  <a:tcPr/>
                </a:tc>
                <a:tc>
                  <a:txBody>
                    <a:bodyPr/>
                    <a:lstStyle/>
                    <a:p>
                      <a:r>
                        <a:rPr lang="en-GB" sz="1000" b="0" i="0" kern="1200">
                          <a:solidFill>
                            <a:schemeClr val="dk1"/>
                          </a:solidFill>
                          <a:effectLst/>
                          <a:latin typeface="+mn-lt"/>
                          <a:ea typeface="+mn-ea"/>
                          <a:cs typeface="+mn-cs"/>
                        </a:rPr>
                        <a:t>CSS Switch Synchronisation to ERDA at SecuredActive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1922997412"/>
                  </a:ext>
                </a:extLst>
              </a:tr>
              <a:tr h="413347">
                <a:tc>
                  <a:txBody>
                    <a:bodyPr/>
                    <a:lstStyle/>
                    <a:p>
                      <a:r>
                        <a:rPr lang="en-GB" sz="1000" kern="1200">
                          <a:solidFill>
                            <a:schemeClr val="dk1"/>
                          </a:solidFill>
                          <a:latin typeface="+mn-lt"/>
                          <a:ea typeface="+mn-ea"/>
                          <a:cs typeface="+mn-cs"/>
                          <a:hlinkClick r:id="rId13"/>
                        </a:rPr>
                        <a:t>R0043</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Commissioning of Works by the Crowded Meter Room Coordinator (CMRC) to Resolve Issues In Crowded Meter Rooms</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816830471"/>
                  </a:ext>
                </a:extLst>
              </a:tr>
              <a:tr h="254367">
                <a:tc>
                  <a:txBody>
                    <a:bodyPr/>
                    <a:lstStyle/>
                    <a:p>
                      <a:r>
                        <a:rPr lang="en-GB" sz="1000" kern="1200">
                          <a:solidFill>
                            <a:schemeClr val="dk1"/>
                          </a:solidFill>
                          <a:latin typeface="+mn-lt"/>
                          <a:ea typeface="+mn-ea"/>
                          <a:cs typeface="+mn-cs"/>
                          <a:hlinkClick r:id="rId14"/>
                        </a:rPr>
                        <a:t>R0044</a:t>
                      </a:r>
                      <a:endParaRPr lang="en-GB" sz="1000" kern="1200">
                        <a:solidFill>
                          <a:schemeClr val="dk1"/>
                        </a:solidFill>
                        <a:latin typeface="+mn-lt"/>
                        <a:ea typeface="+mn-ea"/>
                        <a:cs typeface="+mn-cs"/>
                      </a:endParaRPr>
                    </a:p>
                  </a:txBody>
                  <a:tcPr/>
                </a:tc>
                <a:tc>
                  <a:txBody>
                    <a:bodyPr/>
                    <a:lstStyle/>
                    <a:p>
                      <a:r>
                        <a:rPr lang="en-GB" sz="1000" b="0" i="0">
                          <a:solidFill>
                            <a:srgbClr val="272833"/>
                          </a:solidFill>
                          <a:effectLst/>
                          <a:latin typeface="+mn-lt"/>
                        </a:rPr>
                        <a:t>MHHS Programme Changes required to Central Switching Service</a:t>
                      </a:r>
                      <a:endParaRPr lang="en-GB" sz="1000" b="0" kern="1200">
                        <a:solidFill>
                          <a:schemeClr val="dk1"/>
                        </a:solidFill>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549377029"/>
                  </a:ext>
                </a:extLst>
              </a:tr>
            </a:tbl>
          </a:graphicData>
        </a:graphic>
      </p:graphicFrame>
    </p:spTree>
    <p:extLst>
      <p:ext uri="{BB962C8B-B14F-4D97-AF65-F5344CB8AC3E}">
        <p14:creationId xmlns:p14="http://schemas.microsoft.com/office/powerpoint/2010/main" val="117554420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778C3F-E0FA-4B29-9B87-B69AD5F7FFB6}"/>
              </a:ext>
            </a:extLst>
          </p:cNvPr>
          <p:cNvSpPr>
            <a:spLocks noGrp="1"/>
          </p:cNvSpPr>
          <p:nvPr>
            <p:ph type="title"/>
          </p:nvPr>
        </p:nvSpPr>
        <p:spPr>
          <a:xfrm>
            <a:off x="1834341" y="0"/>
            <a:ext cx="5672960" cy="520622"/>
          </a:xfrm>
        </p:spPr>
        <p:txBody>
          <a:bodyPr>
            <a:normAutofit fontScale="90000"/>
          </a:bodyPr>
          <a:lstStyle/>
          <a:p>
            <a:r>
              <a:rPr lang="en-GB" sz="2000"/>
              <a:t>REC Change Pipeline Electric only - Monitoring</a:t>
            </a:r>
          </a:p>
        </p:txBody>
      </p:sp>
      <p:graphicFrame>
        <p:nvGraphicFramePr>
          <p:cNvPr id="3" name="Table 3">
            <a:extLst>
              <a:ext uri="{FF2B5EF4-FFF2-40B4-BE49-F238E27FC236}">
                <a16:creationId xmlns:a16="http://schemas.microsoft.com/office/drawing/2014/main" id="{4A0885CD-C12F-4105-9D5D-9DA779802850}"/>
              </a:ext>
            </a:extLst>
          </p:cNvPr>
          <p:cNvGraphicFramePr>
            <a:graphicFrameLocks noGrp="1"/>
          </p:cNvGraphicFramePr>
          <p:nvPr/>
        </p:nvGraphicFramePr>
        <p:xfrm>
          <a:off x="158939" y="462433"/>
          <a:ext cx="8826121" cy="3727774"/>
        </p:xfrm>
        <a:graphic>
          <a:graphicData uri="http://schemas.openxmlformats.org/drawingml/2006/table">
            <a:tbl>
              <a:tblPr firstRow="1" bandRow="1">
                <a:tableStyleId>{5C22544A-7EE6-4342-B048-85BDC9FD1C3A}</a:tableStyleId>
              </a:tblPr>
              <a:tblGrid>
                <a:gridCol w="860638">
                  <a:extLst>
                    <a:ext uri="{9D8B030D-6E8A-4147-A177-3AD203B41FA5}">
                      <a16:colId xmlns:a16="http://schemas.microsoft.com/office/drawing/2014/main" val="2718274602"/>
                    </a:ext>
                  </a:extLst>
                </a:gridCol>
                <a:gridCol w="6494406">
                  <a:extLst>
                    <a:ext uri="{9D8B030D-6E8A-4147-A177-3AD203B41FA5}">
                      <a16:colId xmlns:a16="http://schemas.microsoft.com/office/drawing/2014/main" val="2896332416"/>
                    </a:ext>
                  </a:extLst>
                </a:gridCol>
                <a:gridCol w="1471077">
                  <a:extLst>
                    <a:ext uri="{9D8B030D-6E8A-4147-A177-3AD203B41FA5}">
                      <a16:colId xmlns:a16="http://schemas.microsoft.com/office/drawing/2014/main" val="2937892801"/>
                    </a:ext>
                  </a:extLst>
                </a:gridCol>
              </a:tblGrid>
              <a:tr h="343902">
                <a:tc>
                  <a:txBody>
                    <a:bodyPr/>
                    <a:lstStyle/>
                    <a:p>
                      <a:pPr algn="ctr"/>
                      <a:r>
                        <a:rPr lang="en-GB" sz="1100"/>
                        <a:t>Title </a:t>
                      </a:r>
                    </a:p>
                  </a:txBody>
                  <a:tcPr/>
                </a:tc>
                <a:tc>
                  <a:txBody>
                    <a:bodyPr/>
                    <a:lstStyle/>
                    <a:p>
                      <a:pPr algn="ctr"/>
                      <a:r>
                        <a:rPr lang="en-GB" sz="1100"/>
                        <a:t>Description</a:t>
                      </a:r>
                    </a:p>
                  </a:txBody>
                  <a:tcPr/>
                </a:tc>
                <a:tc>
                  <a:txBody>
                    <a:bodyPr/>
                    <a:lstStyle/>
                    <a:p>
                      <a:pPr algn="ctr"/>
                      <a:r>
                        <a:rPr lang="en-GB" sz="1100"/>
                        <a:t>Status</a:t>
                      </a:r>
                    </a:p>
                  </a:txBody>
                  <a:tcPr anchor="ctr"/>
                </a:tc>
                <a:extLst>
                  <a:ext uri="{0D108BD9-81ED-4DB2-BD59-A6C34878D82A}">
                    <a16:rowId xmlns:a16="http://schemas.microsoft.com/office/drawing/2014/main" val="118947466"/>
                  </a:ext>
                </a:extLst>
              </a:tr>
              <a:tr h="273643">
                <a:tc>
                  <a:txBody>
                    <a:bodyPr/>
                    <a:lstStyle/>
                    <a:p>
                      <a:r>
                        <a:rPr lang="en-GB" sz="1000" kern="1200">
                          <a:solidFill>
                            <a:schemeClr val="dk1"/>
                          </a:solidFill>
                          <a:latin typeface="+mn-lt"/>
                          <a:ea typeface="+mn-ea"/>
                          <a:cs typeface="+mn-cs"/>
                          <a:hlinkClick r:id="rId2"/>
                        </a:rPr>
                        <a:t>R0053</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24/7 Emergency Metering Service</a:t>
                      </a:r>
                    </a:p>
                  </a:txBody>
                  <a:tcPr/>
                </a:tc>
                <a:tc rowSpan="13">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 or the CDSP.</a:t>
                      </a:r>
                    </a:p>
                  </a:txBody>
                  <a:tcPr anchor="ctr"/>
                </a:tc>
                <a:extLst>
                  <a:ext uri="{0D108BD9-81ED-4DB2-BD59-A6C34878D82A}">
                    <a16:rowId xmlns:a16="http://schemas.microsoft.com/office/drawing/2014/main" val="970041275"/>
                  </a:ext>
                </a:extLst>
              </a:tr>
              <a:tr h="262177">
                <a:tc>
                  <a:txBody>
                    <a:bodyPr/>
                    <a:lstStyle/>
                    <a:p>
                      <a:r>
                        <a:rPr lang="en-GB" sz="1000" kern="1200">
                          <a:solidFill>
                            <a:schemeClr val="dk1"/>
                          </a:solidFill>
                          <a:latin typeface="+mn-lt"/>
                          <a:ea typeface="+mn-ea"/>
                          <a:cs typeface="+mn-cs"/>
                          <a:hlinkClick r:id="rId3"/>
                        </a:rPr>
                        <a:t>R0054</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EES Access for Virtual Lead Parties</a:t>
                      </a:r>
                    </a:p>
                  </a:txBody>
                  <a:tcPr/>
                </a:tc>
                <a:tc vMerge="1">
                  <a:txBody>
                    <a:bodyPr/>
                    <a:lstStyle/>
                    <a:p>
                      <a:pPr algn="ctr"/>
                      <a:endParaRPr lang="en-GB" sz="1000" kern="1200">
                        <a:solidFill>
                          <a:schemeClr val="dk1"/>
                        </a:solidFill>
                        <a:latin typeface="+mn-lt"/>
                        <a:ea typeface="+mn-ea"/>
                        <a:cs typeface="+mn-cs"/>
                      </a:endParaRPr>
                    </a:p>
                  </a:txBody>
                  <a:tcPr anchor="ctr"/>
                </a:tc>
                <a:extLst>
                  <a:ext uri="{0D108BD9-81ED-4DB2-BD59-A6C34878D82A}">
                    <a16:rowId xmlns:a16="http://schemas.microsoft.com/office/drawing/2014/main" val="2074998467"/>
                  </a:ext>
                </a:extLst>
              </a:tr>
              <a:tr h="250840">
                <a:tc>
                  <a:txBody>
                    <a:bodyPr/>
                    <a:lstStyle/>
                    <a:p>
                      <a:r>
                        <a:rPr lang="en-GB" sz="1000" kern="1200">
                          <a:solidFill>
                            <a:schemeClr val="dk1"/>
                          </a:solidFill>
                          <a:latin typeface="+mn-lt"/>
                          <a:ea typeface="+mn-ea"/>
                          <a:cs typeface="+mn-cs"/>
                          <a:hlinkClick r:id="rId4"/>
                        </a:rPr>
                        <a:t>R0060</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ERDS Service Definition timezone correction</a:t>
                      </a:r>
                    </a:p>
                  </a:txBody>
                  <a:tcPr/>
                </a:tc>
                <a:tc vMerge="1">
                  <a:txBody>
                    <a:bodyPr/>
                    <a:lstStyle/>
                    <a:p>
                      <a:pPr algn="ctr"/>
                      <a:r>
                        <a:rPr lang="en-GB" sz="1000" kern="1200">
                          <a:solidFill>
                            <a:schemeClr val="dk1"/>
                          </a:solidFill>
                          <a:latin typeface="+mn-lt"/>
                          <a:ea typeface="+mn-ea"/>
                          <a:cs typeface="+mn-cs"/>
                        </a:rPr>
                        <a:t>These changes are specific for Electric only. We will continue to monitor should any of the changes have a knock on impact to GES.</a:t>
                      </a:r>
                    </a:p>
                  </a:txBody>
                  <a:tcPr anchor="ctr"/>
                </a:tc>
                <a:extLst>
                  <a:ext uri="{0D108BD9-81ED-4DB2-BD59-A6C34878D82A}">
                    <a16:rowId xmlns:a16="http://schemas.microsoft.com/office/drawing/2014/main" val="2119290012"/>
                  </a:ext>
                </a:extLst>
              </a:tr>
              <a:tr h="264898">
                <a:tc>
                  <a:txBody>
                    <a:bodyPr/>
                    <a:lstStyle/>
                    <a:p>
                      <a:r>
                        <a:rPr lang="en-GB" sz="1000" kern="1200">
                          <a:solidFill>
                            <a:schemeClr val="dk1"/>
                          </a:solidFill>
                          <a:latin typeface="+mn-lt"/>
                          <a:ea typeface="+mn-ea"/>
                          <a:cs typeface="+mn-cs"/>
                          <a:hlinkClick r:id="rId5"/>
                        </a:rPr>
                        <a:t>R0062</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Removal of ERDA meteringPointEnergyFlow change restriction</a:t>
                      </a:r>
                    </a:p>
                  </a:txBody>
                  <a:tcPr/>
                </a:tc>
                <a:tc vMerge="1">
                  <a:txBody>
                    <a:bodyPr/>
                    <a:lstStyle/>
                    <a:p>
                      <a:endParaRPr lang="en-GB"/>
                    </a:p>
                  </a:txBody>
                  <a:tcPr/>
                </a:tc>
                <a:extLst>
                  <a:ext uri="{0D108BD9-81ED-4DB2-BD59-A6C34878D82A}">
                    <a16:rowId xmlns:a16="http://schemas.microsoft.com/office/drawing/2014/main" val="768992901"/>
                  </a:ext>
                </a:extLst>
              </a:tr>
              <a:tr h="250840">
                <a:tc>
                  <a:txBody>
                    <a:bodyPr/>
                    <a:lstStyle/>
                    <a:p>
                      <a:r>
                        <a:rPr lang="en-GB" sz="1000" kern="1200">
                          <a:solidFill>
                            <a:schemeClr val="dk1"/>
                          </a:solidFill>
                          <a:latin typeface="+mn-lt"/>
                          <a:ea typeface="+mn-ea"/>
                          <a:cs typeface="+mn-cs"/>
                          <a:hlinkClick r:id="rId6"/>
                        </a:rPr>
                        <a:t>R0064</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Creating a Meter Operator Agent and MOCoP Installer</a:t>
                      </a:r>
                    </a:p>
                  </a:txBody>
                  <a:tcPr/>
                </a:tc>
                <a:tc vMerge="1">
                  <a:txBody>
                    <a:bodyPr/>
                    <a:lstStyle/>
                    <a:p>
                      <a:endParaRPr lang="en-GB"/>
                    </a:p>
                  </a:txBody>
                  <a:tcPr/>
                </a:tc>
                <a:extLst>
                  <a:ext uri="{0D108BD9-81ED-4DB2-BD59-A6C34878D82A}">
                    <a16:rowId xmlns:a16="http://schemas.microsoft.com/office/drawing/2014/main" val="2931380469"/>
                  </a:ext>
                </a:extLst>
              </a:tr>
              <a:tr h="259067">
                <a:tc>
                  <a:txBody>
                    <a:bodyPr/>
                    <a:lstStyle/>
                    <a:p>
                      <a:r>
                        <a:rPr lang="en-GB" sz="1000" kern="1200">
                          <a:solidFill>
                            <a:schemeClr val="dk1"/>
                          </a:solidFill>
                          <a:latin typeface="+mn-lt"/>
                          <a:ea typeface="+mn-ea"/>
                          <a:cs typeface="+mn-cs"/>
                          <a:hlinkClick r:id="rId7"/>
                        </a:rPr>
                        <a:t>R0065</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Registration of Smart Export Guarantee (SEG) Sites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813766753"/>
                  </a:ext>
                </a:extLst>
              </a:tr>
              <a:tr h="250840">
                <a:tc>
                  <a:txBody>
                    <a:bodyPr/>
                    <a:lstStyle/>
                    <a:p>
                      <a:r>
                        <a:rPr lang="en-GB" sz="1000" kern="1200">
                          <a:solidFill>
                            <a:schemeClr val="dk1"/>
                          </a:solidFill>
                          <a:latin typeface="+mn-lt"/>
                          <a:ea typeface="+mn-ea"/>
                          <a:cs typeface="+mn-cs"/>
                          <a:hlinkClick r:id="rId8"/>
                        </a:rPr>
                        <a:t>R0066</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Inclusion of SMRS Data Items In EES (BSC CP 1568 Consequential change)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766193239"/>
                  </a:ext>
                </a:extLst>
              </a:tr>
              <a:tr h="260735">
                <a:tc>
                  <a:txBody>
                    <a:bodyPr/>
                    <a:lstStyle/>
                    <a:p>
                      <a:r>
                        <a:rPr lang="en-GB" sz="1000" kern="1200">
                          <a:solidFill>
                            <a:schemeClr val="dk1"/>
                          </a:solidFill>
                          <a:latin typeface="+mn-lt"/>
                          <a:ea typeface="+mn-ea"/>
                          <a:cs typeface="+mn-cs"/>
                          <a:hlinkClick r:id="rId9"/>
                        </a:rPr>
                        <a:t>R0072</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Introduction of a new Meter Asset Condition Code</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2718757512"/>
                  </a:ext>
                </a:extLst>
              </a:tr>
              <a:tr h="266932">
                <a:tc>
                  <a:txBody>
                    <a:bodyPr/>
                    <a:lstStyle/>
                    <a:p>
                      <a:r>
                        <a:rPr lang="en-GB" sz="1000" kern="1200">
                          <a:solidFill>
                            <a:schemeClr val="dk1"/>
                          </a:solidFill>
                          <a:latin typeface="+mn-lt"/>
                          <a:ea typeface="+mn-ea"/>
                          <a:cs typeface="+mn-cs"/>
                          <a:hlinkClick r:id="rId10"/>
                        </a:rPr>
                        <a:t>R0076</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DNOs notifying Suppliers about Crossed Meters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1922997412"/>
                  </a:ext>
                </a:extLst>
              </a:tr>
              <a:tr h="272568">
                <a:tc>
                  <a:txBody>
                    <a:bodyPr/>
                    <a:lstStyle/>
                    <a:p>
                      <a:r>
                        <a:rPr lang="en-GB" sz="1000" kern="1200">
                          <a:solidFill>
                            <a:schemeClr val="dk1"/>
                          </a:solidFill>
                          <a:latin typeface="+mn-lt"/>
                          <a:ea typeface="+mn-ea"/>
                          <a:cs typeface="+mn-cs"/>
                          <a:hlinkClick r:id="rId11"/>
                        </a:rPr>
                        <a:t>R0077</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Resolution of EES API Search Address method discrepancies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3573929751"/>
                  </a:ext>
                </a:extLst>
              </a:tr>
              <a:tr h="269652">
                <a:tc>
                  <a:txBody>
                    <a:bodyPr/>
                    <a:lstStyle/>
                    <a:p>
                      <a:r>
                        <a:rPr lang="en-GB" sz="1000" kern="1200">
                          <a:solidFill>
                            <a:schemeClr val="dk1"/>
                          </a:solidFill>
                          <a:latin typeface="+mn-lt"/>
                          <a:ea typeface="+mn-ea"/>
                          <a:cs typeface="+mn-cs"/>
                          <a:hlinkClick r:id="rId12"/>
                        </a:rPr>
                        <a:t>R0078</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EMR Settlement Limited - additional access to ECOES</a:t>
                      </a: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816830471"/>
                  </a:ext>
                </a:extLst>
              </a:tr>
              <a:tr h="250840">
                <a:tc>
                  <a:txBody>
                    <a:bodyPr/>
                    <a:lstStyle/>
                    <a:p>
                      <a:r>
                        <a:rPr lang="en-GB" sz="1000" kern="1200">
                          <a:solidFill>
                            <a:schemeClr val="dk1"/>
                          </a:solidFill>
                          <a:latin typeface="+mn-lt"/>
                          <a:ea typeface="+mn-ea"/>
                          <a:cs typeface="+mn-cs"/>
                          <a:hlinkClick r:id="rId13"/>
                        </a:rPr>
                        <a:t>R0079</a:t>
                      </a:r>
                      <a:endParaRPr lang="en-GB" sz="1000" kern="1200">
                        <a:solidFill>
                          <a:schemeClr val="dk1"/>
                        </a:solidFill>
                        <a:latin typeface="+mn-lt"/>
                        <a:ea typeface="+mn-ea"/>
                        <a:cs typeface="+mn-cs"/>
                      </a:endParaRPr>
                    </a:p>
                  </a:txBody>
                  <a:tcPr/>
                </a:tc>
                <a:tc>
                  <a:txBody>
                    <a:bodyPr/>
                    <a:lstStyle/>
                    <a:p>
                      <a:r>
                        <a:rPr lang="en-US" sz="1000" b="0" i="0" kern="1200">
                          <a:solidFill>
                            <a:srgbClr val="272833"/>
                          </a:solidFill>
                          <a:effectLst/>
                          <a:latin typeface="+mn-lt"/>
                          <a:ea typeface="+mn-ea"/>
                          <a:cs typeface="+mn-cs"/>
                        </a:rPr>
                        <a:t>Addition of Previous MEM to the EES API</a:t>
                      </a:r>
                      <a:endParaRPr lang="en-GB" sz="1000" b="0" i="0" kern="1200">
                        <a:solidFill>
                          <a:srgbClr val="272833"/>
                        </a:solidFill>
                        <a:effectLst/>
                        <a:latin typeface="+mn-lt"/>
                        <a:ea typeface="+mn-ea"/>
                        <a:cs typeface="+mn-cs"/>
                      </a:endParaRPr>
                    </a:p>
                  </a:txBody>
                  <a:tcPr/>
                </a:tc>
                <a:tc vMerge="1">
                  <a:txBody>
                    <a:bodyPr/>
                    <a:lstStyle/>
                    <a:p>
                      <a:endParaRPr lang="en-GB" sz="1000" kern="1200">
                        <a:solidFill>
                          <a:schemeClr val="dk1"/>
                        </a:solidFill>
                        <a:latin typeface="+mn-lt"/>
                        <a:ea typeface="+mn-ea"/>
                        <a:cs typeface="+mn-cs"/>
                      </a:endParaRPr>
                    </a:p>
                  </a:txBody>
                  <a:tcPr/>
                </a:tc>
                <a:extLst>
                  <a:ext uri="{0D108BD9-81ED-4DB2-BD59-A6C34878D82A}">
                    <a16:rowId xmlns:a16="http://schemas.microsoft.com/office/drawing/2014/main" val="549377029"/>
                  </a:ext>
                </a:extLst>
              </a:tr>
              <a:tr h="250840">
                <a:tc>
                  <a:txBody>
                    <a:bodyPr/>
                    <a:lstStyle/>
                    <a:p>
                      <a:r>
                        <a:rPr lang="en-GB" sz="1000" kern="1200">
                          <a:solidFill>
                            <a:schemeClr val="dk1"/>
                          </a:solidFill>
                          <a:latin typeface="+mn-lt"/>
                          <a:ea typeface="+mn-ea"/>
                          <a:cs typeface="+mn-cs"/>
                          <a:hlinkClick r:id="rId14"/>
                        </a:rPr>
                        <a:t>N/A</a:t>
                      </a:r>
                      <a:endParaRPr lang="en-GB" sz="1000" kern="1200">
                        <a:solidFill>
                          <a:schemeClr val="dk1"/>
                        </a:solidFill>
                        <a:latin typeface="+mn-lt"/>
                        <a:ea typeface="+mn-ea"/>
                        <a:cs typeface="+mn-cs"/>
                      </a:endParaRPr>
                    </a:p>
                  </a:txBody>
                  <a:tcPr/>
                </a:tc>
                <a:tc>
                  <a:txBody>
                    <a:bodyPr/>
                    <a:lstStyle/>
                    <a:p>
                      <a:r>
                        <a:rPr lang="en-GB" sz="1000" b="0" i="0" kern="1200">
                          <a:solidFill>
                            <a:srgbClr val="272833"/>
                          </a:solidFill>
                          <a:effectLst/>
                          <a:latin typeface="+mn-lt"/>
                          <a:ea typeface="+mn-ea"/>
                          <a:cs typeface="+mn-cs"/>
                        </a:rPr>
                        <a:t>MHHS Supply Number Consultation</a:t>
                      </a:r>
                    </a:p>
                  </a:txBody>
                  <a:tcPr/>
                </a:tc>
                <a:tc vMerge="1">
                  <a:txBody>
                    <a:bodyPr/>
                    <a:lstStyle/>
                    <a:p>
                      <a:pPr algn="ctr"/>
                      <a:endParaRPr lang="en-GB" sz="1000" kern="1200">
                        <a:solidFill>
                          <a:schemeClr val="dk1"/>
                        </a:solidFill>
                        <a:latin typeface="+mn-lt"/>
                        <a:ea typeface="+mn-ea"/>
                        <a:cs typeface="+mn-cs"/>
                      </a:endParaRPr>
                    </a:p>
                  </a:txBody>
                  <a:tcPr anchor="ctr"/>
                </a:tc>
                <a:extLst>
                  <a:ext uri="{0D108BD9-81ED-4DB2-BD59-A6C34878D82A}">
                    <a16:rowId xmlns:a16="http://schemas.microsoft.com/office/drawing/2014/main" val="185695716"/>
                  </a:ext>
                </a:extLst>
              </a:tr>
            </a:tbl>
          </a:graphicData>
        </a:graphic>
      </p:graphicFrame>
    </p:spTree>
    <p:extLst>
      <p:ext uri="{BB962C8B-B14F-4D97-AF65-F5344CB8AC3E}">
        <p14:creationId xmlns:p14="http://schemas.microsoft.com/office/powerpoint/2010/main" val="25236043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143FB-6480-44CD-B167-066756F778DE}"/>
              </a:ext>
            </a:extLst>
          </p:cNvPr>
          <p:cNvSpPr>
            <a:spLocks noGrp="1"/>
          </p:cNvSpPr>
          <p:nvPr>
            <p:ph type="title"/>
          </p:nvPr>
        </p:nvSpPr>
        <p:spPr/>
        <p:txBody>
          <a:bodyPr/>
          <a:lstStyle/>
          <a:p>
            <a:r>
              <a:rPr lang="en-GB"/>
              <a:t>Portfolio POAP</a:t>
            </a:r>
          </a:p>
        </p:txBody>
      </p:sp>
      <p:graphicFrame>
        <p:nvGraphicFramePr>
          <p:cNvPr id="5" name="Content Placeholder 4">
            <a:extLst>
              <a:ext uri="{FF2B5EF4-FFF2-40B4-BE49-F238E27FC236}">
                <a16:creationId xmlns:a16="http://schemas.microsoft.com/office/drawing/2014/main" id="{008BCDC8-E451-40AA-8C53-6C5A9D6419FC}"/>
              </a:ext>
            </a:extLst>
          </p:cNvPr>
          <p:cNvGraphicFramePr>
            <a:graphicFrameLocks noGrp="1" noChangeAspect="1"/>
          </p:cNvGraphicFramePr>
          <p:nvPr>
            <p:ph idx="1"/>
            <p:extLst>
              <p:ext uri="{D42A27DB-BD31-4B8C-83A1-F6EECF244321}">
                <p14:modId xmlns:p14="http://schemas.microsoft.com/office/powerpoint/2010/main" val="710228298"/>
              </p:ext>
            </p:extLst>
          </p:nvPr>
        </p:nvGraphicFramePr>
        <p:xfrm>
          <a:off x="3873731" y="1661101"/>
          <a:ext cx="1274072" cy="1123661"/>
        </p:xfrm>
        <a:graphic>
          <a:graphicData uri="http://schemas.openxmlformats.org/presentationml/2006/ole">
            <mc:AlternateContent xmlns:mc="http://schemas.openxmlformats.org/markup-compatibility/2006">
              <mc:Choice xmlns:v="urn:schemas-microsoft-com:vml" Requires="v">
                <p:oleObj name="Acrobat Document" showAsIcon="1" r:id="rId3" imgW="914400" imgH="806400" progId="AcroExch.Document.DC">
                  <p:embed/>
                </p:oleObj>
              </mc:Choice>
              <mc:Fallback>
                <p:oleObj name="Acrobat Document" showAsIcon="1" r:id="rId3" imgW="914400" imgH="806400" progId="AcroExch.Document.DC">
                  <p:embed/>
                  <p:pic>
                    <p:nvPicPr>
                      <p:cNvPr id="5" name="Content Placeholder 4">
                        <a:extLst>
                          <a:ext uri="{FF2B5EF4-FFF2-40B4-BE49-F238E27FC236}">
                            <a16:creationId xmlns:a16="http://schemas.microsoft.com/office/drawing/2014/main" id="{008BCDC8-E451-40AA-8C53-6C5A9D6419FC}"/>
                          </a:ext>
                        </a:extLst>
                      </p:cNvPr>
                      <p:cNvPicPr/>
                      <p:nvPr/>
                    </p:nvPicPr>
                    <p:blipFill>
                      <a:blip r:embed="rId4"/>
                      <a:stretch>
                        <a:fillRect/>
                      </a:stretch>
                    </p:blipFill>
                    <p:spPr>
                      <a:xfrm>
                        <a:off x="3873731" y="1661101"/>
                        <a:ext cx="1274072" cy="1123661"/>
                      </a:xfrm>
                      <a:prstGeom prst="rect">
                        <a:avLst/>
                      </a:prstGeom>
                    </p:spPr>
                  </p:pic>
                </p:oleObj>
              </mc:Fallback>
            </mc:AlternateContent>
          </a:graphicData>
        </a:graphic>
      </p:graphicFrame>
    </p:spTree>
    <p:extLst>
      <p:ext uri="{BB962C8B-B14F-4D97-AF65-F5344CB8AC3E}">
        <p14:creationId xmlns:p14="http://schemas.microsoft.com/office/powerpoint/2010/main" val="2930291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C3F791-AC34-4270-82D9-5B4FC58DD2B2}"/>
              </a:ext>
            </a:extLst>
          </p:cNvPr>
          <p:cNvGraphicFramePr>
            <a:graphicFrameLocks noGrp="1"/>
          </p:cNvGraphicFramePr>
          <p:nvPr/>
        </p:nvGraphicFramePr>
        <p:xfrm>
          <a:off x="63612" y="483322"/>
          <a:ext cx="9016776" cy="4350989"/>
        </p:xfrm>
        <a:graphic>
          <a:graphicData uri="http://schemas.openxmlformats.org/drawingml/2006/table">
            <a:tbl>
              <a:tblPr firstRow="1" bandRow="1">
                <a:tableStyleId>{5C22544A-7EE6-4342-B048-85BDC9FD1C3A}</a:tableStyleId>
              </a:tblPr>
              <a:tblGrid>
                <a:gridCol w="473054">
                  <a:extLst>
                    <a:ext uri="{9D8B030D-6E8A-4147-A177-3AD203B41FA5}">
                      <a16:colId xmlns:a16="http://schemas.microsoft.com/office/drawing/2014/main" val="4236546890"/>
                    </a:ext>
                  </a:extLst>
                </a:gridCol>
                <a:gridCol w="2500828">
                  <a:extLst>
                    <a:ext uri="{9D8B030D-6E8A-4147-A177-3AD203B41FA5}">
                      <a16:colId xmlns:a16="http://schemas.microsoft.com/office/drawing/2014/main" val="324692026"/>
                    </a:ext>
                  </a:extLst>
                </a:gridCol>
                <a:gridCol w="769485">
                  <a:extLst>
                    <a:ext uri="{9D8B030D-6E8A-4147-A177-3AD203B41FA5}">
                      <a16:colId xmlns:a16="http://schemas.microsoft.com/office/drawing/2014/main" val="1901410971"/>
                    </a:ext>
                  </a:extLst>
                </a:gridCol>
                <a:gridCol w="769485">
                  <a:extLst>
                    <a:ext uri="{9D8B030D-6E8A-4147-A177-3AD203B41FA5}">
                      <a16:colId xmlns:a16="http://schemas.microsoft.com/office/drawing/2014/main" val="4189950786"/>
                    </a:ext>
                  </a:extLst>
                </a:gridCol>
                <a:gridCol w="746409">
                  <a:extLst>
                    <a:ext uri="{9D8B030D-6E8A-4147-A177-3AD203B41FA5}">
                      <a16:colId xmlns:a16="http://schemas.microsoft.com/office/drawing/2014/main" val="4137049686"/>
                    </a:ext>
                  </a:extLst>
                </a:gridCol>
                <a:gridCol w="746409">
                  <a:extLst>
                    <a:ext uri="{9D8B030D-6E8A-4147-A177-3AD203B41FA5}">
                      <a16:colId xmlns:a16="http://schemas.microsoft.com/office/drawing/2014/main" val="1519923765"/>
                    </a:ext>
                  </a:extLst>
                </a:gridCol>
                <a:gridCol w="1147088">
                  <a:extLst>
                    <a:ext uri="{9D8B030D-6E8A-4147-A177-3AD203B41FA5}">
                      <a16:colId xmlns:a16="http://schemas.microsoft.com/office/drawing/2014/main" val="3099399107"/>
                    </a:ext>
                  </a:extLst>
                </a:gridCol>
                <a:gridCol w="932009">
                  <a:extLst>
                    <a:ext uri="{9D8B030D-6E8A-4147-A177-3AD203B41FA5}">
                      <a16:colId xmlns:a16="http://schemas.microsoft.com/office/drawing/2014/main" val="796015746"/>
                    </a:ext>
                  </a:extLst>
                </a:gridCol>
                <a:gridCol w="932009">
                  <a:extLst>
                    <a:ext uri="{9D8B030D-6E8A-4147-A177-3AD203B41FA5}">
                      <a16:colId xmlns:a16="http://schemas.microsoft.com/office/drawing/2014/main" val="3560280781"/>
                    </a:ext>
                  </a:extLst>
                </a:gridCol>
              </a:tblGrid>
              <a:tr h="255391">
                <a:tc>
                  <a:txBody>
                    <a:bodyPr/>
                    <a:lstStyle/>
                    <a:p>
                      <a:r>
                        <a:rPr lang="en-GB" sz="900"/>
                        <a:t>XRN</a:t>
                      </a:r>
                    </a:p>
                  </a:txBody>
                  <a:tcPr anchor="ctr">
                    <a:solidFill>
                      <a:schemeClr val="accent1"/>
                    </a:solidFill>
                  </a:tcPr>
                </a:tc>
                <a:tc>
                  <a:txBody>
                    <a:bodyPr/>
                    <a:lstStyle/>
                    <a:p>
                      <a:r>
                        <a:rPr lang="en-GB" sz="900"/>
                        <a:t>Change Title </a:t>
                      </a:r>
                    </a:p>
                  </a:txBody>
                  <a:tcPr anchor="ctr">
                    <a:solidFill>
                      <a:schemeClr val="accent1"/>
                    </a:solidFill>
                  </a:tcPr>
                </a:tc>
                <a:tc>
                  <a:txBody>
                    <a:bodyPr/>
                    <a:lstStyle/>
                    <a:p>
                      <a:r>
                        <a:rPr lang="en-GB" sz="900"/>
                        <a:t>Proposer</a:t>
                      </a:r>
                    </a:p>
                  </a:txBody>
                  <a:tcPr anchor="ctr">
                    <a:solidFill>
                      <a:schemeClr val="accent1"/>
                    </a:solidFill>
                  </a:tcPr>
                </a:tc>
                <a:tc>
                  <a:txBody>
                    <a:bodyPr/>
                    <a:lstStyle/>
                    <a:p>
                      <a:r>
                        <a:rPr lang="en-GB" sz="900"/>
                        <a:t>Benefit / Impact</a:t>
                      </a:r>
                    </a:p>
                  </a:txBody>
                  <a:tcPr anchor="ctr">
                    <a:solidFill>
                      <a:schemeClr val="accent1"/>
                    </a:solidFill>
                  </a:tcPr>
                </a:tc>
                <a:tc>
                  <a:txBody>
                    <a:bodyPr/>
                    <a:lstStyle/>
                    <a:p>
                      <a:r>
                        <a:rPr lang="en-GB" sz="900"/>
                        <a:t>Funding </a:t>
                      </a:r>
                    </a:p>
                  </a:txBody>
                  <a:tcPr anchor="ctr">
                    <a:solidFill>
                      <a:schemeClr val="accent1"/>
                    </a:solidFill>
                  </a:tcPr>
                </a:tc>
                <a:tc>
                  <a:txBody>
                    <a:bodyPr/>
                    <a:lstStyle/>
                    <a:p>
                      <a:r>
                        <a:rPr lang="en-GB" sz="900"/>
                        <a:t>HLSO</a:t>
                      </a:r>
                    </a:p>
                    <a:p>
                      <a:r>
                        <a:rPr lang="en-GB" sz="900"/>
                        <a:t>Max Cost</a:t>
                      </a:r>
                    </a:p>
                  </a:txBody>
                  <a:tcPr anchor="ctr">
                    <a:solidFill>
                      <a:schemeClr val="accent1"/>
                    </a:solidFill>
                  </a:tcPr>
                </a:tc>
                <a:tc>
                  <a:txBody>
                    <a:bodyPr/>
                    <a:lstStyle/>
                    <a:p>
                      <a:r>
                        <a:rPr lang="en-GB" sz="900"/>
                        <a:t>Target Implementation   Date</a:t>
                      </a:r>
                    </a:p>
                  </a:txBody>
                  <a:tcPr anchor="ctr">
                    <a:solidFill>
                      <a:schemeClr val="accent1"/>
                    </a:solidFill>
                  </a:tcPr>
                </a:tc>
                <a:tc>
                  <a:txBody>
                    <a:bodyPr/>
                    <a:lstStyle/>
                    <a:p>
                      <a:r>
                        <a:rPr lang="en-GB" sz="900"/>
                        <a:t>Release Type</a:t>
                      </a:r>
                    </a:p>
                  </a:txBody>
                  <a:tcPr anchor="ctr">
                    <a:solidFill>
                      <a:schemeClr val="accent1"/>
                    </a:solidFill>
                  </a:tcPr>
                </a:tc>
                <a:tc>
                  <a:txBody>
                    <a:bodyPr/>
                    <a:lstStyle/>
                    <a:p>
                      <a:r>
                        <a:rPr lang="en-GB" sz="900"/>
                        <a:t>Firm / Indicative</a:t>
                      </a:r>
                    </a:p>
                  </a:txBody>
                  <a:tcPr anchor="ctr">
                    <a:solidFill>
                      <a:schemeClr val="accent1"/>
                    </a:solidFill>
                  </a:tcPr>
                </a:tc>
                <a:extLst>
                  <a:ext uri="{0D108BD9-81ED-4DB2-BD59-A6C34878D82A}">
                    <a16:rowId xmlns:a16="http://schemas.microsoft.com/office/drawing/2014/main" val="429165185"/>
                  </a:ext>
                </a:extLst>
              </a:tr>
              <a:tr h="0">
                <a:tc>
                  <a:txBody>
                    <a:bodyPr/>
                    <a:lstStyle/>
                    <a:p>
                      <a:pPr algn="ctr">
                        <a:spcAft>
                          <a:spcPts val="0"/>
                        </a:spcAft>
                      </a:pPr>
                      <a:r>
                        <a:rPr lang="en-GB" sz="800" b="1" u="none">
                          <a:hlinkClick r:id="rId2"/>
                        </a:rPr>
                        <a:t>5316</a:t>
                      </a:r>
                      <a:endParaRPr lang="en-GB" sz="800" b="1" u="none"/>
                    </a:p>
                  </a:txBody>
                  <a:tcPr marL="72000" marR="72000" marT="36000" marB="36000" anchor="ctr">
                    <a:solidFill>
                      <a:schemeClr val="accent1">
                        <a:lumMod val="20000"/>
                        <a:lumOff val="80000"/>
                      </a:schemeClr>
                    </a:solidFill>
                  </a:tcPr>
                </a:tc>
                <a:tc>
                  <a:txBody>
                    <a:bodyPr/>
                    <a:lstStyle/>
                    <a:p>
                      <a:pPr>
                        <a:spcAft>
                          <a:spcPts val="0"/>
                        </a:spcAft>
                      </a:pPr>
                      <a:r>
                        <a:rPr lang="en-GB" sz="700" b="1"/>
                        <a:t>Rejecting Pre LIS Replacement Reads</a:t>
                      </a:r>
                    </a:p>
                  </a:txBody>
                  <a:tcPr marL="72000" marR="72000" marT="36000" marB="36000" anchor="ctr">
                    <a:solidFill>
                      <a:schemeClr val="accent1">
                        <a:lumMod val="20000"/>
                        <a:lumOff val="80000"/>
                      </a:schemeClr>
                    </a:solidFill>
                  </a:tcPr>
                </a:tc>
                <a:tc>
                  <a:txBody>
                    <a:bodyPr/>
                    <a:lstStyle/>
                    <a:p>
                      <a:pPr>
                        <a:spcAft>
                          <a:spcPts val="0"/>
                        </a:spcAft>
                      </a:pPr>
                      <a:r>
                        <a:rPr lang="en-GB" sz="700" b="1"/>
                        <a:t>Xoserve</a:t>
                      </a:r>
                    </a:p>
                  </a:txBody>
                  <a:tcPr marL="72000" marR="72000" marT="36000" marB="36000" anchor="ctr">
                    <a:solidFill>
                      <a:schemeClr val="accent1">
                        <a:lumMod val="20000"/>
                        <a:lumOff val="80000"/>
                      </a:schemeClr>
                    </a:solidFill>
                  </a:tcPr>
                </a:tc>
                <a:tc>
                  <a:txBody>
                    <a:bodyPr/>
                    <a:lstStyle/>
                    <a:p>
                      <a:pPr>
                        <a:spcAft>
                          <a:spcPts val="0"/>
                        </a:spcAft>
                      </a:pPr>
                      <a:r>
                        <a:rPr lang="en-GB" sz="700" b="1"/>
                        <a:t>Shipper</a:t>
                      </a:r>
                    </a:p>
                  </a:txBody>
                  <a:tcPr marL="72000" marR="72000" marT="36000" marB="36000" anchor="ctr">
                    <a:solidFill>
                      <a:schemeClr val="accent1">
                        <a:lumMod val="20000"/>
                        <a:lumOff val="80000"/>
                      </a:schemeClr>
                    </a:solidFill>
                  </a:tcPr>
                </a:tc>
                <a:tc>
                  <a:txBody>
                    <a:bodyPr/>
                    <a:lstStyle/>
                    <a:p>
                      <a:pPr>
                        <a:spcAft>
                          <a:spcPts val="0"/>
                        </a:spcAft>
                      </a:pPr>
                      <a:r>
                        <a:rPr lang="en-GB" sz="700" b="1"/>
                        <a:t>N/A</a:t>
                      </a:r>
                    </a:p>
                  </a:txBody>
                  <a:tcPr marL="72000" marR="72000" marT="36000" marB="36000" anchor="ctr">
                    <a:solidFill>
                      <a:schemeClr val="accent1">
                        <a:lumMod val="20000"/>
                        <a:lumOff val="80000"/>
                      </a:schemeClr>
                    </a:solidFill>
                  </a:tcPr>
                </a:tc>
                <a:tc>
                  <a:txBody>
                    <a:bodyPr/>
                    <a:lstStyle/>
                    <a:p>
                      <a:pPr algn="l">
                        <a:spcAft>
                          <a:spcPts val="0"/>
                        </a:spcAft>
                      </a:pPr>
                      <a:r>
                        <a:rPr lang="en-GB" sz="700" b="1"/>
                        <a:t>N/A</a:t>
                      </a:r>
                    </a:p>
                  </a:txBody>
                  <a:tcPr marL="72000" marR="72000" marT="36000" marB="36000"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r>
                        <a:rPr lang="en-GB" sz="700" b="1"/>
                        <a:t>N/A</a:t>
                      </a:r>
                    </a:p>
                  </a:txBody>
                  <a:tcPr anchor="ctr">
                    <a:solidFill>
                      <a:schemeClr val="accent1">
                        <a:lumMod val="20000"/>
                        <a:lumOff val="80000"/>
                      </a:schemeClr>
                    </a:solidFill>
                  </a:tcPr>
                </a:tc>
                <a:extLst>
                  <a:ext uri="{0D108BD9-81ED-4DB2-BD59-A6C34878D82A}">
                    <a16:rowId xmlns:a16="http://schemas.microsoft.com/office/drawing/2014/main" val="982682254"/>
                  </a:ext>
                </a:extLst>
              </a:tr>
              <a:tr h="0">
                <a:tc>
                  <a:txBody>
                    <a:bodyPr/>
                    <a:lstStyle/>
                    <a:p>
                      <a:pPr algn="ctr"/>
                      <a:r>
                        <a:rPr lang="en-GB" sz="800" b="1">
                          <a:hlinkClick r:id="rId3"/>
                        </a:rPr>
                        <a:t>5454</a:t>
                      </a:r>
                      <a:endParaRPr lang="en-GB" sz="800" b="1"/>
                    </a:p>
                  </a:txBody>
                  <a:tcPr anchor="ctr">
                    <a:solidFill>
                      <a:schemeClr val="accent1">
                        <a:lumMod val="20000"/>
                        <a:lumOff val="80000"/>
                      </a:schemeClr>
                    </a:solidFill>
                  </a:tcPr>
                </a:tc>
                <a:tc>
                  <a:txBody>
                    <a:bodyPr/>
                    <a:lstStyle/>
                    <a:p>
                      <a:r>
                        <a:rPr lang="en-GB" sz="700" b="1" err="1"/>
                        <a:t>SoLR</a:t>
                      </a:r>
                      <a:r>
                        <a:rPr lang="en-GB" sz="700" b="1"/>
                        <a:t> Reporting Suite</a:t>
                      </a:r>
                    </a:p>
                  </a:txBody>
                  <a:tcPr anchor="ctr">
                    <a:solidFill>
                      <a:schemeClr val="accent1">
                        <a:lumMod val="20000"/>
                        <a:lumOff val="80000"/>
                      </a:schemeClr>
                    </a:solidFill>
                  </a:tcPr>
                </a:tc>
                <a:tc>
                  <a:txBody>
                    <a:bodyPr/>
                    <a:lstStyle/>
                    <a:p>
                      <a:r>
                        <a:rPr lang="en-GB" sz="700" b="1"/>
                        <a:t>EDF</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88245313"/>
                  </a:ext>
                </a:extLst>
              </a:tr>
              <a:tr h="0">
                <a:tc>
                  <a:txBody>
                    <a:bodyPr/>
                    <a:lstStyle/>
                    <a:p>
                      <a:pPr algn="ctr"/>
                      <a:r>
                        <a:rPr lang="en-GB" sz="800" b="1">
                          <a:hlinkClick r:id="rId4"/>
                        </a:rPr>
                        <a:t>5531</a:t>
                      </a:r>
                      <a:endParaRPr lang="en-GB" sz="800" b="1"/>
                    </a:p>
                  </a:txBody>
                  <a:tcPr anchor="ctr">
                    <a:solidFill>
                      <a:schemeClr val="accent1">
                        <a:lumMod val="20000"/>
                        <a:lumOff val="80000"/>
                      </a:schemeClr>
                    </a:solidFill>
                  </a:tcPr>
                </a:tc>
                <a:tc>
                  <a:txBody>
                    <a:bodyPr/>
                    <a:lstStyle/>
                    <a:p>
                      <a:r>
                        <a:rPr lang="en-GB" sz="700" b="1"/>
                        <a:t>Hydrogen Village Trial</a:t>
                      </a:r>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575455125"/>
                  </a:ext>
                </a:extLst>
              </a:tr>
              <a:tr h="172769">
                <a:tc>
                  <a:txBody>
                    <a:bodyPr/>
                    <a:lstStyle/>
                    <a:p>
                      <a:pPr algn="ctr"/>
                      <a:r>
                        <a:rPr lang="en-GB" sz="800" b="1">
                          <a:hlinkClick r:id="rId5"/>
                        </a:rPr>
                        <a:t>5535</a:t>
                      </a:r>
                      <a:endParaRPr lang="en-GB" sz="800" b="1"/>
                    </a:p>
                  </a:txBody>
                  <a:tcPr anchor="ctr">
                    <a:solidFill>
                      <a:schemeClr val="accent1">
                        <a:lumMod val="20000"/>
                        <a:lumOff val="80000"/>
                      </a:schemeClr>
                    </a:solidFill>
                  </a:tcPr>
                </a:tc>
                <a:tc>
                  <a:txBody>
                    <a:bodyPr/>
                    <a:lstStyle/>
                    <a:p>
                      <a:r>
                        <a:rPr lang="en-GB" sz="700" b="1"/>
                        <a:t>Processing of CSS Switch Requests Received in ‘Time Period 5’</a:t>
                      </a:r>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707712787"/>
                  </a:ext>
                </a:extLst>
              </a:tr>
              <a:tr h="358109">
                <a:tc>
                  <a:txBody>
                    <a:bodyPr/>
                    <a:lstStyle/>
                    <a:p>
                      <a:pPr algn="ctr"/>
                      <a:r>
                        <a:rPr lang="en-GB" sz="800" b="1">
                          <a:hlinkClick r:id="rId6"/>
                        </a:rPr>
                        <a:t>5545</a:t>
                      </a:r>
                      <a:endParaRPr lang="en-GB" sz="800" b="1"/>
                    </a:p>
                  </a:txBody>
                  <a:tcPr anchor="ctr">
                    <a:solidFill>
                      <a:schemeClr val="accent1">
                        <a:lumMod val="20000"/>
                        <a:lumOff val="80000"/>
                      </a:schemeClr>
                    </a:solidFill>
                  </a:tcPr>
                </a:tc>
                <a:tc>
                  <a:txBody>
                    <a:bodyPr/>
                    <a:lstStyle/>
                    <a:p>
                      <a:r>
                        <a:rPr lang="en-GB" sz="700" b="1"/>
                        <a:t>Hydrogen Trial Visualisation Dashboard</a:t>
                      </a:r>
                    </a:p>
                  </a:txBody>
                  <a:tcPr anchor="ctr">
                    <a:solidFill>
                      <a:schemeClr val="accent1">
                        <a:lumMod val="20000"/>
                        <a:lumOff val="80000"/>
                      </a:schemeClr>
                    </a:solidFill>
                  </a:tcPr>
                </a:tc>
                <a:tc>
                  <a:txBody>
                    <a:bodyPr/>
                    <a:lstStyle/>
                    <a:p>
                      <a:r>
                        <a:rPr lang="en-GB" sz="700" b="1"/>
                        <a:t>Northern Gas</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DN</a:t>
                      </a:r>
                    </a:p>
                    <a:p>
                      <a:r>
                        <a:rPr lang="en-GB" sz="700" b="1"/>
                        <a:t>Decarb</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47229972"/>
                  </a:ext>
                </a:extLst>
              </a:tr>
              <a:tr h="211037">
                <a:tc>
                  <a:txBody>
                    <a:bodyPr/>
                    <a:lstStyle/>
                    <a:p>
                      <a:pPr algn="ctr"/>
                      <a:r>
                        <a:rPr lang="en-GB" sz="800" b="1">
                          <a:hlinkClick r:id="rId7"/>
                        </a:rPr>
                        <a:t>5546</a:t>
                      </a:r>
                      <a:endParaRPr lang="en-GB" sz="800" b="1"/>
                    </a:p>
                  </a:txBody>
                  <a:tcPr anchor="ctr">
                    <a:solidFill>
                      <a:schemeClr val="accent1">
                        <a:lumMod val="20000"/>
                        <a:lumOff val="80000"/>
                      </a:schemeClr>
                    </a:solidFill>
                  </a:tcPr>
                </a:tc>
                <a:tc>
                  <a:txBody>
                    <a:bodyPr/>
                    <a:lstStyle/>
                    <a:p>
                      <a:r>
                        <a:rPr lang="en-US" sz="700" b="1"/>
                        <a:t>Resolution of Address Interactions between DCC and CDSP</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IGT</a:t>
                      </a:r>
                    </a:p>
                    <a:p>
                      <a:r>
                        <a:rPr lang="en-GB" sz="700" b="1"/>
                        <a:t>Shipper</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603781912"/>
                  </a:ext>
                </a:extLst>
              </a:tr>
              <a:tr h="0">
                <a:tc>
                  <a:txBody>
                    <a:bodyPr/>
                    <a:lstStyle/>
                    <a:p>
                      <a:pPr algn="ctr"/>
                      <a:r>
                        <a:rPr lang="en-GB" sz="800" b="1">
                          <a:hlinkClick r:id="rId8"/>
                        </a:rPr>
                        <a:t>5547</a:t>
                      </a:r>
                      <a:endParaRPr lang="en-GB" sz="800" b="1"/>
                    </a:p>
                  </a:txBody>
                  <a:tcPr anchor="ctr">
                    <a:solidFill>
                      <a:schemeClr val="accent1">
                        <a:lumMod val="20000"/>
                        <a:lumOff val="80000"/>
                      </a:schemeClr>
                    </a:solidFill>
                  </a:tcPr>
                </a:tc>
                <a:tc>
                  <a:txBody>
                    <a:bodyPr/>
                    <a:lstStyle/>
                    <a:p>
                      <a:r>
                        <a:rPr lang="en-US" sz="700" b="1"/>
                        <a:t>Updating the Comprehensive Invoice Master List and INV template</a:t>
                      </a:r>
                      <a:endParaRPr lang="en-GB" sz="700" b="1"/>
                    </a:p>
                  </a:txBody>
                  <a:tcPr anchor="ctr">
                    <a:solidFill>
                      <a:schemeClr val="accent1">
                        <a:lumMod val="20000"/>
                        <a:lumOff val="80000"/>
                      </a:schemeClr>
                    </a:solidFill>
                  </a:tcPr>
                </a:tc>
                <a:tc>
                  <a:txBody>
                    <a:bodyPr/>
                    <a:lstStyle/>
                    <a:p>
                      <a:r>
                        <a:rPr lang="en-GB" sz="700" b="1"/>
                        <a:t>Eon</a:t>
                      </a:r>
                    </a:p>
                  </a:txBody>
                  <a:tcPr anchor="ctr">
                    <a:solidFill>
                      <a:schemeClr val="accent1">
                        <a:lumMod val="20000"/>
                        <a:lumOff val="80000"/>
                      </a:schemeClr>
                    </a:solidFill>
                  </a:tcPr>
                </a:tc>
                <a:tc>
                  <a:txBody>
                    <a:bodyPr/>
                    <a:lstStyle/>
                    <a:p>
                      <a:r>
                        <a:rPr lang="en-GB" sz="700" b="1"/>
                        <a:t>Shipper</a:t>
                      </a:r>
                    </a:p>
                    <a:p>
                      <a:r>
                        <a:rPr lang="en-GB" sz="700" b="1"/>
                        <a:t>DN</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February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730376976"/>
                  </a:ext>
                </a:extLst>
              </a:tr>
              <a:tr h="138637">
                <a:tc>
                  <a:txBody>
                    <a:bodyPr/>
                    <a:lstStyle/>
                    <a:p>
                      <a:pPr algn="ctr"/>
                      <a:r>
                        <a:rPr lang="en-GB" sz="800" b="1">
                          <a:hlinkClick r:id="rId9"/>
                        </a:rPr>
                        <a:t>5555</a:t>
                      </a:r>
                      <a:endParaRPr lang="en-GB" sz="800" b="1"/>
                    </a:p>
                  </a:txBody>
                  <a:tcPr anchor="ctr">
                    <a:solidFill>
                      <a:schemeClr val="accent1">
                        <a:lumMod val="20000"/>
                        <a:lumOff val="80000"/>
                      </a:schemeClr>
                    </a:solidFill>
                  </a:tcPr>
                </a:tc>
                <a:tc>
                  <a:txBody>
                    <a:bodyPr/>
                    <a:lstStyle/>
                    <a:p>
                      <a:r>
                        <a:rPr lang="en-US" sz="700" b="1"/>
                        <a:t>Amend existing Large Load Site Reporting</a:t>
                      </a:r>
                      <a:endParaRPr lang="en-GB" sz="700" b="1"/>
                    </a:p>
                  </a:txBody>
                  <a:tcPr anchor="ctr">
                    <a:solidFill>
                      <a:schemeClr val="accent1">
                        <a:lumMod val="20000"/>
                        <a:lumOff val="80000"/>
                      </a:schemeClr>
                    </a:solidFill>
                  </a:tcPr>
                </a:tc>
                <a:tc>
                  <a:txBody>
                    <a:bodyPr/>
                    <a:lstStyle/>
                    <a:p>
                      <a:r>
                        <a:rPr lang="en-GB" sz="700" b="1"/>
                        <a:t>SGN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2376204300"/>
                  </a:ext>
                </a:extLst>
              </a:tr>
              <a:tr h="138637">
                <a:tc>
                  <a:txBody>
                    <a:bodyPr/>
                    <a:lstStyle/>
                    <a:p>
                      <a:pPr algn="ctr"/>
                      <a:r>
                        <a:rPr lang="en-GB" sz="800" b="1">
                          <a:hlinkClick r:id="rId10"/>
                        </a:rPr>
                        <a:t>5567</a:t>
                      </a:r>
                      <a:endParaRPr lang="en-GB" sz="800" b="1"/>
                    </a:p>
                  </a:txBody>
                  <a:tcPr anchor="ctr">
                    <a:solidFill>
                      <a:schemeClr val="accent1">
                        <a:lumMod val="20000"/>
                        <a:lumOff val="80000"/>
                      </a:schemeClr>
                    </a:solidFill>
                  </a:tcPr>
                </a:tc>
                <a:tc>
                  <a:txBody>
                    <a:bodyPr/>
                    <a:lstStyle/>
                    <a:p>
                      <a:r>
                        <a:rPr lang="en-US" sz="700" b="1"/>
                        <a:t>Implementation of Resend Functionality for Messages from CSS to GRDA (REC CP R0067)</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4085352276"/>
                  </a:ext>
                </a:extLst>
              </a:tr>
              <a:tr h="138637">
                <a:tc>
                  <a:txBody>
                    <a:bodyPr/>
                    <a:lstStyle/>
                    <a:p>
                      <a:pPr algn="ctr"/>
                      <a:r>
                        <a:rPr lang="en-GB" sz="800" b="1">
                          <a:hlinkClick r:id="rId11"/>
                        </a:rPr>
                        <a:t>5569</a:t>
                      </a:r>
                      <a:endParaRPr lang="en-GB" sz="800" b="1"/>
                    </a:p>
                  </a:txBody>
                  <a:tcPr anchor="ctr">
                    <a:solidFill>
                      <a:schemeClr val="accent1">
                        <a:lumMod val="20000"/>
                        <a:lumOff val="80000"/>
                      </a:schemeClr>
                    </a:solidFill>
                  </a:tcPr>
                </a:tc>
                <a:tc>
                  <a:txBody>
                    <a:bodyPr/>
                    <a:lstStyle/>
                    <a:p>
                      <a:r>
                        <a:rPr lang="en-GB" sz="700" b="1"/>
                        <a:t>Contact Data Provision for IGT Customers </a:t>
                      </a:r>
                    </a:p>
                  </a:txBody>
                  <a:tcPr anchor="ctr">
                    <a:solidFill>
                      <a:schemeClr val="accent1">
                        <a:lumMod val="20000"/>
                        <a:lumOff val="80000"/>
                      </a:schemeClr>
                    </a:solidFill>
                  </a:tcPr>
                </a:tc>
                <a:tc>
                  <a:txBody>
                    <a:bodyPr/>
                    <a:lstStyle/>
                    <a:p>
                      <a:r>
                        <a:rPr lang="en-GB" sz="700" b="1"/>
                        <a:t>BUUK</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IGT</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1247267777"/>
                  </a:ext>
                </a:extLst>
              </a:tr>
              <a:tr h="138637">
                <a:tc>
                  <a:txBody>
                    <a:bodyPr/>
                    <a:lstStyle/>
                    <a:p>
                      <a:pPr algn="ctr"/>
                      <a:r>
                        <a:rPr lang="en-GB" sz="800" b="1">
                          <a:hlinkClick r:id="rId12"/>
                        </a:rPr>
                        <a:t>5573</a:t>
                      </a:r>
                      <a:endParaRPr lang="en-GB" sz="800" b="1"/>
                    </a:p>
                  </a:txBody>
                  <a:tcPr anchor="ctr">
                    <a:solidFill>
                      <a:schemeClr val="accent1">
                        <a:lumMod val="20000"/>
                        <a:lumOff val="80000"/>
                      </a:schemeClr>
                    </a:solidFill>
                  </a:tcPr>
                </a:tc>
                <a:tc>
                  <a:txBody>
                    <a:bodyPr/>
                    <a:lstStyle/>
                    <a:p>
                      <a:r>
                        <a:rPr lang="en-US" sz="700" b="1"/>
                        <a:t>Updates to the Priority Consumer process (as designated by the Secretary of State for Business, Energy, and Industrial Strategy - BEIS) – Urgent</a:t>
                      </a:r>
                      <a:endParaRPr lang="en-GB" sz="700" b="1"/>
                    </a:p>
                  </a:txBody>
                  <a:tcPr anchor="ctr">
                    <a:solidFill>
                      <a:schemeClr val="accent1">
                        <a:lumMod val="20000"/>
                        <a:lumOff val="80000"/>
                      </a:schemeClr>
                    </a:solidFill>
                  </a:tcPr>
                </a:tc>
                <a:tc>
                  <a:txBody>
                    <a:bodyPr/>
                    <a:lstStyle/>
                    <a:p>
                      <a:r>
                        <a:rPr lang="en-GB" sz="700" b="1"/>
                        <a:t>Xoserve </a:t>
                      </a:r>
                    </a:p>
                  </a:txBody>
                  <a:tcPr anchor="ctr">
                    <a:solidFill>
                      <a:schemeClr val="accent1">
                        <a:lumMod val="20000"/>
                        <a:lumOff val="80000"/>
                      </a:schemeClr>
                    </a:solidFill>
                  </a:tcPr>
                </a:tc>
                <a:tc>
                  <a:txBody>
                    <a:bodyPr/>
                    <a:lstStyle/>
                    <a:p>
                      <a:r>
                        <a:rPr lang="en-GB" sz="700" b="1"/>
                        <a:t>All DSC Customers</a:t>
                      </a:r>
                    </a:p>
                  </a:txBody>
                  <a:tcPr anchor="ctr">
                    <a:solidFill>
                      <a:schemeClr val="accent1">
                        <a:lumMod val="20000"/>
                        <a:lumOff val="80000"/>
                      </a:schemeClr>
                    </a:solidFill>
                  </a:tcPr>
                </a:tc>
                <a:tc>
                  <a:txBody>
                    <a:bodyPr/>
                    <a:lstStyle/>
                    <a:p>
                      <a:r>
                        <a:rPr lang="en-GB" sz="700" b="1"/>
                        <a:t>Part A – N/A</a:t>
                      </a:r>
                    </a:p>
                    <a:p>
                      <a:r>
                        <a:rPr lang="en-GB" sz="700" b="1"/>
                        <a:t>------------------</a:t>
                      </a:r>
                    </a:p>
                    <a:p>
                      <a:r>
                        <a:rPr lang="en-GB" sz="700" b="1"/>
                        <a:t>Part B - Tbc</a:t>
                      </a:r>
                    </a:p>
                  </a:txBody>
                  <a:tcPr anchor="ctr">
                    <a:solidFill>
                      <a:schemeClr val="accent1">
                        <a:lumMod val="20000"/>
                        <a:lumOff val="80000"/>
                      </a:schemeClr>
                    </a:solidFill>
                  </a:tcPr>
                </a:tc>
                <a:tc>
                  <a:txBody>
                    <a:bodyPr/>
                    <a:lstStyle/>
                    <a:p>
                      <a:r>
                        <a:rPr lang="en-GB" sz="700" b="1"/>
                        <a:t>Part A – N/A</a:t>
                      </a:r>
                    </a:p>
                    <a:p>
                      <a:r>
                        <a:rPr lang="en-GB" sz="700" b="1"/>
                        <a:t>------------------</a:t>
                      </a:r>
                    </a:p>
                    <a:p>
                      <a:r>
                        <a:rPr lang="en-GB" sz="700" b="1"/>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October 2022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AdHoc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A – Firm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Part B – N/A</a:t>
                      </a:r>
                    </a:p>
                  </a:txBody>
                  <a:tcPr anchor="ctr">
                    <a:solidFill>
                      <a:schemeClr val="accent1">
                        <a:lumMod val="20000"/>
                        <a:lumOff val="80000"/>
                      </a:schemeClr>
                    </a:solidFill>
                  </a:tcPr>
                </a:tc>
                <a:extLst>
                  <a:ext uri="{0D108BD9-81ED-4DB2-BD59-A6C34878D82A}">
                    <a16:rowId xmlns:a16="http://schemas.microsoft.com/office/drawing/2014/main" val="2253405098"/>
                  </a:ext>
                </a:extLst>
              </a:tr>
              <a:tr h="138637">
                <a:tc>
                  <a:txBody>
                    <a:bodyPr/>
                    <a:lstStyle/>
                    <a:p>
                      <a:pPr algn="ctr"/>
                      <a:r>
                        <a:rPr lang="en-GB" sz="800" b="1">
                          <a:hlinkClick r:id="rId13"/>
                        </a:rPr>
                        <a:t>5584</a:t>
                      </a:r>
                      <a:endParaRPr lang="en-GB" sz="800" b="1"/>
                    </a:p>
                  </a:txBody>
                  <a:tcPr anchor="ctr">
                    <a:solidFill>
                      <a:schemeClr val="accent1">
                        <a:lumMod val="20000"/>
                        <a:lumOff val="80000"/>
                      </a:schemeClr>
                    </a:solidFill>
                  </a:tcPr>
                </a:tc>
                <a:tc>
                  <a:txBody>
                    <a:bodyPr/>
                    <a:lstStyle/>
                    <a:p>
                      <a:r>
                        <a:rPr lang="en-US" sz="700" b="1"/>
                        <a:t>Procurement of Climate Change Methodology for Demand Estimation Purposes</a:t>
                      </a:r>
                      <a:endParaRPr lang="en-GB" sz="700" b="1"/>
                    </a:p>
                  </a:txBody>
                  <a:tcPr anchor="ctr">
                    <a:solidFill>
                      <a:schemeClr val="accent1">
                        <a:lumMod val="20000"/>
                        <a:lumOff val="80000"/>
                      </a:schemeClr>
                    </a:solidFill>
                  </a:tcPr>
                </a:tc>
                <a:tc>
                  <a:txBody>
                    <a:bodyPr/>
                    <a:lstStyle/>
                    <a:p>
                      <a:r>
                        <a:rPr lang="en-GB" sz="700" b="1"/>
                        <a:t>Xoserve</a:t>
                      </a:r>
                    </a:p>
                  </a:txBody>
                  <a:tcPr anchor="ctr">
                    <a:solidFill>
                      <a:schemeClr val="accent1">
                        <a:lumMod val="20000"/>
                        <a:lumOff val="80000"/>
                      </a:schemeClr>
                    </a:solidFill>
                  </a:tcPr>
                </a:tc>
                <a:tc>
                  <a:txBody>
                    <a:bodyPr/>
                    <a:lstStyle/>
                    <a:p>
                      <a:r>
                        <a:rPr lang="en-GB" sz="700" b="1"/>
                        <a:t>DN</a:t>
                      </a:r>
                    </a:p>
                    <a:p>
                      <a:r>
                        <a:rPr lang="en-GB" sz="700" b="1"/>
                        <a:t>Shipper</a:t>
                      </a:r>
                    </a:p>
                  </a:txBody>
                  <a:tcPr anchor="ctr">
                    <a:solidFill>
                      <a:schemeClr val="accent1">
                        <a:lumMod val="20000"/>
                        <a:lumOff val="80000"/>
                      </a:schemeClr>
                    </a:solidFill>
                  </a:tcPr>
                </a:tc>
                <a:tc>
                  <a:txBody>
                    <a:bodyPr/>
                    <a:lstStyle/>
                    <a:p>
                      <a:r>
                        <a:rPr lang="en-GB" sz="700" b="1"/>
                        <a:t>DN</a:t>
                      </a:r>
                    </a:p>
                    <a:p>
                      <a:r>
                        <a:rPr lang="en-GB" sz="700" b="1"/>
                        <a:t>Shipper</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Mid 2023</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err="1">
                          <a:ln>
                            <a:noFill/>
                          </a:ln>
                          <a:solidFill>
                            <a:prstClr val="black"/>
                          </a:solidFill>
                          <a:effectLst/>
                          <a:uLnTx/>
                          <a:uFillTx/>
                          <a:latin typeface="Arial"/>
                          <a:ea typeface="+mn-ea"/>
                          <a:cs typeface="+mn-cs"/>
                        </a:rPr>
                        <a:t>AdHoc</a:t>
                      </a:r>
                      <a:endParaRPr kumimoji="0" lang="en-GB" sz="700" b="1" i="0" u="none" strike="noStrike" kern="1200" cap="none" spc="0" normalizeH="0" baseline="0" noProof="0">
                        <a:ln>
                          <a:noFill/>
                        </a:ln>
                        <a:solidFill>
                          <a:prstClr val="black"/>
                        </a:solidFill>
                        <a:effectLst/>
                        <a:uLnTx/>
                        <a:uFillTx/>
                        <a:latin typeface="Arial"/>
                        <a:ea typeface="+mn-ea"/>
                        <a:cs typeface="+mn-cs"/>
                      </a:endParaRP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Indicative </a:t>
                      </a:r>
                    </a:p>
                  </a:txBody>
                  <a:tcPr anchor="ctr">
                    <a:solidFill>
                      <a:schemeClr val="accent1">
                        <a:lumMod val="20000"/>
                        <a:lumOff val="80000"/>
                      </a:schemeClr>
                    </a:solidFill>
                  </a:tcPr>
                </a:tc>
                <a:extLst>
                  <a:ext uri="{0D108BD9-81ED-4DB2-BD59-A6C34878D82A}">
                    <a16:rowId xmlns:a16="http://schemas.microsoft.com/office/drawing/2014/main" val="3272402799"/>
                  </a:ext>
                </a:extLst>
              </a:tr>
              <a:tr h="138637">
                <a:tc>
                  <a:txBody>
                    <a:bodyPr/>
                    <a:lstStyle/>
                    <a:p>
                      <a:pPr algn="ctr"/>
                      <a:r>
                        <a:rPr lang="en-GB" sz="800" b="1">
                          <a:hlinkClick r:id="rId14"/>
                        </a:rPr>
                        <a:t>5585</a:t>
                      </a:r>
                      <a:endParaRPr lang="en-GB" sz="800" b="1"/>
                    </a:p>
                  </a:txBody>
                  <a:tcPr anchor="ctr">
                    <a:solidFill>
                      <a:schemeClr val="accent1">
                        <a:lumMod val="20000"/>
                        <a:lumOff val="80000"/>
                      </a:schemeClr>
                    </a:solidFill>
                  </a:tcPr>
                </a:tc>
                <a:tc>
                  <a:txBody>
                    <a:bodyPr/>
                    <a:lstStyle/>
                    <a:p>
                      <a:r>
                        <a:rPr lang="en-US" sz="700" b="1"/>
                        <a:t>Flow Weighted Average Calorific Value -</a:t>
                      </a:r>
                    </a:p>
                    <a:p>
                      <a:r>
                        <a:rPr lang="en-US" sz="700" b="1"/>
                        <a:t>Phase 2 Service Improvements</a:t>
                      </a:r>
                      <a:endParaRPr lang="en-GB" sz="700" b="1"/>
                    </a:p>
                  </a:txBody>
                  <a:tcPr anchor="ctr">
                    <a:solidFill>
                      <a:schemeClr val="accent1">
                        <a:lumMod val="20000"/>
                        <a:lumOff val="80000"/>
                      </a:schemeClr>
                    </a:solidFill>
                  </a:tcPr>
                </a:tc>
                <a:tc>
                  <a:txBody>
                    <a:bodyPr/>
                    <a:lstStyle/>
                    <a:p>
                      <a:r>
                        <a:rPr lang="en-GB" sz="700" b="1"/>
                        <a:t>Cadent</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DN</a:t>
                      </a:r>
                    </a:p>
                  </a:txBody>
                  <a:tcPr anchor="ctr">
                    <a:solidFill>
                      <a:schemeClr val="accent1">
                        <a:lumMod val="20000"/>
                        <a:lumOff val="80000"/>
                      </a:schemeClr>
                    </a:solidFill>
                  </a:tcPr>
                </a:tc>
                <a:tc>
                  <a:txBody>
                    <a:bodyPr/>
                    <a:lstStyle/>
                    <a:p>
                      <a:r>
                        <a:rPr lang="en-GB" sz="700" b="1"/>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Tbc</a:t>
                      </a:r>
                    </a:p>
                  </a:txBody>
                  <a:tcPr anchor="ctr">
                    <a:solidFill>
                      <a:schemeClr val="accent1">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700" b="1" i="0" u="none" strike="noStrike" kern="1200" cap="none" spc="0" normalizeH="0" baseline="0" noProof="0">
                          <a:ln>
                            <a:noFill/>
                          </a:ln>
                          <a:solidFill>
                            <a:prstClr val="black"/>
                          </a:solidFill>
                          <a:effectLst/>
                          <a:uLnTx/>
                          <a:uFillTx/>
                          <a:latin typeface="Arial"/>
                          <a:ea typeface="+mn-ea"/>
                          <a:cs typeface="+mn-cs"/>
                        </a:rPr>
                        <a:t>N/A</a:t>
                      </a:r>
                    </a:p>
                  </a:txBody>
                  <a:tcPr anchor="ctr">
                    <a:solidFill>
                      <a:schemeClr val="accent1">
                        <a:lumMod val="20000"/>
                        <a:lumOff val="80000"/>
                      </a:schemeClr>
                    </a:solidFill>
                  </a:tcPr>
                </a:tc>
                <a:extLst>
                  <a:ext uri="{0D108BD9-81ED-4DB2-BD59-A6C34878D82A}">
                    <a16:rowId xmlns:a16="http://schemas.microsoft.com/office/drawing/2014/main" val="3035750230"/>
                  </a:ext>
                </a:extLst>
              </a:tr>
            </a:tbl>
          </a:graphicData>
        </a:graphic>
      </p:graphicFrame>
      <p:sp>
        <p:nvSpPr>
          <p:cNvPr id="6" name="Title 1">
            <a:extLst>
              <a:ext uri="{FF2B5EF4-FFF2-40B4-BE49-F238E27FC236}">
                <a16:creationId xmlns:a16="http://schemas.microsoft.com/office/drawing/2014/main" id="{EB9EF6E1-5529-4E9E-B15E-221F191B755F}"/>
              </a:ext>
            </a:extLst>
          </p:cNvPr>
          <p:cNvSpPr txBox="1">
            <a:spLocks/>
          </p:cNvSpPr>
          <p:nvPr/>
        </p:nvSpPr>
        <p:spPr>
          <a:xfrm>
            <a:off x="457200" y="123478"/>
            <a:ext cx="8229600" cy="377632"/>
          </a:xfrm>
          <a:prstGeom prst="rect">
            <a:avLst/>
          </a:prstGeom>
        </p:spPr>
        <p:txBody>
          <a:bodyPr vert="horz" lIns="91440" tIns="45720" rIns="91440" bIns="45720" rtlCol="0" anchor="ctr">
            <a:normAutofit lnSpcReduction="10000"/>
          </a:bodyPr>
          <a:lstStyle>
            <a:lvl1pPr algn="ctr" defTabSz="914400" rtl="0" eaLnBrk="1" latinLnBrk="0" hangingPunct="1">
              <a:spcBef>
                <a:spcPct val="0"/>
              </a:spcBef>
              <a:buNone/>
              <a:defRPr sz="2800" b="1" kern="1200">
                <a:solidFill>
                  <a:srgbClr val="3E5AA8"/>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000" b="1" i="0" u="none" strike="noStrike" kern="1200" cap="none" spc="0" normalizeH="0" baseline="0" noProof="0">
                <a:ln>
                  <a:noFill/>
                </a:ln>
                <a:solidFill>
                  <a:srgbClr val="3E5AA8"/>
                </a:solidFill>
                <a:effectLst/>
                <a:uLnTx/>
                <a:uFillTx/>
                <a:latin typeface="Arial"/>
                <a:ea typeface="+mj-ea"/>
                <a:cs typeface="Arial"/>
              </a:rPr>
              <a:t>Change Backlog Details - Continued</a:t>
            </a:r>
            <a:endParaRPr kumimoji="0" lang="en-GB" sz="2000" b="1" i="0" u="none" strike="noStrike" kern="1200" cap="none" spc="0" normalizeH="0" baseline="0" noProof="0">
              <a:ln>
                <a:noFill/>
              </a:ln>
              <a:solidFill>
                <a:srgbClr val="3E5AA8"/>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756962309"/>
      </p:ext>
    </p:extLst>
  </p:cSld>
  <p:clrMapOvr>
    <a:masterClrMapping/>
  </p:clrMapOvr>
</p:sld>
</file>

<file path=ppt/theme/theme1.xml><?xml version="1.0" encoding="utf-8"?>
<a:theme xmlns:a="http://schemas.openxmlformats.org/drawingml/2006/main" name="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Xoserve PowerPoint Template Clean">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Xoserve 2018">
      <a:dk1>
        <a:sysClr val="windowText" lastClr="000000"/>
      </a:dk1>
      <a:lt1>
        <a:sysClr val="window" lastClr="FFFFFF"/>
      </a:lt1>
      <a:dk2>
        <a:srgbClr val="1D3E61"/>
      </a:dk2>
      <a:lt2>
        <a:srgbClr val="EEECE1"/>
      </a:lt2>
      <a:accent1>
        <a:srgbClr val="3E5AA8"/>
      </a:accent1>
      <a:accent2>
        <a:srgbClr val="D75733"/>
      </a:accent2>
      <a:accent3>
        <a:srgbClr val="56CF9E"/>
      </a:accent3>
      <a:accent4>
        <a:srgbClr val="6440A3"/>
      </a:accent4>
      <a:accent5>
        <a:srgbClr val="40D1F5"/>
      </a:accent5>
      <a:accent6>
        <a:srgbClr val="FCBC55"/>
      </a:accent6>
      <a:hlink>
        <a:srgbClr val="6440A3"/>
      </a:hlink>
      <a:folHlink>
        <a:srgbClr val="D2232A"/>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lcf76f155ced4ddcb4097134ff3c332f xmlns="efb0c983-77a3-4edc-9303-e1cb655c76c7">
      <Terms xmlns="http://schemas.microsoft.com/office/infopath/2007/PartnerControls"/>
    </lcf76f155ced4ddcb4097134ff3c332f>
    <TaxCatchAll xmlns="3ee84ff3-1fa2-4b0e-bbc1-9d3729ac2ba9" xsi:nil="true"/>
    <_Flow_SignoffStatus xmlns="efb0c983-77a3-4edc-9303-e1cb655c76c7" xsi:nil="true"/>
    <Sign_x002d_offBy xmlns="efb0c983-77a3-4edc-9303-e1cb655c76c7">
      <UserInfo>
        <DisplayName/>
        <AccountId xsi:nil="true"/>
        <AccountType/>
      </UserInfo>
    </Sign_x002d_off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FB9CDCC5328344A3162B2D7C8A4CE2" ma:contentTypeVersion="16" ma:contentTypeDescription="Create a new document." ma:contentTypeScope="" ma:versionID="ede32156e104b9db28a12065827d15ac">
  <xsd:schema xmlns:xsd="http://www.w3.org/2001/XMLSchema" xmlns:xs="http://www.w3.org/2001/XMLSchema" xmlns:p="http://schemas.microsoft.com/office/2006/metadata/properties" xmlns:ns2="efb0c983-77a3-4edc-9303-e1cb655c76c7" xmlns:ns3="3ee84ff3-1fa2-4b0e-bbc1-9d3729ac2ba9" targetNamespace="http://schemas.microsoft.com/office/2006/metadata/properties" ma:root="true" ma:fieldsID="a8c1c2972ccccfaf548a4caf8c530352" ns2:_="" ns3:_="">
    <xsd:import namespace="efb0c983-77a3-4edc-9303-e1cb655c76c7"/>
    <xsd:import namespace="3ee84ff3-1fa2-4b0e-bbc1-9d3729ac2ba9"/>
    <xsd:element name="properties">
      <xsd:complexType>
        <xsd:sequence>
          <xsd:element name="documentManagement">
            <xsd:complexType>
              <xsd:all>
                <xsd:element ref="ns2:_Flow_SignoffStatus" minOccurs="0"/>
                <xsd:element ref="ns2:Sign_x002d_offBy" minOccurs="0"/>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b0c983-77a3-4edc-9303-e1cb655c76c7" elementFormDefault="qualified">
    <xsd:import namespace="http://schemas.microsoft.com/office/2006/documentManagement/types"/>
    <xsd:import namespace="http://schemas.microsoft.com/office/infopath/2007/PartnerControls"/>
    <xsd:element name="_Flow_SignoffStatus" ma:index="8" nillable="true" ma:displayName="Sign-off status" ma:internalName="Sign_x002d_off_x0020_status">
      <xsd:simpleType>
        <xsd:restriction base="dms:Text"/>
      </xsd:simpleType>
    </xsd:element>
    <xsd:element name="Sign_x002d_offBy" ma:index="9" nillable="true" ma:displayName="Sign-off By" ma:format="Dropdown" ma:list="UserInfo" ma:SharePointGroup="0" ma:internalName="Sign_x002d_offBy">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cb18e80-c0a1-4e4c-a24b-611b5f62a90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ee84ff3-1fa2-4b0e-bbc1-9d3729ac2ba9"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edf0d92-15e2-4a18-8841-dbc4ae997dea}" ma:internalName="TaxCatchAll" ma:showField="CatchAllData" ma:web="3ee84ff3-1fa2-4b0e-bbc1-9d3729ac2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513DF9-3E74-488E-B239-1C5C999E5CA9}">
  <ds:schemaRefs>
    <ds:schemaRef ds:uri="http://schemas.microsoft.com/sharepoint/v3/contenttype/forms"/>
  </ds:schemaRefs>
</ds:datastoreItem>
</file>

<file path=customXml/itemProps2.xml><?xml version="1.0" encoding="utf-8"?>
<ds:datastoreItem xmlns:ds="http://schemas.openxmlformats.org/officeDocument/2006/customXml" ds:itemID="{EE966AA5-3D01-4B81-BAE0-8020A2E16EFF}">
  <ds:schemaRefs>
    <ds:schemaRef ds:uri="5844fa40-a696-4ac9-bd38-c0330d295109"/>
    <ds:schemaRef ds:uri="c78a4dae-5fc0-4ed3-ad80-da51122ab11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1CE3122-366A-44D0-B1DB-18701DE22F4C}"/>
</file>

<file path=docProps/app.xml><?xml version="1.0" encoding="utf-8"?>
<Properties xmlns="http://schemas.openxmlformats.org/officeDocument/2006/extended-properties" xmlns:vt="http://schemas.openxmlformats.org/officeDocument/2006/docPropsVTypes">
  <TotalTime>33</TotalTime>
  <Words>10200</Words>
  <Application>Microsoft Office PowerPoint</Application>
  <PresentationFormat>On-screen Show (16:9)</PresentationFormat>
  <Paragraphs>1831</Paragraphs>
  <Slides>88</Slides>
  <Notes>28</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2</vt:i4>
      </vt:variant>
      <vt:variant>
        <vt:lpstr>Slide Titles</vt:lpstr>
      </vt:variant>
      <vt:variant>
        <vt:i4>88</vt:i4>
      </vt:variant>
    </vt:vector>
  </HeadingPairs>
  <TitlesOfParts>
    <vt:vector size="102" baseType="lpstr">
      <vt:lpstr>Arial</vt:lpstr>
      <vt:lpstr>Calibri</vt:lpstr>
      <vt:lpstr>Helvetica Neue Medium</vt:lpstr>
      <vt:lpstr>Poppins</vt:lpstr>
      <vt:lpstr>Poppins Bold</vt:lpstr>
      <vt:lpstr>Poppins Light</vt:lpstr>
      <vt:lpstr>Poppins Medium</vt:lpstr>
      <vt:lpstr>Poppins Regular</vt:lpstr>
      <vt:lpstr>Poppins SemiBold</vt:lpstr>
      <vt:lpstr>Office Theme</vt:lpstr>
      <vt:lpstr>Xoserve PowerPoint Template Clean</vt:lpstr>
      <vt:lpstr>1_Office Theme</vt:lpstr>
      <vt:lpstr>Document</vt:lpstr>
      <vt:lpstr>Acrobat Document</vt:lpstr>
      <vt:lpstr>Change Management Committee  </vt:lpstr>
      <vt:lpstr>Section 2: DSC Change Budget &amp; Horizon Planning</vt:lpstr>
      <vt:lpstr>General Change Budget BP22 YTD</vt:lpstr>
      <vt:lpstr>Forecasted Year End Spend (BP22)</vt:lpstr>
      <vt:lpstr>Change Pipeline</vt:lpstr>
      <vt:lpstr>Change Delivery Pipeline August 22 – December 23 </vt:lpstr>
      <vt:lpstr>Change Pipeline - Delivery Plan - July 2022 - February 2023</vt:lpstr>
      <vt:lpstr>Change Pipeline  March 2023 – June 2023</vt:lpstr>
      <vt:lpstr>PowerPoint Presentation</vt:lpstr>
      <vt:lpstr>Change Backlog – On Hold Details</vt:lpstr>
      <vt:lpstr>REC Change   </vt:lpstr>
      <vt:lpstr>Introduction</vt:lpstr>
      <vt:lpstr>Overview of REC Changes (high level)</vt:lpstr>
      <vt:lpstr>Overview of In progress REC Changes (high level)</vt:lpstr>
      <vt:lpstr>REC Change Pipeline – In progress</vt:lpstr>
      <vt:lpstr>REC Change Pipeline – In progress</vt:lpstr>
      <vt:lpstr>REC Change Pipeline – Under Prioritisation Review</vt:lpstr>
      <vt:lpstr>Section 3: Capture</vt:lpstr>
      <vt:lpstr>New Change Proposals</vt:lpstr>
      <vt:lpstr>XRN5579 Regulatory Change FY22</vt:lpstr>
      <vt:lpstr>XRN5595 Changes to the REC Switching Operator Outage Notification Lead Time (R0055)  </vt:lpstr>
      <vt:lpstr>XRN5597 Amendments to v27 of the Service Description Table   </vt:lpstr>
      <vt:lpstr>Change Proposals – Post Solution Review for Approval </vt:lpstr>
      <vt:lpstr>XRN5482 Replacement of reads associated to a meter asset technical details change or update (RGMA)</vt:lpstr>
      <vt:lpstr> section 4. Design &amp; Delivery  </vt:lpstr>
      <vt:lpstr>Design Change Pack </vt:lpstr>
      <vt:lpstr>XRN5541 Amendment to the UIG Additional National Data Reporting</vt:lpstr>
      <vt:lpstr>CMS Rebuild – Standard of Service Query Management – Revised Change Pack</vt:lpstr>
      <vt:lpstr>XRN5298 H100 Fife Project Phase 1 </vt:lpstr>
      <vt:lpstr>Description correction within the S15 Record</vt:lpstr>
      <vt:lpstr>XRN5573 - Part A - Updates to the Priority Consumer process (as designated by the Secretary of State for Business, Energy, and Industrial Strategy - BEIS) – Urgent</vt:lpstr>
      <vt:lpstr>Amendments to DSC Budget and Charging Methodology v5_CDSP Service Description V5 </vt:lpstr>
      <vt:lpstr>Standalone Change Documents for Approval (BER, CCR, EQR)</vt:lpstr>
      <vt:lpstr>Standalone Change Documents for Approval (BER, CCR, EQR)</vt:lpstr>
      <vt:lpstr>  December 2022 - ChMC  Mod0800 Introducing the concept of a derogation framework into Uniform Network Code (UNC) Recap of Solution and Proposed Next Steps with CCR </vt:lpstr>
      <vt:lpstr>Purpose of ChMC Update</vt:lpstr>
      <vt:lpstr>Background</vt:lpstr>
      <vt:lpstr>Agreed Steps</vt:lpstr>
      <vt:lpstr>Derogation Request Process</vt:lpstr>
      <vt:lpstr>Proposed Next Steps</vt:lpstr>
      <vt:lpstr>February 2023 Major Release</vt:lpstr>
      <vt:lpstr>XRN5533 – February 23 Major Release - Status Update</vt:lpstr>
      <vt:lpstr>March 23 Adhoc Release </vt:lpstr>
      <vt:lpstr>XRN5575 – March 23 Adhoc Release - Status Update</vt:lpstr>
      <vt:lpstr>XRN5231 Provision of a FWACV Service </vt:lpstr>
      <vt:lpstr>XRN5231 Flow Weighted Average CV</vt:lpstr>
      <vt:lpstr>NG TRANSMISSION CHANGE HORIZON PLAN  0 - 2 YEARS NOV 2022 – OCT 2024</vt:lpstr>
      <vt:lpstr>PowerPoint Presentation</vt:lpstr>
      <vt:lpstr>DDP December CHMC update</vt:lpstr>
      <vt:lpstr>Agenda</vt:lpstr>
      <vt:lpstr>PowerPoint Presentation</vt:lpstr>
      <vt:lpstr>PowerPoint Presentation</vt:lpstr>
      <vt:lpstr>Appendix</vt:lpstr>
      <vt:lpstr>DDP Roadmap</vt:lpstr>
      <vt:lpstr>PowerPoint Presentation</vt:lpstr>
      <vt:lpstr>PowerPoint Presentation</vt:lpstr>
      <vt:lpstr>PowerPoint Presentation</vt:lpstr>
      <vt:lpstr>Section 5: Non-DSC Change Budget Impacting Programmes    </vt:lpstr>
      <vt:lpstr>December ChMC CMS Rebuild Update </vt:lpstr>
      <vt:lpstr>Progress to Date</vt:lpstr>
      <vt:lpstr>PowerPoint Presentation</vt:lpstr>
      <vt:lpstr>PowerPoint Presentation</vt:lpstr>
      <vt:lpstr>Section 6: Any Other Business   </vt:lpstr>
      <vt:lpstr>REC Update:  Late Gate Closure Messages and  Missing Messages  ChMC – December 2022</vt:lpstr>
      <vt:lpstr>‘Missing’ Gate Closure</vt:lpstr>
      <vt:lpstr>Latest Position</vt:lpstr>
      <vt:lpstr>CRD061</vt:lpstr>
      <vt:lpstr>2nd August – ‘Missing Messages’</vt:lpstr>
      <vt:lpstr>Next Steps</vt:lpstr>
      <vt:lpstr>Proposed Solution</vt:lpstr>
      <vt:lpstr>Proposed Solution - Challenges</vt:lpstr>
      <vt:lpstr>Proposed Solution - Challenges</vt:lpstr>
      <vt:lpstr>Proposed Solution - Challenges</vt:lpstr>
      <vt:lpstr>Further Considerations</vt:lpstr>
      <vt:lpstr>Verbal Update presented by David Addison on the additional May 8th Bank Holiday </vt:lpstr>
      <vt:lpstr>Project 1Stop Part 2 – December Update</vt:lpstr>
      <vt:lpstr>Background</vt:lpstr>
      <vt:lpstr>What has been delivered to date?</vt:lpstr>
      <vt:lpstr>Project 1Stop part 2</vt:lpstr>
      <vt:lpstr>New online Change Process</vt:lpstr>
      <vt:lpstr>New Change Pack Representation Features</vt:lpstr>
      <vt:lpstr>Next Steps</vt:lpstr>
      <vt:lpstr>December Change Pack close out date</vt:lpstr>
      <vt:lpstr>Appendix   </vt:lpstr>
      <vt:lpstr>REC Change Appendix  </vt:lpstr>
      <vt:lpstr>REC Change Pipeline Electric only - Monitoring</vt:lpstr>
      <vt:lpstr>REC Change Pipeline Electric only - Monitoring</vt:lpstr>
      <vt:lpstr>Portfolio POAP</vt:lpstr>
    </vt:vector>
  </TitlesOfParts>
  <Company>National Grid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National Grid</dc:creator>
  <cp:lastModifiedBy>Kate Lancaster</cp:lastModifiedBy>
  <cp:revision>1</cp:revision>
  <dcterms:created xsi:type="dcterms:W3CDTF">2018-09-02T17:12:15Z</dcterms:created>
  <dcterms:modified xsi:type="dcterms:W3CDTF">2022-12-05T16:09:58Z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y fmtid="{D5CDD505-2E9C-101B-9397-08002B2CF9AE}" pid="3" name="ContentTypeId">
    <vt:lpwstr>0x0101002A9D4E94D94ABB48A35A572EF9A60258</vt:lpwstr>
  </property>
  <property fmtid="{D5CDD505-2E9C-101B-9397-08002B2CF9AE}" pid="4" name="MediaServiceImageTags">
    <vt:lpwstr/>
  </property>
</Properties>
</file>