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88" r:id="rId5"/>
    <p:sldId id="1759" r:id="rId6"/>
    <p:sldId id="1773" r:id="rId7"/>
    <p:sldId id="309" r:id="rId8"/>
    <p:sldId id="1997" r:id="rId9"/>
    <p:sldId id="3426" r:id="rId10"/>
    <p:sldId id="3736" r:id="rId11"/>
    <p:sldId id="1827" r:id="rId12"/>
    <p:sldId id="1828" r:id="rId13"/>
    <p:sldId id="3452" r:id="rId14"/>
    <p:sldId id="3724" r:id="rId15"/>
    <p:sldId id="3711" r:id="rId16"/>
    <p:sldId id="1734" r:id="rId17"/>
    <p:sldId id="306" r:id="rId18"/>
    <p:sldId id="3672" r:id="rId19"/>
    <p:sldId id="3725" r:id="rId20"/>
    <p:sldId id="3726" r:id="rId21"/>
    <p:sldId id="883" r:id="rId22"/>
    <p:sldId id="1848" r:id="rId23"/>
    <p:sldId id="3735" r:id="rId24"/>
    <p:sldId id="886" r:id="rId25"/>
    <p:sldId id="3737" r:id="rId26"/>
    <p:sldId id="1840" r:id="rId27"/>
    <p:sldId id="885" r:id="rId28"/>
    <p:sldId id="3722" r:id="rId29"/>
    <p:sldId id="889" r:id="rId30"/>
    <p:sldId id="298" r:id="rId31"/>
    <p:sldId id="3733" r:id="rId32"/>
    <p:sldId id="1765" r:id="rId33"/>
    <p:sldId id="3727" r:id="rId34"/>
    <p:sldId id="829" r:id="rId35"/>
    <p:sldId id="352" r:id="rId36"/>
    <p:sldId id="3730" r:id="rId37"/>
    <p:sldId id="1541" r:id="rId38"/>
    <p:sldId id="1542" r:id="rId39"/>
    <p:sldId id="1766" r:id="rId40"/>
    <p:sldId id="1989" r:id="rId41"/>
    <p:sldId id="3685" r:id="rId42"/>
    <p:sldId id="2055" r:id="rId43"/>
    <p:sldId id="3731" r:id="rId44"/>
    <p:sldId id="3738" r:id="rId45"/>
    <p:sldId id="3618" r:id="rId46"/>
    <p:sldId id="826" r:id="rId47"/>
    <p:sldId id="3621" r:id="rId48"/>
    <p:sldId id="3622" r:id="rId49"/>
    <p:sldId id="3623" r:id="rId50"/>
    <p:sldId id="794" r:id="rId51"/>
    <p:sldId id="3616" r:id="rId52"/>
    <p:sldId id="3614" r:id="rId53"/>
    <p:sldId id="831" r:id="rId54"/>
    <p:sldId id="830" r:id="rId55"/>
    <p:sldId id="3611" r:id="rId56"/>
    <p:sldId id="3612" r:id="rId57"/>
    <p:sldId id="3617" r:id="rId58"/>
    <p:sldId id="3624"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EB408-BD5C-4CF3-9706-8807922BEFF3}" v="195" dt="2022-04-04T15:41:23.291"/>
    <p1510:client id="{CABF2FFC-B0AC-434A-8DEF-4CEFCB439BCD}" v="283" dt="2022-04-04T15:35:28.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0" autoAdjust="0"/>
    <p:restoredTop sz="94660"/>
  </p:normalViewPr>
  <p:slideViewPr>
    <p:cSldViewPr snapToGrid="0">
      <p:cViewPr varScale="1">
        <p:scale>
          <a:sx n="103" d="100"/>
          <a:sy n="103" d="100"/>
        </p:scale>
        <p:origin x="989"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Haley1" userId="2264ca27-fef1-4fb9-96be-333087b5d2f3" providerId="ADAL" clId="{CABF2FFC-B0AC-434A-8DEF-4CEFCB439BCD}"/>
    <pc:docChg chg="undo custSel addSld delSld modSld">
      <pc:chgData name="Molly Haley1" userId="2264ca27-fef1-4fb9-96be-333087b5d2f3" providerId="ADAL" clId="{CABF2FFC-B0AC-434A-8DEF-4CEFCB439BCD}" dt="2022-04-04T15:35:28.284" v="1068"/>
      <pc:docMkLst>
        <pc:docMk/>
      </pc:docMkLst>
      <pc:sldChg chg="add">
        <pc:chgData name="Molly Haley1" userId="2264ca27-fef1-4fb9-96be-333087b5d2f3" providerId="ADAL" clId="{CABF2FFC-B0AC-434A-8DEF-4CEFCB439BCD}" dt="2022-04-01T13:20:47.939" v="352"/>
        <pc:sldMkLst>
          <pc:docMk/>
          <pc:sldMk cId="1924799795" sldId="298"/>
        </pc:sldMkLst>
      </pc:sldChg>
      <pc:sldChg chg="delSp modSp add">
        <pc:chgData name="Molly Haley1" userId="2264ca27-fef1-4fb9-96be-333087b5d2f3" providerId="ADAL" clId="{CABF2FFC-B0AC-434A-8DEF-4CEFCB439BCD}" dt="2022-04-01T15:06:23.337" v="380" actId="20577"/>
        <pc:sldMkLst>
          <pc:docMk/>
          <pc:sldMk cId="4252492987" sldId="309"/>
        </pc:sldMkLst>
        <pc:spChg chg="mod">
          <ac:chgData name="Molly Haley1" userId="2264ca27-fef1-4fb9-96be-333087b5d2f3" providerId="ADAL" clId="{CABF2FFC-B0AC-434A-8DEF-4CEFCB439BCD}" dt="2022-04-01T15:06:23.337" v="380" actId="20577"/>
          <ac:spMkLst>
            <pc:docMk/>
            <pc:sldMk cId="4252492987" sldId="309"/>
            <ac:spMk id="3" creationId="{609AC967-D295-4EB5-8156-5F6765360120}"/>
          </ac:spMkLst>
        </pc:spChg>
        <pc:graphicFrameChg chg="del mod">
          <ac:chgData name="Molly Haley1" userId="2264ca27-fef1-4fb9-96be-333087b5d2f3" providerId="ADAL" clId="{CABF2FFC-B0AC-434A-8DEF-4CEFCB439BCD}" dt="2022-04-01T15:06:07.386" v="372" actId="478"/>
          <ac:graphicFrameMkLst>
            <pc:docMk/>
            <pc:sldMk cId="4252492987" sldId="309"/>
            <ac:graphicFrameMk id="4" creationId="{406B829B-3115-4383-BD6B-56D60D79E593}"/>
          </ac:graphicFrameMkLst>
        </pc:graphicFrameChg>
      </pc:sldChg>
      <pc:sldChg chg="modSp">
        <pc:chgData name="Molly Haley1" userId="2264ca27-fef1-4fb9-96be-333087b5d2f3" providerId="ADAL" clId="{CABF2FFC-B0AC-434A-8DEF-4CEFCB439BCD}" dt="2022-04-01T12:42:16.231" v="289" actId="27636"/>
        <pc:sldMkLst>
          <pc:docMk/>
          <pc:sldMk cId="3324695576" sldId="352"/>
        </pc:sldMkLst>
        <pc:spChg chg="mod">
          <ac:chgData name="Molly Haley1" userId="2264ca27-fef1-4fb9-96be-333087b5d2f3" providerId="ADAL" clId="{CABF2FFC-B0AC-434A-8DEF-4CEFCB439BCD}" dt="2022-04-01T12:42:16.231" v="289" actId="27636"/>
          <ac:spMkLst>
            <pc:docMk/>
            <pc:sldMk cId="3324695576" sldId="352"/>
            <ac:spMk id="5" creationId="{00000000-0000-0000-0000-000000000000}"/>
          </ac:spMkLst>
        </pc:spChg>
      </pc:sldChg>
      <pc:sldChg chg="add">
        <pc:chgData name="Molly Haley1" userId="2264ca27-fef1-4fb9-96be-333087b5d2f3" providerId="ADAL" clId="{CABF2FFC-B0AC-434A-8DEF-4CEFCB439BCD}" dt="2022-04-01T12:42:59.758" v="297"/>
        <pc:sldMkLst>
          <pc:docMk/>
          <pc:sldMk cId="2731515020" sldId="794"/>
        </pc:sldMkLst>
      </pc:sldChg>
      <pc:sldChg chg="add del">
        <pc:chgData name="Molly Haley1" userId="2264ca27-fef1-4fb9-96be-333087b5d2f3" providerId="ADAL" clId="{CABF2FFC-B0AC-434A-8DEF-4CEFCB439BCD}" dt="2022-04-01T12:42:59.758" v="297"/>
        <pc:sldMkLst>
          <pc:docMk/>
          <pc:sldMk cId="1330211914" sldId="826"/>
        </pc:sldMkLst>
      </pc:sldChg>
      <pc:sldChg chg="add del">
        <pc:chgData name="Molly Haley1" userId="2264ca27-fef1-4fb9-96be-333087b5d2f3" providerId="ADAL" clId="{CABF2FFC-B0AC-434A-8DEF-4CEFCB439BCD}" dt="2022-04-04T11:43:27.168" v="927"/>
        <pc:sldMkLst>
          <pc:docMk/>
          <pc:sldMk cId="326600112" sldId="829"/>
        </pc:sldMkLst>
      </pc:sldChg>
      <pc:sldChg chg="add">
        <pc:chgData name="Molly Haley1" userId="2264ca27-fef1-4fb9-96be-333087b5d2f3" providerId="ADAL" clId="{CABF2FFC-B0AC-434A-8DEF-4CEFCB439BCD}" dt="2022-04-01T12:42:59.758" v="297"/>
        <pc:sldMkLst>
          <pc:docMk/>
          <pc:sldMk cId="3659283059" sldId="830"/>
        </pc:sldMkLst>
      </pc:sldChg>
      <pc:sldChg chg="add">
        <pc:chgData name="Molly Haley1" userId="2264ca27-fef1-4fb9-96be-333087b5d2f3" providerId="ADAL" clId="{CABF2FFC-B0AC-434A-8DEF-4CEFCB439BCD}" dt="2022-04-01T12:42:59.758" v="297"/>
        <pc:sldMkLst>
          <pc:docMk/>
          <pc:sldMk cId="566117223" sldId="831"/>
        </pc:sldMkLst>
      </pc:sldChg>
      <pc:sldChg chg="addSp delSp modSp">
        <pc:chgData name="Molly Haley1" userId="2264ca27-fef1-4fb9-96be-333087b5d2f3" providerId="ADAL" clId="{CABF2FFC-B0AC-434A-8DEF-4CEFCB439BCD}" dt="2022-04-04T12:31:13.503" v="968" actId="1076"/>
        <pc:sldMkLst>
          <pc:docMk/>
          <pc:sldMk cId="16080381" sldId="883"/>
        </pc:sldMkLst>
        <pc:spChg chg="mod">
          <ac:chgData name="Molly Haley1" userId="2264ca27-fef1-4fb9-96be-333087b5d2f3" providerId="ADAL" clId="{CABF2FFC-B0AC-434A-8DEF-4CEFCB439BCD}" dt="2022-04-04T07:52:50.726" v="791" actId="1076"/>
          <ac:spMkLst>
            <pc:docMk/>
            <pc:sldMk cId="16080381" sldId="883"/>
            <ac:spMk id="2" creationId="{3BBF64D1-DD4B-479C-8274-060EA4CFB223}"/>
          </ac:spMkLst>
        </pc:spChg>
        <pc:spChg chg="mod">
          <ac:chgData name="Molly Haley1" userId="2264ca27-fef1-4fb9-96be-333087b5d2f3" providerId="ADAL" clId="{CABF2FFC-B0AC-434A-8DEF-4CEFCB439BCD}" dt="2022-04-04T07:57:52.375" v="841" actId="20577"/>
          <ac:spMkLst>
            <pc:docMk/>
            <pc:sldMk cId="16080381" sldId="883"/>
            <ac:spMk id="3" creationId="{46664FD0-4BE7-4B08-81D6-8FB1EF60F749}"/>
          </ac:spMkLst>
        </pc:spChg>
        <pc:spChg chg="add del mod">
          <ac:chgData name="Molly Haley1" userId="2264ca27-fef1-4fb9-96be-333087b5d2f3" providerId="ADAL" clId="{CABF2FFC-B0AC-434A-8DEF-4CEFCB439BCD}" dt="2022-04-04T12:25:17.944" v="958" actId="767"/>
          <ac:spMkLst>
            <pc:docMk/>
            <pc:sldMk cId="16080381" sldId="883"/>
            <ac:spMk id="4" creationId="{35EF50BF-C5FC-424B-8DCE-0F4392D00091}"/>
          </ac:spMkLst>
        </pc:spChg>
        <pc:spChg chg="add del mod">
          <ac:chgData name="Molly Haley1" userId="2264ca27-fef1-4fb9-96be-333087b5d2f3" providerId="ADAL" clId="{CABF2FFC-B0AC-434A-8DEF-4CEFCB439BCD}" dt="2022-04-04T12:25:17.276" v="957" actId="767"/>
          <ac:spMkLst>
            <pc:docMk/>
            <pc:sldMk cId="16080381" sldId="883"/>
            <ac:spMk id="9" creationId="{FB901E22-F54B-4E41-9238-BFC74AE3CE6F}"/>
          </ac:spMkLst>
        </pc:spChg>
        <pc:spChg chg="add del mod">
          <ac:chgData name="Molly Haley1" userId="2264ca27-fef1-4fb9-96be-333087b5d2f3" providerId="ADAL" clId="{CABF2FFC-B0AC-434A-8DEF-4CEFCB439BCD}" dt="2022-04-04T12:25:16.570" v="956" actId="767"/>
          <ac:spMkLst>
            <pc:docMk/>
            <pc:sldMk cId="16080381" sldId="883"/>
            <ac:spMk id="10" creationId="{8B874EEA-ACC0-4ABD-BCA3-7D1CB4EF363E}"/>
          </ac:spMkLst>
        </pc:spChg>
        <pc:graphicFrameChg chg="del mod">
          <ac:chgData name="Molly Haley1" userId="2264ca27-fef1-4fb9-96be-333087b5d2f3" providerId="ADAL" clId="{CABF2FFC-B0AC-434A-8DEF-4CEFCB439BCD}" dt="2022-04-04T12:26:11.223" v="959" actId="478"/>
          <ac:graphicFrameMkLst>
            <pc:docMk/>
            <pc:sldMk cId="16080381" sldId="883"/>
            <ac:graphicFrameMk id="5" creationId="{9C4979D6-9BF4-4EBE-A6F0-3141D1408CD0}"/>
          </ac:graphicFrameMkLst>
        </pc:graphicFrameChg>
        <pc:graphicFrameChg chg="del mod">
          <ac:chgData name="Molly Haley1" userId="2264ca27-fef1-4fb9-96be-333087b5d2f3" providerId="ADAL" clId="{CABF2FFC-B0AC-434A-8DEF-4CEFCB439BCD}" dt="2022-04-04T12:26:12.695" v="960" actId="478"/>
          <ac:graphicFrameMkLst>
            <pc:docMk/>
            <pc:sldMk cId="16080381" sldId="883"/>
            <ac:graphicFrameMk id="6" creationId="{1A5B0A66-BF5F-42C9-B4AE-6178EBB38792}"/>
          </ac:graphicFrameMkLst>
        </pc:graphicFrameChg>
        <pc:graphicFrameChg chg="add del mod">
          <ac:chgData name="Molly Haley1" userId="2264ca27-fef1-4fb9-96be-333087b5d2f3" providerId="ADAL" clId="{CABF2FFC-B0AC-434A-8DEF-4CEFCB439BCD}" dt="2022-04-04T12:26:14.067" v="961" actId="478"/>
          <ac:graphicFrameMkLst>
            <pc:docMk/>
            <pc:sldMk cId="16080381" sldId="883"/>
            <ac:graphicFrameMk id="7" creationId="{843DC0EC-EC39-4F9A-B8AC-2BD932B46F6C}"/>
          </ac:graphicFrameMkLst>
        </pc:graphicFrameChg>
        <pc:graphicFrameChg chg="add del mod">
          <ac:chgData name="Molly Haley1" userId="2264ca27-fef1-4fb9-96be-333087b5d2f3" providerId="ADAL" clId="{CABF2FFC-B0AC-434A-8DEF-4CEFCB439BCD}" dt="2022-04-04T12:26:16.026" v="962" actId="478"/>
          <ac:graphicFrameMkLst>
            <pc:docMk/>
            <pc:sldMk cId="16080381" sldId="883"/>
            <ac:graphicFrameMk id="8" creationId="{0408F2E8-EDD2-49B4-B358-144B520487AD}"/>
          </ac:graphicFrameMkLst>
        </pc:graphicFrameChg>
        <pc:graphicFrameChg chg="add mod">
          <ac:chgData name="Molly Haley1" userId="2264ca27-fef1-4fb9-96be-333087b5d2f3" providerId="ADAL" clId="{CABF2FFC-B0AC-434A-8DEF-4CEFCB439BCD}" dt="2022-04-04T12:27:32.035" v="964" actId="1076"/>
          <ac:graphicFrameMkLst>
            <pc:docMk/>
            <pc:sldMk cId="16080381" sldId="883"/>
            <ac:graphicFrameMk id="11" creationId="{09C24E46-978F-4CE2-94A1-908E352CE097}"/>
          </ac:graphicFrameMkLst>
        </pc:graphicFrameChg>
        <pc:graphicFrameChg chg="add mod">
          <ac:chgData name="Molly Haley1" userId="2264ca27-fef1-4fb9-96be-333087b5d2f3" providerId="ADAL" clId="{CABF2FFC-B0AC-434A-8DEF-4CEFCB439BCD}" dt="2022-04-04T12:28:03.529" v="966" actId="1076"/>
          <ac:graphicFrameMkLst>
            <pc:docMk/>
            <pc:sldMk cId="16080381" sldId="883"/>
            <ac:graphicFrameMk id="12" creationId="{953F9A34-799A-4811-8F8B-2BC7790DC278}"/>
          </ac:graphicFrameMkLst>
        </pc:graphicFrameChg>
        <pc:graphicFrameChg chg="add mod">
          <ac:chgData name="Molly Haley1" userId="2264ca27-fef1-4fb9-96be-333087b5d2f3" providerId="ADAL" clId="{CABF2FFC-B0AC-434A-8DEF-4CEFCB439BCD}" dt="2022-04-04T12:31:13.503" v="968" actId="1076"/>
          <ac:graphicFrameMkLst>
            <pc:docMk/>
            <pc:sldMk cId="16080381" sldId="883"/>
            <ac:graphicFrameMk id="16" creationId="{19BB07E8-F1EC-4FBA-B15E-46BB50661DFE}"/>
          </ac:graphicFrameMkLst>
        </pc:graphicFrameChg>
      </pc:sldChg>
      <pc:sldChg chg="add">
        <pc:chgData name="Molly Haley1" userId="2264ca27-fef1-4fb9-96be-333087b5d2f3" providerId="ADAL" clId="{CABF2FFC-B0AC-434A-8DEF-4CEFCB439BCD}" dt="2022-04-01T14:50:17.575" v="363"/>
        <pc:sldMkLst>
          <pc:docMk/>
          <pc:sldMk cId="416191731" sldId="885"/>
        </pc:sldMkLst>
      </pc:sldChg>
      <pc:sldChg chg="add del">
        <pc:chgData name="Molly Haley1" userId="2264ca27-fef1-4fb9-96be-333087b5d2f3" providerId="ADAL" clId="{CABF2FFC-B0AC-434A-8DEF-4CEFCB439BCD}" dt="2022-04-04T12:35:28.988" v="980"/>
        <pc:sldMkLst>
          <pc:docMk/>
          <pc:sldMk cId="998598407" sldId="886"/>
        </pc:sldMkLst>
      </pc:sldChg>
      <pc:sldChg chg="add">
        <pc:chgData name="Molly Haley1" userId="2264ca27-fef1-4fb9-96be-333087b5d2f3" providerId="ADAL" clId="{CABF2FFC-B0AC-434A-8DEF-4CEFCB439BCD}" dt="2022-04-01T14:51:11.883" v="364"/>
        <pc:sldMkLst>
          <pc:docMk/>
          <pc:sldMk cId="684685687" sldId="889"/>
        </pc:sldMkLst>
      </pc:sldChg>
      <pc:sldChg chg="modSp">
        <pc:chgData name="Molly Haley1" userId="2264ca27-fef1-4fb9-96be-333087b5d2f3" providerId="ADAL" clId="{CABF2FFC-B0AC-434A-8DEF-4CEFCB439BCD}" dt="2022-04-01T12:39:58.626" v="267" actId="20577"/>
        <pc:sldMkLst>
          <pc:docMk/>
          <pc:sldMk cId="1710057746" sldId="1541"/>
        </pc:sldMkLst>
        <pc:spChg chg="mod">
          <ac:chgData name="Molly Haley1" userId="2264ca27-fef1-4fb9-96be-333087b5d2f3" providerId="ADAL" clId="{CABF2FFC-B0AC-434A-8DEF-4CEFCB439BCD}" dt="2022-04-01T12:39:58.626" v="267" actId="20577"/>
          <ac:spMkLst>
            <pc:docMk/>
            <pc:sldMk cId="1710057746" sldId="1541"/>
            <ac:spMk id="4" creationId="{BF3E9A5C-F313-7347-A4CE-5A39AEB36954}"/>
          </ac:spMkLst>
        </pc:spChg>
      </pc:sldChg>
      <pc:sldChg chg="add">
        <pc:chgData name="Molly Haley1" userId="2264ca27-fef1-4fb9-96be-333087b5d2f3" providerId="ADAL" clId="{CABF2FFC-B0AC-434A-8DEF-4CEFCB439BCD}" dt="2022-04-01T12:39:51.018" v="257"/>
        <pc:sldMkLst>
          <pc:docMk/>
          <pc:sldMk cId="1440704070" sldId="1542"/>
        </pc:sldMkLst>
      </pc:sldChg>
      <pc:sldChg chg="modSp">
        <pc:chgData name="Molly Haley1" userId="2264ca27-fef1-4fb9-96be-333087b5d2f3" providerId="ADAL" clId="{CABF2FFC-B0AC-434A-8DEF-4CEFCB439BCD}" dt="2022-04-04T12:34:04.331" v="976" actId="20577"/>
        <pc:sldMkLst>
          <pc:docMk/>
          <pc:sldMk cId="4043476305" sldId="1828"/>
        </pc:sldMkLst>
        <pc:spChg chg="mod">
          <ac:chgData name="Molly Haley1" userId="2264ca27-fef1-4fb9-96be-333087b5d2f3" providerId="ADAL" clId="{CABF2FFC-B0AC-434A-8DEF-4CEFCB439BCD}" dt="2022-04-04T12:34:04.331" v="976" actId="20577"/>
          <ac:spMkLst>
            <pc:docMk/>
            <pc:sldMk cId="4043476305" sldId="1828"/>
            <ac:spMk id="3" creationId="{8305965E-4D48-4A02-84D8-0877867BBAD2}"/>
          </ac:spMkLst>
        </pc:spChg>
      </pc:sldChg>
      <pc:sldChg chg="modSp">
        <pc:chgData name="Molly Haley1" userId="2264ca27-fef1-4fb9-96be-333087b5d2f3" providerId="ADAL" clId="{CABF2FFC-B0AC-434A-8DEF-4CEFCB439BCD}" dt="2022-04-04T12:34:26.072" v="977" actId="13926"/>
        <pc:sldMkLst>
          <pc:docMk/>
          <pc:sldMk cId="2860258172" sldId="1848"/>
        </pc:sldMkLst>
        <pc:spChg chg="mod">
          <ac:chgData name="Molly Haley1" userId="2264ca27-fef1-4fb9-96be-333087b5d2f3" providerId="ADAL" clId="{CABF2FFC-B0AC-434A-8DEF-4CEFCB439BCD}" dt="2022-04-04T12:34:26.072" v="977" actId="13926"/>
          <ac:spMkLst>
            <pc:docMk/>
            <pc:sldMk cId="2860258172" sldId="1848"/>
            <ac:spMk id="2" creationId="{00000000-0000-0000-0000-000000000000}"/>
          </ac:spMkLst>
        </pc:spChg>
      </pc:sldChg>
      <pc:sldChg chg="addSp delSp modSp">
        <pc:chgData name="Molly Haley1" userId="2264ca27-fef1-4fb9-96be-333087b5d2f3" providerId="ADAL" clId="{CABF2FFC-B0AC-434A-8DEF-4CEFCB439BCD}" dt="2022-04-04T14:28:26.191" v="1065" actId="14734"/>
        <pc:sldMkLst>
          <pc:docMk/>
          <pc:sldMk cId="507012517" sldId="2055"/>
        </pc:sldMkLst>
        <pc:spChg chg="mod">
          <ac:chgData name="Molly Haley1" userId="2264ca27-fef1-4fb9-96be-333087b5d2f3" providerId="ADAL" clId="{CABF2FFC-B0AC-434A-8DEF-4CEFCB439BCD}" dt="2022-04-04T14:11:12.642" v="1035" actId="255"/>
          <ac:spMkLst>
            <pc:docMk/>
            <pc:sldMk cId="507012517" sldId="2055"/>
            <ac:spMk id="2" creationId="{DD8AB9AD-DBC4-49BB-84C3-893A069405D4}"/>
          </ac:spMkLst>
        </pc:spChg>
        <pc:graphicFrameChg chg="add del mod modGraphic">
          <ac:chgData name="Molly Haley1" userId="2264ca27-fef1-4fb9-96be-333087b5d2f3" providerId="ADAL" clId="{CABF2FFC-B0AC-434A-8DEF-4CEFCB439BCD}" dt="2022-04-01T12:50:10.901" v="311" actId="478"/>
          <ac:graphicFrameMkLst>
            <pc:docMk/>
            <pc:sldMk cId="507012517" sldId="2055"/>
            <ac:graphicFrameMk id="3" creationId="{B914FFE5-ED75-4E9E-8F68-11781451B257}"/>
          </ac:graphicFrameMkLst>
        </pc:graphicFrameChg>
        <pc:graphicFrameChg chg="add mod modGraphic">
          <ac:chgData name="Molly Haley1" userId="2264ca27-fef1-4fb9-96be-333087b5d2f3" providerId="ADAL" clId="{CABF2FFC-B0AC-434A-8DEF-4CEFCB439BCD}" dt="2022-04-04T14:28:26.191" v="1065" actId="14734"/>
          <ac:graphicFrameMkLst>
            <pc:docMk/>
            <pc:sldMk cId="507012517" sldId="2055"/>
            <ac:graphicFrameMk id="4" creationId="{880110BF-85AF-4FB3-864B-5E11A4526F36}"/>
          </ac:graphicFrameMkLst>
        </pc:graphicFrameChg>
      </pc:sldChg>
      <pc:sldChg chg="modSp">
        <pc:chgData name="Molly Haley1" userId="2264ca27-fef1-4fb9-96be-333087b5d2f3" providerId="ADAL" clId="{CABF2FFC-B0AC-434A-8DEF-4CEFCB439BCD}" dt="2022-04-01T15:12:04.666" v="464" actId="20577"/>
        <pc:sldMkLst>
          <pc:docMk/>
          <pc:sldMk cId="1239367114" sldId="3452"/>
        </pc:sldMkLst>
        <pc:spChg chg="mod">
          <ac:chgData name="Molly Haley1" userId="2264ca27-fef1-4fb9-96be-333087b5d2f3" providerId="ADAL" clId="{CABF2FFC-B0AC-434A-8DEF-4CEFCB439BCD}" dt="2022-04-01T15:11:12.737" v="426" actId="13926"/>
          <ac:spMkLst>
            <pc:docMk/>
            <pc:sldMk cId="1239367114" sldId="3452"/>
            <ac:spMk id="2" creationId="{00000000-0000-0000-0000-000000000000}"/>
          </ac:spMkLst>
        </pc:spChg>
        <pc:graphicFrameChg chg="modGraphic">
          <ac:chgData name="Molly Haley1" userId="2264ca27-fef1-4fb9-96be-333087b5d2f3" providerId="ADAL" clId="{CABF2FFC-B0AC-434A-8DEF-4CEFCB439BCD}" dt="2022-04-01T15:12:04.666" v="464" actId="20577"/>
          <ac:graphicFrameMkLst>
            <pc:docMk/>
            <pc:sldMk cId="1239367114" sldId="3452"/>
            <ac:graphicFrameMk id="3" creationId="{B7FC0BBF-9ED9-4F27-BC89-B0490D1F28AE}"/>
          </ac:graphicFrameMkLst>
        </pc:graphicFrameChg>
        <pc:graphicFrameChg chg="modGraphic">
          <ac:chgData name="Molly Haley1" userId="2264ca27-fef1-4fb9-96be-333087b5d2f3" providerId="ADAL" clId="{CABF2FFC-B0AC-434A-8DEF-4CEFCB439BCD}" dt="2022-04-01T15:11:59.821" v="463" actId="20577"/>
          <ac:graphicFrameMkLst>
            <pc:docMk/>
            <pc:sldMk cId="1239367114" sldId="3452"/>
            <ac:graphicFrameMk id="13" creationId="{B8BF9BD6-7E5F-433D-B4F5-DE4688AAC096}"/>
          </ac:graphicFrameMkLst>
        </pc:graphicFrameChg>
        <pc:graphicFrameChg chg="modGraphic">
          <ac:chgData name="Molly Haley1" userId="2264ca27-fef1-4fb9-96be-333087b5d2f3" providerId="ADAL" clId="{CABF2FFC-B0AC-434A-8DEF-4CEFCB439BCD}" dt="2022-04-01T15:11:31.915" v="427" actId="20577"/>
          <ac:graphicFrameMkLst>
            <pc:docMk/>
            <pc:sldMk cId="1239367114" sldId="3452"/>
            <ac:graphicFrameMk id="15" creationId="{42EE730E-F0A3-42A8-B50D-066A227D258C}"/>
          </ac:graphicFrameMkLst>
        </pc:graphicFrameChg>
      </pc:sldChg>
      <pc:sldChg chg="add">
        <pc:chgData name="Molly Haley1" userId="2264ca27-fef1-4fb9-96be-333087b5d2f3" providerId="ADAL" clId="{CABF2FFC-B0AC-434A-8DEF-4CEFCB439BCD}" dt="2022-04-01T12:42:59.758" v="297"/>
        <pc:sldMkLst>
          <pc:docMk/>
          <pc:sldMk cId="4147420316" sldId="3611"/>
        </pc:sldMkLst>
      </pc:sldChg>
      <pc:sldChg chg="add">
        <pc:chgData name="Molly Haley1" userId="2264ca27-fef1-4fb9-96be-333087b5d2f3" providerId="ADAL" clId="{CABF2FFC-B0AC-434A-8DEF-4CEFCB439BCD}" dt="2022-04-01T12:42:59.758" v="297"/>
        <pc:sldMkLst>
          <pc:docMk/>
          <pc:sldMk cId="762531625" sldId="3612"/>
        </pc:sldMkLst>
      </pc:sldChg>
      <pc:sldChg chg="add">
        <pc:chgData name="Molly Haley1" userId="2264ca27-fef1-4fb9-96be-333087b5d2f3" providerId="ADAL" clId="{CABF2FFC-B0AC-434A-8DEF-4CEFCB439BCD}" dt="2022-04-01T12:42:59.758" v="297"/>
        <pc:sldMkLst>
          <pc:docMk/>
          <pc:sldMk cId="1464886784" sldId="3614"/>
        </pc:sldMkLst>
      </pc:sldChg>
      <pc:sldChg chg="add">
        <pc:chgData name="Molly Haley1" userId="2264ca27-fef1-4fb9-96be-333087b5d2f3" providerId="ADAL" clId="{CABF2FFC-B0AC-434A-8DEF-4CEFCB439BCD}" dt="2022-04-01T12:42:59.758" v="297"/>
        <pc:sldMkLst>
          <pc:docMk/>
          <pc:sldMk cId="3175627576" sldId="3616"/>
        </pc:sldMkLst>
      </pc:sldChg>
      <pc:sldChg chg="add">
        <pc:chgData name="Molly Haley1" userId="2264ca27-fef1-4fb9-96be-333087b5d2f3" providerId="ADAL" clId="{CABF2FFC-B0AC-434A-8DEF-4CEFCB439BCD}" dt="2022-04-01T12:42:59.758" v="297"/>
        <pc:sldMkLst>
          <pc:docMk/>
          <pc:sldMk cId="2399182787" sldId="3617"/>
        </pc:sldMkLst>
      </pc:sldChg>
      <pc:sldChg chg="add del">
        <pc:chgData name="Molly Haley1" userId="2264ca27-fef1-4fb9-96be-333087b5d2f3" providerId="ADAL" clId="{CABF2FFC-B0AC-434A-8DEF-4CEFCB439BCD}" dt="2022-04-01T12:42:59.758" v="297"/>
        <pc:sldMkLst>
          <pc:docMk/>
          <pc:sldMk cId="3651624517" sldId="3618"/>
        </pc:sldMkLst>
      </pc:sldChg>
      <pc:sldChg chg="add del">
        <pc:chgData name="Molly Haley1" userId="2264ca27-fef1-4fb9-96be-333087b5d2f3" providerId="ADAL" clId="{CABF2FFC-B0AC-434A-8DEF-4CEFCB439BCD}" dt="2022-04-01T12:42:59.758" v="297"/>
        <pc:sldMkLst>
          <pc:docMk/>
          <pc:sldMk cId="2188896848" sldId="3621"/>
        </pc:sldMkLst>
      </pc:sldChg>
      <pc:sldChg chg="add del">
        <pc:chgData name="Molly Haley1" userId="2264ca27-fef1-4fb9-96be-333087b5d2f3" providerId="ADAL" clId="{CABF2FFC-B0AC-434A-8DEF-4CEFCB439BCD}" dt="2022-04-01T12:42:59.758" v="297"/>
        <pc:sldMkLst>
          <pc:docMk/>
          <pc:sldMk cId="4125565058" sldId="3622"/>
        </pc:sldMkLst>
      </pc:sldChg>
      <pc:sldChg chg="add del">
        <pc:chgData name="Molly Haley1" userId="2264ca27-fef1-4fb9-96be-333087b5d2f3" providerId="ADAL" clId="{CABF2FFC-B0AC-434A-8DEF-4CEFCB439BCD}" dt="2022-04-01T12:42:59.758" v="297"/>
        <pc:sldMkLst>
          <pc:docMk/>
          <pc:sldMk cId="4150386916" sldId="3623"/>
        </pc:sldMkLst>
      </pc:sldChg>
      <pc:sldChg chg="add">
        <pc:chgData name="Molly Haley1" userId="2264ca27-fef1-4fb9-96be-333087b5d2f3" providerId="ADAL" clId="{CABF2FFC-B0AC-434A-8DEF-4CEFCB439BCD}" dt="2022-04-01T12:42:59.758" v="297"/>
        <pc:sldMkLst>
          <pc:docMk/>
          <pc:sldMk cId="1838745960" sldId="3624"/>
        </pc:sldMkLst>
      </pc:sldChg>
      <pc:sldChg chg="modSp del">
        <pc:chgData name="Molly Haley1" userId="2264ca27-fef1-4fb9-96be-333087b5d2f3" providerId="ADAL" clId="{CABF2FFC-B0AC-434A-8DEF-4CEFCB439BCD}" dt="2022-04-04T14:21:52.156" v="1052" actId="2696"/>
        <pc:sldMkLst>
          <pc:docMk/>
          <pc:sldMk cId="133241537" sldId="3672"/>
        </pc:sldMkLst>
        <pc:spChg chg="mod">
          <ac:chgData name="Molly Haley1" userId="2264ca27-fef1-4fb9-96be-333087b5d2f3" providerId="ADAL" clId="{CABF2FFC-B0AC-434A-8DEF-4CEFCB439BCD}" dt="2022-04-04T09:24:48.410" v="914" actId="14100"/>
          <ac:spMkLst>
            <pc:docMk/>
            <pc:sldMk cId="133241537" sldId="3672"/>
            <ac:spMk id="2" creationId="{00000000-0000-0000-0000-000000000000}"/>
          </ac:spMkLst>
        </pc:spChg>
        <pc:spChg chg="mod">
          <ac:chgData name="Molly Haley1" userId="2264ca27-fef1-4fb9-96be-333087b5d2f3" providerId="ADAL" clId="{CABF2FFC-B0AC-434A-8DEF-4CEFCB439BCD}" dt="2022-04-04T09:24:57.723" v="915" actId="1076"/>
          <ac:spMkLst>
            <pc:docMk/>
            <pc:sldMk cId="133241537" sldId="3672"/>
            <ac:spMk id="4" creationId="{5017FE3A-3EC0-48EB-8FA6-60FBEBD4EA47}"/>
          </ac:spMkLst>
        </pc:spChg>
        <pc:graphicFrameChg chg="mod modGraphic">
          <ac:chgData name="Molly Haley1" userId="2264ca27-fef1-4fb9-96be-333087b5d2f3" providerId="ADAL" clId="{CABF2FFC-B0AC-434A-8DEF-4CEFCB439BCD}" dt="2022-04-04T09:25:02.421" v="916" actId="1076"/>
          <ac:graphicFrameMkLst>
            <pc:docMk/>
            <pc:sldMk cId="133241537" sldId="3672"/>
            <ac:graphicFrameMk id="6" creationId="{16F7F5DB-E924-4268-9BD1-802678D181DC}"/>
          </ac:graphicFrameMkLst>
        </pc:graphicFrameChg>
        <pc:graphicFrameChg chg="mod modGraphic">
          <ac:chgData name="Molly Haley1" userId="2264ca27-fef1-4fb9-96be-333087b5d2f3" providerId="ADAL" clId="{CABF2FFC-B0AC-434A-8DEF-4CEFCB439BCD}" dt="2022-04-04T09:25:14.310" v="920" actId="20577"/>
          <ac:graphicFrameMkLst>
            <pc:docMk/>
            <pc:sldMk cId="133241537" sldId="3672"/>
            <ac:graphicFrameMk id="7" creationId="{60C392C5-ABBB-4FCF-87A7-57CFD2E79FE9}"/>
          </ac:graphicFrameMkLst>
        </pc:graphicFrameChg>
      </pc:sldChg>
      <pc:sldChg chg="addSp delSp modSp">
        <pc:chgData name="Molly Haley1" userId="2264ca27-fef1-4fb9-96be-333087b5d2f3" providerId="ADAL" clId="{CABF2FFC-B0AC-434A-8DEF-4CEFCB439BCD}" dt="2022-04-04T14:26:25.434" v="1061" actId="1076"/>
        <pc:sldMkLst>
          <pc:docMk/>
          <pc:sldMk cId="1291625849" sldId="3685"/>
        </pc:sldMkLst>
        <pc:spChg chg="mod">
          <ac:chgData name="Molly Haley1" userId="2264ca27-fef1-4fb9-96be-333087b5d2f3" providerId="ADAL" clId="{CABF2FFC-B0AC-434A-8DEF-4CEFCB439BCD}" dt="2022-04-04T14:26:25.434" v="1061" actId="1076"/>
          <ac:spMkLst>
            <pc:docMk/>
            <pc:sldMk cId="1291625849" sldId="3685"/>
            <ac:spMk id="2" creationId="{BE399FAB-B12E-4E8E-B575-883DF6DB81A4}"/>
          </ac:spMkLst>
        </pc:spChg>
        <pc:graphicFrameChg chg="add mod">
          <ac:chgData name="Molly Haley1" userId="2264ca27-fef1-4fb9-96be-333087b5d2f3" providerId="ADAL" clId="{CABF2FFC-B0AC-434A-8DEF-4CEFCB439BCD}" dt="2022-04-04T14:26:22.273" v="1060" actId="1076"/>
          <ac:graphicFrameMkLst>
            <pc:docMk/>
            <pc:sldMk cId="1291625849" sldId="3685"/>
            <ac:graphicFrameMk id="3" creationId="{2D2FDA1D-708D-44A4-993C-F8BA94F5AF3F}"/>
          </ac:graphicFrameMkLst>
        </pc:graphicFrameChg>
        <pc:graphicFrameChg chg="del">
          <ac:chgData name="Molly Haley1" userId="2264ca27-fef1-4fb9-96be-333087b5d2f3" providerId="ADAL" clId="{CABF2FFC-B0AC-434A-8DEF-4CEFCB439BCD}" dt="2022-04-04T14:25:26.483" v="1056" actId="478"/>
          <ac:graphicFrameMkLst>
            <pc:docMk/>
            <pc:sldMk cId="1291625849" sldId="3685"/>
            <ac:graphicFrameMk id="15" creationId="{75DA891E-8D6F-4F79-90E0-CA10399CFF03}"/>
          </ac:graphicFrameMkLst>
        </pc:graphicFrameChg>
      </pc:sldChg>
      <pc:sldChg chg="addSp delSp modSp">
        <pc:chgData name="Molly Haley1" userId="2264ca27-fef1-4fb9-96be-333087b5d2f3" providerId="ADAL" clId="{CABF2FFC-B0AC-434A-8DEF-4CEFCB439BCD}" dt="2022-04-04T11:56:28.693" v="944" actId="14100"/>
        <pc:sldMkLst>
          <pc:docMk/>
          <pc:sldMk cId="3756705671" sldId="3711"/>
        </pc:sldMkLst>
        <pc:spChg chg="add del">
          <ac:chgData name="Molly Haley1" userId="2264ca27-fef1-4fb9-96be-333087b5d2f3" providerId="ADAL" clId="{CABF2FFC-B0AC-434A-8DEF-4CEFCB439BCD}" dt="2022-04-01T14:48:03.427" v="362"/>
          <ac:spMkLst>
            <pc:docMk/>
            <pc:sldMk cId="3756705671" sldId="3711"/>
            <ac:spMk id="3" creationId="{5C65768E-5214-4A0B-885B-8E5ECF2A42AC}"/>
          </ac:spMkLst>
        </pc:spChg>
        <pc:graphicFrameChg chg="mod modGraphic">
          <ac:chgData name="Molly Haley1" userId="2264ca27-fef1-4fb9-96be-333087b5d2f3" providerId="ADAL" clId="{CABF2FFC-B0AC-434A-8DEF-4CEFCB439BCD}" dt="2022-04-04T11:56:28.693" v="944" actId="14100"/>
          <ac:graphicFrameMkLst>
            <pc:docMk/>
            <pc:sldMk cId="3756705671" sldId="3711"/>
            <ac:graphicFrameMk id="6" creationId="{16F7F5DB-E924-4268-9BD1-802678D181DC}"/>
          </ac:graphicFrameMkLst>
        </pc:graphicFrameChg>
        <pc:graphicFrameChg chg="mod modGraphic">
          <ac:chgData name="Molly Haley1" userId="2264ca27-fef1-4fb9-96be-333087b5d2f3" providerId="ADAL" clId="{CABF2FFC-B0AC-434A-8DEF-4CEFCB439BCD}" dt="2022-04-04T11:56:24.094" v="943" actId="1076"/>
          <ac:graphicFrameMkLst>
            <pc:docMk/>
            <pc:sldMk cId="3756705671" sldId="3711"/>
            <ac:graphicFrameMk id="7" creationId="{60C392C5-ABBB-4FCF-87A7-57CFD2E79FE9}"/>
          </ac:graphicFrameMkLst>
        </pc:graphicFrameChg>
      </pc:sldChg>
      <pc:sldChg chg="addSp modSp add">
        <pc:chgData name="Molly Haley1" userId="2264ca27-fef1-4fb9-96be-333087b5d2f3" providerId="ADAL" clId="{CABF2FFC-B0AC-434A-8DEF-4CEFCB439BCD}" dt="2022-04-04T14:50:32.661" v="1066" actId="13926"/>
        <pc:sldMkLst>
          <pc:docMk/>
          <pc:sldMk cId="1116173064" sldId="3724"/>
        </pc:sldMkLst>
        <pc:spChg chg="mod">
          <ac:chgData name="Molly Haley1" userId="2264ca27-fef1-4fb9-96be-333087b5d2f3" providerId="ADAL" clId="{CABF2FFC-B0AC-434A-8DEF-4CEFCB439BCD}" dt="2022-04-04T09:17:10.403" v="855" actId="13926"/>
          <ac:spMkLst>
            <pc:docMk/>
            <pc:sldMk cId="1116173064" sldId="3724"/>
            <ac:spMk id="2" creationId="{00000000-0000-0000-0000-000000000000}"/>
          </ac:spMkLst>
        </pc:spChg>
        <pc:graphicFrameChg chg="modGraphic">
          <ac:chgData name="Molly Haley1" userId="2264ca27-fef1-4fb9-96be-333087b5d2f3" providerId="ADAL" clId="{CABF2FFC-B0AC-434A-8DEF-4CEFCB439BCD}" dt="2022-04-01T15:12:37.386" v="505" actId="20577"/>
          <ac:graphicFrameMkLst>
            <pc:docMk/>
            <pc:sldMk cId="1116173064" sldId="3724"/>
            <ac:graphicFrameMk id="3" creationId="{B7FC0BBF-9ED9-4F27-BC89-B0490D1F28AE}"/>
          </ac:graphicFrameMkLst>
        </pc:graphicFrameChg>
        <pc:graphicFrameChg chg="add mod modGraphic">
          <ac:chgData name="Molly Haley1" userId="2264ca27-fef1-4fb9-96be-333087b5d2f3" providerId="ADAL" clId="{CABF2FFC-B0AC-434A-8DEF-4CEFCB439BCD}" dt="2022-04-01T10:24:32.997" v="50" actId="404"/>
          <ac:graphicFrameMkLst>
            <pc:docMk/>
            <pc:sldMk cId="1116173064" sldId="3724"/>
            <ac:graphicFrameMk id="4" creationId="{6D796FFA-47D9-40ED-B171-AE7D86ADF5B1}"/>
          </ac:graphicFrameMkLst>
        </pc:graphicFrameChg>
        <pc:graphicFrameChg chg="modGraphic">
          <ac:chgData name="Molly Haley1" userId="2264ca27-fef1-4fb9-96be-333087b5d2f3" providerId="ADAL" clId="{CABF2FFC-B0AC-434A-8DEF-4CEFCB439BCD}" dt="2022-04-04T14:50:32.661" v="1066" actId="13926"/>
          <ac:graphicFrameMkLst>
            <pc:docMk/>
            <pc:sldMk cId="1116173064" sldId="3724"/>
            <ac:graphicFrameMk id="8" creationId="{00000000-0000-0000-0000-000000000000}"/>
          </ac:graphicFrameMkLst>
        </pc:graphicFrameChg>
        <pc:graphicFrameChg chg="mod modGraphic">
          <ac:chgData name="Molly Haley1" userId="2264ca27-fef1-4fb9-96be-333087b5d2f3" providerId="ADAL" clId="{CABF2FFC-B0AC-434A-8DEF-4CEFCB439BCD}" dt="2022-04-01T10:21:48.288" v="21"/>
          <ac:graphicFrameMkLst>
            <pc:docMk/>
            <pc:sldMk cId="1116173064" sldId="3724"/>
            <ac:graphicFrameMk id="10" creationId="{633F724F-9DB4-4212-AFB1-BFFC700EC4F5}"/>
          </ac:graphicFrameMkLst>
        </pc:graphicFrameChg>
        <pc:graphicFrameChg chg="modGraphic">
          <ac:chgData name="Molly Haley1" userId="2264ca27-fef1-4fb9-96be-333087b5d2f3" providerId="ADAL" clId="{CABF2FFC-B0AC-434A-8DEF-4CEFCB439BCD}" dt="2022-04-01T15:12:28.565" v="503" actId="20577"/>
          <ac:graphicFrameMkLst>
            <pc:docMk/>
            <pc:sldMk cId="1116173064" sldId="3724"/>
            <ac:graphicFrameMk id="13" creationId="{B8BF9BD6-7E5F-433D-B4F5-DE4688AAC096}"/>
          </ac:graphicFrameMkLst>
        </pc:graphicFrameChg>
        <pc:graphicFrameChg chg="modGraphic">
          <ac:chgData name="Molly Haley1" userId="2264ca27-fef1-4fb9-96be-333087b5d2f3" providerId="ADAL" clId="{CABF2FFC-B0AC-434A-8DEF-4CEFCB439BCD}" dt="2022-04-01T15:12:40.743" v="506" actId="20577"/>
          <ac:graphicFrameMkLst>
            <pc:docMk/>
            <pc:sldMk cId="1116173064" sldId="3724"/>
            <ac:graphicFrameMk id="15" creationId="{42EE730E-F0A3-42A8-B50D-066A227D258C}"/>
          </ac:graphicFrameMkLst>
        </pc:graphicFrameChg>
      </pc:sldChg>
      <pc:sldChg chg="modSp add">
        <pc:chgData name="Molly Haley1" userId="2264ca27-fef1-4fb9-96be-333087b5d2f3" providerId="ADAL" clId="{CABF2FFC-B0AC-434A-8DEF-4CEFCB439BCD}" dt="2022-04-01T15:23:56.139" v="694" actId="20577"/>
        <pc:sldMkLst>
          <pc:docMk/>
          <pc:sldMk cId="1059251830" sldId="3725"/>
        </pc:sldMkLst>
        <pc:spChg chg="mod">
          <ac:chgData name="Molly Haley1" userId="2264ca27-fef1-4fb9-96be-333087b5d2f3" providerId="ADAL" clId="{CABF2FFC-B0AC-434A-8DEF-4CEFCB439BCD}" dt="2022-04-01T12:17:24.384" v="95" actId="20577"/>
          <ac:spMkLst>
            <pc:docMk/>
            <pc:sldMk cId="1059251830" sldId="3725"/>
            <ac:spMk id="2" creationId="{00000000-0000-0000-0000-000000000000}"/>
          </ac:spMkLst>
        </pc:spChg>
        <pc:graphicFrameChg chg="mod modGraphic">
          <ac:chgData name="Molly Haley1" userId="2264ca27-fef1-4fb9-96be-333087b5d2f3" providerId="ADAL" clId="{CABF2FFC-B0AC-434A-8DEF-4CEFCB439BCD}" dt="2022-04-01T15:23:56.139" v="694" actId="20577"/>
          <ac:graphicFrameMkLst>
            <pc:docMk/>
            <pc:sldMk cId="1059251830" sldId="3725"/>
            <ac:graphicFrameMk id="6" creationId="{16F7F5DB-E924-4268-9BD1-802678D181DC}"/>
          </ac:graphicFrameMkLst>
        </pc:graphicFrameChg>
      </pc:sldChg>
      <pc:sldChg chg="modSp add">
        <pc:chgData name="Molly Haley1" userId="2264ca27-fef1-4fb9-96be-333087b5d2f3" providerId="ADAL" clId="{CABF2FFC-B0AC-434A-8DEF-4CEFCB439BCD}" dt="2022-04-01T15:28:51.840" v="706" actId="20577"/>
        <pc:sldMkLst>
          <pc:docMk/>
          <pc:sldMk cId="617335096" sldId="3726"/>
        </pc:sldMkLst>
        <pc:spChg chg="mod">
          <ac:chgData name="Molly Haley1" userId="2264ca27-fef1-4fb9-96be-333087b5d2f3" providerId="ADAL" clId="{CABF2FFC-B0AC-434A-8DEF-4CEFCB439BCD}" dt="2022-04-01T12:28:50.487" v="117" actId="20577"/>
          <ac:spMkLst>
            <pc:docMk/>
            <pc:sldMk cId="617335096" sldId="3726"/>
            <ac:spMk id="2" creationId="{00000000-0000-0000-0000-000000000000}"/>
          </ac:spMkLst>
        </pc:spChg>
        <pc:graphicFrameChg chg="mod modGraphic">
          <ac:chgData name="Molly Haley1" userId="2264ca27-fef1-4fb9-96be-333087b5d2f3" providerId="ADAL" clId="{CABF2FFC-B0AC-434A-8DEF-4CEFCB439BCD}" dt="2022-04-01T15:28:51.840" v="706" actId="20577"/>
          <ac:graphicFrameMkLst>
            <pc:docMk/>
            <pc:sldMk cId="617335096" sldId="3726"/>
            <ac:graphicFrameMk id="6" creationId="{16F7F5DB-E924-4268-9BD1-802678D181DC}"/>
          </ac:graphicFrameMkLst>
        </pc:graphicFrameChg>
      </pc:sldChg>
      <pc:sldChg chg="add">
        <pc:chgData name="Molly Haley1" userId="2264ca27-fef1-4fb9-96be-333087b5d2f3" providerId="ADAL" clId="{CABF2FFC-B0AC-434A-8DEF-4CEFCB439BCD}" dt="2022-04-01T12:40:31.560" v="268"/>
        <pc:sldMkLst>
          <pc:docMk/>
          <pc:sldMk cId="97984001" sldId="3727"/>
        </pc:sldMkLst>
      </pc:sldChg>
      <pc:sldChg chg="add">
        <pc:chgData name="Molly Haley1" userId="2264ca27-fef1-4fb9-96be-333087b5d2f3" providerId="ADAL" clId="{CABF2FFC-B0AC-434A-8DEF-4CEFCB439BCD}" dt="2022-04-01T12:42:08.540" v="277"/>
        <pc:sldMkLst>
          <pc:docMk/>
          <pc:sldMk cId="3571204177" sldId="3730"/>
        </pc:sldMkLst>
      </pc:sldChg>
      <pc:sldChg chg="add">
        <pc:chgData name="Molly Haley1" userId="2264ca27-fef1-4fb9-96be-333087b5d2f3" providerId="ADAL" clId="{CABF2FFC-B0AC-434A-8DEF-4CEFCB439BCD}" dt="2022-04-01T12:42:59.758" v="297"/>
        <pc:sldMkLst>
          <pc:docMk/>
          <pc:sldMk cId="2849835867" sldId="3731"/>
        </pc:sldMkLst>
      </pc:sldChg>
      <pc:sldChg chg="add del">
        <pc:chgData name="Molly Haley1" userId="2264ca27-fef1-4fb9-96be-333087b5d2f3" providerId="ADAL" clId="{CABF2FFC-B0AC-434A-8DEF-4CEFCB439BCD}" dt="2022-04-04T15:35:25.567" v="1067" actId="2696"/>
        <pc:sldMkLst>
          <pc:docMk/>
          <pc:sldMk cId="1179596757" sldId="3732"/>
        </pc:sldMkLst>
      </pc:sldChg>
      <pc:sldChg chg="add">
        <pc:chgData name="Molly Haley1" userId="2264ca27-fef1-4fb9-96be-333087b5d2f3" providerId="ADAL" clId="{CABF2FFC-B0AC-434A-8DEF-4CEFCB439BCD}" dt="2022-04-01T14:45:40.713" v="359"/>
        <pc:sldMkLst>
          <pc:docMk/>
          <pc:sldMk cId="3777517930" sldId="3733"/>
        </pc:sldMkLst>
      </pc:sldChg>
      <pc:sldChg chg="add">
        <pc:chgData name="Molly Haley1" userId="2264ca27-fef1-4fb9-96be-333087b5d2f3" providerId="ADAL" clId="{CABF2FFC-B0AC-434A-8DEF-4CEFCB439BCD}" dt="2022-04-04T12:35:28.988" v="980"/>
        <pc:sldMkLst>
          <pc:docMk/>
          <pc:sldMk cId="1257978891" sldId="3735"/>
        </pc:sldMkLst>
      </pc:sldChg>
      <pc:sldChg chg="add del">
        <pc:chgData name="Molly Haley1" userId="2264ca27-fef1-4fb9-96be-333087b5d2f3" providerId="ADAL" clId="{CABF2FFC-B0AC-434A-8DEF-4CEFCB439BCD}" dt="2022-04-04T12:35:25.237" v="978" actId="2696"/>
        <pc:sldMkLst>
          <pc:docMk/>
          <pc:sldMk cId="1922349414" sldId="3735"/>
        </pc:sldMkLst>
      </pc:sldChg>
      <pc:sldChg chg="add">
        <pc:chgData name="Molly Haley1" userId="2264ca27-fef1-4fb9-96be-333087b5d2f3" providerId="ADAL" clId="{CABF2FFC-B0AC-434A-8DEF-4CEFCB439BCD}" dt="2022-04-04T15:35:28.284" v="1068"/>
        <pc:sldMkLst>
          <pc:docMk/>
          <pc:sldMk cId="4037014430" sldId="3737"/>
        </pc:sldMkLst>
      </pc:sldChg>
      <pc:sldChg chg="modSp add del">
        <pc:chgData name="Molly Haley1" userId="2264ca27-fef1-4fb9-96be-333087b5d2f3" providerId="ADAL" clId="{CABF2FFC-B0AC-434A-8DEF-4CEFCB439BCD}" dt="2022-04-04T14:26:33" v="1062" actId="2696"/>
        <pc:sldMkLst>
          <pc:docMk/>
          <pc:sldMk cId="813570072" sldId="3738"/>
        </pc:sldMkLst>
        <pc:graphicFrameChg chg="mod">
          <ac:chgData name="Molly Haley1" userId="2264ca27-fef1-4fb9-96be-333087b5d2f3" providerId="ADAL" clId="{CABF2FFC-B0AC-434A-8DEF-4CEFCB439BCD}" dt="2022-04-04T14:22:16.222" v="1054" actId="1076"/>
          <ac:graphicFrameMkLst>
            <pc:docMk/>
            <pc:sldMk cId="813570072" sldId="3738"/>
            <ac:graphicFrameMk id="7" creationId="{60C392C5-ABBB-4FCF-87A7-57CFD2E79FE9}"/>
          </ac:graphicFrameMkLst>
        </pc:graphicFrameChg>
        <pc:graphicFrameChg chg="mod">
          <ac:chgData name="Molly Haley1" userId="2264ca27-fef1-4fb9-96be-333087b5d2f3" providerId="ADAL" clId="{CABF2FFC-B0AC-434A-8DEF-4CEFCB439BCD}" dt="2022-04-04T14:22:36.688" v="1055" actId="1076"/>
          <ac:graphicFrameMkLst>
            <pc:docMk/>
            <pc:sldMk cId="813570072" sldId="3738"/>
            <ac:graphicFrameMk id="10" creationId="{EAC7F46B-D42E-475C-81C5-33F1B489AE5E}"/>
          </ac:graphicFrameMkLst>
        </pc:graphicFrameChg>
      </pc:sldChg>
    </pc:docChg>
  </pc:docChgLst>
  <pc:docChgLst>
    <pc:chgData name="Rachel Taggart" userId="4f8aad94-55b7-4ba6-8498-7cad127c11eb" providerId="ADAL" clId="{691EB408-BD5C-4CF3-9706-8807922BEFF3}"/>
    <pc:docChg chg="custSel addSld delSld modSld sldOrd">
      <pc:chgData name="Rachel Taggart" userId="4f8aad94-55b7-4ba6-8498-7cad127c11eb" providerId="ADAL" clId="{691EB408-BD5C-4CF3-9706-8807922BEFF3}" dt="2022-04-04T15:41:23.289" v="190"/>
      <pc:docMkLst>
        <pc:docMk/>
      </pc:docMkLst>
      <pc:sldChg chg="modSp">
        <pc:chgData name="Rachel Taggart" userId="4f8aad94-55b7-4ba6-8498-7cad127c11eb" providerId="ADAL" clId="{691EB408-BD5C-4CF3-9706-8807922BEFF3}" dt="2022-04-04T07:39:33.395" v="0" actId="1076"/>
        <pc:sldMkLst>
          <pc:docMk/>
          <pc:sldMk cId="3653749228" sldId="288"/>
        </pc:sldMkLst>
        <pc:spChg chg="mod">
          <ac:chgData name="Rachel Taggart" userId="4f8aad94-55b7-4ba6-8498-7cad127c11eb" providerId="ADAL" clId="{691EB408-BD5C-4CF3-9706-8807922BEFF3}" dt="2022-04-04T07:39:33.395" v="0" actId="1076"/>
          <ac:spMkLst>
            <pc:docMk/>
            <pc:sldMk cId="3653749228" sldId="288"/>
            <ac:spMk id="2" creationId="{00000000-0000-0000-0000-000000000000}"/>
          </ac:spMkLst>
        </pc:spChg>
      </pc:sldChg>
      <pc:sldChg chg="addSp delSp modSp">
        <pc:chgData name="Rachel Taggart" userId="4f8aad94-55b7-4ba6-8498-7cad127c11eb" providerId="ADAL" clId="{691EB408-BD5C-4CF3-9706-8807922BEFF3}" dt="2022-04-04T15:18:31.286" v="48"/>
        <pc:sldMkLst>
          <pc:docMk/>
          <pc:sldMk cId="16080381" sldId="883"/>
        </pc:sldMkLst>
        <pc:spChg chg="mod">
          <ac:chgData name="Rachel Taggart" userId="4f8aad94-55b7-4ba6-8498-7cad127c11eb" providerId="ADAL" clId="{691EB408-BD5C-4CF3-9706-8807922BEFF3}" dt="2022-04-04T12:31:16.030" v="19" actId="1076"/>
          <ac:spMkLst>
            <pc:docMk/>
            <pc:sldMk cId="16080381" sldId="883"/>
            <ac:spMk id="2" creationId="{3BBF64D1-DD4B-479C-8274-060EA4CFB223}"/>
          </ac:spMkLst>
        </pc:spChg>
        <pc:graphicFrameChg chg="add mod">
          <ac:chgData name="Rachel Taggart" userId="4f8aad94-55b7-4ba6-8498-7cad127c11eb" providerId="ADAL" clId="{691EB408-BD5C-4CF3-9706-8807922BEFF3}" dt="2022-04-04T15:18:23.326" v="47"/>
          <ac:graphicFrameMkLst>
            <pc:docMk/>
            <pc:sldMk cId="16080381" sldId="883"/>
            <ac:graphicFrameMk id="5" creationId="{26E0A447-83B5-4C7B-B49C-CEB4B898012B}"/>
          </ac:graphicFrameMkLst>
        </pc:graphicFrameChg>
        <pc:graphicFrameChg chg="del mod">
          <ac:chgData name="Rachel Taggart" userId="4f8aad94-55b7-4ba6-8498-7cad127c11eb" providerId="ADAL" clId="{691EB408-BD5C-4CF3-9706-8807922BEFF3}" dt="2022-04-04T12:32:56.630" v="24" actId="478"/>
          <ac:graphicFrameMkLst>
            <pc:docMk/>
            <pc:sldMk cId="16080381" sldId="883"/>
            <ac:graphicFrameMk id="6" creationId="{1A5B0A66-BF5F-42C9-B4AE-6178EBB38792}"/>
          </ac:graphicFrameMkLst>
        </pc:graphicFrameChg>
        <pc:graphicFrameChg chg="del mod">
          <ac:chgData name="Rachel Taggart" userId="4f8aad94-55b7-4ba6-8498-7cad127c11eb" providerId="ADAL" clId="{691EB408-BD5C-4CF3-9706-8807922BEFF3}" dt="2022-04-04T12:33:12.838" v="27" actId="478"/>
          <ac:graphicFrameMkLst>
            <pc:docMk/>
            <pc:sldMk cId="16080381" sldId="883"/>
            <ac:graphicFrameMk id="8" creationId="{0408F2E8-EDD2-49B4-B358-144B520487AD}"/>
          </ac:graphicFrameMkLst>
        </pc:graphicFrameChg>
        <pc:graphicFrameChg chg="mod">
          <ac:chgData name="Rachel Taggart" userId="4f8aad94-55b7-4ba6-8498-7cad127c11eb" providerId="ADAL" clId="{691EB408-BD5C-4CF3-9706-8807922BEFF3}" dt="2022-04-04T15:18:07.971" v="45"/>
          <ac:graphicFrameMkLst>
            <pc:docMk/>
            <pc:sldMk cId="16080381" sldId="883"/>
            <ac:graphicFrameMk id="11" creationId="{09C24E46-978F-4CE2-94A1-908E352CE097}"/>
          </ac:graphicFrameMkLst>
        </pc:graphicFrameChg>
        <pc:graphicFrameChg chg="mod">
          <ac:chgData name="Rachel Taggart" userId="4f8aad94-55b7-4ba6-8498-7cad127c11eb" providerId="ADAL" clId="{691EB408-BD5C-4CF3-9706-8807922BEFF3}" dt="2022-04-04T15:18:14.628" v="46"/>
          <ac:graphicFrameMkLst>
            <pc:docMk/>
            <pc:sldMk cId="16080381" sldId="883"/>
            <ac:graphicFrameMk id="12" creationId="{953F9A34-799A-4811-8F8B-2BC7790DC278}"/>
          </ac:graphicFrameMkLst>
        </pc:graphicFrameChg>
        <pc:graphicFrameChg chg="mod">
          <ac:chgData name="Rachel Taggart" userId="4f8aad94-55b7-4ba6-8498-7cad127c11eb" providerId="ADAL" clId="{691EB408-BD5C-4CF3-9706-8807922BEFF3}" dt="2022-04-04T15:18:31.286" v="48"/>
          <ac:graphicFrameMkLst>
            <pc:docMk/>
            <pc:sldMk cId="16080381" sldId="883"/>
            <ac:graphicFrameMk id="16" creationId="{19BB07E8-F1EC-4FBA-B15E-46BB50661DFE}"/>
          </ac:graphicFrameMkLst>
        </pc:graphicFrameChg>
      </pc:sldChg>
      <pc:sldChg chg="ord">
        <pc:chgData name="Rachel Taggart" userId="4f8aad94-55b7-4ba6-8498-7cad127c11eb" providerId="ADAL" clId="{691EB408-BD5C-4CF3-9706-8807922BEFF3}" dt="2022-04-04T15:41:23.289" v="190"/>
        <pc:sldMkLst>
          <pc:docMk/>
          <pc:sldMk cId="998598407" sldId="886"/>
        </pc:sldMkLst>
      </pc:sldChg>
      <pc:sldChg chg="del">
        <pc:chgData name="Rachel Taggart" userId="4f8aad94-55b7-4ba6-8498-7cad127c11eb" providerId="ADAL" clId="{691EB408-BD5C-4CF3-9706-8807922BEFF3}" dt="2022-04-04T09:29:16.555" v="1" actId="2696"/>
        <pc:sldMkLst>
          <pc:docMk/>
          <pc:sldMk cId="3783164169" sldId="1826"/>
        </pc:sldMkLst>
      </pc:sldChg>
      <pc:sldChg chg="ord">
        <pc:chgData name="Rachel Taggart" userId="4f8aad94-55b7-4ba6-8498-7cad127c11eb" providerId="ADAL" clId="{691EB408-BD5C-4CF3-9706-8807922BEFF3}" dt="2022-04-04T15:41:23.289" v="190"/>
        <pc:sldMkLst>
          <pc:docMk/>
          <pc:sldMk cId="2860258172" sldId="1848"/>
        </pc:sldMkLst>
      </pc:sldChg>
      <pc:sldChg chg="addSp modSp">
        <pc:chgData name="Rachel Taggart" userId="4f8aad94-55b7-4ba6-8498-7cad127c11eb" providerId="ADAL" clId="{691EB408-BD5C-4CF3-9706-8807922BEFF3}" dt="2022-04-04T14:06:55.526" v="35" actId="1076"/>
        <pc:sldMkLst>
          <pc:docMk/>
          <pc:sldMk cId="1581998138" sldId="3426"/>
        </pc:sldMkLst>
        <pc:graphicFrameChg chg="add mod">
          <ac:chgData name="Rachel Taggart" userId="4f8aad94-55b7-4ba6-8498-7cad127c11eb" providerId="ADAL" clId="{691EB408-BD5C-4CF3-9706-8807922BEFF3}" dt="2022-04-04T14:06:55.526" v="35" actId="1076"/>
          <ac:graphicFrameMkLst>
            <pc:docMk/>
            <pc:sldMk cId="1581998138" sldId="3426"/>
            <ac:graphicFrameMk id="4" creationId="{9219AD30-E294-403C-8234-B50B85D05673}"/>
          </ac:graphicFrameMkLst>
        </pc:graphicFrameChg>
      </pc:sldChg>
      <pc:sldChg chg="modSp del">
        <pc:chgData name="Rachel Taggart" userId="4f8aad94-55b7-4ba6-8498-7cad127c11eb" providerId="ADAL" clId="{691EB408-BD5C-4CF3-9706-8807922BEFF3}" dt="2022-04-04T14:22:17.831" v="43" actId="2696"/>
        <pc:sldMkLst>
          <pc:docMk/>
          <pc:sldMk cId="133241537" sldId="3672"/>
        </pc:sldMkLst>
        <pc:graphicFrameChg chg="modGraphic">
          <ac:chgData name="Rachel Taggart" userId="4f8aad94-55b7-4ba6-8498-7cad127c11eb" providerId="ADAL" clId="{691EB408-BD5C-4CF3-9706-8807922BEFF3}" dt="2022-04-04T10:10:57.457" v="17" actId="207"/>
          <ac:graphicFrameMkLst>
            <pc:docMk/>
            <pc:sldMk cId="133241537" sldId="3672"/>
            <ac:graphicFrameMk id="6" creationId="{16F7F5DB-E924-4268-9BD1-802678D181DC}"/>
          </ac:graphicFrameMkLst>
        </pc:graphicFrameChg>
      </pc:sldChg>
      <pc:sldChg chg="modSp">
        <pc:chgData name="Rachel Taggart" userId="4f8aad94-55b7-4ba6-8498-7cad127c11eb" providerId="ADAL" clId="{691EB408-BD5C-4CF3-9706-8807922BEFF3}" dt="2022-04-04T14:22:01.483" v="42" actId="14734"/>
        <pc:sldMkLst>
          <pc:docMk/>
          <pc:sldMk cId="1059251830" sldId="3725"/>
        </pc:sldMkLst>
        <pc:graphicFrameChg chg="modGraphic">
          <ac:chgData name="Rachel Taggart" userId="4f8aad94-55b7-4ba6-8498-7cad127c11eb" providerId="ADAL" clId="{691EB408-BD5C-4CF3-9706-8807922BEFF3}" dt="2022-04-04T14:22:01.483" v="42" actId="14734"/>
          <ac:graphicFrameMkLst>
            <pc:docMk/>
            <pc:sldMk cId="1059251830" sldId="3725"/>
            <ac:graphicFrameMk id="6" creationId="{16F7F5DB-E924-4268-9BD1-802678D181DC}"/>
          </ac:graphicFrameMkLst>
        </pc:graphicFrameChg>
      </pc:sldChg>
      <pc:sldChg chg="modSp">
        <pc:chgData name="Rachel Taggart" userId="4f8aad94-55b7-4ba6-8498-7cad127c11eb" providerId="ADAL" clId="{691EB408-BD5C-4CF3-9706-8807922BEFF3}" dt="2022-04-04T09:55:05.138" v="13" actId="20577"/>
        <pc:sldMkLst>
          <pc:docMk/>
          <pc:sldMk cId="3571204177" sldId="3730"/>
        </pc:sldMkLst>
        <pc:graphicFrameChg chg="modGraphic">
          <ac:chgData name="Rachel Taggart" userId="4f8aad94-55b7-4ba6-8498-7cad127c11eb" providerId="ADAL" clId="{691EB408-BD5C-4CF3-9706-8807922BEFF3}" dt="2022-04-04T09:55:05.138" v="13" actId="20577"/>
          <ac:graphicFrameMkLst>
            <pc:docMk/>
            <pc:sldMk cId="3571204177" sldId="3730"/>
            <ac:graphicFrameMk id="4" creationId="{00000000-0000-0000-0000-000000000000}"/>
          </ac:graphicFrameMkLst>
        </pc:graphicFrameChg>
      </pc:sldChg>
      <pc:sldChg chg="del">
        <pc:chgData name="Rachel Taggart" userId="4f8aad94-55b7-4ba6-8498-7cad127c11eb" providerId="ADAL" clId="{691EB408-BD5C-4CF3-9706-8807922BEFF3}" dt="2022-04-04T13:58:54.416" v="32" actId="2696"/>
        <pc:sldMkLst>
          <pc:docMk/>
          <pc:sldMk cId="3166589951" sldId="3734"/>
        </pc:sldMkLst>
      </pc:sldChg>
      <pc:sldChg chg="ord">
        <pc:chgData name="Rachel Taggart" userId="4f8aad94-55b7-4ba6-8498-7cad127c11eb" providerId="ADAL" clId="{691EB408-BD5C-4CF3-9706-8807922BEFF3}" dt="2022-04-04T15:41:23.289" v="190"/>
        <pc:sldMkLst>
          <pc:docMk/>
          <pc:sldMk cId="1257978891" sldId="3735"/>
        </pc:sldMkLst>
      </pc:sldChg>
      <pc:sldChg chg="add">
        <pc:chgData name="Rachel Taggart" userId="4f8aad94-55b7-4ba6-8498-7cad127c11eb" providerId="ADAL" clId="{691EB408-BD5C-4CF3-9706-8807922BEFF3}" dt="2022-04-04T13:58:41.358" v="31"/>
        <pc:sldMkLst>
          <pc:docMk/>
          <pc:sldMk cId="1917577338" sldId="3736"/>
        </pc:sldMkLst>
      </pc:sldChg>
      <pc:sldChg chg="del">
        <pc:chgData name="Rachel Taggart" userId="4f8aad94-55b7-4ba6-8498-7cad127c11eb" providerId="ADAL" clId="{691EB408-BD5C-4CF3-9706-8807922BEFF3}" dt="2022-04-04T14:26:28.318" v="44" actId="2696"/>
        <pc:sldMkLst>
          <pc:docMk/>
          <pc:sldMk cId="3374209856" sldId="3737"/>
        </pc:sldMkLst>
      </pc:sldChg>
      <pc:sldChg chg="addSp delSp modSp add ord">
        <pc:chgData name="Rachel Taggart" userId="4f8aad94-55b7-4ba6-8498-7cad127c11eb" providerId="ADAL" clId="{691EB408-BD5C-4CF3-9706-8807922BEFF3}" dt="2022-04-04T15:41:23.289" v="190"/>
        <pc:sldMkLst>
          <pc:docMk/>
          <pc:sldMk cId="3694297028" sldId="3737"/>
        </pc:sldMkLst>
        <pc:spChg chg="mod">
          <ac:chgData name="Rachel Taggart" userId="4f8aad94-55b7-4ba6-8498-7cad127c11eb" providerId="ADAL" clId="{691EB408-BD5C-4CF3-9706-8807922BEFF3}" dt="2022-04-04T15:38:04.943" v="189" actId="20577"/>
          <ac:spMkLst>
            <pc:docMk/>
            <pc:sldMk cId="3694297028" sldId="3737"/>
            <ac:spMk id="2" creationId="{3BBF64D1-DD4B-479C-8274-060EA4CFB223}"/>
          </ac:spMkLst>
        </pc:spChg>
        <pc:spChg chg="add mod">
          <ac:chgData name="Rachel Taggart" userId="4f8aad94-55b7-4ba6-8498-7cad127c11eb" providerId="ADAL" clId="{691EB408-BD5C-4CF3-9706-8807922BEFF3}" dt="2022-04-04T15:37:51.178" v="173" actId="20577"/>
          <ac:spMkLst>
            <pc:docMk/>
            <pc:sldMk cId="3694297028" sldId="3737"/>
            <ac:spMk id="5" creationId="{3DCE9B8E-A487-43B4-942C-1FE24524B842}"/>
          </ac:spMkLst>
        </pc:spChg>
        <pc:graphicFrameChg chg="del modGraphic">
          <ac:chgData name="Rachel Taggart" userId="4f8aad94-55b7-4ba6-8498-7cad127c11eb" providerId="ADAL" clId="{691EB408-BD5C-4CF3-9706-8807922BEFF3}" dt="2022-04-04T15:35:31.788" v="51" actId="478"/>
          <ac:graphicFrameMkLst>
            <pc:docMk/>
            <pc:sldMk cId="3694297028" sldId="3737"/>
            <ac:graphicFrameMk id="4" creationId="{60E62DC6-3EBE-4901-B700-870330337CDA}"/>
          </ac:graphicFrameMkLst>
        </pc:graphicFrameChg>
      </pc:sldChg>
    </pc:docChg>
  </pc:docChgLst>
  <pc:docChgLst>
    <pc:chgData name="Molly Haley1" userId="2264ca27-fef1-4fb9-96be-333087b5d2f3" providerId="ADAL" clId="{61526A09-A676-488F-B23D-B6A5C19F2123}"/>
    <pc:docChg chg="undo custSel delSld modSld">
      <pc:chgData name="Molly Haley1" userId="2264ca27-fef1-4fb9-96be-333087b5d2f3" providerId="ADAL" clId="{61526A09-A676-488F-B23D-B6A5C19F2123}" dt="2022-03-31T15:10:09.617" v="347"/>
      <pc:docMkLst>
        <pc:docMk/>
      </pc:docMkLst>
      <pc:sldChg chg="modSp">
        <pc:chgData name="Molly Haley1" userId="2264ca27-fef1-4fb9-96be-333087b5d2f3" providerId="ADAL" clId="{61526A09-A676-488F-B23D-B6A5C19F2123}" dt="2022-03-30T08:24:44.288" v="110" actId="20577"/>
        <pc:sldMkLst>
          <pc:docMk/>
          <pc:sldMk cId="1431544378" sldId="306"/>
        </pc:sldMkLst>
        <pc:spChg chg="mod">
          <ac:chgData name="Molly Haley1" userId="2264ca27-fef1-4fb9-96be-333087b5d2f3" providerId="ADAL" clId="{61526A09-A676-488F-B23D-B6A5C19F2123}" dt="2022-03-30T08:24:44.288" v="110" actId="20577"/>
          <ac:spMkLst>
            <pc:docMk/>
            <pc:sldMk cId="1431544378" sldId="306"/>
            <ac:spMk id="5" creationId="{74E5C359-EDF7-4B98-9E7A-26420788651C}"/>
          </ac:spMkLst>
        </pc:spChg>
      </pc:sldChg>
      <pc:sldChg chg="del">
        <pc:chgData name="Molly Haley1" userId="2264ca27-fef1-4fb9-96be-333087b5d2f3" providerId="ADAL" clId="{61526A09-A676-488F-B23D-B6A5C19F2123}" dt="2022-03-31T08:01:36.912" v="260" actId="2696"/>
        <pc:sldMkLst>
          <pc:docMk/>
          <pc:sldMk cId="2731515020" sldId="794"/>
        </pc:sldMkLst>
      </pc:sldChg>
      <pc:sldChg chg="del">
        <pc:chgData name="Molly Haley1" userId="2264ca27-fef1-4fb9-96be-333087b5d2f3" providerId="ADAL" clId="{61526A09-A676-488F-B23D-B6A5C19F2123}" dt="2022-03-31T08:01:34.128" v="256" actId="2696"/>
        <pc:sldMkLst>
          <pc:docMk/>
          <pc:sldMk cId="1330211914" sldId="826"/>
        </pc:sldMkLst>
      </pc:sldChg>
      <pc:sldChg chg="del">
        <pc:chgData name="Molly Haley1" userId="2264ca27-fef1-4fb9-96be-333087b5d2f3" providerId="ADAL" clId="{61526A09-A676-488F-B23D-B6A5C19F2123}" dt="2022-03-31T08:01:42.689" v="264" actId="2696"/>
        <pc:sldMkLst>
          <pc:docMk/>
          <pc:sldMk cId="3659283059" sldId="830"/>
        </pc:sldMkLst>
      </pc:sldChg>
      <pc:sldChg chg="del">
        <pc:chgData name="Molly Haley1" userId="2264ca27-fef1-4fb9-96be-333087b5d2f3" providerId="ADAL" clId="{61526A09-A676-488F-B23D-B6A5C19F2123}" dt="2022-03-31T08:01:41.411" v="263" actId="2696"/>
        <pc:sldMkLst>
          <pc:docMk/>
          <pc:sldMk cId="566117223" sldId="831"/>
        </pc:sldMkLst>
      </pc:sldChg>
      <pc:sldChg chg="addSp modSp">
        <pc:chgData name="Molly Haley1" userId="2264ca27-fef1-4fb9-96be-333087b5d2f3" providerId="ADAL" clId="{61526A09-A676-488F-B23D-B6A5C19F2123}" dt="2022-03-31T15:10:09.617" v="347"/>
        <pc:sldMkLst>
          <pc:docMk/>
          <pc:sldMk cId="16080381" sldId="883"/>
        </pc:sldMkLst>
        <pc:spChg chg="mod">
          <ac:chgData name="Molly Haley1" userId="2264ca27-fef1-4fb9-96be-333087b5d2f3" providerId="ADAL" clId="{61526A09-A676-488F-B23D-B6A5C19F2123}" dt="2022-03-31T15:09:46.865" v="344" actId="20577"/>
          <ac:spMkLst>
            <pc:docMk/>
            <pc:sldMk cId="16080381" sldId="883"/>
            <ac:spMk id="3" creationId="{46664FD0-4BE7-4B08-81D6-8FB1EF60F749}"/>
          </ac:spMkLst>
        </pc:spChg>
        <pc:graphicFrameChg chg="mod">
          <ac:chgData name="Molly Haley1" userId="2264ca27-fef1-4fb9-96be-333087b5d2f3" providerId="ADAL" clId="{61526A09-A676-488F-B23D-B6A5C19F2123}" dt="2022-03-31T15:09:25.436" v="341"/>
          <ac:graphicFrameMkLst>
            <pc:docMk/>
            <pc:sldMk cId="16080381" sldId="883"/>
            <ac:graphicFrameMk id="5" creationId="{9C4979D6-9BF4-4EBE-A6F0-3141D1408CD0}"/>
          </ac:graphicFrameMkLst>
        </pc:graphicFrameChg>
        <pc:graphicFrameChg chg="add mod">
          <ac:chgData name="Molly Haley1" userId="2264ca27-fef1-4fb9-96be-333087b5d2f3" providerId="ADAL" clId="{61526A09-A676-488F-B23D-B6A5C19F2123}" dt="2022-03-31T15:10:09.617" v="347"/>
          <ac:graphicFrameMkLst>
            <pc:docMk/>
            <pc:sldMk cId="16080381" sldId="883"/>
            <ac:graphicFrameMk id="6" creationId="{1A5B0A66-BF5F-42C9-B4AE-6178EBB38792}"/>
          </ac:graphicFrameMkLst>
        </pc:graphicFrameChg>
      </pc:sldChg>
      <pc:sldChg chg="modSp">
        <pc:chgData name="Molly Haley1" userId="2264ca27-fef1-4fb9-96be-333087b5d2f3" providerId="ADAL" clId="{61526A09-A676-488F-B23D-B6A5C19F2123}" dt="2022-03-30T08:30:32.429" v="191" actId="113"/>
        <pc:sldMkLst>
          <pc:docMk/>
          <pc:sldMk cId="4043476305" sldId="1828"/>
        </pc:sldMkLst>
        <pc:spChg chg="mod">
          <ac:chgData name="Molly Haley1" userId="2264ca27-fef1-4fb9-96be-333087b5d2f3" providerId="ADAL" clId="{61526A09-A676-488F-B23D-B6A5C19F2123}" dt="2022-03-30T08:30:32.429" v="191" actId="113"/>
          <ac:spMkLst>
            <pc:docMk/>
            <pc:sldMk cId="4043476305" sldId="1828"/>
            <ac:spMk id="3" creationId="{8305965E-4D48-4A02-84D8-0877867BBAD2}"/>
          </ac:spMkLst>
        </pc:spChg>
      </pc:sldChg>
      <pc:sldChg chg="addSp delSp">
        <pc:chgData name="Molly Haley1" userId="2264ca27-fef1-4fb9-96be-333087b5d2f3" providerId="ADAL" clId="{61526A09-A676-488F-B23D-B6A5C19F2123}" dt="2022-03-31T08:02:15.730" v="282" actId="478"/>
        <pc:sldMkLst>
          <pc:docMk/>
          <pc:sldMk cId="507012517" sldId="2055"/>
        </pc:sldMkLst>
        <pc:graphicFrameChg chg="add del">
          <ac:chgData name="Molly Haley1" userId="2264ca27-fef1-4fb9-96be-333087b5d2f3" providerId="ADAL" clId="{61526A09-A676-488F-B23D-B6A5C19F2123}" dt="2022-03-31T08:02:06.677" v="280" actId="478"/>
          <ac:graphicFrameMkLst>
            <pc:docMk/>
            <pc:sldMk cId="507012517" sldId="2055"/>
            <ac:graphicFrameMk id="3" creationId="{EDEC3F75-1C59-46B9-835E-C3E795913BE8}"/>
          </ac:graphicFrameMkLst>
        </pc:graphicFrameChg>
        <pc:graphicFrameChg chg="add del">
          <ac:chgData name="Molly Haley1" userId="2264ca27-fef1-4fb9-96be-333087b5d2f3" providerId="ADAL" clId="{61526A09-A676-488F-B23D-B6A5C19F2123}" dt="2022-03-31T08:02:15.730" v="282" actId="478"/>
          <ac:graphicFrameMkLst>
            <pc:docMk/>
            <pc:sldMk cId="507012517" sldId="2055"/>
            <ac:graphicFrameMk id="4" creationId="{F60BDC71-0A11-4F50-9169-C8EF14373EAF}"/>
          </ac:graphicFrameMkLst>
        </pc:graphicFrameChg>
        <pc:graphicFrameChg chg="del">
          <ac:chgData name="Molly Haley1" userId="2264ca27-fef1-4fb9-96be-333087b5d2f3" providerId="ADAL" clId="{61526A09-A676-488F-B23D-B6A5C19F2123}" dt="2022-03-31T08:02:03.104" v="278" actId="478"/>
          <ac:graphicFrameMkLst>
            <pc:docMk/>
            <pc:sldMk cId="507012517" sldId="2055"/>
            <ac:graphicFrameMk id="7" creationId="{B4C372F5-FA4F-45A8-9A03-10EC8C05B737}"/>
          </ac:graphicFrameMkLst>
        </pc:graphicFrameChg>
      </pc:sldChg>
      <pc:sldChg chg="modSp">
        <pc:chgData name="Molly Haley1" userId="2264ca27-fef1-4fb9-96be-333087b5d2f3" providerId="ADAL" clId="{61526A09-A676-488F-B23D-B6A5C19F2123}" dt="2022-03-31T11:52:12.309" v="290" actId="20577"/>
        <pc:sldMkLst>
          <pc:docMk/>
          <pc:sldMk cId="1239367114" sldId="3452"/>
        </pc:sldMkLst>
        <pc:spChg chg="mod">
          <ac:chgData name="Molly Haley1" userId="2264ca27-fef1-4fb9-96be-333087b5d2f3" providerId="ADAL" clId="{61526A09-A676-488F-B23D-B6A5C19F2123}" dt="2022-03-31T11:52:12.309" v="290" actId="20577"/>
          <ac:spMkLst>
            <pc:docMk/>
            <pc:sldMk cId="1239367114" sldId="3452"/>
            <ac:spMk id="2" creationId="{00000000-0000-0000-0000-000000000000}"/>
          </ac:spMkLst>
        </pc:spChg>
        <pc:graphicFrameChg chg="modGraphic">
          <ac:chgData name="Molly Haley1" userId="2264ca27-fef1-4fb9-96be-333087b5d2f3" providerId="ADAL" clId="{61526A09-A676-488F-B23D-B6A5C19F2123}" dt="2022-03-30T08:35:25.488" v="228" actId="20577"/>
          <ac:graphicFrameMkLst>
            <pc:docMk/>
            <pc:sldMk cId="1239367114" sldId="3452"/>
            <ac:graphicFrameMk id="3" creationId="{B7FC0BBF-9ED9-4F27-BC89-B0490D1F28AE}"/>
          </ac:graphicFrameMkLst>
        </pc:graphicFrameChg>
        <pc:graphicFrameChg chg="modGraphic">
          <ac:chgData name="Molly Haley1" userId="2264ca27-fef1-4fb9-96be-333087b5d2f3" providerId="ADAL" clId="{61526A09-A676-488F-B23D-B6A5C19F2123}" dt="2022-03-30T08:34:57.855" v="219"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61526A09-A676-488F-B23D-B6A5C19F2123}" dt="2022-03-30T08:32:05.733" v="202" actId="404"/>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61526A09-A676-488F-B23D-B6A5C19F2123}" dt="2022-03-30T08:37:03.803" v="242" actId="20577"/>
          <ac:graphicFrameMkLst>
            <pc:docMk/>
            <pc:sldMk cId="1239367114" sldId="3452"/>
            <ac:graphicFrameMk id="15" creationId="{42EE730E-F0A3-42A8-B50D-066A227D258C}"/>
          </ac:graphicFrameMkLst>
        </pc:graphicFrameChg>
        <pc:cxnChg chg="mod">
          <ac:chgData name="Molly Haley1" userId="2264ca27-fef1-4fb9-96be-333087b5d2f3" providerId="ADAL" clId="{61526A09-A676-488F-B23D-B6A5C19F2123}" dt="2022-03-30T08:29:29.204" v="183" actId="1076"/>
          <ac:cxnSpMkLst>
            <pc:docMk/>
            <pc:sldMk cId="1239367114" sldId="3452"/>
            <ac:cxnSpMk id="11" creationId="{00000000-0000-0000-0000-000000000000}"/>
          </ac:cxnSpMkLst>
        </pc:cxnChg>
      </pc:sldChg>
      <pc:sldChg chg="del">
        <pc:chgData name="Molly Haley1" userId="2264ca27-fef1-4fb9-96be-333087b5d2f3" providerId="ADAL" clId="{61526A09-A676-488F-B23D-B6A5C19F2123}" dt="2022-03-31T08:01:43.479" v="265" actId="2696"/>
        <pc:sldMkLst>
          <pc:docMk/>
          <pc:sldMk cId="4147420316" sldId="3611"/>
        </pc:sldMkLst>
      </pc:sldChg>
      <pc:sldChg chg="del">
        <pc:chgData name="Molly Haley1" userId="2264ca27-fef1-4fb9-96be-333087b5d2f3" providerId="ADAL" clId="{61526A09-A676-488F-B23D-B6A5C19F2123}" dt="2022-03-31T08:01:44.001" v="266" actId="2696"/>
        <pc:sldMkLst>
          <pc:docMk/>
          <pc:sldMk cId="762531625" sldId="3612"/>
        </pc:sldMkLst>
      </pc:sldChg>
      <pc:sldChg chg="del">
        <pc:chgData name="Molly Haley1" userId="2264ca27-fef1-4fb9-96be-333087b5d2f3" providerId="ADAL" clId="{61526A09-A676-488F-B23D-B6A5C19F2123}" dt="2022-03-31T08:01:38.359" v="262" actId="2696"/>
        <pc:sldMkLst>
          <pc:docMk/>
          <pc:sldMk cId="1464886784" sldId="3614"/>
        </pc:sldMkLst>
      </pc:sldChg>
      <pc:sldChg chg="del">
        <pc:chgData name="Molly Haley1" userId="2264ca27-fef1-4fb9-96be-333087b5d2f3" providerId="ADAL" clId="{61526A09-A676-488F-B23D-B6A5C19F2123}" dt="2022-03-31T08:01:37.463" v="261" actId="2696"/>
        <pc:sldMkLst>
          <pc:docMk/>
          <pc:sldMk cId="3175627576" sldId="3616"/>
        </pc:sldMkLst>
      </pc:sldChg>
      <pc:sldChg chg="del">
        <pc:chgData name="Molly Haley1" userId="2264ca27-fef1-4fb9-96be-333087b5d2f3" providerId="ADAL" clId="{61526A09-A676-488F-B23D-B6A5C19F2123}" dt="2022-03-31T08:01:45.935" v="267" actId="2696"/>
        <pc:sldMkLst>
          <pc:docMk/>
          <pc:sldMk cId="2399182787" sldId="3617"/>
        </pc:sldMkLst>
      </pc:sldChg>
      <pc:sldChg chg="del">
        <pc:chgData name="Molly Haley1" userId="2264ca27-fef1-4fb9-96be-333087b5d2f3" providerId="ADAL" clId="{61526A09-A676-488F-B23D-B6A5C19F2123}" dt="2022-03-31T08:01:33.233" v="255" actId="2696"/>
        <pc:sldMkLst>
          <pc:docMk/>
          <pc:sldMk cId="3651624517" sldId="3618"/>
        </pc:sldMkLst>
      </pc:sldChg>
      <pc:sldChg chg="del">
        <pc:chgData name="Molly Haley1" userId="2264ca27-fef1-4fb9-96be-333087b5d2f3" providerId="ADAL" clId="{61526A09-A676-488F-B23D-B6A5C19F2123}" dt="2022-03-31T08:01:34.893" v="257" actId="2696"/>
        <pc:sldMkLst>
          <pc:docMk/>
          <pc:sldMk cId="2188896848" sldId="3621"/>
        </pc:sldMkLst>
      </pc:sldChg>
      <pc:sldChg chg="del">
        <pc:chgData name="Molly Haley1" userId="2264ca27-fef1-4fb9-96be-333087b5d2f3" providerId="ADAL" clId="{61526A09-A676-488F-B23D-B6A5C19F2123}" dt="2022-03-31T08:01:35.557" v="258" actId="2696"/>
        <pc:sldMkLst>
          <pc:docMk/>
          <pc:sldMk cId="4125565058" sldId="3622"/>
        </pc:sldMkLst>
      </pc:sldChg>
      <pc:sldChg chg="del">
        <pc:chgData name="Molly Haley1" userId="2264ca27-fef1-4fb9-96be-333087b5d2f3" providerId="ADAL" clId="{61526A09-A676-488F-B23D-B6A5C19F2123}" dt="2022-03-31T08:01:36.229" v="259" actId="2696"/>
        <pc:sldMkLst>
          <pc:docMk/>
          <pc:sldMk cId="4150386916" sldId="3623"/>
        </pc:sldMkLst>
      </pc:sldChg>
      <pc:sldChg chg="modSp">
        <pc:chgData name="Molly Haley1" userId="2264ca27-fef1-4fb9-96be-333087b5d2f3" providerId="ADAL" clId="{61526A09-A676-488F-B23D-B6A5C19F2123}" dt="2022-03-30T10:57:51.397" v="253" actId="20577"/>
        <pc:sldMkLst>
          <pc:docMk/>
          <pc:sldMk cId="3756705671" sldId="3711"/>
        </pc:sldMkLst>
        <pc:graphicFrameChg chg="mod modGraphic">
          <ac:chgData name="Molly Haley1" userId="2264ca27-fef1-4fb9-96be-333087b5d2f3" providerId="ADAL" clId="{61526A09-A676-488F-B23D-B6A5C19F2123}" dt="2022-03-30T10:57:51.397" v="253" actId="20577"/>
          <ac:graphicFrameMkLst>
            <pc:docMk/>
            <pc:sldMk cId="3756705671" sldId="3711"/>
            <ac:graphicFrameMk id="6" creationId="{16F7F5DB-E924-4268-9BD1-802678D181DC}"/>
          </ac:graphicFrameMkLst>
        </pc:graphicFrameChg>
        <pc:graphicFrameChg chg="mod modGraphic">
          <ac:chgData name="Molly Haley1" userId="2264ca27-fef1-4fb9-96be-333087b5d2f3" providerId="ADAL" clId="{61526A09-A676-488F-B23D-B6A5C19F2123}" dt="2022-03-30T08:23:12.850" v="56" actId="20577"/>
          <ac:graphicFrameMkLst>
            <pc:docMk/>
            <pc:sldMk cId="3756705671" sldId="3711"/>
            <ac:graphicFrameMk id="7" creationId="{60C392C5-ABBB-4FCF-87A7-57CFD2E79FE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KT0O9U50\Funding%20Feb%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dirty="0"/>
              <a:t>DN</a:t>
            </a:r>
            <a:r>
              <a:rPr lang="en-US" sz="800" dirty="0"/>
              <a:t> Budget</a:t>
            </a:r>
            <a:r>
              <a:rPr lang="en-US" sz="800" baseline="0" dirty="0"/>
              <a:t> v Spend</a:t>
            </a:r>
            <a:r>
              <a:rPr lang="en-US"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B39-43D2-925B-118565BA4BA5}"/>
              </c:ext>
            </c:extLst>
          </c:dPt>
          <c:cat>
            <c:strRef>
              <c:f>'[chmc-change-budget Jan-22 v1.xlsx]New Format BP21_22'!$D$2:$E$2</c:f>
              <c:strCache>
                <c:ptCount val="2"/>
                <c:pt idx="0">
                  <c:v>Budget</c:v>
                </c:pt>
                <c:pt idx="1">
                  <c:v>Spend</c:v>
                </c:pt>
              </c:strCache>
            </c:strRef>
          </c:cat>
          <c:val>
            <c:numRef>
              <c:f>'[chmc-change-budget Jan-22 v1.xlsx]New Format BP21_22'!$D$8:$E$8</c:f>
              <c:numCache>
                <c:formatCode>"£"#,##0</c:formatCode>
                <c:ptCount val="2"/>
                <c:pt idx="0">
                  <c:v>1248246.6200185358</c:v>
                </c:pt>
                <c:pt idx="1">
                  <c:v>1253245.8414882817</c:v>
                </c:pt>
              </c:numCache>
            </c:numRef>
          </c:val>
          <c:extLst>
            <c:ext xmlns:c16="http://schemas.microsoft.com/office/drawing/2014/chart" uri="{C3380CC4-5D6E-409C-BE32-E72D297353CC}">
              <c16:uniqueId val="{00000002-4B39-43D2-925B-118565BA4BA5}"/>
            </c:ext>
          </c:extLst>
        </c:ser>
        <c:dLbls>
          <c:showLegendKey val="0"/>
          <c:showVal val="0"/>
          <c:showCatName val="0"/>
          <c:showSerName val="0"/>
          <c:showPercent val="0"/>
          <c:showBubbleSize val="0"/>
        </c:dLbls>
        <c:gapWidth val="219"/>
        <c:overlap val="-27"/>
        <c:axId val="1972034607"/>
        <c:axId val="2043254719"/>
      </c:barChart>
      <c:catAx>
        <c:axId val="19720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4719"/>
        <c:crosses val="autoZero"/>
        <c:auto val="1"/>
        <c:lblAlgn val="ctr"/>
        <c:lblOffset val="100"/>
        <c:noMultiLvlLbl val="0"/>
      </c:catAx>
      <c:valAx>
        <c:axId val="20432547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4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Budget v</a:t>
            </a:r>
            <a:r>
              <a:rPr lang="en-GB" sz="800" baseline="0" dirty="0"/>
              <a:t> Spend</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5DEB-43C7-B920-A84106DEAF7A}"/>
              </c:ext>
            </c:extLst>
          </c:dPt>
          <c:cat>
            <c:strRef>
              <c:f>'[chmc-change-budget Jan-22 v1.xlsx]New Format BP21_22'!$F$2:$G$2</c:f>
              <c:strCache>
                <c:ptCount val="2"/>
                <c:pt idx="0">
                  <c:v>Budget</c:v>
                </c:pt>
                <c:pt idx="1">
                  <c:v>Spend</c:v>
                </c:pt>
              </c:strCache>
            </c:strRef>
          </c:cat>
          <c:val>
            <c:numRef>
              <c:f>'[chmc-change-budget Jan-22 v1.xlsx]New Format BP21_22'!$F$8:$G$8</c:f>
              <c:numCache>
                <c:formatCode>"£"#,##0</c:formatCode>
                <c:ptCount val="2"/>
                <c:pt idx="0">
                  <c:v>194765.16311399444</c:v>
                </c:pt>
                <c:pt idx="1">
                  <c:v>33874.262817999384</c:v>
                </c:pt>
              </c:numCache>
            </c:numRef>
          </c:val>
          <c:extLst>
            <c:ext xmlns:c16="http://schemas.microsoft.com/office/drawing/2014/chart" uri="{C3380CC4-5D6E-409C-BE32-E72D297353CC}">
              <c16:uniqueId val="{00000002-5DEB-43C7-B920-A84106DEAF7A}"/>
            </c:ext>
          </c:extLst>
        </c:ser>
        <c:dLbls>
          <c:showLegendKey val="0"/>
          <c:showVal val="0"/>
          <c:showCatName val="0"/>
          <c:showSerName val="0"/>
          <c:showPercent val="0"/>
          <c:showBubbleSize val="0"/>
        </c:dLbls>
        <c:gapWidth val="219"/>
        <c:overlap val="-27"/>
        <c:axId val="1972037807"/>
        <c:axId val="2043258879"/>
      </c:barChart>
      <c:catAx>
        <c:axId val="19720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8879"/>
        <c:crosses val="autoZero"/>
        <c:auto val="1"/>
        <c:lblAlgn val="ctr"/>
        <c:lblOffset val="100"/>
        <c:noMultiLvlLbl val="0"/>
      </c:catAx>
      <c:valAx>
        <c:axId val="2043258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Total budget</a:t>
            </a:r>
            <a:r>
              <a:rPr lang="en-GB" baseline="0" dirty="0"/>
              <a:t> v</a:t>
            </a:r>
            <a:r>
              <a:rPr lang="en-GB" dirty="0"/>
              <a:t> committed spend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B5CC-41FB-8859-FDA6976399A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Mar-22 v1.xlsx]BP21_22'!$J$2:$K$2</c:f>
              <c:strCache>
                <c:ptCount val="2"/>
                <c:pt idx="0">
                  <c:v>Budget</c:v>
                </c:pt>
                <c:pt idx="1">
                  <c:v>Spend</c:v>
                </c:pt>
              </c:strCache>
            </c:strRef>
          </c:cat>
          <c:val>
            <c:numRef>
              <c:f>'[chmc-change-budget Mar-22 v1.xlsx]BP21_22'!$J$8:$K$8</c:f>
              <c:numCache>
                <c:formatCode>"£"#,##0</c:formatCode>
                <c:ptCount val="2"/>
                <c:pt idx="0">
                  <c:v>3589600</c:v>
                </c:pt>
                <c:pt idx="1">
                  <c:v>2697236.11663706</c:v>
                </c:pt>
              </c:numCache>
            </c:numRef>
          </c:val>
          <c:extLst>
            <c:ext xmlns:c16="http://schemas.microsoft.com/office/drawing/2014/chart" uri="{C3380CC4-5D6E-409C-BE32-E72D297353CC}">
              <c16:uniqueId val="{00000002-B5CC-41FB-8859-FDA6976399A4}"/>
            </c:ext>
          </c:extLst>
        </c:ser>
        <c:dLbls>
          <c:showLegendKey val="0"/>
          <c:showVal val="0"/>
          <c:showCatName val="0"/>
          <c:showSerName val="0"/>
          <c:showPercent val="0"/>
          <c:showBubbleSize val="0"/>
        </c:dLbls>
        <c:gapWidth val="219"/>
        <c:overlap val="-27"/>
        <c:axId val="2091740751"/>
        <c:axId val="1836261055"/>
      </c:barChart>
      <c:catAx>
        <c:axId val="209174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261055"/>
        <c:crosses val="autoZero"/>
        <c:auto val="1"/>
        <c:lblAlgn val="ctr"/>
        <c:lblOffset val="100"/>
        <c:noMultiLvlLbl val="0"/>
      </c:catAx>
      <c:valAx>
        <c:axId val="18362610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174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AA0F-4883-8510-140E83D626EA}"/>
              </c:ext>
            </c:extLst>
          </c:dPt>
          <c:cat>
            <c:strRef>
              <c:f>'[chmc-change-budget Mar-22 v1.xlsx]BP21_22'!$B$2:$C$2</c:f>
              <c:strCache>
                <c:ptCount val="2"/>
                <c:pt idx="0">
                  <c:v>Budget</c:v>
                </c:pt>
                <c:pt idx="1">
                  <c:v>Spend</c:v>
                </c:pt>
              </c:strCache>
            </c:strRef>
          </c:cat>
          <c:val>
            <c:numRef>
              <c:f>'[chmc-change-budget Mar-22 v1.xlsx]BP21_22'!$B$8:$C$8</c:f>
              <c:numCache>
                <c:formatCode>"£"#,##0</c:formatCode>
                <c:ptCount val="2"/>
                <c:pt idx="0">
                  <c:v>2073012.3132530118</c:v>
                </c:pt>
                <c:pt idx="1">
                  <c:v>1389719.0123307791</c:v>
                </c:pt>
              </c:numCache>
            </c:numRef>
          </c:val>
          <c:extLst>
            <c:ext xmlns:c16="http://schemas.microsoft.com/office/drawing/2014/chart" uri="{C3380CC4-5D6E-409C-BE32-E72D297353CC}">
              <c16:uniqueId val="{00000002-AA0F-4883-8510-140E83D626EA}"/>
            </c:ext>
          </c:extLst>
        </c:ser>
        <c:dLbls>
          <c:showLegendKey val="0"/>
          <c:showVal val="0"/>
          <c:showCatName val="0"/>
          <c:showSerName val="0"/>
          <c:showPercent val="0"/>
          <c:showBubbleSize val="0"/>
        </c:dLbls>
        <c:gapWidth val="219"/>
        <c:overlap val="-27"/>
        <c:axId val="2045238959"/>
        <c:axId val="1836254815"/>
      </c:barChart>
      <c:catAx>
        <c:axId val="204523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6254815"/>
        <c:crosses val="autoZero"/>
        <c:auto val="1"/>
        <c:lblAlgn val="ctr"/>
        <c:lblOffset val="100"/>
        <c:noMultiLvlLbl val="0"/>
      </c:catAx>
      <c:valAx>
        <c:axId val="18362548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45238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831-4F82-B5C1-D6729F5ABCDF}"/>
              </c:ext>
            </c:extLst>
          </c:dPt>
          <c:cat>
            <c:strRef>
              <c:f>'[chmc-change-budget Mar-22 v1.xlsx]BP21_22'!$H$2:$I$2</c:f>
              <c:strCache>
                <c:ptCount val="2"/>
                <c:pt idx="0">
                  <c:v>Budget</c:v>
                </c:pt>
                <c:pt idx="1">
                  <c:v>Spend</c:v>
                </c:pt>
              </c:strCache>
            </c:strRef>
          </c:cat>
          <c:val>
            <c:numRef>
              <c:f>'[chmc-change-budget Mar-22 v1.xlsx]BP21_22'!$H$8:$I$8</c:f>
              <c:numCache>
                <c:formatCode>"£"#,##0</c:formatCode>
                <c:ptCount val="2"/>
                <c:pt idx="0">
                  <c:v>73575.903614457842</c:v>
                </c:pt>
                <c:pt idx="1">
                  <c:v>20397</c:v>
                </c:pt>
              </c:numCache>
            </c:numRef>
          </c:val>
          <c:extLst>
            <c:ext xmlns:c16="http://schemas.microsoft.com/office/drawing/2014/chart" uri="{C3380CC4-5D6E-409C-BE32-E72D297353CC}">
              <c16:uniqueId val="{00000002-F831-4F82-B5C1-D6729F5ABCDF}"/>
            </c:ext>
          </c:extLst>
        </c:ser>
        <c:dLbls>
          <c:showLegendKey val="0"/>
          <c:showVal val="0"/>
          <c:showCatName val="0"/>
          <c:showSerName val="0"/>
          <c:showPercent val="0"/>
          <c:showBubbleSize val="0"/>
        </c:dLbls>
        <c:gapWidth val="219"/>
        <c:overlap val="-27"/>
        <c:axId val="2135024031"/>
        <c:axId val="2043257215"/>
      </c:barChart>
      <c:catAx>
        <c:axId val="21350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7215"/>
        <c:crosses val="autoZero"/>
        <c:auto val="1"/>
        <c:lblAlgn val="ctr"/>
        <c:lblOffset val="100"/>
        <c:noMultiLvlLbl val="0"/>
      </c:catAx>
      <c:valAx>
        <c:axId val="20432572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35024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April 2022.xlsx]Current Period Change!PivotTable3</c:name>
    <c:fmtId val="4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Capture</c:v>
                </c:pt>
                <c:pt idx="1">
                  <c:v>Initial Review</c:v>
                </c:pt>
                <c:pt idx="2">
                  <c:v>Pre-capture</c:v>
                </c:pt>
                <c:pt idx="3">
                  <c:v>Solution Review</c:v>
                </c:pt>
              </c:strCache>
            </c:strRef>
          </c:cat>
          <c:val>
            <c:numRef>
              <c:f>'Current Period Change'!$H$4:$H$8</c:f>
              <c:numCache>
                <c:formatCode>General</c:formatCode>
                <c:ptCount val="4"/>
                <c:pt idx="0">
                  <c:v>18</c:v>
                </c:pt>
                <c:pt idx="1">
                  <c:v>1</c:v>
                </c:pt>
                <c:pt idx="2">
                  <c:v>22</c:v>
                </c:pt>
                <c:pt idx="3">
                  <c:v>1</c:v>
                </c:pt>
              </c:numCache>
            </c:numRef>
          </c:val>
          <c:extLst>
            <c:ext xmlns:c16="http://schemas.microsoft.com/office/drawing/2014/chart" uri="{C3380CC4-5D6E-409C-BE32-E72D297353CC}">
              <c16:uniqueId val="{00000000-99FA-45F1-B508-B9D3685F8B82}"/>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April 2022.xlsx]In Delivery!PivotTable4</c:name>
    <c:fmtId val="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6316-4F87-91D8-9C04060F5D62}"/>
              </c:ext>
            </c:extLst>
          </c:dPt>
          <c:dPt>
            <c:idx val="1"/>
            <c:invertIfNegative val="0"/>
            <c:bubble3D val="0"/>
            <c:extLst>
              <c:ext xmlns:c16="http://schemas.microsoft.com/office/drawing/2014/chart" uri="{C3380CC4-5D6E-409C-BE32-E72D297353CC}">
                <c16:uniqueId val="{00000001-6316-4F87-91D8-9C04060F5D62}"/>
              </c:ext>
            </c:extLst>
          </c:dPt>
          <c:dPt>
            <c:idx val="2"/>
            <c:invertIfNegative val="0"/>
            <c:bubble3D val="0"/>
            <c:extLst>
              <c:ext xmlns:c16="http://schemas.microsoft.com/office/drawing/2014/chart" uri="{C3380CC4-5D6E-409C-BE32-E72D297353CC}">
                <c16:uniqueId val="{00000002-6316-4F87-91D8-9C04060F5D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Delivery'!$I$7:$I$11</c:f>
              <c:strCache>
                <c:ptCount val="4"/>
                <c:pt idx="0">
                  <c:v>CSSC</c:v>
                </c:pt>
                <c:pt idx="1">
                  <c:v>Standalone</c:v>
                </c:pt>
                <c:pt idx="2">
                  <c:v>Unallocated</c:v>
                </c:pt>
                <c:pt idx="3">
                  <c:v>Proposed Nov 22</c:v>
                </c:pt>
              </c:strCache>
            </c:strRef>
          </c:cat>
          <c:val>
            <c:numRef>
              <c:f>'In Delivery'!$J$7:$J$11</c:f>
              <c:numCache>
                <c:formatCode>General</c:formatCode>
                <c:ptCount val="4"/>
                <c:pt idx="0">
                  <c:v>4</c:v>
                </c:pt>
                <c:pt idx="1">
                  <c:v>11</c:v>
                </c:pt>
                <c:pt idx="2">
                  <c:v>8</c:v>
                </c:pt>
                <c:pt idx="3">
                  <c:v>1</c:v>
                </c:pt>
              </c:numCache>
            </c:numRef>
          </c:val>
          <c:extLst>
            <c:ext xmlns:c16="http://schemas.microsoft.com/office/drawing/2014/chart" uri="{C3380CC4-5D6E-409C-BE32-E72D297353CC}">
              <c16:uniqueId val="{00000003-6316-4F87-91D8-9C04060F5D62}"/>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April 2022.xlsx]Period updates!PivotTable5</c:name>
    <c:fmtId val="49"/>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bg1">
              <a:lumMod val="65000"/>
            </a:schemeClr>
          </a:solidFill>
          <a:ln w="19050">
            <a:solidFill>
              <a:schemeClr val="lt1"/>
            </a:solidFill>
          </a:ln>
          <a:effectLst/>
        </c:spPr>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9999FF"/>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rgbClr val="00B0F0"/>
          </a:solidFill>
          <a:ln w="19050">
            <a:solidFill>
              <a:schemeClr val="lt1"/>
            </a:solidFill>
          </a:ln>
          <a:effectLst/>
        </c:spPr>
      </c:pivotFmt>
      <c:pivotFmt>
        <c:idx val="37"/>
        <c:spPr>
          <a:solidFill>
            <a:srgbClr val="92D050"/>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0"/>
        <c:spPr>
          <a:solidFill>
            <a:srgbClr val="9999FF"/>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rgbClr val="00B0F0"/>
          </a:solidFill>
          <a:ln w="19050">
            <a:solidFill>
              <a:schemeClr val="lt1"/>
            </a:solidFill>
          </a:ln>
          <a:effectLst/>
        </c:spPr>
      </c:pivotFmt>
      <c:pivotFmt>
        <c:idx val="43"/>
        <c:spPr>
          <a:solidFill>
            <a:srgbClr val="92D050"/>
          </a:solidFill>
          <a:ln w="19050">
            <a:solidFill>
              <a:schemeClr val="lt1"/>
            </a:solidFill>
          </a:ln>
          <a:effectLst/>
        </c:spPr>
      </c:pivotFmt>
      <c:pivotFmt>
        <c:idx val="44"/>
        <c:spPr>
          <a:solidFill>
            <a:schemeClr val="accent1"/>
          </a:solidFill>
          <a:ln w="19050">
            <a:solidFill>
              <a:schemeClr val="lt1"/>
            </a:solidFill>
          </a:ln>
          <a:effectLst/>
        </c:spPr>
      </c:pivotFmt>
    </c:pivotFmts>
    <c:plotArea>
      <c:layout/>
      <c:pieChart>
        <c:varyColors val="1"/>
        <c:ser>
          <c:idx val="0"/>
          <c:order val="0"/>
          <c:tx>
            <c:strRef>
              <c:f>'Period updates'!$B$18</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AA31-45D2-90C2-F584A99FC7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31-45D2-90C2-F584A99FC716}"/>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AA31-45D2-90C2-F584A99FC716}"/>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AA31-45D2-90C2-F584A99FC716}"/>
              </c:ext>
            </c:extLst>
          </c:dPt>
          <c:dPt>
            <c:idx val="4"/>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9-AA31-45D2-90C2-F584A99FC7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updates'!$A$19:$A$24</c:f>
              <c:strCache>
                <c:ptCount val="5"/>
                <c:pt idx="0">
                  <c:v>New Mod</c:v>
                </c:pt>
                <c:pt idx="1">
                  <c:v>In Delivery</c:v>
                </c:pt>
                <c:pt idx="2">
                  <c:v>CP Implemented</c:v>
                </c:pt>
                <c:pt idx="3">
                  <c:v>MOD to be implemented</c:v>
                </c:pt>
                <c:pt idx="4">
                  <c:v>Non Implementation </c:v>
                </c:pt>
              </c:strCache>
            </c:strRef>
          </c:cat>
          <c:val>
            <c:numRef>
              <c:f>'Period updates'!$B$19:$B$24</c:f>
              <c:numCache>
                <c:formatCode>General</c:formatCode>
                <c:ptCount val="5"/>
                <c:pt idx="0">
                  <c:v>2</c:v>
                </c:pt>
                <c:pt idx="1">
                  <c:v>2</c:v>
                </c:pt>
                <c:pt idx="2">
                  <c:v>1</c:v>
                </c:pt>
                <c:pt idx="3">
                  <c:v>3</c:v>
                </c:pt>
                <c:pt idx="4">
                  <c:v>1</c:v>
                </c:pt>
              </c:numCache>
            </c:numRef>
          </c:val>
          <c:extLst>
            <c:ext xmlns:c16="http://schemas.microsoft.com/office/drawing/2014/chart" uri="{C3380CC4-5D6E-409C-BE32-E72D297353CC}">
              <c16:uniqueId val="{0000000A-AA31-45D2-90C2-F584A99FC71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Funding'!$D$32</c:f>
              <c:strCache>
                <c:ptCount val="1"/>
                <c:pt idx="0">
                  <c:v> Monthly FORECAST (Cumulative) </c:v>
                </c:pt>
              </c:strCache>
            </c:strRef>
          </c:tx>
          <c:spPr>
            <a:ln>
              <a:solidFill>
                <a:srgbClr val="7030A0"/>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Funding'!$D$33:$D$80</c:f>
              <c:numCache>
                <c:formatCode>"£"#,##0</c:formatCode>
                <c:ptCount val="48"/>
                <c:pt idx="0">
                  <c:v>363976.70485714287</c:v>
                </c:pt>
                <c:pt idx="1">
                  <c:v>683029.73278571432</c:v>
                </c:pt>
                <c:pt idx="2">
                  <c:v>1009036.4267142857</c:v>
                </c:pt>
                <c:pt idx="3">
                  <c:v>1468927.7928095239</c:v>
                </c:pt>
                <c:pt idx="4">
                  <c:v>1881004.4782380953</c:v>
                </c:pt>
                <c:pt idx="5">
                  <c:v>2628016.1610000003</c:v>
                </c:pt>
                <c:pt idx="6">
                  <c:v>3342082.9997619051</c:v>
                </c:pt>
                <c:pt idx="7">
                  <c:v>4458202.7928571431</c:v>
                </c:pt>
                <c:pt idx="8">
                  <c:v>5354403.9249523813</c:v>
                </c:pt>
                <c:pt idx="9">
                  <c:v>6043381.5650476189</c:v>
                </c:pt>
                <c:pt idx="10">
                  <c:v>7142885.730109524</c:v>
                </c:pt>
                <c:pt idx="11">
                  <c:v>8975402.4212380964</c:v>
                </c:pt>
                <c:pt idx="12">
                  <c:v>10111304.794571429</c:v>
                </c:pt>
                <c:pt idx="13">
                  <c:v>11388986.742904764</c:v>
                </c:pt>
                <c:pt idx="14">
                  <c:v>13038342.286238097</c:v>
                </c:pt>
                <c:pt idx="15">
                  <c:v>14439811.699571431</c:v>
                </c:pt>
                <c:pt idx="16">
                  <c:v>15676651.487904765</c:v>
                </c:pt>
                <c:pt idx="17">
                  <c:v>16871244.525333337</c:v>
                </c:pt>
                <c:pt idx="18">
                  <c:v>18128098.143125545</c:v>
                </c:pt>
                <c:pt idx="19">
                  <c:v>18805263.777887449</c:v>
                </c:pt>
                <c:pt idx="20">
                  <c:v>19805071.251220781</c:v>
                </c:pt>
                <c:pt idx="21">
                  <c:v>20880560.32569357</c:v>
                </c:pt>
                <c:pt idx="22">
                  <c:v>21535839.520999692</c:v>
                </c:pt>
                <c:pt idx="23">
                  <c:v>22850035.662428264</c:v>
                </c:pt>
                <c:pt idx="24">
                  <c:v>23700780.830523502</c:v>
                </c:pt>
                <c:pt idx="25">
                  <c:v>25249490.821952075</c:v>
                </c:pt>
                <c:pt idx="26">
                  <c:v>26373752.790047314</c:v>
                </c:pt>
                <c:pt idx="27">
                  <c:v>27560286.128142551</c:v>
                </c:pt>
                <c:pt idx="28">
                  <c:v>28743320.819571123</c:v>
                </c:pt>
                <c:pt idx="29">
                  <c:v>29537803.189816557</c:v>
                </c:pt>
                <c:pt idx="30">
                  <c:v>30384510.316245127</c:v>
                </c:pt>
                <c:pt idx="31">
                  <c:v>31399998.334340367</c:v>
                </c:pt>
                <c:pt idx="32">
                  <c:v>32343389.995768938</c:v>
                </c:pt>
                <c:pt idx="33">
                  <c:v>33011201.925292749</c:v>
                </c:pt>
                <c:pt idx="34">
                  <c:v>34179141.454851463</c:v>
                </c:pt>
                <c:pt idx="35">
                  <c:v>35961286.41488637</c:v>
                </c:pt>
                <c:pt idx="36">
                  <c:v>36970413.37158794</c:v>
                </c:pt>
                <c:pt idx="37">
                  <c:v>38077439.828289509</c:v>
                </c:pt>
                <c:pt idx="38">
                  <c:v>39047077.984991081</c:v>
                </c:pt>
                <c:pt idx="39">
                  <c:v>39697229.341692649</c:v>
                </c:pt>
                <c:pt idx="40">
                  <c:v>40723492.276965648</c:v>
                </c:pt>
                <c:pt idx="41">
                  <c:v>41286767.057952933</c:v>
                </c:pt>
                <c:pt idx="42">
                  <c:v>42137791.43894022</c:v>
                </c:pt>
                <c:pt idx="43">
                  <c:v>42359564.655130699</c:v>
                </c:pt>
                <c:pt idx="44">
                  <c:v>42875681.655130699</c:v>
                </c:pt>
                <c:pt idx="45">
                  <c:v>42875681.655130699</c:v>
                </c:pt>
                <c:pt idx="46">
                  <c:v>42875681.655130699</c:v>
                </c:pt>
                <c:pt idx="47">
                  <c:v>42875681.655130699</c:v>
                </c:pt>
              </c:numCache>
            </c:numRef>
          </c:val>
          <c:smooth val="0"/>
          <c:extLst>
            <c:ext xmlns:c16="http://schemas.microsoft.com/office/drawing/2014/chart" uri="{C3380CC4-5D6E-409C-BE32-E72D297353CC}">
              <c16:uniqueId val="{00000000-2A63-4596-B96C-C76043D5B5F9}"/>
            </c:ext>
          </c:extLst>
        </c:ser>
        <c:ser>
          <c:idx val="2"/>
          <c:order val="1"/>
          <c:tx>
            <c:strRef>
              <c:f>'Out - Funding'!$E$32</c:f>
              <c:strCache>
                <c:ptCount val="1"/>
                <c:pt idx="0">
                  <c:v> Monthly BUDGET (Cumulative) </c:v>
                </c:pt>
              </c:strCache>
            </c:strRef>
          </c:tx>
          <c:spPr>
            <a:ln>
              <a:solidFill>
                <a:schemeClr val="accent1"/>
              </a:solidFill>
              <a:prstDash val="sysDot"/>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Funding'!$E$33:$E$80</c:f>
              <c:numCache>
                <c:formatCode>"£"#,##0</c:formatCode>
                <c:ptCount val="48"/>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23700780.830523502</c:v>
                </c:pt>
                <c:pt idx="25">
                  <c:v>25249490.821952075</c:v>
                </c:pt>
                <c:pt idx="26">
                  <c:v>26373752.790047314</c:v>
                </c:pt>
                <c:pt idx="27">
                  <c:v>27560286.128142551</c:v>
                </c:pt>
                <c:pt idx="28">
                  <c:v>28743320.819571123</c:v>
                </c:pt>
                <c:pt idx="29">
                  <c:v>29537803.189816557</c:v>
                </c:pt>
                <c:pt idx="30">
                  <c:v>30384510.316245127</c:v>
                </c:pt>
                <c:pt idx="31">
                  <c:v>31399998.334340367</c:v>
                </c:pt>
                <c:pt idx="32">
                  <c:v>32343389.995768938</c:v>
                </c:pt>
                <c:pt idx="33">
                  <c:v>33011201.925292749</c:v>
                </c:pt>
                <c:pt idx="34">
                  <c:v>34179141.454851463</c:v>
                </c:pt>
                <c:pt idx="35">
                  <c:v>35961286.41488637</c:v>
                </c:pt>
                <c:pt idx="36">
                  <c:v>36970413.37158794</c:v>
                </c:pt>
                <c:pt idx="37">
                  <c:v>38077439.828289509</c:v>
                </c:pt>
                <c:pt idx="38">
                  <c:v>39047077.984991081</c:v>
                </c:pt>
                <c:pt idx="39">
                  <c:v>39697229.341692649</c:v>
                </c:pt>
                <c:pt idx="40">
                  <c:v>40723492.276965648</c:v>
                </c:pt>
                <c:pt idx="41">
                  <c:v>41286767.057952933</c:v>
                </c:pt>
                <c:pt idx="42">
                  <c:v>42137791.43894022</c:v>
                </c:pt>
                <c:pt idx="43">
                  <c:v>42359564.655130699</c:v>
                </c:pt>
                <c:pt idx="44">
                  <c:v>42875681.655130699</c:v>
                </c:pt>
                <c:pt idx="45">
                  <c:v>42875681.655130699</c:v>
                </c:pt>
                <c:pt idx="46">
                  <c:v>42875681.655130699</c:v>
                </c:pt>
                <c:pt idx="47">
                  <c:v>42875681.655130699</c:v>
                </c:pt>
              </c:numCache>
            </c:numRef>
          </c:val>
          <c:smooth val="0"/>
          <c:extLst>
            <c:ext xmlns:c16="http://schemas.microsoft.com/office/drawing/2014/chart" uri="{C3380CC4-5D6E-409C-BE32-E72D297353CC}">
              <c16:uniqueId val="{00000001-2A63-4596-B96C-C76043D5B5F9}"/>
            </c:ext>
          </c:extLst>
        </c:ser>
        <c:ser>
          <c:idx val="3"/>
          <c:order val="2"/>
          <c:tx>
            <c:strRef>
              <c:f>'Out - Funding'!$F$32</c:f>
              <c:strCache>
                <c:ptCount val="1"/>
                <c:pt idx="0">
                  <c:v> Monthly ACTUALS (Cumulative) </c:v>
                </c:pt>
              </c:strCache>
            </c:strRef>
          </c:tx>
          <c:spPr>
            <a:ln>
              <a:solidFill>
                <a:schemeClr val="accent1"/>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Funding'!$F$33:$F$80</c:f>
              <c:numCache>
                <c:formatCode>"£"#,##0</c:formatCode>
                <c:ptCount val="48"/>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23586832.818333339</c:v>
                </c:pt>
                <c:pt idx="24">
                  <c:v>24501593.20833334</c:v>
                </c:pt>
                <c:pt idx="25">
                  <c:v>25721442.968333341</c:v>
                </c:pt>
                <c:pt idx="26">
                  <c:v>26751681.898333341</c:v>
                </c:pt>
                <c:pt idx="27">
                  <c:v>27948867.93833334</c:v>
                </c:pt>
                <c:pt idx="28">
                  <c:v>29188022.968333341</c:v>
                </c:pt>
                <c:pt idx="29">
                  <c:v>30035423.45833334</c:v>
                </c:pt>
                <c:pt idx="30">
                  <c:v>30982878.698333338</c:v>
                </c:pt>
                <c:pt idx="31">
                  <c:v>32234059.206666671</c:v>
                </c:pt>
                <c:pt idx="32">
                  <c:v>33162576.706666671</c:v>
                </c:pt>
                <c:pt idx="33">
                  <c:v>34260508.956666671</c:v>
                </c:pt>
                <c:pt idx="34">
                  <c:v>35428448.486225381</c:v>
                </c:pt>
                <c:pt idx="35">
                  <c:v>37210593.446260288</c:v>
                </c:pt>
                <c:pt idx="36">
                  <c:v>38219720.402961858</c:v>
                </c:pt>
                <c:pt idx="37">
                  <c:v>39326746.859663427</c:v>
                </c:pt>
                <c:pt idx="38">
                  <c:v>40296385.016364999</c:v>
                </c:pt>
                <c:pt idx="39">
                  <c:v>40946536.373066567</c:v>
                </c:pt>
                <c:pt idx="40">
                  <c:v>41972799.308339566</c:v>
                </c:pt>
                <c:pt idx="41">
                  <c:v>42536074.089326851</c:v>
                </c:pt>
                <c:pt idx="42">
                  <c:v>43387098.470314138</c:v>
                </c:pt>
                <c:pt idx="43">
                  <c:v>43608871.686504617</c:v>
                </c:pt>
                <c:pt idx="44">
                  <c:v>44124988.686504617</c:v>
                </c:pt>
                <c:pt idx="45">
                  <c:v>44124988.686504617</c:v>
                </c:pt>
                <c:pt idx="46">
                  <c:v>44124988.686504617</c:v>
                </c:pt>
                <c:pt idx="47">
                  <c:v>44124988.686504617</c:v>
                </c:pt>
              </c:numCache>
            </c:numRef>
          </c:val>
          <c:smooth val="0"/>
          <c:extLst>
            <c:ext xmlns:c16="http://schemas.microsoft.com/office/drawing/2014/chart" uri="{C3380CC4-5D6E-409C-BE32-E72D297353CC}">
              <c16:uniqueId val="{00000002-2A63-4596-B96C-C76043D5B5F9}"/>
            </c:ext>
          </c:extLst>
        </c:ser>
        <c:ser>
          <c:idx val="0"/>
          <c:order val="3"/>
          <c:tx>
            <c:strRef>
              <c:f>'Out - Funding'!$G$32</c:f>
              <c:strCache>
                <c:ptCount val="1"/>
                <c:pt idx="0">
                  <c:v>Total Approved Budget</c:v>
                </c:pt>
              </c:strCache>
            </c:strRef>
          </c:tx>
          <c:spPr>
            <a:ln>
              <a:solidFill>
                <a:schemeClr val="accent3">
                  <a:lumMod val="50000"/>
                </a:schemeClr>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Funding'!$G$33:$G$80</c:f>
              <c:numCache>
                <c:formatCode>"£"#,##0</c:formatCode>
                <c:ptCount val="48"/>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pt idx="36">
                  <c:v>45500000</c:v>
                </c:pt>
                <c:pt idx="37">
                  <c:v>45500000</c:v>
                </c:pt>
                <c:pt idx="38">
                  <c:v>45500000</c:v>
                </c:pt>
                <c:pt idx="39">
                  <c:v>45500000</c:v>
                </c:pt>
                <c:pt idx="40">
                  <c:v>45500000</c:v>
                </c:pt>
                <c:pt idx="41">
                  <c:v>45500000</c:v>
                </c:pt>
                <c:pt idx="42">
                  <c:v>45500000</c:v>
                </c:pt>
                <c:pt idx="43">
                  <c:v>45500000</c:v>
                </c:pt>
                <c:pt idx="44">
                  <c:v>45500000</c:v>
                </c:pt>
                <c:pt idx="45">
                  <c:v>45500000</c:v>
                </c:pt>
                <c:pt idx="46">
                  <c:v>45500000</c:v>
                </c:pt>
                <c:pt idx="47">
                  <c:v>45500000</c:v>
                </c:pt>
              </c:numCache>
            </c:numRef>
          </c:val>
          <c:smooth val="0"/>
          <c:extLst>
            <c:ext xmlns:c16="http://schemas.microsoft.com/office/drawing/2014/chart" uri="{C3380CC4-5D6E-409C-BE32-E72D297353CC}">
              <c16:uniqueId val="{00000003-2A63-4596-B96C-C76043D5B5F9}"/>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04/04/2022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dirty="0"/>
          </a:p>
        </p:txBody>
      </p:sp>
    </p:spTree>
    <p:extLst>
      <p:ext uri="{BB962C8B-B14F-4D97-AF65-F5344CB8AC3E}">
        <p14:creationId xmlns:p14="http://schemas.microsoft.com/office/powerpoint/2010/main" val="383250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dirty="0"/>
          </a:p>
        </p:txBody>
      </p:sp>
    </p:spTree>
    <p:extLst>
      <p:ext uri="{BB962C8B-B14F-4D97-AF65-F5344CB8AC3E}">
        <p14:creationId xmlns:p14="http://schemas.microsoft.com/office/powerpoint/2010/main" val="394366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1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4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84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10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t>
            </a:r>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dirty="0"/>
          </a:p>
        </p:txBody>
      </p:sp>
    </p:spTree>
    <p:extLst>
      <p:ext uri="{BB962C8B-B14F-4D97-AF65-F5344CB8AC3E}">
        <p14:creationId xmlns:p14="http://schemas.microsoft.com/office/powerpoint/2010/main" val="273187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65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95-changes-to-third-party-and-additional-service-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496-change-to-service-description-table-v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acks/2988-mt-po-change-pack-march-202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xoserve.com/change/change-proposals/xrn-5238-new-distribution-network-report-forecast-invoice-valu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231-provision-of-a-fwacv-servic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acks/2989-mt-po-cssc-change-pack-march-2022/"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xoserve.com/change/change-proposals/xrn-4922-review-of-the-cssc-central-switching-service-consequential-changes-shipper-business-requirements-docu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989-mt-po-cssc-change-pack-march-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package" Target="../embeddings/Microsoft_Word_Document6.docx"/><Relationship Id="rId4" Type="http://schemas.openxmlformats.org/officeDocument/2006/relationships/package" Target="../embeddings/Microsoft_Word_Document.docx"/><Relationship Id="rId9"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umbraco.xoserve.com/media/43185/chmc-change-budget.xlsx"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13</a:t>
            </a:r>
            <a:r>
              <a:rPr lang="en-GB" baseline="30000" dirty="0">
                <a:latin typeface="Arial"/>
                <a:cs typeface="Arial"/>
              </a:rPr>
              <a:t>th</a:t>
            </a:r>
            <a:r>
              <a:rPr lang="en-GB" dirty="0">
                <a:latin typeface="Arial"/>
                <a:cs typeface="Arial"/>
              </a:rPr>
              <a:t> April 2022</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1600" dirty="0">
                <a:latin typeface="Arial"/>
                <a:cs typeface="Arial"/>
              </a:rPr>
              <a:t>XRN5495 – Changes to Third Party and Additional Service Policy </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157432904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876489"/>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26710877"/>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Arial" panose="020B0604020202020204" pitchFamily="34" charset="0"/>
                          <a:cs typeface="Arial" panose="020B0604020202020204" pitchFamily="34" charset="0"/>
                        </a:rPr>
                        <a:t>Xoserve</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83103719"/>
              </p:ext>
            </p:extLst>
          </p:nvPr>
        </p:nvGraphicFramePr>
        <p:xfrm>
          <a:off x="3995947" y="93864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The CDSP Third Party and Additional Service document has been updated to include services provided by REC ahead of </a:t>
                      </a:r>
                      <a:r>
                        <a:rPr lang="en-GB" sz="1100" dirty="0" err="1">
                          <a:effectLst/>
                          <a:latin typeface="Arial" panose="020B0604020202020204" pitchFamily="34" charset="0"/>
                          <a:ea typeface="Times New Roman" panose="02020603050405020304" pitchFamily="18" charset="0"/>
                          <a:cs typeface="Arial" panose="020B0604020202020204" pitchFamily="34" charset="0"/>
                        </a:rPr>
                        <a:t>Xoserve</a:t>
                      </a:r>
                      <a:r>
                        <a:rPr lang="en-GB" sz="1100" dirty="0">
                          <a:effectLst/>
                          <a:latin typeface="Arial" panose="020B0604020202020204" pitchFamily="34" charset="0"/>
                          <a:ea typeface="Times New Roman" panose="02020603050405020304" pitchFamily="18" charset="0"/>
                          <a:cs typeface="Arial" panose="020B0604020202020204" pitchFamily="34" charset="0"/>
                        </a:rPr>
                        <a:t> contracting with REC to become the GES provider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The text in red below highlights the amendments made to the existing version (v1)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(2.3.1 e) the aggregate amount of the CDSP's turnover attributable to Third Party Services (excluding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Charges payable under UK Link User Agreements;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and ii) any charges payable by </a:t>
                      </a:r>
                      <a:r>
                        <a:rPr lang="en-GB"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RECCo</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for the provision of services by CDSP to RECCO in relation to the REC)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does not, and will not as a result of entering into the TPS Agreement, exceed 2.5% of the CDSP's overall turnover </a:t>
                      </a:r>
                    </a:p>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2.4.1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(b) other than in respect of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either </a:t>
                      </a:r>
                      <a:r>
                        <a:rPr lang="en-GB"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 UK Link User Agreement with a Trader User;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or ii) an agreement for the provision of service by CDSP to </a:t>
                      </a:r>
                      <a:r>
                        <a:rPr lang="en-GB"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RECCo</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in accordance with REC</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the term of the TPS Agreement does not exceed 24 months', or the CDSP may terminate the TPS Agreement without liability on not more than 24 months’ notice; </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482353783"/>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721561592"/>
              </p:ext>
            </p:extLst>
          </p:nvPr>
        </p:nvGraphicFramePr>
        <p:xfrm>
          <a:off x="71478" y="921878"/>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mn-lt"/>
                          <a:ea typeface="+mn-ea"/>
                          <a:cs typeface="Arial"/>
                        </a:rPr>
                        <a:t>This will be presented for approval at </a:t>
                      </a:r>
                      <a:r>
                        <a:rPr lang="en-GB" sz="1050" b="1" kern="1200" baseline="0" dirty="0" err="1">
                          <a:solidFill>
                            <a:schemeClr val="tx1"/>
                          </a:solidFill>
                          <a:latin typeface="+mn-lt"/>
                          <a:ea typeface="+mn-ea"/>
                          <a:cs typeface="Arial"/>
                        </a:rPr>
                        <a:t>CoMC</a:t>
                      </a:r>
                      <a:r>
                        <a:rPr lang="en-GB" sz="1050" b="1" kern="1200" baseline="0" dirty="0">
                          <a:solidFill>
                            <a:schemeClr val="tx1"/>
                          </a:solidFill>
                          <a:latin typeface="+mn-lt"/>
                          <a:ea typeface="+mn-ea"/>
                          <a:cs typeface="Arial"/>
                        </a:rPr>
                        <a:t> on 20</a:t>
                      </a:r>
                      <a:r>
                        <a:rPr lang="en-GB" sz="1050" b="1" kern="1200" baseline="30000" dirty="0">
                          <a:solidFill>
                            <a:schemeClr val="tx1"/>
                          </a:solidFill>
                          <a:latin typeface="+mn-lt"/>
                          <a:ea typeface="+mn-ea"/>
                          <a:cs typeface="Arial"/>
                        </a:rPr>
                        <a:t>th</a:t>
                      </a:r>
                      <a:r>
                        <a:rPr lang="en-GB" sz="1050" b="1" kern="1200" baseline="0" dirty="0">
                          <a:solidFill>
                            <a:schemeClr val="tx1"/>
                          </a:solidFill>
                          <a:latin typeface="+mn-lt"/>
                          <a:ea typeface="+mn-ea"/>
                          <a:cs typeface="Arial"/>
                        </a:rPr>
                        <a:t> April</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1600" dirty="0">
                <a:latin typeface="Arial"/>
                <a:cs typeface="Arial"/>
              </a:rPr>
              <a:t>XRN5496 – Changes to Service Description Table v23</a:t>
            </a:r>
            <a:endParaRPr lang="en-US" sz="1800" dirty="0">
              <a:highlight>
                <a:srgbClr val="FFFF00"/>
              </a:highlight>
            </a:endParaRPr>
          </a:p>
        </p:txBody>
      </p:sp>
      <p:graphicFrame>
        <p:nvGraphicFramePr>
          <p:cNvPr id="8" name="Table 7"/>
          <p:cNvGraphicFramePr>
            <a:graphicFrameLocks noGrp="1"/>
          </p:cNvGraphicFramePr>
          <p:nvPr>
            <p:extLst>
              <p:ext uri="{D42A27DB-BD31-4B8C-83A1-F6EECF244321}">
                <p14:modId xmlns:p14="http://schemas.microsoft.com/office/powerpoint/2010/main" val="21458883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highlight>
                            <a:srgbClr val="FFFFFF"/>
                          </a:highlight>
                          <a:latin typeface="+mn-lt"/>
                          <a:ea typeface="+mn-ea"/>
                          <a:cs typeface="+mn-cs"/>
                          <a:hlinkClick r:id="rId3"/>
                        </a:rPr>
                        <a:t>Link to CP</a:t>
                      </a:r>
                      <a:endParaRPr lang="en-GB" sz="1050" b="0" kern="1200" dirty="0">
                        <a:solidFill>
                          <a:schemeClr val="accent4">
                            <a:lumMod val="75000"/>
                          </a:schemeClr>
                        </a:solidFill>
                        <a:highlight>
                          <a:srgbClr val="FFFFFF"/>
                        </a:highlight>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876489"/>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37353238"/>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Arial" panose="020B0604020202020204" pitchFamily="34" charset="0"/>
                          <a:cs typeface="Arial" panose="020B0604020202020204" pitchFamily="34" charset="0"/>
                        </a:rPr>
                        <a:t>Xoserve</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70818345"/>
              </p:ext>
            </p:extLst>
          </p:nvPr>
        </p:nvGraphicFramePr>
        <p:xfrm>
          <a:off x="3995947" y="93864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r>
                        <a:rPr lang="en-GB" sz="1100" kern="1200" dirty="0">
                          <a:solidFill>
                            <a:schemeClr val="tx1"/>
                          </a:solidFill>
                          <a:effectLst/>
                          <a:latin typeface="+mn-lt"/>
                          <a:ea typeface="+mn-ea"/>
                          <a:cs typeface="+mn-cs"/>
                        </a:rPr>
                        <a:t>A new service line ASGT-CS SA8-42 has been created to support </a:t>
                      </a:r>
                    </a:p>
                    <a:p>
                      <a:r>
                        <a:rPr lang="en-GB" sz="1100" kern="1200" dirty="0">
                          <a:solidFill>
                            <a:schemeClr val="tx1"/>
                          </a:solidFill>
                          <a:effectLst/>
                          <a:latin typeface="+mn-lt"/>
                          <a:ea typeface="+mn-ea"/>
                          <a:cs typeface="+mn-cs"/>
                        </a:rPr>
                        <a:t>XRN5458  which was raised to implement the solution required to be delivered as set out in the Urgent Modification 0791 - Contingency Gas Procurement Arrangements when a Supplier acts under a Deed of Undertaking</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569556974"/>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756836342"/>
              </p:ext>
            </p:extLst>
          </p:nvPr>
        </p:nvGraphicFramePr>
        <p:xfrm>
          <a:off x="71478" y="921878"/>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mn-lt"/>
                          <a:ea typeface="+mn-ea"/>
                          <a:cs typeface="Arial"/>
                        </a:rPr>
                        <a:t>This will be presented for approval at </a:t>
                      </a:r>
                      <a:r>
                        <a:rPr lang="en-GB" sz="1050" b="1" kern="1200" baseline="0" dirty="0" err="1">
                          <a:solidFill>
                            <a:schemeClr val="tx1"/>
                          </a:solidFill>
                          <a:latin typeface="+mn-lt"/>
                          <a:ea typeface="+mn-ea"/>
                          <a:cs typeface="Arial"/>
                        </a:rPr>
                        <a:t>CoMC</a:t>
                      </a:r>
                      <a:r>
                        <a:rPr lang="en-GB" sz="1050" b="1" kern="1200" baseline="0" dirty="0">
                          <a:solidFill>
                            <a:schemeClr val="tx1"/>
                          </a:solidFill>
                          <a:latin typeface="+mn-lt"/>
                          <a:ea typeface="+mn-ea"/>
                          <a:cs typeface="Arial"/>
                        </a:rPr>
                        <a:t> on 20</a:t>
                      </a:r>
                      <a:r>
                        <a:rPr lang="en-GB" sz="1050" b="1" kern="1200" baseline="30000" dirty="0">
                          <a:solidFill>
                            <a:schemeClr val="tx1"/>
                          </a:solidFill>
                          <a:latin typeface="+mn-lt"/>
                          <a:ea typeface="+mn-ea"/>
                          <a:cs typeface="Arial"/>
                        </a:rPr>
                        <a:t>th</a:t>
                      </a:r>
                      <a:r>
                        <a:rPr lang="en-GB" sz="1050" b="1" kern="1200" baseline="0" dirty="0">
                          <a:solidFill>
                            <a:schemeClr val="tx1"/>
                          </a:solidFill>
                          <a:latin typeface="+mn-lt"/>
                          <a:ea typeface="+mn-ea"/>
                          <a:cs typeface="Arial"/>
                        </a:rPr>
                        <a:t> April</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D796FFA-47D9-40ED-B171-AE7D86ADF5B1}"/>
              </a:ext>
            </a:extLst>
          </p:cNvPr>
          <p:cNvGraphicFramePr>
            <a:graphicFrameLocks noGrp="1"/>
          </p:cNvGraphicFramePr>
          <p:nvPr>
            <p:extLst>
              <p:ext uri="{D42A27DB-BD31-4B8C-83A1-F6EECF244321}">
                <p14:modId xmlns:p14="http://schemas.microsoft.com/office/powerpoint/2010/main" val="3707495395"/>
              </p:ext>
            </p:extLst>
          </p:nvPr>
        </p:nvGraphicFramePr>
        <p:xfrm>
          <a:off x="4061460" y="2285111"/>
          <a:ext cx="4953000" cy="2472112"/>
        </p:xfrm>
        <a:graphic>
          <a:graphicData uri="http://schemas.openxmlformats.org/drawingml/2006/table">
            <a:tbl>
              <a:tblPr firstRow="1" bandRow="1">
                <a:tableStyleId>{2D5ABB26-0587-4C30-8999-92F81FD0307C}</a:tableStyleId>
              </a:tblPr>
              <a:tblGrid>
                <a:gridCol w="2507651">
                  <a:extLst>
                    <a:ext uri="{9D8B030D-6E8A-4147-A177-3AD203B41FA5}">
                      <a16:colId xmlns:a16="http://schemas.microsoft.com/office/drawing/2014/main" val="1767641145"/>
                    </a:ext>
                  </a:extLst>
                </a:gridCol>
                <a:gridCol w="2445349">
                  <a:extLst>
                    <a:ext uri="{9D8B030D-6E8A-4147-A177-3AD203B41FA5}">
                      <a16:colId xmlns:a16="http://schemas.microsoft.com/office/drawing/2014/main" val="502832211"/>
                    </a:ext>
                  </a:extLst>
                </a:gridCol>
              </a:tblGrid>
              <a:tr h="241497">
                <a:tc>
                  <a:txBody>
                    <a:bodyPr/>
                    <a:lstStyle/>
                    <a:p>
                      <a:r>
                        <a:rPr lang="en-GB" sz="1100" kern="1200" dirty="0">
                          <a:solidFill>
                            <a:schemeClr val="tx1"/>
                          </a:solidFill>
                          <a:effectLst/>
                          <a:latin typeface="+mn-lt"/>
                          <a:ea typeface="+mn-ea"/>
                          <a:cs typeface="+mn-cs"/>
                        </a:rPr>
                        <a:t>Service Requirement Description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Service Requirement Trigger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289200"/>
                  </a:ext>
                </a:extLst>
              </a:tr>
              <a:tr h="2213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To enable National Grid NTS to procure gas where, following the termination</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of a Shipper User providing shipping services to one or more Gas</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Suppliers, no new Shipper User (a ‘Registered User’) is appointed</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and one or more of the Suppliers acts in accordance with its deed</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of undertaking until such time a new Registered User is in place. </a:t>
                      </a:r>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From the point the Termination Notice is issued to a Shipper User (the Terminated Shipper) and where there is no new Registered User is in place or appointed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186458"/>
                  </a:ext>
                </a:extLst>
              </a:tr>
            </a:tbl>
          </a:graphicData>
        </a:graphic>
      </p:graphicFrame>
    </p:spTree>
    <p:extLst>
      <p:ext uri="{BB962C8B-B14F-4D97-AF65-F5344CB8AC3E}">
        <p14:creationId xmlns:p14="http://schemas.microsoft.com/office/powerpoint/2010/main" val="111617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3238"/>
            <a:ext cx="9144000" cy="307777"/>
          </a:xfrm>
        </p:spPr>
        <p:txBody>
          <a:bodyPr>
            <a:noAutofit/>
          </a:bodyPr>
          <a:lstStyle/>
          <a:p>
            <a:r>
              <a:rPr lang="en-US" sz="1800" dirty="0"/>
              <a:t>XRN5238 – New Distribution Network Report – Forecast Invoice Values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1067132"/>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439126326"/>
              </p:ext>
            </p:extLst>
          </p:nvPr>
        </p:nvGraphicFramePr>
        <p:xfrm>
          <a:off x="115397" y="1421971"/>
          <a:ext cx="8913201" cy="1204596"/>
        </p:xfrm>
        <a:graphic>
          <a:graphicData uri="http://schemas.openxmlformats.org/drawingml/2006/table">
            <a:tbl>
              <a:tblPr firstRow="1" bandRow="1">
                <a:tableStyleId>{2D5ABB26-0587-4C30-8999-92F81FD0307C}</a:tableStyleId>
              </a:tblPr>
              <a:tblGrid>
                <a:gridCol w="771832">
                  <a:extLst>
                    <a:ext uri="{9D8B030D-6E8A-4147-A177-3AD203B41FA5}">
                      <a16:colId xmlns:a16="http://schemas.microsoft.com/office/drawing/2014/main" val="1006639987"/>
                    </a:ext>
                  </a:extLst>
                </a:gridCol>
                <a:gridCol w="951358">
                  <a:extLst>
                    <a:ext uri="{9D8B030D-6E8A-4147-A177-3AD203B41FA5}">
                      <a16:colId xmlns:a16="http://schemas.microsoft.com/office/drawing/2014/main" val="4080995352"/>
                    </a:ext>
                  </a:extLst>
                </a:gridCol>
                <a:gridCol w="1153298">
                  <a:extLst>
                    <a:ext uri="{9D8B030D-6E8A-4147-A177-3AD203B41FA5}">
                      <a16:colId xmlns:a16="http://schemas.microsoft.com/office/drawing/2014/main" val="1439127370"/>
                    </a:ext>
                  </a:extLst>
                </a:gridCol>
                <a:gridCol w="697140">
                  <a:extLst>
                    <a:ext uri="{9D8B030D-6E8A-4147-A177-3AD203B41FA5}">
                      <a16:colId xmlns:a16="http://schemas.microsoft.com/office/drawing/2014/main" val="2386035315"/>
                    </a:ext>
                  </a:extLst>
                </a:gridCol>
                <a:gridCol w="1061060">
                  <a:extLst>
                    <a:ext uri="{9D8B030D-6E8A-4147-A177-3AD203B41FA5}">
                      <a16:colId xmlns:a16="http://schemas.microsoft.com/office/drawing/2014/main" val="965499758"/>
                    </a:ext>
                  </a:extLst>
                </a:gridCol>
                <a:gridCol w="1077429">
                  <a:extLst>
                    <a:ext uri="{9D8B030D-6E8A-4147-A177-3AD203B41FA5}">
                      <a16:colId xmlns:a16="http://schemas.microsoft.com/office/drawing/2014/main" val="2553637847"/>
                    </a:ext>
                  </a:extLst>
                </a:gridCol>
                <a:gridCol w="878821">
                  <a:extLst>
                    <a:ext uri="{9D8B030D-6E8A-4147-A177-3AD203B41FA5}">
                      <a16:colId xmlns:a16="http://schemas.microsoft.com/office/drawing/2014/main" val="201100273"/>
                    </a:ext>
                  </a:extLst>
                </a:gridCol>
                <a:gridCol w="798926">
                  <a:extLst>
                    <a:ext uri="{9D8B030D-6E8A-4147-A177-3AD203B41FA5}">
                      <a16:colId xmlns:a16="http://schemas.microsoft.com/office/drawing/2014/main" val="174316984"/>
                    </a:ext>
                  </a:extLst>
                </a:gridCol>
                <a:gridCol w="798926">
                  <a:extLst>
                    <a:ext uri="{9D8B030D-6E8A-4147-A177-3AD203B41FA5}">
                      <a16:colId xmlns:a16="http://schemas.microsoft.com/office/drawing/2014/main" val="614572945"/>
                    </a:ext>
                  </a:extLst>
                </a:gridCol>
                <a:gridCol w="724411">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kern="1200" dirty="0">
                          <a:solidFill>
                            <a:schemeClr val="tx1"/>
                          </a:solidFill>
                          <a:effectLst/>
                          <a:latin typeface="+mn-lt"/>
                          <a:ea typeface="+mn-ea"/>
                          <a:cs typeface="+mn-cs"/>
                          <a:hlinkClick r:id="rId3"/>
                        </a:rPr>
                        <a:t>2988.2 - MT - PO</a:t>
                      </a:r>
                      <a:endParaRPr lang="en-GB" sz="1000" u="sng"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None – DDP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a:t>Service Area 9 - Customer Reporting (all forms)</a:t>
                      </a:r>
                      <a:endParaRPr lang="en-GB" sz="1000" dirty="0">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Option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By April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hlinkClick r:id="rId4"/>
                        </a:rPr>
                        <a:t>CP Page</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876529017"/>
              </p:ext>
            </p:extLst>
          </p:nvPr>
        </p:nvGraphicFramePr>
        <p:xfrm>
          <a:off x="115397" y="2781651"/>
          <a:ext cx="8913200" cy="2018949"/>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73665">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1745284">
                <a:tc>
                  <a:txBody>
                    <a:bodyPr/>
                    <a:lstStyle/>
                    <a:p>
                      <a:pPr algn="ctr"/>
                      <a:r>
                        <a:rPr lang="en-GB" sz="1000" dirty="0"/>
                        <a:t>NGN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r>
                        <a:rPr lang="en-US" sz="1000" dirty="0"/>
                        <a:t>NGN supports solution option 3 for the </a:t>
                      </a:r>
                      <a:r>
                        <a:rPr lang="en-US" sz="1000" dirty="0" err="1"/>
                        <a:t>utilisation</a:t>
                      </a:r>
                      <a:r>
                        <a:rPr lang="en-US" sz="1000" dirty="0"/>
                        <a:t> of DDP to provide the DN pricing managers with the reporting requirements.</a:t>
                      </a:r>
                    </a:p>
                    <a:p>
                      <a:endParaRPr lang="en-US" sz="1000" dirty="0"/>
                    </a:p>
                    <a:p>
                      <a:r>
                        <a:rPr lang="en-US" sz="1000" dirty="0"/>
                        <a:t>Delays to implementation of this change would have adverse impacts; therefore this change should be implemented by the end of 2022 in line with </a:t>
                      </a:r>
                      <a:r>
                        <a:rPr lang="en-US" sz="1000" dirty="0" err="1"/>
                        <a:t>Xoserve’s</a:t>
                      </a:r>
                      <a:r>
                        <a:rPr lang="en-US" sz="1000" dirty="0"/>
                        <a:t> proposed key delivery dates for this change.</a:t>
                      </a:r>
                      <a:endParaRPr lang="en-GB" sz="1000" dirty="0"/>
                    </a:p>
                  </a:txBody>
                  <a:tcPr marL="6350" marR="6350" marT="6350" marB="0" anchor="ctr"/>
                </a:tc>
                <a:extLst>
                  <a:ext uri="{0D108BD9-81ED-4DB2-BD59-A6C34878D82A}">
                    <a16:rowId xmlns:a16="http://schemas.microsoft.com/office/drawing/2014/main" val="941584291"/>
                  </a:ext>
                </a:extLst>
              </a:tr>
            </a:tbl>
          </a:graphicData>
        </a:graphic>
      </p:graphicFrame>
      <p:sp>
        <p:nvSpPr>
          <p:cNvPr id="8" name="Title 1">
            <a:extLst>
              <a:ext uri="{FF2B5EF4-FFF2-40B4-BE49-F238E27FC236}">
                <a16:creationId xmlns:a16="http://schemas.microsoft.com/office/drawing/2014/main" id="{7AFB671B-E5AE-4A21-8773-01B4EF537F89}"/>
              </a:ext>
            </a:extLst>
          </p:cNvPr>
          <p:cNvSpPr txBox="1">
            <a:spLocks/>
          </p:cNvSpPr>
          <p:nvPr/>
        </p:nvSpPr>
        <p:spPr>
          <a:xfrm>
            <a:off x="228596" y="215686"/>
            <a:ext cx="8686801" cy="43849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700" dirty="0"/>
              <a:t>Change Proposals – Post Solution Review for Approval </a:t>
            </a:r>
            <a:endParaRPr lang="en-GB" sz="2400" dirty="0">
              <a:solidFill>
                <a:schemeClr val="tx1"/>
              </a:solidFill>
            </a:endParaRPr>
          </a:p>
        </p:txBody>
      </p:sp>
    </p:spTree>
    <p:extLst>
      <p:ext uri="{BB962C8B-B14F-4D97-AF65-F5344CB8AC3E}">
        <p14:creationId xmlns:p14="http://schemas.microsoft.com/office/powerpoint/2010/main" val="375670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XRN5231 Provision of FWACV Service </a:t>
            </a:r>
          </a:p>
          <a:p>
            <a:endParaRPr lang="en-US" sz="1800" dirty="0"/>
          </a:p>
          <a:p>
            <a:r>
              <a:rPr lang="en-US" sz="1800" dirty="0"/>
              <a:t>XRN4922 CSSC Shipper BRD </a:t>
            </a:r>
          </a:p>
          <a:p>
            <a:endParaRPr lang="en-US" sz="1800" dirty="0"/>
          </a:p>
          <a:p>
            <a:r>
              <a:rPr lang="en-US" sz="1800" dirty="0"/>
              <a:t>Non-CSS to and from CSS Supply Meter Point Switching Process</a:t>
            </a:r>
          </a:p>
        </p:txBody>
      </p:sp>
    </p:spTree>
    <p:extLst>
      <p:ext uri="{BB962C8B-B14F-4D97-AF65-F5344CB8AC3E}">
        <p14:creationId xmlns:p14="http://schemas.microsoft.com/office/powerpoint/2010/main" val="143154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dirty="0"/>
              <a:t>XRN5231 Provision of FWACV Service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nvPr>
        </p:nvGraphicFramePr>
        <p:xfrm>
          <a:off x="57696" y="746537"/>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661692">
                  <a:extLst>
                    <a:ext uri="{9D8B030D-6E8A-4147-A177-3AD203B41FA5}">
                      <a16:colId xmlns:a16="http://schemas.microsoft.com/office/drawing/2014/main" val="4080995352"/>
                    </a:ext>
                  </a:extLst>
                </a:gridCol>
                <a:gridCol w="1301563">
                  <a:extLst>
                    <a:ext uri="{9D8B030D-6E8A-4147-A177-3AD203B41FA5}">
                      <a16:colId xmlns:a16="http://schemas.microsoft.com/office/drawing/2014/main" val="965499758"/>
                    </a:ext>
                  </a:extLst>
                </a:gridCol>
                <a:gridCol w="1982051">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rPr>
                        <a:t>Not applicable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rgbClr val="0070C0"/>
                          </a:solidFill>
                          <a:effectLst/>
                          <a:latin typeface="+mn-lt"/>
                          <a:ea typeface="+mn-ea"/>
                          <a:cs typeface="+mn-cs"/>
                        </a:rPr>
                        <a:t>Issued to FWACV Focus Group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DNO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DNO,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Adhoc - proposed June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3"/>
                        </a:rPr>
                        <a:t>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accent4"/>
                          </a:solidFill>
                          <a:latin typeface="+mn-lt"/>
                          <a:ea typeface="+mn-ea"/>
                          <a:cs typeface="+mn-cs"/>
                        </a:rPr>
                        <a:t> </a:t>
                      </a:r>
                      <a:r>
                        <a:rPr lang="en-GB" sz="1000" kern="1200" dirty="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nvPr>
        </p:nvGraphicFramePr>
        <p:xfrm>
          <a:off x="54707" y="1848136"/>
          <a:ext cx="8981706" cy="1052196"/>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dirty="0">
                        <a:solidFill>
                          <a:schemeClr val="tx1"/>
                        </a:solidFill>
                        <a:latin typeface="+mn-lt"/>
                        <a:ea typeface="+mn-ea"/>
                        <a:cs typeface="+mn-cs"/>
                      </a:endParaRPr>
                    </a:p>
                    <a:p>
                      <a:pPr marL="0" algn="ctr" defTabSz="914400" rtl="0" eaLnBrk="1" latinLnBrk="0" hangingPunct="1"/>
                      <a:r>
                        <a:rPr lang="en-GB" sz="1000" kern="1200" dirty="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dirty="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Cadent </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 with comments</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5 comments received which Xoserve has accepted/will provide clarification to Cadent</a:t>
                      </a: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8" name="Table 7">
            <a:extLst>
              <a:ext uri="{FF2B5EF4-FFF2-40B4-BE49-F238E27FC236}">
                <a16:creationId xmlns:a16="http://schemas.microsoft.com/office/drawing/2014/main" id="{76057DE2-3E61-49AA-9DDB-E8E516AE1C83}"/>
              </a:ext>
            </a:extLst>
          </p:cNvPr>
          <p:cNvGraphicFramePr>
            <a:graphicFrameLocks noGrp="1"/>
          </p:cNvGraphicFramePr>
          <p:nvPr>
            <p:extLst/>
          </p:nvPr>
        </p:nvGraphicFramePr>
        <p:xfrm>
          <a:off x="50807" y="2899310"/>
          <a:ext cx="8981706" cy="406605"/>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06605">
                <a:tc>
                  <a:txBody>
                    <a:bodyPr/>
                    <a:lstStyle/>
                    <a:p>
                      <a:pPr algn="ctr"/>
                      <a:r>
                        <a:rPr lang="en-GB" sz="1000" dirty="0">
                          <a:latin typeface="+mn-lt"/>
                        </a:rPr>
                        <a:t>NGN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 with comments</a:t>
                      </a:r>
                    </a:p>
                  </a:txBody>
                  <a:tcPr marL="59044" marR="59044" marT="0" marB="0" anchor="ctr"/>
                </a:tc>
                <a:tc>
                  <a:txBody>
                    <a:bodyPr/>
                    <a:lstStyle/>
                    <a:p>
                      <a:pPr>
                        <a:lnSpc>
                          <a:spcPct val="115000"/>
                        </a:lnSpc>
                        <a:spcAft>
                          <a:spcPts val="0"/>
                        </a:spcAft>
                      </a:pPr>
                      <a:r>
                        <a:rPr lang="en-GB" sz="1000" dirty="0">
                          <a:effectLst/>
                          <a:latin typeface="Arial" panose="020B0604020202020204" pitchFamily="34" charset="0"/>
                          <a:ea typeface="Times New Roman" panose="02020603050405020304" pitchFamily="18" charset="0"/>
                        </a:rPr>
                        <a:t>“NGN supports this updated design. We would like it noted that we would be averse to any scope creep that could impact costs, or the ability for delivery in the agreed timescale”                     </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9" name="Table 8">
            <a:extLst>
              <a:ext uri="{FF2B5EF4-FFF2-40B4-BE49-F238E27FC236}">
                <a16:creationId xmlns:a16="http://schemas.microsoft.com/office/drawing/2014/main" id="{24907047-7B67-4D1B-9C03-38CFE3400C16}"/>
              </a:ext>
            </a:extLst>
          </p:cNvPr>
          <p:cNvGraphicFramePr>
            <a:graphicFrameLocks noGrp="1"/>
          </p:cNvGraphicFramePr>
          <p:nvPr>
            <p:extLst/>
          </p:nvPr>
        </p:nvGraphicFramePr>
        <p:xfrm>
          <a:off x="46907" y="3301814"/>
          <a:ext cx="8981706" cy="406605"/>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06605">
                <a:tc>
                  <a:txBody>
                    <a:bodyPr/>
                    <a:lstStyle/>
                    <a:p>
                      <a:pPr algn="ctr"/>
                      <a:r>
                        <a:rPr lang="en-GB" sz="1000" dirty="0">
                          <a:latin typeface="+mn-lt"/>
                        </a:rPr>
                        <a:t>SGN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14 comments received which Xoserve has accepted/will provide clarification to SGN</a:t>
                      </a: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10" name="Table 9">
            <a:extLst>
              <a:ext uri="{FF2B5EF4-FFF2-40B4-BE49-F238E27FC236}">
                <a16:creationId xmlns:a16="http://schemas.microsoft.com/office/drawing/2014/main" id="{EAC7F46B-D42E-475C-81C5-33F1B489AE5E}"/>
              </a:ext>
            </a:extLst>
          </p:cNvPr>
          <p:cNvGraphicFramePr>
            <a:graphicFrameLocks noGrp="1"/>
          </p:cNvGraphicFramePr>
          <p:nvPr>
            <p:extLst/>
          </p:nvPr>
        </p:nvGraphicFramePr>
        <p:xfrm>
          <a:off x="43002" y="3704301"/>
          <a:ext cx="8981706" cy="406605"/>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06605">
                <a:tc>
                  <a:txBody>
                    <a:bodyPr/>
                    <a:lstStyle/>
                    <a:p>
                      <a:pPr algn="ctr"/>
                      <a:r>
                        <a:rPr lang="en-GB" sz="1000" dirty="0">
                          <a:latin typeface="+mn-lt"/>
                        </a:rPr>
                        <a:t>National Grid</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7 comments received which Xoserve has accepted/will provide clarification to National Grid</a:t>
                      </a:r>
                    </a:p>
                  </a:txBody>
                  <a:tcPr marL="68580" marR="68580" marT="0" marB="0" anchor="ctr"/>
                </a:tc>
                <a:extLst>
                  <a:ext uri="{0D108BD9-81ED-4DB2-BD59-A6C34878D82A}">
                    <a16:rowId xmlns:a16="http://schemas.microsoft.com/office/drawing/2014/main" val="941584291"/>
                  </a:ext>
                </a:extLst>
              </a:tr>
            </a:tbl>
          </a:graphicData>
        </a:graphic>
      </p:graphicFrame>
      <p:sp>
        <p:nvSpPr>
          <p:cNvPr id="3" name="TextBox 2">
            <a:extLst>
              <a:ext uri="{FF2B5EF4-FFF2-40B4-BE49-F238E27FC236}">
                <a16:creationId xmlns:a16="http://schemas.microsoft.com/office/drawing/2014/main" id="{E993F3B7-9CC4-4D77-A276-C18BE878A6B8}"/>
              </a:ext>
            </a:extLst>
          </p:cNvPr>
          <p:cNvSpPr txBox="1"/>
          <p:nvPr/>
        </p:nvSpPr>
        <p:spPr>
          <a:xfrm>
            <a:off x="54708" y="4354890"/>
            <a:ext cx="579036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Note: </a:t>
            </a:r>
            <a:r>
              <a:rPr kumimoji="0" lang="en-GB" sz="1000" b="0" i="0" u="none" strike="noStrike" kern="1200" cap="none" spc="0" normalizeH="0" baseline="0" noProof="0" dirty="0">
                <a:ln>
                  <a:noFill/>
                </a:ln>
                <a:solidFill>
                  <a:prstClr val="black"/>
                </a:solidFill>
                <a:effectLst/>
                <a:uLnTx/>
                <a:uFillTx/>
                <a:latin typeface="Arial"/>
                <a:ea typeface="+mn-ea"/>
                <a:cs typeface="+mn-cs"/>
              </a:rPr>
              <a:t>Due to the commercially sensitive nature of some representations, these will not be published</a:t>
            </a:r>
          </a:p>
        </p:txBody>
      </p:sp>
    </p:spTree>
    <p:extLst>
      <p:ext uri="{BB962C8B-B14F-4D97-AF65-F5344CB8AC3E}">
        <p14:creationId xmlns:p14="http://schemas.microsoft.com/office/powerpoint/2010/main" val="13324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XRN4922 CSSC Shipper BRD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919133639"/>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200784">
                  <a:extLst>
                    <a:ext uri="{9D8B030D-6E8A-4147-A177-3AD203B41FA5}">
                      <a16:colId xmlns:a16="http://schemas.microsoft.com/office/drawing/2014/main" val="1006639987"/>
                    </a:ext>
                  </a:extLst>
                </a:gridCol>
                <a:gridCol w="706582">
                  <a:extLst>
                    <a:ext uri="{9D8B030D-6E8A-4147-A177-3AD203B41FA5}">
                      <a16:colId xmlns:a16="http://schemas.microsoft.com/office/drawing/2014/main" val="4080995352"/>
                    </a:ext>
                  </a:extLst>
                </a:gridCol>
                <a:gridCol w="1738745">
                  <a:extLst>
                    <a:ext uri="{9D8B030D-6E8A-4147-A177-3AD203B41FA5}">
                      <a16:colId xmlns:a16="http://schemas.microsoft.com/office/drawing/2014/main" val="965499758"/>
                    </a:ext>
                  </a:extLst>
                </a:gridCol>
                <a:gridCol w="1745673">
                  <a:extLst>
                    <a:ext uri="{9D8B030D-6E8A-4147-A177-3AD203B41FA5}">
                      <a16:colId xmlns:a16="http://schemas.microsoft.com/office/drawing/2014/main" val="2553637847"/>
                    </a:ext>
                  </a:extLst>
                </a:gridCol>
                <a:gridCol w="893381">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2989.1 -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 – High Level BRD Approved </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05925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Non-CSS to and from CSS Supply Meter Point Switching Process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139454568"/>
              </p:ext>
            </p:extLst>
          </p:nvPr>
        </p:nvGraphicFramePr>
        <p:xfrm>
          <a:off x="115398" y="1038912"/>
          <a:ext cx="8913201" cy="890461"/>
        </p:xfrm>
        <a:graphic>
          <a:graphicData uri="http://schemas.openxmlformats.org/drawingml/2006/table">
            <a:tbl>
              <a:tblPr firstRow="1" bandRow="1">
                <a:tableStyleId>{2D5ABB26-0587-4C30-8999-92F81FD0307C}</a:tableStyleId>
              </a:tblPr>
              <a:tblGrid>
                <a:gridCol w="1181337">
                  <a:extLst>
                    <a:ext uri="{9D8B030D-6E8A-4147-A177-3AD203B41FA5}">
                      <a16:colId xmlns:a16="http://schemas.microsoft.com/office/drawing/2014/main" val="1006639987"/>
                    </a:ext>
                  </a:extLst>
                </a:gridCol>
                <a:gridCol w="760801">
                  <a:extLst>
                    <a:ext uri="{9D8B030D-6E8A-4147-A177-3AD203B41FA5}">
                      <a16:colId xmlns:a16="http://schemas.microsoft.com/office/drawing/2014/main" val="4080995352"/>
                    </a:ext>
                  </a:extLst>
                </a:gridCol>
                <a:gridCol w="1882431">
                  <a:extLst>
                    <a:ext uri="{9D8B030D-6E8A-4147-A177-3AD203B41FA5}">
                      <a16:colId xmlns:a16="http://schemas.microsoft.com/office/drawing/2014/main" val="965499758"/>
                    </a:ext>
                  </a:extLst>
                </a:gridCol>
                <a:gridCol w="2130533">
                  <a:extLst>
                    <a:ext uri="{9D8B030D-6E8A-4147-A177-3AD203B41FA5}">
                      <a16:colId xmlns:a16="http://schemas.microsoft.com/office/drawing/2014/main" val="2553637847"/>
                    </a:ext>
                  </a:extLst>
                </a:gridCol>
                <a:gridCol w="1017672">
                  <a:extLst>
                    <a:ext uri="{9D8B030D-6E8A-4147-A177-3AD203B41FA5}">
                      <a16:colId xmlns:a16="http://schemas.microsoft.com/office/drawing/2014/main" val="174316984"/>
                    </a:ext>
                  </a:extLst>
                </a:gridCol>
                <a:gridCol w="1017672">
                  <a:extLst>
                    <a:ext uri="{9D8B030D-6E8A-4147-A177-3AD203B41FA5}">
                      <a16:colId xmlns:a16="http://schemas.microsoft.com/office/drawing/2014/main" val="614572945"/>
                    </a:ext>
                  </a:extLst>
                </a:gridCol>
                <a:gridCol w="922755">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2989.2 -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Adhoc: CSS Implementation Date </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61733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362"/>
            <a:ext cx="8229600" cy="637580"/>
          </a:xfrm>
        </p:spPr>
        <p:txBody>
          <a:bodyPr>
            <a:noAutofit/>
          </a:bodyPr>
          <a:lstStyle/>
          <a:p>
            <a:r>
              <a:rPr lang="en-GB" sz="2000" dirty="0"/>
              <a:t>Standalone Change Documents for Approval (BER, CCR, EQR)</a:t>
            </a:r>
            <a:endParaRPr lang="en-GB" sz="1400" dirty="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239408" y="495633"/>
            <a:ext cx="7688179" cy="4443364"/>
          </a:xfrm>
        </p:spPr>
        <p:txBody>
          <a:bodyPr>
            <a:normAutofit/>
          </a:bodyPr>
          <a:lstStyle/>
          <a:p>
            <a:pPr marL="0" indent="0">
              <a:buNone/>
            </a:pPr>
            <a:r>
              <a:rPr lang="en-GB" sz="1800" dirty="0">
                <a:solidFill>
                  <a:schemeClr val="accent4"/>
                </a:solidFill>
              </a:rPr>
              <a:t>			</a:t>
            </a:r>
          </a:p>
          <a:p>
            <a:r>
              <a:rPr lang="en-GB" sz="2000" dirty="0"/>
              <a:t>BER for XRN5368 - Gemini Change Programme Sustain </a:t>
            </a:r>
            <a:r>
              <a:rPr lang="en-US" sz="1400" dirty="0"/>
              <a:t> </a:t>
            </a:r>
          </a:p>
          <a:p>
            <a:pPr>
              <a:buFontTx/>
              <a:buChar char="-"/>
            </a:pPr>
            <a:r>
              <a:rPr lang="en-GB" sz="1400" dirty="0"/>
              <a:t>Voting: NGT</a:t>
            </a:r>
          </a:p>
          <a:p>
            <a:pPr marL="0" indent="0">
              <a:buNone/>
            </a:pPr>
            <a:endParaRPr lang="en-GB" sz="1400" dirty="0"/>
          </a:p>
          <a:p>
            <a:r>
              <a:rPr lang="en-GB" sz="2000" dirty="0"/>
              <a:t>CCR for XRN4550 - Gemini Re-platform </a:t>
            </a:r>
          </a:p>
          <a:p>
            <a:pPr>
              <a:buFontTx/>
              <a:buChar char="-"/>
            </a:pPr>
            <a:r>
              <a:rPr lang="en-GB" sz="1400" dirty="0"/>
              <a:t>Voting: NGT</a:t>
            </a:r>
          </a:p>
          <a:p>
            <a:pPr marL="0" indent="0">
              <a:buNone/>
            </a:pPr>
            <a:endParaRPr lang="en-GB" sz="1400" dirty="0"/>
          </a:p>
          <a:p>
            <a:r>
              <a:rPr lang="en-GB" sz="2000" dirty="0"/>
              <a:t>CCR for XRN5450 </a:t>
            </a:r>
            <a:r>
              <a:rPr lang="en-US" sz="2000" dirty="0"/>
              <a:t>- Demand tool to support Urgent Modification 0788 - </a:t>
            </a:r>
            <a:r>
              <a:rPr lang="en-US" sz="2000" dirty="0" err="1"/>
              <a:t>Minimising</a:t>
            </a:r>
            <a:r>
              <a:rPr lang="en-US" sz="2000" dirty="0"/>
              <a:t> the market impacts of ‘Supplier Undertaking’ operation </a:t>
            </a:r>
          </a:p>
          <a:p>
            <a:pPr>
              <a:buFontTx/>
              <a:buChar char="-"/>
            </a:pPr>
            <a:r>
              <a:rPr lang="en-GB" sz="1400" dirty="0"/>
              <a:t>Voting: NGT, Shipper</a:t>
            </a:r>
          </a:p>
          <a:p>
            <a:pPr marL="0" indent="0">
              <a:buNone/>
            </a:pPr>
            <a:endParaRPr lang="en-GB" sz="1400" dirty="0"/>
          </a:p>
          <a:p>
            <a:r>
              <a:rPr lang="en-GB" sz="2000" dirty="0"/>
              <a:t>CCR for XRN5253 – June 21 Release</a:t>
            </a:r>
          </a:p>
          <a:p>
            <a:pPr>
              <a:buFontTx/>
              <a:buChar char="-"/>
            </a:pPr>
            <a:r>
              <a:rPr lang="en-GB" sz="1400" dirty="0"/>
              <a:t>Voting: IGT, Shipper, DNO</a:t>
            </a:r>
          </a:p>
          <a:p>
            <a:pPr marL="0" indent="0">
              <a:buNone/>
            </a:pPr>
            <a:endParaRPr lang="en-GB" sz="1400" dirty="0"/>
          </a:p>
          <a:p>
            <a:pPr marL="0" indent="0">
              <a:buNone/>
            </a:pPr>
            <a:endParaRPr lang="en-GB" sz="1400" dirty="0"/>
          </a:p>
        </p:txBody>
      </p:sp>
      <p:graphicFrame>
        <p:nvGraphicFramePr>
          <p:cNvPr id="11" name="Object 10">
            <a:extLst>
              <a:ext uri="{FF2B5EF4-FFF2-40B4-BE49-F238E27FC236}">
                <a16:creationId xmlns:a16="http://schemas.microsoft.com/office/drawing/2014/main" id="{09C24E46-978F-4CE2-94A1-908E352CE097}"/>
              </a:ext>
            </a:extLst>
          </p:cNvPr>
          <p:cNvGraphicFramePr>
            <a:graphicFrameLocks noChangeAspect="1"/>
          </p:cNvGraphicFramePr>
          <p:nvPr>
            <p:extLst>
              <p:ext uri="{D42A27DB-BD31-4B8C-83A1-F6EECF244321}">
                <p14:modId xmlns:p14="http://schemas.microsoft.com/office/powerpoint/2010/main" val="3612484979"/>
              </p:ext>
            </p:extLst>
          </p:nvPr>
        </p:nvGraphicFramePr>
        <p:xfrm>
          <a:off x="7849994" y="804545"/>
          <a:ext cx="914400" cy="806450"/>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806400" progId="Word.Document.12">
                  <p:embed/>
                </p:oleObj>
              </mc:Choice>
              <mc:Fallback>
                <p:oleObj name="Document" showAsIcon="1" r:id="rId4" imgW="914400" imgH="806400" progId="Word.Document.12">
                  <p:embed/>
                  <p:pic>
                    <p:nvPicPr>
                      <p:cNvPr id="11" name="Object 10">
                        <a:extLst>
                          <a:ext uri="{FF2B5EF4-FFF2-40B4-BE49-F238E27FC236}">
                            <a16:creationId xmlns:a16="http://schemas.microsoft.com/office/drawing/2014/main" id="{09C24E46-978F-4CE2-94A1-908E352CE097}"/>
                          </a:ext>
                        </a:extLst>
                      </p:cNvPr>
                      <p:cNvPicPr/>
                      <p:nvPr/>
                    </p:nvPicPr>
                    <p:blipFill>
                      <a:blip r:embed="rId5"/>
                      <a:stretch>
                        <a:fillRect/>
                      </a:stretch>
                    </p:blipFill>
                    <p:spPr>
                      <a:xfrm>
                        <a:off x="7849994" y="804545"/>
                        <a:ext cx="914400" cy="8064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53F9A34-799A-4811-8F8B-2BC7790DC278}"/>
              </a:ext>
            </a:extLst>
          </p:cNvPr>
          <p:cNvGraphicFramePr>
            <a:graphicFrameLocks noChangeAspect="1"/>
          </p:cNvGraphicFramePr>
          <p:nvPr>
            <p:extLst>
              <p:ext uri="{D42A27DB-BD31-4B8C-83A1-F6EECF244321}">
                <p14:modId xmlns:p14="http://schemas.microsoft.com/office/powerpoint/2010/main" val="3205400406"/>
              </p:ext>
            </p:extLst>
          </p:nvPr>
        </p:nvGraphicFramePr>
        <p:xfrm>
          <a:off x="7849994" y="1677598"/>
          <a:ext cx="914400" cy="806450"/>
        </p:xfrm>
        <a:graphic>
          <a:graphicData uri="http://schemas.openxmlformats.org/presentationml/2006/ole">
            <mc:AlternateContent xmlns:mc="http://schemas.openxmlformats.org/markup-compatibility/2006">
              <mc:Choice xmlns:v="urn:schemas-microsoft-com:vml" Requires="v">
                <p:oleObj spid="_x0000_s2051" name="Document" showAsIcon="1" r:id="rId6" imgW="914400" imgH="806400" progId="Word.Document.12">
                  <p:embed/>
                </p:oleObj>
              </mc:Choice>
              <mc:Fallback>
                <p:oleObj name="Document" showAsIcon="1" r:id="rId6" imgW="914400" imgH="806400" progId="Word.Document.12">
                  <p:embed/>
                  <p:pic>
                    <p:nvPicPr>
                      <p:cNvPr id="12" name="Object 11">
                        <a:extLst>
                          <a:ext uri="{FF2B5EF4-FFF2-40B4-BE49-F238E27FC236}">
                            <a16:creationId xmlns:a16="http://schemas.microsoft.com/office/drawing/2014/main" id="{953F9A34-799A-4811-8F8B-2BC7790DC278}"/>
                          </a:ext>
                        </a:extLst>
                      </p:cNvPr>
                      <p:cNvPicPr/>
                      <p:nvPr/>
                    </p:nvPicPr>
                    <p:blipFill>
                      <a:blip r:embed="rId7"/>
                      <a:stretch>
                        <a:fillRect/>
                      </a:stretch>
                    </p:blipFill>
                    <p:spPr>
                      <a:xfrm>
                        <a:off x="7849994" y="1677598"/>
                        <a:ext cx="914400" cy="8064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9BB07E8-F1EC-4FBA-B15E-46BB50661DFE}"/>
              </a:ext>
            </a:extLst>
          </p:cNvPr>
          <p:cNvGraphicFramePr>
            <a:graphicFrameLocks noChangeAspect="1"/>
          </p:cNvGraphicFramePr>
          <p:nvPr>
            <p:extLst>
              <p:ext uri="{D42A27DB-BD31-4B8C-83A1-F6EECF244321}">
                <p14:modId xmlns:p14="http://schemas.microsoft.com/office/powerpoint/2010/main" val="4132283918"/>
              </p:ext>
            </p:extLst>
          </p:nvPr>
        </p:nvGraphicFramePr>
        <p:xfrm>
          <a:off x="7849994" y="3935730"/>
          <a:ext cx="914400" cy="806450"/>
        </p:xfrm>
        <a:graphic>
          <a:graphicData uri="http://schemas.openxmlformats.org/presentationml/2006/ole">
            <mc:AlternateContent xmlns:mc="http://schemas.openxmlformats.org/markup-compatibility/2006">
              <mc:Choice xmlns:v="urn:schemas-microsoft-com:vml" Requires="v">
                <p:oleObj spid="_x0000_s2052" name="Document" showAsIcon="1" r:id="rId8" imgW="914400" imgH="806400" progId="Word.Document.12">
                  <p:embed/>
                </p:oleObj>
              </mc:Choice>
              <mc:Fallback>
                <p:oleObj name="Document" showAsIcon="1" r:id="rId8" imgW="914400" imgH="806400" progId="Word.Document.12">
                  <p:embed/>
                  <p:pic>
                    <p:nvPicPr>
                      <p:cNvPr id="16" name="Object 15">
                        <a:extLst>
                          <a:ext uri="{FF2B5EF4-FFF2-40B4-BE49-F238E27FC236}">
                            <a16:creationId xmlns:a16="http://schemas.microsoft.com/office/drawing/2014/main" id="{19BB07E8-F1EC-4FBA-B15E-46BB50661DFE}"/>
                          </a:ext>
                        </a:extLst>
                      </p:cNvPr>
                      <p:cNvPicPr/>
                      <p:nvPr/>
                    </p:nvPicPr>
                    <p:blipFill>
                      <a:blip r:embed="rId9"/>
                      <a:stretch>
                        <a:fillRect/>
                      </a:stretch>
                    </p:blipFill>
                    <p:spPr>
                      <a:xfrm>
                        <a:off x="7849994" y="3935730"/>
                        <a:ext cx="914400" cy="806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6E0A447-83B5-4C7B-B49C-CEB4B898012B}"/>
              </a:ext>
            </a:extLst>
          </p:cNvPr>
          <p:cNvGraphicFramePr>
            <a:graphicFrameLocks noChangeAspect="1"/>
          </p:cNvGraphicFramePr>
          <p:nvPr>
            <p:extLst>
              <p:ext uri="{D42A27DB-BD31-4B8C-83A1-F6EECF244321}">
                <p14:modId xmlns:p14="http://schemas.microsoft.com/office/powerpoint/2010/main" val="2227446668"/>
              </p:ext>
            </p:extLst>
          </p:nvPr>
        </p:nvGraphicFramePr>
        <p:xfrm>
          <a:off x="7849994" y="2813807"/>
          <a:ext cx="914400" cy="792163"/>
        </p:xfrm>
        <a:graphic>
          <a:graphicData uri="http://schemas.openxmlformats.org/presentationml/2006/ole">
            <mc:AlternateContent xmlns:mc="http://schemas.openxmlformats.org/markup-compatibility/2006">
              <mc:Choice xmlns:v="urn:schemas-microsoft-com:vml" Requires="v">
                <p:oleObj spid="_x0000_s2053" name="Document" showAsIcon="1" r:id="rId10" imgW="914400" imgH="792360" progId="Word.Document.12">
                  <p:embed/>
                </p:oleObj>
              </mc:Choice>
              <mc:Fallback>
                <p:oleObj name="Document" showAsIcon="1" r:id="rId10" imgW="914400" imgH="792360" progId="Word.Document.12">
                  <p:embed/>
                  <p:pic>
                    <p:nvPicPr>
                      <p:cNvPr id="5" name="Object 4">
                        <a:extLst>
                          <a:ext uri="{FF2B5EF4-FFF2-40B4-BE49-F238E27FC236}">
                            <a16:creationId xmlns:a16="http://schemas.microsoft.com/office/drawing/2014/main" id="{26E0A447-83B5-4C7B-B49C-CEB4B898012B}"/>
                          </a:ext>
                        </a:extLst>
                      </p:cNvPr>
                      <p:cNvPicPr/>
                      <p:nvPr/>
                    </p:nvPicPr>
                    <p:blipFill>
                      <a:blip r:embed="rId11"/>
                      <a:stretch>
                        <a:fillRect/>
                      </a:stretch>
                    </p:blipFill>
                    <p:spPr>
                      <a:xfrm>
                        <a:off x="7849994" y="281380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highlight>
                  <a:srgbClr val="FFFFFF"/>
                </a:highlight>
              </a:rPr>
              <a:t>December 21 - April 22 Changes in Design Update</a:t>
            </a:r>
            <a:endParaRPr lang="en-GB" dirty="0">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8522" y="495673"/>
          <a:ext cx="8765004" cy="4310017"/>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9425">
                  <a:extLst>
                    <a:ext uri="{9D8B030D-6E8A-4147-A177-3AD203B41FA5}">
                      <a16:colId xmlns:a16="http://schemas.microsoft.com/office/drawing/2014/main" val="20003"/>
                    </a:ext>
                  </a:extLst>
                </a:gridCol>
              </a:tblGrid>
              <a:tr h="401237">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dirty="0">
                          <a:solidFill>
                            <a:schemeClr val="tx1"/>
                          </a:solidFill>
                        </a:rPr>
                        <a:t>XRN4978 - </a:t>
                      </a:r>
                      <a:r>
                        <a:rPr lang="en-US" sz="900" dirty="0">
                          <a:solidFill>
                            <a:schemeClr val="tx1"/>
                          </a:solidFill>
                        </a:rPr>
                        <a:t>Notification of Rolling AQ Value (following Transfer of Ownership between M-5 and M) </a:t>
                      </a:r>
                      <a:endParaRPr lang="en-GB" sz="900" dirty="0">
                        <a:solidFill>
                          <a:schemeClr val="tx1"/>
                        </a:solidFill>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XRN4990 - </a:t>
                      </a:r>
                      <a:r>
                        <a:rPr lang="en-US" sz="900" kern="1200" dirty="0">
                          <a:solidFill>
                            <a:schemeClr val="tx1"/>
                          </a:solidFill>
                          <a:latin typeface="+mn-lt"/>
                          <a:ea typeface="+mn-ea"/>
                          <a:cs typeface="+mn-cs"/>
                        </a:rPr>
                        <a:t>Transfer of Sites with Low Read Submission Performance from Class 2 and 3 into Class 4 (MOD0664) </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XRN4992B - </a:t>
                      </a:r>
                      <a:r>
                        <a:rPr lang="en-US" sz="900" kern="1200" dirty="0">
                          <a:solidFill>
                            <a:schemeClr val="tx1"/>
                          </a:solidFill>
                          <a:latin typeface="+mn-lt"/>
                          <a:ea typeface="+mn-ea"/>
                          <a:cs typeface="+mn-cs"/>
                        </a:rPr>
                        <a:t>Modification 0687 Clarification of Supplier of Last Resort (SoLR) Cost Recovery Process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Risk ID 67431: There is a risk that a MOD may be raised to include IGT sites into SoLR charging. This will cause a scope change and as different charge rates will be required for IGT sites; unknown impact to design.</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Accept risk. Design will be completed prior to a Mod being approved. Decision will be taken at ChMC in May whether this will be taken into delivery for Nov22. </a:t>
                      </a: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 </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XRN5091 - </a:t>
                      </a:r>
                      <a:r>
                        <a:rPr lang="en-US" sz="900" kern="1200" dirty="0">
                          <a:solidFill>
                            <a:schemeClr val="tx1"/>
                          </a:solidFill>
                          <a:latin typeface="+mn-lt"/>
                          <a:ea typeface="+mn-ea"/>
                          <a:cs typeface="+mn-cs"/>
                        </a:rPr>
                        <a:t>Deferral of creation of Class change reads at transfer of ownership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35008" cy="200055"/>
          </a:xfrm>
          <a:prstGeom prst="rect">
            <a:avLst/>
          </a:prstGeom>
          <a:noFill/>
        </p:spPr>
        <p:txBody>
          <a:bodyPr wrap="none" lIns="91440" tIns="45720" rIns="91440" bIns="45720" rtlCol="0" anchor="t">
            <a:spAutoFit/>
          </a:bodyPr>
          <a:lstStyle/>
          <a:p>
            <a:r>
              <a:rPr lang="en-GB" sz="700" dirty="0"/>
              <a:t>Slide updated on 4th April 2022</a:t>
            </a:r>
            <a:endParaRPr lang="en-GB" dirty="0"/>
          </a:p>
        </p:txBody>
      </p:sp>
    </p:spTree>
    <p:extLst>
      <p:ext uri="{BB962C8B-B14F-4D97-AF65-F5344CB8AC3E}">
        <p14:creationId xmlns:p14="http://schemas.microsoft.com/office/powerpoint/2010/main" val="125797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3682" y="495673"/>
          <a:ext cx="8756635" cy="3650642"/>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GB" sz="700" b="0" i="0" u="none" strike="noStrike" kern="1200" cap="none" normalizeH="0" baseline="0" dirty="0">
                          <a:ln>
                            <a:noFill/>
                          </a:ln>
                          <a:solidFill>
                            <a:schemeClr val="tx1"/>
                          </a:solidFill>
                          <a:effectLst/>
                          <a:latin typeface="+mn-lt"/>
                          <a:ea typeface="+mn-ea"/>
                          <a:cs typeface="+mn-cs"/>
                        </a:rPr>
                        <a:t>Risk ID 67731: There is a risk that the physical works required on Customer site will not be completed in line with a Nov 22 Release Date. </a:t>
                      </a:r>
                      <a:br>
                        <a:rPr lang="en-GB" sz="700" b="0" i="0" u="none" strike="noStrike" kern="1200" cap="none" normalizeH="0" baseline="0" dirty="0">
                          <a:ln>
                            <a:noFill/>
                          </a:ln>
                          <a:solidFill>
                            <a:srgbClr val="000000"/>
                          </a:solidFill>
                          <a:effectLst/>
                          <a:latin typeface="+mn-lt"/>
                          <a:ea typeface="+mn-ea"/>
                          <a:cs typeface="+mn-cs"/>
                        </a:rPr>
                      </a:br>
                      <a:r>
                        <a:rPr lang="en-GB" sz="700" b="0" i="0" u="none" strike="noStrike" kern="1200" cap="none" normalizeH="0" baseline="0" dirty="0">
                          <a:ln>
                            <a:noFill/>
                          </a:ln>
                          <a:solidFill>
                            <a:schemeClr val="tx1"/>
                          </a:solidFill>
                          <a:effectLst/>
                          <a:latin typeface="+mn-lt"/>
                          <a:ea typeface="+mn-ea"/>
                          <a:cs typeface="+mn-cs"/>
                        </a:rPr>
                        <a:t>Mitigation: Align to a future release post Nov22 release if works cannot be completed on time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XRN5298 - </a:t>
                      </a:r>
                      <a:r>
                        <a:rPr lang="en-US" sz="900" kern="1200" dirty="0">
                          <a:solidFill>
                            <a:schemeClr val="tx1"/>
                          </a:solidFill>
                          <a:latin typeface="+mn-lt"/>
                          <a:ea typeface="+mn-ea"/>
                          <a:cs typeface="+mn-cs"/>
                        </a:rPr>
                        <a:t>H100 Fife Project – Hydrogen Network Trial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Risk ID 67645: There is a risk that the detailed design change pack will not be approved if MOD0799 is still outstanding​</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Accept risk. Complete Design. Decision will be taken at ChMC in May whether this will be taken into delivery for Nov22. </a:t>
                      </a:r>
                    </a:p>
                    <a:p>
                      <a:pPr marL="0" indent="0" algn="l">
                        <a:buNone/>
                      </a:pPr>
                      <a:r>
                        <a:rPr lang="en-US" sz="700" b="0" i="0" u="none" strike="noStrike" kern="1200" cap="none" normalizeH="0" baseline="0" dirty="0">
                          <a:ln>
                            <a:noFill/>
                          </a:ln>
                          <a:solidFill>
                            <a:schemeClr val="tx1"/>
                          </a:solidFill>
                          <a:effectLst/>
                          <a:latin typeface="+mn-lt"/>
                          <a:ea typeface="+mn-ea"/>
                          <a:cs typeface="+mn-cs"/>
                        </a:rPr>
                        <a:t>Risk ID 67482: There is a risk that the CV range will not be updated for hydrogen because a change is required to Gemini leading to the CV for hydrogen being rejected</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Monitor change request to be raised by SGN and align to implementation release for this change.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35008" cy="200055"/>
          </a:xfrm>
          <a:prstGeom prst="rect">
            <a:avLst/>
          </a:prstGeom>
          <a:noFill/>
        </p:spPr>
        <p:txBody>
          <a:bodyPr wrap="none" lIns="91440" tIns="45720" rIns="91440" bIns="45720" rtlCol="0" anchor="t">
            <a:spAutoFit/>
          </a:bodyPr>
          <a:lstStyle/>
          <a:p>
            <a:r>
              <a:rPr lang="en-GB" sz="700" dirty="0"/>
              <a:t>Slide updated on 4th April 2022</a:t>
            </a:r>
            <a:endParaRPr lang="en-GB" dirty="0"/>
          </a:p>
        </p:txBody>
      </p:sp>
    </p:spTree>
    <p:extLst>
      <p:ext uri="{BB962C8B-B14F-4D97-AF65-F5344CB8AC3E}">
        <p14:creationId xmlns:p14="http://schemas.microsoft.com/office/powerpoint/2010/main" val="99859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rmAutofit/>
          </a:bodyPr>
          <a:lstStyle/>
          <a:p>
            <a:r>
              <a:rPr lang="en-GB" sz="1800" dirty="0">
                <a:latin typeface="Arial"/>
                <a:cs typeface="Arial"/>
              </a:rPr>
              <a:t>November 22 Major Release Scope – For Approval</a:t>
            </a:r>
          </a:p>
        </p:txBody>
      </p:sp>
      <p:sp>
        <p:nvSpPr>
          <p:cNvPr id="5" name="Content Placeholder 4">
            <a:extLst>
              <a:ext uri="{FF2B5EF4-FFF2-40B4-BE49-F238E27FC236}">
                <a16:creationId xmlns:a16="http://schemas.microsoft.com/office/drawing/2014/main" id="{3DCE9B8E-A487-43B4-942C-1FE24524B842}"/>
              </a:ext>
            </a:extLst>
          </p:cNvPr>
          <p:cNvSpPr>
            <a:spLocks noGrp="1"/>
          </p:cNvSpPr>
          <p:nvPr>
            <p:ph idx="1"/>
          </p:nvPr>
        </p:nvSpPr>
        <p:spPr/>
        <p:txBody>
          <a:bodyPr/>
          <a:lstStyle/>
          <a:p>
            <a:r>
              <a:rPr lang="en-GB" dirty="0"/>
              <a:t>Place holder for late paper.  This will be updated no later than Thursday 7</a:t>
            </a:r>
            <a:r>
              <a:rPr lang="en-GB" baseline="30000" dirty="0"/>
              <a:t>th</a:t>
            </a:r>
            <a:r>
              <a:rPr lang="en-GB" dirty="0"/>
              <a:t> April</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35008" cy="200055"/>
          </a:xfrm>
          <a:prstGeom prst="rect">
            <a:avLst/>
          </a:prstGeom>
          <a:noFill/>
        </p:spPr>
        <p:txBody>
          <a:bodyPr wrap="none" lIns="91440" tIns="45720" rIns="91440" bIns="45720" rtlCol="0" anchor="t">
            <a:spAutoFit/>
          </a:bodyPr>
          <a:lstStyle/>
          <a:p>
            <a:r>
              <a:rPr lang="en-GB" sz="700" dirty="0"/>
              <a:t>Slide updated on 4th April 2022</a:t>
            </a:r>
            <a:endParaRPr lang="en-GB" dirty="0"/>
          </a:p>
        </p:txBody>
      </p:sp>
    </p:spTree>
    <p:extLst>
      <p:ext uri="{BB962C8B-B14F-4D97-AF65-F5344CB8AC3E}">
        <p14:creationId xmlns:p14="http://schemas.microsoft.com/office/powerpoint/2010/main" val="369429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2021 Major Release</a:t>
            </a:r>
            <a:endParaRPr lang="en-GB" dirty="0"/>
          </a:p>
        </p:txBody>
      </p:sp>
    </p:spTree>
    <p:extLst>
      <p:ext uri="{BB962C8B-B14F-4D97-AF65-F5344CB8AC3E}">
        <p14:creationId xmlns:p14="http://schemas.microsoft.com/office/powerpoint/2010/main" val="197672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62370" y="372136"/>
          <a:ext cx="8756232" cy="4605493"/>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5259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422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42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9587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575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dirty="0">
                          <a:latin typeface="+mn-lt"/>
                        </a:rPr>
                        <a:t>Deferred Changes:</a:t>
                      </a:r>
                    </a:p>
                    <a:p>
                      <a:pPr marL="171450" lvl="0" indent="-171450" algn="l">
                        <a:buFont typeface="Arial" panose="020B0604020202020204" pitchFamily="34" charset="0"/>
                        <a:buChar char="•"/>
                      </a:pPr>
                      <a:r>
                        <a:rPr lang="en-US" sz="700" dirty="0">
                          <a:latin typeface="+mn-lt"/>
                        </a:rPr>
                        <a:t>Post Implementation Support exit agreed for XRN’s 4941, 5007, 5072 &amp; 5180</a:t>
                      </a:r>
                    </a:p>
                    <a:p>
                      <a:pPr marL="171450" lvl="0" indent="-171450" algn="l">
                        <a:buFont typeface="Arial" panose="020B0604020202020204" pitchFamily="34" charset="0"/>
                        <a:buChar char="•"/>
                      </a:pPr>
                      <a:r>
                        <a:rPr lang="en-US" sz="700" dirty="0">
                          <a:latin typeface="+mn-lt"/>
                        </a:rPr>
                        <a:t>XRN4780C to remain in Post Implementation Support as per plan </a:t>
                      </a:r>
                    </a:p>
                    <a:p>
                      <a:pPr marL="171450" lvl="0" indent="-171450" algn="l">
                        <a:buFont typeface="Arial" panose="020B0604020202020204" pitchFamily="34" charset="0"/>
                        <a:buChar char="•"/>
                      </a:pPr>
                      <a:r>
                        <a:rPr lang="en-US" sz="700" dirty="0">
                          <a:latin typeface="+mn-lt"/>
                        </a:rPr>
                        <a:t>Data cleanse for XRN5007 complete, cleanses for XRN’s 54941 &amp; 5072 progressing to plan</a:t>
                      </a:r>
                    </a:p>
                    <a:p>
                      <a:pPr marL="0" indent="0" algn="l">
                        <a:buFont typeface="Arial" panose="020B0604020202020204" pitchFamily="34" charset="0"/>
                        <a:buNone/>
                      </a:pPr>
                      <a:r>
                        <a:rPr lang="en-US" sz="700" b="1" dirty="0">
                          <a:latin typeface="+mn-lt"/>
                        </a:rPr>
                        <a:t>XRN4992a:</a:t>
                      </a:r>
                    </a:p>
                    <a:p>
                      <a:pPr marL="171450" indent="-171450" algn="l">
                        <a:buFont typeface="Arial" panose="020B0604020202020204" pitchFamily="34" charset="0"/>
                        <a:buChar char="•"/>
                      </a:pPr>
                      <a:r>
                        <a:rPr lang="en-US" sz="700" dirty="0">
                          <a:latin typeface="+mn-lt"/>
                        </a:rPr>
                        <a:t>Test is in progress</a:t>
                      </a:r>
                    </a:p>
                    <a:p>
                      <a:pPr marL="171450" indent="-171450" algn="l">
                        <a:buFont typeface="Arial" panose="020B0604020202020204" pitchFamily="34" charset="0"/>
                        <a:buChar char="•"/>
                      </a:pPr>
                      <a:r>
                        <a:rPr lang="en-US" sz="700" dirty="0">
                          <a:latin typeface="+mn-lt"/>
                        </a:rPr>
                        <a:t>Overall plan in final stages of approval prior to baselining</a:t>
                      </a:r>
                    </a:p>
                    <a:p>
                      <a:pPr marL="0" lvl="0" indent="0" algn="l">
                        <a:buNone/>
                      </a:pPr>
                      <a:r>
                        <a:rPr lang="en-US" sz="700" b="1" dirty="0">
                          <a:latin typeface="+mn-lt"/>
                        </a:rPr>
                        <a:t>XRN5188b:</a:t>
                      </a:r>
                    </a:p>
                    <a:p>
                      <a:pPr marL="171450" indent="-171450" algn="l">
                        <a:buFont typeface="Arial" panose="020B0604020202020204" pitchFamily="34" charset="0"/>
                        <a:buChar char="•"/>
                      </a:pPr>
                      <a:r>
                        <a:rPr lang="en-US" sz="700" dirty="0">
                          <a:latin typeface="+mn-lt"/>
                        </a:rPr>
                        <a:t>Test is in progress</a:t>
                      </a:r>
                    </a:p>
                    <a:p>
                      <a:pPr marL="171450" indent="-171450" algn="l">
                        <a:buFont typeface="Arial" panose="020B0604020202020204" pitchFamily="34" charset="0"/>
                        <a:buChar char="•"/>
                      </a:pPr>
                      <a:r>
                        <a:rPr lang="en-US" sz="700" dirty="0">
                          <a:latin typeface="+mn-lt"/>
                        </a:rPr>
                        <a:t>MAP ID data requested from MAPs for interim data load </a:t>
                      </a:r>
                    </a:p>
                    <a:p>
                      <a:pPr marL="171450" indent="-171450" algn="l">
                        <a:buFont typeface="Arial" panose="020B0604020202020204" pitchFamily="34" charset="0"/>
                        <a:buChar char="•"/>
                      </a:pPr>
                      <a:r>
                        <a:rPr lang="en-US" sz="700" dirty="0">
                          <a:latin typeface="+mn-lt"/>
                        </a:rPr>
                        <a:t>Overall plan in final stages of approval prior to baselining</a:t>
                      </a:r>
                    </a:p>
                    <a:p>
                      <a:pPr marL="0" lv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April ChMC</a:t>
                      </a:r>
                      <a:r>
                        <a:rPr lang="en-GB" sz="700" b="0" i="0" u="none" strike="noStrike" kern="1200" cap="none" normalizeH="0" baseline="0" dirty="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None/>
                      </a:pPr>
                      <a:r>
                        <a:rPr lang="en-US" sz="800" dirty="0"/>
                        <a:t>XRN5289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00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dirty="0">
                          <a:latin typeface="+mn-lt"/>
                        </a:rPr>
                        <a:t>None</a:t>
                      </a:r>
                      <a:endParaRPr lang="en-GB" sz="700" b="1" i="0" u="none" strike="noStrike" kern="1200" cap="none" normalizeH="0" baseline="0" dirty="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14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11473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In Scope - XRN4941 - </a:t>
                      </a:r>
                      <a:r>
                        <a:rPr lang="en-US" sz="600" b="0" i="0" u="none" strike="noStrike" kern="1200" dirty="0">
                          <a:solidFill>
                            <a:schemeClr val="tx1"/>
                          </a:solidFill>
                          <a:effectLst/>
                          <a:latin typeface="+mn-lt"/>
                          <a:ea typeface="+mn-ea"/>
                          <a:cs typeface="+mn-cs"/>
                        </a:rPr>
                        <a:t>MOD0692 - Auto updates to meter read frequency</a:t>
                      </a:r>
                    </a:p>
                    <a:p>
                      <a:pPr rtl="0" fontAlgn="base"/>
                      <a:r>
                        <a:rPr lang="en-US" sz="600" b="1" i="0" u="none" strike="noStrike" kern="1200" dirty="0">
                          <a:solidFill>
                            <a:schemeClr val="tx1"/>
                          </a:solidFill>
                          <a:effectLst/>
                          <a:latin typeface="+mn-lt"/>
                          <a:ea typeface="+mn-ea"/>
                          <a:cs typeface="+mn-cs"/>
                        </a:rPr>
                        <a:t>In scope - XRN5007 - </a:t>
                      </a:r>
                      <a:r>
                        <a:rPr lang="en-US" sz="600" b="0" i="0" u="none" strike="noStrike" kern="1200" dirty="0">
                          <a:solidFill>
                            <a:schemeClr val="tx1"/>
                          </a:solidFill>
                          <a:effectLst/>
                          <a:latin typeface="+mn-lt"/>
                          <a:ea typeface="+mn-ea"/>
                          <a:cs typeface="+mn-cs"/>
                        </a:rPr>
                        <a:t>Enhancement to reconciliation process where prevailing volume is zero</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XRN5072 - </a:t>
                      </a:r>
                      <a:r>
                        <a:rPr lang="en-US" sz="600" b="0" i="0" u="none" strike="noStrike" kern="1200" dirty="0">
                          <a:solidFill>
                            <a:schemeClr val="tx1"/>
                          </a:solidFill>
                          <a:effectLst/>
                          <a:latin typeface="+mn-lt"/>
                          <a:ea typeface="+mn-ea"/>
                          <a:cs typeface="+mn-cs"/>
                        </a:rPr>
                        <a:t>Application and derivation of TTZ indicator and calculation of volume and energy – all classes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XRN5142 - </a:t>
                      </a:r>
                      <a:r>
                        <a:rPr lang="en-US" sz="600" b="0" i="0" u="none" strike="noStrike" kern="1200" dirty="0">
                          <a:solidFill>
                            <a:schemeClr val="tx1"/>
                          </a:solidFill>
                          <a:effectLst/>
                          <a:latin typeface="+mn-lt"/>
                          <a:ea typeface="+mn-ea"/>
                          <a:cs typeface="+mn-cs"/>
                        </a:rPr>
                        <a:t>New allowable values for DCC Service Flag in DXI File from DCC</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XRN5180 - </a:t>
                      </a:r>
                      <a:r>
                        <a:rPr lang="en-US" sz="600" b="0" i="0" u="none" strike="noStrike" kern="1200" dirty="0">
                          <a:solidFill>
                            <a:schemeClr val="tx1"/>
                          </a:solidFill>
                          <a:effectLst/>
                          <a:latin typeface="+mn-lt"/>
                          <a:ea typeface="+mn-ea"/>
                          <a:cs typeface="+mn-cs"/>
                        </a:rPr>
                        <a:t>Inner tolerance validation for replacement reads and read insertions</a:t>
                      </a:r>
                      <a:r>
                        <a:rPr lang="en-US" sz="600" b="0" i="0" kern="1200" dirty="0">
                          <a:solidFill>
                            <a:schemeClr val="tx1"/>
                          </a:solidFill>
                          <a:effectLst/>
                          <a:latin typeface="+mn-lt"/>
                          <a:ea typeface="+mn-ea"/>
                          <a:cs typeface="+mn-cs"/>
                        </a:rPr>
                        <a:t>​</a:t>
                      </a:r>
                    </a:p>
                    <a:p>
                      <a:pPr rtl="0" fontAlgn="base"/>
                      <a:r>
                        <a:rPr lang="en-US" sz="600" b="1" i="0" kern="1200" dirty="0">
                          <a:solidFill>
                            <a:schemeClr val="tx1"/>
                          </a:solidFill>
                          <a:effectLst/>
                          <a:latin typeface="+mn-lt"/>
                          <a:ea typeface="+mn-ea"/>
                          <a:cs typeface="+mn-cs"/>
                        </a:rPr>
                        <a:t>In Scope - XRN4780C </a:t>
                      </a:r>
                      <a:r>
                        <a:rPr lang="en-US" sz="600" b="0" i="0" kern="1200" dirty="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dirty="0">
                          <a:solidFill>
                            <a:schemeClr val="tx1"/>
                          </a:solidFill>
                          <a:effectLst/>
                          <a:latin typeface="+mn-lt"/>
                          <a:ea typeface="+mn-ea"/>
                          <a:cs typeface="+mn-cs"/>
                        </a:rPr>
                        <a:t>In Scope - XRN4992a</a:t>
                      </a:r>
                      <a:r>
                        <a:rPr lang="en-US" sz="600" b="0" i="0" kern="1200" dirty="0">
                          <a:solidFill>
                            <a:schemeClr val="tx1"/>
                          </a:solidFill>
                          <a:effectLst/>
                          <a:latin typeface="+mn-lt"/>
                          <a:ea typeface="+mn-ea"/>
                          <a:cs typeface="+mn-cs"/>
                        </a:rPr>
                        <a:t> - Modification 0687 Clarification of Supplier of Last Resort (SoLR) Cost Recovery Process</a:t>
                      </a:r>
                    </a:p>
                    <a:p>
                      <a:pPr lvl="0">
                        <a:buNone/>
                      </a:pPr>
                      <a:r>
                        <a:rPr lang="en-US" sz="600" b="1" i="0" kern="1200" dirty="0">
                          <a:solidFill>
                            <a:schemeClr val="tx1"/>
                          </a:solidFill>
                          <a:effectLst/>
                          <a:latin typeface="+mn-lt"/>
                          <a:ea typeface="+mn-ea"/>
                          <a:cs typeface="+mn-cs"/>
                        </a:rPr>
                        <a:t>In Scope - XRN5188b  </a:t>
                      </a:r>
                      <a:r>
                        <a:rPr lang="en-US" sz="600" b="0" i="0" kern="1200" dirty="0">
                          <a:solidFill>
                            <a:schemeClr val="tx1"/>
                          </a:solidFill>
                          <a:effectLst/>
                          <a:latin typeface="+mn-lt"/>
                          <a:ea typeface="+mn-ea"/>
                          <a:cs typeface="+mn-cs"/>
                        </a:rPr>
                        <a:t>- </a:t>
                      </a:r>
                      <a:r>
                        <a:rPr lang="en-GB" sz="600" kern="1200" dirty="0">
                          <a:solidFill>
                            <a:schemeClr val="tx1"/>
                          </a:solidFill>
                          <a:effectLst/>
                          <a:latin typeface="+mn-lt"/>
                          <a:ea typeface="+mn-ea"/>
                          <a:cs typeface="+mn-cs"/>
                        </a:rPr>
                        <a:t>Interim Data Loads of MAP Id into UK Link</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Descoped - XRN5091 - </a:t>
                      </a:r>
                      <a:r>
                        <a:rPr lang="en-US" sz="600" b="0" i="0" u="none" strike="noStrike" kern="1200" dirty="0">
                          <a:solidFill>
                            <a:schemeClr val="tx1"/>
                          </a:solidFill>
                          <a:effectLst/>
                          <a:latin typeface="+mn-lt"/>
                          <a:ea typeface="+mn-ea"/>
                          <a:cs typeface="+mn-cs"/>
                        </a:rPr>
                        <a:t>Deferral of creation of Class change reads at transfer of ownership</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XRN5186 </a:t>
                      </a:r>
                      <a:r>
                        <a:rPr lang="en-US" sz="600" b="0" i="0" u="none" strike="noStrike" kern="1200" dirty="0">
                          <a:solidFill>
                            <a:schemeClr val="tx1"/>
                          </a:solidFill>
                          <a:effectLst/>
                          <a:latin typeface="+mn-lt"/>
                          <a:ea typeface="+mn-ea"/>
                          <a:cs typeface="+mn-cs"/>
                        </a:rPr>
                        <a:t>MOD0701 – Aligning capacity booking under the UNC and arrangements set out in relevant </a:t>
                      </a:r>
                      <a:r>
                        <a:rPr lang="en-US" sz="600" b="0" i="0" u="none" strike="noStrike" kern="1200" dirty="0" err="1">
                          <a:solidFill>
                            <a:schemeClr val="tx1"/>
                          </a:solidFill>
                          <a:effectLst/>
                          <a:latin typeface="+mn-lt"/>
                          <a:ea typeface="+mn-ea"/>
                          <a:cs typeface="+mn-cs"/>
                        </a:rPr>
                        <a:t>NExAs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XRN5187 </a:t>
                      </a:r>
                      <a:r>
                        <a:rPr lang="en-US" sz="600" b="0" i="0" u="none" strike="noStrike" kern="1200" dirty="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dirty="0" err="1">
                          <a:solidFill>
                            <a:schemeClr val="tx1"/>
                          </a:solidFill>
                          <a:effectLst/>
                          <a:latin typeface="+mn-lt"/>
                          <a:ea typeface="+mn-ea"/>
                          <a:cs typeface="+mn-cs"/>
                        </a:rPr>
                        <a:t>NExAs</a:t>
                      </a:r>
                      <a:endParaRPr lang="en-GB"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06154" cy="200055"/>
          </a:xfrm>
          <a:prstGeom prst="rect">
            <a:avLst/>
          </a:prstGeom>
          <a:noFill/>
        </p:spPr>
        <p:txBody>
          <a:bodyPr wrap="none" lIns="91440" tIns="45720" rIns="91440" bIns="45720" rtlCol="0" anchor="t">
            <a:spAutoFit/>
          </a:bodyPr>
          <a:lstStyle/>
          <a:p>
            <a:r>
              <a:rPr lang="en-GB" sz="700" dirty="0"/>
              <a:t>Slide updated on 1</a:t>
            </a:r>
            <a:r>
              <a:rPr lang="en-GB" sz="700" baseline="30000" dirty="0"/>
              <a:t>st</a:t>
            </a:r>
            <a:r>
              <a:rPr lang="en-GB" sz="700" dirty="0"/>
              <a:t> April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148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24" name="Picture 23">
            <a:extLst>
              <a:ext uri="{FF2B5EF4-FFF2-40B4-BE49-F238E27FC236}">
                <a16:creationId xmlns:a16="http://schemas.microsoft.com/office/drawing/2014/main" id="{2DEB0C6A-733E-4231-B447-57898EDF019B}"/>
              </a:ext>
            </a:extLst>
          </p:cNvPr>
          <p:cNvPicPr>
            <a:picLocks noChangeAspect="1"/>
          </p:cNvPicPr>
          <p:nvPr/>
        </p:nvPicPr>
        <p:blipFill>
          <a:blip r:embed="rId3"/>
          <a:stretch>
            <a:fillRect/>
          </a:stretch>
        </p:blipFill>
        <p:spPr>
          <a:xfrm>
            <a:off x="5121784" y="1328523"/>
            <a:ext cx="2745435" cy="813205"/>
          </a:xfrm>
          <a:prstGeom prst="rect">
            <a:avLst/>
          </a:prstGeom>
        </p:spPr>
      </p:pic>
      <p:pic>
        <p:nvPicPr>
          <p:cNvPr id="22" name="Picture 21">
            <a:extLst>
              <a:ext uri="{FF2B5EF4-FFF2-40B4-BE49-F238E27FC236}">
                <a16:creationId xmlns:a16="http://schemas.microsoft.com/office/drawing/2014/main" id="{0D912342-F12B-496D-80B0-9022898C146E}"/>
              </a:ext>
            </a:extLst>
          </p:cNvPr>
          <p:cNvPicPr>
            <a:picLocks noChangeAspect="1"/>
          </p:cNvPicPr>
          <p:nvPr/>
        </p:nvPicPr>
        <p:blipFill>
          <a:blip r:embed="rId4"/>
          <a:stretch>
            <a:fillRect/>
          </a:stretch>
        </p:blipFill>
        <p:spPr>
          <a:xfrm>
            <a:off x="4431969" y="2327876"/>
            <a:ext cx="4354675" cy="813205"/>
          </a:xfrm>
          <a:prstGeom prst="rect">
            <a:avLst/>
          </a:prstGeom>
        </p:spPr>
      </p:pic>
      <p:sp>
        <p:nvSpPr>
          <p:cNvPr id="23" name="TextBox 22">
            <a:extLst>
              <a:ext uri="{FF2B5EF4-FFF2-40B4-BE49-F238E27FC236}">
                <a16:creationId xmlns:a16="http://schemas.microsoft.com/office/drawing/2014/main" id="{1CD1174A-C30C-49C3-A514-056C27E5A3DB}"/>
              </a:ext>
            </a:extLst>
          </p:cNvPr>
          <p:cNvSpPr txBox="1"/>
          <p:nvPr/>
        </p:nvSpPr>
        <p:spPr>
          <a:xfrm>
            <a:off x="4364710" y="2249545"/>
            <a:ext cx="749382" cy="215444"/>
          </a:xfrm>
          <a:prstGeom prst="rect">
            <a:avLst/>
          </a:prstGeom>
          <a:noFill/>
        </p:spPr>
        <p:txBody>
          <a:bodyPr wrap="square" rtlCol="0">
            <a:spAutoFit/>
          </a:bodyPr>
          <a:lstStyle/>
          <a:p>
            <a:r>
              <a:rPr lang="en-GB" sz="800" dirty="0"/>
              <a:t>XRN4992a</a:t>
            </a:r>
          </a:p>
        </p:txBody>
      </p:sp>
      <p:sp>
        <p:nvSpPr>
          <p:cNvPr id="25" name="TextBox 24">
            <a:extLst>
              <a:ext uri="{FF2B5EF4-FFF2-40B4-BE49-F238E27FC236}">
                <a16:creationId xmlns:a16="http://schemas.microsoft.com/office/drawing/2014/main" id="{9F600A31-846C-4936-B173-CABFE0516BDB}"/>
              </a:ext>
            </a:extLst>
          </p:cNvPr>
          <p:cNvSpPr txBox="1"/>
          <p:nvPr/>
        </p:nvSpPr>
        <p:spPr>
          <a:xfrm>
            <a:off x="6805568" y="2249111"/>
            <a:ext cx="749382" cy="215444"/>
          </a:xfrm>
          <a:prstGeom prst="rect">
            <a:avLst/>
          </a:prstGeom>
          <a:noFill/>
        </p:spPr>
        <p:txBody>
          <a:bodyPr wrap="square" rtlCol="0">
            <a:spAutoFit/>
          </a:bodyPr>
          <a:lstStyle/>
          <a:p>
            <a:r>
              <a:rPr lang="en-GB" sz="800" dirty="0"/>
              <a:t>XRN5188b</a:t>
            </a:r>
          </a:p>
        </p:txBody>
      </p:sp>
    </p:spTree>
    <p:extLst>
      <p:ext uri="{BB962C8B-B14F-4D97-AF65-F5344CB8AC3E}">
        <p14:creationId xmlns:p14="http://schemas.microsoft.com/office/powerpoint/2010/main" val="41619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XRN5231 Flow Weighted Average CV</a:t>
            </a:r>
            <a:endParaRPr lang="en-GB" dirty="0"/>
          </a:p>
        </p:txBody>
      </p:sp>
    </p:spTree>
    <p:extLst>
      <p:ext uri="{BB962C8B-B14F-4D97-AF65-F5344CB8AC3E}">
        <p14:creationId xmlns:p14="http://schemas.microsoft.com/office/powerpoint/2010/main" val="172674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72956"/>
            <a:ext cx="8229600" cy="338554"/>
          </a:xfrm>
        </p:spPr>
        <p:txBody>
          <a:bodyPr>
            <a:normAutofit/>
          </a:bodyPr>
          <a:lstStyle/>
          <a:p>
            <a:r>
              <a:rPr lang="en-GB" sz="1000" dirty="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extLst/>
          </p:nvPr>
        </p:nvGraphicFramePr>
        <p:xfrm>
          <a:off x="71500" y="335905"/>
          <a:ext cx="9001000" cy="4688854"/>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April 2022 </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dirty="0">
                          <a:ln>
                            <a:noFill/>
                          </a:ln>
                          <a:solidFill>
                            <a:schemeClr val="tx1"/>
                          </a:solidFill>
                          <a:effectLst/>
                          <a:latin typeface="+mn-lt"/>
                          <a:ea typeface="+mn-ea"/>
                          <a:cs typeface="+mn-cs"/>
                        </a:rPr>
                        <a:t>Overall RAG status is tracking at </a:t>
                      </a:r>
                      <a:r>
                        <a:rPr lang="en-GB" sz="650" b="1" i="0" u="none" strike="noStrike" kern="1200" cap="none" normalizeH="0" baseline="0" dirty="0">
                          <a:ln>
                            <a:noFill/>
                          </a:ln>
                          <a:solidFill>
                            <a:srgbClr val="7030A0"/>
                          </a:solidFill>
                          <a:effectLst/>
                          <a:latin typeface="+mn-lt"/>
                          <a:ea typeface="+mn-ea"/>
                          <a:cs typeface="+mn-cs"/>
                        </a:rPr>
                        <a:t>purple.</a:t>
                      </a:r>
                      <a:r>
                        <a:rPr lang="en-GB" sz="650" b="0" i="0" u="none" strike="noStrike" kern="1200" cap="none" normalizeH="0" baseline="0" dirty="0">
                          <a:ln>
                            <a:noFill/>
                          </a:ln>
                          <a:solidFill>
                            <a:schemeClr val="tx1"/>
                          </a:solidFill>
                          <a:effectLst/>
                          <a:latin typeface="+mn-lt"/>
                          <a:ea typeface="+mn-ea"/>
                          <a:cs typeface="+mn-cs"/>
                        </a:rPr>
                        <a:t> Project is in re-plan due to the issue that 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April 22 implementation date was not met. The project has continued with its planned activities alongside the replan for the FWACV service &amp; Gemini consequential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Several clarifications are still being discussed in conjunction with Xoserve &amp; Customers alongside the Change Pack. Change Pack consultation closed on 28/03; review of reps completed, and this will be submitted for approval at the April ChMC to rebaseline the scope, plan and BER of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UAT continues to make progress with the assurance of test cases not impacted by scope change. Blocked test cases will be completed as part of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Dual Run Phase 2 commenced but lack of full DN connectivity to provide daily files is now causing an issue for having the files/data to validate to the existing NG service. Only NG &amp; NGN are fully connected with NGN providing the required daily files. Issue raised at the Focus Group on 29/03. This is now an issue as the phase 2 plan is not giving the confidence planned.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Re-plan in progress to include full impact assessment. Revised supplier costs received and in review. MTB cost assessment of the additional requirements to support manual processes are drafted and are being assessed to confirm MTB uplift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Gemini consequential changes assessment defined and is part of the re-plan and revised 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Business Readiness and Service Transition work continues as per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50" b="0" i="0" u="none" strike="noStrike" kern="1200" cap="none" normalizeH="0" baseline="0" dirty="0">
                          <a:ln>
                            <a:noFill/>
                          </a:ln>
                          <a:solidFill>
                            <a:schemeClr val="tx1"/>
                          </a:solidFill>
                          <a:effectLst/>
                          <a:latin typeface="+mn-lt"/>
                          <a:ea typeface="+mn-ea"/>
                          <a:cs typeface="+mn-cs"/>
                        </a:rPr>
                        <a:t>Risk of FWACV Imp to CSSC assessment completed and confirmed that no risk to CSSC Transition &amp; Cutover plans if implemented in June 2022</a:t>
                      </a:r>
                      <a:endParaRPr lang="en-US" sz="65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Finalise full re-plan from the changes to scope and requirements to define the revised plan and BER</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Change pack consultation reps to be approved at the April ChMC</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Continue Cutover &amp; Transition scenarios with NG and DNs to define scope, plan and acceptance criteria</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Outstanding DNs to complete End To End connectivity to provide daily files to remove issue with DR/MT plan</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Continue with UAT assurance, DR/MT and Business Change planned activities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Revised BER from re-plan to be approved at an extraordinary ChMC (to be </a:t>
                      </a:r>
                      <a:r>
                        <a:rPr lang="en-GB" sz="650" b="0" i="0" u="none" strike="noStrike" kern="1200" cap="none" normalizeH="0" baseline="0">
                          <a:ln>
                            <a:noFill/>
                          </a:ln>
                          <a:solidFill>
                            <a:schemeClr val="tx1"/>
                          </a:solidFill>
                          <a:effectLst/>
                          <a:latin typeface="+mn-lt"/>
                          <a:ea typeface="+mn-ea"/>
                          <a:cs typeface="+mn-cs"/>
                        </a:rPr>
                        <a:t>agreed)</a:t>
                      </a:r>
                      <a:endParaRPr lang="en-GB" sz="65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r>
                        <a:rPr lang="en-GB" sz="800" b="1">
                          <a:solidFill>
                            <a:srgbClr val="FF0000"/>
                          </a:solidFill>
                        </a:rPr>
                        <a:t>Replan in progress to finalise the revised dates of the project.  The project continues to progress key phases/activities (eg UAT assurance, DR/MT, Business Change (inc External Training) and Cutover &amp; Transition planning)</a:t>
                      </a:r>
                      <a:endParaRPr lang="en-GB" sz="1000" b="1">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3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latin typeface="+mj-lt"/>
                          <a:ea typeface="+mn-ea"/>
                          <a:cs typeface="Poppins"/>
                        </a:rPr>
                        <a:t>There is an issue that NG and DNs do not understand the consequential changes with the removal of the FWACV service from NG and the impact to existing business processes – </a:t>
                      </a:r>
                      <a:r>
                        <a:rPr lang="en-US" sz="650" b="1" i="0" kern="1200">
                          <a:solidFill>
                            <a:schemeClr val="tx1"/>
                          </a:solidFill>
                          <a:effectLst/>
                          <a:highlight>
                            <a:srgbClr val="FFFFFF"/>
                          </a:highlight>
                          <a:latin typeface="+mn-lt"/>
                          <a:ea typeface="+mn-ea"/>
                          <a:cs typeface="Poppins"/>
                        </a:rPr>
                        <a:t>Update – </a:t>
                      </a:r>
                      <a:r>
                        <a:rPr lang="en-US" sz="650" b="0" i="0" kern="1200">
                          <a:solidFill>
                            <a:schemeClr val="tx1"/>
                          </a:solidFill>
                          <a:effectLst/>
                          <a:highlight>
                            <a:srgbClr val="FFFFFF"/>
                          </a:highlight>
                          <a:latin typeface="+mn-lt"/>
                          <a:ea typeface="+mn-ea"/>
                          <a:cs typeface="Poppins"/>
                        </a:rPr>
                        <a:t>Action for NG &amp; DNs to review the consequences of the FWACV service moving from NG to Xoserve.  This is key to understand any impacts to business/system processes as part of individual </a:t>
                      </a:r>
                      <a:r>
                        <a:rPr lang="en-US" sz="650" b="0" i="0" kern="1200" err="1">
                          <a:solidFill>
                            <a:schemeClr val="tx1"/>
                          </a:solidFill>
                          <a:effectLst/>
                          <a:highlight>
                            <a:srgbClr val="FFFFFF"/>
                          </a:highlight>
                          <a:latin typeface="+mn-lt"/>
                          <a:ea typeface="+mn-ea"/>
                          <a:cs typeface="Poppins"/>
                        </a:rPr>
                        <a:t>organisation</a:t>
                      </a:r>
                      <a:r>
                        <a:rPr lang="en-US" sz="650" b="0" i="0" kern="1200">
                          <a:solidFill>
                            <a:schemeClr val="tx1"/>
                          </a:solidFill>
                          <a:effectLst/>
                          <a:highlight>
                            <a:srgbClr val="FFFFFF"/>
                          </a:highlight>
                          <a:latin typeface="+mn-lt"/>
                          <a:ea typeface="+mn-ea"/>
                          <a:cs typeface="Poppins"/>
                        </a:rPr>
                        <a:t> Business Readiness plans</a:t>
                      </a:r>
                      <a:endParaRPr lang="en-US" sz="650" b="0" i="0">
                        <a:solidFill>
                          <a:schemeClr val="tx1"/>
                        </a:solidFill>
                        <a:effectLst/>
                        <a:latin typeface="+mj-lt"/>
                        <a:ea typeface="+mn-ea"/>
                        <a:cs typeface="Poppin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highlight>
                            <a:srgbClr val="FFFFFF"/>
                          </a:highlight>
                          <a:latin typeface="+mj-lt"/>
                          <a:ea typeface="+mn-ea"/>
                          <a:cs typeface="Poppins"/>
                        </a:rPr>
                        <a:t>There is a risk that changes to the approved scope and requirements and subsequent </a:t>
                      </a:r>
                      <a:r>
                        <a:rPr lang="en-US" sz="650" b="0" i="0" err="1">
                          <a:solidFill>
                            <a:schemeClr val="tx1"/>
                          </a:solidFill>
                          <a:effectLst/>
                          <a:highlight>
                            <a:srgbClr val="FFFFFF"/>
                          </a:highlight>
                          <a:latin typeface="+mj-lt"/>
                          <a:ea typeface="+mn-ea"/>
                          <a:cs typeface="Poppins"/>
                        </a:rPr>
                        <a:t>replan</a:t>
                      </a:r>
                      <a:r>
                        <a:rPr lang="en-US" sz="650" b="0" i="0">
                          <a:solidFill>
                            <a:schemeClr val="tx1"/>
                          </a:solidFill>
                          <a:effectLst/>
                          <a:highlight>
                            <a:srgbClr val="FFFFFF"/>
                          </a:highlight>
                          <a:latin typeface="+mj-lt"/>
                          <a:ea typeface="+mn-ea"/>
                          <a:cs typeface="Poppins"/>
                        </a:rPr>
                        <a:t> may put at risk a Mid June 2022 Go Live of the new Xoserve service – </a:t>
                      </a:r>
                      <a:r>
                        <a:rPr lang="en-US" sz="650" b="1" i="0">
                          <a:solidFill>
                            <a:schemeClr val="tx1"/>
                          </a:solidFill>
                          <a:effectLst/>
                          <a:highlight>
                            <a:srgbClr val="FFFFFF"/>
                          </a:highlight>
                          <a:latin typeface="+mj-lt"/>
                          <a:ea typeface="+mn-ea"/>
                          <a:cs typeface="Poppins"/>
                        </a:rPr>
                        <a:t>Update</a:t>
                      </a:r>
                      <a:r>
                        <a:rPr lang="en-US" sz="650" b="0" i="0">
                          <a:solidFill>
                            <a:schemeClr val="tx1"/>
                          </a:solidFill>
                          <a:effectLst/>
                          <a:highlight>
                            <a:srgbClr val="FFFFFF"/>
                          </a:highlight>
                          <a:latin typeface="+mj-lt"/>
                          <a:ea typeface="+mn-ea"/>
                          <a:cs typeface="Poppins"/>
                        </a:rPr>
                        <a:t> – </a:t>
                      </a:r>
                      <a:r>
                        <a:rPr lang="en-US" sz="650" b="0" i="0" err="1">
                          <a:solidFill>
                            <a:schemeClr val="tx1"/>
                          </a:solidFill>
                          <a:effectLst/>
                          <a:highlight>
                            <a:srgbClr val="FFFFFF"/>
                          </a:highlight>
                          <a:latin typeface="+mj-lt"/>
                          <a:ea typeface="+mn-ea"/>
                          <a:cs typeface="Poppins"/>
                        </a:rPr>
                        <a:t>Replan</a:t>
                      </a:r>
                      <a:r>
                        <a:rPr lang="en-US" sz="650" b="0" i="0">
                          <a:solidFill>
                            <a:schemeClr val="tx1"/>
                          </a:solidFill>
                          <a:effectLst/>
                          <a:highlight>
                            <a:srgbClr val="FFFFFF"/>
                          </a:highlight>
                          <a:latin typeface="+mj-lt"/>
                          <a:ea typeface="+mn-ea"/>
                          <a:cs typeface="Poppins"/>
                        </a:rPr>
                        <a:t> in progress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highlight>
                            <a:srgbClr val="FFFFFF"/>
                          </a:highlight>
                          <a:latin typeface="+mj-lt"/>
                          <a:ea typeface="+mn-ea"/>
                          <a:cs typeface="Poppins" panose="020B0604020202020204" charset="0"/>
                        </a:rPr>
                        <a:t>There is an issue with Dual Run/Market Trials phase that only 1 DN is fully connected to provide daily files, this is now causing an issue with transactional date being out of synch due to only 1 DNs providing daily files to compare to NGs service running in production – </a:t>
                      </a:r>
                      <a:r>
                        <a:rPr lang="en-US" sz="650" b="1" i="0">
                          <a:solidFill>
                            <a:schemeClr val="tx1"/>
                          </a:solidFill>
                          <a:effectLst/>
                          <a:highlight>
                            <a:srgbClr val="FFFFFF"/>
                          </a:highlight>
                          <a:latin typeface="+mj-lt"/>
                          <a:ea typeface="+mn-ea"/>
                          <a:cs typeface="Poppins" panose="020B0604020202020204" charset="0"/>
                        </a:rPr>
                        <a:t>Update</a:t>
                      </a:r>
                      <a:r>
                        <a:rPr lang="en-US" sz="650" b="0" i="0">
                          <a:solidFill>
                            <a:schemeClr val="tx1"/>
                          </a:solidFill>
                          <a:effectLst/>
                          <a:highlight>
                            <a:srgbClr val="FFFFFF"/>
                          </a:highlight>
                          <a:latin typeface="+mj-lt"/>
                          <a:ea typeface="+mn-ea"/>
                          <a:cs typeface="Poppins" panose="020B0604020202020204" charset="0"/>
                        </a:rPr>
                        <a:t> – Continued engagement to work through connectivity is being progressed with impacted DNs and NG to provide support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baseline="0">
                          <a:solidFill>
                            <a:schemeClr val="tx1"/>
                          </a:solidFill>
                          <a:effectLst/>
                          <a:highlight>
                            <a:srgbClr val="FFFFFF"/>
                          </a:highlight>
                          <a:latin typeface="+mj-lt"/>
                          <a:ea typeface="+mn-ea"/>
                          <a:cs typeface="Poppins" panose="020B0604020202020204" charset="0"/>
                        </a:rPr>
                        <a:t>There is a risk that changes to the baselined scope and requirements will increase the costs of the new FWACV service in extending the project and manual process being identified – </a:t>
                      </a:r>
                      <a:r>
                        <a:rPr lang="en-US" sz="650" b="1" i="0" baseline="0">
                          <a:solidFill>
                            <a:schemeClr val="tx1"/>
                          </a:solidFill>
                          <a:effectLst/>
                          <a:highlight>
                            <a:srgbClr val="FFFFFF"/>
                          </a:highlight>
                          <a:latin typeface="+mj-lt"/>
                          <a:ea typeface="+mn-ea"/>
                          <a:cs typeface="Poppins" panose="020B0604020202020204" charset="0"/>
                        </a:rPr>
                        <a:t>Update</a:t>
                      </a:r>
                      <a:r>
                        <a:rPr lang="en-US" sz="650" b="0" i="0" baseline="0">
                          <a:solidFill>
                            <a:schemeClr val="tx1"/>
                          </a:solidFill>
                          <a:effectLst/>
                          <a:highlight>
                            <a:srgbClr val="FFFFFF"/>
                          </a:highlight>
                          <a:latin typeface="+mj-lt"/>
                          <a:ea typeface="+mn-ea"/>
                          <a:cs typeface="Poppins" panose="020B0604020202020204" charset="0"/>
                        </a:rPr>
                        <a:t> – The impact assessment to define the re-plan and revised business case is in progress to conclude the revised BER for review &amp; approval with customers</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 costs tracking to approved BER costs</a:t>
                      </a:r>
                      <a:r>
                        <a:rPr lang="en-US" sz="650" b="0" i="0" u="none" strike="noStrike" kern="1200" cap="none" normalizeH="0" baseline="0">
                          <a:ln>
                            <a:noFill/>
                          </a:ln>
                          <a:solidFill>
                            <a:schemeClr val="tx1"/>
                          </a:solidFill>
                          <a:effectLst/>
                          <a:latin typeface="Arial"/>
                          <a:ea typeface="Verdana"/>
                          <a:cs typeface="Arial"/>
                        </a:rPr>
                        <a:t> at present. Revised plan options will lead to updated costs which will be agreed in a revised BER for review &amp; approval</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b="1" kern="1200" dirty="0">
                          <a:solidFill>
                            <a:schemeClr val="tx1"/>
                          </a:solidFill>
                          <a:effectLst/>
                          <a:latin typeface="+mn-lt"/>
                          <a:ea typeface="+mn-ea"/>
                          <a:cs typeface="+mn-cs"/>
                        </a:rPr>
                        <a:t> </a:t>
                      </a:r>
                      <a:r>
                        <a:rPr lang="en-GB" sz="650" b="0" kern="1200" dirty="0">
                          <a:solidFill>
                            <a:schemeClr val="tx1"/>
                          </a:solidFill>
                          <a:effectLst/>
                          <a:latin typeface="+mn-lt"/>
                          <a:ea typeface="+mn-ea"/>
                          <a:cs typeface="+mn-cs"/>
                        </a:rPr>
                        <a:t>– Change to scope and requirements in impact assessment</a:t>
                      </a:r>
                    </a:p>
                    <a:p>
                      <a:pPr lvl="0"/>
                      <a:r>
                        <a:rPr lang="en-GB" sz="650" b="1" kern="1200" dirty="0">
                          <a:solidFill>
                            <a:schemeClr val="tx1"/>
                          </a:solidFill>
                          <a:effectLst/>
                          <a:latin typeface="+mn-lt"/>
                          <a:ea typeface="+mn-ea"/>
                          <a:cs typeface="+mn-cs"/>
                        </a:rPr>
                        <a:t>Gemini consequential change parts A &amp; B -  </a:t>
                      </a:r>
                      <a:r>
                        <a:rPr lang="en-GB" sz="650" b="0" kern="1200" dirty="0">
                          <a:solidFill>
                            <a:schemeClr val="tx1"/>
                          </a:solidFill>
                          <a:effectLst/>
                          <a:latin typeface="+mn-lt"/>
                          <a:ea typeface="+mn-ea"/>
                          <a:cs typeface="+mn-cs"/>
                        </a:rPr>
                        <a:t>A - PRCMS validation/processing &amp; Part B - LDZ Stock Change and Embedded LDZ Unique Sites</a:t>
                      </a:r>
                      <a:endParaRPr lang="en-GB" sz="650" b="0"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8" name="Picture 7">
            <a:extLst>
              <a:ext uri="{FF2B5EF4-FFF2-40B4-BE49-F238E27FC236}">
                <a16:creationId xmlns:a16="http://schemas.microsoft.com/office/drawing/2014/main" id="{1E318601-E8E3-454B-8B90-02BCD87262F3}"/>
              </a:ext>
            </a:extLst>
          </p:cNvPr>
          <p:cNvPicPr>
            <a:picLocks noChangeAspect="1"/>
          </p:cNvPicPr>
          <p:nvPr/>
        </p:nvPicPr>
        <p:blipFill>
          <a:blip r:embed="rId3"/>
          <a:stretch>
            <a:fillRect/>
          </a:stretch>
        </p:blipFill>
        <p:spPr>
          <a:xfrm>
            <a:off x="5098252" y="1275607"/>
            <a:ext cx="3794228" cy="1656184"/>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MAR 2022 – MAR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MARCH 2022</a:t>
            </a:r>
          </a:p>
        </p:txBody>
      </p:sp>
    </p:spTree>
    <p:extLst>
      <p:ext uri="{BB962C8B-B14F-4D97-AF65-F5344CB8AC3E}">
        <p14:creationId xmlns:p14="http://schemas.microsoft.com/office/powerpoint/2010/main" val="192479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24007" y="369500"/>
          <a:ext cx="9073010" cy="4795818"/>
        </p:xfrm>
        <a:graphic>
          <a:graphicData uri="http://schemas.openxmlformats.org/drawingml/2006/table">
            <a:tbl>
              <a:tblPr firstRow="1" bandRow="1">
                <a:tableStyleId>{5C22544A-7EE6-4342-B048-85BDC9FD1C3A}</a:tableStyleId>
              </a:tblPr>
              <a:tblGrid>
                <a:gridCol w="795785">
                  <a:extLst>
                    <a:ext uri="{9D8B030D-6E8A-4147-A177-3AD203B41FA5}">
                      <a16:colId xmlns:a16="http://schemas.microsoft.com/office/drawing/2014/main" val="542809358"/>
                    </a:ext>
                  </a:extLst>
                </a:gridCol>
                <a:gridCol w="636877">
                  <a:extLst>
                    <a:ext uri="{9D8B030D-6E8A-4147-A177-3AD203B41FA5}">
                      <a16:colId xmlns:a16="http://schemas.microsoft.com/office/drawing/2014/main" val="4028384899"/>
                    </a:ext>
                  </a:extLst>
                </a:gridCol>
                <a:gridCol w="477526">
                  <a:extLst>
                    <a:ext uri="{9D8B030D-6E8A-4147-A177-3AD203B41FA5}">
                      <a16:colId xmlns:a16="http://schemas.microsoft.com/office/drawing/2014/main" val="1892519651"/>
                    </a:ext>
                  </a:extLst>
                </a:gridCol>
                <a:gridCol w="693589">
                  <a:extLst>
                    <a:ext uri="{9D8B030D-6E8A-4147-A177-3AD203B41FA5}">
                      <a16:colId xmlns:a16="http://schemas.microsoft.com/office/drawing/2014/main" val="2539976336"/>
                    </a:ext>
                  </a:extLst>
                </a:gridCol>
                <a:gridCol w="738993">
                  <a:extLst>
                    <a:ext uri="{9D8B030D-6E8A-4147-A177-3AD203B41FA5}">
                      <a16:colId xmlns:a16="http://schemas.microsoft.com/office/drawing/2014/main" val="1723559071"/>
                    </a:ext>
                  </a:extLst>
                </a:gridCol>
                <a:gridCol w="668538">
                  <a:extLst>
                    <a:ext uri="{9D8B030D-6E8A-4147-A177-3AD203B41FA5}">
                      <a16:colId xmlns:a16="http://schemas.microsoft.com/office/drawing/2014/main" val="590344273"/>
                    </a:ext>
                  </a:extLst>
                </a:gridCol>
                <a:gridCol w="573032">
                  <a:extLst>
                    <a:ext uri="{9D8B030D-6E8A-4147-A177-3AD203B41FA5}">
                      <a16:colId xmlns:a16="http://schemas.microsoft.com/office/drawing/2014/main" val="4205172266"/>
                    </a:ext>
                  </a:extLst>
                </a:gridCol>
                <a:gridCol w="573032">
                  <a:extLst>
                    <a:ext uri="{9D8B030D-6E8A-4147-A177-3AD203B41FA5}">
                      <a16:colId xmlns:a16="http://schemas.microsoft.com/office/drawing/2014/main" val="3637608218"/>
                    </a:ext>
                  </a:extLst>
                </a:gridCol>
                <a:gridCol w="573032">
                  <a:extLst>
                    <a:ext uri="{9D8B030D-6E8A-4147-A177-3AD203B41FA5}">
                      <a16:colId xmlns:a16="http://schemas.microsoft.com/office/drawing/2014/main" val="778720455"/>
                    </a:ext>
                  </a:extLst>
                </a:gridCol>
                <a:gridCol w="573032">
                  <a:extLst>
                    <a:ext uri="{9D8B030D-6E8A-4147-A177-3AD203B41FA5}">
                      <a16:colId xmlns:a16="http://schemas.microsoft.com/office/drawing/2014/main" val="133251688"/>
                    </a:ext>
                  </a:extLst>
                </a:gridCol>
                <a:gridCol w="573032">
                  <a:extLst>
                    <a:ext uri="{9D8B030D-6E8A-4147-A177-3AD203B41FA5}">
                      <a16:colId xmlns:a16="http://schemas.microsoft.com/office/drawing/2014/main" val="101972404"/>
                    </a:ext>
                  </a:extLst>
                </a:gridCol>
                <a:gridCol w="477526">
                  <a:extLst>
                    <a:ext uri="{9D8B030D-6E8A-4147-A177-3AD203B41FA5}">
                      <a16:colId xmlns:a16="http://schemas.microsoft.com/office/drawing/2014/main" val="935912634"/>
                    </a:ext>
                  </a:extLst>
                </a:gridCol>
                <a:gridCol w="573032">
                  <a:extLst>
                    <a:ext uri="{9D8B030D-6E8A-4147-A177-3AD203B41FA5}">
                      <a16:colId xmlns:a16="http://schemas.microsoft.com/office/drawing/2014/main" val="4150331701"/>
                    </a:ext>
                  </a:extLst>
                </a:gridCol>
                <a:gridCol w="573032">
                  <a:extLst>
                    <a:ext uri="{9D8B030D-6E8A-4147-A177-3AD203B41FA5}">
                      <a16:colId xmlns:a16="http://schemas.microsoft.com/office/drawing/2014/main" val="772316818"/>
                    </a:ext>
                  </a:extLst>
                </a:gridCol>
                <a:gridCol w="572952">
                  <a:extLst>
                    <a:ext uri="{9D8B030D-6E8A-4147-A177-3AD203B41FA5}">
                      <a16:colId xmlns:a16="http://schemas.microsoft.com/office/drawing/2014/main" val="323130426"/>
                    </a:ext>
                  </a:extLst>
                </a:gridCol>
              </a:tblGrid>
              <a:tr h="298008">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10">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500">
                          <a:latin typeface="+mj-lt"/>
                        </a:rPr>
                        <a:t>2023</a:t>
                      </a:r>
                      <a:endParaRPr lang="en-GB" sz="500" dirty="0">
                        <a:latin typeface="+mj-lt"/>
                      </a:endParaRPr>
                    </a:p>
                  </a:txBody>
                  <a:tcPr anchor="ctr">
                    <a:solidFill>
                      <a:schemeClr val="accent1">
                        <a:lumMod val="75000"/>
                      </a:schemeClr>
                    </a:solidFill>
                  </a:tcPr>
                </a:tc>
                <a:extLst>
                  <a:ext uri="{0D108BD9-81ED-4DB2-BD59-A6C34878D82A}">
                    <a16:rowId xmlns:a16="http://schemas.microsoft.com/office/drawing/2014/main" val="2910095581"/>
                  </a:ext>
                </a:extLst>
              </a:tr>
              <a:tr h="321456">
                <a:tc gridSpan="4"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rPr>
                        <a:t>Mar</a:t>
                      </a:r>
                    </a:p>
                  </a:txBody>
                  <a:tcPr anchor="ctr">
                    <a:solidFill>
                      <a:schemeClr val="bg1">
                        <a:lumMod val="65000"/>
                      </a:schemeClr>
                    </a:solidFill>
                  </a:tcPr>
                </a:tc>
                <a:tc>
                  <a:txBody>
                    <a:bodyPr/>
                    <a:lstStyle/>
                    <a:p>
                      <a:pPr algn="ctr"/>
                      <a:r>
                        <a:rPr lang="en-GB" sz="500" b="1">
                          <a:solidFill>
                            <a:schemeClr val="bg1"/>
                          </a:solidFill>
                          <a:latin typeface="+mn-lt"/>
                        </a:rPr>
                        <a:t>Apr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May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Aug</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Sept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Oct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Nov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extLst>
                  <a:ext uri="{0D108BD9-81ED-4DB2-BD59-A6C34878D82A}">
                    <a16:rowId xmlns:a16="http://schemas.microsoft.com/office/drawing/2014/main" val="1160549859"/>
                  </a:ext>
                </a:extLst>
              </a:tr>
              <a:tr h="841376">
                <a:tc rowSpan="6">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a:t>
                      </a:r>
                    </a:p>
                    <a:p>
                      <a:pPr algn="ctr"/>
                      <a:r>
                        <a:rPr lang="en-US" sz="420" b="0" dirty="0">
                          <a:solidFill>
                            <a:schemeClr val="bg1"/>
                          </a:solidFill>
                          <a:latin typeface="Arial" panose="020B0604020202020204" pitchFamily="34" charset="0"/>
                          <a:cs typeface="Arial" panose="020B0604020202020204" pitchFamily="34" charset="0"/>
                        </a:rPr>
                        <a:t>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882362">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XRN5231</a:t>
                      </a:r>
                    </a:p>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558745">
                <a:tc vMerge="1">
                  <a:txBody>
                    <a:bodyPr/>
                    <a:lstStyle/>
                    <a:p>
                      <a:endParaRPr lang="en-GB" sz="600" dirty="0">
                        <a:latin typeface="+mj-lt"/>
                      </a:endParaRP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4">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XRN5368.2</a:t>
                      </a:r>
                    </a:p>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620864">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XRN5368.3</a:t>
                      </a:r>
                    </a:p>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62086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XRN5368.1</a:t>
                      </a:r>
                    </a:p>
                    <a:p>
                      <a:pPr algn="ctr"/>
                      <a:r>
                        <a:rPr lang="en-GB" sz="350" b="0" dirty="0">
                          <a:solidFill>
                            <a:schemeClr val="bg1"/>
                          </a:solidFill>
                          <a:latin typeface="Arial" panose="020B0604020202020204" pitchFamily="34" charset="0"/>
                          <a:cs typeface="Arial" panose="020B0604020202020204" pitchFamily="34" charset="0"/>
                        </a:rPr>
                        <a:t>Control M </a:t>
                      </a:r>
                    </a:p>
                    <a:p>
                      <a:pPr algn="ctr"/>
                      <a:r>
                        <a:rPr lang="en-GB" sz="350" b="0" dirty="0">
                          <a:solidFill>
                            <a:schemeClr val="bg1"/>
                          </a:solidFill>
                          <a:latin typeface="Arial" panose="020B0604020202020204" pitchFamily="34" charset="0"/>
                          <a:cs typeface="Arial" panose="020B0604020202020204" pitchFamily="34" charset="0"/>
                        </a:rPr>
                        <a:t>and</a:t>
                      </a:r>
                    </a:p>
                    <a:p>
                      <a:pPr algn="ctr"/>
                      <a:r>
                        <a:rPr lang="en-GB" sz="350" b="0" dirty="0">
                          <a:solidFill>
                            <a:schemeClr val="bg1"/>
                          </a:solidFill>
                          <a:latin typeface="Arial" panose="020B0604020202020204" pitchFamily="34" charset="0"/>
                          <a:cs typeface="Arial" panose="020B0604020202020204" pitchFamily="34" charset="0"/>
                        </a:rPr>
                        <a:t> Batch Processing </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r h="487679">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XRN5368.5</a:t>
                      </a:r>
                    </a:p>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73010"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MAR 2022 – MAR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633055" y="4846106"/>
            <a:ext cx="2535452"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-Dec 21 to June  22</a:t>
            </a:r>
          </a:p>
        </p:txBody>
      </p:sp>
      <p:sp>
        <p:nvSpPr>
          <p:cNvPr id="44" name="Rectangle 43">
            <a:extLst>
              <a:ext uri="{FF2B5EF4-FFF2-40B4-BE49-F238E27FC236}">
                <a16:creationId xmlns:a16="http://schemas.microsoft.com/office/drawing/2014/main" id="{AE361444-8B3D-4C24-9726-C4C09CA06D03}"/>
              </a:ext>
            </a:extLst>
          </p:cNvPr>
          <p:cNvSpPr/>
          <p:nvPr/>
        </p:nvSpPr>
        <p:spPr>
          <a:xfrm>
            <a:off x="2633054" y="3103903"/>
            <a:ext cx="2535452"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June 22</a:t>
            </a:r>
          </a:p>
        </p:txBody>
      </p:sp>
      <p:sp>
        <p:nvSpPr>
          <p:cNvPr id="52" name="Rectangle 51">
            <a:extLst>
              <a:ext uri="{FF2B5EF4-FFF2-40B4-BE49-F238E27FC236}">
                <a16:creationId xmlns:a16="http://schemas.microsoft.com/office/drawing/2014/main" id="{35215CD8-EA37-406B-9E2D-E8E3DBBA6E56}"/>
              </a:ext>
            </a:extLst>
          </p:cNvPr>
          <p:cNvSpPr/>
          <p:nvPr/>
        </p:nvSpPr>
        <p:spPr>
          <a:xfrm>
            <a:off x="2633054" y="3621845"/>
            <a:ext cx="1978369" cy="211937"/>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API - Design to PIS – Jan 22 to May  22</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4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4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4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4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dirty="0">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5071323" y="484610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E6098C4-2EA1-4124-899D-71EFD67A17F9}"/>
              </a:ext>
            </a:extLst>
          </p:cNvPr>
          <p:cNvSpPr/>
          <p:nvPr/>
        </p:nvSpPr>
        <p:spPr>
          <a:xfrm>
            <a:off x="2634864" y="1096732"/>
            <a:ext cx="705448" cy="188870"/>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Testing – Dec 21 to Mar 22</a:t>
            </a:r>
          </a:p>
        </p:txBody>
      </p:sp>
      <p:sp>
        <p:nvSpPr>
          <p:cNvPr id="26" name="Rectangle 25">
            <a:extLst>
              <a:ext uri="{FF2B5EF4-FFF2-40B4-BE49-F238E27FC236}">
                <a16:creationId xmlns:a16="http://schemas.microsoft.com/office/drawing/2014/main" id="{E46A208D-CA0C-4245-AF27-A3FB96D5D69C}"/>
              </a:ext>
            </a:extLst>
          </p:cNvPr>
          <p:cNvSpPr/>
          <p:nvPr/>
        </p:nvSpPr>
        <p:spPr>
          <a:xfrm>
            <a:off x="3364464" y="1741762"/>
            <a:ext cx="1804042" cy="20277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27" name="Rectangle 26">
            <a:extLst>
              <a:ext uri="{FF2B5EF4-FFF2-40B4-BE49-F238E27FC236}">
                <a16:creationId xmlns:a16="http://schemas.microsoft.com/office/drawing/2014/main" id="{A22ED7C9-2F66-4638-BBCD-C5B74E832A98}"/>
              </a:ext>
            </a:extLst>
          </p:cNvPr>
          <p:cNvSpPr/>
          <p:nvPr/>
        </p:nvSpPr>
        <p:spPr>
          <a:xfrm>
            <a:off x="3361112" y="1516581"/>
            <a:ext cx="687633"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Change Deployment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Apr 22</a:t>
            </a:r>
          </a:p>
        </p:txBody>
      </p:sp>
      <p:sp>
        <p:nvSpPr>
          <p:cNvPr id="28" name="Rectangle 27">
            <a:extLst>
              <a:ext uri="{FF2B5EF4-FFF2-40B4-BE49-F238E27FC236}">
                <a16:creationId xmlns:a16="http://schemas.microsoft.com/office/drawing/2014/main" id="{CFD43E61-176D-4D86-97EB-AC3734FCD54D}"/>
              </a:ext>
            </a:extLst>
          </p:cNvPr>
          <p:cNvSpPr/>
          <p:nvPr/>
        </p:nvSpPr>
        <p:spPr>
          <a:xfrm>
            <a:off x="2633054" y="1307502"/>
            <a:ext cx="1408549" cy="188870"/>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Pre-implementation/IDR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Mar 22 to Apr 22</a:t>
            </a:r>
          </a:p>
        </p:txBody>
      </p:sp>
      <p:sp>
        <p:nvSpPr>
          <p:cNvPr id="35" name="Star: 5 Points 34">
            <a:extLst>
              <a:ext uri="{FF2B5EF4-FFF2-40B4-BE49-F238E27FC236}">
                <a16:creationId xmlns:a16="http://schemas.microsoft.com/office/drawing/2014/main" id="{A104AE0E-A11F-4965-826A-B81DC6EA08B5}"/>
              </a:ext>
            </a:extLst>
          </p:cNvPr>
          <p:cNvSpPr/>
          <p:nvPr/>
        </p:nvSpPr>
        <p:spPr>
          <a:xfrm>
            <a:off x="3938882" y="153508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5C9462F1-999D-4BA2-9F51-B1BB44A4400C}"/>
              </a:ext>
            </a:extLst>
          </p:cNvPr>
          <p:cNvSpPr/>
          <p:nvPr/>
        </p:nvSpPr>
        <p:spPr>
          <a:xfrm>
            <a:off x="3938882" y="133697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633054" y="2308055"/>
            <a:ext cx="3124658"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Jul  22 </a:t>
            </a:r>
            <a:endParaRPr lang="en-US" sz="4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73" name="Star: 5 Points 72">
            <a:extLst>
              <a:ext uri="{FF2B5EF4-FFF2-40B4-BE49-F238E27FC236}">
                <a16:creationId xmlns:a16="http://schemas.microsoft.com/office/drawing/2014/main" id="{EF46DF4E-7292-4C3D-9F94-E83C63576EF5}"/>
              </a:ext>
            </a:extLst>
          </p:cNvPr>
          <p:cNvSpPr/>
          <p:nvPr/>
        </p:nvSpPr>
        <p:spPr>
          <a:xfrm>
            <a:off x="5044534" y="312828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3DE9488B-5893-4DDC-BF1D-B633F1C2EA02}"/>
              </a:ext>
            </a:extLst>
          </p:cNvPr>
          <p:cNvSpPr/>
          <p:nvPr/>
        </p:nvSpPr>
        <p:spPr>
          <a:xfrm>
            <a:off x="3503718" y="3406506"/>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29th Apr</a:t>
            </a: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4712353" y="208656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30</a:t>
            </a:r>
            <a:r>
              <a:rPr lang="en-GB" sz="300" b="1" baseline="30000" dirty="0">
                <a:solidFill>
                  <a:schemeClr val="bg1"/>
                </a:solidFill>
              </a:rPr>
              <a:t>th</a:t>
            </a:r>
            <a:r>
              <a:rPr lang="en-GB" sz="300" b="1" dirty="0">
                <a:solidFill>
                  <a:schemeClr val="bg1"/>
                </a:solidFill>
              </a:rPr>
              <a:t> Jun </a:t>
            </a:r>
          </a:p>
        </p:txBody>
      </p:sp>
      <p:sp>
        <p:nvSpPr>
          <p:cNvPr id="38" name="Flowchart: Connector 37">
            <a:extLst>
              <a:ext uri="{FF2B5EF4-FFF2-40B4-BE49-F238E27FC236}">
                <a16:creationId xmlns:a16="http://schemas.microsoft.com/office/drawing/2014/main" id="{2049FC66-53E9-4299-ABC2-10242BD51A66}"/>
              </a:ext>
            </a:extLst>
          </p:cNvPr>
          <p:cNvSpPr/>
          <p:nvPr/>
        </p:nvSpPr>
        <p:spPr>
          <a:xfrm>
            <a:off x="3483153" y="2846940"/>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29</a:t>
            </a:r>
            <a:r>
              <a:rPr lang="en-GB" sz="300" b="1" baseline="30000" dirty="0">
                <a:solidFill>
                  <a:schemeClr val="bg1"/>
                </a:solidFill>
              </a:rPr>
              <a:t>th</a:t>
            </a:r>
            <a:r>
              <a:rPr lang="en-GB" sz="300" b="1" dirty="0">
                <a:solidFill>
                  <a:schemeClr val="bg1"/>
                </a:solidFill>
              </a:rPr>
              <a:t> May </a:t>
            </a:r>
          </a:p>
        </p:txBody>
      </p:sp>
      <p:sp>
        <p:nvSpPr>
          <p:cNvPr id="40" name="Rectangle 39">
            <a:extLst>
              <a:ext uri="{FF2B5EF4-FFF2-40B4-BE49-F238E27FC236}">
                <a16:creationId xmlns:a16="http://schemas.microsoft.com/office/drawing/2014/main" id="{F12ED018-8395-4DE5-B169-458C297E495A}"/>
              </a:ext>
            </a:extLst>
          </p:cNvPr>
          <p:cNvSpPr/>
          <p:nvPr/>
        </p:nvSpPr>
        <p:spPr>
          <a:xfrm>
            <a:off x="2624744" y="4278665"/>
            <a:ext cx="1400035" cy="207204"/>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Control M - Design to PIS – Jan 22 to Apr 22</a:t>
            </a:r>
          </a:p>
        </p:txBody>
      </p:sp>
      <p:sp>
        <p:nvSpPr>
          <p:cNvPr id="75" name="Star: 5 Points 74">
            <a:extLst>
              <a:ext uri="{FF2B5EF4-FFF2-40B4-BE49-F238E27FC236}">
                <a16:creationId xmlns:a16="http://schemas.microsoft.com/office/drawing/2014/main" id="{46BE2BA7-799C-4D78-904F-1473ECADBE06}"/>
              </a:ext>
            </a:extLst>
          </p:cNvPr>
          <p:cNvSpPr/>
          <p:nvPr/>
        </p:nvSpPr>
        <p:spPr>
          <a:xfrm>
            <a:off x="3931592" y="433554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4508124" y="365562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8D3F6E85-C2BA-4C6E-B9E3-9CD806A0F0FA}"/>
              </a:ext>
            </a:extLst>
          </p:cNvPr>
          <p:cNvSpPr/>
          <p:nvPr/>
        </p:nvSpPr>
        <p:spPr>
          <a:xfrm>
            <a:off x="4041603" y="4606020"/>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1</a:t>
            </a:r>
          </a:p>
        </p:txBody>
      </p:sp>
      <p:sp>
        <p:nvSpPr>
          <p:cNvPr id="49" name="Flowchart: Connector 48">
            <a:extLst>
              <a:ext uri="{FF2B5EF4-FFF2-40B4-BE49-F238E27FC236}">
                <a16:creationId xmlns:a16="http://schemas.microsoft.com/office/drawing/2014/main" id="{3DD6B5CE-C787-4FB7-9462-EBD5EF09660D}"/>
              </a:ext>
            </a:extLst>
          </p:cNvPr>
          <p:cNvSpPr/>
          <p:nvPr/>
        </p:nvSpPr>
        <p:spPr>
          <a:xfrm>
            <a:off x="3047226" y="402845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15</a:t>
            </a:r>
            <a:r>
              <a:rPr lang="en-GB" sz="300" b="1" baseline="30000" dirty="0">
                <a:solidFill>
                  <a:schemeClr val="bg1"/>
                </a:solidFill>
              </a:rPr>
              <a:t>th</a:t>
            </a:r>
            <a:r>
              <a:rPr lang="en-GB" sz="300" b="1" dirty="0">
                <a:solidFill>
                  <a:schemeClr val="bg1"/>
                </a:solidFill>
              </a:rPr>
              <a:t> Mar</a:t>
            </a:r>
          </a:p>
          <a:p>
            <a:pPr algn="ctr"/>
            <a:r>
              <a:rPr lang="en-GB" sz="300" b="1" dirty="0">
                <a:solidFill>
                  <a:schemeClr val="bg1"/>
                </a:solidFill>
              </a:rPr>
              <a:t>ChG 2</a:t>
            </a:r>
          </a:p>
        </p:txBody>
      </p:sp>
      <p:sp>
        <p:nvSpPr>
          <p:cNvPr id="50" name="Flowchart: Connector 49">
            <a:extLst>
              <a:ext uri="{FF2B5EF4-FFF2-40B4-BE49-F238E27FC236}">
                <a16:creationId xmlns:a16="http://schemas.microsoft.com/office/drawing/2014/main" id="{E0733915-6C68-4561-AD95-290E0997B9EC}"/>
              </a:ext>
            </a:extLst>
          </p:cNvPr>
          <p:cNvSpPr/>
          <p:nvPr/>
        </p:nvSpPr>
        <p:spPr>
          <a:xfrm>
            <a:off x="2739604" y="4033142"/>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a:t>
            </a:r>
            <a:r>
              <a:rPr lang="en-GB" sz="300" b="1" baseline="30000" dirty="0">
                <a:solidFill>
                  <a:schemeClr val="bg1"/>
                </a:solidFill>
              </a:rPr>
              <a:t>st</a:t>
            </a:r>
            <a:r>
              <a:rPr lang="en-GB" sz="300" b="1" dirty="0">
                <a:solidFill>
                  <a:schemeClr val="bg1"/>
                </a:solidFill>
              </a:rPr>
              <a:t> Mar</a:t>
            </a:r>
          </a:p>
          <a:p>
            <a:pPr algn="ctr"/>
            <a:r>
              <a:rPr lang="en-GB" sz="300" b="1" dirty="0">
                <a:solidFill>
                  <a:schemeClr val="bg1"/>
                </a:solidFill>
              </a:rPr>
              <a:t>ChG 1</a:t>
            </a:r>
          </a:p>
        </p:txBody>
      </p:sp>
      <p:sp>
        <p:nvSpPr>
          <p:cNvPr id="34" name="Star: 5 Points 33">
            <a:extLst>
              <a:ext uri="{FF2B5EF4-FFF2-40B4-BE49-F238E27FC236}">
                <a16:creationId xmlns:a16="http://schemas.microsoft.com/office/drawing/2014/main" id="{886092FA-4030-4BDC-9254-67B60184B344}"/>
              </a:ext>
            </a:extLst>
          </p:cNvPr>
          <p:cNvSpPr/>
          <p:nvPr/>
        </p:nvSpPr>
        <p:spPr>
          <a:xfrm>
            <a:off x="5652120" y="2308055"/>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8640462A-D75F-4EBE-AF01-552E98BDDBBB}"/>
              </a:ext>
            </a:extLst>
          </p:cNvPr>
          <p:cNvSpPr/>
          <p:nvPr/>
        </p:nvSpPr>
        <p:spPr>
          <a:xfrm>
            <a:off x="3738275" y="2841176"/>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Contingency</a:t>
            </a:r>
          </a:p>
          <a:p>
            <a:pPr algn="ctr"/>
            <a:r>
              <a:rPr lang="en-GB" sz="300" b="1" dirty="0">
                <a:solidFill>
                  <a:schemeClr val="bg1"/>
                </a:solidFill>
              </a:rPr>
              <a:t>12</a:t>
            </a:r>
            <a:r>
              <a:rPr lang="en-GB" sz="300" b="1" baseline="30000" dirty="0">
                <a:solidFill>
                  <a:schemeClr val="bg1"/>
                </a:solidFill>
              </a:rPr>
              <a:t>th</a:t>
            </a:r>
            <a:r>
              <a:rPr lang="en-GB" sz="300" b="1" dirty="0">
                <a:solidFill>
                  <a:schemeClr val="bg1"/>
                </a:solidFill>
              </a:rPr>
              <a:t> Jun</a:t>
            </a:r>
          </a:p>
        </p:txBody>
      </p:sp>
      <p:sp>
        <p:nvSpPr>
          <p:cNvPr id="64" name="Flowchart: Connector 63">
            <a:extLst>
              <a:ext uri="{FF2B5EF4-FFF2-40B4-BE49-F238E27FC236}">
                <a16:creationId xmlns:a16="http://schemas.microsoft.com/office/drawing/2014/main" id="{72298F40-6D2C-4FE7-A979-1885BE8A912C}"/>
              </a:ext>
            </a:extLst>
          </p:cNvPr>
          <p:cNvSpPr/>
          <p:nvPr/>
        </p:nvSpPr>
        <p:spPr>
          <a:xfrm>
            <a:off x="4342034" y="4600064"/>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 </a:t>
            </a:r>
          </a:p>
          <a:p>
            <a:pPr algn="ctr"/>
            <a:r>
              <a:rPr lang="en-GB" sz="300" b="1" dirty="0">
                <a:solidFill>
                  <a:schemeClr val="bg1"/>
                </a:solidFill>
              </a:rPr>
              <a:t>18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2</a:t>
            </a:r>
          </a:p>
        </p:txBody>
      </p:sp>
      <p:sp>
        <p:nvSpPr>
          <p:cNvPr id="71" name="Flowchart: Connector 70">
            <a:extLst>
              <a:ext uri="{FF2B5EF4-FFF2-40B4-BE49-F238E27FC236}">
                <a16:creationId xmlns:a16="http://schemas.microsoft.com/office/drawing/2014/main" id="{09129026-3870-4D0B-B481-AF2506C5EA1F}"/>
              </a:ext>
            </a:extLst>
          </p:cNvPr>
          <p:cNvSpPr/>
          <p:nvPr/>
        </p:nvSpPr>
        <p:spPr>
          <a:xfrm>
            <a:off x="3389500" y="1067056"/>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Go Live</a:t>
            </a:r>
          </a:p>
          <a:p>
            <a:pPr algn="ctr"/>
            <a:r>
              <a:rPr lang="en-GB" sz="250" b="1" dirty="0">
                <a:solidFill>
                  <a:schemeClr val="bg1"/>
                </a:solidFill>
              </a:rPr>
              <a:t>3</a:t>
            </a:r>
            <a:r>
              <a:rPr lang="en-GB" sz="250" b="1" baseline="30000" dirty="0">
                <a:solidFill>
                  <a:schemeClr val="bg1"/>
                </a:solidFill>
              </a:rPr>
              <a:t>rd</a:t>
            </a:r>
            <a:r>
              <a:rPr lang="en-GB" sz="250" b="1" dirty="0">
                <a:solidFill>
                  <a:schemeClr val="bg1"/>
                </a:solidFill>
              </a:rPr>
              <a:t> Apr – Part B</a:t>
            </a:r>
          </a:p>
        </p:txBody>
      </p:sp>
      <p:sp>
        <p:nvSpPr>
          <p:cNvPr id="72" name="Flowchart: Connector 71">
            <a:extLst>
              <a:ext uri="{FF2B5EF4-FFF2-40B4-BE49-F238E27FC236}">
                <a16:creationId xmlns:a16="http://schemas.microsoft.com/office/drawing/2014/main" id="{CEF8BE06-E09F-4DB1-B49E-80D2E4E02371}"/>
              </a:ext>
            </a:extLst>
          </p:cNvPr>
          <p:cNvSpPr/>
          <p:nvPr/>
        </p:nvSpPr>
        <p:spPr>
          <a:xfrm>
            <a:off x="3666791" y="1055281"/>
            <a:ext cx="332181" cy="280639"/>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Contingency</a:t>
            </a:r>
          </a:p>
          <a:p>
            <a:pPr algn="ctr"/>
            <a:r>
              <a:rPr lang="en-GB" sz="250" b="1" dirty="0">
                <a:solidFill>
                  <a:schemeClr val="bg1"/>
                </a:solidFill>
              </a:rPr>
              <a:t>10</a:t>
            </a:r>
            <a:r>
              <a:rPr lang="en-GB" sz="250" b="1" baseline="30000" dirty="0">
                <a:solidFill>
                  <a:schemeClr val="bg1"/>
                </a:solidFill>
              </a:rPr>
              <a:t>th</a:t>
            </a:r>
            <a:r>
              <a:rPr lang="en-GB" sz="250" b="1" dirty="0">
                <a:solidFill>
                  <a:schemeClr val="bg1"/>
                </a:solidFill>
              </a:rPr>
              <a:t> Apr – Part B</a:t>
            </a:r>
          </a:p>
        </p:txBody>
      </p:sp>
      <p:sp>
        <p:nvSpPr>
          <p:cNvPr id="74" name="Star: 5 Points 73">
            <a:extLst>
              <a:ext uri="{FF2B5EF4-FFF2-40B4-BE49-F238E27FC236}">
                <a16:creationId xmlns:a16="http://schemas.microsoft.com/office/drawing/2014/main" id="{2F76406B-757E-4E6B-B7F2-4C2F6950D925}"/>
              </a:ext>
            </a:extLst>
          </p:cNvPr>
          <p:cNvSpPr/>
          <p:nvPr/>
        </p:nvSpPr>
        <p:spPr>
          <a:xfrm>
            <a:off x="5142859" y="3122442"/>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Star: 5 Points 77">
            <a:extLst>
              <a:ext uri="{FF2B5EF4-FFF2-40B4-BE49-F238E27FC236}">
                <a16:creationId xmlns:a16="http://schemas.microsoft.com/office/drawing/2014/main" id="{5E6C532E-DCE6-4B13-A810-B06B923B9083}"/>
              </a:ext>
            </a:extLst>
          </p:cNvPr>
          <p:cNvSpPr/>
          <p:nvPr/>
        </p:nvSpPr>
        <p:spPr>
          <a:xfrm>
            <a:off x="5070181" y="17441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41BDB267-CA31-46AF-9B28-806A6957E091}"/>
              </a:ext>
            </a:extLst>
          </p:cNvPr>
          <p:cNvSpPr/>
          <p:nvPr/>
        </p:nvSpPr>
        <p:spPr>
          <a:xfrm>
            <a:off x="3246382" y="1002339"/>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51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latin typeface="Arial"/>
                <a:cs typeface="Arial"/>
              </a:rPr>
              <a:t>DSC Change Budget 21/22 YTD</a:t>
            </a:r>
            <a:endParaRPr lang="en-GB" sz="3600" dirty="0">
              <a:latin typeface="Arial"/>
              <a:cs typeface="Arial"/>
            </a:endParaRP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97984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We continue to closely monitor joint dependencies with the Move To Cloud Programme.  Contingency planning is complete.  Move to Cloud is on track to Go Live for it’s planned date.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bulk data cut for transition stage 1 has been issued to the CSSP ahead of the milestone date.  The CSSP have acknowledged receipt and will now commence reconciliation activities.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This week we have had a session with DCC to understand the CSSP process and functionality at gate closure.  We were given some comfort during this session and now understand that the system will be fully monitored during gate closure especially during PIS in order to monitor and meet NFR’s and this will be undertaken on a daily basis.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DCC are supportive of the CR we are raising in order have the capability to request the ‘re-send’ of a secured active message.  We are pushing to receive this ability during early life support as this will help mitigate should we see missing messages at Gate Closure.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CR-D129 was presented at the Ofgem Design Forum this week.  This CR will be moved forward into the REC Governance process for a post Programme CR to be delivered within the REC releases.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The design issues we have raised over the past couple of months have still not been responded to.  We have escalated and will continue to monitor and escalate.</a:t>
                      </a:r>
                    </a:p>
                    <a:p>
                      <a:pPr marL="0" marR="0" lvl="0" indent="0" algn="l">
                        <a:lnSpc>
                          <a:spcPct val="100000"/>
                        </a:lnSpc>
                        <a:spcBef>
                          <a:spcPts val="0"/>
                        </a:spcBef>
                        <a:spcAft>
                          <a:spcPts val="0"/>
                        </a:spcAft>
                        <a:buFont typeface="Arial" panose="020B0604020202020204" pitchFamily="34" charset="0"/>
                        <a:buNone/>
                      </a:pPr>
                      <a:endParaRPr lang="en-US" sz="9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0" kern="1200" dirty="0">
                          <a:solidFill>
                            <a:schemeClr val="tx1"/>
                          </a:solidFill>
                          <a:effectLst/>
                          <a:latin typeface="+mn-lt"/>
                          <a:ea typeface="+mn-ea"/>
                          <a:cs typeface="+mn-cs"/>
                        </a:rPr>
                        <a:t>We will now commence engagement in relation to the workaround process should we any issues with missing messages at the appropriate governance groups.  Please note we are not expecting this to happen in normal day to day processing this would be an exceptional circumstance.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Internal Stage Gate D has been approved during the last two weeks.  This stage gate is the closure of Testing and the commencement of Transition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1"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Commencement  and planning refinement for the Transition Stage 2 activities (2</a:t>
                      </a:r>
                      <a:r>
                        <a:rPr lang="en-GB" sz="1000" b="0" i="0" u="none" strike="noStrike" kern="1200" baseline="30000" dirty="0">
                          <a:solidFill>
                            <a:schemeClr val="tx1"/>
                          </a:solidFill>
                          <a:effectLst/>
                          <a:latin typeface="+mn-lt"/>
                          <a:ea typeface="+mn-ea"/>
                          <a:cs typeface="+mn-cs"/>
                        </a:rPr>
                        <a:t>nd</a:t>
                      </a:r>
                      <a:r>
                        <a:rPr lang="en-GB" sz="1000" b="0" i="0" u="none" strike="noStrike" kern="1200" dirty="0">
                          <a:solidFill>
                            <a:schemeClr val="tx1"/>
                          </a:solidFill>
                          <a:effectLst/>
                          <a:latin typeface="+mn-lt"/>
                          <a:ea typeface="+mn-ea"/>
                          <a:cs typeface="+mn-cs"/>
                        </a:rPr>
                        <a:t> May)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OAT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Move to Cloud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a:bodyPr>
          <a:lstStyle/>
          <a:p>
            <a:endParaRPr lang="en-GB" dirty="0"/>
          </a:p>
          <a:p>
            <a:r>
              <a:rPr lang="en-GB" dirty="0">
                <a:latin typeface="Arial"/>
                <a:cs typeface="Arial"/>
              </a:rPr>
              <a:t>April 2022</a:t>
            </a:r>
          </a:p>
        </p:txBody>
      </p:sp>
    </p:spTree>
    <p:extLst>
      <p:ext uri="{BB962C8B-B14F-4D97-AF65-F5344CB8AC3E}">
        <p14:creationId xmlns:p14="http://schemas.microsoft.com/office/powerpoint/2010/main" val="3324695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8525197"/>
              </p:ext>
            </p:extLst>
          </p:nvPr>
        </p:nvGraphicFramePr>
        <p:xfrm>
          <a:off x="61088" y="36562"/>
          <a:ext cx="9036000" cy="500095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401377">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an Amber status due to the timescales in the plan and the lack of contingency to deliver prior to CSSC transition start.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UK Link move to cloud project under the programme has successfully completed a second dress rehearsal in order to validate the original timescales outlined within the change pack. Go Live readiness is on track to complete for the 15</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April extended outage commencement. Some high scoring risks are being tracked to ensure any impact on the project’s ability to progress with cut over have been assessed. These are on track to be mitigated ahead of cut over commencement on 15</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April prior to returning to green.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Portal Go Live previously planned for 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May has been re-planned for 18</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June. An updated change pack will be shared 19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April.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9965">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dk1"/>
                          </a:solidFill>
                          <a:effectLst/>
                          <a:uLnTx/>
                          <a:uFillTx/>
                          <a:latin typeface="+mn-lt"/>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90918">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8725">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780089">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UK Link Move to Cloud stream activities:</a:t>
                      </a:r>
                    </a:p>
                    <a:p>
                      <a:pPr marL="0" marR="0" lvl="0" indent="0" algn="l">
                        <a:lnSpc>
                          <a:spcPct val="100000"/>
                        </a:lnSpc>
                        <a:spcBef>
                          <a:spcPts val="0"/>
                        </a:spcBef>
                        <a:spcAft>
                          <a:spcPts val="0"/>
                        </a:spcAft>
                        <a:buFont typeface="Arial" panose="020B0604020202020204" pitchFamily="34" charset="0"/>
                        <a:buNone/>
                      </a:pPr>
                      <a:endParaRPr lang="en-GB"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latin typeface="+mn-lt"/>
                          <a:ea typeface="+mn-ea"/>
                          <a:cs typeface="Arial"/>
                        </a:rPr>
                        <a:t>The final round of test cycles have now been completed in our target production environment. These include functional, UAT, performance, penetration, extended gas day and DR testing. Final results are now being reviewed prior to stakeholder approval to enter cutover.. </a:t>
                      </a:r>
                    </a:p>
                    <a:p>
                      <a:pPr marL="171450" marR="0" lvl="0" indent="-171450" algn="l">
                        <a:lnSpc>
                          <a:spcPct val="100000"/>
                        </a:lnSpc>
                        <a:spcBef>
                          <a:spcPts val="0"/>
                        </a:spcBef>
                        <a:spcAft>
                          <a:spcPts val="0"/>
                        </a:spcAft>
                        <a:buFont typeface="Arial" panose="020B0604020202020204" pitchFamily="34" charset="0"/>
                        <a:buChar char="•"/>
                      </a:pPr>
                      <a:endParaRPr lang="en-GB" sz="900" b="0" kern="1200" baseline="0" dirty="0">
                        <a:solidFill>
                          <a:schemeClr val="tx1"/>
                        </a:solidFill>
                        <a:latin typeface="+mn-lt"/>
                        <a:ea typeface="+mn-ea"/>
                        <a:cs typeface="Arial"/>
                      </a:endParaRPr>
                    </a:p>
                    <a:p>
                      <a:pPr marL="171450" marR="0" lvl="0" indent="-171450" algn="l">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As part of this stream, phased delivery of some of the lower environments and associated infrastructure has been delivered within BAU successfully and these are now operational which was a big milestone for the delivery team. </a:t>
                      </a:r>
                    </a:p>
                    <a:p>
                      <a:pPr marL="171450" marR="0" lvl="0" indent="-171450" algn="l">
                        <a:lnSpc>
                          <a:spcPct val="100000"/>
                        </a:lnSpc>
                        <a:spcBef>
                          <a:spcPts val="0"/>
                        </a:spcBef>
                        <a:spcAft>
                          <a:spcPts val="0"/>
                        </a:spcAft>
                        <a:buFont typeface="Arial" panose="020B0604020202020204" pitchFamily="34" charset="0"/>
                        <a:buChar char="•"/>
                      </a:pPr>
                      <a:endParaRPr lang="en-GB" sz="900" b="0" kern="1200" baseline="0" dirty="0">
                        <a:solidFill>
                          <a:schemeClr val="tx1"/>
                        </a:solidFill>
                        <a:latin typeface="+mn-lt"/>
                        <a:ea typeface="+mn-ea"/>
                        <a:cs typeface="Arial"/>
                      </a:endParaRPr>
                    </a:p>
                    <a:p>
                      <a:pPr marL="171450" marR="0" lvl="0" indent="-171450" algn="l">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Second IDR was also completed successfully on 11</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March. As part of this, data integrity was re-validated along with other infrastructure related scenarios executed to ensure final cut over plan has incorporated all learnings.  Combination of these two activities have provided the project team with the confidence in our ability to complete cut over activities over the Easter weekend. Go live planning and readiness activities are now underway. </a:t>
                      </a:r>
                    </a:p>
                    <a:p>
                      <a:pPr marL="171450" marR="0" lvl="0" indent="-171450" algn="l">
                        <a:lnSpc>
                          <a:spcPct val="100000"/>
                        </a:lnSpc>
                        <a:spcBef>
                          <a:spcPts val="0"/>
                        </a:spcBef>
                        <a:spcAft>
                          <a:spcPts val="0"/>
                        </a:spcAft>
                        <a:buFont typeface="Arial" panose="020B0604020202020204" pitchFamily="34" charset="0"/>
                        <a:buChar char="•"/>
                      </a:pPr>
                      <a:endParaRPr lang="en-GB" sz="900" b="0" kern="1200" baseline="0" dirty="0">
                        <a:solidFill>
                          <a:schemeClr val="tx1"/>
                        </a:solidFill>
                        <a:latin typeface="+mn-lt"/>
                        <a:ea typeface="+mn-ea"/>
                        <a:cs typeface="Arial"/>
                      </a:endParaRPr>
                    </a:p>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Portal Go Live activities:  </a:t>
                      </a:r>
                    </a:p>
                    <a:p>
                      <a:pPr marL="0" marR="0" lvl="0" indent="0" algn="l">
                        <a:lnSpc>
                          <a:spcPct val="100000"/>
                        </a:lnSpc>
                        <a:spcBef>
                          <a:spcPts val="0"/>
                        </a:spcBef>
                        <a:spcAft>
                          <a:spcPts val="0"/>
                        </a:spcAft>
                        <a:buFont typeface="Arial" panose="020B0604020202020204" pitchFamily="34" charset="0"/>
                        <a:buNone/>
                      </a:pPr>
                      <a:endParaRPr lang="en-GB" sz="900" b="1"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baseline="0" dirty="0">
                          <a:solidFill>
                            <a:schemeClr val="tx1"/>
                          </a:solidFill>
                          <a:latin typeface="+mn-lt"/>
                          <a:ea typeface="+mn-ea"/>
                          <a:cs typeface="Arial"/>
                        </a:rPr>
                        <a:t>The portal go live which was originally planned for 9</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May has been re-scheduled to 18</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June to minimise the impact to users and ensure better alignment with CSSC/DES deliveries.</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baseline="0" dirty="0">
                          <a:solidFill>
                            <a:schemeClr val="tx1"/>
                          </a:solidFill>
                          <a:latin typeface="+mn-lt"/>
                          <a:ea typeface="+mn-ea"/>
                          <a:cs typeface="Arial"/>
                        </a:rPr>
                        <a:t>Final test cycles (penetration and DR tests) of the upgraded portal are underway.</a:t>
                      </a: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Start of cutover cycle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Entry into Post Implementation Support (PIS)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Decommissioning Planning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Portal solution test completion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Portal solution IDRs &amp; Implementation planning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highlight>
                          <a:srgbClr val="FFFF00"/>
                        </a:highligh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57120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dirty="0"/>
              <a:t>CMS Rebuild April Update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dirty="0"/>
              <a:t>Update </a:t>
            </a:r>
          </a:p>
        </p:txBody>
      </p:sp>
    </p:spTree>
    <p:extLst>
      <p:ext uri="{BB962C8B-B14F-4D97-AF65-F5344CB8AC3E}">
        <p14:creationId xmlns:p14="http://schemas.microsoft.com/office/powerpoint/2010/main" val="1710057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761058"/>
            <a:ext cx="8229600" cy="4382442"/>
          </a:xfrm>
        </p:spPr>
        <p:txBody>
          <a:bodyPr vert="horz" lIns="68580" tIns="34290" rIns="68580" bIns="34290" rtlCol="0" anchor="t">
            <a:normAutofit fontScale="77500" lnSpcReduction="20000"/>
          </a:bodyPr>
          <a:lstStyle/>
          <a:p>
            <a:pPr marL="342424" indent="-342424"/>
            <a:endParaRPr lang="en-US" sz="1200" dirty="0">
              <a:latin typeface="Arial"/>
              <a:cs typeface="Arial"/>
            </a:endParaRPr>
          </a:p>
          <a:p>
            <a:pPr marL="342424" indent="-342424"/>
            <a:r>
              <a:rPr lang="en-US" sz="1200" dirty="0">
                <a:latin typeface="Arial"/>
                <a:cs typeface="Arial"/>
              </a:rPr>
              <a:t>The CMS Rebuild Team have commenced Sprint 1 and are now building out the foundations of the new CMS and the Shipper raised MNC (Meter Number Creation) Process.</a:t>
            </a:r>
          </a:p>
          <a:p>
            <a:pPr marL="342424" indent="-342424"/>
            <a:endParaRPr lang="en-US" sz="1200" dirty="0">
              <a:latin typeface="Arial"/>
              <a:cs typeface="Arial"/>
            </a:endParaRPr>
          </a:p>
          <a:p>
            <a:pPr marL="342424" indent="-342424"/>
            <a:r>
              <a:rPr lang="en-US" sz="1200" dirty="0">
                <a:latin typeface="Arial"/>
                <a:cs typeface="Arial"/>
              </a:rPr>
              <a:t>The Customer Focus Groups have now been set up and communicated out. </a:t>
            </a:r>
            <a:r>
              <a:rPr lang="en-GB" sz="1200" dirty="0">
                <a:latin typeface="Arial"/>
                <a:cs typeface="Arial"/>
              </a:rPr>
              <a:t>The first Customer Focus Group will cover a recap, objectives for these sessions and the ability to ask any questions on progress to date or the future development. In subsequent sessions we will ensure we have translated your requirements into our development, provide updates on progress, demos where appropriate, discuss any customer impacts and agree where change packs will be produced alongside agreeing the testing approach. We will provide the agenda at least 7 days ahead of the meeting so that you can ensure your relevant subject matters experts can attend where possible.</a:t>
            </a:r>
            <a:endParaRPr lang="en-US" sz="1200" dirty="0">
              <a:latin typeface="Arial"/>
              <a:cs typeface="Arial"/>
            </a:endParaRPr>
          </a:p>
          <a:p>
            <a:endParaRPr lang="en-US" sz="1200" dirty="0"/>
          </a:p>
          <a:p>
            <a:endParaRPr lang="en-US" sz="1200" dirty="0"/>
          </a:p>
          <a:p>
            <a:endParaRPr lang="en-US" sz="1200" dirty="0"/>
          </a:p>
          <a:p>
            <a:endParaRPr lang="en-US" sz="1200" dirty="0"/>
          </a:p>
          <a:p>
            <a:endParaRPr lang="en-US" sz="1200" dirty="0"/>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r>
              <a:rPr lang="en-US" sz="1200" dirty="0">
                <a:latin typeface="Arial"/>
                <a:cs typeface="Arial"/>
              </a:rPr>
              <a:t>The Team are continuing the sizing exercise to determine what can be delivered in Q4 2022 alongside the Shipper raised MNC and the </a:t>
            </a:r>
            <a:r>
              <a:rPr lang="en-US" sz="1200" dirty="0" err="1">
                <a:latin typeface="Arial"/>
                <a:cs typeface="Arial"/>
              </a:rPr>
              <a:t>ToG</a:t>
            </a:r>
            <a:r>
              <a:rPr lang="en-US" sz="1200" dirty="0">
                <a:latin typeface="Arial"/>
                <a:cs typeface="Arial"/>
              </a:rPr>
              <a:t> Modification processes. As delivery will follow an Agile Framework, there is an option to deliver a Minimum Viable Product (MVP) initially with future releases improving the end-to-end functionality of that process.</a:t>
            </a:r>
          </a:p>
          <a:p>
            <a:pPr marL="342424" indent="-342424"/>
            <a:endParaRPr lang="en-US" sz="1200" dirty="0">
              <a:latin typeface="Arial"/>
              <a:cs typeface="Arial"/>
            </a:endParaRPr>
          </a:p>
          <a:p>
            <a:pPr marL="342424" indent="-342424"/>
            <a:r>
              <a:rPr lang="en-US" sz="1200" dirty="0"/>
              <a:t>Further updates will be provided in May </a:t>
            </a:r>
            <a:r>
              <a:rPr lang="en-US" sz="1200" dirty="0" err="1"/>
              <a:t>ChMC</a:t>
            </a:r>
            <a:r>
              <a:rPr lang="en-US" sz="1200" dirty="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extLst/>
          </p:nvPr>
        </p:nvGraphicFramePr>
        <p:xfrm>
          <a:off x="3331029" y="1961679"/>
          <a:ext cx="1857375" cy="19812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dirty="0">
                          <a:effectLst/>
                        </a:rPr>
                        <a:t>Time end</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06/04/2022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11:00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239373"/>
                  </a:ext>
                </a:extLst>
              </a:tr>
              <a:tr h="152400">
                <a:tc>
                  <a:txBody>
                    <a:bodyPr/>
                    <a:lstStyle/>
                    <a:p>
                      <a:pPr algn="r" fontAlgn="b"/>
                      <a:r>
                        <a:rPr lang="en-GB" sz="900" u="none" strike="noStrike">
                          <a:effectLst/>
                        </a:rPr>
                        <a:t>04/05/2022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11:00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100372"/>
                  </a:ext>
                </a:extLst>
              </a:tr>
              <a:tr h="152400">
                <a:tc>
                  <a:txBody>
                    <a:bodyPr/>
                    <a:lstStyle/>
                    <a:p>
                      <a:pPr algn="r" fontAlgn="b"/>
                      <a:r>
                        <a:rPr lang="en-GB" sz="900" u="none" strike="noStrike">
                          <a:effectLst/>
                        </a:rPr>
                        <a:t>10/06/2022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11:00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026614"/>
                  </a:ext>
                </a:extLst>
              </a:tr>
              <a:tr h="152400">
                <a:tc>
                  <a:txBody>
                    <a:bodyPr/>
                    <a:lstStyle/>
                    <a:p>
                      <a:pPr algn="r" fontAlgn="b"/>
                      <a:r>
                        <a:rPr lang="en-GB" sz="900" u="none" strike="noStrike">
                          <a:effectLst/>
                        </a:rPr>
                        <a:t>06/07/2022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699151"/>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t>
            </a:r>
            <a:r>
              <a:rPr lang="en-GB" sz="3100" dirty="0" err="1">
                <a:latin typeface="Arial"/>
                <a:cs typeface="Arial"/>
              </a:rPr>
              <a:t>AnY</a:t>
            </a:r>
            <a:r>
              <a:rPr lang="en-GB" sz="3100" dirty="0">
                <a:latin typeface="Arial"/>
                <a:cs typeface="Arial"/>
              </a:rPr>
              <a:t>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362018"/>
            <a:ext cx="8229600" cy="637580"/>
          </a:xfrm>
        </p:spPr>
        <p:txBody>
          <a:bodyPr/>
          <a:lstStyle/>
          <a:p>
            <a:r>
              <a:rPr lang="en-GB" dirty="0">
                <a:highlight>
                  <a:srgbClr val="FFFFFF"/>
                </a:highlight>
              </a:rPr>
              <a:t>Portfolio POAP</a:t>
            </a:r>
          </a:p>
        </p:txBody>
      </p:sp>
      <p:graphicFrame>
        <p:nvGraphicFramePr>
          <p:cNvPr id="3" name="Object 2">
            <a:extLst>
              <a:ext uri="{FF2B5EF4-FFF2-40B4-BE49-F238E27FC236}">
                <a16:creationId xmlns:a16="http://schemas.microsoft.com/office/drawing/2014/main" id="{2D2FDA1D-708D-44A4-993C-F8BA94F5AF3F}"/>
              </a:ext>
            </a:extLst>
          </p:cNvPr>
          <p:cNvGraphicFramePr>
            <a:graphicFrameLocks noChangeAspect="1"/>
          </p:cNvGraphicFramePr>
          <p:nvPr>
            <p:extLst>
              <p:ext uri="{D42A27DB-BD31-4B8C-83A1-F6EECF244321}">
                <p14:modId xmlns:p14="http://schemas.microsoft.com/office/powerpoint/2010/main" val="3794536489"/>
              </p:ext>
            </p:extLst>
          </p:nvPr>
        </p:nvGraphicFramePr>
        <p:xfrm>
          <a:off x="3762955" y="1858217"/>
          <a:ext cx="1618090" cy="1427065"/>
        </p:xfrm>
        <a:graphic>
          <a:graphicData uri="http://schemas.openxmlformats.org/presentationml/2006/ole">
            <mc:AlternateContent xmlns:mc="http://schemas.openxmlformats.org/markup-compatibility/2006">
              <mc:Choice xmlns:v="urn:schemas-microsoft-com:vml" Requires="v">
                <p:oleObj spid="_x0000_s3074" name="Acrobat Document" showAsIcon="1" r:id="rId3" imgW="914400" imgH="806400" progId="AcroExch.Document.DC">
                  <p:embed/>
                </p:oleObj>
              </mc:Choice>
              <mc:Fallback>
                <p:oleObj name="Acrobat Document" showAsIcon="1" r:id="rId3" imgW="914400" imgH="806400" progId="AcroExch.Document.DC">
                  <p:embed/>
                  <p:pic>
                    <p:nvPicPr>
                      <p:cNvPr id="3" name="Object 2">
                        <a:extLst>
                          <a:ext uri="{FF2B5EF4-FFF2-40B4-BE49-F238E27FC236}">
                            <a16:creationId xmlns:a16="http://schemas.microsoft.com/office/drawing/2014/main" id="{2D2FDA1D-708D-44A4-993C-F8BA94F5AF3F}"/>
                          </a:ext>
                        </a:extLst>
                      </p:cNvPr>
                      <p:cNvPicPr/>
                      <p:nvPr/>
                    </p:nvPicPr>
                    <p:blipFill>
                      <a:blip r:embed="rId4"/>
                      <a:stretch>
                        <a:fillRect/>
                      </a:stretch>
                    </p:blipFill>
                    <p:spPr>
                      <a:xfrm>
                        <a:off x="3762955" y="1858217"/>
                        <a:ext cx="1618090" cy="1427065"/>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2000" dirty="0"/>
              <a:t>Outages</a:t>
            </a:r>
          </a:p>
        </p:txBody>
      </p:sp>
      <p:graphicFrame>
        <p:nvGraphicFramePr>
          <p:cNvPr id="4" name="Table 3">
            <a:extLst>
              <a:ext uri="{FF2B5EF4-FFF2-40B4-BE49-F238E27FC236}">
                <a16:creationId xmlns:a16="http://schemas.microsoft.com/office/drawing/2014/main" id="{880110BF-85AF-4FB3-864B-5E11A4526F36}"/>
              </a:ext>
            </a:extLst>
          </p:cNvPr>
          <p:cNvGraphicFramePr>
            <a:graphicFrameLocks noGrp="1"/>
          </p:cNvGraphicFramePr>
          <p:nvPr>
            <p:extLst>
              <p:ext uri="{D42A27DB-BD31-4B8C-83A1-F6EECF244321}">
                <p14:modId xmlns:p14="http://schemas.microsoft.com/office/powerpoint/2010/main" val="3939216389"/>
              </p:ext>
            </p:extLst>
          </p:nvPr>
        </p:nvGraphicFramePr>
        <p:xfrm>
          <a:off x="71562" y="443266"/>
          <a:ext cx="9008828" cy="4300454"/>
        </p:xfrm>
        <a:graphic>
          <a:graphicData uri="http://schemas.openxmlformats.org/drawingml/2006/table">
            <a:tbl>
              <a:tblPr firstRow="1" firstCol="1" bandRow="1"/>
              <a:tblGrid>
                <a:gridCol w="621671">
                  <a:extLst>
                    <a:ext uri="{9D8B030D-6E8A-4147-A177-3AD203B41FA5}">
                      <a16:colId xmlns:a16="http://schemas.microsoft.com/office/drawing/2014/main" val="449541743"/>
                    </a:ext>
                  </a:extLst>
                </a:gridCol>
                <a:gridCol w="463923">
                  <a:extLst>
                    <a:ext uri="{9D8B030D-6E8A-4147-A177-3AD203B41FA5}">
                      <a16:colId xmlns:a16="http://schemas.microsoft.com/office/drawing/2014/main" val="551277779"/>
                    </a:ext>
                  </a:extLst>
                </a:gridCol>
                <a:gridCol w="774604">
                  <a:extLst>
                    <a:ext uri="{9D8B030D-6E8A-4147-A177-3AD203B41FA5}">
                      <a16:colId xmlns:a16="http://schemas.microsoft.com/office/drawing/2014/main" val="2368100654"/>
                    </a:ext>
                  </a:extLst>
                </a:gridCol>
                <a:gridCol w="425851">
                  <a:extLst>
                    <a:ext uri="{9D8B030D-6E8A-4147-A177-3AD203B41FA5}">
                      <a16:colId xmlns:a16="http://schemas.microsoft.com/office/drawing/2014/main" val="903762624"/>
                    </a:ext>
                  </a:extLst>
                </a:gridCol>
                <a:gridCol w="538245">
                  <a:extLst>
                    <a:ext uri="{9D8B030D-6E8A-4147-A177-3AD203B41FA5}">
                      <a16:colId xmlns:a16="http://schemas.microsoft.com/office/drawing/2014/main" val="3035098530"/>
                    </a:ext>
                  </a:extLst>
                </a:gridCol>
                <a:gridCol w="402202">
                  <a:extLst>
                    <a:ext uri="{9D8B030D-6E8A-4147-A177-3AD203B41FA5}">
                      <a16:colId xmlns:a16="http://schemas.microsoft.com/office/drawing/2014/main" val="2766131516"/>
                    </a:ext>
                  </a:extLst>
                </a:gridCol>
                <a:gridCol w="5204971">
                  <a:extLst>
                    <a:ext uri="{9D8B030D-6E8A-4147-A177-3AD203B41FA5}">
                      <a16:colId xmlns:a16="http://schemas.microsoft.com/office/drawing/2014/main" val="521849592"/>
                    </a:ext>
                  </a:extLst>
                </a:gridCol>
                <a:gridCol w="577361">
                  <a:extLst>
                    <a:ext uri="{9D8B030D-6E8A-4147-A177-3AD203B41FA5}">
                      <a16:colId xmlns:a16="http://schemas.microsoft.com/office/drawing/2014/main" val="4065274453"/>
                    </a:ext>
                  </a:extLst>
                </a:gridCol>
              </a:tblGrid>
              <a:tr h="130105">
                <a:tc gridSpan="8">
                  <a:txBody>
                    <a:bodyPr/>
                    <a:lstStyle/>
                    <a:p>
                      <a:pPr algn="ctr">
                        <a:spcAft>
                          <a:spcPts val="0"/>
                        </a:spcAft>
                      </a:pPr>
                      <a:r>
                        <a:rPr lang="en-GB" sz="600" b="1">
                          <a:solidFill>
                            <a:srgbClr val="000000"/>
                          </a:solidFill>
                          <a:effectLst/>
                          <a:latin typeface="Arial" panose="020B0604020202020204" pitchFamily="34" charset="0"/>
                          <a:ea typeface="Calibri" panose="020F0502020204030204" pitchFamily="34" charset="0"/>
                        </a:rPr>
                        <a:t>Outages</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4881103"/>
                  </a:ext>
                </a:extLst>
              </a:tr>
              <a:tr h="112021">
                <a:tc rowSpan="2">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Change Request Number</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rowSpan="2">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Impacted System</a:t>
                      </a:r>
                      <a:endParaRPr lang="en-GB" sz="65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5">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Outage Duration</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Committee Notified Date</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187626994"/>
                  </a:ext>
                </a:extLst>
              </a:tr>
              <a:tr h="214615">
                <a:tc vMerge="1">
                  <a:txBody>
                    <a:bodyPr/>
                    <a:lstStyle/>
                    <a:p>
                      <a:endParaRPr lang="en-GB"/>
                    </a:p>
                  </a:txBody>
                  <a:tcPr/>
                </a:tc>
                <a:tc vMerge="1">
                  <a:txBody>
                    <a:bodyPr/>
                    <a:lstStyle/>
                    <a:p>
                      <a:endParaRPr lang="en-GB"/>
                    </a:p>
                  </a:txBody>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Start Date</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Start Time</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End Date</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End Time</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Brief Description</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1613478640"/>
                  </a:ext>
                </a:extLst>
              </a:tr>
              <a:tr h="683207">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 XRN 5339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EFT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02/04/2022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02/04/2022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08:00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This change will be the final upgrade to  EFT PROD to keep the application in support. This extended outage will be on a Saturday and utilise the maintenance window for EFT to cause less impact to the industry.</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During the extended outage any files that would be processed by EFT during this window will remain safely in their respective Folders, once EFT is back online, all file transfers will be synced and issued.</a:t>
                      </a:r>
                    </a:p>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Please be aware that the EFT cutover Contingency Dates will  be carried out on the following weekend, 9th April. </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13/09/2021</a:t>
                      </a:r>
                    </a:p>
                    <a:p>
                      <a:pPr marL="0" algn="ctr" defTabSz="914400" rtl="0" eaLnBrk="1" latinLnBrk="0" hangingPunct="1">
                        <a:spcAft>
                          <a:spcPts val="0"/>
                        </a:spcAft>
                      </a:pPr>
                      <a:endParaRPr lang="en-GB" sz="660" kern="1200">
                        <a:solidFill>
                          <a:srgbClr val="000000"/>
                        </a:solidFill>
                        <a:effectLst/>
                        <a:latin typeface="Arial" panose="020B0604020202020204" pitchFamily="34" charset="0"/>
                        <a:ea typeface="Calibri" panose="020F0502020204030204" pitchFamily="34" charset="0"/>
                        <a:cs typeface="+mn-cs"/>
                      </a:endParaRPr>
                    </a:p>
                    <a:p>
                      <a:pPr marL="0" algn="ctr" defTabSz="914400" rtl="0" eaLnBrk="1" latinLnBrk="0" hangingPunct="1">
                        <a:spcAft>
                          <a:spcPts val="0"/>
                        </a:spcAft>
                      </a:pPr>
                      <a:r>
                        <a:rPr lang="en-US" sz="660" b="0" i="0" u="none" strike="noStrike">
                          <a:solidFill>
                            <a:srgbClr val="000000"/>
                          </a:solidFill>
                          <a:effectLst/>
                          <a:latin typeface="Arial" panose="020B0604020202020204" pitchFamily="34" charset="0"/>
                        </a:rPr>
                        <a:t>Times and description updated</a:t>
                      </a:r>
                    </a:p>
                    <a:p>
                      <a:pPr marL="0" algn="ctr" defTabSz="914400" rtl="0" eaLnBrk="1" latinLnBrk="0" hangingPunct="1">
                        <a:spcAft>
                          <a:spcPts val="0"/>
                        </a:spcAft>
                      </a:pPr>
                      <a:r>
                        <a:rPr lang="en-US" sz="660" b="0" i="0" u="none" strike="noStrike" kern="1200">
                          <a:solidFill>
                            <a:srgbClr val="000000"/>
                          </a:solidFill>
                          <a:effectLst/>
                          <a:latin typeface="Arial" panose="020B0604020202020204" pitchFamily="34" charset="0"/>
                          <a:ea typeface="Calibri" panose="020F0502020204030204" pitchFamily="34" charset="0"/>
                          <a:cs typeface="+mn-cs"/>
                        </a:rPr>
                        <a:t>13/04/2022</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697642"/>
                  </a:ext>
                </a:extLst>
              </a:tr>
              <a:tr h="757251">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 XRN 5339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EFT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21/05/2022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22/05/2022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As part the Enhanced File Transfer (EFT) project we will conduct Disaster Recovery (DR) testing. The EFT DR test will prove and confirm the procedures, resilience and capability of the newly upgrade EFT. As EFT is a multiple site application we will have failed over, then failed back one site on the previous week, to complete the DR testing this weekend we will DR test the remaining site.</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Please be aware that the EFT DR Contingency Dates will be carried out on the following weekend.</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Any files that would be processed by EFT during this window will remain safely in their respective Folders, once EFT is back online, all file transfers will be synced and issued.</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24/03/2022</a:t>
                      </a:r>
                    </a:p>
                    <a:p>
                      <a:pPr marL="0" algn="ctr" defTabSz="914400" rtl="0" eaLnBrk="1" latinLnBrk="0" hangingPunct="1">
                        <a:spcAft>
                          <a:spcPts val="0"/>
                        </a:spcAft>
                      </a:pPr>
                      <a:endParaRPr lang="en-GB" sz="660" kern="1200">
                        <a:solidFill>
                          <a:srgbClr val="000000"/>
                        </a:solidFill>
                        <a:effectLst/>
                        <a:latin typeface="Arial" panose="020B0604020202020204" pitchFamily="34" charset="0"/>
                        <a:ea typeface="Calibri" panose="020F0502020204030204" pitchFamily="34" charset="0"/>
                        <a:cs typeface="+mn-cs"/>
                      </a:endParaRPr>
                    </a:p>
                    <a:p>
                      <a:pPr marL="0" algn="ctr" defTabSz="914400" rtl="0" eaLnBrk="1" latinLnBrk="0" hangingPunct="1">
                        <a:spcAft>
                          <a:spcPts val="0"/>
                        </a:spcAft>
                      </a:pPr>
                      <a:r>
                        <a:rPr lang="en-US" sz="660" b="0" i="0" u="none" strike="noStrike">
                          <a:solidFill>
                            <a:srgbClr val="000000"/>
                          </a:solidFill>
                          <a:effectLst/>
                          <a:latin typeface="Arial" panose="020B0604020202020204" pitchFamily="34" charset="0"/>
                        </a:rPr>
                        <a:t>Times and description updated</a:t>
                      </a:r>
                    </a:p>
                    <a:p>
                      <a:pPr marL="0" algn="ctr" defTabSz="914400" rtl="0" eaLnBrk="1" latinLnBrk="0" hangingPunct="1">
                        <a:spcAft>
                          <a:spcPts val="0"/>
                        </a:spcAft>
                      </a:pPr>
                      <a:r>
                        <a:rPr lang="en-US" sz="660" b="0" i="0" u="none" strike="noStrike" kern="1200">
                          <a:solidFill>
                            <a:srgbClr val="000000"/>
                          </a:solidFill>
                          <a:effectLst/>
                          <a:latin typeface="Arial" panose="020B0604020202020204" pitchFamily="34" charset="0"/>
                          <a:ea typeface="Calibri" panose="020F0502020204030204" pitchFamily="34" charset="0"/>
                          <a:cs typeface="+mn-cs"/>
                        </a:rPr>
                        <a:t>13/04/2022</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772814"/>
                  </a:ext>
                </a:extLst>
              </a:tr>
              <a:tr h="975229">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 XRN 5245</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UK Link </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15/04/2022</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09:00</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19/04/2022</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07:00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60">
                          <a:solidFill>
                            <a:srgbClr val="000000"/>
                          </a:solidFill>
                          <a:effectLst/>
                          <a:latin typeface="Arial" panose="020B0604020202020204" pitchFamily="34" charset="0"/>
                          <a:ea typeface="Calibri" panose="020F0502020204030204" pitchFamily="34" charset="0"/>
                        </a:rPr>
                        <a:t>As part of UK Link Programme, an extended outage will be required to cutover UK Link system from the current On Premise Data Centres to the Cloud. This extended outage will be over the Easter weekend and therefore utilises Bank Holiday days in order to minimise impact to the Industry. Extended Outage is planned from 15th April 09:00 to 19th April 07:00 BST.</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Services will resume at 07:00 on Tuesday 19th April post maintenance schedule.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As a result of this outage all external access to the online screens (via DES / Portal existing platform) will be unavailable during the window mentioned above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Some file flow impacts are anticipated, these </a:t>
                      </a:r>
                      <a:r>
                        <a:rPr lang="en-GB" sz="660">
                          <a:effectLst/>
                          <a:latin typeface="Arial" panose="020B0604020202020204" pitchFamily="34" charset="0"/>
                          <a:ea typeface="Calibri" panose="020F0502020204030204" pitchFamily="34" charset="0"/>
                        </a:rPr>
                        <a:t>have been</a:t>
                      </a:r>
                      <a:r>
                        <a:rPr lang="en-GB" sz="660">
                          <a:solidFill>
                            <a:srgbClr val="000000"/>
                          </a:solidFill>
                          <a:effectLst/>
                          <a:latin typeface="Arial" panose="020B0604020202020204" pitchFamily="34" charset="0"/>
                          <a:ea typeface="Calibri" panose="020F0502020204030204" pitchFamily="34" charset="0"/>
                        </a:rPr>
                        <a:t> communicated via various forums and industry communications. </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All inbound files will be held in a queue at our EFT interface to be processed as soon as migration activities are complete as per the details communicated via the Change Pack. </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09/02/2022</a:t>
                      </a:r>
                      <a:br>
                        <a:rPr lang="en-GB" sz="660">
                          <a:solidFill>
                            <a:srgbClr val="000000"/>
                          </a:solidFill>
                          <a:effectLst/>
                          <a:latin typeface="Arial" panose="020B0604020202020204" pitchFamily="34" charset="0"/>
                          <a:ea typeface="Calibri" panose="020F0502020204030204" pitchFamily="34" charset="0"/>
                        </a:rPr>
                      </a:b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120565"/>
                  </a:ext>
                </a:extLst>
              </a:tr>
              <a:tr h="329155">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XRN 5301</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UKLink Portal</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18/06/2022</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09:00</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20/06/2022</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07:00</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As part of the UK Link move to Cloud Programme, an extended outage will be required to complete implementation and cutover activities for the new DES &amp; Portal screens. </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These systems will be unavailable for use from 7th May 09:00 to 9th May 2022 7:00.</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09/02/2022</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43443"/>
                  </a:ext>
                </a:extLst>
              </a:tr>
              <a:tr h="522397">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CHG0033559</a:t>
                      </a:r>
                      <a:endParaRPr lang="en-GB" sz="65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Gemini</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040</a:t>
                      </a:r>
                      <a:r>
                        <a:rPr lang="en-GB" sz="660">
                          <a:effectLst/>
                          <a:latin typeface="Arial" panose="020B0604020202020204" pitchFamily="34" charset="0"/>
                          <a:ea typeface="Calibri" panose="020F0502020204030204" pitchFamily="34" charset="0"/>
                        </a:rPr>
                        <a:t>6</a:t>
                      </a:r>
                      <a:r>
                        <a:rPr lang="en-GB" sz="660">
                          <a:solidFill>
                            <a:srgbClr val="000000"/>
                          </a:solidFill>
                          <a:effectLst/>
                          <a:latin typeface="Arial" panose="020B0604020202020204" pitchFamily="34" charset="0"/>
                          <a:ea typeface="Calibri" panose="020F0502020204030204" pitchFamily="34" charset="0"/>
                        </a:rPr>
                        <a:t>/202</a:t>
                      </a:r>
                      <a:r>
                        <a:rPr lang="en-GB" sz="660">
                          <a:effectLst/>
                          <a:latin typeface="Arial" panose="020B0604020202020204" pitchFamily="34" charset="0"/>
                          <a:ea typeface="Calibri" panose="020F0502020204030204" pitchFamily="34" charset="0"/>
                        </a:rPr>
                        <a:t>2</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03:15</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04/06/202</a:t>
                      </a:r>
                      <a:r>
                        <a:rPr lang="en-GB" sz="660">
                          <a:effectLst/>
                          <a:latin typeface="Arial" panose="020B0604020202020204" pitchFamily="34" charset="0"/>
                          <a:ea typeface="Calibri" panose="020F0502020204030204" pitchFamily="34" charset="0"/>
                        </a:rPr>
                        <a:t>2</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effectLst/>
                          <a:latin typeface="Arial" panose="020B0604020202020204" pitchFamily="34" charset="0"/>
                          <a:ea typeface="Calibri" panose="020F0502020204030204" pitchFamily="34" charset="0"/>
                        </a:rPr>
                        <a:t>07:30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60" b="1" u="sng">
                          <a:solidFill>
                            <a:srgbClr val="000000"/>
                          </a:solidFill>
                          <a:effectLst/>
                          <a:latin typeface="Arial" panose="020B0604020202020204" pitchFamily="34" charset="0"/>
                          <a:ea typeface="Calibri" panose="020F0502020204030204" pitchFamily="34" charset="0"/>
                        </a:rPr>
                        <a:t>Gemini Disaster Recovery Test 202</a:t>
                      </a:r>
                      <a:r>
                        <a:rPr lang="en-GB" sz="660" b="1" u="sng">
                          <a:effectLst/>
                          <a:latin typeface="Arial" panose="020B0604020202020204" pitchFamily="34" charset="0"/>
                          <a:ea typeface="Calibri" panose="020F0502020204030204" pitchFamily="34" charset="0"/>
                        </a:rPr>
                        <a:t>2</a:t>
                      </a:r>
                      <a:br>
                        <a:rPr lang="en-GB" sz="660" b="1" u="sng">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This is an annual activity to confirm Gemini services can be migrated to a secondary data centre location should there be a catastrophic failure within the primary data centre.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During this phase of the test Gemini services will failover from the primary site to the secondary site. </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The activity starts within the scheduled maintenance window and the system will operate normally during times where there is no outage. </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13/04/2022</a:t>
                      </a:r>
                    </a:p>
                    <a:p>
                      <a:pPr algn="ctr">
                        <a:spcAft>
                          <a:spcPts val="0"/>
                        </a:spcAft>
                      </a:pPr>
                      <a:r>
                        <a:rPr lang="en-GB" sz="660">
                          <a:solidFill>
                            <a:srgbClr val="000000"/>
                          </a:solidFill>
                          <a:effectLst/>
                          <a:latin typeface="Arial" panose="020B0604020202020204" pitchFamily="34" charset="0"/>
                          <a:ea typeface="Calibri" panose="020F0502020204030204" pitchFamily="34" charset="0"/>
                        </a:rPr>
                        <a:t>New</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728303"/>
                  </a:ext>
                </a:extLst>
              </a:tr>
              <a:tr h="576474">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CHG0033559</a:t>
                      </a:r>
                      <a:endParaRPr lang="en-GB" sz="65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Gemini</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effectLst/>
                          <a:latin typeface="Arial" panose="020B0604020202020204" pitchFamily="34" charset="0"/>
                          <a:ea typeface="Calibri" panose="020F0502020204030204" pitchFamily="34" charset="0"/>
                        </a:rPr>
                        <a:t>05</a:t>
                      </a:r>
                      <a:r>
                        <a:rPr lang="en-GB" sz="660">
                          <a:solidFill>
                            <a:srgbClr val="000000"/>
                          </a:solidFill>
                          <a:effectLst/>
                          <a:latin typeface="Arial" panose="020B0604020202020204" pitchFamily="34" charset="0"/>
                          <a:ea typeface="Calibri" panose="020F0502020204030204" pitchFamily="34" charset="0"/>
                        </a:rPr>
                        <a:t>/0</a:t>
                      </a:r>
                      <a:r>
                        <a:rPr lang="en-GB" sz="660">
                          <a:effectLst/>
                          <a:latin typeface="Arial" panose="020B0604020202020204" pitchFamily="34" charset="0"/>
                          <a:ea typeface="Calibri" panose="020F0502020204030204" pitchFamily="34" charset="0"/>
                        </a:rPr>
                        <a:t>6</a:t>
                      </a:r>
                      <a:r>
                        <a:rPr lang="en-GB" sz="660">
                          <a:solidFill>
                            <a:srgbClr val="000000"/>
                          </a:solidFill>
                          <a:effectLst/>
                          <a:latin typeface="Arial" panose="020B0604020202020204" pitchFamily="34" charset="0"/>
                          <a:ea typeface="Calibri" panose="020F0502020204030204" pitchFamily="34" charset="0"/>
                        </a:rPr>
                        <a:t>/202</a:t>
                      </a:r>
                      <a:r>
                        <a:rPr lang="en-GB" sz="660">
                          <a:effectLst/>
                          <a:latin typeface="Arial" panose="020B0604020202020204" pitchFamily="34" charset="0"/>
                          <a:ea typeface="Calibri" panose="020F0502020204030204" pitchFamily="34" charset="0"/>
                        </a:rPr>
                        <a:t>2</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03:00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05/06/202</a:t>
                      </a:r>
                      <a:r>
                        <a:rPr lang="en-GB" sz="660">
                          <a:effectLst/>
                          <a:latin typeface="Arial" panose="020B0604020202020204" pitchFamily="34" charset="0"/>
                          <a:ea typeface="Calibri" panose="020F0502020204030204" pitchFamily="34" charset="0"/>
                        </a:rPr>
                        <a:t>2</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effectLst/>
                          <a:latin typeface="Arial" panose="020B0604020202020204" pitchFamily="34" charset="0"/>
                          <a:ea typeface="Calibri" panose="020F0502020204030204" pitchFamily="34" charset="0"/>
                        </a:rPr>
                        <a:t>07:30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60" b="1" u="sng">
                          <a:solidFill>
                            <a:srgbClr val="000000"/>
                          </a:solidFill>
                          <a:effectLst/>
                          <a:latin typeface="Arial" panose="020B0604020202020204" pitchFamily="34" charset="0"/>
                          <a:ea typeface="Calibri" panose="020F0502020204030204" pitchFamily="34" charset="0"/>
                        </a:rPr>
                        <a:t>Gemini Disaster Recovery Test 202</a:t>
                      </a:r>
                      <a:r>
                        <a:rPr lang="en-GB" sz="660" b="1" u="sng">
                          <a:effectLst/>
                          <a:latin typeface="Arial" panose="020B0604020202020204" pitchFamily="34" charset="0"/>
                          <a:ea typeface="Calibri" panose="020F0502020204030204" pitchFamily="34" charset="0"/>
                        </a:rPr>
                        <a:t>2</a:t>
                      </a:r>
                      <a:br>
                        <a:rPr lang="en-GB" sz="660" b="1" u="sng">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During this phase of the test Gemini services will failback from the secondary site to the primary site.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Again the activity starts within the scheduled maintenance window and the system will operate normally during times where there is no outage.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NOTE: Contingency dates for these activities are </a:t>
                      </a:r>
                      <a:r>
                        <a:rPr lang="en-GB" sz="660">
                          <a:effectLst/>
                          <a:latin typeface="Arial" panose="020B0604020202020204" pitchFamily="34" charset="0"/>
                          <a:ea typeface="Calibri" panose="020F0502020204030204" pitchFamily="34" charset="0"/>
                        </a:rPr>
                        <a:t>18</a:t>
                      </a:r>
                      <a:r>
                        <a:rPr lang="en-GB" sz="660" baseline="30000">
                          <a:effectLst/>
                          <a:latin typeface="Arial" panose="020B0604020202020204" pitchFamily="34" charset="0"/>
                          <a:ea typeface="Calibri" panose="020F0502020204030204" pitchFamily="34" charset="0"/>
                        </a:rPr>
                        <a:t>th</a:t>
                      </a:r>
                      <a:r>
                        <a:rPr lang="en-GB" sz="660">
                          <a:effectLst/>
                          <a:latin typeface="Arial" panose="020B0604020202020204" pitchFamily="34" charset="0"/>
                          <a:ea typeface="Calibri" panose="020F0502020204030204" pitchFamily="34" charset="0"/>
                        </a:rPr>
                        <a:t>/19</a:t>
                      </a:r>
                      <a:r>
                        <a:rPr lang="en-GB" sz="660" baseline="30000">
                          <a:effectLst/>
                          <a:latin typeface="Arial" panose="020B0604020202020204" pitchFamily="34" charset="0"/>
                          <a:ea typeface="Calibri" panose="020F0502020204030204" pitchFamily="34" charset="0"/>
                        </a:rPr>
                        <a:t>th</a:t>
                      </a:r>
                      <a:r>
                        <a:rPr lang="en-GB" sz="660">
                          <a:effectLst/>
                          <a:latin typeface="Arial" panose="020B0604020202020204" pitchFamily="34" charset="0"/>
                          <a:ea typeface="Calibri" panose="020F0502020204030204" pitchFamily="34" charset="0"/>
                        </a:rPr>
                        <a:t> June</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13/04/2022</a:t>
                      </a:r>
                    </a:p>
                    <a:p>
                      <a:pPr algn="ctr">
                        <a:spcAft>
                          <a:spcPts val="0"/>
                        </a:spcAft>
                      </a:pPr>
                      <a:r>
                        <a:rPr lang="en-GB" sz="660">
                          <a:solidFill>
                            <a:srgbClr val="000000"/>
                          </a:solidFill>
                          <a:effectLst/>
                          <a:latin typeface="Arial" panose="020B0604020202020204" pitchFamily="34" charset="0"/>
                          <a:ea typeface="Calibri" panose="020F0502020204030204" pitchFamily="34" charset="0"/>
                        </a:rPr>
                        <a:t> New</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790048"/>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t>FYE Budget v Committed Spend BP21/22</a:t>
            </a:r>
          </a:p>
        </p:txBody>
      </p:sp>
      <p:sp>
        <p:nvSpPr>
          <p:cNvPr id="3" name="TextBox 2">
            <a:extLst>
              <a:ext uri="{FF2B5EF4-FFF2-40B4-BE49-F238E27FC236}">
                <a16:creationId xmlns:a16="http://schemas.microsoft.com/office/drawing/2014/main" id="{609AC967-D295-4EB5-8156-5F6765360120}"/>
              </a:ext>
            </a:extLst>
          </p:cNvPr>
          <p:cNvSpPr txBox="1"/>
          <p:nvPr/>
        </p:nvSpPr>
        <p:spPr>
          <a:xfrm>
            <a:off x="7572468" y="2456524"/>
            <a:ext cx="1403648" cy="553998"/>
          </a:xfrm>
          <a:prstGeom prst="rect">
            <a:avLst/>
          </a:prstGeom>
          <a:noFill/>
        </p:spPr>
        <p:txBody>
          <a:bodyPr wrap="square" rtlCol="0">
            <a:spAutoFit/>
          </a:bodyPr>
          <a:lstStyle/>
          <a:p>
            <a:endParaRPr lang="en-GB" sz="1000" dirty="0"/>
          </a:p>
          <a:p>
            <a:pPr marL="171450" indent="-171450">
              <a:buFont typeface="Arial" panose="020B0604020202020204" pitchFamily="34" charset="0"/>
              <a:buChar char="•"/>
            </a:pPr>
            <a:r>
              <a:rPr lang="en-GB" sz="1000" dirty="0"/>
              <a:t>Full view of budget </a:t>
            </a:r>
            <a:r>
              <a:rPr lang="en-GB" sz="1000" dirty="0">
                <a:hlinkClick r:id="rId2"/>
              </a:rPr>
              <a:t>here</a:t>
            </a:r>
            <a:endParaRPr lang="en-GB" sz="1000" dirty="0"/>
          </a:p>
        </p:txBody>
      </p:sp>
      <p:graphicFrame>
        <p:nvGraphicFramePr>
          <p:cNvPr id="18" name="Chart 17">
            <a:extLst>
              <a:ext uri="{FF2B5EF4-FFF2-40B4-BE49-F238E27FC236}">
                <a16:creationId xmlns:a16="http://schemas.microsoft.com/office/drawing/2014/main" id="{D1F122F2-340C-47D6-AD91-04EFE5240224}"/>
              </a:ext>
            </a:extLst>
          </p:cNvPr>
          <p:cNvGraphicFramePr>
            <a:graphicFrameLocks/>
          </p:cNvGraphicFramePr>
          <p:nvPr>
            <p:extLst/>
          </p:nvPr>
        </p:nvGraphicFramePr>
        <p:xfrm>
          <a:off x="2150939" y="699542"/>
          <a:ext cx="1643119"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62E272D9-3FAE-41BC-A64E-4B603F103DC3}"/>
              </a:ext>
            </a:extLst>
          </p:cNvPr>
          <p:cNvGraphicFramePr>
            <a:graphicFrameLocks/>
          </p:cNvGraphicFramePr>
          <p:nvPr>
            <p:extLst/>
          </p:nvPr>
        </p:nvGraphicFramePr>
        <p:xfrm>
          <a:off x="4104674" y="719727"/>
          <a:ext cx="1643119" cy="13681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0C7B00BC-D987-4E76-9438-36E751DDC91D}"/>
              </a:ext>
            </a:extLst>
          </p:cNvPr>
          <p:cNvSpPr txBox="1"/>
          <p:nvPr/>
        </p:nvSpPr>
        <p:spPr>
          <a:xfrm>
            <a:off x="7585937" y="699542"/>
            <a:ext cx="1403648" cy="1169551"/>
          </a:xfrm>
          <a:prstGeom prst="rect">
            <a:avLst/>
          </a:prstGeom>
          <a:noFill/>
        </p:spPr>
        <p:txBody>
          <a:bodyPr wrap="square" rtlCol="0">
            <a:spAutoFit/>
          </a:bodyPr>
          <a:lstStyle/>
          <a:p>
            <a:pPr marL="171450" indent="-171450">
              <a:buFont typeface="Arial" panose="020B0604020202020204" pitchFamily="34" charset="0"/>
              <a:buChar char="•"/>
            </a:pPr>
            <a:r>
              <a:rPr lang="en-GB" sz="1000" dirty="0"/>
              <a:t>21/22 Committed Spend </a:t>
            </a:r>
          </a:p>
          <a:p>
            <a:pPr marL="171450" indent="-171450">
              <a:buFont typeface="Arial" panose="020B0604020202020204" pitchFamily="34" charset="0"/>
              <a:buChar char="•"/>
            </a:pPr>
            <a:r>
              <a:rPr lang="en-GB" sz="1000" dirty="0"/>
              <a:t>Total 75% </a:t>
            </a:r>
          </a:p>
          <a:p>
            <a:pPr marL="171450" indent="-171450">
              <a:buFont typeface="Arial" panose="020B0604020202020204" pitchFamily="34" charset="0"/>
              <a:buChar char="•"/>
            </a:pPr>
            <a:r>
              <a:rPr lang="en-GB" sz="1000" dirty="0"/>
              <a:t>Shippers 67</a:t>
            </a:r>
          </a:p>
          <a:p>
            <a:pPr marL="171450" indent="-171450">
              <a:buFont typeface="Arial" panose="020B0604020202020204" pitchFamily="34" charset="0"/>
              <a:buChar char="•"/>
            </a:pPr>
            <a:r>
              <a:rPr lang="en-GB" sz="1000" dirty="0"/>
              <a:t>DNs 100%</a:t>
            </a:r>
          </a:p>
          <a:p>
            <a:pPr marL="171450" indent="-171450">
              <a:buFont typeface="Arial" panose="020B0604020202020204" pitchFamily="34" charset="0"/>
              <a:buChar char="•"/>
            </a:pPr>
            <a:r>
              <a:rPr lang="en-GB" sz="1000" dirty="0"/>
              <a:t>IGTs 17% </a:t>
            </a:r>
          </a:p>
          <a:p>
            <a:pPr marL="171450" indent="-171450">
              <a:buFont typeface="Arial" panose="020B0604020202020204" pitchFamily="34" charset="0"/>
              <a:buChar char="•"/>
            </a:pPr>
            <a:r>
              <a:rPr lang="en-GB" sz="1000" dirty="0"/>
              <a:t>NTS 28%</a:t>
            </a:r>
          </a:p>
        </p:txBody>
      </p:sp>
      <p:graphicFrame>
        <p:nvGraphicFramePr>
          <p:cNvPr id="11" name="Chart 10">
            <a:extLst>
              <a:ext uri="{FF2B5EF4-FFF2-40B4-BE49-F238E27FC236}">
                <a16:creationId xmlns:a16="http://schemas.microsoft.com/office/drawing/2014/main" id="{A5BE5B15-0C7E-48D6-A56C-6A746E46C6FC}"/>
              </a:ext>
            </a:extLst>
          </p:cNvPr>
          <p:cNvGraphicFramePr>
            <a:graphicFrameLocks/>
          </p:cNvGraphicFramePr>
          <p:nvPr>
            <p:extLst/>
          </p:nvPr>
        </p:nvGraphicFramePr>
        <p:xfrm>
          <a:off x="267422" y="2216042"/>
          <a:ext cx="7112889" cy="2488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A29864BA-670A-4A40-A473-66D6D57502E4}"/>
              </a:ext>
            </a:extLst>
          </p:cNvPr>
          <p:cNvGraphicFramePr>
            <a:graphicFrameLocks/>
          </p:cNvGraphicFramePr>
          <p:nvPr>
            <p:extLst/>
          </p:nvPr>
        </p:nvGraphicFramePr>
        <p:xfrm>
          <a:off x="323528" y="719727"/>
          <a:ext cx="1827411" cy="1203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1B794E5D-1D49-45F7-86D6-58797F52E6F7}"/>
              </a:ext>
            </a:extLst>
          </p:cNvPr>
          <p:cNvGraphicFramePr>
            <a:graphicFrameLocks/>
          </p:cNvGraphicFramePr>
          <p:nvPr>
            <p:extLst/>
          </p:nvPr>
        </p:nvGraphicFramePr>
        <p:xfrm>
          <a:off x="5702421" y="719728"/>
          <a:ext cx="1818674" cy="13681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849835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We continue to closely monitor joint dependencies with the Move To Cloud Programme.  Contingency planning is complete.  Move to Cloud is on track to Go Live for it’s planned date.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bulk data cut for transition stage 1 has been issued to the CSSP ahead of the milestone date.  The CSSP have acknowledged receipt and will now commence reconciliation activities.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This week we have had a session with DCC to understand the CSSP process and functionality at gate closure.  We were given some comfort during this session and now understand that the system will be fully monitored during gate closure especially during PIS in order to monitor and meet NFR’s and this will be undertaken on a daily basis.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DCC are supportive of the CR we are raising in order have the capability to request the ‘re-send’ of a secured active message.  We are pushing to receive this ability during early life support as this will help mitigate should we see missing messages at Gate Closure.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CR-D129 was presented at the Ofgem Design Forum this week.  This CR will be moved forward into the REC Governance process for a post Programme CR to be delivered within the REC releases.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The design issues we have raised over the past couple of months have still not been responded to.  We have escalated and will continue to monitor and escalate.</a:t>
                      </a:r>
                    </a:p>
                    <a:p>
                      <a:pPr marL="0" marR="0" lvl="0" indent="0" algn="l">
                        <a:lnSpc>
                          <a:spcPct val="100000"/>
                        </a:lnSpc>
                        <a:spcBef>
                          <a:spcPts val="0"/>
                        </a:spcBef>
                        <a:spcAft>
                          <a:spcPts val="0"/>
                        </a:spcAft>
                        <a:buFont typeface="Arial" panose="020B0604020202020204" pitchFamily="34" charset="0"/>
                        <a:buNone/>
                      </a:pPr>
                      <a:endParaRPr lang="en-US" sz="9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0" kern="1200" dirty="0">
                          <a:solidFill>
                            <a:schemeClr val="tx1"/>
                          </a:solidFill>
                          <a:effectLst/>
                          <a:latin typeface="+mn-lt"/>
                          <a:ea typeface="+mn-ea"/>
                          <a:cs typeface="+mn-cs"/>
                        </a:rPr>
                        <a:t>We will now commence engagement in relation to the workaround process should we any issues with missing messages at the appropriate governance groups.  Please note we are not expecting this to happen in normal day to day processing this would be an exceptional circumstance.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Internal Stage Gate D has been approved during the last two weeks.  This stage gate is the closure of Testing and the commencement of Transition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1"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Commencement  and planning refinement for the Transition Stage 2 activities (2</a:t>
                      </a:r>
                      <a:r>
                        <a:rPr lang="en-GB" sz="1000" b="0" i="0" u="none" strike="noStrike" kern="1200" baseline="30000" dirty="0">
                          <a:solidFill>
                            <a:schemeClr val="tx1"/>
                          </a:solidFill>
                          <a:effectLst/>
                          <a:latin typeface="+mn-lt"/>
                          <a:ea typeface="+mn-ea"/>
                          <a:cs typeface="+mn-cs"/>
                        </a:rPr>
                        <a:t>nd</a:t>
                      </a:r>
                      <a:r>
                        <a:rPr lang="en-GB" sz="1000" b="0" i="0" u="none" strike="noStrike" kern="1200" dirty="0">
                          <a:solidFill>
                            <a:schemeClr val="tx1"/>
                          </a:solidFill>
                          <a:effectLst/>
                          <a:latin typeface="+mn-lt"/>
                          <a:ea typeface="+mn-ea"/>
                          <a:cs typeface="+mn-cs"/>
                        </a:rPr>
                        <a:t> May)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OAT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37014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4665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750" b="0" i="0" u="none" strike="noStrike" kern="1200" dirty="0">
                          <a:solidFill>
                            <a:schemeClr val="tx1"/>
                          </a:solidFill>
                          <a:latin typeface="+mn-lt"/>
                          <a:ea typeface="+mn-ea"/>
                          <a:cs typeface="+mn-cs"/>
                        </a:rPr>
                        <a:t>Transition stage 1 data migration activities completed, data shared with Landmark 4 days early.</a:t>
                      </a:r>
                    </a:p>
                    <a:p>
                      <a:pPr marL="175895" marR="0" lvl="0" indent="-175895" algn="l">
                        <a:lnSpc>
                          <a:spcPct val="107000"/>
                        </a:lnSpc>
                        <a:spcBef>
                          <a:spcPts val="0"/>
                        </a:spcBef>
                        <a:spcAft>
                          <a:spcPts val="0"/>
                        </a:spcAft>
                        <a:buClrTx/>
                        <a:buSzTx/>
                        <a:buFont typeface="Wingdings" panose="05000000000000000000" pitchFamily="2" charset="2"/>
                        <a:buChar char=""/>
                      </a:pPr>
                      <a:r>
                        <a:rPr lang="en-US" sz="750" b="0" i="0" u="none" strike="noStrike" kern="1200" dirty="0">
                          <a:solidFill>
                            <a:schemeClr val="tx1"/>
                          </a:solidFill>
                          <a:latin typeface="+mn-lt"/>
                          <a:ea typeface="+mn-ea"/>
                          <a:cs typeface="+mn-cs"/>
                        </a:rPr>
                        <a:t>Landmark have returned Reg data, now being validated.</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The CSSC Implementation Approach and CSSC Transition Approach documents have been approved.</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Transition testing assurance ongoing</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Planning continues for stages 2 and 3, a</a:t>
                      </a:r>
                      <a:r>
                        <a:rPr lang="en-US" sz="750" b="0" i="0" u="none" strike="noStrike" kern="1200" noProof="0" dirty="0" err="1">
                          <a:solidFill>
                            <a:schemeClr val="tx1"/>
                          </a:solidFill>
                          <a:effectLst/>
                          <a:latin typeface="+mn-lt"/>
                          <a:ea typeface="+mn-ea"/>
                          <a:cs typeface="+mn-cs"/>
                        </a:rPr>
                        <a:t>ll</a:t>
                      </a:r>
                      <a:r>
                        <a:rPr lang="en-US" sz="750" b="0" i="0" u="none" strike="noStrike" kern="1200" noProof="0" dirty="0">
                          <a:solidFill>
                            <a:schemeClr val="tx1"/>
                          </a:solidFill>
                          <a:effectLst/>
                          <a:latin typeface="+mn-lt"/>
                          <a:ea typeface="+mn-ea"/>
                          <a:cs typeface="+mn-cs"/>
                        </a:rPr>
                        <a:t> workstreams to share their activities for actual transition planning for stages 2 and 3.</a:t>
                      </a:r>
                    </a:p>
                    <a:p>
                      <a:pPr marL="175895" lvl="0" indent="-175895">
                        <a:lnSpc>
                          <a:spcPct val="107000"/>
                        </a:lnSpc>
                        <a:spcAft>
                          <a:spcPts val="0"/>
                        </a:spcAft>
                        <a:buFont typeface="Wingdings" panose="05000000000000000000" pitchFamily="2" charset="2"/>
                        <a:buChar char=""/>
                      </a:pPr>
                      <a:r>
                        <a:rPr lang="en-US" sz="750" b="0" i="0" u="none" strike="noStrike" kern="1200" noProof="0" dirty="0">
                          <a:solidFill>
                            <a:schemeClr val="tx1"/>
                          </a:solidFill>
                          <a:effectLst/>
                          <a:latin typeface="+mn-lt"/>
                          <a:ea typeface="+mn-ea"/>
                          <a:cs typeface="+mn-cs"/>
                        </a:rPr>
                        <a:t>Plan for Transition stage 2 due to be completed by 1st April.</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chemeClr val="tx1"/>
                          </a:solidFill>
                          <a:effectLst/>
                          <a:latin typeface="+mn-lt"/>
                          <a:ea typeface="+mn-ea"/>
                          <a:cs typeface="+mn-cs"/>
                        </a:rPr>
                        <a:t>Secondary </a:t>
                      </a:r>
                      <a:r>
                        <a:rPr lang="en-US" sz="700" b="1" kern="1200" dirty="0">
                          <a:solidFill>
                            <a:schemeClr val="tx1"/>
                          </a:solidFill>
                          <a:latin typeface="+mn-lt"/>
                          <a:ea typeface="+mn-ea"/>
                          <a:cs typeface="+mn-cs"/>
                        </a:rPr>
                        <a:t>Portal Functionality</a:t>
                      </a:r>
                      <a:r>
                        <a:rPr lang="en-US" sz="700" b="1" i="0" u="none" strike="noStrike" kern="1200" dirty="0">
                          <a:solidFill>
                            <a:schemeClr val="tx1"/>
                          </a:solidFill>
                          <a:effectLst/>
                          <a:latin typeface="+mn-lt"/>
                          <a:ea typeface="+mn-ea"/>
                          <a:cs typeface="+mn-cs"/>
                        </a:rPr>
                        <a:t> </a:t>
                      </a:r>
                      <a:r>
                        <a:rPr lang="en-US" sz="700" b="0" i="0" u="none" strike="noStrike" kern="1200" dirty="0">
                          <a:solidFill>
                            <a:schemeClr val="tx1"/>
                          </a:solidFill>
                          <a:effectLst/>
                          <a:latin typeface="+mn-lt"/>
                          <a:ea typeface="+mn-ea"/>
                          <a:cs typeface="+mn-cs"/>
                        </a:rPr>
                        <a:t>– Full Secondary Portal functionality handover</a:t>
                      </a:r>
                      <a:r>
                        <a:rPr lang="en-US" sz="700" kern="1200" dirty="0">
                          <a:solidFill>
                            <a:schemeClr val="tx1"/>
                          </a:solidFill>
                          <a:latin typeface="+mn-lt"/>
                          <a:ea typeface="+mn-ea"/>
                          <a:cs typeface="+mn-cs"/>
                        </a:rPr>
                        <a:t> 08/06/22 –DES and API workstream have advised that SIT testing can begin as incremental releases are planned. Meeting to be planned to discuss.</a:t>
                      </a:r>
                      <a:endParaRPr lang="en-US" sz="700" kern="1200" dirty="0">
                        <a:solidFill>
                          <a:schemeClr val="tx1"/>
                        </a:solidFill>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chemeClr val="tx1"/>
                          </a:solidFill>
                          <a:effectLst/>
                          <a:latin typeface="+mn-lt"/>
                          <a:ea typeface="+mn-ea"/>
                          <a:cs typeface="+mn-cs"/>
                        </a:rPr>
                        <a:t>DES4</a:t>
                      </a:r>
                      <a:r>
                        <a:rPr lang="en-US" sz="700" b="1" kern="1200" dirty="0">
                          <a:solidFill>
                            <a:schemeClr val="tx1"/>
                          </a:solidFill>
                          <a:latin typeface="+mn-lt"/>
                          <a:ea typeface="+mn-ea"/>
                          <a:cs typeface="+mn-cs"/>
                        </a:rPr>
                        <a:t> – </a:t>
                      </a:r>
                      <a:r>
                        <a:rPr lang="en-US" sz="700" kern="1200" dirty="0">
                          <a:solidFill>
                            <a:schemeClr val="tx1"/>
                          </a:solidFill>
                          <a:latin typeface="+mn-lt"/>
                          <a:ea typeface="+mn-ea"/>
                          <a:cs typeface="+mn-cs"/>
                        </a:rPr>
                        <a:t>Functionality testing in progress </a:t>
                      </a:r>
                      <a:r>
                        <a:rPr lang="en-US" sz="700" b="0" i="0" u="none" strike="noStrike" kern="1200" dirty="0">
                          <a:solidFill>
                            <a:schemeClr val="tx1"/>
                          </a:solidFill>
                          <a:effectLst/>
                          <a:latin typeface="Poppins Light"/>
                          <a:ea typeface="+mn-ea"/>
                          <a:cs typeface="+mn-cs"/>
                        </a:rPr>
                        <a:t>1 defect outstanding awaiting fix</a:t>
                      </a:r>
                      <a:r>
                        <a:rPr lang="en-US" sz="700" kern="1200" dirty="0">
                          <a:solidFill>
                            <a:srgbClr val="1E1246"/>
                          </a:solidFill>
                          <a:latin typeface="+mn-lt"/>
                          <a:ea typeface="+mn-ea"/>
                          <a:cs typeface="+mn-cs"/>
                        </a:rPr>
                        <a:t>, Lazarus functionality testing is complete.</a:t>
                      </a:r>
                      <a:endParaRPr lang="en-US" sz="7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External UEPT Test Execution Bespoke E2E </a:t>
                      </a:r>
                      <a:r>
                        <a:rPr lang="en-US" sz="700" b="0" i="0" u="none" strike="noStrike" kern="1200" dirty="0">
                          <a:solidFill>
                            <a:srgbClr val="1E1246"/>
                          </a:solidFill>
                          <a:effectLst/>
                          <a:latin typeface="+mn-lt"/>
                          <a:ea typeface="+mn-ea"/>
                          <a:cs typeface="+mn-cs"/>
                        </a:rPr>
                        <a:t>– External UIT test phase complete, TCR </a:t>
                      </a:r>
                      <a:r>
                        <a:rPr lang="en-US" sz="700" kern="1200" dirty="0">
                          <a:solidFill>
                            <a:srgbClr val="1E1246"/>
                          </a:solidFill>
                          <a:latin typeface="+mn-lt"/>
                          <a:ea typeface="+mn-ea"/>
                          <a:cs typeface="+mn-cs"/>
                        </a:rPr>
                        <a:t>has been signed off by OFGEM</a:t>
                      </a:r>
                      <a:r>
                        <a:rPr lang="en-US" sz="700" b="0" i="0" u="none" strike="noStrike" kern="1200" dirty="0">
                          <a:solidFill>
                            <a:srgbClr val="1E1246"/>
                          </a:solidFill>
                          <a:effectLst/>
                          <a:latin typeface="+mn-lt"/>
                          <a:ea typeface="+mn-ea"/>
                          <a:cs typeface="+mn-cs"/>
                        </a:rPr>
                        <a:t>.</a:t>
                      </a:r>
                      <a:endParaRPr lang="en-US" sz="700" b="0" i="0" u="none" strike="noStrike" kern="1200" dirty="0">
                        <a:solidFill>
                          <a:srgbClr val="1E1246"/>
                        </a:solidFill>
                        <a:effectLst/>
                        <a:latin typeface="+mn-lt"/>
                        <a:ea typeface="+mn-ea"/>
                        <a:cs typeface="Poppins Light"/>
                      </a:endParaRPr>
                    </a:p>
                    <a:p>
                      <a:pPr marL="171450" indent="-171450" defTabSz="389392">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Transition SIT (Regression) Functional testing </a:t>
                      </a:r>
                      <a:r>
                        <a:rPr lang="en-US" sz="700" b="1" kern="1200" dirty="0">
                          <a:solidFill>
                            <a:srgbClr val="1E1246"/>
                          </a:solidFill>
                          <a:latin typeface="+mn-lt"/>
                          <a:ea typeface="+mn-ea"/>
                          <a:cs typeface="+mn-cs"/>
                        </a:rPr>
                        <a:t>– </a:t>
                      </a:r>
                      <a:r>
                        <a:rPr lang="en-US" sz="700" dirty="0">
                          <a:solidFill>
                            <a:srgbClr val="1E1246"/>
                          </a:solidFill>
                          <a:latin typeface="Poppins Light (Headings)"/>
                        </a:rPr>
                        <a:t>External Test Phase complete, Corella internal testing in progress (2 defects resolved, script retesting in progress), SME’s assurance in progress </a:t>
                      </a:r>
                      <a:r>
                        <a:rPr lang="en-US" sz="700" kern="1200" dirty="0">
                          <a:solidFill>
                            <a:srgbClr val="1E1246"/>
                          </a:solidFill>
                          <a:latin typeface="+mn-lt"/>
                          <a:ea typeface="+mn-ea"/>
                          <a:cs typeface="+mn-cs"/>
                        </a:rPr>
                        <a:t>(Meter reads, billing and invoicing).</a:t>
                      </a:r>
                      <a:endParaRPr lang="en-US" sz="700" b="0" i="0" u="none" strike="noStrike" kern="1200" dirty="0">
                        <a:solidFill>
                          <a:srgbClr val="1E1246"/>
                        </a:solidFill>
                        <a:effectLst/>
                        <a:latin typeface="+mn-lt"/>
                        <a:ea typeface="+mn-ea"/>
                        <a:cs typeface="Poppins Light"/>
                      </a:endParaRPr>
                    </a:p>
                    <a:p>
                      <a:pPr marL="171450" indent="-171450" defTabSz="389392">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External SIT </a:t>
                      </a:r>
                      <a:r>
                        <a:rPr lang="en-US" sz="700" b="0" i="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Supporting SI reporting Test Phase 18.0.4 planned for week commencing 4th April, we are supporting data creation and Retail Meet Point (RMP) status updates. </a:t>
                      </a:r>
                      <a:endParaRPr lang="en-US" sz="7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Change Request </a:t>
                      </a:r>
                      <a:r>
                        <a:rPr lang="en-US" sz="700" b="1" kern="1200" dirty="0">
                          <a:solidFill>
                            <a:srgbClr val="1E1246"/>
                          </a:solidFill>
                          <a:latin typeface="+mn-lt"/>
                          <a:ea typeface="+mn-ea"/>
                          <a:cs typeface="+mn-cs"/>
                        </a:rPr>
                        <a:t>–  </a:t>
                      </a:r>
                      <a:r>
                        <a:rPr lang="en-US" sz="700" kern="1200" dirty="0">
                          <a:solidFill>
                            <a:srgbClr val="1E1246"/>
                          </a:solidFill>
                          <a:latin typeface="+mn-lt"/>
                          <a:ea typeface="+mn-ea"/>
                          <a:cs typeface="+mn-cs"/>
                        </a:rPr>
                        <a:t>CR222, CR136, CR95a (additional GEA functionality), and CR172 in progress, Go Live Transition Stage 3 </a:t>
                      </a:r>
                      <a:r>
                        <a:rPr lang="en-US" sz="700" b="0" i="0" u="none" strike="noStrike" kern="1200" dirty="0">
                          <a:solidFill>
                            <a:srgbClr val="1E1246"/>
                          </a:solidFill>
                          <a:effectLst/>
                          <a:latin typeface="+mn-lt"/>
                          <a:ea typeface="+mn-ea"/>
                          <a:cs typeface="+mn-cs"/>
                        </a:rPr>
                        <a:t>critical path CR’s Testing </a:t>
                      </a:r>
                      <a:r>
                        <a:rPr lang="en-US" sz="700" kern="1200" dirty="0">
                          <a:solidFill>
                            <a:srgbClr val="1E1246"/>
                          </a:solidFill>
                          <a:latin typeface="+mn-lt"/>
                          <a:ea typeface="+mn-ea"/>
                          <a:cs typeface="+mn-cs"/>
                        </a:rPr>
                        <a:t>underway</a:t>
                      </a:r>
                      <a:r>
                        <a:rPr lang="en-US" sz="700" b="0" i="0" u="none" strike="noStrike" kern="1200" dirty="0">
                          <a:solidFill>
                            <a:srgbClr val="1E1246"/>
                          </a:solidFill>
                          <a:effectLst/>
                          <a:latin typeface="+mn-lt"/>
                          <a:ea typeface="+mn-ea"/>
                          <a:cs typeface="+mn-cs"/>
                        </a:rPr>
                        <a:t>.</a:t>
                      </a:r>
                      <a:endParaRPr lang="en-US" sz="7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fontAlgn="base"/>
                      <a:r>
                        <a:rPr lang="en-US" sz="800" b="1" u="none" strike="noStrike" kern="1200" dirty="0">
                          <a:solidFill>
                            <a:srgbClr val="1E1246"/>
                          </a:solidFill>
                          <a:effectLst/>
                          <a:latin typeface="+mn-lt"/>
                          <a:ea typeface="+mn-ea"/>
                          <a:cs typeface="+mn-cs"/>
                        </a:rPr>
                        <a:t>Amber trending to Green </a:t>
                      </a:r>
                      <a:r>
                        <a:rPr lang="en-US" sz="800" b="0" u="none" strike="noStrike" kern="1200" dirty="0">
                          <a:solidFill>
                            <a:srgbClr val="1E1246"/>
                          </a:solidFill>
                          <a:effectLst/>
                          <a:latin typeface="+mn-lt"/>
                          <a:ea typeface="+mn-ea"/>
                          <a:cs typeface="+mn-cs"/>
                        </a:rPr>
                        <a:t>– OAT is progressing forward - </a:t>
                      </a:r>
                      <a:r>
                        <a:rPr lang="en-US" sz="800" kern="1200" dirty="0">
                          <a:solidFill>
                            <a:srgbClr val="1E1246"/>
                          </a:solidFill>
                          <a:latin typeface="+mn-lt"/>
                          <a:ea typeface="+mn-ea"/>
                          <a:cs typeface="+mn-cs"/>
                        </a:rPr>
                        <a:t>Stream 1 Security (shared security analyst assigned and defects being progressed). Stream 2 Service management (Delivery expected 17</a:t>
                      </a:r>
                      <a:r>
                        <a:rPr lang="en-US" sz="800" kern="1200" baseline="30000" dirty="0">
                          <a:solidFill>
                            <a:srgbClr val="1E1246"/>
                          </a:solidFill>
                          <a:latin typeface="+mn-lt"/>
                          <a:ea typeface="+mn-ea"/>
                          <a:cs typeface="+mn-cs"/>
                        </a:rPr>
                        <a:t>th</a:t>
                      </a:r>
                      <a:r>
                        <a:rPr lang="en-US" sz="800" kern="1200" dirty="0">
                          <a:solidFill>
                            <a:srgbClr val="1E1246"/>
                          </a:solidFill>
                          <a:latin typeface="+mn-lt"/>
                          <a:ea typeface="+mn-ea"/>
                          <a:cs typeface="+mn-cs"/>
                        </a:rPr>
                        <a:t> May and execution start). Stream 3 Back Up and Restore (align data restoration procedure), Stream 4 (DR) CSS API complete, DES &amp; SEC API in progress. Stage Gate D milestone objectives completed, Integrated Pt to start pending successful SAP PO capacity upgrade retest.</a:t>
                      </a:r>
                    </a:p>
                    <a:p>
                      <a:pPr marL="171450" indent="-171450" fontAlgn="base">
                        <a:buFont typeface="Arial" panose="020B0604020202020204" pitchFamily="34" charset="0"/>
                        <a:buChar char="•"/>
                      </a:pPr>
                      <a:r>
                        <a:rPr lang="en-US" sz="800" b="1" kern="1200" dirty="0">
                          <a:solidFill>
                            <a:srgbClr val="1E1246"/>
                          </a:solidFill>
                          <a:latin typeface="+mn-lt"/>
                          <a:ea typeface="+mn-lt"/>
                          <a:cs typeface="+mn-lt"/>
                        </a:rPr>
                        <a:t>Transition Phase Confidence</a:t>
                      </a:r>
                      <a:r>
                        <a:rPr lang="en-US" sz="800" kern="1200" dirty="0">
                          <a:solidFill>
                            <a:srgbClr val="1E1246"/>
                          </a:solidFill>
                          <a:latin typeface="+mn-lt"/>
                          <a:ea typeface="+mn-lt"/>
                          <a:cs typeface="+mn-lt"/>
                        </a:rPr>
                        <a:t> - 62 Amber OAT due to defects and resource issues. Resolution in progress with limited 1 day/week security resource. Dedicated CSSC security resource recruitment process in progress, required to return to green.</a:t>
                      </a:r>
                      <a:endParaRPr lang="en-US" sz="800" kern="1200" dirty="0">
                        <a:solidFill>
                          <a:srgbClr val="FF0000"/>
                        </a:solidFill>
                        <a:latin typeface="+mn-lt"/>
                        <a:ea typeface="+mn-lt"/>
                        <a:cs typeface="+mn-lt"/>
                      </a:endParaRPr>
                    </a:p>
                    <a:p>
                      <a:pPr marL="171450" indent="-171450" eaLnBrk="0" hangingPunct="0">
                        <a:spcBef>
                          <a:spcPts val="85"/>
                        </a:spcBef>
                        <a:spcAft>
                          <a:spcPts val="85"/>
                        </a:spcAft>
                        <a:buFont typeface="Arial" panose="05000000000000000000" pitchFamily="2" charset="2"/>
                        <a:buChar char="•"/>
                        <a:defRPr/>
                      </a:pPr>
                      <a:r>
                        <a:rPr lang="en-US" sz="800" b="1" i="0" u="none" strike="noStrike" kern="1200" dirty="0">
                          <a:solidFill>
                            <a:srgbClr val="1E1246"/>
                          </a:solidFill>
                          <a:effectLst/>
                          <a:latin typeface="+mn-lt"/>
                          <a:ea typeface="+mn-ea"/>
                          <a:cs typeface="+mn-cs"/>
                        </a:rPr>
                        <a:t>PT – Phase 3 – DES Release 4 </a:t>
                      </a:r>
                      <a:r>
                        <a:rPr lang="en-US" sz="800" b="0" i="0" u="none" strike="noStrike" kern="1200" dirty="0">
                          <a:solidFill>
                            <a:srgbClr val="1E1246"/>
                          </a:solidFill>
                          <a:effectLst/>
                          <a:latin typeface="+mn-lt"/>
                          <a:ea typeface="+mn-ea"/>
                          <a:cs typeface="+mn-cs"/>
                        </a:rPr>
                        <a:t>– Complete.</a:t>
                      </a:r>
                      <a:endParaRPr lang="en-US" sz="8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800" b="1" i="0" u="none" strike="noStrike" kern="1200" dirty="0">
                          <a:solidFill>
                            <a:srgbClr val="1E1246"/>
                          </a:solidFill>
                          <a:effectLst/>
                          <a:latin typeface="+mn-lt"/>
                          <a:ea typeface="+mn-ea"/>
                          <a:cs typeface="+mn-cs"/>
                        </a:rPr>
                        <a:t>PT – Phase 3 – Secondary APIs </a:t>
                      </a:r>
                      <a:r>
                        <a:rPr lang="en-US" sz="800" b="0" i="0" u="none" strike="noStrike" kern="1200" dirty="0">
                          <a:solidFill>
                            <a:srgbClr val="1E1246"/>
                          </a:solidFill>
                          <a:effectLst/>
                          <a:latin typeface="+mn-lt"/>
                          <a:ea typeface="+mn-ea"/>
                          <a:cs typeface="+mn-cs"/>
                        </a:rPr>
                        <a:t>– </a:t>
                      </a:r>
                      <a:r>
                        <a:rPr lang="en-US" sz="800" kern="1200" dirty="0">
                          <a:solidFill>
                            <a:srgbClr val="1E1246"/>
                          </a:solidFill>
                          <a:latin typeface="+mn-lt"/>
                          <a:ea typeface="+mn-ea"/>
                          <a:cs typeface="+mn-cs"/>
                        </a:rPr>
                        <a:t>Defects outstanding but expect resolve 6</a:t>
                      </a:r>
                      <a:r>
                        <a:rPr lang="en-US" sz="800" kern="1200" baseline="30000" dirty="0">
                          <a:solidFill>
                            <a:srgbClr val="1E1246"/>
                          </a:solidFill>
                          <a:latin typeface="+mn-lt"/>
                          <a:ea typeface="+mn-ea"/>
                          <a:cs typeface="+mn-cs"/>
                        </a:rPr>
                        <a:t>th</a:t>
                      </a:r>
                      <a:r>
                        <a:rPr lang="en-US" sz="800" kern="1200" dirty="0">
                          <a:solidFill>
                            <a:srgbClr val="1E1246"/>
                          </a:solidFill>
                          <a:latin typeface="+mn-lt"/>
                          <a:ea typeface="+mn-ea"/>
                          <a:cs typeface="+mn-cs"/>
                        </a:rPr>
                        <a:t> April.</a:t>
                      </a:r>
                      <a:endParaRPr lang="en-US" sz="800" b="0" i="0" u="none" strike="noStrike" kern="1200" dirty="0">
                        <a:solidFill>
                          <a:srgbClr val="1E1246"/>
                        </a:solidFill>
                        <a:effectLst/>
                        <a:latin typeface="+mn-lt"/>
                        <a:ea typeface="+mn-ea"/>
                        <a:cs typeface="Poppins Light"/>
                      </a:endParaRPr>
                    </a:p>
                    <a:p>
                      <a:pPr marL="171450" indent="-171450">
                        <a:spcBef>
                          <a:spcPts val="85"/>
                        </a:spcBef>
                        <a:spcAft>
                          <a:spcPts val="85"/>
                        </a:spcAft>
                        <a:buFont typeface="Arial" panose="05000000000000000000" pitchFamily="2" charset="2"/>
                        <a:buChar char="•"/>
                        <a:defRPr/>
                      </a:pPr>
                      <a:r>
                        <a:rPr lang="en-US" sz="800" b="1" dirty="0">
                          <a:solidFill>
                            <a:srgbClr val="1E1246"/>
                          </a:solidFill>
                          <a:latin typeface="Poppins-Light"/>
                          <a:ea typeface="+mn-lt"/>
                          <a:cs typeface="+mn-lt"/>
                        </a:rPr>
                        <a:t>PT – Phase 3 – Integrated </a:t>
                      </a:r>
                      <a:r>
                        <a:rPr lang="en-US" sz="800" b="1" dirty="0">
                          <a:solidFill>
                            <a:srgbClr val="1E1246"/>
                          </a:solidFill>
                          <a:latin typeface="Poppins Light"/>
                          <a:ea typeface="+mn-lt"/>
                          <a:cs typeface="+mn-lt"/>
                        </a:rPr>
                        <a:t>PT</a:t>
                      </a:r>
                      <a:r>
                        <a:rPr lang="en-US" sz="800" b="1" dirty="0">
                          <a:solidFill>
                            <a:srgbClr val="1E1246"/>
                          </a:solidFill>
                          <a:ea typeface="+mn-lt"/>
                          <a:cs typeface="+mn-lt"/>
                        </a:rPr>
                        <a:t> </a:t>
                      </a:r>
                      <a:r>
                        <a:rPr lang="en-US" sz="800" dirty="0">
                          <a:solidFill>
                            <a:srgbClr val="1E1246"/>
                          </a:solidFill>
                          <a:latin typeface="Poppins Light"/>
                          <a:ea typeface="+mn-lt"/>
                          <a:cs typeface="+mn-lt"/>
                        </a:rPr>
                        <a:t>– SAP PO blocker resolution is imminent, Test Phase to commence 4</a:t>
                      </a:r>
                      <a:r>
                        <a:rPr lang="en-US" sz="800" baseline="30000" dirty="0">
                          <a:solidFill>
                            <a:srgbClr val="1E1246"/>
                          </a:solidFill>
                          <a:latin typeface="Poppins Light"/>
                          <a:ea typeface="+mn-lt"/>
                          <a:cs typeface="+mn-lt"/>
                        </a:rPr>
                        <a:t>th</a:t>
                      </a:r>
                      <a:r>
                        <a:rPr lang="en-US" sz="800" dirty="0">
                          <a:solidFill>
                            <a:srgbClr val="1E1246"/>
                          </a:solidFill>
                          <a:latin typeface="Poppins Light"/>
                          <a:ea typeface="+mn-lt"/>
                          <a:cs typeface="+mn-lt"/>
                        </a:rPr>
                        <a:t> April.</a:t>
                      </a:r>
                      <a:endParaRPr lang="en-US" sz="800" dirty="0">
                        <a:solidFill>
                          <a:srgbClr val="1E1246"/>
                        </a:solidFill>
                        <a:latin typeface="Poppins Light"/>
                        <a:cs typeface="Poppins Medium"/>
                      </a:endParaRPr>
                    </a:p>
                    <a:p>
                      <a:pPr marL="171450" indent="-171450">
                        <a:spcBef>
                          <a:spcPts val="85"/>
                        </a:spcBef>
                        <a:spcAft>
                          <a:spcPts val="85"/>
                        </a:spcAft>
                        <a:buFont typeface="Arial" panose="05000000000000000000" pitchFamily="2" charset="2"/>
                        <a:buChar char="•"/>
                        <a:defRPr/>
                      </a:pPr>
                      <a:r>
                        <a:rPr lang="en-US" sz="800" b="1" kern="1200" dirty="0">
                          <a:solidFill>
                            <a:srgbClr val="1E1246"/>
                          </a:solidFill>
                          <a:latin typeface="+mn-lt"/>
                          <a:ea typeface="+mn-ea"/>
                          <a:cs typeface="+mn-cs"/>
                        </a:rPr>
                        <a:t>PT – Phase 3 – </a:t>
                      </a:r>
                      <a:r>
                        <a:rPr lang="en-US" sz="800" b="1" kern="1200" dirty="0" err="1">
                          <a:solidFill>
                            <a:srgbClr val="1E1246"/>
                          </a:solidFill>
                          <a:latin typeface="+mn-lt"/>
                          <a:ea typeface="+mn-ea"/>
                          <a:cs typeface="+mn-cs"/>
                        </a:rPr>
                        <a:t>Switchstream</a:t>
                      </a:r>
                      <a:r>
                        <a:rPr lang="en-US" sz="800" b="1" kern="1200" dirty="0">
                          <a:solidFill>
                            <a:srgbClr val="1E1246"/>
                          </a:solidFill>
                          <a:latin typeface="+mn-lt"/>
                          <a:ea typeface="+mn-ea"/>
                          <a:cs typeface="+mn-cs"/>
                        </a:rPr>
                        <a:t> </a:t>
                      </a:r>
                      <a:r>
                        <a:rPr lang="en-US" sz="800" kern="1200" dirty="0">
                          <a:solidFill>
                            <a:srgbClr val="1E1246"/>
                          </a:solidFill>
                          <a:latin typeface="+mn-lt"/>
                          <a:ea typeface="+mn-ea"/>
                          <a:cs typeface="+mn-cs"/>
                        </a:rPr>
                        <a:t>– ETF FOF2 deployment in progress (this section to be moved to </a:t>
                      </a:r>
                      <a:r>
                        <a:rPr lang="en-US" sz="800" kern="1200" dirty="0" err="1">
                          <a:solidFill>
                            <a:srgbClr val="1E1246"/>
                          </a:solidFill>
                          <a:latin typeface="+mn-lt"/>
                          <a:ea typeface="+mn-ea"/>
                          <a:cs typeface="+mn-cs"/>
                        </a:rPr>
                        <a:t>Switchstream</a:t>
                      </a:r>
                      <a:r>
                        <a:rPr lang="en-US" sz="800" kern="1200" dirty="0">
                          <a:solidFill>
                            <a:srgbClr val="1E1246"/>
                          </a:solidFill>
                          <a:latin typeface="+mn-lt"/>
                          <a:ea typeface="+mn-ea"/>
                          <a:cs typeface="+mn-cs"/>
                        </a:rPr>
                        <a:t> HLR) </a:t>
                      </a:r>
                    </a:p>
                    <a:p>
                      <a:pPr marL="0" lvl="0" indent="0">
                        <a:buFont typeface="Arial" panose="020B0604020202020204" pitchFamily="34" charset="0"/>
                        <a:buNone/>
                      </a:pPr>
                      <a:endParaRPr lang="en-GB" sz="8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900020"/>
          <a:ext cx="9125999" cy="4097281"/>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54281">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0910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Change requests activities continues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System Testing completed for CR0127 Nov21 retrofit release - Stage 2. Deployment of code changes for SIT Testing delayed due to BAU defects identified and issued for SME </a:t>
                      </a:r>
                      <a:r>
                        <a:rPr kumimoji="0" lang="en-US" sz="700" b="0" i="0" u="none" strike="noStrike" kern="1200" cap="none" spc="0" normalizeH="0" baseline="0" noProof="0" dirty="0" err="1">
                          <a:ln>
                            <a:noFill/>
                          </a:ln>
                          <a:solidFill>
                            <a:schemeClr val="tx1"/>
                          </a:solidFill>
                          <a:effectLst/>
                          <a:uLnTx/>
                          <a:uFillTx/>
                          <a:latin typeface="Poppins Light"/>
                          <a:ea typeface="+mn-ea"/>
                          <a:cs typeface="+mn-cs"/>
                        </a:rPr>
                        <a:t>validationSystem</a:t>
                      </a:r>
                      <a:r>
                        <a:rPr kumimoji="0" lang="en-US" sz="700" b="0" i="0" u="none" strike="noStrike" kern="1200" cap="none" spc="0" normalizeH="0" baseline="0" noProof="0" dirty="0">
                          <a:ln>
                            <a:noFill/>
                          </a:ln>
                          <a:solidFill>
                            <a:schemeClr val="tx1"/>
                          </a:solidFill>
                          <a:effectLst/>
                          <a:uLnTx/>
                          <a:uFillTx/>
                          <a:latin typeface="Poppins Light"/>
                          <a:ea typeface="+mn-ea"/>
                          <a:cs typeface="+mn-cs"/>
                        </a:rPr>
                        <a:t> Testing completed for CR0152 -Prime and Sub and deployed into QAS2. Validation of BAU defects identified for this CR underway by SMEs and TCS.</a:t>
                      </a:r>
                      <a:r>
                        <a:rPr kumimoji="0" lang="en-US" sz="700" b="0" i="0" u="none" strike="noStrike" kern="1200" cap="none" spc="0" normalizeH="0" baseline="0" noProof="0" dirty="0">
                          <a:ln>
                            <a:noFill/>
                          </a:ln>
                          <a:solidFill>
                            <a:schemeClr val="tx1"/>
                          </a:solidFill>
                          <a:effectLst/>
                          <a:highlight>
                            <a:srgbClr val="000000"/>
                          </a:highlight>
                          <a:uLnTx/>
                          <a:uFillTx/>
                          <a:latin typeface="Poppins Ligh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CR0095-GEA Process,CR0110 and CR0215 – Move in Job phase 2 Completed and deployed to QAS2. Testing team to confirm Gas day testing timelines for CR0215</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CR0196 Notification of outstanding pending registrations post CSS gate closure on track for completion by 25/04. Session required with SMEs and TCS to finalize solution design queries.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AMT have communicated revised release timelines for CSSC AMT IT086 - REL Data to Gas Transporters as 01/</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Exceptions – Refresher session held with Tech Ops and SMEs on 28/03 to walk through latest position on exceptions. TCS to prepare a summary view of the Business and Technical exceptions collated and issue for Business and Tech Ops approval by 04/04. LWI update is in progress for existing exceptions ETA- 15/04</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93389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ClrTx/>
                        <a:buSzTx/>
                        <a:buFont typeface="Wingdings" panose="05000000000000000000" pitchFamily="2" charset="2"/>
                        <a:buNone/>
                      </a:pPr>
                      <a:r>
                        <a:rPr lang="en-US" sz="800" b="0" i="0" u="none" strike="noStrike" kern="1200" dirty="0">
                          <a:solidFill>
                            <a:schemeClr val="tx1"/>
                          </a:solidFill>
                          <a:effectLst/>
                          <a:latin typeface="+mn-lt"/>
                          <a:ea typeface="+mn-ea"/>
                          <a:cs typeface="+mn-cs"/>
                        </a:rPr>
                        <a:t>APIs continue at Amber  but only due to the ticketing solution build and readiness due to customer onboarding as we have a risk that not all customers have necessarily converted to the new </a:t>
                      </a:r>
                      <a:r>
                        <a:rPr lang="en-US" sz="800" b="0" i="0" u="none" strike="noStrike" kern="1200" dirty="0" err="1">
                          <a:solidFill>
                            <a:schemeClr val="tx1"/>
                          </a:solidFill>
                          <a:effectLst/>
                          <a:latin typeface="+mn-lt"/>
                          <a:ea typeface="+mn-ea"/>
                          <a:cs typeface="+mn-cs"/>
                        </a:rPr>
                        <a:t>solution.We</a:t>
                      </a:r>
                      <a:r>
                        <a:rPr lang="en-US" sz="800" b="0" i="0" u="none" strike="noStrike" kern="1200" dirty="0">
                          <a:solidFill>
                            <a:schemeClr val="tx1"/>
                          </a:solidFill>
                          <a:effectLst/>
                          <a:latin typeface="+mn-lt"/>
                          <a:ea typeface="+mn-ea"/>
                          <a:cs typeface="+mn-cs"/>
                        </a:rPr>
                        <a:t> are working with Customers to get their API’s converted to the new solution and test should they wish in advance of Programme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GAS Supply Switching API CR218  (to add 25 additional data items) has been completed and in SIT. The Developer portal has been updated to reflect the changes. Customers are being notified.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Automated retry of APIs (Lazarus) continues to be tested</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Incorporation of the revised alerting solution requiring Grafana continues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As per Des we are building out the ‘ticket’ solution.  Design and planning completed</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General bug fix support continues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System support documentation ongoing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Secondary Portal development continues and currently on track to deliver.</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1 Amber Transition Tracking relates to ‘Revised Logging to Replace </a:t>
                      </a:r>
                      <a:r>
                        <a:rPr lang="en-US" sz="800" b="0" i="0" u="none" strike="noStrike" kern="1200" dirty="0" err="1">
                          <a:solidFill>
                            <a:schemeClr val="tx1"/>
                          </a:solidFill>
                          <a:effectLst/>
                          <a:latin typeface="+mn-lt"/>
                          <a:ea typeface="+mn-ea"/>
                          <a:cs typeface="+mn-cs"/>
                        </a:rPr>
                        <a:t>eDoc</a:t>
                      </a:r>
                      <a:r>
                        <a:rPr lang="en-US" sz="800" b="0" i="0" u="none" strike="noStrike" kern="1200" dirty="0">
                          <a:solidFill>
                            <a:schemeClr val="tx1"/>
                          </a:solidFill>
                          <a:effectLst/>
                          <a:latin typeface="+mn-lt"/>
                          <a:ea typeface="+mn-ea"/>
                          <a:cs typeface="+mn-cs"/>
                        </a:rPr>
                        <a:t> Solution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900021"/>
          <a:ext cx="9125999" cy="227106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Preparations are ongoing and on track for Transition Phase 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Service Now licences required and procurement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Full engagement with the Switching Programme continues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Questions and knowledge transfer is occurring on a weekly basis via the SI led drop in sessions in readiness for Transition Phase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Engagement happening with the Service Management Team within Tech Ops to get appropriate resolver groups set up to support T2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Two amber items on Transition Phase Confidence relate to Service Now procurement process but workstream overall at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Business Continuity Planning continues with the BCM Plan being shared across the wider business for review and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Internal weekly workshop scheduled and on track for all internal business areas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high number of environment issues recently encountered has subsided and all issues fixed</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AMT for PPTE5/Transition has been delivered; EFT configuration in progress.</a:t>
                      </a:r>
                      <a:endParaRPr lang="en-US" sz="800" b="0" i="0" u="none" strike="noStrike" kern="1200" dirty="0">
                        <a:solidFill>
                          <a:schemeClr val="tx1"/>
                        </a:solidFill>
                        <a:effectLst/>
                        <a:latin typeface="+mn-lt"/>
                        <a:ea typeface="+mn-ea"/>
                        <a:cs typeface="Arial"/>
                      </a:endParaRPr>
                    </a:p>
                    <a:p>
                      <a:pPr marL="171450" marR="0" lvl="0" indent="-171450" algn="l" defTabSz="914400" rtl="0" eaLnBrk="0" fontAlgn="auto" latinLnBrk="0" hangingPunct="0">
                        <a:lnSpc>
                          <a:spcPct val="100000"/>
                        </a:lnSpc>
                        <a:spcBef>
                          <a:spcPts val="85"/>
                        </a:spcBef>
                        <a:spcAft>
                          <a:spcPts val="85"/>
                        </a:spcAft>
                        <a:buClrTx/>
                        <a:buSzTx/>
                        <a:buFont typeface="Wingdings" panose="05000000000000000000" pitchFamily="2" charset="2"/>
                        <a:buChar char="§"/>
                        <a:tabLst/>
                        <a:defRPr/>
                      </a:pPr>
                      <a:r>
                        <a:rPr lang="en-US" sz="800" b="0" i="0" u="none" strike="noStrike" kern="1200" dirty="0">
                          <a:solidFill>
                            <a:schemeClr val="tx1"/>
                          </a:solidFill>
                          <a:effectLst/>
                          <a:latin typeface="+mn-lt"/>
                          <a:ea typeface="+mn-ea"/>
                          <a:cs typeface="Arial" panose="020B0604020202020204" pitchFamily="34" charset="0"/>
                        </a:rPr>
                        <a:t>Consolidated Release Schedule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nvPr>
        </p:nvGraphicFramePr>
        <p:xfrm>
          <a:off x="3551" y="4000538"/>
          <a:ext cx="9125999" cy="1046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All E2E documents have been drafted, including the evidences and baseline documents these are currently under quality assurance checks ahead of being circulated for formal review</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team are attending weekly huddles on the EFT Upgrade to obtain updates on the progress of the project and mitigate risk 66113</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batch jobs for PPTE4 have been configured but the team are awaiting confirmation for when these can be scheduled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altLang="en-US" sz="800" b="0" i="0" kern="1200" baseline="0" dirty="0">
                          <a:solidFill>
                            <a:schemeClr val="tx1"/>
                          </a:solidFill>
                          <a:latin typeface="+mn-lt"/>
                          <a:ea typeface="+mn-ea"/>
                          <a:cs typeface="Arial"/>
                        </a:rPr>
                        <a:t>The team are waiting for the new EFT FOF environment to be delivered to commence the relevant configuration for PPTE4 Performance testing. An access request </a:t>
                      </a:r>
                      <a:r>
                        <a:rPr lang="en-US" altLang="en-US" sz="800" b="1" i="0" kern="1200" baseline="0" dirty="0">
                          <a:solidFill>
                            <a:schemeClr val="bg1"/>
                          </a:solidFill>
                          <a:latin typeface="+mn-lt"/>
                          <a:ea typeface="+mn-ea"/>
                          <a:cs typeface="Arial"/>
                        </a:rPr>
                        <a:t>for this environment has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9000" y="1027611"/>
          <a:ext cx="9125999" cy="383501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13646">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1919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Overall status remains at amber for quality due to </a:t>
                      </a:r>
                      <a:r>
                        <a:rPr lang="en-US" sz="800" b="0" i="0" kern="1200" dirty="0">
                          <a:solidFill>
                            <a:schemeClr val="tx1"/>
                          </a:solidFill>
                          <a:effectLst/>
                          <a:latin typeface="+mn-lt"/>
                          <a:ea typeface="+mn-ea"/>
                          <a:cs typeface="+mn-cs"/>
                        </a:rPr>
                        <a:t>​</a:t>
                      </a:r>
                      <a:r>
                        <a:rPr lang="en-GB" sz="800" b="0" i="0" u="none" strike="noStrike" kern="1200" dirty="0">
                          <a:solidFill>
                            <a:schemeClr val="tx1"/>
                          </a:solidFill>
                          <a:effectLst/>
                          <a:latin typeface="+mn-lt"/>
                          <a:ea typeface="+mn-ea"/>
                          <a:cs typeface="+mn-cs"/>
                        </a:rPr>
                        <a:t>concerns raised by the business over some of the edge cases that may take play (Quality)</a:t>
                      </a:r>
                      <a:r>
                        <a:rPr lang="en-US" sz="800" b="0" i="0" kern="1200" dirty="0">
                          <a:solidFill>
                            <a:schemeClr val="tx1"/>
                          </a:solidFill>
                          <a:effectLst/>
                          <a:latin typeface="+mn-lt"/>
                          <a:ea typeface="+mn-ea"/>
                          <a:cs typeface="+mn-cs"/>
                        </a:rPr>
                        <a:t>​​ This will continue at amber until the first analysis of the unhappy path scenarios.  Discussion ongoing with the Central Programme for these escalations</a:t>
                      </a:r>
                    </a:p>
                    <a:p>
                      <a:pPr marL="171450" indent="-171450" rtl="0" fontAlgn="base">
                        <a:buFont typeface="Arial" panose="020B0604020202020204" pitchFamily="34" charset="0"/>
                        <a:buChar char="•"/>
                      </a:pPr>
                      <a:r>
                        <a:rPr lang="en-US" sz="800" b="0" i="0" kern="1200" dirty="0">
                          <a:solidFill>
                            <a:schemeClr val="tx1"/>
                          </a:solidFill>
                          <a:effectLst/>
                          <a:latin typeface="+mn-lt"/>
                          <a:ea typeface="+mn-ea"/>
                          <a:cs typeface="+mn-cs"/>
                        </a:rPr>
                        <a:t>Unhappy path workaround process to be presented to Industry at External Governance Workgroups</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Exceptions workshops are in flight, these workshops have gone through and reviewed all existing and new exceptions, the final sessions are now around a query raised by the business CR110 and also a new exception that has been raised. The final action which is currently sat with the Business Change workstream is SLA confirmation</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Continue to engage with customers re configuration of the new Switching API in advance of Go Live.  Testing is available via sandbox environment</a:t>
                      </a:r>
                      <a:endParaRPr lang="en-US" sz="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800" b="0" i="0" u="none" strike="noStrike" kern="1200" dirty="0">
                          <a:solidFill>
                            <a:schemeClr val="tx1"/>
                          </a:solidFill>
                          <a:effectLst/>
                          <a:latin typeface="+mn-lt"/>
                          <a:ea typeface="+mn-ea"/>
                          <a:cs typeface="+mn-cs"/>
                        </a:rPr>
                        <a:t>All activities in the plan have been lined against the relevant transition and ELS stages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0217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Confirmation has been received that the Gemini annual file flow will be tested until EFT during the Performance Testing phase, currently planned for early Match</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Awaiting further conversations on late messages to progress with CR0043. If this change goes ahead communications will be planned with internal and external customers due to impacts to other systems</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Requests have been raised with the environments team for the relevant code and data to be deployment on to Gemini UT3 environment for Transition Stage 3 </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Connectivity test with UK Link will be planned for next week to ensure connectivity before Transition Testing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9000" y="1027612"/>
          <a:ext cx="9125999" cy="153446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dirty="0">
                          <a:solidFill>
                            <a:srgbClr val="1E1246"/>
                          </a:solidFill>
                          <a:effectLst/>
                          <a:latin typeface="+mn-lt"/>
                          <a:ea typeface="+mn-ea"/>
                          <a:cs typeface="+mn-cs"/>
                        </a:rPr>
                        <a:t>Overall DES workstream is Green and on track for Programme Delivery. Scope has turned amber in this period, as these has been a requirement to build an alternate </a:t>
                      </a:r>
                      <a:r>
                        <a:rPr lang="en-US" sz="700" b="0" i="0" u="none" strike="noStrike" kern="1200" dirty="0" err="1">
                          <a:solidFill>
                            <a:srgbClr val="1E1246"/>
                          </a:solidFill>
                          <a:effectLst/>
                          <a:latin typeface="+mn-lt"/>
                          <a:ea typeface="+mn-ea"/>
                          <a:cs typeface="+mn-cs"/>
                        </a:rPr>
                        <a:t>eDOC</a:t>
                      </a:r>
                      <a:r>
                        <a:rPr lang="en-US" sz="700" b="0" i="0" u="none" strike="noStrike" kern="1200" dirty="0">
                          <a:solidFill>
                            <a:srgbClr val="1E1246"/>
                          </a:solidFill>
                          <a:effectLst/>
                          <a:latin typeface="+mn-lt"/>
                          <a:ea typeface="+mn-ea"/>
                          <a:cs typeface="+mn-cs"/>
                        </a:rPr>
                        <a:t> ticket solution.  </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Design, planning and milestones have been completed to include this solution in the overall plan. This build activity does not impact TS2</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err="1">
                          <a:solidFill>
                            <a:srgbClr val="1E1246"/>
                          </a:solidFill>
                          <a:effectLst/>
                          <a:latin typeface="+mn-lt"/>
                          <a:ea typeface="+mn-ea"/>
                          <a:cs typeface="+mn-cs"/>
                        </a:rPr>
                        <a:t>Devops</a:t>
                      </a:r>
                      <a:r>
                        <a:rPr lang="en-US" sz="700" b="0" i="0" u="none" strike="noStrike" kern="1200" dirty="0">
                          <a:solidFill>
                            <a:srgbClr val="1E1246"/>
                          </a:solidFill>
                          <a:effectLst/>
                          <a:latin typeface="+mn-lt"/>
                          <a:ea typeface="+mn-ea"/>
                          <a:cs typeface="+mn-cs"/>
                        </a:rPr>
                        <a:t> build of the PREPROD and PROD environments in readiness for TS2 is on </a:t>
                      </a:r>
                      <a:r>
                        <a:rPr lang="en-US" sz="700" b="0" i="0" u="none" strike="noStrike" kern="1200" dirty="0" err="1">
                          <a:solidFill>
                            <a:srgbClr val="1E1246"/>
                          </a:solidFill>
                          <a:effectLst/>
                          <a:latin typeface="+mn-lt"/>
                          <a:ea typeface="+mn-ea"/>
                          <a:cs typeface="+mn-cs"/>
                        </a:rPr>
                        <a:t>tgrack</a:t>
                      </a: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Activities between this workstream and M2C is progressing, however there has been a slight slippage.  This slippage is in relation to the UK Link portal and will not affect M2C Go Live or CSSC Transition Stage 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976232"/>
          <a:ext cx="9127191" cy="406791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US" sz="650" b="0" i="0" u="none" strike="noStrike" kern="1200" dirty="0">
                          <a:solidFill>
                            <a:schemeClr val="tx1"/>
                          </a:solidFill>
                          <a:effectLst/>
                          <a:latin typeface="+mj-lt"/>
                          <a:ea typeface="+mn-ea"/>
                          <a:cs typeface="+mn-cs"/>
                        </a:rPr>
                        <a:t>Discussed at Delivery Group 25/01.  Minutes pending.</a:t>
                      </a:r>
                      <a:endParaRPr lang="en-GB" sz="650" b="0" i="0" u="none" strike="noStrike" kern="1200" dirty="0">
                        <a:solidFill>
                          <a:schemeClr val="tx1"/>
                        </a:solidFill>
                        <a:effectLst/>
                        <a:latin typeface="+mj-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01/03/22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ctr"/>
                      <a:r>
                        <a:rPr lang="en-GB" sz="650" b="1" i="0" u="none" strike="noStrike" dirty="0">
                          <a:solidFill>
                            <a:schemeClr val="tx1"/>
                          </a:solidFill>
                          <a:effectLst/>
                          <a:latin typeface="+mj-lt"/>
                        </a:rPr>
                        <a:t>64513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18/07/22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63646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DCC engagement with DCC will  ramp up in 2022 we will ensure reporting requirements are on the agenda</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25/02/22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64002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p>
                      <a:pPr algn="l" fontAlgn="ctr"/>
                      <a:endParaRPr lang="en-US" sz="650" b="0" i="0" u="none" strike="noStrike" kern="1200" dirty="0">
                        <a:solidFill>
                          <a:schemeClr val="tx1"/>
                        </a:solidFill>
                        <a:effectLst/>
                        <a:latin typeface="+mj-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impacts could manifest itself during the upcoming months - continues to be monitored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r h="582743">
                <a:tc>
                  <a:txBody>
                    <a:bodyPr/>
                    <a:lstStyle/>
                    <a:p>
                      <a:pPr algn="ctr" fontAlgn="b"/>
                      <a:r>
                        <a:rPr lang="en-GB" sz="650" b="1" i="0" u="none" strike="noStrike" kern="1200" dirty="0">
                          <a:solidFill>
                            <a:schemeClr val="tx1"/>
                          </a:solidFill>
                          <a:effectLst/>
                          <a:latin typeface="+mj-lt"/>
                          <a:ea typeface="+mn-ea"/>
                          <a:cs typeface="+mn-cs"/>
                        </a:rPr>
                        <a:t>65122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Transition/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Continue to monitor, low exposure at this point</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224943096"/>
                  </a:ext>
                </a:extLst>
              </a:tr>
              <a:tr h="582743">
                <a:tc>
                  <a:txBody>
                    <a:bodyPr/>
                    <a:lstStyle/>
                    <a:p>
                      <a:pPr algn="ctr" fontAlgn="b"/>
                      <a:r>
                        <a:rPr lang="en-GB" sz="650" b="1" i="0" u="none" strike="noStrike" kern="1200" dirty="0">
                          <a:solidFill>
                            <a:schemeClr val="tx1"/>
                          </a:solidFill>
                          <a:effectLst/>
                          <a:latin typeface="+mj-lt"/>
                          <a:ea typeface="+mn-ea"/>
                          <a:cs typeface="+mn-cs"/>
                        </a:rPr>
                        <a:t>66480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significant re-planning and impacts to other Correla initiatives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Regular communication with OFGEM to understand their strategy to address this issue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GB" sz="650" b="0" i="0" u="none" strike="noStrike" dirty="0">
                          <a:solidFill>
                            <a:schemeClr val="tx1"/>
                          </a:solidFill>
                          <a:effectLst/>
                          <a:latin typeface="+mj-lt"/>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75688691"/>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976232"/>
          <a:ext cx="9127191" cy="2476500"/>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algn="ctr" fontAlgn="b"/>
                      <a:r>
                        <a:rPr lang="en-GB" sz="650" b="1" i="0" u="none" strike="noStrike" kern="1200" dirty="0">
                          <a:solidFill>
                            <a:schemeClr val="tx1"/>
                          </a:solidFill>
                          <a:effectLst/>
                          <a:latin typeface="+mj-lt"/>
                          <a:ea typeface="+mn-ea"/>
                          <a:cs typeface="+mn-cs"/>
                        </a:rPr>
                        <a:t>66599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Transition phase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may be adversely impacted as a result of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activities consuming the focus and efforts of Business and Operational teams who had been planned to be focused on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activities leading to a potential impact to Transitional activities as planned currently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Liaise with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stakeholders to agree mitigations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GB" sz="650" b="0" i="0" u="none" strike="noStrike" kern="1200" dirty="0">
                          <a:solidFill>
                            <a:schemeClr val="tx1"/>
                          </a:solidFill>
                          <a:effectLst/>
                          <a:latin typeface="+mj-lt"/>
                          <a:ea typeface="+mn-ea"/>
                          <a:cs typeface="+mn-cs"/>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b"/>
                      <a:r>
                        <a:rPr lang="en-GB" sz="650" b="1" i="0" u="none" strike="noStrike" kern="1200" dirty="0">
                          <a:solidFill>
                            <a:schemeClr val="tx1"/>
                          </a:solidFill>
                          <a:effectLst/>
                          <a:latin typeface="+mj-lt"/>
                          <a:ea typeface="+mn-ea"/>
                          <a:cs typeface="+mn-cs"/>
                        </a:rPr>
                        <a:t>66906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 </a:t>
                      </a: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have raised CR-D129 to mitigate this risk.</a:t>
                      </a:r>
                    </a:p>
                    <a:p>
                      <a:pPr algn="l" fontAlgn="ctr"/>
                      <a:r>
                        <a:rPr lang="en-US" sz="650" b="0" i="0" u="none" strike="noStrike" kern="1200" dirty="0">
                          <a:solidFill>
                            <a:schemeClr val="tx1"/>
                          </a:solidFill>
                          <a:effectLst/>
                          <a:latin typeface="+mj-lt"/>
                          <a:ea typeface="+mn-ea"/>
                          <a:cs typeface="+mn-cs"/>
                        </a:rPr>
                        <a:t>- Discussions ongoing with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Session undertaken with Ofgem with actions in place. This will be tracked until mitigation actions are completed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66907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n-lt"/>
                          <a:ea typeface="+mn-ea"/>
                          <a:cs typeface="+mn-cs"/>
                        </a:rPr>
                        <a:t>Programme</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SLAs stipulated with the CSS NFRs (1 </a:t>
                      </a:r>
                      <a:r>
                        <a:rPr lang="en-US" sz="650" b="0" i="0" u="none" strike="noStrike" dirty="0" err="1">
                          <a:solidFill>
                            <a:schemeClr val="tx1"/>
                          </a:solidFill>
                          <a:effectLst/>
                          <a:latin typeface="+mj-lt"/>
                        </a:rPr>
                        <a:t>Hr</a:t>
                      </a:r>
                      <a:r>
                        <a:rPr lang="en-US" sz="650" b="0" i="0" u="none" strike="noStrike" dirty="0">
                          <a:solidFill>
                            <a:schemeClr val="tx1"/>
                          </a:solidFill>
                          <a:effectLst/>
                          <a:latin typeface="+mj-lt"/>
                        </a:rPr>
                        <a:t> RTO) will not be met post CSS Go-live because REC is using the Switching BCDR document as the base for REC Service Definitions which has a 4 hour RTO defined with a maximum time of 8 hours for CSS to come back into operation leading to a massive impact on UK Link downstream processing, particularly with Gemini and settlement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is being raised with REC and relevant Ofgem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66908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will be raised with REC and Ofgem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bl>
          </a:graphicData>
        </a:graphic>
      </p:graphicFrame>
    </p:spTree>
    <p:extLst>
      <p:ext uri="{BB962C8B-B14F-4D97-AF65-F5344CB8AC3E}">
        <p14:creationId xmlns:p14="http://schemas.microsoft.com/office/powerpoint/2010/main" val="3175627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8"/>
          <a:ext cx="8960142" cy="4575455"/>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149079">
                <a:tc>
                  <a:txBody>
                    <a:bodyPr/>
                    <a:lstStyle/>
                    <a:p>
                      <a:pPr algn="l" rtl="0" fontAlgn="ctr"/>
                      <a:r>
                        <a:rPr lang="en-GB" sz="300" b="1" i="0" u="none" strike="noStrike" dirty="0">
                          <a:solidFill>
                            <a:srgbClr val="FFFFFF"/>
                          </a:solidFill>
                          <a:effectLst/>
                          <a:latin typeface="+mn-lt"/>
                          <a:cs typeface="Arial" panose="020B0604020202020204" pitchFamily="34" charset="0"/>
                        </a:rPr>
                        <a:t>CR Name</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CR Ref</a:t>
                      </a:r>
                    </a:p>
                  </a:txBody>
                  <a:tcPr marL="4757" marR="4757" marT="4757" marB="0" anchor="ctr">
                    <a:lnB w="38100" cmpd="sng">
                      <a:noFill/>
                    </a:lnB>
                  </a:tcPr>
                </a:tc>
                <a:tc>
                  <a:txBody>
                    <a:bodyPr/>
                    <a:lstStyle/>
                    <a:p>
                      <a:pPr algn="l" rtl="0" fontAlgn="ctr"/>
                      <a:r>
                        <a:rPr lang="en-US" sz="300" b="1" i="0" u="none" strike="noStrike" dirty="0">
                          <a:solidFill>
                            <a:srgbClr val="FFFFFF"/>
                          </a:solidFill>
                          <a:effectLst/>
                          <a:latin typeface="+mn-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Date Raised</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0678">
                <a:tc>
                  <a:txBody>
                    <a:bodyPr/>
                    <a:lstStyle/>
                    <a:p>
                      <a:pPr algn="l" fontAlgn="t"/>
                      <a:r>
                        <a:rPr lang="en-GB" sz="800" b="0" i="0" u="none" strike="noStrike" dirty="0">
                          <a:solidFill>
                            <a:srgbClr val="000000"/>
                          </a:solidFill>
                          <a:effectLst/>
                          <a:latin typeface="+mn-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0678">
                <a:tc>
                  <a:txBody>
                    <a:bodyPr/>
                    <a:lstStyle/>
                    <a:p>
                      <a:pPr algn="l" fontAlgn="t"/>
                      <a:r>
                        <a:rPr lang="en-US" sz="800" b="0" i="0" u="none" strike="noStrike">
                          <a:solidFill>
                            <a:srgbClr val="000000"/>
                          </a:solidFill>
                          <a:effectLst/>
                          <a:latin typeface="+mn-lt"/>
                        </a:rPr>
                        <a:t>Updates to the CSS Physical Interface Design (PhID).</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000553"/>
                  </a:ext>
                </a:extLst>
              </a:tr>
              <a:tr h="130678">
                <a:tc>
                  <a:txBody>
                    <a:bodyPr/>
                    <a:lstStyle/>
                    <a:p>
                      <a:pPr algn="l" fontAlgn="t"/>
                      <a:r>
                        <a:rPr lang="en-GB" sz="800" b="0" i="0" u="none" strike="noStrike">
                          <a:solidFill>
                            <a:srgbClr val="000000"/>
                          </a:solidFill>
                          <a:effectLst/>
                          <a:latin typeface="+mn-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0678">
                <a:tc>
                  <a:txBody>
                    <a:bodyPr/>
                    <a:lstStyle/>
                    <a:p>
                      <a:pPr algn="l" fontAlgn="t"/>
                      <a:r>
                        <a:rPr lang="en-US" sz="800" b="0" i="0" u="none" strike="noStrike">
                          <a:solidFill>
                            <a:srgbClr val="000000"/>
                          </a:solidFill>
                          <a:effectLst/>
                          <a:latin typeface="+mn-lt"/>
                        </a:rPr>
                        <a:t>Provide_CSS_RegistrationID_to_PUI_and_LPs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0678">
                <a:tc>
                  <a:txBody>
                    <a:bodyPr/>
                    <a:lstStyle/>
                    <a:p>
                      <a:pPr algn="l" fontAlgn="t"/>
                      <a:r>
                        <a:rPr lang="en-US" sz="800" b="0" i="0" u="none" strike="noStrike">
                          <a:solidFill>
                            <a:srgbClr val="000000"/>
                          </a:solidFill>
                          <a:effectLst/>
                          <a:latin typeface="+mn-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0678">
                <a:tc>
                  <a:txBody>
                    <a:bodyPr/>
                    <a:lstStyle/>
                    <a:p>
                      <a:pPr algn="l" fontAlgn="t"/>
                      <a:r>
                        <a:rPr lang="en-US" sz="800" b="0" i="0" u="none" strike="noStrike">
                          <a:solidFill>
                            <a:srgbClr val="000000"/>
                          </a:solidFill>
                          <a:effectLst/>
                          <a:latin typeface="+mn-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0678">
                <a:tc>
                  <a:txBody>
                    <a:bodyPr/>
                    <a:lstStyle/>
                    <a:p>
                      <a:pPr algn="l" fontAlgn="t"/>
                      <a:r>
                        <a:rPr lang="en-US" sz="800" b="0" i="0" u="none" strike="noStrike">
                          <a:solidFill>
                            <a:srgbClr val="000000"/>
                          </a:solidFill>
                          <a:effectLst/>
                          <a:latin typeface="+mn-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0678">
                <a:tc>
                  <a:txBody>
                    <a:bodyPr/>
                    <a:lstStyle/>
                    <a:p>
                      <a:pPr algn="l" fontAlgn="t"/>
                      <a:r>
                        <a:rPr lang="en-US" sz="800" b="0" i="0" u="none" strike="noStrike">
                          <a:solidFill>
                            <a:srgbClr val="000000"/>
                          </a:solidFill>
                          <a:effectLst/>
                          <a:latin typeface="+mn-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169818">
                <a:tc>
                  <a:txBody>
                    <a:bodyPr/>
                    <a:lstStyle/>
                    <a:p>
                      <a:pPr algn="l" fontAlgn="b"/>
                      <a:r>
                        <a:rPr lang="en-GB" sz="800" b="0" i="0" u="none" strike="noStrike">
                          <a:solidFill>
                            <a:srgbClr val="000000"/>
                          </a:solidFill>
                          <a:effectLst/>
                          <a:latin typeface="+mn-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0678">
                <a:tc>
                  <a:txBody>
                    <a:bodyPr/>
                    <a:lstStyle/>
                    <a:p>
                      <a:pPr algn="l" fontAlgn="b"/>
                      <a:r>
                        <a:rPr lang="en-US" sz="800" b="0" i="0" u="none" strike="noStrike">
                          <a:solidFill>
                            <a:srgbClr val="000000"/>
                          </a:solidFill>
                          <a:effectLst/>
                          <a:latin typeface="+mn-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0678">
                <a:tc>
                  <a:txBody>
                    <a:bodyPr/>
                    <a:lstStyle/>
                    <a:p>
                      <a:pPr algn="l" fontAlgn="b"/>
                      <a:r>
                        <a:rPr lang="en-US" sz="800" b="0" i="0" u="none" strike="noStrike">
                          <a:solidFill>
                            <a:srgbClr val="000000"/>
                          </a:solidFill>
                          <a:effectLst/>
                          <a:latin typeface="+mn-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0678">
                <a:tc>
                  <a:txBody>
                    <a:bodyPr/>
                    <a:lstStyle/>
                    <a:p>
                      <a:pPr algn="l" fontAlgn="b"/>
                      <a:r>
                        <a:rPr lang="en-GB" sz="800" b="0" i="0" u="none" strike="noStrike">
                          <a:solidFill>
                            <a:srgbClr val="000000"/>
                          </a:solidFill>
                          <a:effectLst/>
                          <a:latin typeface="+mn-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0678">
                <a:tc>
                  <a:txBody>
                    <a:bodyPr/>
                    <a:lstStyle/>
                    <a:p>
                      <a:pPr algn="l" fontAlgn="b"/>
                      <a:r>
                        <a:rPr lang="en-US" sz="800" b="0" i="0" u="none" strike="noStrike">
                          <a:solidFill>
                            <a:srgbClr val="000000"/>
                          </a:solidFill>
                          <a:effectLst/>
                          <a:latin typeface="+mn-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0678">
                <a:tc>
                  <a:txBody>
                    <a:bodyPr/>
                    <a:lstStyle/>
                    <a:p>
                      <a:pPr algn="l" fontAlgn="b"/>
                      <a:r>
                        <a:rPr lang="fr-FR" sz="800" b="0" i="0" u="none" strike="noStrike">
                          <a:solidFill>
                            <a:srgbClr val="000000"/>
                          </a:solidFill>
                          <a:effectLst/>
                          <a:latin typeface="+mn-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0678">
                <a:tc>
                  <a:txBody>
                    <a:bodyPr/>
                    <a:lstStyle/>
                    <a:p>
                      <a:pPr algn="l" fontAlgn="b"/>
                      <a:r>
                        <a:rPr lang="en-GB" sz="800" b="0" i="0" u="none" strike="noStrike">
                          <a:solidFill>
                            <a:srgbClr val="000000"/>
                          </a:solidFill>
                          <a:effectLst/>
                          <a:latin typeface="+mn-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0678">
                <a:tc>
                  <a:txBody>
                    <a:bodyPr/>
                    <a:lstStyle/>
                    <a:p>
                      <a:pPr algn="l" fontAlgn="b"/>
                      <a:r>
                        <a:rPr lang="en-US" sz="800" b="0" i="0" u="none" strike="noStrike">
                          <a:solidFill>
                            <a:srgbClr val="000000"/>
                          </a:solidFill>
                          <a:effectLst/>
                          <a:latin typeface="+mn-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0678">
                <a:tc>
                  <a:txBody>
                    <a:bodyPr/>
                    <a:lstStyle/>
                    <a:p>
                      <a:pPr algn="l" fontAlgn="b"/>
                      <a:r>
                        <a:rPr lang="en-US" sz="800" b="0" i="0" u="none" strike="noStrike">
                          <a:solidFill>
                            <a:srgbClr val="000000"/>
                          </a:solidFill>
                          <a:effectLst/>
                          <a:latin typeface="+mn-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0678">
                <a:tc>
                  <a:txBody>
                    <a:bodyPr/>
                    <a:lstStyle/>
                    <a:p>
                      <a:pPr algn="l" fontAlgn="b"/>
                      <a:r>
                        <a:rPr lang="en-GB" sz="800" b="0" i="0" u="none" strike="noStrike">
                          <a:solidFill>
                            <a:srgbClr val="000000"/>
                          </a:solidFill>
                          <a:effectLst/>
                          <a:latin typeface="+mn-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0678">
                <a:tc>
                  <a:txBody>
                    <a:bodyPr/>
                    <a:lstStyle/>
                    <a:p>
                      <a:pPr algn="l" fontAlgn="b"/>
                      <a:r>
                        <a:rPr lang="en-US" sz="800" b="0" i="0" u="none" strike="noStrike">
                          <a:solidFill>
                            <a:srgbClr val="000000"/>
                          </a:solidFill>
                          <a:effectLst/>
                          <a:latin typeface="+mn-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0678">
                <a:tc>
                  <a:txBody>
                    <a:bodyPr/>
                    <a:lstStyle/>
                    <a:p>
                      <a:pPr algn="l" fontAlgn="b"/>
                      <a:r>
                        <a:rPr lang="en-GB" sz="800" b="0" i="0" u="none" strike="noStrike">
                          <a:solidFill>
                            <a:srgbClr val="000000"/>
                          </a:solidFill>
                          <a:effectLst/>
                          <a:latin typeface="+mn-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0678">
                <a:tc>
                  <a:txBody>
                    <a:bodyPr/>
                    <a:lstStyle/>
                    <a:p>
                      <a:pPr algn="l" fontAlgn="b"/>
                      <a:r>
                        <a:rPr lang="en-GB" sz="800" b="0" i="0" u="none" strike="noStrike">
                          <a:solidFill>
                            <a:srgbClr val="000000"/>
                          </a:solidFill>
                          <a:effectLst/>
                          <a:latin typeface="+mn-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61357">
                <a:tc>
                  <a:txBody>
                    <a:bodyPr/>
                    <a:lstStyle/>
                    <a:p>
                      <a:pPr algn="l" fontAlgn="b"/>
                      <a:r>
                        <a:rPr lang="en-US" sz="800" b="0" i="0" u="none" strike="noStrike">
                          <a:solidFill>
                            <a:srgbClr val="000000"/>
                          </a:solidFill>
                          <a:effectLst/>
                          <a:latin typeface="+mn-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9818">
                <a:tc>
                  <a:txBody>
                    <a:bodyPr/>
                    <a:lstStyle/>
                    <a:p>
                      <a:pPr algn="l" fontAlgn="b"/>
                      <a:r>
                        <a:rPr lang="en-US" sz="800" b="0" i="0" u="none" strike="noStrike">
                          <a:solidFill>
                            <a:srgbClr val="000000"/>
                          </a:solidFill>
                          <a:effectLst/>
                          <a:latin typeface="+mn-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0678">
                <a:tc>
                  <a:txBody>
                    <a:bodyPr/>
                    <a:lstStyle/>
                    <a:p>
                      <a:pPr algn="l" fontAlgn="t"/>
                      <a:r>
                        <a:rPr lang="en-US" sz="800" b="0" i="0" u="none" strike="noStrike" dirty="0">
                          <a:solidFill>
                            <a:srgbClr val="000000"/>
                          </a:solidFill>
                          <a:effectLst/>
                          <a:latin typeface="+mn-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0678">
                <a:tc>
                  <a:txBody>
                    <a:bodyPr/>
                    <a:lstStyle/>
                    <a:p>
                      <a:pPr algn="l" fontAlgn="b"/>
                      <a:r>
                        <a:rPr lang="en-US" sz="800" b="0" i="0" u="none" strike="noStrike">
                          <a:solidFill>
                            <a:srgbClr val="000000"/>
                          </a:solidFill>
                          <a:effectLst/>
                          <a:latin typeface="+mn-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66397">
                <a:tc>
                  <a:txBody>
                    <a:bodyPr/>
                    <a:lstStyle/>
                    <a:p>
                      <a:pPr algn="l" fontAlgn="b"/>
                      <a:r>
                        <a:rPr lang="en-US" sz="800" b="0" i="0" u="none" strike="noStrike">
                          <a:solidFill>
                            <a:srgbClr val="000000"/>
                          </a:solidFill>
                          <a:effectLst/>
                          <a:latin typeface="+mn-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£10,000.00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61357">
                <a:tc>
                  <a:txBody>
                    <a:bodyPr/>
                    <a:lstStyle/>
                    <a:p>
                      <a:pPr algn="l" fontAlgn="b"/>
                      <a:r>
                        <a:rPr lang="en-US" sz="800" b="0" i="0" u="none" strike="noStrike">
                          <a:solidFill>
                            <a:srgbClr val="000000"/>
                          </a:solidFill>
                          <a:effectLst/>
                          <a:latin typeface="+mn-lt"/>
                        </a:rPr>
                        <a:t> Changes to DB4 document; “E2E Transition Plan – Implementation Approach’ to remove the requirement to expose the REL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CR-D105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31/08/2021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30678">
                <a:tc>
                  <a:txBody>
                    <a:bodyPr/>
                    <a:lstStyle/>
                    <a:p>
                      <a:pPr algn="l" fontAlgn="b"/>
                      <a:r>
                        <a:rPr lang="en-GB" sz="800" b="0" i="0" u="none" strike="noStrike">
                          <a:solidFill>
                            <a:srgbClr val="000000"/>
                          </a:solidFill>
                          <a:effectLst/>
                          <a:latin typeface="+mn-lt"/>
                        </a:rPr>
                        <a:t>Additional Regression Testing cycles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£20,000.00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19/11/2021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61357">
                <a:tc>
                  <a:txBody>
                    <a:bodyPr/>
                    <a:lstStyle/>
                    <a:p>
                      <a:pPr algn="l" fontAlgn="b"/>
                      <a:r>
                        <a:rPr lang="en-US" sz="800" b="0" i="0" u="none" strike="noStrike">
                          <a:solidFill>
                            <a:srgbClr val="000000"/>
                          </a:solidFill>
                          <a:effectLst/>
                          <a:latin typeface="+mn-lt"/>
                        </a:rPr>
                        <a:t>Amendments to NCD-0008 Data Cleansing Catalogue v1.5 to reflect newupdated data cleansing requirements following DA310 analysis of industry data cleansing progress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0678">
                <a:tc>
                  <a:txBody>
                    <a:bodyPr/>
                    <a:lstStyle/>
                    <a:p>
                      <a:pPr algn="l" fontAlgn="b"/>
                      <a:r>
                        <a:rPr lang="en-US" sz="800" b="0" i="0" u="none" strike="noStrike" dirty="0">
                          <a:solidFill>
                            <a:srgbClr val="000000"/>
                          </a:solidFill>
                          <a:effectLst/>
                          <a:latin typeface="+mn-lt"/>
                        </a:rPr>
                        <a:t>Uplifting the CSS Business Data Validation Rules document to v1.3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CR-D124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£18,500.00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n-lt"/>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a:t>
            </a:r>
            <a:r>
              <a:rPr lang="en-GB" sz="1600" dirty="0" err="1">
                <a:solidFill>
                  <a:schemeClr val="accent1"/>
                </a:solidFill>
                <a:latin typeface="+mn-lt"/>
                <a:cs typeface="Arial"/>
              </a:rPr>
              <a:t>Xoserve</a:t>
            </a:r>
            <a:r>
              <a:rPr lang="en-GB" sz="1600" dirty="0">
                <a:solidFill>
                  <a:schemeClr val="accent1"/>
                </a:solidFill>
                <a:latin typeface="+mn-lt"/>
                <a:cs typeface="Arial"/>
              </a:rPr>
              <a:t>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dirty="0">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dirty="0">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47625" y="471758"/>
          <a:ext cx="9048750" cy="446218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121605">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99351">
                <a:tc>
                  <a:txBody>
                    <a:bodyPr/>
                    <a:lstStyle/>
                    <a:p>
                      <a:pPr algn="l" fontAlgn="b"/>
                      <a:r>
                        <a:rPr lang="en-US" sz="900" b="0" i="0" u="none" strike="noStrike" kern="1200"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79419128"/>
                  </a:ext>
                </a:extLst>
              </a:tr>
              <a:tr h="149675">
                <a:tc>
                  <a:txBody>
                    <a:bodyPr/>
                    <a:lstStyle/>
                    <a:p>
                      <a:pPr algn="l" fontAlgn="b"/>
                      <a:r>
                        <a:rPr lang="en-GB" sz="900" b="0" i="0" u="none" strike="noStrike" kern="1200"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2526511"/>
                  </a:ext>
                </a:extLst>
              </a:tr>
              <a:tr h="149675">
                <a:tc>
                  <a:txBody>
                    <a:bodyPr/>
                    <a:lstStyle/>
                    <a:p>
                      <a:pPr algn="l" fontAlgn="b"/>
                      <a:r>
                        <a:rPr lang="en-US" sz="900" b="0" i="0" u="none" strike="noStrike" kern="1200"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62993142"/>
                  </a:ext>
                </a:extLst>
              </a:tr>
              <a:tr h="149675">
                <a:tc>
                  <a:txBody>
                    <a:bodyPr/>
                    <a:lstStyle/>
                    <a:p>
                      <a:pPr algn="l" fontAlgn="b"/>
                      <a:r>
                        <a:rPr lang="en-US" sz="900" b="0" i="0" u="none" strike="noStrike" kern="1200">
                          <a:solidFill>
                            <a:srgbClr val="000000"/>
                          </a:solidFill>
                          <a:effectLst/>
                          <a:latin typeface="+mj-lt"/>
                          <a:ea typeface="+mn-ea"/>
                          <a:cs typeface="+mn-cs"/>
                        </a:rPr>
                        <a:t>Continuation of support for UEPT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4373012"/>
                  </a:ext>
                </a:extLst>
              </a:tr>
              <a:tr h="149675">
                <a:tc>
                  <a:txBody>
                    <a:bodyPr/>
                    <a:lstStyle/>
                    <a:p>
                      <a:pPr algn="l" fontAlgn="b"/>
                      <a:r>
                        <a:rPr lang="en-US" sz="900" b="0" i="0" u="none" strike="noStrike" kern="1200" dirty="0">
                          <a:solidFill>
                            <a:srgbClr val="000000"/>
                          </a:solidFill>
                          <a:effectLst/>
                          <a:latin typeface="+mj-lt"/>
                          <a:ea typeface="+mn-ea"/>
                          <a:cs typeface="+mn-cs"/>
                        </a:rPr>
                        <a:t>Further </a:t>
                      </a:r>
                      <a:r>
                        <a:rPr lang="en-US" sz="900" b="0" i="0" u="none" strike="noStrike" kern="1200" dirty="0" err="1">
                          <a:solidFill>
                            <a:srgbClr val="000000"/>
                          </a:solidFill>
                          <a:effectLst/>
                          <a:latin typeface="+mj-lt"/>
                          <a:ea typeface="+mn-ea"/>
                          <a:cs typeface="+mn-cs"/>
                        </a:rPr>
                        <a:t>consquential</a:t>
                      </a:r>
                      <a:r>
                        <a:rPr lang="en-US" sz="900" b="0" i="0" u="none" strike="noStrike" kern="1200" dirty="0">
                          <a:solidFill>
                            <a:srgbClr val="000000"/>
                          </a:solidFill>
                          <a:effectLst/>
                          <a:latin typeface="+mj-lt"/>
                          <a:ea typeface="+mn-ea"/>
                          <a:cs typeface="+mn-cs"/>
                        </a:rPr>
                        <a:t>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81456191"/>
                  </a:ext>
                </a:extLst>
              </a:tr>
              <a:tr h="149675">
                <a:tc>
                  <a:txBody>
                    <a:bodyPr/>
                    <a:lstStyle/>
                    <a:p>
                      <a:pPr algn="l" fontAlgn="b"/>
                      <a:r>
                        <a:rPr lang="en-US" sz="900" b="0" i="0" u="none" strike="noStrike" kern="120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89099527"/>
                  </a:ext>
                </a:extLst>
              </a:tr>
              <a:tr h="299351">
                <a:tc>
                  <a:txBody>
                    <a:bodyPr/>
                    <a:lstStyle/>
                    <a:p>
                      <a:pPr algn="l" fontAlgn="b"/>
                      <a:r>
                        <a:rPr lang="en-US" sz="900" b="0" i="0" u="none" strike="noStrike" kern="1200"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42698065"/>
                  </a:ext>
                </a:extLst>
              </a:tr>
              <a:tr h="149675">
                <a:tc>
                  <a:txBody>
                    <a:bodyPr/>
                    <a:lstStyle/>
                    <a:p>
                      <a:pPr algn="l" fontAlgn="b"/>
                      <a:r>
                        <a:rPr lang="en-GB" sz="900" b="0" i="0" u="none" strike="noStrike" kern="120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06544330"/>
                  </a:ext>
                </a:extLst>
              </a:tr>
              <a:tr h="149675">
                <a:tc>
                  <a:txBody>
                    <a:bodyPr/>
                    <a:lstStyle/>
                    <a:p>
                      <a:pPr algn="l" fontAlgn="b"/>
                      <a:r>
                        <a:rPr lang="en-US" sz="900" b="0" i="0" u="none" strike="noStrike" kern="1200"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6304627"/>
                  </a:ext>
                </a:extLst>
              </a:tr>
              <a:tr h="149675">
                <a:tc>
                  <a:txBody>
                    <a:bodyPr/>
                    <a:lstStyle/>
                    <a:p>
                      <a:pPr algn="l" fontAlgn="b"/>
                      <a:r>
                        <a:rPr lang="en-US" sz="900" b="0" i="0" u="none" strike="noStrike" kern="1200" dirty="0">
                          <a:solidFill>
                            <a:srgbClr val="000000"/>
                          </a:solidFill>
                          <a:effectLs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55498381"/>
                  </a:ext>
                </a:extLst>
              </a:tr>
              <a:tr h="149675">
                <a:tc>
                  <a:txBody>
                    <a:bodyPr/>
                    <a:lstStyle/>
                    <a:p>
                      <a:pPr algn="l" fontAlgn="b"/>
                      <a:r>
                        <a:rPr lang="en-US" sz="900" b="0" i="0" u="none" strike="noStrike" kern="120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64564953"/>
                  </a:ext>
                </a:extLst>
              </a:tr>
              <a:tr h="299351">
                <a:tc>
                  <a:txBody>
                    <a:bodyPr/>
                    <a:lstStyle/>
                    <a:p>
                      <a:pPr algn="l" fontAlgn="b"/>
                      <a:r>
                        <a:rPr lang="en-US" sz="900" b="0" i="0" u="none" strike="noStrike" kern="1200">
                          <a:solidFill>
                            <a:srgbClr val="000000"/>
                          </a:solidFill>
                          <a:effectLst/>
                          <a:latin typeface="+mj-lt"/>
                          <a:ea typeface="+mn-ea"/>
                          <a:cs typeface="+mn-cs"/>
                        </a:rPr>
                        <a:t>Change to EES requirements to bring REL search and retrieval into closer alignment with GES and assessment of programme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29301264"/>
                  </a:ext>
                </a:extLst>
              </a:tr>
              <a:tr h="149675">
                <a:tc>
                  <a:txBody>
                    <a:bodyPr/>
                    <a:lstStyle/>
                    <a:p>
                      <a:pPr algn="l" fontAlgn="b"/>
                      <a:r>
                        <a:rPr lang="en-US" sz="900" b="0" i="0" u="none" strike="noStrike" kern="120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91817545"/>
                  </a:ext>
                </a:extLst>
              </a:tr>
              <a:tr h="299351">
                <a:tc>
                  <a:txBody>
                    <a:bodyPr/>
                    <a:lstStyle/>
                    <a:p>
                      <a:pPr algn="l" fontAlgn="b"/>
                      <a:r>
                        <a:rPr lang="en-US" sz="900" b="0" i="0" u="none" strike="noStrike" kern="1200"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49675">
                <a:tc>
                  <a:txBody>
                    <a:bodyPr/>
                    <a:lstStyle/>
                    <a:p>
                      <a:pPr algn="l" fontAlgn="b"/>
                      <a:r>
                        <a:rPr lang="en-US" sz="900" b="0" i="0" u="none" strike="noStrike" kern="1200"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299351">
                <a:tc>
                  <a:txBody>
                    <a:bodyPr/>
                    <a:lstStyle/>
                    <a:p>
                      <a:pPr algn="l" fontAlgn="b"/>
                      <a:r>
                        <a:rPr lang="en-US" sz="900" b="0" i="0" u="none" strike="noStrike" kern="120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49675">
                <a:tc>
                  <a:txBody>
                    <a:bodyPr/>
                    <a:lstStyle/>
                    <a:p>
                      <a:pPr algn="l" fontAlgn="b"/>
                      <a:r>
                        <a:rPr lang="en-US" sz="900" b="0" i="0" u="none" strike="noStrike" kern="120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9675">
                <a:tc>
                  <a:txBody>
                    <a:bodyPr/>
                    <a:lstStyle/>
                    <a:p>
                      <a:pPr algn="l" fontAlgn="b"/>
                      <a:r>
                        <a:rPr lang="en-US" sz="900" b="0" i="0" u="none" strike="noStrike" kern="1200"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149675">
                <a:tc>
                  <a:txBody>
                    <a:bodyPr/>
                    <a:lstStyle/>
                    <a:p>
                      <a:pPr algn="l" fontAlgn="b"/>
                      <a:r>
                        <a:rPr lang="en-US" sz="900" b="0" i="0" u="none" strike="noStrike" kern="1200" dirty="0">
                          <a:solidFill>
                            <a:srgbClr val="000000"/>
                          </a:solidFill>
                          <a:effectLst/>
                          <a:latin typeface="+mj-lt"/>
                          <a:ea typeface="+mn-ea"/>
                          <a:cs typeface="+mn-cs"/>
                        </a:rPr>
                        <a:t>Change to effect a Gas Supplier of Last Resort (</a:t>
                      </a:r>
                      <a:r>
                        <a:rPr lang="en-US" sz="900" b="0" i="0" u="none" strike="noStrike" kern="1200" dirty="0" err="1">
                          <a:solidFill>
                            <a:srgbClr val="000000"/>
                          </a:solidFill>
                          <a:effectLst/>
                          <a:latin typeface="+mj-lt"/>
                          <a:ea typeface="+mn-ea"/>
                          <a:cs typeface="+mn-cs"/>
                        </a:rPr>
                        <a:t>SoLR</a:t>
                      </a:r>
                      <a:r>
                        <a:rPr lang="en-US" sz="900" b="0" i="0" u="none" strike="noStrike" kern="1200"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09111085"/>
                  </a:ext>
                </a:extLst>
              </a:tr>
              <a:tr h="149675">
                <a:tc>
                  <a:txBody>
                    <a:bodyPr/>
                    <a:lstStyle/>
                    <a:p>
                      <a:pPr algn="l" fontAlgn="b"/>
                      <a:r>
                        <a:rPr lang="en-GB" sz="900" b="0" i="0" u="none" strike="noStrike" kern="1200"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9879539"/>
                  </a:ext>
                </a:extLst>
              </a:tr>
              <a:tr h="149675">
                <a:tc>
                  <a:txBody>
                    <a:bodyPr/>
                    <a:lstStyle/>
                    <a:p>
                      <a:pPr algn="l" fontAlgn="b"/>
                      <a:r>
                        <a:rPr lang="en-US" sz="900" b="0" i="0" u="none" strike="noStrike" kern="1200"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74628538"/>
                  </a:ext>
                </a:extLst>
              </a:tr>
              <a:tr h="149675">
                <a:tc>
                  <a:txBody>
                    <a:bodyPr/>
                    <a:lstStyle/>
                    <a:p>
                      <a:pPr algn="l" fontAlgn="b"/>
                      <a:r>
                        <a:rPr lang="en-GB" sz="900" b="0" i="0" u="none" strike="noStrike" kern="1200">
                          <a:solidFill>
                            <a:srgbClr val="000000"/>
                          </a:solidFill>
                          <a:effectLst/>
                          <a:latin typeface="+mj-lt"/>
                          <a:ea typeface="+mn-ea"/>
                          <a:cs typeface="+mn-cs"/>
                        </a:rPr>
                        <a:t>Additional CSS Non-functional Requirements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75519646"/>
                  </a:ext>
                </a:extLst>
              </a:tr>
              <a:tr h="149675">
                <a:tc>
                  <a:txBody>
                    <a:bodyPr/>
                    <a:lstStyle/>
                    <a:p>
                      <a:pPr algn="l" fontAlgn="b"/>
                      <a:r>
                        <a:rPr lang="en-US" sz="900" b="0" i="0" u="none" strike="noStrike" kern="1200" dirty="0">
                          <a:solidFill>
                            <a:srgbClr val="000000"/>
                          </a:solidFill>
                          <a:effectLst/>
                          <a:latin typeface="+mj-lt"/>
                          <a:ea typeface="+mn-ea"/>
                          <a:cs typeface="+mn-cs"/>
                        </a:rPr>
                        <a:t>ServiceNow Data Model Development - DNO/</a:t>
                      </a:r>
                      <a:r>
                        <a:rPr lang="en-US" sz="900" b="0" i="0" u="none" strike="noStrike" kern="1200" dirty="0" err="1">
                          <a:solidFill>
                            <a:srgbClr val="000000"/>
                          </a:solidFill>
                          <a:effectLst/>
                          <a:latin typeface="+mj-lt"/>
                          <a:ea typeface="+mn-ea"/>
                          <a:cs typeface="+mn-cs"/>
                        </a:rPr>
                        <a:t>iDNO</a:t>
                      </a:r>
                      <a:r>
                        <a:rPr lang="en-US" sz="900" b="0" i="0" u="none" strike="noStrike" kern="1200" dirty="0">
                          <a:solidFill>
                            <a:srgbClr val="000000"/>
                          </a:solidFill>
                          <a:effectLst/>
                          <a:latin typeface="+mj-lt"/>
                          <a:ea typeface="+mn-ea"/>
                          <a:cs typeface="+mn-cs"/>
                        </a:rPr>
                        <a:t> Adaptors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14859115"/>
                  </a:ext>
                </a:extLst>
              </a:tr>
              <a:tr h="149675">
                <a:tc>
                  <a:txBody>
                    <a:bodyPr/>
                    <a:lstStyle/>
                    <a:p>
                      <a:pPr algn="l" fontAlgn="b"/>
                      <a:r>
                        <a:rPr lang="en-US" sz="900" b="0" i="0" u="none" strike="noStrike" kern="1200">
                          <a:solidFill>
                            <a:srgbClr val="000000"/>
                          </a:solidFill>
                          <a:effectLst/>
                          <a:latin typeface="+mj-lt"/>
                          <a:ea typeface="+mn-ea"/>
                          <a:cs typeface="+mn-cs"/>
                        </a:rPr>
                        <a:t>Addition of Network Operator Market Share to CSS Billing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14442281"/>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47625" y="471758"/>
          <a:ext cx="9048750" cy="934397"/>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98661">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Uplifting the CSS Interface Specification document to v8.7</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68237227"/>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following RA110 Proposal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627666"/>
                  </a:ext>
                </a:extLst>
              </a:tr>
              <a:tr h="113272">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E2E Remove invalid test scenarios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4377199"/>
                  </a:ext>
                </a:extLst>
              </a:tr>
              <a:tr h="113272">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Proposal for the implementation of Failed Supplier Portfolio report within CSS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4005493"/>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Clarification of Performance NFRs for Operational Readiness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12383628"/>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for Data and Regulatory Milestones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CR-D132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677565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2399182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636B781-8629-48BF-BAFC-076BA650D38A}"/>
              </a:ext>
            </a:extLst>
          </p:cNvPr>
          <p:cNvGraphicFramePr>
            <a:graphicFrameLocks/>
          </p:cNvGraphicFramePr>
          <p:nvPr>
            <p:extLst/>
          </p:nvPr>
        </p:nvGraphicFramePr>
        <p:xfrm>
          <a:off x="113414" y="381793"/>
          <a:ext cx="8917172"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74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8" name="Chart 7">
            <a:extLst>
              <a:ext uri="{FF2B5EF4-FFF2-40B4-BE49-F238E27FC236}">
                <a16:creationId xmlns:a16="http://schemas.microsoft.com/office/drawing/2014/main" id="{EBB33185-1A26-4927-9BE7-51CC2DD6B684}"/>
              </a:ext>
            </a:extLst>
          </p:cNvPr>
          <p:cNvGraphicFramePr>
            <a:graphicFrameLocks/>
          </p:cNvGraphicFramePr>
          <p:nvPr/>
        </p:nvGraphicFramePr>
        <p:xfrm>
          <a:off x="490570" y="759661"/>
          <a:ext cx="4562693" cy="1948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F8B6B86-99A7-4021-B7D2-D91686F0B9B7}"/>
              </a:ext>
            </a:extLst>
          </p:cNvPr>
          <p:cNvGraphicFramePr>
            <a:graphicFrameLocks/>
          </p:cNvGraphicFramePr>
          <p:nvPr/>
        </p:nvGraphicFramePr>
        <p:xfrm>
          <a:off x="351774" y="2707757"/>
          <a:ext cx="4701489" cy="2173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nvGraphicFramePr>
        <p:xfrm>
          <a:off x="5266944" y="1038606"/>
          <a:ext cx="3232862" cy="30944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9219AD30-E294-403C-8234-B50B85D05673}"/>
              </a:ext>
            </a:extLst>
          </p:cNvPr>
          <p:cNvGraphicFramePr>
            <a:graphicFrameLocks noChangeAspect="1"/>
          </p:cNvGraphicFramePr>
          <p:nvPr>
            <p:extLst>
              <p:ext uri="{D42A27DB-BD31-4B8C-83A1-F6EECF244321}">
                <p14:modId xmlns:p14="http://schemas.microsoft.com/office/powerpoint/2010/main" val="537591303"/>
              </p:ext>
            </p:extLst>
          </p:nvPr>
        </p:nvGraphicFramePr>
        <p:xfrm>
          <a:off x="5968975" y="4304644"/>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4" name="Object 3">
                        <a:extLst>
                          <a:ext uri="{FF2B5EF4-FFF2-40B4-BE49-F238E27FC236}">
                            <a16:creationId xmlns:a16="http://schemas.microsoft.com/office/drawing/2014/main" id="{9219AD30-E294-403C-8234-B50B85D05673}"/>
                          </a:ext>
                        </a:extLst>
                      </p:cNvPr>
                      <p:cNvPicPr/>
                      <p:nvPr/>
                    </p:nvPicPr>
                    <p:blipFill>
                      <a:blip r:embed="rId8"/>
                      <a:stretch>
                        <a:fillRect/>
                      </a:stretch>
                    </p:blipFill>
                    <p:spPr>
                      <a:xfrm>
                        <a:off x="5968975" y="430464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8199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dirty="0">
                <a:solidFill>
                  <a:schemeClr val="accent1"/>
                </a:solidFill>
              </a:rPr>
              <a:t>2021-2022 DSC Change / </a:t>
            </a:r>
            <a:r>
              <a:rPr lang="en-GB" sz="2000" b="1" dirty="0" err="1">
                <a:solidFill>
                  <a:schemeClr val="accent1"/>
                </a:solidFill>
              </a:rPr>
              <a:t>MiR</a:t>
            </a:r>
            <a:r>
              <a:rPr lang="en-GB" sz="2000" b="1" dirty="0">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73657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36BBD56-F765-46A7-BEFF-3B96144B5BB6}"/>
              </a:ext>
            </a:extLst>
          </p:cNvPr>
          <p:cNvSpPr txBox="1"/>
          <p:nvPr/>
        </p:nvSpPr>
        <p:spPr>
          <a:xfrm>
            <a:off x="7891732" y="4293820"/>
            <a:ext cx="1034553" cy="215444"/>
          </a:xfrm>
          <a:prstGeom prst="rect">
            <a:avLst/>
          </a:prstGeom>
          <a:solidFill>
            <a:srgbClr val="7030A0"/>
          </a:solidFill>
        </p:spPr>
        <p:txBody>
          <a:bodyPr wrap="square" rtlCol="0">
            <a:spAutoFit/>
          </a:bodyPr>
          <a:lstStyle/>
          <a:p>
            <a:pPr algn="ctr"/>
            <a:r>
              <a:rPr lang="en-GB" sz="800" dirty="0">
                <a:solidFill>
                  <a:schemeClr val="bg1"/>
                </a:solidFill>
              </a:rPr>
              <a:t>Planning</a:t>
            </a:r>
          </a:p>
        </p:txBody>
      </p:sp>
      <p:pic>
        <p:nvPicPr>
          <p:cNvPr id="7" name="Picture 6">
            <a:extLst>
              <a:ext uri="{FF2B5EF4-FFF2-40B4-BE49-F238E27FC236}">
                <a16:creationId xmlns:a16="http://schemas.microsoft.com/office/drawing/2014/main" id="{1953FF9F-7C97-46E8-8E8D-C80E24B8BEAB}"/>
              </a:ext>
            </a:extLst>
          </p:cNvPr>
          <p:cNvPicPr>
            <a:picLocks noChangeAspect="1"/>
          </p:cNvPicPr>
          <p:nvPr/>
        </p:nvPicPr>
        <p:blipFill>
          <a:blip r:embed="rId2"/>
          <a:stretch>
            <a:fillRect/>
          </a:stretch>
        </p:blipFill>
        <p:spPr>
          <a:xfrm>
            <a:off x="257574" y="553350"/>
            <a:ext cx="7408272" cy="4435817"/>
          </a:xfrm>
          <a:prstGeom prst="rect">
            <a:avLst/>
          </a:prstGeom>
        </p:spPr>
      </p:pic>
    </p:spTree>
    <p:extLst>
      <p:ext uri="{BB962C8B-B14F-4D97-AF65-F5344CB8AC3E}">
        <p14:creationId xmlns:p14="http://schemas.microsoft.com/office/powerpoint/2010/main" val="19175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1800" dirty="0">
                <a:latin typeface="Arial"/>
                <a:cs typeface="Arial"/>
              </a:rPr>
              <a:t>For Information only</a:t>
            </a:r>
          </a:p>
          <a:p>
            <a:pPr marL="0" indent="0">
              <a:buNone/>
            </a:pPr>
            <a:endParaRPr lang="en-US" sz="1800" dirty="0">
              <a:latin typeface="Arial"/>
              <a:cs typeface="Arial"/>
            </a:endParaRPr>
          </a:p>
          <a:p>
            <a:r>
              <a:rPr lang="en-US" sz="1800" b="1" dirty="0">
                <a:latin typeface="Arial"/>
                <a:cs typeface="Arial"/>
              </a:rPr>
              <a:t>XRN5495 </a:t>
            </a:r>
            <a:r>
              <a:rPr lang="en-US" sz="1800" dirty="0">
                <a:latin typeface="Arial"/>
                <a:cs typeface="Arial"/>
              </a:rPr>
              <a:t>- Changes to DSC Service Documents (for changes that do not require funding or resources to implement)</a:t>
            </a:r>
          </a:p>
          <a:p>
            <a:pPr marL="0" indent="0">
              <a:buNone/>
            </a:pPr>
            <a:endParaRPr lang="en-US" sz="1800" dirty="0">
              <a:latin typeface="Arial"/>
              <a:cs typeface="Arial"/>
            </a:endParaRPr>
          </a:p>
          <a:p>
            <a:r>
              <a:rPr lang="en-US" sz="1800" b="1" dirty="0">
                <a:latin typeface="Arial"/>
                <a:cs typeface="Arial"/>
              </a:rPr>
              <a:t>XRN5496</a:t>
            </a:r>
            <a:r>
              <a:rPr lang="en-US" sz="1800" dirty="0">
                <a:latin typeface="Arial"/>
                <a:cs typeface="Arial"/>
              </a:rPr>
              <a:t> – Changes to Service Description Table v23</a:t>
            </a:r>
          </a:p>
          <a:p>
            <a:pPr marL="0" indent="0">
              <a:buNone/>
            </a:pPr>
            <a:endParaRPr lang="en-US" sz="18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http://www.w3.org/XML/1998/namespace"/>
    <ds:schemaRef ds:uri="http://schemas.microsoft.com/office/2006/documentManagement/types"/>
    <ds:schemaRef ds:uri="http://purl.org/dc/elements/1.1/"/>
    <ds:schemaRef ds:uri="5844fa40-a696-4ac9-bd38-c0330d295109"/>
    <ds:schemaRef ds:uri="http://schemas.microsoft.com/office/2006/metadata/properties"/>
    <ds:schemaRef ds:uri="http://purl.org/dc/dcmitype/"/>
    <ds:schemaRef ds:uri="c78a4dae-5fc0-4ed3-ad80-da51122ab114"/>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1736683F-E296-41EC-A1C5-921722F62C32}"/>
</file>

<file path=docProps/app.xml><?xml version="1.0" encoding="utf-8"?>
<Properties xmlns="http://schemas.openxmlformats.org/officeDocument/2006/extended-properties" xmlns:vt="http://schemas.openxmlformats.org/officeDocument/2006/docPropsVTypes">
  <TotalTime>20826</TotalTime>
  <Words>8961</Words>
  <Application>Microsoft Office PowerPoint</Application>
  <PresentationFormat>On-screen Show (16:9)</PresentationFormat>
  <Paragraphs>1559</Paragraphs>
  <Slides>55</Slides>
  <Notes>27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72" baseType="lpstr">
      <vt:lpstr>ＭＳ Ｐゴシック</vt:lpstr>
      <vt:lpstr>Arial</vt:lpstr>
      <vt:lpstr>Arial,Sans-Serif</vt:lpstr>
      <vt:lpstr>Calibri</vt:lpstr>
      <vt:lpstr>Poppins</vt:lpstr>
      <vt:lpstr>Poppins Black</vt:lpstr>
      <vt:lpstr>Poppins Light</vt:lpstr>
      <vt:lpstr>Poppins Light (Headings)</vt:lpstr>
      <vt:lpstr>Poppins Medium</vt:lpstr>
      <vt:lpstr>Poppins-Light</vt:lpstr>
      <vt:lpstr>Times New Roman</vt:lpstr>
      <vt:lpstr>Verdana</vt:lpstr>
      <vt:lpstr>Wingdings</vt:lpstr>
      <vt:lpstr>Office Theme</vt:lpstr>
      <vt:lpstr>Microsoft Excel Worksheet</vt:lpstr>
      <vt:lpstr>Microsoft Word Document</vt:lpstr>
      <vt:lpstr>Acrobat Document</vt:lpstr>
      <vt:lpstr>Change Management Committee  </vt:lpstr>
      <vt:lpstr>Section 2: DSC Change Budget &amp; Horizon Planning</vt:lpstr>
      <vt:lpstr>DSC Change Budget 21/22 YTD</vt:lpstr>
      <vt:lpstr>FYE Budget v Committed Spend BP21/22</vt:lpstr>
      <vt:lpstr>Change Pipeline</vt:lpstr>
      <vt:lpstr>Change Development &amp; Delivery Pipeline (DSC Change / Minor Release Budget) </vt:lpstr>
      <vt:lpstr>PowerPoint Presentation</vt:lpstr>
      <vt:lpstr>Section 3: Capture</vt:lpstr>
      <vt:lpstr>New Change Proposals</vt:lpstr>
      <vt:lpstr>XRN5495 – Changes to Third Party and Additional Service Policy </vt:lpstr>
      <vt:lpstr>XRN5496 – Changes to Service Description Table v23</vt:lpstr>
      <vt:lpstr>XRN5238 – New Distribution Network Report – Forecast Invoice Values </vt:lpstr>
      <vt:lpstr> section 4. Design &amp; Delivery  </vt:lpstr>
      <vt:lpstr>Design Change Pack </vt:lpstr>
      <vt:lpstr>XRN5231 Provision of FWACV Service </vt:lpstr>
      <vt:lpstr>XRN4922 CSSC Shipper BRD </vt:lpstr>
      <vt:lpstr>Non-CSS to and from CSS Supply Meter Point Switching Process </vt:lpstr>
      <vt:lpstr>Standalone Change Documents for Approval (BER, CCR, EQR)</vt:lpstr>
      <vt:lpstr>December 21 - April 22 Changes in Design Update</vt:lpstr>
      <vt:lpstr>Dec 21 - April 22 Changes in Design – Shipper Status Update</vt:lpstr>
      <vt:lpstr>Dec 21 - April 22 Changes in Design – DN Status Update</vt:lpstr>
      <vt:lpstr>November 22 Major Release Scope – For Approval</vt:lpstr>
      <vt:lpstr>November 2021 Major Release</vt:lpstr>
      <vt:lpstr>XRN5289 – November 21 Major Release - Status Update</vt:lpstr>
      <vt:lpstr>XRN5231 Flow Weighted Average CV</vt:lpstr>
      <vt:lpstr>XRN5231 Flow Weighted Average CV</vt:lpstr>
      <vt:lpstr>NG TRANSMISSION CHANGE HORIZON PLAN  0 - 2 YEARS MAR 2022 – MAR 2024</vt:lpstr>
      <vt:lpstr>PowerPoint Presentation</vt:lpstr>
      <vt:lpstr>Section 5: Non-DSC Change Budget Impacting Programmes    </vt:lpstr>
      <vt:lpstr>CSSC Programme Dashboard</vt:lpstr>
      <vt:lpstr>PowerPoint Presentation</vt:lpstr>
      <vt:lpstr>Move to Cloud Programme Dashboard</vt:lpstr>
      <vt:lpstr>PowerPoint Presentation</vt:lpstr>
      <vt:lpstr>CMS Rebuild April Update </vt:lpstr>
      <vt:lpstr>Progress to Date</vt:lpstr>
      <vt:lpstr>Section 6: AnY Other Business   </vt:lpstr>
      <vt:lpstr>APPENDIX   </vt:lpstr>
      <vt:lpstr>Portfolio POAP</vt:lpstr>
      <vt:lpstr>Outages</vt:lpstr>
      <vt:lpstr>CSSC Programme Dashboard</vt:lpstr>
      <vt:lpstr>PowerPoint Presentation</vt:lpstr>
      <vt:lpstr>Workstream Updates</vt:lpstr>
      <vt:lpstr>Workstream Updates</vt:lpstr>
      <vt:lpstr>Workstream Updates</vt:lpstr>
      <vt:lpstr>Workstream Updates</vt:lpstr>
      <vt:lpstr>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12</cp:revision>
  <dcterms:created xsi:type="dcterms:W3CDTF">2018-09-02T17:12:15Z</dcterms:created>
  <dcterms:modified xsi:type="dcterms:W3CDTF">2022-04-04T15:41:32Z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ies>
</file>