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88" r:id="rId5"/>
    <p:sldId id="1759" r:id="rId6"/>
    <p:sldId id="2076137786" r:id="rId7"/>
    <p:sldId id="309" r:id="rId8"/>
    <p:sldId id="1826" r:id="rId9"/>
    <p:sldId id="2076137811" r:id="rId10"/>
    <p:sldId id="2076137812" r:id="rId11"/>
    <p:sldId id="2076137813" r:id="rId12"/>
    <p:sldId id="2076137814" r:id="rId13"/>
    <p:sldId id="2076137815" r:id="rId14"/>
    <p:sldId id="2076137816" r:id="rId15"/>
    <p:sldId id="3690" r:id="rId16"/>
    <p:sldId id="3769" r:id="rId17"/>
    <p:sldId id="3778" r:id="rId18"/>
    <p:sldId id="3785" r:id="rId19"/>
    <p:sldId id="3779" r:id="rId20"/>
    <p:sldId id="3786" r:id="rId21"/>
    <p:sldId id="3782" r:id="rId22"/>
    <p:sldId id="3784" r:id="rId23"/>
    <p:sldId id="3770" r:id="rId24"/>
    <p:sldId id="3787" r:id="rId25"/>
    <p:sldId id="1827" r:id="rId26"/>
    <p:sldId id="1828" r:id="rId27"/>
    <p:sldId id="3674" r:id="rId28"/>
    <p:sldId id="2076137782" r:id="rId29"/>
    <p:sldId id="1734" r:id="rId30"/>
    <p:sldId id="306" r:id="rId31"/>
    <p:sldId id="3679" r:id="rId32"/>
    <p:sldId id="2076137778" r:id="rId33"/>
    <p:sldId id="2076137817" r:id="rId34"/>
    <p:sldId id="2076137779" r:id="rId35"/>
    <p:sldId id="1850" r:id="rId36"/>
    <p:sldId id="2076137781" r:id="rId37"/>
    <p:sldId id="886" r:id="rId38"/>
    <p:sldId id="2076137809" r:id="rId39"/>
    <p:sldId id="892" r:id="rId40"/>
    <p:sldId id="2076137810" r:id="rId41"/>
    <p:sldId id="2076137785" r:id="rId42"/>
    <p:sldId id="2076137798" r:id="rId43"/>
    <p:sldId id="2076137735" r:id="rId44"/>
    <p:sldId id="2076137799" r:id="rId45"/>
    <p:sldId id="3696" r:id="rId46"/>
    <p:sldId id="2076137800" r:id="rId47"/>
    <p:sldId id="2076137793" r:id="rId48"/>
    <p:sldId id="2076137794" r:id="rId49"/>
    <p:sldId id="300" r:id="rId50"/>
    <p:sldId id="301" r:id="rId51"/>
    <p:sldId id="298" r:id="rId52"/>
    <p:sldId id="3581" r:id="rId53"/>
    <p:sldId id="2076137801" r:id="rId54"/>
    <p:sldId id="3584" r:id="rId55"/>
    <p:sldId id="1765" r:id="rId56"/>
    <p:sldId id="1541" r:id="rId57"/>
    <p:sldId id="2076137796" r:id="rId58"/>
    <p:sldId id="2076137797" r:id="rId59"/>
    <p:sldId id="1766" r:id="rId60"/>
    <p:sldId id="2076137788" r:id="rId61"/>
    <p:sldId id="2076137789" r:id="rId62"/>
    <p:sldId id="3676" r:id="rId63"/>
    <p:sldId id="2076137742" r:id="rId64"/>
    <p:sldId id="2076137803" r:id="rId65"/>
    <p:sldId id="2076137804" r:id="rId66"/>
    <p:sldId id="2076137805" r:id="rId67"/>
    <p:sldId id="2076137806" r:id="rId68"/>
    <p:sldId id="2076137807" r:id="rId69"/>
    <p:sldId id="2076137808" r:id="rId70"/>
    <p:sldId id="3780"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8" name="Kate Lancaster" initials="KL" lastIdx="1" clrIdx="7">
    <p:extLst>
      <p:ext uri="{19B8F6BF-5375-455C-9EA6-DF929625EA0E}">
        <p15:presenceInfo xmlns:p15="http://schemas.microsoft.com/office/powerpoint/2012/main" userId="S::Kate.Lancaster@xoserve.com::36a3dea0-8e9a-4a0f-8285-613d0b488086"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DC4FA-4E87-428C-9470-AC54DB88174E}" v="367" dt="2023-03-31T09:26:19.992"/>
    <p1510:client id="{55FC94D5-E4E0-4610-A483-1198F82D2056}" v="22" dt="2023-03-31T10:33:14.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55FC94D5-E4E0-4610-A483-1198F82D2056}"/>
    <pc:docChg chg="modSld">
      <pc:chgData name="Rachel Taggart" userId="4f8aad94-55b7-4ba6-8498-7cad127c11eb" providerId="ADAL" clId="{55FC94D5-E4E0-4610-A483-1198F82D2056}" dt="2023-03-31T10:33:14.015" v="17" actId="20577"/>
      <pc:docMkLst>
        <pc:docMk/>
      </pc:docMkLst>
      <pc:sldChg chg="modSp mod">
        <pc:chgData name="Rachel Taggart" userId="4f8aad94-55b7-4ba6-8498-7cad127c11eb" providerId="ADAL" clId="{55FC94D5-E4E0-4610-A483-1198F82D2056}" dt="2023-03-31T09:58:05.566" v="1" actId="14100"/>
        <pc:sldMkLst>
          <pc:docMk/>
          <pc:sldMk cId="4229988813" sldId="886"/>
        </pc:sldMkLst>
        <pc:spChg chg="mod">
          <ac:chgData name="Rachel Taggart" userId="4f8aad94-55b7-4ba6-8498-7cad127c11eb" providerId="ADAL" clId="{55FC94D5-E4E0-4610-A483-1198F82D2056}" dt="2023-03-31T09:58:05.566" v="1" actId="14100"/>
          <ac:spMkLst>
            <pc:docMk/>
            <pc:sldMk cId="4229988813" sldId="886"/>
            <ac:spMk id="2" creationId="{172FCC0C-6A43-492C-87F0-21944FBAC77A}"/>
          </ac:spMkLst>
        </pc:spChg>
      </pc:sldChg>
      <pc:sldChg chg="modSp mod">
        <pc:chgData name="Rachel Taggart" userId="4f8aad94-55b7-4ba6-8498-7cad127c11eb" providerId="ADAL" clId="{55FC94D5-E4E0-4610-A483-1198F82D2056}" dt="2023-03-31T10:33:14.015" v="17" actId="20577"/>
        <pc:sldMkLst>
          <pc:docMk/>
          <pc:sldMk cId="2656491624" sldId="3581"/>
        </pc:sldMkLst>
        <pc:spChg chg="mod">
          <ac:chgData name="Rachel Taggart" userId="4f8aad94-55b7-4ba6-8498-7cad127c11eb" providerId="ADAL" clId="{55FC94D5-E4E0-4610-A483-1198F82D2056}" dt="2023-03-31T10:33:14.015" v="17" actId="20577"/>
          <ac:spMkLst>
            <pc:docMk/>
            <pc:sldMk cId="2656491624" sldId="3581"/>
            <ac:spMk id="3" creationId="{A509A700-A6A4-4B32-8D51-DDE489F5F7DB}"/>
          </ac:spMkLst>
        </pc:spChg>
      </pc:sldChg>
      <pc:sldChg chg="modSp mod">
        <pc:chgData name="Rachel Taggart" userId="4f8aad94-55b7-4ba6-8498-7cad127c11eb" providerId="ADAL" clId="{55FC94D5-E4E0-4610-A483-1198F82D2056}" dt="2023-03-31T10:04:31.938" v="16" actId="20577"/>
        <pc:sldMkLst>
          <pc:docMk/>
          <pc:sldMk cId="3208376797" sldId="2076137810"/>
        </pc:sldMkLst>
        <pc:spChg chg="mod">
          <ac:chgData name="Rachel Taggart" userId="4f8aad94-55b7-4ba6-8498-7cad127c11eb" providerId="ADAL" clId="{55FC94D5-E4E0-4610-A483-1198F82D2056}" dt="2023-03-31T10:04:31.938" v="16" actId="20577"/>
          <ac:spMkLst>
            <pc:docMk/>
            <pc:sldMk cId="3208376797" sldId="2076137810"/>
            <ac:spMk id="3" creationId="{3D5F7EB1-EB98-9490-F7B2-9A0FB1C8FA63}"/>
          </ac:spMkLst>
        </pc:spChg>
      </pc:sldChg>
    </pc:docChg>
  </pc:docChgLst>
  <pc:docChgLst>
    <pc:chgData name="Kate Lancaster" userId="36a3dea0-8e9a-4a0f-8285-613d0b488086" providerId="ADAL" clId="{358DC4FA-4E87-428C-9470-AC54DB88174E}"/>
    <pc:docChg chg="undo custSel addSld delSld modSld sldOrd">
      <pc:chgData name="Kate Lancaster" userId="36a3dea0-8e9a-4a0f-8285-613d0b488086" providerId="ADAL" clId="{358DC4FA-4E87-428C-9470-AC54DB88174E}" dt="2023-03-31T09:27:14.469" v="1732" actId="20577"/>
      <pc:docMkLst>
        <pc:docMk/>
      </pc:docMkLst>
      <pc:sldChg chg="modSp mod">
        <pc:chgData name="Kate Lancaster" userId="36a3dea0-8e9a-4a0f-8285-613d0b488086" providerId="ADAL" clId="{358DC4FA-4E87-428C-9470-AC54DB88174E}" dt="2023-03-28T14:56:18.570" v="4" actId="20577"/>
        <pc:sldMkLst>
          <pc:docMk/>
          <pc:sldMk cId="3653749228" sldId="288"/>
        </pc:sldMkLst>
        <pc:spChg chg="mod">
          <ac:chgData name="Kate Lancaster" userId="36a3dea0-8e9a-4a0f-8285-613d0b488086" providerId="ADAL" clId="{358DC4FA-4E87-428C-9470-AC54DB88174E}" dt="2023-03-28T14:56:18.570" v="4" actId="20577"/>
          <ac:spMkLst>
            <pc:docMk/>
            <pc:sldMk cId="3653749228" sldId="288"/>
            <ac:spMk id="3" creationId="{00000000-0000-0000-0000-000000000000}"/>
          </ac:spMkLst>
        </pc:spChg>
      </pc:sldChg>
      <pc:sldChg chg="del delDesignElem">
        <pc:chgData name="Kate Lancaster" userId="36a3dea0-8e9a-4a0f-8285-613d0b488086" providerId="ADAL" clId="{358DC4FA-4E87-428C-9470-AC54DB88174E}" dt="2023-03-29T11:59:13.069" v="797" actId="2696"/>
        <pc:sldMkLst>
          <pc:docMk/>
          <pc:sldMk cId="601906754" sldId="290"/>
        </pc:sldMkLst>
      </pc:sldChg>
      <pc:sldChg chg="del">
        <pc:chgData name="Kate Lancaster" userId="36a3dea0-8e9a-4a0f-8285-613d0b488086" providerId="ADAL" clId="{358DC4FA-4E87-428C-9470-AC54DB88174E}" dt="2023-03-28T14:57:52.090" v="15" actId="2696"/>
        <pc:sldMkLst>
          <pc:docMk/>
          <pc:sldMk cId="3166717112" sldId="291"/>
        </pc:sldMkLst>
      </pc:sldChg>
      <pc:sldChg chg="del">
        <pc:chgData name="Kate Lancaster" userId="36a3dea0-8e9a-4a0f-8285-613d0b488086" providerId="ADAL" clId="{358DC4FA-4E87-428C-9470-AC54DB88174E}" dt="2023-03-28T14:57:58.428" v="17" actId="2696"/>
        <pc:sldMkLst>
          <pc:docMk/>
          <pc:sldMk cId="3220794366" sldId="296"/>
        </pc:sldMkLst>
      </pc:sldChg>
      <pc:sldChg chg="del">
        <pc:chgData name="Kate Lancaster" userId="36a3dea0-8e9a-4a0f-8285-613d0b488086" providerId="ADAL" clId="{358DC4FA-4E87-428C-9470-AC54DB88174E}" dt="2023-03-29T11:52:21.003" v="788" actId="2696"/>
        <pc:sldMkLst>
          <pc:docMk/>
          <pc:sldMk cId="1924799795" sldId="298"/>
        </pc:sldMkLst>
      </pc:sldChg>
      <pc:sldChg chg="modSp mod">
        <pc:chgData name="Kate Lancaster" userId="36a3dea0-8e9a-4a0f-8285-613d0b488086" providerId="ADAL" clId="{358DC4FA-4E87-428C-9470-AC54DB88174E}" dt="2023-03-31T09:27:14.469" v="1732" actId="20577"/>
        <pc:sldMkLst>
          <pc:docMk/>
          <pc:sldMk cId="1431544378" sldId="306"/>
        </pc:sldMkLst>
        <pc:spChg chg="mod">
          <ac:chgData name="Kate Lancaster" userId="36a3dea0-8e9a-4a0f-8285-613d0b488086" providerId="ADAL" clId="{358DC4FA-4E87-428C-9470-AC54DB88174E}" dt="2023-03-31T09:27:14.469" v="1732" actId="20577"/>
          <ac:spMkLst>
            <pc:docMk/>
            <pc:sldMk cId="1431544378" sldId="306"/>
            <ac:spMk id="5" creationId="{74E5C359-EDF7-4B98-9E7A-26420788651C}"/>
          </ac:spMkLst>
        </pc:spChg>
      </pc:sldChg>
      <pc:sldChg chg="modSp del mod">
        <pc:chgData name="Kate Lancaster" userId="36a3dea0-8e9a-4a0f-8285-613d0b488086" providerId="ADAL" clId="{358DC4FA-4E87-428C-9470-AC54DB88174E}" dt="2023-03-30T16:10:38.168" v="1355" actId="2696"/>
        <pc:sldMkLst>
          <pc:docMk/>
          <pc:sldMk cId="2487947500" sldId="436"/>
        </pc:sldMkLst>
        <pc:spChg chg="mod">
          <ac:chgData name="Kate Lancaster" userId="36a3dea0-8e9a-4a0f-8285-613d0b488086" providerId="ADAL" clId="{358DC4FA-4E87-428C-9470-AC54DB88174E}" dt="2023-03-30T10:48:18.757" v="1246" actId="13926"/>
          <ac:spMkLst>
            <pc:docMk/>
            <pc:sldMk cId="2487947500" sldId="436"/>
            <ac:spMk id="33" creationId="{83274BE7-61E1-4568-968F-979C6072B760}"/>
          </ac:spMkLst>
        </pc:spChg>
        <pc:grpChg chg="mod">
          <ac:chgData name="Kate Lancaster" userId="36a3dea0-8e9a-4a0f-8285-613d0b488086" providerId="ADAL" clId="{358DC4FA-4E87-428C-9470-AC54DB88174E}" dt="2023-03-30T10:48:14.851" v="1245" actId="1076"/>
          <ac:grpSpMkLst>
            <pc:docMk/>
            <pc:sldMk cId="2487947500" sldId="436"/>
            <ac:grpSpMk id="6" creationId="{9C3B95EE-A6E7-49AF-9FEF-CF37768AB3FD}"/>
          </ac:grpSpMkLst>
        </pc:grpChg>
      </pc:sldChg>
      <pc:sldChg chg="del">
        <pc:chgData name="Kate Lancaster" userId="36a3dea0-8e9a-4a0f-8285-613d0b488086" providerId="ADAL" clId="{358DC4FA-4E87-428C-9470-AC54DB88174E}" dt="2023-03-28T16:16:39.034" v="353" actId="2696"/>
        <pc:sldMkLst>
          <pc:docMk/>
          <pc:sldMk cId="16080381" sldId="883"/>
        </pc:sldMkLst>
      </pc:sldChg>
      <pc:sldChg chg="del ord">
        <pc:chgData name="Kate Lancaster" userId="36a3dea0-8e9a-4a0f-8285-613d0b488086" providerId="ADAL" clId="{358DC4FA-4E87-428C-9470-AC54DB88174E}" dt="2023-03-30T14:37:36.551" v="1302" actId="2696"/>
        <pc:sldMkLst>
          <pc:docMk/>
          <pc:sldMk cId="416191731" sldId="885"/>
        </pc:sldMkLst>
      </pc:sldChg>
      <pc:sldChg chg="del">
        <pc:chgData name="Kate Lancaster" userId="36a3dea0-8e9a-4a0f-8285-613d0b488086" providerId="ADAL" clId="{358DC4FA-4E87-428C-9470-AC54DB88174E}" dt="2023-03-30T16:08:33.918" v="1308" actId="2696"/>
        <pc:sldMkLst>
          <pc:docMk/>
          <pc:sldMk cId="4247919414" sldId="889"/>
        </pc:sldMkLst>
      </pc:sldChg>
      <pc:sldChg chg="modSp del mod">
        <pc:chgData name="Kate Lancaster" userId="36a3dea0-8e9a-4a0f-8285-613d0b488086" providerId="ADAL" clId="{358DC4FA-4E87-428C-9470-AC54DB88174E}" dt="2023-03-30T16:08:30.817" v="1307" actId="2696"/>
        <pc:sldMkLst>
          <pc:docMk/>
          <pc:sldMk cId="3865904836" sldId="891"/>
        </pc:sldMkLst>
        <pc:spChg chg="mod">
          <ac:chgData name="Kate Lancaster" userId="36a3dea0-8e9a-4a0f-8285-613d0b488086" providerId="ADAL" clId="{358DC4FA-4E87-428C-9470-AC54DB88174E}" dt="2023-03-30T09:59:20.873" v="1242" actId="20577"/>
          <ac:spMkLst>
            <pc:docMk/>
            <pc:sldMk cId="3865904836" sldId="891"/>
            <ac:spMk id="3" creationId="{3D5F7EB1-EB98-9490-F7B2-9A0FB1C8FA63}"/>
          </ac:spMkLst>
        </pc:spChg>
      </pc:sldChg>
      <pc:sldChg chg="del">
        <pc:chgData name="Kate Lancaster" userId="36a3dea0-8e9a-4a0f-8285-613d0b488086" providerId="ADAL" clId="{358DC4FA-4E87-428C-9470-AC54DB88174E}" dt="2023-03-30T16:10:35.225" v="1354" actId="2696"/>
        <pc:sldMkLst>
          <pc:docMk/>
          <pc:sldMk cId="3464951408" sldId="894"/>
        </pc:sldMkLst>
      </pc:sldChg>
      <pc:sldChg chg="del">
        <pc:chgData name="Kate Lancaster" userId="36a3dea0-8e9a-4a0f-8285-613d0b488086" providerId="ADAL" clId="{358DC4FA-4E87-428C-9470-AC54DB88174E}" dt="2023-03-30T16:10:38.168" v="1355" actId="2696"/>
        <pc:sldMkLst>
          <pc:docMk/>
          <pc:sldMk cId="2203838732" sldId="895"/>
        </pc:sldMkLst>
      </pc:sldChg>
      <pc:sldChg chg="del">
        <pc:chgData name="Kate Lancaster" userId="36a3dea0-8e9a-4a0f-8285-613d0b488086" providerId="ADAL" clId="{358DC4FA-4E87-428C-9470-AC54DB88174E}" dt="2023-03-30T16:10:35.225" v="1354" actId="2696"/>
        <pc:sldMkLst>
          <pc:docMk/>
          <pc:sldMk cId="3894273726" sldId="896"/>
        </pc:sldMkLst>
      </pc:sldChg>
      <pc:sldChg chg="delSp modSp del mod">
        <pc:chgData name="Kate Lancaster" userId="36a3dea0-8e9a-4a0f-8285-613d0b488086" providerId="ADAL" clId="{358DC4FA-4E87-428C-9470-AC54DB88174E}" dt="2023-03-30T16:10:35.225" v="1354" actId="2696"/>
        <pc:sldMkLst>
          <pc:docMk/>
          <pc:sldMk cId="2756962309" sldId="897"/>
        </pc:sldMkLst>
        <pc:spChg chg="del mod">
          <ac:chgData name="Kate Lancaster" userId="36a3dea0-8e9a-4a0f-8285-613d0b488086" providerId="ADAL" clId="{358DC4FA-4E87-428C-9470-AC54DB88174E}" dt="2023-03-30T09:41:58.986" v="1241"/>
          <ac:spMkLst>
            <pc:docMk/>
            <pc:sldMk cId="2756962309" sldId="897"/>
            <ac:spMk id="11" creationId="{7ACAC170-95E5-449E-8ADE-10C065A56542}"/>
          </ac:spMkLst>
        </pc:spChg>
      </pc:sldChg>
      <pc:sldChg chg="del">
        <pc:chgData name="Kate Lancaster" userId="36a3dea0-8e9a-4a0f-8285-613d0b488086" providerId="ADAL" clId="{358DC4FA-4E87-428C-9470-AC54DB88174E}" dt="2023-03-30T16:10:35.225" v="1354" actId="2696"/>
        <pc:sldMkLst>
          <pc:docMk/>
          <pc:sldMk cId="3605588945" sldId="898"/>
        </pc:sldMkLst>
      </pc:sldChg>
      <pc:sldChg chg="del">
        <pc:chgData name="Kate Lancaster" userId="36a3dea0-8e9a-4a0f-8285-613d0b488086" providerId="ADAL" clId="{358DC4FA-4E87-428C-9470-AC54DB88174E}" dt="2023-03-28T14:57:56.109" v="16" actId="2696"/>
        <pc:sldMkLst>
          <pc:docMk/>
          <pc:sldMk cId="1160652962" sldId="972"/>
        </pc:sldMkLst>
      </pc:sldChg>
      <pc:sldChg chg="del">
        <pc:chgData name="Kate Lancaster" userId="36a3dea0-8e9a-4a0f-8285-613d0b488086" providerId="ADAL" clId="{358DC4FA-4E87-428C-9470-AC54DB88174E}" dt="2023-03-30T14:19:53.972" v="1298" actId="2696"/>
        <pc:sldMkLst>
          <pc:docMk/>
          <pc:sldMk cId="1440704070" sldId="1542"/>
        </pc:sldMkLst>
      </pc:sldChg>
      <pc:sldChg chg="del">
        <pc:chgData name="Kate Lancaster" userId="36a3dea0-8e9a-4a0f-8285-613d0b488086" providerId="ADAL" clId="{358DC4FA-4E87-428C-9470-AC54DB88174E}" dt="2023-03-28T14:56:35.250" v="6" actId="2696"/>
        <pc:sldMkLst>
          <pc:docMk/>
          <pc:sldMk cId="974907798" sldId="1773"/>
        </pc:sldMkLst>
      </pc:sldChg>
      <pc:sldChg chg="del">
        <pc:chgData name="Kate Lancaster" userId="36a3dea0-8e9a-4a0f-8285-613d0b488086" providerId="ADAL" clId="{358DC4FA-4E87-428C-9470-AC54DB88174E}" dt="2023-03-29T11:14:02.687" v="715" actId="2696"/>
        <pc:sldMkLst>
          <pc:docMk/>
          <pc:sldMk cId="3703592994" sldId="1818"/>
        </pc:sldMkLst>
      </pc:sldChg>
      <pc:sldChg chg="modSp mod">
        <pc:chgData name="Kate Lancaster" userId="36a3dea0-8e9a-4a0f-8285-613d0b488086" providerId="ADAL" clId="{358DC4FA-4E87-428C-9470-AC54DB88174E}" dt="2023-03-29T14:47:09.109" v="880" actId="13926"/>
        <pc:sldMkLst>
          <pc:docMk/>
          <pc:sldMk cId="3783164169" sldId="1826"/>
        </pc:sldMkLst>
        <pc:spChg chg="mod">
          <ac:chgData name="Kate Lancaster" userId="36a3dea0-8e9a-4a0f-8285-613d0b488086" providerId="ADAL" clId="{358DC4FA-4E87-428C-9470-AC54DB88174E}" dt="2023-03-29T14:47:09.109" v="880" actId="13926"/>
          <ac:spMkLst>
            <pc:docMk/>
            <pc:sldMk cId="3783164169" sldId="1826"/>
            <ac:spMk id="2" creationId="{00000000-0000-0000-0000-000000000000}"/>
          </ac:spMkLst>
        </pc:spChg>
      </pc:sldChg>
      <pc:sldChg chg="modSp mod">
        <pc:chgData name="Kate Lancaster" userId="36a3dea0-8e9a-4a0f-8285-613d0b488086" providerId="ADAL" clId="{358DC4FA-4E87-428C-9470-AC54DB88174E}" dt="2023-03-30T16:08:49.435" v="1327" actId="20577"/>
        <pc:sldMkLst>
          <pc:docMk/>
          <pc:sldMk cId="4043476305" sldId="1828"/>
        </pc:sldMkLst>
        <pc:spChg chg="mod">
          <ac:chgData name="Kate Lancaster" userId="36a3dea0-8e9a-4a0f-8285-613d0b488086" providerId="ADAL" clId="{358DC4FA-4E87-428C-9470-AC54DB88174E}" dt="2023-03-30T16:08:49.435" v="1327" actId="20577"/>
          <ac:spMkLst>
            <pc:docMk/>
            <pc:sldMk cId="4043476305" sldId="1828"/>
            <ac:spMk id="3" creationId="{8305965E-4D48-4A02-84D8-0877867BBAD2}"/>
          </ac:spMkLst>
        </pc:spChg>
      </pc:sldChg>
      <pc:sldChg chg="del">
        <pc:chgData name="Kate Lancaster" userId="36a3dea0-8e9a-4a0f-8285-613d0b488086" providerId="ADAL" clId="{358DC4FA-4E87-428C-9470-AC54DB88174E}" dt="2023-03-28T15:03:52.309" v="25" actId="2696"/>
        <pc:sldMkLst>
          <pc:docMk/>
          <pc:sldMk cId="1704502122" sldId="1829"/>
        </pc:sldMkLst>
      </pc:sldChg>
      <pc:sldChg chg="del">
        <pc:chgData name="Kate Lancaster" userId="36a3dea0-8e9a-4a0f-8285-613d0b488086" providerId="ADAL" clId="{358DC4FA-4E87-428C-9470-AC54DB88174E}" dt="2023-03-28T15:04:02.608" v="28" actId="2696"/>
        <pc:sldMkLst>
          <pc:docMk/>
          <pc:sldMk cId="2136664375" sldId="1830"/>
        </pc:sldMkLst>
      </pc:sldChg>
      <pc:sldChg chg="del">
        <pc:chgData name="Kate Lancaster" userId="36a3dea0-8e9a-4a0f-8285-613d0b488086" providerId="ADAL" clId="{358DC4FA-4E87-428C-9470-AC54DB88174E}" dt="2023-03-29T11:15:20.445" v="723" actId="2696"/>
        <pc:sldMkLst>
          <pc:docMk/>
          <pc:sldMk cId="2860604564" sldId="1839"/>
        </pc:sldMkLst>
      </pc:sldChg>
      <pc:sldChg chg="del">
        <pc:chgData name="Kate Lancaster" userId="36a3dea0-8e9a-4a0f-8285-613d0b488086" providerId="ADAL" clId="{358DC4FA-4E87-428C-9470-AC54DB88174E}" dt="2023-03-29T11:15:23.647" v="724" actId="2696"/>
        <pc:sldMkLst>
          <pc:docMk/>
          <pc:sldMk cId="1976727094" sldId="1840"/>
        </pc:sldMkLst>
      </pc:sldChg>
      <pc:sldChg chg="del">
        <pc:chgData name="Kate Lancaster" userId="36a3dea0-8e9a-4a0f-8285-613d0b488086" providerId="ADAL" clId="{358DC4FA-4E87-428C-9470-AC54DB88174E}" dt="2023-03-29T11:14:10.489" v="716" actId="2696"/>
        <pc:sldMkLst>
          <pc:docMk/>
          <pc:sldMk cId="2860258172" sldId="1848"/>
        </pc:sldMkLst>
      </pc:sldChg>
      <pc:sldChg chg="del">
        <pc:chgData name="Kate Lancaster" userId="36a3dea0-8e9a-4a0f-8285-613d0b488086" providerId="ADAL" clId="{358DC4FA-4E87-428C-9470-AC54DB88174E}" dt="2023-03-30T15:27:45.021" v="1304" actId="2696"/>
        <pc:sldMkLst>
          <pc:docMk/>
          <pc:sldMk cId="2111697071" sldId="3572"/>
        </pc:sldMkLst>
      </pc:sldChg>
      <pc:sldChg chg="del">
        <pc:chgData name="Kate Lancaster" userId="36a3dea0-8e9a-4a0f-8285-613d0b488086" providerId="ADAL" clId="{358DC4FA-4E87-428C-9470-AC54DB88174E}" dt="2023-03-30T15:28:21.721" v="1305" actId="2696"/>
        <pc:sldMkLst>
          <pc:docMk/>
          <pc:sldMk cId="1263673470" sldId="3574"/>
        </pc:sldMkLst>
      </pc:sldChg>
      <pc:sldChg chg="del">
        <pc:chgData name="Kate Lancaster" userId="36a3dea0-8e9a-4a0f-8285-613d0b488086" providerId="ADAL" clId="{358DC4FA-4E87-428C-9470-AC54DB88174E}" dt="2023-03-30T15:28:21.721" v="1305" actId="2696"/>
        <pc:sldMkLst>
          <pc:docMk/>
          <pc:sldMk cId="2642911669" sldId="3575"/>
        </pc:sldMkLst>
      </pc:sldChg>
      <pc:sldChg chg="del">
        <pc:chgData name="Kate Lancaster" userId="36a3dea0-8e9a-4a0f-8285-613d0b488086" providerId="ADAL" clId="{358DC4FA-4E87-428C-9470-AC54DB88174E}" dt="2023-03-30T15:28:21.721" v="1305" actId="2696"/>
        <pc:sldMkLst>
          <pc:docMk/>
          <pc:sldMk cId="3591036775" sldId="3577"/>
        </pc:sldMkLst>
      </pc:sldChg>
      <pc:sldChg chg="del">
        <pc:chgData name="Kate Lancaster" userId="36a3dea0-8e9a-4a0f-8285-613d0b488086" providerId="ADAL" clId="{358DC4FA-4E87-428C-9470-AC54DB88174E}" dt="2023-03-30T15:28:21.721" v="1305" actId="2696"/>
        <pc:sldMkLst>
          <pc:docMk/>
          <pc:sldMk cId="2246551944" sldId="3579"/>
        </pc:sldMkLst>
      </pc:sldChg>
      <pc:sldChg chg="del">
        <pc:chgData name="Kate Lancaster" userId="36a3dea0-8e9a-4a0f-8285-613d0b488086" providerId="ADAL" clId="{358DC4FA-4E87-428C-9470-AC54DB88174E}" dt="2023-03-30T15:28:21.721" v="1305" actId="2696"/>
        <pc:sldMkLst>
          <pc:docMk/>
          <pc:sldMk cId="2342963081" sldId="3580"/>
        </pc:sldMkLst>
      </pc:sldChg>
      <pc:sldChg chg="del">
        <pc:chgData name="Kate Lancaster" userId="36a3dea0-8e9a-4a0f-8285-613d0b488086" providerId="ADAL" clId="{358DC4FA-4E87-428C-9470-AC54DB88174E}" dt="2023-03-30T15:28:21.721" v="1305" actId="2696"/>
        <pc:sldMkLst>
          <pc:docMk/>
          <pc:sldMk cId="1292243425" sldId="3582"/>
        </pc:sldMkLst>
      </pc:sldChg>
      <pc:sldChg chg="modSp del mod">
        <pc:chgData name="Kate Lancaster" userId="36a3dea0-8e9a-4a0f-8285-613d0b488086" providerId="ADAL" clId="{358DC4FA-4E87-428C-9470-AC54DB88174E}" dt="2023-03-31T08:57:09.337" v="1501" actId="20577"/>
        <pc:sldMkLst>
          <pc:docMk/>
          <pc:sldMk cId="436546807" sldId="3584"/>
        </pc:sldMkLst>
        <pc:graphicFrameChg chg="modGraphic">
          <ac:chgData name="Kate Lancaster" userId="36a3dea0-8e9a-4a0f-8285-613d0b488086" providerId="ADAL" clId="{358DC4FA-4E87-428C-9470-AC54DB88174E}" dt="2023-03-31T08:57:09.337" v="1501" actId="20577"/>
          <ac:graphicFrameMkLst>
            <pc:docMk/>
            <pc:sldMk cId="436546807" sldId="3584"/>
            <ac:graphicFrameMk id="3" creationId="{270878B1-F807-492B-B54B-15A58D1232B1}"/>
          </ac:graphicFrameMkLst>
        </pc:graphicFrameChg>
      </pc:sldChg>
      <pc:sldChg chg="del">
        <pc:chgData name="Kate Lancaster" userId="36a3dea0-8e9a-4a0f-8285-613d0b488086" providerId="ADAL" clId="{358DC4FA-4E87-428C-9470-AC54DB88174E}" dt="2023-03-28T15:03:59.065" v="27" actId="2696"/>
        <pc:sldMkLst>
          <pc:docMk/>
          <pc:sldMk cId="1821774117" sldId="3662"/>
        </pc:sldMkLst>
      </pc:sldChg>
      <pc:sldChg chg="del">
        <pc:chgData name="Kate Lancaster" userId="36a3dea0-8e9a-4a0f-8285-613d0b488086" providerId="ADAL" clId="{358DC4FA-4E87-428C-9470-AC54DB88174E}" dt="2023-03-28T15:01:46.190" v="18" actId="2696"/>
        <pc:sldMkLst>
          <pc:docMk/>
          <pc:sldMk cId="2509351102" sldId="3672"/>
        </pc:sldMkLst>
      </pc:sldChg>
      <pc:sldChg chg="del">
        <pc:chgData name="Kate Lancaster" userId="36a3dea0-8e9a-4a0f-8285-613d0b488086" providerId="ADAL" clId="{358DC4FA-4E87-428C-9470-AC54DB88174E}" dt="2023-03-28T15:10:12.366" v="111" actId="2696"/>
        <pc:sldMkLst>
          <pc:docMk/>
          <pc:sldMk cId="1092439735" sldId="3673"/>
        </pc:sldMkLst>
      </pc:sldChg>
      <pc:sldChg chg="modSp mod">
        <pc:chgData name="Kate Lancaster" userId="36a3dea0-8e9a-4a0f-8285-613d0b488086" providerId="ADAL" clId="{358DC4FA-4E87-428C-9470-AC54DB88174E}" dt="2023-03-31T08:39:25.620" v="1496" actId="13926"/>
        <pc:sldMkLst>
          <pc:docMk/>
          <pc:sldMk cId="2401211034" sldId="3674"/>
        </pc:sldMkLst>
        <pc:spChg chg="mod">
          <ac:chgData name="Kate Lancaster" userId="36a3dea0-8e9a-4a0f-8285-613d0b488086" providerId="ADAL" clId="{358DC4FA-4E87-428C-9470-AC54DB88174E}" dt="2023-03-29T10:15:17.076" v="713" actId="403"/>
          <ac:spMkLst>
            <pc:docMk/>
            <pc:sldMk cId="2401211034" sldId="3674"/>
            <ac:spMk id="2" creationId="{00000000-0000-0000-0000-000000000000}"/>
          </ac:spMkLst>
        </pc:spChg>
        <pc:graphicFrameChg chg="modGraphic">
          <ac:chgData name="Kate Lancaster" userId="36a3dea0-8e9a-4a0f-8285-613d0b488086" providerId="ADAL" clId="{358DC4FA-4E87-428C-9470-AC54DB88174E}" dt="2023-03-30T16:09:06.644" v="1351" actId="20577"/>
          <ac:graphicFrameMkLst>
            <pc:docMk/>
            <pc:sldMk cId="2401211034" sldId="3674"/>
            <ac:graphicFrameMk id="5" creationId="{00000000-0000-0000-0000-000000000000}"/>
          </ac:graphicFrameMkLst>
        </pc:graphicFrameChg>
        <pc:graphicFrameChg chg="mod modGraphic">
          <ac:chgData name="Kate Lancaster" userId="36a3dea0-8e9a-4a0f-8285-613d0b488086" providerId="ADAL" clId="{358DC4FA-4E87-428C-9470-AC54DB88174E}" dt="2023-03-30T11:01:56.435" v="1289" actId="20577"/>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358DC4FA-4E87-428C-9470-AC54DB88174E}" dt="2023-03-31T08:39:25.620" v="1496" actId="13926"/>
          <ac:graphicFrameMkLst>
            <pc:docMk/>
            <pc:sldMk cId="2401211034" sldId="3674"/>
            <ac:graphicFrameMk id="10" creationId="{633F724F-9DB4-4212-AFB1-BFFC700EC4F5}"/>
          </ac:graphicFrameMkLst>
        </pc:graphicFrameChg>
        <pc:graphicFrameChg chg="mod modGraphic">
          <ac:chgData name="Kate Lancaster" userId="36a3dea0-8e9a-4a0f-8285-613d0b488086" providerId="ADAL" clId="{358DC4FA-4E87-428C-9470-AC54DB88174E}" dt="2023-03-30T08:50:00.542" v="1190" actId="14100"/>
          <ac:graphicFrameMkLst>
            <pc:docMk/>
            <pc:sldMk cId="2401211034" sldId="3674"/>
            <ac:graphicFrameMk id="13" creationId="{B8BF9BD6-7E5F-433D-B4F5-DE4688AAC096}"/>
          </ac:graphicFrameMkLst>
        </pc:graphicFrameChg>
      </pc:sldChg>
      <pc:sldChg chg="del">
        <pc:chgData name="Kate Lancaster" userId="36a3dea0-8e9a-4a0f-8285-613d0b488086" providerId="ADAL" clId="{358DC4FA-4E87-428C-9470-AC54DB88174E}" dt="2023-03-28T14:57:48.821" v="14" actId="2696"/>
        <pc:sldMkLst>
          <pc:docMk/>
          <pc:sldMk cId="3217488164" sldId="3675"/>
        </pc:sldMkLst>
      </pc:sldChg>
      <pc:sldChg chg="del">
        <pc:chgData name="Kate Lancaster" userId="36a3dea0-8e9a-4a0f-8285-613d0b488086" providerId="ADAL" clId="{358DC4FA-4E87-428C-9470-AC54DB88174E}" dt="2023-03-28T15:10:46.463" v="113" actId="2696"/>
        <pc:sldMkLst>
          <pc:docMk/>
          <pc:sldMk cId="1164951587" sldId="3676"/>
        </pc:sldMkLst>
      </pc:sldChg>
      <pc:sldChg chg="modSp mod">
        <pc:chgData name="Kate Lancaster" userId="36a3dea0-8e9a-4a0f-8285-613d0b488086" providerId="ADAL" clId="{358DC4FA-4E87-428C-9470-AC54DB88174E}" dt="2023-03-31T08:21:43.812" v="1493" actId="113"/>
        <pc:sldMkLst>
          <pc:docMk/>
          <pc:sldMk cId="1309923229" sldId="3676"/>
        </pc:sldMkLst>
        <pc:spChg chg="mod">
          <ac:chgData name="Kate Lancaster" userId="36a3dea0-8e9a-4a0f-8285-613d0b488086" providerId="ADAL" clId="{358DC4FA-4E87-428C-9470-AC54DB88174E}" dt="2023-03-31T08:21:43.812" v="1493" actId="113"/>
          <ac:spMkLst>
            <pc:docMk/>
            <pc:sldMk cId="1309923229" sldId="3676"/>
            <ac:spMk id="3" creationId="{BA9D1DC7-FC29-4EC5-8F8C-E02589A4F1E3}"/>
          </ac:spMkLst>
        </pc:spChg>
      </pc:sldChg>
      <pc:sldChg chg="del">
        <pc:chgData name="Kate Lancaster" userId="36a3dea0-8e9a-4a0f-8285-613d0b488086" providerId="ADAL" clId="{358DC4FA-4E87-428C-9470-AC54DB88174E}" dt="2023-03-29T08:43:18.004" v="683" actId="2696"/>
        <pc:sldMkLst>
          <pc:docMk/>
          <pc:sldMk cId="1999869781" sldId="3677"/>
        </pc:sldMkLst>
      </pc:sldChg>
      <pc:sldChg chg="del">
        <pc:chgData name="Kate Lancaster" userId="36a3dea0-8e9a-4a0f-8285-613d0b488086" providerId="ADAL" clId="{358DC4FA-4E87-428C-9470-AC54DB88174E}" dt="2023-03-28T15:03:55.900" v="26" actId="2696"/>
        <pc:sldMkLst>
          <pc:docMk/>
          <pc:sldMk cId="1601617506" sldId="3678"/>
        </pc:sldMkLst>
      </pc:sldChg>
      <pc:sldChg chg="modSp add del mod">
        <pc:chgData name="Kate Lancaster" userId="36a3dea0-8e9a-4a0f-8285-613d0b488086" providerId="ADAL" clId="{358DC4FA-4E87-428C-9470-AC54DB88174E}" dt="2023-03-31T08:51:43.446" v="1499" actId="20577"/>
        <pc:sldMkLst>
          <pc:docMk/>
          <pc:sldMk cId="1677735484" sldId="3679"/>
        </pc:sldMkLst>
        <pc:spChg chg="mod">
          <ac:chgData name="Kate Lancaster" userId="36a3dea0-8e9a-4a0f-8285-613d0b488086" providerId="ADAL" clId="{358DC4FA-4E87-428C-9470-AC54DB88174E}" dt="2023-03-28T15:12:16.725" v="166" actId="20577"/>
          <ac:spMkLst>
            <pc:docMk/>
            <pc:sldMk cId="1677735484" sldId="3679"/>
            <ac:spMk id="2" creationId="{00000000-0000-0000-0000-000000000000}"/>
          </ac:spMkLst>
        </pc:spChg>
        <pc:graphicFrameChg chg="mod modGraphic">
          <ac:chgData name="Kate Lancaster" userId="36a3dea0-8e9a-4a0f-8285-613d0b488086" providerId="ADAL" clId="{358DC4FA-4E87-428C-9470-AC54DB88174E}" dt="2023-03-31T08:51:43.446" v="1499" actId="20577"/>
          <ac:graphicFrameMkLst>
            <pc:docMk/>
            <pc:sldMk cId="1677735484" sldId="3679"/>
            <ac:graphicFrameMk id="5" creationId="{6E122311-9D9B-7356-83D9-6192D3638B98}"/>
          </ac:graphicFrameMkLst>
        </pc:graphicFrameChg>
        <pc:graphicFrameChg chg="mod modGraphic">
          <ac:chgData name="Kate Lancaster" userId="36a3dea0-8e9a-4a0f-8285-613d0b488086" providerId="ADAL" clId="{358DC4FA-4E87-428C-9470-AC54DB88174E}" dt="2023-03-28T16:16:05.103" v="351" actId="20577"/>
          <ac:graphicFrameMkLst>
            <pc:docMk/>
            <pc:sldMk cId="1677735484" sldId="3679"/>
            <ac:graphicFrameMk id="8" creationId="{AF66BF67-79FC-4D7E-97A5-8391FAE71D23}"/>
          </ac:graphicFrameMkLst>
        </pc:graphicFrameChg>
        <pc:graphicFrameChg chg="mod modGraphic">
          <ac:chgData name="Kate Lancaster" userId="36a3dea0-8e9a-4a0f-8285-613d0b488086" providerId="ADAL" clId="{358DC4FA-4E87-428C-9470-AC54DB88174E}" dt="2023-03-28T16:08:58.039" v="229"/>
          <ac:graphicFrameMkLst>
            <pc:docMk/>
            <pc:sldMk cId="1677735484" sldId="3679"/>
            <ac:graphicFrameMk id="10" creationId="{E207A2AE-48C7-4784-8BBB-42EAE9E29632}"/>
          </ac:graphicFrameMkLst>
        </pc:graphicFrameChg>
      </pc:sldChg>
      <pc:sldChg chg="modSp add del mod">
        <pc:chgData name="Kate Lancaster" userId="36a3dea0-8e9a-4a0f-8285-613d0b488086" providerId="ADAL" clId="{358DC4FA-4E87-428C-9470-AC54DB88174E}" dt="2023-03-29T11:57:29.366" v="792" actId="2696"/>
        <pc:sldMkLst>
          <pc:docMk/>
          <pc:sldMk cId="2398315796" sldId="3690"/>
        </pc:sldMkLst>
        <pc:spChg chg="mod">
          <ac:chgData name="Kate Lancaster" userId="36a3dea0-8e9a-4a0f-8285-613d0b488086" providerId="ADAL" clId="{358DC4FA-4E87-428C-9470-AC54DB88174E}" dt="2023-03-28T14:57:29.610" v="13" actId="13926"/>
          <ac:spMkLst>
            <pc:docMk/>
            <pc:sldMk cId="2398315796" sldId="3690"/>
            <ac:spMk id="2" creationId="{00000000-0000-0000-0000-000000000000}"/>
          </ac:spMkLst>
        </pc:spChg>
        <pc:spChg chg="mod">
          <ac:chgData name="Kate Lancaster" userId="36a3dea0-8e9a-4a0f-8285-613d0b488086" providerId="ADAL" clId="{358DC4FA-4E87-428C-9470-AC54DB88174E}" dt="2023-03-28T14:57:26.806" v="12" actId="20577"/>
          <ac:spMkLst>
            <pc:docMk/>
            <pc:sldMk cId="2398315796" sldId="3690"/>
            <ac:spMk id="3" creationId="{00000000-0000-0000-0000-000000000000}"/>
          </ac:spMkLst>
        </pc:spChg>
      </pc:sldChg>
      <pc:sldChg chg="delSp modSp mod ord">
        <pc:chgData name="Kate Lancaster" userId="36a3dea0-8e9a-4a0f-8285-613d0b488086" providerId="ADAL" clId="{358DC4FA-4E87-428C-9470-AC54DB88174E}" dt="2023-03-29T11:50:42.126" v="787"/>
        <pc:sldMkLst>
          <pc:docMk/>
          <pc:sldMk cId="887362078" sldId="3696"/>
        </pc:sldMkLst>
        <pc:spChg chg="mod">
          <ac:chgData name="Kate Lancaster" userId="36a3dea0-8e9a-4a0f-8285-613d0b488086" providerId="ADAL" clId="{358DC4FA-4E87-428C-9470-AC54DB88174E}" dt="2023-03-29T11:50:26.354" v="783" actId="20577"/>
          <ac:spMkLst>
            <pc:docMk/>
            <pc:sldMk cId="887362078" sldId="3696"/>
            <ac:spMk id="2" creationId="{00000000-0000-0000-0000-000000000000}"/>
          </ac:spMkLst>
        </pc:spChg>
        <pc:spChg chg="del mod">
          <ac:chgData name="Kate Lancaster" userId="36a3dea0-8e9a-4a0f-8285-613d0b488086" providerId="ADAL" clId="{358DC4FA-4E87-428C-9470-AC54DB88174E}" dt="2023-03-29T11:15:03.327" v="719" actId="478"/>
          <ac:spMkLst>
            <pc:docMk/>
            <pc:sldMk cId="887362078" sldId="3696"/>
            <ac:spMk id="3" creationId="{00000000-0000-0000-0000-000000000000}"/>
          </ac:spMkLst>
        </pc:spChg>
      </pc:sldChg>
      <pc:sldChg chg="addSp delSp modSp mod">
        <pc:chgData name="Kate Lancaster" userId="36a3dea0-8e9a-4a0f-8285-613d0b488086" providerId="ADAL" clId="{358DC4FA-4E87-428C-9470-AC54DB88174E}" dt="2023-03-30T16:11:33.176" v="1356"/>
        <pc:sldMkLst>
          <pc:docMk/>
          <pc:sldMk cId="2930291650" sldId="3780"/>
        </pc:sldMkLst>
        <pc:graphicFrameChg chg="add mod">
          <ac:chgData name="Kate Lancaster" userId="36a3dea0-8e9a-4a0f-8285-613d0b488086" providerId="ADAL" clId="{358DC4FA-4E87-428C-9470-AC54DB88174E}" dt="2023-03-30T16:11:33.176" v="1356"/>
          <ac:graphicFrameMkLst>
            <pc:docMk/>
            <pc:sldMk cId="2930291650" sldId="3780"/>
            <ac:graphicFrameMk id="3" creationId="{B3600120-E49D-B8AC-9DE2-7BB55C367434}"/>
          </ac:graphicFrameMkLst>
        </pc:graphicFrameChg>
        <pc:graphicFrameChg chg="del">
          <ac:chgData name="Kate Lancaster" userId="36a3dea0-8e9a-4a0f-8285-613d0b488086" providerId="ADAL" clId="{358DC4FA-4E87-428C-9470-AC54DB88174E}" dt="2023-03-29T14:22:47.628" v="822" actId="478"/>
          <ac:graphicFrameMkLst>
            <pc:docMk/>
            <pc:sldMk cId="2930291650" sldId="3780"/>
            <ac:graphicFrameMk id="6" creationId="{0EFE83AF-BC32-45AC-B30F-C7A7D9C4F3EF}"/>
          </ac:graphicFrameMkLst>
        </pc:graphicFrameChg>
      </pc:sldChg>
      <pc:sldChg chg="del">
        <pc:chgData name="Kate Lancaster" userId="36a3dea0-8e9a-4a0f-8285-613d0b488086" providerId="ADAL" clId="{358DC4FA-4E87-428C-9470-AC54DB88174E}" dt="2023-03-30T14:19:51.708" v="1297" actId="2696"/>
        <pc:sldMkLst>
          <pc:docMk/>
          <pc:sldMk cId="3178651953" sldId="2076137728"/>
        </pc:sldMkLst>
      </pc:sldChg>
      <pc:sldChg chg="modSp mod">
        <pc:chgData name="Kate Lancaster" userId="36a3dea0-8e9a-4a0f-8285-613d0b488086" providerId="ADAL" clId="{358DC4FA-4E87-428C-9470-AC54DB88174E}" dt="2023-03-29T11:46:27.006" v="752" actId="20577"/>
        <pc:sldMkLst>
          <pc:docMk/>
          <pc:sldMk cId="1590066932" sldId="2076137735"/>
        </pc:sldMkLst>
        <pc:spChg chg="mod">
          <ac:chgData name="Kate Lancaster" userId="36a3dea0-8e9a-4a0f-8285-613d0b488086" providerId="ADAL" clId="{358DC4FA-4E87-428C-9470-AC54DB88174E}" dt="2023-03-29T11:46:27.006" v="752" actId="20577"/>
          <ac:spMkLst>
            <pc:docMk/>
            <pc:sldMk cId="1590066932" sldId="2076137735"/>
            <ac:spMk id="2" creationId="{1B2BDDFA-F228-4E44-B394-D26871378D15}"/>
          </ac:spMkLst>
        </pc:spChg>
      </pc:sldChg>
      <pc:sldChg chg="modSp add del mod">
        <pc:chgData name="Kate Lancaster" userId="36a3dea0-8e9a-4a0f-8285-613d0b488086" providerId="ADAL" clId="{358DC4FA-4E87-428C-9470-AC54DB88174E}" dt="2023-03-29T11:54:20.374" v="791" actId="2696"/>
        <pc:sldMkLst>
          <pc:docMk/>
          <pc:sldMk cId="127328989" sldId="2076137777"/>
        </pc:sldMkLst>
        <pc:spChg chg="mod">
          <ac:chgData name="Kate Lancaster" userId="36a3dea0-8e9a-4a0f-8285-613d0b488086" providerId="ADAL" clId="{358DC4FA-4E87-428C-9470-AC54DB88174E}" dt="2023-03-28T14:56:45.644" v="7" actId="13926"/>
          <ac:spMkLst>
            <pc:docMk/>
            <pc:sldMk cId="127328989" sldId="2076137777"/>
            <ac:spMk id="2" creationId="{00000000-0000-0000-0000-000000000000}"/>
          </ac:spMkLst>
        </pc:spChg>
      </pc:sldChg>
      <pc:sldChg chg="modSp add mod">
        <pc:chgData name="Kate Lancaster" userId="36a3dea0-8e9a-4a0f-8285-613d0b488086" providerId="ADAL" clId="{358DC4FA-4E87-428C-9470-AC54DB88174E}" dt="2023-03-29T16:14:57.167" v="932" actId="20577"/>
        <pc:sldMkLst>
          <pc:docMk/>
          <pc:sldMk cId="2904992944" sldId="2076137778"/>
        </pc:sldMkLst>
        <pc:spChg chg="mod">
          <ac:chgData name="Kate Lancaster" userId="36a3dea0-8e9a-4a0f-8285-613d0b488086" providerId="ADAL" clId="{358DC4FA-4E87-428C-9470-AC54DB88174E}" dt="2023-03-28T15:12:34.681" v="171" actId="20577"/>
          <ac:spMkLst>
            <pc:docMk/>
            <pc:sldMk cId="2904992944" sldId="2076137778"/>
            <ac:spMk id="2" creationId="{00000000-0000-0000-0000-000000000000}"/>
          </ac:spMkLst>
        </pc:spChg>
        <pc:graphicFrameChg chg="mod modGraphic">
          <ac:chgData name="Kate Lancaster" userId="36a3dea0-8e9a-4a0f-8285-613d0b488086" providerId="ADAL" clId="{358DC4FA-4E87-428C-9470-AC54DB88174E}" dt="2023-03-29T16:14:57.167" v="932" actId="20577"/>
          <ac:graphicFrameMkLst>
            <pc:docMk/>
            <pc:sldMk cId="2904992944" sldId="2076137778"/>
            <ac:graphicFrameMk id="5" creationId="{6E122311-9D9B-7356-83D9-6192D3638B98}"/>
          </ac:graphicFrameMkLst>
        </pc:graphicFrameChg>
        <pc:graphicFrameChg chg="mod modGraphic">
          <ac:chgData name="Kate Lancaster" userId="36a3dea0-8e9a-4a0f-8285-613d0b488086" providerId="ADAL" clId="{358DC4FA-4E87-428C-9470-AC54DB88174E}" dt="2023-03-28T16:24:25.705" v="637" actId="20577"/>
          <ac:graphicFrameMkLst>
            <pc:docMk/>
            <pc:sldMk cId="2904992944" sldId="2076137778"/>
            <ac:graphicFrameMk id="8" creationId="{AF66BF67-79FC-4D7E-97A5-8391FAE71D23}"/>
          </ac:graphicFrameMkLst>
        </pc:graphicFrameChg>
        <pc:graphicFrameChg chg="mod modGraphic">
          <ac:chgData name="Kate Lancaster" userId="36a3dea0-8e9a-4a0f-8285-613d0b488086" providerId="ADAL" clId="{358DC4FA-4E87-428C-9470-AC54DB88174E}" dt="2023-03-28T16:08:09.318" v="225" actId="3626"/>
          <ac:graphicFrameMkLst>
            <pc:docMk/>
            <pc:sldMk cId="2904992944" sldId="2076137778"/>
            <ac:graphicFrameMk id="10" creationId="{E207A2AE-48C7-4784-8BBB-42EAE9E29632}"/>
          </ac:graphicFrameMkLst>
        </pc:graphicFrameChg>
      </pc:sldChg>
      <pc:sldChg chg="modSp add mod">
        <pc:chgData name="Kate Lancaster" userId="36a3dea0-8e9a-4a0f-8285-613d0b488086" providerId="ADAL" clId="{358DC4FA-4E87-428C-9470-AC54DB88174E}" dt="2023-03-30T09:16:41.607" v="1236" actId="13926"/>
        <pc:sldMkLst>
          <pc:docMk/>
          <pc:sldMk cId="642361872" sldId="2076137779"/>
        </pc:sldMkLst>
        <pc:spChg chg="mod">
          <ac:chgData name="Kate Lancaster" userId="36a3dea0-8e9a-4a0f-8285-613d0b488086" providerId="ADAL" clId="{358DC4FA-4E87-428C-9470-AC54DB88174E}" dt="2023-03-28T15:13:09.441" v="183" actId="20577"/>
          <ac:spMkLst>
            <pc:docMk/>
            <pc:sldMk cId="642361872" sldId="2076137779"/>
            <ac:spMk id="2" creationId="{00000000-0000-0000-0000-000000000000}"/>
          </ac:spMkLst>
        </pc:spChg>
        <pc:graphicFrameChg chg="mod modGraphic">
          <ac:chgData name="Kate Lancaster" userId="36a3dea0-8e9a-4a0f-8285-613d0b488086" providerId="ADAL" clId="{358DC4FA-4E87-428C-9470-AC54DB88174E}" dt="2023-03-30T09:16:41.607" v="1236" actId="13926"/>
          <ac:graphicFrameMkLst>
            <pc:docMk/>
            <pc:sldMk cId="642361872" sldId="2076137779"/>
            <ac:graphicFrameMk id="5" creationId="{6E122311-9D9B-7356-83D9-6192D3638B98}"/>
          </ac:graphicFrameMkLst>
        </pc:graphicFrameChg>
        <pc:graphicFrameChg chg="mod modGraphic">
          <ac:chgData name="Kate Lancaster" userId="36a3dea0-8e9a-4a0f-8285-613d0b488086" providerId="ADAL" clId="{358DC4FA-4E87-428C-9470-AC54DB88174E}" dt="2023-03-29T16:23:47.048" v="1093" actId="255"/>
          <ac:graphicFrameMkLst>
            <pc:docMk/>
            <pc:sldMk cId="642361872" sldId="2076137779"/>
            <ac:graphicFrameMk id="8" creationId="{AF66BF67-79FC-4D7E-97A5-8391FAE71D23}"/>
          </ac:graphicFrameMkLst>
        </pc:graphicFrameChg>
        <pc:graphicFrameChg chg="mod modGraphic">
          <ac:chgData name="Kate Lancaster" userId="36a3dea0-8e9a-4a0f-8285-613d0b488086" providerId="ADAL" clId="{358DC4FA-4E87-428C-9470-AC54DB88174E}" dt="2023-03-30T09:16:34.006" v="1235" actId="20577"/>
          <ac:graphicFrameMkLst>
            <pc:docMk/>
            <pc:sldMk cId="642361872" sldId="2076137779"/>
            <ac:graphicFrameMk id="10" creationId="{E207A2AE-48C7-4784-8BBB-42EAE9E29632}"/>
          </ac:graphicFrameMkLst>
        </pc:graphicFrameChg>
      </pc:sldChg>
      <pc:sldChg chg="modSp add del mod">
        <pc:chgData name="Kate Lancaster" userId="36a3dea0-8e9a-4a0f-8285-613d0b488086" providerId="ADAL" clId="{358DC4FA-4E87-428C-9470-AC54DB88174E}" dt="2023-03-30T14:16:40.234" v="1294" actId="2696"/>
        <pc:sldMkLst>
          <pc:docMk/>
          <pc:sldMk cId="1021191444" sldId="2076137780"/>
        </pc:sldMkLst>
        <pc:spChg chg="mod">
          <ac:chgData name="Kate Lancaster" userId="36a3dea0-8e9a-4a0f-8285-613d0b488086" providerId="ADAL" clId="{358DC4FA-4E87-428C-9470-AC54DB88174E}" dt="2023-03-28T15:12:49.598" v="177" actId="20577"/>
          <ac:spMkLst>
            <pc:docMk/>
            <pc:sldMk cId="1021191444" sldId="2076137780"/>
            <ac:spMk id="2" creationId="{00000000-0000-0000-0000-000000000000}"/>
          </ac:spMkLst>
        </pc:spChg>
        <pc:graphicFrameChg chg="mod modGraphic">
          <ac:chgData name="Kate Lancaster" userId="36a3dea0-8e9a-4a0f-8285-613d0b488086" providerId="ADAL" clId="{358DC4FA-4E87-428C-9470-AC54DB88174E}" dt="2023-03-29T16:23:15.566" v="1075" actId="404"/>
          <ac:graphicFrameMkLst>
            <pc:docMk/>
            <pc:sldMk cId="1021191444" sldId="2076137780"/>
            <ac:graphicFrameMk id="5" creationId="{6E122311-9D9B-7356-83D9-6192D3638B98}"/>
          </ac:graphicFrameMkLst>
        </pc:graphicFrameChg>
        <pc:graphicFrameChg chg="mod modGraphic">
          <ac:chgData name="Kate Lancaster" userId="36a3dea0-8e9a-4a0f-8285-613d0b488086" providerId="ADAL" clId="{358DC4FA-4E87-428C-9470-AC54DB88174E}" dt="2023-03-29T16:23:02.980" v="1074" actId="20577"/>
          <ac:graphicFrameMkLst>
            <pc:docMk/>
            <pc:sldMk cId="1021191444" sldId="2076137780"/>
            <ac:graphicFrameMk id="8" creationId="{AF66BF67-79FC-4D7E-97A5-8391FAE71D23}"/>
          </ac:graphicFrameMkLst>
        </pc:graphicFrameChg>
        <pc:graphicFrameChg chg="mod modGraphic">
          <ac:chgData name="Kate Lancaster" userId="36a3dea0-8e9a-4a0f-8285-613d0b488086" providerId="ADAL" clId="{358DC4FA-4E87-428C-9470-AC54DB88174E}" dt="2023-03-28T16:07:18.260" v="222" actId="3626"/>
          <ac:graphicFrameMkLst>
            <pc:docMk/>
            <pc:sldMk cId="1021191444" sldId="2076137780"/>
            <ac:graphicFrameMk id="10" creationId="{E207A2AE-48C7-4784-8BBB-42EAE9E29632}"/>
          </ac:graphicFrameMkLst>
        </pc:graphicFrameChg>
      </pc:sldChg>
      <pc:sldChg chg="modSp add mod">
        <pc:chgData name="Kate Lancaster" userId="36a3dea0-8e9a-4a0f-8285-613d0b488086" providerId="ADAL" clId="{358DC4FA-4E87-428C-9470-AC54DB88174E}" dt="2023-03-30T12:14:09.475" v="1292" actId="13926"/>
        <pc:sldMkLst>
          <pc:docMk/>
          <pc:sldMk cId="2018795830" sldId="2076137781"/>
        </pc:sldMkLst>
        <pc:spChg chg="mod">
          <ac:chgData name="Kate Lancaster" userId="36a3dea0-8e9a-4a0f-8285-613d0b488086" providerId="ADAL" clId="{358DC4FA-4E87-428C-9470-AC54DB88174E}" dt="2023-03-28T16:17:05.235" v="368" actId="20577"/>
          <ac:spMkLst>
            <pc:docMk/>
            <pc:sldMk cId="2018795830" sldId="2076137781"/>
            <ac:spMk id="2" creationId="{3BBF64D1-DD4B-479C-8274-060EA4CFB223}"/>
          </ac:spMkLst>
        </pc:spChg>
        <pc:graphicFrameChg chg="mod modGraphic">
          <ac:chgData name="Kate Lancaster" userId="36a3dea0-8e9a-4a0f-8285-613d0b488086" providerId="ADAL" clId="{358DC4FA-4E87-428C-9470-AC54DB88174E}" dt="2023-03-30T12:14:09.475" v="1292" actId="13926"/>
          <ac:graphicFrameMkLst>
            <pc:docMk/>
            <pc:sldMk cId="2018795830" sldId="2076137781"/>
            <ac:graphicFrameMk id="9" creationId="{E47F4072-6774-4435-8EC1-1AA054AF3544}"/>
          </ac:graphicFrameMkLst>
        </pc:graphicFrameChg>
      </pc:sldChg>
      <pc:sldChg chg="modSp add mod">
        <pc:chgData name="Kate Lancaster" userId="36a3dea0-8e9a-4a0f-8285-613d0b488086" providerId="ADAL" clId="{358DC4FA-4E87-428C-9470-AC54DB88174E}" dt="2023-03-31T08:39:40.324" v="1497" actId="13926"/>
        <pc:sldMkLst>
          <pc:docMk/>
          <pc:sldMk cId="875618171" sldId="2076137782"/>
        </pc:sldMkLst>
        <pc:spChg chg="mod">
          <ac:chgData name="Kate Lancaster" userId="36a3dea0-8e9a-4a0f-8285-613d0b488086" providerId="ADAL" clId="{358DC4FA-4E87-428C-9470-AC54DB88174E}" dt="2023-03-29T10:15:25.656" v="714" actId="1076"/>
          <ac:spMkLst>
            <pc:docMk/>
            <pc:sldMk cId="875618171" sldId="2076137782"/>
            <ac:spMk id="2" creationId="{00000000-0000-0000-0000-000000000000}"/>
          </ac:spMkLst>
        </pc:spChg>
        <pc:graphicFrameChg chg="mod modGraphic">
          <ac:chgData name="Kate Lancaster" userId="36a3dea0-8e9a-4a0f-8285-613d0b488086" providerId="ADAL" clId="{358DC4FA-4E87-428C-9470-AC54DB88174E}" dt="2023-03-30T16:09:21.156" v="1353"/>
          <ac:graphicFrameMkLst>
            <pc:docMk/>
            <pc:sldMk cId="875618171" sldId="2076137782"/>
            <ac:graphicFrameMk id="5" creationId="{00000000-0000-0000-0000-000000000000}"/>
          </ac:graphicFrameMkLst>
        </pc:graphicFrameChg>
        <pc:graphicFrameChg chg="mod modGraphic">
          <ac:chgData name="Kate Lancaster" userId="36a3dea0-8e9a-4a0f-8285-613d0b488086" providerId="ADAL" clId="{358DC4FA-4E87-428C-9470-AC54DB88174E}" dt="2023-03-30T11:02:07.068" v="1290"/>
          <ac:graphicFrameMkLst>
            <pc:docMk/>
            <pc:sldMk cId="875618171" sldId="2076137782"/>
            <ac:graphicFrameMk id="8" creationId="{00000000-0000-0000-0000-000000000000}"/>
          </ac:graphicFrameMkLst>
        </pc:graphicFrameChg>
        <pc:graphicFrameChg chg="mod modGraphic">
          <ac:chgData name="Kate Lancaster" userId="36a3dea0-8e9a-4a0f-8285-613d0b488086" providerId="ADAL" clId="{358DC4FA-4E87-428C-9470-AC54DB88174E}" dt="2023-03-31T08:39:40.324" v="1497" actId="13926"/>
          <ac:graphicFrameMkLst>
            <pc:docMk/>
            <pc:sldMk cId="875618171" sldId="2076137782"/>
            <ac:graphicFrameMk id="10" creationId="{633F724F-9DB4-4212-AFB1-BFFC700EC4F5}"/>
          </ac:graphicFrameMkLst>
        </pc:graphicFrameChg>
        <pc:graphicFrameChg chg="mod modGraphic">
          <ac:chgData name="Kate Lancaster" userId="36a3dea0-8e9a-4a0f-8285-613d0b488086" providerId="ADAL" clId="{358DC4FA-4E87-428C-9470-AC54DB88174E}" dt="2023-03-30T08:49:56.844" v="1189" actId="14100"/>
          <ac:graphicFrameMkLst>
            <pc:docMk/>
            <pc:sldMk cId="875618171" sldId="2076137782"/>
            <ac:graphicFrameMk id="13" creationId="{B8BF9BD6-7E5F-433D-B4F5-DE4688AAC096}"/>
          </ac:graphicFrameMkLst>
        </pc:graphicFrameChg>
      </pc:sldChg>
      <pc:sldChg chg="modSp del mod">
        <pc:chgData name="Kate Lancaster" userId="36a3dea0-8e9a-4a0f-8285-613d0b488086" providerId="ADAL" clId="{358DC4FA-4E87-428C-9470-AC54DB88174E}" dt="2023-03-30T14:36:57.559" v="1301" actId="2696"/>
        <pc:sldMkLst>
          <pc:docMk/>
          <pc:sldMk cId="1638089372" sldId="2076137783"/>
        </pc:sldMkLst>
        <pc:graphicFrameChg chg="modGraphic">
          <ac:chgData name="Kate Lancaster" userId="36a3dea0-8e9a-4a0f-8285-613d0b488086" providerId="ADAL" clId="{358DC4FA-4E87-428C-9470-AC54DB88174E}" dt="2023-03-30T10:47:03.637" v="1243" actId="13926"/>
          <ac:graphicFrameMkLst>
            <pc:docMk/>
            <pc:sldMk cId="1638089372" sldId="2076137783"/>
            <ac:graphicFrameMk id="4" creationId="{60E62DC6-3EBE-4901-B700-870330337CDA}"/>
          </ac:graphicFrameMkLst>
        </pc:graphicFrameChg>
      </pc:sldChg>
      <pc:sldChg chg="modSp del mod">
        <pc:chgData name="Kate Lancaster" userId="36a3dea0-8e9a-4a0f-8285-613d0b488086" providerId="ADAL" clId="{358DC4FA-4E87-428C-9470-AC54DB88174E}" dt="2023-03-30T14:36:27.613" v="1300" actId="2696"/>
        <pc:sldMkLst>
          <pc:docMk/>
          <pc:sldMk cId="45151354" sldId="2076137784"/>
        </pc:sldMkLst>
        <pc:graphicFrameChg chg="modGraphic">
          <ac:chgData name="Kate Lancaster" userId="36a3dea0-8e9a-4a0f-8285-613d0b488086" providerId="ADAL" clId="{358DC4FA-4E87-428C-9470-AC54DB88174E}" dt="2023-03-30T10:47:44.774" v="1244" actId="13926"/>
          <ac:graphicFrameMkLst>
            <pc:docMk/>
            <pc:sldMk cId="45151354" sldId="2076137784"/>
            <ac:graphicFrameMk id="4" creationId="{60E62DC6-3EBE-4901-B700-870330337CDA}"/>
          </ac:graphicFrameMkLst>
        </pc:graphicFrameChg>
      </pc:sldChg>
      <pc:sldChg chg="modSp add mod ord">
        <pc:chgData name="Kate Lancaster" userId="36a3dea0-8e9a-4a0f-8285-613d0b488086" providerId="ADAL" clId="{358DC4FA-4E87-428C-9470-AC54DB88174E}" dt="2023-03-29T11:50:21.891" v="777" actId="20577"/>
        <pc:sldMkLst>
          <pc:docMk/>
          <pc:sldMk cId="5580266" sldId="2076137785"/>
        </pc:sldMkLst>
        <pc:spChg chg="mod">
          <ac:chgData name="Kate Lancaster" userId="36a3dea0-8e9a-4a0f-8285-613d0b488086" providerId="ADAL" clId="{358DC4FA-4E87-428C-9470-AC54DB88174E}" dt="2023-03-29T11:50:21.891" v="777" actId="20577"/>
          <ac:spMkLst>
            <pc:docMk/>
            <pc:sldMk cId="5580266" sldId="2076137785"/>
            <ac:spMk id="2" creationId="{00000000-0000-0000-0000-000000000000}"/>
          </ac:spMkLst>
        </pc:spChg>
      </pc:sldChg>
      <pc:sldChg chg="new del">
        <pc:chgData name="Kate Lancaster" userId="36a3dea0-8e9a-4a0f-8285-613d0b488086" providerId="ADAL" clId="{358DC4FA-4E87-428C-9470-AC54DB88174E}" dt="2023-03-29T11:54:16.031" v="790" actId="680"/>
        <pc:sldMkLst>
          <pc:docMk/>
          <pc:sldMk cId="3097588751" sldId="2076137786"/>
        </pc:sldMkLst>
      </pc:sldChg>
      <pc:sldChg chg="del">
        <pc:chgData name="Kate Lancaster" userId="36a3dea0-8e9a-4a0f-8285-613d0b488086" providerId="ADAL" clId="{358DC4FA-4E87-428C-9470-AC54DB88174E}" dt="2023-03-30T16:10:38.168" v="1355" actId="2696"/>
        <pc:sldMkLst>
          <pc:docMk/>
          <pc:sldMk cId="1752093319" sldId="2076137787"/>
        </pc:sldMkLst>
      </pc:sldChg>
      <pc:sldChg chg="delSp">
        <pc:chgData name="Kate Lancaster" userId="36a3dea0-8e9a-4a0f-8285-613d0b488086" providerId="ADAL" clId="{358DC4FA-4E87-428C-9470-AC54DB88174E}" dt="2023-03-29T11:59:06.676" v="796"/>
        <pc:sldMkLst>
          <pc:docMk/>
          <pc:sldMk cId="2210264182" sldId="2076137788"/>
        </pc:sldMkLst>
        <pc:picChg chg="del">
          <ac:chgData name="Kate Lancaster" userId="36a3dea0-8e9a-4a0f-8285-613d0b488086" providerId="ADAL" clId="{358DC4FA-4E87-428C-9470-AC54DB88174E}" dt="2023-03-29T11:59:06.676" v="796"/>
          <ac:picMkLst>
            <pc:docMk/>
            <pc:sldMk cId="2210264182" sldId="2076137788"/>
            <ac:picMk id="3" creationId="{5BBBD3BF-376A-1096-1790-91B007E95E17}"/>
          </ac:picMkLst>
        </pc:picChg>
      </pc:sldChg>
      <pc:sldChg chg="modSp add del mod ord">
        <pc:chgData name="Kate Lancaster" userId="36a3dea0-8e9a-4a0f-8285-613d0b488086" providerId="ADAL" clId="{358DC4FA-4E87-428C-9470-AC54DB88174E}" dt="2023-03-31T08:57:22.126" v="1502" actId="2696"/>
        <pc:sldMkLst>
          <pc:docMk/>
          <pc:sldMk cId="3259451148" sldId="2076137790"/>
        </pc:sldMkLst>
        <pc:spChg chg="mod">
          <ac:chgData name="Kate Lancaster" userId="36a3dea0-8e9a-4a0f-8285-613d0b488086" providerId="ADAL" clId="{358DC4FA-4E87-428C-9470-AC54DB88174E}" dt="2023-03-29T11:59:39.532" v="812" actId="403"/>
          <ac:spMkLst>
            <pc:docMk/>
            <pc:sldMk cId="3259451148" sldId="2076137790"/>
            <ac:spMk id="2" creationId="{00000000-0000-0000-0000-000000000000}"/>
          </ac:spMkLst>
        </pc:spChg>
      </pc:sldChg>
      <pc:sldChg chg="modSp del mod">
        <pc:chgData name="Kate Lancaster" userId="36a3dea0-8e9a-4a0f-8285-613d0b488086" providerId="ADAL" clId="{358DC4FA-4E87-428C-9470-AC54DB88174E}" dt="2023-03-30T09:23:17.236" v="1237" actId="2696"/>
        <pc:sldMkLst>
          <pc:docMk/>
          <pc:sldMk cId="3068733644" sldId="2076137791"/>
        </pc:sldMkLst>
        <pc:spChg chg="mod">
          <ac:chgData name="Kate Lancaster" userId="36a3dea0-8e9a-4a0f-8285-613d0b488086" providerId="ADAL" clId="{358DC4FA-4E87-428C-9470-AC54DB88174E}" dt="2023-03-29T13:08:58.717" v="821" actId="20577"/>
          <ac:spMkLst>
            <pc:docMk/>
            <pc:sldMk cId="3068733644" sldId="2076137791"/>
            <ac:spMk id="2" creationId="{00000000-0000-0000-0000-000000000000}"/>
          </ac:spMkLst>
        </pc:spChg>
      </pc:sldChg>
      <pc:sldChg chg="del">
        <pc:chgData name="Kate Lancaster" userId="36a3dea0-8e9a-4a0f-8285-613d0b488086" providerId="ADAL" clId="{358DC4FA-4E87-428C-9470-AC54DB88174E}" dt="2023-03-30T13:16:23.413" v="1293" actId="2696"/>
        <pc:sldMkLst>
          <pc:docMk/>
          <pc:sldMk cId="684685687" sldId="2076137792"/>
        </pc:sldMkLst>
      </pc:sldChg>
      <pc:sldChg chg="modSp add mod ord">
        <pc:chgData name="Kate Lancaster" userId="36a3dea0-8e9a-4a0f-8285-613d0b488086" providerId="ADAL" clId="{358DC4FA-4E87-428C-9470-AC54DB88174E}" dt="2023-03-30T08:56:00.212" v="1205" actId="20577"/>
        <pc:sldMkLst>
          <pc:docMk/>
          <pc:sldMk cId="880949064" sldId="2076137793"/>
        </pc:sldMkLst>
        <pc:spChg chg="mod">
          <ac:chgData name="Kate Lancaster" userId="36a3dea0-8e9a-4a0f-8285-613d0b488086" providerId="ADAL" clId="{358DC4FA-4E87-428C-9470-AC54DB88174E}" dt="2023-03-30T08:56:00.212" v="1205" actId="20577"/>
          <ac:spMkLst>
            <pc:docMk/>
            <pc:sldMk cId="880949064" sldId="2076137793"/>
            <ac:spMk id="2" creationId="{00000000-0000-0000-0000-000000000000}"/>
          </ac:spMkLst>
        </pc:spChg>
      </pc:sldChg>
      <pc:sldChg chg="del">
        <pc:chgData name="Kate Lancaster" userId="36a3dea0-8e9a-4a0f-8285-613d0b488086" providerId="ADAL" clId="{358DC4FA-4E87-428C-9470-AC54DB88174E}" dt="2023-03-30T09:24:22.124" v="1238" actId="2696"/>
        <pc:sldMkLst>
          <pc:docMk/>
          <pc:sldMk cId="2344295057" sldId="2076137794"/>
        </pc:sldMkLst>
      </pc:sldChg>
      <pc:sldChg chg="del">
        <pc:chgData name="Kate Lancaster" userId="36a3dea0-8e9a-4a0f-8285-613d0b488086" providerId="ADAL" clId="{358DC4FA-4E87-428C-9470-AC54DB88174E}" dt="2023-03-30T14:19:57.086" v="1299" actId="2696"/>
        <pc:sldMkLst>
          <pc:docMk/>
          <pc:sldMk cId="383679688" sldId="2076137795"/>
        </pc:sldMkLst>
      </pc:sldChg>
      <pc:sldChg chg="del">
        <pc:chgData name="Kate Lancaster" userId="36a3dea0-8e9a-4a0f-8285-613d0b488086" providerId="ADAL" clId="{358DC4FA-4E87-428C-9470-AC54DB88174E}" dt="2023-03-30T09:24:22.124" v="1238" actId="2696"/>
        <pc:sldMkLst>
          <pc:docMk/>
          <pc:sldMk cId="801766147" sldId="2076137795"/>
        </pc:sldMkLst>
      </pc:sldChg>
      <pc:sldChg chg="del">
        <pc:chgData name="Kate Lancaster" userId="36a3dea0-8e9a-4a0f-8285-613d0b488086" providerId="ADAL" clId="{358DC4FA-4E87-428C-9470-AC54DB88174E}" dt="2023-03-30T09:24:22.124" v="1238" actId="2696"/>
        <pc:sldMkLst>
          <pc:docMk/>
          <pc:sldMk cId="82304417" sldId="2076137796"/>
        </pc:sldMkLst>
      </pc:sldChg>
      <pc:sldChg chg="del">
        <pc:chgData name="Kate Lancaster" userId="36a3dea0-8e9a-4a0f-8285-613d0b488086" providerId="ADAL" clId="{358DC4FA-4E87-428C-9470-AC54DB88174E}" dt="2023-03-30T09:24:22.124" v="1238" actId="2696"/>
        <pc:sldMkLst>
          <pc:docMk/>
          <pc:sldMk cId="3129750781" sldId="2076137797"/>
        </pc:sldMkLst>
      </pc:sldChg>
      <pc:sldChg chg="del">
        <pc:chgData name="Kate Lancaster" userId="36a3dea0-8e9a-4a0f-8285-613d0b488086" providerId="ADAL" clId="{358DC4FA-4E87-428C-9470-AC54DB88174E}" dt="2023-03-30T09:24:22.124" v="1238" actId="2696"/>
        <pc:sldMkLst>
          <pc:docMk/>
          <pc:sldMk cId="3051185260" sldId="2076137798"/>
        </pc:sldMkLst>
      </pc:sldChg>
      <pc:sldChg chg="del">
        <pc:chgData name="Kate Lancaster" userId="36a3dea0-8e9a-4a0f-8285-613d0b488086" providerId="ADAL" clId="{358DC4FA-4E87-428C-9470-AC54DB88174E}" dt="2023-03-30T09:24:22.124" v="1238" actId="2696"/>
        <pc:sldMkLst>
          <pc:docMk/>
          <pc:sldMk cId="3745847180" sldId="2076137799"/>
        </pc:sldMkLst>
      </pc:sldChg>
      <pc:sldChg chg="del">
        <pc:chgData name="Kate Lancaster" userId="36a3dea0-8e9a-4a0f-8285-613d0b488086" providerId="ADAL" clId="{358DC4FA-4E87-428C-9470-AC54DB88174E}" dt="2023-03-30T15:27:27.943" v="1303"/>
        <pc:sldMkLst>
          <pc:docMk/>
          <pc:sldMk cId="3135209112" sldId="2076137801"/>
        </pc:sldMkLst>
      </pc:sldChg>
      <pc:sldChg chg="del">
        <pc:chgData name="Kate Lancaster" userId="36a3dea0-8e9a-4a0f-8285-613d0b488086" providerId="ADAL" clId="{358DC4FA-4E87-428C-9470-AC54DB88174E}" dt="2023-03-30T15:31:35.236" v="1306" actId="2696"/>
        <pc:sldMkLst>
          <pc:docMk/>
          <pc:sldMk cId="2558233420" sldId="2076137802"/>
        </pc:sldMkLst>
      </pc:sldChg>
      <pc:sldChg chg="addSp delSp modSp add mod ord">
        <pc:chgData name="Kate Lancaster" userId="36a3dea0-8e9a-4a0f-8285-613d0b488086" providerId="ADAL" clId="{358DC4FA-4E87-428C-9470-AC54DB88174E}" dt="2023-03-31T09:26:49.730" v="1726" actId="14734"/>
        <pc:sldMkLst>
          <pc:docMk/>
          <pc:sldMk cId="1891686022" sldId="2076137817"/>
        </pc:sldMkLst>
        <pc:spChg chg="mod">
          <ac:chgData name="Kate Lancaster" userId="36a3dea0-8e9a-4a0f-8285-613d0b488086" providerId="ADAL" clId="{358DC4FA-4E87-428C-9470-AC54DB88174E}" dt="2023-03-31T09:26:41.255" v="1724" actId="108"/>
          <ac:spMkLst>
            <pc:docMk/>
            <pc:sldMk cId="1891686022" sldId="2076137817"/>
            <ac:spMk id="2" creationId="{00000000-0000-0000-0000-000000000000}"/>
          </ac:spMkLst>
        </pc:spChg>
        <pc:spChg chg="add del">
          <ac:chgData name="Kate Lancaster" userId="36a3dea0-8e9a-4a0f-8285-613d0b488086" providerId="ADAL" clId="{358DC4FA-4E87-428C-9470-AC54DB88174E}" dt="2023-03-31T09:04:34.027" v="1514" actId="22"/>
          <ac:spMkLst>
            <pc:docMk/>
            <pc:sldMk cId="1891686022" sldId="2076137817"/>
            <ac:spMk id="4" creationId="{87E8948C-CC1D-543B-82A4-BD38313D1620}"/>
          </ac:spMkLst>
        </pc:spChg>
        <pc:graphicFrameChg chg="mod modGraphic">
          <ac:chgData name="Kate Lancaster" userId="36a3dea0-8e9a-4a0f-8285-613d0b488086" providerId="ADAL" clId="{358DC4FA-4E87-428C-9470-AC54DB88174E}" dt="2023-03-31T09:26:49.730" v="1726" actId="14734"/>
          <ac:graphicFrameMkLst>
            <pc:docMk/>
            <pc:sldMk cId="1891686022" sldId="2076137817"/>
            <ac:graphicFrameMk id="5" creationId="{6E122311-9D9B-7356-83D9-6192D3638B98}"/>
          </ac:graphicFrameMkLst>
        </pc:graphicFrameChg>
        <pc:graphicFrameChg chg="add mod modGraphic">
          <ac:chgData name="Kate Lancaster" userId="36a3dea0-8e9a-4a0f-8285-613d0b488086" providerId="ADAL" clId="{358DC4FA-4E87-428C-9470-AC54DB88174E}" dt="2023-03-31T09:04:56.316" v="1519" actId="20577"/>
          <ac:graphicFrameMkLst>
            <pc:docMk/>
            <pc:sldMk cId="1891686022" sldId="2076137817"/>
            <ac:graphicFrameMk id="6" creationId="{3FEA339E-66BE-51A2-0760-F2A942DD4D49}"/>
          </ac:graphicFrameMkLst>
        </pc:graphicFrameChg>
        <pc:graphicFrameChg chg="modGraphic">
          <ac:chgData name="Kate Lancaster" userId="36a3dea0-8e9a-4a0f-8285-613d0b488086" providerId="ADAL" clId="{358DC4FA-4E87-428C-9470-AC54DB88174E}" dt="2023-03-31T09:23:17.604" v="1704" actId="14734"/>
          <ac:graphicFrameMkLst>
            <pc:docMk/>
            <pc:sldMk cId="1891686022" sldId="2076137817"/>
            <ac:graphicFrameMk id="8" creationId="{AF66BF67-79FC-4D7E-97A5-8391FAE71D23}"/>
          </ac:graphicFrameMkLst>
        </pc:graphicFrameChg>
        <pc:graphicFrameChg chg="del mod modGraphic">
          <ac:chgData name="Kate Lancaster" userId="36a3dea0-8e9a-4a0f-8285-613d0b488086" providerId="ADAL" clId="{358DC4FA-4E87-428C-9470-AC54DB88174E}" dt="2023-03-31T09:04:30.243" v="1512" actId="478"/>
          <ac:graphicFrameMkLst>
            <pc:docMk/>
            <pc:sldMk cId="1891686022" sldId="2076137817"/>
            <ac:graphicFrameMk id="10" creationId="{E207A2AE-48C7-4784-8BBB-42EAE9E2963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ch%202023%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EC2_A0C41706.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EC2_A0C41706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7BBF593D_3B6599EC.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1923223.5</c:v>
                </c:pt>
                <c:pt idx="1">
                  <c:v>614613.5</c:v>
                </c:pt>
                <c:pt idx="2">
                  <c:v>13821</c:v>
                </c:pt>
                <c:pt idx="3">
                  <c:v>0</c:v>
                </c:pt>
              </c:numCache>
            </c:numRef>
          </c:val>
          <c:extLst>
            <c:ext xmlns:c16="http://schemas.microsoft.com/office/drawing/2014/chart" uri="{C3380CC4-5D6E-409C-BE32-E72D297353CC}">
              <c16:uniqueId val="{00000000-3108-475C-967D-76AC6F118FAC}"/>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43938.000000000466</c:v>
                </c:pt>
                <c:pt idx="1">
                  <c:v>569954</c:v>
                </c:pt>
                <c:pt idx="2">
                  <c:v>171347.50000000006</c:v>
                </c:pt>
                <c:pt idx="3">
                  <c:v>69102.5</c:v>
                </c:pt>
              </c:numCache>
            </c:numRef>
          </c:val>
          <c:extLst>
            <c:ext xmlns:c16="http://schemas.microsoft.com/office/drawing/2014/chart" uri="{C3380CC4-5D6E-409C-BE32-E72D297353CC}">
              <c16:uniqueId val="{00000001-3108-475C-967D-76AC6F118FA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Progress</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Approved awaiting implementation</c:v>
                </c:pt>
                <c:pt idx="1">
                  <c:v>Solution development </c:v>
                </c:pt>
                <c:pt idx="2">
                  <c:v>Party Impact Assessment</c:v>
                </c:pt>
              </c:strCache>
            </c:strRef>
          </c:cat>
          <c:val>
            <c:numRef>
              <c:f>Sheet1!$B$2:$B$4</c:f>
              <c:numCache>
                <c:formatCode>General</c:formatCode>
                <c:ptCount val="3"/>
                <c:pt idx="0">
                  <c:v>5</c:v>
                </c:pt>
                <c:pt idx="1">
                  <c:v>2</c:v>
                </c:pt>
                <c:pt idx="2">
                  <c:v>3</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rgbClr val="024C90"/>
                </a:solidFill>
              </a:rPr>
              <a:t>All Change</a:t>
            </a:r>
          </a:p>
        </c:rich>
      </c:tx>
      <c:layout>
        <c:manualLayout>
          <c:xMode val="edge"/>
          <c:yMode val="edge"/>
          <c:x val="0.36759902661792604"/>
          <c:y val="2.1431138825967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Change</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87BD-412D-B66A-2EDE4342A948}"/>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87BD-412D-B66A-2EDE4342A948}"/>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434A-4A6A-BFE5-A816150DF8F4}"/>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87BD-412D-B66A-2EDE4342A948}"/>
              </c:ext>
            </c:extLst>
          </c:dPt>
          <c:dLbls>
            <c:dLbl>
              <c:idx val="0"/>
              <c:layout>
                <c:manualLayout>
                  <c:x val="-0.14844934232389609"/>
                  <c:y val="0.16377355667467478"/>
                </c:manualLayout>
              </c:layout>
              <c:tx>
                <c:rich>
                  <a:bodyPr/>
                  <a:lstStyle/>
                  <a:p>
                    <a:fld id="{D57A350C-DC3F-43F7-A38D-B5878CB09688}"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D-412D-B66A-2EDE4342A948}"/>
                </c:ext>
              </c:extLst>
            </c:dLbl>
            <c:dLbl>
              <c:idx val="1"/>
              <c:layout>
                <c:manualLayout>
                  <c:x val="-0.22711147797562256"/>
                  <c:y val="-0.21587231766235213"/>
                </c:manualLayout>
              </c:layout>
              <c:tx>
                <c:rich>
                  <a:bodyPr/>
                  <a:lstStyle/>
                  <a:p>
                    <a:fld id="{975E759A-AB59-46B2-8E71-393F8737D466}"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BD-412D-B66A-2EDE4342A948}"/>
                </c:ext>
              </c:extLst>
            </c:dLbl>
            <c:dLbl>
              <c:idx val="2"/>
              <c:layout>
                <c:manualLayout>
                  <c:x val="0.23137763579644738"/>
                  <c:y val="-7.1944783036438004E-2"/>
                </c:manualLayout>
              </c:layout>
              <c:tx>
                <c:rich>
                  <a:bodyPr/>
                  <a:lstStyle/>
                  <a:p>
                    <a:fld id="{C275349B-CFEA-4D05-B40E-0549AEF16452}"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A-4A6A-BFE5-A816150DF8F4}"/>
                </c:ext>
              </c:extLst>
            </c:dLbl>
            <c:dLbl>
              <c:idx val="3"/>
              <c:layout>
                <c:manualLayout>
                  <c:x val="0.12965063301995"/>
                  <c:y val="0.18527500763589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3CB61721-A43D-446A-AC7E-1C31508B5151}" type="CATEGORYNAME">
                      <a:rPr lang="en-US" b="1" smtClean="0">
                        <a:solidFill>
                          <a:schemeClr val="tx1"/>
                        </a:solidFill>
                      </a:rPr>
                      <a:pPr>
                        <a:defRPr b="1">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BD-412D-B66A-2EDE4342A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Monitoring</c:v>
                </c:pt>
                <c:pt idx="1">
                  <c:v>Currently working on</c:v>
                </c:pt>
                <c:pt idx="2">
                  <c:v>Upcoming activity</c:v>
                </c:pt>
                <c:pt idx="3">
                  <c:v>XRN Changes</c:v>
                </c:pt>
              </c:strCache>
            </c:strRef>
          </c:cat>
          <c:val>
            <c:numRef>
              <c:f>Sheet1!$B$2:$B$5</c:f>
              <c:numCache>
                <c:formatCode>General</c:formatCode>
                <c:ptCount val="4"/>
                <c:pt idx="0">
                  <c:v>2</c:v>
                </c:pt>
                <c:pt idx="1">
                  <c:v>5</c:v>
                </c:pt>
                <c:pt idx="2">
                  <c:v>3</c:v>
                </c:pt>
                <c:pt idx="3">
                  <c:v>2</c:v>
                </c:pt>
              </c:numCache>
            </c:numRef>
          </c:val>
          <c:extLst>
            <c:ext xmlns:c16="http://schemas.microsoft.com/office/drawing/2014/chart" uri="{C3380CC4-5D6E-409C-BE32-E72D297353CC}">
              <c16:uniqueId val="{00000000-434A-4A6A-BFE5-A816150DF8F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Change KVI Survey:</a:t>
            </a:r>
            <a:r>
              <a:rPr lang="en-GB" baseline="0"/>
              <a:t> Rolling Performance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'Running Totals'!$A$2</c:f>
              <c:strCache>
                <c:ptCount val="1"/>
                <c:pt idx="0">
                  <c:v>% of positive answers per survey</c:v>
                </c:pt>
              </c:strCache>
            </c:strRef>
          </c:tx>
          <c:spPr>
            <a:ln w="28575" cap="rnd">
              <a:solidFill>
                <a:schemeClr val="accent1"/>
              </a:solidFill>
              <a:round/>
            </a:ln>
            <a:effectLst/>
          </c:spPr>
          <c:marker>
            <c:symbol val="none"/>
          </c:marker>
          <c:cat>
            <c:strRef>
              <c:f>'Running Totals'!$B$1:$E$1</c:f>
              <c:strCache>
                <c:ptCount val="4"/>
                <c:pt idx="0">
                  <c:v>Jan-22</c:v>
                </c:pt>
                <c:pt idx="1">
                  <c:v>Apr-22</c:v>
                </c:pt>
                <c:pt idx="2">
                  <c:v>Oct-22</c:v>
                </c:pt>
                <c:pt idx="3">
                  <c:v>Jan-23</c:v>
                </c:pt>
              </c:strCache>
            </c:strRef>
          </c:cat>
          <c:val>
            <c:numRef>
              <c:f>'Running Totals'!$B$2:$E$2</c:f>
              <c:numCache>
                <c:formatCode>0%</c:formatCode>
                <c:ptCount val="4"/>
                <c:pt idx="0">
                  <c:v>0.79</c:v>
                </c:pt>
                <c:pt idx="1">
                  <c:v>0.71</c:v>
                </c:pt>
                <c:pt idx="2">
                  <c:v>0.95</c:v>
                </c:pt>
                <c:pt idx="3">
                  <c:v>0.8</c:v>
                </c:pt>
              </c:numCache>
            </c:numRef>
          </c:val>
          <c:smooth val="0"/>
          <c:extLst>
            <c:ext xmlns:c16="http://schemas.microsoft.com/office/drawing/2014/chart" uri="{C3380CC4-5D6E-409C-BE32-E72D297353CC}">
              <c16:uniqueId val="{00000000-B763-4D83-9726-C8AF13C61123}"/>
            </c:ext>
          </c:extLst>
        </c:ser>
        <c:dLbls>
          <c:showLegendKey val="0"/>
          <c:showVal val="0"/>
          <c:showCatName val="0"/>
          <c:showSerName val="0"/>
          <c:showPercent val="0"/>
          <c:showBubbleSize val="0"/>
        </c:dLbls>
        <c:marker val="1"/>
        <c:smooth val="0"/>
        <c:axId val="1644539247"/>
        <c:axId val="1731598703"/>
      </c:lineChart>
      <c:lineChart>
        <c:grouping val="standard"/>
        <c:varyColors val="0"/>
        <c:ser>
          <c:idx val="1"/>
          <c:order val="1"/>
          <c:tx>
            <c:strRef>
              <c:f>'Running Totals'!$A$3</c:f>
              <c:strCache>
                <c:ptCount val="1"/>
                <c:pt idx="0">
                  <c:v># of responding organisations</c:v>
                </c:pt>
              </c:strCache>
            </c:strRef>
          </c:tx>
          <c:spPr>
            <a:ln w="28575" cap="rnd">
              <a:solidFill>
                <a:schemeClr val="accent2"/>
              </a:solidFill>
              <a:round/>
            </a:ln>
            <a:effectLst/>
          </c:spPr>
          <c:marker>
            <c:symbol val="none"/>
          </c:marker>
          <c:cat>
            <c:strRef>
              <c:f>'Running Totals'!$B$1:$E$1</c:f>
              <c:strCache>
                <c:ptCount val="4"/>
                <c:pt idx="0">
                  <c:v>Jan-22</c:v>
                </c:pt>
                <c:pt idx="1">
                  <c:v>Apr-22</c:v>
                </c:pt>
                <c:pt idx="2">
                  <c:v>Oct-22</c:v>
                </c:pt>
                <c:pt idx="3">
                  <c:v>Jan-23</c:v>
                </c:pt>
              </c:strCache>
            </c:strRef>
          </c:cat>
          <c:val>
            <c:numRef>
              <c:f>'Running Totals'!$B$3:$E$3</c:f>
              <c:numCache>
                <c:formatCode>General</c:formatCode>
                <c:ptCount val="4"/>
                <c:pt idx="0">
                  <c:v>9</c:v>
                </c:pt>
                <c:pt idx="1">
                  <c:v>5</c:v>
                </c:pt>
                <c:pt idx="2">
                  <c:v>4</c:v>
                </c:pt>
                <c:pt idx="3">
                  <c:v>4</c:v>
                </c:pt>
              </c:numCache>
            </c:numRef>
          </c:val>
          <c:smooth val="0"/>
          <c:extLst>
            <c:ext xmlns:c16="http://schemas.microsoft.com/office/drawing/2014/chart" uri="{C3380CC4-5D6E-409C-BE32-E72D297353CC}">
              <c16:uniqueId val="{00000001-B763-4D83-9726-C8AF13C61123}"/>
            </c:ext>
          </c:extLst>
        </c:ser>
        <c:dLbls>
          <c:showLegendKey val="0"/>
          <c:showVal val="0"/>
          <c:showCatName val="0"/>
          <c:showSerName val="0"/>
          <c:showPercent val="0"/>
          <c:showBubbleSize val="0"/>
        </c:dLbls>
        <c:marker val="1"/>
        <c:smooth val="0"/>
        <c:axId val="1592063135"/>
        <c:axId val="1679113983"/>
      </c:lineChart>
      <c:catAx>
        <c:axId val="164453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1598703"/>
        <c:crosses val="autoZero"/>
        <c:auto val="1"/>
        <c:lblAlgn val="ctr"/>
        <c:lblOffset val="100"/>
        <c:noMultiLvlLbl val="0"/>
      </c:catAx>
      <c:valAx>
        <c:axId val="17315987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39247"/>
        <c:crosses val="autoZero"/>
        <c:crossBetween val="between"/>
      </c:valAx>
      <c:valAx>
        <c:axId val="167911398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063135"/>
        <c:crosses val="max"/>
        <c:crossBetween val="between"/>
      </c:valAx>
      <c:catAx>
        <c:axId val="1592063135"/>
        <c:scaling>
          <c:orientation val="minMax"/>
        </c:scaling>
        <c:delete val="1"/>
        <c:axPos val="b"/>
        <c:numFmt formatCode="General" sourceLinked="1"/>
        <c:majorTickMark val="out"/>
        <c:minorTickMark val="none"/>
        <c:tickLblPos val="nextTo"/>
        <c:crossAx val="1679113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drawing1.xml><?xml version="1.0" encoding="utf-8"?>
<c:userShapes xmlns:c="http://schemas.openxmlformats.org/drawingml/2006/chart">
  <cdr:relSizeAnchor xmlns:cdr="http://schemas.openxmlformats.org/drawingml/2006/chartDrawing">
    <cdr:from>
      <cdr:x>0.5652</cdr:x>
      <cdr:y>0.34136</cdr:y>
    </cdr:from>
    <cdr:to>
      <cdr:x>0.61955</cdr:x>
      <cdr:y>0.41011</cdr:y>
    </cdr:to>
    <cdr:sp macro="" textlink="">
      <cdr:nvSpPr>
        <cdr:cNvPr id="2" name="TextBox 1">
          <a:extLst xmlns:a="http://schemas.openxmlformats.org/drawingml/2006/main">
            <a:ext uri="{FF2B5EF4-FFF2-40B4-BE49-F238E27FC236}">
              <a16:creationId xmlns:a16="http://schemas.microsoft.com/office/drawing/2014/main" id="{233E2470-38A2-472C-8831-301D37D5C2A1}"/>
            </a:ext>
          </a:extLst>
        </cdr:cNvPr>
        <cdr:cNvSpPr txBox="1"/>
      </cdr:nvSpPr>
      <cdr:spPr>
        <a:xfrm xmlns:a="http://schemas.openxmlformats.org/drawingml/2006/main">
          <a:off x="2636178" y="1213721"/>
          <a:ext cx="253497" cy="244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5</a:t>
          </a:r>
          <a:endParaRPr lang="en-GB" sz="1100" dirty="0">
            <a:solidFill>
              <a:schemeClr val="tx1"/>
            </a:solidFill>
          </a:endParaRPr>
        </a:p>
      </cdr:txBody>
    </cdr:sp>
  </cdr:relSizeAnchor>
  <cdr:relSizeAnchor xmlns:cdr="http://schemas.openxmlformats.org/drawingml/2006/chartDrawing">
    <cdr:from>
      <cdr:x>0.5652</cdr:x>
      <cdr:y>0.75127</cdr:y>
    </cdr:from>
    <cdr:to>
      <cdr:x>0.6199</cdr:x>
      <cdr:y>0.8272</cdr:y>
    </cdr:to>
    <cdr:sp macro="" textlink="">
      <cdr:nvSpPr>
        <cdr:cNvPr id="3" name="TextBox 2">
          <a:extLst xmlns:a="http://schemas.openxmlformats.org/drawingml/2006/main">
            <a:ext uri="{FF2B5EF4-FFF2-40B4-BE49-F238E27FC236}">
              <a16:creationId xmlns:a16="http://schemas.microsoft.com/office/drawing/2014/main" id="{7A96E089-8C77-4176-86B3-8A93D3A0A374}"/>
            </a:ext>
          </a:extLst>
        </cdr:cNvPr>
        <cdr:cNvSpPr txBox="1"/>
      </cdr:nvSpPr>
      <cdr:spPr>
        <a:xfrm xmlns:a="http://schemas.openxmlformats.org/drawingml/2006/main">
          <a:off x="2636178" y="2671188"/>
          <a:ext cx="255146" cy="269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5</a:t>
          </a:r>
          <a:endParaRPr lang="en-GB" sz="1100" dirty="0">
            <a:solidFill>
              <a:schemeClr val="tx1"/>
            </a:solidFill>
          </a:endParaRPr>
        </a:p>
      </cdr:txBody>
    </cdr:sp>
  </cdr:relSizeAnchor>
  <cdr:relSizeAnchor xmlns:cdr="http://schemas.openxmlformats.org/drawingml/2006/chartDrawing">
    <cdr:from>
      <cdr:x>0.30331</cdr:x>
      <cdr:y>0.67145</cdr:y>
    </cdr:from>
    <cdr:to>
      <cdr:x>0.35572</cdr:x>
      <cdr:y>0.73693</cdr:y>
    </cdr:to>
    <cdr:sp macro="" textlink="">
      <cdr:nvSpPr>
        <cdr:cNvPr id="4" name="TextBox 3">
          <a:extLst xmlns:a="http://schemas.openxmlformats.org/drawingml/2006/main">
            <a:ext uri="{FF2B5EF4-FFF2-40B4-BE49-F238E27FC236}">
              <a16:creationId xmlns:a16="http://schemas.microsoft.com/office/drawing/2014/main" id="{4DF0D442-90BD-40F7-8CCD-44156E06394A}"/>
            </a:ext>
          </a:extLst>
        </cdr:cNvPr>
        <cdr:cNvSpPr txBox="1"/>
      </cdr:nvSpPr>
      <cdr:spPr>
        <a:xfrm xmlns:a="http://schemas.openxmlformats.org/drawingml/2006/main">
          <a:off x="1414672" y="2387387"/>
          <a:ext cx="244444" cy="23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2</a:t>
          </a:r>
          <a:endParaRPr lang="en-GB" sz="11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31/03/2023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85281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114573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97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21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74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75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106879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54</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55</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37576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114044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371634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166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31663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48382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5.xml"/><Relationship Id="rId7" Type="http://schemas.openxmlformats.org/officeDocument/2006/relationships/package" Target="../embeddings/Microsoft_Word_Document_7A08B991.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s://recportal.co.uk/group/guest/-/addition-of-key-information-to-all-service-now-tickets" TargetMode="External"/><Relationship Id="rId5" Type="http://schemas.openxmlformats.org/officeDocument/2006/relationships/hyperlink" Target="https://recportal.co.uk/group/guest/-/metering-code-of-practice-consolidation-review" TargetMode="External"/><Relationship Id="rId4" Type="http://schemas.openxmlformats.org/officeDocument/2006/relationships/hyperlink" Target="https://recportal.co.uk/group/guest/-/service-provider-performance-charges-erds-grds-dcc-?p_l_back_url=%2Fsearch%3Fq%3DService%2BProvider%2BPerformance%2BCharges%2B%2528DCC%252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6.xml"/><Relationship Id="rId7" Type="http://schemas.openxmlformats.org/officeDocument/2006/relationships/package" Target="../embeddings/Microsoft_Word_Document_17FE9E5F.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hyperlink" Target="https://recportal.co.uk/group/guest/-/introduction-of-a-housekeeping-change-proposal-proces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p_lifecycle%252525252525253D0%2525252525252526p_p_mode%252525252525253Dview%2525252525252526_com_liferay_my_account_web_portlet_MyAccountPortlet_p_u_i_d%252525252525253D446279015%2525252525252526_com_liferay_my_account_web_portlet_MyAccountPortlet_mvcRenderCommandName%252525252525253D%25252525252525252Fusers_admin%25252525252525252Fedit_user%2525252525252526_com_liferay_my_account_web_portlet_MyAccountPortlet_screenNavigationCategoryKey%252525252525253Dgeneral%2525252525252526_com_liferay_my_account_web_portlet_MyAccountPortlet_screenNavigationEntryKey%252525252525253Droles%2525252525252526p_p_auth%252525252525253DDt7fs3Ke%2525252525252526q%252525252525253DR0074%25252525252526q%2525252525253DR0048%252525252526q%25252525253DR0074%2525252526q%252525253DR0063%25252526q%2525253Dr0070%252526q%25253DR0025%2526q%253DR0074%26q%3DR0073" TargetMode="External"/><Relationship Id="rId5"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recportal.co.uk/group/guest/-/introduction-of-css-refresh-functionalit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xoserve.com/change/customer-change-register/xrn-5236-reporting-valid-confirmed-theft-of-gas-into-central-systems-modification-0734/" TargetMode="External"/><Relationship Id="rId3" Type="http://schemas.openxmlformats.org/officeDocument/2006/relationships/notesSlide" Target="../notesSlides/notesSlide7.xml"/><Relationship Id="rId7" Type="http://schemas.openxmlformats.org/officeDocument/2006/relationships/hyperlink" Target="https://recportal.co.uk/group/guest/-/clarifications-to-the-theft-detection-incentive-schem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p_lifecycle%252525252525252525253D0%2525252525252525252526p_p_mode%252525252525252525253Dview%2525252525252525252526_com_liferay_my_account_web_portlet_MyAccountPortlet_p_u_i_d%252525252525252525253D446279015%2525252525252525252526_com_liferay_my_account_web_portlet_MyAccountPortlet_mvcRenderCommandName%252525252525252525253D%25252525252525252525252Fusers_admin%25252525252525252525252Fedit_user%2525252525252525252526_com_liferay_my_account_web_portlet_MyAccountPortlet_screenNavigationCategoryKey%252525252525252525253Dgeneral%2525252525252525252526_com_liferay_my_account_web_portlet_MyAccountPortlet_screenNavigationEntryKey%252525252525252525253Droles%2525252525252525252526p_p_auth%252525252525252525253DDt7fs3Ke%2525252525252525252526q%252525252525252525253DR0074%25252525252525252526q%2525252525252525253DR0048%252525252525252526q%25252525252525253DR0074%2525252525252526q%252525252525253DR0063%25252525252526q%2525252525253Dr0070%252525252526q%25252525253DR0025%2525252526q%252525253DR0074%25252526q%2525253DR0073%252526q%25253DR0074%2526q%253DR0048%26q%3DR0091" TargetMode="Externa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https://www.xoserve.com/change/customer-change-register/xrn-5186-modification-0701-aligning-capacity-booking-under-the-unc-and-arrangements-set-out-in-relevant-nexas/" TargetMode="External"/><Relationship Id="rId5" Type="http://schemas.openxmlformats.org/officeDocument/2006/relationships/hyperlink" Target="https://recportal.co.uk/group/guest/-/make-shipper-nexa-values-available-on-the-ges-portal?p_l_back_url=%2Fsearch%3Fq%3Dr0088" TargetMode="External"/><Relationship Id="rId10" Type="http://schemas.openxmlformats.org/officeDocument/2006/relationships/image" Target="../media/image5.wmf"/><Relationship Id="rId4" Type="http://schemas.openxmlformats.org/officeDocument/2006/relationships/hyperlink" Target="https://recportal.co.uk/group/guest/-/release-of-community-view-data-items-to-mems?p_l_back_url=%2Fsearch%3Fq%3DR0074" TargetMode="External"/><Relationship Id="rId9" Type="http://schemas.openxmlformats.org/officeDocument/2006/relationships/package" Target="../embeddings/Microsoft_Word_Document_5150906E.docx"/></Relationships>
</file>

<file path=ppt/slides/_rels/slide18.xml.rels><?xml version="1.0" encoding="UTF-8" standalone="yes"?>
<Relationships xmlns="http://schemas.openxmlformats.org/package/2006/relationships"><Relationship Id="rId3" Type="http://schemas.openxmlformats.org/officeDocument/2006/relationships/hyperlink" Target="https://recportal.co.uk/group/guest/-/dcc-service-organisation-control-2-soc2-assessments?p_l_back_url=%2Fsearch%3Fp_l_back_url%3D%252Fsearch%253Fp_l_back_url%253D%25252Fsearch%25253Fq%25253Dr0088%2526q%253Dr0070%26q%3Dr004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recportal.co.uk/group/guest/-/provision-of-enduring-test-environm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ustomer-change-register/xrn-5535a-processing-of-css-switch-requests-received-in-time-period-5/"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546-resolution-of-address-interactions-between-dcc-and-cd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recportal.co.uk/group/guest/-/amendments-to-sample-access-agreement-appended-to-the-qualification-and-maintenance-schedule-9-to-the-code" TargetMode="External"/><Relationship Id="rId13" Type="http://schemas.openxmlformats.org/officeDocument/2006/relationships/hyperlink" Target="https://recportal.co.uk/group/guest/-/formalising-the-submission-of-ppmip-unallocated-transaction-report-utr-files"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rec-main-body-data-protection-changes-and-development-of-a-rec-data-protection-schedule." TargetMode="External"/><Relationship Id="rId12"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2" Type="http://schemas.openxmlformats.org/officeDocument/2006/relationships/notesSlide" Target="../notesSlides/notesSlide10.xml"/><Relationship Id="rId16" Type="http://schemas.openxmlformats.org/officeDocument/2006/relationships/hyperlink" Target="https://recportal.co.uk/group/guest/-/map-gas-portfolio-dashboard" TargetMode="External"/><Relationship Id="rId1" Type="http://schemas.openxmlformats.org/officeDocument/2006/relationships/slideLayout" Target="../slideLayouts/slideLayout6.xml"/><Relationship Id="rId6" Type="http://schemas.openxmlformats.org/officeDocument/2006/relationships/hyperlink" Target="https://recportal.co.uk/group/guest/-/maintenance-of-qualification-schedule-change" TargetMode="External"/><Relationship Id="rId11"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switching-programme-designation-of-the-steady-state-commencement-date" TargetMode="External"/><Relationship Id="rId10" Type="http://schemas.openxmlformats.org/officeDocument/2006/relationships/hyperlink" Target="https://recportal.co.uk/group/guest/-/enabling-software-product-qualification?p_l_back_url=%2Fsearch%3Fq%3DR0075"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dcc-access-to-ees-and-ges" TargetMode="External"/><Relationship Id="rId14" Type="http://schemas.openxmlformats.org/officeDocument/2006/relationships/hyperlink" Target="https://recportal.co.uk/group/guest/-/housekeeping-changes-to-the-approved-legal-text-for-r0047"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recportal.co.uk/group/guest/-/css-message-regeneration-functionality" TargetMode="External"/><Relationship Id="rId3" Type="http://schemas.openxmlformats.org/officeDocument/2006/relationships/hyperlink" Target="https://recportal.co.uk/group/guest/-/removal-of-pre-covid-aq-value-from-data-access-matrix?p_l_back_url=%2Fsearch%3Fp_l_back_url%3D%252Fsearch%253Fq%253DR0088%26q%3DR0089" TargetMode="External"/><Relationship Id="rId7" Type="http://schemas.openxmlformats.org/officeDocument/2006/relationships/hyperlink" Target="https://recportal.co.uk/group/guest/-/changes-to-allow-dnos/-to-reinstate-disconnected-mpan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recportal.co.uk/group/guest/-/clarify-obligations-on-meter-exchanges-that-occur-close-to-cos-gas-only" TargetMode="External"/><Relationship Id="rId5" Type="http://schemas.openxmlformats.org/officeDocument/2006/relationships/hyperlink" Target="https://recportal.co.uk/group/guest/-/uplift-to-css-maximum-demand-volumes-during-mhhs-migration-period" TargetMode="External"/><Relationship Id="rId10" Type="http://schemas.openxmlformats.org/officeDocument/2006/relationships/hyperlink" Target="https://recportal.co.uk/group/guest/-/update-to-error-handling-documents?p_l_back_url=%2Fsearch%3Fp_l_back_url%3D%252Fsearch%253Fp_l_back_url%253D%25252Fsearch%25253Fq%25253Dr0098%2526q%253DR0099%26q%3Dr0100" TargetMode="External"/><Relationship Id="rId4" Type="http://schemas.openxmlformats.org/officeDocument/2006/relationships/hyperlink" Target="https://recportal.co.uk/group/guest/-/dcc-service-level-agreements-for-the-switching-incentive-regime" TargetMode="External"/><Relationship Id="rId9" Type="http://schemas.openxmlformats.org/officeDocument/2006/relationships/hyperlink" Target="https://recportal.co.uk/group/guest/-/css-end-user-obligations?p_l_back_url=%2Fsearch%3Fp_l_back_url%3D%252Fsearch%253Fq%253Dr0098%26q%3DR009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ustomer-change-register/xrn-5556e-cms-rebuild-version-1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ustomer-change-register/xrn-5556f-cms-rebuild-version-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ustomer-change-register/xrn5556c-cms-rebuild-version-1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xoserve.com/change/change-packs/3148-vo-po-march-2023-change-pac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ustomer-change-register/xrn-5602-releasing-of-unused-capacity-under-a-specific-set-of-circumstances-modification-081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acks/3148-vo-po-march-2023-change-pa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148-vo-po-march-2023-change-pac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148-vo-po-march-2023-change-pac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xoserve.com/media/iqbjnryp/ccr-xrn5595.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595-changes-to-the-rec-switching-operator-outage-notification-lead-time-r005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jvyjihfa/chmc-change-budget-april-2023-v1.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xoserve.com/change/investment-change/gemini-changes-overview/"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package" Target="../embeddings/Microsoft_Excel_Worksheet_F3CE2249.xlsx"/></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4992-modification-0687-creation-of-new-charge-to-recover-last-resort-supply-payments/" TargetMode="External"/><Relationship Id="rId13" Type="http://schemas.openxmlformats.org/officeDocument/2006/relationships/hyperlink" Target="https://www.xoserve.com/change/change-proposals/xrn-5379-class-1-read-service-procurement-exercise-mod-0710/"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89-online-end-to-end-credit-interest-process-defect-1063/" TargetMode="External"/><Relationship Id="rId12" Type="http://schemas.openxmlformats.org/officeDocument/2006/relationships/hyperlink" Target="https://www.xoserve.com/change/change-proposals/xrn-4713-actual-read-following-estimated-transfer-read-calculating-aq-of-1-linked-to-xrn4690/" TargetMode="External"/><Relationship Id="rId2" Type="http://schemas.openxmlformats.org/officeDocument/2006/relationships/notesSlide" Target="../notesSlides/notesSlide1.xml"/><Relationship Id="rId16" Type="http://schemas.openxmlformats.org/officeDocument/2006/relationships/hyperlink" Target="https://www.xoserve.com/change/customer-change-register/xrn-5602-releasing-of-unused-capacity-under-a-specific-set-of-circumstances-modification-0818/"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4990-transfer-of-sites-with-low-read-submission-performance-from-class-2-and-3-into-class-4-mod0664/" TargetMode="External"/><Relationship Id="rId11" Type="http://schemas.openxmlformats.org/officeDocument/2006/relationships/hyperlink" Target="https://www.xoserve.com/change/change-proposals/xrn-5535-processing-of-css-switch-requests-received-in-time-period-5/" TargetMode="External"/><Relationship Id="rId5" Type="http://schemas.openxmlformats.org/officeDocument/2006/relationships/hyperlink" Target="https://www.xoserve.com/change/change-proposals/xrn-4978-notification-of-rolling-aq-value-following-transfer-of-ownership-between-m-5-and-m/" TargetMode="External"/><Relationship Id="rId15" Type="http://schemas.openxmlformats.org/officeDocument/2006/relationships/hyperlink" Target="https://www.xoserve.com/change/customer-change-register/xrn-5606-revision-of-virtual-last-resort-user-and-contingent-procurement-of-supplier-demand-event-triggers-modification-0813/" TargetMode="External"/><Relationship Id="rId10" Type="http://schemas.openxmlformats.org/officeDocument/2006/relationships/hyperlink" Target="https://www.xoserve.com/change/customer-change-register/xrn-5595-changes-to-the-rec-switching-operator-outage-notification-lead-time-r0055/" TargetMode="External"/><Relationship Id="rId4" Type="http://schemas.openxmlformats.org/officeDocument/2006/relationships/hyperlink" Target="https://www.xoserve.com/change/change-proposals/xrn-4900-biomethane-sites-with-reduced-propane-injection/" TargetMode="External"/><Relationship Id="rId9" Type="http://schemas.openxmlformats.org/officeDocument/2006/relationships/hyperlink" Target="https://www.xoserve.com/change/change-proposals/xrn-5298-h100-fife-project-phase-1-initial-assessment/" TargetMode="External"/><Relationship Id="rId14" Type="http://schemas.openxmlformats.org/officeDocument/2006/relationships/hyperlink" Target="https://www.xoserve.com/change/change-proposals/xrn-5143-discharge-of-cadent-wwu-and-ngn-ndm-sampling-obligations-by-the-cds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ustomer-change-register/xrn-5604-shipper-agreed-read-sar-exceptions-process-modification-0811s/" TargetMode="External"/><Relationship Id="rId3" Type="http://schemas.openxmlformats.org/officeDocument/2006/relationships/hyperlink" Target="https://www.xoserve.com/change/change-proposals/xrn-5091-deferral-of-creation-of-class-change-reads-at-transfer-of-ownership/"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12" Type="http://schemas.openxmlformats.org/officeDocument/2006/relationships/hyperlink" Target="https://www.xoserve.com/change/customer-change-register/xrn-5573-updates-to-the-priority-consumer-process-as-designated-by-the-secretary-of-state-for-business-energy-and-industrial-strategy-beis-urg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482-replacement-of-reads-associated-to-a-meter-asset-technical-details-change-or-update-rgma/" TargetMode="External"/><Relationship Id="rId11" Type="http://schemas.openxmlformats.org/officeDocument/2006/relationships/hyperlink" Target="https://www.xoserve.com/change/customer-change-register/xrn-5607-update-to-the-aq-correction-processes-modification-0816s/" TargetMode="External"/><Relationship Id="rId5" Type="http://schemas.openxmlformats.org/officeDocument/2006/relationships/hyperlink" Target="https://www.xoserve.com/change/change-proposals/xrn-5547-updating-the-comprehensive-invoice-master-list-and-inv-template/"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454-supplier-of-last-resort-solr-reporting-suite/" TargetMode="External"/><Relationship Id="rId9" Type="http://schemas.openxmlformats.org/officeDocument/2006/relationships/hyperlink" Target="https://www.xoserve.com/change/customer-change-register/xrn-5605-amendments-to-the-must-read-process-igt159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ustomer-change-register/xrn-5615-establishingamending-a-gas-vacant-site-process-modification-0819/" TargetMode="External"/><Relationship Id="rId3" Type="http://schemas.openxmlformats.org/officeDocument/2006/relationships/hyperlink" Target="https://www.xoserve.com/change/change-proposals/xrn-5531-hydrogen-village-trial/" TargetMode="External"/><Relationship Id="rId7" Type="http://schemas.openxmlformats.org/officeDocument/2006/relationships/hyperlink" Target="https://www.xoserve.com/change/customer-change-register/xrn-5614-improving-igt-smp-new-connection-process-to-support-accurate-and-timely-supplier-registrations/"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85-flow-weighted-average-calorific-value-phase-2-service-improvements/" TargetMode="External"/><Relationship Id="rId5" Type="http://schemas.openxmlformats.org/officeDocument/2006/relationships/hyperlink" Target="https://www.xoserve.com/change/change-proposals/xrn-5569-contact-data-provision-for-igt-customers/" TargetMode="External"/><Relationship Id="rId4" Type="http://schemas.openxmlformats.org/officeDocument/2006/relationships/hyperlink" Target="https://www.xoserve.com/change/change-proposals/xrn-5546-resolution-of-address-interactions-between-dcc-and-cdsp/" TargetMode="External"/><Relationship Id="rId9" Type="http://schemas.openxmlformats.org/officeDocument/2006/relationships/hyperlink" Target="https://www.xoserve.com/change/customer-change-register/xrn-5616-csep-annual-quantity-capacity-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April 2023  </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a:t>*</a:t>
            </a:r>
            <a:r>
              <a:rPr lang="en-GB" sz="800" b="1"/>
              <a:t>Mod0651 : 30.03.23 - Change Status remains on hold and will be reviewed on a monthly basis with </a:t>
            </a:r>
            <a:r>
              <a:rPr lang="en-GB" sz="800" b="1" err="1"/>
              <a:t>ChMC</a:t>
            </a:r>
            <a:r>
              <a:rPr lang="en-GB" sz="800" b="1"/>
              <a:t> – in line with request from UNCC </a:t>
            </a:r>
          </a:p>
        </p:txBody>
      </p:sp>
    </p:spTree>
    <p:extLst>
      <p:ext uri="{BB962C8B-B14F-4D97-AF65-F5344CB8AC3E}">
        <p14:creationId xmlns:p14="http://schemas.microsoft.com/office/powerpoint/2010/main" val="318764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a:bodyPr>
          <a:lstStyle/>
          <a:p>
            <a:r>
              <a:rPr lang="en-GB" sz="2000">
                <a:solidFill>
                  <a:schemeClr val="accent1"/>
                </a:solidFill>
                <a:latin typeface="Arial"/>
                <a:cs typeface="Arial"/>
              </a:rPr>
              <a:t>DSC Change Pack Consultation Plan</a:t>
            </a:r>
            <a:r>
              <a:rPr lang="en-GB" sz="1400">
                <a:solidFill>
                  <a:schemeClr val="accent1"/>
                </a:solidFill>
                <a:latin typeface="Arial"/>
                <a:cs typeface="Arial"/>
              </a:rPr>
              <a:t> </a:t>
            </a:r>
            <a:br>
              <a:rPr lang="en-GB" sz="1400">
                <a:solidFill>
                  <a:schemeClr val="accent1"/>
                </a:solidFill>
                <a:latin typeface="Arial"/>
                <a:cs typeface="Arial"/>
              </a:rPr>
            </a:br>
            <a:r>
              <a:rPr lang="en-GB" sz="900">
                <a:solidFill>
                  <a:schemeClr val="accent1"/>
                </a:solidFill>
                <a:latin typeface="Arial"/>
                <a:cs typeface="Arial"/>
              </a:rPr>
              <a:t>(2 month view)</a:t>
            </a:r>
            <a:endParaRPr lang="en-GB" sz="900">
              <a:solidFill>
                <a:schemeClr val="accent1"/>
              </a:solidFill>
            </a:endParaRPr>
          </a:p>
        </p:txBody>
      </p:sp>
      <p:grpSp>
        <p:nvGrpSpPr>
          <p:cNvPr id="6" name="Group 5">
            <a:extLst>
              <a:ext uri="{FF2B5EF4-FFF2-40B4-BE49-F238E27FC236}">
                <a16:creationId xmlns:a16="http://schemas.microsoft.com/office/drawing/2014/main" id="{9C3B95EE-A6E7-49AF-9FEF-CF37768AB3FD}"/>
              </a:ext>
            </a:extLst>
          </p:cNvPr>
          <p:cNvGrpSpPr/>
          <p:nvPr/>
        </p:nvGrpSpPr>
        <p:grpSpPr>
          <a:xfrm>
            <a:off x="57537" y="607348"/>
            <a:ext cx="8969870" cy="3526346"/>
            <a:chOff x="21207" y="962894"/>
            <a:chExt cx="9161914" cy="3405138"/>
          </a:xfrm>
        </p:grpSpPr>
        <p:sp>
          <p:nvSpPr>
            <p:cNvPr id="19" name="Rectangle 18"/>
            <p:cNvSpPr/>
            <p:nvPr/>
          </p:nvSpPr>
          <p:spPr>
            <a:xfrm>
              <a:off x="21207" y="1249184"/>
              <a:ext cx="9161914" cy="311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9" y="966875"/>
              <a:ext cx="724024" cy="252618"/>
            </a:xfrm>
            <a:prstGeom prst="rect">
              <a:avLst/>
            </a:prstGeom>
            <a:noFill/>
          </p:spPr>
          <p:txBody>
            <a:bodyPr wrap="none" rtlCol="0">
              <a:spAutoFit/>
            </a:bodyPr>
            <a:lstStyle/>
            <a:p>
              <a:r>
                <a:rPr lang="en-GB" sz="1100" b="1">
                  <a:solidFill>
                    <a:schemeClr val="tx2"/>
                  </a:solidFill>
                </a:rPr>
                <a:t>April-23</a:t>
              </a:r>
            </a:p>
          </p:txBody>
        </p:sp>
        <p:sp>
          <p:nvSpPr>
            <p:cNvPr id="12" name="TextBox 11"/>
            <p:cNvSpPr txBox="1"/>
            <p:nvPr/>
          </p:nvSpPr>
          <p:spPr>
            <a:xfrm>
              <a:off x="4165517" y="972794"/>
              <a:ext cx="676542" cy="252618"/>
            </a:xfrm>
            <a:prstGeom prst="rect">
              <a:avLst/>
            </a:prstGeom>
            <a:noFill/>
          </p:spPr>
          <p:txBody>
            <a:bodyPr wrap="none" rtlCol="0">
              <a:spAutoFit/>
            </a:bodyPr>
            <a:lstStyle/>
            <a:p>
              <a:r>
                <a:rPr lang="en-GB" sz="1100" b="1">
                  <a:solidFill>
                    <a:schemeClr val="tx2"/>
                  </a:solidFill>
                </a:rPr>
                <a:t>May-23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733848" cy="252618"/>
            </a:xfrm>
            <a:prstGeom prst="rect">
              <a:avLst/>
            </a:prstGeom>
            <a:noFill/>
          </p:spPr>
          <p:txBody>
            <a:bodyPr wrap="none" rtlCol="0">
              <a:spAutoFit/>
            </a:bodyPr>
            <a:lstStyle/>
            <a:p>
              <a:r>
                <a:rPr lang="en-GB" sz="1100" b="1">
                  <a:solidFill>
                    <a:schemeClr val="tx2"/>
                  </a:solidFill>
                </a:rPr>
                <a:t>June-23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Design Change Pack for Consultation              </a:t>
              </a:r>
            </a:p>
            <a:p>
              <a:r>
                <a:rPr lang="en-GB" sz="700" i="1">
                  <a:solidFill>
                    <a:schemeClr val="tx2"/>
                  </a:solidFill>
                </a:rPr>
                <a:t>             </a:t>
              </a:r>
            </a:p>
            <a:p>
              <a:r>
                <a:rPr lang="en-GB" sz="700" i="1">
                  <a:solidFill>
                    <a:schemeClr val="tx2"/>
                  </a:solidFill>
                </a:rPr>
                <a:t>             =  Solution Option Change Pack for Consultation </a:t>
              </a:r>
            </a:p>
            <a:p>
              <a:endParaRPr lang="en-GB" sz="700" i="1">
                <a:solidFill>
                  <a:schemeClr val="tx2"/>
                </a:solidFill>
              </a:endParaRPr>
            </a:p>
            <a:p>
              <a:r>
                <a:rPr lang="en-GB" sz="700" i="1">
                  <a:solidFill>
                    <a:schemeClr val="tx2"/>
                  </a:solidFill>
                </a:rPr>
                <a:t>             =  For Information Change Pack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12039" y="4993614"/>
            <a:ext cx="1481496"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March 2023</a:t>
            </a:r>
            <a:endParaRPr lang="en-GB"/>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7" name="Rectangle 36">
            <a:extLst>
              <a:ext uri="{FF2B5EF4-FFF2-40B4-BE49-F238E27FC236}">
                <a16:creationId xmlns:a16="http://schemas.microsoft.com/office/drawing/2014/main" id="{4DB3ADE4-ED1A-42DE-BC49-E7DEE64E821A}"/>
              </a:ext>
            </a:extLst>
          </p:cNvPr>
          <p:cNvSpPr/>
          <p:nvPr/>
        </p:nvSpPr>
        <p:spPr>
          <a:xfrm>
            <a:off x="98836" y="1062253"/>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XRN5454 – SOLR Reporting Suite</a:t>
            </a:r>
          </a:p>
        </p:txBody>
      </p:sp>
      <p:sp>
        <p:nvSpPr>
          <p:cNvPr id="43" name="Rectangle 42">
            <a:extLst>
              <a:ext uri="{FF2B5EF4-FFF2-40B4-BE49-F238E27FC236}">
                <a16:creationId xmlns:a16="http://schemas.microsoft.com/office/drawing/2014/main" id="{5FEBCD14-4DD1-485A-9F72-43951B76765B}"/>
              </a:ext>
            </a:extLst>
          </p:cNvPr>
          <p:cNvSpPr/>
          <p:nvPr/>
        </p:nvSpPr>
        <p:spPr>
          <a:xfrm>
            <a:off x="87002" y="2542292"/>
            <a:ext cx="4493638"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rPr>
              <a:t>XRN5482 - </a:t>
            </a:r>
            <a:r>
              <a:rPr kumimoji="0" lang="en-GB" sz="800" b="1" i="0" u="none" strike="noStrike" kern="1200" cap="none" spc="0" normalizeH="0" baseline="0" noProof="0">
                <a:ln>
                  <a:noFill/>
                </a:ln>
                <a:solidFill>
                  <a:prstClr val="black"/>
                </a:solidFill>
                <a:effectLst/>
                <a:uLnTx/>
                <a:uFillTx/>
                <a:ea typeface="+mn-ea"/>
                <a:cs typeface="+mn-cs"/>
              </a:rPr>
              <a:t>Replacement of reads associated to a meter asset technical details change or update (RGMA)</a:t>
            </a:r>
          </a:p>
        </p:txBody>
      </p:sp>
      <p:sp>
        <p:nvSpPr>
          <p:cNvPr id="49" name="Rectangle 48">
            <a:extLst>
              <a:ext uri="{FF2B5EF4-FFF2-40B4-BE49-F238E27FC236}">
                <a16:creationId xmlns:a16="http://schemas.microsoft.com/office/drawing/2014/main" id="{137890FC-B804-4457-AF86-A3C16BDB4737}"/>
              </a:ext>
            </a:extLst>
          </p:cNvPr>
          <p:cNvSpPr/>
          <p:nvPr/>
        </p:nvSpPr>
        <p:spPr>
          <a:xfrm>
            <a:off x="88599" y="2161669"/>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XRN5605 - </a:t>
            </a:r>
            <a:r>
              <a:rPr kumimoji="0" lang="en-US" sz="800" b="1" i="0" u="none" strike="noStrike" kern="1200" cap="none" spc="0" normalizeH="0" baseline="0" noProof="0">
                <a:ln>
                  <a:noFill/>
                </a:ln>
                <a:solidFill>
                  <a:prstClr val="black"/>
                </a:solidFill>
                <a:effectLst/>
                <a:uLnTx/>
                <a:uFillTx/>
                <a:ea typeface="+mn-ea"/>
                <a:cs typeface="Arial" panose="020B0604020202020204" pitchFamily="34" charset="0"/>
              </a:rPr>
              <a:t>Amendments to the must read process (IGT159V)</a:t>
            </a:r>
          </a:p>
        </p:txBody>
      </p:sp>
      <p:sp>
        <p:nvSpPr>
          <p:cNvPr id="50" name="Rectangle 49">
            <a:extLst>
              <a:ext uri="{FF2B5EF4-FFF2-40B4-BE49-F238E27FC236}">
                <a16:creationId xmlns:a16="http://schemas.microsoft.com/office/drawing/2014/main" id="{4E306D14-5ACF-47ED-98F6-C0F4F4B10E64}"/>
              </a:ext>
            </a:extLst>
          </p:cNvPr>
          <p:cNvSpPr/>
          <p:nvPr/>
        </p:nvSpPr>
        <p:spPr>
          <a:xfrm>
            <a:off x="88599" y="1798766"/>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XRN5604 - </a:t>
            </a:r>
            <a:r>
              <a:rPr kumimoji="0" lang="en-US" sz="800" b="1" i="0" u="none" strike="noStrike" kern="1200" cap="none" spc="0" normalizeH="0" baseline="0" noProof="0">
                <a:ln>
                  <a:noFill/>
                </a:ln>
                <a:solidFill>
                  <a:prstClr val="black"/>
                </a:solidFill>
                <a:effectLst/>
                <a:uLnTx/>
                <a:uFillTx/>
                <a:ea typeface="+mn-ea"/>
                <a:cs typeface="Arial" panose="020B0604020202020204" pitchFamily="34" charset="0"/>
              </a:rPr>
              <a:t>Shipper Agreed Read (SAR) exceptions process (Modification 0811S)</a:t>
            </a:r>
          </a:p>
        </p:txBody>
      </p:sp>
      <p:sp>
        <p:nvSpPr>
          <p:cNvPr id="27" name="Rectangle 26">
            <a:extLst>
              <a:ext uri="{FF2B5EF4-FFF2-40B4-BE49-F238E27FC236}">
                <a16:creationId xmlns:a16="http://schemas.microsoft.com/office/drawing/2014/main" id="{C25AC513-101B-4885-B3C9-FED6134ABE1A}"/>
              </a:ext>
            </a:extLst>
          </p:cNvPr>
          <p:cNvSpPr/>
          <p:nvPr/>
        </p:nvSpPr>
        <p:spPr>
          <a:xfrm>
            <a:off x="4679576" y="1066348"/>
            <a:ext cx="4288650" cy="3090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XRN5607 – Mod0816 – Updates to the AQ Correction Process</a:t>
            </a:r>
            <a:endParaRPr kumimoji="0" lang="en-US" sz="800" b="1"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 name="Rectangle 2">
            <a:extLst>
              <a:ext uri="{FF2B5EF4-FFF2-40B4-BE49-F238E27FC236}">
                <a16:creationId xmlns:a16="http://schemas.microsoft.com/office/drawing/2014/main" id="{1A10D6D6-A4F9-FA14-B28B-D34C07CE1245}"/>
              </a:ext>
            </a:extLst>
          </p:cNvPr>
          <p:cNvSpPr/>
          <p:nvPr/>
        </p:nvSpPr>
        <p:spPr>
          <a:xfrm>
            <a:off x="81871" y="2912051"/>
            <a:ext cx="4493638" cy="295393"/>
          </a:xfrm>
          <a:prstGeom prst="rect">
            <a:avLst/>
          </a:prstGeom>
          <a:solidFill>
            <a:schemeClr val="bg2">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ea typeface="+mn-ea"/>
                <a:cs typeface="+mn-cs"/>
              </a:rPr>
              <a:t>UK Link Manual - GT Rejection Codes Cosmetic Update</a:t>
            </a:r>
            <a:endParaRPr kumimoji="0" lang="en-GB" sz="800" b="1" i="0" u="none" strike="noStrike" kern="1200" cap="none" spc="0" normalizeH="0" baseline="0" noProof="0">
              <a:ln>
                <a:noFill/>
              </a:ln>
              <a:solidFill>
                <a:prstClr val="black"/>
              </a:solidFill>
              <a:effectLst/>
              <a:uLnTx/>
              <a:uFillTx/>
              <a:ea typeface="+mn-ea"/>
              <a:cs typeface="+mn-cs"/>
            </a:endParaRPr>
          </a:p>
        </p:txBody>
      </p:sp>
      <p:sp>
        <p:nvSpPr>
          <p:cNvPr id="7" name="Rectangle 6">
            <a:extLst>
              <a:ext uri="{FF2B5EF4-FFF2-40B4-BE49-F238E27FC236}">
                <a16:creationId xmlns:a16="http://schemas.microsoft.com/office/drawing/2014/main" id="{5074A1FF-C4FE-AAD7-ABB0-539101403946}"/>
              </a:ext>
            </a:extLst>
          </p:cNvPr>
          <p:cNvSpPr/>
          <p:nvPr/>
        </p:nvSpPr>
        <p:spPr>
          <a:xfrm>
            <a:off x="88599" y="1420814"/>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XRN5531 – Hydrogen Village Trial</a:t>
            </a:r>
          </a:p>
        </p:txBody>
      </p:sp>
      <p:sp>
        <p:nvSpPr>
          <p:cNvPr id="13" name="Rectangle 12">
            <a:extLst>
              <a:ext uri="{FF2B5EF4-FFF2-40B4-BE49-F238E27FC236}">
                <a16:creationId xmlns:a16="http://schemas.microsoft.com/office/drawing/2014/main" id="{3921DB68-0926-09FB-C192-16D989090EEE}"/>
              </a:ext>
            </a:extLst>
          </p:cNvPr>
          <p:cNvSpPr/>
          <p:nvPr/>
        </p:nvSpPr>
        <p:spPr>
          <a:xfrm>
            <a:off x="4681561" y="1466970"/>
            <a:ext cx="429060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auto">
              <a:spcBef>
                <a:spcPts val="0"/>
              </a:spcBef>
              <a:spcAft>
                <a:spcPts val="0"/>
              </a:spcAft>
              <a:defRPr/>
            </a:pPr>
            <a:r>
              <a:rPr lang="en-GB" sz="800" b="1">
                <a:solidFill>
                  <a:schemeClr val="tx1"/>
                </a:solidFill>
              </a:rPr>
              <a:t>XRN5556E – CMS Rebuild Version 1.4 - ADD/UNC Contacts</a:t>
            </a:r>
            <a:endParaRPr lang="en-GB" sz="800" b="1" i="0" u="none" strike="noStrike" kern="1200" cap="none" spc="0" normalizeH="0" baseline="0" noProof="0">
              <a:ln>
                <a:noFill/>
              </a:ln>
              <a:solidFill>
                <a:schemeClr val="tx1"/>
              </a:solidFill>
              <a:effectLst/>
              <a:uLnTx/>
              <a:uFillTx/>
              <a:cs typeface="Arial"/>
            </a:endParaRPr>
          </a:p>
        </p:txBody>
      </p:sp>
      <p:sp>
        <p:nvSpPr>
          <p:cNvPr id="14" name="Rectangle 13">
            <a:extLst>
              <a:ext uri="{FF2B5EF4-FFF2-40B4-BE49-F238E27FC236}">
                <a16:creationId xmlns:a16="http://schemas.microsoft.com/office/drawing/2014/main" id="{1C034446-8385-E548-7C88-D604ABEF531B}"/>
              </a:ext>
            </a:extLst>
          </p:cNvPr>
          <p:cNvSpPr/>
          <p:nvPr/>
        </p:nvSpPr>
        <p:spPr>
          <a:xfrm>
            <a:off x="4681560" y="1842956"/>
            <a:ext cx="429060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auto">
              <a:spcBef>
                <a:spcPts val="0"/>
              </a:spcBef>
              <a:spcAft>
                <a:spcPts val="0"/>
              </a:spcAft>
              <a:defRPr/>
            </a:pPr>
            <a:r>
              <a:rPr lang="en-GB" sz="800" b="1">
                <a:solidFill>
                  <a:schemeClr val="tx1"/>
                </a:solidFill>
              </a:rPr>
              <a:t>XRN5556F – CMS Rebuild Version 1.5 - RFA/CDQ Contacts</a:t>
            </a:r>
            <a:endParaRPr lang="en-GB" sz="800" b="1" i="0" u="none" strike="noStrike" kern="1200" cap="none" spc="0" normalizeH="0" baseline="0" noProof="0">
              <a:ln>
                <a:noFill/>
              </a:ln>
              <a:solidFill>
                <a:schemeClr val="tx1"/>
              </a:solidFill>
              <a:effectLst/>
              <a:uLnTx/>
              <a:uFillTx/>
              <a:cs typeface="Arial"/>
            </a:endParaRPr>
          </a:p>
        </p:txBody>
      </p:sp>
    </p:spTree>
    <p:extLst>
      <p:ext uri="{BB962C8B-B14F-4D97-AF65-F5344CB8AC3E}">
        <p14:creationId xmlns:p14="http://schemas.microsoft.com/office/powerpoint/2010/main" val="404145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latin typeface="Arial"/>
                <a:cs typeface="Arial"/>
              </a:rPr>
              <a:t>REC Change</a:t>
            </a:r>
            <a:endParaRPr lang="en-GB"/>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12</a:t>
            </a:r>
            <a:r>
              <a:rPr lang="en-GB" baseline="30000">
                <a:latin typeface="Arial"/>
                <a:cs typeface="Arial"/>
              </a:rPr>
              <a:t>th</a:t>
            </a:r>
            <a:r>
              <a:rPr lang="en-GB">
                <a:latin typeface="Arial"/>
                <a:cs typeface="Arial"/>
              </a:rPr>
              <a:t> April 2023</a:t>
            </a:r>
            <a:endParaRPr lang="en-GB"/>
          </a:p>
        </p:txBody>
      </p:sp>
    </p:spTree>
    <p:extLst>
      <p:ext uri="{BB962C8B-B14F-4D97-AF65-F5344CB8AC3E}">
        <p14:creationId xmlns:p14="http://schemas.microsoft.com/office/powerpoint/2010/main" val="239831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a:bodyPr>
          <a:lstStyle/>
          <a:p>
            <a:pPr marL="0" indent="0">
              <a:buNone/>
            </a:pPr>
            <a:r>
              <a:rPr lang="en-GB" sz="1600" b="1"/>
              <a:t>The following 8 slides have been included in this months </a:t>
            </a:r>
            <a:r>
              <a:rPr lang="en-GB" sz="1600" b="1" err="1"/>
              <a:t>ChMC</a:t>
            </a:r>
            <a:r>
              <a:rPr lang="en-GB" sz="1600" b="1"/>
              <a:t> pack to give you an overview of the ongoing REC Changes, we have broken these down into the following sections:</a:t>
            </a:r>
          </a:p>
          <a:p>
            <a:pPr marL="0" indent="0">
              <a:buNone/>
            </a:pPr>
            <a:endParaRPr lang="en-GB" sz="1600" b="1"/>
          </a:p>
          <a:p>
            <a:r>
              <a:rPr lang="en-GB" sz="1600"/>
              <a:t>In progress – we are currently progressing through the Change journey</a:t>
            </a:r>
          </a:p>
          <a:p>
            <a:r>
              <a:rPr lang="en-GB" sz="1600"/>
              <a:t>Under Prioritisation Review by REC Code Managers – due to CM workload/prioritisation</a:t>
            </a:r>
          </a:p>
          <a:p>
            <a:r>
              <a:rPr lang="en-GB" sz="1600"/>
              <a:t>Expected incoming Impact Assessments</a:t>
            </a:r>
          </a:p>
          <a:p>
            <a:pPr marL="0" indent="0">
              <a:buNone/>
            </a:pPr>
            <a:endParaRPr lang="en-GB" sz="1600"/>
          </a:p>
          <a:p>
            <a:pPr marL="0" indent="0">
              <a:buNone/>
            </a:pPr>
            <a:r>
              <a:rPr lang="en-GB" sz="1600" b="1"/>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a:p>
          <a:p>
            <a:pPr marL="0" indent="0">
              <a:buNone/>
            </a:pPr>
            <a:r>
              <a:rPr lang="en-GB" sz="1600"/>
              <a:t>Further information on the Changes can be found on the </a:t>
            </a:r>
            <a:r>
              <a:rPr lang="en-GB" sz="1600">
                <a:hlinkClick r:id="rId3"/>
              </a:rPr>
              <a:t>REC Portal</a:t>
            </a:r>
            <a:endParaRPr lang="en-GB" sz="1600"/>
          </a:p>
        </p:txBody>
      </p:sp>
    </p:spTree>
    <p:extLst>
      <p:ext uri="{BB962C8B-B14F-4D97-AF65-F5344CB8AC3E}">
        <p14:creationId xmlns:p14="http://schemas.microsoft.com/office/powerpoint/2010/main" val="29316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a:xfrm>
            <a:off x="457200" y="109249"/>
            <a:ext cx="8229600" cy="637580"/>
          </a:xfrm>
        </p:spPr>
        <p:txBody>
          <a:bodyPr>
            <a:normAutofit/>
          </a:bodyPr>
          <a:lstStyle/>
          <a:p>
            <a:r>
              <a:rPr lang="en-GB" sz="240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3403600" y="982530"/>
          <a:ext cx="5613653" cy="390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E992CA-2BDE-4DFD-82D1-5771A0E55B44}"/>
              </a:ext>
            </a:extLst>
          </p:cNvPr>
          <p:cNvGraphicFramePr/>
          <p:nvPr/>
        </p:nvGraphicFramePr>
        <p:xfrm>
          <a:off x="-641983" y="980273"/>
          <a:ext cx="4664150" cy="35555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EE43A57-D497-41DF-A109-AA9F5AF0CB81}"/>
              </a:ext>
            </a:extLst>
          </p:cNvPr>
          <p:cNvSpPr txBox="1"/>
          <p:nvPr/>
        </p:nvSpPr>
        <p:spPr>
          <a:xfrm>
            <a:off x="5431572" y="1092972"/>
            <a:ext cx="2354075" cy="369332"/>
          </a:xfrm>
          <a:prstGeom prst="rect">
            <a:avLst/>
          </a:prstGeom>
          <a:noFill/>
        </p:spPr>
        <p:txBody>
          <a:bodyPr wrap="square" rtlCol="0">
            <a:spAutoFit/>
          </a:bodyPr>
          <a:lstStyle/>
          <a:p>
            <a:r>
              <a:rPr lang="en-GB" b="1">
                <a:solidFill>
                  <a:srgbClr val="024C90"/>
                </a:solidFill>
              </a:rPr>
              <a:t>In Progress Change</a:t>
            </a:r>
          </a:p>
        </p:txBody>
      </p:sp>
      <p:cxnSp>
        <p:nvCxnSpPr>
          <p:cNvPr id="8" name="Straight Connector 7">
            <a:extLst>
              <a:ext uri="{FF2B5EF4-FFF2-40B4-BE49-F238E27FC236}">
                <a16:creationId xmlns:a16="http://schemas.microsoft.com/office/drawing/2014/main" id="{4DF62E1B-9D74-4B9C-867A-41E8F3BDFBB7}"/>
              </a:ext>
            </a:extLst>
          </p:cNvPr>
          <p:cNvCxnSpPr>
            <a:cxnSpLocks/>
          </p:cNvCxnSpPr>
          <p:nvPr/>
        </p:nvCxnSpPr>
        <p:spPr>
          <a:xfrm>
            <a:off x="3314700" y="718961"/>
            <a:ext cx="0" cy="41705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57DBA9-C98A-4828-94F6-575F345223E1}"/>
              </a:ext>
            </a:extLst>
          </p:cNvPr>
          <p:cNvSpPr txBox="1"/>
          <p:nvPr/>
        </p:nvSpPr>
        <p:spPr>
          <a:xfrm>
            <a:off x="1244599" y="2310140"/>
            <a:ext cx="254000" cy="261610"/>
          </a:xfrm>
          <a:prstGeom prst="rect">
            <a:avLst/>
          </a:prstGeom>
          <a:noFill/>
        </p:spPr>
        <p:txBody>
          <a:bodyPr wrap="square" rtlCol="0">
            <a:spAutoFit/>
          </a:bodyPr>
          <a:lstStyle/>
          <a:p>
            <a:r>
              <a:rPr lang="en-GB" sz="1100"/>
              <a:t>5</a:t>
            </a:r>
          </a:p>
        </p:txBody>
      </p:sp>
    </p:spTree>
    <p:extLst>
      <p:ext uri="{BB962C8B-B14F-4D97-AF65-F5344CB8AC3E}">
        <p14:creationId xmlns:p14="http://schemas.microsoft.com/office/powerpoint/2010/main" val="26972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548640"/>
          <a:ext cx="8921160" cy="3903328"/>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33646">
                  <a:extLst>
                    <a:ext uri="{9D8B030D-6E8A-4147-A177-3AD203B41FA5}">
                      <a16:colId xmlns:a16="http://schemas.microsoft.com/office/drawing/2014/main" val="2574131077"/>
                    </a:ext>
                  </a:extLst>
                </a:gridCol>
                <a:gridCol w="680484">
                  <a:extLst>
                    <a:ext uri="{9D8B030D-6E8A-4147-A177-3AD203B41FA5}">
                      <a16:colId xmlns:a16="http://schemas.microsoft.com/office/drawing/2014/main" val="1331661363"/>
                    </a:ext>
                  </a:extLst>
                </a:gridCol>
                <a:gridCol w="1020726">
                  <a:extLst>
                    <a:ext uri="{9D8B030D-6E8A-4147-A177-3AD203B41FA5}">
                      <a16:colId xmlns:a16="http://schemas.microsoft.com/office/drawing/2014/main" val="3255583653"/>
                    </a:ext>
                  </a:extLst>
                </a:gridCol>
                <a:gridCol w="1446027">
                  <a:extLst>
                    <a:ext uri="{9D8B030D-6E8A-4147-A177-3AD203B41FA5}">
                      <a16:colId xmlns:a16="http://schemas.microsoft.com/office/drawing/2014/main" val="1493277682"/>
                    </a:ext>
                  </a:extLst>
                </a:gridCol>
                <a:gridCol w="808075">
                  <a:extLst>
                    <a:ext uri="{9D8B030D-6E8A-4147-A177-3AD203B41FA5}">
                      <a16:colId xmlns:a16="http://schemas.microsoft.com/office/drawing/2014/main" val="2058559583"/>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31406">
                <a:tc>
                  <a:txBody>
                    <a:bodyPr/>
                    <a:lstStyle/>
                    <a:p>
                      <a:pPr algn="ctr"/>
                      <a:r>
                        <a:rPr lang="en-GB" sz="920">
                          <a:latin typeface="+mn-lt"/>
                        </a:rPr>
                        <a:t>Title </a:t>
                      </a:r>
                    </a:p>
                  </a:txBody>
                  <a:tcPr/>
                </a:tc>
                <a:tc>
                  <a:txBody>
                    <a:bodyPr/>
                    <a:lstStyle/>
                    <a:p>
                      <a:pPr algn="ctr"/>
                      <a:r>
                        <a:rPr lang="en-GB" sz="920">
                          <a:latin typeface="+mn-lt"/>
                        </a:rPr>
                        <a:t>Description</a:t>
                      </a:r>
                    </a:p>
                  </a:txBody>
                  <a:tcPr/>
                </a:tc>
                <a:tc>
                  <a:txBody>
                    <a:bodyPr/>
                    <a:lstStyle/>
                    <a:p>
                      <a:pPr algn="ctr"/>
                      <a:r>
                        <a:rPr lang="en-GB" sz="920">
                          <a:latin typeface="+mn-lt"/>
                        </a:rPr>
                        <a:t>XRN / </a:t>
                      </a:r>
                      <a:r>
                        <a:rPr lang="en-GB" sz="920">
                          <a:solidFill>
                            <a:schemeClr val="bg1"/>
                          </a:solidFill>
                          <a:latin typeface="+mn-lt"/>
                        </a:rPr>
                        <a:t>UNC Mod</a:t>
                      </a:r>
                    </a:p>
                  </a:txBody>
                  <a:tcPr/>
                </a:tc>
                <a:tc>
                  <a:txBody>
                    <a:bodyPr/>
                    <a:lstStyle/>
                    <a:p>
                      <a:pPr algn="ctr"/>
                      <a:r>
                        <a:rPr lang="en-GB" sz="920">
                          <a:latin typeface="+mn-lt"/>
                        </a:rPr>
                        <a:t>Proposer</a:t>
                      </a:r>
                    </a:p>
                  </a:txBody>
                  <a:tcPr/>
                </a:tc>
                <a:tc>
                  <a:txBody>
                    <a:bodyPr/>
                    <a:lstStyle/>
                    <a:p>
                      <a:pPr algn="ctr"/>
                      <a:r>
                        <a:rPr lang="en-GB" sz="920">
                          <a:latin typeface="+mn-lt"/>
                        </a:rPr>
                        <a:t>Impact/</a:t>
                      </a:r>
                    </a:p>
                    <a:p>
                      <a:pPr algn="ctr"/>
                      <a:r>
                        <a:rPr lang="en-GB" sz="920">
                          <a:latin typeface="+mn-lt"/>
                        </a:rPr>
                        <a:t>Funding</a:t>
                      </a:r>
                    </a:p>
                  </a:txBody>
                  <a:tcPr/>
                </a:tc>
                <a:tc>
                  <a:txBody>
                    <a:bodyPr/>
                    <a:lstStyle/>
                    <a:p>
                      <a:pPr algn="ctr"/>
                      <a:r>
                        <a:rPr lang="en-GB" sz="920">
                          <a:latin typeface="+mn-lt"/>
                        </a:rPr>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682499">
                <a:tc>
                  <a:txBody>
                    <a:bodyPr/>
                    <a:lstStyle/>
                    <a:p>
                      <a:r>
                        <a:rPr lang="en-GB" sz="920" kern="1200">
                          <a:solidFill>
                            <a:schemeClr val="dk1"/>
                          </a:solidFill>
                          <a:latin typeface="+mn-lt"/>
                          <a:ea typeface="+mn-ea"/>
                          <a:cs typeface="+mn-cs"/>
                          <a:hlinkClick r:id="rId4"/>
                        </a:rPr>
                        <a:t>R0025</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Service Provider Performance Charges (DCC)</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Deloitte (RPA)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Standalone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168937970"/>
                  </a:ext>
                </a:extLst>
              </a:tr>
              <a:tr h="441061">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introduce Service Provider Performance Charges linked to performance against service levels defined in the REC. We are monitoring this change as it references future performance charges on other service providers – including the GRDS.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680277289"/>
                  </a:ext>
                </a:extLst>
              </a:tr>
              <a:tr h="706096">
                <a:tc>
                  <a:txBody>
                    <a:bodyPr/>
                    <a:lstStyle/>
                    <a:p>
                      <a:r>
                        <a:rPr lang="en-GB" sz="920" kern="1200">
                          <a:solidFill>
                            <a:schemeClr val="dk1"/>
                          </a:solidFill>
                          <a:latin typeface="+mn-lt"/>
                          <a:ea typeface="+mn-ea"/>
                          <a:cs typeface="+mn-cs"/>
                          <a:hlinkClick r:id="rId5"/>
                        </a:rPr>
                        <a:t>R0047</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Metering Code of Practice Consolidation Review</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RECCo</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1038711857"/>
                  </a:ext>
                </a:extLst>
              </a:tr>
              <a:tr h="424893">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to consolidate the current Metering Codes of Practice into a single set of arrangements. Although we are not a directly impacted party, if and when this takes place, we may need to adapt our interactions with MEMs, DNOs and Suppliers.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4212793835"/>
                  </a:ext>
                </a:extLst>
              </a:tr>
              <a:tr h="424893">
                <a:tc>
                  <a:txBody>
                    <a:bodyPr/>
                    <a:lstStyle/>
                    <a:p>
                      <a:r>
                        <a:rPr lang="en-GB" sz="920" kern="1200">
                          <a:solidFill>
                            <a:schemeClr val="dk1"/>
                          </a:solidFill>
                          <a:latin typeface="+mn-lt"/>
                          <a:ea typeface="+mn-ea"/>
                          <a:cs typeface="+mn-cs"/>
                          <a:hlinkClick r:id="rId6"/>
                        </a:rPr>
                        <a:t>R0063</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n-US" sz="920" kern="1200">
                          <a:solidFill>
                            <a:schemeClr val="dk1"/>
                          </a:solidFill>
                          <a:latin typeface="+mn-lt"/>
                          <a:ea typeface="+mn-ea"/>
                          <a:cs typeface="+mn-cs"/>
                        </a:rPr>
                        <a:t>Addition of key information to all Service Now tickets</a:t>
                      </a:r>
                      <a:endParaRPr lang="en-GB" sz="92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US" sz="920" b="0" i="0" kern="1200">
                          <a:solidFill>
                            <a:srgbClr val="272833"/>
                          </a:solidFill>
                          <a:effectLst/>
                          <a:latin typeface="+mn-lt"/>
                          <a:ea typeface="+mn-ea"/>
                          <a:cs typeface="+mn-cs"/>
                        </a:rPr>
                        <a:t>St Clements Ltd (on behalf of DNOs)</a:t>
                      </a:r>
                      <a:endParaRPr lang="en-GB" sz="920" b="0" i="0" kern="1200">
                        <a:solidFill>
                          <a:srgbClr val="272833"/>
                        </a:solidFill>
                        <a:effectLst/>
                        <a:latin typeface="+mn-lt"/>
                        <a:ea typeface="+mn-ea"/>
                        <a:cs typeface="+mn-cs"/>
                      </a:endParaRPr>
                    </a:p>
                  </a:txBody>
                  <a:tcPr/>
                </a:tc>
                <a:tc>
                  <a:txBody>
                    <a:bodyPr/>
                    <a:lstStyle/>
                    <a:p>
                      <a:r>
                        <a:rPr lang="en-GB" sz="920" b="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Party Impact assessment </a:t>
                      </a:r>
                    </a:p>
                  </a:txBody>
                  <a:tcPr/>
                </a:tc>
                <a:tc>
                  <a:txBody>
                    <a:bodyPr/>
                    <a:lstStyle/>
                    <a:p>
                      <a:r>
                        <a:rPr lang="en-GB" sz="920" kern="1200">
                          <a:solidFill>
                            <a:schemeClr val="dk1"/>
                          </a:solidFill>
                          <a:latin typeface="+mn-lt"/>
                          <a:ea typeface="+mn-ea"/>
                          <a:cs typeface="+mn-cs"/>
                        </a:rPr>
                        <a:t>04/04/2023 – Extended plan presented to Change panel</a:t>
                      </a:r>
                    </a:p>
                  </a:txBody>
                  <a:tcPr/>
                </a:tc>
                <a:tc>
                  <a:txBody>
                    <a:bodyPr/>
                    <a:lstStyle/>
                    <a:p>
                      <a:r>
                        <a:rPr lang="en-GB" sz="920" kern="1200">
                          <a:solidFill>
                            <a:schemeClr val="dk1"/>
                          </a:solidFill>
                          <a:latin typeface="+mn-lt"/>
                          <a:ea typeface="+mn-ea"/>
                          <a:cs typeface="+mn-cs"/>
                        </a:rPr>
                        <a:t>TBC</a:t>
                      </a:r>
                    </a:p>
                  </a:txBody>
                  <a:tcPr/>
                </a:tc>
                <a:tc>
                  <a:txBody>
                    <a:bodyPr/>
                    <a:lstStyle/>
                    <a:p>
                      <a:r>
                        <a:rPr lang="en-GB" sz="920" kern="1200">
                          <a:solidFill>
                            <a:schemeClr val="dk1"/>
                          </a:solidFill>
                          <a:latin typeface="+mn-lt"/>
                          <a:ea typeface="+mn-ea"/>
                          <a:cs typeface="+mn-cs"/>
                        </a:rPr>
                        <a:t>Medium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tc>
                <a:extLst>
                  <a:ext uri="{0D108BD9-81ED-4DB2-BD59-A6C34878D82A}">
                    <a16:rowId xmlns:a16="http://schemas.microsoft.com/office/drawing/2014/main" val="3870375072"/>
                  </a:ext>
                </a:extLst>
              </a:tr>
              <a:tr h="424893">
                <a:tc gridSpan="10">
                  <a:txBody>
                    <a:bodyPr/>
                    <a:lstStyle/>
                    <a:p>
                      <a:r>
                        <a:rPr lang="en-GB" sz="920" kern="1200">
                          <a:solidFill>
                            <a:schemeClr val="tx1"/>
                          </a:solidFill>
                          <a:latin typeface="+mn-lt"/>
                          <a:ea typeface="+mn-ea"/>
                          <a:cs typeface="+mn-cs"/>
                        </a:rPr>
                        <a:t>This Change was raised to improve the information that’s included on DCC’s Service Now Tickets which have been asynchronously rejected. We interact with DCC via </a:t>
                      </a:r>
                      <a:r>
                        <a:rPr lang="en-GB" sz="920" kern="1200" err="1">
                          <a:solidFill>
                            <a:schemeClr val="tx1"/>
                          </a:solidFill>
                          <a:latin typeface="+mn-lt"/>
                          <a:ea typeface="+mn-ea"/>
                          <a:cs typeface="+mn-cs"/>
                        </a:rPr>
                        <a:t>SNow</a:t>
                      </a:r>
                      <a:r>
                        <a:rPr lang="en-GB" sz="920" kern="1200">
                          <a:solidFill>
                            <a:schemeClr val="tx1"/>
                          </a:solidFill>
                          <a:latin typeface="+mn-lt"/>
                          <a:ea typeface="+mn-ea"/>
                          <a:cs typeface="+mn-cs"/>
                        </a:rPr>
                        <a:t> so we need to monitor and input into development.</a:t>
                      </a:r>
                    </a:p>
                  </a:txBody>
                  <a:tcPr>
                    <a:solidFill>
                      <a:schemeClr val="accent1">
                        <a:lumMod val="20000"/>
                        <a:lumOff val="80000"/>
                      </a:schemeClr>
                    </a:solidFill>
                  </a:tcPr>
                </a:tc>
                <a:tc hMerge="1">
                  <a:txBody>
                    <a:bodyPr/>
                    <a:lstStyle/>
                    <a:p>
                      <a:pPr marL="0" algn="l" defTabSz="914400" rtl="0" eaLnBrk="1" latinLnBrk="0" hangingPunct="1"/>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bl>
          </a:graphicData>
        </a:graphic>
      </p:graphicFrame>
      <p:graphicFrame>
        <p:nvGraphicFramePr>
          <p:cNvPr id="22" name="Object 21">
            <a:extLst>
              <a:ext uri="{FF2B5EF4-FFF2-40B4-BE49-F238E27FC236}">
                <a16:creationId xmlns:a16="http://schemas.microsoft.com/office/drawing/2014/main" id="{0D95B650-9C77-4992-88A8-0166A20855CB}"/>
              </a:ext>
            </a:extLst>
          </p:cNvPr>
          <p:cNvGraphicFramePr>
            <a:graphicFrameLocks noChangeAspect="1"/>
          </p:cNvGraphicFramePr>
          <p:nvPr/>
        </p:nvGraphicFramePr>
        <p:xfrm>
          <a:off x="8094652" y="1005840"/>
          <a:ext cx="937927" cy="731520"/>
        </p:xfrm>
        <a:graphic>
          <a:graphicData uri="http://schemas.openxmlformats.org/presentationml/2006/ole">
            <mc:AlternateContent xmlns:mc="http://schemas.openxmlformats.org/markup-compatibility/2006">
              <mc:Choice xmlns:v="urn:schemas-microsoft-com:vml" Requires="v">
                <p:oleObj spid="_x0000_s33793" name="Document" showAsIcon="1" r:id="rId7" imgW="914400" imgH="806400" progId="Word.Document.12">
                  <p:embed/>
                </p:oleObj>
              </mc:Choice>
              <mc:Fallback>
                <p:oleObj name="Document" showAsIcon="1" r:id="rId7" imgW="914400" imgH="806400" progId="Word.Document.12">
                  <p:embed/>
                  <p:pic>
                    <p:nvPicPr>
                      <p:cNvPr id="22" name="Object 21">
                        <a:extLst>
                          <a:ext uri="{FF2B5EF4-FFF2-40B4-BE49-F238E27FC236}">
                            <a16:creationId xmlns:a16="http://schemas.microsoft.com/office/drawing/2014/main" id="{0D95B650-9C77-4992-88A8-0166A20855CB}"/>
                          </a:ext>
                        </a:extLst>
                      </p:cNvPr>
                      <p:cNvPicPr/>
                      <p:nvPr/>
                    </p:nvPicPr>
                    <p:blipFill>
                      <a:blip r:embed="rId8"/>
                      <a:stretch>
                        <a:fillRect/>
                      </a:stretch>
                    </p:blipFill>
                    <p:spPr>
                      <a:xfrm>
                        <a:off x="8094652" y="1005840"/>
                        <a:ext cx="937927" cy="73152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238624" y="4486792"/>
            <a:ext cx="4793955" cy="507831"/>
          </a:xfrm>
          <a:prstGeom prst="rect">
            <a:avLst/>
          </a:prstGeom>
          <a:noFill/>
        </p:spPr>
        <p:txBody>
          <a:bodyPr wrap="square" rtlCol="0">
            <a:spAutoFit/>
          </a:bodyPr>
          <a:lstStyle/>
          <a:p>
            <a:pPr algn="r"/>
            <a:r>
              <a:rPr lang="en-GB" sz="900"/>
              <a:t>Please note that we have provided our view of the Change summary and impacts however we recommend that </a:t>
            </a:r>
            <a:r>
              <a:rPr lang="en-US" sz="900"/>
              <a:t>DSC Customers monitor the REC Portal to form their own opinion regarding the impact to their organisation</a:t>
            </a:r>
            <a:endParaRPr lang="en-GB" sz="900"/>
          </a:p>
        </p:txBody>
      </p:sp>
      <p:grpSp>
        <p:nvGrpSpPr>
          <p:cNvPr id="23" name="Group 22">
            <a:extLst>
              <a:ext uri="{FF2B5EF4-FFF2-40B4-BE49-F238E27FC236}">
                <a16:creationId xmlns:a16="http://schemas.microsoft.com/office/drawing/2014/main" id="{2B65E98F-543F-45F7-A57F-D7D1B2EE63C9}"/>
              </a:ext>
            </a:extLst>
          </p:cNvPr>
          <p:cNvGrpSpPr/>
          <p:nvPr/>
        </p:nvGrpSpPr>
        <p:grpSpPr>
          <a:xfrm>
            <a:off x="111418" y="4486792"/>
            <a:ext cx="3401154" cy="475676"/>
            <a:chOff x="188250" y="4480964"/>
            <a:chExt cx="3401154" cy="475676"/>
          </a:xfrm>
        </p:grpSpPr>
        <p:grpSp>
          <p:nvGrpSpPr>
            <p:cNvPr id="24" name="Group 23">
              <a:extLst>
                <a:ext uri="{FF2B5EF4-FFF2-40B4-BE49-F238E27FC236}">
                  <a16:creationId xmlns:a16="http://schemas.microsoft.com/office/drawing/2014/main" id="{AABC3B2C-A51D-4875-A732-3293618C159F}"/>
                </a:ext>
              </a:extLst>
            </p:cNvPr>
            <p:cNvGrpSpPr/>
            <p:nvPr/>
          </p:nvGrpSpPr>
          <p:grpSpPr>
            <a:xfrm>
              <a:off x="188250" y="4480964"/>
              <a:ext cx="2347510" cy="475676"/>
              <a:chOff x="66502" y="4450261"/>
              <a:chExt cx="2347510" cy="475676"/>
            </a:xfrm>
          </p:grpSpPr>
          <p:grpSp>
            <p:nvGrpSpPr>
              <p:cNvPr id="27" name="Group 26">
                <a:extLst>
                  <a:ext uri="{FF2B5EF4-FFF2-40B4-BE49-F238E27FC236}">
                    <a16:creationId xmlns:a16="http://schemas.microsoft.com/office/drawing/2014/main" id="{BB917D70-5FC7-4BAF-88E9-E5EE963D6385}"/>
                  </a:ext>
                </a:extLst>
              </p:cNvPr>
              <p:cNvGrpSpPr/>
              <p:nvPr/>
            </p:nvGrpSpPr>
            <p:grpSpPr>
              <a:xfrm>
                <a:off x="66502" y="4450261"/>
                <a:ext cx="1577167" cy="475676"/>
                <a:chOff x="0" y="4426024"/>
                <a:chExt cx="1577167" cy="475676"/>
              </a:xfrm>
            </p:grpSpPr>
            <p:grpSp>
              <p:nvGrpSpPr>
                <p:cNvPr id="30" name="Group 29">
                  <a:extLst>
                    <a:ext uri="{FF2B5EF4-FFF2-40B4-BE49-F238E27FC236}">
                      <a16:creationId xmlns:a16="http://schemas.microsoft.com/office/drawing/2014/main" id="{CC23CA11-5622-48CA-B2C3-D13A09FDB743}"/>
                    </a:ext>
                  </a:extLst>
                </p:cNvPr>
                <p:cNvGrpSpPr/>
                <p:nvPr/>
              </p:nvGrpSpPr>
              <p:grpSpPr>
                <a:xfrm>
                  <a:off x="0" y="4650688"/>
                  <a:ext cx="1577167" cy="251012"/>
                  <a:chOff x="233082" y="4628585"/>
                  <a:chExt cx="1577167" cy="251012"/>
                </a:xfrm>
              </p:grpSpPr>
              <p:sp>
                <p:nvSpPr>
                  <p:cNvPr id="32" name="Rectangle 31">
                    <a:extLst>
                      <a:ext uri="{FF2B5EF4-FFF2-40B4-BE49-F238E27FC236}">
                        <a16:creationId xmlns:a16="http://schemas.microsoft.com/office/drawing/2014/main" id="{83B20F74-13E2-4AEA-9B3B-69552F5FDFE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DEF7165-E8FD-4FB8-80F3-C0FA6049B6CC}"/>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1" name="TextBox 30">
                  <a:extLst>
                    <a:ext uri="{FF2B5EF4-FFF2-40B4-BE49-F238E27FC236}">
                      <a16:creationId xmlns:a16="http://schemas.microsoft.com/office/drawing/2014/main" id="{017029E3-CCC0-4198-8DEB-5D69D333DCA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8" name="Rectangle 27">
                <a:extLst>
                  <a:ext uri="{FF2B5EF4-FFF2-40B4-BE49-F238E27FC236}">
                    <a16:creationId xmlns:a16="http://schemas.microsoft.com/office/drawing/2014/main" id="{E9C91F00-6F7C-4340-B398-C4AE12EA3407}"/>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13E1648-805E-4E70-9B8E-7D49DAC5E77E}"/>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5" name="Rectangle 24">
              <a:extLst>
                <a:ext uri="{FF2B5EF4-FFF2-40B4-BE49-F238E27FC236}">
                  <a16:creationId xmlns:a16="http://schemas.microsoft.com/office/drawing/2014/main" id="{A909EA35-5B65-4868-9515-65C702C4395D}"/>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8FC131E-2CC5-4F73-ACA6-50FC0989B2B8}"/>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1616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8" y="181032"/>
          <a:ext cx="8921160" cy="3303053"/>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57425">
                  <a:extLst>
                    <a:ext uri="{9D8B030D-6E8A-4147-A177-3AD203B41FA5}">
                      <a16:colId xmlns:a16="http://schemas.microsoft.com/office/drawing/2014/main" val="2574131077"/>
                    </a:ext>
                  </a:extLst>
                </a:gridCol>
                <a:gridCol w="656705">
                  <a:extLst>
                    <a:ext uri="{9D8B030D-6E8A-4147-A177-3AD203B41FA5}">
                      <a16:colId xmlns:a16="http://schemas.microsoft.com/office/drawing/2014/main" val="1331661363"/>
                    </a:ext>
                  </a:extLst>
                </a:gridCol>
                <a:gridCol w="1064030">
                  <a:extLst>
                    <a:ext uri="{9D8B030D-6E8A-4147-A177-3AD203B41FA5}">
                      <a16:colId xmlns:a16="http://schemas.microsoft.com/office/drawing/2014/main" val="3255583653"/>
                    </a:ext>
                  </a:extLst>
                </a:gridCol>
                <a:gridCol w="1221971">
                  <a:extLst>
                    <a:ext uri="{9D8B030D-6E8A-4147-A177-3AD203B41FA5}">
                      <a16:colId xmlns:a16="http://schemas.microsoft.com/office/drawing/2014/main" val="3736523627"/>
                    </a:ext>
                  </a:extLst>
                </a:gridCol>
                <a:gridCol w="988827">
                  <a:extLst>
                    <a:ext uri="{9D8B030D-6E8A-4147-A177-3AD203B41FA5}">
                      <a16:colId xmlns:a16="http://schemas.microsoft.com/office/drawing/2014/main" val="1779344861"/>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00859">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 / </a:t>
                      </a:r>
                      <a:r>
                        <a:rPr lang="en-GB" sz="900">
                          <a:solidFill>
                            <a:schemeClr val="bg1"/>
                          </a:solidFill>
                        </a:rPr>
                        <a:t>UNC Mod</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algn="ctr"/>
                      <a:r>
                        <a:rPr lang="en-GB" sz="900" b="1" kern="1200">
                          <a:solidFill>
                            <a:schemeClr val="lt1"/>
                          </a:solidFill>
                          <a:latin typeface="+mn-lt"/>
                          <a:ea typeface="+mn-ea"/>
                          <a:cs typeface="+mn-cs"/>
                        </a:rPr>
                        <a:t>Next Action date</a:t>
                      </a:r>
                      <a:endParaRPr lang="en-GB" sz="900"/>
                    </a:p>
                  </a:txBody>
                  <a:tcPr/>
                </a:tc>
                <a:tc>
                  <a:txBody>
                    <a:bodyPr/>
                    <a:lstStyle/>
                    <a:p>
                      <a:pPr algn="ctr"/>
                      <a:r>
                        <a:rPr lang="en-GB" sz="900" b="1" kern="1200">
                          <a:solidFill>
                            <a:schemeClr val="lt1"/>
                          </a:solidFill>
                          <a:latin typeface="+mn-lt"/>
                          <a:ea typeface="+mn-ea"/>
                          <a:cs typeface="+mn-cs"/>
                        </a:rPr>
                        <a:t>Release Type</a:t>
                      </a:r>
                      <a:endParaRPr lang="en-GB" sz="900"/>
                    </a:p>
                  </a:txBody>
                  <a:tcPr/>
                </a:tc>
                <a:tc>
                  <a:txBody>
                    <a:bodyPr/>
                    <a:lstStyle/>
                    <a:p>
                      <a:pPr marL="0" algn="ctr" defTabSz="914400" rtl="0" eaLnBrk="1" latinLnBrk="0" hangingPunct="1"/>
                      <a:r>
                        <a:rPr lang="en-GB" sz="90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626013">
                <a:tc>
                  <a:txBody>
                    <a:bodyPr/>
                    <a:lstStyle/>
                    <a:p>
                      <a:r>
                        <a:rPr lang="en-GB" sz="920" kern="1200">
                          <a:solidFill>
                            <a:schemeClr val="dk1"/>
                          </a:solidFill>
                          <a:latin typeface="+mn-lt"/>
                          <a:ea typeface="+mn-ea"/>
                          <a:cs typeface="+mn-cs"/>
                          <a:hlinkClick r:id="rId4"/>
                        </a:rPr>
                        <a:t>R0067</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5"/>
                        </a:rPr>
                        <a:t>XRN 5567</a:t>
                      </a:r>
                      <a:r>
                        <a:rPr lang="en-GB" sz="920" kern="1200">
                          <a:solidFill>
                            <a:schemeClr val="dk1"/>
                          </a:solidFill>
                          <a:latin typeface="+mn-lt"/>
                          <a:ea typeface="+mn-ea"/>
                          <a:cs typeface="+mn-cs"/>
                        </a:rPr>
                        <a:t> / </a:t>
                      </a:r>
                      <a:r>
                        <a:rPr lang="en-GB" sz="920" kern="1200">
                          <a:solidFill>
                            <a:schemeClr val="tx1"/>
                          </a:solidFill>
                          <a:latin typeface="+mn-lt"/>
                          <a:ea typeface="+mn-ea"/>
                          <a:cs typeface="+mn-cs"/>
                        </a:rPr>
                        <a:t>UNC Mod expected</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Scope agreed, Impact assessment response submitted</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Legal text – Major, June 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Technical Change - Standalone</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tc>
                  <a:txBody>
                    <a:bodyPr/>
                    <a:lstStyle/>
                    <a:p>
                      <a:endParaRPr lang="en-GB" sz="920">
                        <a:latin typeface="+mn-lt"/>
                      </a:endParaRPr>
                    </a:p>
                  </a:txBody>
                  <a:tcPr>
                    <a:solidFill>
                      <a:schemeClr val="accent3">
                        <a:lumMod val="20000"/>
                        <a:lumOff val="80000"/>
                      </a:schemeClr>
                    </a:solidFill>
                  </a:tcPr>
                </a:tc>
                <a:extLst>
                  <a:ext uri="{0D108BD9-81ED-4DB2-BD59-A6C34878D82A}">
                    <a16:rowId xmlns:a16="http://schemas.microsoft.com/office/drawing/2014/main" val="1734864584"/>
                  </a:ext>
                </a:extLst>
              </a:tr>
              <a:tr h="677154">
                <a:tc gridSpan="10">
                  <a:txBody>
                    <a:bodyPr/>
                    <a:lstStyle/>
                    <a:p>
                      <a:r>
                        <a:rPr lang="en-GB" sz="920" kern="1200">
                          <a:solidFill>
                            <a:schemeClr val="tx1"/>
                          </a:solidFill>
                          <a:latin typeface="+mn-lt"/>
                          <a:ea typeface="+mn-ea"/>
                          <a:cs typeface="+mn-cs"/>
                        </a:rPr>
                        <a:t>This Change will introduce a resend and refresh functionality to help with the message interactions between the CSS and Switching Data Service Providers. Currently, there are cases were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68464472"/>
                  </a:ext>
                </a:extLst>
              </a:tr>
              <a:tr h="509237">
                <a:tc>
                  <a:txBody>
                    <a:bodyPr/>
                    <a:lstStyle/>
                    <a:p>
                      <a:r>
                        <a:rPr lang="en-GB" sz="900" kern="1200">
                          <a:solidFill>
                            <a:schemeClr val="dk1"/>
                          </a:solidFill>
                          <a:latin typeface="+mn-lt"/>
                          <a:ea typeface="+mn-ea"/>
                          <a:cs typeface="+mn-cs"/>
                          <a:hlinkClick r:id="rId6"/>
                        </a:rPr>
                        <a:t>R0073</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900" kern="1200">
                          <a:solidFill>
                            <a:schemeClr val="dk1"/>
                          </a:solidFill>
                          <a:latin typeface="+mn-lt"/>
                          <a:ea typeface="+mn-ea"/>
                          <a:cs typeface="+mn-cs"/>
                        </a:rPr>
                        <a:t>Introduction of a Housekeeping Change Proposal Process</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tc>
                  <a:txBody>
                    <a:bodyPr/>
                    <a:lstStyle/>
                    <a:p>
                      <a:r>
                        <a:rPr lang="en-US" sz="900" b="0" kern="1200" err="1">
                          <a:solidFill>
                            <a:schemeClr val="dk1"/>
                          </a:solidFill>
                          <a:latin typeface="+mn-lt"/>
                          <a:ea typeface="+mn-ea"/>
                          <a:cs typeface="+mn-cs"/>
                        </a:rPr>
                        <a:t>Gemserv</a:t>
                      </a:r>
                      <a:endParaRPr lang="en-US" sz="900" b="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01/04/2023 – Proposed implementation date </a:t>
                      </a:r>
                    </a:p>
                  </a:txBody>
                  <a:tcPr>
                    <a:solidFill>
                      <a:schemeClr val="accent3">
                        <a:lumMod val="20000"/>
                        <a:lumOff val="80000"/>
                      </a:schemeClr>
                    </a:solidFill>
                  </a:tcPr>
                </a:tc>
                <a:tc>
                  <a:txBody>
                    <a:bodyPr/>
                    <a:lstStyle/>
                    <a:p>
                      <a:r>
                        <a:rPr kumimoji="0" lang="en-GB" sz="900" b="0" i="0" u="none" strike="noStrike" kern="1200" cap="none" spc="0" normalizeH="0" baseline="0">
                          <a:ln>
                            <a:noFill/>
                          </a:ln>
                          <a:solidFill>
                            <a:prstClr val="black"/>
                          </a:solidFill>
                          <a:effectLst/>
                          <a:uLnTx/>
                          <a:uFillTx/>
                          <a:latin typeface="+mn-lt"/>
                          <a:ea typeface="+mn-ea"/>
                          <a:cs typeface="+mn-cs"/>
                        </a:rPr>
                        <a:t>Standalone</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622967237"/>
                  </a:ext>
                </a:extLst>
              </a:tr>
              <a:tr h="509237">
                <a:tc gridSpan="10">
                  <a:txBody>
                    <a:bodyPr/>
                    <a:lstStyle/>
                    <a:p>
                      <a:r>
                        <a:rPr lang="en-GB" sz="900" kern="1200">
                          <a:solidFill>
                            <a:schemeClr val="dk1"/>
                          </a:solidFill>
                          <a:latin typeface="+mn-lt"/>
                          <a:ea typeface="+mn-ea"/>
                          <a:cs typeface="+mn-cs"/>
                        </a:rPr>
                        <a:t>This Change was introduced to create a process which allows parties to amend </a:t>
                      </a:r>
                      <a:r>
                        <a:rPr lang="en-US" sz="900" kern="1200">
                          <a:solidFill>
                            <a:schemeClr val="dk1"/>
                          </a:solidFill>
                          <a:latin typeface="+mn-lt"/>
                          <a:ea typeface="+mn-ea"/>
                          <a:cs typeface="+mn-cs"/>
                        </a:rPr>
                        <a:t>typographical errors, formatting, and consistency errors (such as Paragraph numbering), out-of-date references to documents and </a:t>
                      </a:r>
                      <a:r>
                        <a:rPr lang="en-US" sz="900" kern="1200">
                          <a:solidFill>
                            <a:schemeClr val="tx1"/>
                          </a:solidFill>
                          <a:latin typeface="+mn-lt"/>
                          <a:ea typeface="+mn-ea"/>
                          <a:cs typeface="+mn-cs"/>
                        </a:rPr>
                        <a:t>updating addresses (including email) in the Retail Energy Code. Although it is a housekeeping Change, there are also amendments to legal text that we need to be involved in. Its important we monitor the outputs of this Change to capture any amendments that might be needed to our internal documents as a result, or if it creates inadvertent Change.</a:t>
                      </a:r>
                      <a:endParaRPr lang="en-GB" sz="900" kern="1200">
                        <a:solidFill>
                          <a:schemeClr val="tx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US"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101832875"/>
                  </a:ext>
                </a:extLst>
              </a:tr>
            </a:tbl>
          </a:graphicData>
        </a:graphic>
      </p:graphicFrame>
      <p:grpSp>
        <p:nvGrpSpPr>
          <p:cNvPr id="10" name="Group 9">
            <a:extLst>
              <a:ext uri="{FF2B5EF4-FFF2-40B4-BE49-F238E27FC236}">
                <a16:creationId xmlns:a16="http://schemas.microsoft.com/office/drawing/2014/main" id="{CEADE08A-24CD-4784-873B-7EA4EEE7FF12}"/>
              </a:ext>
            </a:extLst>
          </p:cNvPr>
          <p:cNvGrpSpPr/>
          <p:nvPr/>
        </p:nvGrpSpPr>
        <p:grpSpPr>
          <a:xfrm>
            <a:off x="111418" y="4486792"/>
            <a:ext cx="3401154" cy="475676"/>
            <a:chOff x="188250" y="4480964"/>
            <a:chExt cx="3401154" cy="475676"/>
          </a:xfrm>
        </p:grpSpPr>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2347510" cy="475676"/>
              <a:chOff x="66502" y="4450261"/>
              <a:chExt cx="2347510"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0" name="Rectangle 19">
              <a:extLst>
                <a:ext uri="{FF2B5EF4-FFF2-40B4-BE49-F238E27FC236}">
                  <a16:creationId xmlns:a16="http://schemas.microsoft.com/office/drawing/2014/main" id="{AD089015-CB43-4D70-96D1-C55C1000E8A8}"/>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402550D-C7D4-4FAB-8264-5AB9E3327230}"/>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2" name="Object 1">
            <a:extLst>
              <a:ext uri="{FF2B5EF4-FFF2-40B4-BE49-F238E27FC236}">
                <a16:creationId xmlns:a16="http://schemas.microsoft.com/office/drawing/2014/main" id="{2F41B2A4-BCDE-4C1A-A8A5-4AE093136BB5}"/>
              </a:ext>
            </a:extLst>
          </p:cNvPr>
          <p:cNvGraphicFramePr>
            <a:graphicFrameLocks noChangeAspect="1"/>
          </p:cNvGraphicFramePr>
          <p:nvPr/>
        </p:nvGraphicFramePr>
        <p:xfrm>
          <a:off x="8118178" y="722111"/>
          <a:ext cx="914400" cy="806450"/>
        </p:xfrm>
        <a:graphic>
          <a:graphicData uri="http://schemas.openxmlformats.org/presentationml/2006/ole">
            <mc:AlternateContent xmlns:mc="http://schemas.openxmlformats.org/markup-compatibility/2006">
              <mc:Choice xmlns:v="urn:schemas-microsoft-com:vml" Requires="v">
                <p:oleObj spid="_x0000_s35841" name="Document" showAsIcon="1" r:id="rId7" imgW="914400" imgH="806400" progId="Word.Document.12">
                  <p:embed/>
                </p:oleObj>
              </mc:Choice>
              <mc:Fallback>
                <p:oleObj name="Document" showAsIcon="1" r:id="rId7" imgW="914400" imgH="806400" progId="Word.Document.12">
                  <p:embed/>
                  <p:pic>
                    <p:nvPicPr>
                      <p:cNvPr id="2" name="Object 1">
                        <a:extLst>
                          <a:ext uri="{FF2B5EF4-FFF2-40B4-BE49-F238E27FC236}">
                            <a16:creationId xmlns:a16="http://schemas.microsoft.com/office/drawing/2014/main" id="{2F41B2A4-BCDE-4C1A-A8A5-4AE093136BB5}"/>
                          </a:ext>
                        </a:extLst>
                      </p:cNvPr>
                      <p:cNvPicPr/>
                      <p:nvPr/>
                    </p:nvPicPr>
                    <p:blipFill>
                      <a:blip r:embed="rId8"/>
                      <a:stretch>
                        <a:fillRect/>
                      </a:stretch>
                    </p:blipFill>
                    <p:spPr>
                      <a:xfrm>
                        <a:off x="8118178" y="72211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4232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9DB1F2-B906-40E7-9539-649BD69F6A78}"/>
              </a:ext>
            </a:extLst>
          </p:cNvPr>
          <p:cNvGrpSpPr/>
          <p:nvPr/>
        </p:nvGrpSpPr>
        <p:grpSpPr>
          <a:xfrm>
            <a:off x="111419" y="4385032"/>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19" name="Table 4">
            <a:extLst>
              <a:ext uri="{FF2B5EF4-FFF2-40B4-BE49-F238E27FC236}">
                <a16:creationId xmlns:a16="http://schemas.microsoft.com/office/drawing/2014/main" id="{71AA9CD6-E631-4BB5-B34F-5CF096B511E5}"/>
              </a:ext>
            </a:extLst>
          </p:cNvPr>
          <p:cNvGraphicFramePr>
            <a:graphicFrameLocks noGrp="1"/>
          </p:cNvGraphicFramePr>
          <p:nvPr/>
        </p:nvGraphicFramePr>
        <p:xfrm>
          <a:off x="113582" y="300576"/>
          <a:ext cx="8916835" cy="3810794"/>
        </p:xfrm>
        <a:graphic>
          <a:graphicData uri="http://schemas.openxmlformats.org/drawingml/2006/table">
            <a:tbl>
              <a:tblPr firstRow="1" bandRow="1">
                <a:tableStyleId>{5C22544A-7EE6-4342-B048-85BDC9FD1C3A}</a:tableStyleId>
              </a:tblPr>
              <a:tblGrid>
                <a:gridCol w="556462">
                  <a:extLst>
                    <a:ext uri="{9D8B030D-6E8A-4147-A177-3AD203B41FA5}">
                      <a16:colId xmlns:a16="http://schemas.microsoft.com/office/drawing/2014/main" val="2783340181"/>
                    </a:ext>
                  </a:extLst>
                </a:gridCol>
                <a:gridCol w="1123077">
                  <a:extLst>
                    <a:ext uri="{9D8B030D-6E8A-4147-A177-3AD203B41FA5}">
                      <a16:colId xmlns:a16="http://schemas.microsoft.com/office/drawing/2014/main" val="1650494708"/>
                    </a:ext>
                  </a:extLst>
                </a:gridCol>
                <a:gridCol w="847606">
                  <a:extLst>
                    <a:ext uri="{9D8B030D-6E8A-4147-A177-3AD203B41FA5}">
                      <a16:colId xmlns:a16="http://schemas.microsoft.com/office/drawing/2014/main" val="1181846"/>
                    </a:ext>
                  </a:extLst>
                </a:gridCol>
                <a:gridCol w="784035">
                  <a:extLst>
                    <a:ext uri="{9D8B030D-6E8A-4147-A177-3AD203B41FA5}">
                      <a16:colId xmlns:a16="http://schemas.microsoft.com/office/drawing/2014/main" val="3038975976"/>
                    </a:ext>
                  </a:extLst>
                </a:gridCol>
                <a:gridCol w="667489">
                  <a:extLst>
                    <a:ext uri="{9D8B030D-6E8A-4147-A177-3AD203B41FA5}">
                      <a16:colId xmlns:a16="http://schemas.microsoft.com/office/drawing/2014/main" val="635768676"/>
                    </a:ext>
                  </a:extLst>
                </a:gridCol>
                <a:gridCol w="1045014">
                  <a:extLst>
                    <a:ext uri="{9D8B030D-6E8A-4147-A177-3AD203B41FA5}">
                      <a16:colId xmlns:a16="http://schemas.microsoft.com/office/drawing/2014/main" val="3610219536"/>
                    </a:ext>
                  </a:extLst>
                </a:gridCol>
                <a:gridCol w="1172095">
                  <a:extLst>
                    <a:ext uri="{9D8B030D-6E8A-4147-A177-3AD203B41FA5}">
                      <a16:colId xmlns:a16="http://schemas.microsoft.com/office/drawing/2014/main" val="597344181"/>
                    </a:ext>
                  </a:extLst>
                </a:gridCol>
                <a:gridCol w="1147156">
                  <a:extLst>
                    <a:ext uri="{9D8B030D-6E8A-4147-A177-3AD203B41FA5}">
                      <a16:colId xmlns:a16="http://schemas.microsoft.com/office/drawing/2014/main" val="4053181986"/>
                    </a:ext>
                  </a:extLst>
                </a:gridCol>
                <a:gridCol w="625421">
                  <a:extLst>
                    <a:ext uri="{9D8B030D-6E8A-4147-A177-3AD203B41FA5}">
                      <a16:colId xmlns:a16="http://schemas.microsoft.com/office/drawing/2014/main" val="4001862723"/>
                    </a:ext>
                  </a:extLst>
                </a:gridCol>
                <a:gridCol w="948480">
                  <a:extLst>
                    <a:ext uri="{9D8B030D-6E8A-4147-A177-3AD203B41FA5}">
                      <a16:colId xmlns:a16="http://schemas.microsoft.com/office/drawing/2014/main" val="2801349151"/>
                    </a:ext>
                  </a:extLst>
                </a:gridCol>
              </a:tblGrid>
              <a:tr h="419103">
                <a:tc>
                  <a:txBody>
                    <a:bodyPr/>
                    <a:lstStyle/>
                    <a:p>
                      <a:pPr algn="ctr"/>
                      <a:r>
                        <a:rPr lang="en-GB" sz="920"/>
                        <a:t>Title </a:t>
                      </a:r>
                    </a:p>
                  </a:txBody>
                  <a:tcPr/>
                </a:tc>
                <a:tc>
                  <a:txBody>
                    <a:bodyPr/>
                    <a:lstStyle/>
                    <a:p>
                      <a:pPr algn="ctr"/>
                      <a:r>
                        <a:rPr lang="en-GB" sz="920"/>
                        <a:t>Description</a:t>
                      </a:r>
                    </a:p>
                  </a:txBody>
                  <a:tcPr/>
                </a:tc>
                <a:tc>
                  <a:txBody>
                    <a:bodyPr/>
                    <a:lstStyle/>
                    <a:p>
                      <a:pPr algn="ctr"/>
                      <a:r>
                        <a:rPr lang="en-GB" sz="920"/>
                        <a:t>XRN / </a:t>
                      </a:r>
                      <a:r>
                        <a:rPr lang="en-GB" sz="920">
                          <a:solidFill>
                            <a:schemeClr val="bg1"/>
                          </a:solidFill>
                        </a:rPr>
                        <a:t>UNC Mod</a:t>
                      </a:r>
                    </a:p>
                  </a:txBody>
                  <a:tcPr/>
                </a:tc>
                <a:tc>
                  <a:txBody>
                    <a:bodyPr/>
                    <a:lstStyle/>
                    <a:p>
                      <a:pPr algn="ctr"/>
                      <a:r>
                        <a:rPr lang="en-GB" sz="920"/>
                        <a:t>Proposer</a:t>
                      </a:r>
                    </a:p>
                  </a:txBody>
                  <a:tcPr/>
                </a:tc>
                <a:tc>
                  <a:txBody>
                    <a:bodyPr/>
                    <a:lstStyle/>
                    <a:p>
                      <a:pPr algn="ctr"/>
                      <a:r>
                        <a:rPr lang="en-GB" sz="920"/>
                        <a:t>Impact/</a:t>
                      </a:r>
                    </a:p>
                    <a:p>
                      <a:pPr algn="ctr"/>
                      <a:r>
                        <a:rPr lang="en-GB" sz="920"/>
                        <a:t>Funding</a:t>
                      </a:r>
                    </a:p>
                  </a:txBody>
                  <a:tcPr/>
                </a:tc>
                <a:tc>
                  <a:txBody>
                    <a:bodyPr/>
                    <a:lstStyle/>
                    <a:p>
                      <a:pPr algn="ctr"/>
                      <a:r>
                        <a:rPr lang="en-GB" sz="920"/>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endParaRPr lang="en-GB" sz="920" b="1" kern="1200">
                        <a:solidFill>
                          <a:schemeClr val="lt1"/>
                        </a:solidFill>
                        <a:latin typeface="+mn-lt"/>
                        <a:ea typeface="+mn-ea"/>
                        <a:cs typeface="+mn-cs"/>
                      </a:endParaRP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403943123"/>
                  </a:ext>
                </a:extLst>
              </a:tr>
              <a:tr h="967805">
                <a:tc>
                  <a:txBody>
                    <a:bodyPr/>
                    <a:lstStyle/>
                    <a:p>
                      <a:r>
                        <a:rPr lang="en-GB" sz="920" kern="1200">
                          <a:solidFill>
                            <a:schemeClr val="dk1"/>
                          </a:solidFill>
                          <a:latin typeface="+mn-lt"/>
                          <a:ea typeface="+mn-ea"/>
                          <a:cs typeface="+mn-cs"/>
                          <a:hlinkClick r:id="rId4"/>
                        </a:rPr>
                        <a:t>R0074</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27/03/2023 – Change moved to in delivery</a:t>
                      </a:r>
                    </a:p>
                  </a:txBody>
                  <a:tcPr>
                    <a:solidFill>
                      <a:schemeClr val="accent3">
                        <a:lumMod val="20000"/>
                        <a:lumOff val="80000"/>
                      </a:schemeClr>
                    </a:solidFill>
                  </a:tcPr>
                </a:tc>
                <a:tc>
                  <a:txBody>
                    <a:bodyPr/>
                    <a:lstStyle/>
                    <a:p>
                      <a:r>
                        <a:rPr lang="en-GB" sz="920" kern="1200">
                          <a:solidFill>
                            <a:schemeClr val="tx1"/>
                          </a:solidFill>
                          <a:latin typeface="+mn-lt"/>
                          <a:ea typeface="+mn-ea"/>
                          <a:cs typeface="+mn-cs"/>
                        </a:rPr>
                        <a:t>Changes to the DAM – Major, Feb 23</a:t>
                      </a:r>
                    </a:p>
                    <a:p>
                      <a:endParaRPr lang="en-GB" sz="920" kern="1200">
                        <a:solidFill>
                          <a:schemeClr val="tx1"/>
                        </a:solidFill>
                        <a:latin typeface="+mn-lt"/>
                        <a:ea typeface="+mn-ea"/>
                        <a:cs typeface="+mn-cs"/>
                      </a:endParaRPr>
                    </a:p>
                    <a:p>
                      <a:r>
                        <a:rPr lang="en-GB" sz="920" kern="1200">
                          <a:solidFill>
                            <a:schemeClr val="tx1"/>
                          </a:solidFill>
                          <a:latin typeface="+mn-lt"/>
                          <a:ea typeface="+mn-ea"/>
                          <a:cs typeface="+mn-cs"/>
                        </a:rPr>
                        <a:t>Functional Change – major, June 23</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noProof="0">
                        <a:ln>
                          <a:noFill/>
                        </a:ln>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72397581"/>
                  </a:ext>
                </a:extLst>
              </a:tr>
              <a:tr h="664111">
                <a:tc>
                  <a:txBody>
                    <a:bodyPr/>
                    <a:lstStyle/>
                    <a:p>
                      <a:r>
                        <a:rPr lang="en-GB" sz="900" kern="1200">
                          <a:solidFill>
                            <a:schemeClr val="dk1"/>
                          </a:solidFill>
                          <a:latin typeface="+mn-lt"/>
                          <a:ea typeface="+mn-ea"/>
                          <a:cs typeface="+mn-cs"/>
                          <a:hlinkClick r:id="rId5"/>
                        </a:rPr>
                        <a:t>R0088</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900" kern="1200">
                          <a:solidFill>
                            <a:schemeClr val="dk1"/>
                          </a:solidFill>
                          <a:latin typeface="+mn-lt"/>
                          <a:ea typeface="+mn-ea"/>
                          <a:cs typeface="+mn-cs"/>
                        </a:rPr>
                        <a:t>Make Shipper </a:t>
                      </a:r>
                      <a:r>
                        <a:rPr lang="en-US" sz="900" kern="1200" err="1">
                          <a:solidFill>
                            <a:schemeClr val="dk1"/>
                          </a:solidFill>
                          <a:latin typeface="+mn-lt"/>
                          <a:ea typeface="+mn-ea"/>
                          <a:cs typeface="+mn-cs"/>
                        </a:rPr>
                        <a:t>NExA</a:t>
                      </a:r>
                      <a:r>
                        <a:rPr lang="en-US" sz="900" kern="1200">
                          <a:solidFill>
                            <a:schemeClr val="dk1"/>
                          </a:solidFill>
                          <a:latin typeface="+mn-lt"/>
                          <a:ea typeface="+mn-ea"/>
                          <a:cs typeface="+mn-cs"/>
                        </a:rPr>
                        <a:t> values available on the GES portal</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hlinkClick r:id="rId6"/>
                        </a:rPr>
                        <a:t>XRN 5186</a:t>
                      </a: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MOD 0701</a:t>
                      </a: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Xoserve</a:t>
                      </a: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dk1"/>
                          </a:solidFill>
                          <a:latin typeface="+mn-lt"/>
                          <a:ea typeface="+mn-ea"/>
                          <a:cs typeface="+mn-cs"/>
                        </a:rPr>
                        <a:t>Party Impact Assessment </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25/04/2023 – Impact assessment response date</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Major, </a:t>
                      </a:r>
                    </a:p>
                    <a:p>
                      <a:r>
                        <a:rPr lang="en-GB" sz="900" kern="1200">
                          <a:solidFill>
                            <a:schemeClr val="dk1"/>
                          </a:solidFill>
                          <a:latin typeface="+mn-lt"/>
                          <a:ea typeface="+mn-ea"/>
                          <a:cs typeface="+mn-cs"/>
                        </a:rPr>
                        <a:t>November 23</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Medium</a:t>
                      </a:r>
                    </a:p>
                  </a:txBody>
                  <a:tcPr>
                    <a:solidFill>
                      <a:schemeClr val="accent3">
                        <a:lumMod val="20000"/>
                        <a:lumOff val="80000"/>
                      </a:schemeClr>
                    </a:solidFill>
                  </a:tcPr>
                </a:tc>
                <a:tc>
                  <a:txBody>
                    <a:bodyPr/>
                    <a:lstStyle/>
                    <a:p>
                      <a:endParaRPr lang="en-GB" sz="900" kern="1200">
                        <a:solidFill>
                          <a:schemeClr val="dk1"/>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066535936"/>
                  </a:ext>
                </a:extLst>
              </a:tr>
              <a:tr h="44445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 5186 - </a:t>
                      </a:r>
                      <a:r>
                        <a:rPr lang="en-US" sz="900" kern="1200">
                          <a:solidFill>
                            <a:schemeClr val="tx1"/>
                          </a:solidFill>
                          <a:latin typeface="+mn-lt"/>
                          <a:ea typeface="+mn-ea"/>
                          <a:cs typeface="+mn-cs"/>
                        </a:rPr>
                        <a:t>Modification 0701: Aligning Capacity booking under the UNC and arrangements set out in relevant </a:t>
                      </a:r>
                      <a:r>
                        <a:rPr lang="en-US" sz="900" kern="1200" err="1">
                          <a:solidFill>
                            <a:schemeClr val="tx1"/>
                          </a:solidFill>
                          <a:latin typeface="+mn-lt"/>
                          <a:ea typeface="+mn-ea"/>
                          <a:cs typeface="+mn-cs"/>
                        </a:rPr>
                        <a:t>NExAs</a:t>
                      </a:r>
                      <a:r>
                        <a:rPr lang="en-US" sz="900" kern="1200">
                          <a:solidFill>
                            <a:schemeClr val="tx1"/>
                          </a:solidFill>
                          <a:latin typeface="+mn-lt"/>
                          <a:ea typeface="+mn-ea"/>
                          <a:cs typeface="+mn-cs"/>
                        </a:rPr>
                        <a:t> makes additional information available to GES Users which require reflection in the REC. Although all of the technical change has already been developed.</a:t>
                      </a: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3">
                        <a:lumMod val="20000"/>
                        <a:lumOff val="80000"/>
                      </a:schemeClr>
                    </a:solidFill>
                  </a:tcPr>
                </a:tc>
                <a:tc hMerge="1">
                  <a:txBody>
                    <a:bodyPr/>
                    <a:lstStyle/>
                    <a:p>
                      <a:endParaRPr lang="en-GB" sz="900" b="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00" b="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2927845554"/>
                  </a:ext>
                </a:extLst>
              </a:tr>
              <a:tr h="650660">
                <a:tc>
                  <a:txBody>
                    <a:bodyPr/>
                    <a:lstStyle/>
                    <a:p>
                      <a:r>
                        <a:rPr lang="en-GB" sz="920" kern="1200">
                          <a:solidFill>
                            <a:schemeClr val="dk1"/>
                          </a:solidFill>
                          <a:latin typeface="+mn-lt"/>
                          <a:ea typeface="+mn-ea"/>
                          <a:cs typeface="+mn-cs"/>
                          <a:hlinkClick r:id="rId7"/>
                        </a:rPr>
                        <a:t>R0091</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US" sz="920" kern="1200">
                          <a:solidFill>
                            <a:schemeClr val="dk1"/>
                          </a:solidFill>
                          <a:latin typeface="+mn-lt"/>
                          <a:ea typeface="+mn-ea"/>
                          <a:cs typeface="+mn-cs"/>
                        </a:rPr>
                        <a:t>Clarifications to the Theft Detection Incentive Scheme</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8"/>
                        </a:rPr>
                        <a:t>XRN 5236</a:t>
                      </a:r>
                      <a:endParaRPr lang="en-GB" sz="920" kern="1200">
                        <a:solidFill>
                          <a:schemeClr val="dk1"/>
                        </a:solidFill>
                        <a:latin typeface="+mn-lt"/>
                        <a:ea typeface="+mn-ea"/>
                        <a:cs typeface="+mn-cs"/>
                      </a:endParaRPr>
                    </a:p>
                    <a:p>
                      <a:r>
                        <a:rPr lang="en-GB" sz="920" kern="1200">
                          <a:solidFill>
                            <a:schemeClr val="dk1"/>
                          </a:solidFill>
                          <a:latin typeface="+mn-lt"/>
                          <a:ea typeface="+mn-ea"/>
                          <a:cs typeface="+mn-cs"/>
                        </a:rPr>
                        <a:t>MOD 0734</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Deloitte (RPA) </a:t>
                      </a:r>
                    </a:p>
                  </a:txBody>
                  <a:tcPr>
                    <a:solidFill>
                      <a:schemeClr val="accent3">
                        <a:lumMod val="20000"/>
                        <a:lumOff val="8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01/04/2023 – Proposed implementation date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90568879"/>
                  </a:ext>
                </a:extLst>
              </a:tr>
              <a:tr h="557956">
                <a:tc gridSpan="10">
                  <a:txBody>
                    <a:bodyPr/>
                    <a:lstStyle/>
                    <a:p>
                      <a:r>
                        <a:rPr lang="en-US" sz="920"/>
                        <a:t>Following implementation of UNC Mod 0734 the RECCo are responsible for providing details of Confirmed Theft to the CDSP.  We expect this to be the REC change that implements this obligation.</a:t>
                      </a:r>
                      <a:endParaRPr lang="en-GB" sz="920" kern="1200">
                        <a:solidFill>
                          <a:schemeClr val="tx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1086328056"/>
                  </a:ext>
                </a:extLst>
              </a:tr>
            </a:tbl>
          </a:graphicData>
        </a:graphic>
      </p:graphicFrame>
      <p:graphicFrame>
        <p:nvGraphicFramePr>
          <p:cNvPr id="14" name="Object 13">
            <a:extLst>
              <a:ext uri="{FF2B5EF4-FFF2-40B4-BE49-F238E27FC236}">
                <a16:creationId xmlns:a16="http://schemas.microsoft.com/office/drawing/2014/main" id="{1F8BEFB0-D416-4EF0-9139-DA3C06408944}"/>
              </a:ext>
            </a:extLst>
          </p:cNvPr>
          <p:cNvGraphicFramePr>
            <a:graphicFrameLocks noChangeAspect="1"/>
          </p:cNvGraphicFramePr>
          <p:nvPr/>
        </p:nvGraphicFramePr>
        <p:xfrm>
          <a:off x="8133539" y="869460"/>
          <a:ext cx="896878" cy="790997"/>
        </p:xfrm>
        <a:graphic>
          <a:graphicData uri="http://schemas.openxmlformats.org/presentationml/2006/ole">
            <mc:AlternateContent xmlns:mc="http://schemas.openxmlformats.org/markup-compatibility/2006">
              <mc:Choice xmlns:v="urn:schemas-microsoft-com:vml" Requires="v">
                <p:oleObj spid="_x0000_s37889" name="Document" showAsIcon="1" r:id="rId9" imgW="914400" imgH="806400" progId="Word.Document.12">
                  <p:embed/>
                </p:oleObj>
              </mc:Choice>
              <mc:Fallback>
                <p:oleObj name="Document" showAsIcon="1" r:id="rId9" imgW="914400" imgH="806400" progId="Word.Document.12">
                  <p:embed/>
                  <p:pic>
                    <p:nvPicPr>
                      <p:cNvPr id="14" name="Object 13">
                        <a:extLst>
                          <a:ext uri="{FF2B5EF4-FFF2-40B4-BE49-F238E27FC236}">
                            <a16:creationId xmlns:a16="http://schemas.microsoft.com/office/drawing/2014/main" id="{1F8BEFB0-D416-4EF0-9139-DA3C06408944}"/>
                          </a:ext>
                        </a:extLst>
                      </p:cNvPr>
                      <p:cNvPicPr/>
                      <p:nvPr/>
                    </p:nvPicPr>
                    <p:blipFill>
                      <a:blip r:embed="rId10"/>
                      <a:stretch>
                        <a:fillRect/>
                      </a:stretch>
                    </p:blipFill>
                    <p:spPr>
                      <a:xfrm>
                        <a:off x="8133539" y="869460"/>
                        <a:ext cx="896878" cy="790997"/>
                      </a:xfrm>
                      <a:prstGeom prst="rect">
                        <a:avLst/>
                      </a:prstGeom>
                    </p:spPr>
                  </p:pic>
                </p:oleObj>
              </mc:Fallback>
            </mc:AlternateContent>
          </a:graphicData>
        </a:graphic>
      </p:graphicFrame>
    </p:spTree>
    <p:extLst>
      <p:ext uri="{BB962C8B-B14F-4D97-AF65-F5344CB8AC3E}">
        <p14:creationId xmlns:p14="http://schemas.microsoft.com/office/powerpoint/2010/main" val="79911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9" y="680155"/>
          <a:ext cx="8921160" cy="2795479"/>
        </p:xfrm>
        <a:graphic>
          <a:graphicData uri="http://schemas.openxmlformats.org/drawingml/2006/table">
            <a:tbl>
              <a:tblPr firstRow="1" bandRow="1">
                <a:tableStyleId>{5C22544A-7EE6-4342-B048-85BDC9FD1C3A}</a:tableStyleId>
              </a:tblPr>
              <a:tblGrid>
                <a:gridCol w="537884">
                  <a:extLst>
                    <a:ext uri="{9D8B030D-6E8A-4147-A177-3AD203B41FA5}">
                      <a16:colId xmlns:a16="http://schemas.microsoft.com/office/drawing/2014/main" val="4027058344"/>
                    </a:ext>
                  </a:extLst>
                </a:gridCol>
                <a:gridCol w="1586751">
                  <a:extLst>
                    <a:ext uri="{9D8B030D-6E8A-4147-A177-3AD203B41FA5}">
                      <a16:colId xmlns:a16="http://schemas.microsoft.com/office/drawing/2014/main" val="2162668323"/>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350721">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tc>
                  <a:txBody>
                    <a:bodyPr/>
                    <a:lstStyle/>
                    <a:p>
                      <a:pPr marL="0" algn="ctr" defTabSz="914400" rtl="0" eaLnBrk="1" latinLnBrk="0" hangingPunct="1"/>
                      <a:r>
                        <a:rPr lang="en-GB" sz="90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482241">
                <a:tc>
                  <a:txBody>
                    <a:bodyPr/>
                    <a:lstStyle/>
                    <a:p>
                      <a:r>
                        <a:rPr lang="en-GB" sz="900" kern="1200">
                          <a:solidFill>
                            <a:schemeClr val="dk1"/>
                          </a:solidFill>
                          <a:latin typeface="+mn-lt"/>
                          <a:ea typeface="+mn-ea"/>
                          <a:cs typeface="+mn-cs"/>
                          <a:hlinkClick r:id="rId3"/>
                        </a:rPr>
                        <a:t>R0048</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algn="l" defTabSz="914400" rtl="0" eaLnBrk="1" latinLnBrk="0" hangingPunct="1"/>
                      <a:r>
                        <a:rPr lang="en-GB" sz="9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US" sz="900"/>
                        <a:t>10/03/2023 -Preliminary Change Report and consultation closeout</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a:ln>
                            <a:noFill/>
                          </a:ln>
                          <a:effectLst/>
                          <a:uLnTx/>
                          <a:uFillTx/>
                          <a:latin typeface="+mn-lt"/>
                          <a:ea typeface="+mn-ea"/>
                          <a:cs typeface="+mn-cs"/>
                        </a:rPr>
                        <a:t>Low</a:t>
                      </a: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4164702590"/>
                  </a:ext>
                </a:extLst>
              </a:tr>
              <a:tr h="482241">
                <a:tc gridSpan="10">
                  <a:txBody>
                    <a:bodyPr/>
                    <a:lstStyle/>
                    <a:p>
                      <a:r>
                        <a:rPr lang="en-GB" sz="900" kern="1200">
                          <a:solidFill>
                            <a:schemeClr val="dk1"/>
                          </a:solidFill>
                          <a:latin typeface="+mn-lt"/>
                          <a:ea typeface="+mn-ea"/>
                          <a:cs typeface="+mn-cs"/>
                        </a:rPr>
                        <a:t>Currently, the CSS Provider is obligated to </a:t>
                      </a:r>
                      <a:r>
                        <a:rPr lang="en-US" sz="900" kern="1200">
                          <a:solidFill>
                            <a:schemeClr val="dk1"/>
                          </a:solidFill>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900" kern="1200">
                          <a:solidFill>
                            <a:schemeClr val="dk1"/>
                          </a:solidFill>
                          <a:latin typeface="+mn-lt"/>
                          <a:ea typeface="+mn-ea"/>
                          <a:cs typeface="+mn-cs"/>
                        </a:rPr>
                        <a:t>‘independently assessed’. We are monitoring to determine whether there are impacts to GRDS / GES.</a:t>
                      </a:r>
                    </a:p>
                  </a:txBody>
                  <a:tcPr>
                    <a:solidFill>
                      <a:schemeClr val="accent6">
                        <a:lumMod val="40000"/>
                        <a:lumOff val="6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876802">
                <a:tc>
                  <a:txBody>
                    <a:bodyPr/>
                    <a:lstStyle/>
                    <a:p>
                      <a:r>
                        <a:rPr lang="en-GB" sz="920" kern="1200">
                          <a:solidFill>
                            <a:schemeClr val="dk1"/>
                          </a:solidFill>
                          <a:latin typeface="+mn-lt"/>
                          <a:ea typeface="+mn-ea"/>
                          <a:cs typeface="+mn-cs"/>
                          <a:hlinkClick r:id="rId4"/>
                        </a:rPr>
                        <a:t>R0070</a:t>
                      </a:r>
                      <a:endParaRPr lang="en-GB" sz="92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Provision of Enduring Test Environments </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N/A</a:t>
                      </a:r>
                    </a:p>
                  </a:txBody>
                  <a:tcPr>
                    <a:solidFill>
                      <a:schemeClr val="accent6">
                        <a:lumMod val="40000"/>
                        <a:lumOff val="6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Capgemini</a:t>
                      </a:r>
                    </a:p>
                  </a:txBody>
                  <a:tcPr>
                    <a:solidFill>
                      <a:schemeClr val="accent6">
                        <a:lumMod val="40000"/>
                        <a:lumOff val="6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GRDS, GES</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04/202</a:t>
                      </a:r>
                      <a:r>
                        <a:rPr lang="en-GB" sz="920" kern="1200">
                          <a:solidFill>
                            <a:schemeClr val="tx1"/>
                          </a:solidFill>
                          <a:latin typeface="+mn-lt"/>
                          <a:ea typeface="+mn-ea"/>
                          <a:cs typeface="+mn-cs"/>
                        </a:rPr>
                        <a:t>3 – Awaiting Impact Assessment from Code Managers</a:t>
                      </a:r>
                      <a:endParaRPr lang="en-GB" sz="92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Standalone</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High</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extLst>
                  <a:ext uri="{0D108BD9-81ED-4DB2-BD59-A6C34878D82A}">
                    <a16:rowId xmlns:a16="http://schemas.microsoft.com/office/drawing/2014/main" val="1038711857"/>
                  </a:ext>
                </a:extLst>
              </a:tr>
              <a:tr h="547077">
                <a:tc gridSpan="10">
                  <a:txBody>
                    <a:bodyPr/>
                    <a:lstStyle/>
                    <a:p>
                      <a:r>
                        <a:rPr lang="en-GB" sz="920" kern="1200">
                          <a:solidFill>
                            <a:schemeClr val="tx1"/>
                          </a:solidFill>
                          <a:latin typeface="+mn-lt"/>
                          <a:ea typeface="+mn-ea"/>
                          <a:cs typeface="+mn-cs"/>
                        </a:rPr>
                        <a:t>This Change was raised to introduce an obligation under the Retail Energy Code for the CSS </a:t>
                      </a:r>
                      <a:r>
                        <a:rPr lang="en-US" sz="920" kern="1200">
                          <a:solidFill>
                            <a:schemeClr val="tx1"/>
                          </a:solidFill>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920" kern="1200">
                        <a:solidFill>
                          <a:schemeClr val="tx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1239" y="4462986"/>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
        <p:nvSpPr>
          <p:cNvPr id="16" name="TextBox 15">
            <a:extLst>
              <a:ext uri="{FF2B5EF4-FFF2-40B4-BE49-F238E27FC236}">
                <a16:creationId xmlns:a16="http://schemas.microsoft.com/office/drawing/2014/main" id="{0CD6CE24-004D-4E99-9D6D-DA6B385D2D4E}"/>
              </a:ext>
            </a:extLst>
          </p:cNvPr>
          <p:cNvSpPr txBox="1"/>
          <p:nvPr/>
        </p:nvSpPr>
        <p:spPr>
          <a:xfrm>
            <a:off x="3496170" y="222622"/>
            <a:ext cx="2151657" cy="400110"/>
          </a:xfrm>
          <a:prstGeom prst="rect">
            <a:avLst/>
          </a:prstGeom>
          <a:noFill/>
        </p:spPr>
        <p:txBody>
          <a:bodyPr wrap="square">
            <a:spAutoFit/>
          </a:bodyPr>
          <a:lstStyle/>
          <a:p>
            <a:r>
              <a:rPr lang="en-GB" sz="2000" b="1">
                <a:solidFill>
                  <a:srgbClr val="3E5AA8"/>
                </a:solidFill>
                <a:latin typeface="Arial" panose="020B0604020202020204" pitchFamily="34" charset="0"/>
                <a:ea typeface="+mj-ea"/>
                <a:cs typeface="Arial" panose="020B0604020202020204" pitchFamily="34" charset="0"/>
              </a:rPr>
              <a:t>REC IA Demand</a:t>
            </a:r>
          </a:p>
        </p:txBody>
      </p:sp>
    </p:spTree>
    <p:extLst>
      <p:ext uri="{BB962C8B-B14F-4D97-AF65-F5344CB8AC3E}">
        <p14:creationId xmlns:p14="http://schemas.microsoft.com/office/powerpoint/2010/main" val="339481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11420" y="930223"/>
          <a:ext cx="8921159" cy="143256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364043">
                <a:tc>
                  <a:txBody>
                    <a:bodyPr/>
                    <a:lstStyle/>
                    <a:p>
                      <a:pPr algn="ctr"/>
                      <a:r>
                        <a:rPr lang="en-GB" sz="950"/>
                        <a:t>Description</a:t>
                      </a:r>
                    </a:p>
                  </a:txBody>
                  <a:tcPr/>
                </a:tc>
                <a:tc>
                  <a:txBody>
                    <a:bodyPr/>
                    <a:lstStyle/>
                    <a:p>
                      <a:pPr algn="ctr"/>
                      <a:r>
                        <a:rPr lang="en-GB" sz="950"/>
                        <a:t>XRN</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lt1"/>
                          </a:solidFill>
                          <a:latin typeface="+mn-lt"/>
                          <a:ea typeface="+mn-ea"/>
                          <a:cs typeface="+mn-cs"/>
                        </a:rPr>
                        <a:t>Priority</a:t>
                      </a:r>
                    </a:p>
                  </a:txBody>
                  <a:tcPr/>
                </a:tc>
                <a:extLst>
                  <a:ext uri="{0D108BD9-81ED-4DB2-BD59-A6C34878D82A}">
                    <a16:rowId xmlns:a16="http://schemas.microsoft.com/office/drawing/2014/main" val="135677372"/>
                  </a:ext>
                </a:extLst>
              </a:tr>
              <a:tr h="524640">
                <a:tc>
                  <a:txBody>
                    <a:bodyPr/>
                    <a:lstStyle/>
                    <a:p>
                      <a:pPr marL="0" algn="l" defTabSz="914400" rtl="0" eaLnBrk="1" latinLnBrk="0" hangingPunct="1"/>
                      <a:r>
                        <a:rPr lang="en-US" sz="950" kern="1200">
                          <a:solidFill>
                            <a:schemeClr val="dk1"/>
                          </a:solidFill>
                          <a:highlight>
                            <a:srgbClr val="FFFF00"/>
                          </a:highlight>
                          <a:latin typeface="+mn-lt"/>
                          <a:ea typeface="+mn-ea"/>
                          <a:cs typeface="+mn-cs"/>
                        </a:rPr>
                        <a:t>Processing of CSS Switch Requests Received in ‘Time Period 5</a:t>
                      </a:r>
                      <a:endParaRPr lang="en-GB" sz="950" kern="1200">
                        <a:solidFill>
                          <a:schemeClr val="dk1"/>
                        </a:solidFill>
                        <a:highlight>
                          <a:srgbClr val="FFFF00"/>
                        </a:highligh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highlight>
                            <a:srgbClr val="FFFF00"/>
                          </a:highlight>
                          <a:uLnTx/>
                          <a:uFillTx/>
                          <a:latin typeface="+mn-lt"/>
                          <a:ea typeface="+mn-ea"/>
                          <a:cs typeface="+mn-cs"/>
                          <a:hlinkClick r:id="rId3"/>
                        </a:rPr>
                        <a:t>XRN 5535A</a:t>
                      </a:r>
                      <a:endParaRPr kumimoji="0" lang="en-GB" sz="950" b="0" i="0" u="none" strike="noStrike" kern="1200" cap="none" spc="0" normalizeH="0" baseline="0" noProof="0">
                        <a:ln>
                          <a:noFill/>
                        </a:ln>
                        <a:solidFill>
                          <a:prstClr val="black"/>
                        </a:solidFill>
                        <a:effectLst/>
                        <a:highlight>
                          <a:srgbClr val="FFFF00"/>
                        </a:highlight>
                        <a:uLnTx/>
                        <a:uFillTx/>
                        <a:latin typeface="+mn-lt"/>
                        <a:ea typeface="+mn-ea"/>
                        <a:cs typeface="+mn-cs"/>
                      </a:endParaRPr>
                    </a:p>
                  </a:txBody>
                  <a:tcPr>
                    <a:solidFill>
                      <a:schemeClr val="accent1">
                        <a:lumMod val="20000"/>
                        <a:lumOff val="80000"/>
                      </a:schemeClr>
                    </a:solidFill>
                  </a:tcPr>
                </a:tc>
                <a:tc>
                  <a:txBody>
                    <a:bodyPr/>
                    <a:lstStyle/>
                    <a:p>
                      <a:r>
                        <a:rPr lang="en-GB" sz="950" b="0" kern="1200">
                          <a:solidFill>
                            <a:schemeClr val="dk1"/>
                          </a:solidFill>
                          <a:highlight>
                            <a:srgbClr val="FFFF00"/>
                          </a:highlight>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highlight>
                            <a:srgbClr val="FFFF00"/>
                          </a:highlight>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highlight>
                            <a:srgbClr val="FFFF00"/>
                          </a:highlight>
                          <a:latin typeface="+mn-lt"/>
                          <a:ea typeface="+mn-ea"/>
                          <a:cs typeface="+mn-cs"/>
                        </a:rPr>
                        <a:t>Implemented</a:t>
                      </a:r>
                    </a:p>
                  </a:txBody>
                  <a:tcPr>
                    <a:solidFill>
                      <a:schemeClr val="accent1">
                        <a:lumMod val="20000"/>
                        <a:lumOff val="80000"/>
                      </a:schemeClr>
                    </a:solidFill>
                  </a:tcPr>
                </a:tc>
                <a:tc>
                  <a:txBody>
                    <a:bodyPr/>
                    <a:lstStyle/>
                    <a:p>
                      <a:r>
                        <a:rPr lang="en-GB" sz="950" kern="1200">
                          <a:solidFill>
                            <a:schemeClr val="tx1"/>
                          </a:solidFill>
                          <a:highlight>
                            <a:srgbClr val="FFFF00"/>
                          </a:highlight>
                          <a:latin typeface="+mn-lt"/>
                          <a:ea typeface="+mn-ea"/>
                          <a:cs typeface="+mn-cs"/>
                        </a:rPr>
                        <a:t>06/03/2023 – Registrations started, Change implemented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highlight>
                            <a:srgbClr val="FFFF00"/>
                          </a:highlight>
                          <a:uLnTx/>
                          <a:uFillTx/>
                          <a:latin typeface="+mn-lt"/>
                          <a:ea typeface="+mn-ea"/>
                          <a:cs typeface="+mn-cs"/>
                        </a:rPr>
                        <a:t>Standalone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highlight>
                            <a:srgbClr val="FFFF00"/>
                          </a:highlight>
                          <a:uLnTx/>
                          <a:uFillTx/>
                          <a:latin typeface="+mn-lt"/>
                          <a:ea typeface="+mn-ea"/>
                          <a:cs typeface="+mn-cs"/>
                        </a:rPr>
                        <a:t>High</a:t>
                      </a:r>
                    </a:p>
                  </a:txBody>
                  <a:tcPr>
                    <a:solidFill>
                      <a:schemeClr val="accent1">
                        <a:lumMod val="20000"/>
                        <a:lumOff val="80000"/>
                      </a:schemeClr>
                    </a:solidFill>
                  </a:tcPr>
                </a:tc>
                <a:extLst>
                  <a:ext uri="{0D108BD9-81ED-4DB2-BD59-A6C34878D82A}">
                    <a16:rowId xmlns:a16="http://schemas.microsoft.com/office/drawing/2014/main" val="4164702590"/>
                  </a:ext>
                </a:extLst>
              </a:tr>
              <a:tr h="524640">
                <a:tc>
                  <a:txBody>
                    <a:bodyPr/>
                    <a:lstStyle/>
                    <a:p>
                      <a:pPr marL="0" algn="l" defTabSz="914400" rtl="0" eaLnBrk="1" latinLnBrk="0" hangingPunct="1"/>
                      <a:r>
                        <a:rPr lang="en-US" sz="950" kern="1200">
                          <a:solidFill>
                            <a:schemeClr val="dk1"/>
                          </a:solidFill>
                          <a:latin typeface="+mn-lt"/>
                          <a:ea typeface="+mn-ea"/>
                          <a:cs typeface="+mn-cs"/>
                        </a:rPr>
                        <a:t>Resolution of Address Interactions between DCC and CDSP</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hlinkClick r:id="rId4"/>
                        </a:rPr>
                        <a:t>XRN 5546</a:t>
                      </a: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r>
                        <a:rPr lang="en-US"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Under development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04/03/2023 – Next steps meeting arranged between Xoserve and Correla</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Medium</a:t>
                      </a:r>
                    </a:p>
                  </a:txBody>
                  <a:tcPr>
                    <a:solidFill>
                      <a:schemeClr val="accent1">
                        <a:lumMod val="20000"/>
                        <a:lumOff val="80000"/>
                      </a:schemeClr>
                    </a:solidFill>
                  </a:tcPr>
                </a:tc>
                <a:extLst>
                  <a:ext uri="{0D108BD9-81ED-4DB2-BD59-A6C34878D82A}">
                    <a16:rowId xmlns:a16="http://schemas.microsoft.com/office/drawing/2014/main" val="3792875445"/>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8250" y="4331597"/>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71271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76577"/>
            <a:ext cx="7187978" cy="439778"/>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16355"/>
          <a:ext cx="8652222" cy="4087367"/>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63995">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R0059</a:t>
                      </a:r>
                      <a:endParaRPr lang="en-GB" sz="900">
                        <a:latin typeface="+mn-lt"/>
                      </a:endParaRPr>
                    </a:p>
                  </a:txBody>
                  <a:tcPr/>
                </a:tc>
                <a:tc>
                  <a:txBody>
                    <a:bodyPr/>
                    <a:lstStyle/>
                    <a:p>
                      <a:r>
                        <a:rPr lang="en-GB" sz="900" b="0" i="0">
                          <a:solidFill>
                            <a:srgbClr val="272833"/>
                          </a:solidFill>
                          <a:effectLst/>
                          <a:latin typeface="+mn-lt"/>
                        </a:rPr>
                        <a:t>Maintenance of Qualification Schedule Change</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922997412"/>
                  </a:ext>
                </a:extLst>
              </a:tr>
              <a:tr h="273098">
                <a:tc>
                  <a:txBody>
                    <a:bodyPr/>
                    <a:lstStyle/>
                    <a:p>
                      <a:r>
                        <a:rPr lang="en-GB" sz="900">
                          <a:latin typeface="+mn-lt"/>
                          <a:hlinkClick r:id="rId7"/>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8"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kern="1200">
                          <a:solidFill>
                            <a:schemeClr val="dk1"/>
                          </a:solidFill>
                          <a:latin typeface="+mn-lt"/>
                          <a:ea typeface="+mn-ea"/>
                          <a:cs typeface="+mn-cs"/>
                          <a:hlinkClick r:id="rId9"/>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73098">
                <a:tc>
                  <a:txBody>
                    <a:bodyPr/>
                    <a:lstStyle/>
                    <a:p>
                      <a:r>
                        <a:rPr lang="en-GB" sz="900">
                          <a:latin typeface="+mn-lt"/>
                          <a:hlinkClick r:id="rId10"/>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11"/>
                        </a:rPr>
                        <a:t>R0080</a:t>
                      </a:r>
                      <a:endParaRPr lang="en-GB" sz="900">
                        <a:latin typeface="+mn-lt"/>
                      </a:endParaRPr>
                    </a:p>
                  </a:txBody>
                  <a:tcPr/>
                </a:tc>
                <a:tc>
                  <a:txBody>
                    <a:bodyPr/>
                    <a:lstStyle/>
                    <a:p>
                      <a:r>
                        <a:rPr lang="en-GB" sz="900" kern="1200">
                          <a:solidFill>
                            <a:schemeClr val="dk1"/>
                          </a:solidFill>
                          <a:latin typeface="+mn-lt"/>
                          <a:ea typeface="+mn-ea"/>
                          <a:cs typeface="+mn-cs"/>
                        </a:rPr>
                        <a:t>I</a:t>
                      </a:r>
                      <a:r>
                        <a:rPr lang="en-US" sz="900" kern="1200">
                          <a:solidFill>
                            <a:schemeClr val="dk1"/>
                          </a:solidFill>
                          <a:latin typeface="+mn-lt"/>
                          <a:ea typeface="+mn-ea"/>
                          <a:cs typeface="+mn-cs"/>
                        </a:rPr>
                        <a:t>mprovements to "Failed to deliver" CSS messages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73098">
                <a:tc>
                  <a:txBody>
                    <a:bodyPr/>
                    <a:lstStyle/>
                    <a:p>
                      <a:r>
                        <a:rPr lang="en-GB" sz="900">
                          <a:latin typeface="+mn-lt"/>
                          <a:hlinkClick r:id="rId12"/>
                        </a:rPr>
                        <a:t>R0081</a:t>
                      </a:r>
                      <a:endParaRPr lang="en-GB" sz="900">
                        <a:latin typeface="+mn-lt"/>
                      </a:endParaRPr>
                    </a:p>
                  </a:txBody>
                  <a:tcPr/>
                </a:tc>
                <a:tc>
                  <a:txBody>
                    <a:bodyPr/>
                    <a:lstStyle/>
                    <a:p>
                      <a:r>
                        <a:rPr lang="en-GB" sz="9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273098">
                <a:tc>
                  <a:txBody>
                    <a:bodyPr/>
                    <a:lstStyle/>
                    <a:p>
                      <a:r>
                        <a:rPr lang="en-GB" sz="900">
                          <a:latin typeface="+mn-lt"/>
                          <a:hlinkClick r:id="rId13"/>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73098">
                <a:tc>
                  <a:txBody>
                    <a:bodyPr/>
                    <a:lstStyle/>
                    <a:p>
                      <a:r>
                        <a:rPr lang="en-GB" sz="900">
                          <a:latin typeface="+mn-lt"/>
                          <a:hlinkClick r:id="rId14"/>
                        </a:rPr>
                        <a:t>R0084</a:t>
                      </a:r>
                      <a:endParaRPr lang="en-GB" sz="900">
                        <a:latin typeface="+mn-lt"/>
                      </a:endParaRPr>
                    </a:p>
                  </a:txBody>
                  <a:tcPr/>
                </a:tc>
                <a:tc>
                  <a:txBody>
                    <a:bodyPr/>
                    <a:lstStyle/>
                    <a:p>
                      <a:r>
                        <a:rPr lang="en-US" sz="900" kern="1200">
                          <a:solidFill>
                            <a:schemeClr val="dk1"/>
                          </a:solidFill>
                          <a:latin typeface="+mn-lt"/>
                          <a:ea typeface="+mn-ea"/>
                          <a:cs typeface="+mn-cs"/>
                        </a:rPr>
                        <a:t>Housekeeping changes to the approved legal text for R0047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542806816"/>
                  </a:ext>
                </a:extLst>
              </a:tr>
              <a:tr h="273098">
                <a:tc>
                  <a:txBody>
                    <a:bodyPr/>
                    <a:lstStyle/>
                    <a:p>
                      <a:r>
                        <a:rPr lang="en-GB" sz="900">
                          <a:latin typeface="+mn-lt"/>
                          <a:hlinkClick r:id="rId15"/>
                        </a:rPr>
                        <a:t>R0085</a:t>
                      </a:r>
                      <a:endParaRPr lang="en-GB" sz="900">
                        <a:latin typeface="+mn-lt"/>
                      </a:endParaRPr>
                    </a:p>
                  </a:txBody>
                  <a:tcPr/>
                </a:tc>
                <a:tc>
                  <a:txBody>
                    <a:bodyPr/>
                    <a:lstStyle/>
                    <a:p>
                      <a:r>
                        <a:rPr lang="en-US" sz="900" kern="120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r h="273098">
                <a:tc>
                  <a:txBody>
                    <a:bodyPr/>
                    <a:lstStyle/>
                    <a:p>
                      <a:r>
                        <a:rPr lang="en-GB" sz="900">
                          <a:latin typeface="+mn-lt"/>
                          <a:hlinkClick r:id="rId16"/>
                        </a:rPr>
                        <a:t>R0087</a:t>
                      </a:r>
                      <a:endParaRPr lang="en-GB" sz="900">
                        <a:latin typeface="+mn-lt"/>
                      </a:endParaRPr>
                    </a:p>
                  </a:txBody>
                  <a:tcPr/>
                </a:tc>
                <a:tc>
                  <a:txBody>
                    <a:bodyPr/>
                    <a:lstStyle/>
                    <a:p>
                      <a:r>
                        <a:rPr lang="en-US" sz="900" kern="120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49607"/>
            <a:ext cx="7187978" cy="500074"/>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49681"/>
          <a:ext cx="8652222" cy="2555677"/>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86950">
                <a:tc>
                  <a:txBody>
                    <a:bodyPr/>
                    <a:lstStyle/>
                    <a:p>
                      <a:r>
                        <a:rPr lang="en-GB" sz="900">
                          <a:latin typeface="+mn-lt"/>
                          <a:hlinkClick r:id="rId3"/>
                        </a:rPr>
                        <a:t>R0089</a:t>
                      </a:r>
                      <a:endParaRPr lang="en-GB" sz="90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653935607"/>
                  </a:ext>
                </a:extLst>
              </a:tr>
              <a:tr h="286950">
                <a:tc>
                  <a:txBody>
                    <a:bodyPr/>
                    <a:lstStyle/>
                    <a:p>
                      <a:r>
                        <a:rPr lang="en-GB" sz="900">
                          <a:latin typeface="+mn-lt"/>
                          <a:hlinkClick r:id="rId4"/>
                        </a:rPr>
                        <a:t>R0092 </a:t>
                      </a:r>
                      <a:endParaRPr lang="en-GB" sz="900">
                        <a:latin typeface="+mn-lt"/>
                      </a:endParaRPr>
                    </a:p>
                  </a:txBody>
                  <a:tcPr/>
                </a:tc>
                <a:tc>
                  <a:txBody>
                    <a:bodyPr/>
                    <a:lstStyle/>
                    <a:p>
                      <a:r>
                        <a:rPr lang="en-US" sz="900" kern="1200">
                          <a:solidFill>
                            <a:schemeClr val="dk1"/>
                          </a:solidFill>
                          <a:latin typeface="+mn-lt"/>
                          <a:ea typeface="+mn-ea"/>
                          <a:cs typeface="+mn-cs"/>
                        </a:rPr>
                        <a:t>DCC Service Level Agreements for the Switching Incentive Regime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718757512"/>
                  </a:ext>
                </a:extLst>
              </a:tr>
              <a:tr h="286950">
                <a:tc>
                  <a:txBody>
                    <a:bodyPr/>
                    <a:lstStyle/>
                    <a:p>
                      <a:r>
                        <a:rPr lang="en-GB" sz="900">
                          <a:latin typeface="+mn-lt"/>
                          <a:hlinkClick r:id="rId5"/>
                        </a:rPr>
                        <a:t>R0093</a:t>
                      </a:r>
                      <a:endParaRPr lang="en-GB" sz="900">
                        <a:latin typeface="+mn-lt"/>
                      </a:endParaRPr>
                    </a:p>
                  </a:txBody>
                  <a:tcPr/>
                </a:tc>
                <a:tc>
                  <a:txBody>
                    <a:bodyPr/>
                    <a:lstStyle/>
                    <a:p>
                      <a:r>
                        <a:rPr lang="en-US" sz="900" kern="1200">
                          <a:solidFill>
                            <a:schemeClr val="dk1"/>
                          </a:solidFill>
                          <a:latin typeface="+mn-lt"/>
                          <a:ea typeface="+mn-ea"/>
                          <a:cs typeface="+mn-cs"/>
                        </a:rPr>
                        <a:t>Uplift to CSS Maximum Demand Volumes during MHHS Migration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99371416"/>
                  </a:ext>
                </a:extLst>
              </a:tr>
              <a:tr h="286950">
                <a:tc>
                  <a:txBody>
                    <a:bodyPr/>
                    <a:lstStyle/>
                    <a:p>
                      <a:r>
                        <a:rPr lang="en-GB" sz="900">
                          <a:latin typeface="+mn-lt"/>
                          <a:hlinkClick r:id="rId6"/>
                        </a:rPr>
                        <a:t>R0094</a:t>
                      </a:r>
                      <a:endParaRPr lang="en-GB" sz="900">
                        <a:latin typeface="+mn-lt"/>
                      </a:endParaRPr>
                    </a:p>
                  </a:txBody>
                  <a:tcPr/>
                </a:tc>
                <a:tc>
                  <a:txBody>
                    <a:bodyPr/>
                    <a:lstStyle/>
                    <a:p>
                      <a:r>
                        <a:rPr lang="en-US" sz="900" kern="1200">
                          <a:solidFill>
                            <a:schemeClr val="dk1"/>
                          </a:solidFill>
                          <a:latin typeface="+mn-lt"/>
                          <a:ea typeface="+mn-ea"/>
                          <a:cs typeface="+mn-cs"/>
                        </a:rPr>
                        <a:t>Clarify obligations on gas meter exchanges that occur close to </a:t>
                      </a:r>
                      <a:r>
                        <a:rPr lang="en-US" sz="900" kern="1200" err="1">
                          <a:solidFill>
                            <a:schemeClr val="dk1"/>
                          </a:solidFill>
                          <a:latin typeface="+mn-lt"/>
                          <a:ea typeface="+mn-ea"/>
                          <a:cs typeface="+mn-cs"/>
                        </a:rPr>
                        <a:t>CoS</a:t>
                      </a:r>
                      <a:endParaRPr lang="en-US"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922997412"/>
                  </a:ext>
                </a:extLst>
              </a:tr>
              <a:tr h="286950">
                <a:tc>
                  <a:txBody>
                    <a:bodyPr/>
                    <a:lstStyle/>
                    <a:p>
                      <a:r>
                        <a:rPr lang="en-GB" sz="900">
                          <a:latin typeface="+mn-lt"/>
                          <a:hlinkClick r:id="rId7"/>
                        </a:rPr>
                        <a:t>R0095</a:t>
                      </a:r>
                      <a:endParaRPr lang="en-GB" sz="900">
                        <a:latin typeface="+mn-lt"/>
                      </a:endParaRPr>
                    </a:p>
                  </a:txBody>
                  <a:tcPr/>
                </a:tc>
                <a:tc>
                  <a:txBody>
                    <a:bodyPr/>
                    <a:lstStyle/>
                    <a:p>
                      <a:r>
                        <a:rPr lang="en-US" sz="900" b="0">
                          <a:latin typeface="+mn-lt"/>
                        </a:rPr>
                        <a:t>Changes to allow DNOs to reinstate disconnected MPANs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549377029"/>
                  </a:ext>
                </a:extLst>
              </a:tr>
              <a:tr h="281181">
                <a:tc>
                  <a:txBody>
                    <a:bodyPr/>
                    <a:lstStyle/>
                    <a:p>
                      <a:r>
                        <a:rPr lang="en-GB" sz="900">
                          <a:latin typeface="+mn-lt"/>
                          <a:hlinkClick r:id="rId8"/>
                        </a:rPr>
                        <a:t>R0096</a:t>
                      </a:r>
                      <a:endParaRPr lang="en-GB" sz="900">
                        <a:latin typeface="+mn-lt"/>
                      </a:endParaRPr>
                    </a:p>
                  </a:txBody>
                  <a:tcPr/>
                </a:tc>
                <a:tc>
                  <a:txBody>
                    <a:bodyPr/>
                    <a:lstStyle/>
                    <a:p>
                      <a:r>
                        <a:rPr lang="en-GB" sz="900" b="0" kern="1200">
                          <a:solidFill>
                            <a:schemeClr val="dk1"/>
                          </a:solidFill>
                          <a:latin typeface="+mn-lt"/>
                          <a:ea typeface="+mn-ea"/>
                          <a:cs typeface="+mn-cs"/>
                        </a:rPr>
                        <a:t>CSS Message Regeneration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73555656"/>
                  </a:ext>
                </a:extLst>
              </a:tr>
              <a:tr h="281181">
                <a:tc>
                  <a:txBody>
                    <a:bodyPr/>
                    <a:lstStyle/>
                    <a:p>
                      <a:r>
                        <a:rPr lang="en-GB" sz="900">
                          <a:latin typeface="+mn-lt"/>
                          <a:hlinkClick r:id="rId9"/>
                        </a:rPr>
                        <a:t>R0099</a:t>
                      </a:r>
                      <a:endParaRPr lang="en-GB" sz="900">
                        <a:latin typeface="+mn-lt"/>
                      </a:endParaRPr>
                    </a:p>
                  </a:txBody>
                  <a:tcPr/>
                </a:tc>
                <a:tc>
                  <a:txBody>
                    <a:bodyPr/>
                    <a:lstStyle/>
                    <a:p>
                      <a:r>
                        <a:rPr lang="en-GB" sz="900" b="0" kern="1200">
                          <a:solidFill>
                            <a:schemeClr val="dk1"/>
                          </a:solidFill>
                          <a:latin typeface="+mn-lt"/>
                          <a:ea typeface="+mn-ea"/>
                          <a:cs typeface="+mn-cs"/>
                        </a:rPr>
                        <a:t>CSS End User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404334636"/>
                  </a:ext>
                </a:extLst>
              </a:tr>
              <a:tr h="281181">
                <a:tc>
                  <a:txBody>
                    <a:bodyPr/>
                    <a:lstStyle/>
                    <a:p>
                      <a:r>
                        <a:rPr lang="en-GB" sz="900">
                          <a:latin typeface="+mn-lt"/>
                          <a:hlinkClick r:id="rId10"/>
                        </a:rPr>
                        <a:t>R0100</a:t>
                      </a:r>
                      <a:endParaRPr lang="en-GB" sz="900">
                        <a:latin typeface="+mn-lt"/>
                      </a:endParaRPr>
                    </a:p>
                  </a:txBody>
                  <a:tcPr/>
                </a:tc>
                <a:tc>
                  <a:txBody>
                    <a:bodyPr/>
                    <a:lstStyle/>
                    <a:p>
                      <a:r>
                        <a:rPr lang="en-GB" sz="900" b="0" kern="1200">
                          <a:solidFill>
                            <a:schemeClr val="dk1"/>
                          </a:solidFill>
                          <a:latin typeface="+mn-lt"/>
                          <a:ea typeface="+mn-ea"/>
                          <a:cs typeface="+mn-cs"/>
                        </a:rPr>
                        <a:t>Update to Error Handling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bl>
          </a:graphicData>
        </a:graphic>
      </p:graphicFrame>
    </p:spTree>
    <p:extLst>
      <p:ext uri="{BB962C8B-B14F-4D97-AF65-F5344CB8AC3E}">
        <p14:creationId xmlns:p14="http://schemas.microsoft.com/office/powerpoint/2010/main" val="244371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2400">
                <a:latin typeface="Arial"/>
                <a:cs typeface="Arial"/>
              </a:rPr>
              <a:t>For Information</a:t>
            </a:r>
          </a:p>
          <a:p>
            <a:r>
              <a:rPr lang="en-US" sz="2400">
                <a:latin typeface="Arial"/>
                <a:cs typeface="Arial"/>
              </a:rPr>
              <a:t>XRN5556E CMS Rebuild Version 1.4 </a:t>
            </a:r>
          </a:p>
          <a:p>
            <a:r>
              <a:rPr lang="en-US" sz="2400">
                <a:latin typeface="Arial"/>
                <a:cs typeface="Arial"/>
              </a:rPr>
              <a:t>XRN5556F CMS Rebuild Version 1.5</a:t>
            </a:r>
          </a:p>
        </p:txBody>
      </p:sp>
    </p:spTree>
    <p:extLst>
      <p:ext uri="{BB962C8B-B14F-4D97-AF65-F5344CB8AC3E}">
        <p14:creationId xmlns:p14="http://schemas.microsoft.com/office/powerpoint/2010/main" val="404347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370251"/>
            <a:ext cx="8856984" cy="232964"/>
          </a:xfrm>
        </p:spPr>
        <p:txBody>
          <a:bodyPr>
            <a:noAutofit/>
          </a:bodyPr>
          <a:lstStyle/>
          <a:p>
            <a:r>
              <a:rPr lang="de-DE" sz="2000"/>
              <a:t>XRN5556E CMS Rebuild Version 1.4 </a:t>
            </a:r>
          </a:p>
        </p:txBody>
      </p:sp>
      <p:graphicFrame>
        <p:nvGraphicFramePr>
          <p:cNvPr id="5" name="Table 4"/>
          <p:cNvGraphicFramePr>
            <a:graphicFrameLocks noGrp="1"/>
          </p:cNvGraphicFramePr>
          <p:nvPr>
            <p:extLst>
              <p:ext uri="{D42A27DB-BD31-4B8C-83A1-F6EECF244321}">
                <p14:modId xmlns:p14="http://schemas.microsoft.com/office/powerpoint/2010/main" val="2410117334"/>
              </p:ext>
            </p:extLst>
          </p:nvPr>
        </p:nvGraphicFramePr>
        <p:xfrm>
          <a:off x="161229" y="825114"/>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7227102"/>
              </p:ext>
            </p:extLst>
          </p:nvPr>
        </p:nvGraphicFramePr>
        <p:xfrm>
          <a:off x="161229" y="4055469"/>
          <a:ext cx="8821542" cy="836832"/>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5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 – Investment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80562">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03841114"/>
              </p:ext>
            </p:extLst>
          </p:nvPr>
        </p:nvGraphicFramePr>
        <p:xfrm>
          <a:off x="161229" y="2589637"/>
          <a:ext cx="8821542" cy="1354150"/>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62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9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This XRN will be a child XRN to 5556. Within this version we will strive to deliver additional functionality and processes where possible, however our priority processes are Address amendments (ADD/UNC). Should we have capacity in this version release to include anything additional, this shall be communicated out via Change Packs and the forums ChMC, CoMC and the Customer Focus Group.</a:t>
                      </a:r>
                      <a:endParaRPr lang="en-GB" sz="1400">
                        <a:solidFill>
                          <a:schemeClr val="tx1"/>
                        </a:solidFil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756798032"/>
              </p:ext>
            </p:extLst>
          </p:nvPr>
        </p:nvGraphicFramePr>
        <p:xfrm>
          <a:off x="6242858" y="827849"/>
          <a:ext cx="2722192" cy="1650105"/>
        </p:xfrm>
        <a:graphic>
          <a:graphicData uri="http://schemas.openxmlformats.org/drawingml/2006/table">
            <a:tbl>
              <a:tblPr firstRow="1" bandRow="1">
                <a:tableStyleId>{FABFCF23-3B69-468F-B69F-88F6DE6A72F2}</a:tableStyleId>
              </a:tblPr>
              <a:tblGrid>
                <a:gridCol w="1163782">
                  <a:extLst>
                    <a:ext uri="{9D8B030D-6E8A-4147-A177-3AD203B41FA5}">
                      <a16:colId xmlns:a16="http://schemas.microsoft.com/office/drawing/2014/main" val="3477608926"/>
                    </a:ext>
                  </a:extLst>
                </a:gridCol>
                <a:gridCol w="1558410">
                  <a:extLst>
                    <a:ext uri="{9D8B030D-6E8A-4147-A177-3AD203B41FA5}">
                      <a16:colId xmlns:a16="http://schemas.microsoft.com/office/drawing/2014/main" val="2478473174"/>
                    </a:ext>
                  </a:extLst>
                </a:gridCol>
              </a:tblGrid>
              <a:tr h="512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63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73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kern="1200">
                        <a:solidFill>
                          <a:schemeClr val="bg1"/>
                        </a:solidFill>
                        <a:latin typeface="+mn-lt"/>
                        <a:ea typeface="+mn-ea"/>
                        <a:cs typeface="+mn-cs"/>
                      </a:endParaRP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Xoserve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240121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1" y="422634"/>
            <a:ext cx="8965050" cy="343179"/>
          </a:xfrm>
        </p:spPr>
        <p:txBody>
          <a:bodyPr>
            <a:noAutofit/>
          </a:bodyPr>
          <a:lstStyle/>
          <a:p>
            <a:r>
              <a:rPr lang="en-US" sz="2000"/>
              <a:t>XRN5556F CMS Rebuild Version 1.5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319541395"/>
              </p:ext>
            </p:extLst>
          </p:nvPr>
        </p:nvGraphicFramePr>
        <p:xfrm>
          <a:off x="161229" y="825114"/>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58366492"/>
              </p:ext>
            </p:extLst>
          </p:nvPr>
        </p:nvGraphicFramePr>
        <p:xfrm>
          <a:off x="161229" y="4055469"/>
          <a:ext cx="8821542" cy="836832"/>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5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 – Investment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80562">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83634422"/>
              </p:ext>
            </p:extLst>
          </p:nvPr>
        </p:nvGraphicFramePr>
        <p:xfrm>
          <a:off x="161229" y="2546810"/>
          <a:ext cx="8821542" cy="1451661"/>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93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60728">
                <a:tc>
                  <a:txBody>
                    <a:bodyPr/>
                    <a:lstStyle/>
                    <a:p>
                      <a:pPr lvl="0">
                        <a:buNone/>
                      </a:pPr>
                      <a:r>
                        <a:rPr lang="en-US" sz="1400">
                          <a:solidFill>
                            <a:schemeClr val="tx1"/>
                          </a:solidFill>
                        </a:rPr>
                        <a:t>This XRN will be a child XRN to 5556. Within this version we will strive to deliver additional functionality and processes where possible, however our priority processes are RFA (Request for Financial Adjustment) and CDQ (Consumption Dispute Query) Should we have capacity in this version release to include anything additional, this shall be communicated out via Change Packs and the forums ChMC, CoMC and the Customer Focus Group.</a:t>
                      </a:r>
                      <a:endParaRPr lang="en-GB" sz="1400">
                        <a:solidFill>
                          <a:schemeClr val="tx1"/>
                        </a:solidFil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96359108"/>
              </p:ext>
            </p:extLst>
          </p:nvPr>
        </p:nvGraphicFramePr>
        <p:xfrm>
          <a:off x="6242858" y="827850"/>
          <a:ext cx="2722192" cy="1643184"/>
        </p:xfrm>
        <a:graphic>
          <a:graphicData uri="http://schemas.openxmlformats.org/drawingml/2006/table">
            <a:tbl>
              <a:tblPr firstRow="1" bandRow="1">
                <a:tableStyleId>{FABFCF23-3B69-468F-B69F-88F6DE6A72F2}</a:tableStyleId>
              </a:tblPr>
              <a:tblGrid>
                <a:gridCol w="1163782">
                  <a:extLst>
                    <a:ext uri="{9D8B030D-6E8A-4147-A177-3AD203B41FA5}">
                      <a16:colId xmlns:a16="http://schemas.microsoft.com/office/drawing/2014/main" val="3477608926"/>
                    </a:ext>
                  </a:extLst>
                </a:gridCol>
                <a:gridCol w="1558410">
                  <a:extLst>
                    <a:ext uri="{9D8B030D-6E8A-4147-A177-3AD203B41FA5}">
                      <a16:colId xmlns:a16="http://schemas.microsoft.com/office/drawing/2014/main" val="2478473174"/>
                    </a:ext>
                  </a:extLst>
                </a:gridCol>
              </a:tblGrid>
              <a:tr h="51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61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7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kern="1200">
                        <a:solidFill>
                          <a:schemeClr val="bg1"/>
                        </a:solidFill>
                        <a:latin typeface="+mn-lt"/>
                        <a:ea typeface="+mn-ea"/>
                        <a:cs typeface="+mn-cs"/>
                      </a:endParaRP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Xoserve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87561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pPr marL="0" indent="0">
              <a:buNone/>
            </a:pPr>
            <a:r>
              <a:rPr lang="en-US" sz="1800"/>
              <a:t>For Approval:</a:t>
            </a:r>
          </a:p>
          <a:p>
            <a:r>
              <a:rPr lang="en-US" sz="1800"/>
              <a:t>XRN5556.C - Contact Management Service (CMS) Rebuild Version 1.2 – Revised</a:t>
            </a:r>
          </a:p>
          <a:p>
            <a:r>
              <a:rPr lang="en-US" sz="1800"/>
              <a:t>XRN5602 - Releasing of unused capacity under a specific set of circumstances (Modification 0818)</a:t>
            </a:r>
          </a:p>
          <a:p>
            <a:pPr marL="0" indent="0">
              <a:buNone/>
            </a:pPr>
            <a:endParaRPr lang="en-US" sz="1800"/>
          </a:p>
          <a:p>
            <a:pPr marL="0" indent="0">
              <a:buNone/>
            </a:pPr>
            <a:r>
              <a:rPr lang="en-US" sz="1800"/>
              <a:t>For Information:</a:t>
            </a:r>
          </a:p>
          <a:p>
            <a:r>
              <a:rPr lang="en-US" sz="1800"/>
              <a:t>Maintenance of a Capacity Plan</a:t>
            </a:r>
          </a:p>
          <a:p>
            <a:r>
              <a:rPr lang="en-US" sz="1800"/>
              <a:t>UK Link Manual X09 - X10 Record Cosmetic Update</a:t>
            </a:r>
          </a:p>
        </p:txBody>
      </p:sp>
    </p:spTree>
    <p:extLst>
      <p:ext uri="{BB962C8B-B14F-4D97-AF65-F5344CB8AC3E}">
        <p14:creationId xmlns:p14="http://schemas.microsoft.com/office/powerpoint/2010/main" val="143154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XRN5556.C - Contact Management Service (CMS) Rebuild Version 1.2 – Revised</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2831371718"/>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3272111">
                  <a:extLst>
                    <a:ext uri="{9D8B030D-6E8A-4147-A177-3AD203B41FA5}">
                      <a16:colId xmlns:a16="http://schemas.microsoft.com/office/drawing/2014/main" val="4080995352"/>
                    </a:ext>
                  </a:extLst>
                </a:gridCol>
                <a:gridCol w="3085106">
                  <a:extLst>
                    <a:ext uri="{9D8B030D-6E8A-4147-A177-3AD203B41FA5}">
                      <a16:colId xmlns:a16="http://schemas.microsoft.com/office/drawing/2014/main" val="965499758"/>
                    </a:ext>
                  </a:extLst>
                </a:gridCol>
                <a:gridCol w="2242325">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100" kern="1200">
                          <a:solidFill>
                            <a:schemeClr val="tx1"/>
                          </a:solidFill>
                          <a:effectLst/>
                          <a:latin typeface="+mn-lt"/>
                          <a:ea typeface="+mn-ea"/>
                          <a:cs typeface="+mn-cs"/>
                        </a:rPr>
                        <a:t>CP is issued for information at ChMC 12/10/2022 </a:t>
                      </a:r>
                      <a:endParaRPr lang="en-GB" sz="1100" b="1" u="sng" kern="1200">
                        <a:solidFill>
                          <a:schemeClr val="tx2">
                            <a:lumMod val="60000"/>
                            <a:lumOff val="40000"/>
                          </a:schemeClr>
                        </a:solidFill>
                        <a:effectLst/>
                        <a:latin typeface="+mn-lt"/>
                        <a:ea typeface="+mn-ea"/>
                        <a:cs typeface="+mn-cs"/>
                        <a:hlinkClick r:id="rId3"/>
                      </a:endParaRPr>
                    </a:p>
                    <a:p>
                      <a:pPr marL="0" marR="0" lvl="0" indent="0" algn="l" rtl="0" eaLnBrk="1" fontAlgn="auto" latinLnBrk="0" hangingPunct="1">
                        <a:lnSpc>
                          <a:spcPct val="100000"/>
                        </a:lnSpc>
                        <a:spcBef>
                          <a:spcPts val="0"/>
                        </a:spcBef>
                        <a:spcAft>
                          <a:spcPts val="0"/>
                        </a:spcAft>
                        <a:buClrTx/>
                        <a:buSzTx/>
                        <a:buFontTx/>
                        <a:buNone/>
                      </a:pPr>
                      <a:r>
                        <a:rPr lang="en-GB" sz="1100" b="1" u="sng" kern="1200">
                          <a:solidFill>
                            <a:schemeClr val="tx2">
                              <a:lumMod val="60000"/>
                              <a:lumOff val="40000"/>
                            </a:schemeClr>
                          </a:solidFill>
                          <a:effectLst/>
                          <a:latin typeface="+mn-lt"/>
                          <a:ea typeface="+mn-ea"/>
                          <a:cs typeface="+mn-cs"/>
                          <a:hlinkClick r:id="rId3"/>
                        </a:rPr>
                        <a:t>Link to CP</a:t>
                      </a:r>
                      <a:endParaRPr lang="en-GB" sz="11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100" kern="1200">
                          <a:solidFill>
                            <a:schemeClr val="tx1"/>
                          </a:solidFill>
                          <a:latin typeface="+mn-lt"/>
                          <a:ea typeface="+mn-ea"/>
                          <a:cs typeface="+mn-cs"/>
                        </a:rPr>
                        <a:t>None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1740617040"/>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3148.1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3103264948"/>
              </p:ext>
            </p:extLst>
          </p:nvPr>
        </p:nvGraphicFramePr>
        <p:xfrm>
          <a:off x="206690" y="1248866"/>
          <a:ext cx="8599544" cy="78211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Vote to approve the Detailed Design and progress into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400" kern="1200">
                          <a:solidFill>
                            <a:schemeClr val="tx1"/>
                          </a:solidFill>
                          <a:latin typeface="+mn-lt"/>
                          <a:ea typeface="+mn-ea"/>
                          <a:cs typeface="+mn-cs"/>
                        </a:rPr>
                        <a:t>Shipper, DNO, IGT, NGT</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Shipper, DNO, IGT,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Adhoc – 30/06/2023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67773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XRN5602 - Releasing of unused capacity under a specific set of circumstances (Modification 0818)</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3860945470"/>
              </p:ext>
            </p:extLst>
          </p:nvPr>
        </p:nvGraphicFramePr>
        <p:xfrm>
          <a:off x="194657" y="3794238"/>
          <a:ext cx="8806220" cy="822392"/>
        </p:xfrm>
        <a:graphic>
          <a:graphicData uri="http://schemas.openxmlformats.org/drawingml/2006/table">
            <a:tbl>
              <a:tblPr firstRow="1" bandRow="1">
                <a:tableStyleId>{2D5ABB26-0587-4C30-8999-92F81FD0307C}</a:tableStyleId>
              </a:tblPr>
              <a:tblGrid>
                <a:gridCol w="2469030">
                  <a:extLst>
                    <a:ext uri="{9D8B030D-6E8A-4147-A177-3AD203B41FA5}">
                      <a16:colId xmlns:a16="http://schemas.microsoft.com/office/drawing/2014/main" val="4080995352"/>
                    </a:ext>
                  </a:extLst>
                </a:gridCol>
                <a:gridCol w="2600076">
                  <a:extLst>
                    <a:ext uri="{9D8B030D-6E8A-4147-A177-3AD203B41FA5}">
                      <a16:colId xmlns:a16="http://schemas.microsoft.com/office/drawing/2014/main" val="965499758"/>
                    </a:ext>
                  </a:extLst>
                </a:gridCol>
                <a:gridCol w="3737114">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100" kern="1200">
                          <a:solidFill>
                            <a:schemeClr val="tx1"/>
                          </a:solidFill>
                          <a:latin typeface="+mn-lt"/>
                          <a:ea typeface="+mn-ea"/>
                          <a:cs typeface="+mn-cs"/>
                        </a:rPr>
                        <a:t>CP approved at ChMC 11/01/2023</a:t>
                      </a:r>
                      <a:endParaRPr lang="en-GB" sz="11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rtl="0" eaLnBrk="1" fontAlgn="auto" latinLnBrk="0" hangingPunct="1">
                        <a:lnSpc>
                          <a:spcPct val="100000"/>
                        </a:lnSpc>
                        <a:spcBef>
                          <a:spcPts val="0"/>
                        </a:spcBef>
                        <a:spcAft>
                          <a:spcPts val="0"/>
                        </a:spcAft>
                        <a:buClrTx/>
                        <a:buSzTx/>
                        <a:buFontTx/>
                        <a:buNone/>
                      </a:pPr>
                      <a:r>
                        <a:rPr lang="en-GB" sz="1100" b="1" u="sng" kern="1200">
                          <a:solidFill>
                            <a:schemeClr val="tx2">
                              <a:lumMod val="60000"/>
                              <a:lumOff val="40000"/>
                            </a:schemeClr>
                          </a:solidFill>
                          <a:effectLst/>
                          <a:latin typeface="+mn-lt"/>
                          <a:ea typeface="+mn-ea"/>
                          <a:cs typeface="+mn-cs"/>
                          <a:hlinkClick r:id="rId3"/>
                        </a:rPr>
                        <a:t>Link to CP</a:t>
                      </a:r>
                      <a:endParaRPr lang="en-GB" sz="11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Service Area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Manage updates to customer portfolio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100" kern="1200">
                          <a:solidFill>
                            <a:schemeClr val="tx1"/>
                          </a:solidFill>
                          <a:latin typeface="+mn-lt"/>
                          <a:ea typeface="+mn-ea"/>
                          <a:cs typeface="+mn-cs"/>
                        </a:rPr>
                        <a:t>Change will be implemented/made available immediately following Ofgem approval of Modification 0818</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376584689"/>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3148.2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3860408660"/>
              </p:ext>
            </p:extLst>
          </p:nvPr>
        </p:nvGraphicFramePr>
        <p:xfrm>
          <a:off x="206690" y="1248866"/>
          <a:ext cx="8599544" cy="78211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Vote to approve the Detailed Design and progress into delivery</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Shipper, DNO</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Adhoc -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290499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52587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Maintenance of a Capacity Plan</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2029046396"/>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1627162">
                  <a:extLst>
                    <a:ext uri="{9D8B030D-6E8A-4147-A177-3AD203B41FA5}">
                      <a16:colId xmlns:a16="http://schemas.microsoft.com/office/drawing/2014/main" val="4080995352"/>
                    </a:ext>
                  </a:extLst>
                </a:gridCol>
                <a:gridCol w="1724098">
                  <a:extLst>
                    <a:ext uri="{9D8B030D-6E8A-4147-A177-3AD203B41FA5}">
                      <a16:colId xmlns:a16="http://schemas.microsoft.com/office/drawing/2014/main" val="965499758"/>
                    </a:ext>
                  </a:extLst>
                </a:gridCol>
                <a:gridCol w="5248282">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Within the Change Pack, Users have been invited to send their forecasts to Xoserve to enable planning for future capacity within UK Link</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99920980"/>
              </p:ext>
            </p:extLst>
          </p:nvPr>
        </p:nvGraphicFramePr>
        <p:xfrm>
          <a:off x="206690" y="1248866"/>
          <a:ext cx="8599544" cy="64184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578907">
                  <a:extLst>
                    <a:ext uri="{9D8B030D-6E8A-4147-A177-3AD203B41FA5}">
                      <a16:colId xmlns:a16="http://schemas.microsoft.com/office/drawing/2014/main" val="1212895166"/>
                    </a:ext>
                  </a:extLst>
                </a:gridCol>
                <a:gridCol w="2226669">
                  <a:extLst>
                    <a:ext uri="{9D8B030D-6E8A-4147-A177-3AD203B41FA5}">
                      <a16:colId xmlns:a16="http://schemas.microsoft.com/office/drawing/2014/main" val="1790722003"/>
                    </a:ext>
                  </a:extLst>
                </a:gridCol>
                <a:gridCol w="1588756">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US" sz="1200" b="0" i="0" u="none" strike="noStrike" kern="1200" noProof="0">
                          <a:solidFill>
                            <a:schemeClr val="tx1"/>
                          </a:solidFill>
                          <a:latin typeface="+mn-lt"/>
                          <a:ea typeface="+mn-ea"/>
                          <a:cs typeface="+mn-cs"/>
                        </a:rPr>
                        <a:t>Shipper, DNO, IGT,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6" name="Table 5">
            <a:extLst>
              <a:ext uri="{FF2B5EF4-FFF2-40B4-BE49-F238E27FC236}">
                <a16:creationId xmlns:a16="http://schemas.microsoft.com/office/drawing/2014/main" id="{3FEA339E-66BE-51A2-0760-F2A942DD4D49}"/>
              </a:ext>
            </a:extLst>
          </p:cNvPr>
          <p:cNvGraphicFramePr>
            <a:graphicFrameLocks noGrp="1"/>
          </p:cNvGraphicFramePr>
          <p:nvPr>
            <p:extLst>
              <p:ext uri="{D42A27DB-BD31-4B8C-83A1-F6EECF244321}">
                <p14:modId xmlns:p14="http://schemas.microsoft.com/office/powerpoint/2010/main" val="1361019645"/>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3148.3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89168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UK Link Manual X09 - X10 Record Cosmetic Update </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4253356544"/>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2800951">
                  <a:extLst>
                    <a:ext uri="{9D8B030D-6E8A-4147-A177-3AD203B41FA5}">
                      <a16:colId xmlns:a16="http://schemas.microsoft.com/office/drawing/2014/main" val="4080995352"/>
                    </a:ext>
                  </a:extLst>
                </a:gridCol>
                <a:gridCol w="2911639">
                  <a:extLst>
                    <a:ext uri="{9D8B030D-6E8A-4147-A177-3AD203B41FA5}">
                      <a16:colId xmlns:a16="http://schemas.microsoft.com/office/drawing/2014/main" val="965499758"/>
                    </a:ext>
                  </a:extLst>
                </a:gridCol>
                <a:gridCol w="2886952">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2633254231"/>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3148.4 -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000" kern="1200">
                          <a:solidFill>
                            <a:schemeClr val="tx1"/>
                          </a:solidFill>
                          <a:latin typeface="+mn-lt"/>
                          <a:ea typeface="+mn-ea"/>
                          <a:cs typeface="+mn-cs"/>
                        </a:rPr>
                        <a:t>No representations received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1725741458"/>
              </p:ext>
            </p:extLst>
          </p:nvPr>
        </p:nvGraphicFramePr>
        <p:xfrm>
          <a:off x="206690" y="1248866"/>
          <a:ext cx="8599544" cy="64184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200" b="0">
                          <a:solidFill>
                            <a:schemeClr val="tx1"/>
                          </a:solidFill>
                          <a:latin typeface="+mn-lt"/>
                        </a:rPr>
                        <a:t>For </a:t>
                      </a:r>
                      <a:r>
                        <a:rPr lang="en-US" sz="1200" b="0" i="0" u="none" strike="noStrike" kern="1200">
                          <a:solidFill>
                            <a:schemeClr val="tx1"/>
                          </a:solidFill>
                          <a:latin typeface="+mn-lt"/>
                          <a:ea typeface="+mn-ea"/>
                          <a:cs typeface="+mn-cs"/>
                        </a:rPr>
                        <a:t>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US" sz="1200" b="0" i="0" u="none" strike="noStrike" kern="1200" noProof="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64236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39609"/>
            <a:ext cx="8229600" cy="637580"/>
          </a:xfrm>
        </p:spPr>
        <p:txBody>
          <a:bodyPr>
            <a:noAutofit/>
          </a:bodyPr>
          <a:lstStyle/>
          <a:p>
            <a:r>
              <a:rPr lang="en-GB" sz="2000"/>
              <a:t>Standalone Change Documents for Approval (BER, CCR, EQR)</a:t>
            </a:r>
            <a:br>
              <a:rPr lang="en-GB" sz="2000"/>
            </a:br>
            <a:endParaRPr lang="en-GB" sz="1400">
              <a:latin typeface="Arial"/>
              <a:cs typeface="Arial"/>
            </a:endParaRPr>
          </a:p>
        </p:txBody>
      </p:sp>
      <p:graphicFrame>
        <p:nvGraphicFramePr>
          <p:cNvPr id="9" name="Table 8">
            <a:extLst>
              <a:ext uri="{FF2B5EF4-FFF2-40B4-BE49-F238E27FC236}">
                <a16:creationId xmlns:a16="http://schemas.microsoft.com/office/drawing/2014/main" id="{E47F4072-6774-4435-8EC1-1AA054AF3544}"/>
              </a:ext>
            </a:extLst>
          </p:cNvPr>
          <p:cNvGraphicFramePr>
            <a:graphicFrameLocks noGrp="1"/>
          </p:cNvGraphicFramePr>
          <p:nvPr>
            <p:extLst>
              <p:ext uri="{D42A27DB-BD31-4B8C-83A1-F6EECF244321}">
                <p14:modId xmlns:p14="http://schemas.microsoft.com/office/powerpoint/2010/main" val="2575516453"/>
              </p:ext>
            </p:extLst>
          </p:nvPr>
        </p:nvGraphicFramePr>
        <p:xfrm>
          <a:off x="197083" y="1639766"/>
          <a:ext cx="8749834" cy="1281154"/>
        </p:xfrm>
        <a:graphic>
          <a:graphicData uri="http://schemas.openxmlformats.org/drawingml/2006/table">
            <a:tbl>
              <a:tblPr firstRow="1" bandRow="1">
                <a:tableStyleId>{2D5ABB26-0587-4C30-8999-92F81FD0307C}</a:tableStyleId>
              </a:tblPr>
              <a:tblGrid>
                <a:gridCol w="1450233">
                  <a:extLst>
                    <a:ext uri="{9D8B030D-6E8A-4147-A177-3AD203B41FA5}">
                      <a16:colId xmlns:a16="http://schemas.microsoft.com/office/drawing/2014/main" val="4080995352"/>
                    </a:ext>
                  </a:extLst>
                </a:gridCol>
                <a:gridCol w="5081551">
                  <a:extLst>
                    <a:ext uri="{9D8B030D-6E8A-4147-A177-3AD203B41FA5}">
                      <a16:colId xmlns:a16="http://schemas.microsoft.com/office/drawing/2014/main" val="965499758"/>
                    </a:ext>
                  </a:extLst>
                </a:gridCol>
                <a:gridCol w="2218050">
                  <a:extLst>
                    <a:ext uri="{9D8B030D-6E8A-4147-A177-3AD203B41FA5}">
                      <a16:colId xmlns:a16="http://schemas.microsoft.com/office/drawing/2014/main" val="1790722003"/>
                    </a:ext>
                  </a:extLst>
                </a:gridCol>
              </a:tblGrid>
              <a:tr h="605839">
                <a:tc>
                  <a:txBody>
                    <a:bodyPr/>
                    <a:lstStyle/>
                    <a:p>
                      <a:pPr>
                        <a:lnSpc>
                          <a:spcPct val="115000"/>
                        </a:lnSpc>
                        <a:spcAft>
                          <a:spcPts val="0"/>
                        </a:spcAft>
                      </a:pPr>
                      <a:r>
                        <a:rPr lang="en-GB" sz="1400" b="1" kern="1200">
                          <a:solidFill>
                            <a:schemeClr val="bg1"/>
                          </a:solidFill>
                          <a:effectLst/>
                          <a:latin typeface="+mn-lt"/>
                          <a:ea typeface="+mn-ea"/>
                          <a:cs typeface="+mn-cs"/>
                        </a:rPr>
                        <a:t>Document link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XRN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67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baseline="0">
                          <a:solidFill>
                            <a:schemeClr val="tx1"/>
                          </a:solidFill>
                          <a:latin typeface="Arial" panose="020B0604020202020204" pitchFamily="34" charset="0"/>
                          <a:ea typeface="+mn-ea"/>
                          <a:cs typeface="Arial" panose="020B0604020202020204" pitchFamily="34" charset="0"/>
                          <a:hlinkClick r:id="rId3"/>
                        </a:rPr>
                        <a:t>Link to CCR</a:t>
                      </a:r>
                      <a:endParaRPr lang="en-GB" sz="1600" b="1"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a:solidFill>
                            <a:schemeClr val="tx1"/>
                          </a:solidFill>
                          <a:latin typeface="Arial" panose="020B0604020202020204" pitchFamily="34" charset="0"/>
                          <a:ea typeface="+mn-ea"/>
                          <a:cs typeface="Arial" panose="020B0604020202020204" pitchFamily="34" charset="0"/>
                          <a:hlinkClick r:id="rId4"/>
                        </a:rPr>
                        <a:t>XRN5595</a:t>
                      </a:r>
                      <a:r>
                        <a:rPr lang="en-US" sz="1600" b="0" kern="1200" baseline="0">
                          <a:solidFill>
                            <a:schemeClr val="tx1"/>
                          </a:solidFill>
                          <a:latin typeface="Arial" panose="020B0604020202020204" pitchFamily="34" charset="0"/>
                          <a:ea typeface="+mn-ea"/>
                          <a:cs typeface="Arial" panose="020B0604020202020204" pitchFamily="34" charset="0"/>
                        </a:rPr>
                        <a:t> Changes to the REC Switching Operator Outage Notification Lead Time (R0055)</a:t>
                      </a:r>
                      <a:endParaRPr lang="en-GB" sz="1600" b="0"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a:solidFill>
                            <a:schemeClr val="tx1"/>
                          </a:solidFill>
                          <a:latin typeface="Arial" panose="020B0604020202020204" pitchFamily="34" charset="0"/>
                          <a:ea typeface="+mn-ea"/>
                          <a:cs typeface="Arial" panose="020B0604020202020204" pitchFamily="34" charset="0"/>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201879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2004486"/>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November 23 Major Release </a:t>
            </a:r>
            <a:br>
              <a:rPr lang="en-GB">
                <a:latin typeface="+mn-lt"/>
                <a:cs typeface="Poppins Light"/>
              </a:rPr>
            </a:br>
            <a:br>
              <a:rPr lang="en-GB">
                <a:latin typeface="+mn-lt"/>
                <a:cs typeface="Poppins Light"/>
              </a:rPr>
            </a:br>
            <a:r>
              <a:rPr lang="en-GB">
                <a:latin typeface="+mn-lt"/>
                <a:cs typeface="Poppins Light"/>
              </a:rPr>
              <a:t>Scope proposal - for approval</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7"/>
            <a:ext cx="8229600" cy="498688"/>
          </a:xfrm>
        </p:spPr>
        <p:txBody>
          <a:bodyPr>
            <a:normAutofit fontScale="90000"/>
          </a:bodyPr>
          <a:lstStyle/>
          <a:p>
            <a:r>
              <a:rPr lang="en-GB">
                <a:latin typeface="Arial"/>
                <a:cs typeface="Arial"/>
              </a:rPr>
              <a:t>Proposed Scope </a:t>
            </a:r>
            <a:endParaRPr lang="en-GB"/>
          </a:p>
        </p:txBody>
      </p:sp>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nvGraphicFramePr>
        <p:xfrm>
          <a:off x="215591" y="622164"/>
          <a:ext cx="8712062" cy="1113456"/>
        </p:xfrm>
        <a:graphic>
          <a:graphicData uri="http://schemas.openxmlformats.org/drawingml/2006/table">
            <a:tbl>
              <a:tblPr firstRow="1" bandRow="1">
                <a:tableStyleId>{5C22544A-7EE6-4342-B048-85BDC9FD1C3A}</a:tableStyleId>
              </a:tblPr>
              <a:tblGrid>
                <a:gridCol w="3650165">
                  <a:extLst>
                    <a:ext uri="{9D8B030D-6E8A-4147-A177-3AD203B41FA5}">
                      <a16:colId xmlns:a16="http://schemas.microsoft.com/office/drawing/2014/main" val="3885288750"/>
                    </a:ext>
                  </a:extLst>
                </a:gridCol>
                <a:gridCol w="5061897">
                  <a:extLst>
                    <a:ext uri="{9D8B030D-6E8A-4147-A177-3AD203B41FA5}">
                      <a16:colId xmlns:a16="http://schemas.microsoft.com/office/drawing/2014/main" val="2666035350"/>
                    </a:ext>
                  </a:extLst>
                </a:gridCol>
              </a:tblGrid>
              <a:tr h="278364">
                <a:tc>
                  <a:txBody>
                    <a:bodyPr/>
                    <a:lstStyle/>
                    <a:p>
                      <a:r>
                        <a:rPr lang="en-GB" sz="900">
                          <a:solidFill>
                            <a:schemeClr val="bg1"/>
                          </a:solidFill>
                        </a:rPr>
                        <a:t>Release </a:t>
                      </a:r>
                    </a:p>
                  </a:txBody>
                  <a:tcPr marL="72000" marR="72000" marT="36000" marB="36000" anchor="ctr">
                    <a:solidFill>
                      <a:schemeClr val="accent1"/>
                    </a:solidFill>
                  </a:tcPr>
                </a:tc>
                <a:tc>
                  <a:txBody>
                    <a:bodyPr/>
                    <a:lstStyle/>
                    <a:p>
                      <a:r>
                        <a:rPr lang="en-GB" sz="900">
                          <a:solidFill>
                            <a:schemeClr val="tx1"/>
                          </a:solidFill>
                        </a:rPr>
                        <a:t>November 23 Major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78364">
                <a:tc>
                  <a:txBody>
                    <a:bodyPr/>
                    <a:lstStyle/>
                    <a:p>
                      <a:r>
                        <a:rPr lang="en-GB" sz="900" b="1">
                          <a:solidFill>
                            <a:schemeClr val="bg1"/>
                          </a:solidFill>
                        </a:rPr>
                        <a:t>Implementation Date</a:t>
                      </a:r>
                    </a:p>
                  </a:txBody>
                  <a:tcPr marL="72000" marR="72000" marT="36000" marB="36000" anchor="ctr">
                    <a:solidFill>
                      <a:schemeClr val="accent1"/>
                    </a:solidFill>
                  </a:tcPr>
                </a:tc>
                <a:tc>
                  <a:txBody>
                    <a:bodyPr/>
                    <a:lstStyle/>
                    <a:p>
                      <a:r>
                        <a:rPr lang="en-GB" sz="900"/>
                        <a:t>4</a:t>
                      </a:r>
                      <a:r>
                        <a:rPr lang="en-GB" sz="900" baseline="30000"/>
                        <a:t>th</a:t>
                      </a:r>
                      <a:r>
                        <a:rPr lang="en-GB" sz="900"/>
                        <a:t> / 5</a:t>
                      </a:r>
                      <a:r>
                        <a:rPr lang="en-GB" sz="900" baseline="30000"/>
                        <a:t>th</a:t>
                      </a:r>
                      <a:r>
                        <a:rPr lang="en-GB" sz="900"/>
                        <a:t> November 2023 (no REC changes in scope so proposing weekend go live)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78364">
                <a:tc>
                  <a:txBody>
                    <a:bodyPr/>
                    <a:lstStyle/>
                    <a:p>
                      <a:r>
                        <a:rPr lang="en-GB" sz="900" b="1">
                          <a:solidFill>
                            <a:schemeClr val="bg1"/>
                          </a:solidFill>
                        </a:rPr>
                        <a:t>Contingency Implementation Date</a:t>
                      </a:r>
                    </a:p>
                  </a:txBody>
                  <a:tcPr marL="72000" marR="72000" marT="36000" marB="36000" anchor="ctr">
                    <a:solidFill>
                      <a:schemeClr val="accent1"/>
                    </a:solidFill>
                  </a:tcPr>
                </a:tc>
                <a:tc>
                  <a:txBody>
                    <a:bodyPr/>
                    <a:lstStyle/>
                    <a:p>
                      <a:r>
                        <a:rPr lang="en-GB" sz="900"/>
                        <a:t>11</a:t>
                      </a:r>
                      <a:r>
                        <a:rPr lang="en-GB" sz="900" baseline="30000"/>
                        <a:t>th</a:t>
                      </a:r>
                      <a:r>
                        <a:rPr lang="en-GB" sz="900"/>
                        <a:t> / 12</a:t>
                      </a:r>
                      <a:r>
                        <a:rPr lang="en-GB" sz="900" baseline="30000"/>
                        <a:t>th</a:t>
                      </a:r>
                      <a:r>
                        <a:rPr lang="en-GB" sz="900"/>
                        <a:t>  November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78364">
                <a:tc>
                  <a:txBody>
                    <a:bodyPr/>
                    <a:lstStyle/>
                    <a:p>
                      <a:r>
                        <a:rPr lang="en-GB" sz="900" b="1">
                          <a:solidFill>
                            <a:schemeClr val="bg1"/>
                          </a:solidFill>
                        </a:rPr>
                        <a:t>BER Approval being sought from ChMC</a:t>
                      </a:r>
                    </a:p>
                  </a:txBody>
                  <a:tcPr marL="72000" marR="72000" marT="36000" marB="36000" anchor="ctr">
                    <a:solidFill>
                      <a:schemeClr val="accent1"/>
                    </a:solidFill>
                  </a:tcPr>
                </a:tc>
                <a:tc>
                  <a:txBody>
                    <a:bodyPr/>
                    <a:lstStyle/>
                    <a:p>
                      <a:r>
                        <a:rPr lang="en-GB" sz="900"/>
                        <a:t>10</a:t>
                      </a:r>
                      <a:r>
                        <a:rPr lang="en-GB" sz="900" baseline="30000"/>
                        <a:t>th</a:t>
                      </a:r>
                      <a:r>
                        <a:rPr lang="en-GB" sz="900"/>
                        <a:t> May 2023 subject to prior approval of scope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5591" y="3787436"/>
          <a:ext cx="8712062" cy="878568"/>
        </p:xfrm>
        <a:graphic>
          <a:graphicData uri="http://schemas.openxmlformats.org/drawingml/2006/table">
            <a:tbl>
              <a:tblPr firstRow="1" bandRow="1">
                <a:tableStyleId>{5C22544A-7EE6-4342-B048-85BDC9FD1C3A}</a:tableStyleId>
              </a:tblPr>
              <a:tblGrid>
                <a:gridCol w="661638">
                  <a:extLst>
                    <a:ext uri="{9D8B030D-6E8A-4147-A177-3AD203B41FA5}">
                      <a16:colId xmlns:a16="http://schemas.microsoft.com/office/drawing/2014/main" val="3885288750"/>
                    </a:ext>
                  </a:extLst>
                </a:gridCol>
                <a:gridCol w="8050424">
                  <a:extLst>
                    <a:ext uri="{9D8B030D-6E8A-4147-A177-3AD203B41FA5}">
                      <a16:colId xmlns:a16="http://schemas.microsoft.com/office/drawing/2014/main" val="1090101794"/>
                    </a:ext>
                  </a:extLst>
                </a:gridCol>
              </a:tblGrid>
              <a:tr h="557166">
                <a:tc>
                  <a:txBody>
                    <a:bodyPr/>
                    <a:lstStyle/>
                    <a:p>
                      <a:pPr lvl="0" algn="l"/>
                      <a:r>
                        <a:rPr lang="en-GB" sz="900">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lvl="0" algn="l"/>
                      <a:r>
                        <a:rPr lang="en-GB" sz="900">
                          <a:solidFill>
                            <a:schemeClr val="bg1"/>
                          </a:solidFill>
                        </a:rPr>
                        <a:t>XRN 5186 has been partially delivered by the June 23 Major Release but was descoped at the end of regression testing. The cost that will be presented in the BER for November 23 Release will include the remaining costs to complete delivery, shown above, plus whatever risk/contingency is identified as part of the November release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074061721"/>
                  </a:ext>
                </a:extLst>
              </a:tr>
              <a:tr h="321402">
                <a:tc>
                  <a:txBody>
                    <a:bodyPr/>
                    <a:lstStyle/>
                    <a:p>
                      <a:pPr lvl="0" algn="l"/>
                      <a:r>
                        <a:rPr lang="en-GB" sz="90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l"/>
                      <a:r>
                        <a:rPr lang="en-GB" sz="90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400879181"/>
                  </a:ext>
                </a:extLst>
              </a:tr>
            </a:tbl>
          </a:graphicData>
        </a:graphic>
      </p:graphicFrame>
      <p:graphicFrame>
        <p:nvGraphicFramePr>
          <p:cNvPr id="6" name="Table 4">
            <a:extLst>
              <a:ext uri="{FF2B5EF4-FFF2-40B4-BE49-F238E27FC236}">
                <a16:creationId xmlns:a16="http://schemas.microsoft.com/office/drawing/2014/main" id="{F07C51DE-845F-407A-80A2-9765C027A95B}"/>
              </a:ext>
            </a:extLst>
          </p:cNvPr>
          <p:cNvGraphicFramePr>
            <a:graphicFrameLocks/>
          </p:cNvGraphicFramePr>
          <p:nvPr/>
        </p:nvGraphicFramePr>
        <p:xfrm>
          <a:off x="216349" y="1978064"/>
          <a:ext cx="8711305" cy="1566928"/>
        </p:xfrm>
        <a:graphic>
          <a:graphicData uri="http://schemas.openxmlformats.org/drawingml/2006/table">
            <a:tbl>
              <a:tblPr firstRow="1" bandRow="1">
                <a:tableStyleId>{5C22544A-7EE6-4342-B048-85BDC9FD1C3A}</a:tableStyleId>
              </a:tblPr>
              <a:tblGrid>
                <a:gridCol w="549053">
                  <a:extLst>
                    <a:ext uri="{9D8B030D-6E8A-4147-A177-3AD203B41FA5}">
                      <a16:colId xmlns:a16="http://schemas.microsoft.com/office/drawing/2014/main" val="3885288750"/>
                    </a:ext>
                  </a:extLst>
                </a:gridCol>
                <a:gridCol w="3107876">
                  <a:extLst>
                    <a:ext uri="{9D8B030D-6E8A-4147-A177-3AD203B41FA5}">
                      <a16:colId xmlns:a16="http://schemas.microsoft.com/office/drawing/2014/main" val="2666035350"/>
                    </a:ext>
                  </a:extLst>
                </a:gridCol>
                <a:gridCol w="733454">
                  <a:extLst>
                    <a:ext uri="{9D8B030D-6E8A-4147-A177-3AD203B41FA5}">
                      <a16:colId xmlns:a16="http://schemas.microsoft.com/office/drawing/2014/main" val="2207084505"/>
                    </a:ext>
                  </a:extLst>
                </a:gridCol>
                <a:gridCol w="770127">
                  <a:extLst>
                    <a:ext uri="{9D8B030D-6E8A-4147-A177-3AD203B41FA5}">
                      <a16:colId xmlns:a16="http://schemas.microsoft.com/office/drawing/2014/main" val="3233469831"/>
                    </a:ext>
                  </a:extLst>
                </a:gridCol>
                <a:gridCol w="733454">
                  <a:extLst>
                    <a:ext uri="{9D8B030D-6E8A-4147-A177-3AD203B41FA5}">
                      <a16:colId xmlns:a16="http://schemas.microsoft.com/office/drawing/2014/main" val="3264185382"/>
                    </a:ext>
                  </a:extLst>
                </a:gridCol>
                <a:gridCol w="867314">
                  <a:extLst>
                    <a:ext uri="{9D8B030D-6E8A-4147-A177-3AD203B41FA5}">
                      <a16:colId xmlns:a16="http://schemas.microsoft.com/office/drawing/2014/main" val="745820958"/>
                    </a:ext>
                  </a:extLst>
                </a:gridCol>
                <a:gridCol w="880144">
                  <a:extLst>
                    <a:ext uri="{9D8B030D-6E8A-4147-A177-3AD203B41FA5}">
                      <a16:colId xmlns:a16="http://schemas.microsoft.com/office/drawing/2014/main" val="2494587996"/>
                    </a:ext>
                  </a:extLst>
                </a:gridCol>
                <a:gridCol w="1069883">
                  <a:extLst>
                    <a:ext uri="{9D8B030D-6E8A-4147-A177-3AD203B41FA5}">
                      <a16:colId xmlns:a16="http://schemas.microsoft.com/office/drawing/2014/main" val="3315029670"/>
                    </a:ext>
                  </a:extLst>
                </a:gridCol>
              </a:tblGrid>
              <a:tr h="397129">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lgn="ctr">
                        <a:spcAft>
                          <a:spcPts val="0"/>
                        </a:spcAft>
                      </a:pPr>
                      <a:r>
                        <a:rPr lang="en-GB" sz="900"/>
                        <a:t>Proposer</a:t>
                      </a:r>
                    </a:p>
                  </a:txBody>
                  <a:tcPr marL="72000" marR="72000" marT="36000" marB="36000" anchor="ctr"/>
                </a:tc>
                <a:tc>
                  <a:txBody>
                    <a:bodyPr/>
                    <a:lstStyle/>
                    <a:p>
                      <a:pPr algn="ctr">
                        <a:spcAft>
                          <a:spcPts val="0"/>
                        </a:spcAft>
                      </a:pPr>
                      <a:r>
                        <a:rPr lang="en-GB" sz="900"/>
                        <a:t>Benefitting</a:t>
                      </a:r>
                    </a:p>
                  </a:txBody>
                  <a:tcPr marL="72000" marR="72000" marT="36000" marB="36000" anchor="ctr"/>
                </a:tc>
                <a:tc>
                  <a:txBody>
                    <a:bodyPr/>
                    <a:lstStyle/>
                    <a:p>
                      <a:pPr algn="ctr">
                        <a:spcAft>
                          <a:spcPts val="0"/>
                        </a:spcAft>
                      </a:pPr>
                      <a:r>
                        <a:rPr lang="en-GB" sz="900"/>
                        <a:t>Funded</a:t>
                      </a:r>
                    </a:p>
                    <a:p>
                      <a:pPr algn="ctr">
                        <a:spcAft>
                          <a:spcPts val="0"/>
                        </a:spcAft>
                      </a:pPr>
                      <a:r>
                        <a:rPr lang="en-GB" sz="900"/>
                        <a:t>by</a:t>
                      </a:r>
                    </a:p>
                  </a:txBody>
                  <a:tcPr marL="72000" marR="72000" marT="36000" marB="36000" anchor="ctr"/>
                </a:tc>
                <a:tc>
                  <a:txBody>
                    <a:bodyPr/>
                    <a:lstStyle/>
                    <a:p>
                      <a:pPr algn="ctr">
                        <a:spcAft>
                          <a:spcPts val="0"/>
                        </a:spcAft>
                      </a:pPr>
                      <a:r>
                        <a:rPr lang="en-GB" sz="900"/>
                        <a:t>Cost estimate</a:t>
                      </a:r>
                    </a:p>
                  </a:txBody>
                  <a:tcPr marL="72000" marR="72000" marT="36000" marB="36000" anchor="ctr"/>
                </a:tc>
                <a:tc>
                  <a:txBody>
                    <a:bodyPr/>
                    <a:lstStyle/>
                    <a:p>
                      <a:pPr algn="ctr">
                        <a:spcAft>
                          <a:spcPts val="0"/>
                        </a:spcAft>
                      </a:pPr>
                      <a:r>
                        <a:rPr lang="en-GB" sz="900"/>
                        <a:t>System</a:t>
                      </a:r>
                    </a:p>
                    <a:p>
                      <a:pPr algn="ctr">
                        <a:spcAft>
                          <a:spcPts val="0"/>
                        </a:spcAft>
                      </a:pPr>
                      <a:r>
                        <a:rPr lang="en-GB" sz="900"/>
                        <a:t>Components</a:t>
                      </a:r>
                    </a:p>
                  </a:txBody>
                  <a:tcPr marL="72000" marR="72000" marT="36000" marB="36000" anchor="ctr"/>
                </a:tc>
                <a:tc>
                  <a:txBody>
                    <a:bodyPr/>
                    <a:lstStyle/>
                    <a:p>
                      <a:pPr algn="ctr">
                        <a:spcAft>
                          <a:spcPts val="0"/>
                        </a:spcAft>
                      </a:pPr>
                      <a:r>
                        <a:rPr lang="en-GB" sz="900"/>
                        <a:t>Design Change</a:t>
                      </a:r>
                    </a:p>
                    <a:p>
                      <a:pPr algn="ctr">
                        <a:spcAft>
                          <a:spcPts val="0"/>
                        </a:spcAft>
                      </a:pPr>
                      <a:r>
                        <a:rPr lang="en-GB" sz="900"/>
                        <a:t>Pack Approved</a:t>
                      </a:r>
                    </a:p>
                  </a:txBody>
                  <a:tcPr marL="72000" marR="72000" marT="36000" marB="36000" anchor="ctr"/>
                </a:tc>
                <a:extLst>
                  <a:ext uri="{0D108BD9-81ED-4DB2-BD59-A6C34878D82A}">
                    <a16:rowId xmlns:a16="http://schemas.microsoft.com/office/drawing/2014/main" val="3477755440"/>
                  </a:ext>
                </a:extLst>
              </a:tr>
              <a:tr h="494266">
                <a:tc>
                  <a:txBody>
                    <a:bodyPr/>
                    <a:lstStyle/>
                    <a:p>
                      <a:pPr algn="ctr">
                        <a:spcAft>
                          <a:spcPts val="0"/>
                        </a:spcAft>
                      </a:pPr>
                      <a:r>
                        <a:rPr lang="en-GB" sz="900"/>
                        <a:t>5186</a:t>
                      </a:r>
                    </a:p>
                  </a:txBody>
                  <a:tcPr marL="72000" marR="72000" marT="36000" marB="36000" anchor="ctr">
                    <a:solidFill>
                      <a:schemeClr val="accent1">
                        <a:lumMod val="20000"/>
                        <a:lumOff val="80000"/>
                      </a:schemeClr>
                    </a:solidFill>
                  </a:tcPr>
                </a:tc>
                <a:tc>
                  <a:txBody>
                    <a:bodyPr/>
                    <a:lstStyle/>
                    <a:p>
                      <a:pPr>
                        <a:spcAft>
                          <a:spcPts val="0"/>
                        </a:spcAft>
                      </a:pPr>
                      <a:r>
                        <a:rPr lang="en-GB" sz="900"/>
                        <a:t>MOD0701 - Aligning Capacity booking under the UNC and arrangements set out in relevant NEXAs​</a:t>
                      </a:r>
                    </a:p>
                  </a:txBody>
                  <a:tcPr marL="72000" marR="72000" marT="36000" marB="36000" anchor="ctr">
                    <a:solidFill>
                      <a:schemeClr val="accent1">
                        <a:lumMod val="20000"/>
                        <a:lumOff val="80000"/>
                      </a:schemeClr>
                    </a:solidFill>
                  </a:tcPr>
                </a:tc>
                <a:tc>
                  <a:txBody>
                    <a:bodyPr/>
                    <a:lstStyle/>
                    <a:p>
                      <a:pPr>
                        <a:spcAft>
                          <a:spcPts val="0"/>
                        </a:spcAft>
                      </a:pPr>
                      <a:r>
                        <a:rPr lang="en-GB" sz="900"/>
                        <a:t>NGN</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3</a:t>
                      </a:r>
                    </a:p>
                  </a:txBody>
                  <a:tcPr marL="72000" marR="72000" marT="36000" marB="36000" anchor="ctr">
                    <a:solidFill>
                      <a:schemeClr val="accent1">
                        <a:lumMod val="20000"/>
                        <a:lumOff val="80000"/>
                      </a:schemeClr>
                    </a:solidFill>
                  </a:tcPr>
                </a:tc>
                <a:tc>
                  <a:txBody>
                    <a:bodyPr/>
                    <a:lstStyle/>
                    <a:p>
                      <a:pPr algn="ctr">
                        <a:spcAft>
                          <a:spcPts val="0"/>
                        </a:spcAft>
                      </a:pPr>
                      <a:r>
                        <a:rPr lang="en-GB" sz="900"/>
                        <a:t>£66k</a:t>
                      </a:r>
                    </a:p>
                    <a:p>
                      <a:pPr algn="ctr">
                        <a:spcAft>
                          <a:spcPts val="0"/>
                        </a:spcAft>
                      </a:pPr>
                      <a:r>
                        <a:rPr lang="en-GB" sz="900"/>
                        <a:t>(Remaining from June 23)</a:t>
                      </a:r>
                    </a:p>
                  </a:txBody>
                  <a:tcPr marL="72000" marR="72000" marT="36000" marB="36000" anchor="ctr">
                    <a:solidFill>
                      <a:schemeClr val="accent1">
                        <a:lumMod val="20000"/>
                        <a:lumOff val="80000"/>
                      </a:schemeClr>
                    </a:solidFill>
                  </a:tcPr>
                </a:tc>
                <a:tc>
                  <a:txBody>
                    <a:bodyPr/>
                    <a:lstStyle/>
                    <a:p>
                      <a:pPr algn="ctr">
                        <a:spcAft>
                          <a:spcPts val="0"/>
                        </a:spcAft>
                      </a:pPr>
                      <a:r>
                        <a:rPr lang="en-GB" sz="900"/>
                        <a:t>UK Link</a:t>
                      </a:r>
                    </a:p>
                    <a:p>
                      <a:pPr algn="ctr">
                        <a:spcAft>
                          <a:spcPts val="0"/>
                        </a:spcAft>
                      </a:pPr>
                      <a:r>
                        <a:rPr lang="en-GB" sz="900"/>
                        <a:t>GES</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a:t>
                      </a:r>
                    </a:p>
                    <a:p>
                      <a:pPr algn="ctr">
                        <a:spcAft>
                          <a:spcPts val="0"/>
                        </a:spcAft>
                      </a:pPr>
                      <a:r>
                        <a:rPr lang="en-GB" sz="900"/>
                        <a:t>(July 2022)</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386561">
                <a:tc>
                  <a:txBody>
                    <a:bodyPr/>
                    <a:lstStyle/>
                    <a:p>
                      <a:pPr algn="ctr">
                        <a:spcAft>
                          <a:spcPts val="0"/>
                        </a:spcAft>
                      </a:pPr>
                      <a:r>
                        <a:rPr lang="en-GB" sz="900"/>
                        <a:t>5482</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Replacement of reads associated to a meter asset technical details change or update (RGMA)</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Scottish Power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£300k (HLSO)</a:t>
                      </a:r>
                    </a:p>
                  </a:txBody>
                  <a:tcPr marL="72000" marR="72000" marT="36000" marB="36000" anchor="ctr">
                    <a:solidFill>
                      <a:schemeClr val="accent1">
                        <a:lumMod val="20000"/>
                        <a:lumOff val="80000"/>
                      </a:schemeClr>
                    </a:solidFill>
                  </a:tcPr>
                </a:tc>
                <a:tc>
                  <a:txBody>
                    <a:bodyPr/>
                    <a:lstStyle/>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p>
                      <a:pPr algn="ctr">
                        <a:spcAft>
                          <a:spcPts val="0"/>
                        </a:spcAft>
                      </a:pPr>
                      <a:r>
                        <a:rPr lang="en-GB" sz="900"/>
                        <a:t>(May 2023)</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808987620"/>
                  </a:ext>
                </a:extLst>
              </a:tr>
              <a:tr h="288972">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r>
                        <a:rPr lang="en-GB" sz="900" b="1">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£366k</a:t>
                      </a:r>
                    </a:p>
                  </a:txBody>
                  <a:tcPr marL="72000" marR="72000" marT="36000" marB="36000" anchor="ctr">
                    <a:solidFill>
                      <a:schemeClr val="accent1">
                        <a:lumMod val="20000"/>
                        <a:lumOff val="80000"/>
                      </a:schemeClr>
                    </a:solidFill>
                  </a:tcPr>
                </a:tc>
                <a:tc>
                  <a:txBody>
                    <a:bodyPr/>
                    <a:lstStyle/>
                    <a:p>
                      <a:pPr algn="ctr" fontAlgn="auto">
                        <a:spcAft>
                          <a:spcPts val="0"/>
                        </a:spcAft>
                      </a:pPr>
                      <a:endParaRPr lang="en-GB" sz="9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lgn="ctr">
                        <a:spcAft>
                          <a:spcPts val="0"/>
                        </a:spcAft>
                      </a:pPr>
                      <a:endParaRPr lang="en-GB" sz="90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spTree>
    <p:extLst>
      <p:ext uri="{BB962C8B-B14F-4D97-AF65-F5344CB8AC3E}">
        <p14:creationId xmlns:p14="http://schemas.microsoft.com/office/powerpoint/2010/main" val="292068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November 23 CMS Release </a:t>
            </a:r>
            <a:br>
              <a:rPr lang="en-GB">
                <a:latin typeface="+mn-lt"/>
                <a:cs typeface="Poppins Light"/>
              </a:rPr>
            </a:br>
            <a:br>
              <a:rPr lang="en-GB">
                <a:latin typeface="+mn-lt"/>
                <a:cs typeface="Poppins Light"/>
              </a:rPr>
            </a:br>
            <a:r>
              <a:rPr lang="en-GB">
                <a:latin typeface="+mn-lt"/>
                <a:cs typeface="Poppins Light"/>
              </a:rPr>
              <a:t>Scope proposal – for information</a:t>
            </a:r>
            <a:br>
              <a:rPr lang="en-GB">
                <a:latin typeface="+mn-lt"/>
              </a:rPr>
            </a:br>
            <a:endParaRPr lang="en-GB">
              <a:latin typeface="+mn-lt"/>
            </a:endParaRPr>
          </a:p>
        </p:txBody>
      </p:sp>
    </p:spTree>
    <p:extLst>
      <p:ext uri="{BB962C8B-B14F-4D97-AF65-F5344CB8AC3E}">
        <p14:creationId xmlns:p14="http://schemas.microsoft.com/office/powerpoint/2010/main" val="262353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7599-CEE2-E5BA-3D90-53B90E2AD470}"/>
              </a:ext>
            </a:extLst>
          </p:cNvPr>
          <p:cNvSpPr>
            <a:spLocks noGrp="1"/>
          </p:cNvSpPr>
          <p:nvPr>
            <p:ph type="title"/>
          </p:nvPr>
        </p:nvSpPr>
        <p:spPr/>
        <p:txBody>
          <a:bodyPr/>
          <a:lstStyle/>
          <a:p>
            <a:r>
              <a:rPr lang="en-GB"/>
              <a:t>November 23 CMS Release Scope</a:t>
            </a:r>
          </a:p>
        </p:txBody>
      </p:sp>
      <p:sp>
        <p:nvSpPr>
          <p:cNvPr id="3" name="Content Placeholder 2">
            <a:extLst>
              <a:ext uri="{FF2B5EF4-FFF2-40B4-BE49-F238E27FC236}">
                <a16:creationId xmlns:a16="http://schemas.microsoft.com/office/drawing/2014/main" id="{3D5F7EB1-EB98-9490-F7B2-9A0FB1C8FA63}"/>
              </a:ext>
            </a:extLst>
          </p:cNvPr>
          <p:cNvSpPr>
            <a:spLocks noGrp="1"/>
          </p:cNvSpPr>
          <p:nvPr>
            <p:ph idx="1"/>
          </p:nvPr>
        </p:nvSpPr>
        <p:spPr>
          <a:xfrm>
            <a:off x="892017" y="955503"/>
            <a:ext cx="7359966" cy="3672408"/>
          </a:xfrm>
        </p:spPr>
        <p:txBody>
          <a:bodyPr vert="horz" lIns="91440" tIns="45720" rIns="91440" bIns="45720" rtlCol="0" anchor="t">
            <a:normAutofit/>
          </a:bodyPr>
          <a:lstStyle/>
          <a:p>
            <a:r>
              <a:rPr lang="en-GB" sz="1100"/>
              <a:t>In addition to the two changes proposed in scope for the November 23 Major Release, the intention is also to deliver the following in November 23 as part of a CMS release:</a:t>
            </a:r>
          </a:p>
          <a:p>
            <a:endParaRPr lang="en-GB" sz="1100"/>
          </a:p>
          <a:p>
            <a:endParaRPr lang="en-GB" sz="1100"/>
          </a:p>
          <a:p>
            <a:endParaRPr lang="en-GB" sz="1100"/>
          </a:p>
          <a:p>
            <a:endParaRPr lang="en-GB" sz="1100"/>
          </a:p>
          <a:p>
            <a:endParaRPr lang="en-GB" sz="1100"/>
          </a:p>
          <a:p>
            <a:endParaRPr lang="en-GB" sz="1100"/>
          </a:p>
          <a:p>
            <a:endParaRPr lang="en-GB" sz="1100"/>
          </a:p>
          <a:p>
            <a:endParaRPr lang="en-GB" sz="1100"/>
          </a:p>
          <a:p>
            <a:r>
              <a:rPr lang="en-GB" sz="1100">
                <a:latin typeface="Arial"/>
                <a:cs typeface="Arial"/>
              </a:rPr>
              <a:t>Solution options for these changes are being Change Packed in May, ahead of submitted for approval at </a:t>
            </a:r>
            <a:r>
              <a:rPr lang="en-GB" sz="1100" err="1">
                <a:latin typeface="Arial"/>
                <a:cs typeface="Arial"/>
              </a:rPr>
              <a:t>ChMC</a:t>
            </a:r>
            <a:r>
              <a:rPr lang="en-GB" sz="1100">
                <a:latin typeface="Arial"/>
                <a:cs typeface="Arial"/>
              </a:rPr>
              <a:t> in June </a:t>
            </a:r>
            <a:endParaRPr lang="en-GB" sz="1100"/>
          </a:p>
          <a:p>
            <a:r>
              <a:rPr lang="en-GB" sz="1100">
                <a:latin typeface="Arial"/>
                <a:cs typeface="Arial"/>
              </a:rPr>
              <a:t>The delivery approach for CMS related changes is done through an agile methodology </a:t>
            </a:r>
            <a:endParaRPr lang="en-GB" sz="1100"/>
          </a:p>
          <a:p>
            <a:r>
              <a:rPr lang="en-GB" sz="1100">
                <a:latin typeface="Arial"/>
                <a:cs typeface="Arial"/>
              </a:rPr>
              <a:t>This will support a reduced overall timeline for development and delivery of the changes for customers </a:t>
            </a:r>
            <a:endParaRPr lang="en-GB" sz="1100"/>
          </a:p>
          <a:p>
            <a:r>
              <a:rPr lang="en-GB" sz="1100">
                <a:latin typeface="Arial"/>
                <a:cs typeface="Arial"/>
              </a:rPr>
              <a:t>A BER for the November 23 CMS Release will be presented to ChMC for approval once design has been completed and approved by customers</a:t>
            </a:r>
          </a:p>
        </p:txBody>
      </p:sp>
      <p:graphicFrame>
        <p:nvGraphicFramePr>
          <p:cNvPr id="4" name="Table 3">
            <a:extLst>
              <a:ext uri="{FF2B5EF4-FFF2-40B4-BE49-F238E27FC236}">
                <a16:creationId xmlns:a16="http://schemas.microsoft.com/office/drawing/2014/main" id="{202F7554-30E7-EEFB-4465-04DB6259B86D}"/>
              </a:ext>
            </a:extLst>
          </p:cNvPr>
          <p:cNvGraphicFramePr>
            <a:graphicFrameLocks noGrp="1"/>
          </p:cNvGraphicFramePr>
          <p:nvPr/>
        </p:nvGraphicFramePr>
        <p:xfrm>
          <a:off x="892017" y="1539438"/>
          <a:ext cx="7359966" cy="1191387"/>
        </p:xfrm>
        <a:graphic>
          <a:graphicData uri="http://schemas.openxmlformats.org/drawingml/2006/table">
            <a:tbl>
              <a:tblPr firstRow="1" bandRow="1">
                <a:tableStyleId>{5C22544A-7EE6-4342-B048-85BDC9FD1C3A}</a:tableStyleId>
              </a:tblPr>
              <a:tblGrid>
                <a:gridCol w="546955">
                  <a:extLst>
                    <a:ext uri="{9D8B030D-6E8A-4147-A177-3AD203B41FA5}">
                      <a16:colId xmlns:a16="http://schemas.microsoft.com/office/drawing/2014/main" val="2569132190"/>
                    </a:ext>
                  </a:extLst>
                </a:gridCol>
                <a:gridCol w="2162791">
                  <a:extLst>
                    <a:ext uri="{9D8B030D-6E8A-4147-A177-3AD203B41FA5}">
                      <a16:colId xmlns:a16="http://schemas.microsoft.com/office/drawing/2014/main" val="1569875758"/>
                    </a:ext>
                  </a:extLst>
                </a:gridCol>
                <a:gridCol w="677400">
                  <a:extLst>
                    <a:ext uri="{9D8B030D-6E8A-4147-A177-3AD203B41FA5}">
                      <a16:colId xmlns:a16="http://schemas.microsoft.com/office/drawing/2014/main" val="455903596"/>
                    </a:ext>
                  </a:extLst>
                </a:gridCol>
                <a:gridCol w="772650">
                  <a:extLst>
                    <a:ext uri="{9D8B030D-6E8A-4147-A177-3AD203B41FA5}">
                      <a16:colId xmlns:a16="http://schemas.microsoft.com/office/drawing/2014/main" val="1532353843"/>
                    </a:ext>
                  </a:extLst>
                </a:gridCol>
                <a:gridCol w="601775">
                  <a:extLst>
                    <a:ext uri="{9D8B030D-6E8A-4147-A177-3AD203B41FA5}">
                      <a16:colId xmlns:a16="http://schemas.microsoft.com/office/drawing/2014/main" val="313893448"/>
                    </a:ext>
                  </a:extLst>
                </a:gridCol>
                <a:gridCol w="658350">
                  <a:extLst>
                    <a:ext uri="{9D8B030D-6E8A-4147-A177-3AD203B41FA5}">
                      <a16:colId xmlns:a16="http://schemas.microsoft.com/office/drawing/2014/main" val="1457397479"/>
                    </a:ext>
                  </a:extLst>
                </a:gridCol>
                <a:gridCol w="874250">
                  <a:extLst>
                    <a:ext uri="{9D8B030D-6E8A-4147-A177-3AD203B41FA5}">
                      <a16:colId xmlns:a16="http://schemas.microsoft.com/office/drawing/2014/main" val="1486946149"/>
                    </a:ext>
                  </a:extLst>
                </a:gridCol>
                <a:gridCol w="1065795">
                  <a:extLst>
                    <a:ext uri="{9D8B030D-6E8A-4147-A177-3AD203B41FA5}">
                      <a16:colId xmlns:a16="http://schemas.microsoft.com/office/drawing/2014/main" val="1917844579"/>
                    </a:ext>
                  </a:extLst>
                </a:gridCol>
              </a:tblGrid>
              <a:tr h="397129">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spcAft>
                          <a:spcPts val="0"/>
                        </a:spcAft>
                      </a:pPr>
                      <a:r>
                        <a:rPr lang="en-GB" sz="900"/>
                        <a:t>Proposer</a:t>
                      </a:r>
                    </a:p>
                  </a:txBody>
                  <a:tcPr marL="72000" marR="72000" marT="36000" marB="36000" anchor="ctr"/>
                </a:tc>
                <a:tc>
                  <a:txBody>
                    <a:bodyPr/>
                    <a:lstStyle/>
                    <a:p>
                      <a:pPr>
                        <a:spcAft>
                          <a:spcPts val="0"/>
                        </a:spcAft>
                      </a:pPr>
                      <a:r>
                        <a:rPr lang="en-GB" sz="900"/>
                        <a:t>Benefitting</a:t>
                      </a:r>
                    </a:p>
                  </a:txBody>
                  <a:tcPr marL="72000" marR="72000" marT="36000" marB="36000" anchor="ctr"/>
                </a:tc>
                <a:tc>
                  <a:txBody>
                    <a:bodyPr/>
                    <a:lstStyle/>
                    <a:p>
                      <a:pPr>
                        <a:spcAft>
                          <a:spcPts val="0"/>
                        </a:spcAft>
                      </a:pPr>
                      <a:r>
                        <a:rPr lang="en-GB" sz="900"/>
                        <a:t>Funded</a:t>
                      </a:r>
                    </a:p>
                    <a:p>
                      <a:pPr>
                        <a:spcAft>
                          <a:spcPts val="0"/>
                        </a:spcAft>
                      </a:pPr>
                      <a:r>
                        <a:rPr lang="en-GB" sz="900"/>
                        <a:t>by</a:t>
                      </a:r>
                    </a:p>
                  </a:txBody>
                  <a:tcPr marL="72000" marR="72000" marT="36000" marB="36000" anchor="ctr"/>
                </a:tc>
                <a:tc>
                  <a:txBody>
                    <a:bodyPr/>
                    <a:lstStyle/>
                    <a:p>
                      <a:pPr>
                        <a:spcAft>
                          <a:spcPts val="0"/>
                        </a:spcAft>
                      </a:pPr>
                      <a:r>
                        <a:rPr lang="en-GB" sz="900"/>
                        <a:t>Cost est.</a:t>
                      </a:r>
                    </a:p>
                  </a:txBody>
                  <a:tcPr marL="72000" marR="72000" marT="36000" marB="36000" anchor="ctr"/>
                </a:tc>
                <a:tc>
                  <a:txBody>
                    <a:bodyPr/>
                    <a:lstStyle/>
                    <a:p>
                      <a:pPr>
                        <a:spcAft>
                          <a:spcPts val="0"/>
                        </a:spcAft>
                      </a:pPr>
                      <a:r>
                        <a:rPr lang="en-GB" sz="900"/>
                        <a:t>System</a:t>
                      </a:r>
                    </a:p>
                    <a:p>
                      <a:pPr>
                        <a:spcAft>
                          <a:spcPts val="0"/>
                        </a:spcAft>
                      </a:pPr>
                      <a:r>
                        <a:rPr lang="en-GB" sz="900"/>
                        <a:t>Components</a:t>
                      </a:r>
                    </a:p>
                  </a:txBody>
                  <a:tcPr marL="72000" marR="72000" marT="36000" marB="36000" anchor="ctr"/>
                </a:tc>
                <a:tc>
                  <a:txBody>
                    <a:bodyPr/>
                    <a:lstStyle/>
                    <a:p>
                      <a:pPr algn="ctr">
                        <a:spcAft>
                          <a:spcPts val="0"/>
                        </a:spcAft>
                      </a:pPr>
                      <a:r>
                        <a:rPr lang="en-GB" sz="900"/>
                        <a:t>Design Change</a:t>
                      </a:r>
                    </a:p>
                    <a:p>
                      <a:pPr algn="ctr">
                        <a:spcAft>
                          <a:spcPts val="0"/>
                        </a:spcAft>
                      </a:pPr>
                      <a:r>
                        <a:rPr lang="en-GB" sz="900"/>
                        <a:t>Pack Approved</a:t>
                      </a:r>
                    </a:p>
                  </a:txBody>
                  <a:tcPr marL="72000" marR="72000" marT="36000" marB="36000" anchor="ctr"/>
                </a:tc>
                <a:extLst>
                  <a:ext uri="{0D108BD9-81ED-4DB2-BD59-A6C34878D82A}">
                    <a16:rowId xmlns:a16="http://schemas.microsoft.com/office/drawing/2014/main" val="1151358100"/>
                  </a:ext>
                </a:extLst>
              </a:tr>
              <a:tr h="397129">
                <a:tc>
                  <a:txBody>
                    <a:bodyPr/>
                    <a:lstStyle/>
                    <a:p>
                      <a:pPr algn="ctr">
                        <a:spcAft>
                          <a:spcPts val="0"/>
                        </a:spcAft>
                      </a:pPr>
                      <a:r>
                        <a:rPr lang="en-GB" sz="900"/>
                        <a:t>5604</a:t>
                      </a:r>
                    </a:p>
                  </a:txBody>
                  <a:tcPr marL="72000" marR="72000" marT="36000" marB="36000" anchor="ctr">
                    <a:solidFill>
                      <a:schemeClr val="accent1">
                        <a:lumMod val="20000"/>
                        <a:lumOff val="80000"/>
                      </a:schemeClr>
                    </a:solidFill>
                  </a:tcPr>
                </a:tc>
                <a:tc>
                  <a:txBody>
                    <a:bodyPr/>
                    <a:lstStyle/>
                    <a:p>
                      <a:pPr>
                        <a:spcAft>
                          <a:spcPts val="0"/>
                        </a:spcAft>
                      </a:pPr>
                      <a:r>
                        <a:rPr lang="en-GB" sz="900"/>
                        <a:t>Shipper Agreed Read (SAR) exceptions process (MOD 0811S)</a:t>
                      </a:r>
                    </a:p>
                  </a:txBody>
                  <a:tcPr marL="72000" marR="72000" marT="36000" marB="36000" anchor="ctr">
                    <a:solidFill>
                      <a:schemeClr val="accent1">
                        <a:lumMod val="20000"/>
                        <a:lumOff val="80000"/>
                      </a:schemeClr>
                    </a:solidFill>
                  </a:tcPr>
                </a:tc>
                <a:tc>
                  <a:txBody>
                    <a:bodyPr/>
                    <a:lstStyle/>
                    <a:p>
                      <a:pPr>
                        <a:spcAft>
                          <a:spcPts val="0"/>
                        </a:spcAft>
                      </a:pPr>
                      <a:r>
                        <a:rPr lang="en-GB" sz="900"/>
                        <a:t>SEFE</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1</a:t>
                      </a:r>
                    </a:p>
                  </a:txBody>
                  <a:tcPr marL="72000" marR="72000" marT="36000" marB="36000" anchor="ctr">
                    <a:solidFill>
                      <a:schemeClr val="accent1">
                        <a:lumMod val="20000"/>
                        <a:lumOff val="80000"/>
                      </a:schemeClr>
                    </a:solidFill>
                  </a:tcPr>
                </a:tc>
                <a:tc>
                  <a:txBody>
                    <a:bodyPr/>
                    <a:lstStyle/>
                    <a:p>
                      <a:pPr algn="ctr">
                        <a:spcAft>
                          <a:spcPts val="0"/>
                        </a:spcAft>
                      </a:pPr>
                      <a:r>
                        <a:rPr lang="en-GB" sz="900"/>
                        <a:t>£70-130k</a:t>
                      </a:r>
                    </a:p>
                    <a:p>
                      <a:pPr algn="ctr">
                        <a:spcAft>
                          <a:spcPts val="0"/>
                        </a:spcAft>
                      </a:pPr>
                      <a:r>
                        <a:rPr lang="en-GB" sz="900"/>
                        <a:t>(ROM)</a:t>
                      </a:r>
                    </a:p>
                  </a:txBody>
                  <a:tcPr marL="72000" marR="72000" marT="36000" marB="36000" anchor="ctr">
                    <a:solidFill>
                      <a:schemeClr val="accent1">
                        <a:lumMod val="20000"/>
                        <a:lumOff val="80000"/>
                      </a:schemeClr>
                    </a:solidFill>
                  </a:tcPr>
                </a:tc>
                <a:tc>
                  <a:txBody>
                    <a:bodyPr/>
                    <a:lstStyle/>
                    <a:p>
                      <a:pPr algn="ctr">
                        <a:spcAft>
                          <a:spcPts val="0"/>
                        </a:spcAft>
                      </a:pPr>
                      <a:r>
                        <a:rPr lang="en-GB" sz="900"/>
                        <a:t>CMS</a:t>
                      </a:r>
                    </a:p>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829093"/>
                  </a:ext>
                </a:extLst>
              </a:tr>
              <a:tr h="397129">
                <a:tc>
                  <a:txBody>
                    <a:bodyPr/>
                    <a:lstStyle/>
                    <a:p>
                      <a:pPr algn="ctr">
                        <a:spcAft>
                          <a:spcPts val="0"/>
                        </a:spcAft>
                      </a:pPr>
                      <a:r>
                        <a:rPr lang="en-GB" sz="900"/>
                        <a:t>5605</a:t>
                      </a:r>
                    </a:p>
                  </a:txBody>
                  <a:tcPr marL="72000" marR="72000" marT="36000" marB="36000" anchor="ctr">
                    <a:solidFill>
                      <a:schemeClr val="accent1">
                        <a:lumMod val="20000"/>
                        <a:lumOff val="80000"/>
                      </a:schemeClr>
                    </a:solidFill>
                  </a:tcPr>
                </a:tc>
                <a:tc>
                  <a:txBody>
                    <a:bodyPr/>
                    <a:lstStyle/>
                    <a:p>
                      <a:pPr>
                        <a:spcAft>
                          <a:spcPts val="0"/>
                        </a:spcAft>
                      </a:pPr>
                      <a:r>
                        <a:rPr lang="en-GB" sz="900"/>
                        <a:t>Amendments to the must read process (IGT159V)</a:t>
                      </a:r>
                    </a:p>
                  </a:txBody>
                  <a:tcPr marL="72000" marR="72000" marT="36000" marB="36000" anchor="ctr">
                    <a:solidFill>
                      <a:schemeClr val="accent1">
                        <a:lumMod val="20000"/>
                        <a:lumOff val="80000"/>
                      </a:schemeClr>
                    </a:solidFill>
                  </a:tcPr>
                </a:tc>
                <a:tc>
                  <a:txBody>
                    <a:bodyPr/>
                    <a:lstStyle/>
                    <a:p>
                      <a:pPr>
                        <a:spcAft>
                          <a:spcPts val="0"/>
                        </a:spcAft>
                      </a:pPr>
                      <a:r>
                        <a:rPr lang="en-GB" sz="900"/>
                        <a:t>Centrica</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IGT</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£30-70k</a:t>
                      </a:r>
                    </a:p>
                    <a:p>
                      <a:pPr algn="ctr">
                        <a:spcAft>
                          <a:spcPts val="0"/>
                        </a:spcAft>
                      </a:pPr>
                      <a:r>
                        <a:rPr lang="en-GB" sz="900"/>
                        <a:t>(ROM)</a:t>
                      </a:r>
                    </a:p>
                  </a:txBody>
                  <a:tcPr marL="72000" marR="72000" marT="36000" marB="36000" anchor="ctr">
                    <a:solidFill>
                      <a:schemeClr val="accent1">
                        <a:lumMod val="20000"/>
                        <a:lumOff val="80000"/>
                      </a:schemeClr>
                    </a:solidFill>
                  </a:tcPr>
                </a:tc>
                <a:tc>
                  <a:txBody>
                    <a:bodyPr/>
                    <a:lstStyle/>
                    <a:p>
                      <a:pPr algn="ctr">
                        <a:spcAft>
                          <a:spcPts val="0"/>
                        </a:spcAft>
                      </a:pPr>
                      <a:r>
                        <a:rPr lang="en-GB" sz="900"/>
                        <a:t>CMS</a:t>
                      </a:r>
                    </a:p>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599129832"/>
                  </a:ext>
                </a:extLst>
              </a:tr>
            </a:tbl>
          </a:graphicData>
        </a:graphic>
      </p:graphicFrame>
    </p:spTree>
    <p:extLst>
      <p:ext uri="{BB962C8B-B14F-4D97-AF65-F5344CB8AC3E}">
        <p14:creationId xmlns:p14="http://schemas.microsoft.com/office/powerpoint/2010/main" val="3208376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February 23 Release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558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289929" y="408881"/>
          <a:ext cx="8564142" cy="4605843"/>
        </p:xfrm>
        <a:graphic>
          <a:graphicData uri="http://schemas.openxmlformats.org/drawingml/2006/table">
            <a:tbl>
              <a:tblPr firstRow="1" bandRow="1"/>
              <a:tblGrid>
                <a:gridCol w="1453811">
                  <a:extLst>
                    <a:ext uri="{9D8B030D-6E8A-4147-A177-3AD203B41FA5}">
                      <a16:colId xmlns:a16="http://schemas.microsoft.com/office/drawing/2014/main" val="20000"/>
                    </a:ext>
                  </a:extLst>
                </a:gridCol>
                <a:gridCol w="2437425">
                  <a:extLst>
                    <a:ext uri="{9D8B030D-6E8A-4147-A177-3AD203B41FA5}">
                      <a16:colId xmlns:a16="http://schemas.microsoft.com/office/drawing/2014/main" val="4142281503"/>
                    </a:ext>
                  </a:extLst>
                </a:gridCol>
                <a:gridCol w="589309">
                  <a:extLst>
                    <a:ext uri="{9D8B030D-6E8A-4147-A177-3AD203B41FA5}">
                      <a16:colId xmlns:a16="http://schemas.microsoft.com/office/drawing/2014/main" val="20002"/>
                    </a:ext>
                  </a:extLst>
                </a:gridCol>
                <a:gridCol w="1727326">
                  <a:extLst>
                    <a:ext uri="{9D8B030D-6E8A-4147-A177-3AD203B41FA5}">
                      <a16:colId xmlns:a16="http://schemas.microsoft.com/office/drawing/2014/main" val="2880710429"/>
                    </a:ext>
                  </a:extLst>
                </a:gridCol>
                <a:gridCol w="2356271">
                  <a:extLst>
                    <a:ext uri="{9D8B030D-6E8A-4147-A177-3AD203B41FA5}">
                      <a16:colId xmlns:a16="http://schemas.microsoft.com/office/drawing/2014/main" val="20003"/>
                    </a:ext>
                  </a:extLst>
                </a:gridCol>
              </a:tblGrid>
              <a:tr h="20765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765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76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765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705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all XRNs have been successfully</a:t>
                      </a:r>
                      <a:r>
                        <a:rPr lang="en-GB" sz="700" b="0">
                          <a:solidFill>
                            <a:schemeClr val="tx1"/>
                          </a:solidFill>
                          <a:effectLst/>
                          <a:latin typeface="+mn-lt"/>
                          <a:ea typeface="+mn-ea"/>
                          <a:cs typeface="Poppins"/>
                        </a:rPr>
                        <a:t> implemented on 25/02 and Post Implementation Support (PIS) completed on 24/03. Closedown is progress, on track for 30/06.</a:t>
                      </a: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endParaRPr lang="en-US" sz="7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Implementation go live completed on 25/02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First usage completed XRN4978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First usage for XRN4992B and XRN4990 will be completed in May 23 and July 23 respectively by June 23 Project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kern="1200">
                          <a:solidFill>
                            <a:schemeClr val="tx1"/>
                          </a:solidFill>
                          <a:latin typeface="+mn-lt"/>
                          <a:ea typeface="+mn-ea"/>
                          <a:cs typeface="+mn-cs"/>
                        </a:rPr>
                        <a:t>First usage of XRN4900 to be completed following go live of the Biomethane project (go live date TBC)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kern="1200">
                          <a:solidFill>
                            <a:schemeClr val="tx1"/>
                          </a:solidFill>
                          <a:latin typeface="+mn-lt"/>
                          <a:ea typeface="+mn-ea"/>
                          <a:cs typeface="+mn-cs"/>
                        </a:rPr>
                        <a:t>First usage of XRN5298 to be completed following go live of the H100 project (go live date scheduled between June-Sept 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Project closedown in progress, on track to complete by 30/06 Change Completion Report (CCR) to be issued out for approval at June’s </a:t>
                      </a:r>
                      <a:r>
                        <a:rPr lang="en-US" sz="700" err="1">
                          <a:latin typeface="+mn-lt"/>
                        </a:rPr>
                        <a:t>ChMC</a:t>
                      </a: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April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i="1"/>
                    </a:p>
                    <a:p>
                      <a:pPr marL="0" indent="0" algn="l">
                        <a:buNone/>
                      </a:pPr>
                      <a:r>
                        <a:rPr lang="en-US" sz="700" i="1"/>
                        <a:t>  </a:t>
                      </a:r>
                    </a:p>
                    <a:p>
                      <a:pPr marL="0" indent="0" algn="l">
                        <a:buNone/>
                      </a:pPr>
                      <a:endParaRPr lang="en-US" sz="700" i="1"/>
                    </a:p>
                    <a:p>
                      <a:pPr marL="0" indent="0" algn="l">
                        <a:buNone/>
                      </a:pPr>
                      <a:endParaRPr lang="en-US" sz="700" i="1"/>
                    </a:p>
                    <a:p>
                      <a:pPr marL="0" indent="0" algn="l">
                        <a:buNone/>
                      </a:pPr>
                      <a:endParaRPr lang="en-US" sz="700" i="1"/>
                    </a:p>
                    <a:p>
                      <a:pPr marL="0" indent="0" algn="l">
                        <a:buNone/>
                      </a:pPr>
                      <a:endParaRPr lang="en-US" sz="700" i="1"/>
                    </a:p>
                    <a:p>
                      <a:pPr marL="171450" indent="-171450" algn="l">
                        <a:buFont typeface="Arial" panose="020B0604020202020204" pitchFamily="34" charset="0"/>
                        <a:buChar char="•"/>
                      </a:pPr>
                      <a:endParaRPr lang="en-US" sz="800" i="1"/>
                    </a:p>
                    <a:p>
                      <a:pPr marL="0" indent="0" algn="l">
                        <a:buFont typeface="Arial" panose="020B0604020202020204" pitchFamily="34" charset="0"/>
                        <a:buNone/>
                      </a:pPr>
                      <a:endParaRPr lang="en-US" sz="800" i="1"/>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r>
                        <a:rPr lang="en-GB" sz="700" b="0" i="0" u="none" strike="noStrike" kern="1200">
                          <a:solidFill>
                            <a:schemeClr val="tx1"/>
                          </a:solidFill>
                          <a:effectLst/>
                          <a:latin typeface="+mn-lt"/>
                          <a:ea typeface="+mn-ea"/>
                          <a:cs typeface="+mn-cs"/>
                        </a:rPr>
                        <a:t>Successful Implementation of 25</a:t>
                      </a:r>
                      <a:r>
                        <a:rPr lang="en-GB" sz="700" b="0" i="0" u="none" strike="noStrike" kern="1200" baseline="30000">
                          <a:solidFill>
                            <a:schemeClr val="tx1"/>
                          </a:solidFill>
                          <a:effectLst/>
                          <a:latin typeface="+mn-lt"/>
                          <a:ea typeface="+mn-ea"/>
                          <a:cs typeface="+mn-cs"/>
                        </a:rPr>
                        <a:t>th</a:t>
                      </a:r>
                      <a:r>
                        <a:rPr lang="en-GB" sz="700" b="0" i="0" u="none" strike="noStrike" kern="1200">
                          <a:solidFill>
                            <a:schemeClr val="tx1"/>
                          </a:solidFill>
                          <a:effectLst/>
                          <a:latin typeface="+mn-lt"/>
                          <a:ea typeface="+mn-ea"/>
                          <a:cs typeface="+mn-cs"/>
                        </a:rPr>
                        <a:t> February 23</a:t>
                      </a:r>
                      <a:endParaRPr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6438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eaLnBrk="1" fontAlgn="b" latinLnBrk="0" hangingPunct="1">
                        <a:lnSpc>
                          <a:spcPct val="100000"/>
                        </a:lnSpc>
                        <a:spcBef>
                          <a:spcPts val="0"/>
                        </a:spcBef>
                        <a:spcAft>
                          <a:spcPts val="0"/>
                        </a:spcAft>
                        <a:buClrTx/>
                        <a:buSzTx/>
                        <a:buFontTx/>
                        <a:buNone/>
                      </a:pPr>
                      <a:r>
                        <a:rPr lang="en-GB" sz="700" kern="1200">
                          <a:solidFill>
                            <a:schemeClr val="tx1"/>
                          </a:solidFill>
                          <a:latin typeface="+mn-lt"/>
                          <a:ea typeface="+mn-ea"/>
                          <a:cs typeface="+mn-cs"/>
                        </a:rPr>
                        <a:t>There is a risk that the solutions being delivered under XRN4900 and XRN5298 may not work as expected at the point SGN go live with the Biomethane and H100 projects, due to the gap between these changes being delivered within the Feb 23 release and the respective go live dates of the projects.</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700" kern="1200">
                          <a:solidFill>
                            <a:schemeClr val="tx1"/>
                          </a:solidFill>
                          <a:latin typeface="+mn-lt"/>
                          <a:ea typeface="+mn-ea"/>
                          <a:cs typeface="+mn-cs"/>
                        </a:rPr>
                        <a:t>Update - SGN have confirmed that the first H100 connection will be sometime between June-Sept 2024. CDSP are awaiting further clarification regarding the go live date of the Biomethane project. Discussions are underway regarding options for carrying out additional testing closer to the project go live dates, which may incur additional charges that weren't originally accounted for.</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076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 </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43835">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MOD0797 - </a:t>
                      </a:r>
                      <a:r>
                        <a:rPr lang="en-GB" sz="600" b="0" i="0" u="none" strike="noStrike" kern="1200" noProof="0">
                          <a:effectLst/>
                        </a:rPr>
                        <a:t>Last Resort Supply Payments Volumetric Charges</a:t>
                      </a:r>
                      <a:endParaRPr lang="en-GB"/>
                    </a:p>
                    <a:p>
                      <a:pPr lvl="0">
                        <a:buNone/>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31188" cy="200055"/>
          </a:xfrm>
          <a:prstGeom prst="rect">
            <a:avLst/>
          </a:prstGeom>
          <a:noFill/>
        </p:spPr>
        <p:txBody>
          <a:bodyPr wrap="none" lIns="91440" tIns="45720" rIns="91440" bIns="45720" rtlCol="0" anchor="t">
            <a:spAutoFit/>
          </a:bodyPr>
          <a:lstStyle/>
          <a:p>
            <a:r>
              <a:rPr lang="en-GB" sz="700"/>
              <a:t>Slide updated on 28</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2774" y="2898424"/>
            <a:ext cx="2843369" cy="184666"/>
            <a:chOff x="4309575" y="3532768"/>
            <a:chExt cx="2843369" cy="184666"/>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32768"/>
              <a:ext cx="741910" cy="184666"/>
              <a:chOff x="4089862" y="3492529"/>
              <a:chExt cx="741910" cy="184666"/>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92529"/>
                <a:ext cx="714894" cy="184666"/>
              </a:xfrm>
              <a:prstGeom prst="rect">
                <a:avLst/>
              </a:prstGeom>
              <a:noFill/>
            </p:spPr>
            <p:txBody>
              <a:bodyPr wrap="square" rtlCol="0">
                <a:spAutoFit/>
              </a:bodyPr>
              <a:lstStyle/>
              <a:p>
                <a:r>
                  <a:rPr lang="en-GB" sz="6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32768"/>
              <a:ext cx="741910" cy="184666"/>
              <a:chOff x="4089862" y="3492529"/>
              <a:chExt cx="741910" cy="184666"/>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92529"/>
                <a:ext cx="714894" cy="184666"/>
              </a:xfrm>
              <a:prstGeom prst="rect">
                <a:avLst/>
              </a:prstGeom>
              <a:noFill/>
            </p:spPr>
            <p:txBody>
              <a:bodyPr wrap="square" rtlCol="0">
                <a:spAutoFit/>
              </a:bodyPr>
              <a:lstStyle/>
              <a:p>
                <a:r>
                  <a:rPr lang="en-GB" sz="6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32768"/>
              <a:ext cx="740684" cy="184666"/>
              <a:chOff x="4089862" y="3492529"/>
              <a:chExt cx="740684" cy="184666"/>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5652" y="3492529"/>
                <a:ext cx="714894" cy="184666"/>
              </a:xfrm>
              <a:prstGeom prst="rect">
                <a:avLst/>
              </a:prstGeom>
              <a:noFill/>
            </p:spPr>
            <p:txBody>
              <a:bodyPr wrap="square" rtlCol="0">
                <a:spAutoFit/>
              </a:bodyPr>
              <a:lstStyle/>
              <a:p>
                <a:r>
                  <a:rPr lang="en-GB" sz="6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32768"/>
              <a:ext cx="723627" cy="184666"/>
              <a:chOff x="4089862" y="3492529"/>
              <a:chExt cx="723627" cy="184666"/>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098595" y="3492529"/>
                <a:ext cx="714894" cy="184666"/>
              </a:xfrm>
              <a:prstGeom prst="rect">
                <a:avLst/>
              </a:prstGeom>
              <a:noFill/>
            </p:spPr>
            <p:txBody>
              <a:bodyPr wrap="square" rtlCol="0">
                <a:spAutoFit/>
              </a:bodyPr>
              <a:lstStyle/>
              <a:p>
                <a:r>
                  <a:rPr lang="en-GB" sz="600"/>
                  <a:t>Overdue</a:t>
                </a:r>
              </a:p>
            </p:txBody>
          </p:sp>
        </p:grpSp>
      </p:grpSp>
      <p:pic>
        <p:nvPicPr>
          <p:cNvPr id="18" name="Picture 17">
            <a:extLst>
              <a:ext uri="{FF2B5EF4-FFF2-40B4-BE49-F238E27FC236}">
                <a16:creationId xmlns:a16="http://schemas.microsoft.com/office/drawing/2014/main" id="{F7F43340-8B0B-CA71-0FD4-B12C5063C7D6}"/>
              </a:ext>
            </a:extLst>
          </p:cNvPr>
          <p:cNvPicPr>
            <a:picLocks noChangeAspect="1"/>
          </p:cNvPicPr>
          <p:nvPr/>
        </p:nvPicPr>
        <p:blipFill>
          <a:blip r:embed="rId3"/>
          <a:stretch>
            <a:fillRect/>
          </a:stretch>
        </p:blipFill>
        <p:spPr>
          <a:xfrm>
            <a:off x="4820692" y="1512252"/>
            <a:ext cx="3983665" cy="1359831"/>
          </a:xfrm>
          <a:prstGeom prst="rect">
            <a:avLst/>
          </a:prstGeom>
        </p:spPr>
      </p:pic>
    </p:spTree>
    <p:extLst>
      <p:ext uri="{BB962C8B-B14F-4D97-AF65-F5344CB8AC3E}">
        <p14:creationId xmlns:p14="http://schemas.microsoft.com/office/powerpoint/2010/main" val="312190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Total committed spend – no change from last month</a:t>
            </a:r>
          </a:p>
          <a:p>
            <a:pPr marL="285750" indent="-285750">
              <a:buFont typeface="Arial" panose="020B0604020202020204" pitchFamily="34" charset="0"/>
              <a:buChar char="•"/>
            </a:pPr>
            <a:r>
              <a:rPr lang="en-GB" sz="1100"/>
              <a:t>Link to ChMC Change Budget </a:t>
            </a:r>
            <a:r>
              <a:rPr lang="en-GB" sz="1100">
                <a:hlinkClick r:id="rId2"/>
              </a:rPr>
              <a:t>spreadsheet</a:t>
            </a:r>
            <a:endParaRPr lang="en-GB" sz="1100"/>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4627"/>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22189" y="2388239"/>
            <a:ext cx="7772400" cy="789753"/>
          </a:xfrm>
        </p:spPr>
        <p:txBody>
          <a:bodyPr>
            <a:normAutofit fontScale="90000"/>
          </a:bodyPr>
          <a:lstStyle/>
          <a:p>
            <a:br>
              <a:rPr lang="en-GB"/>
            </a:br>
            <a:r>
              <a:rPr lang="en-GB"/>
              <a:t>March 23 Adhoc Release</a:t>
            </a:r>
            <a:br>
              <a:rPr lang="en-GB"/>
            </a:br>
            <a:br>
              <a:rPr lang="en-GB"/>
            </a:br>
            <a:br>
              <a:rPr lang="en-GB" sz="2800"/>
            </a:br>
            <a:endParaRPr lang="en-GB"/>
          </a:p>
        </p:txBody>
      </p:sp>
    </p:spTree>
    <p:extLst>
      <p:ext uri="{BB962C8B-B14F-4D97-AF65-F5344CB8AC3E}">
        <p14:creationId xmlns:p14="http://schemas.microsoft.com/office/powerpoint/2010/main" val="159006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0" y="390903"/>
          <a:ext cx="9144000" cy="4486798"/>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2298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9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985">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460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at risk;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Design phase continues for both XRNs scoped for this release. </a:t>
                      </a:r>
                      <a:r>
                        <a:rPr lang="en-GB" sz="700" b="0">
                          <a:solidFill>
                            <a:schemeClr val="tx1"/>
                          </a:solidFill>
                          <a:effectLst/>
                          <a:latin typeface="+mn-lt"/>
                          <a:ea typeface="+mn-ea"/>
                          <a:cs typeface="Poppins"/>
                        </a:rPr>
                        <a:t>Build and testing completed as planned for 5143 and 5379. Return to green is completion of design, planned for 31</a:t>
                      </a:r>
                      <a:r>
                        <a:rPr lang="en-GB" sz="700" b="0" baseline="30000">
                          <a:solidFill>
                            <a:schemeClr val="tx1"/>
                          </a:solidFill>
                          <a:effectLst/>
                          <a:latin typeface="+mn-lt"/>
                          <a:ea typeface="+mn-ea"/>
                          <a:cs typeface="Poppins"/>
                        </a:rPr>
                        <a:t>st</a:t>
                      </a:r>
                      <a:r>
                        <a:rPr lang="en-GB" sz="700" b="0">
                          <a:solidFill>
                            <a:schemeClr val="tx1"/>
                          </a:solidFill>
                          <a:effectLst/>
                          <a:latin typeface="+mn-lt"/>
                          <a:ea typeface="+mn-ea"/>
                          <a:cs typeface="Poppins"/>
                        </a:rPr>
                        <a:t> March.</a:t>
                      </a: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Project Startup and Initiation phase complete</a:t>
                      </a:r>
                    </a:p>
                    <a:p>
                      <a:pPr marL="171450" indent="-171450" algn="l">
                        <a:buFont typeface="Arial" panose="020B0604020202020204" pitchFamily="34" charset="0"/>
                        <a:buChar char="•"/>
                      </a:pPr>
                      <a:r>
                        <a:rPr lang="en-US" sz="700">
                          <a:latin typeface="+mn-lt"/>
                        </a:rPr>
                        <a:t>Project Build phase complete</a:t>
                      </a:r>
                    </a:p>
                    <a:p>
                      <a:pPr marL="171450" indent="-171450" algn="l">
                        <a:buFont typeface="Arial" panose="020B0604020202020204" pitchFamily="34" charset="0"/>
                        <a:buChar char="•"/>
                      </a:pPr>
                      <a:r>
                        <a:rPr lang="en-US" sz="700">
                          <a:latin typeface="+mn-lt"/>
                        </a:rPr>
                        <a:t>Project Testing complete</a:t>
                      </a:r>
                    </a:p>
                    <a:p>
                      <a:pPr marL="171450" indent="-171450" algn="l">
                        <a:buFont typeface="Arial" panose="020B0604020202020204" pitchFamily="34" charset="0"/>
                        <a:buChar char="•"/>
                      </a:pPr>
                      <a:r>
                        <a:rPr lang="en-US" sz="700">
                          <a:latin typeface="+mn-lt"/>
                        </a:rPr>
                        <a:t>Initial implementation completed on 25</a:t>
                      </a:r>
                      <a:r>
                        <a:rPr lang="en-US" sz="700" baseline="30000">
                          <a:latin typeface="+mn-lt"/>
                        </a:rPr>
                        <a:t>th</a:t>
                      </a:r>
                      <a:r>
                        <a:rPr lang="en-US" sz="700">
                          <a:latin typeface="+mn-lt"/>
                        </a:rPr>
                        <a:t> March</a:t>
                      </a:r>
                    </a:p>
                    <a:p>
                      <a:pPr marL="171450" indent="-171450" algn="l">
                        <a:buFont typeface="Arial" panose="020B0604020202020204" pitchFamily="34" charset="0"/>
                        <a:buChar char="•"/>
                      </a:pPr>
                      <a:r>
                        <a:rPr lang="en-US" sz="700">
                          <a:latin typeface="+mn-lt"/>
                        </a:rPr>
                        <a:t>On –track for implementation and go-live from 1</a:t>
                      </a:r>
                      <a:r>
                        <a:rPr lang="en-US" sz="700" baseline="30000">
                          <a:latin typeface="+mn-lt"/>
                        </a:rPr>
                        <a:t>st</a:t>
                      </a:r>
                      <a:r>
                        <a:rPr lang="en-US" sz="700">
                          <a:latin typeface="+mn-lt"/>
                        </a:rPr>
                        <a:t> April</a:t>
                      </a:r>
                    </a:p>
                    <a:p>
                      <a:pPr marL="171450" indent="-171450" algn="l">
                        <a:buFont typeface="Arial" panose="020B0604020202020204" pitchFamily="34" charset="0"/>
                        <a:buChar char="•"/>
                      </a:pPr>
                      <a:r>
                        <a:rPr lang="en-US" sz="700">
                          <a:latin typeface="+mn-lt"/>
                        </a:rPr>
                        <a:t>NDM SP procurement continues</a:t>
                      </a:r>
                    </a:p>
                    <a:p>
                      <a:pPr marL="171450" indent="-171450" algn="l">
                        <a:buFont typeface="Arial" panose="020B0604020202020204" pitchFamily="34" charset="0"/>
                        <a:buChar char="•"/>
                      </a:pPr>
                      <a:r>
                        <a:rPr lang="en-US" sz="700">
                          <a:latin typeface="+mn-lt"/>
                        </a:rPr>
                        <a:t>Weekly engagement sessions with </a:t>
                      </a:r>
                      <a:r>
                        <a:rPr lang="en-US" sz="700" err="1">
                          <a:latin typeface="+mn-lt"/>
                        </a:rPr>
                        <a:t>Technolog</a:t>
                      </a:r>
                      <a:r>
                        <a:rPr lang="en-US" sz="700">
                          <a:latin typeface="+mn-lt"/>
                        </a:rPr>
                        <a:t> continue</a:t>
                      </a:r>
                    </a:p>
                    <a:p>
                      <a:pPr marL="171450" indent="-171450" algn="l">
                        <a:buFont typeface="Arial" panose="020B0604020202020204" pitchFamily="34" charset="0"/>
                        <a:buChar char="•"/>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February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70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a:ln>
                            <a:noFill/>
                          </a:ln>
                          <a:solidFill>
                            <a:schemeClr val="tx1"/>
                          </a:solidFill>
                          <a:effectLst/>
                          <a:latin typeface="+mn-lt"/>
                          <a:ea typeface="+mn-ea"/>
                          <a:cs typeface="Poppins"/>
                        </a:rPr>
                        <a:t>Initial implementation date of 25</a:t>
                      </a:r>
                      <a:r>
                        <a:rPr lang="en-GB" sz="800" b="0" i="0" u="none" strike="noStrike" kern="1200" cap="none" normalizeH="0" baseline="30000">
                          <a:ln>
                            <a:noFill/>
                          </a:ln>
                          <a:solidFill>
                            <a:schemeClr val="tx1"/>
                          </a:solidFill>
                          <a:effectLst/>
                          <a:latin typeface="+mn-lt"/>
                          <a:ea typeface="+mn-ea"/>
                          <a:cs typeface="Poppins"/>
                        </a:rPr>
                        <a:t>th</a:t>
                      </a:r>
                      <a:r>
                        <a:rPr lang="en-GB" sz="800" b="0" i="0" u="none" strike="noStrike" kern="1200" cap="none" normalizeH="0" baseline="0">
                          <a:ln>
                            <a:noFill/>
                          </a:ln>
                          <a:solidFill>
                            <a:schemeClr val="tx1"/>
                          </a:solidFill>
                          <a:effectLst/>
                          <a:latin typeface="+mn-lt"/>
                          <a:ea typeface="+mn-ea"/>
                          <a:cs typeface="Poppins"/>
                        </a:rPr>
                        <a:t> March completed with a go-live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04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600" b="0" i="0" kern="1200">
                          <a:solidFill>
                            <a:schemeClr val="tx1"/>
                          </a:solidFill>
                          <a:effectLst/>
                          <a:latin typeface="+mn-lt"/>
                          <a:ea typeface="+mn-ea"/>
                          <a:cs typeface="+mn-cs"/>
                        </a:rPr>
                        <a:t>68488 &amp; 68489: (R) The design has not yet completed for the changes in this release, therefore the aspirational delivery timescales remain ‘at risk’ until design completion currently targeting 31</a:t>
                      </a:r>
                      <a:r>
                        <a:rPr lang="en-US" sz="600" b="0" i="0" kern="1200" baseline="30000">
                          <a:solidFill>
                            <a:schemeClr val="tx1"/>
                          </a:solidFill>
                          <a:effectLst/>
                          <a:latin typeface="+mn-lt"/>
                          <a:ea typeface="+mn-ea"/>
                          <a:cs typeface="+mn-cs"/>
                        </a:rPr>
                        <a:t>st</a:t>
                      </a:r>
                      <a:r>
                        <a:rPr lang="en-US" sz="600" b="0" i="0" kern="1200">
                          <a:solidFill>
                            <a:schemeClr val="tx1"/>
                          </a:solidFill>
                          <a:effectLst/>
                          <a:latin typeface="+mn-lt"/>
                          <a:ea typeface="+mn-ea"/>
                          <a:cs typeface="+mn-cs"/>
                        </a:rPr>
                        <a:t> March</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a:t>
                      </a:r>
                      <a:endParaRPr lang="en-GB" sz="70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9113">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a:solidFill>
                            <a:schemeClr val="tx1"/>
                          </a:solidFill>
                          <a:effectLst/>
                          <a:latin typeface="+mn-lt"/>
                          <a:ea typeface="+mn-ea"/>
                          <a:cs typeface="+mn-cs"/>
                        </a:rPr>
                        <a:t>XRN5143 - </a:t>
                      </a:r>
                      <a:r>
                        <a:rPr lang="en-US" sz="700" b="0" i="0" u="none" strike="noStrike" kern="120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a:solidFill>
                            <a:schemeClr val="tx1"/>
                          </a:solidFill>
                          <a:effectLst/>
                          <a:latin typeface="+mn-lt"/>
                          <a:ea typeface="+mn-ea"/>
                          <a:cs typeface="+mn-cs"/>
                        </a:rPr>
                        <a:t>XRN5379 - </a:t>
                      </a:r>
                      <a:r>
                        <a:rPr lang="en-US" sz="700" b="0" i="0" u="none" strike="noStrike" kern="1200">
                          <a:solidFill>
                            <a:schemeClr val="tx1"/>
                          </a:solidFill>
                          <a:effectLst/>
                          <a:latin typeface="+mn-lt"/>
                          <a:ea typeface="+mn-ea"/>
                          <a:cs typeface="+mn-cs"/>
                        </a:rPr>
                        <a:t>Class 1 Read Service Procurement Exercise (Modification 0710)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31188" cy="200055"/>
          </a:xfrm>
          <a:prstGeom prst="rect">
            <a:avLst/>
          </a:prstGeom>
          <a:noFill/>
        </p:spPr>
        <p:txBody>
          <a:bodyPr wrap="none" lIns="91440" tIns="45720" rIns="91440" bIns="45720" rtlCol="0" anchor="t">
            <a:spAutoFit/>
          </a:bodyPr>
          <a:lstStyle/>
          <a:p>
            <a:r>
              <a:rPr lang="en-GB" sz="700"/>
              <a:t>Slide updated on 29</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F293AF46-391E-B538-BD80-98E0F539DAFD}"/>
              </a:ext>
            </a:extLst>
          </p:cNvPr>
          <p:cNvPicPr>
            <a:picLocks noChangeAspect="1"/>
          </p:cNvPicPr>
          <p:nvPr/>
        </p:nvPicPr>
        <p:blipFill>
          <a:blip r:embed="rId3"/>
          <a:stretch>
            <a:fillRect/>
          </a:stretch>
        </p:blipFill>
        <p:spPr>
          <a:xfrm>
            <a:off x="4401670" y="1473661"/>
            <a:ext cx="4655815" cy="1016460"/>
          </a:xfrm>
          <a:prstGeom prst="rect">
            <a:avLst/>
          </a:prstGeom>
        </p:spPr>
      </p:pic>
    </p:spTree>
    <p:extLst>
      <p:ext uri="{BB962C8B-B14F-4D97-AF65-F5344CB8AC3E}">
        <p14:creationId xmlns:p14="http://schemas.microsoft.com/office/powerpoint/2010/main" val="3187353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June 23 Release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88736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66675" y="292090"/>
          <a:ext cx="9001125" cy="4731572"/>
        </p:xfrm>
        <a:graphic>
          <a:graphicData uri="http://schemas.openxmlformats.org/drawingml/2006/table">
            <a:tbl>
              <a:tblPr firstRow="1" bandRow="1"/>
              <a:tblGrid>
                <a:gridCol w="1752758">
                  <a:extLst>
                    <a:ext uri="{9D8B030D-6E8A-4147-A177-3AD203B41FA5}">
                      <a16:colId xmlns:a16="http://schemas.microsoft.com/office/drawing/2014/main" val="20000"/>
                    </a:ext>
                  </a:extLst>
                </a:gridCol>
                <a:gridCol w="2337028">
                  <a:extLst>
                    <a:ext uri="{9D8B030D-6E8A-4147-A177-3AD203B41FA5}">
                      <a16:colId xmlns:a16="http://schemas.microsoft.com/office/drawing/2014/main" val="20001"/>
                    </a:ext>
                  </a:extLst>
                </a:gridCol>
                <a:gridCol w="188412">
                  <a:extLst>
                    <a:ext uri="{9D8B030D-6E8A-4147-A177-3AD203B41FA5}">
                      <a16:colId xmlns:a16="http://schemas.microsoft.com/office/drawing/2014/main" val="20002"/>
                    </a:ext>
                  </a:extLst>
                </a:gridCol>
                <a:gridCol w="2246427">
                  <a:extLst>
                    <a:ext uri="{9D8B030D-6E8A-4147-A177-3AD203B41FA5}">
                      <a16:colId xmlns:a16="http://schemas.microsoft.com/office/drawing/2014/main" val="2880710429"/>
                    </a:ext>
                  </a:extLst>
                </a:gridCol>
                <a:gridCol w="2476500">
                  <a:extLst>
                    <a:ext uri="{9D8B030D-6E8A-4147-A177-3AD203B41FA5}">
                      <a16:colId xmlns:a16="http://schemas.microsoft.com/office/drawing/2014/main" val="20003"/>
                    </a:ext>
                  </a:extLst>
                </a:gridCol>
              </a:tblGrid>
              <a:tr h="20906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906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9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906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120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The overall status is Green; implementation planned for 24/06. Implementation contingency date 01/07</a:t>
                      </a: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Decision received from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on the 08/03 to descope XRN5186. XRN5186 will be descoped at the end of the regression testing phase on the 19/05</a:t>
                      </a: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cap="none" normalizeH="0" baseline="0">
                          <a:ln>
                            <a:noFill/>
                          </a:ln>
                          <a:solidFill>
                            <a:schemeClr val="tx1"/>
                          </a:solidFill>
                          <a:effectLst/>
                          <a:latin typeface="+mn-lt"/>
                          <a:ea typeface="+mn-ea"/>
                          <a:cs typeface="+mn-cs"/>
                        </a:rPr>
                        <a:t>System integration testing for all ISU build completed on 03/03</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in progress for Market Flow changes to complete on 07/04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GES build in progress for xrn5186 to complete on 11/04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User acceptance testing execution and assurance in progress to be completed on 07/04 </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Regression test case scenarios in review to be approved by 07/04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Regression testing execution to commence on 11/04</a:t>
                      </a:r>
                    </a:p>
                    <a:p>
                      <a:pPr marL="171450" indent="-171450" algn="l">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i="0" u="none" strike="noStrike" kern="1200" cap="none" normalizeH="0" baseline="0">
                          <a:ln>
                            <a:noFill/>
                          </a:ln>
                          <a:solidFill>
                            <a:schemeClr val="tx1"/>
                          </a:solidFill>
                          <a:effectLst/>
                          <a:latin typeface="+mn-lt"/>
                          <a:ea typeface="+mn-ea"/>
                          <a:cs typeface="+mn-cs"/>
                        </a:rPr>
                        <a:t>Decision in April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:.No decision required</a:t>
                      </a: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a:ln>
                            <a:noFill/>
                          </a:ln>
                          <a:solidFill>
                            <a:schemeClr val="tx1"/>
                          </a:solidFill>
                          <a:effectLst/>
                          <a:latin typeface="+mn-lt"/>
                          <a:ea typeface="+mn-ea"/>
                          <a:cs typeface="Poppins"/>
                        </a:rPr>
                        <a:t>Implementation date of 24</a:t>
                      </a:r>
                      <a:r>
                        <a:rPr lang="en-GB" sz="800" b="0" i="0" u="none" strike="noStrike" kern="1200" cap="none" normalizeH="0" baseline="30000">
                          <a:ln>
                            <a:noFill/>
                          </a:ln>
                          <a:solidFill>
                            <a:schemeClr val="tx1"/>
                          </a:solidFill>
                          <a:effectLst/>
                          <a:latin typeface="+mn-lt"/>
                          <a:ea typeface="+mn-ea"/>
                          <a:cs typeface="Poppins"/>
                        </a:rPr>
                        <a:t>th</a:t>
                      </a:r>
                      <a:r>
                        <a:rPr lang="en-GB" sz="800" b="0" i="0" u="none" strike="noStrike" kern="1200" cap="none" normalizeH="0" baseline="0">
                          <a:ln>
                            <a:noFill/>
                          </a:ln>
                          <a:solidFill>
                            <a:schemeClr val="tx1"/>
                          </a:solidFill>
                          <a:effectLst/>
                          <a:latin typeface="+mn-lt"/>
                          <a:ea typeface="+mn-ea"/>
                          <a:cs typeface="Poppins"/>
                        </a:rPr>
                        <a:t> June, with a contingency implementation date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July</a:t>
                      </a: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0385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a:ea typeface="+mn-ea"/>
                          <a:cs typeface="Poppins"/>
                        </a:rPr>
                        <a:t>Risk 68719 - There is a risk that some of the customer data held is inaccurate prior to the implementation of XRN5186.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are currently working with customers to understand the best solution for this prior to the implementation of this change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Risk 68721 - There is an associated risk (68719) that the current migration rules pre-implementation for XRN5186 are not currently defined and agreed.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There is an action on June23 project team to provide further detail around current working assumptions for all scenarios at Go-live to be provided on 06/04. This will require validation by customers.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Dependency 68747 - There is a dependency on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to provide clarification on the migration rules to be applied for XRN5186 prior to implementation.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Project team to provide all possible scenarios and current working assumptions that could impact the implementation of xrn5186 and data volumes for each scenario 06/04.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a:ea typeface="+mn-ea"/>
                          <a:cs typeface="Poppins"/>
                        </a:rPr>
                        <a:t>Dependency 68748 - There is a dependency on DNS to provide updated details around the </a:t>
                      </a:r>
                      <a:r>
                        <a:rPr lang="en-US" sz="700" b="0" i="0" u="none" strike="noStrike" kern="1200" err="1">
                          <a:solidFill>
                            <a:srgbClr val="000000"/>
                          </a:solidFill>
                          <a:effectLst/>
                          <a:latin typeface="Calibri"/>
                          <a:ea typeface="+mn-ea"/>
                          <a:cs typeface="Poppins"/>
                        </a:rPr>
                        <a:t>NExA</a:t>
                      </a:r>
                      <a:r>
                        <a:rPr lang="en-US" sz="700" b="0" i="0" u="none" strike="noStrike" kern="1200">
                          <a:solidFill>
                            <a:srgbClr val="000000"/>
                          </a:solidFill>
                          <a:effectLst/>
                          <a:latin typeface="Calibri"/>
                          <a:ea typeface="+mn-ea"/>
                          <a:cs typeface="Poppins"/>
                        </a:rPr>
                        <a:t> SHQ/SOQ held in the system before the capacity window closes on the 31st of October.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to continue to send out monthly report as per the agreed interim process to all DNs/Shippers notifying them of current vales held in the system</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Dependency 68754 - There is a dependency on RECCO to update the data permission matrix prior to the implementation of XRN5186.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Delivery timeline has been shared with RECCO regular conversations in place between BA on June23 project and RECCO</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09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 </a:t>
                      </a:r>
                      <a:r>
                        <a:rPr lang="en-US" sz="700" b="0" i="0" u="none" strike="noStrike" kern="1200" noProof="0">
                          <a:solidFill>
                            <a:schemeClr val="tx1"/>
                          </a:solidFill>
                          <a:effectLst/>
                          <a:latin typeface="+mn-lt"/>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2998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XRN5091 - Deferral of creation of Class change reads at transfer of ownership</a:t>
                      </a:r>
                    </a:p>
                    <a:p>
                      <a:pPr rtl="0" fontAlgn="base"/>
                      <a:r>
                        <a:rPr lang="en-US" sz="600" b="1" i="0" u="none" strike="noStrike" kern="1200">
                          <a:solidFill>
                            <a:schemeClr val="tx1"/>
                          </a:solidFill>
                          <a:effectLst/>
                          <a:latin typeface="+mn-lt"/>
                          <a:ea typeface="+mn-ea"/>
                          <a:cs typeface="+mn-cs"/>
                        </a:rPr>
                        <a:t>XRN5186 - MOD0701 – Aligning Capacity booking under the UNC and arrangements set out in relevant NEXAs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128134"/>
            <a:ext cx="8229600" cy="632830"/>
          </a:xfrm>
        </p:spPr>
        <p:txBody>
          <a:bodyPr>
            <a:normAutofit/>
          </a:bodyPr>
          <a:lstStyle/>
          <a:p>
            <a:r>
              <a:rPr lang="en-GB" sz="1600">
                <a:latin typeface="Arial"/>
                <a:cs typeface="Arial"/>
              </a:rPr>
              <a:t>XRN5562 – June 23 Major Release-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56836" cy="200055"/>
          </a:xfrm>
          <a:prstGeom prst="rect">
            <a:avLst/>
          </a:prstGeom>
          <a:noFill/>
        </p:spPr>
        <p:txBody>
          <a:bodyPr wrap="none" lIns="91440" tIns="45720" rIns="91440" bIns="45720" rtlCol="0" anchor="t">
            <a:spAutoFit/>
          </a:bodyPr>
          <a:lstStyle/>
          <a:p>
            <a:r>
              <a:rPr lang="en-GB" sz="700"/>
              <a:t>Slide updated on 29</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05498" y="2817600"/>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0D32C4E0-A3FC-0A0D-5CBE-24ACBCA8E92A}"/>
              </a:ext>
            </a:extLst>
          </p:cNvPr>
          <p:cNvPicPr>
            <a:picLocks noChangeAspect="1"/>
          </p:cNvPicPr>
          <p:nvPr/>
        </p:nvPicPr>
        <p:blipFill>
          <a:blip r:embed="rId3"/>
          <a:stretch>
            <a:fillRect/>
          </a:stretch>
        </p:blipFill>
        <p:spPr>
          <a:xfrm>
            <a:off x="4381500" y="1267726"/>
            <a:ext cx="4654550" cy="1403824"/>
          </a:xfrm>
          <a:prstGeom prst="rect">
            <a:avLst/>
          </a:prstGeom>
        </p:spPr>
      </p:pic>
    </p:spTree>
    <p:extLst>
      <p:ext uri="{BB962C8B-B14F-4D97-AF65-F5344CB8AC3E}">
        <p14:creationId xmlns:p14="http://schemas.microsoft.com/office/powerpoint/2010/main" val="106433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XRN5564 Gemini Sustain Plus Programme Update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880949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XRN5564 Gemini Sustain Plus</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67494"/>
          <a:ext cx="9001000" cy="4798797"/>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435668">
                  <a:extLst>
                    <a:ext uri="{9D8B030D-6E8A-4147-A177-3AD203B41FA5}">
                      <a16:colId xmlns:a16="http://schemas.microsoft.com/office/drawing/2014/main" val="20002"/>
                    </a:ext>
                  </a:extLst>
                </a:gridCol>
                <a:gridCol w="2074259">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0464">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March 2023</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93350">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335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8823">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30079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Gemini Sustain plus is currently tracking to planned timescales. </a:t>
                      </a:r>
                      <a:endParaRPr lang="en-US" sz="700" b="0" i="0" u="none" strike="noStrike" kern="1200" cap="none" normalizeH="0" baseline="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Objective Overview:​</a:t>
                      </a: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The programme is on track to deliver the following during the current iteration.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Approval of the High Level Design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Review of the Low Level Design document.</a:t>
                      </a:r>
                      <a:endParaRPr lang="en-US"/>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Completion of the Azure DevOps initial build.</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Service extraction for a further 3 microservices is in progress. 6 have completed. </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All 9 Scrums are resourced and fully mobilized and operating within an Agile framework​.</a:t>
                      </a: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next steps: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Obtain approval of the Low Level Design and security framework.</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Development of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Begin test execution on developed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Continue the service extraction activity.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Commencement of Training and Business Readiness planning.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cap="none" normalizeH="0" baseline="0">
                          <a:ln>
                            <a:noFill/>
                          </a:ln>
                          <a:solidFill>
                            <a:schemeClr val="tx1"/>
                          </a:solidFill>
                          <a:effectLst/>
                          <a:latin typeface="+mn-lt"/>
                          <a:ea typeface="+mn-ea"/>
                          <a:cs typeface="+mn-cs"/>
                        </a:rPr>
                        <a:t>The programme wants to reiterate that industry engagement is a key pillar of the delivery of Sustain Plus. The engagement approach is currently being created and will be shared in the coming months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Governance Updates: ​</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3</a:t>
                      </a:r>
                      <a:r>
                        <a:rPr lang="en-US" sz="700" b="0" i="0" u="none" strike="noStrike" kern="1200" cap="none" normalizeH="0" baseline="30000">
                          <a:ln>
                            <a:noFill/>
                          </a:ln>
                          <a:solidFill>
                            <a:schemeClr val="tx1"/>
                          </a:solidFill>
                          <a:effectLst/>
                          <a:latin typeface="+mn-lt"/>
                          <a:ea typeface="+mn-ea"/>
                          <a:cs typeface="+mn-cs"/>
                        </a:rPr>
                        <a:t>rd</a:t>
                      </a:r>
                      <a:r>
                        <a:rPr lang="en-US" sz="700" b="0" i="0" u="none" strike="noStrike" kern="1200" cap="none" normalizeH="0" baseline="0">
                          <a:ln>
                            <a:noFill/>
                          </a:ln>
                          <a:solidFill>
                            <a:schemeClr val="tx1"/>
                          </a:solidFill>
                          <a:effectLst/>
                          <a:latin typeface="+mn-lt"/>
                          <a:ea typeface="+mn-ea"/>
                          <a:cs typeface="+mn-cs"/>
                        </a:rPr>
                        <a:t> party contracts are in place for the next phase of delivery. </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Project status: ​</a:t>
                      </a: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Milestones to track delivery progress are being monitored on the Sustain+ Solution Roadmap. Planning activity will soon commence to shape the delivery objectives for the next programme increment.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600" b="1" i="0">
                        <a:solidFill>
                          <a:srgbClr val="FF0000"/>
                        </a:solidFill>
                      </a:endParaRPr>
                    </a:p>
                    <a:p>
                      <a:r>
                        <a:rPr lang="en-GB" sz="600" b="1" i="0">
                          <a:solidFill>
                            <a:srgbClr val="FF0000"/>
                          </a:solidFill>
                        </a:rPr>
                        <a:t>Due to the length of the programme we will be showing a rolling 12 month view of the POAP</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2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ctr">
                        <a:buNone/>
                      </a:pPr>
                      <a:r>
                        <a:rPr lang="en-GB" sz="800" b="1" baseline="0">
                          <a:solidFill>
                            <a:schemeClr val="bg1"/>
                          </a:solidFill>
                          <a:latin typeface="Arial"/>
                          <a:cs typeface="Arial"/>
                        </a:rPr>
                        <a:t>Risks and Issues</a:t>
                      </a:r>
                      <a:endParaRPr lang="en-US"/>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lgn="l">
                        <a:lnSpc>
                          <a:spcPct val="100000"/>
                        </a:lnSpc>
                        <a:spcBef>
                          <a:spcPts val="0"/>
                        </a:spcBef>
                        <a:spcAft>
                          <a:spcPts val="0"/>
                        </a:spcAft>
                        <a:buNone/>
                      </a:pPr>
                      <a:r>
                        <a:rPr lang="en-GB" sz="650" b="0" i="0" u="none" strike="noStrike" baseline="0" noProof="0"/>
                        <a:t>There are no key issues or risks within the programme.</a:t>
                      </a:r>
                      <a:endParaRPr lang="en-US" i="0" u="none" strike="noStrike" noProof="0"/>
                    </a:p>
                    <a:p>
                      <a:pPr lvl="0" algn="l">
                        <a:lnSpc>
                          <a:spcPct val="100000"/>
                        </a:lnSpc>
                        <a:spcBef>
                          <a:spcPts val="0"/>
                        </a:spcBef>
                        <a:spcAft>
                          <a:spcPts val="0"/>
                        </a:spcAft>
                        <a:buNone/>
                      </a:pPr>
                      <a:r>
                        <a:rPr lang="en-GB" sz="650" b="0" i="0" u="none" strike="noStrike" baseline="0" noProof="0"/>
                        <a:t>Due to the amount of parallel teams that are working on the programme and the mitigation plans that are place there is nothing that needs to beflagged at a programme level</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93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03065">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GB" sz="650" b="0" i="0" u="none" strike="noStrike" kern="1200" cap="none" normalizeH="0" baseline="0">
                          <a:ln>
                            <a:noFill/>
                          </a:ln>
                          <a:solidFill>
                            <a:schemeClr val="tx1"/>
                          </a:solidFill>
                          <a:effectLst/>
                          <a:latin typeface="+mn-lt"/>
                          <a:ea typeface="Verdana"/>
                          <a:cs typeface="Arial"/>
                        </a:rPr>
                        <a:t>XRN5564 – Gemini sustain – The re-platform and development of the Gemini application and its processes, for further information on Gemini Sustain Plus please visit the Xoserve website;</a:t>
                      </a:r>
                      <a:r>
                        <a:rPr lang="en-GB" sz="800">
                          <a:hlinkClick r:id="rId3"/>
                        </a:rPr>
                        <a:t> Gemini changes overview (xoserve.com)</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3" descr="Timeline&#10;&#10;Description automatically generated">
            <a:extLst>
              <a:ext uri="{FF2B5EF4-FFF2-40B4-BE49-F238E27FC236}">
                <a16:creationId xmlns:a16="http://schemas.microsoft.com/office/drawing/2014/main" id="{0FC49B7E-E4A8-BD1B-EA8F-C75F213CC3CE}"/>
              </a:ext>
            </a:extLst>
          </p:cNvPr>
          <p:cNvPicPr>
            <a:picLocks noChangeAspect="1"/>
          </p:cNvPicPr>
          <p:nvPr/>
        </p:nvPicPr>
        <p:blipFill>
          <a:blip r:embed="rId4"/>
          <a:stretch>
            <a:fillRect/>
          </a:stretch>
        </p:blipFill>
        <p:spPr>
          <a:xfrm>
            <a:off x="4497265" y="1201899"/>
            <a:ext cx="4499809" cy="2492283"/>
          </a:xfrm>
          <a:prstGeom prst="rect">
            <a:avLst/>
          </a:prstGeom>
        </p:spPr>
      </p:pic>
      <p:cxnSp>
        <p:nvCxnSpPr>
          <p:cNvPr id="7" name="Straight Connector 6">
            <a:extLst>
              <a:ext uri="{FF2B5EF4-FFF2-40B4-BE49-F238E27FC236}">
                <a16:creationId xmlns:a16="http://schemas.microsoft.com/office/drawing/2014/main" id="{17FC7D8C-DC52-4DC8-BFC4-9785A79FC53E}"/>
              </a:ext>
            </a:extLst>
          </p:cNvPr>
          <p:cNvCxnSpPr>
            <a:cxnSpLocks/>
          </p:cNvCxnSpPr>
          <p:nvPr/>
        </p:nvCxnSpPr>
        <p:spPr>
          <a:xfrm>
            <a:off x="5810327" y="1226813"/>
            <a:ext cx="0" cy="2499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433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MAR 2023 – FEB 2025</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a:t>MARCH  2023</a:t>
            </a:r>
          </a:p>
        </p:txBody>
      </p:sp>
    </p:spTree>
    <p:extLst>
      <p:ext uri="{BB962C8B-B14F-4D97-AF65-F5344CB8AC3E}">
        <p14:creationId xmlns:p14="http://schemas.microsoft.com/office/powerpoint/2010/main" val="945712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179514" y="467975"/>
          <a:ext cx="8928992" cy="30398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42809358"/>
                    </a:ext>
                  </a:extLst>
                </a:gridCol>
                <a:gridCol w="576064">
                  <a:extLst>
                    <a:ext uri="{9D8B030D-6E8A-4147-A177-3AD203B41FA5}">
                      <a16:colId xmlns:a16="http://schemas.microsoft.com/office/drawing/2014/main" val="4028384899"/>
                    </a:ext>
                  </a:extLst>
                </a:gridCol>
                <a:gridCol w="576064">
                  <a:extLst>
                    <a:ext uri="{9D8B030D-6E8A-4147-A177-3AD203B41FA5}">
                      <a16:colId xmlns:a16="http://schemas.microsoft.com/office/drawing/2014/main" val="2539976336"/>
                    </a:ext>
                  </a:extLst>
                </a:gridCol>
                <a:gridCol w="306034">
                  <a:extLst>
                    <a:ext uri="{9D8B030D-6E8A-4147-A177-3AD203B41FA5}">
                      <a16:colId xmlns:a16="http://schemas.microsoft.com/office/drawing/2014/main" val="2792573684"/>
                    </a:ext>
                  </a:extLst>
                </a:gridCol>
                <a:gridCol w="306034">
                  <a:extLst>
                    <a:ext uri="{9D8B030D-6E8A-4147-A177-3AD203B41FA5}">
                      <a16:colId xmlns:a16="http://schemas.microsoft.com/office/drawing/2014/main" val="438433282"/>
                    </a:ext>
                  </a:extLst>
                </a:gridCol>
                <a:gridCol w="306034">
                  <a:extLst>
                    <a:ext uri="{9D8B030D-6E8A-4147-A177-3AD203B41FA5}">
                      <a16:colId xmlns:a16="http://schemas.microsoft.com/office/drawing/2014/main" val="3218376023"/>
                    </a:ext>
                  </a:extLst>
                </a:gridCol>
                <a:gridCol w="306034">
                  <a:extLst>
                    <a:ext uri="{9D8B030D-6E8A-4147-A177-3AD203B41FA5}">
                      <a16:colId xmlns:a16="http://schemas.microsoft.com/office/drawing/2014/main" val="1099884066"/>
                    </a:ext>
                  </a:extLst>
                </a:gridCol>
                <a:gridCol w="306034">
                  <a:extLst>
                    <a:ext uri="{9D8B030D-6E8A-4147-A177-3AD203B41FA5}">
                      <a16:colId xmlns:a16="http://schemas.microsoft.com/office/drawing/2014/main" val="101972404"/>
                    </a:ext>
                  </a:extLst>
                </a:gridCol>
                <a:gridCol w="306034">
                  <a:extLst>
                    <a:ext uri="{9D8B030D-6E8A-4147-A177-3AD203B41FA5}">
                      <a16:colId xmlns:a16="http://schemas.microsoft.com/office/drawing/2014/main" val="3116105998"/>
                    </a:ext>
                  </a:extLst>
                </a:gridCol>
                <a:gridCol w="306034">
                  <a:extLst>
                    <a:ext uri="{9D8B030D-6E8A-4147-A177-3AD203B41FA5}">
                      <a16:colId xmlns:a16="http://schemas.microsoft.com/office/drawing/2014/main" val="1298517402"/>
                    </a:ext>
                  </a:extLst>
                </a:gridCol>
                <a:gridCol w="306034">
                  <a:extLst>
                    <a:ext uri="{9D8B030D-6E8A-4147-A177-3AD203B41FA5}">
                      <a16:colId xmlns:a16="http://schemas.microsoft.com/office/drawing/2014/main" val="4197062541"/>
                    </a:ext>
                  </a:extLst>
                </a:gridCol>
                <a:gridCol w="306034">
                  <a:extLst>
                    <a:ext uri="{9D8B030D-6E8A-4147-A177-3AD203B41FA5}">
                      <a16:colId xmlns:a16="http://schemas.microsoft.com/office/drawing/2014/main" val="881839774"/>
                    </a:ext>
                  </a:extLst>
                </a:gridCol>
                <a:gridCol w="306034">
                  <a:extLst>
                    <a:ext uri="{9D8B030D-6E8A-4147-A177-3AD203B41FA5}">
                      <a16:colId xmlns:a16="http://schemas.microsoft.com/office/drawing/2014/main" val="3201992545"/>
                    </a:ext>
                  </a:extLst>
                </a:gridCol>
                <a:gridCol w="306034">
                  <a:extLst>
                    <a:ext uri="{9D8B030D-6E8A-4147-A177-3AD203B41FA5}">
                      <a16:colId xmlns:a16="http://schemas.microsoft.com/office/drawing/2014/main" val="772316818"/>
                    </a:ext>
                  </a:extLst>
                </a:gridCol>
                <a:gridCol w="306034">
                  <a:extLst>
                    <a:ext uri="{9D8B030D-6E8A-4147-A177-3AD203B41FA5}">
                      <a16:colId xmlns:a16="http://schemas.microsoft.com/office/drawing/2014/main" val="1510459985"/>
                    </a:ext>
                  </a:extLst>
                </a:gridCol>
                <a:gridCol w="306034">
                  <a:extLst>
                    <a:ext uri="{9D8B030D-6E8A-4147-A177-3AD203B41FA5}">
                      <a16:colId xmlns:a16="http://schemas.microsoft.com/office/drawing/2014/main" val="2788497068"/>
                    </a:ext>
                  </a:extLst>
                </a:gridCol>
                <a:gridCol w="306034">
                  <a:extLst>
                    <a:ext uri="{9D8B030D-6E8A-4147-A177-3AD203B41FA5}">
                      <a16:colId xmlns:a16="http://schemas.microsoft.com/office/drawing/2014/main" val="3337496382"/>
                    </a:ext>
                  </a:extLst>
                </a:gridCol>
                <a:gridCol w="306034">
                  <a:extLst>
                    <a:ext uri="{9D8B030D-6E8A-4147-A177-3AD203B41FA5}">
                      <a16:colId xmlns:a16="http://schemas.microsoft.com/office/drawing/2014/main" val="2966851419"/>
                    </a:ext>
                  </a:extLst>
                </a:gridCol>
                <a:gridCol w="306034">
                  <a:extLst>
                    <a:ext uri="{9D8B030D-6E8A-4147-A177-3AD203B41FA5}">
                      <a16:colId xmlns:a16="http://schemas.microsoft.com/office/drawing/2014/main" val="3827292974"/>
                    </a:ext>
                  </a:extLst>
                </a:gridCol>
                <a:gridCol w="306034">
                  <a:extLst>
                    <a:ext uri="{9D8B030D-6E8A-4147-A177-3AD203B41FA5}">
                      <a16:colId xmlns:a16="http://schemas.microsoft.com/office/drawing/2014/main" val="323130426"/>
                    </a:ext>
                  </a:extLst>
                </a:gridCol>
                <a:gridCol w="306034">
                  <a:extLst>
                    <a:ext uri="{9D8B030D-6E8A-4147-A177-3AD203B41FA5}">
                      <a16:colId xmlns:a16="http://schemas.microsoft.com/office/drawing/2014/main" val="125567043"/>
                    </a:ext>
                  </a:extLst>
                </a:gridCol>
                <a:gridCol w="306034">
                  <a:extLst>
                    <a:ext uri="{9D8B030D-6E8A-4147-A177-3AD203B41FA5}">
                      <a16:colId xmlns:a16="http://schemas.microsoft.com/office/drawing/2014/main" val="2083585492"/>
                    </a:ext>
                  </a:extLst>
                </a:gridCol>
                <a:gridCol w="306034">
                  <a:extLst>
                    <a:ext uri="{9D8B030D-6E8A-4147-A177-3AD203B41FA5}">
                      <a16:colId xmlns:a16="http://schemas.microsoft.com/office/drawing/2014/main" val="4205484910"/>
                    </a:ext>
                  </a:extLst>
                </a:gridCol>
                <a:gridCol w="306034">
                  <a:extLst>
                    <a:ext uri="{9D8B030D-6E8A-4147-A177-3AD203B41FA5}">
                      <a16:colId xmlns:a16="http://schemas.microsoft.com/office/drawing/2014/main" val="3137093587"/>
                    </a:ext>
                  </a:extLst>
                </a:gridCol>
                <a:gridCol w="306034">
                  <a:extLst>
                    <a:ext uri="{9D8B030D-6E8A-4147-A177-3AD203B41FA5}">
                      <a16:colId xmlns:a16="http://schemas.microsoft.com/office/drawing/2014/main" val="3377492555"/>
                    </a:ext>
                  </a:extLst>
                </a:gridCol>
                <a:gridCol w="306034">
                  <a:extLst>
                    <a:ext uri="{9D8B030D-6E8A-4147-A177-3AD203B41FA5}">
                      <a16:colId xmlns:a16="http://schemas.microsoft.com/office/drawing/2014/main" val="4176021801"/>
                    </a:ext>
                  </a:extLst>
                </a:gridCol>
                <a:gridCol w="306034">
                  <a:extLst>
                    <a:ext uri="{9D8B030D-6E8A-4147-A177-3AD203B41FA5}">
                      <a16:colId xmlns:a16="http://schemas.microsoft.com/office/drawing/2014/main" val="3013681022"/>
                    </a:ext>
                  </a:extLst>
                </a:gridCol>
              </a:tblGrid>
              <a:tr h="612060">
                <a:tc rowSpan="2" gridSpan="3">
                  <a:txBody>
                    <a:bodyPr/>
                    <a:lstStyle/>
                    <a:p>
                      <a:pPr algn="ctr"/>
                      <a:r>
                        <a:rPr lang="en-GB" sz="1000">
                          <a:latin typeface="Arial" panose="020B0604020202020204" pitchFamily="34" charset="0"/>
                          <a:cs typeface="Arial" panose="020B0604020202020204" pitchFamily="34" charset="0"/>
                        </a:rPr>
                        <a:t>Programmes &amp; Projects </a:t>
                      </a:r>
                    </a:p>
                    <a:p>
                      <a:pPr algn="ctr"/>
                      <a:r>
                        <a:rPr lang="en-GB" sz="1000">
                          <a:latin typeface="Arial" panose="020B0604020202020204" pitchFamily="34" charset="0"/>
                          <a:cs typeface="Arial" panose="020B0604020202020204" pitchFamily="34" charset="0"/>
                        </a:rPr>
                        <a:t>2023-2025</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latin typeface="+mn-lt"/>
                          <a:ea typeface="+mn-ea"/>
                          <a:cs typeface="+mn-cs"/>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1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r>
                        <a:rPr lang="en-GB" sz="1100">
                          <a:latin typeface="+mj-lt"/>
                        </a:rPr>
                        <a:t>2025</a:t>
                      </a:r>
                    </a:p>
                  </a:txBody>
                  <a:tcPr anchor="ctr"/>
                </a:tc>
                <a:tc hMerge="1">
                  <a:txBody>
                    <a:bodyPr/>
                    <a:lstStyle/>
                    <a:p>
                      <a:pPr algn="ctr"/>
                      <a:endParaRPr lang="en-GB" sz="1100">
                        <a:latin typeface="+mj-lt"/>
                      </a:endParaRPr>
                    </a:p>
                  </a:txBody>
                  <a:tcPr anchor="ctr"/>
                </a:tc>
                <a:extLst>
                  <a:ext uri="{0D108BD9-81ED-4DB2-BD59-A6C34878D82A}">
                    <a16:rowId xmlns:a16="http://schemas.microsoft.com/office/drawing/2014/main" val="2910095581"/>
                  </a:ext>
                </a:extLst>
              </a:tr>
              <a:tr h="365887">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b="0">
                          <a:solidFill>
                            <a:schemeClr val="bg1"/>
                          </a:solidFill>
                          <a:latin typeface="+mn-lt"/>
                        </a:rPr>
                        <a:t>Oct</a:t>
                      </a:r>
                    </a:p>
                  </a:txBody>
                  <a:tcPr vert="vert270" anchor="ctr">
                    <a:solidFill>
                      <a:schemeClr val="bg1">
                        <a:lumMod val="65000"/>
                      </a:schemeClr>
                    </a:solidFill>
                  </a:tcPr>
                </a:tc>
                <a:tc>
                  <a:txBody>
                    <a:bodyPr/>
                    <a:lstStyle/>
                    <a:p>
                      <a:pPr algn="ctr"/>
                      <a:r>
                        <a:rPr lang="en-GB" sz="800" b="0">
                          <a:solidFill>
                            <a:schemeClr val="bg1"/>
                          </a:solidFill>
                          <a:latin typeface="+mn-lt"/>
                        </a:rPr>
                        <a:t>Nov</a:t>
                      </a:r>
                    </a:p>
                  </a:txBody>
                  <a:tcPr vert="vert270" anchor="ctr">
                    <a:solidFill>
                      <a:schemeClr val="bg1">
                        <a:lumMod val="65000"/>
                      </a:schemeClr>
                    </a:solidFill>
                  </a:tcPr>
                </a:tc>
                <a:tc>
                  <a:txBody>
                    <a:bodyPr/>
                    <a:lstStyle/>
                    <a:p>
                      <a:pPr algn="ctr"/>
                      <a:r>
                        <a:rPr lang="en-GB" sz="800" b="0">
                          <a:solidFill>
                            <a:schemeClr val="bg1"/>
                          </a:solidFill>
                          <a:latin typeface="+mn-lt"/>
                        </a:rPr>
                        <a:t>Dec</a:t>
                      </a:r>
                    </a:p>
                  </a:txBody>
                  <a:tcPr vert="vert270" anchor="ctr">
                    <a:solidFill>
                      <a:schemeClr val="bg1">
                        <a:lumMod val="65000"/>
                      </a:schemeClr>
                    </a:solidFill>
                  </a:tcPr>
                </a:tc>
                <a:tc>
                  <a:txBody>
                    <a:bodyPr/>
                    <a:lstStyle/>
                    <a:p>
                      <a:pPr algn="ctr"/>
                      <a:r>
                        <a:rPr lang="en-GB" sz="800" b="0">
                          <a:solidFill>
                            <a:schemeClr val="bg1"/>
                          </a:solidFill>
                          <a:latin typeface="+mn-lt"/>
                        </a:rPr>
                        <a:t>Jan </a:t>
                      </a:r>
                    </a:p>
                  </a:txBody>
                  <a:tcPr vert="vert270" anchor="ctr">
                    <a:solidFill>
                      <a:schemeClr val="bg1">
                        <a:lumMod val="65000"/>
                      </a:schemeClr>
                    </a:solidFill>
                  </a:tcPr>
                </a:tc>
                <a:tc>
                  <a:txBody>
                    <a:bodyPr/>
                    <a:lstStyle/>
                    <a:p>
                      <a:pPr algn="ctr"/>
                      <a:r>
                        <a:rPr lang="en-GB" sz="800" b="0">
                          <a:solidFill>
                            <a:schemeClr val="bg1"/>
                          </a:solidFill>
                          <a:latin typeface="+mn-lt"/>
                        </a:rPr>
                        <a:t>Feb</a:t>
                      </a:r>
                    </a:p>
                  </a:txBody>
                  <a:tcPr vert="vert270" anchor="ctr">
                    <a:solidFill>
                      <a:schemeClr val="bg1">
                        <a:lumMod val="65000"/>
                      </a:schemeClr>
                    </a:solidFill>
                  </a:tcP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a:solidFill>
                            <a:schemeClr val="bg1"/>
                          </a:solidFill>
                          <a:latin typeface="+mn-lt"/>
                        </a:rPr>
                        <a:t>Oct</a:t>
                      </a:r>
                    </a:p>
                  </a:txBody>
                  <a:tcPr vert="vert270" anchor="ctr">
                    <a:solidFill>
                      <a:schemeClr val="bg1">
                        <a:lumMod val="65000"/>
                      </a:schemeClr>
                    </a:solidFill>
                  </a:tcPr>
                </a:tc>
                <a:tc>
                  <a:txBody>
                    <a:bodyPr/>
                    <a:lstStyle/>
                    <a:p>
                      <a:pPr algn="ctr"/>
                      <a:r>
                        <a:rPr lang="en-GB" sz="800">
                          <a:solidFill>
                            <a:schemeClr val="bg1"/>
                          </a:solidFill>
                          <a:latin typeface="+mn-lt"/>
                        </a:rPr>
                        <a:t>Nov</a:t>
                      </a:r>
                    </a:p>
                  </a:txBody>
                  <a:tcPr vert="vert270" anchor="ctr">
                    <a:solidFill>
                      <a:schemeClr val="bg1">
                        <a:lumMod val="65000"/>
                      </a:schemeClr>
                    </a:solidFill>
                  </a:tcPr>
                </a:tc>
                <a:tc>
                  <a:txBody>
                    <a:bodyPr/>
                    <a:lstStyle/>
                    <a:p>
                      <a:pPr algn="ctr"/>
                      <a:r>
                        <a:rPr lang="en-GB" sz="800">
                          <a:solidFill>
                            <a:schemeClr val="bg1"/>
                          </a:solidFill>
                          <a:latin typeface="+mn-lt"/>
                        </a:rPr>
                        <a:t>Dec</a:t>
                      </a:r>
                    </a:p>
                  </a:txBody>
                  <a:tcPr vert="vert270" anchor="ctr">
                    <a:solidFill>
                      <a:schemeClr val="bg1">
                        <a:lumMod val="65000"/>
                      </a:schemeClr>
                    </a:solidFill>
                  </a:tcPr>
                </a:tc>
                <a:tc>
                  <a:txBody>
                    <a:bodyPr/>
                    <a:lstStyle/>
                    <a:p>
                      <a:pPr algn="ctr"/>
                      <a:r>
                        <a:rPr lang="en-GB" sz="800">
                          <a:solidFill>
                            <a:schemeClr val="bg1"/>
                          </a:solidFill>
                          <a:latin typeface="+mn-lt"/>
                        </a:rPr>
                        <a:t>Jan</a:t>
                      </a:r>
                    </a:p>
                  </a:txBody>
                  <a:tcPr vert="vert270" anchor="ctr">
                    <a:solidFill>
                      <a:schemeClr val="bg1">
                        <a:lumMod val="65000"/>
                      </a:schemeClr>
                    </a:solidFill>
                  </a:tcPr>
                </a:tc>
                <a:tc>
                  <a:txBody>
                    <a:bodyPr/>
                    <a:lstStyle/>
                    <a:p>
                      <a:pPr algn="ctr"/>
                      <a:r>
                        <a:rPr lang="en-GB" sz="800">
                          <a:solidFill>
                            <a:schemeClr val="bg1"/>
                          </a:solidFill>
                          <a:latin typeface="+mn-lt"/>
                        </a:rPr>
                        <a:t>Feb</a:t>
                      </a:r>
                    </a:p>
                  </a:txBody>
                  <a:tcPr vert="vert270" anchor="ctr">
                    <a:solidFill>
                      <a:schemeClr val="bg1">
                        <a:lumMod val="65000"/>
                      </a:schemeClr>
                    </a:solidFill>
                  </a:tcPr>
                </a:tc>
                <a:extLst>
                  <a:ext uri="{0D108BD9-81ED-4DB2-BD59-A6C34878D82A}">
                    <a16:rowId xmlns:a16="http://schemas.microsoft.com/office/drawing/2014/main" val="1160549859"/>
                  </a:ext>
                </a:extLst>
              </a:tr>
              <a:tr h="91436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Arial" panose="020B0604020202020204" pitchFamily="34" charset="0"/>
                          <a:ea typeface="+mn-ea"/>
                          <a:cs typeface="Arial" panose="020B0604020202020204" pitchFamily="34" charset="0"/>
                        </a:rPr>
                        <a:t>MAJOR RELEASES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00" b="1" kern="1200">
                        <a:solidFill>
                          <a:schemeClr val="bg1"/>
                        </a:solidFill>
                        <a:latin typeface="Arial" panose="020B0604020202020204" pitchFamily="34" charset="0"/>
                        <a:ea typeface="+mn-ea"/>
                        <a:cs typeface="Arial" panose="020B0604020202020204" pitchFamily="34" charset="0"/>
                      </a:endParaRPr>
                    </a:p>
                  </a:txBody>
                  <a:tcPr vert="vert270">
                    <a:solidFill>
                      <a:schemeClr val="accent1">
                        <a:lumMod val="75000"/>
                      </a:schemeClr>
                    </a:solidFill>
                  </a:tcPr>
                </a:tc>
                <a:tc>
                  <a:txBody>
                    <a:bodyPr/>
                    <a:lstStyle/>
                    <a:p>
                      <a:pPr algn="ctr"/>
                      <a:r>
                        <a:rPr lang="en-GB" sz="8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bg1"/>
                          </a:solidFill>
                          <a:latin typeface="Arial" panose="020B0604020202020204" pitchFamily="34" charset="0"/>
                          <a:cs typeface="Arial" panose="020B0604020202020204" pitchFamily="34" charset="0"/>
                        </a:rPr>
                        <a:t>Gemini Change Programme Sustain +</a:t>
                      </a:r>
                    </a:p>
                    <a:p>
                      <a:pPr algn="ctr"/>
                      <a:endParaRPr lang="en-GB" sz="7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r h="11475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MAJOR RELEASES</a:t>
                      </a:r>
                    </a:p>
                    <a:p>
                      <a:pPr algn="ctr"/>
                      <a:endParaRPr lang="en-GB" sz="1100" b="1">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Arial" panose="020B0604020202020204" pitchFamily="34" charset="0"/>
                          <a:ea typeface="+mn-ea"/>
                          <a:cs typeface="Arial" panose="020B0604020202020204" pitchFamily="34" charset="0"/>
                        </a:rPr>
                        <a:t>XRN5579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bg1"/>
                          </a:solidFill>
                          <a:latin typeface="Arial" panose="020B0604020202020204" pitchFamily="34" charset="0"/>
                          <a:cs typeface="Arial" panose="020B0604020202020204" pitchFamily="34" charset="0"/>
                        </a:rPr>
                        <a:t>Gemini Change  </a:t>
                      </a:r>
                      <a:endParaRPr lang="en-GB" sz="700" b="1" kern="120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Arial" panose="020B0604020202020204" pitchFamily="34" charset="0"/>
                          <a:ea typeface="+mn-ea"/>
                          <a:cs typeface="Arial" panose="020B0604020202020204" pitchFamily="34" charset="0"/>
                        </a:rPr>
                        <a:t> </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extLst>
                  <a:ext uri="{0D108BD9-81ED-4DB2-BD59-A6C34878D82A}">
                    <a16:rowId xmlns:a16="http://schemas.microsoft.com/office/drawing/2014/main" val="3645515431"/>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21042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2023 – 2025</a:t>
            </a: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4823464" y="1059582"/>
            <a:ext cx="0" cy="2448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1763688" y="1685875"/>
            <a:ext cx="6111219" cy="38181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1200">
                <a:solidFill>
                  <a:schemeClr val="bg1"/>
                </a:solidFill>
                <a:latin typeface="Arial" panose="020B0604020202020204" pitchFamily="34" charset="0"/>
                <a:ea typeface="Verdana" panose="020B0604030504040204" pitchFamily="34" charset="0"/>
                <a:cs typeface="Arial" panose="020B0604020202020204" pitchFamily="34" charset="0"/>
              </a:rPr>
              <a:t>Design to PIS Oct 22 to Oct 24 </a:t>
            </a:r>
            <a:endParaRPr lang="en-GB" sz="1200">
              <a:latin typeface="Arial" panose="020B0604020202020204" pitchFamily="34" charset="0"/>
            </a:endParaRP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3F75B7E-B7DA-4B3C-9C70-5EFE833E07E6}"/>
              </a:ext>
            </a:extLst>
          </p:cNvPr>
          <p:cNvSpPr/>
          <p:nvPr/>
        </p:nvSpPr>
        <p:spPr>
          <a:xfrm>
            <a:off x="1763688" y="2715765"/>
            <a:ext cx="504056" cy="381819"/>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800" b="1">
                <a:effectLst/>
                <a:latin typeface="Calibri" panose="020F0502020204030204" pitchFamily="34" charset="0"/>
                <a:ea typeface="Calibri" panose="020F0502020204030204" pitchFamily="34" charset="0"/>
                <a:cs typeface="Calibri" panose="020F0502020204030204" pitchFamily="34" charset="0"/>
              </a:rPr>
              <a:t>CV01 </a:t>
            </a:r>
          </a:p>
          <a:p>
            <a:pPr algn="ctr"/>
            <a:r>
              <a:rPr lang="en-GB" sz="800" b="1">
                <a:effectLst/>
                <a:latin typeface="Calibri" panose="020F0502020204030204" pitchFamily="34" charset="0"/>
                <a:ea typeface="Calibri" panose="020F0502020204030204" pitchFamily="34" charset="0"/>
                <a:cs typeface="Calibri" panose="020F0502020204030204" pitchFamily="34" charset="0"/>
              </a:rPr>
              <a:t>LTFS</a:t>
            </a:r>
            <a:endParaRPr lang="en-GB" sz="800" b="1">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FDE28FDD-0A7E-4E52-8D86-EE62DB5E58CE}"/>
              </a:ext>
            </a:extLst>
          </p:cNvPr>
          <p:cNvSpPr>
            <a:spLocks noGrp="1"/>
          </p:cNvSpPr>
          <p:nvPr>
            <p:ph idx="1"/>
          </p:nvPr>
        </p:nvSpPr>
        <p:spPr>
          <a:xfrm>
            <a:off x="457200" y="3614160"/>
            <a:ext cx="8229600" cy="1117830"/>
          </a:xfrm>
        </p:spPr>
        <p:txBody>
          <a:bodyPr>
            <a:normAutofit/>
          </a:bodyPr>
          <a:lstStyle/>
          <a:p>
            <a:r>
              <a:rPr lang="en-GB" sz="1600"/>
              <a:t>XRN5579 CV01 Long Term Flow Swap automation implemented successfully on 19</a:t>
            </a:r>
            <a:r>
              <a:rPr lang="en-GB" sz="1600" baseline="30000"/>
              <a:t>th</a:t>
            </a:r>
            <a:r>
              <a:rPr lang="en-GB" sz="1600"/>
              <a:t> March into Gemini</a:t>
            </a:r>
          </a:p>
        </p:txBody>
      </p:sp>
    </p:spTree>
    <p:extLst>
      <p:ext uri="{BB962C8B-B14F-4D97-AF65-F5344CB8AC3E}">
        <p14:creationId xmlns:p14="http://schemas.microsoft.com/office/powerpoint/2010/main" val="2505855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April CHMC update</a:t>
            </a:r>
            <a:endParaRPr lang="en-US"/>
          </a:p>
        </p:txBody>
      </p:sp>
    </p:spTree>
    <p:extLst>
      <p:ext uri="{BB962C8B-B14F-4D97-AF65-F5344CB8AC3E}">
        <p14:creationId xmlns:p14="http://schemas.microsoft.com/office/powerpoint/2010/main" val="192479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p:txBody>
      </p:sp>
    </p:spTree>
    <p:extLst>
      <p:ext uri="{BB962C8B-B14F-4D97-AF65-F5344CB8AC3E}">
        <p14:creationId xmlns:p14="http://schemas.microsoft.com/office/powerpoint/2010/main" val="265649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t>Change Pipeline</a:t>
            </a:r>
            <a:endParaRPr lang="en-GB" sz="44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65316" cy="106632"/>
          </a:xfrm>
          <a:prstGeom prst="roundRect">
            <a:avLst>
              <a:gd name="adj" fmla="val 50000"/>
            </a:avLst>
          </a:prstGeom>
          <a:solidFill>
            <a:schemeClr val="tx1"/>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339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–XRN 4990 implement and  DN financial reporting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572580" y="2571750"/>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721" y="232193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3" name="Rounded Rectangle">
            <a:extLst>
              <a:ext uri="{FF2B5EF4-FFF2-40B4-BE49-F238E27FC236}">
                <a16:creationId xmlns:a16="http://schemas.microsoft.com/office/drawing/2014/main" id="{C149080A-93FD-2A57-335B-24480D133893}"/>
              </a:ext>
            </a:extLst>
          </p:cNvPr>
          <p:cNvSpPr/>
          <p:nvPr/>
        </p:nvSpPr>
        <p:spPr>
          <a:xfrm>
            <a:off x="5100546" y="2921900"/>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4" name="Location Pin">
            <a:extLst>
              <a:ext uri="{FF2B5EF4-FFF2-40B4-BE49-F238E27FC236}">
                <a16:creationId xmlns:a16="http://schemas.microsoft.com/office/drawing/2014/main" id="{9B5BDD18-BD8A-0FC7-5958-D18C15888A2D}"/>
              </a:ext>
            </a:extLst>
          </p:cNvPr>
          <p:cNvSpPr/>
          <p:nvPr/>
        </p:nvSpPr>
        <p:spPr>
          <a:xfrm>
            <a:off x="5637706" y="282107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5" name="Rounded Rectangle">
            <a:extLst>
              <a:ext uri="{FF2B5EF4-FFF2-40B4-BE49-F238E27FC236}">
                <a16:creationId xmlns:a16="http://schemas.microsoft.com/office/drawing/2014/main" id="{3CE5DDC7-A585-916B-E94E-C1B0BB83D7AD}"/>
              </a:ext>
            </a:extLst>
          </p:cNvPr>
          <p:cNvSpPr/>
          <p:nvPr/>
        </p:nvSpPr>
        <p:spPr>
          <a:xfrm>
            <a:off x="5605508" y="3197942"/>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 name="Location Pin">
            <a:extLst>
              <a:ext uri="{FF2B5EF4-FFF2-40B4-BE49-F238E27FC236}">
                <a16:creationId xmlns:a16="http://schemas.microsoft.com/office/drawing/2014/main" id="{74D59CB6-DDF1-A944-4BAB-8E4F3A5D1098}"/>
              </a:ext>
            </a:extLst>
          </p:cNvPr>
          <p:cNvSpPr/>
          <p:nvPr/>
        </p:nvSpPr>
        <p:spPr>
          <a:xfrm>
            <a:off x="6104572" y="3097118"/>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 name="Rounded Rectangle">
            <a:extLst>
              <a:ext uri="{FF2B5EF4-FFF2-40B4-BE49-F238E27FC236}">
                <a16:creationId xmlns:a16="http://schemas.microsoft.com/office/drawing/2014/main" id="{0E210A06-7148-7B9E-F4CD-3932CADE36EE}"/>
              </a:ext>
            </a:extLst>
          </p:cNvPr>
          <p:cNvSpPr/>
          <p:nvPr/>
        </p:nvSpPr>
        <p:spPr>
          <a:xfrm>
            <a:off x="6093079" y="3431727"/>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8" name="Location Pin">
            <a:extLst>
              <a:ext uri="{FF2B5EF4-FFF2-40B4-BE49-F238E27FC236}">
                <a16:creationId xmlns:a16="http://schemas.microsoft.com/office/drawing/2014/main" id="{ED2F1A87-80A9-18FF-6705-4B5E693CE6C6}"/>
              </a:ext>
            </a:extLst>
          </p:cNvPr>
          <p:cNvSpPr/>
          <p:nvPr/>
        </p:nvSpPr>
        <p:spPr>
          <a:xfrm>
            <a:off x="6630239" y="333090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9" name="MOBILISATION">
            <a:extLst>
              <a:ext uri="{FF2B5EF4-FFF2-40B4-BE49-F238E27FC236}">
                <a16:creationId xmlns:a16="http://schemas.microsoft.com/office/drawing/2014/main" id="{1572C58B-3E45-777E-702C-0AFD9A8A9A73}"/>
              </a:ext>
            </a:extLst>
          </p:cNvPr>
          <p:cNvSpPr txBox="1"/>
          <p:nvPr/>
        </p:nvSpPr>
        <p:spPr>
          <a:xfrm>
            <a:off x="475359" y="2993993"/>
            <a:ext cx="2188914"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Golden Bullet enhancement and</a:t>
            </a:r>
          </a:p>
          <a:p>
            <a:r>
              <a:rPr lang="en-GB" sz="600">
                <a:solidFill>
                  <a:schemeClr val="bg2">
                    <a:lumMod val="10000"/>
                  </a:schemeClr>
                </a:solidFill>
              </a:rPr>
              <a:t>REC data model prep</a:t>
            </a:r>
            <a:endParaRPr sz="600">
              <a:solidFill>
                <a:schemeClr val="bg2">
                  <a:lumMod val="10000"/>
                </a:schemeClr>
              </a:solidFill>
            </a:endParaRPr>
          </a:p>
        </p:txBody>
      </p:sp>
      <p:sp>
        <p:nvSpPr>
          <p:cNvPr id="10" name="MOBILISATION">
            <a:extLst>
              <a:ext uri="{FF2B5EF4-FFF2-40B4-BE49-F238E27FC236}">
                <a16:creationId xmlns:a16="http://schemas.microsoft.com/office/drawing/2014/main" id="{D03074B2-8818-BC5D-1474-294599AA8C78}"/>
              </a:ext>
            </a:extLst>
          </p:cNvPr>
          <p:cNvSpPr txBox="1"/>
          <p:nvPr/>
        </p:nvSpPr>
        <p:spPr>
          <a:xfrm>
            <a:off x="464304" y="3337323"/>
            <a:ext cx="1600885"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REC</a:t>
            </a:r>
          </a:p>
        </p:txBody>
      </p:sp>
      <p:sp>
        <p:nvSpPr>
          <p:cNvPr id="11" name="MOBILISATION">
            <a:extLst>
              <a:ext uri="{FF2B5EF4-FFF2-40B4-BE49-F238E27FC236}">
                <a16:creationId xmlns:a16="http://schemas.microsoft.com/office/drawing/2014/main" id="{6A9E66F2-11EA-9D70-981C-76490C773E96}"/>
              </a:ext>
            </a:extLst>
          </p:cNvPr>
          <p:cNvSpPr txBox="1"/>
          <p:nvPr/>
        </p:nvSpPr>
        <p:spPr>
          <a:xfrm>
            <a:off x="471027" y="3537327"/>
            <a:ext cx="1600885"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REC</a:t>
            </a:r>
          </a:p>
        </p:txBody>
      </p:sp>
    </p:spTree>
    <p:extLst>
      <p:ext uri="{BB962C8B-B14F-4D97-AF65-F5344CB8AC3E}">
        <p14:creationId xmlns:p14="http://schemas.microsoft.com/office/powerpoint/2010/main" val="270399752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extLst>
              <p:ext uri="{D42A27DB-BD31-4B8C-83A1-F6EECF244321}">
                <p14:modId xmlns:p14="http://schemas.microsoft.com/office/powerpoint/2010/main" val="4145496726"/>
              </p:ext>
            </p:extLst>
          </p:nvPr>
        </p:nvGraphicFramePr>
        <p:xfrm>
          <a:off x="395536" y="555526"/>
          <a:ext cx="8424936" cy="3519832"/>
        </p:xfrm>
        <a:graphic>
          <a:graphicData uri="http://schemas.openxmlformats.org/drawingml/2006/table">
            <a:tbl>
              <a:tblPr firstRow="1" bandRow="1">
                <a:tableStyleId>{5940675A-B579-460E-94D1-54222C63F5DA}</a:tableStyleId>
              </a:tblPr>
              <a:tblGrid>
                <a:gridCol w="4032448">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Current Sprint (part of release 6)</a:t>
                      </a:r>
                    </a:p>
                  </a:txBody>
                  <a:tcPr marL="34290" marR="34290" marT="17145" marB="17145" anchor="ctr">
                    <a:solidFill>
                      <a:srgbClr val="00B050"/>
                    </a:solidFill>
                  </a:tcPr>
                </a:tc>
                <a:extLst>
                  <a:ext uri="{0D108BD9-81ED-4DB2-BD59-A6C34878D82A}">
                    <a16:rowId xmlns:a16="http://schemas.microsoft.com/office/drawing/2014/main" val="577186565"/>
                  </a:ext>
                </a:extLst>
              </a:tr>
              <a:tr h="133652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Shipper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PAC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Implement MOD664 Shipper dashboards – in progress </a:t>
                      </a:r>
                    </a:p>
                    <a:p>
                      <a:pPr marL="171450" indent="-171450" algn="l">
                        <a:buFont typeface="Arial" panose="020B0604020202020204" pitchFamily="34" charset="0"/>
                        <a:buChar char="•"/>
                      </a:pPr>
                      <a:r>
                        <a:rPr lang="en-GB" sz="1100" kern="1200">
                          <a:solidFill>
                            <a:srgbClr val="000000"/>
                          </a:solidFill>
                          <a:latin typeface="Poppins Medium"/>
                          <a:ea typeface="+mn-ea"/>
                          <a:cs typeface="Poppins Medium"/>
                        </a:rPr>
                        <a:t>Implement MOD664 PAC dashboards – in Progress</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Refine and prioritise DN financial reporting user stories – Complete </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Deliver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Outcomes:</a:t>
                      </a:r>
                    </a:p>
                    <a:p>
                      <a:pPr algn="l"/>
                      <a:endParaRPr lang="en-GB" sz="11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XRN4990 (MOD664) testing milestone met – complete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Shipper MOD664 dashboards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PAC MOD664 dashboard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new functionality to highlight sites to be updated by CDSP and auto loaded into CDSP dataset.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Refine Financial reporting user stories with DNs in preparation for the next sprint </a:t>
                      </a: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4365468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April ChMC</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pPr marL="342424" indent="-342424"/>
            <a:r>
              <a:rPr lang="en-GB" sz="1050">
                <a:latin typeface="Arial"/>
                <a:cs typeface="Arial"/>
              </a:rPr>
              <a:t>XRN5556.d – The Isolation (ISO) and DTL processes will be going live on 24</a:t>
            </a:r>
            <a:r>
              <a:rPr lang="en-GB" sz="1050" baseline="30000">
                <a:latin typeface="Arial"/>
                <a:cs typeface="Arial"/>
              </a:rPr>
              <a:t>th</a:t>
            </a:r>
            <a:r>
              <a:rPr lang="en-GB" sz="1050">
                <a:latin typeface="Arial"/>
                <a:cs typeface="Arial"/>
              </a:rPr>
              <a:t> April 2023. To support this the following will be arranged:</a:t>
            </a:r>
          </a:p>
          <a:p>
            <a:pPr marL="742463" lvl="1" indent="-342424"/>
            <a:r>
              <a:rPr lang="en-GB" sz="850">
                <a:latin typeface="Arial"/>
                <a:cs typeface="Arial"/>
              </a:rPr>
              <a:t>Customer Focus Group (11/04/23) – a run through of the processes</a:t>
            </a:r>
          </a:p>
          <a:p>
            <a:pPr marL="742463" lvl="1" indent="-342424"/>
            <a:r>
              <a:rPr lang="en-GB" sz="850">
                <a:latin typeface="Arial"/>
                <a:cs typeface="Arial"/>
              </a:rPr>
              <a:t>Additional end to end process walkthrough week commencing 17/04/23</a:t>
            </a:r>
          </a:p>
          <a:p>
            <a:pPr marL="742463" lvl="1" indent="-342424"/>
            <a:r>
              <a:rPr lang="en-GB" sz="850">
                <a:latin typeface="Arial"/>
                <a:cs typeface="Arial"/>
              </a:rPr>
              <a:t>Bridge call support sessions </a:t>
            </a:r>
          </a:p>
          <a:p>
            <a:pPr marL="742463" lvl="1" indent="-342424"/>
            <a:r>
              <a:rPr lang="en-GB" sz="850">
                <a:latin typeface="Arial"/>
                <a:cs typeface="Arial"/>
              </a:rPr>
              <a:t>Training Material published</a:t>
            </a:r>
          </a:p>
          <a:p>
            <a:pPr marL="342424" indent="-342424"/>
            <a:endParaRPr lang="en-GB" sz="1050">
              <a:latin typeface="Arial"/>
              <a:cs typeface="Arial"/>
            </a:endParaRPr>
          </a:p>
          <a:p>
            <a:pPr marL="342424" indent="-342424"/>
            <a:r>
              <a:rPr lang="en-GB" sz="1050">
                <a:latin typeface="Arial"/>
                <a:cs typeface="Arial"/>
              </a:rPr>
              <a:t>Two additional child XRNs have been created to support the next two releases, should there be any capacity within these two version releases other processes or functionality will be brought in scope for delivery with the agreement of the Customer Focus Group:</a:t>
            </a:r>
          </a:p>
          <a:p>
            <a:pPr marL="742463" lvl="1" indent="-342424"/>
            <a:r>
              <a:rPr lang="en-GB" sz="850">
                <a:latin typeface="Arial"/>
                <a:cs typeface="Arial"/>
              </a:rPr>
              <a:t>XRN5556.e - Address Amendments (ADD/UNC)</a:t>
            </a:r>
          </a:p>
          <a:p>
            <a:pPr marL="742463" lvl="1" indent="-342424"/>
            <a:r>
              <a:rPr lang="en-GB" sz="850">
                <a:latin typeface="Arial"/>
                <a:cs typeface="Arial"/>
              </a:rPr>
              <a:t>XRN5556.f – Request for Adjustments (RFA) and Consumption Dispute Query (CDQ)</a:t>
            </a:r>
          </a:p>
          <a:p>
            <a:pPr marL="0" indent="0">
              <a:buNone/>
            </a:pPr>
            <a:endParaRPr lang="en-GB" sz="1050">
              <a:latin typeface="Arial"/>
              <a:cs typeface="Arial"/>
            </a:endParaRPr>
          </a:p>
          <a:p>
            <a:pPr marL="0" indent="0">
              <a:buNone/>
            </a:pPr>
            <a:endParaRPr lang="en-GB" sz="1050">
              <a:latin typeface="Arial"/>
              <a:cs typeface="Arial"/>
            </a:endParaRPr>
          </a:p>
          <a:p>
            <a:pPr marL="342424" indent="-342424"/>
            <a:r>
              <a:rPr lang="en-US" sz="1050">
                <a:latin typeface="Arial"/>
                <a:cs typeface="Arial"/>
              </a:rPr>
              <a:t>We are working with the UKLink Change team to deliver two change proposals as part of the CMS Rebuild November Release:</a:t>
            </a:r>
          </a:p>
          <a:p>
            <a:pPr marL="742463" lvl="1" indent="-342424"/>
            <a:r>
              <a:rPr lang="en-US" sz="850">
                <a:latin typeface="Arial"/>
                <a:cs typeface="Arial"/>
              </a:rPr>
              <a:t>XRN5604 – Shipper Agreed Reads</a:t>
            </a:r>
          </a:p>
          <a:p>
            <a:pPr marL="742463" lvl="1" indent="-342424"/>
            <a:r>
              <a:rPr lang="en-US" sz="850">
                <a:latin typeface="Arial"/>
                <a:cs typeface="Arial"/>
              </a:rPr>
              <a:t>XRN5605 – IGT Must Reads </a:t>
            </a:r>
          </a:p>
          <a:p>
            <a:pPr marL="342424" indent="-342424"/>
            <a:endParaRPr lang="en-US" sz="1050">
              <a:latin typeface="Arial"/>
              <a:cs typeface="Arial"/>
            </a:endParaRPr>
          </a:p>
          <a:p>
            <a:pPr marL="342424" indent="-342424"/>
            <a:r>
              <a:rPr lang="en-US" sz="1050">
                <a:latin typeface="Arial"/>
                <a:cs typeface="Arial"/>
              </a:rPr>
              <a:t>The Customer Focus Group placeholders for the remainder of the year have now been issued and these will be updated on the Xoserve Webpage</a:t>
            </a:r>
          </a:p>
          <a:p>
            <a:pPr marL="342424" indent="-342424"/>
            <a:endParaRPr lang="en-US" sz="1050">
              <a:latin typeface="Arial"/>
              <a:cs typeface="Arial"/>
            </a:endParaRPr>
          </a:p>
          <a:p>
            <a:pPr marL="342424" indent="-342424"/>
            <a:r>
              <a:rPr lang="en-GB" sz="1050">
                <a:latin typeface="Arial"/>
                <a:cs typeface="Arial"/>
              </a:rPr>
              <a:t>The CMS Rebuild webpage (</a:t>
            </a:r>
            <a:r>
              <a:rPr lang="en-US" sz="1050">
                <a:latin typeface="Arial"/>
                <a:cs typeface="Arial"/>
                <a:hlinkClick r:id="rId3"/>
              </a:rPr>
              <a:t>https://www.xoserve.com/products-services/data-products/contact-management-service-cms/cms-rebuild/</a:t>
            </a:r>
            <a:r>
              <a:rPr lang="en-GB" sz="1050">
                <a:latin typeface="Arial"/>
                <a:cs typeface="Arial"/>
              </a:rPr>
              <a:t>) contains the link to register for future Customer Focus Groups which are captured below, please note the agenda for the Focus Groups will be issued between 3 - 7 days prior to the session.</a:t>
            </a:r>
            <a:endParaRPr lang="en-US" sz="1050"/>
          </a:p>
          <a:p>
            <a:pPr marL="342424" indent="-342424"/>
            <a:endParaRPr lang="en-US" sz="900">
              <a:latin typeface="Arial"/>
              <a:cs typeface="Arial"/>
            </a:endParaRPr>
          </a:p>
          <a:p>
            <a:pPr marL="0" indent="0">
              <a:buNone/>
            </a:pPr>
            <a:endParaRPr lang="en-US" sz="900"/>
          </a:p>
        </p:txBody>
      </p:sp>
    </p:spTree>
    <p:extLst>
      <p:ext uri="{BB962C8B-B14F-4D97-AF65-F5344CB8AC3E}">
        <p14:creationId xmlns:p14="http://schemas.microsoft.com/office/powerpoint/2010/main" val="2685385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32661" y="1734877"/>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1125">
                <a:solidFill>
                  <a:schemeClr val="accent1"/>
                </a:solidFill>
              </a:rPr>
              <a:t>XRN 5556.b </a:t>
            </a: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00075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063203"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3">
                <a:solidFill>
                  <a:sysClr val="windowText" lastClr="000000"/>
                </a:solidFill>
                <a:cs typeface="Poppins Medium"/>
              </a:rPr>
              <a:t>Duplicate MPRNs (DUP)</a:t>
            </a:r>
          </a:p>
          <a:p>
            <a:pPr algn="ctr"/>
            <a:r>
              <a:rPr lang="en-GB" sz="803">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09"/>
            <a:ext cx="931082" cy="90979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4100952" y="3284859"/>
            <a:ext cx="885274" cy="43691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6324152" y="3284859"/>
            <a:ext cx="931082" cy="47015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80378" y="1045912"/>
            <a:ext cx="912744" cy="93036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7393665" y="2291016"/>
            <a:ext cx="1607215" cy="436920"/>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5131701" y="3780205"/>
            <a:ext cx="1256099" cy="47650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4767003" y="1017243"/>
            <a:ext cx="1458841" cy="93036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Consumption Dispute Query (CDQ)</a:t>
            </a: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6492415" y="3806825"/>
            <a:ext cx="1515991" cy="44988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FLE</a:t>
            </a:r>
            <a:endParaRPr lang="en-GB" sz="799">
              <a:solidFill>
                <a:sysClr val="windowText" lastClr="000000"/>
              </a:solidFill>
            </a:endParaRP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343669" y="1020980"/>
            <a:ext cx="847851" cy="123414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464030" y="3284859"/>
            <a:ext cx="1079132" cy="308981"/>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3" name="Rectangle 2">
            <a:extLst>
              <a:ext uri="{FF2B5EF4-FFF2-40B4-BE49-F238E27FC236}">
                <a16:creationId xmlns:a16="http://schemas.microsoft.com/office/drawing/2014/main" id="{C22CE7E6-E29D-F536-CBAF-C486984BDE23}"/>
              </a:ext>
            </a:extLst>
          </p:cNvPr>
          <p:cNvSpPr/>
          <p:nvPr/>
        </p:nvSpPr>
        <p:spPr>
          <a:xfrm>
            <a:off x="739788" y="922612"/>
            <a:ext cx="1476044" cy="39011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5556.a </a:t>
            </a:r>
          </a:p>
          <a:p>
            <a:pPr algn="ctr"/>
            <a:endParaRPr lang="en-US" sz="1125">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690767" y="2332889"/>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417" y="1580378"/>
            <a:ext cx="766112" cy="766112"/>
          </a:xfrm>
          <a:prstGeom prst="rect">
            <a:avLst/>
          </a:prstGeom>
        </p:spPr>
      </p:pic>
      <p:pic>
        <p:nvPicPr>
          <p:cNvPr id="11" name="Graphic 10" descr="Badge Tick with solid fill">
            <a:extLst>
              <a:ext uri="{FF2B5EF4-FFF2-40B4-BE49-F238E27FC236}">
                <a16:creationId xmlns:a16="http://schemas.microsoft.com/office/drawing/2014/main" id="{562DFAD6-464E-0EEA-90DD-1129EDEA8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023" y="2369425"/>
            <a:ext cx="766112" cy="766112"/>
          </a:xfrm>
          <a:prstGeom prst="rect">
            <a:avLst/>
          </a:prstGeom>
        </p:spPr>
      </p:pic>
      <p:sp>
        <p:nvSpPr>
          <p:cNvPr id="40" name="Rectangle: Rounded Corners 6">
            <a:extLst>
              <a:ext uri="{FF2B5EF4-FFF2-40B4-BE49-F238E27FC236}">
                <a16:creationId xmlns:a16="http://schemas.microsoft.com/office/drawing/2014/main" id="{3AA502B6-82C9-FE8D-081F-EDA22849328A}"/>
              </a:ext>
            </a:extLst>
          </p:cNvPr>
          <p:cNvSpPr/>
          <p:nvPr/>
        </p:nvSpPr>
        <p:spPr>
          <a:xfrm>
            <a:off x="8272537" y="1030617"/>
            <a:ext cx="728342"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43" name="Rectangle: Rounded Corners 6">
            <a:extLst>
              <a:ext uri="{FF2B5EF4-FFF2-40B4-BE49-F238E27FC236}">
                <a16:creationId xmlns:a16="http://schemas.microsoft.com/office/drawing/2014/main" id="{3C5BF77D-F015-090C-4F9E-44F219A1B466}"/>
              </a:ext>
            </a:extLst>
          </p:cNvPr>
          <p:cNvSpPr/>
          <p:nvPr/>
        </p:nvSpPr>
        <p:spPr>
          <a:xfrm>
            <a:off x="8268705" y="1763139"/>
            <a:ext cx="762598" cy="436920"/>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Daily Metered Query (DMQ)</a:t>
            </a:r>
          </a:p>
        </p:txBody>
      </p:sp>
      <p:sp>
        <p:nvSpPr>
          <p:cNvPr id="44" name="Rectangle 43">
            <a:extLst>
              <a:ext uri="{FF2B5EF4-FFF2-40B4-BE49-F238E27FC236}">
                <a16:creationId xmlns:a16="http://schemas.microsoft.com/office/drawing/2014/main" id="{A9B29CAA-4F66-BC57-A08F-5E3B95655F7F}"/>
              </a:ext>
            </a:extLst>
          </p:cNvPr>
          <p:cNvSpPr/>
          <p:nvPr/>
        </p:nvSpPr>
        <p:spPr>
          <a:xfrm>
            <a:off x="2366604" y="1015842"/>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5556.d </a:t>
            </a:r>
            <a:endParaRPr lang="en-US" sz="1125">
              <a:solidFill>
                <a:schemeClr val="accent1"/>
              </a:solidFill>
            </a:endParaRPr>
          </a:p>
          <a:p>
            <a:pPr algn="ctr"/>
            <a:endParaRPr lang="en-US" sz="1125">
              <a:solidFill>
                <a:schemeClr val="accent1"/>
              </a:solidFill>
            </a:endParaRPr>
          </a:p>
          <a:p>
            <a:pPr algn="ctr"/>
            <a:endParaRPr lang="en-US" sz="750">
              <a:solidFill>
                <a:schemeClr val="accent1"/>
              </a:solidFill>
            </a:endParaRPr>
          </a:p>
          <a:p>
            <a:pPr algn="ctr"/>
            <a:endParaRPr lang="en-US" sz="750">
              <a:solidFill>
                <a:schemeClr val="accent1"/>
              </a:solidFill>
            </a:endParaRPr>
          </a:p>
          <a:p>
            <a:pPr algn="ctr"/>
            <a:endParaRPr lang="en-US" sz="750">
              <a:solidFill>
                <a:schemeClr val="accent1"/>
              </a:solidFill>
            </a:endParaRPr>
          </a:p>
          <a:p>
            <a:pPr algn="ctr"/>
            <a:r>
              <a:rPr lang="en-US" sz="750">
                <a:solidFill>
                  <a:schemeClr val="accent1"/>
                </a:solidFill>
              </a:rPr>
              <a:t>24</a:t>
            </a:r>
            <a:r>
              <a:rPr lang="en-US" sz="750" baseline="30000">
                <a:solidFill>
                  <a:schemeClr val="accent1"/>
                </a:solidFill>
              </a:rPr>
              <a:t>th</a:t>
            </a:r>
            <a:r>
              <a:rPr lang="en-US" sz="750">
                <a:solidFill>
                  <a:schemeClr val="accent1"/>
                </a:solidFill>
              </a:rPr>
              <a:t> April 2023</a:t>
            </a:r>
          </a:p>
          <a:p>
            <a:pPr algn="ctr"/>
            <a:endParaRPr lang="en-US" sz="1125">
              <a:solidFill>
                <a:schemeClr val="accent1"/>
              </a:solidFill>
            </a:endParaRPr>
          </a:p>
        </p:txBody>
      </p:sp>
      <p:sp>
        <p:nvSpPr>
          <p:cNvPr id="45" name="Rectangle: Rounded Corners 6">
            <a:extLst>
              <a:ext uri="{FF2B5EF4-FFF2-40B4-BE49-F238E27FC236}">
                <a16:creationId xmlns:a16="http://schemas.microsoft.com/office/drawing/2014/main" id="{269EA3E4-BEA1-9E9C-031E-4908EDF7B532}"/>
              </a:ext>
            </a:extLst>
          </p:cNvPr>
          <p:cNvSpPr/>
          <p:nvPr/>
        </p:nvSpPr>
        <p:spPr>
          <a:xfrm>
            <a:off x="3798471" y="2332889"/>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Bulk Upload file</a:t>
            </a:r>
          </a:p>
        </p:txBody>
      </p:sp>
      <p:sp>
        <p:nvSpPr>
          <p:cNvPr id="46" name="Rectangle 45">
            <a:extLst>
              <a:ext uri="{FF2B5EF4-FFF2-40B4-BE49-F238E27FC236}">
                <a16:creationId xmlns:a16="http://schemas.microsoft.com/office/drawing/2014/main" id="{04017D90-5792-21DE-D466-E392800C2965}"/>
              </a:ext>
            </a:extLst>
          </p:cNvPr>
          <p:cNvSpPr/>
          <p:nvPr/>
        </p:nvSpPr>
        <p:spPr>
          <a:xfrm>
            <a:off x="3490239" y="2273299"/>
            <a:ext cx="1476044" cy="80408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900">
                <a:solidFill>
                  <a:schemeClr val="accent1"/>
                </a:solidFill>
              </a:rPr>
              <a:t>XRN 5556.c </a:t>
            </a:r>
          </a:p>
          <a:p>
            <a:pPr algn="ctr"/>
            <a:endParaRPr lang="en-US" sz="600">
              <a:solidFill>
                <a:schemeClr val="accent1"/>
              </a:solidFill>
            </a:endParaRPr>
          </a:p>
          <a:p>
            <a:pPr algn="ctr"/>
            <a:endParaRPr lang="en-US" sz="600">
              <a:solidFill>
                <a:schemeClr val="accent1"/>
              </a:solidFill>
            </a:endParaRPr>
          </a:p>
          <a:p>
            <a:pPr algn="ctr"/>
            <a:r>
              <a:rPr lang="en-US" sz="750">
                <a:solidFill>
                  <a:schemeClr val="accent1"/>
                </a:solidFill>
              </a:rPr>
              <a:t>Targeted </a:t>
            </a:r>
          </a:p>
          <a:p>
            <a:pPr algn="ctr"/>
            <a:r>
              <a:rPr lang="en-US" sz="750">
                <a:solidFill>
                  <a:schemeClr val="accent1"/>
                </a:solidFill>
              </a:rPr>
              <a:t>30</a:t>
            </a:r>
            <a:r>
              <a:rPr lang="en-US" sz="750" baseline="30000">
                <a:solidFill>
                  <a:schemeClr val="accent1"/>
                </a:solidFill>
              </a:rPr>
              <a:t>th</a:t>
            </a:r>
            <a:r>
              <a:rPr lang="en-US" sz="750">
                <a:solidFill>
                  <a:schemeClr val="accent1"/>
                </a:solidFill>
              </a:rPr>
              <a:t> June 2023</a:t>
            </a:r>
          </a:p>
          <a:p>
            <a:pPr algn="ctr"/>
            <a:endParaRPr lang="en-US" sz="1598">
              <a:solidFill>
                <a:schemeClr val="accent1"/>
              </a:solidFill>
            </a:endParaRPr>
          </a:p>
        </p:txBody>
      </p:sp>
      <p:sp>
        <p:nvSpPr>
          <p:cNvPr id="8" name="Title 1">
            <a:extLst>
              <a:ext uri="{FF2B5EF4-FFF2-40B4-BE49-F238E27FC236}">
                <a16:creationId xmlns:a16="http://schemas.microsoft.com/office/drawing/2014/main" id="{81B6B2BB-F80D-931E-38DD-98E0A4CE544A}"/>
              </a:ext>
            </a:extLst>
          </p:cNvPr>
          <p:cNvSpPr txBox="1">
            <a:spLocks/>
          </p:cNvSpPr>
          <p:nvPr/>
        </p:nvSpPr>
        <p:spPr>
          <a:xfrm>
            <a:off x="565352" y="89963"/>
            <a:ext cx="8229600" cy="637580"/>
          </a:xfrm>
          <a:prstGeom prst="rect">
            <a:avLst/>
          </a:prstGeom>
        </p:spPr>
        <p:txBody>
          <a:bodyPr/>
          <a:lst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a:lstStyle>
          <a:p>
            <a:r>
              <a:rPr lang="en-US" sz="2800"/>
              <a:t>CMS Rebuild Roadmap</a:t>
            </a:r>
          </a:p>
        </p:txBody>
      </p:sp>
      <p:sp>
        <p:nvSpPr>
          <p:cNvPr id="25" name="Rectangle 24">
            <a:extLst>
              <a:ext uri="{FF2B5EF4-FFF2-40B4-BE49-F238E27FC236}">
                <a16:creationId xmlns:a16="http://schemas.microsoft.com/office/drawing/2014/main" id="{6FEB484C-D287-49CF-7130-A3731672E8BC}"/>
              </a:ext>
            </a:extLst>
          </p:cNvPr>
          <p:cNvSpPr/>
          <p:nvPr/>
        </p:nvSpPr>
        <p:spPr>
          <a:xfrm>
            <a:off x="3701067" y="1170138"/>
            <a:ext cx="1092645" cy="73350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5556.e</a:t>
            </a:r>
          </a:p>
          <a:p>
            <a:pPr algn="ctr"/>
            <a:r>
              <a:rPr lang="en-US" sz="900">
                <a:solidFill>
                  <a:schemeClr val="accent1"/>
                </a:solidFill>
              </a:rPr>
              <a:t> </a:t>
            </a:r>
          </a:p>
          <a:p>
            <a:pPr algn="ctr"/>
            <a:endParaRPr lang="en-US" sz="1125">
              <a:solidFill>
                <a:schemeClr val="accent1"/>
              </a:solidFill>
            </a:endParaRPr>
          </a:p>
          <a:p>
            <a:pPr algn="ctr"/>
            <a:endParaRPr lang="en-US" sz="1125">
              <a:solidFill>
                <a:schemeClr val="accent1"/>
              </a:solidFill>
            </a:endParaRPr>
          </a:p>
          <a:p>
            <a:pPr algn="ctr"/>
            <a:r>
              <a:rPr lang="en-US" sz="750">
                <a:solidFill>
                  <a:schemeClr val="accent1"/>
                </a:solidFill>
              </a:rPr>
              <a:t>Targeted </a:t>
            </a:r>
          </a:p>
          <a:p>
            <a:pPr algn="ctr"/>
            <a:r>
              <a:rPr lang="en-US" sz="750">
                <a:solidFill>
                  <a:schemeClr val="accent1"/>
                </a:solidFill>
              </a:rPr>
              <a:t>30</a:t>
            </a:r>
            <a:r>
              <a:rPr lang="en-US" sz="750" baseline="30000">
                <a:solidFill>
                  <a:schemeClr val="accent1"/>
                </a:solidFill>
              </a:rPr>
              <a:t>th</a:t>
            </a:r>
            <a:r>
              <a:rPr lang="en-US" sz="750">
                <a:solidFill>
                  <a:schemeClr val="accent1"/>
                </a:solidFill>
              </a:rPr>
              <a:t> June 2023</a:t>
            </a:r>
          </a:p>
          <a:p>
            <a:pPr algn="ctr"/>
            <a:endParaRPr lang="en-US" sz="1125">
              <a:solidFill>
                <a:schemeClr val="accent1"/>
              </a:solidFill>
            </a:endParaRPr>
          </a:p>
        </p:txBody>
      </p:sp>
      <p:sp>
        <p:nvSpPr>
          <p:cNvPr id="33" name="Rectangle 32">
            <a:extLst>
              <a:ext uri="{FF2B5EF4-FFF2-40B4-BE49-F238E27FC236}">
                <a16:creationId xmlns:a16="http://schemas.microsoft.com/office/drawing/2014/main" id="{D0C71EFE-B7F2-7C0F-56C9-E5A4E6EC20C2}"/>
              </a:ext>
            </a:extLst>
          </p:cNvPr>
          <p:cNvSpPr/>
          <p:nvPr/>
        </p:nvSpPr>
        <p:spPr>
          <a:xfrm>
            <a:off x="4758400" y="938155"/>
            <a:ext cx="1476044" cy="670463"/>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900">
                <a:solidFill>
                  <a:schemeClr val="accent1"/>
                </a:solidFill>
              </a:rPr>
              <a:t>XRN 5556.f </a:t>
            </a:r>
          </a:p>
          <a:p>
            <a:pPr algn="ctr"/>
            <a:endParaRPr lang="en-US" sz="1125">
              <a:solidFill>
                <a:schemeClr val="accent1"/>
              </a:solidFill>
            </a:endParaRPr>
          </a:p>
          <a:p>
            <a:pPr algn="ctr"/>
            <a:endParaRPr lang="en-US" sz="1598">
              <a:solidFill>
                <a:schemeClr val="accent1"/>
              </a:solidFill>
            </a:endParaRPr>
          </a:p>
          <a:p>
            <a:pPr algn="ctr"/>
            <a:endParaRPr lang="en-US" sz="600">
              <a:solidFill>
                <a:schemeClr val="accent1"/>
              </a:solidFill>
            </a:endParaRPr>
          </a:p>
          <a:p>
            <a:pPr algn="ctr"/>
            <a:r>
              <a:rPr lang="en-US" sz="600">
                <a:solidFill>
                  <a:schemeClr val="accent1"/>
                </a:solidFill>
              </a:rPr>
              <a:t>Targeted late August 2023</a:t>
            </a:r>
          </a:p>
        </p:txBody>
      </p:sp>
      <p:sp>
        <p:nvSpPr>
          <p:cNvPr id="42" name="Rectangle: Rounded Corners 6">
            <a:extLst>
              <a:ext uri="{FF2B5EF4-FFF2-40B4-BE49-F238E27FC236}">
                <a16:creationId xmlns:a16="http://schemas.microsoft.com/office/drawing/2014/main" id="{97B7224A-96E7-0FE9-2DF1-D05624727EEC}"/>
              </a:ext>
            </a:extLst>
          </p:cNvPr>
          <p:cNvSpPr/>
          <p:nvPr/>
        </p:nvSpPr>
        <p:spPr>
          <a:xfrm>
            <a:off x="4987184" y="2111127"/>
            <a:ext cx="927347" cy="70425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Network Raised Theft of Gas</a:t>
            </a:r>
          </a:p>
          <a:p>
            <a:pPr algn="ctr"/>
            <a:r>
              <a:rPr lang="en-GB" sz="799">
                <a:solidFill>
                  <a:sysClr val="windowText" lastClr="000000"/>
                </a:solidFill>
                <a:cs typeface="Poppins Medium"/>
              </a:rPr>
              <a:t>(TOG)</a:t>
            </a:r>
          </a:p>
        </p:txBody>
      </p:sp>
      <p:sp>
        <p:nvSpPr>
          <p:cNvPr id="47" name="Rectangle: Rounded Corners 6">
            <a:extLst>
              <a:ext uri="{FF2B5EF4-FFF2-40B4-BE49-F238E27FC236}">
                <a16:creationId xmlns:a16="http://schemas.microsoft.com/office/drawing/2014/main" id="{80F516E5-4E34-16B2-64A2-AE0884561473}"/>
              </a:ext>
            </a:extLst>
          </p:cNvPr>
          <p:cNvSpPr/>
          <p:nvPr/>
        </p:nvSpPr>
        <p:spPr>
          <a:xfrm>
            <a:off x="6293641" y="938155"/>
            <a:ext cx="943947" cy="202326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(MUR)</a:t>
            </a: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Shipper Agreed Reads</a:t>
            </a:r>
          </a:p>
          <a:p>
            <a:pPr algn="ctr"/>
            <a:r>
              <a:rPr lang="en-GB" sz="799">
                <a:solidFill>
                  <a:sysClr val="windowText" lastClr="000000"/>
                </a:solidFill>
                <a:cs typeface="Poppins Medium"/>
              </a:rPr>
              <a:t>(SAR) </a:t>
            </a:r>
          </a:p>
          <a:p>
            <a:pPr algn="ctr"/>
            <a:r>
              <a:rPr lang="en-GB" sz="799">
                <a:solidFill>
                  <a:sysClr val="windowText" lastClr="000000"/>
                </a:solidFill>
                <a:cs typeface="Poppins Medium"/>
              </a:rPr>
              <a:t>XRN 5604</a:t>
            </a:r>
          </a:p>
          <a:p>
            <a:pPr algn="ctr"/>
            <a:r>
              <a:rPr lang="en-GB" sz="799">
                <a:solidFill>
                  <a:sysClr val="windowText" lastClr="000000"/>
                </a:solidFill>
                <a:cs typeface="Poppins Medium"/>
              </a:rPr>
              <a:t>IGT159 Must Reads </a:t>
            </a:r>
          </a:p>
          <a:p>
            <a:pPr algn="ctr"/>
            <a:r>
              <a:rPr lang="en-GB" sz="799">
                <a:solidFill>
                  <a:sysClr val="windowText" lastClr="000000"/>
                </a:solidFill>
                <a:cs typeface="Poppins Medium"/>
              </a:rPr>
              <a:t>XRN5605</a:t>
            </a:r>
          </a:p>
        </p:txBody>
      </p:sp>
      <p:sp>
        <p:nvSpPr>
          <p:cNvPr id="34" name="Rectangle 33">
            <a:extLst>
              <a:ext uri="{FF2B5EF4-FFF2-40B4-BE49-F238E27FC236}">
                <a16:creationId xmlns:a16="http://schemas.microsoft.com/office/drawing/2014/main" id="{40EC5092-3138-326E-FD78-26CB524682D6}"/>
              </a:ext>
            </a:extLst>
          </p:cNvPr>
          <p:cNvSpPr/>
          <p:nvPr/>
        </p:nvSpPr>
        <p:spPr>
          <a:xfrm>
            <a:off x="4707725" y="2332889"/>
            <a:ext cx="1560193" cy="73350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r>
              <a:rPr lang="en-US" sz="750">
                <a:solidFill>
                  <a:schemeClr val="accent1"/>
                </a:solidFill>
              </a:rPr>
              <a:t>Targeted October </a:t>
            </a:r>
          </a:p>
          <a:p>
            <a:pPr algn="ctr"/>
            <a:r>
              <a:rPr lang="en-US" sz="750">
                <a:solidFill>
                  <a:schemeClr val="accent1"/>
                </a:solidFill>
              </a:rPr>
              <a:t>2023</a:t>
            </a:r>
          </a:p>
          <a:p>
            <a:pPr algn="ctr"/>
            <a:endParaRPr lang="en-US" sz="1125">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51" name="TextBox 50">
            <a:extLst>
              <a:ext uri="{FF2B5EF4-FFF2-40B4-BE49-F238E27FC236}">
                <a16:creationId xmlns:a16="http://schemas.microsoft.com/office/drawing/2014/main" id="{5D37BA80-C50F-E7F9-6EBE-19D3B17C3224}"/>
              </a:ext>
            </a:extLst>
          </p:cNvPr>
          <p:cNvSpPr txBox="1"/>
          <p:nvPr/>
        </p:nvSpPr>
        <p:spPr>
          <a:xfrm>
            <a:off x="7485403" y="2814004"/>
            <a:ext cx="1293596" cy="207749"/>
          </a:xfrm>
          <a:prstGeom prst="rect">
            <a:avLst/>
          </a:prstGeom>
          <a:noFill/>
        </p:spPr>
        <p:txBody>
          <a:bodyPr wrap="square">
            <a:spAutoFit/>
          </a:bodyPr>
          <a:lstStyle/>
          <a:p>
            <a:pPr algn="ctr"/>
            <a:r>
              <a:rPr lang="en-US" sz="750">
                <a:solidFill>
                  <a:schemeClr val="accent1"/>
                </a:solidFill>
              </a:rPr>
              <a:t>Targeted October 2023</a:t>
            </a:r>
          </a:p>
        </p:txBody>
      </p:sp>
      <p:sp>
        <p:nvSpPr>
          <p:cNvPr id="52" name="Rectangle 51">
            <a:extLst>
              <a:ext uri="{FF2B5EF4-FFF2-40B4-BE49-F238E27FC236}">
                <a16:creationId xmlns:a16="http://schemas.microsoft.com/office/drawing/2014/main" id="{B8CF319D-5834-B648-FD6E-76323011CC99}"/>
              </a:ext>
            </a:extLst>
          </p:cNvPr>
          <p:cNvSpPr/>
          <p:nvPr/>
        </p:nvSpPr>
        <p:spPr>
          <a:xfrm>
            <a:off x="7302866" y="953289"/>
            <a:ext cx="1805622" cy="20805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7765525F-DB46-45BA-F39C-732254761AF5}"/>
              </a:ext>
            </a:extLst>
          </p:cNvPr>
          <p:cNvSpPr/>
          <p:nvPr/>
        </p:nvSpPr>
        <p:spPr>
          <a:xfrm>
            <a:off x="6345187" y="1875650"/>
            <a:ext cx="836348" cy="858964"/>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7" name="TextBox 36">
            <a:extLst>
              <a:ext uri="{FF2B5EF4-FFF2-40B4-BE49-F238E27FC236}">
                <a16:creationId xmlns:a16="http://schemas.microsoft.com/office/drawing/2014/main" id="{92C0103D-914C-81F1-01C6-8895DF6A5120}"/>
              </a:ext>
            </a:extLst>
          </p:cNvPr>
          <p:cNvSpPr txBox="1"/>
          <p:nvPr/>
        </p:nvSpPr>
        <p:spPr>
          <a:xfrm>
            <a:off x="6137566" y="2736635"/>
            <a:ext cx="1256099" cy="276999"/>
          </a:xfrm>
          <a:prstGeom prst="rect">
            <a:avLst/>
          </a:prstGeom>
          <a:noFill/>
        </p:spPr>
        <p:txBody>
          <a:bodyPr wrap="square">
            <a:spAutoFit/>
          </a:bodyPr>
          <a:lstStyle/>
          <a:p>
            <a:pPr algn="ctr"/>
            <a:r>
              <a:rPr lang="en-US" sz="600" err="1">
                <a:solidFill>
                  <a:schemeClr val="accent1"/>
                </a:solidFill>
              </a:rPr>
              <a:t>Reprioritised</a:t>
            </a:r>
            <a:r>
              <a:rPr lang="en-US" sz="600">
                <a:solidFill>
                  <a:schemeClr val="accent1"/>
                </a:solidFill>
              </a:rPr>
              <a:t> to accommodate</a:t>
            </a:r>
          </a:p>
          <a:p>
            <a:pPr algn="ctr"/>
            <a:r>
              <a:rPr lang="en-US" sz="600">
                <a:solidFill>
                  <a:schemeClr val="accent1"/>
                </a:solidFill>
              </a:rPr>
              <a:t>November release 2023</a:t>
            </a:r>
            <a:endParaRPr lang="en-US" sz="600"/>
          </a:p>
        </p:txBody>
      </p:sp>
    </p:spTree>
    <p:extLst>
      <p:ext uri="{BB962C8B-B14F-4D97-AF65-F5344CB8AC3E}">
        <p14:creationId xmlns:p14="http://schemas.microsoft.com/office/powerpoint/2010/main" val="3508406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3718"/>
            <a:ext cx="7772400" cy="1102519"/>
          </a:xfrm>
        </p:spPr>
        <p:txBody>
          <a:bodyPr>
            <a:normAutofit fontScale="90000"/>
          </a:bodyPr>
          <a:lstStyle/>
          <a:p>
            <a:br>
              <a:rPr lang="en-GB" b="0"/>
            </a:br>
            <a:r>
              <a:rPr lang="en-GB"/>
              <a:t>Q3 KVI Change Management Survey Results</a:t>
            </a:r>
            <a:br>
              <a:rPr lang="en-GB" u="sng">
                <a:solidFill>
                  <a:srgbClr val="FF0000"/>
                </a:solidFill>
              </a:rPr>
            </a:br>
            <a:br>
              <a:rPr lang="en-GB" u="sng">
                <a:solidFill>
                  <a:srgbClr val="FF0000"/>
                </a:solidFill>
              </a:rPr>
            </a:br>
            <a:r>
              <a:rPr lang="en-GB" u="sng">
                <a:solidFill>
                  <a:srgbClr val="FF0000"/>
                </a:solidFill>
              </a:rPr>
              <a:t> </a:t>
            </a:r>
          </a:p>
        </p:txBody>
      </p:sp>
    </p:spTree>
    <p:extLst>
      <p:ext uri="{BB962C8B-B14F-4D97-AF65-F5344CB8AC3E}">
        <p14:creationId xmlns:p14="http://schemas.microsoft.com/office/powerpoint/2010/main" val="2210264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227693"/>
            <a:ext cx="3250692"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FD333E3-5143-41C2-8F7D-643B834601B6}"/>
              </a:ext>
            </a:extLst>
          </p:cNvPr>
          <p:cNvSpPr>
            <a:spLocks noGrp="1"/>
          </p:cNvSpPr>
          <p:nvPr>
            <p:ph type="title"/>
          </p:nvPr>
        </p:nvSpPr>
        <p:spPr>
          <a:xfrm>
            <a:off x="445770" y="480197"/>
            <a:ext cx="2866644" cy="1008731"/>
          </a:xfrm>
        </p:spPr>
        <p:txBody>
          <a:bodyPr>
            <a:normAutofit/>
          </a:bodyPr>
          <a:lstStyle/>
          <a:p>
            <a:pPr>
              <a:lnSpc>
                <a:spcPct val="90000"/>
              </a:lnSpc>
            </a:pPr>
            <a:r>
              <a:rPr lang="en-GB" sz="2100">
                <a:solidFill>
                  <a:schemeClr val="bg1"/>
                </a:solidFill>
              </a:rPr>
              <a:t>KVI Change Management Survey – January 2023</a:t>
            </a:r>
          </a:p>
        </p:txBody>
      </p:sp>
      <p:cxnSp>
        <p:nvCxnSpPr>
          <p:cNvPr id="12"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1538015"/>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7B5D69-BE5C-43FF-B266-0053A07DFCC6}"/>
              </a:ext>
            </a:extLst>
          </p:cNvPr>
          <p:cNvSpPr>
            <a:spLocks noGrp="1"/>
          </p:cNvSpPr>
          <p:nvPr>
            <p:ph idx="1"/>
          </p:nvPr>
        </p:nvSpPr>
        <p:spPr>
          <a:xfrm>
            <a:off x="445206" y="1591322"/>
            <a:ext cx="2974665" cy="2829757"/>
          </a:xfrm>
        </p:spPr>
        <p:txBody>
          <a:bodyPr vert="horz" lIns="91440" tIns="45720" rIns="91440" bIns="45720" rtlCol="0">
            <a:normAutofit/>
          </a:bodyPr>
          <a:lstStyle/>
          <a:p>
            <a:endParaRPr lang="en-US" sz="1500">
              <a:solidFill>
                <a:schemeClr val="bg1"/>
              </a:solidFill>
              <a:latin typeface="Arial"/>
              <a:cs typeface="Arial"/>
            </a:endParaRPr>
          </a:p>
          <a:p>
            <a:r>
              <a:rPr lang="en-US" sz="1500">
                <a:solidFill>
                  <a:schemeClr val="bg1"/>
                </a:solidFill>
                <a:latin typeface="Arial"/>
                <a:cs typeface="Arial"/>
              </a:rPr>
              <a:t>Score decreased from 9.5 to 8.0 from last survey</a:t>
            </a:r>
          </a:p>
          <a:p>
            <a:pPr marL="0" indent="0">
              <a:buNone/>
            </a:pPr>
            <a:endParaRPr lang="en-US" sz="1500">
              <a:solidFill>
                <a:schemeClr val="bg1"/>
              </a:solidFill>
              <a:latin typeface="Arial"/>
              <a:cs typeface="Arial"/>
            </a:endParaRPr>
          </a:p>
          <a:p>
            <a:r>
              <a:rPr lang="en-US" sz="1500">
                <a:solidFill>
                  <a:schemeClr val="bg1"/>
                </a:solidFill>
                <a:latin typeface="Arial"/>
                <a:cs typeface="Arial"/>
              </a:rPr>
              <a:t>YTD Scorecard for 22/23 has decreased from 9.5 to 8.8</a:t>
            </a:r>
          </a:p>
          <a:p>
            <a:pPr marL="0" indent="0">
              <a:buNone/>
            </a:pPr>
            <a:endParaRPr lang="en-US" sz="1500">
              <a:solidFill>
                <a:schemeClr val="bg1"/>
              </a:solidFill>
              <a:latin typeface="Arial"/>
              <a:cs typeface="Arial"/>
            </a:endParaRPr>
          </a:p>
          <a:p>
            <a:r>
              <a:rPr lang="en-US" sz="1500">
                <a:solidFill>
                  <a:schemeClr val="bg1"/>
                </a:solidFill>
                <a:latin typeface="Arial"/>
                <a:cs typeface="Arial"/>
              </a:rPr>
              <a:t>Number of participants stayed the same @ 4 </a:t>
            </a:r>
          </a:p>
          <a:p>
            <a:pPr marL="0" indent="0">
              <a:buNone/>
            </a:pPr>
            <a:endParaRPr lang="en-US" sz="1500">
              <a:solidFill>
                <a:schemeClr val="bg1"/>
              </a:solidFill>
              <a:latin typeface="Arial"/>
              <a:cs typeface="Arial"/>
            </a:endParaRPr>
          </a:p>
        </p:txBody>
      </p:sp>
      <p:graphicFrame>
        <p:nvGraphicFramePr>
          <p:cNvPr id="8" name="Chart 7">
            <a:extLst>
              <a:ext uri="{FF2B5EF4-FFF2-40B4-BE49-F238E27FC236}">
                <a16:creationId xmlns:a16="http://schemas.microsoft.com/office/drawing/2014/main" id="{76E0E819-4A11-4D58-8113-8B4ACC1963A5}"/>
              </a:ext>
            </a:extLst>
          </p:cNvPr>
          <p:cNvGraphicFramePr>
            <a:graphicFrameLocks/>
          </p:cNvGraphicFramePr>
          <p:nvPr/>
        </p:nvGraphicFramePr>
        <p:xfrm>
          <a:off x="3710109" y="843558"/>
          <a:ext cx="5181603"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51428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7A28-4D57-44EE-AFF2-1D1A6BC83427}"/>
              </a:ext>
            </a:extLst>
          </p:cNvPr>
          <p:cNvSpPr>
            <a:spLocks noGrp="1"/>
          </p:cNvSpPr>
          <p:nvPr>
            <p:ph type="title"/>
          </p:nvPr>
        </p:nvSpPr>
        <p:spPr/>
        <p:txBody>
          <a:bodyPr>
            <a:normAutofit/>
          </a:bodyPr>
          <a:lstStyle/>
          <a:p>
            <a:r>
              <a:rPr lang="en-GB"/>
              <a:t>Q4 KVI Customer Change Survey</a:t>
            </a:r>
          </a:p>
        </p:txBody>
      </p:sp>
      <p:sp>
        <p:nvSpPr>
          <p:cNvPr id="3" name="Content Placeholder 2">
            <a:extLst>
              <a:ext uri="{FF2B5EF4-FFF2-40B4-BE49-F238E27FC236}">
                <a16:creationId xmlns:a16="http://schemas.microsoft.com/office/drawing/2014/main" id="{BA9D1DC7-FC29-4EC5-8F8C-E02589A4F1E3}"/>
              </a:ext>
            </a:extLst>
          </p:cNvPr>
          <p:cNvSpPr>
            <a:spLocks noGrp="1"/>
          </p:cNvSpPr>
          <p:nvPr>
            <p:ph idx="1"/>
          </p:nvPr>
        </p:nvSpPr>
        <p:spPr>
          <a:xfrm>
            <a:off x="457200" y="761058"/>
            <a:ext cx="8229600" cy="4092882"/>
          </a:xfrm>
        </p:spPr>
        <p:txBody>
          <a:bodyPr>
            <a:normAutofit/>
          </a:bodyPr>
          <a:lstStyle/>
          <a:p>
            <a:endParaRPr lang="en-GB" sz="1600"/>
          </a:p>
          <a:p>
            <a:r>
              <a:rPr lang="en-GB" sz="1800"/>
              <a:t>We would like to request your feedback on our Change Management performance</a:t>
            </a:r>
          </a:p>
          <a:p>
            <a:pPr marL="0" indent="0">
              <a:buNone/>
            </a:pPr>
            <a:endParaRPr lang="en-GB" sz="1800"/>
          </a:p>
          <a:p>
            <a:r>
              <a:rPr lang="en-US" sz="1800"/>
              <a:t>The scope of your feedback should include changes that we have developed and delivered for DSC customers within the last quarter</a:t>
            </a:r>
          </a:p>
          <a:p>
            <a:pPr marL="0" indent="0">
              <a:buNone/>
            </a:pPr>
            <a:endParaRPr lang="en-GB" sz="1800"/>
          </a:p>
          <a:p>
            <a:r>
              <a:rPr lang="en-GB" sz="2000">
                <a:highlight>
                  <a:srgbClr val="FFFFFF"/>
                </a:highlight>
              </a:rPr>
              <a:t>The KVI Survey will be open between </a:t>
            </a:r>
            <a:r>
              <a:rPr lang="en-GB" sz="2000" b="1">
                <a:highlight>
                  <a:srgbClr val="FFFFFF"/>
                </a:highlight>
              </a:rPr>
              <a:t>Monday 3</a:t>
            </a:r>
            <a:r>
              <a:rPr lang="en-GB" sz="2000" b="1" baseline="30000">
                <a:highlight>
                  <a:srgbClr val="FFFFFF"/>
                </a:highlight>
              </a:rPr>
              <a:t>rd</a:t>
            </a:r>
            <a:r>
              <a:rPr lang="en-GB" sz="2000" b="1">
                <a:highlight>
                  <a:srgbClr val="FFFFFF"/>
                </a:highlight>
              </a:rPr>
              <a:t> April – 17</a:t>
            </a:r>
            <a:r>
              <a:rPr lang="en-GB" sz="2000" b="1" baseline="30000">
                <a:highlight>
                  <a:srgbClr val="FFFFFF"/>
                </a:highlight>
              </a:rPr>
              <a:t>th</a:t>
            </a:r>
            <a:r>
              <a:rPr lang="en-GB" sz="2000" b="1">
                <a:highlight>
                  <a:srgbClr val="FFFFFF"/>
                </a:highlight>
              </a:rPr>
              <a:t> April </a:t>
            </a:r>
          </a:p>
        </p:txBody>
      </p:sp>
    </p:spTree>
    <p:extLst>
      <p:ext uri="{BB962C8B-B14F-4D97-AF65-F5344CB8AC3E}">
        <p14:creationId xmlns:p14="http://schemas.microsoft.com/office/powerpoint/2010/main" val="13099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Plan</a:t>
            </a:r>
            <a:br>
              <a:rPr lang="en-GB">
                <a:solidFill>
                  <a:schemeClr val="accent1"/>
                </a:solidFill>
              </a:rPr>
            </a:br>
            <a:r>
              <a:rPr lang="en-GB" sz="1800">
                <a:solidFill>
                  <a:schemeClr val="accent1"/>
                </a:solidFill>
              </a:rPr>
              <a:t>January 23 – April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26346"/>
            <a:chOff x="21207" y="962894"/>
            <a:chExt cx="9122793" cy="3405138"/>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7" name="Rectangle 6"/>
            <p:cNvSpPr/>
            <p:nvPr/>
          </p:nvSpPr>
          <p:spPr>
            <a:xfrm>
              <a:off x="138833" y="1296185"/>
              <a:ext cx="3168194" cy="48181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February 23 - Major Release (</a:t>
              </a:r>
              <a:r>
                <a:rPr lang="en-GB" sz="1100" b="1">
                  <a:solidFill>
                    <a:schemeClr val="tx1"/>
                  </a:solidFill>
                </a:rPr>
                <a:t>XRN5533</a:t>
              </a:r>
              <a:r>
                <a:rPr lang="en-GB" sz="1200" b="1">
                  <a:solidFill>
                    <a:schemeClr val="tx1"/>
                  </a:solidFill>
                </a:rPr>
                <a:t>)  </a:t>
              </a:r>
            </a:p>
            <a:p>
              <a:pPr algn="ctr"/>
              <a:r>
                <a:rPr lang="en-GB" sz="1000" b="1">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r>
                <a:rPr lang="en-GB" sz="1100" b="1">
                  <a:solidFill>
                    <a:schemeClr val="tx2"/>
                  </a:solidFill>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r>
                <a:rPr lang="en-GB" sz="1100" b="1">
                  <a:solidFill>
                    <a:schemeClr val="tx2"/>
                  </a:solidFill>
                </a:rPr>
                <a:t>Aug-23</a:t>
              </a:r>
            </a:p>
          </p:txBody>
        </p:sp>
        <p:sp>
          <p:nvSpPr>
            <p:cNvPr id="13" name="Rectangle 12"/>
            <p:cNvSpPr/>
            <p:nvPr/>
          </p:nvSpPr>
          <p:spPr>
            <a:xfrm>
              <a:off x="133713" y="2291285"/>
              <a:ext cx="5038319" cy="405269"/>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 (</a:t>
              </a:r>
              <a:r>
                <a:rPr lang="en-GB" sz="1100" b="1">
                  <a:solidFill>
                    <a:schemeClr val="tx1"/>
                  </a:solidFill>
                </a:rPr>
                <a:t>XRN5562</a:t>
              </a:r>
              <a:r>
                <a:rPr lang="en-GB" sz="1200" b="1">
                  <a:solidFill>
                    <a:schemeClr val="tx1"/>
                  </a:solidFill>
                </a:rPr>
                <a:t>)</a:t>
              </a:r>
            </a:p>
            <a:p>
              <a:pPr algn="ctr"/>
              <a:r>
                <a:rPr lang="en-GB" sz="1050" b="1">
                  <a:solidFill>
                    <a:schemeClr val="tx1"/>
                  </a:solidFill>
                </a:rPr>
                <a:t>XRN5091</a:t>
              </a:r>
              <a:endParaRPr lang="en-GB" sz="1050" b="1">
                <a:solidFill>
                  <a:schemeClr val="tx1"/>
                </a:solidFill>
                <a:highlight>
                  <a:srgbClr val="FFFF00"/>
                </a:highlight>
              </a:endParaRPr>
            </a:p>
          </p:txBody>
        </p:sp>
        <p:sp>
          <p:nvSpPr>
            <p:cNvPr id="22" name="TextBox 21"/>
            <p:cNvSpPr txBox="1"/>
            <p:nvPr/>
          </p:nvSpPr>
          <p:spPr>
            <a:xfrm>
              <a:off x="1878438" y="970202"/>
              <a:ext cx="631904" cy="258537"/>
            </a:xfrm>
            <a:prstGeom prst="rect">
              <a:avLst/>
            </a:prstGeom>
            <a:noFill/>
          </p:spPr>
          <p:txBody>
            <a:bodyPr wrap="none" rtlCol="0">
              <a:spAutoFit/>
            </a:bodyPr>
            <a:lstStyle/>
            <a:p>
              <a:r>
                <a:rPr lang="en-GB" sz="1100" b="1">
                  <a:solidFill>
                    <a:schemeClr val="tx2"/>
                  </a:solidFill>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r>
                <a:rPr lang="en-GB" sz="1100" b="1">
                  <a:solidFill>
                    <a:schemeClr val="tx2"/>
                  </a:solidFill>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31904" cy="252618"/>
            </a:xfrm>
            <a:prstGeom prst="rect">
              <a:avLst/>
            </a:prstGeom>
            <a:noFill/>
          </p:spPr>
          <p:txBody>
            <a:bodyPr wrap="none" rtlCol="0">
              <a:spAutoFit/>
            </a:bodyPr>
            <a:lstStyle/>
            <a:p>
              <a:r>
                <a:rPr lang="en-GB" sz="1100" b="1">
                  <a:solidFill>
                    <a:schemeClr val="tx2"/>
                  </a:solidFill>
                </a:rPr>
                <a:t>Apr-24</a:t>
              </a:r>
            </a:p>
          </p:txBody>
        </p:sp>
        <p:sp>
          <p:nvSpPr>
            <p:cNvPr id="33" name="Rectangle 32">
              <a:extLst>
                <a:ext uri="{FF2B5EF4-FFF2-40B4-BE49-F238E27FC236}">
                  <a16:creationId xmlns:a16="http://schemas.microsoft.com/office/drawing/2014/main" id="{83274BE7-61E1-4568-968F-979C6072B760}"/>
                </a:ext>
              </a:extLst>
            </p:cNvPr>
            <p:cNvSpPr/>
            <p:nvPr/>
          </p:nvSpPr>
          <p:spPr>
            <a:xfrm>
              <a:off x="2404571" y="2736176"/>
              <a:ext cx="4827000"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November 23 – Major Release</a:t>
              </a:r>
            </a:p>
            <a:p>
              <a:pPr algn="ctr"/>
              <a:r>
                <a:rPr lang="en-GB" sz="1200" b="1">
                  <a:solidFill>
                    <a:schemeClr val="tx1"/>
                  </a:solidFill>
                </a:rPr>
                <a:t>XRN5186, XRN5482 </a:t>
              </a:r>
              <a:endParaRPr lang="en-GB" sz="1200" b="1">
                <a:solidFill>
                  <a:schemeClr val="tx1"/>
                </a:solidFill>
                <a:cs typeface="Arial"/>
              </a:endParaRPr>
            </a:p>
          </p:txBody>
        </p:sp>
        <p:sp>
          <p:nvSpPr>
            <p:cNvPr id="32" name="Rectangle 31">
              <a:extLst>
                <a:ext uri="{FF2B5EF4-FFF2-40B4-BE49-F238E27FC236}">
                  <a16:creationId xmlns:a16="http://schemas.microsoft.com/office/drawing/2014/main" id="{AF99C081-C3C8-4349-BB55-E666651D5B6A}"/>
                </a:ext>
              </a:extLst>
            </p:cNvPr>
            <p:cNvSpPr/>
            <p:nvPr/>
          </p:nvSpPr>
          <p:spPr>
            <a:xfrm>
              <a:off x="2415873" y="321212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and/or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07144"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March 2023</a:t>
            </a:r>
            <a:endParaRPr lang="en-GB"/>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rgbClr val="92D05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March 23 - </a:t>
            </a:r>
            <a:r>
              <a:rPr lang="en-GB" sz="1200" b="1" err="1">
                <a:solidFill>
                  <a:schemeClr val="tx1"/>
                </a:solidFill>
              </a:rPr>
              <a:t>AdHoc</a:t>
            </a:r>
            <a:r>
              <a:rPr lang="en-GB" sz="1200" b="1">
                <a:solidFill>
                  <a:schemeClr val="tx1"/>
                </a:solidFill>
              </a:rPr>
              <a:t> Release (</a:t>
            </a:r>
            <a:r>
              <a:rPr lang="en-GB" sz="1100" b="1">
                <a:solidFill>
                  <a:schemeClr val="tx1"/>
                </a:solidFill>
              </a:rPr>
              <a:t>XRN5575</a:t>
            </a:r>
            <a:r>
              <a:rPr lang="en-GB" sz="1200" b="1">
                <a:solidFill>
                  <a:schemeClr val="tx1"/>
                </a:solidFill>
              </a:rPr>
              <a:t>)</a:t>
            </a:r>
          </a:p>
          <a:p>
            <a:pPr algn="ctr"/>
            <a:r>
              <a:rPr lang="en-GB" sz="1050" b="1">
                <a:solidFill>
                  <a:schemeClr val="tx1"/>
                </a:solidFill>
              </a:rPr>
              <a:t>XRN5379, XRN5143</a:t>
            </a:r>
            <a:endParaRPr lang="en-GB" sz="1050" b="1">
              <a:solidFill>
                <a:schemeClr val="tx1"/>
              </a:solidFill>
              <a:highlight>
                <a:srgbClr val="FFFF00"/>
              </a:highlight>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415943" y="2594603"/>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24759" y="3039987"/>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499991" y="3729851"/>
            <a:ext cx="4545173" cy="407667"/>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24 – Major Release</a:t>
            </a:r>
          </a:p>
          <a:p>
            <a:pPr algn="ctr"/>
            <a:r>
              <a:rPr lang="en-GB" sz="1200" b="1">
                <a:solidFill>
                  <a:schemeClr val="tx1"/>
                </a:solidFill>
              </a:rPr>
              <a:t>XRN5607, XRN5573B</a:t>
            </a:r>
          </a:p>
        </p:txBody>
      </p:sp>
      <p:sp>
        <p:nvSpPr>
          <p:cNvPr id="29" name="Rectangle 28">
            <a:extLst>
              <a:ext uri="{FF2B5EF4-FFF2-40B4-BE49-F238E27FC236}">
                <a16:creationId xmlns:a16="http://schemas.microsoft.com/office/drawing/2014/main" id="{18FF10C9-BAE2-4D87-83C4-FB1563FB516A}"/>
              </a:ext>
            </a:extLst>
          </p:cNvPr>
          <p:cNvSpPr/>
          <p:nvPr/>
        </p:nvSpPr>
        <p:spPr>
          <a:xfrm>
            <a:off x="1209903" y="2600531"/>
            <a:ext cx="750754" cy="295393"/>
          </a:xfrm>
          <a:prstGeom prst="rect">
            <a:avLst/>
          </a:prstGeom>
          <a:solidFill>
            <a:srgbClr val="92D050"/>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XRN5535A</a:t>
            </a:r>
          </a:p>
        </p:txBody>
      </p:sp>
      <p:sp>
        <p:nvSpPr>
          <p:cNvPr id="30" name="Rectangle 29">
            <a:extLst>
              <a:ext uri="{FF2B5EF4-FFF2-40B4-BE49-F238E27FC236}">
                <a16:creationId xmlns:a16="http://schemas.microsoft.com/office/drawing/2014/main" id="{87D3A54A-7D6E-4D84-B2A9-F3135DDDA82B}"/>
              </a:ext>
            </a:extLst>
          </p:cNvPr>
          <p:cNvSpPr/>
          <p:nvPr/>
        </p:nvSpPr>
        <p:spPr>
          <a:xfrm>
            <a:off x="6244794" y="2169219"/>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XRN5567</a:t>
            </a:r>
          </a:p>
        </p:txBody>
      </p:sp>
      <p:sp>
        <p:nvSpPr>
          <p:cNvPr id="35" name="Rectangle 34">
            <a:extLst>
              <a:ext uri="{FF2B5EF4-FFF2-40B4-BE49-F238E27FC236}">
                <a16:creationId xmlns:a16="http://schemas.microsoft.com/office/drawing/2014/main" id="{E9732EF8-52B3-457F-B7D2-CF4F41EBCCF8}"/>
              </a:ext>
            </a:extLst>
          </p:cNvPr>
          <p:cNvSpPr/>
          <p:nvPr/>
        </p:nvSpPr>
        <p:spPr>
          <a:xfrm>
            <a:off x="2336979" y="380407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XRN5602</a:t>
            </a:r>
          </a:p>
        </p:txBody>
      </p:sp>
      <p:sp>
        <p:nvSpPr>
          <p:cNvPr id="36" name="Rectangle 35">
            <a:extLst>
              <a:ext uri="{FF2B5EF4-FFF2-40B4-BE49-F238E27FC236}">
                <a16:creationId xmlns:a16="http://schemas.microsoft.com/office/drawing/2014/main" id="{EF3C3974-9AEA-4E78-B6F4-AD13769EDC60}"/>
              </a:ext>
            </a:extLst>
          </p:cNvPr>
          <p:cNvSpPr/>
          <p:nvPr/>
        </p:nvSpPr>
        <p:spPr>
          <a:xfrm>
            <a:off x="2333260" y="3434458"/>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XRN5606</a:t>
            </a:r>
          </a:p>
        </p:txBody>
      </p:sp>
      <p:sp>
        <p:nvSpPr>
          <p:cNvPr id="37" name="Rectangle 36">
            <a:extLst>
              <a:ext uri="{FF2B5EF4-FFF2-40B4-BE49-F238E27FC236}">
                <a16:creationId xmlns:a16="http://schemas.microsoft.com/office/drawing/2014/main" id="{4DB3ADE4-ED1A-42DE-BC49-E7DEE64E821A}"/>
              </a:ext>
            </a:extLst>
          </p:cNvPr>
          <p:cNvSpPr/>
          <p:nvPr/>
        </p:nvSpPr>
        <p:spPr>
          <a:xfrm>
            <a:off x="3719783" y="3049076"/>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XRN5454</a:t>
            </a:r>
          </a:p>
        </p:txBody>
      </p:sp>
      <p:sp>
        <p:nvSpPr>
          <p:cNvPr id="41" name="Rectangle 40">
            <a:extLst>
              <a:ext uri="{FF2B5EF4-FFF2-40B4-BE49-F238E27FC236}">
                <a16:creationId xmlns:a16="http://schemas.microsoft.com/office/drawing/2014/main" id="{5419E763-E40E-4B40-B397-23494AC7E540}"/>
              </a:ext>
            </a:extLst>
          </p:cNvPr>
          <p:cNvSpPr/>
          <p:nvPr/>
        </p:nvSpPr>
        <p:spPr>
          <a:xfrm>
            <a:off x="3719782" y="3409020"/>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XRN5547</a:t>
            </a:r>
          </a:p>
        </p:txBody>
      </p:sp>
      <p:sp>
        <p:nvSpPr>
          <p:cNvPr id="3" name="Rectangle 2">
            <a:extLst>
              <a:ext uri="{FF2B5EF4-FFF2-40B4-BE49-F238E27FC236}">
                <a16:creationId xmlns:a16="http://schemas.microsoft.com/office/drawing/2014/main" id="{02F24BFA-B756-F69C-C15E-FB5B5FB66DB9}"/>
              </a:ext>
            </a:extLst>
          </p:cNvPr>
          <p:cNvSpPr/>
          <p:nvPr/>
        </p:nvSpPr>
        <p:spPr>
          <a:xfrm>
            <a:off x="5596859" y="3359245"/>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XRN5605</a:t>
            </a:r>
          </a:p>
        </p:txBody>
      </p:sp>
      <p:sp>
        <p:nvSpPr>
          <p:cNvPr id="9" name="Rectangle 8">
            <a:extLst>
              <a:ext uri="{FF2B5EF4-FFF2-40B4-BE49-F238E27FC236}">
                <a16:creationId xmlns:a16="http://schemas.microsoft.com/office/drawing/2014/main" id="{4BCCCA4B-BAF0-6CE0-26A6-8CC62A69BCAA}"/>
              </a:ext>
            </a:extLst>
          </p:cNvPr>
          <p:cNvSpPr/>
          <p:nvPr/>
        </p:nvSpPr>
        <p:spPr>
          <a:xfrm>
            <a:off x="5596859" y="3026245"/>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XRN5604</a:t>
            </a:r>
          </a:p>
        </p:txBody>
      </p:sp>
    </p:spTree>
    <p:extLst>
      <p:ext uri="{BB962C8B-B14F-4D97-AF65-F5344CB8AC3E}">
        <p14:creationId xmlns:p14="http://schemas.microsoft.com/office/powerpoint/2010/main" val="3943978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65182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DDP Appendix</a:t>
            </a:r>
          </a:p>
        </p:txBody>
      </p:sp>
    </p:spTree>
    <p:extLst>
      <p:ext uri="{BB962C8B-B14F-4D97-AF65-F5344CB8AC3E}">
        <p14:creationId xmlns:p14="http://schemas.microsoft.com/office/powerpoint/2010/main" val="11908272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132714"/>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Previous sprint (part of release 5)</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Build – complete</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Establish </a:t>
                      </a:r>
                      <a:r>
                        <a:rPr lang="en-GB" sz="800" kern="1200" err="1">
                          <a:solidFill>
                            <a:srgbClr val="000000"/>
                          </a:solidFill>
                          <a:latin typeface="Poppins Medium" panose="00000600000000000000" pitchFamily="2" charset="0"/>
                          <a:ea typeface="+mn-ea"/>
                          <a:cs typeface="Poppins Medium" panose="00000600000000000000" pitchFamily="2" charset="0"/>
                        </a:rPr>
                        <a:t>besta</a:t>
                      </a:r>
                      <a:r>
                        <a:rPr lang="en-GB" sz="800" kern="1200">
                          <a:solidFill>
                            <a:srgbClr val="000000"/>
                          </a:solidFill>
                          <a:latin typeface="Poppins Medium" panose="00000600000000000000" pitchFamily="2" charset="0"/>
                          <a:ea typeface="+mn-ea"/>
                          <a:cs typeface="Poppins Medium" panose="00000600000000000000" pitchFamily="2" charset="0"/>
                        </a:rPr>
                        <a:t> team – complete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Establish DN sprint goal for release 6 – ongoing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XRn4490 build milestone met – complete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Beta team working with delivery team refine dashboards in preparation for implementation (in line with </a:t>
                      </a:r>
                      <a:r>
                        <a:rPr lang="en-GB" sz="800" err="1">
                          <a:solidFill>
                            <a:srgbClr val="000000"/>
                          </a:solidFill>
                          <a:latin typeface="Poppins Medium" panose="00000600000000000000" pitchFamily="2" charset="0"/>
                          <a:cs typeface="Poppins Medium" panose="00000600000000000000" pitchFamily="2" charset="0"/>
                        </a:rPr>
                        <a:t>feb</a:t>
                      </a:r>
                      <a:r>
                        <a:rPr lang="en-GB" sz="800">
                          <a:solidFill>
                            <a:srgbClr val="000000"/>
                          </a:solidFill>
                          <a:latin typeface="Poppins Medium" panose="00000600000000000000" pitchFamily="2" charset="0"/>
                          <a:cs typeface="Poppins Medium" panose="00000600000000000000" pitchFamily="2" charset="0"/>
                        </a:rPr>
                        <a:t> release) – ongoing</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Work with DNs to establish sprint goal ahead of release 6 </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88053377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4</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88167036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32236898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99517955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77530637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3" name="Object 2">
            <a:extLst>
              <a:ext uri="{FF2B5EF4-FFF2-40B4-BE49-F238E27FC236}">
                <a16:creationId xmlns:a16="http://schemas.microsoft.com/office/drawing/2014/main" id="{B3600120-E49D-B8AC-9DE2-7BB55C367434}"/>
              </a:ext>
            </a:extLst>
          </p:cNvPr>
          <p:cNvGraphicFramePr>
            <a:graphicFrameLocks noChangeAspect="1"/>
          </p:cNvGraphicFramePr>
          <p:nvPr>
            <p:extLst>
              <p:ext uri="{D42A27DB-BD31-4B8C-83A1-F6EECF244321}">
                <p14:modId xmlns:p14="http://schemas.microsoft.com/office/powerpoint/2010/main" val="2966417459"/>
              </p:ext>
            </p:extLst>
          </p:nvPr>
        </p:nvGraphicFramePr>
        <p:xfrm>
          <a:off x="4194313" y="1222319"/>
          <a:ext cx="914400" cy="806450"/>
        </p:xfrm>
        <a:graphic>
          <a:graphicData uri="http://schemas.openxmlformats.org/presentationml/2006/ole">
            <mc:AlternateContent xmlns:mc="http://schemas.openxmlformats.org/markup-compatibility/2006">
              <mc:Choice xmlns:v="urn:schemas-microsoft-com:vml" Requires="v">
                <p:oleObj spid="_x0000_s109569" name="Worksheet" showAsIcon="1" r:id="rId4" imgW="914400" imgH="806400" progId="Excel.Sheet.12">
                  <p:embed/>
                </p:oleObj>
              </mc:Choice>
              <mc:Fallback>
                <p:oleObj name="Worksheet" showAsIcon="1" r:id="rId4" imgW="914400" imgH="806400" progId="Excel.Sheet.12">
                  <p:embed/>
                  <p:pic>
                    <p:nvPicPr>
                      <p:cNvPr id="3" name="Object 2">
                        <a:extLst>
                          <a:ext uri="{FF2B5EF4-FFF2-40B4-BE49-F238E27FC236}">
                            <a16:creationId xmlns:a16="http://schemas.microsoft.com/office/drawing/2014/main" id="{B3600120-E49D-B8AC-9DE2-7BB55C367434}"/>
                          </a:ext>
                        </a:extLst>
                      </p:cNvPr>
                      <p:cNvPicPr/>
                      <p:nvPr/>
                    </p:nvPicPr>
                    <p:blipFill>
                      <a:blip r:embed="rId5"/>
                      <a:stretch>
                        <a:fillRect/>
                      </a:stretch>
                    </p:blipFill>
                    <p:spPr>
                      <a:xfrm>
                        <a:off x="4194313" y="122231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80774" y="43089"/>
            <a:ext cx="8229600" cy="444349"/>
          </a:xfrm>
        </p:spPr>
        <p:txBody>
          <a:bodyPr>
            <a:noAutofit/>
          </a:bodyPr>
          <a:lstStyle/>
          <a:p>
            <a:r>
              <a:rPr lang="en-GB" sz="1800">
                <a:latin typeface="Arial"/>
                <a:cs typeface="Arial"/>
              </a:rPr>
              <a:t>Change Pipeline - Delivery Plan - January 2023 – May 2023</a:t>
            </a:r>
            <a:endParaRPr lang="en-GB" sz="18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0" y="421357"/>
          <a:ext cx="9144001" cy="4679054"/>
        </p:xfrm>
        <a:graphic>
          <a:graphicData uri="http://schemas.openxmlformats.org/drawingml/2006/table">
            <a:tbl>
              <a:tblPr firstRow="1" bandRow="1">
                <a:tableStyleId>{5C22544A-7EE6-4342-B048-85BDC9FD1C3A}</a:tableStyleId>
              </a:tblPr>
              <a:tblGrid>
                <a:gridCol w="479730">
                  <a:extLst>
                    <a:ext uri="{9D8B030D-6E8A-4147-A177-3AD203B41FA5}">
                      <a16:colId xmlns:a16="http://schemas.microsoft.com/office/drawing/2014/main" val="186566423"/>
                    </a:ext>
                  </a:extLst>
                </a:gridCol>
                <a:gridCol w="2600867">
                  <a:extLst>
                    <a:ext uri="{9D8B030D-6E8A-4147-A177-3AD203B41FA5}">
                      <a16:colId xmlns:a16="http://schemas.microsoft.com/office/drawing/2014/main" val="1927111934"/>
                    </a:ext>
                  </a:extLst>
                </a:gridCol>
                <a:gridCol w="715589">
                  <a:extLst>
                    <a:ext uri="{9D8B030D-6E8A-4147-A177-3AD203B41FA5}">
                      <a16:colId xmlns:a16="http://schemas.microsoft.com/office/drawing/2014/main" val="1986943791"/>
                    </a:ext>
                  </a:extLst>
                </a:gridCol>
                <a:gridCol w="780343">
                  <a:extLst>
                    <a:ext uri="{9D8B030D-6E8A-4147-A177-3AD203B41FA5}">
                      <a16:colId xmlns:a16="http://schemas.microsoft.com/office/drawing/2014/main" val="2201688494"/>
                    </a:ext>
                  </a:extLst>
                </a:gridCol>
                <a:gridCol w="674158">
                  <a:extLst>
                    <a:ext uri="{9D8B030D-6E8A-4147-A177-3AD203B41FA5}">
                      <a16:colId xmlns:a16="http://schemas.microsoft.com/office/drawing/2014/main" val="2703510560"/>
                    </a:ext>
                  </a:extLst>
                </a:gridCol>
                <a:gridCol w="839724">
                  <a:extLst>
                    <a:ext uri="{9D8B030D-6E8A-4147-A177-3AD203B41FA5}">
                      <a16:colId xmlns:a16="http://schemas.microsoft.com/office/drawing/2014/main" val="1331005079"/>
                    </a:ext>
                  </a:extLst>
                </a:gridCol>
                <a:gridCol w="1163272">
                  <a:extLst>
                    <a:ext uri="{9D8B030D-6E8A-4147-A177-3AD203B41FA5}">
                      <a16:colId xmlns:a16="http://schemas.microsoft.com/office/drawing/2014/main" val="2490762818"/>
                    </a:ext>
                  </a:extLst>
                </a:gridCol>
                <a:gridCol w="945159">
                  <a:extLst>
                    <a:ext uri="{9D8B030D-6E8A-4147-A177-3AD203B41FA5}">
                      <a16:colId xmlns:a16="http://schemas.microsoft.com/office/drawing/2014/main" val="3781804961"/>
                    </a:ext>
                  </a:extLst>
                </a:gridCol>
                <a:gridCol w="945159">
                  <a:extLst>
                    <a:ext uri="{9D8B030D-6E8A-4147-A177-3AD203B41FA5}">
                      <a16:colId xmlns:a16="http://schemas.microsoft.com/office/drawing/2014/main" val="1069945648"/>
                    </a:ext>
                  </a:extLst>
                </a:gridCol>
              </a:tblGrid>
              <a:tr h="498298">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11399">
                <a:tc>
                  <a:txBody>
                    <a:bodyPr/>
                    <a:lstStyle/>
                    <a:p>
                      <a:pPr algn="ctr"/>
                      <a:r>
                        <a:rPr lang="en-GB" sz="800" b="1">
                          <a:hlinkClick r:id="rId3"/>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31</a:t>
                      </a:r>
                      <a:r>
                        <a:rPr kumimoji="0" lang="en-GB" sz="700" b="1" i="0" u="none" strike="noStrike" kern="1200" cap="none" spc="0" normalizeH="0" baseline="30000" noProof="0">
                          <a:ln>
                            <a:noFill/>
                          </a:ln>
                          <a:solidFill>
                            <a:prstClr val="black"/>
                          </a:solidFill>
                          <a:effectLst/>
                          <a:uLnTx/>
                          <a:uFillTx/>
                          <a:latin typeface="Arial"/>
                          <a:ea typeface="+mn-ea"/>
                          <a:cs typeface="+mn-cs"/>
                        </a:rPr>
                        <a:t>st </a:t>
                      </a:r>
                      <a:r>
                        <a:rPr kumimoji="0" lang="en-GB" sz="700" b="1" i="0" u="none" strike="noStrike" kern="1200" cap="none" spc="0" normalizeH="0" baseline="0" noProof="0">
                          <a:ln>
                            <a:noFill/>
                          </a:ln>
                          <a:solidFill>
                            <a:prstClr val="black"/>
                          </a:solidFill>
                          <a:effectLst/>
                          <a:uLnTx/>
                          <a:uFillTx/>
                          <a:latin typeface="Arial"/>
                          <a:ea typeface="+mn-ea"/>
                          <a:cs typeface="+mn-cs"/>
                        </a:rPr>
                        <a:t>January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814163338"/>
                  </a:ext>
                </a:extLst>
              </a:tr>
              <a:tr h="282738">
                <a:tc>
                  <a:txBody>
                    <a:bodyPr/>
                    <a:lstStyle/>
                    <a:p>
                      <a:pPr algn="ctr">
                        <a:spcAft>
                          <a:spcPts val="0"/>
                        </a:spcAft>
                      </a:pPr>
                      <a:r>
                        <a:rPr lang="en-GB" sz="800" b="1" u="none">
                          <a:hlinkClick r:id="rId4"/>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282738">
                <a:tc>
                  <a:txBody>
                    <a:bodyPr/>
                    <a:lstStyle/>
                    <a:p>
                      <a:pPr algn="ctr">
                        <a:spcAft>
                          <a:spcPts val="0"/>
                        </a:spcAft>
                      </a:pPr>
                      <a:r>
                        <a:rPr lang="en-GB" sz="800" b="1" u="none">
                          <a:hlinkClick r:id="rId5"/>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82738">
                <a:tc>
                  <a:txBody>
                    <a:bodyPr/>
                    <a:lstStyle/>
                    <a:p>
                      <a:pPr algn="ctr">
                        <a:spcAft>
                          <a:spcPts val="0"/>
                        </a:spcAft>
                      </a:pPr>
                      <a:r>
                        <a:rPr lang="en-GB" sz="800" b="1" u="none">
                          <a:hlinkClick r:id="rId6"/>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1738539054"/>
                  </a:ext>
                </a:extLst>
              </a:tr>
              <a:tr h="208379">
                <a:tc>
                  <a:txBody>
                    <a:bodyPr/>
                    <a:lstStyle/>
                    <a:p>
                      <a:pPr algn="ctr">
                        <a:spcAft>
                          <a:spcPts val="0"/>
                        </a:spcAft>
                      </a:pPr>
                      <a:r>
                        <a:rPr lang="en-GB" sz="800" b="1" u="none">
                          <a:hlinkClick r:id="rId7"/>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7208038"/>
                  </a:ext>
                </a:extLst>
              </a:tr>
              <a:tr h="285385">
                <a:tc>
                  <a:txBody>
                    <a:bodyPr/>
                    <a:lstStyle/>
                    <a:p>
                      <a:pPr algn="ctr">
                        <a:spcAft>
                          <a:spcPts val="0"/>
                        </a:spcAft>
                      </a:pPr>
                      <a:r>
                        <a:rPr lang="en-GB" sz="800" b="1" u="none">
                          <a:hlinkClick r:id="rId8"/>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a:t>
                      </a:r>
                      <a:r>
                        <a:rPr lang="en-GB" sz="700" b="1" kern="1200" err="1">
                          <a:solidFill>
                            <a:schemeClr val="dk1"/>
                          </a:solidFill>
                          <a:effectLst/>
                          <a:latin typeface="+mn-lt"/>
                          <a:ea typeface="+mn-ea"/>
                          <a:cs typeface="+mn-cs"/>
                        </a:rPr>
                        <a:t>SoLR</a:t>
                      </a:r>
                      <a:r>
                        <a:rPr lang="en-GB" sz="700" b="1" kern="1200">
                          <a:solidFill>
                            <a:schemeClr val="dk1"/>
                          </a:solidFill>
                          <a:effectLst/>
                          <a:latin typeface="+mn-lt"/>
                          <a:ea typeface="+mn-ea"/>
                          <a:cs typeface="+mn-cs"/>
                        </a:rPr>
                        <a:t>)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l">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4179349519"/>
                  </a:ext>
                </a:extLst>
              </a:tr>
              <a:tr h="285385">
                <a:tc>
                  <a:txBody>
                    <a:bodyPr/>
                    <a:lstStyle/>
                    <a:p>
                      <a:pPr algn="ctr">
                        <a:spcAft>
                          <a:spcPts val="0"/>
                        </a:spcAft>
                      </a:pPr>
                      <a:r>
                        <a:rPr lang="en-GB" sz="800" b="1" u="none">
                          <a:hlinkClick r:id="rId9"/>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634149763"/>
                  </a:ext>
                </a:extLst>
              </a:tr>
              <a:tr h="285385">
                <a:tc>
                  <a:txBody>
                    <a:bodyPr/>
                    <a:lstStyle/>
                    <a:p>
                      <a:pPr algn="ctr">
                        <a:spcAft>
                          <a:spcPts val="0"/>
                        </a:spcAft>
                      </a:pPr>
                      <a:r>
                        <a:rPr lang="en-GB" sz="800" b="1">
                          <a:hlinkClick r:id="rId10"/>
                        </a:rPr>
                        <a:t>5595</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US" sz="700" b="1">
                          <a:effectLst/>
                          <a:latin typeface="+mn-lt"/>
                          <a:ea typeface="Calibri" panose="020F0502020204030204" pitchFamily="34" charset="0"/>
                          <a:cs typeface="Times New Roman" panose="02020603050405020304" pitchFamily="18" charset="0"/>
                        </a:rPr>
                        <a:t>Changes to the REC Switching Operator Outage Notification Lead Time (R0055)</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242699819"/>
                  </a:ext>
                </a:extLst>
              </a:tr>
              <a:tr h="301999">
                <a:tc>
                  <a:txBody>
                    <a:bodyPr/>
                    <a:lstStyle/>
                    <a:p>
                      <a:pPr algn="ctr"/>
                      <a:r>
                        <a:rPr lang="en-GB" sz="750" b="1">
                          <a:solidFill>
                            <a:schemeClr val="accent4"/>
                          </a:solidFill>
                          <a:hlinkClick r:id="rId11"/>
                        </a:rPr>
                        <a:t>5535A</a:t>
                      </a:r>
                      <a:endParaRPr lang="en-GB" sz="750" b="1">
                        <a:solidFill>
                          <a:schemeClr val="accent4"/>
                        </a:solidFill>
                      </a:endParaRPr>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£44k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10</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March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2543424976"/>
                  </a:ext>
                </a:extLst>
              </a:tr>
              <a:tr h="301999">
                <a:tc>
                  <a:txBody>
                    <a:bodyPr/>
                    <a:lstStyle/>
                    <a:p>
                      <a:pPr algn="ctr"/>
                      <a:r>
                        <a:rPr lang="en-GB" sz="800" b="1">
                          <a:hlinkClick r:id="rId12"/>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£7k</a:t>
                      </a:r>
                    </a:p>
                  </a:txBody>
                  <a:tcPr anchor="ctr">
                    <a:solidFill>
                      <a:schemeClr val="accent1">
                        <a:lumMod val="20000"/>
                        <a:lumOff val="80000"/>
                      </a:schemeClr>
                    </a:solidFill>
                  </a:tcPr>
                </a:tc>
                <a:tc>
                  <a:txBody>
                    <a:bodyPr/>
                    <a:lstStyle/>
                    <a:p>
                      <a:r>
                        <a:rPr lang="en-GB" sz="700" b="1"/>
                        <a:t>April 2023</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580034029"/>
                  </a:ext>
                </a:extLst>
              </a:tr>
              <a:tr h="301999">
                <a:tc>
                  <a:txBody>
                    <a:bodyPr/>
                    <a:lstStyle/>
                    <a:p>
                      <a:pPr algn="ctr"/>
                      <a:r>
                        <a:rPr lang="en-GB" sz="800" b="1">
                          <a:hlinkClick r:id="rId1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£150k</a:t>
                      </a:r>
                    </a:p>
                  </a:txBody>
                  <a:tcPr anchor="ctr">
                    <a:solidFill>
                      <a:schemeClr val="accent1">
                        <a:lumMod val="20000"/>
                        <a:lumOff val="80000"/>
                      </a:schemeClr>
                    </a:solidFill>
                  </a:tcPr>
                </a:tc>
                <a:tc>
                  <a:txBody>
                    <a:bodyPr/>
                    <a:lstStyle/>
                    <a:p>
                      <a:r>
                        <a:rPr lang="en-GB" sz="700" b="1"/>
                        <a:t>1</a:t>
                      </a:r>
                      <a:r>
                        <a:rPr lang="en-GB" sz="700" b="1" baseline="30000"/>
                        <a:t>st</a:t>
                      </a:r>
                      <a:r>
                        <a:rPr lang="en-GB" sz="700" b="1"/>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459358853"/>
                  </a:ext>
                </a:extLst>
              </a:tr>
              <a:tr h="407699">
                <a:tc>
                  <a:txBody>
                    <a:bodyPr/>
                    <a:lstStyle/>
                    <a:p>
                      <a:pPr algn="ctr"/>
                      <a:r>
                        <a:rPr lang="en-GB" sz="800" b="1">
                          <a:hlinkClick r:id="rId1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pPr algn="l"/>
                      <a:r>
                        <a:rPr lang="en-GB" sz="700" b="1"/>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a:t>
                      </a:r>
                      <a:r>
                        <a:rPr kumimoji="0" lang="en-GB" sz="700" b="1" i="0" u="none" strike="noStrike" kern="1200" cap="none" spc="0" normalizeH="0" baseline="30000" noProof="0">
                          <a:ln>
                            <a:noFill/>
                          </a:ln>
                          <a:solidFill>
                            <a:prstClr val="black"/>
                          </a:solidFill>
                          <a:effectLst/>
                          <a:uLnTx/>
                          <a:uFillTx/>
                          <a:latin typeface="Arial"/>
                          <a:ea typeface="+mn-ea"/>
                          <a:cs typeface="+mn-cs"/>
                        </a:rPr>
                        <a:t>st</a:t>
                      </a:r>
                      <a:r>
                        <a:rPr kumimoji="0" lang="en-GB" sz="700" b="1" i="0" u="none" strike="noStrike" kern="1200" cap="none" spc="0" normalizeH="0" baseline="0" noProof="0">
                          <a:ln>
                            <a:noFill/>
                          </a:ln>
                          <a:solidFill>
                            <a:prstClr val="black"/>
                          </a:solidFill>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37371535"/>
                  </a:ext>
                </a:extLst>
              </a:tr>
              <a:tr h="407699">
                <a:tc>
                  <a:txBody>
                    <a:bodyPr/>
                    <a:lstStyle/>
                    <a:p>
                      <a:pPr algn="ctr"/>
                      <a:r>
                        <a:rPr lang="en-GB" sz="800" b="1">
                          <a:hlinkClick r:id="rId15"/>
                        </a:rPr>
                        <a:t>5606</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Revision of Virtual Last Resort User and Contingent Procurement of Supplier Demand Event Triggers (Modification 0813)</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r>
                        <a:rPr lang="en-GB" sz="700" b="1"/>
                        <a:t>NGT</a:t>
                      </a:r>
                    </a:p>
                    <a:p>
                      <a:r>
                        <a:rPr lang="en-GB" sz="700" b="1"/>
                        <a:t>Shipper</a:t>
                      </a:r>
                    </a:p>
                    <a:p>
                      <a:r>
                        <a:rPr lang="en-GB" sz="700" b="1"/>
                        <a:t>Supplier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1873582306"/>
                  </a:ext>
                </a:extLst>
              </a:tr>
              <a:tr h="301999">
                <a:tc>
                  <a:txBody>
                    <a:bodyPr/>
                    <a:lstStyle/>
                    <a:p>
                      <a:pPr algn="ctr"/>
                      <a:r>
                        <a:rPr lang="en-GB" sz="800" b="1">
                          <a:hlinkClick r:id="rId16"/>
                        </a:rPr>
                        <a:t>5602</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Releasing of unused capacity under a specific set of circumstances (Modification 0818)</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 </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4076053707"/>
                  </a:ext>
                </a:extLst>
              </a:tr>
            </a:tbl>
          </a:graphicData>
        </a:graphic>
      </p:graphicFrame>
    </p:spTree>
    <p:extLst>
      <p:ext uri="{BB962C8B-B14F-4D97-AF65-F5344CB8AC3E}">
        <p14:creationId xmlns:p14="http://schemas.microsoft.com/office/powerpoint/2010/main" val="168652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147248" cy="434083"/>
          </a:xfrm>
        </p:spPr>
        <p:txBody>
          <a:bodyPr>
            <a:normAutofit/>
          </a:bodyPr>
          <a:lstStyle/>
          <a:p>
            <a:r>
              <a:rPr lang="en-GB" sz="1800">
                <a:latin typeface="Arial"/>
                <a:cs typeface="Arial"/>
              </a:rPr>
              <a:t>Change Delivery Plan - June 2023 – February 2024</a:t>
            </a:r>
            <a:endParaRPr lang="en-GB" sz="180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33762" y="531952"/>
          <a:ext cx="9016776" cy="37795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r>
                        <a:rPr lang="en-GB" sz="800" b="1">
                          <a:hlinkClick r:id="rId3"/>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£200k</a:t>
                      </a:r>
                    </a:p>
                  </a:txBody>
                  <a:tcPr anchor="ctr">
                    <a:solidFill>
                      <a:schemeClr val="accent1">
                        <a:lumMod val="20000"/>
                        <a:lumOff val="80000"/>
                      </a:schemeClr>
                    </a:solidFill>
                  </a:tcPr>
                </a:tc>
                <a:tc>
                  <a:txBody>
                    <a:bodyPr/>
                    <a:lstStyle/>
                    <a:p>
                      <a:r>
                        <a:rPr lang="en-GB" sz="700" b="1"/>
                        <a:t>24</a:t>
                      </a:r>
                      <a:r>
                        <a:rPr lang="en-GB" sz="700" b="1" baseline="30000"/>
                        <a:t>th</a:t>
                      </a:r>
                      <a:r>
                        <a:rPr lang="en-GB" sz="700" b="1"/>
                        <a:t> 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136710088"/>
                  </a:ext>
                </a:extLst>
              </a:tr>
              <a:tr h="0">
                <a:tc>
                  <a:txBody>
                    <a:bodyPr/>
                    <a:lstStyle/>
                    <a:p>
                      <a:pPr algn="ctr"/>
                      <a:r>
                        <a:rPr lang="en-GB" sz="800" b="1">
                          <a:hlinkClick r:id="rId4"/>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Minor </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88245313"/>
                  </a:ext>
                </a:extLst>
              </a:tr>
              <a:tr h="172769">
                <a:tc>
                  <a:txBody>
                    <a:bodyPr/>
                    <a:lstStyle/>
                    <a:p>
                      <a:pPr algn="ctr"/>
                      <a:r>
                        <a:rPr lang="en-GB" sz="800" b="1">
                          <a:hlinkClick r:id="rId5"/>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Minor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305234180"/>
                  </a:ext>
                </a:extLst>
              </a:tr>
              <a:tr h="0">
                <a:tc>
                  <a:txBody>
                    <a:bodyPr/>
                    <a:lstStyle/>
                    <a:p>
                      <a:pPr algn="ctr"/>
                      <a:r>
                        <a:rPr lang="en-GB" sz="800" b="1">
                          <a:hlinkClick r:id="rId6"/>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pPr algn="l"/>
                      <a:r>
                        <a:rPr lang="en-GB" sz="700" b="1"/>
                        <a:t>£300k</a:t>
                      </a:r>
                    </a:p>
                  </a:txBody>
                  <a:tcPr anchor="ctr">
                    <a:solidFill>
                      <a:schemeClr val="accent1">
                        <a:lumMod val="20000"/>
                        <a:lumOff val="80000"/>
                      </a:schemeClr>
                    </a:solidFill>
                  </a:tcPr>
                </a:tc>
                <a:tc>
                  <a:txBody>
                    <a:bodyPr/>
                    <a:lstStyle/>
                    <a:p>
                      <a:r>
                        <a:rPr lang="en-GB" sz="700" b="1"/>
                        <a:t>November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242670667"/>
                  </a:ext>
                </a:extLst>
              </a:tr>
              <a:tr h="0">
                <a:tc>
                  <a:txBody>
                    <a:bodyPr/>
                    <a:lstStyle/>
                    <a:p>
                      <a:pPr algn="ctr"/>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pPr algn="l"/>
                      <a:r>
                        <a:rPr lang="en-GB" sz="700" b="1"/>
                        <a:t>£200k</a:t>
                      </a:r>
                    </a:p>
                  </a:txBody>
                  <a:tcPr anchor="ctr">
                    <a:solidFill>
                      <a:schemeClr val="accent1">
                        <a:lumMod val="20000"/>
                        <a:lumOff val="80000"/>
                      </a:schemeClr>
                    </a:solidFill>
                  </a:tcPr>
                </a:tc>
                <a:tc>
                  <a:txBody>
                    <a:bodyPr/>
                    <a:lstStyle/>
                    <a:p>
                      <a:r>
                        <a:rPr lang="en-GB" sz="700" b="1"/>
                        <a:t>November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2157913356"/>
                  </a:ext>
                </a:extLst>
              </a:tr>
              <a:tr h="0">
                <a:tc>
                  <a:txBody>
                    <a:bodyPr/>
                    <a:lstStyle/>
                    <a:p>
                      <a:pPr algn="ctr"/>
                      <a:r>
                        <a:rPr lang="en-GB" sz="800" b="1">
                          <a:hlinkClick r:id="rId8"/>
                        </a:rPr>
                        <a:t>5604</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Shipper Agreed Read (SAR) exceptions process (Modification 0811S)</a:t>
                      </a:r>
                    </a:p>
                  </a:txBody>
                  <a:tcPr anchor="ctr">
                    <a:solidFill>
                      <a:schemeClr val="accent1">
                        <a:lumMod val="20000"/>
                        <a:lumOff val="80000"/>
                      </a:schemeClr>
                    </a:solidFill>
                  </a:tcPr>
                </a:tc>
                <a:tc>
                  <a:txBody>
                    <a:bodyPr/>
                    <a:lstStyle/>
                    <a:p>
                      <a:r>
                        <a:rPr lang="en-GB" sz="700" b="1"/>
                        <a:t>SEFE</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CMS Rebuild</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4069106140"/>
                  </a:ext>
                </a:extLst>
              </a:tr>
              <a:tr h="0">
                <a:tc>
                  <a:txBody>
                    <a:bodyPr/>
                    <a:lstStyle/>
                    <a:p>
                      <a:pPr algn="ctr"/>
                      <a:r>
                        <a:rPr lang="en-GB" sz="800" b="1">
                          <a:hlinkClick r:id="rId9"/>
                        </a:rPr>
                        <a:t>5605</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Amendments to the must read process (IGT159V)</a:t>
                      </a:r>
                    </a:p>
                  </a:txBody>
                  <a:tcPr anchor="ctr">
                    <a:solidFill>
                      <a:schemeClr val="accent1">
                        <a:lumMod val="20000"/>
                        <a:lumOff val="80000"/>
                      </a:schemeClr>
                    </a:solidFill>
                  </a:tcPr>
                </a:tc>
                <a:tc>
                  <a:txBody>
                    <a:bodyPr/>
                    <a:lstStyle/>
                    <a:p>
                      <a:r>
                        <a:rPr lang="en-GB" sz="700" b="1"/>
                        <a:t>Centrica</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 </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CMS Rebuild</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467102711"/>
                  </a:ext>
                </a:extLst>
              </a:tr>
              <a:tr h="0">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£93k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Awaiting REC Decision – expected December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097207554"/>
                  </a:ext>
                </a:extLst>
              </a:tr>
              <a:tr h="0">
                <a:tc>
                  <a:txBody>
                    <a:bodyPr/>
                    <a:lstStyle/>
                    <a:p>
                      <a:pPr algn="ctr"/>
                      <a:r>
                        <a:rPr lang="en-GB" sz="800" b="1">
                          <a:hlinkClick r:id="rId11"/>
                        </a:rPr>
                        <a:t>5607</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 to the AQ correction processes (Modification 0816S)</a:t>
                      </a:r>
                    </a:p>
                  </a:txBody>
                  <a:tcPr anchor="ctr">
                    <a:solidFill>
                      <a:schemeClr val="accent1">
                        <a:lumMod val="20000"/>
                        <a:lumOff val="80000"/>
                      </a:schemeClr>
                    </a:solidFill>
                  </a:tcPr>
                </a:tc>
                <a:tc>
                  <a:txBody>
                    <a:bodyPr/>
                    <a:lstStyle/>
                    <a:p>
                      <a:r>
                        <a:rPr lang="en-GB" sz="700" b="1"/>
                        <a:t>EON Next</a:t>
                      </a:r>
                    </a:p>
                  </a:txBody>
                  <a:tcPr anchor="ctr">
                    <a:solidFill>
                      <a:schemeClr val="accent1">
                        <a:lumMod val="20000"/>
                        <a:lumOff val="80000"/>
                      </a:schemeClr>
                    </a:solidFill>
                  </a:tcPr>
                </a:tc>
                <a:tc>
                  <a:txBody>
                    <a:bodyPr/>
                    <a:lstStyle/>
                    <a:p>
                      <a:r>
                        <a:rPr lang="en-GB" sz="700" b="1"/>
                        <a:t>Shipper</a:t>
                      </a:r>
                    </a:p>
                    <a:p>
                      <a:r>
                        <a:rPr lang="en-GB" sz="700" b="1"/>
                        <a:t>DN</a:t>
                      </a:r>
                    </a:p>
                    <a:p>
                      <a:r>
                        <a:rPr lang="en-GB" sz="700" b="1"/>
                        <a:t>IGT</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2023795254"/>
                  </a:ext>
                </a:extLst>
              </a:tr>
              <a:tr h="0">
                <a:tc>
                  <a:txBody>
                    <a:bodyPr/>
                    <a:lstStyle/>
                    <a:p>
                      <a:pPr algn="ctr"/>
                      <a:r>
                        <a:rPr lang="en-GB" sz="800" b="1">
                          <a:hlinkClick r:id="rId12"/>
                        </a:rPr>
                        <a:t>5573B</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Updates to the Priority Consumer process (as designated by the Secretary of State for Business, Energy, and Industrial Strategy - BEIS)</a:t>
                      </a:r>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Shipper </a:t>
                      </a:r>
                    </a:p>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133512534"/>
                  </a:ext>
                </a:extLst>
              </a:tr>
            </a:tbl>
          </a:graphicData>
        </a:graphic>
      </p:graphicFrame>
      <p:sp>
        <p:nvSpPr>
          <p:cNvPr id="3" name="TextBox 2">
            <a:extLst>
              <a:ext uri="{FF2B5EF4-FFF2-40B4-BE49-F238E27FC236}">
                <a16:creationId xmlns:a16="http://schemas.microsoft.com/office/drawing/2014/main" id="{4A7A9292-6C22-464E-A680-F92F43573CF3}"/>
              </a:ext>
            </a:extLst>
          </p:cNvPr>
          <p:cNvSpPr txBox="1"/>
          <p:nvPr/>
        </p:nvSpPr>
        <p:spPr>
          <a:xfrm>
            <a:off x="33762" y="4515966"/>
            <a:ext cx="3672408" cy="338554"/>
          </a:xfrm>
          <a:prstGeom prst="rect">
            <a:avLst/>
          </a:prstGeom>
          <a:solidFill>
            <a:schemeClr val="accent6"/>
          </a:solidFill>
        </p:spPr>
        <p:txBody>
          <a:bodyPr wrap="square" rtlCol="0">
            <a:spAutoFit/>
          </a:bodyPr>
          <a:lstStyle/>
          <a:p>
            <a:r>
              <a:rPr lang="en-GB" sz="800"/>
              <a:t>*XRN5607 (Mod0816S) – Proposed Implementation in Feb-23 Release aligns with ROM response provided to Workgroup </a:t>
            </a:r>
          </a:p>
        </p:txBody>
      </p:sp>
    </p:spTree>
    <p:extLst>
      <p:ext uri="{BB962C8B-B14F-4D97-AF65-F5344CB8AC3E}">
        <p14:creationId xmlns:p14="http://schemas.microsoft.com/office/powerpoint/2010/main" val="267944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40138" y="513973"/>
          <a:ext cx="9016776" cy="306324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1662528266"/>
                  </a:ext>
                </a:extLst>
              </a:tr>
              <a:tr h="0">
                <a:tc>
                  <a:txBody>
                    <a:bodyPr/>
                    <a:lstStyle/>
                    <a:p>
                      <a:pPr algn="ctr"/>
                      <a:r>
                        <a:rPr lang="en-GB" sz="800" b="1">
                          <a:hlinkClick r:id="rId3"/>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a:hlinkClick r:id="rId4"/>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a:hlinkClick r:id="rId5"/>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138637">
                <a:tc>
                  <a:txBody>
                    <a:bodyPr/>
                    <a:lstStyle/>
                    <a:p>
                      <a:pPr algn="ctr"/>
                      <a:r>
                        <a:rPr lang="en-GB" sz="800" b="1">
                          <a:hlinkClick r:id="rId6"/>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7"/>
                        </a:rPr>
                        <a:t>5614</a:t>
                      </a:r>
                      <a:endParaRPr lang="en-GB" sz="800" b="1"/>
                    </a:p>
                  </a:txBody>
                  <a:tcPr anchor="ctr">
                    <a:solidFill>
                      <a:schemeClr val="accent1">
                        <a:lumMod val="20000"/>
                        <a:lumOff val="80000"/>
                      </a:schemeClr>
                    </a:solidFill>
                  </a:tcPr>
                </a:tc>
                <a:tc>
                  <a:txBody>
                    <a:bodyPr/>
                    <a:lstStyle/>
                    <a:p>
                      <a:r>
                        <a:rPr lang="en-GB" sz="700" b="1">
                          <a:effectLst/>
                          <a:latin typeface="Arial" panose="020B0604020202020204" pitchFamily="34" charset="0"/>
                          <a:ea typeface="Times New Roman" panose="02020603050405020304" pitchFamily="18" charset="0"/>
                        </a:rPr>
                        <a:t>Improving IGT SMP New Connection Process to support accurate and timely Supplier Registrations</a:t>
                      </a:r>
                      <a:endParaRPr lang="en-GB" sz="600" b="1"/>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a:hlinkClick r:id="rId8"/>
                        </a:rPr>
                        <a:t>5615</a:t>
                      </a:r>
                      <a:endParaRPr lang="en-GB" sz="800" b="1"/>
                    </a:p>
                  </a:txBody>
                  <a:tcPr anchor="ctr">
                    <a:solidFill>
                      <a:schemeClr val="accent1">
                        <a:lumMod val="20000"/>
                        <a:lumOff val="80000"/>
                      </a:schemeClr>
                    </a:solidFill>
                  </a:tcPr>
                </a:tc>
                <a:tc>
                  <a:txBody>
                    <a:bodyPr/>
                    <a:lstStyle/>
                    <a:p>
                      <a:pPr>
                        <a:lnSpc>
                          <a:spcPct val="115000"/>
                        </a:lnSpc>
                        <a:spcAft>
                          <a:spcPts val="1000"/>
                        </a:spcAft>
                      </a:pPr>
                      <a:r>
                        <a:rPr lang="en-US" sz="700" b="1">
                          <a:effectLst/>
                          <a:latin typeface="Arial" panose="020B0604020202020204" pitchFamily="34" charset="0"/>
                          <a:ea typeface="Times New Roman" panose="02020603050405020304" pitchFamily="18" charset="0"/>
                          <a:cs typeface="Times New Roman" panose="02020603050405020304" pitchFamily="18" charset="0"/>
                        </a:rPr>
                        <a:t>Establishing/Amending a Gas Vacant Site Process (Modification 0819)</a:t>
                      </a:r>
                      <a:endParaRPr lang="en-GB" sz="7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a:t>Centrica</a:t>
                      </a:r>
                    </a:p>
                  </a:txBody>
                  <a:tcPr anchor="ctr">
                    <a:solidFill>
                      <a:schemeClr val="accent1">
                        <a:lumMod val="20000"/>
                        <a:lumOff val="80000"/>
                      </a:schemeClr>
                    </a:solidFill>
                  </a:tcPr>
                </a:tc>
                <a:tc>
                  <a:txBody>
                    <a:bodyPr/>
                    <a:lstStyle/>
                    <a:p>
                      <a:r>
                        <a:rPr lang="en-GB" sz="700" b="1"/>
                        <a:t>Shipper</a:t>
                      </a:r>
                    </a:p>
                    <a:p>
                      <a:r>
                        <a:rPr lang="en-GB" sz="700" b="1"/>
                        <a:t>DN</a:t>
                      </a:r>
                    </a:p>
                    <a:p>
                      <a:r>
                        <a:rPr lang="en-GB" sz="700" b="1"/>
                        <a:t>IGT</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extLst>
                  <a:ext uri="{0D108BD9-81ED-4DB2-BD59-A6C34878D82A}">
                    <a16:rowId xmlns:a16="http://schemas.microsoft.com/office/drawing/2014/main" val="4061368494"/>
                  </a:ext>
                </a:extLst>
              </a:tr>
              <a:tr h="138637">
                <a:tc>
                  <a:txBody>
                    <a:bodyPr/>
                    <a:lstStyle/>
                    <a:p>
                      <a:pPr algn="ctr"/>
                      <a:r>
                        <a:rPr lang="en-GB" sz="800" b="1">
                          <a:hlinkClick r:id="rId9"/>
                        </a:rPr>
                        <a:t>5616</a:t>
                      </a:r>
                      <a:endParaRPr lang="en-GB" sz="800" b="1"/>
                    </a:p>
                  </a:txBody>
                  <a:tcPr anchor="ctr">
                    <a:solidFill>
                      <a:schemeClr val="accent1">
                        <a:lumMod val="20000"/>
                        <a:lumOff val="80000"/>
                      </a:schemeClr>
                    </a:solidFill>
                  </a:tcPr>
                </a:tc>
                <a:tc>
                  <a:txBody>
                    <a:bodyPr/>
                    <a:lstStyle/>
                    <a:p>
                      <a:pPr>
                        <a:lnSpc>
                          <a:spcPct val="115000"/>
                        </a:lnSpc>
                        <a:spcAft>
                          <a:spcPts val="1000"/>
                        </a:spcAft>
                      </a:pPr>
                      <a:r>
                        <a:rPr lang="en-GB" sz="700" b="1">
                          <a:effectLst/>
                          <a:latin typeface="Arial" panose="020B0604020202020204" pitchFamily="34" charset="0"/>
                          <a:ea typeface="Times New Roman" panose="02020603050405020304" pitchFamily="18" charset="0"/>
                          <a:cs typeface="Arial" panose="020B0604020202020204" pitchFamily="34" charset="0"/>
                        </a:rPr>
                        <a:t>CSEP Annual Quantity Capacity Management  </a:t>
                      </a:r>
                      <a:endParaRPr lang="en-GB" sz="7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a:t>WWU</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974988522"/>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a:t>
            </a:r>
            <a:endParaRPr lang="en-GB" sz="2000"/>
          </a:p>
        </p:txBody>
      </p:sp>
    </p:spTree>
    <p:extLst>
      <p:ext uri="{BB962C8B-B14F-4D97-AF65-F5344CB8AC3E}">
        <p14:creationId xmlns:p14="http://schemas.microsoft.com/office/powerpoint/2010/main" val="352030446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E0A67F98-3802-4661-9982-A72C9E0A30B4}"/>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67</Slides>
  <Notes>27</Notes>
  <HiddenSlides>0</HiddenSlide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Change Management Committee  </vt:lpstr>
      <vt:lpstr>Section 2: DSC Change Budget &amp; Horizon Planning</vt:lpstr>
      <vt:lpstr>General Change Budget BP22 YTD</vt:lpstr>
      <vt:lpstr>Forecasted Year End Spend (BP22)</vt:lpstr>
      <vt:lpstr>Change Pipeline</vt:lpstr>
      <vt:lpstr>Change Delivery Plan January 23 – April 24 </vt:lpstr>
      <vt:lpstr>Change Pipeline - Delivery Plan - January 2023 – May 2023</vt:lpstr>
      <vt:lpstr>Change Delivery Plan - June 2023 – February 2024</vt:lpstr>
      <vt:lpstr>PowerPoint Presentation</vt:lpstr>
      <vt:lpstr>Change Backlog – On Hold Details</vt:lpstr>
      <vt:lpstr>DSC Change Pack Consultation Plan  (2 month view)</vt:lpstr>
      <vt:lpstr>REC Change</vt:lpstr>
      <vt:lpstr>Introduction</vt:lpstr>
      <vt:lpstr>Overview of In Progress REC Changes (high level)</vt:lpstr>
      <vt:lpstr>REC Change Pipeline – In progress</vt:lpstr>
      <vt:lpstr>PowerPoint Presentation</vt:lpstr>
      <vt:lpstr>PowerPoint Presentation</vt:lpstr>
      <vt:lpstr>PowerPoint Presentation</vt:lpstr>
      <vt:lpstr>PowerPoint Presentation</vt:lpstr>
      <vt:lpstr>(Gas) REC Change Pipeline - Under Prioritisation Review</vt:lpstr>
      <vt:lpstr>(Gas) REC Change Pipeline - Under Prioritisation Review</vt:lpstr>
      <vt:lpstr>Section 3: Capture</vt:lpstr>
      <vt:lpstr>New Change Proposals</vt:lpstr>
      <vt:lpstr>XRN5556E CMS Rebuild Version 1.4 </vt:lpstr>
      <vt:lpstr>XRN5556F CMS Rebuild Version 1.5  </vt:lpstr>
      <vt:lpstr> section 4. Design &amp; Delivery  </vt:lpstr>
      <vt:lpstr>Design Change Pack </vt:lpstr>
      <vt:lpstr>XRN5556.C - Contact Management Service (CMS) Rebuild Version 1.2 – Revised </vt:lpstr>
      <vt:lpstr>XRN5602 - Releasing of unused capacity under a specific set of circumstances (Modification 0818) </vt:lpstr>
      <vt:lpstr>Maintenance of a Capacity Plan </vt:lpstr>
      <vt:lpstr>UK Link Manual X09 - X10 Record Cosmetic Update  </vt:lpstr>
      <vt:lpstr>Standalone Change Documents for Approval (BER, CCR, EQR)</vt:lpstr>
      <vt:lpstr>Standalone Change Documents for Approval (BER, CCR, EQR) </vt:lpstr>
      <vt:lpstr>   November 23 Major Release   Scope proposal - for approval </vt:lpstr>
      <vt:lpstr>Proposed Scope </vt:lpstr>
      <vt:lpstr>   November 23 CMS Release   Scope proposal – for information </vt:lpstr>
      <vt:lpstr>November 23 CMS Release Scope</vt:lpstr>
      <vt:lpstr>February 23 Release  </vt:lpstr>
      <vt:lpstr>XRN5533 – February 23 Major Release - Status Update</vt:lpstr>
      <vt:lpstr> March 23 Adhoc Release   </vt:lpstr>
      <vt:lpstr>XRN5575 – March 23 Adhoc Release - Status Update</vt:lpstr>
      <vt:lpstr>June 23 Release  </vt:lpstr>
      <vt:lpstr>XRN5562 – June 23 Major Release- Status Update</vt:lpstr>
      <vt:lpstr>XRN5564 Gemini Sustain Plus Programme Update  </vt:lpstr>
      <vt:lpstr>XRN5564 Gemini Sustain Plus</vt:lpstr>
      <vt:lpstr>NG TRANSMISSION CHANGE HORIZON PLAN  0 - 2 YEARS MAR 2023 – FEB 2025</vt:lpstr>
      <vt:lpstr>PowerPoint Presentation</vt:lpstr>
      <vt:lpstr>DDP April CHMC update</vt:lpstr>
      <vt:lpstr>Agenda</vt:lpstr>
      <vt:lpstr>PowerPoint Presentation</vt:lpstr>
      <vt:lpstr>PowerPoint Presentation</vt:lpstr>
      <vt:lpstr>Section 5: Non-DSC Change Budget Impacting Programmes    </vt:lpstr>
      <vt:lpstr>April ChMC CMS Rebuild Update </vt:lpstr>
      <vt:lpstr>Progress to Date</vt:lpstr>
      <vt:lpstr>PowerPoint Presentation</vt:lpstr>
      <vt:lpstr>Section 6: AnY Other Business   </vt:lpstr>
      <vt:lpstr> Q3 KVI Change Management Survey Results   </vt:lpstr>
      <vt:lpstr>KVI Change Management Survey – January 2023</vt:lpstr>
      <vt:lpstr>Q4 KVI Customer Change Survey</vt:lpstr>
      <vt:lpstr>Appendix   </vt:lpstr>
      <vt:lpstr>DDP Appendix</vt:lpstr>
      <vt:lpstr>PowerPoint Presentation</vt:lpstr>
      <vt:lpstr>PowerPoint Presentation</vt:lpstr>
      <vt:lpstr>PowerPoint Presentation</vt:lpstr>
      <vt:lpstr>PowerPoint Presentation</vt:lpstr>
      <vt:lpstr>PowerPoint Presentation</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revision>1</cp:revision>
  <dcterms:created xsi:type="dcterms:W3CDTF">2018-09-02T17:12:15Z</dcterms:created>
  <dcterms:modified xsi:type="dcterms:W3CDTF">2023-03-31T10:33:17Z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