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04" r:id="rId4"/>
    <p:sldMasterId id="2147484063" r:id="rId5"/>
    <p:sldMasterId id="2147484139" r:id="rId6"/>
    <p:sldMasterId id="2147484155" r:id="rId7"/>
  </p:sldMasterIdLst>
  <p:notesMasterIdLst>
    <p:notesMasterId r:id="rId22"/>
  </p:notesMasterIdLst>
  <p:handoutMasterIdLst>
    <p:handoutMasterId r:id="rId23"/>
  </p:handoutMasterIdLst>
  <p:sldIdLst>
    <p:sldId id="352" r:id="rId8"/>
    <p:sldId id="829" r:id="rId9"/>
    <p:sldId id="787" r:id="rId10"/>
    <p:sldId id="826" r:id="rId11"/>
    <p:sldId id="794" r:id="rId12"/>
    <p:sldId id="775" r:id="rId13"/>
    <p:sldId id="1990" r:id="rId14"/>
    <p:sldId id="1991" r:id="rId15"/>
    <p:sldId id="831" r:id="rId16"/>
    <p:sldId id="830" r:id="rId17"/>
    <p:sldId id="1992" r:id="rId18"/>
    <p:sldId id="1993" r:id="rId19"/>
    <p:sldId id="859" r:id="rId20"/>
    <p:sldId id="860" r:id="rId21"/>
  </p:sldIdLst>
  <p:sldSz cx="9144000" cy="5143500" type="screen16x9"/>
  <p:notesSz cx="6724650" cy="9774238"/>
  <p:defaultTextStyle>
    <a:defPPr>
      <a:defRPr lang="en-US"/>
    </a:defPPr>
    <a:lvl1pPr algn="l" defTabSz="457166" rtl="0" fontAlgn="base">
      <a:spcBef>
        <a:spcPct val="0"/>
      </a:spcBef>
      <a:spcAft>
        <a:spcPct val="0"/>
      </a:spcAft>
      <a:defRPr kern="1200">
        <a:solidFill>
          <a:schemeClr val="tx1"/>
        </a:solidFill>
        <a:latin typeface="Arial" charset="0"/>
        <a:ea typeface="ＭＳ Ｐゴシック" pitchFamily="34" charset="-128"/>
        <a:cs typeface="+mn-cs"/>
      </a:defRPr>
    </a:lvl1pPr>
    <a:lvl2pPr marL="457166" algn="l" defTabSz="457166" rtl="0" fontAlgn="base">
      <a:spcBef>
        <a:spcPct val="0"/>
      </a:spcBef>
      <a:spcAft>
        <a:spcPct val="0"/>
      </a:spcAft>
      <a:defRPr kern="1200">
        <a:solidFill>
          <a:schemeClr val="tx1"/>
        </a:solidFill>
        <a:latin typeface="Arial" charset="0"/>
        <a:ea typeface="ＭＳ Ｐゴシック" pitchFamily="34" charset="-128"/>
        <a:cs typeface="+mn-cs"/>
      </a:defRPr>
    </a:lvl2pPr>
    <a:lvl3pPr marL="914333" algn="l" defTabSz="457166" rtl="0" fontAlgn="base">
      <a:spcBef>
        <a:spcPct val="0"/>
      </a:spcBef>
      <a:spcAft>
        <a:spcPct val="0"/>
      </a:spcAft>
      <a:defRPr kern="1200">
        <a:solidFill>
          <a:schemeClr val="tx1"/>
        </a:solidFill>
        <a:latin typeface="Arial" charset="0"/>
        <a:ea typeface="ＭＳ Ｐゴシック" pitchFamily="34" charset="-128"/>
        <a:cs typeface="+mn-cs"/>
      </a:defRPr>
    </a:lvl3pPr>
    <a:lvl4pPr marL="1371498" algn="l" defTabSz="457166" rtl="0" fontAlgn="base">
      <a:spcBef>
        <a:spcPct val="0"/>
      </a:spcBef>
      <a:spcAft>
        <a:spcPct val="0"/>
      </a:spcAft>
      <a:defRPr kern="1200">
        <a:solidFill>
          <a:schemeClr val="tx1"/>
        </a:solidFill>
        <a:latin typeface="Arial" charset="0"/>
        <a:ea typeface="ＭＳ Ｐゴシック" pitchFamily="34" charset="-128"/>
        <a:cs typeface="+mn-cs"/>
      </a:defRPr>
    </a:lvl4pPr>
    <a:lvl5pPr marL="1828664" algn="l" defTabSz="457166" rtl="0" fontAlgn="base">
      <a:spcBef>
        <a:spcPct val="0"/>
      </a:spcBef>
      <a:spcAft>
        <a:spcPct val="0"/>
      </a:spcAft>
      <a:defRPr kern="1200">
        <a:solidFill>
          <a:schemeClr val="tx1"/>
        </a:solidFill>
        <a:latin typeface="Arial" charset="0"/>
        <a:ea typeface="ＭＳ Ｐゴシック" pitchFamily="34" charset="-128"/>
        <a:cs typeface="+mn-cs"/>
      </a:defRPr>
    </a:lvl5pPr>
    <a:lvl6pPr marL="2285829" algn="l" defTabSz="914333" rtl="0" eaLnBrk="1" latinLnBrk="0" hangingPunct="1">
      <a:defRPr kern="1200">
        <a:solidFill>
          <a:schemeClr val="tx1"/>
        </a:solidFill>
        <a:latin typeface="Arial" charset="0"/>
        <a:ea typeface="ＭＳ Ｐゴシック" pitchFamily="34" charset="-128"/>
        <a:cs typeface="+mn-cs"/>
      </a:defRPr>
    </a:lvl6pPr>
    <a:lvl7pPr marL="2742995" algn="l" defTabSz="914333" rtl="0" eaLnBrk="1" latinLnBrk="0" hangingPunct="1">
      <a:defRPr kern="1200">
        <a:solidFill>
          <a:schemeClr val="tx1"/>
        </a:solidFill>
        <a:latin typeface="Arial" charset="0"/>
        <a:ea typeface="ＭＳ Ｐゴシック" pitchFamily="34" charset="-128"/>
        <a:cs typeface="+mn-cs"/>
      </a:defRPr>
    </a:lvl7pPr>
    <a:lvl8pPr marL="3200160" algn="l" defTabSz="914333" rtl="0" eaLnBrk="1" latinLnBrk="0" hangingPunct="1">
      <a:defRPr kern="1200">
        <a:solidFill>
          <a:schemeClr val="tx1"/>
        </a:solidFill>
        <a:latin typeface="Arial" charset="0"/>
        <a:ea typeface="ＭＳ Ｐゴシック" pitchFamily="34" charset="-128"/>
        <a:cs typeface="+mn-cs"/>
      </a:defRPr>
    </a:lvl8pPr>
    <a:lvl9pPr marL="3657326" algn="l" defTabSz="914333" rtl="0" eaLnBrk="1" latinLnBrk="0" hangingPunct="1">
      <a:defRPr kern="1200">
        <a:solidFill>
          <a:schemeClr val="tx1"/>
        </a:solidFill>
        <a:latin typeface="Arial" charset="0"/>
        <a:ea typeface="ＭＳ Ｐゴシック" pitchFamily="34" charset="-128"/>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3061" userDrawn="1">
          <p15:clr>
            <a:srgbClr val="A4A3A4"/>
          </p15:clr>
        </p15:guide>
        <p15:guide id="2" pos="2095" userDrawn="1">
          <p15:clr>
            <a:srgbClr val="A4A3A4"/>
          </p15:clr>
        </p15:guide>
        <p15:guide id="3" orient="horz" pos="3325" userDrawn="1">
          <p15:clr>
            <a:srgbClr val="A4A3A4"/>
          </p15:clr>
        </p15:guide>
        <p15:guide id="4" pos="2076"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d Krupa" initials="EK" lastIdx="1" clrIdx="0"/>
  <p:cmAuthor id="2" name="Laing, Stephen" initials="LS" lastIdx="1" clrIdx="1">
    <p:extLst>
      <p:ext uri="{19B8F6BF-5375-455C-9EA6-DF929625EA0E}">
        <p15:presenceInfo xmlns:p15="http://schemas.microsoft.com/office/powerpoint/2012/main" userId="S-1-5-21-4145888014-839675345-3125187760-1697" providerId="AD"/>
      </p:ext>
    </p:extLst>
  </p:cmAuthor>
  <p:cmAuthor id="3" name="Smitha Pichrikat" initials="SP" lastIdx="1" clrIdx="2">
    <p:extLst>
      <p:ext uri="{19B8F6BF-5375-455C-9EA6-DF929625EA0E}">
        <p15:presenceInfo xmlns:p15="http://schemas.microsoft.com/office/powerpoint/2012/main" userId="S-1-5-21-4145888014-839675345-3125187760-332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26A412"/>
    <a:srgbClr val="FFCC00"/>
    <a:srgbClr val="E8EAF1"/>
    <a:srgbClr val="F09F0E"/>
    <a:srgbClr val="CED1E1"/>
    <a:srgbClr val="CED1E2"/>
    <a:srgbClr val="3E5AA8"/>
    <a:srgbClr val="D2232A"/>
    <a:srgbClr val="0070C0"/>
    <a:srgbClr val="C0C0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5804FFF-2D1F-4D9F-842B-0B2544269E3A}" v="1490" dt="2021-04-08T16:10:52.74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331" autoAdjust="0"/>
    <p:restoredTop sz="94796" autoAdjust="0"/>
  </p:normalViewPr>
  <p:slideViewPr>
    <p:cSldViewPr snapToGrid="0">
      <p:cViewPr varScale="1">
        <p:scale>
          <a:sx n="90" d="100"/>
          <a:sy n="90" d="100"/>
        </p:scale>
        <p:origin x="456" y="64"/>
      </p:cViewPr>
      <p:guideLst>
        <p:guide orient="horz" pos="1620"/>
        <p:guide pos="2880"/>
      </p:guideLst>
    </p:cSldViewPr>
  </p:slideViewPr>
  <p:notesTextViewPr>
    <p:cViewPr>
      <p:scale>
        <a:sx n="1" d="1"/>
        <a:sy n="1" d="1"/>
      </p:scale>
      <p:origin x="0" y="0"/>
    </p:cViewPr>
  </p:notesTextViewPr>
  <p:notesViewPr>
    <p:cSldViewPr snapToGrid="0">
      <p:cViewPr varScale="1">
        <p:scale>
          <a:sx n="66" d="100"/>
          <a:sy n="66" d="100"/>
        </p:scale>
        <p:origin x="0" y="0"/>
      </p:cViewPr>
      <p:guideLst>
        <p:guide orient="horz" pos="3061"/>
        <p:guide pos="2095"/>
        <p:guide orient="horz" pos="3325"/>
        <p:guide pos="207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4.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notesMaster" Target="notesMasters/notesMaster1.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mma J Lyndon" userId="fefd1f69-c297-4970-add2-0b667d1abc1f" providerId="ADAL" clId="{A5804FFF-2D1F-4D9F-842B-0B2544269E3A}"/>
    <pc:docChg chg="custSel addSld modSld">
      <pc:chgData name="Emma J Lyndon" userId="fefd1f69-c297-4970-add2-0b667d1abc1f" providerId="ADAL" clId="{A5804FFF-2D1F-4D9F-842B-0B2544269E3A}" dt="2021-04-08T16:10:52.741" v="1489" actId="20577"/>
      <pc:docMkLst>
        <pc:docMk/>
      </pc:docMkLst>
      <pc:sldChg chg="modSp">
        <pc:chgData name="Emma J Lyndon" userId="fefd1f69-c297-4970-add2-0b667d1abc1f" providerId="ADAL" clId="{A5804FFF-2D1F-4D9F-842B-0B2544269E3A}" dt="2021-04-08T15:49:59.962" v="127" actId="20577"/>
        <pc:sldMkLst>
          <pc:docMk/>
          <pc:sldMk cId="1330211914" sldId="826"/>
        </pc:sldMkLst>
        <pc:graphicFrameChg chg="modGraphic">
          <ac:chgData name="Emma J Lyndon" userId="fefd1f69-c297-4970-add2-0b667d1abc1f" providerId="ADAL" clId="{A5804FFF-2D1F-4D9F-842B-0B2544269E3A}" dt="2021-04-08T15:49:59.962" v="127" actId="20577"/>
          <ac:graphicFrameMkLst>
            <pc:docMk/>
            <pc:sldMk cId="1330211914" sldId="826"/>
            <ac:graphicFrameMk id="5" creationId="{219FB592-139D-4CB0-9645-9CA8D04940FF}"/>
          </ac:graphicFrameMkLst>
        </pc:graphicFrameChg>
      </pc:sldChg>
      <pc:sldChg chg="modSp">
        <pc:chgData name="Emma J Lyndon" userId="fefd1f69-c297-4970-add2-0b667d1abc1f" providerId="ADAL" clId="{A5804FFF-2D1F-4D9F-842B-0B2544269E3A}" dt="2021-04-08T16:04:34.844" v="1218" actId="20577"/>
        <pc:sldMkLst>
          <pc:docMk/>
          <pc:sldMk cId="2479650345" sldId="859"/>
        </pc:sldMkLst>
        <pc:spChg chg="mod">
          <ac:chgData name="Emma J Lyndon" userId="fefd1f69-c297-4970-add2-0b667d1abc1f" providerId="ADAL" clId="{A5804FFF-2D1F-4D9F-842B-0B2544269E3A}" dt="2021-04-08T16:00:57.030" v="820" actId="27636"/>
          <ac:spMkLst>
            <pc:docMk/>
            <pc:sldMk cId="2479650345" sldId="859"/>
            <ac:spMk id="2" creationId="{4D5488DD-C6BF-4E03-B20F-2ABE34B05C28}"/>
          </ac:spMkLst>
        </pc:spChg>
        <pc:spChg chg="mod">
          <ac:chgData name="Emma J Lyndon" userId="fefd1f69-c297-4970-add2-0b667d1abc1f" providerId="ADAL" clId="{A5804FFF-2D1F-4D9F-842B-0B2544269E3A}" dt="2021-04-08T16:04:34.844" v="1218" actId="20577"/>
          <ac:spMkLst>
            <pc:docMk/>
            <pc:sldMk cId="2479650345" sldId="859"/>
            <ac:spMk id="5" creationId="{E3E842C7-1637-4E14-BBB4-E262516DFBF2}"/>
          </ac:spMkLst>
        </pc:spChg>
      </pc:sldChg>
      <pc:sldChg chg="modSp">
        <pc:chgData name="Emma J Lyndon" userId="fefd1f69-c297-4970-add2-0b667d1abc1f" providerId="ADAL" clId="{A5804FFF-2D1F-4D9F-842B-0B2544269E3A}" dt="2021-04-08T16:10:52.741" v="1489" actId="20577"/>
        <pc:sldMkLst>
          <pc:docMk/>
          <pc:sldMk cId="3860909433" sldId="860"/>
        </pc:sldMkLst>
        <pc:spChg chg="mod">
          <ac:chgData name="Emma J Lyndon" userId="fefd1f69-c297-4970-add2-0b667d1abc1f" providerId="ADAL" clId="{A5804FFF-2D1F-4D9F-842B-0B2544269E3A}" dt="2021-04-08T16:10:52.741" v="1489" actId="20577"/>
          <ac:spMkLst>
            <pc:docMk/>
            <pc:sldMk cId="3860909433" sldId="860"/>
            <ac:spMk id="3" creationId="{68EF687B-BEE1-469F-9FC9-A570EB284282}"/>
          </ac:spMkLst>
        </pc:spChg>
      </pc:sldChg>
      <pc:sldChg chg="addSp modSp add mod">
        <pc:chgData name="Emma J Lyndon" userId="fefd1f69-c297-4970-add2-0b667d1abc1f" providerId="ADAL" clId="{A5804FFF-2D1F-4D9F-842B-0B2544269E3A}" dt="2021-04-08T15:59:37.811" v="761" actId="14100"/>
        <pc:sldMkLst>
          <pc:docMk/>
          <pc:sldMk cId="2375031370" sldId="1993"/>
        </pc:sldMkLst>
        <pc:graphicFrameChg chg="add mod">
          <ac:chgData name="Emma J Lyndon" userId="fefd1f69-c297-4970-add2-0b667d1abc1f" providerId="ADAL" clId="{A5804FFF-2D1F-4D9F-842B-0B2544269E3A}" dt="2021-04-08T15:59:37.811" v="761" actId="14100"/>
          <ac:graphicFrameMkLst>
            <pc:docMk/>
            <pc:sldMk cId="2375031370" sldId="1993"/>
            <ac:graphicFrameMk id="2" creationId="{BF0BFC82-A202-432B-9DFF-EA8E2C543BBD}"/>
          </ac:graphicFrameMkLst>
        </pc:graphicFrameChg>
      </pc:sldChg>
    </pc:docChg>
  </pc:docChgLst>
</pc:chgInfo>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8500411329180855E-2"/>
          <c:y val="3.7101151829705498E-2"/>
          <c:w val="0.89584010439250938"/>
          <c:h val="0.82607619767779539"/>
        </c:manualLayout>
      </c:layout>
      <c:lineChart>
        <c:grouping val="standard"/>
        <c:varyColors val="0"/>
        <c:ser>
          <c:idx val="1"/>
          <c:order val="0"/>
          <c:tx>
            <c:strRef>
              <c:f>'Out - Funding'!$D$28</c:f>
              <c:strCache>
                <c:ptCount val="1"/>
                <c:pt idx="0">
                  <c:v> Monthly FORECAST (Cumulative) </c:v>
                </c:pt>
              </c:strCache>
            </c:strRef>
          </c:tx>
          <c:spPr>
            <a:ln>
              <a:solidFill>
                <a:srgbClr val="7030A0"/>
              </a:solidFill>
            </a:ln>
          </c:spPr>
          <c:marker>
            <c:symbol val="none"/>
          </c:marker>
          <c:cat>
            <c:numRef>
              <c:f>'Out - Funding'!$A$29:$A$64</c:f>
              <c:numCache>
                <c:formatCode>mmm\-yy</c:formatCode>
                <c:ptCount val="36"/>
                <c:pt idx="0">
                  <c:v>43585</c:v>
                </c:pt>
                <c:pt idx="1">
                  <c:v>43616</c:v>
                </c:pt>
                <c:pt idx="2">
                  <c:v>43646</c:v>
                </c:pt>
                <c:pt idx="3">
                  <c:v>43677</c:v>
                </c:pt>
                <c:pt idx="4">
                  <c:v>43708</c:v>
                </c:pt>
                <c:pt idx="5">
                  <c:v>43738</c:v>
                </c:pt>
                <c:pt idx="6">
                  <c:v>43769</c:v>
                </c:pt>
                <c:pt idx="7">
                  <c:v>43799</c:v>
                </c:pt>
                <c:pt idx="8">
                  <c:v>43830</c:v>
                </c:pt>
                <c:pt idx="9">
                  <c:v>43861</c:v>
                </c:pt>
                <c:pt idx="10">
                  <c:v>43890</c:v>
                </c:pt>
                <c:pt idx="11">
                  <c:v>43921</c:v>
                </c:pt>
                <c:pt idx="12">
                  <c:v>43951</c:v>
                </c:pt>
                <c:pt idx="13">
                  <c:v>43982</c:v>
                </c:pt>
                <c:pt idx="14">
                  <c:v>44012</c:v>
                </c:pt>
                <c:pt idx="15">
                  <c:v>44043</c:v>
                </c:pt>
                <c:pt idx="16">
                  <c:v>44074</c:v>
                </c:pt>
                <c:pt idx="17">
                  <c:v>44104</c:v>
                </c:pt>
                <c:pt idx="18">
                  <c:v>44135</c:v>
                </c:pt>
                <c:pt idx="19">
                  <c:v>44165</c:v>
                </c:pt>
                <c:pt idx="20">
                  <c:v>44196</c:v>
                </c:pt>
                <c:pt idx="21">
                  <c:v>44227</c:v>
                </c:pt>
                <c:pt idx="22">
                  <c:v>44255</c:v>
                </c:pt>
                <c:pt idx="23">
                  <c:v>44286</c:v>
                </c:pt>
                <c:pt idx="24">
                  <c:v>44316</c:v>
                </c:pt>
                <c:pt idx="25">
                  <c:v>44347</c:v>
                </c:pt>
                <c:pt idx="26">
                  <c:v>44377</c:v>
                </c:pt>
                <c:pt idx="27">
                  <c:v>44408</c:v>
                </c:pt>
                <c:pt idx="28">
                  <c:v>44439</c:v>
                </c:pt>
                <c:pt idx="29">
                  <c:v>44469</c:v>
                </c:pt>
                <c:pt idx="30">
                  <c:v>44500</c:v>
                </c:pt>
                <c:pt idx="31">
                  <c:v>44530</c:v>
                </c:pt>
                <c:pt idx="32">
                  <c:v>44561</c:v>
                </c:pt>
                <c:pt idx="33">
                  <c:v>44592</c:v>
                </c:pt>
                <c:pt idx="34">
                  <c:v>44620</c:v>
                </c:pt>
                <c:pt idx="35">
                  <c:v>44651</c:v>
                </c:pt>
              </c:numCache>
            </c:numRef>
          </c:cat>
          <c:val>
            <c:numRef>
              <c:f>'Out - Funding'!$D$29:$D$64</c:f>
              <c:numCache>
                <c:formatCode>"£"#,##0</c:formatCode>
                <c:ptCount val="36"/>
                <c:pt idx="0">
                  <c:v>363976.72</c:v>
                </c:pt>
                <c:pt idx="1">
                  <c:v>683029.77649999992</c:v>
                </c:pt>
                <c:pt idx="2">
                  <c:v>1009036.4989999998</c:v>
                </c:pt>
                <c:pt idx="3">
                  <c:v>1468927.8936666665</c:v>
                </c:pt>
                <c:pt idx="4">
                  <c:v>1881004.6076666664</c:v>
                </c:pt>
                <c:pt idx="5">
                  <c:v>2628016.3189999997</c:v>
                </c:pt>
                <c:pt idx="6">
                  <c:v>3342083.1863333331</c:v>
                </c:pt>
                <c:pt idx="7">
                  <c:v>4458203.0079999994</c:v>
                </c:pt>
                <c:pt idx="8">
                  <c:v>5354404.1686666664</c:v>
                </c:pt>
                <c:pt idx="9">
                  <c:v>6043381.8373333327</c:v>
                </c:pt>
                <c:pt idx="10">
                  <c:v>7142886.0309666656</c:v>
                </c:pt>
                <c:pt idx="11">
                  <c:v>8975402.7506666668</c:v>
                </c:pt>
                <c:pt idx="12">
                  <c:v>10111305.124</c:v>
                </c:pt>
                <c:pt idx="13">
                  <c:v>11388987.072333332</c:v>
                </c:pt>
                <c:pt idx="14">
                  <c:v>13038342.615666665</c:v>
                </c:pt>
                <c:pt idx="15">
                  <c:v>14439812.028999999</c:v>
                </c:pt>
                <c:pt idx="16">
                  <c:v>15882176.817333333</c:v>
                </c:pt>
                <c:pt idx="17">
                  <c:v>17060919.883333333</c:v>
                </c:pt>
                <c:pt idx="18">
                  <c:v>18317773.529696971</c:v>
                </c:pt>
                <c:pt idx="19">
                  <c:v>18994939.193030305</c:v>
                </c:pt>
                <c:pt idx="20">
                  <c:v>19994746.686363637</c:v>
                </c:pt>
                <c:pt idx="21">
                  <c:v>21070235.800292209</c:v>
                </c:pt>
                <c:pt idx="22">
                  <c:v>21725515.035054114</c:v>
                </c:pt>
                <c:pt idx="23">
                  <c:v>23123666.405054115</c:v>
                </c:pt>
                <c:pt idx="24">
                  <c:v>24439625.745054115</c:v>
                </c:pt>
                <c:pt idx="25">
                  <c:v>26043365.738387447</c:v>
                </c:pt>
                <c:pt idx="26">
                  <c:v>27359787.391720779</c:v>
                </c:pt>
                <c:pt idx="27">
                  <c:v>28855704.845054112</c:v>
                </c:pt>
                <c:pt idx="28">
                  <c:v>30101554.298387446</c:v>
                </c:pt>
                <c:pt idx="29">
                  <c:v>30955217.35172078</c:v>
                </c:pt>
                <c:pt idx="30">
                  <c:v>31908885.935054112</c:v>
                </c:pt>
                <c:pt idx="31">
                  <c:v>33140941.258387446</c:v>
                </c:pt>
                <c:pt idx="32">
                  <c:v>34032498.841720782</c:v>
                </c:pt>
                <c:pt idx="33">
                  <c:v>34886815.425054118</c:v>
                </c:pt>
                <c:pt idx="34">
                  <c:v>35948345.77838745</c:v>
                </c:pt>
                <c:pt idx="35">
                  <c:v>37628862.431720786</c:v>
                </c:pt>
              </c:numCache>
            </c:numRef>
          </c:val>
          <c:smooth val="0"/>
          <c:extLst>
            <c:ext xmlns:c16="http://schemas.microsoft.com/office/drawing/2014/chart" uri="{C3380CC4-5D6E-409C-BE32-E72D297353CC}">
              <c16:uniqueId val="{00000000-4DC9-42EE-9A2A-C64904D641D2}"/>
            </c:ext>
          </c:extLst>
        </c:ser>
        <c:ser>
          <c:idx val="2"/>
          <c:order val="1"/>
          <c:tx>
            <c:strRef>
              <c:f>'Out - Funding'!$E$28</c:f>
              <c:strCache>
                <c:ptCount val="1"/>
                <c:pt idx="0">
                  <c:v> Monthly BUDGET (Cumulative) </c:v>
                </c:pt>
              </c:strCache>
            </c:strRef>
          </c:tx>
          <c:spPr>
            <a:ln>
              <a:solidFill>
                <a:schemeClr val="accent1"/>
              </a:solidFill>
              <a:prstDash val="sysDot"/>
            </a:ln>
          </c:spPr>
          <c:marker>
            <c:symbol val="none"/>
          </c:marker>
          <c:cat>
            <c:numRef>
              <c:f>'Out - Funding'!$A$29:$A$64</c:f>
              <c:numCache>
                <c:formatCode>mmm\-yy</c:formatCode>
                <c:ptCount val="36"/>
                <c:pt idx="0">
                  <c:v>43585</c:v>
                </c:pt>
                <c:pt idx="1">
                  <c:v>43616</c:v>
                </c:pt>
                <c:pt idx="2">
                  <c:v>43646</c:v>
                </c:pt>
                <c:pt idx="3">
                  <c:v>43677</c:v>
                </c:pt>
                <c:pt idx="4">
                  <c:v>43708</c:v>
                </c:pt>
                <c:pt idx="5">
                  <c:v>43738</c:v>
                </c:pt>
                <c:pt idx="6">
                  <c:v>43769</c:v>
                </c:pt>
                <c:pt idx="7">
                  <c:v>43799</c:v>
                </c:pt>
                <c:pt idx="8">
                  <c:v>43830</c:v>
                </c:pt>
                <c:pt idx="9">
                  <c:v>43861</c:v>
                </c:pt>
                <c:pt idx="10">
                  <c:v>43890</c:v>
                </c:pt>
                <c:pt idx="11">
                  <c:v>43921</c:v>
                </c:pt>
                <c:pt idx="12">
                  <c:v>43951</c:v>
                </c:pt>
                <c:pt idx="13">
                  <c:v>43982</c:v>
                </c:pt>
                <c:pt idx="14">
                  <c:v>44012</c:v>
                </c:pt>
                <c:pt idx="15">
                  <c:v>44043</c:v>
                </c:pt>
                <c:pt idx="16">
                  <c:v>44074</c:v>
                </c:pt>
                <c:pt idx="17">
                  <c:v>44104</c:v>
                </c:pt>
                <c:pt idx="18">
                  <c:v>44135</c:v>
                </c:pt>
                <c:pt idx="19">
                  <c:v>44165</c:v>
                </c:pt>
                <c:pt idx="20">
                  <c:v>44196</c:v>
                </c:pt>
                <c:pt idx="21">
                  <c:v>44227</c:v>
                </c:pt>
                <c:pt idx="22">
                  <c:v>44255</c:v>
                </c:pt>
                <c:pt idx="23">
                  <c:v>44286</c:v>
                </c:pt>
                <c:pt idx="24">
                  <c:v>44316</c:v>
                </c:pt>
                <c:pt idx="25">
                  <c:v>44347</c:v>
                </c:pt>
                <c:pt idx="26">
                  <c:v>44377</c:v>
                </c:pt>
                <c:pt idx="27">
                  <c:v>44408</c:v>
                </c:pt>
                <c:pt idx="28">
                  <c:v>44439</c:v>
                </c:pt>
                <c:pt idx="29">
                  <c:v>44469</c:v>
                </c:pt>
                <c:pt idx="30">
                  <c:v>44500</c:v>
                </c:pt>
                <c:pt idx="31">
                  <c:v>44530</c:v>
                </c:pt>
                <c:pt idx="32">
                  <c:v>44561</c:v>
                </c:pt>
                <c:pt idx="33">
                  <c:v>44592</c:v>
                </c:pt>
                <c:pt idx="34">
                  <c:v>44620</c:v>
                </c:pt>
                <c:pt idx="35">
                  <c:v>44651</c:v>
                </c:pt>
              </c:numCache>
            </c:numRef>
          </c:cat>
          <c:val>
            <c:numRef>
              <c:f>'Out - Funding'!$E$29:$E$64</c:f>
              <c:numCache>
                <c:formatCode>"£"#,##0</c:formatCode>
                <c:ptCount val="36"/>
                <c:pt idx="0">
                  <c:v>489844.68000000011</c:v>
                </c:pt>
                <c:pt idx="1">
                  <c:v>1174749.2</c:v>
                </c:pt>
                <c:pt idx="2">
                  <c:v>1918322.3099999996</c:v>
                </c:pt>
                <c:pt idx="3">
                  <c:v>2859329.2599999988</c:v>
                </c:pt>
                <c:pt idx="4">
                  <c:v>3600336.2099999986</c:v>
                </c:pt>
                <c:pt idx="5">
                  <c:v>4373413.7099999981</c:v>
                </c:pt>
                <c:pt idx="6">
                  <c:v>5301107.7099999972</c:v>
                </c:pt>
                <c:pt idx="7">
                  <c:v>6054522.3599999975</c:v>
                </c:pt>
                <c:pt idx="8">
                  <c:v>6844783.4099999974</c:v>
                </c:pt>
                <c:pt idx="9">
                  <c:v>7587690.8599999975</c:v>
                </c:pt>
                <c:pt idx="10">
                  <c:v>8469886.8099999968</c:v>
                </c:pt>
                <c:pt idx="11">
                  <c:v>10016454.159999996</c:v>
                </c:pt>
                <c:pt idx="12">
                  <c:v>10772088.889999997</c:v>
                </c:pt>
                <c:pt idx="13">
                  <c:v>11466104.099999996</c:v>
                </c:pt>
                <c:pt idx="14">
                  <c:v>12171330.709999995</c:v>
                </c:pt>
                <c:pt idx="15">
                  <c:v>14216755.300000004</c:v>
                </c:pt>
                <c:pt idx="16">
                  <c:v>15951497.880000005</c:v>
                </c:pt>
                <c:pt idx="17">
                  <c:v>17098244.840000004</c:v>
                </c:pt>
                <c:pt idx="18">
                  <c:v>18223938.970000003</c:v>
                </c:pt>
                <c:pt idx="19">
                  <c:v>19242195.570000004</c:v>
                </c:pt>
                <c:pt idx="20">
                  <c:v>20253660.210000005</c:v>
                </c:pt>
                <c:pt idx="21">
                  <c:v>21199102.250000004</c:v>
                </c:pt>
                <c:pt idx="22">
                  <c:v>22074558.180000003</c:v>
                </c:pt>
                <c:pt idx="23">
                  <c:v>23123177.560000002</c:v>
                </c:pt>
                <c:pt idx="24">
                  <c:v>24439625.745054115</c:v>
                </c:pt>
                <c:pt idx="25">
                  <c:v>26043365.738387447</c:v>
                </c:pt>
                <c:pt idx="26">
                  <c:v>27359787.391720779</c:v>
                </c:pt>
                <c:pt idx="27">
                  <c:v>28855704.845054112</c:v>
                </c:pt>
                <c:pt idx="28">
                  <c:v>30101554.298387446</c:v>
                </c:pt>
                <c:pt idx="29">
                  <c:v>30955217.35172078</c:v>
                </c:pt>
                <c:pt idx="30">
                  <c:v>31908885.935054112</c:v>
                </c:pt>
                <c:pt idx="31">
                  <c:v>33140941.258387446</c:v>
                </c:pt>
                <c:pt idx="32">
                  <c:v>34032498.841720782</c:v>
                </c:pt>
                <c:pt idx="33">
                  <c:v>34886815.425054118</c:v>
                </c:pt>
                <c:pt idx="34">
                  <c:v>35948345.77838745</c:v>
                </c:pt>
                <c:pt idx="35">
                  <c:v>37628862.431720786</c:v>
                </c:pt>
              </c:numCache>
            </c:numRef>
          </c:val>
          <c:smooth val="0"/>
          <c:extLst>
            <c:ext xmlns:c16="http://schemas.microsoft.com/office/drawing/2014/chart" uri="{C3380CC4-5D6E-409C-BE32-E72D297353CC}">
              <c16:uniqueId val="{00000001-4DC9-42EE-9A2A-C64904D641D2}"/>
            </c:ext>
          </c:extLst>
        </c:ser>
        <c:ser>
          <c:idx val="3"/>
          <c:order val="2"/>
          <c:tx>
            <c:strRef>
              <c:f>'Out - Funding'!$F$28</c:f>
              <c:strCache>
                <c:ptCount val="1"/>
                <c:pt idx="0">
                  <c:v> Monthly ACTUALS (Cumulative) </c:v>
                </c:pt>
              </c:strCache>
            </c:strRef>
          </c:tx>
          <c:spPr>
            <a:ln>
              <a:solidFill>
                <a:schemeClr val="accent1"/>
              </a:solidFill>
            </a:ln>
          </c:spPr>
          <c:marker>
            <c:symbol val="none"/>
          </c:marker>
          <c:cat>
            <c:numRef>
              <c:f>'Out - Funding'!$A$29:$A$64</c:f>
              <c:numCache>
                <c:formatCode>mmm\-yy</c:formatCode>
                <c:ptCount val="36"/>
                <c:pt idx="0">
                  <c:v>43585</c:v>
                </c:pt>
                <c:pt idx="1">
                  <c:v>43616</c:v>
                </c:pt>
                <c:pt idx="2">
                  <c:v>43646</c:v>
                </c:pt>
                <c:pt idx="3">
                  <c:v>43677</c:v>
                </c:pt>
                <c:pt idx="4">
                  <c:v>43708</c:v>
                </c:pt>
                <c:pt idx="5">
                  <c:v>43738</c:v>
                </c:pt>
                <c:pt idx="6">
                  <c:v>43769</c:v>
                </c:pt>
                <c:pt idx="7">
                  <c:v>43799</c:v>
                </c:pt>
                <c:pt idx="8">
                  <c:v>43830</c:v>
                </c:pt>
                <c:pt idx="9">
                  <c:v>43861</c:v>
                </c:pt>
                <c:pt idx="10">
                  <c:v>43890</c:v>
                </c:pt>
                <c:pt idx="11">
                  <c:v>43921</c:v>
                </c:pt>
                <c:pt idx="12">
                  <c:v>43951</c:v>
                </c:pt>
                <c:pt idx="13">
                  <c:v>43982</c:v>
                </c:pt>
                <c:pt idx="14">
                  <c:v>44012</c:v>
                </c:pt>
                <c:pt idx="15">
                  <c:v>44043</c:v>
                </c:pt>
                <c:pt idx="16">
                  <c:v>44074</c:v>
                </c:pt>
                <c:pt idx="17">
                  <c:v>44104</c:v>
                </c:pt>
                <c:pt idx="18">
                  <c:v>44135</c:v>
                </c:pt>
                <c:pt idx="19">
                  <c:v>44165</c:v>
                </c:pt>
                <c:pt idx="20">
                  <c:v>44196</c:v>
                </c:pt>
                <c:pt idx="21">
                  <c:v>44227</c:v>
                </c:pt>
                <c:pt idx="22">
                  <c:v>44255</c:v>
                </c:pt>
                <c:pt idx="23">
                  <c:v>44286</c:v>
                </c:pt>
                <c:pt idx="24">
                  <c:v>44316</c:v>
                </c:pt>
                <c:pt idx="25">
                  <c:v>44347</c:v>
                </c:pt>
                <c:pt idx="26">
                  <c:v>44377</c:v>
                </c:pt>
                <c:pt idx="27">
                  <c:v>44408</c:v>
                </c:pt>
                <c:pt idx="28">
                  <c:v>44439</c:v>
                </c:pt>
                <c:pt idx="29">
                  <c:v>44469</c:v>
                </c:pt>
                <c:pt idx="30">
                  <c:v>44500</c:v>
                </c:pt>
                <c:pt idx="31">
                  <c:v>44530</c:v>
                </c:pt>
                <c:pt idx="32">
                  <c:v>44561</c:v>
                </c:pt>
                <c:pt idx="33">
                  <c:v>44592</c:v>
                </c:pt>
                <c:pt idx="34">
                  <c:v>44620</c:v>
                </c:pt>
                <c:pt idx="35">
                  <c:v>44651</c:v>
                </c:pt>
              </c:numCache>
            </c:numRef>
          </c:cat>
          <c:val>
            <c:numRef>
              <c:f>'Out - Funding'!$F$29:$F$64</c:f>
              <c:numCache>
                <c:formatCode>"£"#,##0</c:formatCode>
                <c:ptCount val="36"/>
                <c:pt idx="0">
                  <c:v>228433.91999999998</c:v>
                </c:pt>
                <c:pt idx="1">
                  <c:v>548079.87999999989</c:v>
                </c:pt>
                <c:pt idx="2">
                  <c:v>1260281.7199999997</c:v>
                </c:pt>
                <c:pt idx="3">
                  <c:v>2160027.9299999997</c:v>
                </c:pt>
                <c:pt idx="4">
                  <c:v>2928145.5399999996</c:v>
                </c:pt>
                <c:pt idx="5">
                  <c:v>3938750.3</c:v>
                </c:pt>
                <c:pt idx="6">
                  <c:v>4855898.3849999998</c:v>
                </c:pt>
                <c:pt idx="7">
                  <c:v>5889989.0299999993</c:v>
                </c:pt>
                <c:pt idx="8">
                  <c:v>6410840.6999999993</c:v>
                </c:pt>
                <c:pt idx="9">
                  <c:v>6911519.1149999993</c:v>
                </c:pt>
                <c:pt idx="10">
                  <c:v>7785494.9449999994</c:v>
                </c:pt>
                <c:pt idx="11">
                  <c:v>8810593.4299999997</c:v>
                </c:pt>
                <c:pt idx="12">
                  <c:v>9969351.2400000002</c:v>
                </c:pt>
                <c:pt idx="13">
                  <c:v>11012414.495000001</c:v>
                </c:pt>
                <c:pt idx="14">
                  <c:v>13032728.295000002</c:v>
                </c:pt>
                <c:pt idx="15">
                  <c:v>14595347.525000002</c:v>
                </c:pt>
                <c:pt idx="16">
                  <c:v>16039780.755000003</c:v>
                </c:pt>
                <c:pt idx="17">
                  <c:v>16876714.628333338</c:v>
                </c:pt>
                <c:pt idx="18">
                  <c:v>18171730.138333339</c:v>
                </c:pt>
                <c:pt idx="19">
                  <c:v>18895026.338333338</c:v>
                </c:pt>
                <c:pt idx="20">
                  <c:v>20150164.608333338</c:v>
                </c:pt>
                <c:pt idx="21">
                  <c:v>21211022.338333338</c:v>
                </c:pt>
                <c:pt idx="22">
                  <c:v>21965343.908333339</c:v>
                </c:pt>
                <c:pt idx="23">
                  <c:v>23363495.27833334</c:v>
                </c:pt>
                <c:pt idx="24">
                  <c:v>24679454.61833334</c:v>
                </c:pt>
                <c:pt idx="25">
                  <c:v>26283194.611666672</c:v>
                </c:pt>
                <c:pt idx="26">
                  <c:v>27599616.265000004</c:v>
                </c:pt>
                <c:pt idx="27">
                  <c:v>29095533.718333337</c:v>
                </c:pt>
                <c:pt idx="28">
                  <c:v>30341383.171666671</c:v>
                </c:pt>
                <c:pt idx="29">
                  <c:v>31195046.225000005</c:v>
                </c:pt>
                <c:pt idx="30">
                  <c:v>32148714.808333337</c:v>
                </c:pt>
                <c:pt idx="31">
                  <c:v>33380770.131666671</c:v>
                </c:pt>
                <c:pt idx="32">
                  <c:v>34272327.715000004</c:v>
                </c:pt>
                <c:pt idx="33">
                  <c:v>35126644.298333339</c:v>
                </c:pt>
                <c:pt idx="34">
                  <c:v>36188174.651666671</c:v>
                </c:pt>
                <c:pt idx="35">
                  <c:v>37868691.305000007</c:v>
                </c:pt>
              </c:numCache>
            </c:numRef>
          </c:val>
          <c:smooth val="0"/>
          <c:extLst>
            <c:ext xmlns:c16="http://schemas.microsoft.com/office/drawing/2014/chart" uri="{C3380CC4-5D6E-409C-BE32-E72D297353CC}">
              <c16:uniqueId val="{00000002-4DC9-42EE-9A2A-C64904D641D2}"/>
            </c:ext>
          </c:extLst>
        </c:ser>
        <c:ser>
          <c:idx val="0"/>
          <c:order val="3"/>
          <c:tx>
            <c:strRef>
              <c:f>'Out - Funding'!$G$28</c:f>
              <c:strCache>
                <c:ptCount val="1"/>
                <c:pt idx="0">
                  <c:v>Total Approved Budget</c:v>
                </c:pt>
              </c:strCache>
            </c:strRef>
          </c:tx>
          <c:spPr>
            <a:ln>
              <a:solidFill>
                <a:schemeClr val="accent3">
                  <a:lumMod val="50000"/>
                </a:schemeClr>
              </a:solidFill>
            </a:ln>
          </c:spPr>
          <c:marker>
            <c:symbol val="none"/>
          </c:marker>
          <c:cat>
            <c:numRef>
              <c:f>'Out - Funding'!$A$29:$A$64</c:f>
              <c:numCache>
                <c:formatCode>mmm\-yy</c:formatCode>
                <c:ptCount val="36"/>
                <c:pt idx="0">
                  <c:v>43585</c:v>
                </c:pt>
                <c:pt idx="1">
                  <c:v>43616</c:v>
                </c:pt>
                <c:pt idx="2">
                  <c:v>43646</c:v>
                </c:pt>
                <c:pt idx="3">
                  <c:v>43677</c:v>
                </c:pt>
                <c:pt idx="4">
                  <c:v>43708</c:v>
                </c:pt>
                <c:pt idx="5">
                  <c:v>43738</c:v>
                </c:pt>
                <c:pt idx="6">
                  <c:v>43769</c:v>
                </c:pt>
                <c:pt idx="7">
                  <c:v>43799</c:v>
                </c:pt>
                <c:pt idx="8">
                  <c:v>43830</c:v>
                </c:pt>
                <c:pt idx="9">
                  <c:v>43861</c:v>
                </c:pt>
                <c:pt idx="10">
                  <c:v>43890</c:v>
                </c:pt>
                <c:pt idx="11">
                  <c:v>43921</c:v>
                </c:pt>
                <c:pt idx="12">
                  <c:v>43951</c:v>
                </c:pt>
                <c:pt idx="13">
                  <c:v>43982</c:v>
                </c:pt>
                <c:pt idx="14">
                  <c:v>44012</c:v>
                </c:pt>
                <c:pt idx="15">
                  <c:v>44043</c:v>
                </c:pt>
                <c:pt idx="16">
                  <c:v>44074</c:v>
                </c:pt>
                <c:pt idx="17">
                  <c:v>44104</c:v>
                </c:pt>
                <c:pt idx="18">
                  <c:v>44135</c:v>
                </c:pt>
                <c:pt idx="19">
                  <c:v>44165</c:v>
                </c:pt>
                <c:pt idx="20">
                  <c:v>44196</c:v>
                </c:pt>
                <c:pt idx="21">
                  <c:v>44227</c:v>
                </c:pt>
                <c:pt idx="22">
                  <c:v>44255</c:v>
                </c:pt>
                <c:pt idx="23">
                  <c:v>44286</c:v>
                </c:pt>
                <c:pt idx="24">
                  <c:v>44316</c:v>
                </c:pt>
                <c:pt idx="25">
                  <c:v>44347</c:v>
                </c:pt>
                <c:pt idx="26">
                  <c:v>44377</c:v>
                </c:pt>
                <c:pt idx="27">
                  <c:v>44408</c:v>
                </c:pt>
                <c:pt idx="28">
                  <c:v>44439</c:v>
                </c:pt>
                <c:pt idx="29">
                  <c:v>44469</c:v>
                </c:pt>
                <c:pt idx="30">
                  <c:v>44500</c:v>
                </c:pt>
                <c:pt idx="31">
                  <c:v>44530</c:v>
                </c:pt>
                <c:pt idx="32">
                  <c:v>44561</c:v>
                </c:pt>
                <c:pt idx="33">
                  <c:v>44592</c:v>
                </c:pt>
                <c:pt idx="34">
                  <c:v>44620</c:v>
                </c:pt>
                <c:pt idx="35">
                  <c:v>44651</c:v>
                </c:pt>
              </c:numCache>
            </c:numRef>
          </c:cat>
          <c:val>
            <c:numRef>
              <c:f>'Out - Funding'!$G$29:$G$64</c:f>
              <c:numCache>
                <c:formatCode>"£"#,##0</c:formatCode>
                <c:ptCount val="36"/>
                <c:pt idx="0">
                  <c:v>34900000</c:v>
                </c:pt>
                <c:pt idx="1">
                  <c:v>34900000</c:v>
                </c:pt>
                <c:pt idx="2">
                  <c:v>34900000</c:v>
                </c:pt>
                <c:pt idx="3">
                  <c:v>34900000</c:v>
                </c:pt>
                <c:pt idx="4">
                  <c:v>34900000</c:v>
                </c:pt>
                <c:pt idx="5">
                  <c:v>34900000</c:v>
                </c:pt>
                <c:pt idx="6">
                  <c:v>34900000</c:v>
                </c:pt>
                <c:pt idx="7">
                  <c:v>34900000</c:v>
                </c:pt>
                <c:pt idx="8">
                  <c:v>34900000</c:v>
                </c:pt>
                <c:pt idx="9">
                  <c:v>34900000</c:v>
                </c:pt>
                <c:pt idx="10">
                  <c:v>34900000</c:v>
                </c:pt>
                <c:pt idx="11">
                  <c:v>34900000</c:v>
                </c:pt>
                <c:pt idx="12">
                  <c:v>34900000</c:v>
                </c:pt>
                <c:pt idx="13">
                  <c:v>34900000</c:v>
                </c:pt>
                <c:pt idx="14">
                  <c:v>34900000</c:v>
                </c:pt>
                <c:pt idx="15">
                  <c:v>34900000</c:v>
                </c:pt>
                <c:pt idx="16">
                  <c:v>34900000</c:v>
                </c:pt>
                <c:pt idx="17">
                  <c:v>34900000</c:v>
                </c:pt>
                <c:pt idx="18">
                  <c:v>34900000</c:v>
                </c:pt>
                <c:pt idx="19">
                  <c:v>34900000</c:v>
                </c:pt>
                <c:pt idx="20">
                  <c:v>34900000</c:v>
                </c:pt>
                <c:pt idx="21">
                  <c:v>34900000</c:v>
                </c:pt>
                <c:pt idx="22">
                  <c:v>34900000</c:v>
                </c:pt>
                <c:pt idx="23">
                  <c:v>34900000</c:v>
                </c:pt>
                <c:pt idx="24">
                  <c:v>34900000</c:v>
                </c:pt>
                <c:pt idx="25">
                  <c:v>34900000</c:v>
                </c:pt>
                <c:pt idx="26">
                  <c:v>34900000</c:v>
                </c:pt>
                <c:pt idx="27">
                  <c:v>34900000</c:v>
                </c:pt>
                <c:pt idx="28">
                  <c:v>34900000</c:v>
                </c:pt>
                <c:pt idx="29">
                  <c:v>34900000</c:v>
                </c:pt>
                <c:pt idx="30">
                  <c:v>34900000</c:v>
                </c:pt>
                <c:pt idx="31">
                  <c:v>34900000</c:v>
                </c:pt>
                <c:pt idx="32">
                  <c:v>34900000</c:v>
                </c:pt>
                <c:pt idx="33">
                  <c:v>34900000</c:v>
                </c:pt>
                <c:pt idx="34">
                  <c:v>34900000</c:v>
                </c:pt>
                <c:pt idx="35">
                  <c:v>34900000</c:v>
                </c:pt>
              </c:numCache>
            </c:numRef>
          </c:val>
          <c:smooth val="0"/>
          <c:extLst>
            <c:ext xmlns:c16="http://schemas.microsoft.com/office/drawing/2014/chart" uri="{C3380CC4-5D6E-409C-BE32-E72D297353CC}">
              <c16:uniqueId val="{00000003-4DC9-42EE-9A2A-C64904D641D2}"/>
            </c:ext>
          </c:extLst>
        </c:ser>
        <c:dLbls>
          <c:showLegendKey val="0"/>
          <c:showVal val="0"/>
          <c:showCatName val="0"/>
          <c:showSerName val="0"/>
          <c:showPercent val="0"/>
          <c:showBubbleSize val="0"/>
        </c:dLbls>
        <c:smooth val="0"/>
        <c:axId val="272414592"/>
        <c:axId val="272416128"/>
      </c:lineChart>
      <c:dateAx>
        <c:axId val="272414592"/>
        <c:scaling>
          <c:orientation val="minMax"/>
        </c:scaling>
        <c:delete val="0"/>
        <c:axPos val="b"/>
        <c:numFmt formatCode="mmm\-yy" sourceLinked="1"/>
        <c:majorTickMark val="out"/>
        <c:minorTickMark val="none"/>
        <c:tickLblPos val="nextTo"/>
        <c:crossAx val="272416128"/>
        <c:crosses val="autoZero"/>
        <c:auto val="1"/>
        <c:lblOffset val="100"/>
        <c:baseTimeUnit val="months"/>
      </c:dateAx>
      <c:valAx>
        <c:axId val="272416128"/>
        <c:scaling>
          <c:orientation val="minMax"/>
        </c:scaling>
        <c:delete val="0"/>
        <c:axPos val="l"/>
        <c:majorGridlines>
          <c:spPr>
            <a:ln>
              <a:solidFill>
                <a:schemeClr val="bg1">
                  <a:lumMod val="75000"/>
                </a:schemeClr>
              </a:solidFill>
            </a:ln>
          </c:spPr>
        </c:majorGridlines>
        <c:numFmt formatCode="&quot;£&quot;#,##0" sourceLinked="1"/>
        <c:majorTickMark val="out"/>
        <c:minorTickMark val="none"/>
        <c:tickLblPos val="nextTo"/>
        <c:crossAx val="272414592"/>
        <c:crosses val="autoZero"/>
        <c:crossBetween val="between"/>
      </c:valAx>
    </c:plotArea>
    <c:legend>
      <c:legendPos val="r"/>
      <c:layout>
        <c:manualLayout>
          <c:xMode val="edge"/>
          <c:yMode val="edge"/>
          <c:x val="0.7695069978871627"/>
          <c:y val="0.32533865398696277"/>
          <c:w val="0.22100221007233886"/>
          <c:h val="0.28698732572159613"/>
        </c:manualLayout>
      </c:layout>
      <c:overlay val="0"/>
      <c:spPr>
        <a:solidFill>
          <a:schemeClr val="bg1"/>
        </a:solidFill>
      </c:spPr>
      <c:txPr>
        <a:bodyPr/>
        <a:lstStyle/>
        <a:p>
          <a:pPr>
            <a:defRPr sz="1050"/>
          </a:pPr>
          <a:endParaRPr lang="en-US"/>
        </a:p>
      </c:txPr>
    </c:legend>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5538" name="Rectangle 2"/>
          <p:cNvSpPr>
            <a:spLocks noGrp="1" noChangeArrowheads="1"/>
          </p:cNvSpPr>
          <p:nvPr>
            <p:ph type="hdr" sz="quarter"/>
          </p:nvPr>
        </p:nvSpPr>
        <p:spPr bwMode="auto">
          <a:xfrm>
            <a:off x="9" y="2"/>
            <a:ext cx="2858073" cy="5282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89403" tIns="44705" rIns="89403" bIns="44705" numCol="1" anchor="t" anchorCtr="0" compatLnSpc="1">
            <a:prstTxWarp prst="textNoShape">
              <a:avLst/>
            </a:prstTxWarp>
          </a:bodyPr>
          <a:lstStyle>
            <a:lvl1pPr eaLnBrk="0" hangingPunct="0">
              <a:defRPr sz="1200">
                <a:latin typeface="Arial" charset="0"/>
                <a:ea typeface="ＭＳ Ｐゴシック" charset="0"/>
                <a:cs typeface="ＭＳ Ｐゴシック" charset="0"/>
              </a:defRPr>
            </a:lvl1pPr>
          </a:lstStyle>
          <a:p>
            <a:pPr>
              <a:defRPr/>
            </a:pPr>
            <a:endParaRPr lang="en-GB"/>
          </a:p>
        </p:txBody>
      </p:sp>
      <p:sp>
        <p:nvSpPr>
          <p:cNvPr id="65539" name="Rectangle 3"/>
          <p:cNvSpPr>
            <a:spLocks noGrp="1" noChangeArrowheads="1"/>
          </p:cNvSpPr>
          <p:nvPr>
            <p:ph type="dt" sz="quarter" idx="1"/>
          </p:nvPr>
        </p:nvSpPr>
        <p:spPr bwMode="auto">
          <a:xfrm>
            <a:off x="3734281" y="2"/>
            <a:ext cx="2858073" cy="5282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89403" tIns="44705" rIns="89403" bIns="44705" numCol="1" anchor="t" anchorCtr="0" compatLnSpc="1">
            <a:prstTxWarp prst="textNoShape">
              <a:avLst/>
            </a:prstTxWarp>
          </a:bodyPr>
          <a:lstStyle>
            <a:lvl1pPr algn="r" eaLnBrk="0" hangingPunct="0">
              <a:defRPr sz="1200">
                <a:latin typeface="Arial" pitchFamily="34" charset="0"/>
              </a:defRPr>
            </a:lvl1pPr>
          </a:lstStyle>
          <a:p>
            <a:pPr>
              <a:defRPr/>
            </a:pPr>
            <a:fld id="{35915AD2-10A0-4F07-9C90-55F5737F54B9}" type="datetime1">
              <a:rPr lang="en-GB"/>
              <a:pPr>
                <a:defRPr/>
              </a:pPr>
              <a:t>08/04/2021</a:t>
            </a:fld>
            <a:endParaRPr lang="en-GB"/>
          </a:p>
        </p:txBody>
      </p:sp>
      <p:sp>
        <p:nvSpPr>
          <p:cNvPr id="65540" name="Rectangle 4"/>
          <p:cNvSpPr>
            <a:spLocks noGrp="1" noChangeArrowheads="1"/>
          </p:cNvSpPr>
          <p:nvPr>
            <p:ph type="ftr" sz="quarter" idx="2"/>
          </p:nvPr>
        </p:nvSpPr>
        <p:spPr bwMode="auto">
          <a:xfrm>
            <a:off x="9" y="10024886"/>
            <a:ext cx="2858073" cy="5282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89403" tIns="44705" rIns="89403" bIns="44705" numCol="1" anchor="b" anchorCtr="0" compatLnSpc="1">
            <a:prstTxWarp prst="textNoShape">
              <a:avLst/>
            </a:prstTxWarp>
          </a:bodyPr>
          <a:lstStyle>
            <a:lvl1pPr eaLnBrk="0" hangingPunct="0">
              <a:defRPr sz="1200">
                <a:latin typeface="Arial" charset="0"/>
                <a:ea typeface="ＭＳ Ｐゴシック" charset="0"/>
                <a:cs typeface="ＭＳ Ｐゴシック" charset="0"/>
              </a:defRPr>
            </a:lvl1pPr>
          </a:lstStyle>
          <a:p>
            <a:pPr>
              <a:defRPr/>
            </a:pPr>
            <a:endParaRPr lang="en-GB"/>
          </a:p>
        </p:txBody>
      </p:sp>
      <p:sp>
        <p:nvSpPr>
          <p:cNvPr id="65541" name="Rectangle 5"/>
          <p:cNvSpPr>
            <a:spLocks noGrp="1" noChangeArrowheads="1"/>
          </p:cNvSpPr>
          <p:nvPr>
            <p:ph type="sldNum" sz="quarter" idx="3"/>
          </p:nvPr>
        </p:nvSpPr>
        <p:spPr bwMode="auto">
          <a:xfrm>
            <a:off x="3734281" y="10024886"/>
            <a:ext cx="2858073" cy="5282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89403" tIns="44705" rIns="89403" bIns="44705" numCol="1" anchor="b" anchorCtr="0" compatLnSpc="1">
            <a:prstTxWarp prst="textNoShape">
              <a:avLst/>
            </a:prstTxWarp>
          </a:bodyPr>
          <a:lstStyle>
            <a:lvl1pPr algn="r" eaLnBrk="0" hangingPunct="0">
              <a:defRPr sz="1200">
                <a:latin typeface="Arial" pitchFamily="34" charset="0"/>
              </a:defRPr>
            </a:lvl1pPr>
          </a:lstStyle>
          <a:p>
            <a:pPr>
              <a:defRPr/>
            </a:pPr>
            <a:fld id="{9B2C83C7-81E3-4FFC-ABB8-6C2E0AC39E1C}" type="slidenum">
              <a:rPr lang="en-GB"/>
              <a:pPr>
                <a:defRPr/>
              </a:pPr>
              <a:t>‹#›</a:t>
            </a:fld>
            <a:endParaRPr lang="en-GB"/>
          </a:p>
        </p:txBody>
      </p:sp>
    </p:spTree>
    <p:extLst>
      <p:ext uri="{BB962C8B-B14F-4D97-AF65-F5344CB8AC3E}">
        <p14:creationId xmlns:p14="http://schemas.microsoft.com/office/powerpoint/2010/main" val="159539804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0" y="10"/>
            <a:ext cx="2857977" cy="527741"/>
          </a:xfrm>
          <a:prstGeom prst="rect">
            <a:avLst/>
          </a:prstGeom>
        </p:spPr>
        <p:txBody>
          <a:bodyPr vert="horz" lIns="90085" tIns="45037" rIns="90085" bIns="45037" rtlCol="0"/>
          <a:lstStyle>
            <a:lvl1pPr algn="l">
              <a:defRPr sz="1200"/>
            </a:lvl1pPr>
          </a:lstStyle>
          <a:p>
            <a:endParaRPr lang="en-GB"/>
          </a:p>
        </p:txBody>
      </p:sp>
      <p:sp>
        <p:nvSpPr>
          <p:cNvPr id="3" name="Date Placeholder 2"/>
          <p:cNvSpPr>
            <a:spLocks noGrp="1"/>
          </p:cNvSpPr>
          <p:nvPr>
            <p:ph type="dt" idx="1"/>
          </p:nvPr>
        </p:nvSpPr>
        <p:spPr>
          <a:xfrm>
            <a:off x="3734370" y="10"/>
            <a:ext cx="2857977" cy="527741"/>
          </a:xfrm>
          <a:prstGeom prst="rect">
            <a:avLst/>
          </a:prstGeom>
        </p:spPr>
        <p:txBody>
          <a:bodyPr vert="horz" lIns="90085" tIns="45037" rIns="90085" bIns="45037" rtlCol="0"/>
          <a:lstStyle>
            <a:lvl1pPr algn="r">
              <a:defRPr sz="1200"/>
            </a:lvl1pPr>
          </a:lstStyle>
          <a:p>
            <a:fld id="{4F0B033A-D7A2-4873-87D3-52E71CC76346}" type="datetimeFigureOut">
              <a:rPr lang="en-GB" smtClean="0"/>
              <a:t>08/04/2021</a:t>
            </a:fld>
            <a:endParaRPr lang="en-GB"/>
          </a:p>
        </p:txBody>
      </p:sp>
      <p:sp>
        <p:nvSpPr>
          <p:cNvPr id="4" name="Slide Image Placeholder 3"/>
          <p:cNvSpPr>
            <a:spLocks noGrp="1" noRot="1" noChangeAspect="1"/>
          </p:cNvSpPr>
          <p:nvPr>
            <p:ph type="sldImg" idx="2"/>
          </p:nvPr>
        </p:nvSpPr>
        <p:spPr>
          <a:xfrm>
            <a:off x="-215900" y="792163"/>
            <a:ext cx="7037388" cy="3957637"/>
          </a:xfrm>
          <a:prstGeom prst="rect">
            <a:avLst/>
          </a:prstGeom>
          <a:noFill/>
          <a:ln w="12700">
            <a:solidFill>
              <a:prstClr val="black"/>
            </a:solidFill>
          </a:ln>
        </p:spPr>
        <p:txBody>
          <a:bodyPr vert="horz" lIns="90085" tIns="45037" rIns="90085" bIns="45037" rtlCol="0" anchor="ctr"/>
          <a:lstStyle/>
          <a:p>
            <a:endParaRPr lang="en-GB"/>
          </a:p>
        </p:txBody>
      </p:sp>
      <p:sp>
        <p:nvSpPr>
          <p:cNvPr id="5" name="Notes Placeholder 4"/>
          <p:cNvSpPr>
            <a:spLocks noGrp="1"/>
          </p:cNvSpPr>
          <p:nvPr>
            <p:ph type="body" sz="quarter" idx="3"/>
          </p:nvPr>
        </p:nvSpPr>
        <p:spPr>
          <a:xfrm>
            <a:off x="660012" y="5014389"/>
            <a:ext cx="5273869" cy="4749668"/>
          </a:xfrm>
          <a:prstGeom prst="rect">
            <a:avLst/>
          </a:prstGeom>
        </p:spPr>
        <p:txBody>
          <a:bodyPr vert="horz" lIns="90085" tIns="45037" rIns="90085" bIns="4503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10" y="10025393"/>
            <a:ext cx="2857977" cy="527741"/>
          </a:xfrm>
          <a:prstGeom prst="rect">
            <a:avLst/>
          </a:prstGeom>
        </p:spPr>
        <p:txBody>
          <a:bodyPr vert="horz" lIns="90085" tIns="45037" rIns="90085" bIns="45037" rtlCol="0" anchor="b"/>
          <a:lstStyle>
            <a:lvl1pPr algn="l">
              <a:defRPr sz="1200"/>
            </a:lvl1pPr>
          </a:lstStyle>
          <a:p>
            <a:endParaRPr lang="en-GB"/>
          </a:p>
        </p:txBody>
      </p:sp>
      <p:sp>
        <p:nvSpPr>
          <p:cNvPr id="7" name="Slide Number Placeholder 6"/>
          <p:cNvSpPr>
            <a:spLocks noGrp="1"/>
          </p:cNvSpPr>
          <p:nvPr>
            <p:ph type="sldNum" sz="quarter" idx="5"/>
          </p:nvPr>
        </p:nvSpPr>
        <p:spPr>
          <a:xfrm>
            <a:off x="3734370" y="10025393"/>
            <a:ext cx="2857977" cy="527741"/>
          </a:xfrm>
          <a:prstGeom prst="rect">
            <a:avLst/>
          </a:prstGeom>
        </p:spPr>
        <p:txBody>
          <a:bodyPr vert="horz" lIns="90085" tIns="45037" rIns="90085" bIns="45037" rtlCol="0" anchor="b"/>
          <a:lstStyle>
            <a:lvl1pPr algn="r">
              <a:defRPr sz="1200"/>
            </a:lvl1pPr>
          </a:lstStyle>
          <a:p>
            <a:fld id="{CBAFCE3B-317D-4AE0-BC7F-8267412B7C4C}" type="slidenum">
              <a:rPr lang="en-GB" smtClean="0"/>
              <a:t>‹#›</a:t>
            </a:fld>
            <a:endParaRPr lang="en-GB"/>
          </a:p>
        </p:txBody>
      </p:sp>
    </p:spTree>
    <p:extLst>
      <p:ext uri="{BB962C8B-B14F-4D97-AF65-F5344CB8AC3E}">
        <p14:creationId xmlns:p14="http://schemas.microsoft.com/office/powerpoint/2010/main" val="2891876015"/>
      </p:ext>
    </p:extLst>
  </p:cSld>
  <p:clrMap bg1="lt1" tx1="dk1" bg2="lt2" tx2="dk2" accent1="accent1" accent2="accent2" accent3="accent3" accent4="accent4" accent5="accent5" accent6="accent6" hlink="hlink" folHlink="folHlink"/>
  <p:hf hdr="0" ftr="0" dt="0"/>
  <p:notesStyle>
    <a:lvl1pPr marL="0" algn="l" defTabSz="914333" rtl="0" eaLnBrk="1" latinLnBrk="0" hangingPunct="1">
      <a:defRPr sz="1200" kern="1200">
        <a:solidFill>
          <a:schemeClr val="tx1"/>
        </a:solidFill>
        <a:latin typeface="+mn-lt"/>
        <a:ea typeface="+mn-ea"/>
        <a:cs typeface="+mn-cs"/>
      </a:defRPr>
    </a:lvl1pPr>
    <a:lvl2pPr marL="457166" algn="l" defTabSz="914333" rtl="0" eaLnBrk="1" latinLnBrk="0" hangingPunct="1">
      <a:defRPr sz="1200" kern="1200">
        <a:solidFill>
          <a:schemeClr val="tx1"/>
        </a:solidFill>
        <a:latin typeface="+mn-lt"/>
        <a:ea typeface="+mn-ea"/>
        <a:cs typeface="+mn-cs"/>
      </a:defRPr>
    </a:lvl2pPr>
    <a:lvl3pPr marL="914333" algn="l" defTabSz="914333" rtl="0" eaLnBrk="1" latinLnBrk="0" hangingPunct="1">
      <a:defRPr sz="1200" kern="1200">
        <a:solidFill>
          <a:schemeClr val="tx1"/>
        </a:solidFill>
        <a:latin typeface="+mn-lt"/>
        <a:ea typeface="+mn-ea"/>
        <a:cs typeface="+mn-cs"/>
      </a:defRPr>
    </a:lvl3pPr>
    <a:lvl4pPr marL="1371498" algn="l" defTabSz="914333" rtl="0" eaLnBrk="1" latinLnBrk="0" hangingPunct="1">
      <a:defRPr sz="1200" kern="1200">
        <a:solidFill>
          <a:schemeClr val="tx1"/>
        </a:solidFill>
        <a:latin typeface="+mn-lt"/>
        <a:ea typeface="+mn-ea"/>
        <a:cs typeface="+mn-cs"/>
      </a:defRPr>
    </a:lvl4pPr>
    <a:lvl5pPr marL="1828664" algn="l" defTabSz="914333" rtl="0" eaLnBrk="1" latinLnBrk="0" hangingPunct="1">
      <a:defRPr sz="1200" kern="1200">
        <a:solidFill>
          <a:schemeClr val="tx1"/>
        </a:solidFill>
        <a:latin typeface="+mn-lt"/>
        <a:ea typeface="+mn-ea"/>
        <a:cs typeface="+mn-cs"/>
      </a:defRPr>
    </a:lvl5pPr>
    <a:lvl6pPr marL="2285829" algn="l" defTabSz="914333" rtl="0" eaLnBrk="1" latinLnBrk="0" hangingPunct="1">
      <a:defRPr sz="1200" kern="1200">
        <a:solidFill>
          <a:schemeClr val="tx1"/>
        </a:solidFill>
        <a:latin typeface="+mn-lt"/>
        <a:ea typeface="+mn-ea"/>
        <a:cs typeface="+mn-cs"/>
      </a:defRPr>
    </a:lvl6pPr>
    <a:lvl7pPr marL="2742995" algn="l" defTabSz="914333" rtl="0" eaLnBrk="1" latinLnBrk="0" hangingPunct="1">
      <a:defRPr sz="1200" kern="1200">
        <a:solidFill>
          <a:schemeClr val="tx1"/>
        </a:solidFill>
        <a:latin typeface="+mn-lt"/>
        <a:ea typeface="+mn-ea"/>
        <a:cs typeface="+mn-cs"/>
      </a:defRPr>
    </a:lvl7pPr>
    <a:lvl8pPr marL="3200160" algn="l" defTabSz="914333" rtl="0" eaLnBrk="1" latinLnBrk="0" hangingPunct="1">
      <a:defRPr sz="1200" kern="1200">
        <a:solidFill>
          <a:schemeClr val="tx1"/>
        </a:solidFill>
        <a:latin typeface="+mn-lt"/>
        <a:ea typeface="+mn-ea"/>
        <a:cs typeface="+mn-cs"/>
      </a:defRPr>
    </a:lvl8pPr>
    <a:lvl9pPr marL="3657326" algn="l" defTabSz="91433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BAFCE3B-317D-4AE0-BC7F-8267412B7C4C}" type="slidenum">
              <a:rPr lang="en-GB" smtClean="0"/>
              <a:t>1</a:t>
            </a:fld>
            <a:endParaRPr lang="en-GB"/>
          </a:p>
        </p:txBody>
      </p:sp>
    </p:spTree>
    <p:extLst>
      <p:ext uri="{BB962C8B-B14F-4D97-AF65-F5344CB8AC3E}">
        <p14:creationId xmlns:p14="http://schemas.microsoft.com/office/powerpoint/2010/main" val="26432067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8763" y="798513"/>
            <a:ext cx="7113588" cy="40005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457144" rtl="0" eaLnBrk="1" fontAlgn="base" latinLnBrk="0" hangingPunct="1">
              <a:lnSpc>
                <a:spcPct val="100000"/>
              </a:lnSpc>
              <a:spcBef>
                <a:spcPct val="0"/>
              </a:spcBef>
              <a:spcAft>
                <a:spcPct val="0"/>
              </a:spcAft>
              <a:buClrTx/>
              <a:buSzTx/>
              <a:buFontTx/>
              <a:buNone/>
              <a:tabLst/>
              <a:defRPr/>
            </a:pPr>
            <a:fld id="{2A2357B9-A31F-4FC7-A38A-70DF36F645F3}" type="slidenum">
              <a:rPr kumimoji="0" lang="en-GB" sz="1200" b="0" i="0" u="none" strike="noStrike" kern="1200" cap="none" spc="0" normalizeH="0" baseline="0" noProof="0">
                <a:ln>
                  <a:noFill/>
                </a:ln>
                <a:solidFill>
                  <a:prstClr val="black"/>
                </a:solidFill>
                <a:effectLst/>
                <a:uLnTx/>
                <a:uFillTx/>
                <a:latin typeface="Arial" charset="0"/>
                <a:ea typeface="ＭＳ Ｐゴシック" pitchFamily="34" charset="-128"/>
                <a:cs typeface="+mn-cs"/>
              </a:rPr>
              <a:pPr marL="0" marR="0" lvl="0" indent="0" algn="r" defTabSz="457144" rtl="0" eaLnBrk="1" fontAlgn="base" latinLnBrk="0" hangingPunct="1">
                <a:lnSpc>
                  <a:spcPct val="100000"/>
                </a:lnSpc>
                <a:spcBef>
                  <a:spcPct val="0"/>
                </a:spcBef>
                <a:spcAft>
                  <a:spcPct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37054204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457166" rtl="0" eaLnBrk="1" fontAlgn="base" latinLnBrk="0" hangingPunct="1">
              <a:lnSpc>
                <a:spcPct val="100000"/>
              </a:lnSpc>
              <a:spcBef>
                <a:spcPct val="0"/>
              </a:spcBef>
              <a:spcAft>
                <a:spcPct val="0"/>
              </a:spcAft>
              <a:buClrTx/>
              <a:buSzTx/>
              <a:buFontTx/>
              <a:buNone/>
              <a:tabLst/>
              <a:defRPr/>
            </a:pPr>
            <a:fld id="{CBAFCE3B-317D-4AE0-BC7F-8267412B7C4C}" type="slidenum">
              <a:rPr kumimoji="0" lang="en-GB"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457166" rtl="0" eaLnBrk="1" fontAlgn="base" latinLnBrk="0" hangingPunct="1">
                <a:lnSpc>
                  <a:spcPct val="100000"/>
                </a:lnSpc>
                <a:spcBef>
                  <a:spcPct val="0"/>
                </a:spcBef>
                <a:spcAft>
                  <a:spcPct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3528641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457166" rtl="0" eaLnBrk="1" fontAlgn="base" latinLnBrk="0" hangingPunct="1">
              <a:lnSpc>
                <a:spcPct val="100000"/>
              </a:lnSpc>
              <a:spcBef>
                <a:spcPct val="0"/>
              </a:spcBef>
              <a:spcAft>
                <a:spcPct val="0"/>
              </a:spcAft>
              <a:buClrTx/>
              <a:buSzTx/>
              <a:buFontTx/>
              <a:buNone/>
              <a:tabLst/>
              <a:defRPr/>
            </a:pPr>
            <a:fld id="{CBAFCE3B-317D-4AE0-BC7F-8267412B7C4C}" type="slidenum">
              <a:rPr kumimoji="0" lang="en-GB"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457166" rtl="0" eaLnBrk="1" fontAlgn="base" latinLnBrk="0" hangingPunct="1">
                <a:lnSpc>
                  <a:spcPct val="100000"/>
                </a:lnSpc>
                <a:spcBef>
                  <a:spcPct val="0"/>
                </a:spcBef>
                <a:spcAft>
                  <a:spcPct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15762442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457166" rtl="0" eaLnBrk="1" fontAlgn="base" latinLnBrk="0" hangingPunct="1">
              <a:lnSpc>
                <a:spcPct val="100000"/>
              </a:lnSpc>
              <a:spcBef>
                <a:spcPct val="0"/>
              </a:spcBef>
              <a:spcAft>
                <a:spcPct val="0"/>
              </a:spcAft>
              <a:buClrTx/>
              <a:buSzTx/>
              <a:buFontTx/>
              <a:buNone/>
              <a:tabLst/>
              <a:defRPr/>
            </a:pPr>
            <a:fld id="{CBAFCE3B-317D-4AE0-BC7F-8267412B7C4C}" type="slidenum">
              <a:rPr kumimoji="0" lang="en-GB"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457166" rtl="0" eaLnBrk="1" fontAlgn="base" latinLnBrk="0" hangingPunct="1">
                <a:lnSpc>
                  <a:spcPct val="100000"/>
                </a:lnSpc>
                <a:spcBef>
                  <a:spcPct val="0"/>
                </a:spcBef>
                <a:spcAft>
                  <a:spcPct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281134232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6389" name="Rectangle 5"/>
          <p:cNvSpPr>
            <a:spLocks noGrp="1" noChangeArrowheads="1"/>
          </p:cNvSpPr>
          <p:nvPr>
            <p:ph type="ctrTitle" sz="quarter"/>
          </p:nvPr>
        </p:nvSpPr>
        <p:spPr>
          <a:xfrm>
            <a:off x="0" y="3166374"/>
            <a:ext cx="9144000" cy="971550"/>
          </a:xfrm>
          <a:extLst>
            <a:ext uri="{909E8E84-426E-40DD-AFC4-6F175D3DCCD1}">
              <a14:hiddenFill xmlns:a14="http://schemas.microsoft.com/office/drawing/2010/main">
                <a:solidFill>
                  <a:schemeClr val="accent1"/>
                </a:solidFill>
              </a14:hiddenFill>
            </a:ext>
          </a:extLst>
        </p:spPr>
        <p:txBody>
          <a:bodyPr anchor="t"/>
          <a:lstStyle>
            <a:lvl1pPr algn="ctr">
              <a:defRPr sz="4000">
                <a:solidFill>
                  <a:schemeClr val="accent2"/>
                </a:solidFill>
                <a:effectLst/>
              </a:defRPr>
            </a:lvl1pPr>
          </a:lstStyle>
          <a:p>
            <a:pPr lvl="0"/>
            <a:r>
              <a:rPr lang="en-GB" noProof="0"/>
              <a:t>Click to edit Master title style</a:t>
            </a:r>
          </a:p>
        </p:txBody>
      </p:sp>
      <p:sp>
        <p:nvSpPr>
          <p:cNvPr id="16390" name="Rectangle 6"/>
          <p:cNvSpPr>
            <a:spLocks noGrp="1" noChangeArrowheads="1"/>
          </p:cNvSpPr>
          <p:nvPr>
            <p:ph type="subTitle" sz="quarter" idx="1"/>
          </p:nvPr>
        </p:nvSpPr>
        <p:spPr>
          <a:xfrm>
            <a:off x="0" y="3759882"/>
            <a:ext cx="9144000" cy="956574"/>
          </a:xfrm>
          <a:extLst>
            <a:ext uri="{91240B29-F687-4F45-9708-019B960494DF}">
              <a14:hiddenLine xmlns:a14="http://schemas.microsoft.com/office/drawing/2010/main" w="9525">
                <a:solidFill>
                  <a:schemeClr val="tx1"/>
                </a:solidFill>
                <a:miter lim="800000"/>
                <a:headEnd/>
                <a:tailEnd/>
              </a14:hiddenLine>
            </a:ext>
          </a:extLst>
        </p:spPr>
        <p:txBody>
          <a:bodyPr/>
          <a:lstStyle>
            <a:lvl1pPr marL="0" indent="0" algn="ctr">
              <a:buFont typeface="Wingdings" pitchFamily="2" charset="2"/>
              <a:buNone/>
              <a:defRPr sz="3200">
                <a:solidFill>
                  <a:srgbClr val="CCCCFF"/>
                </a:solidFill>
                <a:effectLst/>
              </a:defRPr>
            </a:lvl1pPr>
          </a:lstStyle>
          <a:p>
            <a:pPr lvl="0"/>
            <a:r>
              <a:rPr lang="en-GB" noProof="0"/>
              <a:t>Click to edit Master subtitle style</a:t>
            </a:r>
          </a:p>
        </p:txBody>
      </p:sp>
      <p:sp>
        <p:nvSpPr>
          <p:cNvPr id="4" name="Rectangle 15"/>
          <p:cNvSpPr>
            <a:spLocks noGrp="1" noChangeArrowheads="1"/>
          </p:cNvSpPr>
          <p:nvPr>
            <p:ph type="ftr" sz="quarter" idx="10"/>
          </p:nvPr>
        </p:nvSpPr>
        <p:spPr/>
        <p:txBody>
          <a:bodyPr/>
          <a:lstStyle>
            <a:lvl1pPr>
              <a:defRPr/>
            </a:lvl1pPr>
          </a:lstStyle>
          <a:p>
            <a:pPr>
              <a:defRPr/>
            </a:pPr>
            <a:fld id="{E502D9C5-17AE-4038-9F2D-B14BAC7D8A12}" type="slidenum">
              <a:rPr lang="en-GB"/>
              <a:pPr>
                <a:defRPr/>
              </a:pPr>
              <a:t>‹#›</a:t>
            </a:fld>
            <a:endParaRPr lang="en-GB"/>
          </a:p>
        </p:txBody>
      </p:sp>
      <p:sp>
        <p:nvSpPr>
          <p:cNvPr id="5" name="Rectangle 21"/>
          <p:cNvSpPr>
            <a:spLocks noGrp="1" noChangeArrowheads="1"/>
          </p:cNvSpPr>
          <p:nvPr>
            <p:ph type="dt" sz="quarter" idx="11"/>
          </p:nvPr>
        </p:nvSpPr>
        <p:spPr/>
        <p:txBody>
          <a:bodyPr/>
          <a:lstStyle>
            <a:lvl1pPr>
              <a:defRPr/>
            </a:lvl1pPr>
          </a:lstStyle>
          <a:p>
            <a:pPr>
              <a:defRPr/>
            </a:pPr>
            <a:endParaRPr lang="en-GB"/>
          </a:p>
        </p:txBody>
      </p:sp>
    </p:spTree>
    <p:extLst>
      <p:ext uri="{BB962C8B-B14F-4D97-AF65-F5344CB8AC3E}">
        <p14:creationId xmlns:p14="http://schemas.microsoft.com/office/powerpoint/2010/main" val="13918678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005072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2" y="1076327"/>
            <a:ext cx="3008313" cy="3518297"/>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a:t>Click to edit Master text styles</a:t>
            </a:r>
          </a:p>
        </p:txBody>
      </p:sp>
    </p:spTree>
    <p:extLst>
      <p:ext uri="{BB962C8B-B14F-4D97-AF65-F5344CB8AC3E}">
        <p14:creationId xmlns:p14="http://schemas.microsoft.com/office/powerpoint/2010/main" val="13131537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endParaRPr lang="en-GB"/>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a:t>Click to edit Master text styles</a:t>
            </a:r>
          </a:p>
        </p:txBody>
      </p:sp>
    </p:spTree>
    <p:extLst>
      <p:ext uri="{BB962C8B-B14F-4D97-AF65-F5344CB8AC3E}">
        <p14:creationId xmlns:p14="http://schemas.microsoft.com/office/powerpoint/2010/main" val="16080869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389" name="Rectangle 5"/>
          <p:cNvSpPr>
            <a:spLocks noGrp="1" noChangeArrowheads="1"/>
          </p:cNvSpPr>
          <p:nvPr>
            <p:ph type="ctrTitle" sz="quarter"/>
          </p:nvPr>
        </p:nvSpPr>
        <p:spPr>
          <a:xfrm>
            <a:off x="0" y="3166374"/>
            <a:ext cx="9144000" cy="971550"/>
          </a:xfrm>
          <a:extLst>
            <a:ext uri="{909E8E84-426E-40DD-AFC4-6F175D3DCCD1}">
              <a14:hiddenFill xmlns:a14="http://schemas.microsoft.com/office/drawing/2010/main">
                <a:solidFill>
                  <a:schemeClr val="accent1"/>
                </a:solidFill>
              </a14:hiddenFill>
            </a:ext>
          </a:extLst>
        </p:spPr>
        <p:txBody>
          <a:bodyPr anchor="t"/>
          <a:lstStyle>
            <a:lvl1pPr algn="ctr">
              <a:defRPr sz="4000">
                <a:solidFill>
                  <a:schemeClr val="accent2"/>
                </a:solidFill>
                <a:effectLst/>
              </a:defRPr>
            </a:lvl1pPr>
          </a:lstStyle>
          <a:p>
            <a:pPr lvl="0"/>
            <a:r>
              <a:rPr lang="en-GB" noProof="0"/>
              <a:t>Click to edit Master title style</a:t>
            </a:r>
          </a:p>
        </p:txBody>
      </p:sp>
      <p:sp>
        <p:nvSpPr>
          <p:cNvPr id="16390" name="Rectangle 6"/>
          <p:cNvSpPr>
            <a:spLocks noGrp="1" noChangeArrowheads="1"/>
          </p:cNvSpPr>
          <p:nvPr>
            <p:ph type="subTitle" sz="quarter" idx="1"/>
          </p:nvPr>
        </p:nvSpPr>
        <p:spPr>
          <a:xfrm>
            <a:off x="0" y="3759882"/>
            <a:ext cx="9144000" cy="956574"/>
          </a:xfrm>
          <a:extLst>
            <a:ext uri="{91240B29-F687-4F45-9708-019B960494DF}">
              <a14:hiddenLine xmlns:a14="http://schemas.microsoft.com/office/drawing/2010/main" w="9525">
                <a:solidFill>
                  <a:schemeClr val="tx1"/>
                </a:solidFill>
                <a:miter lim="800000"/>
                <a:headEnd/>
                <a:tailEnd/>
              </a14:hiddenLine>
            </a:ext>
          </a:extLst>
        </p:spPr>
        <p:txBody>
          <a:bodyPr/>
          <a:lstStyle>
            <a:lvl1pPr marL="0" indent="0" algn="ctr">
              <a:buFont typeface="Wingdings" pitchFamily="2" charset="2"/>
              <a:buNone/>
              <a:defRPr sz="3200">
                <a:solidFill>
                  <a:srgbClr val="CCCCFF"/>
                </a:solidFill>
                <a:effectLst/>
              </a:defRPr>
            </a:lvl1pPr>
          </a:lstStyle>
          <a:p>
            <a:pPr lvl="0"/>
            <a:r>
              <a:rPr lang="en-GB" noProof="0"/>
              <a:t>Click to edit Master subtitle style</a:t>
            </a:r>
          </a:p>
        </p:txBody>
      </p:sp>
      <p:sp>
        <p:nvSpPr>
          <p:cNvPr id="4" name="Rectangle 15"/>
          <p:cNvSpPr>
            <a:spLocks noGrp="1" noChangeArrowheads="1"/>
          </p:cNvSpPr>
          <p:nvPr>
            <p:ph type="ftr" sz="quarter" idx="10"/>
          </p:nvPr>
        </p:nvSpPr>
        <p:spPr/>
        <p:txBody>
          <a:bodyPr/>
          <a:lstStyle>
            <a:lvl1pPr>
              <a:defRPr/>
            </a:lvl1pPr>
          </a:lstStyle>
          <a:p>
            <a:pPr>
              <a:defRPr/>
            </a:pPr>
            <a:fld id="{E502D9C5-17AE-4038-9F2D-B14BAC7D8A12}" type="slidenum">
              <a:rPr lang="en-GB"/>
              <a:pPr>
                <a:defRPr/>
              </a:pPr>
              <a:t>‹#›</a:t>
            </a:fld>
            <a:endParaRPr lang="en-GB"/>
          </a:p>
        </p:txBody>
      </p:sp>
      <p:sp>
        <p:nvSpPr>
          <p:cNvPr id="5" name="Rectangle 21"/>
          <p:cNvSpPr>
            <a:spLocks noGrp="1" noChangeArrowheads="1"/>
          </p:cNvSpPr>
          <p:nvPr>
            <p:ph type="dt" sz="quarter" idx="11"/>
          </p:nvPr>
        </p:nvSpPr>
        <p:spPr/>
        <p:txBody>
          <a:bodyPr/>
          <a:lstStyle>
            <a:lvl1pPr>
              <a:defRPr/>
            </a:lvl1pPr>
          </a:lstStyle>
          <a:p>
            <a:pPr>
              <a:defRPr/>
            </a:pPr>
            <a:endParaRPr lang="en-GB"/>
          </a:p>
        </p:txBody>
      </p:sp>
    </p:spTree>
    <p:extLst>
      <p:ext uri="{BB962C8B-B14F-4D97-AF65-F5344CB8AC3E}">
        <p14:creationId xmlns:p14="http://schemas.microsoft.com/office/powerpoint/2010/main" val="22783544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Subtitle Slide">
    <p:spTree>
      <p:nvGrpSpPr>
        <p:cNvPr id="1" name=""/>
        <p:cNvGrpSpPr/>
        <p:nvPr/>
      </p:nvGrpSpPr>
      <p:grpSpPr>
        <a:xfrm>
          <a:off x="0" y="0"/>
          <a:ext cx="0" cy="0"/>
          <a:chOff x="0" y="0"/>
          <a:chExt cx="0" cy="0"/>
        </a:xfrm>
      </p:grpSpPr>
      <p:sp>
        <p:nvSpPr>
          <p:cNvPr id="102406" name="Rectangle 6"/>
          <p:cNvSpPr>
            <a:spLocks noGrp="1" noChangeArrowheads="1"/>
          </p:cNvSpPr>
          <p:nvPr>
            <p:ph type="ctrTitle" sz="quarter"/>
          </p:nvPr>
        </p:nvSpPr>
        <p:spPr>
          <a:xfrm>
            <a:off x="684213" y="1870045"/>
            <a:ext cx="7772400" cy="670322"/>
          </a:xfrm>
        </p:spPr>
        <p:txBody>
          <a:bodyPr/>
          <a:lstStyle>
            <a:lvl1pPr algn="ctr">
              <a:defRPr sz="3600">
                <a:solidFill>
                  <a:srgbClr val="68AEE0"/>
                </a:solidFill>
              </a:defRPr>
            </a:lvl1pPr>
          </a:lstStyle>
          <a:p>
            <a:pPr lvl="0"/>
            <a:r>
              <a:rPr lang="en-GB" noProof="0"/>
              <a:t>Click to edit Master title style</a:t>
            </a:r>
          </a:p>
        </p:txBody>
      </p:sp>
      <p:sp>
        <p:nvSpPr>
          <p:cNvPr id="102407" name="Rectangle 7"/>
          <p:cNvSpPr>
            <a:spLocks noGrp="1" noChangeArrowheads="1"/>
          </p:cNvSpPr>
          <p:nvPr>
            <p:ph type="subTitle" sz="quarter" idx="1"/>
          </p:nvPr>
        </p:nvSpPr>
        <p:spPr>
          <a:xfrm>
            <a:off x="1411560" y="2517745"/>
            <a:ext cx="6400800" cy="594122"/>
          </a:xfrm>
        </p:spPr>
        <p:txBody>
          <a:bodyPr/>
          <a:lstStyle>
            <a:lvl1pPr marL="0" indent="0" algn="ctr">
              <a:buFontTx/>
              <a:buNone/>
              <a:defRPr/>
            </a:lvl1pPr>
          </a:lstStyle>
          <a:p>
            <a:pPr lvl="0"/>
            <a:r>
              <a:rPr lang="en-GB" noProof="0"/>
              <a:t>Click to edit Master subtitle style</a:t>
            </a:r>
          </a:p>
        </p:txBody>
      </p:sp>
      <p:sp>
        <p:nvSpPr>
          <p:cNvPr id="4" name="Rectangle 15"/>
          <p:cNvSpPr>
            <a:spLocks noGrp="1" noChangeArrowheads="1"/>
          </p:cNvSpPr>
          <p:nvPr>
            <p:ph type="ftr" sz="quarter" idx="10"/>
          </p:nvPr>
        </p:nvSpPr>
        <p:spPr>
          <a:ln/>
        </p:spPr>
        <p:txBody>
          <a:bodyPr/>
          <a:lstStyle>
            <a:lvl1pPr>
              <a:defRPr/>
            </a:lvl1pPr>
          </a:lstStyle>
          <a:p>
            <a:pPr>
              <a:defRPr/>
            </a:pPr>
            <a:fld id="{10AA87E4-1071-4181-ADC0-8B22760010CB}" type="slidenum">
              <a:rPr lang="en-GB"/>
              <a:pPr>
                <a:defRPr/>
              </a:pPr>
              <a:t>‹#›</a:t>
            </a:fld>
            <a:endParaRPr lang="en-GB"/>
          </a:p>
        </p:txBody>
      </p:sp>
      <p:sp>
        <p:nvSpPr>
          <p:cNvPr id="5" name="Rectangle 21"/>
          <p:cNvSpPr>
            <a:spLocks noGrp="1" noChangeArrowheads="1"/>
          </p:cNvSpPr>
          <p:nvPr>
            <p:ph type="dt" sz="quarter" idx="11"/>
          </p:nvPr>
        </p:nvSpPr>
        <p:spPr>
          <a:ln/>
        </p:spPr>
        <p:txBody>
          <a:bodyPr/>
          <a:lstStyle>
            <a:lvl1pPr>
              <a:defRPr/>
            </a:lvl1pPr>
          </a:lstStyle>
          <a:p>
            <a:pPr>
              <a:defRPr/>
            </a:pPr>
            <a:endParaRPr lang="en-GB"/>
          </a:p>
        </p:txBody>
      </p:sp>
    </p:spTree>
    <p:extLst>
      <p:ext uri="{BB962C8B-B14F-4D97-AF65-F5344CB8AC3E}">
        <p14:creationId xmlns:p14="http://schemas.microsoft.com/office/powerpoint/2010/main" val="11933723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Basic Slide">
    <p:spTree>
      <p:nvGrpSpPr>
        <p:cNvPr id="1" name=""/>
        <p:cNvGrpSpPr/>
        <p:nvPr/>
      </p:nvGrpSpPr>
      <p:grpSpPr>
        <a:xfrm>
          <a:off x="0" y="0"/>
          <a:ext cx="0" cy="0"/>
          <a:chOff x="0" y="0"/>
          <a:chExt cx="0" cy="0"/>
        </a:xfrm>
      </p:grpSpPr>
      <p:sp>
        <p:nvSpPr>
          <p:cNvPr id="2" name="Title 1"/>
          <p:cNvSpPr>
            <a:spLocks noGrp="1"/>
          </p:cNvSpPr>
          <p:nvPr>
            <p:ph type="title"/>
          </p:nvPr>
        </p:nvSpPr>
        <p:spPr>
          <a:xfrm>
            <a:off x="225425" y="0"/>
            <a:ext cx="8688388" cy="555526"/>
          </a:xfrm>
        </p:spPr>
        <p:txBody>
          <a:bodyPr/>
          <a:lstStyle>
            <a:lvl1pPr algn="l">
              <a:defRPr sz="3000">
                <a:solidFill>
                  <a:srgbClr val="1D3E61"/>
                </a:solidFill>
              </a:defRPr>
            </a:lvl1pPr>
          </a:lstStyle>
          <a:p>
            <a:r>
              <a:rPr lang="en-US"/>
              <a:t>Click to edit Master title style</a:t>
            </a:r>
            <a:endParaRPr lang="en-GB"/>
          </a:p>
        </p:txBody>
      </p:sp>
      <p:sp>
        <p:nvSpPr>
          <p:cNvPr id="6" name="Rectangle 5"/>
          <p:cNvSpPr/>
          <p:nvPr userDrawn="1"/>
        </p:nvSpPr>
        <p:spPr bwMode="auto">
          <a:xfrm>
            <a:off x="0" y="3579862"/>
            <a:ext cx="9144000" cy="1563638"/>
          </a:xfrm>
          <a:prstGeom prst="rect">
            <a:avLst/>
          </a:prstGeom>
          <a:solidFill>
            <a:srgbClr val="FFFFFF"/>
          </a:solidFill>
          <a:ln w="9525" cap="flat" cmpd="sng" algn="ctr">
            <a:noFill/>
            <a:prstDash val="solid"/>
            <a:round/>
            <a:headEnd type="none" w="med" len="med"/>
            <a:tailEnd type="none" w="med" len="med"/>
          </a:ln>
          <a:effectLst/>
        </p:spPr>
        <p:txBody>
          <a:bodyPr vert="horz" wrap="none" lIns="92075" tIns="46038" rIns="92075" bIns="46038"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31023104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56"/>
            <a:ext cx="7772400" cy="1102519"/>
          </a:xfrm>
        </p:spPr>
        <p:txBody>
          <a:bodyPr/>
          <a:lstStyle/>
          <a:p>
            <a:r>
              <a:rPr lang="en-US"/>
              <a:t>Click to edit Master title style</a:t>
            </a:r>
            <a:endParaRPr lang="en-GB"/>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Tree>
    <p:extLst>
      <p:ext uri="{BB962C8B-B14F-4D97-AF65-F5344CB8AC3E}">
        <p14:creationId xmlns:p14="http://schemas.microsoft.com/office/powerpoint/2010/main" val="22796734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6680137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42010532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900115"/>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900115"/>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502129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Subtitle Slide">
    <p:spTree>
      <p:nvGrpSpPr>
        <p:cNvPr id="1" name=""/>
        <p:cNvGrpSpPr/>
        <p:nvPr/>
      </p:nvGrpSpPr>
      <p:grpSpPr>
        <a:xfrm>
          <a:off x="0" y="0"/>
          <a:ext cx="0" cy="0"/>
          <a:chOff x="0" y="0"/>
          <a:chExt cx="0" cy="0"/>
        </a:xfrm>
      </p:grpSpPr>
      <p:sp>
        <p:nvSpPr>
          <p:cNvPr id="102406" name="Rectangle 6"/>
          <p:cNvSpPr>
            <a:spLocks noGrp="1" noChangeArrowheads="1"/>
          </p:cNvSpPr>
          <p:nvPr>
            <p:ph type="ctrTitle" sz="quarter"/>
          </p:nvPr>
        </p:nvSpPr>
        <p:spPr>
          <a:xfrm>
            <a:off x="684213" y="1870045"/>
            <a:ext cx="7772400" cy="670322"/>
          </a:xfrm>
        </p:spPr>
        <p:txBody>
          <a:bodyPr/>
          <a:lstStyle>
            <a:lvl1pPr algn="ctr">
              <a:defRPr sz="3600">
                <a:solidFill>
                  <a:srgbClr val="68AEE0"/>
                </a:solidFill>
              </a:defRPr>
            </a:lvl1pPr>
          </a:lstStyle>
          <a:p>
            <a:pPr lvl="0"/>
            <a:r>
              <a:rPr lang="en-GB" noProof="0"/>
              <a:t>Click to edit Master title style</a:t>
            </a:r>
          </a:p>
        </p:txBody>
      </p:sp>
      <p:sp>
        <p:nvSpPr>
          <p:cNvPr id="102407" name="Rectangle 7"/>
          <p:cNvSpPr>
            <a:spLocks noGrp="1" noChangeArrowheads="1"/>
          </p:cNvSpPr>
          <p:nvPr>
            <p:ph type="subTitle" sz="quarter" idx="1"/>
          </p:nvPr>
        </p:nvSpPr>
        <p:spPr>
          <a:xfrm>
            <a:off x="1411560" y="2517745"/>
            <a:ext cx="6400800" cy="594122"/>
          </a:xfrm>
        </p:spPr>
        <p:txBody>
          <a:bodyPr/>
          <a:lstStyle>
            <a:lvl1pPr marL="0" indent="0" algn="ctr">
              <a:buFontTx/>
              <a:buNone/>
              <a:defRPr/>
            </a:lvl1pPr>
          </a:lstStyle>
          <a:p>
            <a:pPr lvl="0"/>
            <a:r>
              <a:rPr lang="en-GB" noProof="0"/>
              <a:t>Click to edit Master subtitle style</a:t>
            </a:r>
          </a:p>
        </p:txBody>
      </p:sp>
      <p:sp>
        <p:nvSpPr>
          <p:cNvPr id="4" name="Rectangle 15"/>
          <p:cNvSpPr>
            <a:spLocks noGrp="1" noChangeArrowheads="1"/>
          </p:cNvSpPr>
          <p:nvPr>
            <p:ph type="ftr" sz="quarter" idx="10"/>
          </p:nvPr>
        </p:nvSpPr>
        <p:spPr>
          <a:ln/>
        </p:spPr>
        <p:txBody>
          <a:bodyPr/>
          <a:lstStyle>
            <a:lvl1pPr>
              <a:defRPr/>
            </a:lvl1pPr>
          </a:lstStyle>
          <a:p>
            <a:pPr>
              <a:defRPr/>
            </a:pPr>
            <a:fld id="{10AA87E4-1071-4181-ADC0-8B22760010CB}" type="slidenum">
              <a:rPr lang="en-GB"/>
              <a:pPr>
                <a:defRPr/>
              </a:pPr>
              <a:t>‹#›</a:t>
            </a:fld>
            <a:endParaRPr lang="en-GB"/>
          </a:p>
        </p:txBody>
      </p:sp>
      <p:sp>
        <p:nvSpPr>
          <p:cNvPr id="5" name="Rectangle 21"/>
          <p:cNvSpPr>
            <a:spLocks noGrp="1" noChangeArrowheads="1"/>
          </p:cNvSpPr>
          <p:nvPr>
            <p:ph type="dt" sz="quarter" idx="11"/>
          </p:nvPr>
        </p:nvSpPr>
        <p:spPr>
          <a:ln/>
        </p:spPr>
        <p:txBody>
          <a:bodyPr/>
          <a:lstStyle>
            <a:lvl1pPr>
              <a:defRPr/>
            </a:lvl1pPr>
          </a:lstStyle>
          <a:p>
            <a:pPr>
              <a:defRPr/>
            </a:pPr>
            <a:endParaRPr lang="en-GB"/>
          </a:p>
        </p:txBody>
      </p:sp>
    </p:spTree>
    <p:extLst>
      <p:ext uri="{BB962C8B-B14F-4D97-AF65-F5344CB8AC3E}">
        <p14:creationId xmlns:p14="http://schemas.microsoft.com/office/powerpoint/2010/main" val="185510000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itle Placeholder 1"/>
          <p:cNvSpPr>
            <a:spLocks noGrp="1"/>
          </p:cNvSpPr>
          <p:nvPr>
            <p:ph type="title"/>
          </p:nvPr>
        </p:nvSpPr>
        <p:spPr>
          <a:xfrm>
            <a:off x="457200" y="123478"/>
            <a:ext cx="8229600" cy="637580"/>
          </a:xfrm>
          <a:prstGeom prst="rect">
            <a:avLst/>
          </a:prstGeom>
        </p:spPr>
        <p:txBody>
          <a:bodyPr vert="horz" lIns="91440" tIns="45720" rIns="91440" bIns="45720" rtlCol="0" anchor="ctr">
            <a:normAutofit/>
          </a:bodyPr>
          <a:lstStyle/>
          <a:p>
            <a:r>
              <a:rPr lang="en-US"/>
              <a:t>Click to edit Master title style</a:t>
            </a:r>
            <a:endParaRPr lang="en-GB"/>
          </a:p>
        </p:txBody>
      </p:sp>
    </p:spTree>
    <p:extLst>
      <p:ext uri="{BB962C8B-B14F-4D97-AF65-F5344CB8AC3E}">
        <p14:creationId xmlns:p14="http://schemas.microsoft.com/office/powerpoint/2010/main" val="40104064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0949808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98833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04825"/>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14560795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p:cNvSpPr>
            <a:spLocks noGrp="1"/>
          </p:cNvSpPr>
          <p:nvPr>
            <p:ph type="body" sz="half" idx="2"/>
          </p:nvPr>
        </p:nvSpPr>
        <p:spPr>
          <a:xfrm>
            <a:off x="1792288" y="4025540"/>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886082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Basic Slide">
    <p:spTree>
      <p:nvGrpSpPr>
        <p:cNvPr id="1" name=""/>
        <p:cNvGrpSpPr/>
        <p:nvPr/>
      </p:nvGrpSpPr>
      <p:grpSpPr>
        <a:xfrm>
          <a:off x="0" y="0"/>
          <a:ext cx="0" cy="0"/>
          <a:chOff x="0" y="0"/>
          <a:chExt cx="0" cy="0"/>
        </a:xfrm>
      </p:grpSpPr>
      <p:sp>
        <p:nvSpPr>
          <p:cNvPr id="2" name="Title 1"/>
          <p:cNvSpPr>
            <a:spLocks noGrp="1"/>
          </p:cNvSpPr>
          <p:nvPr>
            <p:ph type="title"/>
          </p:nvPr>
        </p:nvSpPr>
        <p:spPr>
          <a:xfrm>
            <a:off x="225426" y="-42360"/>
            <a:ext cx="8688388" cy="723900"/>
          </a:xfrm>
        </p:spPr>
        <p:txBody>
          <a:bodyPr/>
          <a:lstStyle>
            <a:lvl1pPr algn="l">
              <a:defRPr sz="3000">
                <a:solidFill>
                  <a:srgbClr val="1D3E61"/>
                </a:solidFill>
              </a:defRPr>
            </a:lvl1pPr>
          </a:lstStyle>
          <a:p>
            <a:r>
              <a:rPr lang="en-US"/>
              <a:t>Click to edit Master title style</a:t>
            </a:r>
            <a:endParaRPr lang="en-GB"/>
          </a:p>
        </p:txBody>
      </p:sp>
      <p:sp>
        <p:nvSpPr>
          <p:cNvPr id="3" name="Content Placeholder 2"/>
          <p:cNvSpPr>
            <a:spLocks noGrp="1"/>
          </p:cNvSpPr>
          <p:nvPr>
            <p:ph idx="1"/>
          </p:nvPr>
        </p:nvSpPr>
        <p:spPr>
          <a:xfrm>
            <a:off x="228600" y="681540"/>
            <a:ext cx="8686800" cy="34563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15"/>
          <p:cNvSpPr>
            <a:spLocks noGrp="1" noChangeArrowheads="1"/>
          </p:cNvSpPr>
          <p:nvPr>
            <p:ph type="ftr" sz="quarter" idx="10"/>
          </p:nvPr>
        </p:nvSpPr>
        <p:spPr>
          <a:ln/>
        </p:spPr>
        <p:txBody>
          <a:bodyPr/>
          <a:lstStyle>
            <a:lvl1pPr>
              <a:defRPr/>
            </a:lvl1pPr>
          </a:lstStyle>
          <a:p>
            <a:pPr>
              <a:defRPr/>
            </a:pPr>
            <a:fld id="{D86480B0-6847-4D27-B3EC-F99462D2DA11}" type="slidenum">
              <a:rPr lang="en-GB"/>
              <a:pPr>
                <a:defRPr/>
              </a:pPr>
              <a:t>‹#›</a:t>
            </a:fld>
            <a:endParaRPr lang="en-GB"/>
          </a:p>
        </p:txBody>
      </p:sp>
      <p:sp>
        <p:nvSpPr>
          <p:cNvPr id="5" name="Rectangle 21"/>
          <p:cNvSpPr>
            <a:spLocks noGrp="1" noChangeArrowheads="1"/>
          </p:cNvSpPr>
          <p:nvPr>
            <p:ph type="dt" sz="quarter" idx="11"/>
          </p:nvPr>
        </p:nvSpPr>
        <p:spPr>
          <a:ln/>
        </p:spPr>
        <p:txBody>
          <a:bodyPr/>
          <a:lstStyle>
            <a:lvl1pPr>
              <a:defRPr/>
            </a:lvl1pPr>
          </a:lstStyle>
          <a:p>
            <a:pPr>
              <a:defRPr/>
            </a:pPr>
            <a:endParaRPr lang="en-GB"/>
          </a:p>
        </p:txBody>
      </p:sp>
    </p:spTree>
    <p:extLst>
      <p:ext uri="{BB962C8B-B14F-4D97-AF65-F5344CB8AC3E}">
        <p14:creationId xmlns:p14="http://schemas.microsoft.com/office/powerpoint/2010/main" val="8778983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endParaRPr lang="en-GB"/>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endParaRPr lang="en-GB"/>
          </a:p>
        </p:txBody>
      </p:sp>
    </p:spTree>
    <p:extLst>
      <p:ext uri="{BB962C8B-B14F-4D97-AF65-F5344CB8AC3E}">
        <p14:creationId xmlns:p14="http://schemas.microsoft.com/office/powerpoint/2010/main" val="1306298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3603426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189" indent="0">
              <a:buNone/>
              <a:defRPr sz="1800">
                <a:solidFill>
                  <a:schemeClr val="tx1">
                    <a:tint val="75000"/>
                  </a:schemeClr>
                </a:solidFill>
              </a:defRPr>
            </a:lvl2pPr>
            <a:lvl3pPr marL="914378"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2"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8398897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900114"/>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900114"/>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8810290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itle Placeholder 1"/>
          <p:cNvSpPr>
            <a:spLocks noGrp="1"/>
          </p:cNvSpPr>
          <p:nvPr>
            <p:ph type="title"/>
          </p:nvPr>
        </p:nvSpPr>
        <p:spPr>
          <a:xfrm>
            <a:off x="457200" y="123478"/>
            <a:ext cx="8229600" cy="637580"/>
          </a:xfrm>
          <a:prstGeom prst="rect">
            <a:avLst/>
          </a:prstGeom>
        </p:spPr>
        <p:txBody>
          <a:bodyPr vert="horz" lIns="91438" tIns="45719" rIns="91438" bIns="45719" rtlCol="0" anchor="ctr">
            <a:normAutofit/>
          </a:bodyPr>
          <a:lstStyle/>
          <a:p>
            <a:r>
              <a:rPr lang="en-US"/>
              <a:t>Click to edit Master title style</a:t>
            </a:r>
            <a:endParaRPr lang="en-GB"/>
          </a:p>
        </p:txBody>
      </p:sp>
    </p:spTree>
    <p:extLst>
      <p:ext uri="{BB962C8B-B14F-4D97-AF65-F5344CB8AC3E}">
        <p14:creationId xmlns:p14="http://schemas.microsoft.com/office/powerpoint/2010/main" val="32109744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91114472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image" Target="../media/image3.png"/><Relationship Id="rId5" Type="http://schemas.openxmlformats.org/officeDocument/2006/relationships/slideLayout" Target="../slideLayouts/slideLayout8.xml"/><Relationship Id="rId10" Type="http://schemas.openxmlformats.org/officeDocument/2006/relationships/theme" Target="../theme/theme2.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5" Type="http://schemas.openxmlformats.org/officeDocument/2006/relationships/image" Target="../media/image5.pn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image" Target="../media/image3.png"/><Relationship Id="rId5" Type="http://schemas.openxmlformats.org/officeDocument/2006/relationships/slideLayout" Target="../slideLayouts/slideLayout20.xml"/><Relationship Id="rId10" Type="http://schemas.openxmlformats.org/officeDocument/2006/relationships/theme" Target="../theme/theme4.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5">
            <a:lum/>
          </a:blip>
          <a:srcRect/>
          <a:stretch>
            <a:fillRect/>
          </a:stretch>
        </a:blipFill>
        <a:effectLst/>
      </p:bgPr>
    </p:bg>
    <p:spTree>
      <p:nvGrpSpPr>
        <p:cNvPr id="1" name=""/>
        <p:cNvGrpSpPr/>
        <p:nvPr/>
      </p:nvGrpSpPr>
      <p:grpSpPr>
        <a:xfrm>
          <a:off x="0" y="0"/>
          <a:ext cx="0" cy="0"/>
          <a:chOff x="0" y="0"/>
          <a:chExt cx="0" cy="0"/>
        </a:xfrm>
      </p:grpSpPr>
      <p:sp>
        <p:nvSpPr>
          <p:cNvPr id="1026" name="Rectangle 5"/>
          <p:cNvSpPr>
            <a:spLocks noGrp="1" noChangeArrowheads="1"/>
          </p:cNvSpPr>
          <p:nvPr>
            <p:ph type="title"/>
          </p:nvPr>
        </p:nvSpPr>
        <p:spPr bwMode="auto">
          <a:xfrm>
            <a:off x="225426" y="-42863"/>
            <a:ext cx="8688388" cy="723900"/>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t>Click to edit Master title style</a:t>
            </a:r>
          </a:p>
        </p:txBody>
      </p:sp>
      <p:sp>
        <p:nvSpPr>
          <p:cNvPr id="1027" name="Rectangle 9"/>
          <p:cNvSpPr>
            <a:spLocks noGrp="1" noChangeArrowheads="1"/>
          </p:cNvSpPr>
          <p:nvPr>
            <p:ph type="body" idx="1"/>
          </p:nvPr>
        </p:nvSpPr>
        <p:spPr bwMode="auto">
          <a:xfrm>
            <a:off x="228600" y="681040"/>
            <a:ext cx="8686800" cy="34028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62C8"/>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5375" name="Rectangle 15"/>
          <p:cNvSpPr>
            <a:spLocks noGrp="1" noChangeArrowheads="1"/>
          </p:cNvSpPr>
          <p:nvPr>
            <p:ph type="ftr" sz="quarter" idx="3"/>
          </p:nvPr>
        </p:nvSpPr>
        <p:spPr bwMode="auto">
          <a:xfrm>
            <a:off x="2565404" y="4443961"/>
            <a:ext cx="4200525" cy="1309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69" tIns="46035" rIns="92069" bIns="46035" numCol="1" anchor="ctr" anchorCtr="0" compatLnSpc="1">
            <a:prstTxWarp prst="textNoShape">
              <a:avLst/>
            </a:prstTxWarp>
          </a:bodyPr>
          <a:lstStyle>
            <a:lvl1pPr algn="ctr">
              <a:defRPr sz="1400">
                <a:solidFill>
                  <a:srgbClr val="1D3E61"/>
                </a:solidFill>
              </a:defRPr>
            </a:lvl1pPr>
          </a:lstStyle>
          <a:p>
            <a:pPr>
              <a:defRPr/>
            </a:pPr>
            <a:fld id="{AF429D2F-F2C8-4089-BC92-4AD68084899C}" type="slidenum">
              <a:rPr lang="en-GB"/>
              <a:pPr>
                <a:defRPr/>
              </a:pPr>
              <a:t>‹#›</a:t>
            </a:fld>
            <a:endParaRPr lang="en-GB"/>
          </a:p>
        </p:txBody>
      </p:sp>
      <p:sp>
        <p:nvSpPr>
          <p:cNvPr id="15381" name="Rectangle 21"/>
          <p:cNvSpPr>
            <a:spLocks noGrp="1" noChangeArrowheads="1"/>
          </p:cNvSpPr>
          <p:nvPr>
            <p:ph type="dt" sz="quarter" idx="2"/>
          </p:nvPr>
        </p:nvSpPr>
        <p:spPr bwMode="auto">
          <a:xfrm>
            <a:off x="1331913" y="4675585"/>
            <a:ext cx="7620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l">
              <a:defRPr sz="800"/>
            </a:lvl1pPr>
          </a:lstStyle>
          <a:p>
            <a:pPr>
              <a:defRPr/>
            </a:pPr>
            <a:endParaRPr lang="en-GB"/>
          </a:p>
        </p:txBody>
      </p:sp>
    </p:spTree>
  </p:cSld>
  <p:clrMap bg1="lt1" tx1="dk1" bg2="lt2" tx2="dk2" accent1="accent1" accent2="accent2" accent3="accent3" accent4="accent4" accent5="accent5" accent6="accent6" hlink="hlink" folHlink="folHlink"/>
  <p:sldLayoutIdLst>
    <p:sldLayoutId id="2147484062" r:id="rId1"/>
    <p:sldLayoutId id="2147484060" r:id="rId2"/>
    <p:sldLayoutId id="2147484061" r:id="rId3"/>
  </p:sldLayoutIdLst>
  <p:hf hdr="0" ftr="0" dt="0"/>
  <p:txStyles>
    <p:titleStyle>
      <a:lvl1pPr algn="l" rtl="0" eaLnBrk="0" fontAlgn="base" hangingPunct="0">
        <a:spcBef>
          <a:spcPct val="0"/>
        </a:spcBef>
        <a:spcAft>
          <a:spcPct val="0"/>
        </a:spcAft>
        <a:defRPr sz="3000" b="1">
          <a:solidFill>
            <a:srgbClr val="1D3E61"/>
          </a:solidFill>
          <a:latin typeface="+mj-lt"/>
          <a:ea typeface="+mj-ea"/>
          <a:cs typeface="+mj-cs"/>
        </a:defRPr>
      </a:lvl1pPr>
      <a:lvl2pPr algn="l" rtl="0" eaLnBrk="0" fontAlgn="base" hangingPunct="0">
        <a:spcBef>
          <a:spcPct val="0"/>
        </a:spcBef>
        <a:spcAft>
          <a:spcPct val="0"/>
        </a:spcAft>
        <a:defRPr sz="3000" b="1">
          <a:solidFill>
            <a:srgbClr val="1D3E61"/>
          </a:solidFill>
          <a:latin typeface="Arial" charset="0"/>
        </a:defRPr>
      </a:lvl2pPr>
      <a:lvl3pPr algn="l" rtl="0" eaLnBrk="0" fontAlgn="base" hangingPunct="0">
        <a:spcBef>
          <a:spcPct val="0"/>
        </a:spcBef>
        <a:spcAft>
          <a:spcPct val="0"/>
        </a:spcAft>
        <a:defRPr sz="3000" b="1">
          <a:solidFill>
            <a:srgbClr val="1D3E61"/>
          </a:solidFill>
          <a:latin typeface="Arial" charset="0"/>
        </a:defRPr>
      </a:lvl3pPr>
      <a:lvl4pPr algn="l" rtl="0" eaLnBrk="0" fontAlgn="base" hangingPunct="0">
        <a:spcBef>
          <a:spcPct val="0"/>
        </a:spcBef>
        <a:spcAft>
          <a:spcPct val="0"/>
        </a:spcAft>
        <a:defRPr sz="3000" b="1">
          <a:solidFill>
            <a:srgbClr val="1D3E61"/>
          </a:solidFill>
          <a:latin typeface="Arial" charset="0"/>
        </a:defRPr>
      </a:lvl4pPr>
      <a:lvl5pPr algn="l" rtl="0" eaLnBrk="0" fontAlgn="base" hangingPunct="0">
        <a:spcBef>
          <a:spcPct val="0"/>
        </a:spcBef>
        <a:spcAft>
          <a:spcPct val="0"/>
        </a:spcAft>
        <a:defRPr sz="3000" b="1">
          <a:solidFill>
            <a:srgbClr val="1D3E61"/>
          </a:solidFill>
          <a:latin typeface="Arial" charset="0"/>
        </a:defRPr>
      </a:lvl5pPr>
      <a:lvl6pPr marL="457166" algn="ctr" rtl="0" fontAlgn="base">
        <a:spcBef>
          <a:spcPct val="0"/>
        </a:spcBef>
        <a:spcAft>
          <a:spcPct val="0"/>
        </a:spcAft>
        <a:defRPr sz="2800" b="1">
          <a:solidFill>
            <a:schemeClr val="tx1"/>
          </a:solidFill>
          <a:latin typeface="Arial" charset="0"/>
        </a:defRPr>
      </a:lvl6pPr>
      <a:lvl7pPr marL="914333" algn="ctr" rtl="0" fontAlgn="base">
        <a:spcBef>
          <a:spcPct val="0"/>
        </a:spcBef>
        <a:spcAft>
          <a:spcPct val="0"/>
        </a:spcAft>
        <a:defRPr sz="2800" b="1">
          <a:solidFill>
            <a:schemeClr val="tx1"/>
          </a:solidFill>
          <a:latin typeface="Arial" charset="0"/>
        </a:defRPr>
      </a:lvl7pPr>
      <a:lvl8pPr marL="1371498" algn="ctr" rtl="0" fontAlgn="base">
        <a:spcBef>
          <a:spcPct val="0"/>
        </a:spcBef>
        <a:spcAft>
          <a:spcPct val="0"/>
        </a:spcAft>
        <a:defRPr sz="2800" b="1">
          <a:solidFill>
            <a:schemeClr val="tx1"/>
          </a:solidFill>
          <a:latin typeface="Arial" charset="0"/>
        </a:defRPr>
      </a:lvl8pPr>
      <a:lvl9pPr marL="1828664" algn="ctr" rtl="0" fontAlgn="base">
        <a:spcBef>
          <a:spcPct val="0"/>
        </a:spcBef>
        <a:spcAft>
          <a:spcPct val="0"/>
        </a:spcAft>
        <a:defRPr sz="2800" b="1">
          <a:solidFill>
            <a:schemeClr val="tx1"/>
          </a:solidFill>
          <a:latin typeface="Arial" charset="0"/>
        </a:defRPr>
      </a:lvl9pPr>
    </p:titleStyle>
    <p:bodyStyle>
      <a:lvl1pPr marL="342875" indent="-342875" algn="l" rtl="0" eaLnBrk="0" fontAlgn="base" hangingPunct="0">
        <a:spcBef>
          <a:spcPct val="20000"/>
        </a:spcBef>
        <a:spcAft>
          <a:spcPct val="0"/>
        </a:spcAft>
        <a:buClr>
          <a:srgbClr val="0062C8"/>
        </a:buClr>
        <a:buFont typeface="Wingdings" pitchFamily="2" charset="2"/>
        <a:buChar char="§"/>
        <a:defRPr sz="2400">
          <a:solidFill>
            <a:srgbClr val="3E5AA8"/>
          </a:solidFill>
          <a:latin typeface="+mn-lt"/>
          <a:ea typeface="+mn-ea"/>
          <a:cs typeface="+mn-cs"/>
        </a:defRPr>
      </a:lvl1pPr>
      <a:lvl2pPr marL="742895" indent="-285729" algn="l" rtl="0" eaLnBrk="0" fontAlgn="base" hangingPunct="0">
        <a:spcBef>
          <a:spcPct val="20000"/>
        </a:spcBef>
        <a:spcAft>
          <a:spcPct val="0"/>
        </a:spcAft>
        <a:buClr>
          <a:srgbClr val="0062C8"/>
        </a:buClr>
        <a:buFont typeface="Wingdings" pitchFamily="2" charset="2"/>
        <a:buChar char="§"/>
        <a:defRPr sz="2000">
          <a:solidFill>
            <a:srgbClr val="3E5AA8"/>
          </a:solidFill>
          <a:latin typeface="+mn-lt"/>
        </a:defRPr>
      </a:lvl2pPr>
      <a:lvl3pPr marL="1142915" indent="-228582" algn="l" rtl="0" eaLnBrk="0" fontAlgn="base" hangingPunct="0">
        <a:spcBef>
          <a:spcPct val="20000"/>
        </a:spcBef>
        <a:spcAft>
          <a:spcPct val="0"/>
        </a:spcAft>
        <a:buClr>
          <a:srgbClr val="0062C8"/>
        </a:buClr>
        <a:buFont typeface="Wingdings" pitchFamily="2" charset="2"/>
        <a:buChar char="§"/>
        <a:defRPr>
          <a:solidFill>
            <a:srgbClr val="3E5AA8"/>
          </a:solidFill>
          <a:latin typeface="+mn-lt"/>
        </a:defRPr>
      </a:lvl3pPr>
      <a:lvl4pPr marL="1600080" indent="-228582" algn="l" rtl="0" eaLnBrk="0" fontAlgn="base" hangingPunct="0">
        <a:spcBef>
          <a:spcPct val="20000"/>
        </a:spcBef>
        <a:spcAft>
          <a:spcPct val="0"/>
        </a:spcAft>
        <a:buClr>
          <a:srgbClr val="0062C8"/>
        </a:buClr>
        <a:buFont typeface="Wingdings" pitchFamily="2" charset="2"/>
        <a:buChar char="§"/>
        <a:defRPr sz="1600">
          <a:solidFill>
            <a:srgbClr val="3E5AA8"/>
          </a:solidFill>
          <a:latin typeface="+mn-lt"/>
        </a:defRPr>
      </a:lvl4pPr>
      <a:lvl5pPr marL="2057246" indent="-228582" algn="l" rtl="0" eaLnBrk="0" fontAlgn="base" hangingPunct="0">
        <a:spcBef>
          <a:spcPct val="20000"/>
        </a:spcBef>
        <a:spcAft>
          <a:spcPct val="0"/>
        </a:spcAft>
        <a:buClr>
          <a:srgbClr val="0062C8"/>
        </a:buClr>
        <a:buFont typeface="Wingdings" pitchFamily="2" charset="2"/>
        <a:buChar char="§"/>
        <a:defRPr sz="1600">
          <a:solidFill>
            <a:srgbClr val="3E5AA8"/>
          </a:solidFill>
          <a:latin typeface="+mn-lt"/>
        </a:defRPr>
      </a:lvl5pPr>
      <a:lvl6pPr marL="2514411" indent="-228582" algn="l" rtl="0" fontAlgn="base">
        <a:spcBef>
          <a:spcPct val="20000"/>
        </a:spcBef>
        <a:spcAft>
          <a:spcPct val="0"/>
        </a:spcAft>
        <a:buClr>
          <a:srgbClr val="0062C8"/>
        </a:buClr>
        <a:buFont typeface="Wingdings" pitchFamily="2" charset="2"/>
        <a:buChar char="§"/>
        <a:defRPr sz="1600">
          <a:solidFill>
            <a:schemeClr val="tx1"/>
          </a:solidFill>
          <a:latin typeface="+mn-lt"/>
        </a:defRPr>
      </a:lvl6pPr>
      <a:lvl7pPr marL="2971578" indent="-228582" algn="l" rtl="0" fontAlgn="base">
        <a:spcBef>
          <a:spcPct val="20000"/>
        </a:spcBef>
        <a:spcAft>
          <a:spcPct val="0"/>
        </a:spcAft>
        <a:buClr>
          <a:srgbClr val="0062C8"/>
        </a:buClr>
        <a:buFont typeface="Wingdings" pitchFamily="2" charset="2"/>
        <a:buChar char="§"/>
        <a:defRPr sz="1600">
          <a:solidFill>
            <a:schemeClr val="tx1"/>
          </a:solidFill>
          <a:latin typeface="+mn-lt"/>
        </a:defRPr>
      </a:lvl7pPr>
      <a:lvl8pPr marL="3428744" indent="-228582" algn="l" rtl="0" fontAlgn="base">
        <a:spcBef>
          <a:spcPct val="20000"/>
        </a:spcBef>
        <a:spcAft>
          <a:spcPct val="0"/>
        </a:spcAft>
        <a:buClr>
          <a:srgbClr val="0062C8"/>
        </a:buClr>
        <a:buFont typeface="Wingdings" pitchFamily="2" charset="2"/>
        <a:buChar char="§"/>
        <a:defRPr sz="1600">
          <a:solidFill>
            <a:schemeClr val="tx1"/>
          </a:solidFill>
          <a:latin typeface="+mn-lt"/>
        </a:defRPr>
      </a:lvl8pPr>
      <a:lvl9pPr marL="3885909" indent="-228582" algn="l" rtl="0" fontAlgn="base">
        <a:spcBef>
          <a:spcPct val="20000"/>
        </a:spcBef>
        <a:spcAft>
          <a:spcPct val="0"/>
        </a:spcAft>
        <a:buClr>
          <a:srgbClr val="0062C8"/>
        </a:buClr>
        <a:buFont typeface="Wingdings" pitchFamily="2" charset="2"/>
        <a:buChar char="§"/>
        <a:defRPr sz="1600">
          <a:solidFill>
            <a:schemeClr val="tx1"/>
          </a:solidFill>
          <a:latin typeface="+mn-lt"/>
        </a:defRPr>
      </a:lvl9pPr>
    </p:bodyStyle>
    <p:otherStyle>
      <a:defPPr>
        <a:defRPr lang="en-US"/>
      </a:defPPr>
      <a:lvl1pPr marL="0" algn="l" defTabSz="914333" rtl="0" eaLnBrk="1" latinLnBrk="0" hangingPunct="1">
        <a:defRPr sz="1800" kern="1200">
          <a:solidFill>
            <a:schemeClr val="tx1"/>
          </a:solidFill>
          <a:latin typeface="+mn-lt"/>
          <a:ea typeface="+mn-ea"/>
          <a:cs typeface="+mn-cs"/>
        </a:defRPr>
      </a:lvl1pPr>
      <a:lvl2pPr marL="457166" algn="l" defTabSz="914333" rtl="0" eaLnBrk="1" latinLnBrk="0" hangingPunct="1">
        <a:defRPr sz="1800" kern="1200">
          <a:solidFill>
            <a:schemeClr val="tx1"/>
          </a:solidFill>
          <a:latin typeface="+mn-lt"/>
          <a:ea typeface="+mn-ea"/>
          <a:cs typeface="+mn-cs"/>
        </a:defRPr>
      </a:lvl2pPr>
      <a:lvl3pPr marL="914333" algn="l" defTabSz="914333" rtl="0" eaLnBrk="1" latinLnBrk="0" hangingPunct="1">
        <a:defRPr sz="1800" kern="1200">
          <a:solidFill>
            <a:schemeClr val="tx1"/>
          </a:solidFill>
          <a:latin typeface="+mn-lt"/>
          <a:ea typeface="+mn-ea"/>
          <a:cs typeface="+mn-cs"/>
        </a:defRPr>
      </a:lvl3pPr>
      <a:lvl4pPr marL="1371498" algn="l" defTabSz="914333" rtl="0" eaLnBrk="1" latinLnBrk="0" hangingPunct="1">
        <a:defRPr sz="1800" kern="1200">
          <a:solidFill>
            <a:schemeClr val="tx1"/>
          </a:solidFill>
          <a:latin typeface="+mn-lt"/>
          <a:ea typeface="+mn-ea"/>
          <a:cs typeface="+mn-cs"/>
        </a:defRPr>
      </a:lvl4pPr>
      <a:lvl5pPr marL="1828664" algn="l" defTabSz="914333" rtl="0" eaLnBrk="1" latinLnBrk="0" hangingPunct="1">
        <a:defRPr sz="1800" kern="1200">
          <a:solidFill>
            <a:schemeClr val="tx1"/>
          </a:solidFill>
          <a:latin typeface="+mn-lt"/>
          <a:ea typeface="+mn-ea"/>
          <a:cs typeface="+mn-cs"/>
        </a:defRPr>
      </a:lvl5pPr>
      <a:lvl6pPr marL="2285829" algn="l" defTabSz="914333" rtl="0" eaLnBrk="1" latinLnBrk="0" hangingPunct="1">
        <a:defRPr sz="1800" kern="1200">
          <a:solidFill>
            <a:schemeClr val="tx1"/>
          </a:solidFill>
          <a:latin typeface="+mn-lt"/>
          <a:ea typeface="+mn-ea"/>
          <a:cs typeface="+mn-cs"/>
        </a:defRPr>
      </a:lvl6pPr>
      <a:lvl7pPr marL="2742995" algn="l" defTabSz="914333" rtl="0" eaLnBrk="1" latinLnBrk="0" hangingPunct="1">
        <a:defRPr sz="1800" kern="1200">
          <a:solidFill>
            <a:schemeClr val="tx1"/>
          </a:solidFill>
          <a:latin typeface="+mn-lt"/>
          <a:ea typeface="+mn-ea"/>
          <a:cs typeface="+mn-cs"/>
        </a:defRPr>
      </a:lvl7pPr>
      <a:lvl8pPr marL="3200160" algn="l" defTabSz="914333" rtl="0" eaLnBrk="1" latinLnBrk="0" hangingPunct="1">
        <a:defRPr sz="1800" kern="1200">
          <a:solidFill>
            <a:schemeClr val="tx1"/>
          </a:solidFill>
          <a:latin typeface="+mn-lt"/>
          <a:ea typeface="+mn-ea"/>
          <a:cs typeface="+mn-cs"/>
        </a:defRPr>
      </a:lvl8pPr>
      <a:lvl9pPr marL="3657326" algn="l" defTabSz="91433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23478"/>
            <a:ext cx="8229600" cy="637580"/>
          </a:xfrm>
          <a:prstGeom prst="rect">
            <a:avLst/>
          </a:prstGeom>
        </p:spPr>
        <p:txBody>
          <a:bodyPr vert="horz" lIns="91438" tIns="45719" rIns="91438" bIns="45719"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059582"/>
            <a:ext cx="8229600" cy="3672408"/>
          </a:xfrm>
          <a:prstGeom prst="rect">
            <a:avLst/>
          </a:prstGeom>
        </p:spPr>
        <p:txBody>
          <a:bodyPr vert="horz" lIns="91438" tIns="45719" rIns="91438" bIns="4571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097493272"/>
      </p:ext>
    </p:extLst>
  </p:cSld>
  <p:clrMap bg1="lt1" tx1="dk1" bg2="lt2" tx2="dk2" accent1="accent1" accent2="accent2" accent3="accent3" accent4="accent4" accent5="accent5" accent6="accent6" hlink="hlink" folHlink="folHlink"/>
  <p:sldLayoutIdLst>
    <p:sldLayoutId id="2147484064" r:id="rId1"/>
    <p:sldLayoutId id="2147484065" r:id="rId2"/>
    <p:sldLayoutId id="2147484066" r:id="rId3"/>
    <p:sldLayoutId id="2147484067" r:id="rId4"/>
    <p:sldLayoutId id="2147484068" r:id="rId5"/>
    <p:sldLayoutId id="2147484069" r:id="rId6"/>
    <p:sldLayoutId id="2147484070" r:id="rId7"/>
    <p:sldLayoutId id="2147484071" r:id="rId8"/>
    <p:sldLayoutId id="2147484072" r:id="rId9"/>
  </p:sldLayoutIdLst>
  <p:txStyles>
    <p:titleStyle>
      <a:lvl1pPr algn="ctr" defTabSz="914378" rtl="0" eaLnBrk="1" latinLnBrk="0" hangingPunct="1">
        <a:spcBef>
          <a:spcPct val="0"/>
        </a:spcBef>
        <a:buNone/>
        <a:defRPr sz="2800" b="1" kern="1200">
          <a:solidFill>
            <a:srgbClr val="3E5AA8"/>
          </a:solidFill>
          <a:latin typeface="Arial" panose="020B0604020202020204" pitchFamily="34" charset="0"/>
          <a:ea typeface="+mj-ea"/>
          <a:cs typeface="Arial" panose="020B0604020202020204" pitchFamily="34" charset="0"/>
        </a:defRPr>
      </a:lvl1pPr>
    </p:titleStyle>
    <p:bodyStyle>
      <a:lvl1pPr marL="342892" indent="-342892" algn="l" defTabSz="914378" rtl="0" eaLnBrk="1" latinLnBrk="0" hangingPunct="1">
        <a:spcBef>
          <a:spcPct val="20000"/>
        </a:spcBef>
        <a:buFont typeface="Arial" panose="020B0604020202020204" pitchFamily="34" charset="0"/>
        <a:buChar char="•"/>
        <a:defRPr sz="2600" kern="1200">
          <a:solidFill>
            <a:schemeClr val="tx1"/>
          </a:solidFill>
          <a:latin typeface="Arial" panose="020B0604020202020204" pitchFamily="34" charset="0"/>
          <a:ea typeface="+mn-ea"/>
          <a:cs typeface="Arial" panose="020B0604020202020204" pitchFamily="34" charset="0"/>
        </a:defRPr>
      </a:lvl1pPr>
      <a:lvl2pPr marL="742931" indent="-285743" algn="l" defTabSz="914378"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2972" indent="-228594" algn="l" defTabSz="914378" rtl="0" eaLnBrk="1" latinLnBrk="0" hangingPunct="1">
        <a:spcBef>
          <a:spcPct val="200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3pPr>
      <a:lvl4pPr marL="1600160" indent="-228594" algn="l" defTabSz="914378"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348" indent="-228594" algn="l" defTabSz="914378"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537"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5">
            <a:lum/>
          </a:blip>
          <a:srcRect/>
          <a:stretch>
            <a:fillRect/>
          </a:stretch>
        </a:blipFill>
        <a:effectLst/>
      </p:bgPr>
    </p:bg>
    <p:spTree>
      <p:nvGrpSpPr>
        <p:cNvPr id="1" name=""/>
        <p:cNvGrpSpPr/>
        <p:nvPr/>
      </p:nvGrpSpPr>
      <p:grpSpPr>
        <a:xfrm>
          <a:off x="0" y="0"/>
          <a:ext cx="0" cy="0"/>
          <a:chOff x="0" y="0"/>
          <a:chExt cx="0" cy="0"/>
        </a:xfrm>
      </p:grpSpPr>
      <p:sp>
        <p:nvSpPr>
          <p:cNvPr id="1026" name="Rectangle 5"/>
          <p:cNvSpPr>
            <a:spLocks noGrp="1" noChangeArrowheads="1"/>
          </p:cNvSpPr>
          <p:nvPr>
            <p:ph type="title"/>
          </p:nvPr>
        </p:nvSpPr>
        <p:spPr bwMode="auto">
          <a:xfrm>
            <a:off x="225425" y="-42863"/>
            <a:ext cx="8688388" cy="723900"/>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t>Click to edit Master title style</a:t>
            </a:r>
          </a:p>
        </p:txBody>
      </p:sp>
      <p:sp>
        <p:nvSpPr>
          <p:cNvPr id="1027" name="Rectangle 9"/>
          <p:cNvSpPr>
            <a:spLocks noGrp="1" noChangeArrowheads="1"/>
          </p:cNvSpPr>
          <p:nvPr>
            <p:ph type="body" idx="1"/>
          </p:nvPr>
        </p:nvSpPr>
        <p:spPr bwMode="auto">
          <a:xfrm>
            <a:off x="228600" y="681040"/>
            <a:ext cx="8686800" cy="34028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62C8"/>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5375" name="Rectangle 15"/>
          <p:cNvSpPr>
            <a:spLocks noGrp="1" noChangeArrowheads="1"/>
          </p:cNvSpPr>
          <p:nvPr>
            <p:ph type="ftr" sz="quarter" idx="3"/>
          </p:nvPr>
        </p:nvSpPr>
        <p:spPr bwMode="auto">
          <a:xfrm>
            <a:off x="2565408" y="4731581"/>
            <a:ext cx="4200525" cy="1309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lvl1pPr algn="ctr">
              <a:defRPr sz="1400">
                <a:solidFill>
                  <a:srgbClr val="1D3E61"/>
                </a:solidFill>
              </a:defRPr>
            </a:lvl1pPr>
          </a:lstStyle>
          <a:p>
            <a:pPr>
              <a:defRPr/>
            </a:pPr>
            <a:fld id="{AF429D2F-F2C8-4089-BC92-4AD68084899C}" type="slidenum">
              <a:rPr lang="en-GB"/>
              <a:pPr>
                <a:defRPr/>
              </a:pPr>
              <a:t>‹#›</a:t>
            </a:fld>
            <a:endParaRPr lang="en-GB"/>
          </a:p>
        </p:txBody>
      </p:sp>
      <p:sp>
        <p:nvSpPr>
          <p:cNvPr id="15381" name="Rectangle 21"/>
          <p:cNvSpPr>
            <a:spLocks noGrp="1" noChangeArrowheads="1"/>
          </p:cNvSpPr>
          <p:nvPr>
            <p:ph type="dt" sz="quarter" idx="2"/>
          </p:nvPr>
        </p:nvSpPr>
        <p:spPr bwMode="auto">
          <a:xfrm>
            <a:off x="1331913" y="4675585"/>
            <a:ext cx="7620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l">
              <a:defRPr sz="800"/>
            </a:lvl1pPr>
          </a:lstStyle>
          <a:p>
            <a:pPr>
              <a:defRPr/>
            </a:pPr>
            <a:endParaRPr lang="en-GB"/>
          </a:p>
        </p:txBody>
      </p:sp>
    </p:spTree>
    <p:extLst>
      <p:ext uri="{BB962C8B-B14F-4D97-AF65-F5344CB8AC3E}">
        <p14:creationId xmlns:p14="http://schemas.microsoft.com/office/powerpoint/2010/main" val="1893693442"/>
      </p:ext>
    </p:extLst>
  </p:cSld>
  <p:clrMap bg1="lt1" tx1="dk1" bg2="lt2" tx2="dk2" accent1="accent1" accent2="accent2" accent3="accent3" accent4="accent4" accent5="accent5" accent6="accent6" hlink="hlink" folHlink="folHlink"/>
  <p:sldLayoutIdLst>
    <p:sldLayoutId id="2147484140" r:id="rId1"/>
    <p:sldLayoutId id="2147484141" r:id="rId2"/>
    <p:sldLayoutId id="2147484142" r:id="rId3"/>
  </p:sldLayoutIdLst>
  <p:txStyles>
    <p:titleStyle>
      <a:lvl1pPr algn="l" rtl="0" eaLnBrk="0" fontAlgn="base" hangingPunct="0">
        <a:spcBef>
          <a:spcPct val="0"/>
        </a:spcBef>
        <a:spcAft>
          <a:spcPct val="0"/>
        </a:spcAft>
        <a:defRPr sz="3000" b="1">
          <a:solidFill>
            <a:srgbClr val="1D3E61"/>
          </a:solidFill>
          <a:latin typeface="+mj-lt"/>
          <a:ea typeface="+mj-ea"/>
          <a:cs typeface="+mj-cs"/>
        </a:defRPr>
      </a:lvl1pPr>
      <a:lvl2pPr algn="l" rtl="0" eaLnBrk="0" fontAlgn="base" hangingPunct="0">
        <a:spcBef>
          <a:spcPct val="0"/>
        </a:spcBef>
        <a:spcAft>
          <a:spcPct val="0"/>
        </a:spcAft>
        <a:defRPr sz="3000" b="1">
          <a:solidFill>
            <a:srgbClr val="1D3E61"/>
          </a:solidFill>
          <a:latin typeface="Arial" charset="0"/>
        </a:defRPr>
      </a:lvl2pPr>
      <a:lvl3pPr algn="l" rtl="0" eaLnBrk="0" fontAlgn="base" hangingPunct="0">
        <a:spcBef>
          <a:spcPct val="0"/>
        </a:spcBef>
        <a:spcAft>
          <a:spcPct val="0"/>
        </a:spcAft>
        <a:defRPr sz="3000" b="1">
          <a:solidFill>
            <a:srgbClr val="1D3E61"/>
          </a:solidFill>
          <a:latin typeface="Arial" charset="0"/>
        </a:defRPr>
      </a:lvl3pPr>
      <a:lvl4pPr algn="l" rtl="0" eaLnBrk="0" fontAlgn="base" hangingPunct="0">
        <a:spcBef>
          <a:spcPct val="0"/>
        </a:spcBef>
        <a:spcAft>
          <a:spcPct val="0"/>
        </a:spcAft>
        <a:defRPr sz="3000" b="1">
          <a:solidFill>
            <a:srgbClr val="1D3E61"/>
          </a:solidFill>
          <a:latin typeface="Arial" charset="0"/>
        </a:defRPr>
      </a:lvl4pPr>
      <a:lvl5pPr algn="l" rtl="0" eaLnBrk="0" fontAlgn="base" hangingPunct="0">
        <a:spcBef>
          <a:spcPct val="0"/>
        </a:spcBef>
        <a:spcAft>
          <a:spcPct val="0"/>
        </a:spcAft>
        <a:defRPr sz="3000" b="1">
          <a:solidFill>
            <a:srgbClr val="1D3E61"/>
          </a:solidFill>
          <a:latin typeface="Arial" charset="0"/>
        </a:defRPr>
      </a:lvl5pPr>
      <a:lvl6pPr marL="457200" algn="ctr" rtl="0" fontAlgn="base">
        <a:spcBef>
          <a:spcPct val="0"/>
        </a:spcBef>
        <a:spcAft>
          <a:spcPct val="0"/>
        </a:spcAft>
        <a:defRPr sz="2800" b="1">
          <a:solidFill>
            <a:schemeClr val="tx1"/>
          </a:solidFill>
          <a:latin typeface="Arial" charset="0"/>
        </a:defRPr>
      </a:lvl6pPr>
      <a:lvl7pPr marL="914400" algn="ctr" rtl="0" fontAlgn="base">
        <a:spcBef>
          <a:spcPct val="0"/>
        </a:spcBef>
        <a:spcAft>
          <a:spcPct val="0"/>
        </a:spcAft>
        <a:defRPr sz="2800" b="1">
          <a:solidFill>
            <a:schemeClr val="tx1"/>
          </a:solidFill>
          <a:latin typeface="Arial" charset="0"/>
        </a:defRPr>
      </a:lvl7pPr>
      <a:lvl8pPr marL="1371600" algn="ctr" rtl="0" fontAlgn="base">
        <a:spcBef>
          <a:spcPct val="0"/>
        </a:spcBef>
        <a:spcAft>
          <a:spcPct val="0"/>
        </a:spcAft>
        <a:defRPr sz="2800" b="1">
          <a:solidFill>
            <a:schemeClr val="tx1"/>
          </a:solidFill>
          <a:latin typeface="Arial" charset="0"/>
        </a:defRPr>
      </a:lvl8pPr>
      <a:lvl9pPr marL="1828800" algn="ctr" rtl="0" fontAlgn="base">
        <a:spcBef>
          <a:spcPct val="0"/>
        </a:spcBef>
        <a:spcAft>
          <a:spcPct val="0"/>
        </a:spcAft>
        <a:defRPr sz="2800" b="1">
          <a:solidFill>
            <a:schemeClr val="tx1"/>
          </a:solidFill>
          <a:latin typeface="Arial" charset="0"/>
        </a:defRPr>
      </a:lvl9pPr>
    </p:titleStyle>
    <p:bodyStyle>
      <a:lvl1pPr marL="342900" indent="-342900" algn="l" rtl="0" eaLnBrk="0" fontAlgn="base" hangingPunct="0">
        <a:spcBef>
          <a:spcPct val="20000"/>
        </a:spcBef>
        <a:spcAft>
          <a:spcPct val="0"/>
        </a:spcAft>
        <a:buClr>
          <a:srgbClr val="0062C8"/>
        </a:buClr>
        <a:buFont typeface="Wingdings" pitchFamily="2" charset="2"/>
        <a:buChar char="§"/>
        <a:defRPr sz="2400">
          <a:solidFill>
            <a:srgbClr val="3E5AA8"/>
          </a:solidFill>
          <a:latin typeface="+mn-lt"/>
          <a:ea typeface="+mn-ea"/>
          <a:cs typeface="+mn-cs"/>
        </a:defRPr>
      </a:lvl1pPr>
      <a:lvl2pPr marL="742950" indent="-285750" algn="l" rtl="0" eaLnBrk="0" fontAlgn="base" hangingPunct="0">
        <a:spcBef>
          <a:spcPct val="20000"/>
        </a:spcBef>
        <a:spcAft>
          <a:spcPct val="0"/>
        </a:spcAft>
        <a:buClr>
          <a:srgbClr val="0062C8"/>
        </a:buClr>
        <a:buFont typeface="Wingdings" pitchFamily="2" charset="2"/>
        <a:buChar char="§"/>
        <a:defRPr sz="2000">
          <a:solidFill>
            <a:srgbClr val="3E5AA8"/>
          </a:solidFill>
          <a:latin typeface="+mn-lt"/>
        </a:defRPr>
      </a:lvl2pPr>
      <a:lvl3pPr marL="1143000" indent="-228600" algn="l" rtl="0" eaLnBrk="0" fontAlgn="base" hangingPunct="0">
        <a:spcBef>
          <a:spcPct val="20000"/>
        </a:spcBef>
        <a:spcAft>
          <a:spcPct val="0"/>
        </a:spcAft>
        <a:buClr>
          <a:srgbClr val="0062C8"/>
        </a:buClr>
        <a:buFont typeface="Wingdings" pitchFamily="2" charset="2"/>
        <a:buChar char="§"/>
        <a:defRPr>
          <a:solidFill>
            <a:srgbClr val="3E5AA8"/>
          </a:solidFill>
          <a:latin typeface="+mn-lt"/>
        </a:defRPr>
      </a:lvl3pPr>
      <a:lvl4pPr marL="1600200" indent="-228600" algn="l" rtl="0" eaLnBrk="0" fontAlgn="base" hangingPunct="0">
        <a:spcBef>
          <a:spcPct val="20000"/>
        </a:spcBef>
        <a:spcAft>
          <a:spcPct val="0"/>
        </a:spcAft>
        <a:buClr>
          <a:srgbClr val="0062C8"/>
        </a:buClr>
        <a:buFont typeface="Wingdings" pitchFamily="2" charset="2"/>
        <a:buChar char="§"/>
        <a:defRPr sz="1600">
          <a:solidFill>
            <a:srgbClr val="3E5AA8"/>
          </a:solidFill>
          <a:latin typeface="+mn-lt"/>
        </a:defRPr>
      </a:lvl4pPr>
      <a:lvl5pPr marL="2057400" indent="-228600" algn="l" rtl="0" eaLnBrk="0" fontAlgn="base" hangingPunct="0">
        <a:spcBef>
          <a:spcPct val="20000"/>
        </a:spcBef>
        <a:spcAft>
          <a:spcPct val="0"/>
        </a:spcAft>
        <a:buClr>
          <a:srgbClr val="0062C8"/>
        </a:buClr>
        <a:buFont typeface="Wingdings" pitchFamily="2" charset="2"/>
        <a:buChar char="§"/>
        <a:defRPr sz="1600">
          <a:solidFill>
            <a:srgbClr val="3E5AA8"/>
          </a:solidFill>
          <a:latin typeface="+mn-lt"/>
        </a:defRPr>
      </a:lvl5pPr>
      <a:lvl6pPr marL="2514600" indent="-228600" algn="l" rtl="0" fontAlgn="base">
        <a:spcBef>
          <a:spcPct val="20000"/>
        </a:spcBef>
        <a:spcAft>
          <a:spcPct val="0"/>
        </a:spcAft>
        <a:buClr>
          <a:srgbClr val="0062C8"/>
        </a:buClr>
        <a:buFont typeface="Wingdings" pitchFamily="2" charset="2"/>
        <a:buChar char="§"/>
        <a:defRPr sz="1600">
          <a:solidFill>
            <a:schemeClr val="tx1"/>
          </a:solidFill>
          <a:latin typeface="+mn-lt"/>
        </a:defRPr>
      </a:lvl6pPr>
      <a:lvl7pPr marL="2971800" indent="-228600" algn="l" rtl="0" fontAlgn="base">
        <a:spcBef>
          <a:spcPct val="20000"/>
        </a:spcBef>
        <a:spcAft>
          <a:spcPct val="0"/>
        </a:spcAft>
        <a:buClr>
          <a:srgbClr val="0062C8"/>
        </a:buClr>
        <a:buFont typeface="Wingdings" pitchFamily="2" charset="2"/>
        <a:buChar char="§"/>
        <a:defRPr sz="1600">
          <a:solidFill>
            <a:schemeClr val="tx1"/>
          </a:solidFill>
          <a:latin typeface="+mn-lt"/>
        </a:defRPr>
      </a:lvl7pPr>
      <a:lvl8pPr marL="3429000" indent="-228600" algn="l" rtl="0" fontAlgn="base">
        <a:spcBef>
          <a:spcPct val="20000"/>
        </a:spcBef>
        <a:spcAft>
          <a:spcPct val="0"/>
        </a:spcAft>
        <a:buClr>
          <a:srgbClr val="0062C8"/>
        </a:buClr>
        <a:buFont typeface="Wingdings" pitchFamily="2" charset="2"/>
        <a:buChar char="§"/>
        <a:defRPr sz="1600">
          <a:solidFill>
            <a:schemeClr val="tx1"/>
          </a:solidFill>
          <a:latin typeface="+mn-lt"/>
        </a:defRPr>
      </a:lvl8pPr>
      <a:lvl9pPr marL="3886200" indent="-228600" algn="l" rtl="0" fontAlgn="base">
        <a:spcBef>
          <a:spcPct val="20000"/>
        </a:spcBef>
        <a:spcAft>
          <a:spcPct val="0"/>
        </a:spcAft>
        <a:buClr>
          <a:srgbClr val="0062C8"/>
        </a:buClr>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23478"/>
            <a:ext cx="8229600" cy="63758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059582"/>
            <a:ext cx="8229600" cy="367240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654481090"/>
      </p:ext>
    </p:extLst>
  </p:cSld>
  <p:clrMap bg1="lt1" tx1="dk1" bg2="lt2" tx2="dk2" accent1="accent1" accent2="accent2" accent3="accent3" accent4="accent4" accent5="accent5" accent6="accent6" hlink="hlink" folHlink="folHlink"/>
  <p:sldLayoutIdLst>
    <p:sldLayoutId id="2147484156" r:id="rId1"/>
    <p:sldLayoutId id="2147484157" r:id="rId2"/>
    <p:sldLayoutId id="2147484158" r:id="rId3"/>
    <p:sldLayoutId id="2147484159" r:id="rId4"/>
    <p:sldLayoutId id="2147484160" r:id="rId5"/>
    <p:sldLayoutId id="2147484161" r:id="rId6"/>
    <p:sldLayoutId id="2147484162" r:id="rId7"/>
    <p:sldLayoutId id="2147484163" r:id="rId8"/>
    <p:sldLayoutId id="2147484164" r:id="rId9"/>
  </p:sldLayoutIdLst>
  <p:txStyles>
    <p:titleStyle>
      <a:lvl1pPr algn="ctr" defTabSz="914400" rtl="0" eaLnBrk="1" latinLnBrk="0" hangingPunct="1">
        <a:spcBef>
          <a:spcPct val="0"/>
        </a:spcBef>
        <a:buNone/>
        <a:defRPr sz="2800" b="1" kern="1200">
          <a:solidFill>
            <a:srgbClr val="3E5AA8"/>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26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1620680"/>
            <a:ext cx="7772400" cy="1102519"/>
          </a:xfrm>
        </p:spPr>
        <p:txBody>
          <a:bodyPr/>
          <a:lstStyle/>
          <a:p>
            <a:r>
              <a:rPr lang="en-GB" dirty="0"/>
              <a:t>CSSC Programme Dashboard</a:t>
            </a:r>
          </a:p>
        </p:txBody>
      </p:sp>
      <p:sp>
        <p:nvSpPr>
          <p:cNvPr id="5" name="Subtitle 4"/>
          <p:cNvSpPr>
            <a:spLocks noGrp="1"/>
          </p:cNvSpPr>
          <p:nvPr>
            <p:ph type="subTitle" idx="1"/>
          </p:nvPr>
        </p:nvSpPr>
        <p:spPr>
          <a:xfrm>
            <a:off x="1371600" y="3266016"/>
            <a:ext cx="6400800" cy="1314450"/>
          </a:xfrm>
        </p:spPr>
        <p:txBody>
          <a:bodyPr vert="horz" lIns="91438" tIns="45719" rIns="91438" bIns="45719" rtlCol="0" anchor="t">
            <a:normAutofit fontScale="92500" lnSpcReduction="10000"/>
          </a:bodyPr>
          <a:lstStyle/>
          <a:p>
            <a:endParaRPr lang="en-GB" dirty="0"/>
          </a:p>
          <a:p>
            <a:endParaRPr lang="en-GB" dirty="0"/>
          </a:p>
          <a:p>
            <a:r>
              <a:rPr lang="en-GB" dirty="0">
                <a:latin typeface="Arial"/>
                <a:cs typeface="Arial"/>
              </a:rPr>
              <a:t>April 2021</a:t>
            </a:r>
          </a:p>
        </p:txBody>
      </p:sp>
      <p:pic>
        <p:nvPicPr>
          <p:cNvPr id="6" name="Picture 5">
            <a:extLst>
              <a:ext uri="{FF2B5EF4-FFF2-40B4-BE49-F238E27FC236}">
                <a16:creationId xmlns:a16="http://schemas.microsoft.com/office/drawing/2014/main" id="{7DF39F5C-5B21-482F-B3CB-006BEF34AF2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52797" y="2511295"/>
            <a:ext cx="1438406" cy="1438406"/>
          </a:xfrm>
          <a:prstGeom prst="rect">
            <a:avLst/>
          </a:prstGeom>
        </p:spPr>
      </p:pic>
    </p:spTree>
    <p:extLst>
      <p:ext uri="{BB962C8B-B14F-4D97-AF65-F5344CB8AC3E}">
        <p14:creationId xmlns:p14="http://schemas.microsoft.com/office/powerpoint/2010/main" val="33246955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6E603-230D-47E9-BE93-385F7A0653A9}"/>
              </a:ext>
            </a:extLst>
          </p:cNvPr>
          <p:cNvSpPr>
            <a:spLocks noGrp="1"/>
          </p:cNvSpPr>
          <p:nvPr>
            <p:ph type="title"/>
          </p:nvPr>
        </p:nvSpPr>
        <p:spPr>
          <a:xfrm>
            <a:off x="187490" y="-203424"/>
            <a:ext cx="8641293" cy="802206"/>
          </a:xfrm>
        </p:spPr>
        <p:txBody>
          <a:bodyPr vert="horz" lIns="91325" tIns="45663" rIns="91325" bIns="45663" rtlCol="0" anchor="ctr">
            <a:noAutofit/>
          </a:bodyPr>
          <a:lstStyle/>
          <a:p>
            <a:pPr defTabSz="913281"/>
            <a:r>
              <a:rPr lang="en-GB" sz="1998" dirty="0">
                <a:solidFill>
                  <a:schemeClr val="accent1"/>
                </a:solidFill>
                <a:latin typeface="+mn-lt"/>
                <a:cs typeface="Arial"/>
              </a:rPr>
              <a:t>Switching Programme CR Position – CRs not impacting </a:t>
            </a:r>
            <a:r>
              <a:rPr lang="en-GB" sz="1998" dirty="0" err="1">
                <a:solidFill>
                  <a:schemeClr val="accent1"/>
                </a:solidFill>
                <a:latin typeface="+mn-lt"/>
                <a:cs typeface="Arial"/>
              </a:rPr>
              <a:t>Xoserve</a:t>
            </a:r>
            <a:r>
              <a:rPr lang="en-GB" sz="1998" dirty="0">
                <a:solidFill>
                  <a:schemeClr val="accent1"/>
                </a:solidFill>
                <a:latin typeface="+mn-lt"/>
                <a:cs typeface="Arial"/>
              </a:rPr>
              <a:t> </a:t>
            </a:r>
          </a:p>
        </p:txBody>
      </p:sp>
      <p:graphicFrame>
        <p:nvGraphicFramePr>
          <p:cNvPr id="4" name="Table 4">
            <a:extLst>
              <a:ext uri="{FF2B5EF4-FFF2-40B4-BE49-F238E27FC236}">
                <a16:creationId xmlns:a16="http://schemas.microsoft.com/office/drawing/2014/main" id="{E6D972E3-2F37-4570-AEF8-E1D0589D868E}"/>
              </a:ext>
            </a:extLst>
          </p:cNvPr>
          <p:cNvGraphicFramePr>
            <a:graphicFrameLocks noGrp="1"/>
          </p:cNvGraphicFramePr>
          <p:nvPr>
            <p:extLst>
              <p:ext uri="{D42A27DB-BD31-4B8C-83A1-F6EECF244321}">
                <p14:modId xmlns:p14="http://schemas.microsoft.com/office/powerpoint/2010/main" val="2346121733"/>
              </p:ext>
            </p:extLst>
          </p:nvPr>
        </p:nvGraphicFramePr>
        <p:xfrm>
          <a:off x="11276" y="582165"/>
          <a:ext cx="9132724" cy="4225580"/>
        </p:xfrm>
        <a:graphic>
          <a:graphicData uri="http://schemas.openxmlformats.org/drawingml/2006/table">
            <a:tbl>
              <a:tblPr firstRow="1" bandRow="1">
                <a:tableStyleId>{5C22544A-7EE6-4342-B048-85BDC9FD1C3A}</a:tableStyleId>
              </a:tblPr>
              <a:tblGrid>
                <a:gridCol w="5005424">
                  <a:extLst>
                    <a:ext uri="{9D8B030D-6E8A-4147-A177-3AD203B41FA5}">
                      <a16:colId xmlns:a16="http://schemas.microsoft.com/office/drawing/2014/main" val="997061046"/>
                    </a:ext>
                  </a:extLst>
                </a:gridCol>
                <a:gridCol w="637686">
                  <a:extLst>
                    <a:ext uri="{9D8B030D-6E8A-4147-A177-3AD203B41FA5}">
                      <a16:colId xmlns:a16="http://schemas.microsoft.com/office/drawing/2014/main" val="2723771934"/>
                    </a:ext>
                  </a:extLst>
                </a:gridCol>
                <a:gridCol w="935312">
                  <a:extLst>
                    <a:ext uri="{9D8B030D-6E8A-4147-A177-3AD203B41FA5}">
                      <a16:colId xmlns:a16="http://schemas.microsoft.com/office/drawing/2014/main" val="3830117845"/>
                    </a:ext>
                  </a:extLst>
                </a:gridCol>
                <a:gridCol w="727756">
                  <a:extLst>
                    <a:ext uri="{9D8B030D-6E8A-4147-A177-3AD203B41FA5}">
                      <a16:colId xmlns:a16="http://schemas.microsoft.com/office/drawing/2014/main" val="194189712"/>
                    </a:ext>
                  </a:extLst>
                </a:gridCol>
                <a:gridCol w="1826546">
                  <a:extLst>
                    <a:ext uri="{9D8B030D-6E8A-4147-A177-3AD203B41FA5}">
                      <a16:colId xmlns:a16="http://schemas.microsoft.com/office/drawing/2014/main" val="3065248341"/>
                    </a:ext>
                  </a:extLst>
                </a:gridCol>
              </a:tblGrid>
              <a:tr h="331410">
                <a:tc>
                  <a:txBody>
                    <a:bodyPr/>
                    <a:lstStyle/>
                    <a:p>
                      <a:pPr algn="ctr" rtl="0" fontAlgn="ctr"/>
                      <a:r>
                        <a:rPr lang="en-GB" sz="800" b="1" i="0" u="none" strike="noStrike" dirty="0">
                          <a:solidFill>
                            <a:srgbClr val="FFFFFF"/>
                          </a:solidFill>
                          <a:effectLst/>
                          <a:latin typeface="Arial" panose="020B0604020202020204" pitchFamily="34" charset="0"/>
                          <a:cs typeface="Arial" panose="020B0604020202020204" pitchFamily="34" charset="0"/>
                        </a:rPr>
                        <a:t>CR Name</a:t>
                      </a:r>
                    </a:p>
                  </a:txBody>
                  <a:tcPr marL="4757" marR="4757" marT="3575" marB="0" anchor="ctr">
                    <a:lnB w="12700" cap="flat" cmpd="sng" algn="ctr">
                      <a:solidFill>
                        <a:schemeClr val="tx1"/>
                      </a:solidFill>
                      <a:prstDash val="solid"/>
                      <a:round/>
                      <a:headEnd type="none" w="med" len="med"/>
                      <a:tailEnd type="none" w="med" len="med"/>
                    </a:lnB>
                  </a:tcPr>
                </a:tc>
                <a:tc>
                  <a:txBody>
                    <a:bodyPr/>
                    <a:lstStyle/>
                    <a:p>
                      <a:pPr algn="ctr" rtl="0" fontAlgn="ctr"/>
                      <a:r>
                        <a:rPr lang="en-GB" sz="800" b="1" i="0" u="none" strike="noStrike" dirty="0">
                          <a:solidFill>
                            <a:srgbClr val="FFFFFF"/>
                          </a:solidFill>
                          <a:effectLst/>
                          <a:latin typeface="Arial" panose="020B0604020202020204" pitchFamily="34" charset="0"/>
                          <a:cs typeface="Arial" panose="020B0604020202020204" pitchFamily="34" charset="0"/>
                        </a:rPr>
                        <a:t>CR Ref</a:t>
                      </a:r>
                    </a:p>
                  </a:txBody>
                  <a:tcPr marL="4757" marR="4757" marT="3575" marB="0" anchor="ctr">
                    <a:lnB w="12700" cap="flat" cmpd="sng" algn="ctr">
                      <a:solidFill>
                        <a:schemeClr val="tx1"/>
                      </a:solidFill>
                      <a:prstDash val="solid"/>
                      <a:round/>
                      <a:headEnd type="none" w="med" len="med"/>
                      <a:tailEnd type="none" w="med" len="med"/>
                    </a:lnB>
                  </a:tcPr>
                </a:tc>
                <a:tc>
                  <a:txBody>
                    <a:bodyPr/>
                    <a:lstStyle/>
                    <a:p>
                      <a:pPr algn="ctr" rtl="0" fontAlgn="ctr"/>
                      <a:r>
                        <a:rPr lang="en-US" sz="800" b="1" i="0" u="none" strike="noStrike" dirty="0">
                          <a:solidFill>
                            <a:srgbClr val="FFFFFF"/>
                          </a:solidFill>
                          <a:effectLst/>
                          <a:latin typeface="Arial" panose="020B0604020202020204" pitchFamily="34" charset="0"/>
                          <a:cs typeface="Arial" panose="020B0604020202020204" pitchFamily="34" charset="0"/>
                        </a:rPr>
                        <a:t>High Level Cost IA Cost</a:t>
                      </a:r>
                    </a:p>
                  </a:txBody>
                  <a:tcPr marL="4757" marR="4757" marT="3575" marB="0" anchor="ctr">
                    <a:lnB w="12700" cap="flat" cmpd="sng" algn="ctr">
                      <a:solidFill>
                        <a:schemeClr val="tx1"/>
                      </a:solidFill>
                      <a:prstDash val="solid"/>
                      <a:round/>
                      <a:headEnd type="none" w="med" len="med"/>
                      <a:tailEnd type="none" w="med" len="med"/>
                    </a:lnB>
                  </a:tcPr>
                </a:tc>
                <a:tc>
                  <a:txBody>
                    <a:bodyPr/>
                    <a:lstStyle/>
                    <a:p>
                      <a:pPr algn="ctr" rtl="0" fontAlgn="ctr"/>
                      <a:r>
                        <a:rPr lang="en-GB" sz="800" b="1" i="0" u="none" strike="noStrike">
                          <a:solidFill>
                            <a:srgbClr val="FFFFFF"/>
                          </a:solidFill>
                          <a:effectLst/>
                          <a:latin typeface="Arial" panose="020B0604020202020204" pitchFamily="34" charset="0"/>
                          <a:cs typeface="Arial" panose="020B0604020202020204" pitchFamily="34" charset="0"/>
                        </a:rPr>
                        <a:t>Date Raised</a:t>
                      </a:r>
                    </a:p>
                  </a:txBody>
                  <a:tcPr marL="4757" marR="4757" marT="3575" marB="0" anchor="ctr">
                    <a:lnB w="12700" cap="flat" cmpd="sng" algn="ctr">
                      <a:solidFill>
                        <a:schemeClr val="tx1"/>
                      </a:solidFill>
                      <a:prstDash val="solid"/>
                      <a:round/>
                      <a:headEnd type="none" w="med" len="med"/>
                      <a:tailEnd type="none" w="med" len="med"/>
                    </a:lnB>
                  </a:tcPr>
                </a:tc>
                <a:tc>
                  <a:txBody>
                    <a:bodyPr/>
                    <a:lstStyle/>
                    <a:p>
                      <a:pPr algn="ctr" rtl="0" fontAlgn="ctr"/>
                      <a:r>
                        <a:rPr lang="en-GB" sz="800" b="1" i="0" u="none" strike="noStrike" dirty="0">
                          <a:solidFill>
                            <a:srgbClr val="FFFFFF"/>
                          </a:solidFill>
                          <a:effectLst/>
                          <a:latin typeface="Arial" panose="020B0604020202020204" pitchFamily="34" charset="0"/>
                          <a:cs typeface="Arial" panose="020B0604020202020204" pitchFamily="34" charset="0"/>
                        </a:rPr>
                        <a:t>Status</a:t>
                      </a:r>
                    </a:p>
                  </a:txBody>
                  <a:tcPr marL="4757" marR="4757" marT="3575" marB="0"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29148686"/>
                  </a:ext>
                </a:extLst>
              </a:tr>
              <a:tr h="162091">
                <a:tc>
                  <a:txBody>
                    <a:bodyPr/>
                    <a:lstStyle/>
                    <a:p>
                      <a:pPr algn="l" fontAlgn="t"/>
                      <a:r>
                        <a:rPr lang="it-IT" sz="800" b="0" i="0" u="none" strike="noStrike" dirty="0">
                          <a:solidFill>
                            <a:srgbClr val="000000"/>
                          </a:solidFill>
                          <a:effectLst/>
                          <a:latin typeface="+mj-lt"/>
                        </a:rPr>
                        <a:t>Non_Mandatory_MPAS_Metered_Indicator_v0.4</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dirty="0">
                          <a:solidFill>
                            <a:srgbClr val="000000"/>
                          </a:solidFill>
                          <a:effectLst/>
                          <a:latin typeface="+mj-lt"/>
                        </a:rPr>
                        <a:t>CR-D001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dirty="0">
                          <a:solidFill>
                            <a:srgbClr val="000000"/>
                          </a:solidFill>
                          <a:effectLst/>
                          <a:latin typeface="+mj-lt"/>
                        </a:rPr>
                        <a:t>£0.00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800" b="0" i="0" u="none" strike="noStrike" dirty="0">
                          <a:solidFill>
                            <a:srgbClr val="000000"/>
                          </a:solidFill>
                          <a:effectLst/>
                          <a:latin typeface="+mj-lt"/>
                        </a:rPr>
                        <a:t>27/01/2020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800" b="0" i="0" u="none" strike="noStrike" dirty="0">
                          <a:solidFill>
                            <a:srgbClr val="000000"/>
                          </a:solidFill>
                          <a:effectLst/>
                          <a:latin typeface="+mj-lt"/>
                        </a:rPr>
                        <a:t>Complete - No </a:t>
                      </a:r>
                      <a:r>
                        <a:rPr lang="en-GB" sz="800" b="0" i="0" u="none" strike="noStrike" dirty="0" err="1">
                          <a:solidFill>
                            <a:srgbClr val="000000"/>
                          </a:solidFill>
                          <a:effectLst/>
                          <a:latin typeface="+mj-lt"/>
                        </a:rPr>
                        <a:t>Xoserve</a:t>
                      </a:r>
                      <a:r>
                        <a:rPr lang="en-GB" sz="800" b="0" i="0" u="none" strike="noStrike" dirty="0">
                          <a:solidFill>
                            <a:srgbClr val="000000"/>
                          </a:solidFill>
                          <a:effectLst/>
                          <a:latin typeface="+mj-lt"/>
                        </a:rPr>
                        <a:t> Impact</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11819855"/>
                  </a:ext>
                </a:extLst>
              </a:tr>
              <a:tr h="162091">
                <a:tc>
                  <a:txBody>
                    <a:bodyPr/>
                    <a:lstStyle/>
                    <a:p>
                      <a:pPr algn="l" fontAlgn="t"/>
                      <a:r>
                        <a:rPr lang="en-GB" sz="800" b="0" i="0" u="none" strike="noStrike" dirty="0">
                          <a:solidFill>
                            <a:srgbClr val="000000"/>
                          </a:solidFill>
                          <a:effectLst/>
                          <a:latin typeface="+mj-lt"/>
                        </a:rPr>
                        <a:t>REC Manager Procurement Timelines</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dirty="0">
                          <a:solidFill>
                            <a:srgbClr val="000000"/>
                          </a:solidFill>
                          <a:effectLst/>
                          <a:latin typeface="+mj-lt"/>
                        </a:rPr>
                        <a:t>CR-D003</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dirty="0">
                          <a:solidFill>
                            <a:srgbClr val="000000"/>
                          </a:solidFill>
                          <a:effectLst/>
                          <a:latin typeface="+mj-lt"/>
                        </a:rPr>
                        <a:t>£0.00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800" b="0" i="0" u="none" strike="noStrike" dirty="0">
                          <a:solidFill>
                            <a:srgbClr val="000000"/>
                          </a:solidFill>
                          <a:effectLst/>
                          <a:latin typeface="+mj-lt"/>
                        </a:rPr>
                        <a:t>02/12/2019</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800" b="0" i="0" u="none" strike="noStrike" dirty="0">
                          <a:solidFill>
                            <a:srgbClr val="000000"/>
                          </a:solidFill>
                          <a:effectLst/>
                          <a:latin typeface="+mj-lt"/>
                        </a:rPr>
                        <a:t>Complete - No Xoserve Impact</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4934460"/>
                  </a:ext>
                </a:extLst>
              </a:tr>
              <a:tr h="162091">
                <a:tc>
                  <a:txBody>
                    <a:bodyPr/>
                    <a:lstStyle/>
                    <a:p>
                      <a:pPr algn="l" fontAlgn="t"/>
                      <a:r>
                        <a:rPr lang="en-GB" sz="800" b="0" i="0" u="none" strike="noStrike" dirty="0">
                          <a:solidFill>
                            <a:srgbClr val="000000"/>
                          </a:solidFill>
                          <a:effectLst/>
                          <a:latin typeface="+mj-lt"/>
                        </a:rPr>
                        <a:t>MPAS Related MPAN Disconnection</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a:solidFill>
                            <a:srgbClr val="000000"/>
                          </a:solidFill>
                          <a:effectLst/>
                          <a:latin typeface="+mj-lt"/>
                        </a:rPr>
                        <a:t>CR-D004</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a:solidFill>
                            <a:srgbClr val="000000"/>
                          </a:solidFill>
                          <a:effectLst/>
                          <a:latin typeface="+mj-lt"/>
                        </a:rPr>
                        <a:t>£0.00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800" b="0" i="0" u="none" strike="noStrike">
                          <a:solidFill>
                            <a:srgbClr val="000000"/>
                          </a:solidFill>
                          <a:effectLst/>
                          <a:latin typeface="+mj-lt"/>
                        </a:rPr>
                        <a:t>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800" b="0" i="0" u="none" strike="noStrike" dirty="0">
                          <a:solidFill>
                            <a:srgbClr val="000000"/>
                          </a:solidFill>
                          <a:effectLst/>
                          <a:latin typeface="+mj-lt"/>
                        </a:rPr>
                        <a:t>Withdrawn</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48897310"/>
                  </a:ext>
                </a:extLst>
              </a:tr>
              <a:tr h="162091">
                <a:tc>
                  <a:txBody>
                    <a:bodyPr/>
                    <a:lstStyle/>
                    <a:p>
                      <a:pPr algn="l" fontAlgn="t"/>
                      <a:r>
                        <a:rPr lang="en-US" sz="800" b="0" i="0" u="none" strike="noStrike" dirty="0">
                          <a:solidFill>
                            <a:srgbClr val="000000"/>
                          </a:solidFill>
                          <a:effectLst/>
                          <a:latin typeface="+mj-lt"/>
                        </a:rPr>
                        <a:t>Introduction of Validation Message to Logical Mode</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dirty="0">
                          <a:solidFill>
                            <a:srgbClr val="000000"/>
                          </a:solidFill>
                          <a:effectLst/>
                          <a:latin typeface="+mj-lt"/>
                        </a:rPr>
                        <a:t>CR-D005</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dirty="0">
                          <a:solidFill>
                            <a:srgbClr val="000000"/>
                          </a:solidFill>
                          <a:effectLst/>
                          <a:latin typeface="+mj-lt"/>
                        </a:rPr>
                        <a:t>£61,000.00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800" b="0" i="0" u="none" strike="noStrike" dirty="0">
                          <a:solidFill>
                            <a:srgbClr val="000000"/>
                          </a:solidFill>
                          <a:effectLst/>
                          <a:latin typeface="+mj-lt"/>
                        </a:rPr>
                        <a:t>25/11/2019</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800" b="0" i="0" u="none" strike="noStrike" dirty="0">
                          <a:solidFill>
                            <a:srgbClr val="000000"/>
                          </a:solidFill>
                          <a:effectLst/>
                          <a:latin typeface="+mj-lt"/>
                        </a:rPr>
                        <a:t>Withdrawn</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95327869"/>
                  </a:ext>
                </a:extLst>
              </a:tr>
              <a:tr h="162091">
                <a:tc>
                  <a:txBody>
                    <a:bodyPr/>
                    <a:lstStyle/>
                    <a:p>
                      <a:pPr algn="l" fontAlgn="t"/>
                      <a:r>
                        <a:rPr lang="en-US" sz="800" b="0" i="0" u="none" strike="noStrike" dirty="0">
                          <a:solidFill>
                            <a:srgbClr val="000000"/>
                          </a:solidFill>
                          <a:effectLst/>
                          <a:latin typeface="+mj-lt"/>
                        </a:rPr>
                        <a:t>Modification of Related MPAN Cleanse Checkpoint Milestones</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a:solidFill>
                            <a:srgbClr val="000000"/>
                          </a:solidFill>
                          <a:effectLst/>
                          <a:latin typeface="+mj-lt"/>
                        </a:rPr>
                        <a:t>CR-D006</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a:solidFill>
                            <a:srgbClr val="000000"/>
                          </a:solidFill>
                          <a:effectLst/>
                          <a:latin typeface="+mj-lt"/>
                        </a:rPr>
                        <a:t>£0.00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800" b="0" i="0" u="none" strike="noStrike">
                          <a:solidFill>
                            <a:srgbClr val="000000"/>
                          </a:solidFill>
                          <a:effectLst/>
                          <a:latin typeface="+mj-lt"/>
                        </a:rPr>
                        <a:t>27/11/2019</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800" b="0" i="0" u="none" strike="noStrike" dirty="0">
                          <a:solidFill>
                            <a:srgbClr val="000000"/>
                          </a:solidFill>
                          <a:effectLst/>
                          <a:latin typeface="+mj-lt"/>
                        </a:rPr>
                        <a:t>Complete - No Xoserve Impact</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63763996"/>
                  </a:ext>
                </a:extLst>
              </a:tr>
              <a:tr h="162091">
                <a:tc>
                  <a:txBody>
                    <a:bodyPr/>
                    <a:lstStyle/>
                    <a:p>
                      <a:pPr algn="l" fontAlgn="t"/>
                      <a:r>
                        <a:rPr lang="en-GB" sz="800" b="0" i="0" u="none" strike="noStrike" dirty="0">
                          <a:solidFill>
                            <a:srgbClr val="000000"/>
                          </a:solidFill>
                          <a:effectLst/>
                          <a:latin typeface="+mj-lt"/>
                        </a:rPr>
                        <a:t>ABACUS Corrections and Re-alignments</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a:solidFill>
                            <a:srgbClr val="000000"/>
                          </a:solidFill>
                          <a:effectLst/>
                          <a:latin typeface="+mj-lt"/>
                        </a:rPr>
                        <a:t>CR-D007</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a:solidFill>
                            <a:srgbClr val="000000"/>
                          </a:solidFill>
                          <a:effectLst/>
                          <a:latin typeface="+mj-lt"/>
                        </a:rPr>
                        <a:t>£0.00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800" b="0" i="0" u="none" strike="noStrike">
                          <a:solidFill>
                            <a:srgbClr val="000000"/>
                          </a:solidFill>
                          <a:effectLst/>
                          <a:latin typeface="+mj-lt"/>
                        </a:rPr>
                        <a:t>04/12/2019</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800" b="0" i="0" u="none" strike="noStrike" dirty="0">
                          <a:solidFill>
                            <a:srgbClr val="000000"/>
                          </a:solidFill>
                          <a:effectLst/>
                          <a:latin typeface="+mj-lt"/>
                        </a:rPr>
                        <a:t>Complete - No Xoserve Impact</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48544491"/>
                  </a:ext>
                </a:extLst>
              </a:tr>
              <a:tr h="162091">
                <a:tc>
                  <a:txBody>
                    <a:bodyPr/>
                    <a:lstStyle/>
                    <a:p>
                      <a:pPr algn="l" fontAlgn="t"/>
                      <a:r>
                        <a:rPr lang="en-GB" sz="800" b="0" i="0" u="none" strike="noStrike" dirty="0">
                          <a:solidFill>
                            <a:srgbClr val="000000"/>
                          </a:solidFill>
                          <a:effectLst/>
                          <a:latin typeface="+mj-lt"/>
                        </a:rPr>
                        <a:t>ECOES REL API </a:t>
                      </a:r>
                      <a:r>
                        <a:rPr lang="en-GB" sz="800" b="0" i="0" u="none" strike="noStrike" dirty="0" err="1">
                          <a:solidFill>
                            <a:srgbClr val="000000"/>
                          </a:solidFill>
                          <a:effectLst/>
                          <a:latin typeface="+mj-lt"/>
                        </a:rPr>
                        <a:t>Webmethod</a:t>
                      </a:r>
                      <a:endParaRPr lang="en-GB" sz="800" b="0" i="0" u="none" strike="noStrike" dirty="0">
                        <a:solidFill>
                          <a:srgbClr val="000000"/>
                        </a:solidFill>
                        <a:effectLst/>
                        <a:latin typeface="+mj-lt"/>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a:solidFill>
                            <a:srgbClr val="000000"/>
                          </a:solidFill>
                          <a:effectLst/>
                          <a:latin typeface="+mj-lt"/>
                        </a:rPr>
                        <a:t>CR-D009</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a:solidFill>
                            <a:srgbClr val="000000"/>
                          </a:solidFill>
                          <a:effectLst/>
                          <a:latin typeface="+mj-lt"/>
                        </a:rPr>
                        <a:t>£0.00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800" b="0" i="0" u="none" strike="noStrike">
                          <a:solidFill>
                            <a:srgbClr val="000000"/>
                          </a:solidFill>
                          <a:effectLst/>
                          <a:latin typeface="+mj-lt"/>
                        </a:rPr>
                        <a:t>17/12/2019</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800" b="0" i="0" u="none" strike="noStrike" dirty="0">
                          <a:solidFill>
                            <a:srgbClr val="000000"/>
                          </a:solidFill>
                          <a:effectLst/>
                          <a:latin typeface="+mj-lt"/>
                        </a:rPr>
                        <a:t>Complete - No Xoserve Impact</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21433931"/>
                  </a:ext>
                </a:extLst>
              </a:tr>
              <a:tr h="162091">
                <a:tc>
                  <a:txBody>
                    <a:bodyPr/>
                    <a:lstStyle/>
                    <a:p>
                      <a:pPr algn="l" fontAlgn="t"/>
                      <a:r>
                        <a:rPr lang="en-GB" sz="800" b="0" i="0" u="none" strike="noStrike" dirty="0">
                          <a:solidFill>
                            <a:srgbClr val="000000"/>
                          </a:solidFill>
                          <a:effectLst/>
                          <a:latin typeface="+mj-lt"/>
                        </a:rPr>
                        <a:t>CSSIA Uplift to Implement IG Recommendations</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a:solidFill>
                            <a:srgbClr val="000000"/>
                          </a:solidFill>
                          <a:effectLst/>
                          <a:latin typeface="+mj-lt"/>
                        </a:rPr>
                        <a:t>CR-D010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a:solidFill>
                            <a:srgbClr val="000000"/>
                          </a:solidFill>
                          <a:effectLst/>
                          <a:latin typeface="+mj-lt"/>
                        </a:rPr>
                        <a:t>£0.00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800" b="0" i="0" u="none" strike="noStrike">
                          <a:solidFill>
                            <a:srgbClr val="000000"/>
                          </a:solidFill>
                          <a:effectLst/>
                          <a:latin typeface="+mj-lt"/>
                        </a:rPr>
                        <a:t>17/12/2019</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800" b="0" i="0" u="none" strike="noStrike" dirty="0">
                          <a:solidFill>
                            <a:srgbClr val="000000"/>
                          </a:solidFill>
                          <a:effectLst/>
                          <a:latin typeface="+mj-lt"/>
                        </a:rPr>
                        <a:t>Complete - No Xoserve Impact</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60142257"/>
                  </a:ext>
                </a:extLst>
              </a:tr>
              <a:tr h="162091">
                <a:tc>
                  <a:txBody>
                    <a:bodyPr/>
                    <a:lstStyle/>
                    <a:p>
                      <a:pPr algn="l" fontAlgn="t"/>
                      <a:r>
                        <a:rPr lang="en-US" sz="800" b="0" i="0" u="none" strike="noStrike" dirty="0">
                          <a:solidFill>
                            <a:srgbClr val="000000"/>
                          </a:solidFill>
                          <a:effectLst/>
                          <a:latin typeface="+mj-lt"/>
                        </a:rPr>
                        <a:t>Update 3 E2Es to align to CSSIA</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a:solidFill>
                            <a:srgbClr val="000000"/>
                          </a:solidFill>
                          <a:effectLst/>
                          <a:latin typeface="+mj-lt"/>
                        </a:rPr>
                        <a:t>CR-D011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a:solidFill>
                            <a:srgbClr val="000000"/>
                          </a:solidFill>
                          <a:effectLst/>
                          <a:latin typeface="+mj-lt"/>
                        </a:rPr>
                        <a:t>£0.00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800" b="0" i="0" u="none" strike="noStrike">
                          <a:solidFill>
                            <a:srgbClr val="000000"/>
                          </a:solidFill>
                          <a:effectLst/>
                          <a:latin typeface="+mj-lt"/>
                        </a:rPr>
                        <a:t>10/06/2020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800" b="0" i="0" u="none" strike="noStrike" dirty="0">
                          <a:solidFill>
                            <a:srgbClr val="000000"/>
                          </a:solidFill>
                          <a:effectLst/>
                          <a:latin typeface="+mj-lt"/>
                        </a:rPr>
                        <a:t>Complete - No Xoserve Impact</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35566418"/>
                  </a:ext>
                </a:extLst>
              </a:tr>
              <a:tr h="162091">
                <a:tc>
                  <a:txBody>
                    <a:bodyPr/>
                    <a:lstStyle/>
                    <a:p>
                      <a:pPr algn="l" fontAlgn="t"/>
                      <a:r>
                        <a:rPr lang="en-US" sz="800" b="0" i="0" u="none" strike="noStrike" dirty="0">
                          <a:solidFill>
                            <a:srgbClr val="000000"/>
                          </a:solidFill>
                          <a:effectLst/>
                          <a:latin typeface="+mj-lt"/>
                        </a:rPr>
                        <a:t>CSS_Physical_Interface_Design_Updates_mpxn_v0.2</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a:solidFill>
                            <a:srgbClr val="000000"/>
                          </a:solidFill>
                          <a:effectLst/>
                          <a:latin typeface="+mj-lt"/>
                        </a:rPr>
                        <a:t>CR-D012</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a:solidFill>
                            <a:srgbClr val="000000"/>
                          </a:solidFill>
                          <a:effectLst/>
                          <a:latin typeface="+mj-lt"/>
                        </a:rPr>
                        <a:t>£0.00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800" b="0" i="0" u="none" strike="noStrike">
                          <a:solidFill>
                            <a:srgbClr val="000000"/>
                          </a:solidFill>
                          <a:effectLst/>
                          <a:latin typeface="+mj-lt"/>
                        </a:rPr>
                        <a:t>30/01/2020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800" b="0" i="0" u="none" strike="noStrike" dirty="0">
                          <a:solidFill>
                            <a:srgbClr val="000000"/>
                          </a:solidFill>
                          <a:effectLst/>
                          <a:latin typeface="+mj-lt"/>
                        </a:rPr>
                        <a:t>Complete - No Xoserve Impact</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02798800"/>
                  </a:ext>
                </a:extLst>
              </a:tr>
              <a:tr h="162091">
                <a:tc>
                  <a:txBody>
                    <a:bodyPr/>
                    <a:lstStyle/>
                    <a:p>
                      <a:pPr algn="l" fontAlgn="t"/>
                      <a:r>
                        <a:rPr lang="en-US" sz="800" b="0" i="0" u="none" strike="noStrike">
                          <a:solidFill>
                            <a:srgbClr val="000000"/>
                          </a:solidFill>
                          <a:effectLst/>
                          <a:latin typeface="+mj-lt"/>
                        </a:rPr>
                        <a:t>Messaging_Requirements_Revisions_REC_Code_Manager_and_CSS_v0.1 Clean</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a:solidFill>
                            <a:srgbClr val="000000"/>
                          </a:solidFill>
                          <a:effectLst/>
                          <a:latin typeface="+mj-lt"/>
                        </a:rPr>
                        <a:t>CR-D013</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a:solidFill>
                            <a:srgbClr val="000000"/>
                          </a:solidFill>
                          <a:effectLst/>
                          <a:latin typeface="+mj-lt"/>
                        </a:rPr>
                        <a:t>£0.00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800" b="0" i="0" u="none" strike="noStrike">
                          <a:solidFill>
                            <a:srgbClr val="000000"/>
                          </a:solidFill>
                          <a:effectLst/>
                          <a:latin typeface="+mj-lt"/>
                        </a:rPr>
                        <a:t>28/01/2020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800" b="0" i="0" u="none" strike="noStrike" dirty="0">
                          <a:solidFill>
                            <a:srgbClr val="000000"/>
                          </a:solidFill>
                          <a:effectLst/>
                          <a:latin typeface="+mj-lt"/>
                        </a:rPr>
                        <a:t>Complete - No Xoserve Impact</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2269300"/>
                  </a:ext>
                </a:extLst>
              </a:tr>
              <a:tr h="162091">
                <a:tc>
                  <a:txBody>
                    <a:bodyPr/>
                    <a:lstStyle/>
                    <a:p>
                      <a:pPr algn="l" fontAlgn="t"/>
                      <a:r>
                        <a:rPr lang="en-US" sz="800" b="0" i="0" u="none" strike="noStrike">
                          <a:solidFill>
                            <a:srgbClr val="000000"/>
                          </a:solidFill>
                          <a:effectLst/>
                          <a:latin typeface="+mj-lt"/>
                        </a:rPr>
                        <a:t>Amendment_of_Xoserve_Consequential_Change_Milestone_Delivery_Dates_v0.2[DRAFT]</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a:solidFill>
                            <a:srgbClr val="000000"/>
                          </a:solidFill>
                          <a:effectLst/>
                          <a:latin typeface="+mj-lt"/>
                        </a:rPr>
                        <a:t>CR-D015</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dirty="0">
                          <a:solidFill>
                            <a:srgbClr val="000000"/>
                          </a:solidFill>
                          <a:effectLst/>
                          <a:latin typeface="+mj-lt"/>
                        </a:rPr>
                        <a:t>£0.00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800" b="0" i="0" u="none" strike="noStrike">
                          <a:solidFill>
                            <a:srgbClr val="000000"/>
                          </a:solidFill>
                          <a:effectLst/>
                          <a:latin typeface="+mj-lt"/>
                        </a:rPr>
                        <a:t>26/02/2020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800" b="0" i="0" u="none" strike="noStrike" dirty="0">
                          <a:solidFill>
                            <a:srgbClr val="000000"/>
                          </a:solidFill>
                          <a:effectLst/>
                          <a:latin typeface="+mj-lt"/>
                        </a:rPr>
                        <a:t>Withdrawn</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97724958"/>
                  </a:ext>
                </a:extLst>
              </a:tr>
              <a:tr h="162091">
                <a:tc>
                  <a:txBody>
                    <a:bodyPr/>
                    <a:lstStyle/>
                    <a:p>
                      <a:pPr algn="l" fontAlgn="t"/>
                      <a:r>
                        <a:rPr lang="en-US" sz="800" b="0" i="0" u="none" strike="noStrike" dirty="0">
                          <a:solidFill>
                            <a:srgbClr val="000000"/>
                          </a:solidFill>
                          <a:effectLst/>
                          <a:latin typeface="+mj-lt"/>
                        </a:rPr>
                        <a:t>CSS_Handling_of_MPAS_Business_Dates_v0.2[DRAFT]</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a:solidFill>
                            <a:srgbClr val="000000"/>
                          </a:solidFill>
                          <a:effectLst/>
                          <a:latin typeface="+mj-lt"/>
                        </a:rPr>
                        <a:t>CR-D017</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a:solidFill>
                            <a:srgbClr val="000000"/>
                          </a:solidFill>
                          <a:effectLst/>
                          <a:latin typeface="+mj-lt"/>
                        </a:rPr>
                        <a:t>£3,500.00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800" b="0" i="0" u="none" strike="noStrike">
                          <a:solidFill>
                            <a:srgbClr val="000000"/>
                          </a:solidFill>
                          <a:effectLst/>
                          <a:latin typeface="+mj-lt"/>
                        </a:rPr>
                        <a:t>20/07/2020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800" b="0" i="0" u="none" strike="noStrike" dirty="0">
                          <a:solidFill>
                            <a:srgbClr val="000000"/>
                          </a:solidFill>
                          <a:effectLst/>
                          <a:latin typeface="+mj-lt"/>
                        </a:rPr>
                        <a:t>Complete - No </a:t>
                      </a:r>
                      <a:r>
                        <a:rPr lang="en-GB" sz="800" b="0" i="0" u="none" strike="noStrike" dirty="0" err="1">
                          <a:solidFill>
                            <a:srgbClr val="000000"/>
                          </a:solidFill>
                          <a:effectLst/>
                          <a:latin typeface="+mj-lt"/>
                        </a:rPr>
                        <a:t>Xoserve</a:t>
                      </a:r>
                      <a:r>
                        <a:rPr lang="en-GB" sz="800" b="0" i="0" u="none" strike="noStrike" dirty="0">
                          <a:solidFill>
                            <a:srgbClr val="000000"/>
                          </a:solidFill>
                          <a:effectLst/>
                          <a:latin typeface="+mj-lt"/>
                        </a:rPr>
                        <a:t> Impact</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81331093"/>
                  </a:ext>
                </a:extLst>
              </a:tr>
              <a:tr h="162091">
                <a:tc>
                  <a:txBody>
                    <a:bodyPr/>
                    <a:lstStyle/>
                    <a:p>
                      <a:pPr algn="l" fontAlgn="t"/>
                      <a:r>
                        <a:rPr lang="en-GB" sz="800" b="0" i="0" u="none" strike="noStrike" dirty="0">
                          <a:solidFill>
                            <a:srgbClr val="000000"/>
                          </a:solidFill>
                          <a:effectLst/>
                          <a:latin typeface="+mj-lt"/>
                        </a:rPr>
                        <a:t>Confirmation_Responses_to_Outbound_Synchronisations_v0.2[DRAFT]</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a:solidFill>
                            <a:srgbClr val="000000"/>
                          </a:solidFill>
                          <a:effectLst/>
                          <a:latin typeface="+mj-lt"/>
                        </a:rPr>
                        <a:t>CR-D018</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a:solidFill>
                            <a:srgbClr val="000000"/>
                          </a:solidFill>
                          <a:effectLst/>
                          <a:latin typeface="+mj-lt"/>
                        </a:rPr>
                        <a:t>£0.00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800" b="0" i="0" u="none" strike="noStrike">
                          <a:solidFill>
                            <a:srgbClr val="000000"/>
                          </a:solidFill>
                          <a:effectLst/>
                          <a:latin typeface="+mj-lt"/>
                        </a:rPr>
                        <a:t>02/03/2020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800" b="0" i="0" u="none" strike="noStrike" dirty="0">
                          <a:solidFill>
                            <a:srgbClr val="000000"/>
                          </a:solidFill>
                          <a:effectLst/>
                          <a:latin typeface="+mj-lt"/>
                        </a:rPr>
                        <a:t>Withdrawn</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29275229"/>
                  </a:ext>
                </a:extLst>
              </a:tr>
              <a:tr h="162091">
                <a:tc>
                  <a:txBody>
                    <a:bodyPr/>
                    <a:lstStyle/>
                    <a:p>
                      <a:pPr algn="l" fontAlgn="t"/>
                      <a:r>
                        <a:rPr lang="en-US" sz="800" b="0" i="0" u="none" strike="noStrike">
                          <a:solidFill>
                            <a:srgbClr val="000000"/>
                          </a:solidFill>
                          <a:effectLst/>
                          <a:latin typeface="+mj-lt"/>
                        </a:rPr>
                        <a:t>Regulatory Workstream – Programme Milestones Refresh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a:solidFill>
                            <a:srgbClr val="000000"/>
                          </a:solidFill>
                          <a:effectLst/>
                          <a:latin typeface="+mj-lt"/>
                        </a:rPr>
                        <a:t>CR-D020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a:solidFill>
                            <a:srgbClr val="000000"/>
                          </a:solidFill>
                          <a:effectLst/>
                          <a:latin typeface="+mj-lt"/>
                        </a:rPr>
                        <a:t>£0.00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r>
                        <a:rPr lang="en-GB" sz="800" b="0" i="0" u="none" strike="noStrike">
                          <a:solidFill>
                            <a:srgbClr val="000000"/>
                          </a:solidFill>
                          <a:effectLst/>
                          <a:latin typeface="+mj-lt"/>
                        </a:rPr>
                        <a:t>16/03/2020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800" b="0" i="0" u="none" strike="noStrike" dirty="0">
                          <a:solidFill>
                            <a:srgbClr val="000000"/>
                          </a:solidFill>
                          <a:effectLst/>
                          <a:latin typeface="+mj-lt"/>
                        </a:rPr>
                        <a:t>Withdrawn</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11124910"/>
                  </a:ext>
                </a:extLst>
              </a:tr>
              <a:tr h="162091">
                <a:tc>
                  <a:txBody>
                    <a:bodyPr/>
                    <a:lstStyle/>
                    <a:p>
                      <a:pPr algn="l" fontAlgn="t"/>
                      <a:r>
                        <a:rPr lang="en-GB" sz="800" b="0" i="0" u="none" strike="noStrike" dirty="0">
                          <a:solidFill>
                            <a:srgbClr val="000000"/>
                          </a:solidFill>
                          <a:effectLst/>
                          <a:latin typeface="+mj-lt"/>
                        </a:rPr>
                        <a:t>Remove MPAS Interface</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a:solidFill>
                            <a:srgbClr val="000000"/>
                          </a:solidFill>
                          <a:effectLst/>
                          <a:latin typeface="+mj-lt"/>
                        </a:rPr>
                        <a:t>CR-D021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a:solidFill>
                            <a:srgbClr val="000000"/>
                          </a:solidFill>
                          <a:effectLst/>
                          <a:latin typeface="+mj-lt"/>
                        </a:rPr>
                        <a:t>£0.00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r>
                        <a:rPr lang="en-GB" sz="800" b="0" i="0" u="none" strike="noStrike">
                          <a:solidFill>
                            <a:srgbClr val="000000"/>
                          </a:solidFill>
                          <a:effectLst/>
                          <a:latin typeface="+mj-lt"/>
                        </a:rPr>
                        <a:t>29/04/2020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800" b="0" i="0" u="none" strike="noStrike" dirty="0">
                          <a:solidFill>
                            <a:srgbClr val="000000"/>
                          </a:solidFill>
                          <a:effectLst/>
                          <a:latin typeface="+mj-lt"/>
                        </a:rPr>
                        <a:t>Withdrawn</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49112874"/>
                  </a:ext>
                </a:extLst>
              </a:tr>
              <a:tr h="162091">
                <a:tc>
                  <a:txBody>
                    <a:bodyPr/>
                    <a:lstStyle/>
                    <a:p>
                      <a:pPr algn="l" fontAlgn="t"/>
                      <a:r>
                        <a:rPr lang="en-US" sz="800" b="0" i="0" u="none" strike="noStrike">
                          <a:solidFill>
                            <a:srgbClr val="000000"/>
                          </a:solidFill>
                          <a:effectLst/>
                          <a:latin typeface="+mj-lt"/>
                        </a:rPr>
                        <a:t>DSP_Specific_ SIT_ Functional_Exit_Criteria</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a:solidFill>
                            <a:srgbClr val="000000"/>
                          </a:solidFill>
                          <a:effectLst/>
                          <a:latin typeface="+mj-lt"/>
                        </a:rPr>
                        <a:t>CR-D023</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a:solidFill>
                            <a:srgbClr val="000000"/>
                          </a:solidFill>
                          <a:effectLst/>
                          <a:latin typeface="+mj-lt"/>
                        </a:rPr>
                        <a:t>£0.00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r>
                        <a:rPr lang="en-GB" sz="800" b="0" i="0" u="none" strike="noStrike">
                          <a:solidFill>
                            <a:srgbClr val="000000"/>
                          </a:solidFill>
                          <a:effectLst/>
                          <a:latin typeface="+mj-lt"/>
                        </a:rPr>
                        <a:t>29/05/2020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800" b="0" i="0" u="none" strike="noStrike" dirty="0">
                          <a:solidFill>
                            <a:srgbClr val="000000"/>
                          </a:solidFill>
                          <a:effectLst/>
                          <a:latin typeface="+mj-lt"/>
                        </a:rPr>
                        <a:t>Complete - No Xoserve Impact</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78907313"/>
                  </a:ext>
                </a:extLst>
              </a:tr>
              <a:tr h="162091">
                <a:tc>
                  <a:txBody>
                    <a:bodyPr/>
                    <a:lstStyle/>
                    <a:p>
                      <a:pPr algn="l" fontAlgn="b"/>
                      <a:r>
                        <a:rPr lang="en-GB" sz="800" b="0" i="0" u="none" strike="noStrike">
                          <a:solidFill>
                            <a:srgbClr val="000000"/>
                          </a:solidFill>
                          <a:effectLst/>
                          <a:latin typeface="+mj-lt"/>
                        </a:rPr>
                        <a:t>Changes to support enhanced Solar arrangements</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800" b="0" i="0" u="none" strike="noStrike">
                          <a:solidFill>
                            <a:srgbClr val="000000"/>
                          </a:solidFill>
                          <a:effectLst/>
                          <a:latin typeface="+mj-lt"/>
                        </a:rPr>
                        <a:t>CR-D025</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a:solidFill>
                            <a:srgbClr val="000000"/>
                          </a:solidFill>
                          <a:effectLst/>
                          <a:latin typeface="+mj-lt"/>
                        </a:rPr>
                        <a:t>£0.00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800" b="0" i="0" u="none" strike="noStrike">
                          <a:solidFill>
                            <a:srgbClr val="000000"/>
                          </a:solidFill>
                          <a:effectLst/>
                          <a:latin typeface="+mj-lt"/>
                        </a:rPr>
                        <a:t>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dirty="0">
                          <a:solidFill>
                            <a:srgbClr val="000000"/>
                          </a:solidFill>
                          <a:effectLst/>
                          <a:latin typeface="+mj-lt"/>
                        </a:rPr>
                        <a:t>Withdrawn</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00048739"/>
                  </a:ext>
                </a:extLst>
              </a:tr>
              <a:tr h="162091">
                <a:tc>
                  <a:txBody>
                    <a:bodyPr/>
                    <a:lstStyle/>
                    <a:p>
                      <a:pPr algn="l" fontAlgn="b"/>
                      <a:r>
                        <a:rPr lang="en-US" sz="800" b="0" i="0" u="none" strike="noStrike">
                          <a:solidFill>
                            <a:srgbClr val="000000"/>
                          </a:solidFill>
                          <a:effectLst/>
                          <a:latin typeface="+mj-lt"/>
                        </a:rPr>
                        <a:t>CSS Role-based access control (RBAC)</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800" b="0" i="0" u="none" strike="noStrike">
                          <a:solidFill>
                            <a:srgbClr val="000000"/>
                          </a:solidFill>
                          <a:effectLst/>
                          <a:latin typeface="+mj-lt"/>
                        </a:rPr>
                        <a:t>CR-D031</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a:solidFill>
                            <a:srgbClr val="000000"/>
                          </a:solidFill>
                          <a:effectLst/>
                          <a:latin typeface="+mj-lt"/>
                        </a:rPr>
                        <a:t>£48,530.00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800" b="0" i="0" u="none" strike="noStrike">
                          <a:solidFill>
                            <a:srgbClr val="000000"/>
                          </a:solidFill>
                          <a:effectLst/>
                          <a:latin typeface="+mj-lt"/>
                        </a:rPr>
                        <a:t>24/07/2020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dirty="0">
                          <a:solidFill>
                            <a:srgbClr val="000000"/>
                          </a:solidFill>
                          <a:effectLst/>
                          <a:latin typeface="+mj-lt"/>
                        </a:rPr>
                        <a:t>Withdrawn</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12610449"/>
                  </a:ext>
                </a:extLst>
              </a:tr>
              <a:tr h="162091">
                <a:tc>
                  <a:txBody>
                    <a:bodyPr/>
                    <a:lstStyle/>
                    <a:p>
                      <a:pPr algn="l" fontAlgn="b"/>
                      <a:r>
                        <a:rPr lang="en-US" sz="800" b="0" i="0" u="none" strike="noStrike" dirty="0">
                          <a:solidFill>
                            <a:srgbClr val="000000"/>
                          </a:solidFill>
                          <a:effectLst/>
                          <a:latin typeface="+mj-lt"/>
                        </a:rPr>
                        <a:t>A Quality Analysis Activity of the Data being used for the DMT Non-Functional Test Phase​​</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800" b="0" i="0" u="none" strike="noStrike">
                          <a:solidFill>
                            <a:srgbClr val="000000"/>
                          </a:solidFill>
                          <a:effectLst/>
                          <a:latin typeface="+mj-lt"/>
                        </a:rPr>
                        <a:t>CR-D033</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a:solidFill>
                            <a:srgbClr val="000000"/>
                          </a:solidFill>
                          <a:effectLst/>
                          <a:latin typeface="+mj-lt"/>
                        </a:rPr>
                        <a:t>£0.00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800" b="0" i="0" u="none" strike="noStrike">
                          <a:solidFill>
                            <a:srgbClr val="000000"/>
                          </a:solidFill>
                          <a:effectLst/>
                          <a:latin typeface="+mj-lt"/>
                        </a:rPr>
                        <a:t>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dirty="0">
                          <a:solidFill>
                            <a:srgbClr val="000000"/>
                          </a:solidFill>
                          <a:effectLst/>
                          <a:latin typeface="+mj-lt"/>
                        </a:rPr>
                        <a:t>Withdrawn</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20846771"/>
                  </a:ext>
                </a:extLst>
              </a:tr>
              <a:tr h="162091">
                <a:tc>
                  <a:txBody>
                    <a:bodyPr/>
                    <a:lstStyle/>
                    <a:p>
                      <a:pPr algn="l" fontAlgn="b"/>
                      <a:r>
                        <a:rPr lang="en-US" sz="800" b="0" i="0" u="none" strike="noStrike">
                          <a:solidFill>
                            <a:srgbClr val="000000"/>
                          </a:solidFill>
                          <a:effectLst/>
                          <a:latin typeface="+mj-lt"/>
                        </a:rPr>
                        <a:t>CSS Change from UTC to Local Time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800" b="0" i="0" u="none" strike="noStrike" dirty="0">
                          <a:solidFill>
                            <a:srgbClr val="000000"/>
                          </a:solidFill>
                          <a:effectLst/>
                          <a:latin typeface="+mj-lt"/>
                        </a:rPr>
                        <a:t>CR-D035</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a:solidFill>
                            <a:srgbClr val="000000"/>
                          </a:solidFill>
                          <a:effectLst/>
                          <a:latin typeface="+mj-lt"/>
                        </a:rPr>
                        <a:t>£0.00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800" b="0" i="0" u="none" strike="noStrike">
                          <a:solidFill>
                            <a:srgbClr val="000000"/>
                          </a:solidFill>
                          <a:effectLst/>
                          <a:latin typeface="+mj-lt"/>
                        </a:rPr>
                        <a:t>22/09/2020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dirty="0">
                          <a:solidFill>
                            <a:srgbClr val="000000"/>
                          </a:solidFill>
                          <a:effectLst/>
                          <a:latin typeface="+mj-lt"/>
                        </a:rPr>
                        <a:t>Complete - No Xoserve Impact</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08681045"/>
                  </a:ext>
                </a:extLst>
              </a:tr>
              <a:tr h="162091">
                <a:tc>
                  <a:txBody>
                    <a:bodyPr/>
                    <a:lstStyle/>
                    <a:p>
                      <a:pPr algn="l" fontAlgn="b"/>
                      <a:r>
                        <a:rPr lang="fr-FR" sz="800" b="0" i="0" u="none" strike="noStrike">
                          <a:solidFill>
                            <a:srgbClr val="000000"/>
                          </a:solidFill>
                          <a:effectLst/>
                          <a:latin typeface="+mj-lt"/>
                        </a:rPr>
                        <a:t>Xoserve CR for DES AI Removal</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800" b="0" i="0" u="none" strike="noStrike">
                          <a:solidFill>
                            <a:srgbClr val="000000"/>
                          </a:solidFill>
                          <a:effectLst/>
                          <a:latin typeface="+mj-lt"/>
                        </a:rPr>
                        <a:t>CR-D036</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a:solidFill>
                            <a:srgbClr val="000000"/>
                          </a:solidFill>
                          <a:effectLst/>
                          <a:latin typeface="+mj-lt"/>
                        </a:rPr>
                        <a:t>£0.00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800" b="0" i="0" u="none" strike="noStrike">
                          <a:solidFill>
                            <a:srgbClr val="000000"/>
                          </a:solidFill>
                          <a:effectLst/>
                          <a:latin typeface="+mj-lt"/>
                        </a:rPr>
                        <a:t>24/09/2020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dirty="0">
                          <a:solidFill>
                            <a:srgbClr val="000000"/>
                          </a:solidFill>
                          <a:effectLst/>
                          <a:latin typeface="+mj-lt"/>
                        </a:rPr>
                        <a:t>Complete - No Xoserve Impact</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19251928"/>
                  </a:ext>
                </a:extLst>
              </a:tr>
              <a:tr h="162091">
                <a:tc>
                  <a:txBody>
                    <a:bodyPr/>
                    <a:lstStyle/>
                    <a:p>
                      <a:pPr algn="l" fontAlgn="b"/>
                      <a:r>
                        <a:rPr lang="en-US" sz="800" b="0" i="0" u="none" strike="noStrike">
                          <a:solidFill>
                            <a:srgbClr val="000000"/>
                          </a:solidFill>
                          <a:effectLst/>
                          <a:latin typeface="+mj-lt"/>
                        </a:rPr>
                        <a:t>Provide_CSS_RegistrationID_to_LPs</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800" b="0" i="0" u="none" strike="noStrike" dirty="0">
                          <a:solidFill>
                            <a:srgbClr val="000000"/>
                          </a:solidFill>
                          <a:effectLst/>
                          <a:latin typeface="+mj-lt"/>
                        </a:rPr>
                        <a:t>CR-D037</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a:solidFill>
                            <a:srgbClr val="000000"/>
                          </a:solidFill>
                          <a:effectLst/>
                          <a:latin typeface="+mj-lt"/>
                        </a:rPr>
                        <a:t>£0.00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800" b="0" i="0" u="none" strike="noStrike">
                          <a:solidFill>
                            <a:srgbClr val="000000"/>
                          </a:solidFill>
                          <a:effectLst/>
                          <a:latin typeface="+mj-lt"/>
                        </a:rPr>
                        <a:t>06/10/2020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dirty="0">
                          <a:solidFill>
                            <a:srgbClr val="000000"/>
                          </a:solidFill>
                          <a:effectLst/>
                          <a:latin typeface="+mj-lt"/>
                        </a:rPr>
                        <a:t>Complete - No Xoserve Impact</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79055430"/>
                  </a:ext>
                </a:extLst>
              </a:tr>
              <a:tr h="166077">
                <a:tc>
                  <a:txBody>
                    <a:bodyPr/>
                    <a:lstStyle/>
                    <a:p>
                      <a:pPr algn="l" fontAlgn="b"/>
                      <a:r>
                        <a:rPr lang="en-GB" sz="800" b="0" i="0" u="none" strike="noStrike">
                          <a:solidFill>
                            <a:srgbClr val="000000"/>
                          </a:solidFill>
                          <a:effectLst/>
                          <a:latin typeface="+mj-lt"/>
                        </a:rPr>
                        <a:t>UEPT Tranche Regulatory Change</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800" b="0" i="0" u="none" strike="noStrike">
                          <a:solidFill>
                            <a:srgbClr val="000000"/>
                          </a:solidFill>
                          <a:effectLst/>
                          <a:latin typeface="+mj-lt"/>
                        </a:rPr>
                        <a:t>CR-D040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a:solidFill>
                            <a:srgbClr val="000000"/>
                          </a:solidFill>
                          <a:effectLst/>
                          <a:latin typeface="+mj-lt"/>
                        </a:rPr>
                        <a:t>£0.00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800" b="0" i="0" u="none" strike="noStrike" dirty="0">
                          <a:solidFill>
                            <a:srgbClr val="000000"/>
                          </a:solidFill>
                          <a:effectLst/>
                          <a:latin typeface="+mj-lt"/>
                        </a:rPr>
                        <a:t>N/A</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dirty="0">
                          <a:solidFill>
                            <a:srgbClr val="000000"/>
                          </a:solidFill>
                          <a:effectLst/>
                          <a:latin typeface="+mj-lt"/>
                        </a:rPr>
                        <a:t>Complete - No </a:t>
                      </a:r>
                      <a:r>
                        <a:rPr lang="en-GB" sz="800" b="0" i="0" u="none" strike="noStrike" dirty="0" err="1">
                          <a:solidFill>
                            <a:srgbClr val="000000"/>
                          </a:solidFill>
                          <a:effectLst/>
                          <a:latin typeface="+mj-lt"/>
                        </a:rPr>
                        <a:t>Xoserve</a:t>
                      </a:r>
                      <a:r>
                        <a:rPr lang="en-GB" sz="800" b="0" i="0" u="none" strike="noStrike" dirty="0">
                          <a:solidFill>
                            <a:srgbClr val="000000"/>
                          </a:solidFill>
                          <a:effectLst/>
                          <a:latin typeface="+mj-lt"/>
                        </a:rPr>
                        <a:t> Impact</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65349378"/>
                  </a:ext>
                </a:extLst>
              </a:tr>
            </a:tbl>
          </a:graphicData>
        </a:graphic>
      </p:graphicFrame>
    </p:spTree>
    <p:extLst>
      <p:ext uri="{BB962C8B-B14F-4D97-AF65-F5344CB8AC3E}">
        <p14:creationId xmlns:p14="http://schemas.microsoft.com/office/powerpoint/2010/main" val="36592830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6E603-230D-47E9-BE93-385F7A0653A9}"/>
              </a:ext>
            </a:extLst>
          </p:cNvPr>
          <p:cNvSpPr>
            <a:spLocks noGrp="1"/>
          </p:cNvSpPr>
          <p:nvPr>
            <p:ph type="title"/>
          </p:nvPr>
        </p:nvSpPr>
        <p:spPr>
          <a:xfrm>
            <a:off x="187490" y="-203424"/>
            <a:ext cx="8641293" cy="802206"/>
          </a:xfrm>
        </p:spPr>
        <p:txBody>
          <a:bodyPr vert="horz" lIns="91325" tIns="45663" rIns="91325" bIns="45663" rtlCol="0" anchor="ctr">
            <a:noAutofit/>
          </a:bodyPr>
          <a:lstStyle/>
          <a:p>
            <a:pPr defTabSz="913281"/>
            <a:r>
              <a:rPr lang="en-GB" sz="1998" dirty="0">
                <a:solidFill>
                  <a:schemeClr val="accent1"/>
                </a:solidFill>
                <a:latin typeface="+mn-lt"/>
                <a:cs typeface="Arial"/>
              </a:rPr>
              <a:t>Switching Programme CR Position – CRs not impacting </a:t>
            </a:r>
            <a:r>
              <a:rPr lang="en-GB" sz="1998" dirty="0" err="1">
                <a:solidFill>
                  <a:schemeClr val="accent1"/>
                </a:solidFill>
                <a:latin typeface="+mn-lt"/>
                <a:cs typeface="Arial"/>
              </a:rPr>
              <a:t>Xoserve</a:t>
            </a:r>
            <a:r>
              <a:rPr lang="en-GB" sz="1998" dirty="0">
                <a:solidFill>
                  <a:schemeClr val="accent1"/>
                </a:solidFill>
                <a:latin typeface="+mn-lt"/>
                <a:cs typeface="Arial"/>
              </a:rPr>
              <a:t> </a:t>
            </a:r>
          </a:p>
        </p:txBody>
      </p:sp>
      <p:graphicFrame>
        <p:nvGraphicFramePr>
          <p:cNvPr id="4" name="Table 4">
            <a:extLst>
              <a:ext uri="{FF2B5EF4-FFF2-40B4-BE49-F238E27FC236}">
                <a16:creationId xmlns:a16="http://schemas.microsoft.com/office/drawing/2014/main" id="{E6D972E3-2F37-4570-AEF8-E1D0589D868E}"/>
              </a:ext>
            </a:extLst>
          </p:cNvPr>
          <p:cNvGraphicFramePr>
            <a:graphicFrameLocks noGrp="1"/>
          </p:cNvGraphicFramePr>
          <p:nvPr>
            <p:extLst>
              <p:ext uri="{D42A27DB-BD31-4B8C-83A1-F6EECF244321}">
                <p14:modId xmlns:p14="http://schemas.microsoft.com/office/powerpoint/2010/main" val="4256415127"/>
              </p:ext>
            </p:extLst>
          </p:nvPr>
        </p:nvGraphicFramePr>
        <p:xfrm>
          <a:off x="11276" y="376525"/>
          <a:ext cx="9132724" cy="4202620"/>
        </p:xfrm>
        <a:graphic>
          <a:graphicData uri="http://schemas.openxmlformats.org/drawingml/2006/table">
            <a:tbl>
              <a:tblPr firstRow="1" bandRow="1">
                <a:tableStyleId>{5C22544A-7EE6-4342-B048-85BDC9FD1C3A}</a:tableStyleId>
              </a:tblPr>
              <a:tblGrid>
                <a:gridCol w="5005424">
                  <a:extLst>
                    <a:ext uri="{9D8B030D-6E8A-4147-A177-3AD203B41FA5}">
                      <a16:colId xmlns:a16="http://schemas.microsoft.com/office/drawing/2014/main" val="997061046"/>
                    </a:ext>
                  </a:extLst>
                </a:gridCol>
                <a:gridCol w="637686">
                  <a:extLst>
                    <a:ext uri="{9D8B030D-6E8A-4147-A177-3AD203B41FA5}">
                      <a16:colId xmlns:a16="http://schemas.microsoft.com/office/drawing/2014/main" val="2723771934"/>
                    </a:ext>
                  </a:extLst>
                </a:gridCol>
                <a:gridCol w="935312">
                  <a:extLst>
                    <a:ext uri="{9D8B030D-6E8A-4147-A177-3AD203B41FA5}">
                      <a16:colId xmlns:a16="http://schemas.microsoft.com/office/drawing/2014/main" val="3830117845"/>
                    </a:ext>
                  </a:extLst>
                </a:gridCol>
                <a:gridCol w="727756">
                  <a:extLst>
                    <a:ext uri="{9D8B030D-6E8A-4147-A177-3AD203B41FA5}">
                      <a16:colId xmlns:a16="http://schemas.microsoft.com/office/drawing/2014/main" val="194189712"/>
                    </a:ext>
                  </a:extLst>
                </a:gridCol>
                <a:gridCol w="1826546">
                  <a:extLst>
                    <a:ext uri="{9D8B030D-6E8A-4147-A177-3AD203B41FA5}">
                      <a16:colId xmlns:a16="http://schemas.microsoft.com/office/drawing/2014/main" val="3065248341"/>
                    </a:ext>
                  </a:extLst>
                </a:gridCol>
              </a:tblGrid>
              <a:tr h="399187">
                <a:tc>
                  <a:txBody>
                    <a:bodyPr/>
                    <a:lstStyle/>
                    <a:p>
                      <a:pPr algn="ctr" rtl="0" fontAlgn="ctr"/>
                      <a:r>
                        <a:rPr lang="en-GB" sz="800" b="1" i="0" u="none" strike="noStrike" dirty="0">
                          <a:solidFill>
                            <a:srgbClr val="FFFFFF"/>
                          </a:solidFill>
                          <a:effectLst/>
                          <a:latin typeface="Arial" panose="020B0604020202020204" pitchFamily="34" charset="0"/>
                          <a:cs typeface="Arial" panose="020B0604020202020204" pitchFamily="34" charset="0"/>
                        </a:rPr>
                        <a:t>CR Name</a:t>
                      </a:r>
                    </a:p>
                  </a:txBody>
                  <a:tcPr marL="4757" marR="4757" marT="3932" marB="0" anchor="ctr">
                    <a:lnB w="12700" cap="flat" cmpd="sng" algn="ctr">
                      <a:solidFill>
                        <a:schemeClr val="tx1"/>
                      </a:solidFill>
                      <a:prstDash val="solid"/>
                      <a:round/>
                      <a:headEnd type="none" w="med" len="med"/>
                      <a:tailEnd type="none" w="med" len="med"/>
                    </a:lnB>
                  </a:tcPr>
                </a:tc>
                <a:tc>
                  <a:txBody>
                    <a:bodyPr/>
                    <a:lstStyle/>
                    <a:p>
                      <a:pPr algn="ctr" rtl="0" fontAlgn="ctr"/>
                      <a:r>
                        <a:rPr lang="en-GB" sz="800" b="1" i="0" u="none" strike="noStrike">
                          <a:solidFill>
                            <a:srgbClr val="FFFFFF"/>
                          </a:solidFill>
                          <a:effectLst/>
                          <a:latin typeface="Arial" panose="020B0604020202020204" pitchFamily="34" charset="0"/>
                          <a:cs typeface="Arial" panose="020B0604020202020204" pitchFamily="34" charset="0"/>
                        </a:rPr>
                        <a:t>CR Ref</a:t>
                      </a:r>
                    </a:p>
                  </a:txBody>
                  <a:tcPr marL="4757" marR="4757" marT="3932" marB="0" anchor="ctr">
                    <a:lnB w="12700" cap="flat" cmpd="sng" algn="ctr">
                      <a:solidFill>
                        <a:schemeClr val="tx1"/>
                      </a:solidFill>
                      <a:prstDash val="solid"/>
                      <a:round/>
                      <a:headEnd type="none" w="med" len="med"/>
                      <a:tailEnd type="none" w="med" len="med"/>
                    </a:lnB>
                  </a:tcPr>
                </a:tc>
                <a:tc>
                  <a:txBody>
                    <a:bodyPr/>
                    <a:lstStyle/>
                    <a:p>
                      <a:pPr algn="ctr" rtl="0" fontAlgn="ctr"/>
                      <a:r>
                        <a:rPr lang="en-US" sz="800" b="1" i="0" u="none" strike="noStrike" dirty="0">
                          <a:solidFill>
                            <a:srgbClr val="FFFFFF"/>
                          </a:solidFill>
                          <a:effectLst/>
                          <a:latin typeface="Arial" panose="020B0604020202020204" pitchFamily="34" charset="0"/>
                          <a:cs typeface="Arial" panose="020B0604020202020204" pitchFamily="34" charset="0"/>
                        </a:rPr>
                        <a:t>High Level Cost IA Cost</a:t>
                      </a:r>
                    </a:p>
                  </a:txBody>
                  <a:tcPr marL="4757" marR="4757" marT="3932" marB="0" anchor="ctr">
                    <a:lnB w="12700" cap="flat" cmpd="sng" algn="ctr">
                      <a:solidFill>
                        <a:schemeClr val="tx1"/>
                      </a:solidFill>
                      <a:prstDash val="solid"/>
                      <a:round/>
                      <a:headEnd type="none" w="med" len="med"/>
                      <a:tailEnd type="none" w="med" len="med"/>
                    </a:lnB>
                  </a:tcPr>
                </a:tc>
                <a:tc>
                  <a:txBody>
                    <a:bodyPr/>
                    <a:lstStyle/>
                    <a:p>
                      <a:pPr algn="ctr" rtl="0" fontAlgn="ctr"/>
                      <a:r>
                        <a:rPr lang="en-GB" sz="800" b="1" i="0" u="none" strike="noStrike" dirty="0">
                          <a:solidFill>
                            <a:srgbClr val="FFFFFF"/>
                          </a:solidFill>
                          <a:effectLst/>
                          <a:latin typeface="Arial" panose="020B0604020202020204" pitchFamily="34" charset="0"/>
                          <a:cs typeface="Arial" panose="020B0604020202020204" pitchFamily="34" charset="0"/>
                        </a:rPr>
                        <a:t>Date Raised</a:t>
                      </a:r>
                    </a:p>
                  </a:txBody>
                  <a:tcPr marL="4757" marR="4757" marT="3932" marB="0" anchor="ctr">
                    <a:lnB w="12700" cap="flat" cmpd="sng" algn="ctr">
                      <a:solidFill>
                        <a:schemeClr val="tx1"/>
                      </a:solidFill>
                      <a:prstDash val="solid"/>
                      <a:round/>
                      <a:headEnd type="none" w="med" len="med"/>
                      <a:tailEnd type="none" w="med" len="med"/>
                    </a:lnB>
                  </a:tcPr>
                </a:tc>
                <a:tc>
                  <a:txBody>
                    <a:bodyPr/>
                    <a:lstStyle/>
                    <a:p>
                      <a:pPr algn="ctr" rtl="0" fontAlgn="ctr"/>
                      <a:r>
                        <a:rPr lang="en-GB" sz="800" b="1" i="0" u="none" strike="noStrike" dirty="0">
                          <a:solidFill>
                            <a:srgbClr val="FFFFFF"/>
                          </a:solidFill>
                          <a:effectLst/>
                          <a:latin typeface="Arial" panose="020B0604020202020204" pitchFamily="34" charset="0"/>
                          <a:cs typeface="Arial" panose="020B0604020202020204" pitchFamily="34" charset="0"/>
                        </a:rPr>
                        <a:t>Status</a:t>
                      </a:r>
                    </a:p>
                  </a:txBody>
                  <a:tcPr marL="4757" marR="4757" marT="3932" marB="0"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29148686"/>
                  </a:ext>
                </a:extLst>
              </a:tr>
              <a:tr h="195239">
                <a:tc>
                  <a:txBody>
                    <a:bodyPr/>
                    <a:lstStyle/>
                    <a:p>
                      <a:pPr algn="l" fontAlgn="b"/>
                      <a:r>
                        <a:rPr lang="en-US" sz="800" b="0" i="0" u="none" strike="noStrike" dirty="0">
                          <a:solidFill>
                            <a:srgbClr val="000000"/>
                          </a:solidFill>
                          <a:effectLst/>
                          <a:latin typeface="+mj-lt"/>
                        </a:rPr>
                        <a:t>NCT-0073 Functional Script Master Changes</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800" b="0" i="0" u="none" strike="noStrike">
                          <a:solidFill>
                            <a:srgbClr val="000000"/>
                          </a:solidFill>
                          <a:effectLst/>
                          <a:latin typeface="+mj-lt"/>
                        </a:rPr>
                        <a:t>CR-D041</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dirty="0">
                          <a:solidFill>
                            <a:srgbClr val="000000"/>
                          </a:solidFill>
                          <a:effectLst/>
                          <a:latin typeface="+mj-lt"/>
                        </a:rPr>
                        <a:t>£0.00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800" b="0" i="0" u="none" strike="noStrike" dirty="0">
                          <a:solidFill>
                            <a:srgbClr val="000000"/>
                          </a:solidFill>
                          <a:effectLst/>
                          <a:latin typeface="+mj-lt"/>
                        </a:rPr>
                        <a:t>25/09/2020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dirty="0">
                          <a:solidFill>
                            <a:srgbClr val="000000"/>
                          </a:solidFill>
                          <a:effectLst/>
                          <a:latin typeface="+mj-lt"/>
                        </a:rPr>
                        <a:t>Complete - No </a:t>
                      </a:r>
                      <a:r>
                        <a:rPr lang="en-GB" sz="800" b="0" i="0" u="none" strike="noStrike" dirty="0" err="1">
                          <a:solidFill>
                            <a:srgbClr val="000000"/>
                          </a:solidFill>
                          <a:effectLst/>
                          <a:latin typeface="+mj-lt"/>
                        </a:rPr>
                        <a:t>Xoserve</a:t>
                      </a:r>
                      <a:r>
                        <a:rPr lang="en-GB" sz="800" b="0" i="0" u="none" strike="noStrike" dirty="0">
                          <a:solidFill>
                            <a:srgbClr val="000000"/>
                          </a:solidFill>
                          <a:effectLst/>
                          <a:latin typeface="+mj-lt"/>
                        </a:rPr>
                        <a:t> Impact</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19188766"/>
                  </a:ext>
                </a:extLst>
              </a:tr>
              <a:tr h="195239">
                <a:tc>
                  <a:txBody>
                    <a:bodyPr/>
                    <a:lstStyle/>
                    <a:p>
                      <a:pPr algn="l" fontAlgn="b"/>
                      <a:r>
                        <a:rPr lang="en-US" sz="800" b="0" i="0" u="none" strike="noStrike" dirty="0">
                          <a:solidFill>
                            <a:srgbClr val="000000"/>
                          </a:solidFill>
                          <a:effectLst/>
                          <a:latin typeface="+mj-lt"/>
                        </a:rPr>
                        <a:t> Update to the End to End Testing Plan</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800" b="0" i="0" u="none" strike="noStrike">
                          <a:solidFill>
                            <a:srgbClr val="000000"/>
                          </a:solidFill>
                          <a:effectLst/>
                          <a:latin typeface="+mj-lt"/>
                        </a:rPr>
                        <a:t>CR-D043</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a:solidFill>
                            <a:srgbClr val="000000"/>
                          </a:solidFill>
                          <a:effectLst/>
                          <a:latin typeface="+mj-lt"/>
                        </a:rPr>
                        <a:t>£0.00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800" b="0" i="0" u="none" strike="noStrike">
                          <a:solidFill>
                            <a:srgbClr val="000000"/>
                          </a:solidFill>
                          <a:effectLst/>
                          <a:latin typeface="+mj-lt"/>
                        </a:rPr>
                        <a:t>05/10/2020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dirty="0">
                          <a:solidFill>
                            <a:srgbClr val="000000"/>
                          </a:solidFill>
                          <a:effectLst/>
                          <a:latin typeface="+mj-lt"/>
                        </a:rPr>
                        <a:t>Complete - No Xoserve Impact</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54537531"/>
                  </a:ext>
                </a:extLst>
              </a:tr>
              <a:tr h="195239">
                <a:tc>
                  <a:txBody>
                    <a:bodyPr/>
                    <a:lstStyle/>
                    <a:p>
                      <a:pPr algn="l" fontAlgn="b"/>
                      <a:r>
                        <a:rPr lang="en-US" sz="800" b="0" i="0" u="none" strike="noStrike" dirty="0">
                          <a:solidFill>
                            <a:srgbClr val="000000"/>
                          </a:solidFill>
                          <a:effectLst/>
                          <a:latin typeface="+mj-lt"/>
                        </a:rPr>
                        <a:t>Request For a New DMT Environment for DMT Live Rehearsal</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800" b="0" i="0" u="none" strike="noStrike">
                          <a:solidFill>
                            <a:srgbClr val="000000"/>
                          </a:solidFill>
                          <a:effectLst/>
                          <a:latin typeface="+mj-lt"/>
                        </a:rPr>
                        <a:t>CR-D044</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a:solidFill>
                            <a:srgbClr val="000000"/>
                          </a:solidFill>
                          <a:effectLst/>
                          <a:latin typeface="+mj-lt"/>
                        </a:rPr>
                        <a:t>£0.00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800" b="0" i="0" u="none" strike="noStrike">
                          <a:solidFill>
                            <a:srgbClr val="000000"/>
                          </a:solidFill>
                          <a:effectLst/>
                          <a:latin typeface="+mj-lt"/>
                        </a:rPr>
                        <a:t>23/10/2020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dirty="0">
                          <a:solidFill>
                            <a:srgbClr val="000000"/>
                          </a:solidFill>
                          <a:effectLst/>
                          <a:latin typeface="+mj-lt"/>
                        </a:rPr>
                        <a:t>Complete - No </a:t>
                      </a:r>
                      <a:r>
                        <a:rPr lang="en-GB" sz="800" b="0" i="0" u="none" strike="noStrike" dirty="0" err="1">
                          <a:solidFill>
                            <a:srgbClr val="000000"/>
                          </a:solidFill>
                          <a:effectLst/>
                          <a:latin typeface="+mj-lt"/>
                        </a:rPr>
                        <a:t>Xoserve</a:t>
                      </a:r>
                      <a:r>
                        <a:rPr lang="en-GB" sz="800" b="0" i="0" u="none" strike="noStrike" dirty="0">
                          <a:solidFill>
                            <a:srgbClr val="000000"/>
                          </a:solidFill>
                          <a:effectLst/>
                          <a:latin typeface="+mj-lt"/>
                        </a:rPr>
                        <a:t> Impact</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4861247"/>
                  </a:ext>
                </a:extLst>
              </a:tr>
              <a:tr h="177153">
                <a:tc>
                  <a:txBody>
                    <a:bodyPr/>
                    <a:lstStyle/>
                    <a:p>
                      <a:pPr algn="l" fontAlgn="b"/>
                      <a:r>
                        <a:rPr lang="en-US" sz="800" b="0" i="0" u="none" strike="noStrike">
                          <a:solidFill>
                            <a:srgbClr val="000000"/>
                          </a:solidFill>
                          <a:effectLst/>
                          <a:latin typeface="+mj-lt"/>
                        </a:rPr>
                        <a:t>NC-0079 Adding Post Load Integrity Check Document</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800" b="0" i="0" u="none" strike="noStrike">
                          <a:solidFill>
                            <a:srgbClr val="000000"/>
                          </a:solidFill>
                          <a:effectLst/>
                          <a:latin typeface="+mj-lt"/>
                        </a:rPr>
                        <a:t>CR-D045</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a:solidFill>
                            <a:srgbClr val="000000"/>
                          </a:solidFill>
                          <a:effectLst/>
                          <a:latin typeface="+mj-lt"/>
                        </a:rPr>
                        <a:t>£0.00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800" b="0" i="0" u="none" strike="noStrike" dirty="0">
                          <a:solidFill>
                            <a:srgbClr val="000000"/>
                          </a:solidFill>
                          <a:effectLst/>
                          <a:latin typeface="+mj-lt"/>
                        </a:rPr>
                        <a:t>09/11/2020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dirty="0">
                          <a:solidFill>
                            <a:srgbClr val="000000"/>
                          </a:solidFill>
                          <a:effectLst/>
                          <a:latin typeface="+mj-lt"/>
                        </a:rPr>
                        <a:t>Complete - No Xoserve Impact</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4717103"/>
                  </a:ext>
                </a:extLst>
              </a:tr>
              <a:tr h="175618">
                <a:tc>
                  <a:txBody>
                    <a:bodyPr/>
                    <a:lstStyle/>
                    <a:p>
                      <a:pPr algn="l" fontAlgn="b"/>
                      <a:r>
                        <a:rPr lang="en-US" sz="800" b="0" i="0" u="none" strike="noStrike">
                          <a:solidFill>
                            <a:srgbClr val="000000"/>
                          </a:solidFill>
                          <a:effectLst/>
                          <a:latin typeface="+mj-lt"/>
                        </a:rPr>
                        <a:t>Uplift to the Code of Connection</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800" b="0" i="0" u="none" strike="noStrike">
                          <a:solidFill>
                            <a:srgbClr val="000000"/>
                          </a:solidFill>
                          <a:effectLst/>
                          <a:latin typeface="+mj-lt"/>
                        </a:rPr>
                        <a:t>CR-0046</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a:solidFill>
                            <a:srgbClr val="000000"/>
                          </a:solidFill>
                          <a:effectLst/>
                          <a:latin typeface="+mj-lt"/>
                        </a:rPr>
                        <a:t>£0.00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800" b="0" i="0" u="none" strike="noStrike">
                          <a:solidFill>
                            <a:srgbClr val="000000"/>
                          </a:solidFill>
                          <a:effectLst/>
                          <a:latin typeface="+mj-lt"/>
                        </a:rPr>
                        <a:t>09/11/2020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dirty="0">
                          <a:solidFill>
                            <a:srgbClr val="000000"/>
                          </a:solidFill>
                          <a:effectLst/>
                          <a:latin typeface="+mj-lt"/>
                        </a:rPr>
                        <a:t>Complete - No Xoserve Impact</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84130255"/>
                  </a:ext>
                </a:extLst>
              </a:tr>
              <a:tr h="199991">
                <a:tc>
                  <a:txBody>
                    <a:bodyPr/>
                    <a:lstStyle/>
                    <a:p>
                      <a:pPr algn="l" fontAlgn="b"/>
                      <a:r>
                        <a:rPr lang="en-US" sz="800" b="0" i="0" u="none" strike="noStrike">
                          <a:solidFill>
                            <a:srgbClr val="000000"/>
                          </a:solidFill>
                          <a:effectLst/>
                          <a:latin typeface="+mj-lt"/>
                        </a:rPr>
                        <a:t>Correctional Changes to MAD Log v2.0 &amp; POAP v2.0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800" b="0" i="0" u="none" strike="noStrike">
                          <a:solidFill>
                            <a:srgbClr val="000000"/>
                          </a:solidFill>
                          <a:effectLst/>
                          <a:latin typeface="+mj-lt"/>
                        </a:rPr>
                        <a:t>CR-D047</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dirty="0">
                          <a:solidFill>
                            <a:srgbClr val="000000"/>
                          </a:solidFill>
                          <a:effectLst/>
                          <a:latin typeface="+mj-lt"/>
                        </a:rPr>
                        <a:t>£0.00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800" b="0" i="0" u="none" strike="noStrike">
                          <a:solidFill>
                            <a:srgbClr val="000000"/>
                          </a:solidFill>
                          <a:effectLst/>
                          <a:latin typeface="+mj-lt"/>
                        </a:rPr>
                        <a:t>13/11/2020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dirty="0">
                          <a:solidFill>
                            <a:srgbClr val="000000"/>
                          </a:solidFill>
                          <a:effectLst/>
                          <a:latin typeface="+mj-lt"/>
                        </a:rPr>
                        <a:t>Complete - No Xoserve Impact</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08219123"/>
                  </a:ext>
                </a:extLst>
              </a:tr>
              <a:tr h="191467">
                <a:tc>
                  <a:txBody>
                    <a:bodyPr/>
                    <a:lstStyle/>
                    <a:p>
                      <a:pPr algn="l" fontAlgn="b"/>
                      <a:r>
                        <a:rPr lang="en-US" sz="800" b="0" i="0" u="none" strike="noStrike" dirty="0">
                          <a:solidFill>
                            <a:srgbClr val="000000"/>
                          </a:solidFill>
                          <a:effectLst/>
                          <a:latin typeface="+mj-lt"/>
                        </a:rPr>
                        <a:t>Changes to Data Milestones in MAD Log v2.0 &amp; POAP v2.0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800" b="0" i="0" u="none" strike="noStrike">
                          <a:solidFill>
                            <a:srgbClr val="000000"/>
                          </a:solidFill>
                          <a:effectLst/>
                          <a:latin typeface="+mj-lt"/>
                        </a:rPr>
                        <a:t>CR-D048</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a:solidFill>
                            <a:srgbClr val="000000"/>
                          </a:solidFill>
                          <a:effectLst/>
                          <a:latin typeface="+mj-lt"/>
                        </a:rPr>
                        <a:t>£0.00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800" b="0" i="0" u="none" strike="noStrike">
                          <a:solidFill>
                            <a:srgbClr val="000000"/>
                          </a:solidFill>
                          <a:effectLst/>
                          <a:latin typeface="+mj-lt"/>
                        </a:rPr>
                        <a:t>09/11/2020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dirty="0">
                          <a:solidFill>
                            <a:srgbClr val="000000"/>
                          </a:solidFill>
                          <a:effectLst/>
                          <a:latin typeface="+mj-lt"/>
                        </a:rPr>
                        <a:t>Complete - No </a:t>
                      </a:r>
                      <a:r>
                        <a:rPr lang="en-GB" sz="800" b="0" i="0" u="none" strike="noStrike" dirty="0" err="1">
                          <a:solidFill>
                            <a:srgbClr val="000000"/>
                          </a:solidFill>
                          <a:effectLst/>
                          <a:latin typeface="+mj-lt"/>
                        </a:rPr>
                        <a:t>Xoserve</a:t>
                      </a:r>
                      <a:r>
                        <a:rPr lang="en-GB" sz="800" b="0" i="0" u="none" strike="noStrike" dirty="0">
                          <a:solidFill>
                            <a:srgbClr val="000000"/>
                          </a:solidFill>
                          <a:effectLst/>
                          <a:latin typeface="+mj-lt"/>
                        </a:rPr>
                        <a:t> Impact</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49593762"/>
                  </a:ext>
                </a:extLst>
              </a:tr>
              <a:tr h="175618">
                <a:tc>
                  <a:txBody>
                    <a:bodyPr/>
                    <a:lstStyle/>
                    <a:p>
                      <a:pPr algn="l" fontAlgn="b"/>
                      <a:r>
                        <a:rPr lang="en-US" sz="800" b="0" i="0" u="none" strike="noStrike" dirty="0">
                          <a:solidFill>
                            <a:srgbClr val="000000"/>
                          </a:solidFill>
                          <a:effectLst/>
                          <a:latin typeface="+mj-lt"/>
                        </a:rPr>
                        <a:t>Consequential Changes to Testing Milestones in MAD Log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800" b="0" i="0" u="none" strike="noStrike">
                          <a:solidFill>
                            <a:srgbClr val="000000"/>
                          </a:solidFill>
                          <a:effectLst/>
                          <a:latin typeface="+mj-lt"/>
                        </a:rPr>
                        <a:t>CR-D049</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a:solidFill>
                            <a:srgbClr val="000000"/>
                          </a:solidFill>
                          <a:effectLst/>
                          <a:latin typeface="+mj-lt"/>
                        </a:rPr>
                        <a:t>£0.00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800" b="0" i="0" u="none" strike="noStrike">
                          <a:solidFill>
                            <a:srgbClr val="000000"/>
                          </a:solidFill>
                          <a:effectLst/>
                          <a:latin typeface="+mj-lt"/>
                        </a:rPr>
                        <a:t>13/11/2020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dirty="0">
                          <a:solidFill>
                            <a:srgbClr val="000000"/>
                          </a:solidFill>
                          <a:effectLst/>
                          <a:latin typeface="+mj-lt"/>
                        </a:rPr>
                        <a:t>Withdrawn</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71576077"/>
                  </a:ext>
                </a:extLst>
              </a:tr>
              <a:tr h="184839">
                <a:tc>
                  <a:txBody>
                    <a:bodyPr/>
                    <a:lstStyle/>
                    <a:p>
                      <a:pPr algn="l" fontAlgn="b"/>
                      <a:r>
                        <a:rPr lang="en-US" sz="800" b="0" i="0" u="none" strike="noStrike">
                          <a:solidFill>
                            <a:srgbClr val="000000"/>
                          </a:solidFill>
                          <a:effectLst/>
                          <a:latin typeface="+mj-lt"/>
                        </a:rPr>
                        <a:t>CSS Environments for Faster Switching Enduring Service</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800" b="0" i="0" u="none" strike="noStrike">
                          <a:solidFill>
                            <a:srgbClr val="000000"/>
                          </a:solidFill>
                          <a:effectLst/>
                          <a:latin typeface="+mj-lt"/>
                        </a:rPr>
                        <a:t>CR-D050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a:solidFill>
                            <a:srgbClr val="000000"/>
                          </a:solidFill>
                          <a:effectLst/>
                          <a:latin typeface="+mj-lt"/>
                        </a:rPr>
                        <a:t>£0.00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800" b="0" i="0" u="none" strike="noStrike">
                          <a:solidFill>
                            <a:srgbClr val="000000"/>
                          </a:solidFill>
                          <a:effectLst/>
                          <a:latin typeface="+mj-lt"/>
                        </a:rPr>
                        <a:t>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dirty="0">
                          <a:solidFill>
                            <a:srgbClr val="000000"/>
                          </a:solidFill>
                          <a:effectLst/>
                          <a:latin typeface="+mj-lt"/>
                        </a:rPr>
                        <a:t>Withdrawn</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65577480"/>
                  </a:ext>
                </a:extLst>
              </a:tr>
              <a:tr h="175994">
                <a:tc>
                  <a:txBody>
                    <a:bodyPr/>
                    <a:lstStyle/>
                    <a:p>
                      <a:pPr algn="l" fontAlgn="b"/>
                      <a:r>
                        <a:rPr lang="en-US" sz="800" b="0" i="0" u="none" strike="noStrike" dirty="0">
                          <a:solidFill>
                            <a:srgbClr val="000000"/>
                          </a:solidFill>
                          <a:effectLst/>
                          <a:latin typeface="+mj-lt"/>
                        </a:rPr>
                        <a:t>Changes to Data Validation Rules</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800" b="0" i="0" u="none" strike="noStrike">
                          <a:solidFill>
                            <a:srgbClr val="000000"/>
                          </a:solidFill>
                          <a:effectLst/>
                          <a:latin typeface="+mj-lt"/>
                        </a:rPr>
                        <a:t>CR-D051</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a:solidFill>
                            <a:srgbClr val="000000"/>
                          </a:solidFill>
                          <a:effectLst/>
                          <a:latin typeface="+mj-lt"/>
                        </a:rPr>
                        <a:t>£0.00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800" b="0" i="0" u="none" strike="noStrike">
                          <a:solidFill>
                            <a:srgbClr val="000000"/>
                          </a:solidFill>
                          <a:effectLst/>
                          <a:latin typeface="+mj-lt"/>
                        </a:rPr>
                        <a:t>30/11/2020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dirty="0">
                          <a:solidFill>
                            <a:srgbClr val="000000"/>
                          </a:solidFill>
                          <a:effectLst/>
                          <a:latin typeface="+mj-lt"/>
                        </a:rPr>
                        <a:t>Complete - No </a:t>
                      </a:r>
                      <a:r>
                        <a:rPr lang="en-GB" sz="800" b="0" i="0" u="none" strike="noStrike" dirty="0" err="1">
                          <a:solidFill>
                            <a:srgbClr val="000000"/>
                          </a:solidFill>
                          <a:effectLst/>
                          <a:latin typeface="+mj-lt"/>
                        </a:rPr>
                        <a:t>Xoserve</a:t>
                      </a:r>
                      <a:r>
                        <a:rPr lang="en-GB" sz="800" b="0" i="0" u="none" strike="noStrike" dirty="0">
                          <a:solidFill>
                            <a:srgbClr val="000000"/>
                          </a:solidFill>
                          <a:effectLst/>
                          <a:latin typeface="+mj-lt"/>
                        </a:rPr>
                        <a:t> Impact</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44098535"/>
                  </a:ext>
                </a:extLst>
              </a:tr>
              <a:tr h="175618">
                <a:tc>
                  <a:txBody>
                    <a:bodyPr/>
                    <a:lstStyle/>
                    <a:p>
                      <a:pPr algn="l" fontAlgn="b"/>
                      <a:r>
                        <a:rPr lang="en-US" sz="800" b="0" i="0" u="none" strike="noStrike" dirty="0">
                          <a:solidFill>
                            <a:srgbClr val="000000"/>
                          </a:solidFill>
                          <a:effectLst/>
                          <a:latin typeface="+mj-lt"/>
                        </a:rPr>
                        <a:t>Additional and Further Correctional Changes to MAD Log v2.0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800" b="0" i="0" u="none" strike="noStrike">
                          <a:solidFill>
                            <a:srgbClr val="000000"/>
                          </a:solidFill>
                          <a:effectLst/>
                          <a:latin typeface="+mj-lt"/>
                        </a:rPr>
                        <a:t>CR-D052</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a:solidFill>
                            <a:srgbClr val="000000"/>
                          </a:solidFill>
                          <a:effectLst/>
                          <a:latin typeface="+mj-lt"/>
                        </a:rPr>
                        <a:t>£0.00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800" b="0" i="0" u="none" strike="noStrike">
                          <a:solidFill>
                            <a:srgbClr val="000000"/>
                          </a:solidFill>
                          <a:effectLst/>
                          <a:latin typeface="+mj-lt"/>
                        </a:rPr>
                        <a:t>05/12/2020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dirty="0">
                          <a:solidFill>
                            <a:srgbClr val="000000"/>
                          </a:solidFill>
                          <a:effectLst/>
                          <a:latin typeface="+mj-lt"/>
                        </a:rPr>
                        <a:t>Complete - No </a:t>
                      </a:r>
                      <a:r>
                        <a:rPr lang="en-GB" sz="800" b="0" i="0" u="none" strike="noStrike" dirty="0" err="1">
                          <a:solidFill>
                            <a:srgbClr val="000000"/>
                          </a:solidFill>
                          <a:effectLst/>
                          <a:latin typeface="+mj-lt"/>
                        </a:rPr>
                        <a:t>Xoserve</a:t>
                      </a:r>
                      <a:r>
                        <a:rPr lang="en-GB" sz="800" b="0" i="0" u="none" strike="noStrike" dirty="0">
                          <a:solidFill>
                            <a:srgbClr val="000000"/>
                          </a:solidFill>
                          <a:effectLst/>
                          <a:latin typeface="+mj-lt"/>
                        </a:rPr>
                        <a:t> Impact</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51975691"/>
                  </a:ext>
                </a:extLst>
              </a:tr>
              <a:tr h="175618">
                <a:tc>
                  <a:txBody>
                    <a:bodyPr/>
                    <a:lstStyle/>
                    <a:p>
                      <a:pPr algn="l" fontAlgn="b"/>
                      <a:r>
                        <a:rPr lang="en-US" sz="800" b="0" i="0" u="none" strike="noStrike">
                          <a:solidFill>
                            <a:srgbClr val="000000"/>
                          </a:solidFill>
                          <a:effectLst/>
                          <a:latin typeface="+mj-lt"/>
                        </a:rPr>
                        <a:t> Additional Onward Dependencies for MAD Log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800" b="0" i="0" u="none" strike="noStrike">
                          <a:solidFill>
                            <a:srgbClr val="000000"/>
                          </a:solidFill>
                          <a:effectLst/>
                          <a:latin typeface="+mj-lt"/>
                        </a:rPr>
                        <a:t>CR-D053</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a:solidFill>
                            <a:srgbClr val="000000"/>
                          </a:solidFill>
                          <a:effectLst/>
                          <a:latin typeface="+mj-lt"/>
                        </a:rPr>
                        <a:t>£0.00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800" b="0" i="0" u="none" strike="noStrike" dirty="0">
                          <a:solidFill>
                            <a:srgbClr val="000000"/>
                          </a:solidFill>
                          <a:effectLst/>
                          <a:latin typeface="+mj-lt"/>
                        </a:rPr>
                        <a:t>18/12/2020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dirty="0">
                          <a:solidFill>
                            <a:srgbClr val="000000"/>
                          </a:solidFill>
                          <a:effectLst/>
                          <a:latin typeface="+mj-lt"/>
                        </a:rPr>
                        <a:t>Complete - No </a:t>
                      </a:r>
                      <a:r>
                        <a:rPr lang="en-GB" sz="800" b="0" i="0" u="none" strike="noStrike" dirty="0" err="1">
                          <a:solidFill>
                            <a:srgbClr val="000000"/>
                          </a:solidFill>
                          <a:effectLst/>
                          <a:latin typeface="+mj-lt"/>
                        </a:rPr>
                        <a:t>Xoserve</a:t>
                      </a:r>
                      <a:r>
                        <a:rPr lang="en-GB" sz="800" b="0" i="0" u="none" strike="noStrike" dirty="0">
                          <a:solidFill>
                            <a:srgbClr val="000000"/>
                          </a:solidFill>
                          <a:effectLst/>
                          <a:latin typeface="+mj-lt"/>
                        </a:rPr>
                        <a:t> Impact</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01204438"/>
                  </a:ext>
                </a:extLst>
              </a:tr>
              <a:tr h="175618">
                <a:tc>
                  <a:txBody>
                    <a:bodyPr/>
                    <a:lstStyle/>
                    <a:p>
                      <a:pPr algn="l" fontAlgn="b"/>
                      <a:r>
                        <a:rPr lang="en-US" sz="800" b="0" i="0" u="none" strike="noStrike">
                          <a:solidFill>
                            <a:srgbClr val="000000"/>
                          </a:solidFill>
                          <a:effectLst/>
                          <a:latin typeface="+mj-lt"/>
                        </a:rPr>
                        <a:t>Changing from GetOrganised to Landmark SFTP for SI receiving files</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800" b="0" i="0" u="none" strike="noStrike">
                          <a:solidFill>
                            <a:srgbClr val="000000"/>
                          </a:solidFill>
                          <a:effectLst/>
                          <a:latin typeface="+mj-lt"/>
                        </a:rPr>
                        <a:t>CR-D054</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dirty="0">
                          <a:solidFill>
                            <a:srgbClr val="000000"/>
                          </a:solidFill>
                          <a:effectLst/>
                          <a:latin typeface="+mj-lt"/>
                        </a:rPr>
                        <a:t>£0.00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800" b="0" i="0" u="none" strike="noStrike" dirty="0">
                          <a:solidFill>
                            <a:srgbClr val="000000"/>
                          </a:solidFill>
                          <a:effectLst/>
                          <a:latin typeface="+mj-lt"/>
                        </a:rPr>
                        <a:t>18/12/2020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dirty="0">
                          <a:solidFill>
                            <a:srgbClr val="000000"/>
                          </a:solidFill>
                          <a:effectLst/>
                          <a:latin typeface="+mj-lt"/>
                        </a:rPr>
                        <a:t>Complete - No Xoserve Impact</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17240232"/>
                  </a:ext>
                </a:extLst>
              </a:tr>
              <a:tr h="175618">
                <a:tc>
                  <a:txBody>
                    <a:bodyPr/>
                    <a:lstStyle/>
                    <a:p>
                      <a:pPr algn="l" fontAlgn="b"/>
                      <a:r>
                        <a:rPr lang="en-US" sz="800" b="0" i="0" u="none" strike="noStrike">
                          <a:solidFill>
                            <a:srgbClr val="000000"/>
                          </a:solidFill>
                          <a:effectLst/>
                          <a:latin typeface="+mj-lt"/>
                        </a:rPr>
                        <a:t>Amendments to the Data Cleansing Catalogue</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800" b="0" i="0" u="none" strike="noStrike">
                          <a:solidFill>
                            <a:srgbClr val="000000"/>
                          </a:solidFill>
                          <a:effectLst/>
                          <a:latin typeface="+mj-lt"/>
                        </a:rPr>
                        <a:t>CR-D055</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a:solidFill>
                            <a:srgbClr val="000000"/>
                          </a:solidFill>
                          <a:effectLst/>
                          <a:latin typeface="+mj-lt"/>
                        </a:rPr>
                        <a:t>£0.00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800" b="0" i="0" u="none" strike="noStrike">
                          <a:solidFill>
                            <a:srgbClr val="000000"/>
                          </a:solidFill>
                          <a:effectLst/>
                          <a:latin typeface="+mj-lt"/>
                        </a:rPr>
                        <a:t>18/12/2020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dirty="0">
                          <a:solidFill>
                            <a:srgbClr val="000000"/>
                          </a:solidFill>
                          <a:effectLst/>
                          <a:latin typeface="+mj-lt"/>
                        </a:rPr>
                        <a:t>Complete - No Xoserve Impact</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31921918"/>
                  </a:ext>
                </a:extLst>
              </a:tr>
              <a:tr h="175618">
                <a:tc>
                  <a:txBody>
                    <a:bodyPr/>
                    <a:lstStyle/>
                    <a:p>
                      <a:pPr algn="l" fontAlgn="b"/>
                      <a:r>
                        <a:rPr lang="en-GB" sz="800" b="0" i="0" u="none" strike="noStrike">
                          <a:solidFill>
                            <a:srgbClr val="000000"/>
                          </a:solidFill>
                          <a:effectLst/>
                          <a:latin typeface="+mj-lt"/>
                        </a:rPr>
                        <a:t>MAD Log Changes for UIT Environment Verification</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800" b="0" i="0" u="none" strike="noStrike">
                          <a:solidFill>
                            <a:srgbClr val="000000"/>
                          </a:solidFill>
                          <a:effectLst/>
                          <a:latin typeface="+mj-lt"/>
                        </a:rPr>
                        <a:t>CR-D057</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a:solidFill>
                            <a:srgbClr val="000000"/>
                          </a:solidFill>
                          <a:effectLst/>
                          <a:latin typeface="+mj-lt"/>
                        </a:rPr>
                        <a:t>£0.00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800" b="0" i="0" u="none" strike="noStrike">
                          <a:solidFill>
                            <a:srgbClr val="000000"/>
                          </a:solidFill>
                          <a:effectLst/>
                          <a:latin typeface="+mj-lt"/>
                        </a:rPr>
                        <a:t>25/01/2021</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dirty="0">
                          <a:solidFill>
                            <a:srgbClr val="000000"/>
                          </a:solidFill>
                          <a:effectLst/>
                          <a:latin typeface="+mj-lt"/>
                        </a:rPr>
                        <a:t>Complete - No </a:t>
                      </a:r>
                      <a:r>
                        <a:rPr lang="en-GB" sz="800" b="0" i="0" u="none" strike="noStrike" dirty="0" err="1">
                          <a:solidFill>
                            <a:srgbClr val="000000"/>
                          </a:solidFill>
                          <a:effectLst/>
                          <a:latin typeface="+mj-lt"/>
                        </a:rPr>
                        <a:t>Xoserve</a:t>
                      </a:r>
                      <a:r>
                        <a:rPr lang="en-GB" sz="800" b="0" i="0" u="none" strike="noStrike" dirty="0">
                          <a:solidFill>
                            <a:srgbClr val="000000"/>
                          </a:solidFill>
                          <a:effectLst/>
                          <a:latin typeface="+mj-lt"/>
                        </a:rPr>
                        <a:t> Impact</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07080113"/>
                  </a:ext>
                </a:extLst>
              </a:tr>
              <a:tr h="175618">
                <a:tc>
                  <a:txBody>
                    <a:bodyPr/>
                    <a:lstStyle/>
                    <a:p>
                      <a:pPr algn="l" fontAlgn="b"/>
                      <a:r>
                        <a:rPr lang="en-GB" sz="800" b="0" i="0" u="none" strike="noStrike">
                          <a:solidFill>
                            <a:srgbClr val="000000"/>
                          </a:solidFill>
                          <a:effectLst/>
                          <a:latin typeface="+mj-lt"/>
                        </a:rPr>
                        <a:t>Discontinuance of Xoserve Consequential Change Market Trials</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800" b="0" i="0" u="none" strike="noStrike">
                          <a:solidFill>
                            <a:srgbClr val="000000"/>
                          </a:solidFill>
                          <a:effectLst/>
                          <a:latin typeface="+mj-lt"/>
                        </a:rPr>
                        <a:t>CR-D058</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a:solidFill>
                            <a:srgbClr val="000000"/>
                          </a:solidFill>
                          <a:effectLst/>
                          <a:latin typeface="+mj-lt"/>
                        </a:rPr>
                        <a:t>£0.00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800" b="0" i="0" u="none" strike="noStrike">
                          <a:solidFill>
                            <a:srgbClr val="000000"/>
                          </a:solidFill>
                          <a:effectLst/>
                          <a:latin typeface="+mj-lt"/>
                        </a:rPr>
                        <a:t>25/01/2021</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dirty="0">
                          <a:solidFill>
                            <a:srgbClr val="000000"/>
                          </a:solidFill>
                          <a:effectLst/>
                          <a:latin typeface="+mj-lt"/>
                        </a:rPr>
                        <a:t>Complete - No </a:t>
                      </a:r>
                      <a:r>
                        <a:rPr lang="en-GB" sz="800" b="0" i="0" u="none" strike="noStrike" dirty="0" err="1">
                          <a:solidFill>
                            <a:srgbClr val="000000"/>
                          </a:solidFill>
                          <a:effectLst/>
                          <a:latin typeface="+mj-lt"/>
                        </a:rPr>
                        <a:t>Xoserve</a:t>
                      </a:r>
                      <a:r>
                        <a:rPr lang="en-GB" sz="800" b="0" i="0" u="none" strike="noStrike" dirty="0">
                          <a:solidFill>
                            <a:srgbClr val="000000"/>
                          </a:solidFill>
                          <a:effectLst/>
                          <a:latin typeface="+mj-lt"/>
                        </a:rPr>
                        <a:t> Impact</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44569037"/>
                  </a:ext>
                </a:extLst>
              </a:tr>
              <a:tr h="175618">
                <a:tc>
                  <a:txBody>
                    <a:bodyPr/>
                    <a:lstStyle/>
                    <a:p>
                      <a:pPr algn="l" fontAlgn="b"/>
                      <a:r>
                        <a:rPr lang="en-GB" sz="800" b="0" i="0" u="none" strike="noStrike">
                          <a:solidFill>
                            <a:srgbClr val="000000"/>
                          </a:solidFill>
                          <a:effectLst/>
                          <a:latin typeface="+mj-lt"/>
                        </a:rPr>
                        <a:t>Uplift to SMS CoCo</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800" b="0" i="0" u="none" strike="noStrike">
                          <a:solidFill>
                            <a:srgbClr val="000000"/>
                          </a:solidFill>
                          <a:effectLst/>
                          <a:latin typeface="+mj-lt"/>
                        </a:rPr>
                        <a:t>CR-D063</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a:solidFill>
                            <a:srgbClr val="000000"/>
                          </a:solidFill>
                          <a:effectLst/>
                          <a:latin typeface="+mj-lt"/>
                        </a:rPr>
                        <a:t>£0.00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800" b="0" i="0" u="none" strike="noStrike" dirty="0">
                          <a:solidFill>
                            <a:srgbClr val="000000"/>
                          </a:solidFill>
                          <a:effectLst/>
                          <a:latin typeface="+mj-lt"/>
                        </a:rPr>
                        <a:t>29/01/2021</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dirty="0">
                          <a:solidFill>
                            <a:srgbClr val="000000"/>
                          </a:solidFill>
                          <a:effectLst/>
                          <a:latin typeface="+mj-lt"/>
                        </a:rPr>
                        <a:t>Complete - No </a:t>
                      </a:r>
                      <a:r>
                        <a:rPr lang="en-GB" sz="800" b="0" i="0" u="none" strike="noStrike" dirty="0" err="1">
                          <a:solidFill>
                            <a:srgbClr val="000000"/>
                          </a:solidFill>
                          <a:effectLst/>
                          <a:latin typeface="+mj-lt"/>
                        </a:rPr>
                        <a:t>Xoserve</a:t>
                      </a:r>
                      <a:r>
                        <a:rPr lang="en-GB" sz="800" b="0" i="0" u="none" strike="noStrike" dirty="0">
                          <a:solidFill>
                            <a:srgbClr val="000000"/>
                          </a:solidFill>
                          <a:effectLst/>
                          <a:latin typeface="+mj-lt"/>
                        </a:rPr>
                        <a:t> Impact</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09587971"/>
                  </a:ext>
                </a:extLst>
              </a:tr>
              <a:tr h="175618">
                <a:tc>
                  <a:txBody>
                    <a:bodyPr/>
                    <a:lstStyle/>
                    <a:p>
                      <a:pPr algn="l" fontAlgn="b"/>
                      <a:r>
                        <a:rPr lang="en-US" sz="800" b="0" i="0" u="none" strike="noStrike">
                          <a:solidFill>
                            <a:srgbClr val="000000"/>
                          </a:solidFill>
                          <a:effectLst/>
                          <a:latin typeface="+mj-lt"/>
                        </a:rPr>
                        <a:t>Changes to SIT Functional Test Scenarios</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800" b="0" i="0" u="none" strike="noStrike">
                          <a:solidFill>
                            <a:srgbClr val="000000"/>
                          </a:solidFill>
                          <a:effectLst/>
                          <a:latin typeface="+mj-lt"/>
                        </a:rPr>
                        <a:t>CR-D064</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dirty="0">
                          <a:solidFill>
                            <a:srgbClr val="000000"/>
                          </a:solidFill>
                          <a:effectLst/>
                          <a:latin typeface="+mj-lt"/>
                        </a:rPr>
                        <a:t>£0.00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800" b="0" i="0" u="none" strike="noStrike" dirty="0">
                          <a:solidFill>
                            <a:srgbClr val="000000"/>
                          </a:solidFill>
                          <a:effectLst/>
                          <a:latin typeface="+mj-lt"/>
                        </a:rPr>
                        <a:t>29/01/2021</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dirty="0">
                          <a:solidFill>
                            <a:srgbClr val="000000"/>
                          </a:solidFill>
                          <a:effectLst/>
                          <a:latin typeface="+mj-lt"/>
                        </a:rPr>
                        <a:t>Complete - No </a:t>
                      </a:r>
                      <a:r>
                        <a:rPr lang="en-GB" sz="800" b="0" i="0" u="none" strike="noStrike" dirty="0" err="1">
                          <a:solidFill>
                            <a:srgbClr val="000000"/>
                          </a:solidFill>
                          <a:effectLst/>
                          <a:latin typeface="+mj-lt"/>
                        </a:rPr>
                        <a:t>Xoserve</a:t>
                      </a:r>
                      <a:r>
                        <a:rPr lang="en-GB" sz="800" b="0" i="0" u="none" strike="noStrike" dirty="0">
                          <a:solidFill>
                            <a:srgbClr val="000000"/>
                          </a:solidFill>
                          <a:effectLst/>
                          <a:latin typeface="+mj-lt"/>
                        </a:rPr>
                        <a:t> Impact</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66585764"/>
                  </a:ext>
                </a:extLst>
              </a:tr>
              <a:tr h="213833">
                <a:tc>
                  <a:txBody>
                    <a:bodyPr/>
                    <a:lstStyle/>
                    <a:p>
                      <a:pPr algn="l" fontAlgn="b"/>
                      <a:r>
                        <a:rPr lang="en-US" sz="800" b="0" i="0" u="none" strike="noStrike">
                          <a:solidFill>
                            <a:srgbClr val="000000"/>
                          </a:solidFill>
                          <a:effectLst/>
                          <a:latin typeface="+mj-lt"/>
                        </a:rPr>
                        <a:t>Uplift to the Code of Connection</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800" b="0" i="0" u="none" strike="noStrike">
                          <a:solidFill>
                            <a:srgbClr val="000000"/>
                          </a:solidFill>
                          <a:effectLst/>
                          <a:latin typeface="+mj-lt"/>
                        </a:rPr>
                        <a:t>CR-D065</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a:solidFill>
                            <a:srgbClr val="000000"/>
                          </a:solidFill>
                          <a:effectLst/>
                          <a:latin typeface="+mj-lt"/>
                        </a:rPr>
                        <a:t>£0.00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800" b="0" i="0" u="none" strike="noStrike" dirty="0">
                          <a:solidFill>
                            <a:srgbClr val="000000"/>
                          </a:solidFill>
                          <a:effectLst/>
                          <a:latin typeface="+mj-lt"/>
                        </a:rPr>
                        <a:t>29/01/2021</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dirty="0">
                          <a:solidFill>
                            <a:srgbClr val="000000"/>
                          </a:solidFill>
                          <a:effectLst/>
                          <a:latin typeface="+mj-lt"/>
                        </a:rPr>
                        <a:t>Complete - No </a:t>
                      </a:r>
                      <a:r>
                        <a:rPr lang="en-GB" sz="800" b="0" i="0" u="none" strike="noStrike" dirty="0" err="1">
                          <a:solidFill>
                            <a:srgbClr val="000000"/>
                          </a:solidFill>
                          <a:effectLst/>
                          <a:latin typeface="+mj-lt"/>
                        </a:rPr>
                        <a:t>Xoserve</a:t>
                      </a:r>
                      <a:r>
                        <a:rPr lang="en-GB" sz="800" b="0" i="0" u="none" strike="noStrike" dirty="0">
                          <a:solidFill>
                            <a:srgbClr val="000000"/>
                          </a:solidFill>
                          <a:effectLst/>
                          <a:latin typeface="+mj-lt"/>
                        </a:rPr>
                        <a:t> Impact</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0913272"/>
                  </a:ext>
                </a:extLst>
              </a:tr>
              <a:tr h="318259">
                <a:tc>
                  <a:txBody>
                    <a:bodyPr/>
                    <a:lstStyle/>
                    <a:p>
                      <a:pPr algn="l" fontAlgn="b"/>
                      <a:r>
                        <a:rPr lang="en-US" sz="800" b="0" i="0" u="none" strike="noStrike" dirty="0">
                          <a:solidFill>
                            <a:srgbClr val="000000"/>
                          </a:solidFill>
                          <a:effectLst/>
                          <a:latin typeface="+mj-lt"/>
                        </a:rPr>
                        <a:t>Removal of UEPT Stage 1 Data Allocation and Verification for Tranche 3 and 4 Participants and delivery acceleration of Stage 2 Data Allocation</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800" b="0" i="0" u="none" strike="noStrike" dirty="0">
                          <a:solidFill>
                            <a:srgbClr val="000000"/>
                          </a:solidFill>
                          <a:effectLst/>
                          <a:latin typeface="+mj-lt"/>
                        </a:rPr>
                        <a:t>CR-D070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800" b="0" i="0" u="none" strike="noStrike" dirty="0">
                          <a:solidFill>
                            <a:srgbClr val="000000"/>
                          </a:solidFill>
                          <a:effectLst/>
                          <a:latin typeface="+mj-lt"/>
                        </a:rPr>
                        <a:t>£0.00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800" b="0" i="0" u="none" strike="noStrike" dirty="0">
                          <a:solidFill>
                            <a:srgbClr val="000000"/>
                          </a:solidFill>
                          <a:effectLst/>
                          <a:latin typeface="+mj-lt"/>
                        </a:rPr>
                        <a:t>05/03/2021</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dirty="0">
                          <a:solidFill>
                            <a:srgbClr val="000000"/>
                          </a:solidFill>
                          <a:effectLst/>
                          <a:latin typeface="+mj-lt"/>
                        </a:rPr>
                        <a:t>Complete - No </a:t>
                      </a:r>
                      <a:r>
                        <a:rPr lang="en-GB" sz="800" b="0" i="0" u="none" strike="noStrike" dirty="0" err="1">
                          <a:solidFill>
                            <a:srgbClr val="000000"/>
                          </a:solidFill>
                          <a:effectLst/>
                          <a:latin typeface="+mj-lt"/>
                        </a:rPr>
                        <a:t>Xoserve</a:t>
                      </a:r>
                      <a:r>
                        <a:rPr lang="en-GB" sz="800" b="0" i="0" u="none" strike="noStrike" dirty="0">
                          <a:solidFill>
                            <a:srgbClr val="000000"/>
                          </a:solidFill>
                          <a:effectLst/>
                          <a:latin typeface="+mj-lt"/>
                        </a:rPr>
                        <a:t> Impact</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52191556"/>
                  </a:ext>
                </a:extLst>
              </a:tr>
            </a:tbl>
          </a:graphicData>
        </a:graphic>
      </p:graphicFrame>
    </p:spTree>
    <p:extLst>
      <p:ext uri="{BB962C8B-B14F-4D97-AF65-F5344CB8AC3E}">
        <p14:creationId xmlns:p14="http://schemas.microsoft.com/office/powerpoint/2010/main" val="41375310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BF0BFC82-A202-432B-9DFF-EA8E2C543BBD}"/>
              </a:ext>
            </a:extLst>
          </p:cNvPr>
          <p:cNvGraphicFramePr>
            <a:graphicFrameLocks/>
          </p:cNvGraphicFramePr>
          <p:nvPr>
            <p:extLst>
              <p:ext uri="{D42A27DB-BD31-4B8C-83A1-F6EECF244321}">
                <p14:modId xmlns:p14="http://schemas.microsoft.com/office/powerpoint/2010/main" val="2900671086"/>
              </p:ext>
            </p:extLst>
          </p:nvPr>
        </p:nvGraphicFramePr>
        <p:xfrm>
          <a:off x="127591" y="219740"/>
          <a:ext cx="8796954" cy="464288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3750313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5488DD-C6BF-4E03-B20F-2ABE34B05C28}"/>
              </a:ext>
            </a:extLst>
          </p:cNvPr>
          <p:cNvSpPr>
            <a:spLocks noGrp="1"/>
          </p:cNvSpPr>
          <p:nvPr>
            <p:ph type="title"/>
          </p:nvPr>
        </p:nvSpPr>
        <p:spPr/>
        <p:txBody>
          <a:bodyPr>
            <a:normAutofit/>
          </a:bodyPr>
          <a:lstStyle/>
          <a:p>
            <a:r>
              <a:rPr lang="en-US" sz="1800" dirty="0"/>
              <a:t>High Level Transitional Considerations for Shippers/Suppliers</a:t>
            </a:r>
            <a:endParaRPr lang="en-GB" sz="1800" dirty="0"/>
          </a:p>
        </p:txBody>
      </p:sp>
      <p:sp>
        <p:nvSpPr>
          <p:cNvPr id="5" name="Content Placeholder 4">
            <a:extLst>
              <a:ext uri="{FF2B5EF4-FFF2-40B4-BE49-F238E27FC236}">
                <a16:creationId xmlns:a16="http://schemas.microsoft.com/office/drawing/2014/main" id="{E3E842C7-1637-4E14-BBB4-E262516DFBF2}"/>
              </a:ext>
            </a:extLst>
          </p:cNvPr>
          <p:cNvSpPr>
            <a:spLocks noGrp="1"/>
          </p:cNvSpPr>
          <p:nvPr>
            <p:ph idx="1"/>
          </p:nvPr>
        </p:nvSpPr>
        <p:spPr>
          <a:xfrm>
            <a:off x="457200" y="1059582"/>
            <a:ext cx="8229600" cy="3824838"/>
          </a:xfrm>
        </p:spPr>
        <p:txBody>
          <a:bodyPr>
            <a:normAutofit fontScale="92500" lnSpcReduction="20000"/>
          </a:bodyPr>
          <a:lstStyle/>
          <a:p>
            <a:endParaRPr lang="en-US" sz="1500" dirty="0"/>
          </a:p>
          <a:p>
            <a:endParaRPr lang="en-US" sz="1500" dirty="0"/>
          </a:p>
          <a:p>
            <a:endParaRPr lang="en-US" sz="1500" dirty="0"/>
          </a:p>
          <a:p>
            <a:endParaRPr lang="en-US" sz="1500" dirty="0"/>
          </a:p>
          <a:p>
            <a:endParaRPr lang="en-US" sz="1500" dirty="0"/>
          </a:p>
          <a:p>
            <a:endParaRPr lang="en-US" sz="1350" b="1" dirty="0"/>
          </a:p>
          <a:p>
            <a:r>
              <a:rPr lang="en-US" sz="1350" b="1" dirty="0"/>
              <a:t>A </a:t>
            </a:r>
            <a:r>
              <a:rPr lang="en-US" sz="1350" dirty="0"/>
              <a:t>- REL will be made</a:t>
            </a:r>
            <a:r>
              <a:rPr lang="en-GB" sz="1350" dirty="0"/>
              <a:t> available for switching purposes via DES and the appropriate API’s (</a:t>
            </a:r>
            <a:r>
              <a:rPr lang="en-US" sz="1350" dirty="0"/>
              <a:t>S</a:t>
            </a:r>
            <a:r>
              <a:rPr lang="en-GB" sz="1350" dirty="0" err="1"/>
              <a:t>upply</a:t>
            </a:r>
            <a:r>
              <a:rPr lang="en-GB" sz="1350" dirty="0"/>
              <a:t> Point Switching API for PCWs, TPIs and Suppliers, </a:t>
            </a:r>
            <a:r>
              <a:rPr lang="en-US" sz="1350" dirty="0"/>
              <a:t>R</a:t>
            </a:r>
            <a:r>
              <a:rPr lang="en-GB" sz="1350" dirty="0"/>
              <a:t>EL API for Gas Transporters)</a:t>
            </a:r>
          </a:p>
          <a:p>
            <a:r>
              <a:rPr lang="en-GB" sz="1350" b="1" dirty="0"/>
              <a:t>B </a:t>
            </a:r>
            <a:r>
              <a:rPr lang="en-GB" sz="1350" dirty="0"/>
              <a:t>- REG IDs will be available for Suppliers to download during the Cutover weekend (Reference Programme CR-D037)</a:t>
            </a:r>
          </a:p>
          <a:p>
            <a:r>
              <a:rPr lang="en-GB" sz="1350" b="1" dirty="0"/>
              <a:t>C</a:t>
            </a:r>
            <a:r>
              <a:rPr lang="en-GB" sz="1350" dirty="0"/>
              <a:t> – Shippers and Suppliers to hold switches for switches that will go live post CSS Go-live (Based on current design)</a:t>
            </a:r>
          </a:p>
          <a:p>
            <a:r>
              <a:rPr lang="en-GB" sz="1350" b="1" dirty="0"/>
              <a:t>C – </a:t>
            </a:r>
            <a:r>
              <a:rPr lang="en-GB" sz="1350" dirty="0"/>
              <a:t>Relevant switching timelines &amp; objection periods to be considered, based on min/max switching periods (as applicable) as Suppliers will need to hold any switches that will go live post CSS Go Live (and submit after).  The plan for the submission of held switching is currently being worked through by the SI, DCC and Ofgem.</a:t>
            </a:r>
          </a:p>
          <a:p>
            <a:r>
              <a:rPr lang="en-GB" sz="1350" dirty="0"/>
              <a:t>Shippers will need to hold settlement data for the held switches and submit to Xoserve in line with submission of held switches post Go Live</a:t>
            </a:r>
          </a:p>
          <a:p>
            <a:r>
              <a:rPr lang="en-GB" sz="1350" dirty="0"/>
              <a:t>CR-D071 is proposing to remove in-flights from the Transitional period. Should this be approved, the above point related to (</a:t>
            </a:r>
            <a:r>
              <a:rPr lang="en-GB" sz="1350" b="1" dirty="0"/>
              <a:t>C</a:t>
            </a:r>
            <a:r>
              <a:rPr lang="en-GB" sz="1350" dirty="0"/>
              <a:t>) will no longer be relevant, however any sites requiring switching post Go Live will need to be held for the switch activity to be commenced within CSS post Go Live. CR-D071 is tabled for approval at Delivery Group on 27</a:t>
            </a:r>
            <a:r>
              <a:rPr lang="en-GB" sz="1350" baseline="30000" dirty="0"/>
              <a:t>th</a:t>
            </a:r>
            <a:r>
              <a:rPr lang="en-GB" sz="1350" dirty="0"/>
              <a:t> April</a:t>
            </a:r>
          </a:p>
        </p:txBody>
      </p:sp>
      <p:pic>
        <p:nvPicPr>
          <p:cNvPr id="6" name="Content Placeholder 3">
            <a:extLst>
              <a:ext uri="{FF2B5EF4-FFF2-40B4-BE49-F238E27FC236}">
                <a16:creationId xmlns:a16="http://schemas.microsoft.com/office/drawing/2014/main" id="{F5E5CAAE-E95D-4E0A-ABCF-E07A0713F999}"/>
              </a:ext>
            </a:extLst>
          </p:cNvPr>
          <p:cNvPicPr>
            <a:picLocks noChangeAspect="1"/>
          </p:cNvPicPr>
          <p:nvPr/>
        </p:nvPicPr>
        <p:blipFill rotWithShape="1">
          <a:blip r:embed="rId2"/>
          <a:srcRect t="7224"/>
          <a:stretch/>
        </p:blipFill>
        <p:spPr>
          <a:xfrm>
            <a:off x="320040" y="800083"/>
            <a:ext cx="8229600" cy="1520468"/>
          </a:xfrm>
          <a:prstGeom prst="rect">
            <a:avLst/>
          </a:prstGeom>
        </p:spPr>
      </p:pic>
      <p:sp>
        <p:nvSpPr>
          <p:cNvPr id="3" name="TextBox 2">
            <a:extLst>
              <a:ext uri="{FF2B5EF4-FFF2-40B4-BE49-F238E27FC236}">
                <a16:creationId xmlns:a16="http://schemas.microsoft.com/office/drawing/2014/main" id="{D184AA9F-97AC-4668-8433-4BCD49F68051}"/>
              </a:ext>
            </a:extLst>
          </p:cNvPr>
          <p:cNvSpPr txBox="1"/>
          <p:nvPr/>
        </p:nvSpPr>
        <p:spPr>
          <a:xfrm>
            <a:off x="4091940" y="1551279"/>
            <a:ext cx="253916" cy="369332"/>
          </a:xfrm>
          <a:prstGeom prst="rect">
            <a:avLst/>
          </a:prstGeom>
          <a:noFill/>
        </p:spPr>
        <p:txBody>
          <a:bodyPr wrap="square" rtlCol="0">
            <a:spAutoFit/>
          </a:bodyPr>
          <a:lstStyle/>
          <a:p>
            <a:r>
              <a:rPr lang="en-GB" b="1" dirty="0"/>
              <a:t>A</a:t>
            </a:r>
          </a:p>
        </p:txBody>
      </p:sp>
      <p:sp>
        <p:nvSpPr>
          <p:cNvPr id="7" name="TextBox 6">
            <a:extLst>
              <a:ext uri="{FF2B5EF4-FFF2-40B4-BE49-F238E27FC236}">
                <a16:creationId xmlns:a16="http://schemas.microsoft.com/office/drawing/2014/main" id="{EEC4A3DD-ADD1-400C-BA98-CCF87BC83DDE}"/>
              </a:ext>
            </a:extLst>
          </p:cNvPr>
          <p:cNvSpPr txBox="1"/>
          <p:nvPr/>
        </p:nvSpPr>
        <p:spPr>
          <a:xfrm>
            <a:off x="7316428" y="2043551"/>
            <a:ext cx="253916" cy="369332"/>
          </a:xfrm>
          <a:prstGeom prst="rect">
            <a:avLst/>
          </a:prstGeom>
          <a:noFill/>
        </p:spPr>
        <p:txBody>
          <a:bodyPr wrap="square" rtlCol="0">
            <a:spAutoFit/>
          </a:bodyPr>
          <a:lstStyle/>
          <a:p>
            <a:r>
              <a:rPr lang="en-GB" b="1" dirty="0"/>
              <a:t>B</a:t>
            </a:r>
          </a:p>
        </p:txBody>
      </p:sp>
      <p:sp>
        <p:nvSpPr>
          <p:cNvPr id="8" name="TextBox 7">
            <a:extLst>
              <a:ext uri="{FF2B5EF4-FFF2-40B4-BE49-F238E27FC236}">
                <a16:creationId xmlns:a16="http://schemas.microsoft.com/office/drawing/2014/main" id="{4D9C39CE-4A69-484A-8EE5-D1682F7CE094}"/>
              </a:ext>
            </a:extLst>
          </p:cNvPr>
          <p:cNvSpPr txBox="1"/>
          <p:nvPr/>
        </p:nvSpPr>
        <p:spPr>
          <a:xfrm>
            <a:off x="6151922" y="1905052"/>
            <a:ext cx="253916" cy="369332"/>
          </a:xfrm>
          <a:prstGeom prst="rect">
            <a:avLst/>
          </a:prstGeom>
          <a:noFill/>
        </p:spPr>
        <p:txBody>
          <a:bodyPr wrap="square" rtlCol="0">
            <a:spAutoFit/>
          </a:bodyPr>
          <a:lstStyle/>
          <a:p>
            <a:r>
              <a:rPr lang="en-GB" b="1" dirty="0"/>
              <a:t>C</a:t>
            </a:r>
          </a:p>
        </p:txBody>
      </p:sp>
    </p:spTree>
    <p:extLst>
      <p:ext uri="{BB962C8B-B14F-4D97-AF65-F5344CB8AC3E}">
        <p14:creationId xmlns:p14="http://schemas.microsoft.com/office/powerpoint/2010/main" val="24796503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134106-DE92-4CA4-BA3B-30F246D20405}"/>
              </a:ext>
            </a:extLst>
          </p:cNvPr>
          <p:cNvSpPr>
            <a:spLocks noGrp="1"/>
          </p:cNvSpPr>
          <p:nvPr>
            <p:ph type="title"/>
          </p:nvPr>
        </p:nvSpPr>
        <p:spPr/>
        <p:txBody>
          <a:bodyPr/>
          <a:lstStyle/>
          <a:p>
            <a:r>
              <a:rPr lang="en-GB" dirty="0"/>
              <a:t>Current Status &amp; Next Steps</a:t>
            </a:r>
          </a:p>
        </p:txBody>
      </p:sp>
      <p:sp>
        <p:nvSpPr>
          <p:cNvPr id="3" name="Content Placeholder 2">
            <a:extLst>
              <a:ext uri="{FF2B5EF4-FFF2-40B4-BE49-F238E27FC236}">
                <a16:creationId xmlns:a16="http://schemas.microsoft.com/office/drawing/2014/main" id="{68EF687B-BEE1-469F-9FC9-A570EB284282}"/>
              </a:ext>
            </a:extLst>
          </p:cNvPr>
          <p:cNvSpPr>
            <a:spLocks noGrp="1"/>
          </p:cNvSpPr>
          <p:nvPr>
            <p:ph idx="1"/>
          </p:nvPr>
        </p:nvSpPr>
        <p:spPr/>
        <p:txBody>
          <a:bodyPr>
            <a:normAutofit lnSpcReduction="10000"/>
          </a:bodyPr>
          <a:lstStyle/>
          <a:p>
            <a:r>
              <a:rPr lang="en-GB" sz="1800" dirty="0"/>
              <a:t>We and all other Parties Under Integration (PUI’s) are working closely with the Switching Programme to finalise the Transition Runbook. </a:t>
            </a:r>
          </a:p>
          <a:p>
            <a:r>
              <a:rPr lang="en-GB" sz="1800" dirty="0"/>
              <a:t>Once approved this runbook will form the  basis of our internal, granular Transition plan, which will be collaboratively created with inputs and discussions at our CSSC DSG sessions. </a:t>
            </a:r>
          </a:p>
          <a:p>
            <a:r>
              <a:rPr lang="en-GB" sz="1800" dirty="0"/>
              <a:t>Detailed planning of the elements highlighted in the previous slide will be undertaken in the next 2 months.</a:t>
            </a:r>
          </a:p>
          <a:p>
            <a:r>
              <a:rPr lang="en-GB" sz="1800" dirty="0"/>
              <a:t>Additionally, the Programme Co-Ordinator PWC is compiling the E2E Cutover Approach and Plan (ECAP). This was introduced at Cutover Working Group on 07/04. </a:t>
            </a:r>
          </a:p>
          <a:p>
            <a:r>
              <a:rPr lang="en-GB" sz="1800" dirty="0"/>
              <a:t>The ECAP is expected to call out all aspects that License parties need to be aware of and undertake during the Cutover to CSS.  PWC will be setting up sessions for this purpose, Shippers and Suppliers will be invited to attend.</a:t>
            </a:r>
          </a:p>
          <a:p>
            <a:endParaRPr lang="en-GB" sz="1800" dirty="0"/>
          </a:p>
        </p:txBody>
      </p:sp>
    </p:spTree>
    <p:extLst>
      <p:ext uri="{BB962C8B-B14F-4D97-AF65-F5344CB8AC3E}">
        <p14:creationId xmlns:p14="http://schemas.microsoft.com/office/powerpoint/2010/main" val="38609094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948798999"/>
              </p:ext>
            </p:extLst>
          </p:nvPr>
        </p:nvGraphicFramePr>
        <p:xfrm>
          <a:off x="108000" y="410091"/>
          <a:ext cx="9036000" cy="3898783"/>
        </p:xfrm>
        <a:graphic>
          <a:graphicData uri="http://schemas.openxmlformats.org/drawingml/2006/table">
            <a:tbl>
              <a:tblPr firstRow="1" bandRow="1">
                <a:tableStyleId>{5C22544A-7EE6-4342-B048-85BDC9FD1C3A}</a:tableStyleId>
              </a:tblPr>
              <a:tblGrid>
                <a:gridCol w="1692000">
                  <a:extLst>
                    <a:ext uri="{9D8B030D-6E8A-4147-A177-3AD203B41FA5}">
                      <a16:colId xmlns:a16="http://schemas.microsoft.com/office/drawing/2014/main" val="20000"/>
                    </a:ext>
                  </a:extLst>
                </a:gridCol>
                <a:gridCol w="612000">
                  <a:extLst>
                    <a:ext uri="{9D8B030D-6E8A-4147-A177-3AD203B41FA5}">
                      <a16:colId xmlns:a16="http://schemas.microsoft.com/office/drawing/2014/main" val="341303587"/>
                    </a:ext>
                  </a:extLst>
                </a:gridCol>
                <a:gridCol w="612000">
                  <a:extLst>
                    <a:ext uri="{9D8B030D-6E8A-4147-A177-3AD203B41FA5}">
                      <a16:colId xmlns:a16="http://schemas.microsoft.com/office/drawing/2014/main" val="3112880537"/>
                    </a:ext>
                  </a:extLst>
                </a:gridCol>
                <a:gridCol w="3060000">
                  <a:extLst>
                    <a:ext uri="{9D8B030D-6E8A-4147-A177-3AD203B41FA5}">
                      <a16:colId xmlns:a16="http://schemas.microsoft.com/office/drawing/2014/main" val="1619365689"/>
                    </a:ext>
                  </a:extLst>
                </a:gridCol>
                <a:gridCol w="3060000">
                  <a:extLst>
                    <a:ext uri="{9D8B030D-6E8A-4147-A177-3AD203B41FA5}">
                      <a16:colId xmlns:a16="http://schemas.microsoft.com/office/drawing/2014/main" val="1355656450"/>
                    </a:ext>
                  </a:extLst>
                </a:gridCol>
              </a:tblGrid>
              <a:tr h="359529">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800" b="1" kern="1200">
                          <a:solidFill>
                            <a:schemeClr val="bg1"/>
                          </a:solidFill>
                          <a:latin typeface="+mn-lt"/>
                          <a:ea typeface="+mn-ea"/>
                          <a:cs typeface="+mn-cs"/>
                        </a:rPr>
                        <a:t>Programme Health – RAG</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hMerge="1">
                  <a:txBody>
                    <a:bodyPr/>
                    <a:lstStyle/>
                    <a:p>
                      <a:endParaRPr lang="en-GB"/>
                    </a:p>
                  </a:txBody>
                  <a:tcPr/>
                </a:tc>
                <a:tc hMerge="1">
                  <a:txBody>
                    <a:bodyPr/>
                    <a:lstStyle/>
                    <a:p>
                      <a:endParaRPr lang="en-GB"/>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800" b="1" kern="1200">
                          <a:solidFill>
                            <a:schemeClr val="bg1"/>
                          </a:solidFill>
                          <a:latin typeface="+mn-lt"/>
                          <a:ea typeface="+mn-ea"/>
                          <a:cs typeface="+mn-cs"/>
                        </a:rPr>
                        <a:t>Return to Green Plan</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800" b="1" kern="1200" dirty="0">
                        <a:solidFill>
                          <a:schemeClr val="bg1"/>
                        </a:solidFill>
                        <a:latin typeface="+mn-lt"/>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10002"/>
                  </a:ext>
                </a:extLst>
              </a:tr>
              <a:tr h="19807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700" b="1" kern="1200">
                          <a:solidFill>
                            <a:schemeClr val="bg1"/>
                          </a:solidFill>
                          <a:latin typeface="+mn-lt"/>
                          <a:ea typeface="+mn-ea"/>
                          <a:cs typeface="+mn-cs"/>
                        </a:rPr>
                        <a:t>Overall Programme Status</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dirty="0">
                          <a:ln>
                            <a:noFill/>
                          </a:ln>
                          <a:effectLst/>
                          <a:uLnTx/>
                          <a:uFillTx/>
                          <a:latin typeface="Arial"/>
                          <a:ea typeface="+mn-ea"/>
                          <a:cs typeface="+mn-cs"/>
                        </a:rPr>
                        <a:t>Previous</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gradFill flip="none" rotWithShape="1">
                      <a:gsLst>
                        <a:gs pos="0">
                          <a:srgbClr val="FFC000"/>
                        </a:gs>
                        <a:gs pos="74000">
                          <a:srgbClr val="92D050"/>
                        </a:gs>
                        <a:gs pos="83000">
                          <a:srgbClr val="92D050"/>
                        </a:gs>
                        <a:gs pos="100000">
                          <a:srgbClr val="92D050"/>
                        </a:gs>
                      </a:gsLst>
                      <a:lin ang="0" scaled="1"/>
                      <a:tileRect/>
                    </a:gra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dirty="0">
                          <a:ln>
                            <a:noFill/>
                          </a:ln>
                          <a:effectLst/>
                          <a:uLnTx/>
                          <a:uFillTx/>
                          <a:latin typeface="Arial"/>
                          <a:ea typeface="+mn-ea"/>
                          <a:cs typeface="+mn-cs"/>
                        </a:rPr>
                        <a:t>Current</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rowSpan="4" gridSpan="2">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900" b="0" kern="1200" baseline="0" dirty="0">
                          <a:solidFill>
                            <a:schemeClr val="tx1"/>
                          </a:solidFill>
                          <a:latin typeface="+mn-lt"/>
                          <a:ea typeface="+mn-ea"/>
                          <a:cs typeface="Arial"/>
                        </a:rPr>
                        <a:t>The programme remains at a Green </a:t>
                      </a:r>
                      <a:r>
                        <a:rPr lang="en-US" sz="900" b="0" kern="1200" baseline="0" dirty="0">
                          <a:solidFill>
                            <a:schemeClr val="tx1"/>
                          </a:solidFill>
                          <a:latin typeface="+mn-lt"/>
                          <a:ea typeface="+mn-ea"/>
                          <a:cs typeface="Arial"/>
                        </a:rPr>
                        <a:t>status.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900" b="0" kern="1200" baseline="0" dirty="0">
                        <a:solidFill>
                          <a:schemeClr val="tx1"/>
                        </a:solidFill>
                        <a:latin typeface="+mn-lt"/>
                        <a:ea typeface="+mn-ea"/>
                        <a:cs typeface="Aria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900" b="0" kern="1200" baseline="0" dirty="0">
                          <a:solidFill>
                            <a:schemeClr val="tx1"/>
                          </a:solidFill>
                          <a:latin typeface="+mn-lt"/>
                          <a:ea typeface="+mn-ea"/>
                          <a:cs typeface="Arial"/>
                        </a:rPr>
                        <a:t>DMT non functional Cycle 2 testing is on track to complete this Thursday 1</a:t>
                      </a:r>
                      <a:r>
                        <a:rPr lang="en-US" sz="900" b="0" kern="1200" baseline="30000" dirty="0">
                          <a:solidFill>
                            <a:schemeClr val="tx1"/>
                          </a:solidFill>
                          <a:latin typeface="+mn-lt"/>
                          <a:ea typeface="+mn-ea"/>
                          <a:cs typeface="Arial"/>
                        </a:rPr>
                        <a:t>st</a:t>
                      </a:r>
                      <a:r>
                        <a:rPr lang="en-US" sz="900" b="0" kern="1200" baseline="0" dirty="0">
                          <a:solidFill>
                            <a:schemeClr val="tx1"/>
                          </a:solidFill>
                          <a:latin typeface="+mn-lt"/>
                          <a:ea typeface="+mn-ea"/>
                          <a:cs typeface="Arial"/>
                        </a:rPr>
                        <a:t> April.  Completion of this phase is a key milestone prior to the commencement of Live Rehearsal Testing.</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900" b="0" kern="1200" baseline="0" dirty="0">
                        <a:solidFill>
                          <a:schemeClr val="tx1"/>
                        </a:solidFill>
                        <a:latin typeface="+mn-lt"/>
                        <a:ea typeface="+mn-ea"/>
                        <a:cs typeface="Aria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900" b="0" kern="1200" baseline="0" dirty="0" err="1">
                          <a:solidFill>
                            <a:schemeClr val="tx1"/>
                          </a:solidFill>
                          <a:latin typeface="+mn-lt"/>
                          <a:ea typeface="+mn-ea"/>
                          <a:cs typeface="Arial"/>
                        </a:rPr>
                        <a:t>Xoserve’s</a:t>
                      </a:r>
                      <a:r>
                        <a:rPr lang="en-US" sz="900" b="0" kern="1200" baseline="0" dirty="0">
                          <a:solidFill>
                            <a:schemeClr val="tx1"/>
                          </a:solidFill>
                          <a:latin typeface="+mn-lt"/>
                          <a:ea typeface="+mn-ea"/>
                          <a:cs typeface="Arial"/>
                        </a:rPr>
                        <a:t> internal Consequential Change test activities have completed this month.  This has been an extensive and successful phase with minimal defects but has seen a comprehensive testing </a:t>
                      </a:r>
                      <a:r>
                        <a:rPr lang="en-US" sz="900" b="0" kern="1200" baseline="0" dirty="0" err="1">
                          <a:solidFill>
                            <a:schemeClr val="tx1"/>
                          </a:solidFill>
                          <a:latin typeface="+mn-lt"/>
                          <a:ea typeface="+mn-ea"/>
                          <a:cs typeface="Arial"/>
                        </a:rPr>
                        <a:t>programme</a:t>
                      </a:r>
                      <a:r>
                        <a:rPr lang="en-US" sz="900" b="0" kern="1200" baseline="0" dirty="0">
                          <a:solidFill>
                            <a:schemeClr val="tx1"/>
                          </a:solidFill>
                          <a:latin typeface="+mn-lt"/>
                          <a:ea typeface="+mn-ea"/>
                          <a:cs typeface="Arial"/>
                        </a:rPr>
                        <a:t> which included our Programme testing team alongside dedicated business SME’s providing assurance</a:t>
                      </a:r>
                    </a:p>
                  </a:txBody>
                  <a:tcPr marL="36000" marR="36000" marT="36000" marB="360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rowSpan="4" hMerge="1">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700" b="0" kern="1200" dirty="0">
                        <a:solidFill>
                          <a:schemeClr val="dk1"/>
                        </a:solidFill>
                        <a:effectLst/>
                        <a:latin typeface="+mn-lt"/>
                        <a:ea typeface="+mn-ea"/>
                        <a:cs typeface="+mn-cs"/>
                      </a:endParaRPr>
                    </a:p>
                  </a:txBody>
                  <a:tcPr marL="36000" marR="36000" marT="36000" marB="360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100399763"/>
                  </a:ext>
                </a:extLst>
              </a:tr>
              <a:tr h="19807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700" b="1" kern="1200">
                          <a:solidFill>
                            <a:schemeClr val="bg1"/>
                          </a:solidFill>
                          <a:latin typeface="+mn-lt"/>
                          <a:ea typeface="+mn-ea"/>
                          <a:cs typeface="+mn-cs"/>
                        </a:rPr>
                        <a:t>Programme Plan</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dirty="0">
                          <a:ln>
                            <a:noFill/>
                          </a:ln>
                          <a:effectLst/>
                          <a:uLnTx/>
                          <a:uFillTx/>
                          <a:latin typeface="+mn-lt"/>
                          <a:ea typeface="+mn-ea"/>
                          <a:cs typeface="+mn-cs"/>
                        </a:rPr>
                        <a:t>Previous</a:t>
                      </a:r>
                      <a:endParaRPr kumimoji="0" lang="en-GB" sz="700" b="1" i="0" u="none" strike="noStrike" kern="1200" cap="none" spc="0" normalizeH="0" baseline="0" noProof="0" dirty="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gradFill>
                      <a:gsLst>
                        <a:gs pos="0">
                          <a:srgbClr val="FFC000"/>
                        </a:gs>
                        <a:gs pos="74000">
                          <a:srgbClr val="92D050"/>
                        </a:gs>
                        <a:gs pos="83000">
                          <a:srgbClr val="92D050"/>
                        </a:gs>
                        <a:gs pos="100000">
                          <a:srgbClr val="92D050"/>
                        </a:gs>
                      </a:gsLst>
                      <a:lin ang="0" scaled="1"/>
                    </a:gra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dirty="0">
                          <a:ln>
                            <a:noFill/>
                          </a:ln>
                          <a:effectLst/>
                          <a:uLnTx/>
                          <a:uFillTx/>
                          <a:latin typeface="Arial"/>
                          <a:ea typeface="+mn-ea"/>
                          <a:cs typeface="+mn-cs"/>
                        </a:rPr>
                        <a:t>Current</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gridSpan="2"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700" b="1" i="0" u="none" strike="noStrike" kern="1200" cap="none" spc="0" normalizeH="0" baseline="0" noProof="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700" b="1" i="0" u="none" strike="noStrike" kern="1200" cap="none" spc="0" normalizeH="0" baseline="0" noProof="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394750769"/>
                  </a:ext>
                </a:extLst>
              </a:tr>
              <a:tr h="198076">
                <a:tc>
                  <a:txBody>
                    <a:bodyPr/>
                    <a:lstStyle/>
                    <a:p>
                      <a:pPr marL="0" marR="0" indent="0" algn="l" rtl="0" eaLnBrk="1" fontAlgn="auto" latinLnBrk="0" hangingPunct="1">
                        <a:lnSpc>
                          <a:spcPct val="100000"/>
                        </a:lnSpc>
                        <a:spcBef>
                          <a:spcPts val="0"/>
                        </a:spcBef>
                        <a:spcAft>
                          <a:spcPts val="0"/>
                        </a:spcAft>
                        <a:buFontTx/>
                        <a:buNone/>
                      </a:pPr>
                      <a:r>
                        <a:rPr lang="en-GB" sz="700" b="1" kern="1200">
                          <a:solidFill>
                            <a:schemeClr val="bg1"/>
                          </a:solidFill>
                          <a:latin typeface="+mn-lt"/>
                          <a:ea typeface="+mn-ea"/>
                          <a:cs typeface="+mn-cs"/>
                        </a:rPr>
                        <a:t>Risk Profile </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dirty="0">
                          <a:ln>
                            <a:noFill/>
                          </a:ln>
                          <a:effectLst/>
                          <a:uLnTx/>
                          <a:uFillTx/>
                          <a:latin typeface="+mn-lt"/>
                          <a:ea typeface="+mn-ea"/>
                          <a:cs typeface="+mn-cs"/>
                        </a:rPr>
                        <a:t>Previous</a:t>
                      </a:r>
                      <a:endParaRPr kumimoji="0" lang="en-GB" sz="700" b="1" i="0" u="none" strike="noStrike" kern="1200" cap="none" spc="0" normalizeH="0" baseline="0" noProof="0" dirty="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gradFill>
                      <a:gsLst>
                        <a:gs pos="0">
                          <a:srgbClr val="FFC000"/>
                        </a:gs>
                        <a:gs pos="74000">
                          <a:srgbClr val="92D050"/>
                        </a:gs>
                        <a:gs pos="83000">
                          <a:srgbClr val="92D050"/>
                        </a:gs>
                        <a:gs pos="100000">
                          <a:srgbClr val="92D050"/>
                        </a:gs>
                      </a:gsLst>
                      <a:lin ang="0" scaled="1"/>
                    </a:gra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dirty="0">
                          <a:ln>
                            <a:noFill/>
                          </a:ln>
                          <a:effectLst/>
                          <a:uLnTx/>
                          <a:uFillTx/>
                          <a:latin typeface="Arial"/>
                          <a:ea typeface="+mn-ea"/>
                          <a:cs typeface="+mn-cs"/>
                        </a:rPr>
                        <a:t>Current</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gridSpan="2"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700" b="1" i="0" u="none" strike="noStrike" kern="1200" cap="none" spc="0" normalizeH="0" baseline="0" noProof="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700" b="1" i="0" u="none" strike="noStrike" kern="1200" cap="none" spc="0" normalizeH="0" baseline="0" noProof="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195151634"/>
                  </a:ext>
                </a:extLst>
              </a:tr>
              <a:tr h="577796">
                <a:tc>
                  <a:txBody>
                    <a:bodyPr/>
                    <a:lstStyle/>
                    <a:p>
                      <a:pPr marL="0" marR="0" indent="0" algn="l" rtl="0" eaLnBrk="1" fontAlgn="auto" latinLnBrk="0" hangingPunct="1">
                        <a:lnSpc>
                          <a:spcPct val="100000"/>
                        </a:lnSpc>
                        <a:spcBef>
                          <a:spcPts val="0"/>
                        </a:spcBef>
                        <a:spcAft>
                          <a:spcPts val="0"/>
                        </a:spcAft>
                        <a:buFontTx/>
                        <a:buNone/>
                      </a:pPr>
                      <a:r>
                        <a:rPr lang="en-GB" sz="700" b="1" kern="1200">
                          <a:solidFill>
                            <a:schemeClr val="bg1"/>
                          </a:solidFill>
                          <a:latin typeface="+mn-lt"/>
                          <a:ea typeface="+mn-ea"/>
                          <a:cs typeface="+mn-cs"/>
                        </a:rPr>
                        <a:t>Resources </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dirty="0">
                          <a:ln>
                            <a:noFill/>
                          </a:ln>
                          <a:solidFill>
                            <a:schemeClr val="dk1"/>
                          </a:solidFill>
                          <a:effectLst/>
                          <a:uLnTx/>
                          <a:uFillTx/>
                          <a:latin typeface="+mn-lt"/>
                          <a:ea typeface="+mn-ea"/>
                          <a:cs typeface="+mn-cs"/>
                        </a:rPr>
                        <a:t>Previous</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dirty="0">
                          <a:ln>
                            <a:noFill/>
                          </a:ln>
                          <a:effectLst/>
                          <a:uLnTx/>
                          <a:uFillTx/>
                          <a:latin typeface="Arial"/>
                          <a:ea typeface="+mn-ea"/>
                          <a:cs typeface="+mn-cs"/>
                        </a:rPr>
                        <a:t>Current</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gridSpan="2"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700" b="1" i="0" u="none" strike="noStrike" kern="1200" cap="none" spc="0" normalizeH="0" baseline="0" noProof="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700" b="1" i="0" u="none" strike="noStrike" kern="1200" cap="none" spc="0" normalizeH="0" baseline="0" noProof="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627309390"/>
                  </a:ext>
                </a:extLst>
              </a:tr>
              <a:tr h="214970">
                <a:tc gridSpan="4">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b="1" kern="1200">
                          <a:solidFill>
                            <a:schemeClr val="bg1"/>
                          </a:solidFill>
                          <a:latin typeface="+mn-lt"/>
                          <a:ea typeface="+mn-ea"/>
                          <a:cs typeface="+mn-cs"/>
                        </a:rPr>
                        <a:t>Executive Summary</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hMerge="1">
                  <a:txBody>
                    <a:bodyPr/>
                    <a:lstStyle/>
                    <a:p>
                      <a:endParaRPr lang="en-GB"/>
                    </a:p>
                  </a:txBody>
                  <a:tcPr/>
                </a:tc>
                <a:tc hMerge="1">
                  <a:txBody>
                    <a:bodyPr/>
                    <a:lstStyle/>
                    <a:p>
                      <a:endParaRPr lang="en-GB"/>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700" b="1" kern="1200">
                        <a:solidFill>
                          <a:schemeClr val="bg1"/>
                        </a:solidFill>
                        <a:latin typeface="+mn-lt"/>
                        <a:ea typeface="+mn-ea"/>
                        <a:cs typeface="+mn-cs"/>
                      </a:endParaRPr>
                    </a:p>
                  </a:txBody>
                  <a:tcPr marL="36000" marR="36000" marT="36000" marB="360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b="1" kern="1200" dirty="0">
                          <a:solidFill>
                            <a:schemeClr val="bg1"/>
                          </a:solidFill>
                          <a:latin typeface="+mn-lt"/>
                          <a:ea typeface="+mn-ea"/>
                          <a:cs typeface="+mn-cs"/>
                        </a:rPr>
                        <a:t>Upcoming Activities &amp; Milestones (Next Month)</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2299314848"/>
                  </a:ext>
                </a:extLst>
              </a:tr>
              <a:tr h="2056448">
                <a:tc gridSpan="4">
                  <a:txBody>
                    <a:bodyPr/>
                    <a:lstStyle/>
                    <a:p>
                      <a:pPr marL="0" marR="0" lvl="0" indent="0" algn="l">
                        <a:lnSpc>
                          <a:spcPct val="100000"/>
                        </a:lnSpc>
                        <a:spcBef>
                          <a:spcPts val="0"/>
                        </a:spcBef>
                        <a:spcAft>
                          <a:spcPts val="0"/>
                        </a:spcAft>
                        <a:buFont typeface="Arial" panose="020B0604020202020204" pitchFamily="34" charset="0"/>
                        <a:buNone/>
                      </a:pPr>
                      <a:r>
                        <a:rPr lang="en-GB" sz="900" b="1" kern="1200" baseline="0" dirty="0">
                          <a:solidFill>
                            <a:schemeClr val="tx1"/>
                          </a:solidFill>
                          <a:latin typeface="+mn-lt"/>
                          <a:ea typeface="+mn-ea"/>
                          <a:cs typeface="Arial"/>
                        </a:rPr>
                        <a:t>Key Programme Updates</a:t>
                      </a:r>
                      <a:endParaRPr lang="en-US" sz="900" dirty="0">
                        <a:solidFill>
                          <a:schemeClr val="tx1"/>
                        </a:solidFill>
                      </a:endParaRPr>
                    </a:p>
                    <a:p>
                      <a:pPr marL="171450" marR="0" lvl="0" indent="-171450" algn="l" rtl="0" eaLnBrk="1" fontAlgn="auto" latinLnBrk="0" hangingPunct="1">
                        <a:lnSpc>
                          <a:spcPct val="100000"/>
                        </a:lnSpc>
                        <a:spcBef>
                          <a:spcPts val="0"/>
                        </a:spcBef>
                        <a:spcAft>
                          <a:spcPts val="0"/>
                        </a:spcAft>
                        <a:buFont typeface="Arial" panose="020B0604020202020204" pitchFamily="34" charset="0"/>
                        <a:buChar char="•"/>
                      </a:pPr>
                      <a:r>
                        <a:rPr lang="en-GB" sz="900" b="0" kern="1200" baseline="0" dirty="0">
                          <a:solidFill>
                            <a:schemeClr val="tx1"/>
                          </a:solidFill>
                          <a:latin typeface="+mn-lt"/>
                          <a:ea typeface="+mn-ea"/>
                          <a:cs typeface="Arial"/>
                        </a:rPr>
                        <a:t>To date, all Xoserve key internal and external milestones have been met</a:t>
                      </a:r>
                    </a:p>
                    <a:p>
                      <a:pPr marL="171450" marR="0" lvl="0" indent="-171450" algn="l" defTabSz="914378"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b="1" kern="1200" dirty="0">
                          <a:solidFill>
                            <a:schemeClr val="tx1"/>
                          </a:solidFill>
                          <a:effectLst/>
                          <a:latin typeface="+mn-lt"/>
                          <a:ea typeface="+mn-ea"/>
                          <a:cs typeface="+mn-cs"/>
                        </a:rPr>
                        <a:t>Transition: </a:t>
                      </a:r>
                      <a:r>
                        <a:rPr lang="en-GB" sz="900" b="0" kern="1200" dirty="0">
                          <a:solidFill>
                            <a:schemeClr val="tx1"/>
                          </a:solidFill>
                          <a:effectLst/>
                          <a:latin typeface="+mn-lt"/>
                          <a:ea typeface="+mn-ea"/>
                          <a:cs typeface="+mn-cs"/>
                        </a:rPr>
                        <a:t>Internal and external preparatory activities continue towards DM Live Rehearsal and Transition test phases. Currently the Programme are progressing CRD-071 which proposes to de-scope In-Flights from the transitional period. </a:t>
                      </a:r>
                    </a:p>
                    <a:p>
                      <a:pPr marL="171450" marR="0" lvl="0" indent="-171450" algn="l" defTabSz="914378"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b="1" kern="1200" dirty="0" err="1">
                          <a:solidFill>
                            <a:schemeClr val="tx1"/>
                          </a:solidFill>
                          <a:effectLst/>
                          <a:latin typeface="+mn-lt"/>
                          <a:ea typeface="+mn-ea"/>
                          <a:cs typeface="+mn-cs"/>
                        </a:rPr>
                        <a:t>SoLR</a:t>
                      </a:r>
                      <a:r>
                        <a:rPr lang="en-GB" sz="900" b="1" kern="1200" dirty="0">
                          <a:solidFill>
                            <a:schemeClr val="tx1"/>
                          </a:solidFill>
                          <a:effectLst/>
                          <a:latin typeface="+mn-lt"/>
                          <a:ea typeface="+mn-ea"/>
                          <a:cs typeface="+mn-cs"/>
                        </a:rPr>
                        <a:t>; </a:t>
                      </a:r>
                      <a:r>
                        <a:rPr lang="en-GB" sz="900" b="0" kern="1200" dirty="0">
                          <a:solidFill>
                            <a:schemeClr val="tx1"/>
                          </a:solidFill>
                          <a:effectLst/>
                          <a:latin typeface="+mn-lt"/>
                          <a:ea typeface="+mn-ea"/>
                          <a:cs typeface="+mn-cs"/>
                        </a:rPr>
                        <a:t>Discussions continue at Programme level and at </a:t>
                      </a:r>
                      <a:r>
                        <a:rPr lang="en-GB" sz="900" b="0" kern="1200" dirty="0" err="1">
                          <a:solidFill>
                            <a:schemeClr val="tx1"/>
                          </a:solidFill>
                          <a:effectLst/>
                          <a:latin typeface="+mn-lt"/>
                          <a:ea typeface="+mn-ea"/>
                          <a:cs typeface="+mn-cs"/>
                        </a:rPr>
                        <a:t>ChMC</a:t>
                      </a:r>
                      <a:r>
                        <a:rPr lang="en-GB" sz="900" b="0" kern="1200" dirty="0">
                          <a:solidFill>
                            <a:schemeClr val="tx1"/>
                          </a:solidFill>
                          <a:effectLst/>
                          <a:latin typeface="+mn-lt"/>
                          <a:ea typeface="+mn-ea"/>
                          <a:cs typeface="+mn-cs"/>
                        </a:rPr>
                        <a:t>.</a:t>
                      </a:r>
                      <a:endParaRPr lang="en-GB" sz="900" dirty="0"/>
                    </a:p>
                    <a:p>
                      <a:pPr marL="171450" lvl="0" indent="-171450">
                        <a:buFont typeface="Arial" panose="020B0604020202020204" pitchFamily="34" charset="0"/>
                        <a:buChar char="•"/>
                      </a:pPr>
                      <a:r>
                        <a:rPr lang="en-GB" sz="900" b="1" kern="1200" baseline="0" dirty="0">
                          <a:solidFill>
                            <a:schemeClr val="tx1"/>
                          </a:solidFill>
                          <a:effectLst/>
                          <a:latin typeface="+mn-lt"/>
                          <a:ea typeface="+mn-ea"/>
                          <a:cs typeface="+mn-cs"/>
                        </a:rPr>
                        <a:t>Internal Testing: </a:t>
                      </a:r>
                      <a:r>
                        <a:rPr lang="en-GB" sz="900" b="0" kern="1200" baseline="0" dirty="0">
                          <a:solidFill>
                            <a:schemeClr val="tx1"/>
                          </a:solidFill>
                          <a:effectLst/>
                          <a:latin typeface="+mn-lt"/>
                          <a:ea typeface="+mn-ea"/>
                          <a:cs typeface="+mn-cs"/>
                        </a:rPr>
                        <a:t>Core testing has completed.  Change requests are being progressed through internal testing in line with the Switching Programme release cycles and/or milestones.</a:t>
                      </a:r>
                      <a:endParaRPr lang="en-GB" sz="900" b="1" kern="1200" baseline="0" dirty="0">
                        <a:solidFill>
                          <a:schemeClr val="tx1"/>
                        </a:solidFill>
                        <a:latin typeface="+mn-lt"/>
                        <a:ea typeface="+mn-ea"/>
                        <a:cs typeface="Arial"/>
                      </a:endParaRPr>
                    </a:p>
                    <a:p>
                      <a:pPr marL="171450" lvl="0" indent="-171450">
                        <a:buFont typeface="Arial" panose="020B0604020202020204" pitchFamily="34" charset="0"/>
                        <a:buChar char="•"/>
                      </a:pPr>
                      <a:r>
                        <a:rPr lang="en-GB" sz="900" b="1" dirty="0"/>
                        <a:t>Data Migration: </a:t>
                      </a:r>
                      <a:r>
                        <a:rPr lang="en-GB" sz="900" dirty="0"/>
                        <a:t>Progressing to plan, Xoserve do have a couple of defects we are tracking through to fix.  Presently we are expecting the testing of at least one of the defects to take place during Live Rehearsal.</a:t>
                      </a:r>
                    </a:p>
                    <a:p>
                      <a:pPr marL="171450" lvl="0" indent="-171450">
                        <a:buFont typeface="Arial" panose="020B0604020202020204" pitchFamily="34" charset="0"/>
                        <a:buChar char="•"/>
                      </a:pPr>
                      <a:r>
                        <a:rPr lang="en-GB" sz="900" b="1" dirty="0"/>
                        <a:t>Market Trials: </a:t>
                      </a:r>
                      <a:r>
                        <a:rPr lang="en-GB" sz="900" b="0" dirty="0"/>
                        <a:t>The CR to remove Market Trials has progressed through the Ofgem Change Advisory Team meeting.  The CR has now been presented to the Ofgem Testing Workgroups for the relevant milestones to be removed from the Programme Plan.</a:t>
                      </a:r>
                      <a:endParaRPr lang="en-GB" sz="900" b="1" dirty="0"/>
                    </a:p>
                  </a:txBody>
                  <a:tcPr marL="36000" marR="36000" marT="36000" marB="360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hMerge="1">
                  <a:txBody>
                    <a:bodyPr/>
                    <a:lstStyle/>
                    <a:p>
                      <a:endParaRPr lang="en-GB"/>
                    </a:p>
                  </a:txBody>
                  <a:tcPr/>
                </a:tc>
                <a:tc hMerge="1">
                  <a:txBody>
                    <a:bodyPr/>
                    <a:lstStyle/>
                    <a:p>
                      <a:endParaRPr lang="en-GB"/>
                    </a:p>
                  </a:txBody>
                  <a:tcPr/>
                </a:tc>
                <a:tc hMerge="1">
                  <a:txBody>
                    <a:bodyPr/>
                    <a:lstStyle/>
                    <a:p>
                      <a:pPr marL="171450" marR="0" lvl="0" indent="-171450" algn="l">
                        <a:lnSpc>
                          <a:spcPct val="100000"/>
                        </a:lnSpc>
                        <a:spcBef>
                          <a:spcPts val="0"/>
                        </a:spcBef>
                        <a:spcAft>
                          <a:spcPts val="0"/>
                        </a:spcAft>
                        <a:buFont typeface="Arial" panose="020B0604020202020204" pitchFamily="34" charset="0"/>
                        <a:buChar char="•"/>
                      </a:pPr>
                      <a:endParaRPr lang="en-GB" sz="800" b="0" i="0" u="none" strike="noStrike" kern="1200" noProof="0">
                        <a:solidFill>
                          <a:schemeClr val="dk1"/>
                        </a:solidFill>
                        <a:effectLst/>
                        <a:latin typeface="+mn-lt"/>
                        <a:ea typeface="+mn-ea"/>
                        <a:cs typeface="+mn-cs"/>
                      </a:endParaRPr>
                    </a:p>
                  </a:txBody>
                  <a:tcPr marL="36000" marR="36000" marT="36000" marB="360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marL="171450" marR="0" lvl="0" indent="-171450" algn="l">
                        <a:lnSpc>
                          <a:spcPct val="100000"/>
                        </a:lnSpc>
                        <a:spcBef>
                          <a:spcPts val="0"/>
                        </a:spcBef>
                        <a:spcAft>
                          <a:spcPts val="0"/>
                        </a:spcAft>
                        <a:buFont typeface="Arial" panose="020B0604020202020204" pitchFamily="34" charset="0"/>
                        <a:buChar char="•"/>
                      </a:pPr>
                      <a:r>
                        <a:rPr lang="en-GB" sz="1000" b="1" kern="1200" dirty="0">
                          <a:solidFill>
                            <a:schemeClr val="tx1"/>
                          </a:solidFill>
                          <a:effectLst/>
                          <a:latin typeface="+mn-lt"/>
                          <a:ea typeface="+mn-ea"/>
                          <a:cs typeface="+mn-cs"/>
                        </a:rPr>
                        <a:t>Live Rehearsal: </a:t>
                      </a:r>
                      <a:r>
                        <a:rPr lang="en-GB" sz="1000" b="0" kern="1200" dirty="0">
                          <a:solidFill>
                            <a:schemeClr val="tx1"/>
                          </a:solidFill>
                          <a:effectLst/>
                          <a:latin typeface="+mn-lt"/>
                          <a:ea typeface="+mn-ea"/>
                          <a:cs typeface="+mn-cs"/>
                        </a:rPr>
                        <a:t>Commenced smoke testing</a:t>
                      </a:r>
                    </a:p>
                    <a:p>
                      <a:pPr marL="171450" marR="0" lvl="0" indent="-171450" algn="l">
                        <a:lnSpc>
                          <a:spcPct val="100000"/>
                        </a:lnSpc>
                        <a:spcBef>
                          <a:spcPts val="0"/>
                        </a:spcBef>
                        <a:spcAft>
                          <a:spcPts val="0"/>
                        </a:spcAft>
                        <a:buFont typeface="Arial" panose="020B0604020202020204" pitchFamily="34" charset="0"/>
                        <a:buChar char="•"/>
                      </a:pPr>
                      <a:r>
                        <a:rPr lang="en-GB" sz="1000" b="1" kern="1200" dirty="0">
                          <a:solidFill>
                            <a:schemeClr val="tx1"/>
                          </a:solidFill>
                          <a:effectLst/>
                          <a:latin typeface="+mn-lt"/>
                          <a:ea typeface="+mn-ea"/>
                          <a:cs typeface="+mn-cs"/>
                        </a:rPr>
                        <a:t>Internal Test:</a:t>
                      </a:r>
                      <a:r>
                        <a:rPr lang="en-GB" sz="1000" b="0" kern="1200" dirty="0">
                          <a:solidFill>
                            <a:schemeClr val="tx1"/>
                          </a:solidFill>
                          <a:effectLst/>
                          <a:latin typeface="+mn-lt"/>
                          <a:ea typeface="+mn-ea"/>
                          <a:cs typeface="+mn-cs"/>
                        </a:rPr>
                        <a:t> Progress CR testing and any relevant regression tests</a:t>
                      </a:r>
                      <a:endParaRPr lang="en-GB" sz="1000" b="1"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b="1" kern="1200" dirty="0">
                          <a:solidFill>
                            <a:schemeClr val="tx1"/>
                          </a:solidFill>
                          <a:effectLst/>
                          <a:latin typeface="+mn-lt"/>
                          <a:ea typeface="+mn-ea"/>
                          <a:cs typeface="+mn-cs"/>
                        </a:rPr>
                        <a:t>DES</a:t>
                      </a:r>
                      <a:r>
                        <a:rPr lang="en-GB" sz="1000" b="0" kern="1200" dirty="0">
                          <a:solidFill>
                            <a:schemeClr val="tx1"/>
                          </a:solidFill>
                          <a:effectLst/>
                          <a:latin typeface="+mn-lt"/>
                          <a:ea typeface="+mn-ea"/>
                          <a:cs typeface="+mn-cs"/>
                        </a:rPr>
                        <a:t>:</a:t>
                      </a:r>
                      <a:r>
                        <a:rPr lang="en-GB" sz="1000" b="1" kern="1200" dirty="0">
                          <a:solidFill>
                            <a:schemeClr val="tx1"/>
                          </a:solidFill>
                          <a:effectLst/>
                          <a:latin typeface="+mn-lt"/>
                          <a:ea typeface="+mn-ea"/>
                          <a:cs typeface="+mn-cs"/>
                        </a:rPr>
                        <a:t>&amp; Secondary APIs</a:t>
                      </a:r>
                      <a:r>
                        <a:rPr lang="en-GB" sz="1000" kern="1200" dirty="0">
                          <a:solidFill>
                            <a:schemeClr val="tx1"/>
                          </a:solidFill>
                          <a:effectLst/>
                          <a:latin typeface="+mn-lt"/>
                          <a:ea typeface="+mn-ea"/>
                          <a:cs typeface="+mn-cs"/>
                        </a:rPr>
                        <a:t> Continue development and system test activities.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b="1" kern="1200" baseline="0" dirty="0">
                          <a:solidFill>
                            <a:schemeClr val="tx1"/>
                          </a:solidFill>
                          <a:effectLst/>
                          <a:latin typeface="+mn-lt"/>
                          <a:ea typeface="+mn-ea"/>
                          <a:cs typeface="+mn-cs"/>
                        </a:rPr>
                        <a:t>Transition:</a:t>
                      </a:r>
                      <a:r>
                        <a:rPr lang="en-GB" sz="1000" b="0" kern="1200" baseline="0" dirty="0">
                          <a:solidFill>
                            <a:schemeClr val="tx1"/>
                          </a:solidFill>
                          <a:effectLst/>
                          <a:latin typeface="+mn-lt"/>
                          <a:ea typeface="+mn-ea"/>
                          <a:cs typeface="+mn-cs"/>
                        </a:rPr>
                        <a:t> Continue Live Rehearsal &amp; Transition planning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b="1" kern="1200" baseline="0" dirty="0" err="1">
                          <a:solidFill>
                            <a:schemeClr val="tx1"/>
                          </a:solidFill>
                          <a:effectLst/>
                          <a:latin typeface="+mn-lt"/>
                          <a:ea typeface="+mn-ea"/>
                          <a:cs typeface="+mn-cs"/>
                        </a:rPr>
                        <a:t>SoLR</a:t>
                      </a:r>
                      <a:r>
                        <a:rPr lang="en-GB" sz="1000" b="1" kern="1200" baseline="0" dirty="0">
                          <a:solidFill>
                            <a:schemeClr val="tx1"/>
                          </a:solidFill>
                          <a:effectLst/>
                          <a:latin typeface="+mn-lt"/>
                          <a:ea typeface="+mn-ea"/>
                          <a:cs typeface="+mn-cs"/>
                        </a:rPr>
                        <a:t>: </a:t>
                      </a:r>
                      <a:r>
                        <a:rPr lang="en-GB" sz="1000" b="0" kern="1200" baseline="0" dirty="0">
                          <a:solidFill>
                            <a:schemeClr val="tx1"/>
                          </a:solidFill>
                          <a:effectLst/>
                          <a:latin typeface="+mn-lt"/>
                          <a:ea typeface="+mn-ea"/>
                          <a:cs typeface="+mn-cs"/>
                        </a:rPr>
                        <a:t>Discussions continue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b="1" kern="1200" baseline="0" dirty="0">
                          <a:solidFill>
                            <a:schemeClr val="tx1"/>
                          </a:solidFill>
                          <a:effectLst/>
                          <a:latin typeface="+mn-lt"/>
                          <a:ea typeface="+mn-ea"/>
                          <a:cs typeface="+mn-cs"/>
                        </a:rPr>
                        <a:t>MAP C: </a:t>
                      </a:r>
                      <a:r>
                        <a:rPr lang="en-GB" sz="1000" b="0" kern="1200" baseline="0" dirty="0">
                          <a:solidFill>
                            <a:schemeClr val="tx1"/>
                          </a:solidFill>
                          <a:effectLst/>
                          <a:latin typeface="+mn-lt"/>
                          <a:ea typeface="+mn-ea"/>
                          <a:cs typeface="+mn-cs"/>
                        </a:rPr>
                        <a:t>Detailed Design in progress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b="1" kern="1200" baseline="0" dirty="0">
                          <a:solidFill>
                            <a:schemeClr val="tx1"/>
                          </a:solidFill>
                          <a:effectLst/>
                          <a:latin typeface="+mn-lt"/>
                          <a:ea typeface="+mn-ea"/>
                          <a:cs typeface="+mn-cs"/>
                        </a:rPr>
                        <a:t>Market Trials:</a:t>
                      </a:r>
                      <a:r>
                        <a:rPr lang="en-GB" sz="1000" b="0" kern="1200" baseline="0" dirty="0">
                          <a:solidFill>
                            <a:schemeClr val="tx1"/>
                          </a:solidFill>
                          <a:effectLst/>
                          <a:latin typeface="+mn-lt"/>
                          <a:ea typeface="+mn-ea"/>
                          <a:cs typeface="+mn-cs"/>
                        </a:rPr>
                        <a:t> Closure following Switching Programme approval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b="1" kern="1200" baseline="0" dirty="0">
                          <a:solidFill>
                            <a:schemeClr val="tx1"/>
                          </a:solidFill>
                          <a:effectLst/>
                          <a:latin typeface="+mn-lt"/>
                          <a:ea typeface="+mn-ea"/>
                          <a:cs typeface="+mn-cs"/>
                        </a:rPr>
                        <a:t>REC: </a:t>
                      </a:r>
                      <a:r>
                        <a:rPr lang="en-GB" sz="1000" b="0" kern="1200" baseline="0" dirty="0">
                          <a:solidFill>
                            <a:schemeClr val="tx1"/>
                          </a:solidFill>
                          <a:effectLst/>
                          <a:latin typeface="+mn-lt"/>
                          <a:ea typeface="+mn-ea"/>
                          <a:cs typeface="+mn-cs"/>
                        </a:rPr>
                        <a:t>Continue REC schedule review as per Ofgem timelines</a:t>
                      </a:r>
                      <a:r>
                        <a:rPr lang="en-GB" sz="1000" b="1" kern="1200" baseline="0" dirty="0">
                          <a:solidFill>
                            <a:schemeClr val="tx1"/>
                          </a:solidFill>
                          <a:effectLst/>
                          <a:latin typeface="+mn-lt"/>
                          <a:ea typeface="+mn-ea"/>
                          <a:cs typeface="+mn-cs"/>
                        </a:rPr>
                        <a:t> </a:t>
                      </a:r>
                    </a:p>
                    <a:p>
                      <a:pPr marL="171450" marR="0" lvl="0" indent="-171450" algn="l">
                        <a:lnSpc>
                          <a:spcPct val="100000"/>
                        </a:lnSpc>
                        <a:spcBef>
                          <a:spcPts val="0"/>
                        </a:spcBef>
                        <a:spcAft>
                          <a:spcPts val="0"/>
                        </a:spcAft>
                        <a:buFont typeface="Arial" panose="020B0604020202020204" pitchFamily="34" charset="0"/>
                        <a:buChar char="•"/>
                      </a:pPr>
                      <a:endParaRPr lang="en-GB" sz="650" b="0" kern="1200" baseline="0" dirty="0">
                        <a:solidFill>
                          <a:schemeClr val="tx1"/>
                        </a:solidFill>
                        <a:effectLst/>
                        <a:latin typeface="+mn-lt"/>
                        <a:ea typeface="+mn-ea"/>
                        <a:cs typeface="+mn-cs"/>
                      </a:endParaRPr>
                    </a:p>
                  </a:txBody>
                  <a:tcPr marL="36000" marR="36000" marT="36000" marB="360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1655516086"/>
                  </a:ext>
                </a:extLst>
              </a:tr>
            </a:tbl>
          </a:graphicData>
        </a:graphic>
      </p:graphicFrame>
      <p:sp>
        <p:nvSpPr>
          <p:cNvPr id="28" name="Title 1">
            <a:extLst>
              <a:ext uri="{FF2B5EF4-FFF2-40B4-BE49-F238E27FC236}">
                <a16:creationId xmlns:a16="http://schemas.microsoft.com/office/drawing/2014/main" id="{92070F57-5BF2-480D-AD38-A4FF278A71D4}"/>
              </a:ext>
            </a:extLst>
          </p:cNvPr>
          <p:cNvSpPr txBox="1">
            <a:spLocks/>
          </p:cNvSpPr>
          <p:nvPr/>
        </p:nvSpPr>
        <p:spPr>
          <a:xfrm>
            <a:off x="457200" y="36562"/>
            <a:ext cx="8229600" cy="504000"/>
          </a:xfrm>
          <a:prstGeom prst="rect">
            <a:avLst/>
          </a:prstGeom>
        </p:spPr>
        <p:txBody>
          <a:bodyPr>
            <a:normAutofit/>
          </a:bodyPr>
          <a:lstStyle>
            <a:lvl1pPr algn="ctr" defTabSz="914400" rtl="0" eaLnBrk="1" latinLnBrk="0" hangingPunct="1">
              <a:spcBef>
                <a:spcPct val="0"/>
              </a:spcBef>
              <a:buNone/>
              <a:defRPr sz="2800" b="1" kern="1200">
                <a:solidFill>
                  <a:srgbClr val="3E5AA8"/>
                </a:solidFill>
                <a:latin typeface="Arial" panose="020B0604020202020204" pitchFamily="34" charset="0"/>
                <a:ea typeface="+mj-ea"/>
                <a:cs typeface="Arial" panose="020B0604020202020204" pitchFamily="34" charset="0"/>
              </a:defRPr>
            </a:lvl1p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GB" sz="2400" b="1" i="0" u="none" strike="noStrike" kern="1200" cap="none" spc="0" normalizeH="0" baseline="0" noProof="0">
                <a:ln>
                  <a:noFill/>
                </a:ln>
                <a:solidFill>
                  <a:srgbClr val="3E5AA8"/>
                </a:solidFill>
                <a:effectLst/>
                <a:uLnTx/>
                <a:uFillTx/>
                <a:latin typeface="Arial" panose="020B0604020202020204" pitchFamily="34" charset="0"/>
                <a:ea typeface="+mj-ea"/>
                <a:cs typeface="Arial" panose="020B0604020202020204" pitchFamily="34" charset="0"/>
              </a:rPr>
              <a:t>Programme Update</a:t>
            </a:r>
          </a:p>
        </p:txBody>
      </p:sp>
    </p:spTree>
    <p:extLst>
      <p:ext uri="{BB962C8B-B14F-4D97-AF65-F5344CB8AC3E}">
        <p14:creationId xmlns:p14="http://schemas.microsoft.com/office/powerpoint/2010/main" val="3266001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219FB592-139D-4CB0-9645-9CA8D04940FF}"/>
              </a:ext>
            </a:extLst>
          </p:cNvPr>
          <p:cNvGraphicFramePr>
            <a:graphicFrameLocks noGrp="1"/>
          </p:cNvGraphicFramePr>
          <p:nvPr>
            <p:extLst>
              <p:ext uri="{D42A27DB-BD31-4B8C-83A1-F6EECF244321}">
                <p14:modId xmlns:p14="http://schemas.microsoft.com/office/powerpoint/2010/main" val="1742040468"/>
              </p:ext>
            </p:extLst>
          </p:nvPr>
        </p:nvGraphicFramePr>
        <p:xfrm>
          <a:off x="0" y="446380"/>
          <a:ext cx="9125999" cy="4463237"/>
        </p:xfrm>
        <a:graphic>
          <a:graphicData uri="http://schemas.openxmlformats.org/drawingml/2006/table">
            <a:tbl>
              <a:tblPr firstRow="1" bandRow="1">
                <a:tableStyleId>{5C22544A-7EE6-4342-B048-85BDC9FD1C3A}</a:tableStyleId>
              </a:tblPr>
              <a:tblGrid>
                <a:gridCol w="634345">
                  <a:extLst>
                    <a:ext uri="{9D8B030D-6E8A-4147-A177-3AD203B41FA5}">
                      <a16:colId xmlns:a16="http://schemas.microsoft.com/office/drawing/2014/main" val="20000"/>
                    </a:ext>
                  </a:extLst>
                </a:gridCol>
                <a:gridCol w="574855">
                  <a:extLst>
                    <a:ext uri="{9D8B030D-6E8A-4147-A177-3AD203B41FA5}">
                      <a16:colId xmlns:a16="http://schemas.microsoft.com/office/drawing/2014/main" val="2467489139"/>
                    </a:ext>
                  </a:extLst>
                </a:gridCol>
                <a:gridCol w="910223">
                  <a:extLst>
                    <a:ext uri="{9D8B030D-6E8A-4147-A177-3AD203B41FA5}">
                      <a16:colId xmlns:a16="http://schemas.microsoft.com/office/drawing/2014/main" val="20001"/>
                    </a:ext>
                  </a:extLst>
                </a:gridCol>
                <a:gridCol w="7006576">
                  <a:extLst>
                    <a:ext uri="{9D8B030D-6E8A-4147-A177-3AD203B41FA5}">
                      <a16:colId xmlns:a16="http://schemas.microsoft.com/office/drawing/2014/main" val="20002"/>
                    </a:ext>
                  </a:extLst>
                </a:gridCol>
              </a:tblGrid>
              <a:tr h="734720">
                <a:tc>
                  <a:txBody>
                    <a:bodyPr/>
                    <a:lstStyle/>
                    <a:p>
                      <a:pPr algn="ctr"/>
                      <a:r>
                        <a:rPr lang="en-GB" sz="800"/>
                        <a:t>RAG</a:t>
                      </a:r>
                    </a:p>
                    <a:p>
                      <a:pPr marL="0" marR="0" lvl="0" indent="0" algn="ctr" defTabSz="914378" rtl="0" eaLnBrk="1" fontAlgn="auto" latinLnBrk="0" hangingPunct="1">
                        <a:lnSpc>
                          <a:spcPct val="100000"/>
                        </a:lnSpc>
                        <a:spcBef>
                          <a:spcPts val="0"/>
                        </a:spcBef>
                        <a:spcAft>
                          <a:spcPts val="0"/>
                        </a:spcAft>
                        <a:buClrTx/>
                        <a:buSzTx/>
                        <a:buFontTx/>
                        <a:buNone/>
                        <a:tabLst/>
                        <a:defRPr/>
                      </a:pPr>
                      <a:r>
                        <a:rPr lang="en-GB" sz="800"/>
                        <a:t>Previous</a:t>
                      </a:r>
                    </a:p>
                    <a:p>
                      <a:pPr marL="0" marR="0" lvl="0" indent="0" algn="ctr" defTabSz="914378" rtl="0" eaLnBrk="1" fontAlgn="auto" latinLnBrk="0" hangingPunct="1">
                        <a:lnSpc>
                          <a:spcPct val="100000"/>
                        </a:lnSpc>
                        <a:spcBef>
                          <a:spcPts val="0"/>
                        </a:spcBef>
                        <a:spcAft>
                          <a:spcPts val="0"/>
                        </a:spcAft>
                        <a:buClrTx/>
                        <a:buSzTx/>
                        <a:buFontTx/>
                        <a:buNone/>
                        <a:tabLst/>
                        <a:defRPr/>
                      </a:pPr>
                      <a:r>
                        <a:rPr lang="en-GB" sz="800"/>
                        <a:t>MONTH</a:t>
                      </a:r>
                    </a:p>
                  </a:txBody>
                  <a:tcPr anchor="ctr">
                    <a:lnL w="6350" cap="flat" cmpd="sng" algn="ctr">
                      <a:solidFill>
                        <a:schemeClr val="accent1"/>
                      </a:solidFill>
                      <a:prstDash val="solid"/>
                      <a:round/>
                      <a:headEnd type="none" w="med" len="med"/>
                      <a:tailEnd type="none" w="med" len="med"/>
                    </a:lnL>
                    <a:lnR w="12700" cmpd="sng">
                      <a:noFill/>
                    </a:lnR>
                    <a:lnT w="635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800"/>
                        <a:t>RAG</a:t>
                      </a:r>
                    </a:p>
                    <a:p>
                      <a:pPr marL="0" marR="0" lvl="0" indent="0" algn="ctr" defTabSz="914378" rtl="0" eaLnBrk="1" fontAlgn="auto" latinLnBrk="0" hangingPunct="1">
                        <a:lnSpc>
                          <a:spcPct val="100000"/>
                        </a:lnSpc>
                        <a:spcBef>
                          <a:spcPts val="0"/>
                        </a:spcBef>
                        <a:spcAft>
                          <a:spcPts val="0"/>
                        </a:spcAft>
                        <a:buClrTx/>
                        <a:buSzTx/>
                        <a:buFontTx/>
                        <a:buNone/>
                        <a:tabLst/>
                        <a:defRPr/>
                      </a:pPr>
                      <a:r>
                        <a:rPr lang="en-GB" sz="800"/>
                        <a:t>Current</a:t>
                      </a:r>
                    </a:p>
                    <a:p>
                      <a:pPr marL="0" marR="0" lvl="0" indent="0" algn="ctr" defTabSz="914378" rtl="0" eaLnBrk="1" fontAlgn="auto" latinLnBrk="0" hangingPunct="1">
                        <a:lnSpc>
                          <a:spcPct val="100000"/>
                        </a:lnSpc>
                        <a:spcBef>
                          <a:spcPts val="0"/>
                        </a:spcBef>
                        <a:spcAft>
                          <a:spcPts val="0"/>
                        </a:spcAft>
                        <a:buClrTx/>
                        <a:buSzTx/>
                        <a:buFontTx/>
                        <a:buNone/>
                        <a:tabLst/>
                        <a:defRPr/>
                      </a:pPr>
                      <a:r>
                        <a:rPr lang="en-GB" sz="800"/>
                        <a:t>MONTH</a:t>
                      </a:r>
                    </a:p>
                  </a:txBody>
                  <a:tcPr anchor="ctr">
                    <a:lnL w="12700" cmpd="sng">
                      <a:noFill/>
                    </a:lnL>
                    <a:lnR w="12700" cmpd="sng">
                      <a:noFill/>
                    </a:lnR>
                    <a:lnT w="635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800"/>
                        <a:t>WORK</a:t>
                      </a:r>
                    </a:p>
                    <a:p>
                      <a:pPr algn="ctr"/>
                      <a:r>
                        <a:rPr lang="en-GB" sz="800"/>
                        <a:t>STREAM</a:t>
                      </a:r>
                    </a:p>
                  </a:txBody>
                  <a:tcPr anchor="ctr">
                    <a:lnL w="12700" cmpd="sng">
                      <a:noFill/>
                    </a:lnL>
                    <a:lnR w="12700" cmpd="sng">
                      <a:noFill/>
                    </a:lnR>
                    <a:lnT w="635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800"/>
                        <a:t>SUMMARY</a:t>
                      </a:r>
                    </a:p>
                  </a:txBody>
                  <a:tcPr anchor="ctr">
                    <a:lnL w="12700" cmpd="sng">
                      <a:noFill/>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673226">
                <a:tc>
                  <a:txBody>
                    <a:bodyPr/>
                    <a:lstStyle/>
                    <a:p>
                      <a:endParaRPr lang="en-GB" sz="80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endParaRPr lang="en-GB" sz="1050" dirty="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gradFill>
                      <a:gsLst>
                        <a:gs pos="0">
                          <a:srgbClr val="FFC000"/>
                        </a:gs>
                        <a:gs pos="36000">
                          <a:srgbClr val="26A412"/>
                        </a:gs>
                        <a:gs pos="62000">
                          <a:srgbClr val="00B050"/>
                        </a:gs>
                        <a:gs pos="100000">
                          <a:srgbClr val="00B050"/>
                        </a:gs>
                      </a:gsLst>
                      <a:lin ang="0" scaled="1"/>
                    </a:gradFill>
                  </a:tcPr>
                </a:tc>
                <a:tc>
                  <a:txBody>
                    <a:bodyPr/>
                    <a:lstStyle/>
                    <a:p>
                      <a:r>
                        <a:rPr lang="en-US" altLang="en-US" sz="1000" b="1" kern="1200" baseline="0" dirty="0">
                          <a:solidFill>
                            <a:schemeClr val="tx1"/>
                          </a:solidFill>
                          <a:latin typeface="+mn-lt"/>
                          <a:ea typeface="+mn-ea"/>
                          <a:cs typeface="+mn-cs"/>
                        </a:rPr>
                        <a:t>DES &amp; Secondary API</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tc>
                  <a:txBody>
                    <a:bodyPr/>
                    <a:lstStyle/>
                    <a:p>
                      <a:r>
                        <a:rPr lang="en-GB" sz="1000" b="0" i="0" u="none" strike="noStrike" kern="1200" noProof="0" dirty="0"/>
                        <a:t>Overall Amber/Green: due to ongoing resource constraints, mitigations are in place. Internal &amp; External SIT support in progress. On track to delivery to internal testing ahead of external programme testing phases.</a:t>
                      </a: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extLst>
                  <a:ext uri="{0D108BD9-81ED-4DB2-BD59-A6C34878D82A}">
                    <a16:rowId xmlns:a16="http://schemas.microsoft.com/office/drawing/2014/main" val="2743038979"/>
                  </a:ext>
                </a:extLst>
              </a:tr>
              <a:tr h="673226">
                <a:tc>
                  <a:txBody>
                    <a:bodyPr/>
                    <a:lstStyle/>
                    <a:p>
                      <a:endParaRPr lang="en-GB" sz="80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endParaRPr lang="en-GB" sz="105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pPr marL="0" marR="0" lvl="0" indent="0" algn="l" rtl="0" eaLnBrk="1" fontAlgn="auto" latinLnBrk="0" hangingPunct="1">
                        <a:lnSpc>
                          <a:spcPct val="100000"/>
                        </a:lnSpc>
                        <a:spcBef>
                          <a:spcPts val="0"/>
                        </a:spcBef>
                        <a:spcAft>
                          <a:spcPts val="0"/>
                        </a:spcAft>
                        <a:buFont typeface="Arial" panose="020B0604020202020204" pitchFamily="34" charset="0"/>
                        <a:buNone/>
                      </a:pPr>
                      <a:r>
                        <a:rPr lang="en-GB" sz="1000" b="1" kern="1200" baseline="0" noProof="0" dirty="0">
                          <a:solidFill>
                            <a:schemeClr val="tx1"/>
                          </a:solidFill>
                          <a:latin typeface="+mn-lt"/>
                          <a:ea typeface="+mn-ea"/>
                          <a:cs typeface="+mn-cs"/>
                        </a:rPr>
                        <a:t>Testing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buFont typeface="Arial" panose="020B0604020202020204" pitchFamily="34" charset="0"/>
                        <a:buNone/>
                      </a:pPr>
                      <a:r>
                        <a:rPr lang="en-US" sz="1000" b="0" i="0" u="none" strike="noStrike" kern="1200" noProof="0" dirty="0">
                          <a:solidFill>
                            <a:schemeClr val="dk1"/>
                          </a:solidFill>
                          <a:effectLst/>
                          <a:latin typeface="+mn-lt"/>
                          <a:ea typeface="+mn-ea"/>
                          <a:cs typeface="+mn-cs"/>
                        </a:rPr>
                        <a:t>The overall status remains Green. </a:t>
                      </a:r>
                    </a:p>
                    <a:p>
                      <a:pPr marL="0" indent="0">
                        <a:buFont typeface="Arial" panose="020B0604020202020204" pitchFamily="34" charset="0"/>
                        <a:buNone/>
                      </a:pPr>
                      <a:r>
                        <a:rPr lang="en-GB" sz="1000" b="0" i="0" u="none" strike="noStrike" kern="1200" noProof="0" dirty="0">
                          <a:solidFill>
                            <a:schemeClr val="dk1"/>
                          </a:solidFill>
                          <a:effectLst/>
                          <a:latin typeface="+mn-lt"/>
                          <a:ea typeface="+mn-ea"/>
                          <a:cs typeface="+mn-cs"/>
                        </a:rPr>
                        <a:t>Planning complete for all upcoming test phases such as UEPT, E2E, OT </a:t>
                      </a:r>
                    </a:p>
                    <a:p>
                      <a:pPr marL="0" indent="0">
                        <a:buFont typeface="Arial" panose="020B0604020202020204" pitchFamily="34" charset="0"/>
                        <a:buNone/>
                      </a:pPr>
                      <a:r>
                        <a:rPr lang="en-GB" sz="1000" b="0" i="0" u="none" strike="noStrike" kern="1200" noProof="0" dirty="0">
                          <a:solidFill>
                            <a:schemeClr val="dk1"/>
                          </a:solidFill>
                          <a:effectLst/>
                          <a:latin typeface="+mn-lt"/>
                          <a:ea typeface="+mn-ea"/>
                          <a:cs typeface="+mn-cs"/>
                        </a:rPr>
                        <a:t>Smoke testing complete for UIT and OT</a:t>
                      </a:r>
                      <a:endParaRPr lang="en-US" sz="1000" b="0" i="0" u="none" strike="noStrike" kern="1200" noProof="0" dirty="0">
                        <a:solidFill>
                          <a:schemeClr val="dk1"/>
                        </a:solidFill>
                        <a:effectLst/>
                        <a:latin typeface="+mn-lt"/>
                        <a:ea typeface="+mn-ea"/>
                        <a:cs typeface="+mn-cs"/>
                      </a:endParaRP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85468078"/>
                  </a:ext>
                </a:extLst>
              </a:tr>
              <a:tr h="596648">
                <a:tc>
                  <a:txBody>
                    <a:bodyPr/>
                    <a:lstStyle/>
                    <a:p>
                      <a:endParaRPr lang="en-GB" sz="80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endParaRPr lang="en-GB" sz="105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pPr marL="0" marR="0" lvl="0" indent="0" algn="l" defTabSz="389392" rtl="0" eaLnBrk="0" fontAlgn="auto" latinLnBrk="0" hangingPunct="0">
                        <a:lnSpc>
                          <a:spcPct val="100000"/>
                        </a:lnSpc>
                        <a:spcBef>
                          <a:spcPts val="85"/>
                        </a:spcBef>
                        <a:spcAft>
                          <a:spcPts val="85"/>
                        </a:spcAft>
                        <a:buClrTx/>
                        <a:buSzTx/>
                        <a:buFont typeface="Wingdings" panose="05000000000000000000" pitchFamily="2" charset="2"/>
                        <a:buNone/>
                        <a:tabLst>
                          <a:tab pos="225929" algn="l"/>
                        </a:tabLst>
                        <a:defRPr/>
                      </a:pPr>
                      <a:r>
                        <a:rPr lang="en-GB" sz="1000" b="1">
                          <a:solidFill>
                            <a:schemeClr val="tx1"/>
                          </a:solidFill>
                          <a:latin typeface="+mn-lt"/>
                        </a:rPr>
                        <a:t>Service Management</a:t>
                      </a:r>
                      <a:endParaRPr kumimoji="0" lang="en-GB" sz="1000" b="1" i="0" u="none" strike="noStrike" kern="1200" cap="none" spc="0" normalizeH="0" baseline="0" noProof="0">
                        <a:ln>
                          <a:noFill/>
                        </a:ln>
                        <a:solidFill>
                          <a:schemeClr val="tx1"/>
                        </a:solidFill>
                        <a:effectLst/>
                        <a:uLnTx/>
                        <a:uFillTx/>
                        <a:latin typeface="+mn-lt"/>
                        <a:ea typeface="+mn-ea"/>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tc>
                  <a:txBody>
                    <a:bodyPr/>
                    <a:lstStyle/>
                    <a:p>
                      <a:pPr marL="0" marR="0" lvl="0" indent="0" algn="l" defTabSz="389392" rtl="0" eaLnBrk="0" fontAlgn="auto" latinLnBrk="0" hangingPunct="0">
                        <a:lnSpc>
                          <a:spcPct val="100000"/>
                        </a:lnSpc>
                        <a:spcBef>
                          <a:spcPts val="85"/>
                        </a:spcBef>
                        <a:spcAft>
                          <a:spcPts val="85"/>
                        </a:spcAft>
                        <a:buClrTx/>
                        <a:buSzTx/>
                        <a:buFont typeface="Wingdings" panose="05000000000000000000" pitchFamily="2" charset="2"/>
                        <a:buNone/>
                        <a:tabLst>
                          <a:tab pos="225929" algn="l"/>
                        </a:tabLst>
                        <a:defRPr/>
                      </a:pPr>
                      <a:r>
                        <a:rPr lang="en-GB" sz="1000" kern="1200" baseline="0" dirty="0">
                          <a:solidFill>
                            <a:schemeClr val="tx1"/>
                          </a:solidFill>
                          <a:latin typeface="+mn-lt"/>
                          <a:ea typeface="+mn-ea"/>
                          <a:cs typeface="Arial" panose="020B0604020202020204" pitchFamily="34" charset="0"/>
                        </a:rPr>
                        <a:t>Internal Service Management activities continue to feed into OT and internal OAT</a:t>
                      </a:r>
                    </a:p>
                    <a:p>
                      <a:pPr marL="0" marR="0" lvl="0" indent="0" algn="l" defTabSz="389392" rtl="0" eaLnBrk="0" fontAlgn="auto" latinLnBrk="0" hangingPunct="0">
                        <a:lnSpc>
                          <a:spcPct val="100000"/>
                        </a:lnSpc>
                        <a:spcBef>
                          <a:spcPts val="85"/>
                        </a:spcBef>
                        <a:spcAft>
                          <a:spcPts val="85"/>
                        </a:spcAft>
                        <a:buClrTx/>
                        <a:buSzTx/>
                        <a:buFont typeface="Wingdings" panose="05000000000000000000" pitchFamily="2" charset="2"/>
                        <a:buNone/>
                        <a:tabLst>
                          <a:tab pos="225929" algn="l"/>
                        </a:tabLst>
                        <a:defRPr/>
                      </a:pPr>
                      <a:r>
                        <a:rPr lang="en-GB" sz="1000" kern="1200" baseline="0" dirty="0">
                          <a:solidFill>
                            <a:schemeClr val="tx1"/>
                          </a:solidFill>
                          <a:latin typeface="+mn-lt"/>
                          <a:ea typeface="+mn-ea"/>
                          <a:cs typeface="Arial" panose="020B0604020202020204" pitchFamily="34" charset="0"/>
                        </a:rPr>
                        <a:t>A CR has been raised (CR-072) and discussed at Change Advisory Workgroup (CAT) to align Switching Programme SLAs to match Xoserve’s existing response times. Our existing resolution times are more stringent than the Programme’s hence needs no change.</a:t>
                      </a: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extLst>
                  <a:ext uri="{0D108BD9-81ED-4DB2-BD59-A6C34878D82A}">
                    <a16:rowId xmlns:a16="http://schemas.microsoft.com/office/drawing/2014/main" val="99251782"/>
                  </a:ext>
                </a:extLst>
              </a:tr>
              <a:tr h="308562">
                <a:tc>
                  <a:txBody>
                    <a:bodyPr/>
                    <a:lstStyle/>
                    <a:p>
                      <a:endParaRPr lang="en-GB" sz="80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endParaRPr lang="en-GB" sz="105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pPr marL="0" marR="0" lvl="0" indent="0" algn="l" defTabSz="389392" rtl="0" eaLnBrk="0" fontAlgn="auto" latinLnBrk="0" hangingPunct="0">
                        <a:lnSpc>
                          <a:spcPct val="100000"/>
                        </a:lnSpc>
                        <a:spcBef>
                          <a:spcPts val="85"/>
                        </a:spcBef>
                        <a:spcAft>
                          <a:spcPts val="85"/>
                        </a:spcAft>
                        <a:buClrTx/>
                        <a:buSzTx/>
                        <a:buFont typeface="Wingdings" panose="05000000000000000000" pitchFamily="2" charset="2"/>
                        <a:buNone/>
                        <a:tabLst>
                          <a:tab pos="225929" algn="l"/>
                        </a:tabLst>
                        <a:defRPr/>
                      </a:pPr>
                      <a:r>
                        <a:rPr lang="en-US" altLang="en-US" sz="1000" b="1" kern="1200" baseline="0">
                          <a:solidFill>
                            <a:schemeClr val="tx1"/>
                          </a:solidFill>
                          <a:latin typeface="+mn-lt"/>
                          <a:ea typeface="+mn-ea"/>
                          <a:cs typeface="Arial"/>
                        </a:rPr>
                        <a:t>Batch</a:t>
                      </a:r>
                      <a:endParaRPr kumimoji="0" lang="en-GB" sz="1000" b="1" i="0" u="none" strike="noStrike" kern="1200" cap="none" spc="0" normalizeH="0" baseline="0" noProof="0">
                        <a:ln>
                          <a:noFill/>
                        </a:ln>
                        <a:solidFill>
                          <a:prstClr val="black"/>
                        </a:solidFill>
                        <a:effectLst/>
                        <a:uLnTx/>
                        <a:uFillTx/>
                        <a:latin typeface="+mn-lt"/>
                        <a:ea typeface="+mn-ea"/>
                        <a:cs typeface="Aria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eaLnBrk="0" fontAlgn="auto" latinLnBrk="0" hangingPunct="0">
                        <a:lnSpc>
                          <a:spcPct val="100000"/>
                        </a:lnSpc>
                        <a:spcBef>
                          <a:spcPts val="85"/>
                        </a:spcBef>
                        <a:spcAft>
                          <a:spcPts val="85"/>
                        </a:spcAft>
                        <a:buFont typeface="Arial" panose="020B0604020202020204" pitchFamily="34" charset="0"/>
                        <a:buNone/>
                      </a:pPr>
                      <a:r>
                        <a:rPr lang="en-US" altLang="en-US" sz="1000" i="0" baseline="0" dirty="0">
                          <a:solidFill>
                            <a:schemeClr val="tx1"/>
                          </a:solidFill>
                          <a:latin typeface="+mn-lt"/>
                          <a:cs typeface="Arial"/>
                        </a:rPr>
                        <a:t>The overall status is green, with testing support underway. </a:t>
                      </a: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2345169"/>
                  </a:ext>
                </a:extLst>
              </a:tr>
              <a:tr h="308562">
                <a:tc>
                  <a:txBody>
                    <a:bodyPr/>
                    <a:lstStyle/>
                    <a:p>
                      <a:endParaRPr lang="en-GB" sz="80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endParaRPr lang="en-GB" sz="105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pPr marL="0" marR="0" lvl="0" indent="0" algn="l" defTabSz="389392" rtl="0" eaLnBrk="0" fontAlgn="auto" latinLnBrk="0" hangingPunct="0">
                        <a:lnSpc>
                          <a:spcPct val="100000"/>
                        </a:lnSpc>
                        <a:spcBef>
                          <a:spcPts val="85"/>
                        </a:spcBef>
                        <a:spcAft>
                          <a:spcPts val="85"/>
                        </a:spcAft>
                        <a:buClrTx/>
                        <a:buSzTx/>
                        <a:buFont typeface="Wingdings" panose="05000000000000000000" pitchFamily="2" charset="2"/>
                        <a:buNone/>
                        <a:tabLst>
                          <a:tab pos="225929" algn="l"/>
                        </a:tabLst>
                        <a:defRPr/>
                      </a:pPr>
                      <a:r>
                        <a:rPr lang="en-GB" sz="1000" b="1">
                          <a:solidFill>
                            <a:schemeClr val="tx1"/>
                          </a:solidFill>
                          <a:latin typeface="+mn-lt"/>
                        </a:rPr>
                        <a:t>Gemini</a:t>
                      </a:r>
                      <a:endParaRPr lang="en-US" sz="1000" b="1">
                        <a:solidFill>
                          <a:schemeClr val="tx1"/>
                        </a:solidFill>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tc>
                  <a:txBody>
                    <a:bodyPr/>
                    <a:lstStyle/>
                    <a:p>
                      <a:pPr marL="0" marR="0" lvl="0" indent="0" algn="l" rtl="0" eaLnBrk="0" fontAlgn="auto" latinLnBrk="0" hangingPunct="0">
                        <a:lnSpc>
                          <a:spcPct val="100000"/>
                        </a:lnSpc>
                        <a:spcBef>
                          <a:spcPts val="85"/>
                        </a:spcBef>
                        <a:spcAft>
                          <a:spcPts val="85"/>
                        </a:spcAft>
                        <a:buFont typeface="Arial" panose="020B0604020202020204" pitchFamily="34" charset="0"/>
                        <a:buNone/>
                      </a:pPr>
                      <a:r>
                        <a:rPr lang="en-US" altLang="en-US" sz="1000" i="0" baseline="0" dirty="0">
                          <a:solidFill>
                            <a:schemeClr val="tx1"/>
                          </a:solidFill>
                          <a:latin typeface="+mn-lt"/>
                          <a:cs typeface="Arial"/>
                        </a:rPr>
                        <a:t>The overall status is green. Planning underway to undertake a connected Gas Day testing with UK Link. </a:t>
                      </a: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extLst>
                  <a:ext uri="{0D108BD9-81ED-4DB2-BD59-A6C34878D82A}">
                    <a16:rowId xmlns:a16="http://schemas.microsoft.com/office/drawing/2014/main" val="2060194420"/>
                  </a:ext>
                </a:extLst>
              </a:tr>
              <a:tr h="308562">
                <a:tc>
                  <a:txBody>
                    <a:bodyPr/>
                    <a:lstStyle/>
                    <a:p>
                      <a:endParaRPr lang="en-GB" sz="80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endParaRPr lang="en-GB" sz="105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000" b="1" kern="1200" baseline="0" noProof="0">
                          <a:solidFill>
                            <a:schemeClr val="tx1"/>
                          </a:solidFill>
                          <a:latin typeface="+mn-lt"/>
                          <a:ea typeface="+mn-ea"/>
                          <a:cs typeface="+mn-cs"/>
                        </a:rPr>
                        <a:t>Reporting</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685784"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000" b="0" i="0" u="none" strike="noStrike" kern="1200" cap="none" spc="0" normalizeH="0" baseline="0" dirty="0">
                          <a:ln>
                            <a:noFill/>
                          </a:ln>
                          <a:solidFill>
                            <a:schemeClr val="tx1"/>
                          </a:solidFill>
                          <a:effectLst/>
                          <a:uLnTx/>
                          <a:uFillTx/>
                          <a:latin typeface="+mn-lt"/>
                          <a:ea typeface="+mn-ea"/>
                          <a:cs typeface="Arial" panose="020B0604020202020204" pitchFamily="34" charset="0"/>
                        </a:rPr>
                        <a:t>An internal CR will be raised to incorporate the impact of one newly identified report that will need changes. </a:t>
                      </a: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60238991"/>
                  </a:ext>
                </a:extLst>
              </a:tr>
              <a:tr h="729939">
                <a:tc>
                  <a:txBody>
                    <a:bodyPr/>
                    <a:lstStyle/>
                    <a:p>
                      <a:endParaRPr lang="en-GB" sz="80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endParaRPr lang="en-GB" sz="105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r>
                        <a:rPr lang="en-US" altLang="en-US" sz="1000" b="1" kern="1200" baseline="0">
                          <a:solidFill>
                            <a:schemeClr val="tx1"/>
                          </a:solidFill>
                          <a:latin typeface="+mn-lt"/>
                          <a:ea typeface="+mn-ea"/>
                          <a:cs typeface="+mn-cs"/>
                        </a:rPr>
                        <a:t>UK Link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tc>
                  <a:txBody>
                    <a:bodyPr/>
                    <a:lstStyle/>
                    <a:p>
                      <a:r>
                        <a:rPr lang="en-GB" sz="1000" b="0" i="0" u="none" strike="noStrike" kern="1200" dirty="0">
                          <a:solidFill>
                            <a:schemeClr val="dk1"/>
                          </a:solidFill>
                          <a:effectLst/>
                          <a:latin typeface="+mn-lt"/>
                          <a:ea typeface="+mn-ea"/>
                          <a:cs typeface="+mn-cs"/>
                        </a:rPr>
                        <a:t>Status continues to be Green with work underway to impact assess, deliver and test Switching Programme changes raised through the last few months</a:t>
                      </a: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extLst>
                  <a:ext uri="{0D108BD9-81ED-4DB2-BD59-A6C34878D82A}">
                    <a16:rowId xmlns:a16="http://schemas.microsoft.com/office/drawing/2014/main" val="2454093302"/>
                  </a:ext>
                </a:extLst>
              </a:tr>
            </a:tbl>
          </a:graphicData>
        </a:graphic>
      </p:graphicFrame>
      <p:sp>
        <p:nvSpPr>
          <p:cNvPr id="2" name="Title 1"/>
          <p:cNvSpPr>
            <a:spLocks noGrp="1"/>
          </p:cNvSpPr>
          <p:nvPr>
            <p:ph type="title"/>
          </p:nvPr>
        </p:nvSpPr>
        <p:spPr>
          <a:xfrm>
            <a:off x="457200" y="0"/>
            <a:ext cx="8229600" cy="559203"/>
          </a:xfrm>
        </p:spPr>
        <p:txBody>
          <a:bodyPr>
            <a:normAutofit/>
          </a:bodyPr>
          <a:lstStyle/>
          <a:p>
            <a:r>
              <a:rPr lang="en-GB" sz="2400" dirty="0"/>
              <a:t>Green Workstream Updates</a:t>
            </a:r>
          </a:p>
        </p:txBody>
      </p:sp>
    </p:spTree>
    <p:extLst>
      <p:ext uri="{BB962C8B-B14F-4D97-AF65-F5344CB8AC3E}">
        <p14:creationId xmlns:p14="http://schemas.microsoft.com/office/powerpoint/2010/main" val="36519328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219FB592-139D-4CB0-9645-9CA8D04940FF}"/>
              </a:ext>
            </a:extLst>
          </p:cNvPr>
          <p:cNvGraphicFramePr>
            <a:graphicFrameLocks noGrp="1"/>
          </p:cNvGraphicFramePr>
          <p:nvPr>
            <p:extLst>
              <p:ext uri="{D42A27DB-BD31-4B8C-83A1-F6EECF244321}">
                <p14:modId xmlns:p14="http://schemas.microsoft.com/office/powerpoint/2010/main" val="3060222904"/>
              </p:ext>
            </p:extLst>
          </p:nvPr>
        </p:nvGraphicFramePr>
        <p:xfrm>
          <a:off x="0" y="744083"/>
          <a:ext cx="9125999" cy="4248033"/>
        </p:xfrm>
        <a:graphic>
          <a:graphicData uri="http://schemas.openxmlformats.org/drawingml/2006/table">
            <a:tbl>
              <a:tblPr firstRow="1" bandRow="1">
                <a:tableStyleId>{5C22544A-7EE6-4342-B048-85BDC9FD1C3A}</a:tableStyleId>
              </a:tblPr>
              <a:tblGrid>
                <a:gridCol w="634345">
                  <a:extLst>
                    <a:ext uri="{9D8B030D-6E8A-4147-A177-3AD203B41FA5}">
                      <a16:colId xmlns:a16="http://schemas.microsoft.com/office/drawing/2014/main" val="20000"/>
                    </a:ext>
                  </a:extLst>
                </a:gridCol>
                <a:gridCol w="574855">
                  <a:extLst>
                    <a:ext uri="{9D8B030D-6E8A-4147-A177-3AD203B41FA5}">
                      <a16:colId xmlns:a16="http://schemas.microsoft.com/office/drawing/2014/main" val="2467489139"/>
                    </a:ext>
                  </a:extLst>
                </a:gridCol>
                <a:gridCol w="880857">
                  <a:extLst>
                    <a:ext uri="{9D8B030D-6E8A-4147-A177-3AD203B41FA5}">
                      <a16:colId xmlns:a16="http://schemas.microsoft.com/office/drawing/2014/main" val="20001"/>
                    </a:ext>
                  </a:extLst>
                </a:gridCol>
                <a:gridCol w="7035942">
                  <a:extLst>
                    <a:ext uri="{9D8B030D-6E8A-4147-A177-3AD203B41FA5}">
                      <a16:colId xmlns:a16="http://schemas.microsoft.com/office/drawing/2014/main" val="20002"/>
                    </a:ext>
                  </a:extLst>
                </a:gridCol>
              </a:tblGrid>
              <a:tr h="594664">
                <a:tc>
                  <a:txBody>
                    <a:bodyPr/>
                    <a:lstStyle/>
                    <a:p>
                      <a:pPr algn="ctr"/>
                      <a:r>
                        <a:rPr lang="en-GB" sz="800"/>
                        <a:t>RAG</a:t>
                      </a:r>
                    </a:p>
                    <a:p>
                      <a:pPr marL="0" marR="0" lvl="0" indent="0" algn="ctr" defTabSz="914378" rtl="0" eaLnBrk="1" fontAlgn="auto" latinLnBrk="0" hangingPunct="1">
                        <a:lnSpc>
                          <a:spcPct val="100000"/>
                        </a:lnSpc>
                        <a:spcBef>
                          <a:spcPts val="0"/>
                        </a:spcBef>
                        <a:spcAft>
                          <a:spcPts val="0"/>
                        </a:spcAft>
                        <a:buClrTx/>
                        <a:buSzTx/>
                        <a:buFontTx/>
                        <a:buNone/>
                        <a:tabLst/>
                        <a:defRPr/>
                      </a:pPr>
                      <a:r>
                        <a:rPr lang="en-GB" sz="800"/>
                        <a:t>Previous</a:t>
                      </a:r>
                    </a:p>
                    <a:p>
                      <a:pPr marL="0" marR="0" lvl="0" indent="0" algn="ctr" defTabSz="914378" rtl="0" eaLnBrk="1" fontAlgn="auto" latinLnBrk="0" hangingPunct="1">
                        <a:lnSpc>
                          <a:spcPct val="100000"/>
                        </a:lnSpc>
                        <a:spcBef>
                          <a:spcPts val="0"/>
                        </a:spcBef>
                        <a:spcAft>
                          <a:spcPts val="0"/>
                        </a:spcAft>
                        <a:buClrTx/>
                        <a:buSzTx/>
                        <a:buFontTx/>
                        <a:buNone/>
                        <a:tabLst/>
                        <a:defRPr/>
                      </a:pPr>
                      <a:r>
                        <a:rPr lang="en-GB" sz="800"/>
                        <a:t>MONTH</a:t>
                      </a:r>
                    </a:p>
                  </a:txBody>
                  <a:tcPr anchor="ctr">
                    <a:lnL w="6350" cap="flat" cmpd="sng" algn="ctr">
                      <a:solidFill>
                        <a:schemeClr val="accent1"/>
                      </a:solidFill>
                      <a:prstDash val="solid"/>
                      <a:round/>
                      <a:headEnd type="none" w="med" len="med"/>
                      <a:tailEnd type="none" w="med" len="med"/>
                    </a:lnL>
                    <a:lnR w="12700" cmpd="sng">
                      <a:noFill/>
                    </a:lnR>
                    <a:lnT w="635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800"/>
                        <a:t>RAG</a:t>
                      </a:r>
                    </a:p>
                    <a:p>
                      <a:pPr marL="0" marR="0" lvl="0" indent="0" algn="ctr" defTabSz="914378" rtl="0" eaLnBrk="1" fontAlgn="auto" latinLnBrk="0" hangingPunct="1">
                        <a:lnSpc>
                          <a:spcPct val="100000"/>
                        </a:lnSpc>
                        <a:spcBef>
                          <a:spcPts val="0"/>
                        </a:spcBef>
                        <a:spcAft>
                          <a:spcPts val="0"/>
                        </a:spcAft>
                        <a:buClrTx/>
                        <a:buSzTx/>
                        <a:buFontTx/>
                        <a:buNone/>
                        <a:tabLst/>
                        <a:defRPr/>
                      </a:pPr>
                      <a:r>
                        <a:rPr lang="en-GB" sz="800"/>
                        <a:t>Current</a:t>
                      </a:r>
                    </a:p>
                    <a:p>
                      <a:pPr marL="0" marR="0" lvl="0" indent="0" algn="ctr" defTabSz="914378" rtl="0" eaLnBrk="1" fontAlgn="auto" latinLnBrk="0" hangingPunct="1">
                        <a:lnSpc>
                          <a:spcPct val="100000"/>
                        </a:lnSpc>
                        <a:spcBef>
                          <a:spcPts val="0"/>
                        </a:spcBef>
                        <a:spcAft>
                          <a:spcPts val="0"/>
                        </a:spcAft>
                        <a:buClrTx/>
                        <a:buSzTx/>
                        <a:buFontTx/>
                        <a:buNone/>
                        <a:tabLst/>
                        <a:defRPr/>
                      </a:pPr>
                      <a:r>
                        <a:rPr lang="en-GB" sz="800"/>
                        <a:t>MONTH</a:t>
                      </a:r>
                    </a:p>
                  </a:txBody>
                  <a:tcPr anchor="ctr">
                    <a:lnL w="12700" cmpd="sng">
                      <a:noFill/>
                    </a:lnL>
                    <a:lnR w="12700" cmpd="sng">
                      <a:noFill/>
                    </a:lnR>
                    <a:lnT w="635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800" dirty="0"/>
                        <a:t>WORK</a:t>
                      </a:r>
                    </a:p>
                    <a:p>
                      <a:pPr algn="ctr"/>
                      <a:r>
                        <a:rPr lang="en-GB" sz="800" dirty="0"/>
                        <a:t>STREAM</a:t>
                      </a:r>
                    </a:p>
                  </a:txBody>
                  <a:tcPr anchor="ctr">
                    <a:lnL w="12700" cmpd="sng">
                      <a:noFill/>
                    </a:lnL>
                    <a:lnR w="12700" cmpd="sng">
                      <a:noFill/>
                    </a:lnR>
                    <a:lnT w="635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800" dirty="0"/>
                        <a:t>SUMMARY</a:t>
                      </a:r>
                    </a:p>
                  </a:txBody>
                  <a:tcPr anchor="ctr">
                    <a:lnL w="12700" cmpd="sng">
                      <a:noFill/>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528153">
                <a:tc>
                  <a:txBody>
                    <a:bodyPr/>
                    <a:lstStyle/>
                    <a:p>
                      <a:endParaRPr lang="en-GB" sz="80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endParaRPr lang="en-GB" sz="80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pPr marL="0" marR="0" lvl="0" indent="0" algn="l" defTabSz="914400" rtl="0" eaLnBrk="1" fontAlgn="auto" latinLnBrk="0" hangingPunct="1">
                        <a:lnSpc>
                          <a:spcPct val="100000"/>
                        </a:lnSpc>
                        <a:spcBef>
                          <a:spcPts val="85"/>
                        </a:spcBef>
                        <a:spcAft>
                          <a:spcPts val="85"/>
                        </a:spcAft>
                        <a:buClrTx/>
                        <a:buSzTx/>
                        <a:buFont typeface="Arial" panose="020B0604020202020204" pitchFamily="34" charset="0"/>
                        <a:buNone/>
                        <a:tabLst>
                          <a:tab pos="225929" algn="l"/>
                        </a:tabLst>
                        <a:defRPr/>
                      </a:pPr>
                      <a:r>
                        <a:rPr lang="en-US" sz="1050" b="1" kern="1200" baseline="0" dirty="0">
                          <a:solidFill>
                            <a:schemeClr val="tx1"/>
                          </a:solidFill>
                          <a:latin typeface="+mn-lt"/>
                          <a:ea typeface="+mn-ea"/>
                          <a:cs typeface="+mn-cs"/>
                        </a:rPr>
                        <a:t>REC</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tc>
                  <a:txBody>
                    <a:bodyPr/>
                    <a:lstStyle/>
                    <a:p>
                      <a:pPr marL="0" marR="0" lvl="0" indent="0" algn="l" defTabSz="914296"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050" b="0" i="0" u="none" strike="noStrike" kern="1200" baseline="0" noProof="0" dirty="0">
                          <a:solidFill>
                            <a:schemeClr val="tx1"/>
                          </a:solidFill>
                          <a:latin typeface="+mn-lt"/>
                          <a:ea typeface="+mn-ea"/>
                          <a:cs typeface="+mn-cs"/>
                        </a:rPr>
                        <a:t>REC consultation continues with </a:t>
                      </a:r>
                      <a:r>
                        <a:rPr lang="en-GB" sz="1050" b="0" i="0" u="none" strike="noStrike" kern="1200" baseline="0" noProof="0" dirty="0" err="1">
                          <a:solidFill>
                            <a:schemeClr val="tx1"/>
                          </a:solidFill>
                          <a:latin typeface="+mn-lt"/>
                          <a:ea typeface="+mn-ea"/>
                          <a:cs typeface="+mn-cs"/>
                        </a:rPr>
                        <a:t>Xoserve</a:t>
                      </a:r>
                      <a:r>
                        <a:rPr lang="en-GB" sz="1050" b="0" i="0" u="none" strike="noStrike" kern="1200" baseline="0" noProof="0" dirty="0">
                          <a:solidFill>
                            <a:schemeClr val="tx1"/>
                          </a:solidFill>
                          <a:latin typeface="+mn-lt"/>
                          <a:ea typeface="+mn-ea"/>
                          <a:cs typeface="+mn-cs"/>
                        </a:rPr>
                        <a:t> actively engaged in relevant RDUG meetings as well as reviewing REC schedules</a:t>
                      </a:r>
                      <a:endParaRPr lang="en-US" sz="1050" b="0" i="0" u="none" strike="noStrike" kern="1200" baseline="0" noProof="0" dirty="0">
                        <a:solidFill>
                          <a:schemeClr val="tx1"/>
                        </a:solidFill>
                        <a:latin typeface="+mn-lt"/>
                        <a:ea typeface="+mn-ea"/>
                        <a:cs typeface="+mn-cs"/>
                      </a:endParaRP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extLst>
                  <a:ext uri="{0D108BD9-81ED-4DB2-BD59-A6C34878D82A}">
                    <a16:rowId xmlns:a16="http://schemas.microsoft.com/office/drawing/2014/main" val="3716675911"/>
                  </a:ext>
                </a:extLst>
              </a:tr>
              <a:tr h="937510">
                <a:tc>
                  <a:txBody>
                    <a:bodyPr/>
                    <a:lstStyle/>
                    <a:p>
                      <a:endParaRPr lang="en-GB" sz="800" dirty="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endParaRPr lang="en-GB" sz="80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050" b="1" kern="1200" baseline="0" noProof="0" dirty="0">
                          <a:solidFill>
                            <a:schemeClr val="tx1"/>
                          </a:solidFill>
                          <a:latin typeface="+mn-lt"/>
                          <a:ea typeface="+mn-ea"/>
                          <a:cs typeface="+mn-cs"/>
                        </a:rPr>
                        <a:t>Data</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050" b="1" kern="1200" baseline="0" noProof="0" dirty="0">
                          <a:solidFill>
                            <a:schemeClr val="tx1"/>
                          </a:solidFill>
                          <a:latin typeface="+mn-lt"/>
                          <a:ea typeface="+mn-ea"/>
                          <a:cs typeface="+mn-cs"/>
                        </a:rPr>
                        <a:t>Migration &amp; Provision</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lvl="0" indent="0">
                        <a:buFont typeface="Arial" panose="020B0604020202020204" pitchFamily="34" charset="0"/>
                        <a:buNone/>
                      </a:pPr>
                      <a:r>
                        <a:rPr lang="en-GB" sz="1050" dirty="0"/>
                        <a:t>DM NF Cycle 2 is due to complete this Thursday 1</a:t>
                      </a:r>
                      <a:r>
                        <a:rPr lang="en-GB" sz="1050" baseline="30000" dirty="0"/>
                        <a:t>st</a:t>
                      </a:r>
                      <a:r>
                        <a:rPr lang="en-GB" sz="1050" dirty="0"/>
                        <a:t> April. Xoserve do have a defects to fix from this cycle, we will be progressing the fix and testing with the SI via a work off plan.  Smoke testing for Live Rehearsal is complete.  System data refresh activity will commence prior to Live Rehearsal.</a:t>
                      </a: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67209085"/>
                  </a:ext>
                </a:extLst>
              </a:tr>
              <a:tr h="509653">
                <a:tc>
                  <a:txBody>
                    <a:bodyPr/>
                    <a:lstStyle/>
                    <a:p>
                      <a:endParaRPr lang="en-GB" sz="800" dirty="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endParaRPr lang="en-GB" sz="800" dirty="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389392" rtl="0" eaLnBrk="0" fontAlgn="auto" latinLnBrk="0" hangingPunct="0">
                        <a:lnSpc>
                          <a:spcPct val="100000"/>
                        </a:lnSpc>
                        <a:spcBef>
                          <a:spcPts val="85"/>
                        </a:spcBef>
                        <a:spcAft>
                          <a:spcPts val="85"/>
                        </a:spcAft>
                        <a:buClrTx/>
                        <a:buSzTx/>
                        <a:buFont typeface="Wingdings" panose="05000000000000000000" pitchFamily="2" charset="2"/>
                        <a:buNone/>
                        <a:tabLst>
                          <a:tab pos="225929" algn="l"/>
                        </a:tabLst>
                        <a:defRPr/>
                      </a:pPr>
                      <a:r>
                        <a:rPr kumimoji="0" lang="en-GB" sz="1050" b="1" i="0" u="none" strike="noStrike" kern="1200" cap="none" spc="0" normalizeH="0" baseline="0" noProof="0" dirty="0">
                          <a:ln>
                            <a:noFill/>
                          </a:ln>
                          <a:solidFill>
                            <a:schemeClr val="tx1"/>
                          </a:solidFill>
                          <a:effectLst/>
                          <a:uLnTx/>
                          <a:uFillTx/>
                          <a:latin typeface="+mn-lt"/>
                          <a:ea typeface="+mn-ea"/>
                          <a:cs typeface="Arial"/>
                        </a:rPr>
                        <a:t>Market Trials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tc>
                  <a:txBody>
                    <a:bodyPr/>
                    <a:lstStyle/>
                    <a:p>
                      <a:pPr algn="l"/>
                      <a:r>
                        <a:rPr lang="en-GB" sz="1050" b="0" i="0" u="none" strike="noStrike" kern="1200" baseline="0" dirty="0">
                          <a:solidFill>
                            <a:schemeClr val="tx1"/>
                          </a:solidFill>
                          <a:latin typeface="+mn-lt"/>
                          <a:ea typeface="+mn-ea"/>
                          <a:cs typeface="+mn-cs"/>
                        </a:rPr>
                        <a:t>The CR to remove Market Trials milestones from the Switching Programme Plan and discussed with Industry Parties via the CAT Working Group.  Pending approval from Ofgem Testing Workgroup for milestone removal.</a:t>
                      </a:r>
                      <a:endParaRPr lang="en-US" sz="1050" b="0" i="0" u="none" strike="noStrike" kern="1200" baseline="0" dirty="0">
                        <a:solidFill>
                          <a:schemeClr val="tx1"/>
                        </a:solidFill>
                        <a:latin typeface="+mn-lt"/>
                        <a:ea typeface="+mn-ea"/>
                        <a:cs typeface="+mn-cs"/>
                      </a:endParaRP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extLst>
                  <a:ext uri="{0D108BD9-81ED-4DB2-BD59-A6C34878D82A}">
                    <a16:rowId xmlns:a16="http://schemas.microsoft.com/office/drawing/2014/main" val="1184828694"/>
                  </a:ext>
                </a:extLst>
              </a:tr>
              <a:tr h="509653">
                <a:tc>
                  <a:txBody>
                    <a:bodyPr/>
                    <a:lstStyle/>
                    <a:p>
                      <a:endParaRPr lang="en-GB" sz="80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endParaRPr lang="en-GB" sz="80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pPr marL="0" marR="0" lvl="0" indent="0" algn="l" defTabSz="914400" rtl="0" eaLnBrk="1" fontAlgn="auto" latinLnBrk="0" hangingPunct="1">
                        <a:lnSpc>
                          <a:spcPct val="100000"/>
                        </a:lnSpc>
                        <a:spcBef>
                          <a:spcPts val="85"/>
                        </a:spcBef>
                        <a:spcAft>
                          <a:spcPts val="85"/>
                        </a:spcAft>
                        <a:buClrTx/>
                        <a:buSzTx/>
                        <a:buFont typeface="Arial" panose="020B0604020202020204" pitchFamily="34" charset="0"/>
                        <a:buNone/>
                        <a:tabLst>
                          <a:tab pos="225929" algn="l"/>
                        </a:tabLst>
                        <a:defRPr/>
                      </a:pPr>
                      <a:r>
                        <a:rPr lang="en-US" sz="1050" b="1" kern="1200" baseline="0">
                          <a:solidFill>
                            <a:schemeClr val="tx1"/>
                          </a:solidFill>
                          <a:latin typeface="+mn-lt"/>
                          <a:ea typeface="+mn-ea"/>
                          <a:cs typeface="+mn-cs"/>
                        </a:rPr>
                        <a:t>Environments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rtl="0" eaLnBrk="0" fontAlgn="auto" latinLnBrk="0" hangingPunct="0">
                        <a:lnSpc>
                          <a:spcPct val="100000"/>
                        </a:lnSpc>
                        <a:spcBef>
                          <a:spcPts val="85"/>
                        </a:spcBef>
                        <a:spcAft>
                          <a:spcPts val="85"/>
                        </a:spcAft>
                        <a:buFont typeface="Wingdings" panose="05000000000000000000" pitchFamily="2" charset="2"/>
                        <a:buNone/>
                      </a:pPr>
                      <a:r>
                        <a:rPr lang="en-US" sz="1050" b="0" i="0" u="none" strike="noStrike" kern="1200" dirty="0">
                          <a:solidFill>
                            <a:schemeClr val="tx1"/>
                          </a:solidFill>
                          <a:effectLst/>
                          <a:latin typeface="Arial" panose="020B0604020202020204" pitchFamily="34" charset="0"/>
                          <a:ea typeface="+mn-ea"/>
                          <a:cs typeface="Arial" panose="020B0604020202020204" pitchFamily="34" charset="0"/>
                        </a:rPr>
                        <a:t>Workstream continues to be Green with all activities continuing to track to plan for all upcoming activities</a:t>
                      </a: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13140292"/>
                  </a:ext>
                </a:extLst>
              </a:tr>
              <a:tr h="509653">
                <a:tc>
                  <a:txBody>
                    <a:bodyPr/>
                    <a:lstStyle/>
                    <a:p>
                      <a:endParaRPr lang="en-GB" sz="800" dirty="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endParaRPr lang="en-GB" sz="800" dirty="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pPr marL="0" marR="0" lvl="0" indent="0" algn="l" defTabSz="914400" rtl="0" eaLnBrk="1" fontAlgn="auto" latinLnBrk="0" hangingPunct="1">
                        <a:lnSpc>
                          <a:spcPct val="100000"/>
                        </a:lnSpc>
                        <a:spcBef>
                          <a:spcPts val="85"/>
                        </a:spcBef>
                        <a:spcAft>
                          <a:spcPts val="85"/>
                        </a:spcAft>
                        <a:buClrTx/>
                        <a:buSzTx/>
                        <a:buFont typeface="Arial" panose="020B0604020202020204" pitchFamily="34" charset="0"/>
                        <a:buNone/>
                        <a:tabLst>
                          <a:tab pos="225929" algn="l"/>
                        </a:tabLst>
                        <a:defRPr/>
                      </a:pPr>
                      <a:r>
                        <a:rPr lang="en-US" sz="1050" b="1" kern="1200" baseline="0" dirty="0">
                          <a:solidFill>
                            <a:schemeClr val="tx1"/>
                          </a:solidFill>
                          <a:latin typeface="+mn-lt"/>
                          <a:ea typeface="+mn-ea"/>
                          <a:cs typeface="+mn-cs"/>
                        </a:rPr>
                        <a:t>MAP C</a:t>
                      </a:r>
                    </a:p>
                    <a:p>
                      <a:pPr marL="0" marR="0" lvl="0" indent="0" algn="l" defTabSz="914400" rtl="0" eaLnBrk="1" fontAlgn="auto" latinLnBrk="0" hangingPunct="1">
                        <a:lnSpc>
                          <a:spcPct val="100000"/>
                        </a:lnSpc>
                        <a:spcBef>
                          <a:spcPts val="85"/>
                        </a:spcBef>
                        <a:spcAft>
                          <a:spcPts val="85"/>
                        </a:spcAft>
                        <a:buClrTx/>
                        <a:buSzTx/>
                        <a:buFont typeface="Arial" panose="020B0604020202020204" pitchFamily="34" charset="0"/>
                        <a:buNone/>
                        <a:tabLst>
                          <a:tab pos="225929" algn="l"/>
                        </a:tabLst>
                        <a:defRPr/>
                      </a:pPr>
                      <a:r>
                        <a:rPr lang="en-US" sz="1050" b="1" kern="1200" baseline="0" dirty="0">
                          <a:solidFill>
                            <a:schemeClr val="tx1"/>
                          </a:solidFill>
                          <a:latin typeface="+mn-lt"/>
                          <a:ea typeface="+mn-ea"/>
                          <a:cs typeface="+mn-cs"/>
                        </a:rPr>
                        <a:t>(XRN-4780C)</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rtl="0" eaLnBrk="0" fontAlgn="auto" latinLnBrk="0" hangingPunct="0">
                        <a:lnSpc>
                          <a:spcPct val="100000"/>
                        </a:lnSpc>
                        <a:spcBef>
                          <a:spcPts val="85"/>
                        </a:spcBef>
                        <a:spcAft>
                          <a:spcPts val="85"/>
                        </a:spcAft>
                        <a:buFont typeface="Wingdings" panose="05000000000000000000" pitchFamily="2" charset="2"/>
                        <a:buNone/>
                      </a:pPr>
                      <a:r>
                        <a:rPr lang="en-US" sz="1050" b="0" i="0" u="none" strike="noStrike" kern="1200" dirty="0">
                          <a:solidFill>
                            <a:schemeClr val="tx1"/>
                          </a:solidFill>
                          <a:effectLst/>
                          <a:latin typeface="Arial" panose="020B0604020202020204" pitchFamily="34" charset="0"/>
                          <a:ea typeface="+mn-ea"/>
                          <a:cs typeface="Arial" panose="020B0604020202020204" pitchFamily="34" charset="0"/>
                        </a:rPr>
                        <a:t>Detailed Design has commenced and is progressing.  Design is due to complete in the next two weeks. Change pack on track for release within April CP schedule.</a:t>
                      </a: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17164328"/>
                  </a:ext>
                </a:extLst>
              </a:tr>
              <a:tr h="509653">
                <a:tc>
                  <a:txBody>
                    <a:bodyPr/>
                    <a:lstStyle/>
                    <a:p>
                      <a:endParaRPr lang="en-GB" sz="800" dirty="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endParaRPr lang="en-GB" sz="800" dirty="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pPr marL="0" marR="0" lvl="0" indent="0" algn="l" defTabSz="914400" rtl="0" eaLnBrk="1" fontAlgn="auto" latinLnBrk="0" hangingPunct="1">
                        <a:lnSpc>
                          <a:spcPct val="100000"/>
                        </a:lnSpc>
                        <a:spcBef>
                          <a:spcPts val="85"/>
                        </a:spcBef>
                        <a:spcAft>
                          <a:spcPts val="85"/>
                        </a:spcAft>
                        <a:buClrTx/>
                        <a:buSzTx/>
                        <a:buFont typeface="Arial" panose="020B0604020202020204" pitchFamily="34" charset="0"/>
                        <a:buNone/>
                        <a:tabLst>
                          <a:tab pos="225929" algn="l"/>
                        </a:tabLst>
                        <a:defRPr/>
                      </a:pPr>
                      <a:r>
                        <a:rPr lang="en-US" sz="1050" b="1" kern="1200" baseline="0" dirty="0" err="1">
                          <a:solidFill>
                            <a:schemeClr val="tx1"/>
                          </a:solidFill>
                          <a:latin typeface="+mn-lt"/>
                          <a:ea typeface="+mn-ea"/>
                          <a:cs typeface="+mn-cs"/>
                        </a:rPr>
                        <a:t>SoLR</a:t>
                      </a:r>
                      <a:r>
                        <a:rPr lang="en-US" sz="1050" b="1" kern="1200" baseline="0" dirty="0">
                          <a:solidFill>
                            <a:schemeClr val="tx1"/>
                          </a:solidFill>
                          <a:latin typeface="+mn-lt"/>
                          <a:ea typeface="+mn-ea"/>
                          <a:cs typeface="+mn-cs"/>
                        </a:rPr>
                        <a:t> (XRN-5144)</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rtl="0" eaLnBrk="0" fontAlgn="auto" latinLnBrk="0" hangingPunct="0">
                        <a:lnSpc>
                          <a:spcPct val="100000"/>
                        </a:lnSpc>
                        <a:spcBef>
                          <a:spcPts val="85"/>
                        </a:spcBef>
                        <a:spcAft>
                          <a:spcPts val="85"/>
                        </a:spcAft>
                        <a:buFont typeface="Wingdings" panose="05000000000000000000" pitchFamily="2" charset="2"/>
                        <a:buNone/>
                      </a:pPr>
                      <a:r>
                        <a:rPr lang="en-US" sz="1050" b="0" i="0" u="none" strike="noStrike" kern="1200" dirty="0">
                          <a:solidFill>
                            <a:schemeClr val="tx1"/>
                          </a:solidFill>
                          <a:effectLst/>
                          <a:latin typeface="Arial" panose="020B0604020202020204" pitchFamily="34" charset="0"/>
                          <a:ea typeface="+mn-ea"/>
                          <a:cs typeface="Arial" panose="020B0604020202020204" pitchFamily="34" charset="0"/>
                        </a:rPr>
                        <a:t>Industry discussion continue at the relevant Governance Workgroups</a:t>
                      </a: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03904655"/>
                  </a:ext>
                </a:extLst>
              </a:tr>
            </a:tbl>
          </a:graphicData>
        </a:graphic>
      </p:graphicFrame>
      <p:sp>
        <p:nvSpPr>
          <p:cNvPr id="2" name="Title 1"/>
          <p:cNvSpPr>
            <a:spLocks noGrp="1"/>
          </p:cNvSpPr>
          <p:nvPr>
            <p:ph type="title"/>
          </p:nvPr>
        </p:nvSpPr>
        <p:spPr>
          <a:xfrm>
            <a:off x="457200" y="0"/>
            <a:ext cx="8229600" cy="559203"/>
          </a:xfrm>
        </p:spPr>
        <p:txBody>
          <a:bodyPr>
            <a:normAutofit/>
          </a:bodyPr>
          <a:lstStyle/>
          <a:p>
            <a:r>
              <a:rPr lang="en-GB" sz="2400" dirty="0"/>
              <a:t>Green Workstream Updates</a:t>
            </a:r>
          </a:p>
        </p:txBody>
      </p:sp>
    </p:spTree>
    <p:extLst>
      <p:ext uri="{BB962C8B-B14F-4D97-AF65-F5344CB8AC3E}">
        <p14:creationId xmlns:p14="http://schemas.microsoft.com/office/powerpoint/2010/main" val="13302119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0"/>
            <a:ext cx="8229600" cy="637580"/>
          </a:xfrm>
        </p:spPr>
        <p:txBody>
          <a:bodyPr>
            <a:noAutofit/>
          </a:bodyPr>
          <a:lstStyle/>
          <a:p>
            <a:r>
              <a:rPr lang="en-GB" sz="2400" dirty="0">
                <a:latin typeface="Arial"/>
                <a:cs typeface="Arial"/>
              </a:rPr>
              <a:t>Key Programme Risks (1/4)</a:t>
            </a:r>
          </a:p>
        </p:txBody>
      </p:sp>
      <p:graphicFrame>
        <p:nvGraphicFramePr>
          <p:cNvPr id="5" name="Table 4"/>
          <p:cNvGraphicFramePr>
            <a:graphicFrameLocks noGrp="1"/>
          </p:cNvGraphicFramePr>
          <p:nvPr>
            <p:extLst>
              <p:ext uri="{D42A27DB-BD31-4B8C-83A1-F6EECF244321}">
                <p14:modId xmlns:p14="http://schemas.microsoft.com/office/powerpoint/2010/main" val="3096385749"/>
              </p:ext>
            </p:extLst>
          </p:nvPr>
        </p:nvGraphicFramePr>
        <p:xfrm>
          <a:off x="85652" y="483884"/>
          <a:ext cx="8972695" cy="4382637"/>
        </p:xfrm>
        <a:graphic>
          <a:graphicData uri="http://schemas.openxmlformats.org/drawingml/2006/table">
            <a:tbl>
              <a:tblPr firstRow="1" bandRow="1">
                <a:tableStyleId>{5C22544A-7EE6-4342-B048-85BDC9FD1C3A}</a:tableStyleId>
              </a:tblPr>
              <a:tblGrid>
                <a:gridCol w="520700">
                  <a:extLst>
                    <a:ext uri="{9D8B030D-6E8A-4147-A177-3AD203B41FA5}">
                      <a16:colId xmlns:a16="http://schemas.microsoft.com/office/drawing/2014/main" val="20000"/>
                    </a:ext>
                  </a:extLst>
                </a:gridCol>
                <a:gridCol w="214875">
                  <a:extLst>
                    <a:ext uri="{9D8B030D-6E8A-4147-A177-3AD203B41FA5}">
                      <a16:colId xmlns:a16="http://schemas.microsoft.com/office/drawing/2014/main" val="20001"/>
                    </a:ext>
                  </a:extLst>
                </a:gridCol>
                <a:gridCol w="948300">
                  <a:extLst>
                    <a:ext uri="{9D8B030D-6E8A-4147-A177-3AD203B41FA5}">
                      <a16:colId xmlns:a16="http://schemas.microsoft.com/office/drawing/2014/main" val="3490358336"/>
                    </a:ext>
                  </a:extLst>
                </a:gridCol>
                <a:gridCol w="3020476">
                  <a:extLst>
                    <a:ext uri="{9D8B030D-6E8A-4147-A177-3AD203B41FA5}">
                      <a16:colId xmlns:a16="http://schemas.microsoft.com/office/drawing/2014/main" val="20002"/>
                    </a:ext>
                  </a:extLst>
                </a:gridCol>
                <a:gridCol w="1610797">
                  <a:extLst>
                    <a:ext uri="{9D8B030D-6E8A-4147-A177-3AD203B41FA5}">
                      <a16:colId xmlns:a16="http://schemas.microsoft.com/office/drawing/2014/main" val="20003"/>
                    </a:ext>
                  </a:extLst>
                </a:gridCol>
                <a:gridCol w="1828801">
                  <a:extLst>
                    <a:ext uri="{9D8B030D-6E8A-4147-A177-3AD203B41FA5}">
                      <a16:colId xmlns:a16="http://schemas.microsoft.com/office/drawing/2014/main" val="2992598958"/>
                    </a:ext>
                  </a:extLst>
                </a:gridCol>
                <a:gridCol w="828746">
                  <a:extLst>
                    <a:ext uri="{9D8B030D-6E8A-4147-A177-3AD203B41FA5}">
                      <a16:colId xmlns:a16="http://schemas.microsoft.com/office/drawing/2014/main" val="2261462523"/>
                    </a:ext>
                  </a:extLst>
                </a:gridCol>
              </a:tblGrid>
              <a:tr h="475145">
                <a:tc>
                  <a:txBody>
                    <a:bodyPr/>
                    <a:lstStyle/>
                    <a:p>
                      <a:pPr algn="ctr"/>
                      <a:r>
                        <a:rPr lang="en-GB" sz="900" dirty="0">
                          <a:solidFill>
                            <a:schemeClr val="bg1"/>
                          </a:solidFill>
                        </a:rPr>
                        <a:t>REF</a:t>
                      </a:r>
                    </a:p>
                  </a:txBody>
                  <a:tcPr marL="36000" marR="36000" marT="36000" marB="36000" anchor="ctr"/>
                </a:tc>
                <a:tc>
                  <a:txBody>
                    <a:bodyPr/>
                    <a:lstStyle/>
                    <a:p>
                      <a:pPr algn="ctr"/>
                      <a:r>
                        <a:rPr lang="en-GB" sz="900">
                          <a:solidFill>
                            <a:schemeClr val="bg1"/>
                          </a:solidFill>
                        </a:rPr>
                        <a:t>RAG</a:t>
                      </a:r>
                    </a:p>
                  </a:txBody>
                  <a:tcPr marL="36000" marR="36000" marT="36000" marB="36000" vert="vert27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900">
                          <a:solidFill>
                            <a:schemeClr val="bg1"/>
                          </a:solidFill>
                        </a:rPr>
                        <a:t>WORKSTREAM</a:t>
                      </a:r>
                    </a:p>
                  </a:txBody>
                  <a:tcPr marL="36000" marR="36000" marT="36000" marB="3600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900" u="sng">
                          <a:solidFill>
                            <a:schemeClr val="bg1"/>
                          </a:solidFill>
                        </a:rPr>
                        <a:t>DESCRIPTION</a:t>
                      </a:r>
                      <a:endParaRPr lang="en-GB" sz="900">
                        <a:solidFill>
                          <a:schemeClr val="bg1"/>
                        </a:solidFill>
                      </a:endParaRPr>
                    </a:p>
                  </a:txBody>
                  <a:tcPr marL="36000" marR="36000" marT="36000" marB="36000" anchor="ctr"/>
                </a:tc>
                <a:tc>
                  <a:txBody>
                    <a:bodyPr/>
                    <a:lstStyle/>
                    <a:p>
                      <a:pPr algn="ctr"/>
                      <a:r>
                        <a:rPr lang="en-GB" sz="900">
                          <a:solidFill>
                            <a:schemeClr val="bg1"/>
                          </a:solidFill>
                        </a:rPr>
                        <a:t>MITIGATING ACTIONS</a:t>
                      </a:r>
                    </a:p>
                  </a:txBody>
                  <a:tcPr marL="36000" marR="36000" marT="36000" marB="36000" anchor="ctr"/>
                </a:tc>
                <a:tc>
                  <a:txBody>
                    <a:bodyPr/>
                    <a:lstStyle/>
                    <a:p>
                      <a:pPr algn="ctr"/>
                      <a:r>
                        <a:rPr lang="en-GB" sz="900">
                          <a:solidFill>
                            <a:schemeClr val="bg1"/>
                          </a:solidFill>
                        </a:rPr>
                        <a:t>LATEST UPDATE</a:t>
                      </a:r>
                    </a:p>
                  </a:txBody>
                  <a:tcPr marL="36000" marR="36000" marT="36000" marB="36000" anchor="ctr"/>
                </a:tc>
                <a:tc>
                  <a:txBody>
                    <a:bodyPr/>
                    <a:lstStyle/>
                    <a:p>
                      <a:pPr algn="ctr"/>
                      <a:r>
                        <a:rPr lang="en-GB" sz="900"/>
                        <a:t>TARGET</a:t>
                      </a:r>
                    </a:p>
                    <a:p>
                      <a:pPr algn="ctr"/>
                      <a:r>
                        <a:rPr lang="en-GB" sz="900"/>
                        <a:t>RESOLUTION</a:t>
                      </a:r>
                    </a:p>
                    <a:p>
                      <a:pPr algn="ctr"/>
                      <a:r>
                        <a:rPr lang="en-GB" sz="900"/>
                        <a:t>DATE</a:t>
                      </a:r>
                    </a:p>
                  </a:txBody>
                  <a:tcPr marL="36000" marR="36000" marT="36000" marB="36000" anchor="ctr"/>
                </a:tc>
                <a:extLst>
                  <a:ext uri="{0D108BD9-81ED-4DB2-BD59-A6C34878D82A}">
                    <a16:rowId xmlns:a16="http://schemas.microsoft.com/office/drawing/2014/main" val="10000"/>
                  </a:ext>
                </a:extLst>
              </a:tr>
              <a:tr h="1388757">
                <a:tc>
                  <a:txBody>
                    <a:bodyPr/>
                    <a:lstStyle/>
                    <a:p>
                      <a:pPr marL="0" algn="ctr" defTabSz="914378" rtl="0" eaLnBrk="1" fontAlgn="ctr" latinLnBrk="0" hangingPunct="1"/>
                      <a:r>
                        <a:rPr lang="en-GB" sz="800" b="0" i="0" u="none" strike="noStrike" kern="1200" dirty="0">
                          <a:solidFill>
                            <a:schemeClr val="tx1"/>
                          </a:solidFill>
                          <a:effectLst/>
                          <a:latin typeface="Arial" panose="020B0604020202020204" pitchFamily="34" charset="0"/>
                          <a:ea typeface="+mn-ea"/>
                          <a:cs typeface="+mn-cs"/>
                        </a:rPr>
                        <a:t>64569</a:t>
                      </a:r>
                    </a:p>
                  </a:txBody>
                  <a:tcPr marL="6350" marR="6350" marT="6350" marB="0" anchor="ctr">
                    <a:solidFill>
                      <a:srgbClr val="CED1E2"/>
                    </a:solidFill>
                  </a:tcPr>
                </a:tc>
                <a:tc>
                  <a:txBody>
                    <a:bodyPr/>
                    <a:lstStyle/>
                    <a:p>
                      <a:pPr algn="ctr" fontAlgn="b"/>
                      <a:endParaRPr lang="en-GB" sz="800" b="0" i="0" u="none" strike="noStrike" kern="1200" dirty="0">
                        <a:solidFill>
                          <a:schemeClr val="tx1"/>
                        </a:solidFill>
                        <a:effectLst/>
                        <a:latin typeface="+mn-lt"/>
                        <a:ea typeface="+mn-ea"/>
                        <a:cs typeface="+mn-cs"/>
                      </a:endParaRPr>
                    </a:p>
                  </a:txBody>
                  <a:tcPr marL="6350" marR="6350" marT="6350" marB="0" anchor="ctr">
                    <a:solidFill>
                      <a:srgbClr val="FF0000"/>
                    </a:solidFill>
                  </a:tcPr>
                </a:tc>
                <a:tc>
                  <a:txBody>
                    <a:bodyPr/>
                    <a:lstStyle/>
                    <a:p>
                      <a:pPr marL="0" marR="0" lvl="0" indent="0" algn="ctr" defTabSz="914378" rtl="0" eaLnBrk="1" fontAlgn="b" latinLnBrk="0" hangingPunct="1">
                        <a:lnSpc>
                          <a:spcPct val="100000"/>
                        </a:lnSpc>
                        <a:spcBef>
                          <a:spcPts val="0"/>
                        </a:spcBef>
                        <a:spcAft>
                          <a:spcPts val="0"/>
                        </a:spcAft>
                        <a:buClrTx/>
                        <a:buSzTx/>
                        <a:buFontTx/>
                        <a:buNone/>
                        <a:tabLst/>
                        <a:defRPr/>
                      </a:pPr>
                      <a:r>
                        <a:rPr lang="en-GB" sz="800" b="0" i="0" u="none" strike="noStrike" dirty="0">
                          <a:solidFill>
                            <a:schemeClr val="tx1"/>
                          </a:solidFill>
                          <a:effectLst/>
                          <a:latin typeface="+mn-lt"/>
                        </a:rPr>
                        <a:t>Data</a:t>
                      </a:r>
                    </a:p>
                  </a:txBody>
                  <a:tcPr marL="6350" marR="6350" marT="6350" marB="0" anchor="ctr">
                    <a:solidFill>
                      <a:srgbClr val="CED1E2"/>
                    </a:solidFill>
                  </a:tcPr>
                </a:tc>
                <a:tc>
                  <a:txBody>
                    <a:bodyPr/>
                    <a:lstStyle/>
                    <a:p>
                      <a:pPr algn="l" fontAlgn="ctr"/>
                      <a:r>
                        <a:rPr lang="en-US" sz="800" b="0" i="0" u="none" strike="noStrike" dirty="0">
                          <a:solidFill>
                            <a:schemeClr val="tx1"/>
                          </a:solidFill>
                          <a:effectLst/>
                          <a:latin typeface="Arial" panose="020B0604020202020204" pitchFamily="34" charset="0"/>
                        </a:rPr>
                        <a:t>There is a risk that  the environment for DM live rehearsal will not be ready in time  because of late running DM NF, and insufficient time allowed on the CSSIP for a full refresh to a new data copy (4 weeks) leading to late start to smoke test and test prep (TE700)</a:t>
                      </a:r>
                    </a:p>
                  </a:txBody>
                  <a:tcPr marL="0" marR="0" marT="0" marB="0" anchor="ctr">
                    <a:solidFill>
                      <a:srgbClr val="CED1E2"/>
                    </a:solidFill>
                  </a:tcPr>
                </a:tc>
                <a:tc>
                  <a:txBody>
                    <a:bodyPr/>
                    <a:lstStyle/>
                    <a:p>
                      <a:pPr algn="l" fontAlgn="ctr"/>
                      <a:r>
                        <a:rPr lang="en-US" sz="800" b="0" i="0" u="none" strike="noStrike" kern="1200" dirty="0">
                          <a:solidFill>
                            <a:schemeClr val="tx1"/>
                          </a:solidFill>
                          <a:effectLst/>
                          <a:latin typeface="+mn-lt"/>
                          <a:ea typeface="+mn-ea"/>
                          <a:cs typeface="+mn-cs"/>
                        </a:rPr>
                        <a:t>Clarity required from SI on what is or isn't needed for the various sub phases of live rehearsal</a:t>
                      </a:r>
                    </a:p>
                  </a:txBody>
                  <a:tcPr marL="0" marR="0" marT="0" marB="0" anchor="ctr">
                    <a:solidFill>
                      <a:srgbClr val="CED1E2"/>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800" b="0" i="0" u="none" strike="noStrike" kern="1200" dirty="0">
                          <a:solidFill>
                            <a:schemeClr val="tx1"/>
                          </a:solidFill>
                          <a:effectLst/>
                          <a:latin typeface="+mn-lt"/>
                          <a:ea typeface="+mn-ea"/>
                          <a:cs typeface="+mn-cs"/>
                        </a:rPr>
                        <a:t>Requirements completed. Walkthrough with the environment team to be setup. DM NF currently running 3 days ahead of schedule</a:t>
                      </a:r>
                      <a:endParaRPr lang="en-GB" sz="800" b="0" i="0" u="none" strike="noStrike" kern="1200" dirty="0">
                        <a:solidFill>
                          <a:schemeClr val="tx1"/>
                        </a:solidFill>
                        <a:effectLst/>
                        <a:latin typeface="+mn-lt"/>
                        <a:ea typeface="+mn-ea"/>
                        <a:cs typeface="+mn-cs"/>
                      </a:endParaRPr>
                    </a:p>
                    <a:p>
                      <a:pPr algn="l" rtl="0" fontAlgn="ctr"/>
                      <a:endParaRPr lang="en-GB" sz="800" b="0" i="0" u="none" strike="noStrike" dirty="0">
                        <a:solidFill>
                          <a:schemeClr val="tx1"/>
                        </a:solidFill>
                        <a:effectLst/>
                        <a:latin typeface="+mn-lt"/>
                      </a:endParaRPr>
                    </a:p>
                  </a:txBody>
                  <a:tcPr marL="36000" marR="36000" marT="36000" marB="36000" anchor="ctr">
                    <a:solidFill>
                      <a:srgbClr val="CED1E2"/>
                    </a:solidFill>
                  </a:tcPr>
                </a:tc>
                <a:tc>
                  <a:txBody>
                    <a:bodyPr/>
                    <a:lstStyle/>
                    <a:p>
                      <a:pPr algn="ctr" fontAlgn="ctr"/>
                      <a:r>
                        <a:rPr lang="en-GB" sz="800" b="0" i="0" u="none" strike="noStrike" dirty="0">
                          <a:solidFill>
                            <a:schemeClr val="tx1"/>
                          </a:solidFill>
                          <a:effectLst/>
                          <a:latin typeface="+mn-lt"/>
                        </a:rPr>
                        <a:t>02/04/21</a:t>
                      </a:r>
                    </a:p>
                  </a:txBody>
                  <a:tcPr marL="0" marR="0" marT="0" marB="0" anchor="ctr">
                    <a:solidFill>
                      <a:srgbClr val="CED1E2"/>
                    </a:solidFill>
                  </a:tcPr>
                </a:tc>
                <a:extLst>
                  <a:ext uri="{0D108BD9-81ED-4DB2-BD59-A6C34878D82A}">
                    <a16:rowId xmlns:a16="http://schemas.microsoft.com/office/drawing/2014/main" val="1215021621"/>
                  </a:ext>
                </a:extLst>
              </a:tr>
              <a:tr h="718908">
                <a:tc>
                  <a:txBody>
                    <a:bodyPr/>
                    <a:lstStyle/>
                    <a:p>
                      <a:pPr marL="0" algn="ctr" defTabSz="914378" rtl="0" eaLnBrk="1" fontAlgn="ctr" latinLnBrk="0" hangingPunct="1"/>
                      <a:r>
                        <a:rPr lang="en-GB" sz="800" b="0" i="0" u="none" strike="noStrike" kern="1200" dirty="0">
                          <a:solidFill>
                            <a:schemeClr val="tx1"/>
                          </a:solidFill>
                          <a:effectLst/>
                          <a:latin typeface="Arial" panose="020B0604020202020204" pitchFamily="34" charset="0"/>
                          <a:ea typeface="+mn-ea"/>
                          <a:cs typeface="+mn-cs"/>
                        </a:rPr>
                        <a:t>64158</a:t>
                      </a:r>
                    </a:p>
                  </a:txBody>
                  <a:tcPr marL="6350" marR="6350" marT="6350" marB="0" anchor="ctr">
                    <a:solidFill>
                      <a:srgbClr val="CED1E2"/>
                    </a:solidFill>
                  </a:tcPr>
                </a:tc>
                <a:tc>
                  <a:txBody>
                    <a:bodyPr/>
                    <a:lstStyle/>
                    <a:p>
                      <a:pPr algn="ctr" fontAlgn="b"/>
                      <a:endParaRPr lang="en-GB" sz="800" b="0" i="0" u="none" strike="noStrike" kern="1200" dirty="0">
                        <a:solidFill>
                          <a:schemeClr val="tx1"/>
                        </a:solidFill>
                        <a:effectLst/>
                        <a:latin typeface="+mn-lt"/>
                        <a:ea typeface="+mn-ea"/>
                        <a:cs typeface="+mn-cs"/>
                      </a:endParaRPr>
                    </a:p>
                  </a:txBody>
                  <a:tcPr marL="6350" marR="6350" marT="6350" marB="0" anchor="ctr">
                    <a:solidFill>
                      <a:srgbClr val="FFC000"/>
                    </a:solidFill>
                  </a:tcPr>
                </a:tc>
                <a:tc>
                  <a:txBody>
                    <a:bodyPr/>
                    <a:lstStyle/>
                    <a:p>
                      <a:pPr marL="0" marR="0" lvl="0" indent="0" algn="ctr" defTabSz="914378" rtl="0" eaLnBrk="1" fontAlgn="b" latinLnBrk="0" hangingPunct="1">
                        <a:lnSpc>
                          <a:spcPct val="100000"/>
                        </a:lnSpc>
                        <a:spcBef>
                          <a:spcPts val="0"/>
                        </a:spcBef>
                        <a:spcAft>
                          <a:spcPts val="0"/>
                        </a:spcAft>
                        <a:buClrTx/>
                        <a:buSzTx/>
                        <a:buFontTx/>
                        <a:buNone/>
                        <a:tabLst/>
                        <a:defRPr/>
                      </a:pPr>
                      <a:r>
                        <a:rPr lang="en-GB" sz="800" b="0" i="0" u="none" strike="noStrike" kern="1200" dirty="0">
                          <a:solidFill>
                            <a:schemeClr val="tx1"/>
                          </a:solidFill>
                          <a:effectLst/>
                          <a:latin typeface="+mn-lt"/>
                          <a:ea typeface="+mn-ea"/>
                          <a:cs typeface="+mn-cs"/>
                        </a:rPr>
                        <a:t>Programme</a:t>
                      </a:r>
                    </a:p>
                  </a:txBody>
                  <a:tcPr marL="6350" marR="6350" marT="6350" marB="0" anchor="ctr">
                    <a:solidFill>
                      <a:srgbClr val="CED1E2"/>
                    </a:solidFill>
                  </a:tcPr>
                </a:tc>
                <a:tc>
                  <a:txBody>
                    <a:bodyPr/>
                    <a:lstStyle/>
                    <a:p>
                      <a:pPr algn="l" fontAlgn="ctr"/>
                      <a:r>
                        <a:rPr lang="en-US" sz="800" b="0" i="0" u="none" strike="noStrike" dirty="0">
                          <a:solidFill>
                            <a:schemeClr val="tx1"/>
                          </a:solidFill>
                          <a:effectLst/>
                          <a:latin typeface="Arial" panose="020B0604020202020204" pitchFamily="34" charset="0"/>
                        </a:rPr>
                        <a:t>There is a risk that that the Operational Choreography CR that is in progress may be approved because it might be deemed necessary by the central </a:t>
                      </a:r>
                      <a:r>
                        <a:rPr lang="en-US" sz="800" b="0" i="0" u="none" strike="noStrike" dirty="0" err="1">
                          <a:solidFill>
                            <a:schemeClr val="tx1"/>
                          </a:solidFill>
                          <a:effectLst/>
                          <a:latin typeface="Arial" panose="020B0604020202020204" pitchFamily="34" charset="0"/>
                        </a:rPr>
                        <a:t>programme</a:t>
                      </a:r>
                      <a:r>
                        <a:rPr lang="en-US" sz="800" b="0" i="0" u="none" strike="noStrike" dirty="0">
                          <a:solidFill>
                            <a:schemeClr val="tx1"/>
                          </a:solidFill>
                          <a:effectLst/>
                          <a:latin typeface="Arial" panose="020B0604020202020204" pitchFamily="34" charset="0"/>
                        </a:rPr>
                        <a:t> leading to further plan considerations (at both the central and individual PUI's plans) and cost implications to </a:t>
                      </a:r>
                      <a:r>
                        <a:rPr lang="en-US" sz="800" b="0" i="0" u="none" strike="noStrike" dirty="0" err="1">
                          <a:solidFill>
                            <a:schemeClr val="tx1"/>
                          </a:solidFill>
                          <a:effectLst/>
                          <a:latin typeface="Arial" panose="020B0604020202020204" pitchFamily="34" charset="0"/>
                        </a:rPr>
                        <a:t>Xoserve</a:t>
                      </a:r>
                      <a:endParaRPr lang="en-US" sz="800" b="0" i="0" u="none" strike="noStrike" dirty="0">
                        <a:solidFill>
                          <a:schemeClr val="tx1"/>
                        </a:solidFill>
                        <a:effectLst/>
                        <a:latin typeface="Arial" panose="020B0604020202020204" pitchFamily="34" charset="0"/>
                      </a:endParaRPr>
                    </a:p>
                  </a:txBody>
                  <a:tcPr marL="0" marR="0" marT="0" marB="0" anchor="ctr">
                    <a:solidFill>
                      <a:srgbClr val="CED1E2"/>
                    </a:solidFill>
                  </a:tcPr>
                </a:tc>
                <a:tc>
                  <a:txBody>
                    <a:bodyPr/>
                    <a:lstStyle/>
                    <a:p>
                      <a:pPr algn="l" fontAlgn="ctr"/>
                      <a:r>
                        <a:rPr lang="en-US" sz="800" b="0" i="0" u="none" strike="noStrike" kern="1200" dirty="0">
                          <a:solidFill>
                            <a:schemeClr val="tx1"/>
                          </a:solidFill>
                          <a:effectLst/>
                          <a:latin typeface="+mn-lt"/>
                          <a:ea typeface="+mn-ea"/>
                          <a:cs typeface="+mn-cs"/>
                        </a:rPr>
                        <a:t>This has been raised with SI/DCC &amp; Ofgem. This is being tracked collectively via the MAD log actions. Should this CR be approved, this action will be addressed with central bodies</a:t>
                      </a:r>
                    </a:p>
                  </a:txBody>
                  <a:tcPr marL="0" marR="0" marT="0" marB="0" anchor="ctr">
                    <a:solidFill>
                      <a:srgbClr val="CED1E2"/>
                    </a:solidFill>
                  </a:tcPr>
                </a:tc>
                <a:tc>
                  <a:txBody>
                    <a:bodyPr/>
                    <a:lstStyle/>
                    <a:p>
                      <a:pPr algn="l" rtl="0" fontAlgn="ctr"/>
                      <a:r>
                        <a:rPr lang="en-US" sz="800" b="0" i="0" u="none" strike="noStrike" kern="1200" dirty="0">
                          <a:solidFill>
                            <a:schemeClr val="tx1"/>
                          </a:solidFill>
                          <a:effectLst/>
                          <a:latin typeface="+mn-lt"/>
                          <a:ea typeface="+mn-ea"/>
                          <a:cs typeface="+mn-cs"/>
                        </a:rPr>
                        <a:t>CR-D060/61 still pending PIA review. Dates moved out further to accommodate.</a:t>
                      </a:r>
                      <a:endParaRPr lang="en-GB" sz="800" b="0" i="0" u="none" strike="noStrike" kern="1200" dirty="0">
                        <a:solidFill>
                          <a:schemeClr val="tx1"/>
                        </a:solidFill>
                        <a:effectLst/>
                        <a:latin typeface="+mn-lt"/>
                        <a:ea typeface="+mn-ea"/>
                        <a:cs typeface="+mn-cs"/>
                      </a:endParaRPr>
                    </a:p>
                  </a:txBody>
                  <a:tcPr marL="36000" marR="36000" marT="36000" marB="36000" anchor="ctr">
                    <a:solidFill>
                      <a:srgbClr val="CED1E2"/>
                    </a:solidFill>
                  </a:tcPr>
                </a:tc>
                <a:tc>
                  <a:txBody>
                    <a:bodyPr/>
                    <a:lstStyle/>
                    <a:p>
                      <a:pPr algn="ctr" fontAlgn="ctr"/>
                      <a:r>
                        <a:rPr lang="en-GB" sz="800" b="0" i="0" u="none" strike="noStrike" dirty="0">
                          <a:solidFill>
                            <a:schemeClr val="tx1"/>
                          </a:solidFill>
                          <a:effectLst/>
                          <a:latin typeface="+mn-lt"/>
                        </a:rPr>
                        <a:t>24/04/21</a:t>
                      </a:r>
                    </a:p>
                  </a:txBody>
                  <a:tcPr marL="0" marR="0" marT="0" marB="0" anchor="ctr">
                    <a:solidFill>
                      <a:srgbClr val="CED1E2"/>
                    </a:solidFill>
                  </a:tcPr>
                </a:tc>
                <a:extLst>
                  <a:ext uri="{0D108BD9-81ED-4DB2-BD59-A6C34878D82A}">
                    <a16:rowId xmlns:a16="http://schemas.microsoft.com/office/drawing/2014/main" val="3099326727"/>
                  </a:ext>
                </a:extLst>
              </a:tr>
              <a:tr h="958544">
                <a:tc>
                  <a:txBody>
                    <a:bodyPr/>
                    <a:lstStyle/>
                    <a:p>
                      <a:pPr marL="0" algn="ctr" defTabSz="914378" rtl="0" eaLnBrk="1" fontAlgn="ctr" latinLnBrk="0" hangingPunct="1"/>
                      <a:r>
                        <a:rPr lang="en-GB" sz="800" b="0" i="0" u="none" strike="noStrike" kern="1200" dirty="0">
                          <a:solidFill>
                            <a:schemeClr val="tx1"/>
                          </a:solidFill>
                          <a:effectLst/>
                          <a:latin typeface="Arial" panose="020B0604020202020204" pitchFamily="34" charset="0"/>
                          <a:ea typeface="+mn-ea"/>
                          <a:cs typeface="+mn-cs"/>
                        </a:rPr>
                        <a:t>64171</a:t>
                      </a:r>
                    </a:p>
                  </a:txBody>
                  <a:tcPr marL="6350" marR="6350" marT="6350" marB="0" anchor="ctr">
                    <a:solidFill>
                      <a:srgbClr val="CED1E2"/>
                    </a:solidFill>
                  </a:tcPr>
                </a:tc>
                <a:tc>
                  <a:txBody>
                    <a:bodyPr/>
                    <a:lstStyle/>
                    <a:p>
                      <a:pPr algn="ctr"/>
                      <a:endParaRPr lang="en-GB" sz="800" dirty="0">
                        <a:solidFill>
                          <a:schemeClr val="tx1"/>
                        </a:solidFill>
                        <a:latin typeface="+mn-lt"/>
                      </a:endParaRPr>
                    </a:p>
                  </a:txBody>
                  <a:tcPr marL="36000" marR="36000" marT="36000" marB="36000" anchor="ctr">
                    <a:solidFill>
                      <a:srgbClr val="FFC000"/>
                    </a:solidFill>
                  </a:tcPr>
                </a:tc>
                <a:tc>
                  <a:txBody>
                    <a:bodyPr/>
                    <a:lstStyle/>
                    <a:p>
                      <a:pPr marL="0" marR="0" lvl="0" indent="0" algn="ctr" defTabSz="914378" rtl="0" eaLnBrk="1" fontAlgn="b" latinLnBrk="0" hangingPunct="1">
                        <a:lnSpc>
                          <a:spcPct val="100000"/>
                        </a:lnSpc>
                        <a:spcBef>
                          <a:spcPts val="0"/>
                        </a:spcBef>
                        <a:spcAft>
                          <a:spcPts val="0"/>
                        </a:spcAft>
                        <a:buClrTx/>
                        <a:buSzTx/>
                        <a:buFontTx/>
                        <a:buNone/>
                        <a:tabLst/>
                        <a:defRPr/>
                      </a:pPr>
                      <a:r>
                        <a:rPr lang="en-GB" sz="800" b="0" i="0" u="none" strike="noStrike" kern="1200" dirty="0">
                          <a:solidFill>
                            <a:schemeClr val="tx1"/>
                          </a:solidFill>
                          <a:effectLst/>
                          <a:latin typeface="+mn-lt"/>
                          <a:ea typeface="+mn-ea"/>
                          <a:cs typeface="+mn-cs"/>
                        </a:rPr>
                        <a:t>Transition and Cutover</a:t>
                      </a:r>
                    </a:p>
                  </a:txBody>
                  <a:tcPr marL="6350" marR="6350" marT="6350" marB="0" anchor="ctr">
                    <a:solidFill>
                      <a:srgbClr val="CED1E2"/>
                    </a:solidFill>
                  </a:tcPr>
                </a:tc>
                <a:tc>
                  <a:txBody>
                    <a:bodyPr/>
                    <a:lstStyle/>
                    <a:p>
                      <a:pPr algn="l" fontAlgn="ctr"/>
                      <a:r>
                        <a:rPr lang="en-US" sz="800" b="0" i="0" u="none" strike="noStrike" dirty="0">
                          <a:solidFill>
                            <a:schemeClr val="tx1"/>
                          </a:solidFill>
                          <a:effectLst/>
                          <a:latin typeface="Arial" panose="020B0604020202020204" pitchFamily="34" charset="0"/>
                        </a:rPr>
                        <a:t>There is a risk that the </a:t>
                      </a:r>
                      <a:r>
                        <a:rPr lang="en-US" sz="800" b="0" i="0" u="none" strike="noStrike" dirty="0" err="1">
                          <a:solidFill>
                            <a:schemeClr val="tx1"/>
                          </a:solidFill>
                          <a:effectLst/>
                          <a:latin typeface="Arial" panose="020B0604020202020204" pitchFamily="34" charset="0"/>
                        </a:rPr>
                        <a:t>SoLR</a:t>
                      </a:r>
                      <a:r>
                        <a:rPr lang="en-US" sz="800" b="0" i="0" u="none" strike="noStrike" dirty="0">
                          <a:solidFill>
                            <a:schemeClr val="tx1"/>
                          </a:solidFill>
                          <a:effectLst/>
                          <a:latin typeface="Arial" panose="020B0604020202020204" pitchFamily="34" charset="0"/>
                        </a:rPr>
                        <a:t> process might kick off during the transition period because of a supplier going out of business at that time leading to Landmark needing to cater to additional volumes and also the potential for additional requirements for PUIs to undertake to ensure Transition timelines are maintained</a:t>
                      </a:r>
                    </a:p>
                  </a:txBody>
                  <a:tcPr marL="0" marR="0" marT="0" marB="0" anchor="ctr">
                    <a:solidFill>
                      <a:srgbClr val="CED1E2"/>
                    </a:solidFill>
                  </a:tcPr>
                </a:tc>
                <a:tc>
                  <a:txBody>
                    <a:bodyPr/>
                    <a:lstStyle/>
                    <a:p>
                      <a:pPr algn="l" fontAlgn="ctr"/>
                      <a:r>
                        <a:rPr lang="en-US" sz="800" b="0" i="0" u="none" strike="noStrike" dirty="0">
                          <a:solidFill>
                            <a:schemeClr val="tx1"/>
                          </a:solidFill>
                          <a:effectLst/>
                          <a:latin typeface="+mn-lt"/>
                        </a:rPr>
                        <a:t>Raise the risk with Ofgem and SI to understand what non-functional considerations have been applied to enable </a:t>
                      </a:r>
                      <a:r>
                        <a:rPr lang="en-US" sz="800" b="0" i="0" u="none" strike="noStrike" dirty="0" err="1">
                          <a:solidFill>
                            <a:schemeClr val="tx1"/>
                          </a:solidFill>
                          <a:effectLst/>
                          <a:latin typeface="+mn-lt"/>
                        </a:rPr>
                        <a:t>Lankmark</a:t>
                      </a:r>
                      <a:r>
                        <a:rPr lang="en-US" sz="800" b="0" i="0" u="none" strike="noStrike" dirty="0">
                          <a:solidFill>
                            <a:schemeClr val="tx1"/>
                          </a:solidFill>
                          <a:effectLst/>
                          <a:latin typeface="+mn-lt"/>
                        </a:rPr>
                        <a:t> to manage the increased volumes</a:t>
                      </a:r>
                    </a:p>
                    <a:p>
                      <a:pPr algn="l" fontAlgn="ctr"/>
                      <a:r>
                        <a:rPr lang="en-US" sz="800" b="0" i="0" u="none" strike="noStrike" dirty="0">
                          <a:solidFill>
                            <a:schemeClr val="tx1"/>
                          </a:solidFill>
                          <a:effectLst/>
                          <a:latin typeface="+mn-lt"/>
                        </a:rPr>
                        <a:t>Raise with the SI to include a transition test scenario if relevant to mitigate this possibility</a:t>
                      </a:r>
                    </a:p>
                  </a:txBody>
                  <a:tcPr marL="0" marR="0" marT="0" marB="0" anchor="ctr">
                    <a:solidFill>
                      <a:srgbClr val="CED1E2"/>
                    </a:solidFill>
                  </a:tcPr>
                </a:tc>
                <a:tc>
                  <a:txBody>
                    <a:bodyPr/>
                    <a:lstStyle/>
                    <a:p>
                      <a:pPr algn="l" rtl="0" fontAlgn="ctr"/>
                      <a:r>
                        <a:rPr lang="en-US" sz="800" b="0" i="0" u="none" strike="noStrike" kern="1200" dirty="0">
                          <a:solidFill>
                            <a:schemeClr val="tx1"/>
                          </a:solidFill>
                          <a:effectLst/>
                          <a:latin typeface="+mn-lt"/>
                          <a:ea typeface="+mn-ea"/>
                          <a:cs typeface="+mn-cs"/>
                        </a:rPr>
                        <a:t>This has been discussed with the SI and Xoserve and the view from the SI is that Gate Closure is the only processing dependency on CSS. Gate Closure timings have been tested as part of SIT NFR and no concerns have been noted</a:t>
                      </a:r>
                    </a:p>
                    <a:p>
                      <a:pPr algn="l" rtl="0" fontAlgn="ctr"/>
                      <a:r>
                        <a:rPr lang="en-US" sz="800" b="0" i="0" u="none" strike="noStrike" kern="1200" dirty="0">
                          <a:solidFill>
                            <a:schemeClr val="tx1"/>
                          </a:solidFill>
                          <a:effectLst/>
                          <a:latin typeface="+mn-lt"/>
                          <a:ea typeface="+mn-ea"/>
                          <a:cs typeface="+mn-cs"/>
                        </a:rPr>
                        <a:t>Additionally, Xoserve will undertake Gas Day Testing simulating the Gate Closure from CSS, on the assumption that CSS will be meet the Gate Closure timelines following Go-live. Awaiting confirmation from SI on next steps</a:t>
                      </a:r>
                      <a:endParaRPr lang="en-GB" sz="800" b="0" i="0" u="none" strike="noStrike" kern="1200" dirty="0">
                        <a:solidFill>
                          <a:schemeClr val="tx1"/>
                        </a:solidFill>
                        <a:effectLst/>
                        <a:latin typeface="+mn-lt"/>
                        <a:ea typeface="+mn-ea"/>
                        <a:cs typeface="+mn-cs"/>
                      </a:endParaRPr>
                    </a:p>
                  </a:txBody>
                  <a:tcPr marL="36000" marR="36000" marT="36000" marB="36000" anchor="ctr">
                    <a:solidFill>
                      <a:srgbClr val="CED1E2"/>
                    </a:solidFill>
                  </a:tcPr>
                </a:tc>
                <a:tc>
                  <a:txBody>
                    <a:bodyPr/>
                    <a:lstStyle/>
                    <a:p>
                      <a:pPr algn="ctr" fontAlgn="ctr"/>
                      <a:r>
                        <a:rPr lang="en-GB" sz="800" b="0" i="0" u="none" strike="noStrike" dirty="0">
                          <a:solidFill>
                            <a:schemeClr val="tx1"/>
                          </a:solidFill>
                          <a:effectLst/>
                          <a:latin typeface="+mn-lt"/>
                        </a:rPr>
                        <a:t>30/04/21</a:t>
                      </a:r>
                    </a:p>
                  </a:txBody>
                  <a:tcPr marL="0" marR="0" marT="0" marB="0" anchor="ctr">
                    <a:solidFill>
                      <a:srgbClr val="CED1E2"/>
                    </a:solidFill>
                  </a:tcPr>
                </a:tc>
                <a:extLst>
                  <a:ext uri="{0D108BD9-81ED-4DB2-BD59-A6C34878D82A}">
                    <a16:rowId xmlns:a16="http://schemas.microsoft.com/office/drawing/2014/main" val="2606968387"/>
                  </a:ext>
                </a:extLst>
              </a:tr>
            </a:tbl>
          </a:graphicData>
        </a:graphic>
      </p:graphicFrame>
    </p:spTree>
    <p:extLst>
      <p:ext uri="{BB962C8B-B14F-4D97-AF65-F5344CB8AC3E}">
        <p14:creationId xmlns:p14="http://schemas.microsoft.com/office/powerpoint/2010/main" val="27315150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0"/>
            <a:ext cx="8229600" cy="637580"/>
          </a:xfrm>
        </p:spPr>
        <p:txBody>
          <a:bodyPr>
            <a:noAutofit/>
          </a:bodyPr>
          <a:lstStyle/>
          <a:p>
            <a:r>
              <a:rPr lang="en-GB" sz="2400" dirty="0">
                <a:latin typeface="Arial"/>
                <a:cs typeface="Arial"/>
              </a:rPr>
              <a:t>Key Programme Risks (2/4)</a:t>
            </a:r>
          </a:p>
        </p:txBody>
      </p:sp>
      <p:graphicFrame>
        <p:nvGraphicFramePr>
          <p:cNvPr id="5" name="Table 4"/>
          <p:cNvGraphicFramePr>
            <a:graphicFrameLocks noGrp="1"/>
          </p:cNvGraphicFramePr>
          <p:nvPr>
            <p:extLst>
              <p:ext uri="{D42A27DB-BD31-4B8C-83A1-F6EECF244321}">
                <p14:modId xmlns:p14="http://schemas.microsoft.com/office/powerpoint/2010/main" val="4238810733"/>
              </p:ext>
            </p:extLst>
          </p:nvPr>
        </p:nvGraphicFramePr>
        <p:xfrm>
          <a:off x="85651" y="503604"/>
          <a:ext cx="8972695" cy="4207723"/>
        </p:xfrm>
        <a:graphic>
          <a:graphicData uri="http://schemas.openxmlformats.org/drawingml/2006/table">
            <a:tbl>
              <a:tblPr firstRow="1" bandRow="1">
                <a:tableStyleId>{5C22544A-7EE6-4342-B048-85BDC9FD1C3A}</a:tableStyleId>
              </a:tblPr>
              <a:tblGrid>
                <a:gridCol w="520700">
                  <a:extLst>
                    <a:ext uri="{9D8B030D-6E8A-4147-A177-3AD203B41FA5}">
                      <a16:colId xmlns:a16="http://schemas.microsoft.com/office/drawing/2014/main" val="20000"/>
                    </a:ext>
                  </a:extLst>
                </a:gridCol>
                <a:gridCol w="214875">
                  <a:extLst>
                    <a:ext uri="{9D8B030D-6E8A-4147-A177-3AD203B41FA5}">
                      <a16:colId xmlns:a16="http://schemas.microsoft.com/office/drawing/2014/main" val="20001"/>
                    </a:ext>
                  </a:extLst>
                </a:gridCol>
                <a:gridCol w="948300">
                  <a:extLst>
                    <a:ext uri="{9D8B030D-6E8A-4147-A177-3AD203B41FA5}">
                      <a16:colId xmlns:a16="http://schemas.microsoft.com/office/drawing/2014/main" val="3490358336"/>
                    </a:ext>
                  </a:extLst>
                </a:gridCol>
                <a:gridCol w="3087089">
                  <a:extLst>
                    <a:ext uri="{9D8B030D-6E8A-4147-A177-3AD203B41FA5}">
                      <a16:colId xmlns:a16="http://schemas.microsoft.com/office/drawing/2014/main" val="20002"/>
                    </a:ext>
                  </a:extLst>
                </a:gridCol>
                <a:gridCol w="1707687">
                  <a:extLst>
                    <a:ext uri="{9D8B030D-6E8A-4147-A177-3AD203B41FA5}">
                      <a16:colId xmlns:a16="http://schemas.microsoft.com/office/drawing/2014/main" val="20003"/>
                    </a:ext>
                  </a:extLst>
                </a:gridCol>
                <a:gridCol w="1556297">
                  <a:extLst>
                    <a:ext uri="{9D8B030D-6E8A-4147-A177-3AD203B41FA5}">
                      <a16:colId xmlns:a16="http://schemas.microsoft.com/office/drawing/2014/main" val="2992598958"/>
                    </a:ext>
                  </a:extLst>
                </a:gridCol>
                <a:gridCol w="937747">
                  <a:extLst>
                    <a:ext uri="{9D8B030D-6E8A-4147-A177-3AD203B41FA5}">
                      <a16:colId xmlns:a16="http://schemas.microsoft.com/office/drawing/2014/main" val="2261462523"/>
                    </a:ext>
                  </a:extLst>
                </a:gridCol>
              </a:tblGrid>
              <a:tr h="413658">
                <a:tc>
                  <a:txBody>
                    <a:bodyPr/>
                    <a:lstStyle/>
                    <a:p>
                      <a:pPr algn="ctr"/>
                      <a:r>
                        <a:rPr lang="en-GB" sz="900" dirty="0">
                          <a:solidFill>
                            <a:schemeClr val="bg1"/>
                          </a:solidFill>
                        </a:rPr>
                        <a:t>REF</a:t>
                      </a:r>
                    </a:p>
                  </a:txBody>
                  <a:tcPr marL="36000" marR="36000" marT="36000" marB="36000" anchor="ctr"/>
                </a:tc>
                <a:tc>
                  <a:txBody>
                    <a:bodyPr/>
                    <a:lstStyle/>
                    <a:p>
                      <a:pPr algn="ctr"/>
                      <a:r>
                        <a:rPr lang="en-GB" sz="900">
                          <a:solidFill>
                            <a:schemeClr val="bg1"/>
                          </a:solidFill>
                        </a:rPr>
                        <a:t>RAG</a:t>
                      </a:r>
                    </a:p>
                  </a:txBody>
                  <a:tcPr marL="36000" marR="36000" marT="36000" marB="36000" vert="vert27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900">
                          <a:solidFill>
                            <a:schemeClr val="bg1"/>
                          </a:solidFill>
                        </a:rPr>
                        <a:t>WORKSTREAM</a:t>
                      </a:r>
                    </a:p>
                  </a:txBody>
                  <a:tcPr marL="36000" marR="36000" marT="36000" marB="3600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900" u="sng">
                          <a:solidFill>
                            <a:schemeClr val="bg1"/>
                          </a:solidFill>
                        </a:rPr>
                        <a:t>DESCRIPTION</a:t>
                      </a:r>
                      <a:endParaRPr lang="en-GB" sz="900">
                        <a:solidFill>
                          <a:schemeClr val="bg1"/>
                        </a:solidFill>
                      </a:endParaRPr>
                    </a:p>
                  </a:txBody>
                  <a:tcPr marL="36000" marR="36000" marT="36000" marB="36000" anchor="ctr"/>
                </a:tc>
                <a:tc>
                  <a:txBody>
                    <a:bodyPr/>
                    <a:lstStyle/>
                    <a:p>
                      <a:pPr algn="ctr"/>
                      <a:r>
                        <a:rPr lang="en-GB" sz="900">
                          <a:solidFill>
                            <a:schemeClr val="bg1"/>
                          </a:solidFill>
                        </a:rPr>
                        <a:t>MITIGATING ACTIONS</a:t>
                      </a:r>
                    </a:p>
                  </a:txBody>
                  <a:tcPr marL="36000" marR="36000" marT="36000" marB="36000" anchor="ctr"/>
                </a:tc>
                <a:tc>
                  <a:txBody>
                    <a:bodyPr/>
                    <a:lstStyle/>
                    <a:p>
                      <a:pPr algn="ctr"/>
                      <a:r>
                        <a:rPr lang="en-GB" sz="900">
                          <a:solidFill>
                            <a:schemeClr val="bg1"/>
                          </a:solidFill>
                        </a:rPr>
                        <a:t>LATEST UPDATE</a:t>
                      </a:r>
                    </a:p>
                  </a:txBody>
                  <a:tcPr marL="36000" marR="36000" marT="36000" marB="36000" anchor="ctr"/>
                </a:tc>
                <a:tc>
                  <a:txBody>
                    <a:bodyPr/>
                    <a:lstStyle/>
                    <a:p>
                      <a:pPr algn="ctr"/>
                      <a:r>
                        <a:rPr lang="en-GB" sz="900"/>
                        <a:t>TARGET</a:t>
                      </a:r>
                    </a:p>
                    <a:p>
                      <a:pPr algn="ctr"/>
                      <a:r>
                        <a:rPr lang="en-GB" sz="900"/>
                        <a:t>RESOLUTION</a:t>
                      </a:r>
                    </a:p>
                    <a:p>
                      <a:pPr algn="ctr"/>
                      <a:r>
                        <a:rPr lang="en-GB" sz="900"/>
                        <a:t>DATE</a:t>
                      </a:r>
                    </a:p>
                  </a:txBody>
                  <a:tcPr marL="36000" marR="36000" marT="36000" marB="36000" anchor="ctr"/>
                </a:tc>
                <a:extLst>
                  <a:ext uri="{0D108BD9-81ED-4DB2-BD59-A6C34878D82A}">
                    <a16:rowId xmlns:a16="http://schemas.microsoft.com/office/drawing/2014/main" val="10000"/>
                  </a:ext>
                </a:extLst>
              </a:tr>
              <a:tr h="824071">
                <a:tc>
                  <a:txBody>
                    <a:bodyPr/>
                    <a:lstStyle/>
                    <a:p>
                      <a:pPr algn="ctr" fontAlgn="ctr"/>
                      <a:r>
                        <a:rPr lang="en-GB" sz="790" b="0" i="0" u="none" strike="noStrike" dirty="0">
                          <a:solidFill>
                            <a:schemeClr val="tx1"/>
                          </a:solidFill>
                          <a:effectLst/>
                          <a:latin typeface="Arial" panose="020B0604020202020204" pitchFamily="34" charset="0"/>
                        </a:rPr>
                        <a:t>55513</a:t>
                      </a:r>
                    </a:p>
                  </a:txBody>
                  <a:tcPr marL="0" marR="0" marT="0" marB="0" anchor="ctr">
                    <a:solidFill>
                      <a:srgbClr val="CED1E2"/>
                    </a:solidFill>
                  </a:tcPr>
                </a:tc>
                <a:tc>
                  <a:txBody>
                    <a:bodyPr/>
                    <a:lstStyle/>
                    <a:p>
                      <a:pPr algn="ctr"/>
                      <a:endParaRPr lang="en-GB" sz="790" dirty="0">
                        <a:solidFill>
                          <a:schemeClr val="tx1"/>
                        </a:solidFill>
                        <a:latin typeface="+mn-lt"/>
                      </a:endParaRPr>
                    </a:p>
                  </a:txBody>
                  <a:tcPr marL="36000" marR="36000" marT="36000" marB="36000" anchor="ctr">
                    <a:solidFill>
                      <a:srgbClr val="FFC000"/>
                    </a:solidFill>
                  </a:tcPr>
                </a:tc>
                <a:tc>
                  <a:txBody>
                    <a:bodyPr/>
                    <a:lstStyle/>
                    <a:p>
                      <a:pPr algn="ctr" fontAlgn="b"/>
                      <a:r>
                        <a:rPr lang="en-GB" sz="790" b="0" i="0" u="none" strike="noStrike" dirty="0">
                          <a:solidFill>
                            <a:schemeClr val="tx1"/>
                          </a:solidFill>
                          <a:effectLst/>
                          <a:latin typeface="+mn-lt"/>
                        </a:rPr>
                        <a:t>Programme</a:t>
                      </a:r>
                    </a:p>
                  </a:txBody>
                  <a:tcPr marL="6350" marR="6350" marT="6350" marB="0" anchor="ctr">
                    <a:solidFill>
                      <a:srgbClr val="CED1E2"/>
                    </a:solidFill>
                  </a:tcPr>
                </a:tc>
                <a:tc>
                  <a:txBody>
                    <a:bodyPr/>
                    <a:lstStyle/>
                    <a:p>
                      <a:pPr algn="l" fontAlgn="ctr"/>
                      <a:r>
                        <a:rPr lang="en-US" sz="790" b="0" i="0" u="none" strike="noStrike" dirty="0">
                          <a:solidFill>
                            <a:schemeClr val="tx1"/>
                          </a:solidFill>
                          <a:effectLst/>
                          <a:latin typeface="Arial" panose="020B0604020202020204" pitchFamily="34" charset="0"/>
                        </a:rPr>
                        <a:t>There is a risk that in the </a:t>
                      </a:r>
                      <a:r>
                        <a:rPr lang="en-US" sz="790" b="0" i="0" u="none" strike="noStrike" dirty="0" err="1">
                          <a:solidFill>
                            <a:schemeClr val="tx1"/>
                          </a:solidFill>
                          <a:effectLst/>
                          <a:latin typeface="Arial" panose="020B0604020202020204" pitchFamily="34" charset="0"/>
                        </a:rPr>
                        <a:t>Programme</a:t>
                      </a:r>
                      <a:r>
                        <a:rPr lang="en-US" sz="790" b="0" i="0" u="none" strike="noStrike" dirty="0">
                          <a:solidFill>
                            <a:schemeClr val="tx1"/>
                          </a:solidFill>
                          <a:effectLst/>
                          <a:latin typeface="Arial" panose="020B0604020202020204" pitchFamily="34" charset="0"/>
                        </a:rPr>
                        <a:t> participants might interpret business rules differently because business rules underpinning the CSS Interfaces have not been published alongside the interface document as well as discrepancies between business rules defined within REC and captured in ABACUS. Leading to significant process mismatches at a later stage (i.e. SIT, UEPT) and potential rework and timeline slippages.</a:t>
                      </a:r>
                    </a:p>
                  </a:txBody>
                  <a:tcPr marL="0" marR="0" marT="0" marB="0" anchor="ctr">
                    <a:solidFill>
                      <a:srgbClr val="CED1E2"/>
                    </a:solidFill>
                  </a:tcPr>
                </a:tc>
                <a:tc>
                  <a:txBody>
                    <a:bodyPr/>
                    <a:lstStyle/>
                    <a:p>
                      <a:pPr algn="l" fontAlgn="ctr"/>
                      <a:r>
                        <a:rPr lang="en-US" sz="790" b="0" i="0" u="none" strike="noStrike" dirty="0">
                          <a:solidFill>
                            <a:schemeClr val="tx1"/>
                          </a:solidFill>
                          <a:effectLst/>
                          <a:latin typeface="+mn-lt"/>
                        </a:rPr>
                        <a:t>Xoserve to publish design assumptions as part of the RAID reporting to the SI to ensure visibility of Xoserve design assumptions around business rules and processes.</a:t>
                      </a:r>
                    </a:p>
                  </a:txBody>
                  <a:tcPr marL="0" marR="0" marT="0" marB="0" anchor="ctr">
                    <a:solidFill>
                      <a:srgbClr val="CED1E2"/>
                    </a:solidFill>
                  </a:tcPr>
                </a:tc>
                <a:tc>
                  <a:txBody>
                    <a:bodyPr/>
                    <a:lstStyle/>
                    <a:p>
                      <a:r>
                        <a:rPr lang="en-US" sz="790" b="0" i="0" u="none" strike="noStrike" kern="1200" dirty="0">
                          <a:solidFill>
                            <a:schemeClr val="tx1"/>
                          </a:solidFill>
                          <a:effectLst/>
                          <a:latin typeface="+mn-lt"/>
                          <a:ea typeface="+mn-ea"/>
                          <a:cs typeface="+mn-cs"/>
                        </a:rPr>
                        <a:t>Continues to be monitored until Tranche 1 of E2E is complete</a:t>
                      </a:r>
                      <a:endParaRPr lang="en-GB" sz="790" b="0" i="0" u="none" strike="noStrike" kern="1200" dirty="0">
                        <a:solidFill>
                          <a:schemeClr val="tx1"/>
                        </a:solidFill>
                        <a:effectLst/>
                        <a:latin typeface="+mn-lt"/>
                        <a:ea typeface="+mn-ea"/>
                        <a:cs typeface="+mn-cs"/>
                      </a:endParaRPr>
                    </a:p>
                  </a:txBody>
                  <a:tcPr marL="36000" marR="36000" marT="36000" marB="36000" anchor="ctr">
                    <a:solidFill>
                      <a:srgbClr val="CED1E2"/>
                    </a:solidFill>
                  </a:tcPr>
                </a:tc>
                <a:tc>
                  <a:txBody>
                    <a:bodyPr/>
                    <a:lstStyle/>
                    <a:p>
                      <a:pPr algn="ctr" fontAlgn="ctr"/>
                      <a:r>
                        <a:rPr lang="en-GB" sz="790" b="0" i="0" u="none" strike="noStrike" dirty="0">
                          <a:solidFill>
                            <a:schemeClr val="tx1"/>
                          </a:solidFill>
                          <a:effectLst/>
                          <a:latin typeface="+mn-lt"/>
                        </a:rPr>
                        <a:t>01/08/21</a:t>
                      </a:r>
                    </a:p>
                  </a:txBody>
                  <a:tcPr marL="0" marR="0" marT="0" marB="0" anchor="ctr">
                    <a:solidFill>
                      <a:srgbClr val="CED1E2"/>
                    </a:solidFill>
                  </a:tcPr>
                </a:tc>
                <a:extLst>
                  <a:ext uri="{0D108BD9-81ED-4DB2-BD59-A6C34878D82A}">
                    <a16:rowId xmlns:a16="http://schemas.microsoft.com/office/drawing/2014/main" val="1233174744"/>
                  </a:ext>
                </a:extLst>
              </a:tr>
              <a:tr h="824071">
                <a:tc>
                  <a:txBody>
                    <a:bodyPr/>
                    <a:lstStyle/>
                    <a:p>
                      <a:pPr algn="ctr" fontAlgn="ctr"/>
                      <a:r>
                        <a:rPr lang="en-GB" sz="790" b="0" i="0" u="none" strike="noStrike" dirty="0">
                          <a:solidFill>
                            <a:schemeClr val="tx1"/>
                          </a:solidFill>
                          <a:effectLst/>
                          <a:latin typeface="Arial" panose="020B0604020202020204" pitchFamily="34" charset="0"/>
                        </a:rPr>
                        <a:t>61894</a:t>
                      </a:r>
                    </a:p>
                  </a:txBody>
                  <a:tcPr marL="0" marR="0" marT="0" marB="0" anchor="ctr">
                    <a:solidFill>
                      <a:srgbClr val="CED1E2"/>
                    </a:solidFill>
                  </a:tcPr>
                </a:tc>
                <a:tc>
                  <a:txBody>
                    <a:bodyPr/>
                    <a:lstStyle/>
                    <a:p>
                      <a:pPr algn="ctr" fontAlgn="b"/>
                      <a:endParaRPr lang="en-GB" sz="790" b="0" i="0" u="none" strike="noStrike" kern="1200" dirty="0">
                        <a:solidFill>
                          <a:schemeClr val="tx1"/>
                        </a:solidFill>
                        <a:effectLst/>
                        <a:latin typeface="+mn-lt"/>
                        <a:ea typeface="+mn-ea"/>
                        <a:cs typeface="+mn-cs"/>
                      </a:endParaRPr>
                    </a:p>
                  </a:txBody>
                  <a:tcPr marL="6350" marR="6350" marT="6350" marB="0" anchor="ctr">
                    <a:solidFill>
                      <a:srgbClr val="FFC000"/>
                    </a:solidFill>
                  </a:tcPr>
                </a:tc>
                <a:tc>
                  <a:txBody>
                    <a:bodyPr/>
                    <a:lstStyle/>
                    <a:p>
                      <a:pPr algn="ctr" fontAlgn="b"/>
                      <a:r>
                        <a:rPr lang="en-GB" sz="790" b="0" i="0" u="none" strike="noStrike" kern="1200" dirty="0">
                          <a:solidFill>
                            <a:schemeClr val="tx1"/>
                          </a:solidFill>
                          <a:effectLst/>
                          <a:latin typeface="+mn-lt"/>
                          <a:ea typeface="+mn-ea"/>
                          <a:cs typeface="+mn-cs"/>
                        </a:rPr>
                        <a:t>Service Management</a:t>
                      </a:r>
                    </a:p>
                  </a:txBody>
                  <a:tcPr marL="6350" marR="6350" marT="6350" marB="0" anchor="ctr">
                    <a:solidFill>
                      <a:srgbClr val="CED1E2"/>
                    </a:solidFill>
                  </a:tcPr>
                </a:tc>
                <a:tc>
                  <a:txBody>
                    <a:bodyPr/>
                    <a:lstStyle/>
                    <a:p>
                      <a:pPr algn="l" fontAlgn="ctr"/>
                      <a:r>
                        <a:rPr lang="en-US" sz="790" b="0" i="0" u="none" strike="noStrike" dirty="0">
                          <a:solidFill>
                            <a:schemeClr val="tx1"/>
                          </a:solidFill>
                          <a:effectLst/>
                          <a:latin typeface="Arial" panose="020B0604020202020204" pitchFamily="34" charset="0"/>
                        </a:rPr>
                        <a:t>There is a risk that the CSS proposed SLA's do not align to current service model/SLA's because DCC/Ofgem are proposing a new set of SLA's for all parties regardless of existing arrangements, leading to target operating model changes and potential contractual changes with 3rd party suppliers (considerable increase in operational cost)</a:t>
                      </a:r>
                    </a:p>
                  </a:txBody>
                  <a:tcPr marL="0" marR="0" marT="0" marB="0" anchor="ctr">
                    <a:solidFill>
                      <a:srgbClr val="CED1E2"/>
                    </a:solidFill>
                  </a:tcPr>
                </a:tc>
                <a:tc>
                  <a:txBody>
                    <a:bodyPr/>
                    <a:lstStyle/>
                    <a:p>
                      <a:pPr algn="l" fontAlgn="ctr"/>
                      <a:r>
                        <a:rPr lang="en-US" sz="790" b="0" i="0" u="none" strike="noStrike" dirty="0">
                          <a:solidFill>
                            <a:schemeClr val="tx1"/>
                          </a:solidFill>
                          <a:effectLst/>
                          <a:latin typeface="Arial" panose="020B0604020202020204" pitchFamily="34" charset="0"/>
                        </a:rPr>
                        <a:t>Our working assumption is that existing SLAs will prevail however, there are ongoing discussions taking place with DCC to understand their expectation.</a:t>
                      </a:r>
                    </a:p>
                    <a:p>
                      <a:pPr algn="l" fontAlgn="ctr"/>
                      <a:endParaRPr lang="en-US" sz="790" b="0" i="0" u="none" strike="noStrike" dirty="0">
                        <a:solidFill>
                          <a:schemeClr val="tx1"/>
                        </a:solidFill>
                        <a:effectLst/>
                        <a:latin typeface="Arial" panose="020B0604020202020204" pitchFamily="34" charset="0"/>
                      </a:endParaRPr>
                    </a:p>
                    <a:p>
                      <a:pPr algn="l" fontAlgn="ctr"/>
                      <a:endParaRPr lang="en-US" sz="790" b="0" i="0" u="none" strike="noStrike" dirty="0">
                        <a:solidFill>
                          <a:schemeClr val="tx1"/>
                        </a:solidFill>
                        <a:effectLst/>
                        <a:latin typeface="Arial" panose="020B0604020202020204" pitchFamily="34" charset="0"/>
                      </a:endParaRPr>
                    </a:p>
                    <a:p>
                      <a:pPr algn="l" fontAlgn="ctr"/>
                      <a:r>
                        <a:rPr lang="en-US" sz="790" b="0" i="0" u="none" strike="noStrike" dirty="0">
                          <a:solidFill>
                            <a:schemeClr val="tx1"/>
                          </a:solidFill>
                          <a:effectLst/>
                          <a:latin typeface="Arial" panose="020B0604020202020204" pitchFamily="34" charset="0"/>
                        </a:rPr>
                        <a:t>REC review - no such SLA's imposed on us currently.</a:t>
                      </a:r>
                    </a:p>
                  </a:txBody>
                  <a:tcPr marL="0" marR="0" marT="0" marB="0" anchor="ctr">
                    <a:solidFill>
                      <a:srgbClr val="CED1E2"/>
                    </a:solidFill>
                  </a:tcPr>
                </a:tc>
                <a:tc>
                  <a:txBody>
                    <a:bodyPr/>
                    <a:lstStyle/>
                    <a:p>
                      <a:r>
                        <a:rPr lang="en-US" sz="790" dirty="0"/>
                        <a:t>This CR has been raised and discussed in CAT. Ofgem will be raising this in </a:t>
                      </a:r>
                      <a:r>
                        <a:rPr lang="en-US" sz="790" dirty="0" err="1"/>
                        <a:t>Defsign</a:t>
                      </a:r>
                      <a:r>
                        <a:rPr lang="en-US" sz="790" dirty="0"/>
                        <a:t> Forum to understand SLA expectations better</a:t>
                      </a:r>
                      <a:endParaRPr lang="en-GB" sz="790" dirty="0">
                        <a:solidFill>
                          <a:schemeClr val="tx1"/>
                        </a:solidFill>
                        <a:latin typeface="+mn-lt"/>
                      </a:endParaRPr>
                    </a:p>
                  </a:txBody>
                  <a:tcPr marL="36000" marR="36000" marT="36000" marB="36000" anchor="ctr">
                    <a:solidFill>
                      <a:srgbClr val="CED1E2"/>
                    </a:solidFill>
                  </a:tcPr>
                </a:tc>
                <a:tc>
                  <a:txBody>
                    <a:bodyPr/>
                    <a:lstStyle/>
                    <a:p>
                      <a:pPr algn="ctr" fontAlgn="ctr"/>
                      <a:r>
                        <a:rPr lang="en-GB" sz="790" b="0" i="0" u="none" strike="noStrike" dirty="0">
                          <a:solidFill>
                            <a:schemeClr val="tx1"/>
                          </a:solidFill>
                          <a:effectLst/>
                          <a:latin typeface="Arial" panose="020B0604020202020204" pitchFamily="34" charset="0"/>
                        </a:rPr>
                        <a:t>26/04/21</a:t>
                      </a:r>
                    </a:p>
                  </a:txBody>
                  <a:tcPr marL="0" marR="0" marT="0" marB="0" anchor="ctr">
                    <a:solidFill>
                      <a:srgbClr val="CED1E2"/>
                    </a:solidFill>
                  </a:tcPr>
                </a:tc>
                <a:extLst>
                  <a:ext uri="{0D108BD9-81ED-4DB2-BD59-A6C34878D82A}">
                    <a16:rowId xmlns:a16="http://schemas.microsoft.com/office/drawing/2014/main" val="2377116742"/>
                  </a:ext>
                </a:extLst>
              </a:tr>
              <a:tr h="824071">
                <a:tc>
                  <a:txBody>
                    <a:bodyPr/>
                    <a:lstStyle/>
                    <a:p>
                      <a:pPr algn="ctr" fontAlgn="ctr"/>
                      <a:r>
                        <a:rPr lang="en-GB" sz="790" b="0" i="0" u="none" strike="noStrike" dirty="0">
                          <a:solidFill>
                            <a:schemeClr val="tx1"/>
                          </a:solidFill>
                          <a:effectLst/>
                          <a:latin typeface="Arial" panose="020B0604020202020204" pitchFamily="34" charset="0"/>
                        </a:rPr>
                        <a:t>64898</a:t>
                      </a:r>
                    </a:p>
                  </a:txBody>
                  <a:tcPr marL="0" marR="0" marT="0" marB="0" anchor="ctr">
                    <a:solidFill>
                      <a:srgbClr val="CED1E2"/>
                    </a:solidFill>
                  </a:tcPr>
                </a:tc>
                <a:tc>
                  <a:txBody>
                    <a:bodyPr/>
                    <a:lstStyle/>
                    <a:p>
                      <a:pPr algn="ctr" fontAlgn="b"/>
                      <a:endParaRPr lang="en-GB" sz="790" b="0" i="0" u="none" strike="noStrike" kern="1200" dirty="0">
                        <a:solidFill>
                          <a:schemeClr val="tx1"/>
                        </a:solidFill>
                        <a:effectLst/>
                        <a:latin typeface="+mn-lt"/>
                        <a:ea typeface="+mn-ea"/>
                        <a:cs typeface="+mn-cs"/>
                      </a:endParaRPr>
                    </a:p>
                  </a:txBody>
                  <a:tcPr marL="6350" marR="6350" marT="6350" marB="0" anchor="ctr">
                    <a:solidFill>
                      <a:srgbClr val="FFC000"/>
                    </a:solidFill>
                  </a:tcPr>
                </a:tc>
                <a:tc>
                  <a:txBody>
                    <a:bodyPr/>
                    <a:lstStyle/>
                    <a:p>
                      <a:pPr algn="ctr" fontAlgn="b"/>
                      <a:r>
                        <a:rPr lang="en-GB" sz="790" b="0" i="0" u="none" strike="noStrike" kern="1200" dirty="0">
                          <a:solidFill>
                            <a:schemeClr val="tx1"/>
                          </a:solidFill>
                          <a:effectLst/>
                          <a:latin typeface="+mn-lt"/>
                          <a:ea typeface="+mn-ea"/>
                          <a:cs typeface="+mn-cs"/>
                        </a:rPr>
                        <a:t>Data</a:t>
                      </a:r>
                    </a:p>
                  </a:txBody>
                  <a:tcPr marL="6350" marR="6350" marT="6350" marB="0" anchor="ctr">
                    <a:solidFill>
                      <a:srgbClr val="CED1E2"/>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800" b="0" i="0" u="none" strike="noStrike" kern="1200" dirty="0">
                          <a:solidFill>
                            <a:schemeClr val="tx1"/>
                          </a:solidFill>
                          <a:effectLst/>
                          <a:latin typeface="+mn-lt"/>
                          <a:ea typeface="+mn-ea"/>
                          <a:cs typeface="+mn-cs"/>
                        </a:rPr>
                        <a:t>There is a risk that the additional late requests for Rel and </a:t>
                      </a:r>
                      <a:r>
                        <a:rPr lang="en-US" sz="800" b="0" i="0" u="none" strike="noStrike" kern="1200" dirty="0" err="1">
                          <a:solidFill>
                            <a:schemeClr val="tx1"/>
                          </a:solidFill>
                          <a:effectLst/>
                          <a:latin typeface="+mn-lt"/>
                          <a:ea typeface="+mn-ea"/>
                          <a:cs typeface="+mn-cs"/>
                        </a:rPr>
                        <a:t>RegID</a:t>
                      </a:r>
                      <a:r>
                        <a:rPr lang="en-US" sz="800" b="0" i="0" u="none" strike="noStrike" kern="1200" dirty="0">
                          <a:solidFill>
                            <a:schemeClr val="tx1"/>
                          </a:solidFill>
                          <a:effectLst/>
                          <a:latin typeface="+mn-lt"/>
                          <a:ea typeface="+mn-ea"/>
                          <a:cs typeface="+mn-cs"/>
                        </a:rPr>
                        <a:t> loads for UIT can't be accommodated by the Correla data team because they are not planned activity, and the data is expected to be received w/c 12/04 just as prep work for Live rehearsal is underway leading to some missing data in UIT</a:t>
                      </a:r>
                    </a:p>
                    <a:p>
                      <a:pPr algn="l" fontAlgn="ctr"/>
                      <a:endParaRPr lang="en-US" sz="790" b="0" i="0" u="none" strike="noStrike" dirty="0">
                        <a:solidFill>
                          <a:schemeClr val="tx1"/>
                        </a:solidFill>
                        <a:effectLst/>
                        <a:latin typeface="Arial" panose="020B0604020202020204" pitchFamily="34" charset="0"/>
                      </a:endParaRPr>
                    </a:p>
                  </a:txBody>
                  <a:tcPr marL="0" marR="0" marT="0" marB="0" anchor="ctr">
                    <a:solidFill>
                      <a:srgbClr val="CED1E2"/>
                    </a:solidFill>
                  </a:tcPr>
                </a:tc>
                <a:tc>
                  <a:txBody>
                    <a:bodyPr/>
                    <a:lstStyle/>
                    <a:p>
                      <a:pPr algn="l" fontAlgn="ctr"/>
                      <a:r>
                        <a:rPr lang="en-US" sz="790" b="0" i="0" u="none" strike="noStrike" dirty="0">
                          <a:solidFill>
                            <a:schemeClr val="tx1"/>
                          </a:solidFill>
                          <a:effectLst/>
                          <a:latin typeface="Arial" panose="020B0604020202020204" pitchFamily="34" charset="0"/>
                        </a:rPr>
                        <a:t>Xoserve have specified dates by which these requests need to be issued in order to be in a position to fulfil these</a:t>
                      </a:r>
                    </a:p>
                  </a:txBody>
                  <a:tcPr marL="0" marR="0" marT="0" marB="0" anchor="ctr">
                    <a:solidFill>
                      <a:srgbClr val="CED1E2"/>
                    </a:solidFill>
                  </a:tcPr>
                </a:tc>
                <a:tc>
                  <a:txBody>
                    <a:bodyPr/>
                    <a:lstStyle/>
                    <a:p>
                      <a:r>
                        <a:rPr lang="en-GB" sz="790" dirty="0">
                          <a:solidFill>
                            <a:schemeClr val="tx1"/>
                          </a:solidFill>
                          <a:latin typeface="+mn-lt"/>
                        </a:rPr>
                        <a:t>Being monitored on a regular basis</a:t>
                      </a:r>
                    </a:p>
                  </a:txBody>
                  <a:tcPr marL="36000" marR="36000" marT="36000" marB="36000" anchor="ctr">
                    <a:solidFill>
                      <a:srgbClr val="CED1E2"/>
                    </a:solidFill>
                  </a:tcPr>
                </a:tc>
                <a:tc>
                  <a:txBody>
                    <a:bodyPr/>
                    <a:lstStyle/>
                    <a:p>
                      <a:pPr algn="ctr" fontAlgn="ctr"/>
                      <a:r>
                        <a:rPr lang="en-GB" sz="790" b="0" i="0" u="none" strike="noStrike" dirty="0">
                          <a:solidFill>
                            <a:schemeClr val="tx1"/>
                          </a:solidFill>
                          <a:effectLst/>
                          <a:latin typeface="Arial" panose="020B0604020202020204" pitchFamily="34" charset="0"/>
                        </a:rPr>
                        <a:t>12/04/21</a:t>
                      </a:r>
                    </a:p>
                  </a:txBody>
                  <a:tcPr marL="0" marR="0" marT="0" marB="0" anchor="ctr">
                    <a:solidFill>
                      <a:srgbClr val="CED1E2"/>
                    </a:solidFill>
                  </a:tcPr>
                </a:tc>
                <a:extLst>
                  <a:ext uri="{0D108BD9-81ED-4DB2-BD59-A6C34878D82A}">
                    <a16:rowId xmlns:a16="http://schemas.microsoft.com/office/drawing/2014/main" val="3257186867"/>
                  </a:ext>
                </a:extLst>
              </a:tr>
              <a:tr h="824071">
                <a:tc>
                  <a:txBody>
                    <a:bodyPr/>
                    <a:lstStyle/>
                    <a:p>
                      <a:pPr algn="ctr" fontAlgn="ctr"/>
                      <a:r>
                        <a:rPr lang="en-GB" sz="790" b="0" i="0" u="none" strike="noStrike" dirty="0">
                          <a:solidFill>
                            <a:schemeClr val="tx1"/>
                          </a:solidFill>
                          <a:effectLst/>
                          <a:latin typeface="Arial" panose="020B0604020202020204" pitchFamily="34" charset="0"/>
                        </a:rPr>
                        <a:t>64425</a:t>
                      </a:r>
                    </a:p>
                  </a:txBody>
                  <a:tcPr marL="0" marR="0" marT="0" marB="0" anchor="ctr">
                    <a:solidFill>
                      <a:srgbClr val="CED1E2"/>
                    </a:solidFill>
                  </a:tcPr>
                </a:tc>
                <a:tc>
                  <a:txBody>
                    <a:bodyPr/>
                    <a:lstStyle/>
                    <a:p>
                      <a:pPr algn="ctr" fontAlgn="b"/>
                      <a:endParaRPr lang="en-GB" sz="790" b="0" i="0" u="none" strike="noStrike" kern="1200" dirty="0">
                        <a:solidFill>
                          <a:schemeClr val="tx1"/>
                        </a:solidFill>
                        <a:effectLst/>
                        <a:latin typeface="+mn-lt"/>
                        <a:ea typeface="+mn-ea"/>
                        <a:cs typeface="+mn-cs"/>
                      </a:endParaRPr>
                    </a:p>
                  </a:txBody>
                  <a:tcPr marL="6350" marR="6350" marT="6350" marB="0" anchor="ctr">
                    <a:solidFill>
                      <a:srgbClr val="FFC000"/>
                    </a:solidFill>
                  </a:tcPr>
                </a:tc>
                <a:tc>
                  <a:txBody>
                    <a:bodyPr/>
                    <a:lstStyle/>
                    <a:p>
                      <a:pPr algn="ctr" fontAlgn="b"/>
                      <a:r>
                        <a:rPr lang="en-GB" sz="790" b="0" i="0" u="none" strike="noStrike" kern="1200" dirty="0">
                          <a:solidFill>
                            <a:schemeClr val="tx1"/>
                          </a:solidFill>
                          <a:effectLst/>
                          <a:latin typeface="+mn-lt"/>
                          <a:ea typeface="+mn-ea"/>
                          <a:cs typeface="+mn-cs"/>
                        </a:rPr>
                        <a:t>Programme</a:t>
                      </a:r>
                    </a:p>
                  </a:txBody>
                  <a:tcPr marL="6350" marR="6350" marT="6350" marB="0" anchor="ctr">
                    <a:solidFill>
                      <a:srgbClr val="CED1E2"/>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800" b="0" i="0" u="none" strike="noStrike" kern="1200" dirty="0">
                          <a:solidFill>
                            <a:schemeClr val="tx1"/>
                          </a:solidFill>
                          <a:effectLst/>
                          <a:latin typeface="+mn-lt"/>
                          <a:ea typeface="+mn-ea"/>
                          <a:cs typeface="+mn-cs"/>
                        </a:rPr>
                        <a:t>There is a risk that processing issues (such as key timings not being met) may crop on Day 1 because the end to end Day in Life of CSS processing  has not been undertaken from a PUI perspective in any of the Switching Programme Test phases leading to potential industry wide processing challenges on Day 1. </a:t>
                      </a:r>
                    </a:p>
                    <a:p>
                      <a:pPr algn="l" fontAlgn="ctr"/>
                      <a:endParaRPr lang="en-US" sz="790" b="0" i="0" u="none" strike="noStrike" dirty="0">
                        <a:solidFill>
                          <a:schemeClr val="tx1"/>
                        </a:solidFill>
                        <a:effectLst/>
                        <a:latin typeface="Arial" panose="020B0604020202020204" pitchFamily="34" charset="0"/>
                      </a:endParaRPr>
                    </a:p>
                  </a:txBody>
                  <a:tcPr marL="0" marR="0" marT="0" marB="0" anchor="ctr">
                    <a:solidFill>
                      <a:srgbClr val="CED1E2"/>
                    </a:solidFill>
                  </a:tcPr>
                </a:tc>
                <a:tc>
                  <a:txBody>
                    <a:bodyPr/>
                    <a:lstStyle/>
                    <a:p>
                      <a:pPr algn="l" fontAlgn="ctr"/>
                      <a:r>
                        <a:rPr lang="en-US" sz="800" b="0" i="0" u="none" strike="noStrike" kern="1200" dirty="0">
                          <a:solidFill>
                            <a:schemeClr val="tx1"/>
                          </a:solidFill>
                          <a:effectLst/>
                          <a:latin typeface="+mn-lt"/>
                          <a:ea typeface="+mn-ea"/>
                          <a:cs typeface="+mn-cs"/>
                        </a:rPr>
                        <a:t>This has been discussed with the SI and Xoserve and the view from the SI is that Gate Closure is the only processing dependency on CSS. Gate Closure timings have been tested as part of SIT NFR and no concerns have been noted</a:t>
                      </a:r>
                    </a:p>
                    <a:p>
                      <a:pPr algn="l" fontAlgn="ctr"/>
                      <a:endParaRPr lang="en-US" sz="790" b="0" i="0" u="none" strike="noStrike" dirty="0">
                        <a:solidFill>
                          <a:schemeClr val="tx1"/>
                        </a:solidFill>
                        <a:effectLst/>
                        <a:latin typeface="Arial" panose="020B0604020202020204" pitchFamily="34" charset="0"/>
                      </a:endParaRPr>
                    </a:p>
                  </a:txBody>
                  <a:tcPr marL="0" marR="0" marT="0" marB="0" anchor="ctr">
                    <a:solidFill>
                      <a:srgbClr val="CED1E2"/>
                    </a:solidFill>
                  </a:tcPr>
                </a:tc>
                <a:tc>
                  <a:txBody>
                    <a:bodyPr/>
                    <a:lstStyle/>
                    <a:p>
                      <a:r>
                        <a:rPr lang="en-GB" sz="790" dirty="0">
                          <a:solidFill>
                            <a:schemeClr val="tx1"/>
                          </a:solidFill>
                          <a:latin typeface="+mn-lt"/>
                        </a:rPr>
                        <a:t>Awaiting confirmation of formal acceptance of this risk from the Switching Programme</a:t>
                      </a:r>
                    </a:p>
                  </a:txBody>
                  <a:tcPr marL="36000" marR="36000" marT="36000" marB="36000" anchor="ctr">
                    <a:solidFill>
                      <a:srgbClr val="CED1E2"/>
                    </a:solidFill>
                  </a:tcPr>
                </a:tc>
                <a:tc>
                  <a:txBody>
                    <a:bodyPr/>
                    <a:lstStyle/>
                    <a:p>
                      <a:pPr algn="ctr" fontAlgn="ctr"/>
                      <a:r>
                        <a:rPr lang="en-GB" sz="790" b="0" i="0" u="none" strike="noStrike" dirty="0">
                          <a:solidFill>
                            <a:schemeClr val="tx1"/>
                          </a:solidFill>
                          <a:effectLst/>
                          <a:latin typeface="Arial" panose="020B0604020202020204" pitchFamily="34" charset="0"/>
                        </a:rPr>
                        <a:t>08/04/21</a:t>
                      </a:r>
                    </a:p>
                  </a:txBody>
                  <a:tcPr marL="0" marR="0" marT="0" marB="0" anchor="ctr">
                    <a:solidFill>
                      <a:srgbClr val="CED1E2"/>
                    </a:solidFill>
                  </a:tcPr>
                </a:tc>
                <a:extLst>
                  <a:ext uri="{0D108BD9-81ED-4DB2-BD59-A6C34878D82A}">
                    <a16:rowId xmlns:a16="http://schemas.microsoft.com/office/drawing/2014/main" val="2460951014"/>
                  </a:ext>
                </a:extLst>
              </a:tr>
            </a:tbl>
          </a:graphicData>
        </a:graphic>
      </p:graphicFrame>
    </p:spTree>
    <p:extLst>
      <p:ext uri="{BB962C8B-B14F-4D97-AF65-F5344CB8AC3E}">
        <p14:creationId xmlns:p14="http://schemas.microsoft.com/office/powerpoint/2010/main" val="38953831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CEDBD9CC-8BE1-427A-97EA-91B018535AB2}"/>
              </a:ext>
            </a:extLst>
          </p:cNvPr>
          <p:cNvSpPr txBox="1">
            <a:spLocks/>
          </p:cNvSpPr>
          <p:nvPr/>
        </p:nvSpPr>
        <p:spPr>
          <a:xfrm>
            <a:off x="457200" y="7742"/>
            <a:ext cx="8229600" cy="559203"/>
          </a:xfrm>
          <a:prstGeom prst="rect">
            <a:avLst/>
          </a:prstGeom>
        </p:spPr>
        <p:txBody>
          <a:bodyPr>
            <a:normAutofit/>
          </a:bodyPr>
          <a:lstStyle>
            <a:lvl1pPr algn="ctr" defTabSz="914400" rtl="0" eaLnBrk="1" latinLnBrk="0" hangingPunct="1">
              <a:spcBef>
                <a:spcPct val="0"/>
              </a:spcBef>
              <a:buNone/>
              <a:defRPr sz="2800" b="1" kern="1200">
                <a:solidFill>
                  <a:srgbClr val="3E5AA8"/>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1" i="0" u="none" strike="noStrike" kern="1200" cap="none" spc="0" normalizeH="0" baseline="0" noProof="0" dirty="0">
                <a:ln>
                  <a:noFill/>
                </a:ln>
                <a:solidFill>
                  <a:srgbClr val="3E5AA8"/>
                </a:solidFill>
                <a:effectLst/>
                <a:uLnTx/>
                <a:uFillTx/>
                <a:latin typeface="Arial" panose="020B0604020202020204" pitchFamily="34" charset="0"/>
                <a:ea typeface="+mj-ea"/>
                <a:cs typeface="Arial" panose="020B0604020202020204" pitchFamily="34" charset="0"/>
              </a:rPr>
              <a:t>High Level Plan</a:t>
            </a:r>
          </a:p>
        </p:txBody>
      </p:sp>
      <p:pic>
        <p:nvPicPr>
          <p:cNvPr id="4" name="Picture 3">
            <a:extLst>
              <a:ext uri="{FF2B5EF4-FFF2-40B4-BE49-F238E27FC236}">
                <a16:creationId xmlns:a16="http://schemas.microsoft.com/office/drawing/2014/main" id="{57A2543B-A349-4589-89F6-15261CFDC617}"/>
              </a:ext>
            </a:extLst>
          </p:cNvPr>
          <p:cNvPicPr>
            <a:picLocks noChangeAspect="1"/>
          </p:cNvPicPr>
          <p:nvPr/>
        </p:nvPicPr>
        <p:blipFill>
          <a:blip r:embed="rId3"/>
          <a:stretch>
            <a:fillRect/>
          </a:stretch>
        </p:blipFill>
        <p:spPr>
          <a:xfrm>
            <a:off x="138023" y="426463"/>
            <a:ext cx="8807569" cy="4663062"/>
          </a:xfrm>
          <a:prstGeom prst="rect">
            <a:avLst/>
          </a:prstGeom>
        </p:spPr>
      </p:pic>
    </p:spTree>
    <p:extLst>
      <p:ext uri="{BB962C8B-B14F-4D97-AF65-F5344CB8AC3E}">
        <p14:creationId xmlns:p14="http://schemas.microsoft.com/office/powerpoint/2010/main" val="5044227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6E603-230D-47E9-BE93-385F7A0653A9}"/>
              </a:ext>
            </a:extLst>
          </p:cNvPr>
          <p:cNvSpPr>
            <a:spLocks noGrp="1"/>
          </p:cNvSpPr>
          <p:nvPr>
            <p:ph type="title"/>
          </p:nvPr>
        </p:nvSpPr>
        <p:spPr>
          <a:xfrm>
            <a:off x="569649" y="-81503"/>
            <a:ext cx="7876975" cy="638401"/>
          </a:xfrm>
        </p:spPr>
        <p:txBody>
          <a:bodyPr vert="horz" lIns="91325" tIns="45663" rIns="91325" bIns="45663" rtlCol="0" anchor="ctr">
            <a:noAutofit/>
          </a:bodyPr>
          <a:lstStyle/>
          <a:p>
            <a:pPr defTabSz="913281"/>
            <a:r>
              <a:rPr lang="en-GB" sz="1998" dirty="0">
                <a:solidFill>
                  <a:schemeClr val="accent1"/>
                </a:solidFill>
                <a:latin typeface="+mn-lt"/>
                <a:cs typeface="Arial"/>
              </a:rPr>
              <a:t>Switching Programme CR Position – CRs impacting </a:t>
            </a:r>
            <a:r>
              <a:rPr lang="en-GB" sz="1998" dirty="0" err="1">
                <a:solidFill>
                  <a:schemeClr val="accent1"/>
                </a:solidFill>
                <a:latin typeface="+mn-lt"/>
                <a:cs typeface="Arial"/>
              </a:rPr>
              <a:t>Xoserve</a:t>
            </a:r>
            <a:endParaRPr lang="en-GB" sz="1998" dirty="0">
              <a:solidFill>
                <a:schemeClr val="accent1"/>
              </a:solidFill>
              <a:latin typeface="+mn-lt"/>
              <a:cs typeface="Arial"/>
            </a:endParaRPr>
          </a:p>
        </p:txBody>
      </p:sp>
      <p:graphicFrame>
        <p:nvGraphicFramePr>
          <p:cNvPr id="4" name="Table 4">
            <a:extLst>
              <a:ext uri="{FF2B5EF4-FFF2-40B4-BE49-F238E27FC236}">
                <a16:creationId xmlns:a16="http://schemas.microsoft.com/office/drawing/2014/main" id="{E6D972E3-2F37-4570-AEF8-E1D0589D868E}"/>
              </a:ext>
            </a:extLst>
          </p:cNvPr>
          <p:cNvGraphicFramePr>
            <a:graphicFrameLocks noGrp="1"/>
          </p:cNvGraphicFramePr>
          <p:nvPr>
            <p:extLst>
              <p:ext uri="{D42A27DB-BD31-4B8C-83A1-F6EECF244321}">
                <p14:modId xmlns:p14="http://schemas.microsoft.com/office/powerpoint/2010/main" val="570941757"/>
              </p:ext>
            </p:extLst>
          </p:nvPr>
        </p:nvGraphicFramePr>
        <p:xfrm>
          <a:off x="246595" y="403512"/>
          <a:ext cx="8523081" cy="4525681"/>
        </p:xfrm>
        <a:graphic>
          <a:graphicData uri="http://schemas.openxmlformats.org/drawingml/2006/table">
            <a:tbl>
              <a:tblPr firstRow="1" bandRow="1">
                <a:tableStyleId>{5C22544A-7EE6-4342-B048-85BDC9FD1C3A}</a:tableStyleId>
              </a:tblPr>
              <a:tblGrid>
                <a:gridCol w="4208416">
                  <a:extLst>
                    <a:ext uri="{9D8B030D-6E8A-4147-A177-3AD203B41FA5}">
                      <a16:colId xmlns:a16="http://schemas.microsoft.com/office/drawing/2014/main" val="997061046"/>
                    </a:ext>
                  </a:extLst>
                </a:gridCol>
                <a:gridCol w="539418">
                  <a:extLst>
                    <a:ext uri="{9D8B030D-6E8A-4147-A177-3AD203B41FA5}">
                      <a16:colId xmlns:a16="http://schemas.microsoft.com/office/drawing/2014/main" val="2723771934"/>
                    </a:ext>
                  </a:extLst>
                </a:gridCol>
                <a:gridCol w="1120104">
                  <a:extLst>
                    <a:ext uri="{9D8B030D-6E8A-4147-A177-3AD203B41FA5}">
                      <a16:colId xmlns:a16="http://schemas.microsoft.com/office/drawing/2014/main" val="3830117845"/>
                    </a:ext>
                  </a:extLst>
                </a:gridCol>
                <a:gridCol w="950526">
                  <a:extLst>
                    <a:ext uri="{9D8B030D-6E8A-4147-A177-3AD203B41FA5}">
                      <a16:colId xmlns:a16="http://schemas.microsoft.com/office/drawing/2014/main" val="194189712"/>
                    </a:ext>
                  </a:extLst>
                </a:gridCol>
                <a:gridCol w="1704617">
                  <a:extLst>
                    <a:ext uri="{9D8B030D-6E8A-4147-A177-3AD203B41FA5}">
                      <a16:colId xmlns:a16="http://schemas.microsoft.com/office/drawing/2014/main" val="3065248341"/>
                    </a:ext>
                  </a:extLst>
                </a:gridCol>
              </a:tblGrid>
              <a:tr h="531781">
                <a:tc>
                  <a:txBody>
                    <a:bodyPr/>
                    <a:lstStyle/>
                    <a:p>
                      <a:pPr algn="l" rtl="0" fontAlgn="ctr"/>
                      <a:r>
                        <a:rPr lang="en-GB" sz="800" b="1" i="0" u="none" strike="noStrike" dirty="0">
                          <a:solidFill>
                            <a:srgbClr val="FFFFFF"/>
                          </a:solidFill>
                          <a:effectLst/>
                          <a:latin typeface="+mj-lt"/>
                          <a:cs typeface="Arial" panose="020B0604020202020204" pitchFamily="34" charset="0"/>
                        </a:rPr>
                        <a:t>CR Name</a:t>
                      </a:r>
                    </a:p>
                  </a:txBody>
                  <a:tcPr marL="4757" marR="4757" marT="4757" marB="0" anchor="ctr">
                    <a:lnB w="12700" cap="flat" cmpd="sng" algn="ctr">
                      <a:solidFill>
                        <a:schemeClr val="tx1"/>
                      </a:solidFill>
                      <a:prstDash val="solid"/>
                      <a:round/>
                      <a:headEnd type="none" w="med" len="med"/>
                      <a:tailEnd type="none" w="med" len="med"/>
                    </a:lnB>
                  </a:tcPr>
                </a:tc>
                <a:tc>
                  <a:txBody>
                    <a:bodyPr/>
                    <a:lstStyle/>
                    <a:p>
                      <a:pPr algn="l" rtl="0" fontAlgn="ctr"/>
                      <a:r>
                        <a:rPr lang="en-GB" sz="800" b="1" i="0" u="none" strike="noStrike">
                          <a:solidFill>
                            <a:srgbClr val="FFFFFF"/>
                          </a:solidFill>
                          <a:effectLst/>
                          <a:latin typeface="+mj-lt"/>
                          <a:cs typeface="Arial" panose="020B0604020202020204" pitchFamily="34" charset="0"/>
                        </a:rPr>
                        <a:t>CR Ref</a:t>
                      </a:r>
                    </a:p>
                  </a:txBody>
                  <a:tcPr marL="4757" marR="4757" marT="4757" marB="0" anchor="ctr">
                    <a:lnB w="12700" cap="flat" cmpd="sng" algn="ctr">
                      <a:solidFill>
                        <a:schemeClr val="tx1"/>
                      </a:solidFill>
                      <a:prstDash val="solid"/>
                      <a:round/>
                      <a:headEnd type="none" w="med" len="med"/>
                      <a:tailEnd type="none" w="med" len="med"/>
                    </a:lnB>
                  </a:tcPr>
                </a:tc>
                <a:tc>
                  <a:txBody>
                    <a:bodyPr/>
                    <a:lstStyle/>
                    <a:p>
                      <a:pPr algn="l" rtl="0" fontAlgn="ctr"/>
                      <a:r>
                        <a:rPr lang="en-US" sz="800" b="1" i="0" u="none" strike="noStrike" dirty="0">
                          <a:solidFill>
                            <a:srgbClr val="FFFFFF"/>
                          </a:solidFill>
                          <a:effectLst/>
                          <a:latin typeface="+mj-lt"/>
                          <a:cs typeface="Arial" panose="020B0604020202020204" pitchFamily="34" charset="0"/>
                        </a:rPr>
                        <a:t>High Level Cost IA Cost</a:t>
                      </a:r>
                    </a:p>
                  </a:txBody>
                  <a:tcPr marL="4757" marR="4757" marT="4757" marB="0" anchor="ctr">
                    <a:lnB w="12700" cap="flat" cmpd="sng" algn="ctr">
                      <a:solidFill>
                        <a:schemeClr val="tx1"/>
                      </a:solidFill>
                      <a:prstDash val="solid"/>
                      <a:round/>
                      <a:headEnd type="none" w="med" len="med"/>
                      <a:tailEnd type="none" w="med" len="med"/>
                    </a:lnB>
                  </a:tcPr>
                </a:tc>
                <a:tc>
                  <a:txBody>
                    <a:bodyPr/>
                    <a:lstStyle/>
                    <a:p>
                      <a:pPr algn="l" rtl="0" fontAlgn="ctr"/>
                      <a:r>
                        <a:rPr lang="en-GB" sz="800" b="1" i="0" u="none" strike="noStrike" dirty="0">
                          <a:solidFill>
                            <a:srgbClr val="FFFFFF"/>
                          </a:solidFill>
                          <a:effectLst/>
                          <a:latin typeface="+mj-lt"/>
                          <a:cs typeface="Arial" panose="020B0604020202020204" pitchFamily="34" charset="0"/>
                        </a:rPr>
                        <a:t>Date Raised</a:t>
                      </a:r>
                    </a:p>
                  </a:txBody>
                  <a:tcPr marL="4757" marR="4757" marT="4757" marB="0" anchor="ctr">
                    <a:lnB w="12700" cap="flat" cmpd="sng" algn="ctr">
                      <a:solidFill>
                        <a:schemeClr val="tx1"/>
                      </a:solidFill>
                      <a:prstDash val="solid"/>
                      <a:round/>
                      <a:headEnd type="none" w="med" len="med"/>
                      <a:tailEnd type="none" w="med" len="med"/>
                    </a:lnB>
                  </a:tcPr>
                </a:tc>
                <a:tc>
                  <a:txBody>
                    <a:bodyPr/>
                    <a:lstStyle/>
                    <a:p>
                      <a:pPr algn="l" rtl="0" fontAlgn="ctr"/>
                      <a:r>
                        <a:rPr lang="en-GB" sz="800" b="1" i="0" u="none" strike="noStrike" dirty="0">
                          <a:solidFill>
                            <a:srgbClr val="FFFFFF"/>
                          </a:solidFill>
                          <a:effectLst/>
                          <a:latin typeface="+mj-lt"/>
                          <a:cs typeface="Arial" panose="020B0604020202020204" pitchFamily="34" charset="0"/>
                        </a:rPr>
                        <a:t>Status</a:t>
                      </a:r>
                    </a:p>
                  </a:txBody>
                  <a:tcPr marL="4757" marR="4757" marT="4757" marB="0"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29148686"/>
                  </a:ext>
                </a:extLst>
              </a:tr>
              <a:tr h="243635">
                <a:tc>
                  <a:txBody>
                    <a:bodyPr/>
                    <a:lstStyle/>
                    <a:p>
                      <a:pPr algn="l" fontAlgn="t"/>
                      <a:r>
                        <a:rPr lang="en-GB" sz="800" b="0" i="0" u="none" strike="noStrike" dirty="0">
                          <a:solidFill>
                            <a:srgbClr val="000000"/>
                          </a:solidFill>
                          <a:effectLst/>
                          <a:latin typeface="+mj-lt"/>
                        </a:rPr>
                        <a:t>Programme Plan Re-Baseline</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dirty="0">
                          <a:solidFill>
                            <a:srgbClr val="000000"/>
                          </a:solidFill>
                          <a:effectLst/>
                          <a:latin typeface="+mj-lt"/>
                        </a:rPr>
                        <a:t>CR-D002</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dirty="0">
                          <a:solidFill>
                            <a:srgbClr val="000000"/>
                          </a:solidFill>
                          <a:effectLst/>
                          <a:latin typeface="+mj-lt"/>
                        </a:rPr>
                        <a:t>£0.00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800" b="0" i="0" u="none" strike="noStrike" dirty="0">
                          <a:solidFill>
                            <a:srgbClr val="000000"/>
                          </a:solidFill>
                          <a:effectLst/>
                          <a:latin typeface="+mj-lt"/>
                        </a:rPr>
                        <a:t>07/11/2019</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800" b="0" i="0" u="none" strike="noStrike" dirty="0">
                          <a:solidFill>
                            <a:srgbClr val="000000"/>
                          </a:solidFill>
                          <a:effectLst/>
                          <a:latin typeface="+mj-lt"/>
                        </a:rPr>
                        <a:t>Approved - Complete</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51528655"/>
                  </a:ext>
                </a:extLst>
              </a:tr>
              <a:tr h="264542">
                <a:tc>
                  <a:txBody>
                    <a:bodyPr/>
                    <a:lstStyle/>
                    <a:p>
                      <a:pPr algn="l" fontAlgn="t"/>
                      <a:r>
                        <a:rPr lang="en-US" sz="800" b="0" i="0" u="none" strike="noStrike" dirty="0">
                          <a:solidFill>
                            <a:srgbClr val="000000"/>
                          </a:solidFill>
                          <a:effectLst/>
                          <a:latin typeface="+mj-lt"/>
                        </a:rPr>
                        <a:t>Updates to the CSS Physical Interface Design (</a:t>
                      </a:r>
                      <a:r>
                        <a:rPr lang="en-US" sz="800" b="0" i="0" u="none" strike="noStrike" dirty="0" err="1">
                          <a:solidFill>
                            <a:srgbClr val="000000"/>
                          </a:solidFill>
                          <a:effectLst/>
                          <a:latin typeface="+mj-lt"/>
                        </a:rPr>
                        <a:t>PhID</a:t>
                      </a:r>
                      <a:r>
                        <a:rPr lang="en-US" sz="800" b="0" i="0" u="none" strike="noStrike" dirty="0">
                          <a:solidFill>
                            <a:srgbClr val="000000"/>
                          </a:solidFill>
                          <a:effectLst/>
                          <a:latin typeface="+mj-lt"/>
                        </a:rPr>
                        <a:t>).</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dirty="0">
                          <a:solidFill>
                            <a:srgbClr val="000000"/>
                          </a:solidFill>
                          <a:effectLst/>
                          <a:latin typeface="+mj-lt"/>
                        </a:rPr>
                        <a:t>CR-D008</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dirty="0">
                          <a:solidFill>
                            <a:srgbClr val="000000"/>
                          </a:solidFill>
                          <a:effectLst/>
                          <a:latin typeface="+mj-lt"/>
                        </a:rPr>
                        <a:t>£17,250.00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800" b="0" i="0" u="none" strike="noStrike" dirty="0">
                          <a:solidFill>
                            <a:srgbClr val="000000"/>
                          </a:solidFill>
                          <a:effectLst/>
                          <a:latin typeface="+mj-lt"/>
                        </a:rPr>
                        <a:t>22/01/2020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800" b="0" i="0" u="none" strike="noStrike" dirty="0">
                          <a:solidFill>
                            <a:srgbClr val="000000"/>
                          </a:solidFill>
                          <a:effectLst/>
                          <a:latin typeface="+mj-lt"/>
                        </a:rPr>
                        <a:t>Approved - Internal CR Created</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57258831"/>
                  </a:ext>
                </a:extLst>
              </a:tr>
              <a:tr h="264542">
                <a:tc>
                  <a:txBody>
                    <a:bodyPr/>
                    <a:lstStyle/>
                    <a:p>
                      <a:pPr algn="l" fontAlgn="t"/>
                      <a:r>
                        <a:rPr lang="en-GB" sz="800" b="0" i="0" u="none" strike="noStrike" dirty="0">
                          <a:solidFill>
                            <a:srgbClr val="000000"/>
                          </a:solidFill>
                          <a:effectLst/>
                          <a:latin typeface="+mj-lt"/>
                        </a:rPr>
                        <a:t>CSS_Exception_Handling_Strategy_v0.2</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dirty="0">
                          <a:solidFill>
                            <a:srgbClr val="000000"/>
                          </a:solidFill>
                          <a:effectLst/>
                          <a:latin typeface="+mj-lt"/>
                        </a:rPr>
                        <a:t>CR-D014</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dirty="0">
                          <a:solidFill>
                            <a:srgbClr val="000000"/>
                          </a:solidFill>
                          <a:effectLst/>
                          <a:latin typeface="+mj-lt"/>
                        </a:rPr>
                        <a:t>£0.00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800" b="0" i="0" u="none" strike="noStrike" dirty="0">
                          <a:solidFill>
                            <a:srgbClr val="000000"/>
                          </a:solidFill>
                          <a:effectLst/>
                          <a:latin typeface="+mj-lt"/>
                        </a:rPr>
                        <a:t>26/02/2020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800" b="0" i="0" u="none" strike="noStrike" dirty="0">
                          <a:solidFill>
                            <a:srgbClr val="000000"/>
                          </a:solidFill>
                          <a:effectLst/>
                          <a:latin typeface="+mj-lt"/>
                        </a:rPr>
                        <a:t>Approved - Internal CR Created</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09646371"/>
                  </a:ext>
                </a:extLst>
              </a:tr>
              <a:tr h="264542">
                <a:tc>
                  <a:txBody>
                    <a:bodyPr/>
                    <a:lstStyle/>
                    <a:p>
                      <a:pPr algn="l" fontAlgn="t"/>
                      <a:r>
                        <a:rPr lang="en-US" sz="800" b="0" i="0" u="none" strike="noStrike" dirty="0" err="1">
                          <a:solidFill>
                            <a:srgbClr val="000000"/>
                          </a:solidFill>
                          <a:effectLst/>
                          <a:latin typeface="+mj-lt"/>
                        </a:rPr>
                        <a:t>Provide_CSS_RegistrationID_to_PUI_and_LPs</a:t>
                      </a:r>
                      <a:endParaRPr lang="en-US" sz="800" b="0" i="0" u="none" strike="noStrike" dirty="0">
                        <a:solidFill>
                          <a:srgbClr val="000000"/>
                        </a:solidFill>
                        <a:effectLst/>
                        <a:latin typeface="+mj-lt"/>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a:solidFill>
                            <a:srgbClr val="000000"/>
                          </a:solidFill>
                          <a:effectLst/>
                          <a:latin typeface="+mj-lt"/>
                        </a:rPr>
                        <a:t>CR-D016</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a:solidFill>
                            <a:srgbClr val="000000"/>
                          </a:solidFill>
                          <a:effectLst/>
                          <a:latin typeface="+mj-lt"/>
                        </a:rPr>
                        <a:t>£12,643.00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800" b="0" i="0" u="none" strike="noStrike">
                          <a:solidFill>
                            <a:srgbClr val="000000"/>
                          </a:solidFill>
                          <a:effectLst/>
                          <a:latin typeface="+mj-lt"/>
                        </a:rPr>
                        <a:t>07/08/2020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800" b="0" i="0" u="none" strike="noStrike" dirty="0">
                          <a:solidFill>
                            <a:srgbClr val="000000"/>
                          </a:solidFill>
                          <a:effectLst/>
                          <a:latin typeface="+mj-lt"/>
                        </a:rPr>
                        <a:t>Approved - Internal CR Created</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07945083"/>
                  </a:ext>
                </a:extLst>
              </a:tr>
              <a:tr h="264542">
                <a:tc>
                  <a:txBody>
                    <a:bodyPr/>
                    <a:lstStyle/>
                    <a:p>
                      <a:pPr algn="l" fontAlgn="t"/>
                      <a:r>
                        <a:rPr lang="en-US" sz="800" b="0" i="0" u="none" strike="noStrike" dirty="0" err="1">
                          <a:solidFill>
                            <a:srgbClr val="000000"/>
                          </a:solidFill>
                          <a:effectLst/>
                          <a:latin typeface="+mj-lt"/>
                        </a:rPr>
                        <a:t>Licence</a:t>
                      </a:r>
                      <a:r>
                        <a:rPr lang="en-US" sz="800" b="0" i="0" u="none" strike="noStrike" dirty="0">
                          <a:solidFill>
                            <a:srgbClr val="000000"/>
                          </a:solidFill>
                          <a:effectLst/>
                          <a:latin typeface="+mj-lt"/>
                        </a:rPr>
                        <a:t> Exempt Network Customer Identifier – ABACUS Data Model update</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a:solidFill>
                            <a:srgbClr val="000000"/>
                          </a:solidFill>
                          <a:effectLst/>
                          <a:latin typeface="+mj-lt"/>
                        </a:rPr>
                        <a:t>CR-E51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a:solidFill>
                            <a:srgbClr val="000000"/>
                          </a:solidFill>
                          <a:effectLst/>
                          <a:latin typeface="+mj-lt"/>
                        </a:rPr>
                        <a:t>£0.00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800" b="0" i="0" u="none" strike="noStrike">
                          <a:solidFill>
                            <a:srgbClr val="000000"/>
                          </a:solidFill>
                          <a:effectLst/>
                          <a:latin typeface="+mj-lt"/>
                        </a:rPr>
                        <a:t>29/10/2019</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800" b="0" i="0" u="none" strike="noStrike" dirty="0">
                          <a:solidFill>
                            <a:srgbClr val="000000"/>
                          </a:solidFill>
                          <a:effectLst/>
                          <a:latin typeface="+mj-lt"/>
                        </a:rPr>
                        <a:t>Approved - Complete</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2668744"/>
                  </a:ext>
                </a:extLst>
              </a:tr>
              <a:tr h="264542">
                <a:tc>
                  <a:txBody>
                    <a:bodyPr/>
                    <a:lstStyle/>
                    <a:p>
                      <a:pPr algn="l" fontAlgn="t"/>
                      <a:r>
                        <a:rPr lang="en-US" sz="800" b="0" i="0" u="none" strike="noStrike" dirty="0">
                          <a:solidFill>
                            <a:srgbClr val="000000"/>
                          </a:solidFill>
                          <a:effectLst/>
                          <a:latin typeface="+mj-lt"/>
                        </a:rPr>
                        <a:t>Amendments to the DMS artefact suite</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a:solidFill>
                            <a:srgbClr val="000000"/>
                          </a:solidFill>
                          <a:effectLst/>
                          <a:latin typeface="+mj-lt"/>
                        </a:rPr>
                        <a:t>CR-D019</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a:solidFill>
                            <a:srgbClr val="000000"/>
                          </a:solidFill>
                          <a:effectLst/>
                          <a:latin typeface="+mj-lt"/>
                        </a:rPr>
                        <a:t>£6,500.00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r>
                        <a:rPr lang="en-GB" sz="800" b="0" i="0" u="none" strike="noStrike">
                          <a:solidFill>
                            <a:srgbClr val="000000"/>
                          </a:solidFill>
                          <a:effectLst/>
                          <a:latin typeface="+mj-lt"/>
                        </a:rPr>
                        <a:t>16/03/2020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800" b="0" i="0" u="none" strike="noStrike" dirty="0">
                          <a:solidFill>
                            <a:srgbClr val="000000"/>
                          </a:solidFill>
                          <a:effectLst/>
                          <a:latin typeface="+mj-lt"/>
                        </a:rPr>
                        <a:t>Approved - Internal CR Created</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97033543"/>
                  </a:ext>
                </a:extLst>
              </a:tr>
              <a:tr h="264542">
                <a:tc>
                  <a:txBody>
                    <a:bodyPr/>
                    <a:lstStyle/>
                    <a:p>
                      <a:pPr algn="l" fontAlgn="t"/>
                      <a:r>
                        <a:rPr lang="en-US" sz="800" b="0" i="0" u="none" strike="noStrike" dirty="0">
                          <a:solidFill>
                            <a:srgbClr val="000000"/>
                          </a:solidFill>
                          <a:effectLst/>
                          <a:latin typeface="+mj-lt"/>
                        </a:rPr>
                        <a:t>Migration of Terminated Gas RMPS</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dirty="0">
                          <a:solidFill>
                            <a:srgbClr val="000000"/>
                          </a:solidFill>
                          <a:effectLst/>
                          <a:latin typeface="+mj-lt"/>
                        </a:rPr>
                        <a:t>CR-D022</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a:solidFill>
                            <a:srgbClr val="000000"/>
                          </a:solidFill>
                          <a:effectLst/>
                          <a:latin typeface="+mj-lt"/>
                        </a:rPr>
                        <a:t>£0.00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r>
                        <a:rPr lang="en-GB" sz="800" b="0" i="0" u="none" strike="noStrike">
                          <a:solidFill>
                            <a:srgbClr val="000000"/>
                          </a:solidFill>
                          <a:effectLst/>
                          <a:latin typeface="+mj-lt"/>
                        </a:rPr>
                        <a:t>10/06/2020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800" b="0" i="0" u="none" strike="noStrike" dirty="0">
                          <a:solidFill>
                            <a:srgbClr val="000000"/>
                          </a:solidFill>
                          <a:effectLst/>
                          <a:latin typeface="+mj-lt"/>
                        </a:rPr>
                        <a:t>Approved - Internal CR Created</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2077588"/>
                  </a:ext>
                </a:extLst>
              </a:tr>
              <a:tr h="264542">
                <a:tc>
                  <a:txBody>
                    <a:bodyPr/>
                    <a:lstStyle/>
                    <a:p>
                      <a:pPr algn="l" fontAlgn="t"/>
                      <a:r>
                        <a:rPr lang="en-US" sz="800" b="0" i="0" u="none" strike="noStrike" dirty="0">
                          <a:solidFill>
                            <a:srgbClr val="000000"/>
                          </a:solidFill>
                          <a:effectLst/>
                          <a:latin typeface="+mj-lt"/>
                        </a:rPr>
                        <a:t>Amendments to the NC-0079 for REL (Retail Energy Location) Data Migration and Reconciliation</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a:solidFill>
                            <a:srgbClr val="000000"/>
                          </a:solidFill>
                          <a:effectLst/>
                          <a:latin typeface="+mj-lt"/>
                        </a:rPr>
                        <a:t>CR-D024</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dirty="0">
                          <a:solidFill>
                            <a:srgbClr val="000000"/>
                          </a:solidFill>
                          <a:effectLst/>
                          <a:latin typeface="+mj-lt"/>
                        </a:rPr>
                        <a:t>£20,000.00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r>
                        <a:rPr lang="en-GB" sz="800" b="0" i="0" u="none" strike="noStrike">
                          <a:solidFill>
                            <a:srgbClr val="000000"/>
                          </a:solidFill>
                          <a:effectLst/>
                          <a:latin typeface="+mj-lt"/>
                        </a:rPr>
                        <a:t>06/07/2020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800" b="0" i="0" u="none" strike="noStrike" dirty="0">
                          <a:solidFill>
                            <a:srgbClr val="000000"/>
                          </a:solidFill>
                          <a:effectLst/>
                          <a:latin typeface="+mj-lt"/>
                        </a:rPr>
                        <a:t>Approved - Internal CR Created</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53703546"/>
                  </a:ext>
                </a:extLst>
              </a:tr>
              <a:tr h="264542">
                <a:tc>
                  <a:txBody>
                    <a:bodyPr/>
                    <a:lstStyle/>
                    <a:p>
                      <a:pPr algn="l" fontAlgn="b"/>
                      <a:r>
                        <a:rPr lang="en-GB" sz="800" b="0" i="0" u="none" strike="noStrike" dirty="0">
                          <a:solidFill>
                            <a:srgbClr val="000000"/>
                          </a:solidFill>
                          <a:effectLst/>
                          <a:latin typeface="+mj-lt"/>
                        </a:rPr>
                        <a:t>DMS - PHID Alignment Parties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800" b="0" i="0" u="none" strike="noStrike">
                          <a:solidFill>
                            <a:srgbClr val="000000"/>
                          </a:solidFill>
                          <a:effectLst/>
                          <a:latin typeface="+mj-lt"/>
                        </a:rPr>
                        <a:t>CR-D026</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dirty="0">
                          <a:solidFill>
                            <a:srgbClr val="000000"/>
                          </a:solidFill>
                          <a:effectLst/>
                          <a:latin typeface="+mj-lt"/>
                        </a:rPr>
                        <a:t>£0.00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800" b="0" i="0" u="none" strike="noStrike">
                          <a:solidFill>
                            <a:srgbClr val="000000"/>
                          </a:solidFill>
                          <a:effectLst/>
                          <a:latin typeface="+mj-lt"/>
                        </a:rPr>
                        <a:t>06/07/2020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dirty="0">
                          <a:solidFill>
                            <a:srgbClr val="000000"/>
                          </a:solidFill>
                          <a:effectLst/>
                          <a:latin typeface="+mj-lt"/>
                        </a:rPr>
                        <a:t>Approved - Internal CR Created</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95974469"/>
                  </a:ext>
                </a:extLst>
              </a:tr>
              <a:tr h="264542">
                <a:tc>
                  <a:txBody>
                    <a:bodyPr/>
                    <a:lstStyle/>
                    <a:p>
                      <a:pPr algn="l" fontAlgn="b"/>
                      <a:r>
                        <a:rPr lang="en-US" sz="800" b="0" i="0" u="none" strike="noStrike" dirty="0">
                          <a:solidFill>
                            <a:srgbClr val="000000"/>
                          </a:solidFill>
                          <a:effectLst/>
                          <a:latin typeface="+mj-lt"/>
                        </a:rPr>
                        <a:t>Request For a New or Upgraded DMT Environment</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800" b="0" i="0" u="none" strike="noStrike">
                          <a:solidFill>
                            <a:srgbClr val="000000"/>
                          </a:solidFill>
                          <a:effectLst/>
                          <a:latin typeface="+mj-lt"/>
                        </a:rPr>
                        <a:t>CR-D027</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a:solidFill>
                            <a:srgbClr val="000000"/>
                          </a:solidFill>
                          <a:effectLst/>
                          <a:latin typeface="+mj-lt"/>
                        </a:rPr>
                        <a:t>£256,009.00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800" b="0" i="0" u="none" strike="noStrike" dirty="0">
                          <a:solidFill>
                            <a:srgbClr val="000000"/>
                          </a:solidFill>
                          <a:effectLst/>
                          <a:latin typeface="+mj-lt"/>
                        </a:rPr>
                        <a:t>07/08/2020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dirty="0">
                          <a:solidFill>
                            <a:srgbClr val="000000"/>
                          </a:solidFill>
                          <a:effectLst/>
                          <a:latin typeface="+mj-lt"/>
                        </a:rPr>
                        <a:t>Approved - Internal CR Created</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53742555"/>
                  </a:ext>
                </a:extLst>
              </a:tr>
              <a:tr h="311219">
                <a:tc>
                  <a:txBody>
                    <a:bodyPr/>
                    <a:lstStyle/>
                    <a:p>
                      <a:pPr algn="l" fontAlgn="b"/>
                      <a:r>
                        <a:rPr lang="en-US" sz="800" b="0" i="0" u="none" strike="noStrike" dirty="0">
                          <a:solidFill>
                            <a:srgbClr val="000000"/>
                          </a:solidFill>
                          <a:effectLst/>
                          <a:latin typeface="+mj-lt"/>
                        </a:rPr>
                        <a:t>Enable TLS connection pooling for all directly connected parties to CSS]</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800" b="0" i="0" u="none" strike="noStrike" dirty="0">
                          <a:solidFill>
                            <a:srgbClr val="000000"/>
                          </a:solidFill>
                          <a:effectLst/>
                          <a:latin typeface="+mj-lt"/>
                        </a:rPr>
                        <a:t>CR-D028</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dirty="0">
                          <a:solidFill>
                            <a:srgbClr val="000000"/>
                          </a:solidFill>
                          <a:effectLst/>
                          <a:latin typeface="+mj-lt"/>
                        </a:rPr>
                        <a:t>£2,500.00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800" b="0" i="0" u="none" strike="noStrike" dirty="0">
                          <a:solidFill>
                            <a:srgbClr val="000000"/>
                          </a:solidFill>
                          <a:effectLst/>
                          <a:latin typeface="+mj-lt"/>
                        </a:rPr>
                        <a:t>13/07/2020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dirty="0">
                          <a:solidFill>
                            <a:srgbClr val="000000"/>
                          </a:solidFill>
                          <a:effectLst/>
                          <a:latin typeface="+mj-lt"/>
                        </a:rPr>
                        <a:t>Approved - Internal CR Created</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73898194"/>
                  </a:ext>
                </a:extLst>
              </a:tr>
              <a:tr h="264542">
                <a:tc>
                  <a:txBody>
                    <a:bodyPr/>
                    <a:lstStyle/>
                    <a:p>
                      <a:pPr algn="l" fontAlgn="b"/>
                      <a:r>
                        <a:rPr lang="en-GB" sz="800" b="0" i="0" u="none" strike="noStrike">
                          <a:solidFill>
                            <a:srgbClr val="000000"/>
                          </a:solidFill>
                          <a:effectLst/>
                          <a:latin typeface="+mj-lt"/>
                        </a:rPr>
                        <a:t>Message Header Format for PKI Certificate Identification]</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800" b="0" i="0" u="none" strike="noStrike">
                          <a:solidFill>
                            <a:srgbClr val="000000"/>
                          </a:solidFill>
                          <a:effectLst/>
                          <a:latin typeface="+mj-lt"/>
                        </a:rPr>
                        <a:t>CR-D029</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a:solidFill>
                            <a:srgbClr val="000000"/>
                          </a:solidFill>
                          <a:effectLst/>
                          <a:latin typeface="+mj-lt"/>
                        </a:rPr>
                        <a:t>£2,500.00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800" b="0" i="0" u="none" strike="noStrike">
                          <a:solidFill>
                            <a:srgbClr val="000000"/>
                          </a:solidFill>
                          <a:effectLst/>
                          <a:latin typeface="+mj-lt"/>
                        </a:rPr>
                        <a:t>13/07/2020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dirty="0">
                          <a:solidFill>
                            <a:srgbClr val="000000"/>
                          </a:solidFill>
                          <a:effectLst/>
                          <a:latin typeface="+mj-lt"/>
                        </a:rPr>
                        <a:t>Approved - Internal CR Created</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11377997"/>
                  </a:ext>
                </a:extLst>
              </a:tr>
              <a:tr h="264542">
                <a:tc>
                  <a:txBody>
                    <a:bodyPr/>
                    <a:lstStyle/>
                    <a:p>
                      <a:pPr algn="l" fontAlgn="b"/>
                      <a:r>
                        <a:rPr lang="en-US" sz="800" b="0" i="0" u="none" strike="noStrike">
                          <a:solidFill>
                            <a:srgbClr val="000000"/>
                          </a:solidFill>
                          <a:effectLst/>
                          <a:latin typeface="+mj-lt"/>
                        </a:rPr>
                        <a:t>SIT Functional Test Re Plan  Enabling Parallel Testing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800" b="0" i="0" u="none" strike="noStrike" dirty="0">
                          <a:solidFill>
                            <a:srgbClr val="000000"/>
                          </a:solidFill>
                          <a:effectLst/>
                          <a:latin typeface="+mj-lt"/>
                        </a:rPr>
                        <a:t>CR-D030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dirty="0">
                          <a:solidFill>
                            <a:srgbClr val="000000"/>
                          </a:solidFill>
                          <a:effectLst/>
                          <a:latin typeface="+mj-lt"/>
                        </a:rPr>
                        <a:t>£56,000.00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800" b="0" i="0" u="none" strike="noStrike" dirty="0">
                          <a:solidFill>
                            <a:srgbClr val="000000"/>
                          </a:solidFill>
                          <a:effectLst/>
                          <a:latin typeface="+mj-lt"/>
                        </a:rPr>
                        <a:t>20/07/2020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dirty="0">
                          <a:solidFill>
                            <a:srgbClr val="000000"/>
                          </a:solidFill>
                          <a:effectLst/>
                          <a:latin typeface="+mj-lt"/>
                        </a:rPr>
                        <a:t>Approved - Internal CR Created</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82708138"/>
                  </a:ext>
                </a:extLst>
              </a:tr>
              <a:tr h="264542">
                <a:tc>
                  <a:txBody>
                    <a:bodyPr/>
                    <a:lstStyle/>
                    <a:p>
                      <a:pPr algn="l" fontAlgn="b"/>
                      <a:r>
                        <a:rPr lang="fr-FR" sz="800" b="0" i="0" u="none" strike="noStrike">
                          <a:solidFill>
                            <a:srgbClr val="000000"/>
                          </a:solidFill>
                          <a:effectLst/>
                          <a:latin typeface="+mj-lt"/>
                        </a:rPr>
                        <a:t>DM_Validation Catalogue_Shipper_Effective_Date_Change_</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800" b="0" i="0" u="none" strike="noStrike">
                          <a:solidFill>
                            <a:srgbClr val="000000"/>
                          </a:solidFill>
                          <a:effectLst/>
                          <a:latin typeface="+mj-lt"/>
                        </a:rPr>
                        <a:t>CR-D032</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dirty="0">
                          <a:solidFill>
                            <a:srgbClr val="000000"/>
                          </a:solidFill>
                          <a:effectLst/>
                          <a:latin typeface="+mj-lt"/>
                        </a:rPr>
                        <a:t>£0.00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800" b="0" i="0" u="none" strike="noStrike" dirty="0">
                          <a:solidFill>
                            <a:srgbClr val="000000"/>
                          </a:solidFill>
                          <a:effectLst/>
                          <a:latin typeface="+mj-lt"/>
                        </a:rPr>
                        <a:t>03/08/2020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dirty="0">
                          <a:solidFill>
                            <a:srgbClr val="000000"/>
                          </a:solidFill>
                          <a:effectLst/>
                          <a:latin typeface="+mj-lt"/>
                        </a:rPr>
                        <a:t>Approved - Internal CR Created</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19725783"/>
                  </a:ext>
                </a:extLst>
              </a:tr>
              <a:tr h="264542">
                <a:tc>
                  <a:txBody>
                    <a:bodyPr/>
                    <a:lstStyle/>
                    <a:p>
                      <a:pPr algn="l" fontAlgn="b"/>
                      <a:r>
                        <a:rPr lang="en-GB" sz="800" b="0" i="0" u="none" strike="noStrike">
                          <a:solidFill>
                            <a:srgbClr val="000000"/>
                          </a:solidFill>
                          <a:effectLst/>
                          <a:latin typeface="+mj-lt"/>
                        </a:rPr>
                        <a:t>Compression During Data Migration</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800" b="0" i="0" u="none" strike="noStrike">
                          <a:solidFill>
                            <a:srgbClr val="000000"/>
                          </a:solidFill>
                          <a:effectLst/>
                          <a:latin typeface="+mj-lt"/>
                        </a:rPr>
                        <a:t>CR-D034</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dirty="0">
                          <a:solidFill>
                            <a:srgbClr val="000000"/>
                          </a:solidFill>
                          <a:effectLst/>
                          <a:latin typeface="+mj-lt"/>
                        </a:rPr>
                        <a:t>£500.00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800" b="0" i="0" u="none" strike="noStrike" dirty="0">
                          <a:solidFill>
                            <a:srgbClr val="000000"/>
                          </a:solidFill>
                          <a:effectLst/>
                          <a:latin typeface="+mj-lt"/>
                        </a:rPr>
                        <a:t>09/09/2020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dirty="0">
                          <a:solidFill>
                            <a:srgbClr val="000000"/>
                          </a:solidFill>
                          <a:effectLst/>
                          <a:latin typeface="+mj-lt"/>
                        </a:rPr>
                        <a:t>Approved - Internal CR Created</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3325048"/>
                  </a:ext>
                </a:extLst>
              </a:tr>
            </a:tbl>
          </a:graphicData>
        </a:graphic>
      </p:graphicFrame>
    </p:spTree>
    <p:extLst>
      <p:ext uri="{BB962C8B-B14F-4D97-AF65-F5344CB8AC3E}">
        <p14:creationId xmlns:p14="http://schemas.microsoft.com/office/powerpoint/2010/main" val="32679153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6E603-230D-47E9-BE93-385F7A0653A9}"/>
              </a:ext>
            </a:extLst>
          </p:cNvPr>
          <p:cNvSpPr>
            <a:spLocks noGrp="1"/>
          </p:cNvSpPr>
          <p:nvPr>
            <p:ph type="title"/>
          </p:nvPr>
        </p:nvSpPr>
        <p:spPr>
          <a:xfrm>
            <a:off x="569649" y="-81503"/>
            <a:ext cx="7876975" cy="638401"/>
          </a:xfrm>
        </p:spPr>
        <p:txBody>
          <a:bodyPr vert="horz" lIns="91325" tIns="45663" rIns="91325" bIns="45663" rtlCol="0" anchor="ctr">
            <a:noAutofit/>
          </a:bodyPr>
          <a:lstStyle/>
          <a:p>
            <a:pPr defTabSz="913281"/>
            <a:r>
              <a:rPr lang="en-GB" sz="1998" dirty="0">
                <a:solidFill>
                  <a:schemeClr val="accent1"/>
                </a:solidFill>
                <a:latin typeface="+mn-lt"/>
                <a:cs typeface="Arial"/>
              </a:rPr>
              <a:t>Switching Programme CR Position – CRs impacting </a:t>
            </a:r>
            <a:r>
              <a:rPr lang="en-GB" sz="1998" dirty="0" err="1">
                <a:solidFill>
                  <a:schemeClr val="accent1"/>
                </a:solidFill>
                <a:latin typeface="+mn-lt"/>
                <a:cs typeface="Arial"/>
              </a:rPr>
              <a:t>Xoserve</a:t>
            </a:r>
            <a:endParaRPr lang="en-GB" sz="1998" dirty="0">
              <a:solidFill>
                <a:schemeClr val="accent1"/>
              </a:solidFill>
              <a:latin typeface="+mn-lt"/>
              <a:cs typeface="Arial"/>
            </a:endParaRPr>
          </a:p>
        </p:txBody>
      </p:sp>
      <p:graphicFrame>
        <p:nvGraphicFramePr>
          <p:cNvPr id="4" name="Table 4">
            <a:extLst>
              <a:ext uri="{FF2B5EF4-FFF2-40B4-BE49-F238E27FC236}">
                <a16:creationId xmlns:a16="http://schemas.microsoft.com/office/drawing/2014/main" id="{E6D972E3-2F37-4570-AEF8-E1D0589D868E}"/>
              </a:ext>
            </a:extLst>
          </p:cNvPr>
          <p:cNvGraphicFramePr>
            <a:graphicFrameLocks noGrp="1"/>
          </p:cNvGraphicFramePr>
          <p:nvPr>
            <p:extLst>
              <p:ext uri="{D42A27DB-BD31-4B8C-83A1-F6EECF244321}">
                <p14:modId xmlns:p14="http://schemas.microsoft.com/office/powerpoint/2010/main" val="3091787917"/>
              </p:ext>
            </p:extLst>
          </p:nvPr>
        </p:nvGraphicFramePr>
        <p:xfrm>
          <a:off x="246595" y="403511"/>
          <a:ext cx="8523081" cy="4532822"/>
        </p:xfrm>
        <a:graphic>
          <a:graphicData uri="http://schemas.openxmlformats.org/drawingml/2006/table">
            <a:tbl>
              <a:tblPr firstRow="1" bandRow="1">
                <a:tableStyleId>{5C22544A-7EE6-4342-B048-85BDC9FD1C3A}</a:tableStyleId>
              </a:tblPr>
              <a:tblGrid>
                <a:gridCol w="4208416">
                  <a:extLst>
                    <a:ext uri="{9D8B030D-6E8A-4147-A177-3AD203B41FA5}">
                      <a16:colId xmlns:a16="http://schemas.microsoft.com/office/drawing/2014/main" val="997061046"/>
                    </a:ext>
                  </a:extLst>
                </a:gridCol>
                <a:gridCol w="539418">
                  <a:extLst>
                    <a:ext uri="{9D8B030D-6E8A-4147-A177-3AD203B41FA5}">
                      <a16:colId xmlns:a16="http://schemas.microsoft.com/office/drawing/2014/main" val="2723771934"/>
                    </a:ext>
                  </a:extLst>
                </a:gridCol>
                <a:gridCol w="1120104">
                  <a:extLst>
                    <a:ext uri="{9D8B030D-6E8A-4147-A177-3AD203B41FA5}">
                      <a16:colId xmlns:a16="http://schemas.microsoft.com/office/drawing/2014/main" val="3830117845"/>
                    </a:ext>
                  </a:extLst>
                </a:gridCol>
                <a:gridCol w="950526">
                  <a:extLst>
                    <a:ext uri="{9D8B030D-6E8A-4147-A177-3AD203B41FA5}">
                      <a16:colId xmlns:a16="http://schemas.microsoft.com/office/drawing/2014/main" val="194189712"/>
                    </a:ext>
                  </a:extLst>
                </a:gridCol>
                <a:gridCol w="1704617">
                  <a:extLst>
                    <a:ext uri="{9D8B030D-6E8A-4147-A177-3AD203B41FA5}">
                      <a16:colId xmlns:a16="http://schemas.microsoft.com/office/drawing/2014/main" val="3065248341"/>
                    </a:ext>
                  </a:extLst>
                </a:gridCol>
              </a:tblGrid>
              <a:tr h="636787">
                <a:tc>
                  <a:txBody>
                    <a:bodyPr/>
                    <a:lstStyle/>
                    <a:p>
                      <a:pPr algn="l" rtl="0" fontAlgn="ctr"/>
                      <a:r>
                        <a:rPr lang="en-GB" sz="800" b="1" i="0" u="none" strike="noStrike" dirty="0">
                          <a:solidFill>
                            <a:srgbClr val="FFFFFF"/>
                          </a:solidFill>
                          <a:effectLst/>
                          <a:latin typeface="+mj-lt"/>
                          <a:cs typeface="Arial" panose="020B0604020202020204" pitchFamily="34" charset="0"/>
                        </a:rPr>
                        <a:t>CR Name</a:t>
                      </a:r>
                    </a:p>
                  </a:txBody>
                  <a:tcPr marL="4757" marR="4757" marT="4757" marB="0" anchor="ctr">
                    <a:lnB w="12700" cap="flat" cmpd="sng" algn="ctr">
                      <a:solidFill>
                        <a:schemeClr val="tx1"/>
                      </a:solidFill>
                      <a:prstDash val="solid"/>
                      <a:round/>
                      <a:headEnd type="none" w="med" len="med"/>
                      <a:tailEnd type="none" w="med" len="med"/>
                    </a:lnB>
                  </a:tcPr>
                </a:tc>
                <a:tc>
                  <a:txBody>
                    <a:bodyPr/>
                    <a:lstStyle/>
                    <a:p>
                      <a:pPr algn="l" rtl="0" fontAlgn="ctr"/>
                      <a:r>
                        <a:rPr lang="en-GB" sz="800" b="1" i="0" u="none" strike="noStrike">
                          <a:solidFill>
                            <a:srgbClr val="FFFFFF"/>
                          </a:solidFill>
                          <a:effectLst/>
                          <a:latin typeface="+mj-lt"/>
                          <a:cs typeface="Arial" panose="020B0604020202020204" pitchFamily="34" charset="0"/>
                        </a:rPr>
                        <a:t>CR Ref</a:t>
                      </a:r>
                    </a:p>
                  </a:txBody>
                  <a:tcPr marL="4757" marR="4757" marT="4757" marB="0" anchor="ctr">
                    <a:lnB w="12700" cap="flat" cmpd="sng" algn="ctr">
                      <a:solidFill>
                        <a:schemeClr val="tx1"/>
                      </a:solidFill>
                      <a:prstDash val="solid"/>
                      <a:round/>
                      <a:headEnd type="none" w="med" len="med"/>
                      <a:tailEnd type="none" w="med" len="med"/>
                    </a:lnB>
                  </a:tcPr>
                </a:tc>
                <a:tc>
                  <a:txBody>
                    <a:bodyPr/>
                    <a:lstStyle/>
                    <a:p>
                      <a:pPr algn="l" rtl="0" fontAlgn="ctr"/>
                      <a:r>
                        <a:rPr lang="en-US" sz="800" b="1" i="0" u="none" strike="noStrike" dirty="0">
                          <a:solidFill>
                            <a:srgbClr val="FFFFFF"/>
                          </a:solidFill>
                          <a:effectLst/>
                          <a:latin typeface="+mj-lt"/>
                          <a:cs typeface="Arial" panose="020B0604020202020204" pitchFamily="34" charset="0"/>
                        </a:rPr>
                        <a:t>High Level Cost IA Cost</a:t>
                      </a:r>
                    </a:p>
                  </a:txBody>
                  <a:tcPr marL="4757" marR="4757" marT="4757" marB="0" anchor="ctr">
                    <a:lnB w="12700" cap="flat" cmpd="sng" algn="ctr">
                      <a:solidFill>
                        <a:schemeClr val="tx1"/>
                      </a:solidFill>
                      <a:prstDash val="solid"/>
                      <a:round/>
                      <a:headEnd type="none" w="med" len="med"/>
                      <a:tailEnd type="none" w="med" len="med"/>
                    </a:lnB>
                  </a:tcPr>
                </a:tc>
                <a:tc>
                  <a:txBody>
                    <a:bodyPr/>
                    <a:lstStyle/>
                    <a:p>
                      <a:pPr algn="l" rtl="0" fontAlgn="ctr"/>
                      <a:r>
                        <a:rPr lang="en-GB" sz="800" b="1" i="0" u="none" strike="noStrike" dirty="0">
                          <a:solidFill>
                            <a:srgbClr val="FFFFFF"/>
                          </a:solidFill>
                          <a:effectLst/>
                          <a:latin typeface="+mj-lt"/>
                          <a:cs typeface="Arial" panose="020B0604020202020204" pitchFamily="34" charset="0"/>
                        </a:rPr>
                        <a:t>Date Raised</a:t>
                      </a:r>
                    </a:p>
                  </a:txBody>
                  <a:tcPr marL="4757" marR="4757" marT="4757" marB="0" anchor="ctr">
                    <a:lnB w="12700" cap="flat" cmpd="sng" algn="ctr">
                      <a:solidFill>
                        <a:schemeClr val="tx1"/>
                      </a:solidFill>
                      <a:prstDash val="solid"/>
                      <a:round/>
                      <a:headEnd type="none" w="med" len="med"/>
                      <a:tailEnd type="none" w="med" len="med"/>
                    </a:lnB>
                  </a:tcPr>
                </a:tc>
                <a:tc>
                  <a:txBody>
                    <a:bodyPr/>
                    <a:lstStyle/>
                    <a:p>
                      <a:pPr algn="l" rtl="0" fontAlgn="ctr"/>
                      <a:r>
                        <a:rPr lang="en-GB" sz="800" b="1" i="0" u="none" strike="noStrike" dirty="0">
                          <a:solidFill>
                            <a:srgbClr val="FFFFFF"/>
                          </a:solidFill>
                          <a:effectLst/>
                          <a:latin typeface="+mj-lt"/>
                          <a:cs typeface="Arial" panose="020B0604020202020204" pitchFamily="34" charset="0"/>
                        </a:rPr>
                        <a:t>Status</a:t>
                      </a:r>
                    </a:p>
                  </a:txBody>
                  <a:tcPr marL="4757" marR="4757" marT="4757" marB="0"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29148686"/>
                  </a:ext>
                </a:extLst>
              </a:tr>
              <a:tr h="316779">
                <a:tc>
                  <a:txBody>
                    <a:bodyPr/>
                    <a:lstStyle/>
                    <a:p>
                      <a:pPr algn="l" fontAlgn="b"/>
                      <a:r>
                        <a:rPr lang="en-GB" sz="800" b="0" i="0" u="none" strike="noStrike" dirty="0">
                          <a:solidFill>
                            <a:srgbClr val="000000"/>
                          </a:solidFill>
                          <a:effectLst/>
                          <a:latin typeface="+mj-lt"/>
                        </a:rPr>
                        <a:t>Compression During Data Migration</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800" b="0" i="0" u="none" strike="noStrike">
                          <a:solidFill>
                            <a:srgbClr val="000000"/>
                          </a:solidFill>
                          <a:effectLst/>
                          <a:latin typeface="+mj-lt"/>
                        </a:rPr>
                        <a:t>CR-D034</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dirty="0">
                          <a:solidFill>
                            <a:srgbClr val="000000"/>
                          </a:solidFill>
                          <a:effectLst/>
                          <a:latin typeface="+mj-lt"/>
                        </a:rPr>
                        <a:t>£500.00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800" b="0" i="0" u="none" strike="noStrike" dirty="0">
                          <a:solidFill>
                            <a:srgbClr val="000000"/>
                          </a:solidFill>
                          <a:effectLst/>
                          <a:latin typeface="+mj-lt"/>
                        </a:rPr>
                        <a:t>09/09/2020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dirty="0">
                          <a:solidFill>
                            <a:srgbClr val="000000"/>
                          </a:solidFill>
                          <a:effectLst/>
                          <a:latin typeface="+mj-lt"/>
                        </a:rPr>
                        <a:t>Approved - Internal CR Created</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3325048"/>
                  </a:ext>
                </a:extLst>
              </a:tr>
              <a:tr h="310393">
                <a:tc>
                  <a:txBody>
                    <a:bodyPr/>
                    <a:lstStyle/>
                    <a:p>
                      <a:pPr algn="l" fontAlgn="b"/>
                      <a:r>
                        <a:rPr lang="en-US" sz="800" b="0" i="0" u="none" strike="noStrike" dirty="0">
                          <a:solidFill>
                            <a:srgbClr val="000000"/>
                          </a:solidFill>
                          <a:effectLst/>
                          <a:latin typeface="+mj-lt"/>
                        </a:rPr>
                        <a:t>Uplift to the CSS Interface Specifications</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800" b="0" i="0" u="none" strike="noStrike">
                          <a:solidFill>
                            <a:srgbClr val="000000"/>
                          </a:solidFill>
                          <a:effectLst/>
                          <a:latin typeface="+mj-lt"/>
                        </a:rPr>
                        <a:t>CR-D038</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a:solidFill>
                            <a:srgbClr val="000000"/>
                          </a:solidFill>
                          <a:effectLst/>
                          <a:latin typeface="+mj-lt"/>
                        </a:rPr>
                        <a:t>£70,000.00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800" b="0" i="0" u="none" strike="noStrike" dirty="0">
                          <a:solidFill>
                            <a:srgbClr val="000000"/>
                          </a:solidFill>
                          <a:effectLst/>
                          <a:latin typeface="+mj-lt"/>
                        </a:rPr>
                        <a:t>07/10/2020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dirty="0">
                          <a:solidFill>
                            <a:srgbClr val="000000"/>
                          </a:solidFill>
                          <a:effectLst/>
                          <a:latin typeface="+mj-lt"/>
                        </a:rPr>
                        <a:t>Approved - Internal CR Created</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00169379"/>
                  </a:ext>
                </a:extLst>
              </a:tr>
              <a:tr h="316779">
                <a:tc>
                  <a:txBody>
                    <a:bodyPr/>
                    <a:lstStyle/>
                    <a:p>
                      <a:pPr algn="l" fontAlgn="b"/>
                      <a:r>
                        <a:rPr lang="en-US" sz="800" b="0" i="0" u="none" strike="noStrike" dirty="0">
                          <a:solidFill>
                            <a:srgbClr val="000000"/>
                          </a:solidFill>
                          <a:effectLst/>
                          <a:latin typeface="+mj-lt"/>
                        </a:rPr>
                        <a:t>Uplift to Business Data Validation Rules</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800" b="0" i="0" u="none" strike="noStrike" dirty="0">
                          <a:solidFill>
                            <a:srgbClr val="000000"/>
                          </a:solidFill>
                          <a:effectLst/>
                          <a:latin typeface="+mj-lt"/>
                        </a:rPr>
                        <a:t>CR-D039</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a:solidFill>
                            <a:srgbClr val="000000"/>
                          </a:solidFill>
                          <a:effectLst/>
                          <a:latin typeface="+mj-lt"/>
                        </a:rPr>
                        <a:t>£20,000.00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800" b="0" i="0" u="none" strike="noStrike" dirty="0">
                          <a:solidFill>
                            <a:srgbClr val="000000"/>
                          </a:solidFill>
                          <a:effectLst/>
                          <a:latin typeface="+mj-lt"/>
                        </a:rPr>
                        <a:t>25/09/2020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dirty="0">
                          <a:solidFill>
                            <a:srgbClr val="000000"/>
                          </a:solidFill>
                          <a:effectLst/>
                          <a:latin typeface="+mj-lt"/>
                        </a:rPr>
                        <a:t>Approved - Internal CR Created</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29581709"/>
                  </a:ext>
                </a:extLst>
              </a:tr>
              <a:tr h="316779">
                <a:tc>
                  <a:txBody>
                    <a:bodyPr/>
                    <a:lstStyle/>
                    <a:p>
                      <a:pPr algn="l" fontAlgn="b"/>
                      <a:r>
                        <a:rPr lang="en-GB" sz="800" b="0" i="0" u="none" strike="noStrike" dirty="0">
                          <a:solidFill>
                            <a:srgbClr val="000000"/>
                          </a:solidFill>
                          <a:effectLst/>
                          <a:latin typeface="+mj-lt"/>
                        </a:rPr>
                        <a:t>Programme Plan Re-Baseline</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800" b="0" i="0" u="none" strike="noStrike">
                          <a:solidFill>
                            <a:srgbClr val="000000"/>
                          </a:solidFill>
                          <a:effectLst/>
                          <a:latin typeface="+mj-lt"/>
                        </a:rPr>
                        <a:t>CR-D042</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a:solidFill>
                            <a:srgbClr val="000000"/>
                          </a:solidFill>
                          <a:effectLst/>
                          <a:latin typeface="+mj-lt"/>
                        </a:rPr>
                        <a:t>£14,913,000.00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800" b="0" i="0" u="none" strike="noStrike" dirty="0">
                          <a:solidFill>
                            <a:srgbClr val="000000"/>
                          </a:solidFill>
                          <a:effectLst/>
                          <a:latin typeface="+mj-lt"/>
                        </a:rPr>
                        <a:t>28/09/2020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dirty="0">
                          <a:solidFill>
                            <a:srgbClr val="000000"/>
                          </a:solidFill>
                          <a:effectLst/>
                          <a:latin typeface="+mj-lt"/>
                        </a:rPr>
                        <a:t>Approved - Internal CR Created</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26307551"/>
                  </a:ext>
                </a:extLst>
              </a:tr>
              <a:tr h="316779">
                <a:tc>
                  <a:txBody>
                    <a:bodyPr/>
                    <a:lstStyle/>
                    <a:p>
                      <a:pPr algn="l" fontAlgn="b"/>
                      <a:r>
                        <a:rPr lang="en-US" sz="800" b="0" i="0" u="none" strike="noStrike" dirty="0">
                          <a:solidFill>
                            <a:srgbClr val="000000"/>
                          </a:solidFill>
                          <a:effectLst/>
                          <a:latin typeface="+mj-lt"/>
                        </a:rPr>
                        <a:t>Changes to Support Energy Company Data</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800" b="0" i="0" u="none" strike="noStrike">
                          <a:solidFill>
                            <a:srgbClr val="000000"/>
                          </a:solidFill>
                          <a:effectLst/>
                          <a:latin typeface="+mj-lt"/>
                        </a:rPr>
                        <a:t>CR-D059</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dirty="0">
                          <a:solidFill>
                            <a:srgbClr val="000000"/>
                          </a:solidFill>
                          <a:effectLst/>
                          <a:latin typeface="+mj-lt"/>
                        </a:rPr>
                        <a:t>£25,500.00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800" b="0" i="0" u="none" strike="noStrike" dirty="0">
                          <a:solidFill>
                            <a:srgbClr val="000000"/>
                          </a:solidFill>
                          <a:effectLst/>
                          <a:latin typeface="+mj-lt"/>
                        </a:rPr>
                        <a:t>25/01/2021</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dirty="0">
                          <a:solidFill>
                            <a:srgbClr val="000000"/>
                          </a:solidFill>
                          <a:effectLst/>
                          <a:latin typeface="+mj-lt"/>
                        </a:rPr>
                        <a:t>Pending SI Response</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4782153"/>
                  </a:ext>
                </a:extLst>
              </a:tr>
              <a:tr h="316779">
                <a:tc>
                  <a:txBody>
                    <a:bodyPr/>
                    <a:lstStyle/>
                    <a:p>
                      <a:pPr algn="l" fontAlgn="b"/>
                      <a:r>
                        <a:rPr lang="en-GB" sz="800" b="0" i="0" u="none" strike="noStrike" dirty="0">
                          <a:solidFill>
                            <a:srgbClr val="000000"/>
                          </a:solidFill>
                          <a:effectLst/>
                          <a:latin typeface="+mj-lt"/>
                        </a:rPr>
                        <a:t>Operational Choreography Detection 0.5</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800" b="0" i="0" u="none" strike="noStrike" dirty="0">
                          <a:solidFill>
                            <a:srgbClr val="000000"/>
                          </a:solidFill>
                          <a:effectLst/>
                          <a:latin typeface="+mj-lt"/>
                        </a:rPr>
                        <a:t>CR-D060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dirty="0">
                          <a:solidFill>
                            <a:srgbClr val="000000"/>
                          </a:solidFill>
                          <a:effectLst/>
                          <a:latin typeface="+mj-lt"/>
                        </a:rPr>
                        <a:t>£308,205.00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800" b="0" i="0" u="none" strike="noStrike" dirty="0">
                          <a:solidFill>
                            <a:srgbClr val="000000"/>
                          </a:solidFill>
                          <a:effectLst/>
                          <a:latin typeface="+mj-lt"/>
                        </a:rPr>
                        <a:t>25/01/2021</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dirty="0">
                          <a:solidFill>
                            <a:srgbClr val="000000"/>
                          </a:solidFill>
                          <a:effectLst/>
                          <a:latin typeface="+mj-lt"/>
                        </a:rPr>
                        <a:t>Pending SI Response</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50541801"/>
                  </a:ext>
                </a:extLst>
              </a:tr>
              <a:tr h="316779">
                <a:tc>
                  <a:txBody>
                    <a:bodyPr/>
                    <a:lstStyle/>
                    <a:p>
                      <a:pPr algn="l" fontAlgn="b"/>
                      <a:r>
                        <a:rPr lang="en-GB" sz="800" b="0" i="0" u="none" strike="noStrike">
                          <a:solidFill>
                            <a:srgbClr val="000000"/>
                          </a:solidFill>
                          <a:effectLst/>
                          <a:latin typeface="+mj-lt"/>
                        </a:rPr>
                        <a:t>Operational Choreography Rectification 0.3</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800" b="0" i="0" u="none" strike="noStrike">
                          <a:solidFill>
                            <a:srgbClr val="000000"/>
                          </a:solidFill>
                          <a:effectLst/>
                          <a:latin typeface="+mj-lt"/>
                        </a:rPr>
                        <a:t>CR-D061</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a:solidFill>
                            <a:srgbClr val="000000"/>
                          </a:solidFill>
                          <a:effectLst/>
                          <a:latin typeface="+mj-lt"/>
                        </a:rPr>
                        <a:t>£0.00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800" b="0" i="0" u="none" strike="noStrike" dirty="0">
                          <a:solidFill>
                            <a:srgbClr val="000000"/>
                          </a:solidFill>
                          <a:effectLst/>
                          <a:latin typeface="+mj-lt"/>
                        </a:rPr>
                        <a:t>25/01/2021</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dirty="0">
                          <a:solidFill>
                            <a:srgbClr val="000000"/>
                          </a:solidFill>
                          <a:effectLst/>
                          <a:latin typeface="+mj-lt"/>
                        </a:rPr>
                        <a:t>Pending SI Response</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71576077"/>
                  </a:ext>
                </a:extLst>
              </a:tr>
              <a:tr h="417852">
                <a:tc>
                  <a:txBody>
                    <a:bodyPr/>
                    <a:lstStyle/>
                    <a:p>
                      <a:pPr algn="l" fontAlgn="b"/>
                      <a:r>
                        <a:rPr lang="en-US" sz="800" b="0" i="0" u="none" strike="noStrike">
                          <a:solidFill>
                            <a:srgbClr val="000000"/>
                          </a:solidFill>
                          <a:effectLst/>
                          <a:latin typeface="+mj-lt"/>
                        </a:rPr>
                        <a:t>Amendment of Data Migration Solution to Protect Programme Timescales - Removal of Transition Stage 1 Delta files</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800" b="0" i="0" u="none" strike="noStrike">
                          <a:solidFill>
                            <a:srgbClr val="000000"/>
                          </a:solidFill>
                          <a:effectLst/>
                          <a:latin typeface="+mj-lt"/>
                        </a:rPr>
                        <a:t>CR-D062</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dirty="0">
                          <a:solidFill>
                            <a:srgbClr val="000000"/>
                          </a:solidFill>
                          <a:effectLst/>
                          <a:latin typeface="+mj-lt"/>
                        </a:rPr>
                        <a:t>£83,490.00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800" b="0" i="0" u="none" strike="noStrike" dirty="0">
                          <a:solidFill>
                            <a:srgbClr val="000000"/>
                          </a:solidFill>
                          <a:effectLst/>
                          <a:latin typeface="+mj-lt"/>
                        </a:rPr>
                        <a:t>25/02/2021</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dirty="0">
                          <a:solidFill>
                            <a:srgbClr val="000000"/>
                          </a:solidFill>
                          <a:effectLst/>
                          <a:latin typeface="+mj-lt"/>
                        </a:rPr>
                        <a:t>Approved - Internal CR Created</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39267783"/>
                  </a:ext>
                </a:extLst>
              </a:tr>
              <a:tr h="316779">
                <a:tc>
                  <a:txBody>
                    <a:bodyPr/>
                    <a:lstStyle/>
                    <a:p>
                      <a:pPr algn="l" fontAlgn="b"/>
                      <a:r>
                        <a:rPr lang="en-US" sz="800" b="0" i="0" u="none" strike="noStrike">
                          <a:solidFill>
                            <a:srgbClr val="000000"/>
                          </a:solidFill>
                          <a:effectLst/>
                          <a:latin typeface="+mj-lt"/>
                        </a:rPr>
                        <a:t>Uplift to the CSS Business Data Validation Rules Doc</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800" b="0" i="0" u="none" strike="noStrike">
                          <a:solidFill>
                            <a:srgbClr val="000000"/>
                          </a:solidFill>
                          <a:effectLst/>
                          <a:latin typeface="+mj-lt"/>
                        </a:rPr>
                        <a:t>CR-D067</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GB" sz="800" b="0" i="0" u="none" strike="noStrike">
                        <a:solidFill>
                          <a:srgbClr val="000000"/>
                        </a:solidFill>
                        <a:effectLst/>
                        <a:latin typeface="+mj-lt"/>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800" b="0" i="0" u="none" strike="noStrike" dirty="0">
                          <a:solidFill>
                            <a:srgbClr val="000000"/>
                          </a:solidFill>
                          <a:effectLst/>
                          <a:latin typeface="+mj-lt"/>
                        </a:rPr>
                        <a:t>19/03/2021</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dirty="0">
                          <a:solidFill>
                            <a:srgbClr val="000000"/>
                          </a:solidFill>
                          <a:effectLst/>
                          <a:latin typeface="+mj-lt"/>
                        </a:rPr>
                        <a:t>Pending PIA</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49916139"/>
                  </a:ext>
                </a:extLst>
              </a:tr>
              <a:tr h="316779">
                <a:tc>
                  <a:txBody>
                    <a:bodyPr/>
                    <a:lstStyle/>
                    <a:p>
                      <a:pPr algn="l" fontAlgn="b"/>
                      <a:r>
                        <a:rPr lang="en-US" sz="800" b="0" i="0" u="none" strike="noStrike">
                          <a:solidFill>
                            <a:srgbClr val="000000"/>
                          </a:solidFill>
                          <a:effectLst/>
                          <a:latin typeface="+mj-lt"/>
                        </a:rPr>
                        <a:t>Uplift to the CSS Interface Specification</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800" b="0" i="0" u="none" strike="noStrike">
                          <a:solidFill>
                            <a:srgbClr val="000000"/>
                          </a:solidFill>
                          <a:effectLst/>
                          <a:latin typeface="+mj-lt"/>
                        </a:rPr>
                        <a:t>CR-D068</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GB" sz="800" b="0" i="0" u="none" strike="noStrike" dirty="0">
                        <a:solidFill>
                          <a:srgbClr val="000000"/>
                        </a:solidFill>
                        <a:effectLst/>
                        <a:latin typeface="+mj-lt"/>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800" b="0" i="0" u="none" strike="noStrike" dirty="0">
                          <a:solidFill>
                            <a:srgbClr val="000000"/>
                          </a:solidFill>
                          <a:effectLst/>
                          <a:latin typeface="+mj-lt"/>
                        </a:rPr>
                        <a:t>15/03/2021</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dirty="0">
                          <a:solidFill>
                            <a:srgbClr val="000000"/>
                          </a:solidFill>
                          <a:effectLst/>
                          <a:latin typeface="+mj-lt"/>
                        </a:rPr>
                        <a:t>Pending PIA</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83635751"/>
                  </a:ext>
                </a:extLst>
              </a:tr>
              <a:tr h="316779">
                <a:tc>
                  <a:txBody>
                    <a:bodyPr/>
                    <a:lstStyle/>
                    <a:p>
                      <a:pPr algn="l" fontAlgn="b"/>
                      <a:r>
                        <a:rPr lang="en-US" sz="800" b="0" i="0" u="none" strike="noStrike">
                          <a:solidFill>
                            <a:srgbClr val="000000"/>
                          </a:solidFill>
                          <a:effectLst/>
                          <a:latin typeface="+mj-lt"/>
                        </a:rPr>
                        <a:t>REL Dissemination to iDNO and DNO</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800" b="0" i="0" u="none" strike="noStrike">
                          <a:solidFill>
                            <a:srgbClr val="000000"/>
                          </a:solidFill>
                          <a:effectLst/>
                          <a:latin typeface="+mj-lt"/>
                        </a:rPr>
                        <a:t>CR-D069</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GB" sz="800" b="0" i="0" u="none" strike="noStrike">
                        <a:solidFill>
                          <a:srgbClr val="000000"/>
                        </a:solidFill>
                        <a:effectLst/>
                        <a:latin typeface="+mj-lt"/>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800" b="0" i="0" u="none" strike="noStrike">
                          <a:solidFill>
                            <a:srgbClr val="000000"/>
                          </a:solidFill>
                          <a:effectLst/>
                          <a:latin typeface="+mj-lt"/>
                        </a:rPr>
                        <a:t>15/03/2021</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dirty="0">
                          <a:solidFill>
                            <a:srgbClr val="000000"/>
                          </a:solidFill>
                          <a:effectLst/>
                          <a:latin typeface="+mj-lt"/>
                        </a:rPr>
                        <a:t>Pending PIA</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15270279"/>
                  </a:ext>
                </a:extLst>
              </a:tr>
              <a:tr h="316779">
                <a:tc>
                  <a:txBody>
                    <a:bodyPr/>
                    <a:lstStyle/>
                    <a:p>
                      <a:pPr algn="l" fontAlgn="b"/>
                      <a:r>
                        <a:rPr lang="en-US" sz="800" b="0" i="0" u="none" strike="noStrike" dirty="0">
                          <a:solidFill>
                            <a:srgbClr val="000000"/>
                          </a:solidFill>
                          <a:effectLst/>
                          <a:latin typeface="+mj-lt"/>
                        </a:rPr>
                        <a:t>Change to Management of In-Flight Switches Approach</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800" b="0" i="0" u="none" strike="noStrike" dirty="0">
                          <a:solidFill>
                            <a:srgbClr val="000000"/>
                          </a:solidFill>
                          <a:effectLst/>
                          <a:latin typeface="+mj-lt"/>
                        </a:rPr>
                        <a:t>CR-D071</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800" b="0" i="0" u="none" strike="noStrike" dirty="0">
                          <a:solidFill>
                            <a:srgbClr val="000000"/>
                          </a:solidFill>
                          <a:effectLst/>
                          <a:latin typeface="+mj-lt"/>
                        </a:rPr>
                        <a:t>£0.00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800" b="0" i="0" u="none" strike="noStrike" dirty="0">
                          <a:solidFill>
                            <a:srgbClr val="000000"/>
                          </a:solidFill>
                          <a:effectLst/>
                          <a:latin typeface="+mj-lt"/>
                        </a:rPr>
                        <a:t>15/03/2021</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dirty="0">
                          <a:solidFill>
                            <a:srgbClr val="000000"/>
                          </a:solidFill>
                          <a:effectLst/>
                          <a:latin typeface="+mj-lt"/>
                        </a:rPr>
                        <a:t>Pending SI Response</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18935558"/>
                  </a:ext>
                </a:extLst>
              </a:tr>
            </a:tbl>
          </a:graphicData>
        </a:graphic>
      </p:graphicFrame>
    </p:spTree>
    <p:extLst>
      <p:ext uri="{BB962C8B-B14F-4D97-AF65-F5344CB8AC3E}">
        <p14:creationId xmlns:p14="http://schemas.microsoft.com/office/powerpoint/2010/main" val="566117223"/>
      </p:ext>
    </p:extLst>
  </p:cSld>
  <p:clrMapOvr>
    <a:masterClrMapping/>
  </p:clrMapOvr>
</p:sld>
</file>

<file path=ppt/theme/theme1.xml><?xml version="1.0" encoding="utf-8"?>
<a:theme xmlns:a="http://schemas.openxmlformats.org/drawingml/2006/main" name="xoserve templates">
  <a:themeElements>
    <a:clrScheme name="Xoserve Colour Scheme">
      <a:dk1>
        <a:srgbClr val="000000"/>
      </a:dk1>
      <a:lt1>
        <a:srgbClr val="FFFFFF"/>
      </a:lt1>
      <a:dk2>
        <a:srgbClr val="1D3E61"/>
      </a:dk2>
      <a:lt2>
        <a:srgbClr val="DCDDDE"/>
      </a:lt2>
      <a:accent1>
        <a:srgbClr val="3E5AA8"/>
      </a:accent1>
      <a:accent2>
        <a:srgbClr val="84B8DA"/>
      </a:accent2>
      <a:accent3>
        <a:srgbClr val="56CF9E"/>
      </a:accent3>
      <a:accent4>
        <a:srgbClr val="F5835D"/>
      </a:accent4>
      <a:accent5>
        <a:srgbClr val="B1D6E8"/>
      </a:accent5>
      <a:accent6>
        <a:srgbClr val="2B80B1"/>
      </a:accent6>
      <a:hlink>
        <a:srgbClr val="D2232A"/>
      </a:hlink>
      <a:folHlink>
        <a:srgbClr val="9CCB3B"/>
      </a:folHlink>
    </a:clrScheme>
    <a:fontScheme name="xoserve templat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alpha val="50000"/>
          </a:scheme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2075" tIns="46038" rIns="92075" bIns="46038"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alpha val="50000"/>
          </a:scheme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2075" tIns="46038" rIns="92075" bIns="46038"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defRPr>
        </a:defPPr>
      </a:lstStyle>
    </a:lnDef>
  </a:objectDefaults>
  <a:extraClrSchemeLst>
    <a:extraClrScheme>
      <a:clrScheme name="xoserve templates 1">
        <a:dk1>
          <a:srgbClr val="000000"/>
        </a:dk1>
        <a:lt1>
          <a:srgbClr val="FFFFFF"/>
        </a:lt1>
        <a:dk2>
          <a:srgbClr val="0000FF"/>
        </a:dk2>
        <a:lt2>
          <a:srgbClr val="FFCC66"/>
        </a:lt2>
        <a:accent1>
          <a:srgbClr val="00FFFF"/>
        </a:accent1>
        <a:accent2>
          <a:srgbClr val="3366FF"/>
        </a:accent2>
        <a:accent3>
          <a:srgbClr val="AAAAFF"/>
        </a:accent3>
        <a:accent4>
          <a:srgbClr val="DADADA"/>
        </a:accent4>
        <a:accent5>
          <a:srgbClr val="AAFFFF"/>
        </a:accent5>
        <a:accent6>
          <a:srgbClr val="2D5CE7"/>
        </a:accent6>
        <a:hlink>
          <a:srgbClr val="FF0033"/>
        </a:hlink>
        <a:folHlink>
          <a:srgbClr val="FFFF00"/>
        </a:folHlink>
      </a:clrScheme>
      <a:clrMap bg1="dk2" tx1="lt1" bg2="dk1" tx2="lt2" accent1="accent1" accent2="accent2" accent3="accent3" accent4="accent4" accent5="accent5" accent6="accent6" hlink="hlink" folHlink="folHlink"/>
    </a:extraClrScheme>
    <a:extraClrScheme>
      <a:clrScheme name="xoserve templates 2">
        <a:dk1>
          <a:srgbClr val="000000"/>
        </a:dk1>
        <a:lt1>
          <a:srgbClr val="FFFFFF"/>
        </a:lt1>
        <a:dk2>
          <a:srgbClr val="000000"/>
        </a:dk2>
        <a:lt2>
          <a:srgbClr val="CCECFF"/>
        </a:lt2>
        <a:accent1>
          <a:srgbClr val="6699FF"/>
        </a:accent1>
        <a:accent2>
          <a:srgbClr val="66CCFF"/>
        </a:accent2>
        <a:accent3>
          <a:srgbClr val="FFFFFF"/>
        </a:accent3>
        <a:accent4>
          <a:srgbClr val="000000"/>
        </a:accent4>
        <a:accent5>
          <a:srgbClr val="B8CAFF"/>
        </a:accent5>
        <a:accent6>
          <a:srgbClr val="5CB9E7"/>
        </a:accent6>
        <a:hlink>
          <a:srgbClr val="CC99FF"/>
        </a:hlink>
        <a:folHlink>
          <a:srgbClr val="00CCCC"/>
        </a:folHlink>
      </a:clrScheme>
      <a:clrMap bg1="lt1" tx1="dk1" bg2="lt2" tx2="dk2" accent1="accent1" accent2="accent2" accent3="accent3" accent4="accent4" accent5="accent5" accent6="accent6" hlink="hlink" folHlink="folHlink"/>
    </a:extraClrScheme>
    <a:extraClrScheme>
      <a:clrScheme name="xoserve templates 3">
        <a:dk1>
          <a:srgbClr val="000000"/>
        </a:dk1>
        <a:lt1>
          <a:srgbClr val="FFFFFF"/>
        </a:lt1>
        <a:dk2>
          <a:srgbClr val="000000"/>
        </a:dk2>
        <a:lt2>
          <a:srgbClr val="FFFFFF"/>
        </a:lt2>
        <a:accent1>
          <a:srgbClr val="CBCBCB"/>
        </a:accent1>
        <a:accent2>
          <a:srgbClr val="EAEAEA"/>
        </a:accent2>
        <a:accent3>
          <a:srgbClr val="FFFFFF"/>
        </a:accent3>
        <a:accent4>
          <a:srgbClr val="000000"/>
        </a:accent4>
        <a:accent5>
          <a:srgbClr val="E2E2E2"/>
        </a:accent5>
        <a:accent6>
          <a:srgbClr val="D4D4D4"/>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xoserve templates 4">
        <a:dk1>
          <a:srgbClr val="000000"/>
        </a:dk1>
        <a:lt1>
          <a:srgbClr val="FFFFFF"/>
        </a:lt1>
        <a:dk2>
          <a:srgbClr val="008080"/>
        </a:dk2>
        <a:lt2>
          <a:srgbClr val="FFCC66"/>
        </a:lt2>
        <a:accent1>
          <a:srgbClr val="0099CC"/>
        </a:accent1>
        <a:accent2>
          <a:srgbClr val="009999"/>
        </a:accent2>
        <a:accent3>
          <a:srgbClr val="AAC0C0"/>
        </a:accent3>
        <a:accent4>
          <a:srgbClr val="DADADA"/>
        </a:accent4>
        <a:accent5>
          <a:srgbClr val="AACAE2"/>
        </a:accent5>
        <a:accent6>
          <a:srgbClr val="008A8A"/>
        </a:accent6>
        <a:hlink>
          <a:srgbClr val="6600CC"/>
        </a:hlink>
        <a:folHlink>
          <a:srgbClr val="FFFF00"/>
        </a:folHlink>
      </a:clrScheme>
      <a:clrMap bg1="dk2" tx1="lt1" bg2="dk1" tx2="lt2" accent1="accent1" accent2="accent2" accent3="accent3" accent4="accent4" accent5="accent5" accent6="accent6" hlink="hlink" folHlink="folHlink"/>
    </a:extraClrScheme>
    <a:extraClrScheme>
      <a:clrScheme name="xoserve templates 5">
        <a:dk1>
          <a:srgbClr val="000000"/>
        </a:dk1>
        <a:lt1>
          <a:srgbClr val="FFFFFF"/>
        </a:lt1>
        <a:dk2>
          <a:srgbClr val="993300"/>
        </a:dk2>
        <a:lt2>
          <a:srgbClr val="FFCC66"/>
        </a:lt2>
        <a:accent1>
          <a:srgbClr val="FF6633"/>
        </a:accent1>
        <a:accent2>
          <a:srgbClr val="CC6600"/>
        </a:accent2>
        <a:accent3>
          <a:srgbClr val="CAADAA"/>
        </a:accent3>
        <a:accent4>
          <a:srgbClr val="DADADA"/>
        </a:accent4>
        <a:accent5>
          <a:srgbClr val="FFB8AD"/>
        </a:accent5>
        <a:accent6>
          <a:srgbClr val="B95C00"/>
        </a:accent6>
        <a:hlink>
          <a:srgbClr val="CC0000"/>
        </a:hlink>
        <a:folHlink>
          <a:srgbClr val="FFFF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Xoserve 2018">
      <a:dk1>
        <a:sysClr val="windowText" lastClr="000000"/>
      </a:dk1>
      <a:lt1>
        <a:sysClr val="window" lastClr="FFFFFF"/>
      </a:lt1>
      <a:dk2>
        <a:srgbClr val="1D3E61"/>
      </a:dk2>
      <a:lt2>
        <a:srgbClr val="EEECE1"/>
      </a:lt2>
      <a:accent1>
        <a:srgbClr val="3E5AA8"/>
      </a:accent1>
      <a:accent2>
        <a:srgbClr val="D75733"/>
      </a:accent2>
      <a:accent3>
        <a:srgbClr val="56CF9E"/>
      </a:accent3>
      <a:accent4>
        <a:srgbClr val="6440A3"/>
      </a:accent4>
      <a:accent5>
        <a:srgbClr val="40D1F5"/>
      </a:accent5>
      <a:accent6>
        <a:srgbClr val="FCBC55"/>
      </a:accent6>
      <a:hlink>
        <a:srgbClr val="6440A3"/>
      </a:hlink>
      <a:folHlink>
        <a:srgbClr val="D2232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xoserve templates">
  <a:themeElements>
    <a:clrScheme name="Xoserve Colour Scheme">
      <a:dk1>
        <a:srgbClr val="000000"/>
      </a:dk1>
      <a:lt1>
        <a:srgbClr val="FFFFFF"/>
      </a:lt1>
      <a:dk2>
        <a:srgbClr val="1D3E61"/>
      </a:dk2>
      <a:lt2>
        <a:srgbClr val="DCDDDE"/>
      </a:lt2>
      <a:accent1>
        <a:srgbClr val="3E5AA8"/>
      </a:accent1>
      <a:accent2>
        <a:srgbClr val="84B8DA"/>
      </a:accent2>
      <a:accent3>
        <a:srgbClr val="56CF9E"/>
      </a:accent3>
      <a:accent4>
        <a:srgbClr val="F5835D"/>
      </a:accent4>
      <a:accent5>
        <a:srgbClr val="B1D6E8"/>
      </a:accent5>
      <a:accent6>
        <a:srgbClr val="2B80B1"/>
      </a:accent6>
      <a:hlink>
        <a:srgbClr val="D2232A"/>
      </a:hlink>
      <a:folHlink>
        <a:srgbClr val="9CCB3B"/>
      </a:folHlink>
    </a:clrScheme>
    <a:fontScheme name="xoserve templat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alpha val="50000"/>
          </a:scheme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2075" tIns="46038" rIns="92075" bIns="46038"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alpha val="50000"/>
          </a:scheme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2075" tIns="46038" rIns="92075" bIns="46038"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defRPr>
        </a:defPPr>
      </a:lstStyle>
    </a:lnDef>
  </a:objectDefaults>
  <a:extraClrSchemeLst>
    <a:extraClrScheme>
      <a:clrScheme name="xoserve templates 1">
        <a:dk1>
          <a:srgbClr val="000000"/>
        </a:dk1>
        <a:lt1>
          <a:srgbClr val="FFFFFF"/>
        </a:lt1>
        <a:dk2>
          <a:srgbClr val="0000FF"/>
        </a:dk2>
        <a:lt2>
          <a:srgbClr val="FFCC66"/>
        </a:lt2>
        <a:accent1>
          <a:srgbClr val="00FFFF"/>
        </a:accent1>
        <a:accent2>
          <a:srgbClr val="3366FF"/>
        </a:accent2>
        <a:accent3>
          <a:srgbClr val="AAAAFF"/>
        </a:accent3>
        <a:accent4>
          <a:srgbClr val="DADADA"/>
        </a:accent4>
        <a:accent5>
          <a:srgbClr val="AAFFFF"/>
        </a:accent5>
        <a:accent6>
          <a:srgbClr val="2D5CE7"/>
        </a:accent6>
        <a:hlink>
          <a:srgbClr val="FF0033"/>
        </a:hlink>
        <a:folHlink>
          <a:srgbClr val="FFFF00"/>
        </a:folHlink>
      </a:clrScheme>
      <a:clrMap bg1="dk2" tx1="lt1" bg2="dk1" tx2="lt2" accent1="accent1" accent2="accent2" accent3="accent3" accent4="accent4" accent5="accent5" accent6="accent6" hlink="hlink" folHlink="folHlink"/>
    </a:extraClrScheme>
    <a:extraClrScheme>
      <a:clrScheme name="xoserve templates 2">
        <a:dk1>
          <a:srgbClr val="000000"/>
        </a:dk1>
        <a:lt1>
          <a:srgbClr val="FFFFFF"/>
        </a:lt1>
        <a:dk2>
          <a:srgbClr val="000000"/>
        </a:dk2>
        <a:lt2>
          <a:srgbClr val="CCECFF"/>
        </a:lt2>
        <a:accent1>
          <a:srgbClr val="6699FF"/>
        </a:accent1>
        <a:accent2>
          <a:srgbClr val="66CCFF"/>
        </a:accent2>
        <a:accent3>
          <a:srgbClr val="FFFFFF"/>
        </a:accent3>
        <a:accent4>
          <a:srgbClr val="000000"/>
        </a:accent4>
        <a:accent5>
          <a:srgbClr val="B8CAFF"/>
        </a:accent5>
        <a:accent6>
          <a:srgbClr val="5CB9E7"/>
        </a:accent6>
        <a:hlink>
          <a:srgbClr val="CC99FF"/>
        </a:hlink>
        <a:folHlink>
          <a:srgbClr val="00CCCC"/>
        </a:folHlink>
      </a:clrScheme>
      <a:clrMap bg1="lt1" tx1="dk1" bg2="lt2" tx2="dk2" accent1="accent1" accent2="accent2" accent3="accent3" accent4="accent4" accent5="accent5" accent6="accent6" hlink="hlink" folHlink="folHlink"/>
    </a:extraClrScheme>
    <a:extraClrScheme>
      <a:clrScheme name="xoserve templates 3">
        <a:dk1>
          <a:srgbClr val="000000"/>
        </a:dk1>
        <a:lt1>
          <a:srgbClr val="FFFFFF"/>
        </a:lt1>
        <a:dk2>
          <a:srgbClr val="000000"/>
        </a:dk2>
        <a:lt2>
          <a:srgbClr val="FFFFFF"/>
        </a:lt2>
        <a:accent1>
          <a:srgbClr val="CBCBCB"/>
        </a:accent1>
        <a:accent2>
          <a:srgbClr val="EAEAEA"/>
        </a:accent2>
        <a:accent3>
          <a:srgbClr val="FFFFFF"/>
        </a:accent3>
        <a:accent4>
          <a:srgbClr val="000000"/>
        </a:accent4>
        <a:accent5>
          <a:srgbClr val="E2E2E2"/>
        </a:accent5>
        <a:accent6>
          <a:srgbClr val="D4D4D4"/>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xoserve templates 4">
        <a:dk1>
          <a:srgbClr val="000000"/>
        </a:dk1>
        <a:lt1>
          <a:srgbClr val="FFFFFF"/>
        </a:lt1>
        <a:dk2>
          <a:srgbClr val="008080"/>
        </a:dk2>
        <a:lt2>
          <a:srgbClr val="FFCC66"/>
        </a:lt2>
        <a:accent1>
          <a:srgbClr val="0099CC"/>
        </a:accent1>
        <a:accent2>
          <a:srgbClr val="009999"/>
        </a:accent2>
        <a:accent3>
          <a:srgbClr val="AAC0C0"/>
        </a:accent3>
        <a:accent4>
          <a:srgbClr val="DADADA"/>
        </a:accent4>
        <a:accent5>
          <a:srgbClr val="AACAE2"/>
        </a:accent5>
        <a:accent6>
          <a:srgbClr val="008A8A"/>
        </a:accent6>
        <a:hlink>
          <a:srgbClr val="6600CC"/>
        </a:hlink>
        <a:folHlink>
          <a:srgbClr val="FFFF00"/>
        </a:folHlink>
      </a:clrScheme>
      <a:clrMap bg1="dk2" tx1="lt1" bg2="dk1" tx2="lt2" accent1="accent1" accent2="accent2" accent3="accent3" accent4="accent4" accent5="accent5" accent6="accent6" hlink="hlink" folHlink="folHlink"/>
    </a:extraClrScheme>
    <a:extraClrScheme>
      <a:clrScheme name="xoserve templates 5">
        <a:dk1>
          <a:srgbClr val="000000"/>
        </a:dk1>
        <a:lt1>
          <a:srgbClr val="FFFFFF"/>
        </a:lt1>
        <a:dk2>
          <a:srgbClr val="993300"/>
        </a:dk2>
        <a:lt2>
          <a:srgbClr val="FFCC66"/>
        </a:lt2>
        <a:accent1>
          <a:srgbClr val="FF6633"/>
        </a:accent1>
        <a:accent2>
          <a:srgbClr val="CC6600"/>
        </a:accent2>
        <a:accent3>
          <a:srgbClr val="CAADAA"/>
        </a:accent3>
        <a:accent4>
          <a:srgbClr val="DADADA"/>
        </a:accent4>
        <a:accent5>
          <a:srgbClr val="FFB8AD"/>
        </a:accent5>
        <a:accent6>
          <a:srgbClr val="B95C00"/>
        </a:accent6>
        <a:hlink>
          <a:srgbClr val="CC0000"/>
        </a:hlink>
        <a:folHlink>
          <a:srgbClr val="FFFF0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Xoserve PowerPoint Template Clean">
  <a:themeElements>
    <a:clrScheme name="Xoserve 2018">
      <a:dk1>
        <a:sysClr val="windowText" lastClr="000000"/>
      </a:dk1>
      <a:lt1>
        <a:sysClr val="window" lastClr="FFFFFF"/>
      </a:lt1>
      <a:dk2>
        <a:srgbClr val="1D3E61"/>
      </a:dk2>
      <a:lt2>
        <a:srgbClr val="EEECE1"/>
      </a:lt2>
      <a:accent1>
        <a:srgbClr val="3E5AA8"/>
      </a:accent1>
      <a:accent2>
        <a:srgbClr val="D75733"/>
      </a:accent2>
      <a:accent3>
        <a:srgbClr val="56CF9E"/>
      </a:accent3>
      <a:accent4>
        <a:srgbClr val="6440A3"/>
      </a:accent4>
      <a:accent5>
        <a:srgbClr val="40D1F5"/>
      </a:accent5>
      <a:accent6>
        <a:srgbClr val="FCBC55"/>
      </a:accent6>
      <a:hlink>
        <a:srgbClr val="6440A3"/>
      </a:hlink>
      <a:folHlink>
        <a:srgbClr val="D2232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D78529C455A9849A187361FC3458725" ma:contentTypeVersion="10" ma:contentTypeDescription="Create a new document." ma:contentTypeScope="" ma:versionID="5f734f88377a37ce2bd1e185f423e635">
  <xsd:schema xmlns:xsd="http://www.w3.org/2001/XMLSchema" xmlns:xs="http://www.w3.org/2001/XMLSchema" xmlns:p="http://schemas.microsoft.com/office/2006/metadata/properties" xmlns:ns2="06f4956c-4c52-4651-8c4e-2a64183ace1b" xmlns:ns3="103fba77-31dd-4780-83f9-c54f26c3a260" targetNamespace="http://schemas.microsoft.com/office/2006/metadata/properties" ma:root="true" ma:fieldsID="d0be2b021abbea2b4eb3ceb7838e0f65" ns2:_="" ns3:_="">
    <xsd:import namespace="06f4956c-4c52-4651-8c4e-2a64183ace1b"/>
    <xsd:import namespace="103fba77-31dd-4780-83f9-c54f26c3a260"/>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6f4956c-4c52-4651-8c4e-2a64183ace1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03fba77-31dd-4780-83f9-c54f26c3a260"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6270122-C316-46D8-A585-AADCBB85D076}"/>
</file>

<file path=customXml/itemProps2.xml><?xml version="1.0" encoding="utf-8"?>
<ds:datastoreItem xmlns:ds="http://schemas.openxmlformats.org/officeDocument/2006/customXml" ds:itemID="{F8545E1A-EA83-463B-B744-ADE3D05E8049}">
  <ds:schemaRefs>
    <ds:schemaRef ds:uri="http://purl.org/dc/elements/1.1/"/>
    <ds:schemaRef ds:uri="http://purl.org/dc/terms/"/>
    <ds:schemaRef ds:uri="http://schemas.microsoft.com/office/infopath/2007/PartnerControls"/>
    <ds:schemaRef ds:uri="http://schemas.microsoft.com/office/2006/metadata/properties"/>
    <ds:schemaRef ds:uri="http://www.w3.org/XML/1998/namespace"/>
    <ds:schemaRef ds:uri="http://schemas.openxmlformats.org/package/2006/metadata/core-properties"/>
    <ds:schemaRef ds:uri="http://schemas.microsoft.com/office/2006/documentManagement/types"/>
    <ds:schemaRef ds:uri="afe9fadc-cf94-4dd1-a692-a3c9fbf85351"/>
    <ds:schemaRef ds:uri="b5d8c402-b464-4f85-b954-cddb3da0df20"/>
    <ds:schemaRef ds:uri="http://purl.org/dc/dcmitype/"/>
  </ds:schemaRefs>
</ds:datastoreItem>
</file>

<file path=customXml/itemProps3.xml><?xml version="1.0" encoding="utf-8"?>
<ds:datastoreItem xmlns:ds="http://schemas.openxmlformats.org/officeDocument/2006/customXml" ds:itemID="{48BF2A29-2C2F-44EF-BF41-193292EB7AF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3398</TotalTime>
  <Words>3251</Words>
  <Application>Microsoft Office PowerPoint</Application>
  <PresentationFormat>On-screen Show (16:9)</PresentationFormat>
  <Paragraphs>563</Paragraphs>
  <Slides>14</Slides>
  <Notes>5</Notes>
  <HiddenSlides>0</HiddenSlides>
  <MMClips>0</MMClips>
  <ScaleCrop>false</ScaleCrop>
  <HeadingPairs>
    <vt:vector size="6" baseType="variant">
      <vt:variant>
        <vt:lpstr>Fonts Used</vt:lpstr>
      </vt:variant>
      <vt:variant>
        <vt:i4>4</vt:i4>
      </vt:variant>
      <vt:variant>
        <vt:lpstr>Theme</vt:lpstr>
      </vt:variant>
      <vt:variant>
        <vt:i4>4</vt:i4>
      </vt:variant>
      <vt:variant>
        <vt:lpstr>Slide Titles</vt:lpstr>
      </vt:variant>
      <vt:variant>
        <vt:i4>14</vt:i4>
      </vt:variant>
    </vt:vector>
  </HeadingPairs>
  <TitlesOfParts>
    <vt:vector size="22" baseType="lpstr">
      <vt:lpstr>ＭＳ Ｐゴシック</vt:lpstr>
      <vt:lpstr>Arial</vt:lpstr>
      <vt:lpstr>Calibri</vt:lpstr>
      <vt:lpstr>Wingdings</vt:lpstr>
      <vt:lpstr>xoserve templates</vt:lpstr>
      <vt:lpstr>Office Theme</vt:lpstr>
      <vt:lpstr>1_xoserve templates</vt:lpstr>
      <vt:lpstr>Xoserve PowerPoint Template Clean</vt:lpstr>
      <vt:lpstr>CSSC Programme Dashboard</vt:lpstr>
      <vt:lpstr>PowerPoint Presentation</vt:lpstr>
      <vt:lpstr>Green Workstream Updates</vt:lpstr>
      <vt:lpstr>Green Workstream Updates</vt:lpstr>
      <vt:lpstr>Key Programme Risks (1/4)</vt:lpstr>
      <vt:lpstr>Key Programme Risks (2/4)</vt:lpstr>
      <vt:lpstr>PowerPoint Presentation</vt:lpstr>
      <vt:lpstr>Switching Programme CR Position – CRs impacting Xoserve</vt:lpstr>
      <vt:lpstr>Switching Programme CR Position – CRs impacting Xoserve</vt:lpstr>
      <vt:lpstr>Switching Programme CR Position – CRs not impacting Xoserve </vt:lpstr>
      <vt:lpstr>Switching Programme CR Position – CRs not impacting Xoserve </vt:lpstr>
      <vt:lpstr>PowerPoint Presentation</vt:lpstr>
      <vt:lpstr>High Level Transitional Considerations for Shippers/Suppliers</vt:lpstr>
      <vt:lpstr>Current Status &amp; Next Steps</vt:lpstr>
    </vt:vector>
  </TitlesOfParts>
  <Company>DC Freelance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has been achieved since last meeting?</dc:title>
  <dc:creator>Simon Clements</dc:creator>
  <cp:lastModifiedBy>Emma J Lyndon</cp:lastModifiedBy>
  <cp:revision>27</cp:revision>
  <cp:lastPrinted>2019-12-17T14:02:10Z</cp:lastPrinted>
  <dcterms:created xsi:type="dcterms:W3CDTF">2011-09-20T14:58:41Z</dcterms:created>
  <dcterms:modified xsi:type="dcterms:W3CDTF">2021-04-08T16:11:01Z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
    <vt:lpwstr>Document</vt:lpwstr>
  </property>
  <property fmtid="{D5CDD505-2E9C-101B-9397-08002B2CF9AE}" pid="3" name="_NewReviewCycle">
    <vt:lpwstr/>
  </property>
  <property fmtid="{D5CDD505-2E9C-101B-9397-08002B2CF9AE}" pid="4" name="ContentTypeId">
    <vt:lpwstr>0x010100CD78529C455A9849A187361FC3458725</vt:lpwstr>
  </property>
</Properties>
</file>