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28"/>
  </p:notesMasterIdLst>
  <p:handoutMasterIdLst>
    <p:handoutMasterId r:id="rId29"/>
  </p:handoutMasterIdLst>
  <p:sldIdLst>
    <p:sldId id="352" r:id="rId8"/>
    <p:sldId id="829" r:id="rId9"/>
    <p:sldId id="787" r:id="rId10"/>
    <p:sldId id="826" r:id="rId11"/>
    <p:sldId id="3614" r:id="rId12"/>
    <p:sldId id="3615" r:id="rId13"/>
    <p:sldId id="3616" r:id="rId14"/>
    <p:sldId id="3617" r:id="rId15"/>
    <p:sldId id="3618" r:id="rId16"/>
    <p:sldId id="3619" r:id="rId17"/>
    <p:sldId id="3620" r:id="rId18"/>
    <p:sldId id="3621" r:id="rId19"/>
    <p:sldId id="794" r:id="rId20"/>
    <p:sldId id="1993" r:id="rId21"/>
    <p:sldId id="1990" r:id="rId22"/>
    <p:sldId id="831" r:id="rId23"/>
    <p:sldId id="830" r:id="rId24"/>
    <p:sldId id="3611" r:id="rId25"/>
    <p:sldId id="3613" r:id="rId26"/>
    <p:sldId id="3612" r:id="rId27"/>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5F24D-F2F4-CDE2-06C1-58692A1CBE8E}" v="44" dt="2021-09-06T15:26:43.298"/>
    <p1510:client id="{A4E88268-B015-4DED-8E13-4F1E7942659E}" v="37" dt="2021-09-06T11:23:56.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796" autoAdjust="0"/>
  </p:normalViewPr>
  <p:slideViewPr>
    <p:cSldViewPr snapToGrid="0">
      <p:cViewPr varScale="1">
        <p:scale>
          <a:sx n="103" d="100"/>
          <a:sy n="103" d="100"/>
        </p:scale>
        <p:origin x="76" y="10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 Lyndon" userId="fefd1f69-c297-4970-add2-0b667d1abc1f" providerId="ADAL" clId="{A4E88268-B015-4DED-8E13-4F1E7942659E}"/>
    <pc:docChg chg="addSld delSld modSld sldOrd">
      <pc:chgData name="Emma J Lyndon" userId="fefd1f69-c297-4970-add2-0b667d1abc1f" providerId="ADAL" clId="{A4E88268-B015-4DED-8E13-4F1E7942659E}" dt="2021-09-06T11:23:56.699" v="36" actId="20577"/>
      <pc:docMkLst>
        <pc:docMk/>
      </pc:docMkLst>
      <pc:sldChg chg="add del">
        <pc:chgData name="Emma J Lyndon" userId="fefd1f69-c297-4970-add2-0b667d1abc1f" providerId="ADAL" clId="{A4E88268-B015-4DED-8E13-4F1E7942659E}" dt="2021-09-06T11:20:48.057" v="9" actId="2696"/>
        <pc:sldMkLst>
          <pc:docMk/>
          <pc:sldMk cId="3653749228" sldId="288"/>
        </pc:sldMkLst>
      </pc:sldChg>
      <pc:sldChg chg="add del">
        <pc:chgData name="Emma J Lyndon" userId="fefd1f69-c297-4970-add2-0b667d1abc1f" providerId="ADAL" clId="{A4E88268-B015-4DED-8E13-4F1E7942659E}" dt="2021-09-06T11:20:48.071" v="10" actId="2696"/>
        <pc:sldMkLst>
          <pc:docMk/>
          <pc:sldMk cId="1864499273" sldId="298"/>
        </pc:sldMkLst>
      </pc:sldChg>
      <pc:sldChg chg="add del">
        <pc:chgData name="Emma J Lyndon" userId="fefd1f69-c297-4970-add2-0b667d1abc1f" providerId="ADAL" clId="{A4E88268-B015-4DED-8E13-4F1E7942659E}" dt="2021-09-06T11:20:48.085" v="11" actId="2696"/>
        <pc:sldMkLst>
          <pc:docMk/>
          <pc:sldMk cId="593631967" sldId="321"/>
        </pc:sldMkLst>
      </pc:sldChg>
      <pc:sldChg chg="add del">
        <pc:chgData name="Emma J Lyndon" userId="fefd1f69-c297-4970-add2-0b667d1abc1f" providerId="ADAL" clId="{A4E88268-B015-4DED-8E13-4F1E7942659E}" dt="2021-09-06T11:20:48.101" v="12" actId="2696"/>
        <pc:sldMkLst>
          <pc:docMk/>
          <pc:sldMk cId="2714927768" sldId="322"/>
        </pc:sldMkLst>
      </pc:sldChg>
      <pc:sldChg chg="add del">
        <pc:chgData name="Emma J Lyndon" userId="fefd1f69-c297-4970-add2-0b667d1abc1f" providerId="ADAL" clId="{A4E88268-B015-4DED-8E13-4F1E7942659E}" dt="2021-09-06T11:20:48.112" v="13" actId="2696"/>
        <pc:sldMkLst>
          <pc:docMk/>
          <pc:sldMk cId="390263769" sldId="323"/>
        </pc:sldMkLst>
      </pc:sldChg>
      <pc:sldChg chg="add del">
        <pc:chgData name="Emma J Lyndon" userId="fefd1f69-c297-4970-add2-0b667d1abc1f" providerId="ADAL" clId="{A4E88268-B015-4DED-8E13-4F1E7942659E}" dt="2021-09-06T11:20:48.127" v="14" actId="2696"/>
        <pc:sldMkLst>
          <pc:docMk/>
          <pc:sldMk cId="1037898934" sldId="324"/>
        </pc:sldMkLst>
      </pc:sldChg>
      <pc:sldChg chg="add del">
        <pc:chgData name="Emma J Lyndon" userId="fefd1f69-c297-4970-add2-0b667d1abc1f" providerId="ADAL" clId="{A4E88268-B015-4DED-8E13-4F1E7942659E}" dt="2021-09-06T11:20:48.141" v="15" actId="2696"/>
        <pc:sldMkLst>
          <pc:docMk/>
          <pc:sldMk cId="663736660" sldId="325"/>
        </pc:sldMkLst>
      </pc:sldChg>
      <pc:sldChg chg="add del">
        <pc:chgData name="Emma J Lyndon" userId="fefd1f69-c297-4970-add2-0b667d1abc1f" providerId="ADAL" clId="{A4E88268-B015-4DED-8E13-4F1E7942659E}" dt="2021-09-06T11:20:48.176" v="16" actId="2696"/>
        <pc:sldMkLst>
          <pc:docMk/>
          <pc:sldMk cId="2068513231" sldId="326"/>
        </pc:sldMkLst>
      </pc:sldChg>
      <pc:sldChg chg="modSp">
        <pc:chgData name="Emma J Lyndon" userId="fefd1f69-c297-4970-add2-0b667d1abc1f" providerId="ADAL" clId="{A4E88268-B015-4DED-8E13-4F1E7942659E}" dt="2021-09-06T11:22:59.184" v="24" actId="20577"/>
        <pc:sldMkLst>
          <pc:docMk/>
          <pc:sldMk cId="2731515020" sldId="794"/>
        </pc:sldMkLst>
        <pc:graphicFrameChg chg="modGraphic">
          <ac:chgData name="Emma J Lyndon" userId="fefd1f69-c297-4970-add2-0b667d1abc1f" providerId="ADAL" clId="{A4E88268-B015-4DED-8E13-4F1E7942659E}" dt="2021-09-06T11:22:59.184" v="24" actId="20577"/>
          <ac:graphicFrameMkLst>
            <pc:docMk/>
            <pc:sldMk cId="2731515020" sldId="794"/>
            <ac:graphicFrameMk id="4" creationId="{E995F62F-2964-4B8F-B8B8-E7B85A14F4E7}"/>
          </ac:graphicFrameMkLst>
        </pc:graphicFrameChg>
      </pc:sldChg>
      <pc:sldChg chg="modSp">
        <pc:chgData name="Emma J Lyndon" userId="fefd1f69-c297-4970-add2-0b667d1abc1f" providerId="ADAL" clId="{A4E88268-B015-4DED-8E13-4F1E7942659E}" dt="2021-09-06T11:23:56.699" v="36" actId="20577"/>
        <pc:sldMkLst>
          <pc:docMk/>
          <pc:sldMk cId="2304868090" sldId="1993"/>
        </pc:sldMkLst>
        <pc:graphicFrameChg chg="modGraphic">
          <ac:chgData name="Emma J Lyndon" userId="fefd1f69-c297-4970-add2-0b667d1abc1f" providerId="ADAL" clId="{A4E88268-B015-4DED-8E13-4F1E7942659E}" dt="2021-09-06T11:23:56.699" v="36" actId="20577"/>
          <ac:graphicFrameMkLst>
            <pc:docMk/>
            <pc:sldMk cId="2304868090" sldId="1993"/>
            <ac:graphicFrameMk id="5" creationId="{984740BE-9D6C-4A7F-8393-947589E0CA6B}"/>
          </ac:graphicFrameMkLst>
        </pc:graphicFrameChg>
      </pc:sldChg>
      <pc:sldChg chg="addSp modSp add mod ord">
        <pc:chgData name="Emma J Lyndon" userId="fefd1f69-c297-4970-add2-0b667d1abc1f" providerId="ADAL" clId="{A4E88268-B015-4DED-8E13-4F1E7942659E}" dt="2021-09-03T09:10:19.971" v="6"/>
        <pc:sldMkLst>
          <pc:docMk/>
          <pc:sldMk cId="497559765" sldId="3613"/>
        </pc:sldMkLst>
        <pc:graphicFrameChg chg="add mod">
          <ac:chgData name="Emma J Lyndon" userId="fefd1f69-c297-4970-add2-0b667d1abc1f" providerId="ADAL" clId="{A4E88268-B015-4DED-8E13-4F1E7942659E}" dt="2021-09-03T09:09:45.711" v="5" actId="14100"/>
          <ac:graphicFrameMkLst>
            <pc:docMk/>
            <pc:sldMk cId="497559765" sldId="3613"/>
            <ac:graphicFrameMk id="2" creationId="{C00D1468-CD52-40D6-A031-124816E91BC4}"/>
          </ac:graphicFrameMkLst>
        </pc:graphicFrameChg>
      </pc:sldChg>
      <pc:sldChg chg="add">
        <pc:chgData name="Emma J Lyndon" userId="fefd1f69-c297-4970-add2-0b667d1abc1f" providerId="ADAL" clId="{A4E88268-B015-4DED-8E13-4F1E7942659E}" dt="2021-09-06T11:20:19.996" v="8"/>
        <pc:sldMkLst>
          <pc:docMk/>
          <pc:sldMk cId="1020008552" sldId="3614"/>
        </pc:sldMkLst>
      </pc:sldChg>
      <pc:sldChg chg="add">
        <pc:chgData name="Emma J Lyndon" userId="fefd1f69-c297-4970-add2-0b667d1abc1f" providerId="ADAL" clId="{A4E88268-B015-4DED-8E13-4F1E7942659E}" dt="2021-09-06T11:20:19.996" v="8"/>
        <pc:sldMkLst>
          <pc:docMk/>
          <pc:sldMk cId="3372462626" sldId="3615"/>
        </pc:sldMkLst>
      </pc:sldChg>
      <pc:sldChg chg="add">
        <pc:chgData name="Emma J Lyndon" userId="fefd1f69-c297-4970-add2-0b667d1abc1f" providerId="ADAL" clId="{A4E88268-B015-4DED-8E13-4F1E7942659E}" dt="2021-09-06T11:20:19.996" v="8"/>
        <pc:sldMkLst>
          <pc:docMk/>
          <pc:sldMk cId="1676511293" sldId="3616"/>
        </pc:sldMkLst>
      </pc:sldChg>
      <pc:sldChg chg="add">
        <pc:chgData name="Emma J Lyndon" userId="fefd1f69-c297-4970-add2-0b667d1abc1f" providerId="ADAL" clId="{A4E88268-B015-4DED-8E13-4F1E7942659E}" dt="2021-09-06T11:20:19.996" v="8"/>
        <pc:sldMkLst>
          <pc:docMk/>
          <pc:sldMk cId="1991528146" sldId="3617"/>
        </pc:sldMkLst>
      </pc:sldChg>
      <pc:sldChg chg="add">
        <pc:chgData name="Emma J Lyndon" userId="fefd1f69-c297-4970-add2-0b667d1abc1f" providerId="ADAL" clId="{A4E88268-B015-4DED-8E13-4F1E7942659E}" dt="2021-09-06T11:20:19.996" v="8"/>
        <pc:sldMkLst>
          <pc:docMk/>
          <pc:sldMk cId="1838794722" sldId="3618"/>
        </pc:sldMkLst>
      </pc:sldChg>
      <pc:sldChg chg="add">
        <pc:chgData name="Emma J Lyndon" userId="fefd1f69-c297-4970-add2-0b667d1abc1f" providerId="ADAL" clId="{A4E88268-B015-4DED-8E13-4F1E7942659E}" dt="2021-09-06T11:20:19.996" v="8"/>
        <pc:sldMkLst>
          <pc:docMk/>
          <pc:sldMk cId="985134243" sldId="3619"/>
        </pc:sldMkLst>
      </pc:sldChg>
      <pc:sldChg chg="add">
        <pc:chgData name="Emma J Lyndon" userId="fefd1f69-c297-4970-add2-0b667d1abc1f" providerId="ADAL" clId="{A4E88268-B015-4DED-8E13-4F1E7942659E}" dt="2021-09-06T11:20:19.996" v="8"/>
        <pc:sldMkLst>
          <pc:docMk/>
          <pc:sldMk cId="720293983" sldId="3620"/>
        </pc:sldMkLst>
      </pc:sldChg>
      <pc:sldChg chg="add">
        <pc:chgData name="Emma J Lyndon" userId="fefd1f69-c297-4970-add2-0b667d1abc1f" providerId="ADAL" clId="{A4E88268-B015-4DED-8E13-4F1E7942659E}" dt="2021-09-06T11:20:19.996" v="8"/>
        <pc:sldMkLst>
          <pc:docMk/>
          <pc:sldMk cId="841484025" sldId="3621"/>
        </pc:sldMkLst>
      </pc:sldChg>
    </pc:docChg>
  </pc:docChgLst>
  <pc:docChgLst>
    <pc:chgData name="Angela Clarke" userId="S::angela.clarke@xoserve.com::fe8f2832-4ba4-4aa0-82a4-7cd04b33095c" providerId="AD" clId="Web-{15C5F24D-F2F4-CDE2-06C1-58692A1CBE8E}"/>
    <pc:docChg chg="modSld sldOrd">
      <pc:chgData name="Angela Clarke" userId="S::angela.clarke@xoserve.com::fe8f2832-4ba4-4aa0-82a4-7cd04b33095c" providerId="AD" clId="Web-{15C5F24D-F2F4-CDE2-06C1-58692A1CBE8E}" dt="2021-09-06T15:26:40.845" v="32"/>
      <pc:docMkLst>
        <pc:docMk/>
      </pc:docMkLst>
      <pc:sldChg chg="modSp">
        <pc:chgData name="Angela Clarke" userId="S::angela.clarke@xoserve.com::fe8f2832-4ba4-4aa0-82a4-7cd04b33095c" providerId="AD" clId="Web-{15C5F24D-F2F4-CDE2-06C1-58692A1CBE8E}" dt="2021-09-06T15:26:40.845" v="32"/>
        <pc:sldMkLst>
          <pc:docMk/>
          <pc:sldMk cId="2731515020" sldId="794"/>
        </pc:sldMkLst>
        <pc:graphicFrameChg chg="mod modGraphic">
          <ac:chgData name="Angela Clarke" userId="S::angela.clarke@xoserve.com::fe8f2832-4ba4-4aa0-82a4-7cd04b33095c" providerId="AD" clId="Web-{15C5F24D-F2F4-CDE2-06C1-58692A1CBE8E}" dt="2021-09-06T15:26:40.845" v="32"/>
          <ac:graphicFrameMkLst>
            <pc:docMk/>
            <pc:sldMk cId="2731515020" sldId="794"/>
            <ac:graphicFrameMk id="4" creationId="{E995F62F-2964-4B8F-B8B8-E7B85A14F4E7}"/>
          </ac:graphicFrameMkLst>
        </pc:graphicFrameChg>
      </pc:sldChg>
      <pc:sldChg chg="ord">
        <pc:chgData name="Angela Clarke" userId="S::angela.clarke@xoserve.com::fe8f2832-4ba4-4aa0-82a4-7cd04b33095c" providerId="AD" clId="Web-{15C5F24D-F2F4-CDE2-06C1-58692A1CBE8E}" dt="2021-09-06T15:25:10.874" v="0"/>
        <pc:sldMkLst>
          <pc:docMk/>
          <pc:sldMk cId="497559765" sldId="361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Emma.J.Lyndon\AppData\Local\Microsoft\Windows\INetCache\Content.Outlook\RCXW6Q4S\Funding%20Aug%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00411329180855E-2"/>
          <c:y val="3.7101151829705498E-2"/>
          <c:w val="0.89584010439250938"/>
          <c:h val="0.82607619767779539"/>
        </c:manualLayout>
      </c:layout>
      <c:lineChart>
        <c:grouping val="standard"/>
        <c:varyColors val="0"/>
        <c:ser>
          <c:idx val="1"/>
          <c:order val="0"/>
          <c:tx>
            <c:strRef>
              <c:f>'Out - Funding'!$D$32</c:f>
              <c:strCache>
                <c:ptCount val="1"/>
                <c:pt idx="0">
                  <c:v> Monthly FORECAST (Cumulative) </c:v>
                </c:pt>
              </c:strCache>
            </c:strRef>
          </c:tx>
          <c:spPr>
            <a:ln>
              <a:solidFill>
                <a:srgbClr val="7030A0"/>
              </a:solidFill>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Funding'!$D$33:$D$80</c:f>
              <c:numCache>
                <c:formatCode>"£"#,##0</c:formatCode>
                <c:ptCount val="48"/>
                <c:pt idx="0">
                  <c:v>363976.72</c:v>
                </c:pt>
                <c:pt idx="1">
                  <c:v>683029.77649999992</c:v>
                </c:pt>
                <c:pt idx="2">
                  <c:v>1009036.4989999998</c:v>
                </c:pt>
                <c:pt idx="3">
                  <c:v>1468927.8936666665</c:v>
                </c:pt>
                <c:pt idx="4">
                  <c:v>1881004.6076666664</c:v>
                </c:pt>
                <c:pt idx="5">
                  <c:v>2628016.3189999997</c:v>
                </c:pt>
                <c:pt idx="6">
                  <c:v>3342083.1863333331</c:v>
                </c:pt>
                <c:pt idx="7">
                  <c:v>4458203.0079999994</c:v>
                </c:pt>
                <c:pt idx="8">
                  <c:v>5354404.1686666664</c:v>
                </c:pt>
                <c:pt idx="9">
                  <c:v>6043381.8373333327</c:v>
                </c:pt>
                <c:pt idx="10">
                  <c:v>7142886.0309666656</c:v>
                </c:pt>
                <c:pt idx="11">
                  <c:v>8975402.7506666668</c:v>
                </c:pt>
                <c:pt idx="12">
                  <c:v>10111305.124</c:v>
                </c:pt>
                <c:pt idx="13">
                  <c:v>11388987.072333332</c:v>
                </c:pt>
                <c:pt idx="14">
                  <c:v>13038342.615666665</c:v>
                </c:pt>
                <c:pt idx="15">
                  <c:v>14439812.028999999</c:v>
                </c:pt>
                <c:pt idx="16">
                  <c:v>15676651.817333333</c:v>
                </c:pt>
                <c:pt idx="17">
                  <c:v>16871244.883333333</c:v>
                </c:pt>
                <c:pt idx="18">
                  <c:v>18128098.529696971</c:v>
                </c:pt>
                <c:pt idx="19">
                  <c:v>18805264.193030305</c:v>
                </c:pt>
                <c:pt idx="20">
                  <c:v>19805071.686363637</c:v>
                </c:pt>
                <c:pt idx="21">
                  <c:v>20880560.800292209</c:v>
                </c:pt>
                <c:pt idx="22">
                  <c:v>21535840.035054114</c:v>
                </c:pt>
                <c:pt idx="23">
                  <c:v>22900036.205054116</c:v>
                </c:pt>
                <c:pt idx="24">
                  <c:v>23750781.401720781</c:v>
                </c:pt>
                <c:pt idx="25">
                  <c:v>25230991.42172078</c:v>
                </c:pt>
                <c:pt idx="26">
                  <c:v>26355252.418387447</c:v>
                </c:pt>
                <c:pt idx="27">
                  <c:v>27541785.785054114</c:v>
                </c:pt>
                <c:pt idx="28">
                  <c:v>28724820.505054113</c:v>
                </c:pt>
                <c:pt idx="29">
                  <c:v>30261774.71172078</c:v>
                </c:pt>
                <c:pt idx="30">
                  <c:v>31186897.438387446</c:v>
                </c:pt>
                <c:pt idx="31">
                  <c:v>32459671.665054113</c:v>
                </c:pt>
                <c:pt idx="32">
                  <c:v>33241845.591720778</c:v>
                </c:pt>
                <c:pt idx="33">
                  <c:v>34235126.018387444</c:v>
                </c:pt>
                <c:pt idx="34">
                  <c:v>35964197.195054114</c:v>
                </c:pt>
                <c:pt idx="35">
                  <c:v>36768919.191720784</c:v>
                </c:pt>
                <c:pt idx="36">
                  <c:v>37504162.265054114</c:v>
                </c:pt>
                <c:pt idx="37">
                  <c:v>38440660.938387446</c:v>
                </c:pt>
                <c:pt idx="38">
                  <c:v>39658135.611720778</c:v>
                </c:pt>
                <c:pt idx="39">
                  <c:v>40350816.725054115</c:v>
                </c:pt>
                <c:pt idx="40">
                  <c:v>41366875.148387447</c:v>
                </c:pt>
                <c:pt idx="41">
                  <c:v>41979384.571720779</c:v>
                </c:pt>
                <c:pt idx="42">
                  <c:v>42760004.995054111</c:v>
                </c:pt>
                <c:pt idx="43">
                  <c:v>43552514.418387443</c:v>
                </c:pt>
                <c:pt idx="44">
                  <c:v>43636585.528387442</c:v>
                </c:pt>
                <c:pt idx="45">
                  <c:v>43828403.528387442</c:v>
                </c:pt>
                <c:pt idx="46">
                  <c:v>43828403.528387442</c:v>
                </c:pt>
                <c:pt idx="47">
                  <c:v>43828403.528387442</c:v>
                </c:pt>
              </c:numCache>
            </c:numRef>
          </c:val>
          <c:smooth val="0"/>
          <c:extLst>
            <c:ext xmlns:c16="http://schemas.microsoft.com/office/drawing/2014/chart" uri="{C3380CC4-5D6E-409C-BE32-E72D297353CC}">
              <c16:uniqueId val="{00000000-BD1E-4DC5-BADB-8DB85E7AD5E2}"/>
            </c:ext>
          </c:extLst>
        </c:ser>
        <c:ser>
          <c:idx val="2"/>
          <c:order val="1"/>
          <c:tx>
            <c:strRef>
              <c:f>'Out - Funding'!$E$32</c:f>
              <c:strCache>
                <c:ptCount val="1"/>
                <c:pt idx="0">
                  <c:v> Monthly BUDGET (Cumulative) </c:v>
                </c:pt>
              </c:strCache>
            </c:strRef>
          </c:tx>
          <c:spPr>
            <a:ln>
              <a:solidFill>
                <a:schemeClr val="accent1"/>
              </a:solidFill>
              <a:prstDash val="sysDot"/>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Funding'!$E$33:$E$80</c:f>
              <c:numCache>
                <c:formatCode>"£"#,##0</c:formatCode>
                <c:ptCount val="48"/>
                <c:pt idx="0">
                  <c:v>489844.68000000011</c:v>
                </c:pt>
                <c:pt idx="1">
                  <c:v>1174749.2</c:v>
                </c:pt>
                <c:pt idx="2">
                  <c:v>1918322.3099999996</c:v>
                </c:pt>
                <c:pt idx="3">
                  <c:v>2859329.2599999988</c:v>
                </c:pt>
                <c:pt idx="4">
                  <c:v>3600336.2099999986</c:v>
                </c:pt>
                <c:pt idx="5">
                  <c:v>4373413.7099999981</c:v>
                </c:pt>
                <c:pt idx="6">
                  <c:v>5301107.7099999972</c:v>
                </c:pt>
                <c:pt idx="7">
                  <c:v>6054522.3599999975</c:v>
                </c:pt>
                <c:pt idx="8">
                  <c:v>6844783.4099999974</c:v>
                </c:pt>
                <c:pt idx="9">
                  <c:v>7587690.8599999975</c:v>
                </c:pt>
                <c:pt idx="10">
                  <c:v>8469886.8099999968</c:v>
                </c:pt>
                <c:pt idx="11">
                  <c:v>10016454.159999996</c:v>
                </c:pt>
                <c:pt idx="12">
                  <c:v>10772088.889999997</c:v>
                </c:pt>
                <c:pt idx="13">
                  <c:v>11466104.099999996</c:v>
                </c:pt>
                <c:pt idx="14">
                  <c:v>12171330.709999995</c:v>
                </c:pt>
                <c:pt idx="15">
                  <c:v>14216755.300000004</c:v>
                </c:pt>
                <c:pt idx="16">
                  <c:v>15951497.880000005</c:v>
                </c:pt>
                <c:pt idx="17">
                  <c:v>17098244.840000004</c:v>
                </c:pt>
                <c:pt idx="18">
                  <c:v>18223938.970000003</c:v>
                </c:pt>
                <c:pt idx="19">
                  <c:v>19242195.570000004</c:v>
                </c:pt>
                <c:pt idx="20">
                  <c:v>20253660.210000005</c:v>
                </c:pt>
                <c:pt idx="21">
                  <c:v>21199102.250000004</c:v>
                </c:pt>
                <c:pt idx="22">
                  <c:v>22074558.180000003</c:v>
                </c:pt>
                <c:pt idx="23">
                  <c:v>23123177.560000002</c:v>
                </c:pt>
                <c:pt idx="24">
                  <c:v>23750781.401720781</c:v>
                </c:pt>
                <c:pt idx="25">
                  <c:v>25230991.42172078</c:v>
                </c:pt>
                <c:pt idx="26">
                  <c:v>26355252.418387447</c:v>
                </c:pt>
                <c:pt idx="27">
                  <c:v>27541785.785054114</c:v>
                </c:pt>
                <c:pt idx="28">
                  <c:v>28724820.505054113</c:v>
                </c:pt>
                <c:pt idx="29">
                  <c:v>30261774.71172078</c:v>
                </c:pt>
                <c:pt idx="30">
                  <c:v>31186897.438387446</c:v>
                </c:pt>
                <c:pt idx="31">
                  <c:v>32459671.665054113</c:v>
                </c:pt>
                <c:pt idx="32">
                  <c:v>33241845.591720778</c:v>
                </c:pt>
                <c:pt idx="33">
                  <c:v>34235126.018387444</c:v>
                </c:pt>
                <c:pt idx="34">
                  <c:v>35964197.195054114</c:v>
                </c:pt>
                <c:pt idx="35">
                  <c:v>36768919.191720784</c:v>
                </c:pt>
                <c:pt idx="36">
                  <c:v>37504162.265054114</c:v>
                </c:pt>
                <c:pt idx="37">
                  <c:v>38440660.938387446</c:v>
                </c:pt>
                <c:pt idx="38">
                  <c:v>39658135.611720778</c:v>
                </c:pt>
                <c:pt idx="39">
                  <c:v>40350816.725054115</c:v>
                </c:pt>
                <c:pt idx="40">
                  <c:v>41366875.148387447</c:v>
                </c:pt>
                <c:pt idx="41">
                  <c:v>41979384.571720779</c:v>
                </c:pt>
                <c:pt idx="42">
                  <c:v>42760004.995054111</c:v>
                </c:pt>
                <c:pt idx="43">
                  <c:v>43552514.418387443</c:v>
                </c:pt>
                <c:pt idx="44">
                  <c:v>43636585.528387442</c:v>
                </c:pt>
                <c:pt idx="45">
                  <c:v>43828403.528387442</c:v>
                </c:pt>
                <c:pt idx="46">
                  <c:v>43828403.528387442</c:v>
                </c:pt>
                <c:pt idx="47">
                  <c:v>43828403.528387442</c:v>
                </c:pt>
              </c:numCache>
            </c:numRef>
          </c:val>
          <c:smooth val="0"/>
          <c:extLst>
            <c:ext xmlns:c16="http://schemas.microsoft.com/office/drawing/2014/chart" uri="{C3380CC4-5D6E-409C-BE32-E72D297353CC}">
              <c16:uniqueId val="{00000001-BD1E-4DC5-BADB-8DB85E7AD5E2}"/>
            </c:ext>
          </c:extLst>
        </c:ser>
        <c:ser>
          <c:idx val="3"/>
          <c:order val="2"/>
          <c:tx>
            <c:strRef>
              <c:f>'Out - Funding'!$F$32</c:f>
              <c:strCache>
                <c:ptCount val="1"/>
                <c:pt idx="0">
                  <c:v> Monthly ACTUALS (Cumulative) </c:v>
                </c:pt>
              </c:strCache>
            </c:strRef>
          </c:tx>
          <c:spPr>
            <a:ln>
              <a:solidFill>
                <a:schemeClr val="accent1"/>
              </a:solidFill>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Funding'!$F$33:$F$80</c:f>
              <c:numCache>
                <c:formatCode>"£"#,##0</c:formatCode>
                <c:ptCount val="48"/>
                <c:pt idx="0">
                  <c:v>228433.91999999998</c:v>
                </c:pt>
                <c:pt idx="1">
                  <c:v>548079.87999999989</c:v>
                </c:pt>
                <c:pt idx="2">
                  <c:v>1260281.7199999997</c:v>
                </c:pt>
                <c:pt idx="3">
                  <c:v>2160027.9299999997</c:v>
                </c:pt>
                <c:pt idx="4">
                  <c:v>2928145.5399999996</c:v>
                </c:pt>
                <c:pt idx="5">
                  <c:v>3938750.3</c:v>
                </c:pt>
                <c:pt idx="6">
                  <c:v>4855898.3849999998</c:v>
                </c:pt>
                <c:pt idx="7">
                  <c:v>5889989.0299999993</c:v>
                </c:pt>
                <c:pt idx="8">
                  <c:v>6410840.6999999993</c:v>
                </c:pt>
                <c:pt idx="9">
                  <c:v>6911519.1149999993</c:v>
                </c:pt>
                <c:pt idx="10">
                  <c:v>7785494.9449999994</c:v>
                </c:pt>
                <c:pt idx="11">
                  <c:v>8810593.4299999997</c:v>
                </c:pt>
                <c:pt idx="12">
                  <c:v>9969351.2400000002</c:v>
                </c:pt>
                <c:pt idx="13">
                  <c:v>11012414.495000001</c:v>
                </c:pt>
                <c:pt idx="14">
                  <c:v>13032728.295000002</c:v>
                </c:pt>
                <c:pt idx="15">
                  <c:v>14595347.525000002</c:v>
                </c:pt>
                <c:pt idx="16">
                  <c:v>16039780.755000003</c:v>
                </c:pt>
                <c:pt idx="17">
                  <c:v>16876714.628333338</c:v>
                </c:pt>
                <c:pt idx="18">
                  <c:v>18171730.138333339</c:v>
                </c:pt>
                <c:pt idx="19">
                  <c:v>18895026.338333338</c:v>
                </c:pt>
                <c:pt idx="20">
                  <c:v>20150164.608333338</c:v>
                </c:pt>
                <c:pt idx="21">
                  <c:v>21211022.338333338</c:v>
                </c:pt>
                <c:pt idx="22">
                  <c:v>21965343.908333339</c:v>
                </c:pt>
                <c:pt idx="23">
                  <c:v>23586832.818333339</c:v>
                </c:pt>
                <c:pt idx="24">
                  <c:v>24501593.20833334</c:v>
                </c:pt>
                <c:pt idx="25">
                  <c:v>25721442.968333341</c:v>
                </c:pt>
                <c:pt idx="26">
                  <c:v>26751681.898333341</c:v>
                </c:pt>
                <c:pt idx="27">
                  <c:v>27948867.93833334</c:v>
                </c:pt>
                <c:pt idx="28">
                  <c:v>29131902.658333339</c:v>
                </c:pt>
                <c:pt idx="29">
                  <c:v>30668856.865000006</c:v>
                </c:pt>
                <c:pt idx="30">
                  <c:v>31593979.591666672</c:v>
                </c:pt>
                <c:pt idx="31">
                  <c:v>32866753.818333339</c:v>
                </c:pt>
                <c:pt idx="32">
                  <c:v>33648927.745000005</c:v>
                </c:pt>
                <c:pt idx="33">
                  <c:v>34642208.171666674</c:v>
                </c:pt>
                <c:pt idx="34">
                  <c:v>36371279.348333344</c:v>
                </c:pt>
                <c:pt idx="35">
                  <c:v>37176001.345000014</c:v>
                </c:pt>
                <c:pt idx="36">
                  <c:v>37911244.418333344</c:v>
                </c:pt>
                <c:pt idx="37">
                  <c:v>38847743.091666676</c:v>
                </c:pt>
                <c:pt idx="38">
                  <c:v>40065217.765000008</c:v>
                </c:pt>
                <c:pt idx="39">
                  <c:v>40757898.878333345</c:v>
                </c:pt>
                <c:pt idx="40">
                  <c:v>41773957.301666677</c:v>
                </c:pt>
                <c:pt idx="41">
                  <c:v>42386466.725000009</c:v>
                </c:pt>
                <c:pt idx="42">
                  <c:v>43167087.148333341</c:v>
                </c:pt>
                <c:pt idx="43">
                  <c:v>43959596.571666673</c:v>
                </c:pt>
                <c:pt idx="44">
                  <c:v>44043667.681666672</c:v>
                </c:pt>
                <c:pt idx="45">
                  <c:v>44235485.681666672</c:v>
                </c:pt>
                <c:pt idx="46">
                  <c:v>44235485.681666672</c:v>
                </c:pt>
                <c:pt idx="47">
                  <c:v>44235485.681666672</c:v>
                </c:pt>
              </c:numCache>
            </c:numRef>
          </c:val>
          <c:smooth val="0"/>
          <c:extLst>
            <c:ext xmlns:c16="http://schemas.microsoft.com/office/drawing/2014/chart" uri="{C3380CC4-5D6E-409C-BE32-E72D297353CC}">
              <c16:uniqueId val="{00000002-BD1E-4DC5-BADB-8DB85E7AD5E2}"/>
            </c:ext>
          </c:extLst>
        </c:ser>
        <c:ser>
          <c:idx val="0"/>
          <c:order val="3"/>
          <c:tx>
            <c:strRef>
              <c:f>'Out - Funding'!$G$32</c:f>
              <c:strCache>
                <c:ptCount val="1"/>
                <c:pt idx="0">
                  <c:v>Total Approved Budget</c:v>
                </c:pt>
              </c:strCache>
            </c:strRef>
          </c:tx>
          <c:spPr>
            <a:ln>
              <a:solidFill>
                <a:schemeClr val="accent3">
                  <a:lumMod val="50000"/>
                </a:schemeClr>
              </a:solidFill>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Funding'!$G$33:$G$80</c:f>
              <c:numCache>
                <c:formatCode>"£"#,##0</c:formatCode>
                <c:ptCount val="48"/>
                <c:pt idx="0">
                  <c:v>34900000</c:v>
                </c:pt>
                <c:pt idx="1">
                  <c:v>34900000</c:v>
                </c:pt>
                <c:pt idx="2">
                  <c:v>34900000</c:v>
                </c:pt>
                <c:pt idx="3">
                  <c:v>34900000</c:v>
                </c:pt>
                <c:pt idx="4">
                  <c:v>34900000</c:v>
                </c:pt>
                <c:pt idx="5">
                  <c:v>34900000</c:v>
                </c:pt>
                <c:pt idx="6">
                  <c:v>34900000</c:v>
                </c:pt>
                <c:pt idx="7">
                  <c:v>34900000</c:v>
                </c:pt>
                <c:pt idx="8">
                  <c:v>34900000</c:v>
                </c:pt>
                <c:pt idx="9">
                  <c:v>34900000</c:v>
                </c:pt>
                <c:pt idx="10">
                  <c:v>34900000</c:v>
                </c:pt>
                <c:pt idx="11">
                  <c:v>34900000</c:v>
                </c:pt>
                <c:pt idx="12">
                  <c:v>34900000</c:v>
                </c:pt>
                <c:pt idx="13">
                  <c:v>34900000</c:v>
                </c:pt>
                <c:pt idx="14">
                  <c:v>34900000</c:v>
                </c:pt>
                <c:pt idx="15">
                  <c:v>34900000</c:v>
                </c:pt>
                <c:pt idx="16">
                  <c:v>34900000</c:v>
                </c:pt>
                <c:pt idx="17">
                  <c:v>34900000</c:v>
                </c:pt>
                <c:pt idx="18">
                  <c:v>34900000</c:v>
                </c:pt>
                <c:pt idx="19">
                  <c:v>34900000</c:v>
                </c:pt>
                <c:pt idx="20">
                  <c:v>34900000</c:v>
                </c:pt>
                <c:pt idx="21">
                  <c:v>34900000</c:v>
                </c:pt>
                <c:pt idx="22">
                  <c:v>34900000</c:v>
                </c:pt>
                <c:pt idx="23">
                  <c:v>34900000</c:v>
                </c:pt>
                <c:pt idx="24">
                  <c:v>34900000</c:v>
                </c:pt>
                <c:pt idx="25">
                  <c:v>34900000</c:v>
                </c:pt>
                <c:pt idx="26">
                  <c:v>34900000</c:v>
                </c:pt>
                <c:pt idx="27">
                  <c:v>34900000</c:v>
                </c:pt>
                <c:pt idx="28">
                  <c:v>34900000</c:v>
                </c:pt>
                <c:pt idx="29">
                  <c:v>34900000</c:v>
                </c:pt>
                <c:pt idx="30">
                  <c:v>34900000</c:v>
                </c:pt>
                <c:pt idx="31">
                  <c:v>34900000</c:v>
                </c:pt>
                <c:pt idx="32">
                  <c:v>34900000</c:v>
                </c:pt>
                <c:pt idx="33">
                  <c:v>34900000</c:v>
                </c:pt>
                <c:pt idx="34">
                  <c:v>34900000</c:v>
                </c:pt>
                <c:pt idx="35">
                  <c:v>34900000</c:v>
                </c:pt>
                <c:pt idx="36">
                  <c:v>45500000</c:v>
                </c:pt>
                <c:pt idx="37">
                  <c:v>45500000</c:v>
                </c:pt>
                <c:pt idx="38">
                  <c:v>45500000</c:v>
                </c:pt>
                <c:pt idx="39">
                  <c:v>45500000</c:v>
                </c:pt>
                <c:pt idx="40">
                  <c:v>45500000</c:v>
                </c:pt>
                <c:pt idx="41">
                  <c:v>45500000</c:v>
                </c:pt>
                <c:pt idx="42">
                  <c:v>45500000</c:v>
                </c:pt>
                <c:pt idx="43">
                  <c:v>45500000</c:v>
                </c:pt>
                <c:pt idx="44">
                  <c:v>45500000</c:v>
                </c:pt>
                <c:pt idx="45">
                  <c:v>45500000</c:v>
                </c:pt>
                <c:pt idx="46">
                  <c:v>45500000</c:v>
                </c:pt>
                <c:pt idx="47">
                  <c:v>45500000</c:v>
                </c:pt>
              </c:numCache>
            </c:numRef>
          </c:val>
          <c:smooth val="0"/>
          <c:extLst>
            <c:ext xmlns:c16="http://schemas.microsoft.com/office/drawing/2014/chart" uri="{C3380CC4-5D6E-409C-BE32-E72D297353CC}">
              <c16:uniqueId val="{00000003-BD1E-4DC5-BADB-8DB85E7AD5E2}"/>
            </c:ext>
          </c:extLst>
        </c:ser>
        <c:dLbls>
          <c:showLegendKey val="0"/>
          <c:showVal val="0"/>
          <c:showCatName val="0"/>
          <c:showSerName val="0"/>
          <c:showPercent val="0"/>
          <c:showBubbleSize val="0"/>
        </c:dLbls>
        <c:smooth val="0"/>
        <c:axId val="272414592"/>
        <c:axId val="272416128"/>
      </c:lineChart>
      <c:dateAx>
        <c:axId val="272414592"/>
        <c:scaling>
          <c:orientation val="minMax"/>
        </c:scaling>
        <c:delete val="0"/>
        <c:axPos val="b"/>
        <c:numFmt formatCode="mmm\-yy" sourceLinked="1"/>
        <c:majorTickMark val="out"/>
        <c:minorTickMark val="none"/>
        <c:tickLblPos val="nextTo"/>
        <c:crossAx val="272416128"/>
        <c:crosses val="autoZero"/>
        <c:auto val="1"/>
        <c:lblOffset val="100"/>
        <c:baseTimeUnit val="months"/>
      </c:dateAx>
      <c:valAx>
        <c:axId val="272416128"/>
        <c:scaling>
          <c:orientation val="minMax"/>
        </c:scaling>
        <c:delete val="0"/>
        <c:axPos val="l"/>
        <c:majorGridlines>
          <c:spPr>
            <a:ln>
              <a:solidFill>
                <a:schemeClr val="bg1">
                  <a:lumMod val="75000"/>
                </a:schemeClr>
              </a:solidFill>
            </a:ln>
          </c:spPr>
        </c:majorGridlines>
        <c:numFmt formatCode="&quot;£&quot;#,##0" sourceLinked="1"/>
        <c:majorTickMark val="out"/>
        <c:minorTickMark val="none"/>
        <c:tickLblPos val="nextTo"/>
        <c:crossAx val="272414592"/>
        <c:crosses val="autoZero"/>
        <c:crossBetween val="between"/>
      </c:valAx>
    </c:plotArea>
    <c:legend>
      <c:legendPos val="r"/>
      <c:layout>
        <c:manualLayout>
          <c:xMode val="edge"/>
          <c:yMode val="edge"/>
          <c:x val="0.7695069978871627"/>
          <c:y val="0.32533865398696277"/>
          <c:w val="0.22100221007233886"/>
          <c:h val="0.28698732572159613"/>
        </c:manualLayout>
      </c:layout>
      <c:overlay val="0"/>
      <c:spPr>
        <a:solidFill>
          <a:schemeClr val="bg1"/>
        </a:solidFill>
      </c:spPr>
      <c:txPr>
        <a:bodyPr/>
        <a:lstStyle/>
        <a:p>
          <a:pPr>
            <a:defRPr sz="105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06/09/2021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06/09/2021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Sept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92B1-327B-479E-ABE7-4015E929FAD2}"/>
              </a:ext>
            </a:extLst>
          </p:cNvPr>
          <p:cNvSpPr>
            <a:spLocks noGrp="1"/>
          </p:cNvSpPr>
          <p:nvPr>
            <p:ph type="title"/>
          </p:nvPr>
        </p:nvSpPr>
        <p:spPr>
          <a:xfrm>
            <a:off x="457200" y="566018"/>
            <a:ext cx="8229600" cy="637580"/>
          </a:xfrm>
        </p:spPr>
        <p:txBody>
          <a:bodyPr>
            <a:normAutofit fontScale="90000"/>
          </a:bodyPr>
          <a:lstStyle/>
          <a:p>
            <a:r>
              <a:rPr lang="en-GB" sz="2000" dirty="0"/>
              <a:t>Option 1: </a:t>
            </a:r>
            <a:r>
              <a:rPr lang="en-GB" sz="2000" dirty="0">
                <a:solidFill>
                  <a:schemeClr val="tx2"/>
                </a:solidFill>
              </a:rPr>
              <a:t>MPID / Supplier Short Code Re assignment as per DB4 baseline / implement XRN5144</a:t>
            </a:r>
            <a:br>
              <a:rPr lang="en-GB" sz="2000" dirty="0">
                <a:solidFill>
                  <a:schemeClr val="tx2"/>
                </a:solidFill>
              </a:rPr>
            </a:br>
            <a:br>
              <a:rPr lang="en-GB" dirty="0">
                <a:solidFill>
                  <a:schemeClr val="tx2"/>
                </a:solidFill>
              </a:rPr>
            </a:br>
            <a:endParaRPr lang="en-GB" dirty="0"/>
          </a:p>
        </p:txBody>
      </p:sp>
      <p:sp>
        <p:nvSpPr>
          <p:cNvPr id="3" name="Content Placeholder 2">
            <a:extLst>
              <a:ext uri="{FF2B5EF4-FFF2-40B4-BE49-F238E27FC236}">
                <a16:creationId xmlns:a16="http://schemas.microsoft.com/office/drawing/2014/main" id="{2199624A-805B-498B-AD03-51E0BCAADB3B}"/>
              </a:ext>
            </a:extLst>
          </p:cNvPr>
          <p:cNvSpPr>
            <a:spLocks noGrp="1"/>
          </p:cNvSpPr>
          <p:nvPr>
            <p:ph idx="1"/>
          </p:nvPr>
        </p:nvSpPr>
        <p:spPr>
          <a:xfrm>
            <a:off x="457200" y="1203598"/>
            <a:ext cx="8229600" cy="3672408"/>
          </a:xfrm>
        </p:spPr>
        <p:txBody>
          <a:bodyPr>
            <a:normAutofit/>
          </a:bodyPr>
          <a:lstStyle/>
          <a:p>
            <a:r>
              <a:rPr lang="en-GB" sz="1400" dirty="0">
                <a:solidFill>
                  <a:schemeClr val="tx2"/>
                </a:solidFill>
              </a:rPr>
              <a:t>This process will reallocate the Supplier Identity, but will require changes to central systems to ensure that:</a:t>
            </a:r>
          </a:p>
          <a:p>
            <a:pPr lvl="1"/>
            <a:r>
              <a:rPr lang="en-GB" sz="1400" dirty="0">
                <a:solidFill>
                  <a:schemeClr val="tx2"/>
                </a:solidFill>
              </a:rPr>
              <a:t>Changes to UK Link systems to amend Organisation / Market Participant Roles and to allow effective dates to ensure that data release is only to the authorised party</a:t>
            </a:r>
          </a:p>
          <a:p>
            <a:pPr lvl="1"/>
            <a:r>
              <a:rPr lang="en-GB" sz="1400" dirty="0">
                <a:solidFill>
                  <a:schemeClr val="tx2"/>
                </a:solidFill>
              </a:rPr>
              <a:t>Changes to fulfil notices to market participants currently generated by Registration activity</a:t>
            </a:r>
          </a:p>
          <a:p>
            <a:r>
              <a:rPr lang="en-GB" sz="1400" dirty="0">
                <a:solidFill>
                  <a:schemeClr val="tx2"/>
                </a:solidFill>
              </a:rPr>
              <a:t>Settlement would require a period of manual intervention – as today - until the Change of Shipper activity is undertaken (if applicable)</a:t>
            </a:r>
          </a:p>
          <a:p>
            <a:r>
              <a:rPr lang="en-GB" sz="1400" dirty="0">
                <a:solidFill>
                  <a:schemeClr val="tx2"/>
                </a:solidFill>
              </a:rPr>
              <a:t>Shippers have sought assurances that this option would be optional – presumably reserving the right to utilise Switch Requests to enact this</a:t>
            </a:r>
          </a:p>
          <a:p>
            <a:endParaRPr lang="en-GB" sz="1400" dirty="0">
              <a:solidFill>
                <a:schemeClr val="tx2"/>
              </a:solidFill>
            </a:endParaRPr>
          </a:p>
          <a:p>
            <a:r>
              <a:rPr lang="en-GB" sz="1400" dirty="0">
                <a:solidFill>
                  <a:schemeClr val="tx2"/>
                </a:solidFill>
              </a:rPr>
              <a:t>This will require significant change to central systems and market participant systems (Transporters, and potentially Shippers / Suppliers, if mandated).  </a:t>
            </a:r>
          </a:p>
        </p:txBody>
      </p:sp>
    </p:spTree>
    <p:extLst>
      <p:ext uri="{BB962C8B-B14F-4D97-AF65-F5344CB8AC3E}">
        <p14:creationId xmlns:p14="http://schemas.microsoft.com/office/powerpoint/2010/main" val="98513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92B1-327B-479E-ABE7-4015E929FAD2}"/>
              </a:ext>
            </a:extLst>
          </p:cNvPr>
          <p:cNvSpPr>
            <a:spLocks noGrp="1"/>
          </p:cNvSpPr>
          <p:nvPr>
            <p:ph type="title"/>
          </p:nvPr>
        </p:nvSpPr>
        <p:spPr>
          <a:xfrm>
            <a:off x="457200" y="782042"/>
            <a:ext cx="8229600" cy="637580"/>
          </a:xfrm>
        </p:spPr>
        <p:txBody>
          <a:bodyPr>
            <a:normAutofit fontScale="90000"/>
          </a:bodyPr>
          <a:lstStyle/>
          <a:p>
            <a:r>
              <a:rPr lang="en-GB" sz="2000" dirty="0"/>
              <a:t>Option 3: </a:t>
            </a:r>
            <a:r>
              <a:rPr lang="en-GB" sz="2000" dirty="0">
                <a:solidFill>
                  <a:schemeClr val="tx2"/>
                </a:solidFill>
              </a:rPr>
              <a:t>Retain separate process within UKL for maintaining Supplier in the event of </a:t>
            </a:r>
            <a:r>
              <a:rPr lang="en-GB" sz="2000" dirty="0" err="1">
                <a:solidFill>
                  <a:schemeClr val="tx2"/>
                </a:solidFill>
              </a:rPr>
              <a:t>SoLR</a:t>
            </a:r>
            <a:r>
              <a:rPr lang="en-GB" sz="2000" dirty="0">
                <a:solidFill>
                  <a:schemeClr val="tx2"/>
                </a:solidFill>
              </a:rPr>
              <a:t> event – retrospectively insert a break into the UKL history AND revert to original Supplier Id for </a:t>
            </a:r>
            <a:r>
              <a:rPr lang="en-GB" sz="2000" dirty="0" err="1">
                <a:solidFill>
                  <a:schemeClr val="tx2"/>
                </a:solidFill>
              </a:rPr>
              <a:t>SoLR</a:t>
            </a:r>
            <a:br>
              <a:rPr lang="en-GB" sz="2000" dirty="0">
                <a:solidFill>
                  <a:schemeClr val="tx2"/>
                </a:solidFill>
              </a:rPr>
            </a:br>
            <a:br>
              <a:rPr lang="en-GB" sz="2000" dirty="0">
                <a:solidFill>
                  <a:schemeClr val="tx2"/>
                </a:solidFill>
              </a:rPr>
            </a:br>
            <a:br>
              <a:rPr lang="en-GB" dirty="0">
                <a:solidFill>
                  <a:schemeClr val="tx2"/>
                </a:solidFill>
              </a:rPr>
            </a:br>
            <a:endParaRPr lang="en-GB" dirty="0"/>
          </a:p>
        </p:txBody>
      </p:sp>
      <p:sp>
        <p:nvSpPr>
          <p:cNvPr id="3" name="Content Placeholder 2">
            <a:extLst>
              <a:ext uri="{FF2B5EF4-FFF2-40B4-BE49-F238E27FC236}">
                <a16:creationId xmlns:a16="http://schemas.microsoft.com/office/drawing/2014/main" id="{2199624A-805B-498B-AD03-51E0BCAADB3B}"/>
              </a:ext>
            </a:extLst>
          </p:cNvPr>
          <p:cNvSpPr>
            <a:spLocks noGrp="1"/>
          </p:cNvSpPr>
          <p:nvPr>
            <p:ph idx="1"/>
          </p:nvPr>
        </p:nvSpPr>
        <p:spPr>
          <a:xfrm>
            <a:off x="457200" y="1203598"/>
            <a:ext cx="8229600" cy="3672408"/>
          </a:xfrm>
        </p:spPr>
        <p:txBody>
          <a:bodyPr>
            <a:normAutofit/>
          </a:bodyPr>
          <a:lstStyle/>
          <a:p>
            <a:r>
              <a:rPr lang="en-GB" sz="1400" dirty="0">
                <a:solidFill>
                  <a:schemeClr val="tx2"/>
                </a:solidFill>
              </a:rPr>
              <a:t>Retain the As Is process in UKL to allow retrospective update of the Supplier Identity using an existing industry file to update the MP Id in UK Link</a:t>
            </a:r>
          </a:p>
          <a:p>
            <a:pPr lvl="1"/>
            <a:r>
              <a:rPr lang="en-GB" sz="1200" dirty="0">
                <a:solidFill>
                  <a:schemeClr val="tx2"/>
                </a:solidFill>
              </a:rPr>
              <a:t>This will create the registration event to notify Market Participants and the break in UKL history</a:t>
            </a:r>
          </a:p>
          <a:p>
            <a:r>
              <a:rPr lang="en-GB" sz="1400" dirty="0">
                <a:solidFill>
                  <a:schemeClr val="tx2"/>
                </a:solidFill>
              </a:rPr>
              <a:t>Allow MP Id reallocation in CSS</a:t>
            </a:r>
          </a:p>
          <a:p>
            <a:r>
              <a:rPr lang="en-GB" sz="1400" dirty="0">
                <a:solidFill>
                  <a:schemeClr val="tx2"/>
                </a:solidFill>
              </a:rPr>
              <a:t>This would still require reallocation of the MP Id – Market Participants would still need to impact assess this</a:t>
            </a:r>
          </a:p>
          <a:p>
            <a:r>
              <a:rPr lang="en-GB" sz="1400" dirty="0">
                <a:solidFill>
                  <a:schemeClr val="tx2"/>
                </a:solidFill>
              </a:rPr>
              <a:t>This option would create inconsistency [for a short period] between CSS and UKL</a:t>
            </a:r>
          </a:p>
          <a:p>
            <a:pPr marL="0" indent="0">
              <a:buNone/>
            </a:pPr>
            <a:endParaRPr lang="en-GB" sz="1400" dirty="0">
              <a:solidFill>
                <a:schemeClr val="tx2"/>
              </a:solidFill>
            </a:endParaRPr>
          </a:p>
          <a:p>
            <a:r>
              <a:rPr lang="en-GB" sz="1400" dirty="0">
                <a:solidFill>
                  <a:schemeClr val="tx2"/>
                </a:solidFill>
              </a:rPr>
              <a:t>This will require detailed Impact Assessment to central systems and regression testing (as this process was expected to be decommissioned).  </a:t>
            </a:r>
          </a:p>
          <a:p>
            <a:r>
              <a:rPr lang="en-GB" sz="1400" dirty="0">
                <a:solidFill>
                  <a:schemeClr val="tx2"/>
                </a:solidFill>
              </a:rPr>
              <a:t>For the same reason, the extent of impacts to market participant systems would need to be determined.  </a:t>
            </a:r>
          </a:p>
          <a:p>
            <a:endParaRPr lang="en-GB" sz="1400" dirty="0">
              <a:solidFill>
                <a:schemeClr val="tx2"/>
              </a:solidFill>
            </a:endParaRPr>
          </a:p>
        </p:txBody>
      </p:sp>
    </p:spTree>
    <p:extLst>
      <p:ext uri="{BB962C8B-B14F-4D97-AF65-F5344CB8AC3E}">
        <p14:creationId xmlns:p14="http://schemas.microsoft.com/office/powerpoint/2010/main" val="72029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92B1-327B-479E-ABE7-4015E929FAD2}"/>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2199624A-805B-498B-AD03-51E0BCAADB3B}"/>
              </a:ext>
            </a:extLst>
          </p:cNvPr>
          <p:cNvSpPr>
            <a:spLocks noGrp="1"/>
          </p:cNvSpPr>
          <p:nvPr>
            <p:ph idx="1"/>
          </p:nvPr>
        </p:nvSpPr>
        <p:spPr>
          <a:xfrm>
            <a:off x="457200" y="915566"/>
            <a:ext cx="8229600" cy="3672408"/>
          </a:xfrm>
        </p:spPr>
        <p:txBody>
          <a:bodyPr>
            <a:normAutofit/>
          </a:bodyPr>
          <a:lstStyle/>
          <a:p>
            <a:r>
              <a:rPr lang="en-GB" sz="1600" dirty="0">
                <a:solidFill>
                  <a:schemeClr val="tx2"/>
                </a:solidFill>
              </a:rPr>
              <a:t>The following was assessed as the preferred option as it was anticipated that this limits impacts to Market Participants:</a:t>
            </a:r>
          </a:p>
          <a:p>
            <a:pPr lvl="1"/>
            <a:r>
              <a:rPr lang="en-GB" sz="1400" dirty="0">
                <a:solidFill>
                  <a:schemeClr val="tx2"/>
                </a:solidFill>
              </a:rPr>
              <a:t>Option 2 (Submission and processing of switch requests by the </a:t>
            </a:r>
            <a:r>
              <a:rPr lang="en-GB" sz="1400" dirty="0" err="1">
                <a:solidFill>
                  <a:schemeClr val="tx2"/>
                </a:solidFill>
              </a:rPr>
              <a:t>SoLR</a:t>
            </a:r>
            <a:r>
              <a:rPr lang="en-GB" sz="1400" dirty="0">
                <a:solidFill>
                  <a:schemeClr val="tx2"/>
                </a:solidFill>
              </a:rPr>
              <a:t> over a number of days, but below the CSS NFR daily Peak of Peaks, to give effect to the </a:t>
            </a:r>
            <a:r>
              <a:rPr lang="en-GB" sz="1400" dirty="0" err="1">
                <a:solidFill>
                  <a:schemeClr val="tx2"/>
                </a:solidFill>
              </a:rPr>
              <a:t>SoLR</a:t>
            </a:r>
            <a:r>
              <a:rPr lang="en-GB" sz="1400" dirty="0">
                <a:solidFill>
                  <a:schemeClr val="tx2"/>
                </a:solidFill>
              </a:rPr>
              <a:t>) was </a:t>
            </a:r>
            <a:r>
              <a:rPr lang="en-GB" sz="1200" dirty="0">
                <a:solidFill>
                  <a:schemeClr val="tx2"/>
                </a:solidFill>
              </a:rPr>
              <a:t>Assessment is required by the industry of this option</a:t>
            </a:r>
          </a:p>
          <a:p>
            <a:endParaRPr lang="en-GB" sz="1600" dirty="0">
              <a:solidFill>
                <a:schemeClr val="tx2"/>
              </a:solidFill>
            </a:endParaRPr>
          </a:p>
          <a:p>
            <a:r>
              <a:rPr lang="en-GB" sz="1600" dirty="0">
                <a:solidFill>
                  <a:schemeClr val="tx2"/>
                </a:solidFill>
              </a:rPr>
              <a:t>Is the above option supported?</a:t>
            </a:r>
          </a:p>
          <a:p>
            <a:r>
              <a:rPr lang="en-GB" sz="1600" dirty="0">
                <a:solidFill>
                  <a:schemeClr val="tx2"/>
                </a:solidFill>
              </a:rPr>
              <a:t>Are there any specific impacts that need to be considered with respect to this option?</a:t>
            </a:r>
          </a:p>
          <a:p>
            <a:endParaRPr lang="en-GB" sz="1600" dirty="0">
              <a:solidFill>
                <a:schemeClr val="tx2"/>
              </a:solidFill>
            </a:endParaRPr>
          </a:p>
          <a:p>
            <a:r>
              <a:rPr lang="en-GB" sz="1600" dirty="0">
                <a:solidFill>
                  <a:schemeClr val="tx2"/>
                </a:solidFill>
              </a:rPr>
              <a:t>Next steps:</a:t>
            </a:r>
          </a:p>
          <a:p>
            <a:pPr lvl="1"/>
            <a:r>
              <a:rPr lang="en-GB" sz="1400" dirty="0">
                <a:solidFill>
                  <a:schemeClr val="tx2"/>
                </a:solidFill>
              </a:rPr>
              <a:t>Collate immediate feedback</a:t>
            </a:r>
          </a:p>
          <a:p>
            <a:pPr lvl="1"/>
            <a:r>
              <a:rPr lang="en-GB" sz="1400" dirty="0">
                <a:solidFill>
                  <a:schemeClr val="tx2"/>
                </a:solidFill>
              </a:rPr>
              <a:t>Raise CR</a:t>
            </a:r>
          </a:p>
        </p:txBody>
      </p:sp>
    </p:spTree>
    <p:extLst>
      <p:ext uri="{BB962C8B-B14F-4D97-AF65-F5344CB8AC3E}">
        <p14:creationId xmlns:p14="http://schemas.microsoft.com/office/powerpoint/2010/main" val="84148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ext uri="{D42A27DB-BD31-4B8C-83A1-F6EECF244321}">
                <p14:modId xmlns:p14="http://schemas.microsoft.com/office/powerpoint/2010/main" val="3112164943"/>
              </p:ext>
            </p:extLst>
          </p:nvPr>
        </p:nvGraphicFramePr>
        <p:xfrm>
          <a:off x="16808" y="714044"/>
          <a:ext cx="9127191" cy="2921754"/>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dirty="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70535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65426</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Go Live assumption day of Monday may get changed because various variables (factors) are being looked at by OFGEM leading to rework on Transition plan and related activities.</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kern="1200" dirty="0">
                          <a:solidFill>
                            <a:schemeClr val="tx1"/>
                          </a:solidFill>
                          <a:effectLst/>
                          <a:latin typeface="+mj-lt"/>
                          <a:ea typeface="+mn-ea"/>
                          <a:cs typeface="+mn-cs"/>
                        </a:rPr>
                        <a:t>The Go-live principles have been approved at Delivery Group. Xoserve's concerns have been logged with Ofgem</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Impact of non-Monday Go-live on </a:t>
                      </a:r>
                      <a:r>
                        <a:rPr lang="en-US" sz="650" b="0" i="0" u="none" strike="noStrike" kern="1200" dirty="0" err="1">
                          <a:solidFill>
                            <a:schemeClr val="tx1"/>
                          </a:solidFill>
                          <a:effectLst/>
                          <a:latin typeface="+mj-lt"/>
                          <a:ea typeface="+mn-ea"/>
                          <a:cs typeface="+mn-cs"/>
                        </a:rPr>
                        <a:t>Xoserve's</a:t>
                      </a:r>
                      <a:r>
                        <a:rPr lang="en-US" sz="650" b="0" i="0" u="none" strike="noStrike" kern="1200" dirty="0">
                          <a:solidFill>
                            <a:schemeClr val="tx1"/>
                          </a:solidFill>
                          <a:effectLst/>
                          <a:latin typeface="+mj-lt"/>
                          <a:ea typeface="+mn-ea"/>
                          <a:cs typeface="+mn-cs"/>
                        </a:rPr>
                        <a:t> Transition  testing has been fed back to Ofgem. Internal contingency planning is underway</a:t>
                      </a: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2665495711"/>
                  </a:ext>
                </a:extLst>
              </a:tr>
              <a:tr h="938872">
                <a:tc>
                  <a:txBody>
                    <a:bodyPr/>
                    <a:lstStyle/>
                    <a:p>
                      <a:pPr algn="ctr" fontAlgn="ctr"/>
                      <a:r>
                        <a:rPr lang="en-GB" sz="650" b="1" i="0" u="none" strike="noStrike" dirty="0">
                          <a:solidFill>
                            <a:schemeClr val="tx1"/>
                          </a:solidFill>
                          <a:effectLst/>
                          <a:latin typeface="+mj-lt"/>
                        </a:rPr>
                        <a:t>55513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Xoserve have published design assumptions as part of the RAID reporting to the SI to ensure visibility of Xoserve design assumptions around business rules and processes.</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Continues to be monitored until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30/11//21</a:t>
                      </a:r>
                    </a:p>
                  </a:txBody>
                  <a:tcPr marL="0" marR="0" marT="0" marB="0" anchor="ctr">
                    <a:solidFill>
                      <a:srgbClr val="E8EAF1"/>
                    </a:solidFill>
                  </a:tcPr>
                </a:tc>
                <a:extLst>
                  <a:ext uri="{0D108BD9-81ED-4DB2-BD59-A6C34878D82A}">
                    <a16:rowId xmlns:a16="http://schemas.microsoft.com/office/drawing/2014/main" val="3293725042"/>
                  </a:ext>
                </a:extLst>
              </a:tr>
              <a:tr h="938872">
                <a:tc>
                  <a:txBody>
                    <a:bodyPr/>
                    <a:lstStyle/>
                    <a:p>
                      <a:pPr algn="ctr" fontAlgn="ctr"/>
                      <a:r>
                        <a:rPr lang="en-GB" sz="650" b="1" i="0" u="none" strike="noStrike" dirty="0">
                          <a:solidFill>
                            <a:schemeClr val="tx1"/>
                          </a:solidFill>
                          <a:effectLst/>
                          <a:latin typeface="+mj-lt"/>
                        </a:rPr>
                        <a:t>65156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the change freeze scope could impact Transition because the scope of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Change Freeze from 03/01/22 is not clearly defined leading to impacts during actual Transition</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Work with the SI to collectively define the scope of Change Freeze</a:t>
                      </a:r>
                    </a:p>
                  </a:txBody>
                  <a:tcPr marL="0" marR="0" marT="0" marB="0" anchor="ctr">
                    <a:solidFill>
                      <a:srgbClr val="E8EAF1"/>
                    </a:solidFill>
                  </a:tcPr>
                </a:tc>
                <a:tc>
                  <a:txBody>
                    <a:bodyPr/>
                    <a:lstStyle/>
                    <a:p>
                      <a:r>
                        <a:rPr lang="en-US" sz="650" dirty="0">
                          <a:solidFill>
                            <a:schemeClr val="tx1"/>
                          </a:solidFill>
                          <a:latin typeface="+mj-lt"/>
                        </a:rPr>
                        <a:t>Internal discussions are ongoing within Ofgem to define the scope of this Change Freeze</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2054940489"/>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r>
              <a:rPr lang="en-GB" dirty="0"/>
              <a:t>Key Programme Risks (2/2)</a:t>
            </a:r>
          </a:p>
        </p:txBody>
      </p:sp>
      <p:graphicFrame>
        <p:nvGraphicFramePr>
          <p:cNvPr id="5" name="Table 4">
            <a:extLst>
              <a:ext uri="{FF2B5EF4-FFF2-40B4-BE49-F238E27FC236}">
                <a16:creationId xmlns:a16="http://schemas.microsoft.com/office/drawing/2014/main" id="{984740BE-9D6C-4A7F-8393-947589E0CA6B}"/>
              </a:ext>
            </a:extLst>
          </p:cNvPr>
          <p:cNvGraphicFramePr>
            <a:graphicFrameLocks noGrp="1"/>
          </p:cNvGraphicFramePr>
          <p:nvPr>
            <p:extLst>
              <p:ext uri="{D42A27DB-BD31-4B8C-83A1-F6EECF244321}">
                <p14:modId xmlns:p14="http://schemas.microsoft.com/office/powerpoint/2010/main" val="3832017022"/>
              </p:ext>
            </p:extLst>
          </p:nvPr>
        </p:nvGraphicFramePr>
        <p:xfrm>
          <a:off x="16808" y="714044"/>
          <a:ext cx="9127191" cy="3440683"/>
        </p:xfrm>
        <a:graphic>
          <a:graphicData uri="http://schemas.openxmlformats.org/drawingml/2006/table">
            <a:tbl>
              <a:tblPr firstRow="1" bandRow="1">
                <a:tableStyleId>{5C22544A-7EE6-4342-B048-85BDC9FD1C3A}</a:tableStyleId>
              </a:tblPr>
              <a:tblGrid>
                <a:gridCol w="334418">
                  <a:extLst>
                    <a:ext uri="{9D8B030D-6E8A-4147-A177-3AD203B41FA5}">
                      <a16:colId xmlns:a16="http://schemas.microsoft.com/office/drawing/2014/main" val="4143460512"/>
                    </a:ext>
                  </a:extLst>
                </a:gridCol>
                <a:gridCol w="254317">
                  <a:extLst>
                    <a:ext uri="{9D8B030D-6E8A-4147-A177-3AD203B41FA5}">
                      <a16:colId xmlns:a16="http://schemas.microsoft.com/office/drawing/2014/main" val="3886787746"/>
                    </a:ext>
                  </a:extLst>
                </a:gridCol>
                <a:gridCol w="792951">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02097">
                <a:tc>
                  <a:txBody>
                    <a:bodyPr/>
                    <a:lstStyle/>
                    <a:p>
                      <a:pPr algn="ctr"/>
                      <a:r>
                        <a:rPr lang="en-GB" sz="700" dirty="0">
                          <a:solidFill>
                            <a:schemeClr val="tx1"/>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tx1"/>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tx1"/>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tx1"/>
                          </a:solidFill>
                        </a:rPr>
                        <a:t>Resolution</a:t>
                      </a:r>
                    </a:p>
                    <a:p>
                      <a:pPr algn="ctr"/>
                      <a:r>
                        <a:rPr lang="en-GB" sz="700" dirty="0">
                          <a:solidFill>
                            <a:schemeClr val="tx1"/>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62922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There is a potential that </a:t>
                      </a:r>
                      <a:r>
                        <a:rPr lang="en-US" sz="650" b="0" i="0" u="none" strike="noStrike" kern="1200" dirty="0" err="1">
                          <a:solidFill>
                            <a:schemeClr val="tx1"/>
                          </a:solidFill>
                          <a:effectLst/>
                          <a:latin typeface="+mj-lt"/>
                          <a:ea typeface="+mn-ea"/>
                          <a:cs typeface="+mn-cs"/>
                        </a:rPr>
                        <a:t>SoLR</a:t>
                      </a:r>
                      <a:r>
                        <a:rPr lang="en-US" sz="650" b="0" i="0" u="none" strike="noStrike" kern="1200" dirty="0">
                          <a:solidFill>
                            <a:schemeClr val="tx1"/>
                          </a:solidFill>
                          <a:effectLst/>
                          <a:latin typeface="+mj-lt"/>
                          <a:ea typeface="+mn-ea"/>
                          <a:cs typeface="+mn-cs"/>
                        </a:rPr>
                        <a:t> related implications during Transition may be considered for Transition Testing. Currently expected to be discussed in September. Dates have been aligned accordingly</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30/09/21</a:t>
                      </a:r>
                    </a:p>
                  </a:txBody>
                  <a:tcPr marL="0" marR="0" marT="0" marB="0" anchor="ctr">
                    <a:solidFill>
                      <a:srgbClr val="E8EAF1"/>
                    </a:solidFill>
                  </a:tcPr>
                </a:tc>
                <a:extLst>
                  <a:ext uri="{0D108BD9-81ED-4DB2-BD59-A6C34878D82A}">
                    <a16:rowId xmlns:a16="http://schemas.microsoft.com/office/drawing/2014/main" val="2191989643"/>
                  </a:ext>
                </a:extLst>
              </a:tr>
              <a:tr h="837529">
                <a:tc>
                  <a:txBody>
                    <a:bodyPr/>
                    <a:lstStyle/>
                    <a:p>
                      <a:pPr algn="ctr" fontAlgn="ctr"/>
                      <a:r>
                        <a:rPr lang="en-GB" sz="650" b="1" i="0" u="none" strike="noStrike" dirty="0">
                          <a:solidFill>
                            <a:schemeClr val="tx1"/>
                          </a:solidFill>
                          <a:effectLst/>
                          <a:latin typeface="+mj-lt"/>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Programme level leading to changes to the Transition plan and Xoserve planned activities.</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Xoserve are actively involved in all Programme work groups to monitor and mitigate this risk.</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The impact of CR-D059 </a:t>
                      </a:r>
                      <a:r>
                        <a:rPr lang="en-US" sz="650" b="0" i="0" u="none" strike="noStrike">
                          <a:solidFill>
                            <a:schemeClr val="tx1"/>
                          </a:solidFill>
                          <a:effectLst/>
                          <a:latin typeface="+mj-lt"/>
                        </a:rPr>
                        <a:t>on Transition  </a:t>
                      </a:r>
                      <a:r>
                        <a:rPr lang="en-US" sz="650" b="0" i="0" u="none" strike="noStrike" dirty="0">
                          <a:solidFill>
                            <a:schemeClr val="tx1"/>
                          </a:solidFill>
                          <a:effectLst/>
                          <a:latin typeface="+mj-lt"/>
                        </a:rPr>
                        <a:t>is being assessed </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3293725042"/>
                  </a:ext>
                </a:extLst>
              </a:tr>
              <a:tr h="582743">
                <a:tc>
                  <a:txBody>
                    <a:bodyPr/>
                    <a:lstStyle/>
                    <a:p>
                      <a:pPr algn="ctr" fontAlgn="ctr"/>
                      <a:r>
                        <a:rPr lang="en-GB" sz="650" b="1" i="0" u="none" strike="noStrike" dirty="0">
                          <a:solidFill>
                            <a:schemeClr val="tx1"/>
                          </a:solidFill>
                          <a:effectLst/>
                          <a:latin typeface="+mj-lt"/>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MDD data cleansing is with Customer Advocates to process. Additionally, further work is ongoing on REL reports</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E8EAF1"/>
                    </a:solidFill>
                  </a:tcPr>
                </a:tc>
                <a:extLst>
                  <a:ext uri="{0D108BD9-81ED-4DB2-BD59-A6C34878D82A}">
                    <a16:rowId xmlns:a16="http://schemas.microsoft.com/office/drawing/2014/main" val="777935053"/>
                  </a:ext>
                </a:extLst>
              </a:tr>
              <a:tr h="459872">
                <a:tc>
                  <a:txBody>
                    <a:bodyPr/>
                    <a:lstStyle/>
                    <a:p>
                      <a:pPr algn="ctr" fontAlgn="ctr"/>
                      <a:r>
                        <a:rPr lang="en-GB" sz="650" b="1" i="0" u="none" strike="noStrike" dirty="0">
                          <a:solidFill>
                            <a:schemeClr val="tx1"/>
                          </a:solidFill>
                          <a:effectLst/>
                          <a:latin typeface="+mj-lt"/>
                        </a:rPr>
                        <a:t>65176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Runbook may not be properly tested because schedules to be used across test phases (DM LR / Transition testing) are being developed </a:t>
                      </a:r>
                      <a:r>
                        <a:rPr lang="en-US" sz="650" b="0" i="0" u="none" strike="noStrike" dirty="0" err="1">
                          <a:solidFill>
                            <a:schemeClr val="tx1"/>
                          </a:solidFill>
                          <a:effectLst/>
                          <a:latin typeface="+mj-lt"/>
                        </a:rPr>
                        <a:t>seperately</a:t>
                      </a:r>
                      <a:r>
                        <a:rPr lang="en-US" sz="650" b="0" i="0" u="none" strike="noStrike" dirty="0">
                          <a:solidFill>
                            <a:schemeClr val="tx1"/>
                          </a:solidFill>
                          <a:effectLst/>
                          <a:latin typeface="+mj-lt"/>
                        </a:rPr>
                        <a:t> leading to potential for discrepancies and for insights from one activity being missed by the other</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Liaise with the SI to ensure that all plans are aligned. </a:t>
                      </a:r>
                    </a:p>
                    <a:p>
                      <a:pPr algn="l" fontAlgn="ctr"/>
                      <a:r>
                        <a:rPr lang="en-US" sz="650" b="0" i="0" u="none" strike="noStrike" kern="1200" dirty="0">
                          <a:solidFill>
                            <a:schemeClr val="tx1"/>
                          </a:solidFill>
                          <a:effectLst/>
                          <a:latin typeface="+mj-lt"/>
                          <a:ea typeface="+mn-ea"/>
                          <a:cs typeface="+mn-cs"/>
                        </a:rPr>
                        <a:t>Request early sight of plans to ensure adequate review in advance</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Awaiting DM LR plans to compare against the latest issued Transition Test schedule</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01/03/22</a:t>
                      </a:r>
                    </a:p>
                  </a:txBody>
                  <a:tcPr marL="0" marR="0" marT="0" marB="0" anchor="ctr">
                    <a:solidFill>
                      <a:srgbClr val="E8EAF1"/>
                    </a:solidFill>
                  </a:tcPr>
                </a:tc>
                <a:extLst>
                  <a:ext uri="{0D108BD9-81ED-4DB2-BD59-A6C34878D82A}">
                    <a16:rowId xmlns:a16="http://schemas.microsoft.com/office/drawing/2014/main" val="192879736"/>
                  </a:ext>
                </a:extLst>
              </a:tr>
              <a:tr h="629221">
                <a:tc>
                  <a:txBody>
                    <a:bodyPr/>
                    <a:lstStyle/>
                    <a:p>
                      <a:pPr algn="ctr" fontAlgn="ctr"/>
                      <a:r>
                        <a:rPr lang="en-GB" sz="650" b="1" i="0" u="none" strike="noStrike" kern="1200" dirty="0">
                          <a:solidFill>
                            <a:schemeClr val="tx1"/>
                          </a:solidFill>
                          <a:effectLst/>
                          <a:latin typeface="+mj-lt"/>
                          <a:ea typeface="+mn-ea"/>
                          <a:cs typeface="+mn-cs"/>
                        </a:rPr>
                        <a:t>65157</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risk that the catch up processing could impact transition timelines because the catch up processing is not being exercised/rehearsed during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Testing leading to impacts during actual Transition.</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Work with the SI to assess if this activity can be tested in advance of Transition</a:t>
                      </a:r>
                    </a:p>
                  </a:txBody>
                  <a:tcPr marL="0" marR="0" marT="0" marB="0" anchor="ctr">
                    <a:solidFill>
                      <a:srgbClr val="E8EAF1"/>
                    </a:solidFill>
                  </a:tcPr>
                </a:tc>
                <a:tc>
                  <a:txBody>
                    <a:bodyPr/>
                    <a:lstStyle/>
                    <a:p>
                      <a:r>
                        <a:rPr lang="en-US" sz="650" dirty="0">
                          <a:solidFill>
                            <a:schemeClr val="tx1"/>
                          </a:solidFill>
                          <a:latin typeface="+mj-lt"/>
                        </a:rPr>
                        <a:t>Awaiting baseline of the Held Switches approach. </a:t>
                      </a:r>
                      <a:endParaRPr lang="en-GB" sz="650" dirty="0">
                        <a:solidFill>
                          <a:schemeClr val="tx1"/>
                        </a:solidFill>
                        <a:latin typeface="+mj-lt"/>
                      </a:endParaRPr>
                    </a:p>
                  </a:txBody>
                  <a:tcPr marL="36000" marR="36000" marT="36000" marB="36000" anchor="ctr">
                    <a:solidFill>
                      <a:srgbClr val="E8EAF1"/>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3488810272"/>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243852" y="496301"/>
            <a:ext cx="8656296" cy="4653549"/>
          </a:xfrm>
          <a:prstGeom prst="rect">
            <a:avLst/>
          </a:prstGeom>
          <a:solidFill>
            <a:scrgbClr r="0" g="0" b="0"/>
          </a:solidFill>
        </p:spPr>
      </p:pic>
    </p:spTree>
    <p:extLst>
      <p:ext uri="{BB962C8B-B14F-4D97-AF65-F5344CB8AC3E}">
        <p14:creationId xmlns:p14="http://schemas.microsoft.com/office/powerpoint/2010/main" val="504422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1994982555"/>
              </p:ext>
            </p:extLst>
          </p:nvPr>
        </p:nvGraphicFramePr>
        <p:xfrm>
          <a:off x="114506" y="396589"/>
          <a:ext cx="8960142" cy="4759386"/>
        </p:xfrm>
        <a:graphic>
          <a:graphicData uri="http://schemas.openxmlformats.org/drawingml/2006/table">
            <a:tbl>
              <a:tblPr firstRow="1" bandRow="1">
                <a:tableStyleId>{5C22544A-7EE6-4342-B048-85BDC9FD1C3A}</a:tableStyleId>
              </a:tblPr>
              <a:tblGrid>
                <a:gridCol w="4500486">
                  <a:extLst>
                    <a:ext uri="{9D8B030D-6E8A-4147-A177-3AD203B41FA5}">
                      <a16:colId xmlns:a16="http://schemas.microsoft.com/office/drawing/2014/main" val="997061046"/>
                    </a:ext>
                  </a:extLst>
                </a:gridCol>
                <a:gridCol w="838481">
                  <a:extLst>
                    <a:ext uri="{9D8B030D-6E8A-4147-A177-3AD203B41FA5}">
                      <a16:colId xmlns:a16="http://schemas.microsoft.com/office/drawing/2014/main" val="2723771934"/>
                    </a:ext>
                  </a:extLst>
                </a:gridCol>
                <a:gridCol w="831252">
                  <a:extLst>
                    <a:ext uri="{9D8B030D-6E8A-4147-A177-3AD203B41FA5}">
                      <a16:colId xmlns:a16="http://schemas.microsoft.com/office/drawing/2014/main" val="3830117845"/>
                    </a:ext>
                  </a:extLst>
                </a:gridCol>
                <a:gridCol w="744513">
                  <a:extLst>
                    <a:ext uri="{9D8B030D-6E8A-4147-A177-3AD203B41FA5}">
                      <a16:colId xmlns:a16="http://schemas.microsoft.com/office/drawing/2014/main" val="194189712"/>
                    </a:ext>
                  </a:extLst>
                </a:gridCol>
                <a:gridCol w="2045410">
                  <a:extLst>
                    <a:ext uri="{9D8B030D-6E8A-4147-A177-3AD203B41FA5}">
                      <a16:colId xmlns:a16="http://schemas.microsoft.com/office/drawing/2014/main" val="3065248341"/>
                    </a:ext>
                  </a:extLst>
                </a:gridCol>
              </a:tblGrid>
              <a:tr h="217854">
                <a:tc>
                  <a:txBody>
                    <a:bodyPr/>
                    <a:lstStyle/>
                    <a:p>
                      <a:pPr algn="l"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B w="38100" cmpd="sng">
                      <a:noFill/>
                    </a:lnB>
                  </a:tcPr>
                </a:tc>
                <a:tc>
                  <a:txBody>
                    <a:bodyPr/>
                    <a:lstStyle/>
                    <a:p>
                      <a:pPr algn="l" rtl="0" fontAlgn="ctr"/>
                      <a:r>
                        <a:rPr lang="en-US" sz="700" b="1" i="0" u="none" strike="noStrike" dirty="0">
                          <a:solidFill>
                            <a:srgbClr val="FFFFFF"/>
                          </a:solidFill>
                          <a:effectLst/>
                          <a:latin typeface="+mj-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36991">
                <a:tc>
                  <a:txBody>
                    <a:bodyPr/>
                    <a:lstStyle/>
                    <a:p>
                      <a:pPr algn="l" fontAlgn="t"/>
                      <a:r>
                        <a:rPr lang="en-GB" sz="900" b="0" i="0" u="none" strike="noStrike" dirty="0">
                          <a:solidFill>
                            <a:srgbClr val="000000"/>
                          </a:solidFill>
                          <a:effectLst/>
                          <a:latin typeface="+mj-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36991">
                <a:tc>
                  <a:txBody>
                    <a:bodyPr/>
                    <a:lstStyle/>
                    <a:p>
                      <a:pPr algn="l" fontAlgn="t"/>
                      <a:r>
                        <a:rPr lang="en-US" sz="900" b="0" i="0" u="none" strike="noStrike" dirty="0">
                          <a:solidFill>
                            <a:srgbClr val="000000"/>
                          </a:solidFill>
                          <a:effectLst/>
                          <a:latin typeface="+mj-lt"/>
                        </a:rPr>
                        <a:t>Updates to the CSS Physical Interface Design (</a:t>
                      </a:r>
                      <a:r>
                        <a:rPr lang="en-US" sz="900" b="0" i="0" u="none" strike="noStrike" dirty="0" err="1">
                          <a:solidFill>
                            <a:srgbClr val="000000"/>
                          </a:solidFill>
                          <a:effectLst/>
                          <a:latin typeface="+mj-lt"/>
                        </a:rPr>
                        <a:t>PhID</a:t>
                      </a:r>
                      <a:r>
                        <a:rPr lang="en-US" sz="900" b="0" i="0" u="none" strike="noStrike" dirty="0">
                          <a:solidFill>
                            <a:srgbClr val="000000"/>
                          </a:solidFill>
                          <a:effectLst/>
                          <a:latin typeface="+mj-lt"/>
                        </a:rPr>
                        <a:t>).</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36991">
                <a:tc>
                  <a:txBody>
                    <a:bodyPr/>
                    <a:lstStyle/>
                    <a:p>
                      <a:pPr algn="l" fontAlgn="t"/>
                      <a:r>
                        <a:rPr lang="en-GB" sz="900" b="0" i="0" u="none" strike="noStrike" dirty="0">
                          <a:solidFill>
                            <a:srgbClr val="000000"/>
                          </a:solidFill>
                          <a:effectLst/>
                          <a:latin typeface="+mj-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36991">
                <a:tc>
                  <a:txBody>
                    <a:bodyPr/>
                    <a:lstStyle/>
                    <a:p>
                      <a:pPr algn="l" fontAlgn="t"/>
                      <a:r>
                        <a:rPr lang="en-US" sz="900" b="0" i="0" u="none" strike="noStrike" dirty="0" err="1">
                          <a:solidFill>
                            <a:srgbClr val="000000"/>
                          </a:solidFill>
                          <a:effectLst/>
                          <a:latin typeface="+mj-lt"/>
                        </a:rPr>
                        <a:t>Provide_CSS_RegistrationID_to_PUI_and_LPs</a:t>
                      </a:r>
                      <a:endParaRPr lang="en-US" sz="900" b="0" i="0" u="none" strike="noStrike" dirty="0">
                        <a:solidFill>
                          <a:srgbClr val="000000"/>
                        </a:solidFill>
                        <a:effectLst/>
                        <a:latin typeface="+mj-lt"/>
                      </a:endParaRP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36991">
                <a:tc>
                  <a:txBody>
                    <a:bodyPr/>
                    <a:lstStyle/>
                    <a:p>
                      <a:pPr algn="l" fontAlgn="t"/>
                      <a:r>
                        <a:rPr lang="en-US" sz="900" b="0" i="0" u="none" strike="noStrike" dirty="0" err="1">
                          <a:solidFill>
                            <a:srgbClr val="000000"/>
                          </a:solidFill>
                          <a:effectLst/>
                          <a:latin typeface="+mj-lt"/>
                        </a:rPr>
                        <a:t>Licence</a:t>
                      </a:r>
                      <a:r>
                        <a:rPr lang="en-US" sz="900" b="0" i="0" u="none" strike="noStrike" dirty="0">
                          <a:solidFill>
                            <a:srgbClr val="000000"/>
                          </a:solidFill>
                          <a:effectLst/>
                          <a:latin typeface="+mj-lt"/>
                        </a:rPr>
                        <a:t>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36991">
                <a:tc>
                  <a:txBody>
                    <a:bodyPr/>
                    <a:lstStyle/>
                    <a:p>
                      <a:pPr algn="l" fontAlgn="t"/>
                      <a:r>
                        <a:rPr lang="en-US" sz="900" b="0" i="0" u="none" strike="noStrike" dirty="0">
                          <a:solidFill>
                            <a:srgbClr val="000000"/>
                          </a:solidFill>
                          <a:effectLst/>
                          <a:latin typeface="+mj-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36991">
                <a:tc>
                  <a:txBody>
                    <a:bodyPr/>
                    <a:lstStyle/>
                    <a:p>
                      <a:pPr algn="l" fontAlgn="t"/>
                      <a:r>
                        <a:rPr lang="en-US" sz="900" b="0" i="0" u="none" strike="noStrike" dirty="0">
                          <a:solidFill>
                            <a:srgbClr val="000000"/>
                          </a:solidFill>
                          <a:effectLst/>
                          <a:latin typeface="+mj-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73982">
                <a:tc>
                  <a:txBody>
                    <a:bodyPr/>
                    <a:lstStyle/>
                    <a:p>
                      <a:pPr algn="l" fontAlgn="t"/>
                      <a:r>
                        <a:rPr lang="en-US" sz="900" b="0" i="0" u="none" strike="noStrike" dirty="0">
                          <a:solidFill>
                            <a:srgbClr val="000000"/>
                          </a:solidFill>
                          <a:effectLst/>
                          <a:latin typeface="+mj-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36991">
                <a:tc>
                  <a:txBody>
                    <a:bodyPr/>
                    <a:lstStyle/>
                    <a:p>
                      <a:pPr algn="l" fontAlgn="b"/>
                      <a:r>
                        <a:rPr lang="en-GB" sz="900" b="0" i="0" u="none" strike="noStrike" dirty="0">
                          <a:solidFill>
                            <a:srgbClr val="000000"/>
                          </a:solidFill>
                          <a:effectLst/>
                          <a:latin typeface="+mj-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36991">
                <a:tc>
                  <a:txBody>
                    <a:bodyPr/>
                    <a:lstStyle/>
                    <a:p>
                      <a:pPr algn="l" fontAlgn="b"/>
                      <a:r>
                        <a:rPr lang="en-US" sz="900" b="0" i="0" u="none" strike="noStrike">
                          <a:solidFill>
                            <a:srgbClr val="000000"/>
                          </a:solidFill>
                          <a:effectLst/>
                          <a:latin typeface="+mj-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36991">
                <a:tc>
                  <a:txBody>
                    <a:bodyPr/>
                    <a:lstStyle/>
                    <a:p>
                      <a:pPr algn="l" fontAlgn="b"/>
                      <a:r>
                        <a:rPr lang="en-US" sz="900" b="0" i="0" u="none" strike="noStrike">
                          <a:solidFill>
                            <a:srgbClr val="000000"/>
                          </a:solidFill>
                          <a:effectLst/>
                          <a:latin typeface="+mj-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36991">
                <a:tc>
                  <a:txBody>
                    <a:bodyPr/>
                    <a:lstStyle/>
                    <a:p>
                      <a:pPr algn="l" fontAlgn="b"/>
                      <a:r>
                        <a:rPr lang="en-GB" sz="900" b="0" i="0" u="none" strike="noStrike">
                          <a:solidFill>
                            <a:srgbClr val="000000"/>
                          </a:solidFill>
                          <a:effectLst/>
                          <a:latin typeface="+mj-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36991">
                <a:tc>
                  <a:txBody>
                    <a:bodyPr/>
                    <a:lstStyle/>
                    <a:p>
                      <a:pPr algn="l" fontAlgn="b"/>
                      <a:r>
                        <a:rPr lang="en-US" sz="900" b="0" i="0" u="none" strike="noStrike">
                          <a:solidFill>
                            <a:srgbClr val="000000"/>
                          </a:solidFill>
                          <a:effectLst/>
                          <a:latin typeface="+mj-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36991">
                <a:tc>
                  <a:txBody>
                    <a:bodyPr/>
                    <a:lstStyle/>
                    <a:p>
                      <a:pPr algn="l" fontAlgn="b"/>
                      <a:r>
                        <a:rPr lang="fr-FR" sz="900" b="0" i="0" u="none" strike="noStrike">
                          <a:solidFill>
                            <a:srgbClr val="000000"/>
                          </a:solidFill>
                          <a:effectLst/>
                          <a:latin typeface="+mj-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36991">
                <a:tc>
                  <a:txBody>
                    <a:bodyPr/>
                    <a:lstStyle/>
                    <a:p>
                      <a:pPr algn="l" fontAlgn="b"/>
                      <a:r>
                        <a:rPr lang="en-GB" sz="900" b="0" i="0" u="none" strike="noStrike">
                          <a:solidFill>
                            <a:srgbClr val="000000"/>
                          </a:solidFill>
                          <a:effectLst/>
                          <a:latin typeface="+mj-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36991">
                <a:tc>
                  <a:txBody>
                    <a:bodyPr/>
                    <a:lstStyle/>
                    <a:p>
                      <a:pPr algn="l" fontAlgn="b"/>
                      <a:r>
                        <a:rPr lang="en-US" sz="900" b="0" i="0" u="none" strike="noStrike">
                          <a:solidFill>
                            <a:srgbClr val="000000"/>
                          </a:solidFill>
                          <a:effectLst/>
                          <a:latin typeface="+mj-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36991">
                <a:tc>
                  <a:txBody>
                    <a:bodyPr/>
                    <a:lstStyle/>
                    <a:p>
                      <a:pPr algn="l" fontAlgn="b"/>
                      <a:r>
                        <a:rPr lang="en-US" sz="900" b="0" i="0" u="none" strike="noStrike">
                          <a:solidFill>
                            <a:srgbClr val="000000"/>
                          </a:solidFill>
                          <a:effectLst/>
                          <a:latin typeface="+mj-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36991">
                <a:tc>
                  <a:txBody>
                    <a:bodyPr/>
                    <a:lstStyle/>
                    <a:p>
                      <a:pPr algn="l" fontAlgn="b"/>
                      <a:r>
                        <a:rPr lang="en-GB" sz="900" b="0" i="0" u="none" strike="noStrike">
                          <a:solidFill>
                            <a:srgbClr val="000000"/>
                          </a:solidFill>
                          <a:effectLst/>
                          <a:latin typeface="+mj-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36991">
                <a:tc>
                  <a:txBody>
                    <a:bodyPr/>
                    <a:lstStyle/>
                    <a:p>
                      <a:pPr algn="l" fontAlgn="b"/>
                      <a:r>
                        <a:rPr lang="en-US" sz="900" b="0" i="0" u="none" strike="noStrike">
                          <a:solidFill>
                            <a:srgbClr val="000000"/>
                          </a:solidFill>
                          <a:effectLst/>
                          <a:latin typeface="+mj-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£37,500.00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36991">
                <a:tc>
                  <a:txBody>
                    <a:bodyPr/>
                    <a:lstStyle/>
                    <a:p>
                      <a:pPr algn="l" fontAlgn="b"/>
                      <a:r>
                        <a:rPr lang="en-GB" sz="900" b="0" i="0" u="none" strike="noStrike">
                          <a:solidFill>
                            <a:srgbClr val="000000"/>
                          </a:solidFill>
                          <a:effectLst/>
                          <a:latin typeface="+mj-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149422">
                <a:tc>
                  <a:txBody>
                    <a:bodyPr/>
                    <a:lstStyle/>
                    <a:p>
                      <a:pPr algn="l" fontAlgn="b"/>
                      <a:r>
                        <a:rPr lang="en-GB" sz="900" b="0" i="0" u="none" strike="noStrike">
                          <a:solidFill>
                            <a:srgbClr val="000000"/>
                          </a:solidFill>
                          <a:effectLst/>
                          <a:latin typeface="+mj-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273982">
                <a:tc>
                  <a:txBody>
                    <a:bodyPr/>
                    <a:lstStyle/>
                    <a:p>
                      <a:pPr algn="l" fontAlgn="b"/>
                      <a:r>
                        <a:rPr lang="en-US" sz="9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136991">
                <a:tc>
                  <a:txBody>
                    <a:bodyPr/>
                    <a:lstStyle/>
                    <a:p>
                      <a:pPr algn="l" fontAlgn="b"/>
                      <a:r>
                        <a:rPr lang="en-US" sz="900" b="0" i="0" u="none" strike="noStrike">
                          <a:solidFill>
                            <a:srgbClr val="000000"/>
                          </a:solidFill>
                          <a:effectLst/>
                          <a:latin typeface="+mj-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36991">
                <a:tc>
                  <a:txBody>
                    <a:bodyPr/>
                    <a:lstStyle/>
                    <a:p>
                      <a:pPr algn="l" fontAlgn="t"/>
                      <a:r>
                        <a:rPr lang="en-US" sz="900" b="0" i="0" u="none" strike="noStrike">
                          <a:solidFill>
                            <a:srgbClr val="000000"/>
                          </a:solidFill>
                          <a:effectLst/>
                          <a:latin typeface="+mj-lt"/>
                        </a:rPr>
                        <a:t>Increase Cadence of Data cuts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CR-D080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£24,600.00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10/05/2021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268466">
                <a:tc>
                  <a:txBody>
                    <a:bodyPr/>
                    <a:lstStyle/>
                    <a:p>
                      <a:pPr algn="l" fontAlgn="b"/>
                      <a:r>
                        <a:rPr lang="en-US" sz="900" b="0" i="0" u="none" strike="noStrike">
                          <a:solidFill>
                            <a:srgbClr val="000000"/>
                          </a:solidFill>
                          <a:effectLst/>
                          <a:latin typeface="+mj-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136991">
                <a:tc>
                  <a:txBody>
                    <a:bodyPr/>
                    <a:lstStyle/>
                    <a:p>
                      <a:pPr algn="l" fontAlgn="b"/>
                      <a:r>
                        <a:rPr lang="en-US" sz="900" b="0" i="0" u="none" strike="noStrike">
                          <a:solidFill>
                            <a:srgbClr val="000000"/>
                          </a:solidFill>
                          <a:effectLst/>
                          <a:latin typeface="+mj-lt"/>
                        </a:rPr>
                        <a:t>TT Remediation &amp; Paper-Based Testing Workshop</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CR-D095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£34,000.00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997686"/>
                  </a:ext>
                </a:extLst>
              </a:tr>
              <a:tr h="145741">
                <a:tc>
                  <a:txBody>
                    <a:bodyPr/>
                    <a:lstStyle/>
                    <a:p>
                      <a:pPr algn="l" fontAlgn="b"/>
                      <a:r>
                        <a:rPr lang="en-US" sz="900" b="0" i="0" u="none" strike="noStrike" dirty="0">
                          <a:solidFill>
                            <a:srgbClr val="000000"/>
                          </a:solidFill>
                          <a:effectLst/>
                          <a:latin typeface="+mj-lt"/>
                        </a:rPr>
                        <a:t>Continuation of support for UEPT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CR-D098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£308,000.00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768496"/>
                  </a:ext>
                </a:extLst>
              </a:tr>
              <a:tr h="273982">
                <a:tc>
                  <a:txBody>
                    <a:bodyPr/>
                    <a:lstStyle/>
                    <a:p>
                      <a:pPr algn="l" fontAlgn="b"/>
                      <a:r>
                        <a:rPr lang="en-US" sz="900" b="0" i="0" u="none" strike="noStrike">
                          <a:solidFill>
                            <a:srgbClr val="000000"/>
                          </a:solidFill>
                          <a:effectLst/>
                          <a:latin typeface="+mj-lt"/>
                        </a:rPr>
                        <a:t>Documentation only updates to NCT-0134 DMT Live Rehearsal Test Plan and NCD-0012 Data Migration Solution Design Catalogue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458322"/>
                  </a:ext>
                </a:extLst>
              </a:tr>
              <a:tr h="136991">
                <a:tc>
                  <a:txBody>
                    <a:bodyPr/>
                    <a:lstStyle/>
                    <a:p>
                      <a:pPr algn="l" fontAlgn="b"/>
                      <a:r>
                        <a:rPr lang="en-GB" sz="900" b="0" i="0" u="none" strike="noStrike" dirty="0">
                          <a:solidFill>
                            <a:srgbClr val="000000"/>
                          </a:solidFill>
                          <a:effectLst/>
                          <a:latin typeface="+mj-lt"/>
                        </a:rPr>
                        <a:t>Elaborations for Service Management Requirements DB4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CR-D104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49867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1590519824"/>
              </p:ext>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Webmethod</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36991">
                <a:tc>
                  <a:txBody>
                    <a:bodyPr/>
                    <a:lstStyle/>
                    <a:p>
                      <a:pPr marL="0" algn="l" fontAlgn="t"/>
                      <a:r>
                        <a:rPr lang="en-US" sz="900" b="0" i="0" u="none" strike="noStrike" dirty="0">
                          <a:solidFill>
                            <a:srgbClr val="000000"/>
                          </a:solidFill>
                          <a:effectLst/>
                          <a:latin typeface="+mj-lt"/>
                          <a:ea typeface="+mn-ea"/>
                          <a:cs typeface="+mn-cs"/>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36991">
                <a:tc>
                  <a:txBody>
                    <a:bodyPr/>
                    <a:lstStyle/>
                    <a:p>
                      <a:pPr marL="0" algn="l" fontAlgn="t"/>
                      <a:r>
                        <a:rPr lang="en-US" sz="900" b="0" i="0" u="none" strike="noStrike">
                          <a:solidFill>
                            <a:srgbClr val="000000"/>
                          </a:solidFill>
                          <a:effectLst/>
                          <a:latin typeface="+mj-lt"/>
                          <a:ea typeface="+mn-ea"/>
                          <a:cs typeface="+mn-cs"/>
                        </a:rPr>
                        <a:t>DSP_Specific_ SIT_ Functional_Exit_Criteria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029028268"/>
              </p:ext>
            </p:extLst>
          </p:nvPr>
        </p:nvGraphicFramePr>
        <p:xfrm>
          <a:off x="5638" y="421011"/>
          <a:ext cx="9132724" cy="4422773"/>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52328">
                <a:tc>
                  <a:txBody>
                    <a:bodyPr/>
                    <a:lstStyle/>
                    <a:p>
                      <a:pPr algn="l" fontAlgn="b"/>
                      <a:r>
                        <a:rPr lang="en-US" sz="900" b="0" i="0" u="none" strike="noStrike" dirty="0">
                          <a:solidFill>
                            <a:srgbClr val="000000"/>
                          </a:solidFill>
                          <a:effectLst/>
                          <a:latin typeface="+mj-lt"/>
                          <a:ea typeface="+mn-ea"/>
                          <a:cs typeface="+mn-cs"/>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dirty="0">
                          <a:solidFill>
                            <a:srgbClr val="000000"/>
                          </a:solidFill>
                          <a:effectLst/>
                          <a:latin typeface="+mj-lt"/>
                          <a:ea typeface="+mn-ea"/>
                          <a:cs typeface="+mn-cs"/>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52328">
                <a:tc>
                  <a:txBody>
                    <a:bodyPr/>
                    <a:lstStyle/>
                    <a:p>
                      <a:pPr algn="l" fontAlgn="b"/>
                      <a:r>
                        <a:rPr lang="en-US" sz="900" b="0" i="0" u="none" strike="noStrike" dirty="0">
                          <a:solidFill>
                            <a:srgbClr val="000000"/>
                          </a:solidFill>
                          <a:effectLst/>
                          <a:latin typeface="+mj-lt"/>
                          <a:ea typeface="+mn-ea"/>
                          <a:cs typeface="+mn-cs"/>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52328">
                <a:tc>
                  <a:txBody>
                    <a:bodyPr/>
                    <a:lstStyle/>
                    <a:p>
                      <a:pPr algn="l" fontAlgn="b"/>
                      <a:r>
                        <a:rPr lang="en-US" sz="900" b="0" i="0" u="none" strike="noStrike">
                          <a:solidFill>
                            <a:srgbClr val="000000"/>
                          </a:solidFill>
                          <a:effectLst/>
                          <a:latin typeface="+mj-lt"/>
                          <a:ea typeface="+mn-ea"/>
                          <a:cs typeface="+mn-cs"/>
                        </a:rPr>
                        <a:t>Changing from GetOrganised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52328">
                <a:tc>
                  <a:txBody>
                    <a:bodyPr/>
                    <a:lstStyle/>
                    <a:p>
                      <a:pPr algn="l" fontAlgn="b"/>
                      <a:r>
                        <a:rPr lang="en-US" sz="900" b="0" i="0" u="none" strike="noStrike">
                          <a:solidFill>
                            <a:srgbClr val="000000"/>
                          </a:solidFill>
                          <a:effectLst/>
                          <a:latin typeface="+mj-lt"/>
                          <a:ea typeface="+mn-ea"/>
                          <a:cs typeface="+mn-cs"/>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52328">
                <a:tc>
                  <a:txBody>
                    <a:bodyPr/>
                    <a:lstStyle/>
                    <a:p>
                      <a:pPr algn="l" fontAlgn="b"/>
                      <a:r>
                        <a:rPr lang="en-GB" sz="900" b="0" i="0" u="none" strike="noStrike">
                          <a:solidFill>
                            <a:srgbClr val="000000"/>
                          </a:solidFill>
                          <a:effectLst/>
                          <a:latin typeface="+mj-lt"/>
                          <a:ea typeface="+mn-ea"/>
                          <a:cs typeface="+mn-cs"/>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52328">
                <a:tc>
                  <a:txBody>
                    <a:bodyPr/>
                    <a:lstStyle/>
                    <a:p>
                      <a:pPr algn="l" fontAlgn="b"/>
                      <a:r>
                        <a:rPr lang="en-GB" sz="900" b="0" i="0" u="none" strike="noStrike">
                          <a:solidFill>
                            <a:srgbClr val="000000"/>
                          </a:solidFill>
                          <a:effectLst/>
                          <a:latin typeface="+mj-lt"/>
                          <a:ea typeface="+mn-ea"/>
                          <a:cs typeface="+mn-cs"/>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52328">
                <a:tc>
                  <a:txBody>
                    <a:bodyPr/>
                    <a:lstStyle/>
                    <a:p>
                      <a:pPr algn="l" fontAlgn="b"/>
                      <a:r>
                        <a:rPr lang="en-GB" sz="900" b="0" i="0" u="none" strike="noStrike">
                          <a:solidFill>
                            <a:srgbClr val="000000"/>
                          </a:solidFill>
                          <a:effectLst/>
                          <a:latin typeface="+mj-lt"/>
                          <a:ea typeface="+mn-ea"/>
                          <a:cs typeface="+mn-cs"/>
                        </a:rPr>
                        <a:t>Uplift to SMS CoCo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52328">
                <a:tc>
                  <a:txBody>
                    <a:bodyPr/>
                    <a:lstStyle/>
                    <a:p>
                      <a:pPr algn="l" fontAlgn="b"/>
                      <a:r>
                        <a:rPr lang="en-US" sz="900" b="0" i="0" u="none" strike="noStrike">
                          <a:solidFill>
                            <a:srgbClr val="000000"/>
                          </a:solidFill>
                          <a:effectLst/>
                          <a:latin typeface="+mj-lt"/>
                          <a:ea typeface="+mn-ea"/>
                          <a:cs typeface="+mn-cs"/>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52328">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algn="l" fontAlgn="b"/>
                      <a:r>
                        <a:rPr lang="en-GB" sz="900" b="0" i="0" u="none" strike="noStrike">
                          <a:solidFill>
                            <a:srgbClr val="000000"/>
                          </a:solidFill>
                          <a:effectLst/>
                          <a:latin typeface="+mj-lt"/>
                          <a:ea typeface="+mn-ea"/>
                          <a:cs typeface="+mn-cs"/>
                        </a:rPr>
                        <a:t>In-Flight Reg ID Dissemination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52328">
                <a:tc>
                  <a:txBody>
                    <a:bodyPr/>
                    <a:lstStyle/>
                    <a:p>
                      <a:pPr algn="l" fontAlgn="b"/>
                      <a:r>
                        <a:rPr lang="en-US" sz="900" b="0" i="0" u="none" strike="noStrike">
                          <a:solidFill>
                            <a:srgbClr val="000000"/>
                          </a:solidFill>
                          <a:effectLst/>
                          <a:latin typeface="+mj-lt"/>
                          <a:ea typeface="+mn-ea"/>
                          <a:cs typeface="+mn-cs"/>
                        </a:rPr>
                        <a:t>Uplift to the CSS Business Data Validation Rules Doc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52328">
                <a:tc>
                  <a:txBody>
                    <a:bodyPr/>
                    <a:lstStyle/>
                    <a:p>
                      <a:pPr algn="l" fontAlgn="b"/>
                      <a:r>
                        <a:rPr lang="en-US" sz="900" b="0" i="0" u="none" strike="noStrike">
                          <a:solidFill>
                            <a:srgbClr val="000000"/>
                          </a:solidFill>
                          <a:effectLst/>
                          <a:latin typeface="+mj-lt"/>
                          <a:ea typeface="+mn-ea"/>
                          <a:cs typeface="+mn-cs"/>
                        </a:rPr>
                        <a:t>Uplift to the CSS Interface Specification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52328">
                <a:tc>
                  <a:txBody>
                    <a:bodyPr/>
                    <a:lstStyle/>
                    <a:p>
                      <a:pPr algn="l" fontAlgn="b"/>
                      <a:r>
                        <a:rPr lang="en-US" sz="900" b="0" i="0" u="none" strike="noStrike">
                          <a:solidFill>
                            <a:srgbClr val="000000"/>
                          </a:solidFill>
                          <a:effectLst/>
                          <a:latin typeface="+mj-lt"/>
                          <a:ea typeface="+mn-ea"/>
                          <a:cs typeface="+mn-cs"/>
                        </a:rPr>
                        <a:t>REL Dissemination to iDNO and DNO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273982">
                <a:tc>
                  <a:txBody>
                    <a:bodyPr/>
                    <a:lstStyle/>
                    <a:p>
                      <a:pPr algn="l" fontAlgn="b"/>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52328">
                <a:tc>
                  <a:txBody>
                    <a:bodyPr/>
                    <a:lstStyle/>
                    <a:p>
                      <a:pPr algn="l" fontAlgn="b"/>
                      <a:r>
                        <a:rPr lang="en-US" sz="900" b="0" i="0" u="none" strike="noStrike">
                          <a:solidFill>
                            <a:srgbClr val="000000"/>
                          </a:solidFill>
                          <a:effectLst/>
                          <a:latin typeface="+mj-lt"/>
                          <a:ea typeface="+mn-ea"/>
                          <a:cs typeface="+mn-cs"/>
                        </a:rPr>
                        <a:t>Re-align Switching Programme Response SLAs with Xoserve response SLAs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07/05/2021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52328">
                <a:tc>
                  <a:txBody>
                    <a:bodyPr/>
                    <a:lstStyle/>
                    <a:p>
                      <a:pPr algn="l" fontAlgn="b"/>
                      <a:r>
                        <a:rPr lang="en-US" sz="900" b="0" i="0" u="none" strike="noStrike">
                          <a:solidFill>
                            <a:srgbClr val="000000"/>
                          </a:solidFill>
                          <a:effectLst/>
                          <a:latin typeface="+mj-lt"/>
                          <a:ea typeface="+mn-ea"/>
                          <a:cs typeface="+mn-cs"/>
                        </a:rPr>
                        <a:t>Changes to MAD Log v2.2 to rectify incorrect milestone descriptions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52328">
                <a:tc>
                  <a:txBody>
                    <a:bodyPr/>
                    <a:lstStyle/>
                    <a:p>
                      <a:pPr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900" b="0" i="0" u="none" strike="noStrike">
                          <a:solidFill>
                            <a:srgbClr val="000000"/>
                          </a:solidFill>
                          <a:effectLst/>
                          <a:latin typeface="+mj-lt"/>
                          <a:ea typeface="+mn-ea"/>
                          <a:cs typeface="+mn-cs"/>
                        </a:rPr>
                        <a:t>CR-D076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900" b="0" i="0" u="none" strike="noStrike">
                          <a:solidFill>
                            <a:srgbClr val="000000"/>
                          </a:solidFill>
                          <a:effectLst/>
                          <a:latin typeface="+mj-lt"/>
                          <a:ea typeface="+mn-ea"/>
                          <a:cs typeface="+mn-cs"/>
                        </a:rPr>
                        <a:t>20/04/2021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52328">
                <a:tc>
                  <a:txBody>
                    <a:bodyPr/>
                    <a:lstStyle/>
                    <a:p>
                      <a:pPr algn="l" fontAlgn="b"/>
                      <a:r>
                        <a:rPr lang="en-US" sz="9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52328">
                <a:tc>
                  <a:txBody>
                    <a:bodyPr/>
                    <a:lstStyle/>
                    <a:p>
                      <a:pPr marL="0" algn="l" fontAlgn="b"/>
                      <a:r>
                        <a:rPr lang="en-US" sz="900" b="0" i="0" u="none" strike="noStrike" dirty="0">
                          <a:solidFill>
                            <a:srgbClr val="000000"/>
                          </a:solidFill>
                          <a:effectLst/>
                          <a:latin typeface="+mj-lt"/>
                          <a:ea typeface="+mn-ea"/>
                          <a:cs typeface="+mn-cs"/>
                        </a:rPr>
                        <a:t>Removal of SMS005 from UEPT Test Scenarios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b"/>
                      <a:r>
                        <a:rPr lang="en-US" sz="900" b="0" i="0" u="none" strike="noStrike" dirty="0">
                          <a:solidFill>
                            <a:srgbClr val="000000"/>
                          </a:solidFill>
                          <a:effectLst/>
                          <a:latin typeface="+mj-lt"/>
                          <a:ea typeface="+mn-ea"/>
                          <a:cs typeface="+mn-cs"/>
                        </a:rPr>
                        <a:t> Engagement for Early E2E Testing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52328">
                <a:tc>
                  <a:txBody>
                    <a:bodyPr/>
                    <a:lstStyle/>
                    <a:p>
                      <a:pPr marL="0" algn="l" fontAlgn="b"/>
                      <a:r>
                        <a:rPr lang="en-US" sz="900" b="0" i="0" u="none" strike="noStrike" dirty="0">
                          <a:solidFill>
                            <a:srgbClr val="000000"/>
                          </a:solidFill>
                          <a:effectLst/>
                          <a:latin typeface="+mj-lt"/>
                          <a:ea typeface="+mn-ea"/>
                          <a:cs typeface="+mn-cs"/>
                        </a:rPr>
                        <a:t>Change to Transition Stage 3 File-Based Migration Sequencing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26/05/2021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b"/>
                      <a:r>
                        <a:rPr lang="en-US" sz="9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273982">
                <a:tc>
                  <a:txBody>
                    <a:bodyPr/>
                    <a:lstStyle/>
                    <a:p>
                      <a:pPr marL="0" algn="l" fontAlgn="b"/>
                      <a:r>
                        <a:rPr lang="en-US" sz="9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52328">
                <a:tc>
                  <a:txBody>
                    <a:bodyPr/>
                    <a:lstStyle/>
                    <a:p>
                      <a:pPr marL="0" algn="l" fontAlgn="b"/>
                      <a:r>
                        <a:rPr lang="en-US" sz="900" b="0" i="0" u="none" strike="noStrike">
                          <a:solidFill>
                            <a:srgbClr val="000000"/>
                          </a:solidFill>
                          <a:effectLst/>
                          <a:latin typeface="+mj-lt"/>
                          <a:ea typeface="+mn-ea"/>
                          <a:cs typeface="+mn-cs"/>
                        </a:rPr>
                        <a:t>Elevation of L2-TR070 (Transition Stage 1 Start) to a L1 milestone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52328">
                <a:tc>
                  <a:txBody>
                    <a:bodyPr/>
                    <a:lstStyle/>
                    <a:p>
                      <a:pPr marL="0" algn="l" fontAlgn="b"/>
                      <a:r>
                        <a:rPr lang="en-US" sz="900" b="0" i="0" u="none" strike="noStrike">
                          <a:solidFill>
                            <a:srgbClr val="000000"/>
                          </a:solidFill>
                          <a:effectLst/>
                          <a:latin typeface="+mj-lt"/>
                          <a:ea typeface="+mn-ea"/>
                          <a:cs typeface="+mn-cs"/>
                        </a:rPr>
                        <a:t>NC-0107 Master Handover Pack Purpose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52328">
                <a:tc>
                  <a:txBody>
                    <a:bodyPr/>
                    <a:lstStyle/>
                    <a:p>
                      <a:pPr marL="0" algn="l" fontAlgn="b"/>
                      <a:r>
                        <a:rPr lang="en-GB" sz="900" b="0" i="0" u="none" strike="noStrike">
                          <a:solidFill>
                            <a:srgbClr val="000000"/>
                          </a:solidFill>
                          <a:effectLst/>
                          <a:latin typeface="+mj-lt"/>
                          <a:ea typeface="+mn-ea"/>
                          <a:cs typeface="+mn-cs"/>
                        </a:rPr>
                        <a:t>REC Code Manager Market Intelligence Reporting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52328">
                <a:tc>
                  <a:txBody>
                    <a:bodyPr/>
                    <a:lstStyle/>
                    <a:p>
                      <a:pPr marL="0" algn="l" fontAlgn="b"/>
                      <a:r>
                        <a:rPr lang="en-US" sz="900" b="0" i="0" u="none" strike="noStrike" dirty="0">
                          <a:solidFill>
                            <a:srgbClr val="000000"/>
                          </a:solidFill>
                          <a:effectLst/>
                          <a:latin typeface="+mj-lt"/>
                          <a:ea typeface="+mn-ea"/>
                          <a:cs typeface="+mn-cs"/>
                        </a:rPr>
                        <a:t>Removal of Transition Test Artefacts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bl>
          </a:graphicData>
        </a:graphic>
      </p:graphicFrame>
    </p:spTree>
    <p:extLst>
      <p:ext uri="{BB962C8B-B14F-4D97-AF65-F5344CB8AC3E}">
        <p14:creationId xmlns:p14="http://schemas.microsoft.com/office/powerpoint/2010/main" val="4147420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00D1468-CD52-40D6-A031-124816E91BC4}"/>
              </a:ext>
            </a:extLst>
          </p:cNvPr>
          <p:cNvGraphicFramePr>
            <a:graphicFrameLocks/>
          </p:cNvGraphicFramePr>
          <p:nvPr>
            <p:extLst>
              <p:ext uri="{D42A27DB-BD31-4B8C-83A1-F6EECF244321}">
                <p14:modId xmlns:p14="http://schemas.microsoft.com/office/powerpoint/2010/main" val="2068732636"/>
              </p:ext>
            </p:extLst>
          </p:nvPr>
        </p:nvGraphicFramePr>
        <p:xfrm>
          <a:off x="194152" y="381793"/>
          <a:ext cx="8758317"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755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5587263"/>
              </p:ext>
            </p:extLst>
          </p:nvPr>
        </p:nvGraphicFramePr>
        <p:xfrm>
          <a:off x="108000" y="410091"/>
          <a:ext cx="9036000" cy="4309424"/>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6143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Programme activities all remain on track. A CR has been raised to extend UEPT, which has a significant financial impact on Xoserve. This has been fed back as part of our response.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BP22 submissions are also in progress. These will be shared as per the comms schedule. Our submission this year provides an updated view of the Maintain the Business cost as last year’s submissions were based on assumptions. Aspects such as service management and environment needs have now been clarified, however uncertainties exist around volumetrics (defects, queries, </a:t>
                      </a:r>
                      <a:r>
                        <a:rPr lang="en-US" sz="900" b="0" kern="1200" baseline="0" dirty="0" err="1">
                          <a:solidFill>
                            <a:schemeClr val="tx1"/>
                          </a:solidFill>
                          <a:latin typeface="+mn-lt"/>
                          <a:ea typeface="+mn-ea"/>
                          <a:cs typeface="Arial"/>
                        </a:rPr>
                        <a:t>etc</a:t>
                      </a:r>
                      <a:r>
                        <a:rPr lang="en-US" sz="900" b="0" kern="1200" baseline="0" dirty="0">
                          <a:solidFill>
                            <a:schemeClr val="tx1"/>
                          </a:solidFill>
                          <a:latin typeface="+mn-lt"/>
                          <a:ea typeface="+mn-ea"/>
                          <a:cs typeface="Arial"/>
                        </a:rPr>
                        <a:t>), which are reflected in this year’s submission</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1200" b="1" kern="1200" baseline="0" dirty="0">
                          <a:solidFill>
                            <a:schemeClr val="tx1"/>
                          </a:solidFill>
                          <a:latin typeface="+mn-lt"/>
                          <a:ea typeface="+mn-ea"/>
                          <a:cs typeface="Arial"/>
                        </a:rPr>
                        <a:t>Key Programme Updates</a:t>
                      </a:r>
                      <a:endParaRPr lang="en-US" sz="12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12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Transition: </a:t>
                      </a:r>
                      <a:r>
                        <a:rPr lang="en-GB" sz="1200" b="0" kern="1200" dirty="0">
                          <a:solidFill>
                            <a:schemeClr val="tx1"/>
                          </a:solidFill>
                          <a:effectLst/>
                          <a:latin typeface="+mn-lt"/>
                          <a:ea typeface="+mn-ea"/>
                          <a:cs typeface="+mn-cs"/>
                        </a:rPr>
                        <a:t>LR Cycle 2 is continuing to plan. Preparatory activities towards Transition Testing is ongoing, with testing starting on 05/11.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 </a:t>
                      </a:r>
                      <a:r>
                        <a:rPr lang="en-GB" sz="1200" b="1" kern="1200" baseline="0" dirty="0">
                          <a:solidFill>
                            <a:schemeClr val="tx1"/>
                          </a:solidFill>
                          <a:effectLst/>
                          <a:latin typeface="+mn-lt"/>
                          <a:ea typeface="+mn-ea"/>
                          <a:cs typeface="+mn-cs"/>
                        </a:rPr>
                        <a:t>Internal &amp; External Testing: </a:t>
                      </a:r>
                      <a:r>
                        <a:rPr lang="en-US" sz="1200" b="0" kern="1200" baseline="0" dirty="0">
                          <a:solidFill>
                            <a:schemeClr val="tx1"/>
                          </a:solidFill>
                          <a:latin typeface="+mn-lt"/>
                          <a:ea typeface="+mn-ea"/>
                          <a:cs typeface="Arial"/>
                        </a:rPr>
                        <a:t>All testing activities are on track. UEPT continues with no major impacts or defects. E2E Testing has commenced successfully. No defects to date.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Business Change: </a:t>
                      </a:r>
                      <a:r>
                        <a:rPr lang="en-GB" sz="1200" b="0" dirty="0"/>
                        <a:t>Internal activities continue to plan including Target Operating Model set up</a:t>
                      </a:r>
                    </a:p>
                    <a:p>
                      <a:pPr marL="171450" lvl="0" indent="-171450">
                        <a:buFont typeface="Arial" panose="020B0604020202020204" pitchFamily="34" charset="0"/>
                        <a:buChar char="•"/>
                      </a:pPr>
                      <a:r>
                        <a:rPr lang="en-GB" sz="1200" b="1" dirty="0"/>
                        <a:t>Service Management:</a:t>
                      </a:r>
                      <a:r>
                        <a:rPr lang="en-GB" sz="1200" b="0" dirty="0"/>
                        <a:t> Xoserve’s CR-D072 which was aiming to change the Response SLAs has now been approved at Design Authority</a:t>
                      </a:r>
                    </a:p>
                    <a:p>
                      <a:pPr marL="171450" lvl="0" indent="-171450">
                        <a:buFont typeface="Arial" panose="020B0604020202020204" pitchFamily="34" charset="0"/>
                        <a:buChar char="•"/>
                      </a:pPr>
                      <a:r>
                        <a:rPr lang="en-GB" sz="1200" b="1" dirty="0"/>
                        <a:t>Data Migration:</a:t>
                      </a:r>
                      <a:r>
                        <a:rPr lang="en-GB" sz="1200" b="0" dirty="0"/>
                        <a:t> </a:t>
                      </a:r>
                      <a:r>
                        <a:rPr lang="en-GB" sz="1200" b="0" kern="1200" dirty="0">
                          <a:solidFill>
                            <a:schemeClr val="dk1"/>
                          </a:solidFill>
                          <a:latin typeface="+mn-lt"/>
                          <a:ea typeface="+mn-ea"/>
                          <a:cs typeface="+mn-cs"/>
                        </a:rPr>
                        <a:t>Planning ongoing to support </a:t>
                      </a:r>
                      <a:r>
                        <a:rPr lang="en-GB" sz="1200" b="0" kern="1200" dirty="0" err="1">
                          <a:solidFill>
                            <a:schemeClr val="dk1"/>
                          </a:solidFill>
                          <a:latin typeface="+mn-lt"/>
                          <a:ea typeface="+mn-ea"/>
                          <a:cs typeface="+mn-cs"/>
                        </a:rPr>
                        <a:t>Rel</a:t>
                      </a:r>
                      <a:r>
                        <a:rPr lang="en-GB" sz="1200" b="0" kern="1200" dirty="0">
                          <a:solidFill>
                            <a:schemeClr val="dk1"/>
                          </a:solidFill>
                          <a:latin typeface="+mn-lt"/>
                          <a:ea typeface="+mn-ea"/>
                          <a:cs typeface="+mn-cs"/>
                        </a:rPr>
                        <a:t> cycle 4b – due in Oct.</a:t>
                      </a:r>
                    </a:p>
                    <a:p>
                      <a:pPr marL="0" lvl="0" indent="0">
                        <a:buFont typeface="Arial" panose="020B0604020202020204" pitchFamily="34" charset="0"/>
                        <a:buNone/>
                      </a:pPr>
                      <a:endParaRPr lang="en-GB" sz="105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50" b="1" kern="1200" dirty="0">
                          <a:solidFill>
                            <a:schemeClr val="tx1"/>
                          </a:solidFill>
                          <a:effectLst/>
                          <a:latin typeface="+mn-lt"/>
                          <a:ea typeface="+mn-ea"/>
                          <a:cs typeface="+mn-cs"/>
                        </a:rPr>
                        <a:t>Live Rehearsal: </a:t>
                      </a:r>
                      <a:r>
                        <a:rPr lang="en-GB" sz="1050" b="0" kern="1200" dirty="0">
                          <a:solidFill>
                            <a:schemeClr val="tx1"/>
                          </a:solidFill>
                          <a:effectLst/>
                          <a:latin typeface="+mn-lt"/>
                          <a:ea typeface="+mn-ea"/>
                          <a:cs typeface="+mn-cs"/>
                        </a:rPr>
                        <a:t>Commence Cycle 2</a:t>
                      </a:r>
                    </a:p>
                    <a:p>
                      <a:pPr marL="171450" marR="0" lvl="0" indent="-171450" algn="l">
                        <a:lnSpc>
                          <a:spcPct val="100000"/>
                        </a:lnSpc>
                        <a:spcBef>
                          <a:spcPts val="0"/>
                        </a:spcBef>
                        <a:spcAft>
                          <a:spcPts val="0"/>
                        </a:spcAft>
                        <a:buFont typeface="Arial" panose="020B0604020202020204" pitchFamily="34" charset="0"/>
                        <a:buChar char="•"/>
                      </a:pPr>
                      <a:r>
                        <a:rPr lang="en-GB" sz="1050" b="1" kern="1200" dirty="0">
                          <a:solidFill>
                            <a:schemeClr val="tx1"/>
                          </a:solidFill>
                          <a:effectLst/>
                          <a:latin typeface="+mn-lt"/>
                          <a:ea typeface="+mn-ea"/>
                          <a:cs typeface="+mn-cs"/>
                        </a:rPr>
                        <a:t>Internal Test:</a:t>
                      </a:r>
                      <a:r>
                        <a:rPr lang="en-GB" sz="1050" b="0" kern="1200" dirty="0">
                          <a:solidFill>
                            <a:schemeClr val="tx1"/>
                          </a:solidFill>
                          <a:effectLst/>
                          <a:latin typeface="+mn-lt"/>
                          <a:ea typeface="+mn-ea"/>
                          <a:cs typeface="+mn-cs"/>
                        </a:rPr>
                        <a:t> Progress CR testing and any relevant regression tests</a:t>
                      </a:r>
                      <a:endParaRPr lang="en-GB" sz="105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dirty="0">
                          <a:solidFill>
                            <a:schemeClr val="tx1"/>
                          </a:solidFill>
                          <a:effectLst/>
                          <a:latin typeface="+mn-lt"/>
                          <a:ea typeface="+mn-ea"/>
                          <a:cs typeface="+mn-cs"/>
                        </a:rPr>
                        <a:t>DES</a:t>
                      </a:r>
                      <a:r>
                        <a:rPr lang="en-GB" sz="1050" b="0" kern="1200" dirty="0">
                          <a:solidFill>
                            <a:schemeClr val="tx1"/>
                          </a:solidFill>
                          <a:effectLst/>
                          <a:latin typeface="+mn-lt"/>
                          <a:ea typeface="+mn-ea"/>
                          <a:cs typeface="+mn-cs"/>
                        </a:rPr>
                        <a:t>:</a:t>
                      </a:r>
                      <a:r>
                        <a:rPr lang="en-GB" sz="1050" b="1" kern="1200" dirty="0">
                          <a:solidFill>
                            <a:schemeClr val="tx1"/>
                          </a:solidFill>
                          <a:effectLst/>
                          <a:latin typeface="+mn-lt"/>
                          <a:ea typeface="+mn-ea"/>
                          <a:cs typeface="+mn-cs"/>
                        </a:rPr>
                        <a:t>&amp; Secondary APIs</a:t>
                      </a:r>
                      <a:r>
                        <a:rPr lang="en-GB" sz="1050" kern="1200" dirty="0">
                          <a:solidFill>
                            <a:schemeClr val="tx1"/>
                          </a:solidFill>
                          <a:effectLst/>
                          <a:latin typeface="+mn-lt"/>
                          <a:ea typeface="+mn-ea"/>
                          <a:cs typeface="+mn-cs"/>
                        </a:rPr>
                        <a:t> Continue Test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Transition:</a:t>
                      </a:r>
                      <a:r>
                        <a:rPr lang="en-GB" sz="1050" b="0" kern="1200" baseline="0" dirty="0">
                          <a:solidFill>
                            <a:schemeClr val="tx1"/>
                          </a:solidFill>
                          <a:effectLst/>
                          <a:latin typeface="+mn-lt"/>
                          <a:ea typeface="+mn-ea"/>
                          <a:cs typeface="+mn-cs"/>
                        </a:rPr>
                        <a:t> Continue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MAP C: </a:t>
                      </a:r>
                      <a:r>
                        <a:rPr lang="en-GB" sz="1050" b="0" kern="1200" baseline="0" dirty="0">
                          <a:solidFill>
                            <a:schemeClr val="tx1"/>
                          </a:solidFill>
                          <a:effectLst/>
                          <a:latin typeface="+mn-lt"/>
                          <a:ea typeface="+mn-ea"/>
                          <a:cs typeface="+mn-cs"/>
                        </a:rPr>
                        <a:t>Delivery continues to plan, build updates will be provided via Nov 21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REC: </a:t>
                      </a:r>
                      <a:r>
                        <a:rPr lang="en-GB" sz="1050" b="0" kern="1200" baseline="0" dirty="0">
                          <a:solidFill>
                            <a:schemeClr val="tx1"/>
                          </a:solidFill>
                          <a:effectLst/>
                          <a:latin typeface="+mn-lt"/>
                          <a:ea typeface="+mn-ea"/>
                          <a:cs typeface="+mn-cs"/>
                        </a:rPr>
                        <a:t>REC v2 Go-live from 1</a:t>
                      </a:r>
                      <a:r>
                        <a:rPr lang="en-GB" sz="1050" b="0" kern="1200" baseline="30000" dirty="0">
                          <a:solidFill>
                            <a:schemeClr val="tx1"/>
                          </a:solidFill>
                          <a:effectLst/>
                          <a:latin typeface="+mn-lt"/>
                          <a:ea typeface="+mn-ea"/>
                          <a:cs typeface="+mn-cs"/>
                        </a:rPr>
                        <a:t>st</a:t>
                      </a:r>
                      <a:r>
                        <a:rPr lang="en-GB" sz="1050" b="0" kern="1200" baseline="0" dirty="0">
                          <a:solidFill>
                            <a:schemeClr val="tx1"/>
                          </a:solidFill>
                          <a:effectLst/>
                          <a:latin typeface="+mn-lt"/>
                          <a:ea typeface="+mn-ea"/>
                          <a:cs typeface="+mn-cs"/>
                        </a:rPr>
                        <a:t> Sept. </a:t>
                      </a:r>
                      <a:endParaRPr lang="en-GB" sz="105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Business Change: </a:t>
                      </a:r>
                      <a:r>
                        <a:rPr lang="en-GB" sz="1050" b="0" kern="1200" baseline="0" dirty="0">
                          <a:solidFill>
                            <a:schemeClr val="tx1"/>
                          </a:solidFill>
                          <a:effectLst/>
                          <a:latin typeface="+mn-lt"/>
                          <a:ea typeface="+mn-ea"/>
                          <a:cs typeface="+mn-cs"/>
                        </a:rPr>
                        <a:t>Continue awareness and knowledge transfer sessions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ext uri="{D42A27DB-BD31-4B8C-83A1-F6EECF244321}">
                <p14:modId xmlns:p14="http://schemas.microsoft.com/office/powerpoint/2010/main" val="3835240010"/>
              </p:ext>
            </p:extLst>
          </p:nvPr>
        </p:nvGraphicFramePr>
        <p:xfrm>
          <a:off x="121752" y="1059582"/>
          <a:ext cx="8644877" cy="1483037"/>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423653">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273982">
                <a:tc>
                  <a:txBody>
                    <a:bodyPr/>
                    <a:lstStyle/>
                    <a:p>
                      <a:pPr marL="0" algn="l" fontAlgn="b"/>
                      <a:r>
                        <a:rPr lang="en-US" sz="900" b="0" i="0" u="none" strike="noStrike">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CR-D093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52328">
                <a:tc>
                  <a:txBody>
                    <a:bodyPr/>
                    <a:lstStyle/>
                    <a:p>
                      <a:pPr marL="0" algn="l" fontAlgn="b"/>
                      <a:r>
                        <a:rPr lang="en-GB" sz="900" b="0" i="0" u="none" strike="noStrike" dirty="0">
                          <a:solidFill>
                            <a:srgbClr val="000000"/>
                          </a:solidFill>
                          <a:effectLst/>
                          <a:latin typeface="+mj-lt"/>
                          <a:ea typeface="+mn-ea"/>
                          <a:cs typeface="+mn-cs"/>
                        </a:rPr>
                        <a:t>Changes to Operational Testing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52328">
                <a:tc>
                  <a:txBody>
                    <a:bodyPr/>
                    <a:lstStyle/>
                    <a:p>
                      <a:pPr marL="0" algn="l" fontAlgn="b"/>
                      <a:r>
                        <a:rPr lang="en-US" sz="900" b="0" i="0" u="none" strike="noStrike">
                          <a:solidFill>
                            <a:srgbClr val="000000"/>
                          </a:solidFill>
                          <a:effectLst/>
                          <a:latin typeface="+mj-lt"/>
                          <a:ea typeface="+mn-ea"/>
                          <a:cs typeface="+mn-cs"/>
                        </a:rPr>
                        <a:t>Changes to milestone date for L3-TE720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29/07/2021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52328">
                <a:tc>
                  <a:txBody>
                    <a:bodyPr/>
                    <a:lstStyle/>
                    <a:p>
                      <a:pPr marL="0" algn="l" fontAlgn="b"/>
                      <a:r>
                        <a:rPr lang="en-US" sz="900" b="0" i="0" u="none" strike="noStrike">
                          <a:solidFill>
                            <a:srgbClr val="000000"/>
                          </a:solidFill>
                          <a:effectLst/>
                          <a:latin typeface="+mj-lt"/>
                          <a:ea typeface="+mn-ea"/>
                          <a:cs typeface="+mn-cs"/>
                        </a:rPr>
                        <a:t>Further consquential changes to DB4 and related artefacts following CR-D071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CR-D100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06/08/2021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0">
                <a:tc>
                  <a:txBody>
                    <a:bodyPr/>
                    <a:lstStyle/>
                    <a:p>
                      <a:pPr marL="0" algn="l" fontAlgn="b"/>
                      <a:r>
                        <a:rPr lang="en-US" sz="900" b="0" i="0" u="none" strike="noStrike" dirty="0">
                          <a:solidFill>
                            <a:srgbClr val="000000"/>
                          </a:solidFill>
                          <a:effectLst/>
                          <a:latin typeface="+mj-lt"/>
                          <a:ea typeface="+mn-ea"/>
                          <a:cs typeface="+mn-cs"/>
                        </a:rPr>
                        <a:t>CSS Stage 1 ECOES Interface Specification Uplift to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CR-D102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251353" y="94119"/>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76253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931600844"/>
              </p:ext>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UEPT/E2E support continues. No defects raised to date for the external testing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UEPT and E2E continues well. At the point of writing this, no significant defects have been seen. Operational Testing with DCC is now complete, with no defects raised against Xoserve.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buFont typeface="Arial" panose="020B0604020202020204" pitchFamily="34" charset="0"/>
                        <a:buNone/>
                      </a:pPr>
                      <a:r>
                        <a:rPr lang="en-GB" sz="1000" b="0" dirty="0"/>
                        <a:t>CR-D072 has now been approved. Operational readiness activities are ongoing</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for UEPT/E2E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2658855823"/>
              </p:ext>
            </p:extLst>
          </p:nvPr>
        </p:nvGraphicFramePr>
        <p:xfrm>
          <a:off x="0" y="744083"/>
          <a:ext cx="9125999" cy="300420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431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version 3 consultation is complete.</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Arial" panose="020B0604020202020204" pitchFamily="34" charset="0"/>
                        <a:buNone/>
                      </a:pPr>
                      <a:r>
                        <a:rPr lang="en-GB" sz="1050" b="0" kern="1200" dirty="0">
                          <a:solidFill>
                            <a:schemeClr val="dk1"/>
                          </a:solidFill>
                          <a:latin typeface="+mn-lt"/>
                          <a:ea typeface="+mn-ea"/>
                          <a:cs typeface="+mn-cs"/>
                        </a:rPr>
                        <a:t>Planning ongoing to support </a:t>
                      </a:r>
                      <a:r>
                        <a:rPr lang="en-GB" sz="1050" b="0" kern="1200" dirty="0" err="1">
                          <a:solidFill>
                            <a:schemeClr val="dk1"/>
                          </a:solidFill>
                          <a:latin typeface="+mn-lt"/>
                          <a:ea typeface="+mn-ea"/>
                          <a:cs typeface="+mn-cs"/>
                        </a:rPr>
                        <a:t>Rel</a:t>
                      </a:r>
                      <a:r>
                        <a:rPr lang="en-GB" sz="1050" b="0" kern="1200" dirty="0">
                          <a:solidFill>
                            <a:schemeClr val="dk1"/>
                          </a:solidFill>
                          <a:latin typeface="+mn-lt"/>
                          <a:ea typeface="+mn-ea"/>
                          <a:cs typeface="+mn-cs"/>
                        </a:rPr>
                        <a:t> cycle 4b - due in Oct.</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 Environment readiness for Transition is in progress.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kern="1200" baseline="0" dirty="0">
                          <a:solidFill>
                            <a:schemeClr val="tx1"/>
                          </a:solidFill>
                          <a:effectLst/>
                          <a:latin typeface="+mn-lt"/>
                          <a:ea typeface="+mn-ea"/>
                          <a:cs typeface="+mn-cs"/>
                        </a:rPr>
                        <a:t>Delivery continues to plan, UAT in progress, detailed delivery updates will be provided via Nov 21 updates.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Engagement continues with Ofgem. </a:t>
                      </a:r>
                      <a:r>
                        <a:rPr lang="en-US" sz="1050" b="0" i="0" u="none" strike="noStrike" kern="1200" dirty="0" err="1">
                          <a:solidFill>
                            <a:schemeClr val="tx1"/>
                          </a:solidFill>
                          <a:effectLst/>
                          <a:latin typeface="Arial" panose="020B0604020202020204" pitchFamily="34" charset="0"/>
                          <a:ea typeface="+mn-ea"/>
                          <a:cs typeface="Arial" panose="020B0604020202020204" pitchFamily="34" charset="0"/>
                        </a:rPr>
                        <a:t>SoLR</a:t>
                      </a: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 options in discussions will be tabled at upcoming DSG sessions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067694"/>
            <a:ext cx="7772400" cy="1102519"/>
          </a:xfrm>
        </p:spPr>
        <p:txBody>
          <a:bodyPr>
            <a:normAutofit fontScale="90000"/>
          </a:bodyPr>
          <a:lstStyle/>
          <a:p>
            <a:r>
              <a:rPr lang="en-GB" dirty="0"/>
              <a:t>Re-assignment of Supplier Identity in the event of an appointment of a Supplier of Last Resort (</a:t>
            </a:r>
            <a:r>
              <a:rPr lang="en-GB" dirty="0" err="1"/>
              <a:t>SoLR</a:t>
            </a:r>
            <a:r>
              <a:rPr lang="en-GB" dirty="0"/>
              <a:t>).</a:t>
            </a:r>
            <a:br>
              <a:rPr lang="en-GB" dirty="0"/>
            </a:br>
            <a:endParaRPr lang="en-GB" dirty="0"/>
          </a:p>
        </p:txBody>
      </p:sp>
      <p:sp>
        <p:nvSpPr>
          <p:cNvPr id="3" name="Subtitle 2"/>
          <p:cNvSpPr>
            <a:spLocks noGrp="1"/>
          </p:cNvSpPr>
          <p:nvPr>
            <p:ph type="subTitle" idx="1"/>
          </p:nvPr>
        </p:nvSpPr>
        <p:spPr>
          <a:xfrm>
            <a:off x="1371600" y="3147814"/>
            <a:ext cx="6400800" cy="1102519"/>
          </a:xfrm>
        </p:spPr>
        <p:txBody>
          <a:bodyPr>
            <a:normAutofit/>
          </a:bodyPr>
          <a:lstStyle/>
          <a:p>
            <a:r>
              <a:rPr lang="en-GB" sz="2000" b="1" dirty="0"/>
              <a:t>September 2021</a:t>
            </a:r>
          </a:p>
        </p:txBody>
      </p:sp>
    </p:spTree>
    <p:extLst>
      <p:ext uri="{BB962C8B-B14F-4D97-AF65-F5344CB8AC3E}">
        <p14:creationId xmlns:p14="http://schemas.microsoft.com/office/powerpoint/2010/main" val="102000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92B1-327B-479E-ABE7-4015E929FAD2}"/>
              </a:ext>
            </a:extLst>
          </p:cNvPr>
          <p:cNvSpPr>
            <a:spLocks noGrp="1"/>
          </p:cNvSpPr>
          <p:nvPr>
            <p:ph type="title"/>
          </p:nvPr>
        </p:nvSpPr>
        <p:spPr/>
        <p:txBody>
          <a:bodyPr/>
          <a:lstStyle/>
          <a:p>
            <a:r>
              <a:rPr lang="en-GB" dirty="0"/>
              <a:t>Background - </a:t>
            </a:r>
            <a:r>
              <a:rPr lang="en-GB" dirty="0" err="1"/>
              <a:t>SoLR</a:t>
            </a:r>
            <a:endParaRPr lang="en-GB" dirty="0"/>
          </a:p>
        </p:txBody>
      </p:sp>
      <p:sp>
        <p:nvSpPr>
          <p:cNvPr id="3" name="Content Placeholder 2">
            <a:extLst>
              <a:ext uri="{FF2B5EF4-FFF2-40B4-BE49-F238E27FC236}">
                <a16:creationId xmlns:a16="http://schemas.microsoft.com/office/drawing/2014/main" id="{2199624A-805B-498B-AD03-51E0BCAADB3B}"/>
              </a:ext>
            </a:extLst>
          </p:cNvPr>
          <p:cNvSpPr>
            <a:spLocks noGrp="1"/>
          </p:cNvSpPr>
          <p:nvPr>
            <p:ph idx="1"/>
          </p:nvPr>
        </p:nvSpPr>
        <p:spPr>
          <a:xfrm>
            <a:off x="457200" y="915566"/>
            <a:ext cx="8229600" cy="3672408"/>
          </a:xfrm>
        </p:spPr>
        <p:txBody>
          <a:bodyPr>
            <a:normAutofit lnSpcReduction="10000"/>
          </a:bodyPr>
          <a:lstStyle/>
          <a:p>
            <a:r>
              <a:rPr lang="en-GB" sz="1600" dirty="0">
                <a:solidFill>
                  <a:schemeClr val="tx2"/>
                </a:solidFill>
              </a:rPr>
              <a:t>In the event of a Supplier failure Ofgem will appoint a Supplier of Last Resort (</a:t>
            </a:r>
            <a:r>
              <a:rPr lang="en-GB" sz="1600" dirty="0" err="1">
                <a:solidFill>
                  <a:schemeClr val="tx2"/>
                </a:solidFill>
              </a:rPr>
              <a:t>SoLR</a:t>
            </a:r>
            <a:r>
              <a:rPr lang="en-GB" sz="1600" dirty="0">
                <a:solidFill>
                  <a:schemeClr val="tx2"/>
                </a:solidFill>
              </a:rPr>
              <a:t>) to ensure continuity of supply for consumers</a:t>
            </a:r>
          </a:p>
          <a:p>
            <a:pPr lvl="1"/>
            <a:r>
              <a:rPr lang="en-GB" sz="1400" dirty="0">
                <a:solidFill>
                  <a:schemeClr val="tx2"/>
                </a:solidFill>
              </a:rPr>
              <a:t>It is not a frequent event – 17 instances since November 2018</a:t>
            </a:r>
          </a:p>
          <a:p>
            <a:pPr lvl="1"/>
            <a:r>
              <a:rPr lang="en-GB" sz="1400" dirty="0">
                <a:solidFill>
                  <a:schemeClr val="tx2"/>
                </a:solidFill>
              </a:rPr>
              <a:t>Average number of impacted Meter Points is c73k per </a:t>
            </a:r>
            <a:r>
              <a:rPr lang="en-GB" sz="1400" dirty="0" err="1">
                <a:solidFill>
                  <a:schemeClr val="tx2"/>
                </a:solidFill>
              </a:rPr>
              <a:t>SoLR</a:t>
            </a:r>
            <a:r>
              <a:rPr lang="en-GB" sz="1400" dirty="0">
                <a:solidFill>
                  <a:schemeClr val="tx2"/>
                </a:solidFill>
              </a:rPr>
              <a:t>, but can be greater (for example, 5 </a:t>
            </a:r>
            <a:r>
              <a:rPr lang="en-GB" sz="1400" dirty="0" err="1">
                <a:solidFill>
                  <a:schemeClr val="tx2"/>
                </a:solidFill>
              </a:rPr>
              <a:t>SoLRs</a:t>
            </a:r>
            <a:r>
              <a:rPr lang="en-GB" sz="1400" dirty="0">
                <a:solidFill>
                  <a:schemeClr val="tx2"/>
                </a:solidFill>
              </a:rPr>
              <a:t> &gt;100k in this period)</a:t>
            </a:r>
          </a:p>
          <a:p>
            <a:pPr marL="0" indent="0">
              <a:buNone/>
            </a:pPr>
            <a:endParaRPr lang="en-GB" sz="1600" dirty="0">
              <a:solidFill>
                <a:schemeClr val="tx2"/>
              </a:solidFill>
            </a:endParaRPr>
          </a:p>
          <a:p>
            <a:r>
              <a:rPr lang="en-GB" sz="1600" dirty="0">
                <a:solidFill>
                  <a:schemeClr val="tx2"/>
                </a:solidFill>
              </a:rPr>
              <a:t>DB4 envisaged that the Market Participant Identity (MP Id) of the failed Supplier would transfer to the </a:t>
            </a:r>
            <a:r>
              <a:rPr lang="en-GB" sz="1600" dirty="0" err="1">
                <a:solidFill>
                  <a:schemeClr val="tx2"/>
                </a:solidFill>
              </a:rPr>
              <a:t>SoLR</a:t>
            </a:r>
            <a:endParaRPr lang="en-GB" sz="1600" dirty="0">
              <a:solidFill>
                <a:schemeClr val="tx2"/>
              </a:solidFill>
            </a:endParaRPr>
          </a:p>
          <a:p>
            <a:r>
              <a:rPr lang="en-GB" sz="1600" dirty="0">
                <a:solidFill>
                  <a:schemeClr val="tx2"/>
                </a:solidFill>
              </a:rPr>
              <a:t>This thinking would have helped shape the Non Functional Requirements for the Central Switch System (CSS) – including the defined Peak of Peak transactions in excess of a ‘normal’ day of Switch processing</a:t>
            </a:r>
          </a:p>
          <a:p>
            <a:pPr lvl="1"/>
            <a:r>
              <a:rPr lang="en-GB" sz="1400" dirty="0">
                <a:solidFill>
                  <a:schemeClr val="tx2"/>
                </a:solidFill>
              </a:rPr>
              <a:t>PERF140 – average daily volume of Switch Requests = 42,300</a:t>
            </a:r>
          </a:p>
          <a:p>
            <a:pPr lvl="1"/>
            <a:r>
              <a:rPr lang="en-GB" sz="1400" dirty="0">
                <a:solidFill>
                  <a:schemeClr val="tx2"/>
                </a:solidFill>
              </a:rPr>
              <a:t>PERF160 – “the system shall be capable of processing 250,000 Switch Requests in additional to a normal day’s volume”</a:t>
            </a:r>
          </a:p>
          <a:p>
            <a:r>
              <a:rPr lang="en-GB" sz="1600" dirty="0">
                <a:solidFill>
                  <a:schemeClr val="tx2"/>
                </a:solidFill>
              </a:rPr>
              <a:t>We anticipate that the gas allocation is [45%] of PERF160 – [112,500 Switches]</a:t>
            </a:r>
          </a:p>
        </p:txBody>
      </p:sp>
    </p:spTree>
    <p:extLst>
      <p:ext uri="{BB962C8B-B14F-4D97-AF65-F5344CB8AC3E}">
        <p14:creationId xmlns:p14="http://schemas.microsoft.com/office/powerpoint/2010/main" val="337246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92B1-327B-479E-ABE7-4015E929FAD2}"/>
              </a:ext>
            </a:extLst>
          </p:cNvPr>
          <p:cNvSpPr>
            <a:spLocks noGrp="1"/>
          </p:cNvSpPr>
          <p:nvPr>
            <p:ph type="title"/>
          </p:nvPr>
        </p:nvSpPr>
        <p:spPr/>
        <p:txBody>
          <a:bodyPr/>
          <a:lstStyle/>
          <a:p>
            <a:r>
              <a:rPr lang="en-GB" dirty="0"/>
              <a:t>Background - </a:t>
            </a:r>
            <a:r>
              <a:rPr lang="en-GB" dirty="0" err="1"/>
              <a:t>SoLR</a:t>
            </a:r>
            <a:endParaRPr lang="en-GB" dirty="0"/>
          </a:p>
        </p:txBody>
      </p:sp>
      <p:sp>
        <p:nvSpPr>
          <p:cNvPr id="3" name="Content Placeholder 2">
            <a:extLst>
              <a:ext uri="{FF2B5EF4-FFF2-40B4-BE49-F238E27FC236}">
                <a16:creationId xmlns:a16="http://schemas.microsoft.com/office/drawing/2014/main" id="{2199624A-805B-498B-AD03-51E0BCAADB3B}"/>
              </a:ext>
            </a:extLst>
          </p:cNvPr>
          <p:cNvSpPr>
            <a:spLocks noGrp="1"/>
          </p:cNvSpPr>
          <p:nvPr>
            <p:ph idx="1"/>
          </p:nvPr>
        </p:nvSpPr>
        <p:spPr>
          <a:xfrm>
            <a:off x="457200" y="915566"/>
            <a:ext cx="8229600" cy="3672408"/>
          </a:xfrm>
        </p:spPr>
        <p:txBody>
          <a:bodyPr>
            <a:normAutofit/>
          </a:bodyPr>
          <a:lstStyle/>
          <a:p>
            <a:r>
              <a:rPr lang="en-GB" sz="1600" dirty="0">
                <a:solidFill>
                  <a:schemeClr val="tx2"/>
                </a:solidFill>
              </a:rPr>
              <a:t>Currently, as a rule the Supplier MP Id does not transfer within the gas sector – unless where a full transfer of rights and obligations occurs (such as in a Trade Sale)</a:t>
            </a:r>
          </a:p>
          <a:p>
            <a:r>
              <a:rPr lang="en-GB" sz="1600" dirty="0" err="1">
                <a:solidFill>
                  <a:schemeClr val="tx2"/>
                </a:solidFill>
              </a:rPr>
              <a:t>SoLRs</a:t>
            </a:r>
            <a:r>
              <a:rPr lang="en-GB" sz="1600" dirty="0">
                <a:solidFill>
                  <a:schemeClr val="tx2"/>
                </a:solidFill>
              </a:rPr>
              <a:t> are currently enacted by Registration activities initiated by the Shipper</a:t>
            </a:r>
          </a:p>
          <a:p>
            <a:endParaRPr lang="en-GB" sz="1600" dirty="0">
              <a:solidFill>
                <a:schemeClr val="tx2"/>
              </a:solidFill>
            </a:endParaRPr>
          </a:p>
          <a:p>
            <a:r>
              <a:rPr lang="en-GB" sz="1600" dirty="0">
                <a:solidFill>
                  <a:schemeClr val="tx2"/>
                </a:solidFill>
              </a:rPr>
              <a:t>As a consequence gas industry participants (specifically Shippers and DNs) can rely on notifications generated from </a:t>
            </a:r>
            <a:r>
              <a:rPr lang="en-GB" sz="1600" dirty="0" err="1">
                <a:solidFill>
                  <a:schemeClr val="tx2"/>
                </a:solidFill>
              </a:rPr>
              <a:t>UKLink</a:t>
            </a:r>
            <a:r>
              <a:rPr lang="en-GB" sz="1600" dirty="0">
                <a:solidFill>
                  <a:schemeClr val="tx2"/>
                </a:solidFill>
              </a:rPr>
              <a:t> systems if they need to identify the change in Supplier identity</a:t>
            </a:r>
          </a:p>
          <a:p>
            <a:r>
              <a:rPr lang="en-GB" sz="1600" dirty="0">
                <a:solidFill>
                  <a:schemeClr val="tx2"/>
                </a:solidFill>
              </a:rPr>
              <a:t>UK Link systems can rely on receipt of these flows to define Supplier effective dates to determine which parties are entitled to data</a:t>
            </a:r>
          </a:p>
          <a:p>
            <a:endParaRPr lang="en-GB" sz="1600" dirty="0">
              <a:solidFill>
                <a:schemeClr val="tx2"/>
              </a:solidFill>
            </a:endParaRPr>
          </a:p>
          <a:p>
            <a:r>
              <a:rPr lang="en-GB" sz="1600" dirty="0">
                <a:solidFill>
                  <a:schemeClr val="tx2"/>
                </a:solidFill>
              </a:rPr>
              <a:t>Shipper identity will also need to be amended (if applicable) registration transactions in UKL (pre CSS) or via CSS (post CSS)</a:t>
            </a:r>
          </a:p>
        </p:txBody>
      </p:sp>
    </p:spTree>
    <p:extLst>
      <p:ext uri="{BB962C8B-B14F-4D97-AF65-F5344CB8AC3E}">
        <p14:creationId xmlns:p14="http://schemas.microsoft.com/office/powerpoint/2010/main" val="167651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92B1-327B-479E-ABE7-4015E929FAD2}"/>
              </a:ext>
            </a:extLst>
          </p:cNvPr>
          <p:cNvSpPr>
            <a:spLocks noGrp="1"/>
          </p:cNvSpPr>
          <p:nvPr>
            <p:ph type="title"/>
          </p:nvPr>
        </p:nvSpPr>
        <p:spPr/>
        <p:txBody>
          <a:bodyPr/>
          <a:lstStyle/>
          <a:p>
            <a:r>
              <a:rPr lang="en-GB" dirty="0"/>
              <a:t>Options Considered</a:t>
            </a:r>
          </a:p>
        </p:txBody>
      </p:sp>
      <p:sp>
        <p:nvSpPr>
          <p:cNvPr id="3" name="Content Placeholder 2">
            <a:extLst>
              <a:ext uri="{FF2B5EF4-FFF2-40B4-BE49-F238E27FC236}">
                <a16:creationId xmlns:a16="http://schemas.microsoft.com/office/drawing/2014/main" id="{2199624A-805B-498B-AD03-51E0BCAADB3B}"/>
              </a:ext>
            </a:extLst>
          </p:cNvPr>
          <p:cNvSpPr>
            <a:spLocks noGrp="1"/>
          </p:cNvSpPr>
          <p:nvPr>
            <p:ph idx="1"/>
          </p:nvPr>
        </p:nvSpPr>
        <p:spPr>
          <a:xfrm>
            <a:off x="457200" y="915566"/>
            <a:ext cx="8229600" cy="3672408"/>
          </a:xfrm>
        </p:spPr>
        <p:txBody>
          <a:bodyPr>
            <a:normAutofit/>
          </a:bodyPr>
          <a:lstStyle/>
          <a:p>
            <a:r>
              <a:rPr lang="en-GB" sz="1600" dirty="0">
                <a:solidFill>
                  <a:schemeClr val="tx2"/>
                </a:solidFill>
              </a:rPr>
              <a:t>A paper was produced by Xoserve to assess options, the shortlisted options were:</a:t>
            </a:r>
          </a:p>
          <a:p>
            <a:endParaRPr lang="en-GB" sz="1600" dirty="0">
              <a:solidFill>
                <a:schemeClr val="tx2"/>
              </a:solidFill>
            </a:endParaRPr>
          </a:p>
          <a:p>
            <a:pPr marL="800100" lvl="1" indent="-342900">
              <a:buFont typeface="+mj-lt"/>
              <a:buAutoNum type="arabicPeriod"/>
            </a:pPr>
            <a:r>
              <a:rPr lang="en-GB" sz="1400" dirty="0">
                <a:solidFill>
                  <a:schemeClr val="tx2"/>
                </a:solidFill>
              </a:rPr>
              <a:t>MPID / Supplier Short Code Re assignment as per DB4 baseline / implement XRN5144</a:t>
            </a:r>
          </a:p>
          <a:p>
            <a:pPr marL="800100" lvl="1" indent="-342900">
              <a:buFont typeface="+mj-lt"/>
              <a:buAutoNum type="arabicPeriod"/>
            </a:pPr>
            <a:endParaRPr lang="en-GB" sz="1400" dirty="0">
              <a:solidFill>
                <a:schemeClr val="tx2"/>
              </a:solidFill>
            </a:endParaRPr>
          </a:p>
          <a:p>
            <a:pPr marL="800100" lvl="1" indent="-342900">
              <a:buFont typeface="+mj-lt"/>
              <a:buAutoNum type="arabicPeriod"/>
            </a:pPr>
            <a:r>
              <a:rPr lang="en-GB" sz="1400" dirty="0">
                <a:solidFill>
                  <a:schemeClr val="tx2"/>
                </a:solidFill>
              </a:rPr>
              <a:t>Submission and processing of switch requests by the </a:t>
            </a:r>
            <a:r>
              <a:rPr lang="en-GB" sz="1400" dirty="0" err="1">
                <a:solidFill>
                  <a:schemeClr val="tx2"/>
                </a:solidFill>
              </a:rPr>
              <a:t>SoLR</a:t>
            </a:r>
            <a:r>
              <a:rPr lang="en-GB" sz="1400" dirty="0">
                <a:solidFill>
                  <a:schemeClr val="tx2"/>
                </a:solidFill>
              </a:rPr>
              <a:t> over a number of days, but below the CSS NFR daily Peak of Peaks, to give effect to the </a:t>
            </a:r>
            <a:r>
              <a:rPr lang="en-GB" sz="1400" dirty="0" err="1">
                <a:solidFill>
                  <a:schemeClr val="tx2"/>
                </a:solidFill>
              </a:rPr>
              <a:t>SoLR</a:t>
            </a:r>
            <a:r>
              <a:rPr lang="en-GB" sz="1400" dirty="0">
                <a:solidFill>
                  <a:schemeClr val="tx2"/>
                </a:solidFill>
              </a:rPr>
              <a:t> </a:t>
            </a:r>
          </a:p>
          <a:p>
            <a:pPr marL="800100" lvl="1" indent="-342900">
              <a:buFont typeface="+mj-lt"/>
              <a:buAutoNum type="arabicPeriod"/>
            </a:pPr>
            <a:endParaRPr lang="en-GB" sz="1400" dirty="0">
              <a:solidFill>
                <a:schemeClr val="tx2"/>
              </a:solidFill>
            </a:endParaRPr>
          </a:p>
          <a:p>
            <a:pPr marL="800100" lvl="1" indent="-342900">
              <a:buFont typeface="+mj-lt"/>
              <a:buAutoNum type="arabicPeriod"/>
            </a:pPr>
            <a:r>
              <a:rPr lang="en-GB" sz="1400" dirty="0">
                <a:solidFill>
                  <a:schemeClr val="tx2"/>
                </a:solidFill>
              </a:rPr>
              <a:t>Retain separate process within UKL for maintaining Supplier in the event of </a:t>
            </a:r>
            <a:r>
              <a:rPr lang="en-GB" sz="1400" dirty="0" err="1">
                <a:solidFill>
                  <a:schemeClr val="tx2"/>
                </a:solidFill>
              </a:rPr>
              <a:t>SoLR</a:t>
            </a:r>
            <a:r>
              <a:rPr lang="en-GB" sz="1400" dirty="0">
                <a:solidFill>
                  <a:schemeClr val="tx2"/>
                </a:solidFill>
              </a:rPr>
              <a:t> event – retrospectively insert a break into the UKL history AND revert to original Supplier Id for </a:t>
            </a:r>
            <a:r>
              <a:rPr lang="en-GB" sz="1400" dirty="0" err="1">
                <a:solidFill>
                  <a:schemeClr val="tx2"/>
                </a:solidFill>
              </a:rPr>
              <a:t>SoLR</a:t>
            </a:r>
            <a:endParaRPr lang="en-GB" sz="1400" dirty="0">
              <a:solidFill>
                <a:schemeClr val="tx2"/>
              </a:solidFill>
            </a:endParaRPr>
          </a:p>
          <a:p>
            <a:pPr marL="457200" lvl="1" indent="0">
              <a:buNone/>
            </a:pPr>
            <a:endParaRPr lang="en-GB" sz="1400" dirty="0">
              <a:solidFill>
                <a:schemeClr val="tx2"/>
              </a:solidFill>
            </a:endParaRPr>
          </a:p>
          <a:p>
            <a:pPr marL="457200" lvl="1" indent="0">
              <a:buNone/>
            </a:pPr>
            <a:r>
              <a:rPr lang="en-GB" sz="1400" b="1" dirty="0">
                <a:solidFill>
                  <a:schemeClr val="tx2"/>
                </a:solidFill>
              </a:rPr>
              <a:t>Our view is that the preferred option is Option 2, but this needs to be confirmed with Market Participants</a:t>
            </a:r>
          </a:p>
        </p:txBody>
      </p:sp>
    </p:spTree>
    <p:extLst>
      <p:ext uri="{BB962C8B-B14F-4D97-AF65-F5344CB8AC3E}">
        <p14:creationId xmlns:p14="http://schemas.microsoft.com/office/powerpoint/2010/main" val="1991528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92B1-327B-479E-ABE7-4015E929FAD2}"/>
              </a:ext>
            </a:extLst>
          </p:cNvPr>
          <p:cNvSpPr>
            <a:spLocks noGrp="1"/>
          </p:cNvSpPr>
          <p:nvPr>
            <p:ph type="title"/>
          </p:nvPr>
        </p:nvSpPr>
        <p:spPr>
          <a:xfrm>
            <a:off x="457200" y="494010"/>
            <a:ext cx="8229600" cy="637580"/>
          </a:xfrm>
        </p:spPr>
        <p:txBody>
          <a:bodyPr>
            <a:normAutofit fontScale="90000"/>
          </a:bodyPr>
          <a:lstStyle/>
          <a:p>
            <a:r>
              <a:rPr lang="en-GB" sz="2000" dirty="0"/>
              <a:t>Option 2: </a:t>
            </a:r>
            <a:r>
              <a:rPr lang="en-GB" sz="2000" dirty="0">
                <a:solidFill>
                  <a:schemeClr val="tx2"/>
                </a:solidFill>
              </a:rPr>
              <a:t>Submission and processing of switch requests by the </a:t>
            </a:r>
            <a:r>
              <a:rPr lang="en-GB" sz="2000" dirty="0" err="1">
                <a:solidFill>
                  <a:schemeClr val="tx2"/>
                </a:solidFill>
              </a:rPr>
              <a:t>SoLR</a:t>
            </a:r>
            <a:r>
              <a:rPr lang="en-GB" sz="2000" dirty="0">
                <a:solidFill>
                  <a:schemeClr val="tx2"/>
                </a:solidFill>
              </a:rPr>
              <a:t> over a number of days, but below the CSS NFR daily Peak of Peaks, to give effect to the </a:t>
            </a:r>
            <a:r>
              <a:rPr lang="en-GB" sz="2000" dirty="0" err="1">
                <a:solidFill>
                  <a:schemeClr val="tx2"/>
                </a:solidFill>
              </a:rPr>
              <a:t>SoLR</a:t>
            </a:r>
            <a:r>
              <a:rPr lang="en-GB" sz="2000" dirty="0">
                <a:solidFill>
                  <a:schemeClr val="tx2"/>
                </a:solidFill>
              </a:rPr>
              <a:t> </a:t>
            </a:r>
            <a:br>
              <a:rPr lang="en-GB" dirty="0">
                <a:solidFill>
                  <a:schemeClr val="tx2"/>
                </a:solidFill>
              </a:rPr>
            </a:br>
            <a:endParaRPr lang="en-GB" dirty="0"/>
          </a:p>
        </p:txBody>
      </p:sp>
      <p:sp>
        <p:nvSpPr>
          <p:cNvPr id="3" name="Content Placeholder 2">
            <a:extLst>
              <a:ext uri="{FF2B5EF4-FFF2-40B4-BE49-F238E27FC236}">
                <a16:creationId xmlns:a16="http://schemas.microsoft.com/office/drawing/2014/main" id="{2199624A-805B-498B-AD03-51E0BCAADB3B}"/>
              </a:ext>
            </a:extLst>
          </p:cNvPr>
          <p:cNvSpPr>
            <a:spLocks noGrp="1"/>
          </p:cNvSpPr>
          <p:nvPr>
            <p:ph idx="1"/>
          </p:nvPr>
        </p:nvSpPr>
        <p:spPr>
          <a:xfrm>
            <a:off x="457200" y="1203598"/>
            <a:ext cx="8229600" cy="3672408"/>
          </a:xfrm>
        </p:spPr>
        <p:txBody>
          <a:bodyPr>
            <a:normAutofit/>
          </a:bodyPr>
          <a:lstStyle/>
          <a:p>
            <a:r>
              <a:rPr lang="en-GB" sz="1400" dirty="0">
                <a:solidFill>
                  <a:schemeClr val="tx2"/>
                </a:solidFill>
              </a:rPr>
              <a:t>The </a:t>
            </a:r>
            <a:r>
              <a:rPr lang="en-GB" sz="1400" dirty="0" err="1">
                <a:solidFill>
                  <a:schemeClr val="tx2"/>
                </a:solidFill>
              </a:rPr>
              <a:t>SoLR</a:t>
            </a:r>
            <a:r>
              <a:rPr lang="en-GB" sz="1400" dirty="0">
                <a:solidFill>
                  <a:schemeClr val="tx2"/>
                </a:solidFill>
              </a:rPr>
              <a:t> Effective Date would be notified by Ofgem and utilised for Settlement – As Is</a:t>
            </a:r>
          </a:p>
          <a:p>
            <a:r>
              <a:rPr lang="en-GB" sz="1400" dirty="0">
                <a:solidFill>
                  <a:schemeClr val="tx2"/>
                </a:solidFill>
              </a:rPr>
              <a:t>The change to the effective date would be enacted in systems by Switch Requests submitted by the </a:t>
            </a:r>
            <a:r>
              <a:rPr lang="en-GB" sz="1400" dirty="0" err="1">
                <a:solidFill>
                  <a:schemeClr val="tx2"/>
                </a:solidFill>
              </a:rPr>
              <a:t>SoLR</a:t>
            </a:r>
            <a:r>
              <a:rPr lang="en-GB" sz="1400" dirty="0">
                <a:solidFill>
                  <a:schemeClr val="tx2"/>
                </a:solidFill>
              </a:rPr>
              <a:t> to transfer from the failed Supplier identity</a:t>
            </a:r>
          </a:p>
          <a:p>
            <a:pPr lvl="1"/>
            <a:r>
              <a:rPr lang="en-GB" sz="1200" dirty="0">
                <a:solidFill>
                  <a:schemeClr val="tx2"/>
                </a:solidFill>
              </a:rPr>
              <a:t>Volumes of Switches per day would not exceed the allocated gas Peak of Peak volumes</a:t>
            </a:r>
          </a:p>
          <a:p>
            <a:pPr lvl="1"/>
            <a:r>
              <a:rPr lang="en-GB" sz="1200" dirty="0">
                <a:solidFill>
                  <a:schemeClr val="tx2"/>
                </a:solidFill>
              </a:rPr>
              <a:t>The registration of the </a:t>
            </a:r>
            <a:r>
              <a:rPr lang="en-GB" sz="1200" dirty="0" err="1">
                <a:solidFill>
                  <a:schemeClr val="tx2"/>
                </a:solidFill>
              </a:rPr>
              <a:t>SoLR</a:t>
            </a:r>
            <a:r>
              <a:rPr lang="en-GB" sz="1200" dirty="0">
                <a:solidFill>
                  <a:schemeClr val="tx2"/>
                </a:solidFill>
              </a:rPr>
              <a:t> may take longer than one day where the number of Meter Points subject to </a:t>
            </a:r>
            <a:r>
              <a:rPr lang="en-GB" sz="1200" dirty="0" err="1">
                <a:solidFill>
                  <a:schemeClr val="tx2"/>
                </a:solidFill>
              </a:rPr>
              <a:t>SoLR</a:t>
            </a:r>
            <a:r>
              <a:rPr lang="en-GB" sz="1200" dirty="0">
                <a:solidFill>
                  <a:schemeClr val="tx2"/>
                </a:solidFill>
              </a:rPr>
              <a:t> exceeds the Switch Request capacity of CSS / UKL / Supplier</a:t>
            </a:r>
          </a:p>
          <a:p>
            <a:r>
              <a:rPr lang="en-GB" sz="1400" dirty="0">
                <a:solidFill>
                  <a:schemeClr val="tx2"/>
                </a:solidFill>
              </a:rPr>
              <a:t>Settlement may require a period of manual intervention – as today - until the Registrations are concluded</a:t>
            </a:r>
          </a:p>
          <a:p>
            <a:r>
              <a:rPr lang="en-GB" sz="1400" dirty="0">
                <a:solidFill>
                  <a:schemeClr val="tx2"/>
                </a:solidFill>
              </a:rPr>
              <a:t>Switch Requests will be able to amend the Shipper identity as well as the </a:t>
            </a:r>
            <a:r>
              <a:rPr lang="en-GB" sz="1400" dirty="0" err="1">
                <a:solidFill>
                  <a:schemeClr val="tx2"/>
                </a:solidFill>
              </a:rPr>
              <a:t>SoLR</a:t>
            </a:r>
            <a:r>
              <a:rPr lang="en-GB" sz="1400" dirty="0">
                <a:solidFill>
                  <a:schemeClr val="tx2"/>
                </a:solidFill>
              </a:rPr>
              <a:t> Supplier Identity</a:t>
            </a:r>
          </a:p>
          <a:p>
            <a:endParaRPr lang="en-GB" sz="1400" dirty="0">
              <a:solidFill>
                <a:schemeClr val="tx2"/>
              </a:solidFill>
            </a:endParaRPr>
          </a:p>
          <a:p>
            <a:r>
              <a:rPr lang="en-GB" sz="1400" dirty="0">
                <a:solidFill>
                  <a:schemeClr val="tx2"/>
                </a:solidFill>
              </a:rPr>
              <a:t>Provided that each </a:t>
            </a:r>
            <a:r>
              <a:rPr lang="en-GB" sz="1400" dirty="0" err="1">
                <a:solidFill>
                  <a:schemeClr val="tx2"/>
                </a:solidFill>
              </a:rPr>
              <a:t>SoLR</a:t>
            </a:r>
            <a:r>
              <a:rPr lang="en-GB" sz="1400" dirty="0">
                <a:solidFill>
                  <a:schemeClr val="tx2"/>
                </a:solidFill>
              </a:rPr>
              <a:t> event can be concluded within a short period, this option should limit changes to CSS systems, central systems and Market Participant systems</a:t>
            </a:r>
          </a:p>
          <a:p>
            <a:pPr lvl="1"/>
            <a:r>
              <a:rPr lang="en-GB" sz="1200" dirty="0">
                <a:solidFill>
                  <a:schemeClr val="tx2"/>
                </a:solidFill>
              </a:rPr>
              <a:t>This opinion needs to be verified by Market Participants</a:t>
            </a:r>
          </a:p>
          <a:p>
            <a:pPr marL="0" indent="0">
              <a:buNone/>
            </a:pPr>
            <a:endParaRPr lang="en-GB" sz="1400" dirty="0">
              <a:solidFill>
                <a:schemeClr val="tx2"/>
              </a:solidFill>
            </a:endParaRPr>
          </a:p>
        </p:txBody>
      </p:sp>
    </p:spTree>
    <p:extLst>
      <p:ext uri="{BB962C8B-B14F-4D97-AF65-F5344CB8AC3E}">
        <p14:creationId xmlns:p14="http://schemas.microsoft.com/office/powerpoint/2010/main" val="1838794722"/>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78529C455A9849A187361FC3458725" ma:contentTypeVersion="10" ma:contentTypeDescription="Create a new document." ma:contentTypeScope="" ma:versionID="5f734f88377a37ce2bd1e185f423e635">
  <xsd:schema xmlns:xsd="http://www.w3.org/2001/XMLSchema" xmlns:xs="http://www.w3.org/2001/XMLSchema" xmlns:p="http://schemas.microsoft.com/office/2006/metadata/properties" xmlns:ns2="06f4956c-4c52-4651-8c4e-2a64183ace1b" xmlns:ns3="103fba77-31dd-4780-83f9-c54f26c3a260" targetNamespace="http://schemas.microsoft.com/office/2006/metadata/properties" ma:root="true" ma:fieldsID="d0be2b021abbea2b4eb3ceb7838e0f65" ns2:_="" ns3:_="">
    <xsd:import namespace="06f4956c-4c52-4651-8c4e-2a64183ace1b"/>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4956c-4c52-4651-8c4e-2a64183ac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2.xml><?xml version="1.0" encoding="utf-8"?>
<ds:datastoreItem xmlns:ds="http://schemas.openxmlformats.org/officeDocument/2006/customXml" ds:itemID="{93E25C4C-9F62-458A-BAC4-DF1B521311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f4956c-4c52-4651-8c4e-2a64183ace1b"/>
    <ds:schemaRef ds:uri="103fba77-31dd-4780-83f9-c54f26c3a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545E1A-EA83-463B-B744-ADE3D05E8049}">
  <ds:schemaRefs>
    <ds:schemaRef ds:uri="http://schemas.microsoft.com/office/2006/metadata/properties"/>
    <ds:schemaRef ds:uri="afe9fadc-cf94-4dd1-a692-a3c9fbf85351"/>
    <ds:schemaRef ds:uri="http://schemas.microsoft.com/office/infopath/2007/PartnerControls"/>
    <ds:schemaRef ds:uri="http://www.w3.org/XML/1998/namespace"/>
    <ds:schemaRef ds:uri="http://purl.org/dc/terms/"/>
    <ds:schemaRef ds:uri="b5d8c402-b464-4f85-b954-cddb3da0df20"/>
    <ds:schemaRef ds:uri="http://schemas.openxmlformats.org/package/2006/metadata/core-properties"/>
    <ds:schemaRef ds:uri="http://purl.org/dc/dcmitype/"/>
    <ds:schemaRef ds:uri="http://schemas.microsoft.com/office/2006/documentManagement/typ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7115</TotalTime>
  <Words>3874</Words>
  <Application>Microsoft Office PowerPoint</Application>
  <PresentationFormat>On-screen Show (16:9)</PresentationFormat>
  <Paragraphs>657</Paragraphs>
  <Slides>20</Slides>
  <Notes>5</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xoserve templates</vt:lpstr>
      <vt:lpstr>Office Theme</vt:lpstr>
      <vt:lpstr>1_xoserve templates</vt:lpstr>
      <vt:lpstr>Xoserve PowerPoint Template Clean</vt:lpstr>
      <vt:lpstr>CSSC Programme Dashboard</vt:lpstr>
      <vt:lpstr>PowerPoint Presentation</vt:lpstr>
      <vt:lpstr>Green Workstream Updates</vt:lpstr>
      <vt:lpstr>Green Workstream Updates</vt:lpstr>
      <vt:lpstr>Re-assignment of Supplier Identity in the event of an appointment of a Supplier of Last Resort (SoLR). </vt:lpstr>
      <vt:lpstr>Background - SoLR</vt:lpstr>
      <vt:lpstr>Background - SoLR</vt:lpstr>
      <vt:lpstr>Options Considered</vt:lpstr>
      <vt:lpstr>Option 2: Submission and processing of switch requests by the SoLR over a number of days, but below the CSS NFR daily Peak of Peaks, to give effect to the SoLR  </vt:lpstr>
      <vt:lpstr>Option 1: MPID / Supplier Short Code Re assignment as per DB4 baseline / implement XRN5144  </vt:lpstr>
      <vt:lpstr>Option 3: Retain separate process within UKL for maintaining Supplier in the event of SoLR event – retrospectively insert a break into the UKL history AND revert to original Supplier Id for SoLR   </vt:lpstr>
      <vt:lpstr>Summary</vt:lpstr>
      <vt:lpstr>Key Programme Risks (1/2)</vt:lpstr>
      <vt:lpstr>Key Programme Risks (2/2)</vt:lpstr>
      <vt:lpstr>PowerPoint Presentation</vt:lpstr>
      <vt:lpstr>Switching Programme CR Position – CRs impacting Xoserve</vt:lpstr>
      <vt:lpstr>Switching Programme CR Position – CRs not impacting Xoserve ((Cost Implication) </vt:lpstr>
      <vt:lpstr>Switching Programme CR Position – CRs not impacting Xoserve (Cost Implication)</vt:lpstr>
      <vt:lpstr>PowerPoint Presentation</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53</cp:revision>
  <cp:lastPrinted>2019-12-17T14:02:10Z</cp:lastPrinted>
  <dcterms:created xsi:type="dcterms:W3CDTF">2011-09-20T14:58:41Z</dcterms:created>
  <dcterms:modified xsi:type="dcterms:W3CDTF">2021-09-06T15:26:47Z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0x010100CD78529C455A9849A187361FC3458725</vt:lpwstr>
  </property>
</Properties>
</file>