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88" r:id="rId5"/>
    <p:sldId id="318" r:id="rId6"/>
    <p:sldId id="314" r:id="rId7"/>
    <p:sldId id="782" r:id="rId8"/>
    <p:sldId id="320" r:id="rId9"/>
    <p:sldId id="315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531">
          <p15:clr>
            <a:srgbClr val="A4A3A4"/>
          </p15:clr>
        </p15:guide>
        <p15:guide id="4" pos="44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31"/>
    <a:srgbClr val="5A75C2"/>
    <a:srgbClr val="F5835D"/>
    <a:srgbClr val="EB9A2D"/>
    <a:srgbClr val="D75733"/>
    <a:srgbClr val="885502"/>
    <a:srgbClr val="B59213"/>
    <a:srgbClr val="AA8912"/>
    <a:srgbClr val="E7BB20"/>
    <a:srgbClr val="3954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158B07-639A-48A0-84E7-CB19E673E266}" v="269" dt="2021-04-13T14:43:17.4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47" autoAdjust="0"/>
    <p:restoredTop sz="43339" autoAdjust="0"/>
  </p:normalViewPr>
  <p:slideViewPr>
    <p:cSldViewPr>
      <p:cViewPr varScale="1">
        <p:scale>
          <a:sx n="85" d="100"/>
          <a:sy n="85" d="100"/>
        </p:scale>
        <p:origin x="976" y="48"/>
      </p:cViewPr>
      <p:guideLst>
        <p:guide orient="horz" pos="1620"/>
        <p:guide pos="2880"/>
        <p:guide orient="horz" pos="531"/>
        <p:guide pos="4468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13/04/2021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361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258763" y="798513"/>
            <a:ext cx="7113588" cy="40005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14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45714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06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services/issue-management/annual-quantity-aq/" TargetMode="External"/><Relationship Id="rId2" Type="http://schemas.openxmlformats.org/officeDocument/2006/relationships/hyperlink" Target="https://www.xoserve.com/services/issue-managem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hyperlink" Target="https://www.xoserve.com/notification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649085"/>
            <a:ext cx="7772400" cy="1102519"/>
          </a:xfrm>
        </p:spPr>
        <p:txBody>
          <a:bodyPr>
            <a:normAutofit/>
          </a:bodyPr>
          <a:lstStyle/>
          <a:p>
            <a:r>
              <a:rPr lang="en-GB" dirty="0"/>
              <a:t>Customer Issue Management Dashboard CoMC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3798"/>
            <a:ext cx="6400800" cy="13144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latin typeface="Arial"/>
                <a:cs typeface="Arial"/>
              </a:rPr>
              <a:t>17</a:t>
            </a:r>
            <a:r>
              <a:rPr lang="en-GB" baseline="30000" dirty="0">
                <a:latin typeface="Arial"/>
                <a:cs typeface="Arial"/>
              </a:rPr>
              <a:t>th</a:t>
            </a:r>
            <a:r>
              <a:rPr lang="en-GB" dirty="0">
                <a:latin typeface="Arial"/>
                <a:cs typeface="Arial"/>
              </a:rPr>
              <a:t> April 2021</a:t>
            </a:r>
          </a:p>
          <a:p>
            <a:endParaRPr lang="en-GB" sz="1300" dirty="0">
              <a:latin typeface="Arial"/>
              <a:cs typeface="Arial"/>
            </a:endParaRPr>
          </a:p>
          <a:p>
            <a:r>
              <a:rPr lang="en-GB" sz="1300" dirty="0">
                <a:latin typeface="Arial"/>
                <a:cs typeface="Arial"/>
              </a:rPr>
              <a:t>Version 1.0 </a:t>
            </a:r>
          </a:p>
          <a:p>
            <a:r>
              <a:rPr lang="en-GB" sz="1300" dirty="0">
                <a:latin typeface="Arial"/>
                <a:cs typeface="Arial"/>
              </a:rPr>
              <a:t>12</a:t>
            </a:r>
            <a:r>
              <a:rPr lang="en-GB" sz="1300" baseline="30000" dirty="0">
                <a:latin typeface="Arial"/>
                <a:cs typeface="Arial"/>
              </a:rPr>
              <a:t>th</a:t>
            </a:r>
            <a:r>
              <a:rPr lang="en-GB" sz="1300" dirty="0">
                <a:latin typeface="Arial"/>
                <a:cs typeface="Arial"/>
              </a:rPr>
              <a:t> April 2021</a:t>
            </a:r>
          </a:p>
        </p:txBody>
      </p:sp>
      <p:sp>
        <p:nvSpPr>
          <p:cNvPr id="4" name="Rectangle 3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4447607" y="238708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92" y="195486"/>
            <a:ext cx="8507288" cy="637580"/>
          </a:xfrm>
        </p:spPr>
        <p:txBody>
          <a:bodyPr anchor="t">
            <a:normAutofit/>
          </a:bodyPr>
          <a:lstStyle/>
          <a:p>
            <a:pPr algn="l"/>
            <a:r>
              <a:rPr lang="en-GB" sz="2400" dirty="0">
                <a:solidFill>
                  <a:schemeClr val="tx1"/>
                </a:solidFill>
              </a:rPr>
              <a:t>Summary Dashboard March 2021 Period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54508" y="785779"/>
            <a:ext cx="199741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Customer Issues*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780591" y="1901003"/>
            <a:ext cx="1639281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Open Defects* (all)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42839" y="2901941"/>
            <a:ext cx="2225105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P1’s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1802646" y="4083740"/>
            <a:ext cx="190525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Customer Impacting P2’s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89932" y="785765"/>
            <a:ext cx="32305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Amendment Invoice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9368" y="1875749"/>
            <a:ext cx="266504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AQ Related Open Defects*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3868" y="289310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UKLink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0C86ED7C-4700-4DC5-83AE-0DE9E533A95C}"/>
              </a:ext>
            </a:extLst>
          </p:cNvPr>
          <p:cNvSpPr txBox="1"/>
          <p:nvPr/>
        </p:nvSpPr>
        <p:spPr>
          <a:xfrm>
            <a:off x="5573868" y="4062196"/>
            <a:ext cx="274254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1218987"/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Gemini Related Incidents Raised </a:t>
            </a:r>
            <a:endParaRPr lang="en-IN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3074" name="Picture 2" descr="C:\Program Files (x86)\Microsoft Office\MEDIA\CAGCAT10\j019972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407" y="2157102"/>
            <a:ext cx="400683" cy="39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Program Files (x86)\Microsoft Office\MEDIA\CAGCAT10\j022201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466" y="4257384"/>
            <a:ext cx="434624" cy="46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591" y="3185413"/>
            <a:ext cx="467659" cy="49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868" y="4368670"/>
            <a:ext cx="445711" cy="43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1150740"/>
            <a:ext cx="338948" cy="35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467" y="1069012"/>
            <a:ext cx="591129" cy="497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Program Files (x86)\Microsoft Office\MEDIA\CAGCAT10\j0211949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385" y="3313088"/>
            <a:ext cx="513729" cy="31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Program Files (x86)\Microsoft Office\MEDIA\CAGCAT10\j0185604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503" y="2185445"/>
            <a:ext cx="381076" cy="38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213E27D9-8E2C-4244-9C5B-F5F49972F1B7}"/>
              </a:ext>
            </a:extLst>
          </p:cNvPr>
          <p:cNvSpPr/>
          <p:nvPr/>
        </p:nvSpPr>
        <p:spPr>
          <a:xfrm>
            <a:off x="3259350" y="3483581"/>
            <a:ext cx="432048" cy="72816"/>
          </a:xfrm>
          <a:prstGeom prst="leftRightArrow">
            <a:avLst/>
          </a:prstGeom>
          <a:solidFill>
            <a:srgbClr val="00B0F0"/>
          </a:solidFill>
          <a:ln w="95250" cap="flat">
            <a:solidFill>
              <a:srgbClr val="00B0F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6E964A-DB2B-47B3-927B-A4EBAF1EE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52984"/>
              </p:ext>
            </p:extLst>
          </p:nvPr>
        </p:nvGraphicFramePr>
        <p:xfrm>
          <a:off x="1859367" y="1080331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D41DAC01-17E5-46A3-9B77-C920D1E6F6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008647"/>
              </p:ext>
            </p:extLst>
          </p:nvPr>
        </p:nvGraphicFramePr>
        <p:xfrm>
          <a:off x="1835801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195E09E4-280B-4D4F-A059-75F849F261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644629"/>
              </p:ext>
            </p:extLst>
          </p:nvPr>
        </p:nvGraphicFramePr>
        <p:xfrm>
          <a:off x="1839114" y="3224362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E5D774B7-0DE7-4F0C-841F-31E23495E8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525001"/>
              </p:ext>
            </p:extLst>
          </p:nvPr>
        </p:nvGraphicFramePr>
        <p:xfrm>
          <a:off x="1832720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2" name="Table 61">
            <a:extLst>
              <a:ext uri="{FF2B5EF4-FFF2-40B4-BE49-F238E27FC236}">
                <a16:creationId xmlns:a16="http://schemas.microsoft.com/office/drawing/2014/main" id="{D9BF64A6-E5A4-41E3-B367-CAFB947E5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156652"/>
              </p:ext>
            </p:extLst>
          </p:nvPr>
        </p:nvGraphicFramePr>
        <p:xfrm>
          <a:off x="5604525" y="1083709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3" name="Table 62">
            <a:extLst>
              <a:ext uri="{FF2B5EF4-FFF2-40B4-BE49-F238E27FC236}">
                <a16:creationId xmlns:a16="http://schemas.microsoft.com/office/drawing/2014/main" id="{FE9A37BE-D311-4D09-B9A0-4597BE36CD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501381"/>
              </p:ext>
            </p:extLst>
          </p:nvPr>
        </p:nvGraphicFramePr>
        <p:xfrm>
          <a:off x="5604525" y="2172453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4" name="Table 63">
            <a:extLst>
              <a:ext uri="{FF2B5EF4-FFF2-40B4-BE49-F238E27FC236}">
                <a16:creationId xmlns:a16="http://schemas.microsoft.com/office/drawing/2014/main" id="{B7B026F9-C14C-4EF0-AEF4-300639899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363023"/>
              </p:ext>
            </p:extLst>
          </p:nvPr>
        </p:nvGraphicFramePr>
        <p:xfrm>
          <a:off x="5608221" y="322712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graphicFrame>
        <p:nvGraphicFramePr>
          <p:cNvPr id="65" name="Table 64">
            <a:extLst>
              <a:ext uri="{FF2B5EF4-FFF2-40B4-BE49-F238E27FC236}">
                <a16:creationId xmlns:a16="http://schemas.microsoft.com/office/drawing/2014/main" id="{7513BEE5-CB68-4D15-9786-0FAD90502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139114"/>
              </p:ext>
            </p:extLst>
          </p:nvPr>
        </p:nvGraphicFramePr>
        <p:xfrm>
          <a:off x="5604525" y="4339084"/>
          <a:ext cx="1266140" cy="58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070">
                  <a:extLst>
                    <a:ext uri="{9D8B030D-6E8A-4147-A177-3AD203B41FA5}">
                      <a16:colId xmlns:a16="http://schemas.microsoft.com/office/drawing/2014/main" val="619748685"/>
                    </a:ext>
                  </a:extLst>
                </a:gridCol>
                <a:gridCol w="633070">
                  <a:extLst>
                    <a:ext uri="{9D8B030D-6E8A-4147-A177-3AD203B41FA5}">
                      <a16:colId xmlns:a16="http://schemas.microsoft.com/office/drawing/2014/main" val="446786709"/>
                    </a:ext>
                  </a:extLst>
                </a:gridCol>
              </a:tblGrid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Mar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295678"/>
                  </a:ext>
                </a:extLst>
              </a:tr>
              <a:tr h="290016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4966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52EE9B6-3FB6-4EC5-BF58-68A855C3589A}"/>
              </a:ext>
            </a:extLst>
          </p:cNvPr>
          <p:cNvSpPr txBox="1"/>
          <p:nvPr/>
        </p:nvSpPr>
        <p:spPr>
          <a:xfrm>
            <a:off x="-10850" y="4835892"/>
            <a:ext cx="17892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1" dirty="0"/>
              <a:t>* Volume as at 12</a:t>
            </a:r>
            <a:r>
              <a:rPr lang="en-GB" sz="900" b="1" baseline="30000" dirty="0"/>
              <a:t>th</a:t>
            </a:r>
            <a:r>
              <a:rPr lang="en-GB" sz="900" b="1" dirty="0"/>
              <a:t> April 2021</a:t>
            </a:r>
          </a:p>
        </p:txBody>
      </p:sp>
      <p:sp>
        <p:nvSpPr>
          <p:cNvPr id="37" name="Right Arrow 139">
            <a:extLst>
              <a:ext uri="{FF2B5EF4-FFF2-40B4-BE49-F238E27FC236}">
                <a16:creationId xmlns:a16="http://schemas.microsoft.com/office/drawing/2014/main" id="{F953E81D-898B-4477-8843-C566E9D8F54A}"/>
              </a:ext>
            </a:extLst>
          </p:cNvPr>
          <p:cNvSpPr/>
          <p:nvPr/>
        </p:nvSpPr>
        <p:spPr>
          <a:xfrm rot="16200000">
            <a:off x="3257767" y="2381332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ight Arrow 139">
            <a:extLst>
              <a:ext uri="{FF2B5EF4-FFF2-40B4-BE49-F238E27FC236}">
                <a16:creationId xmlns:a16="http://schemas.microsoft.com/office/drawing/2014/main" id="{C49FC799-0349-4E95-A90A-76EF660F7B4F}"/>
              </a:ext>
            </a:extLst>
          </p:cNvPr>
          <p:cNvSpPr/>
          <p:nvPr/>
        </p:nvSpPr>
        <p:spPr>
          <a:xfrm rot="16200000">
            <a:off x="7015710" y="2328725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ight Arrow 139">
            <a:extLst>
              <a:ext uri="{FF2B5EF4-FFF2-40B4-BE49-F238E27FC236}">
                <a16:creationId xmlns:a16="http://schemas.microsoft.com/office/drawing/2014/main" id="{C2BBA947-B5E7-46CB-9BCD-0096E36A7564}"/>
              </a:ext>
            </a:extLst>
          </p:cNvPr>
          <p:cNvSpPr/>
          <p:nvPr/>
        </p:nvSpPr>
        <p:spPr>
          <a:xfrm rot="16200000">
            <a:off x="3239852" y="1258600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ight Arrow 139">
            <a:extLst>
              <a:ext uri="{FF2B5EF4-FFF2-40B4-BE49-F238E27FC236}">
                <a16:creationId xmlns:a16="http://schemas.microsoft.com/office/drawing/2014/main" id="{2653D324-A076-43C7-918B-2CA5E860580C}"/>
              </a:ext>
            </a:extLst>
          </p:cNvPr>
          <p:cNvSpPr/>
          <p:nvPr/>
        </p:nvSpPr>
        <p:spPr>
          <a:xfrm rot="16200000">
            <a:off x="3239852" y="4553904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ight Arrow 139">
            <a:extLst>
              <a:ext uri="{FF2B5EF4-FFF2-40B4-BE49-F238E27FC236}">
                <a16:creationId xmlns:a16="http://schemas.microsoft.com/office/drawing/2014/main" id="{2278B743-276F-4089-B2FC-CE27870D44C8}"/>
              </a:ext>
            </a:extLst>
          </p:cNvPr>
          <p:cNvSpPr/>
          <p:nvPr/>
        </p:nvSpPr>
        <p:spPr>
          <a:xfrm rot="16200000">
            <a:off x="7024642" y="4526923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ight Arrow 139">
            <a:extLst>
              <a:ext uri="{FF2B5EF4-FFF2-40B4-BE49-F238E27FC236}">
                <a16:creationId xmlns:a16="http://schemas.microsoft.com/office/drawing/2014/main" id="{3FC3C46D-43A7-4933-AB40-05F113AD50E2}"/>
              </a:ext>
            </a:extLst>
          </p:cNvPr>
          <p:cNvSpPr/>
          <p:nvPr/>
        </p:nvSpPr>
        <p:spPr>
          <a:xfrm rot="5400000">
            <a:off x="7025182" y="1290273"/>
            <a:ext cx="360040" cy="20337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ight Arrow 139">
            <a:extLst>
              <a:ext uri="{FF2B5EF4-FFF2-40B4-BE49-F238E27FC236}">
                <a16:creationId xmlns:a16="http://schemas.microsoft.com/office/drawing/2014/main" id="{0C18356E-7AE0-4C2E-B98F-7327F3AD3392}"/>
              </a:ext>
            </a:extLst>
          </p:cNvPr>
          <p:cNvSpPr/>
          <p:nvPr/>
        </p:nvSpPr>
        <p:spPr>
          <a:xfrm rot="16200000">
            <a:off x="7025182" y="3438775"/>
            <a:ext cx="360040" cy="20337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353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504" y="51470"/>
            <a:ext cx="8337648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2100" dirty="0"/>
              <a:t>Customer Issue Summary </a:t>
            </a:r>
            <a:r>
              <a:rPr lang="en-GB" sz="1400" dirty="0"/>
              <a:t>(as at 12</a:t>
            </a:r>
            <a:r>
              <a:rPr lang="en-GB" sz="1400" baseline="30000" dirty="0"/>
              <a:t>th</a:t>
            </a:r>
            <a:r>
              <a:rPr lang="en-GB" sz="1400" dirty="0"/>
              <a:t> April 2021)</a:t>
            </a:r>
            <a:r>
              <a:rPr lang="en-US" sz="1400" dirty="0"/>
              <a:t>  </a:t>
            </a:r>
            <a:endParaRPr lang="en-GB" sz="1400" b="0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EA43436-BD3C-4D4B-89D1-99E52AE36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12259" y="1165071"/>
            <a:ext cx="573114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0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0EEF2D-33E5-49FB-B78D-3B3D12DF12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64" y="555526"/>
            <a:ext cx="8820472" cy="426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717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>
            <a:extLst>
              <a:ext uri="{FF2B5EF4-FFF2-40B4-BE49-F238E27FC236}">
                <a16:creationId xmlns:a16="http://schemas.microsoft.com/office/drawing/2014/main" id="{92070F57-5BF2-480D-AD38-A4FF278A71D4}"/>
              </a:ext>
            </a:extLst>
          </p:cNvPr>
          <p:cNvSpPr txBox="1">
            <a:spLocks/>
          </p:cNvSpPr>
          <p:nvPr/>
        </p:nvSpPr>
        <p:spPr>
          <a:xfrm>
            <a:off x="457200" y="84582"/>
            <a:ext cx="8229600" cy="559203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3E5AA8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AQ Taskforce Update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15208E-C00C-4432-9D1E-D6C674AB21A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60020" y="647489"/>
          <a:ext cx="8862060" cy="4125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9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0219">
                  <a:extLst>
                    <a:ext uri="{9D8B030D-6E8A-4147-A177-3AD203B41FA5}">
                      <a16:colId xmlns:a16="http://schemas.microsoft.com/office/drawing/2014/main" val="341303587"/>
                    </a:ext>
                  </a:extLst>
                </a:gridCol>
                <a:gridCol w="600219">
                  <a:extLst>
                    <a:ext uri="{9D8B030D-6E8A-4147-A177-3AD203B41FA5}">
                      <a16:colId xmlns:a16="http://schemas.microsoft.com/office/drawing/2014/main" val="3112880537"/>
                    </a:ext>
                  </a:extLst>
                </a:gridCol>
                <a:gridCol w="3001096">
                  <a:extLst>
                    <a:ext uri="{9D8B030D-6E8A-4147-A177-3AD203B41FA5}">
                      <a16:colId xmlns:a16="http://schemas.microsoft.com/office/drawing/2014/main" val="1619365689"/>
                    </a:ext>
                  </a:extLst>
                </a:gridCol>
                <a:gridCol w="3001096">
                  <a:extLst>
                    <a:ext uri="{9D8B030D-6E8A-4147-A177-3AD203B41FA5}">
                      <a16:colId xmlns:a16="http://schemas.microsoft.com/office/drawing/2014/main" val="1355656450"/>
                    </a:ext>
                  </a:extLst>
                </a:gridCol>
              </a:tblGrid>
              <a:tr h="21563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Health – RAG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Return to Green Plan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Overall Status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Previous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4"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Continue to prioritise AQ defects however defect numbers has increased during March 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Total of 11 open defects impacting AQ, although number of MPRNs impacted remains low (less than 500) , number of defects has increased during March.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No financial adjustments were released in March due to the annual Formula Year AQ (FYAQ) activities required for 1</a:t>
                      </a:r>
                      <a:r>
                        <a:rPr lang="en-GB" sz="700" b="0" kern="1200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st</a:t>
                      </a:r>
                      <a:r>
                        <a:rPr lang="en-GB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 April. Next set of adjustments due end of April. Volume of MPRNs requiring an adjustment is expected to be low.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Change Requests raised for remaining technical &amp; business process improvements identified. 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0399763"/>
                  </a:ext>
                </a:extLst>
              </a:tr>
              <a:tr h="2515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Defects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Previous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4750769"/>
                  </a:ext>
                </a:extLst>
              </a:tr>
              <a:tr h="251568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Financial Adjustments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Previous</a:t>
                      </a:r>
                      <a:endParaRPr kumimoji="0" lang="en-GB" sz="7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151634"/>
                  </a:ext>
                </a:extLst>
              </a:tr>
              <a:tr h="251568">
                <a:tc>
                  <a:txBody>
                    <a:bodyPr/>
                    <a:lstStyle/>
                    <a:p>
                      <a:pPr marL="0" marR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Process Improvements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Previous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7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Current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7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309390"/>
                  </a:ext>
                </a:extLst>
              </a:tr>
              <a:tr h="21563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900" b="1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Executive Summary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70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Key Progress &amp; Milestones (Last Month: February)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314848"/>
                  </a:ext>
                </a:extLst>
              </a:tr>
              <a:tr h="1128793">
                <a:tc rowSpan="3" gridSpan="4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Key Updates: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One defect raised in March, identified internally.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Handover to operational team in progress but support will continue by taskforce team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Financial adjustments were not issued in March due to the activities required for the end of financial year; FYAQ.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Due to the P2 incident, resource may be required to work on the issue so adjustments may not be issued in April. This will be confirmed.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endParaRPr lang="en-GB" sz="9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endParaRPr lang="en-GB" sz="9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9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Risks/Issues: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Resource availability for AQ assurance activities is limited due to November 21 release.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9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Prime and Sub data correction is complex and requires specialised knowledge &amp; resource to carry out the data corrections and assurance.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b="0" i="0" u="none" strike="noStrike" kern="1200" noProof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Corrected FYAQ for 126k meter points for 1</a:t>
                      </a:r>
                      <a:r>
                        <a:rPr lang="en-GB" sz="800" b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April 2021.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Completed annual activities for FYAQ go live on 1</a:t>
                      </a:r>
                      <a:r>
                        <a:rPr lang="en-GB" sz="800" b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r>
                        <a:rPr lang="en-GB" sz="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April.</a:t>
                      </a: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5516086"/>
                  </a:ext>
                </a:extLst>
              </a:tr>
              <a:tr h="215630"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Upcoming Activities &amp; Milestones (Next Month: April)</a:t>
                      </a: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79972"/>
                  </a:ext>
                </a:extLst>
              </a:tr>
              <a:tr h="1317814">
                <a:tc gridSpan="4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Financial adjustments for issue in April if resource is available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8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/>
                        </a:rPr>
                        <a:t>Fix deployed for 6 defects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8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4297326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2B1A75C-E6AC-4E5B-93F4-3374FA9E282C}"/>
              </a:ext>
            </a:extLst>
          </p:cNvPr>
          <p:cNvCxnSpPr/>
          <p:nvPr/>
        </p:nvCxnSpPr>
        <p:spPr>
          <a:xfrm flipH="1">
            <a:off x="54000" y="3427079"/>
            <a:ext cx="59781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87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F16F9-BFE8-4529-AB0D-E8DD4A467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Amendment Invoice Dashboard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94D694-78FD-4ADF-80C3-479BB0BB758D}"/>
              </a:ext>
            </a:extLst>
          </p:cNvPr>
          <p:cNvSpPr txBox="1"/>
          <p:nvPr/>
        </p:nvSpPr>
        <p:spPr>
          <a:xfrm>
            <a:off x="2556031" y="1995686"/>
            <a:ext cx="4031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To be included in next version of pack</a:t>
            </a:r>
          </a:p>
        </p:txBody>
      </p:sp>
    </p:spTree>
    <p:extLst>
      <p:ext uri="{BB962C8B-B14F-4D97-AF65-F5344CB8AC3E}">
        <p14:creationId xmlns:p14="http://schemas.microsoft.com/office/powerpoint/2010/main" val="4105388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Customer Issue Register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15566"/>
            <a:ext cx="8229600" cy="3672408"/>
          </a:xfrm>
        </p:spPr>
        <p:txBody>
          <a:bodyPr>
            <a:normAutofit/>
          </a:bodyPr>
          <a:lstStyle/>
          <a:p>
            <a:r>
              <a:rPr lang="en-GB" sz="1800" dirty="0"/>
              <a:t>The Customer Issue Register is published on Xoserve.com website and updated weekly, link below;</a:t>
            </a:r>
          </a:p>
          <a:p>
            <a:pPr marL="400050" lvl="1" indent="0">
              <a:buNone/>
            </a:pPr>
            <a:r>
              <a:rPr lang="en-GB" sz="1600" dirty="0">
                <a:hlinkClick r:id="rId2"/>
              </a:rPr>
              <a:t>https://www.xoserve.com/services/issue-management/</a:t>
            </a:r>
            <a:endParaRPr lang="en-GB" sz="1600" dirty="0"/>
          </a:p>
          <a:p>
            <a:r>
              <a:rPr lang="en-GB" sz="1800" dirty="0"/>
              <a:t>AQ Issue Register published on Xoserve.com</a:t>
            </a:r>
          </a:p>
          <a:p>
            <a:pPr marL="0" indent="0">
              <a:buNone/>
            </a:pPr>
            <a:r>
              <a:rPr lang="en-GB" sz="1600" dirty="0">
                <a:hlinkClick r:id="rId3"/>
              </a:rPr>
              <a:t>      https://www.xoserve.com/services/issue-management/annual-quantity-aq/</a:t>
            </a:r>
            <a:r>
              <a:rPr lang="en-GB" sz="1600" dirty="0"/>
              <a:t> </a:t>
            </a:r>
          </a:p>
          <a:p>
            <a:r>
              <a:rPr lang="en-GB" sz="1800" dirty="0"/>
              <a:t>Unexpected outages, Gemini allocation, UIG issues or any system performance issues will be published on Xoserve.com, under the below link;</a:t>
            </a:r>
          </a:p>
          <a:p>
            <a:pPr marL="400050" lvl="1" indent="0">
              <a:buNone/>
            </a:pPr>
            <a:r>
              <a:rPr lang="en-GB" sz="1600" dirty="0">
                <a:hlinkClick r:id="rId4"/>
              </a:rPr>
              <a:t>https://www.xoserve.com/notifications/</a:t>
            </a:r>
            <a:r>
              <a:rPr lang="en-GB" sz="1600" dirty="0"/>
              <a:t> 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99957"/>
            <a:ext cx="4960937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1075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092569d-7549-4f1f-b838-122d264c6bd8">
      <UserInfo>
        <DisplayName>Laki, Megan</DisplayName>
        <AccountId>6</AccountId>
        <AccountType/>
      </UserInfo>
      <UserInfo>
        <DisplayName>Larner, Ryan</DisplayName>
        <AccountId>26</AccountId>
        <AccountType/>
      </UserInfo>
      <UserInfo>
        <DisplayName>McGlone, Jayne</DisplayName>
        <AccountId>28</AccountId>
        <AccountType/>
      </UserInfo>
      <UserInfo>
        <DisplayName>Clarke, Angela</DisplayName>
        <AccountId>29</AccountId>
        <AccountType/>
      </UserInfo>
      <UserInfo>
        <DisplayName>Westwood, Robert</DisplayName>
        <AccountId>46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2" ma:contentTypeDescription="Create a new document." ma:contentTypeScope="" ma:versionID="8d43dc58f4be256e0872fee0ddd01b45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19bab5e5e8857395343a357c49ac1bcf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schemas.microsoft.com/office/2006/metadata/properties"/>
    <ds:schemaRef ds:uri="3092569d-7549-4f1f-b838-122d264c6bd8"/>
    <ds:schemaRef ds:uri="http://schemas.microsoft.com/office/infopath/2007/PartnerControls"/>
    <ds:schemaRef ds:uri="http://schemas.openxmlformats.org/package/2006/metadata/core-properties"/>
    <ds:schemaRef ds:uri="01f7a547-d57a-44ce-a211-81869c79743b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CB5E18-CEE1-4B80-B350-2F211919F6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38797</TotalTime>
  <Words>502</Words>
  <Application>Microsoft Office PowerPoint</Application>
  <PresentationFormat>On-screen Show (16:9)</PresentationFormat>
  <Paragraphs>101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Customer Issue Management Dashboard CoMC </vt:lpstr>
      <vt:lpstr>Summary Dashboard March 2021 Period</vt:lpstr>
      <vt:lpstr>PowerPoint Presentation</vt:lpstr>
      <vt:lpstr>PowerPoint Presentation</vt:lpstr>
      <vt:lpstr>Amendment Invoice Dashboard</vt:lpstr>
      <vt:lpstr>Customer Issue Register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Angela Clarke</cp:lastModifiedBy>
  <cp:revision>298</cp:revision>
  <dcterms:created xsi:type="dcterms:W3CDTF">2018-09-02T17:12:15Z</dcterms:created>
  <dcterms:modified xsi:type="dcterms:W3CDTF">2021-04-13T15:17:36Z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</Properties>
</file>