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407" r:id="rId5"/>
    <p:sldId id="417" r:id="rId6"/>
    <p:sldId id="428" r:id="rId7"/>
    <p:sldId id="426" r:id="rId8"/>
    <p:sldId id="42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88"/>
    <p:restoredTop sz="94695"/>
  </p:normalViewPr>
  <p:slideViewPr>
    <p:cSldViewPr>
      <p:cViewPr>
        <p:scale>
          <a:sx n="149" d="100"/>
          <a:sy n="149" d="100"/>
        </p:scale>
        <p:origin x="1720" y="13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12/07/2021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Xoserve Results</a:t>
            </a:r>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63010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Correla Results</a:t>
            </a:r>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46984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Combined Results</a:t>
            </a:r>
            <a:br>
              <a:rPr lang="en-GB" dirty="0"/>
            </a:br>
            <a:r>
              <a:rPr lang="en-GB" dirty="0"/>
              <a:t>Includes the new question relating to collaboration</a:t>
            </a:r>
            <a:br>
              <a:rPr lang="en-GB" dirty="0"/>
            </a:br>
            <a:r>
              <a:rPr lang="en-GB" dirty="0"/>
              <a:t>Provides the combined results for Xoserve and Correla specific questions, plus a breakdown of the same, per segment</a:t>
            </a:r>
          </a:p>
        </p:txBody>
      </p:sp>
      <p:sp>
        <p:nvSpPr>
          <p:cNvPr id="4" name="Slide Number Placeholder 3"/>
          <p:cNvSpPr>
            <a:spLocks noGrp="1"/>
          </p:cNvSpPr>
          <p:nvPr>
            <p:ph type="sldNum" sz="quarter" idx="5"/>
          </p:nvPr>
        </p:nvSpPr>
        <p:spPr/>
        <p:txBody>
          <a:bodyPr/>
          <a:lstStyle/>
          <a:p>
            <a:fld id="{F8D15C3A-2F39-4EA3-BA98-F5F2450E317E}" type="slidenum">
              <a:rPr lang="en-GB" smtClean="0"/>
              <a:t>4</a:t>
            </a:fld>
            <a:endParaRPr lang="en-GB"/>
          </a:p>
        </p:txBody>
      </p:sp>
    </p:spTree>
    <p:extLst>
      <p:ext uri="{BB962C8B-B14F-4D97-AF65-F5344CB8AC3E}">
        <p14:creationId xmlns:p14="http://schemas.microsoft.com/office/powerpoint/2010/main" val="362752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 responses received within the survey. </a:t>
            </a:r>
          </a:p>
          <a:p>
            <a:r>
              <a:rPr lang="en-US" dirty="0"/>
              <a:t>There are two segments to the survey, relating to Xoserve &amp; Correla, with each having it’s own comments entry box. </a:t>
            </a:r>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3166726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10" name="bg object 16">
            <a:extLst>
              <a:ext uri="{FF2B5EF4-FFF2-40B4-BE49-F238E27FC236}">
                <a16:creationId xmlns:a16="http://schemas.microsoft.com/office/drawing/2014/main" id="{F47A90EC-6F17-4FB5-A1A2-FEF8FEC0717D}"/>
              </a:ext>
            </a:extLst>
          </p:cNvPr>
          <p:cNvSpPr/>
          <p:nvPr userDrawn="1"/>
        </p:nvSpPr>
        <p:spPr>
          <a:xfrm>
            <a:off x="0" y="0"/>
            <a:ext cx="9144000" cy="5143500"/>
          </a:xfrm>
          <a:custGeom>
            <a:avLst/>
            <a:gdLst/>
            <a:ahLst/>
            <a:cxnLst/>
            <a:rect l="l" t="t" r="r" b="b"/>
            <a:pathLst>
              <a:path w="9144000" h="5148580">
                <a:moveTo>
                  <a:pt x="9144000" y="0"/>
                </a:moveTo>
                <a:lnTo>
                  <a:pt x="0" y="0"/>
                </a:lnTo>
                <a:lnTo>
                  <a:pt x="0" y="5148008"/>
                </a:lnTo>
                <a:lnTo>
                  <a:pt x="9144000" y="5148008"/>
                </a:lnTo>
                <a:lnTo>
                  <a:pt x="9144000" y="0"/>
                </a:lnTo>
                <a:close/>
              </a:path>
            </a:pathLst>
          </a:custGeom>
          <a:solidFill>
            <a:srgbClr val="1E1246"/>
          </a:solidFill>
        </p:spPr>
        <p:txBody>
          <a:bodyPr wrap="square" lIns="0" tIns="0" rIns="0" bIns="0" rtlCol="0"/>
          <a:lstStyle/>
          <a:p>
            <a:endParaRPr sz="1798"/>
          </a:p>
        </p:txBody>
      </p:sp>
      <p:sp>
        <p:nvSpPr>
          <p:cNvPr id="6" name="object 2">
            <a:extLst>
              <a:ext uri="{FF2B5EF4-FFF2-40B4-BE49-F238E27FC236}">
                <a16:creationId xmlns:a16="http://schemas.microsoft.com/office/drawing/2014/main" id="{4226E382-CDE5-47A3-8A40-0DFA6AC52AB1}"/>
              </a:ext>
            </a:extLst>
          </p:cNvPr>
          <p:cNvSpPr/>
          <p:nvPr userDrawn="1"/>
        </p:nvSpPr>
        <p:spPr>
          <a:xfrm>
            <a:off x="1" y="0"/>
            <a:ext cx="3870325" cy="5142232"/>
          </a:xfrm>
          <a:custGeom>
            <a:avLst/>
            <a:gdLst/>
            <a:ahLst/>
            <a:cxnLst/>
            <a:rect l="l" t="t" r="r" b="b"/>
            <a:pathLst>
              <a:path w="3870325" h="5148580">
                <a:moveTo>
                  <a:pt x="2269387" y="0"/>
                </a:moveTo>
                <a:lnTo>
                  <a:pt x="0" y="0"/>
                </a:lnTo>
                <a:lnTo>
                  <a:pt x="0" y="5147995"/>
                </a:lnTo>
                <a:lnTo>
                  <a:pt x="2184970" y="5147995"/>
                </a:lnTo>
                <a:lnTo>
                  <a:pt x="2209922" y="5136842"/>
                </a:lnTo>
                <a:lnTo>
                  <a:pt x="2251128" y="5117622"/>
                </a:lnTo>
                <a:lnTo>
                  <a:pt x="2291972" y="5097764"/>
                </a:lnTo>
                <a:lnTo>
                  <a:pt x="2332447" y="5077276"/>
                </a:lnTo>
                <a:lnTo>
                  <a:pt x="2372548" y="5056163"/>
                </a:lnTo>
                <a:lnTo>
                  <a:pt x="2412267" y="5034432"/>
                </a:lnTo>
                <a:lnTo>
                  <a:pt x="2451599" y="5012089"/>
                </a:lnTo>
                <a:lnTo>
                  <a:pt x="2490536" y="4989141"/>
                </a:lnTo>
                <a:lnTo>
                  <a:pt x="2529073" y="4965594"/>
                </a:lnTo>
                <a:lnTo>
                  <a:pt x="2567203" y="4941454"/>
                </a:lnTo>
                <a:lnTo>
                  <a:pt x="2604920" y="4916729"/>
                </a:lnTo>
                <a:lnTo>
                  <a:pt x="2642218" y="4891423"/>
                </a:lnTo>
                <a:lnTo>
                  <a:pt x="2679089" y="4865545"/>
                </a:lnTo>
                <a:lnTo>
                  <a:pt x="2715528" y="4839099"/>
                </a:lnTo>
                <a:lnTo>
                  <a:pt x="2751528" y="4812093"/>
                </a:lnTo>
                <a:lnTo>
                  <a:pt x="2787082" y="4784533"/>
                </a:lnTo>
                <a:lnTo>
                  <a:pt x="2822185" y="4756426"/>
                </a:lnTo>
                <a:lnTo>
                  <a:pt x="2856830" y="4727777"/>
                </a:lnTo>
                <a:lnTo>
                  <a:pt x="2891011" y="4698593"/>
                </a:lnTo>
                <a:lnTo>
                  <a:pt x="2924721" y="4668881"/>
                </a:lnTo>
                <a:lnTo>
                  <a:pt x="2957953" y="4638646"/>
                </a:lnTo>
                <a:lnTo>
                  <a:pt x="2990702" y="4607896"/>
                </a:lnTo>
                <a:lnTo>
                  <a:pt x="3022960" y="4576637"/>
                </a:lnTo>
                <a:lnTo>
                  <a:pt x="3054722" y="4544875"/>
                </a:lnTo>
                <a:lnTo>
                  <a:pt x="3085982" y="4512616"/>
                </a:lnTo>
                <a:lnTo>
                  <a:pt x="3116732" y="4479868"/>
                </a:lnTo>
                <a:lnTo>
                  <a:pt x="3146966" y="4446635"/>
                </a:lnTo>
                <a:lnTo>
                  <a:pt x="3176678" y="4412926"/>
                </a:lnTo>
                <a:lnTo>
                  <a:pt x="3205862" y="4378745"/>
                </a:lnTo>
                <a:lnTo>
                  <a:pt x="3234511" y="4344100"/>
                </a:lnTo>
                <a:lnTo>
                  <a:pt x="3262619" y="4308997"/>
                </a:lnTo>
                <a:lnTo>
                  <a:pt x="3290179" y="4273442"/>
                </a:lnTo>
                <a:lnTo>
                  <a:pt x="3317185" y="4237442"/>
                </a:lnTo>
                <a:lnTo>
                  <a:pt x="3343630" y="4201004"/>
                </a:lnTo>
                <a:lnTo>
                  <a:pt x="3369509" y="4164132"/>
                </a:lnTo>
                <a:lnTo>
                  <a:pt x="3394814" y="4126835"/>
                </a:lnTo>
                <a:lnTo>
                  <a:pt x="3419540" y="4089118"/>
                </a:lnTo>
                <a:lnTo>
                  <a:pt x="3443679" y="4050988"/>
                </a:lnTo>
                <a:lnTo>
                  <a:pt x="3467226" y="4012451"/>
                </a:lnTo>
                <a:lnTo>
                  <a:pt x="3490174" y="3973513"/>
                </a:lnTo>
                <a:lnTo>
                  <a:pt x="3512517" y="3934182"/>
                </a:lnTo>
                <a:lnTo>
                  <a:pt x="3534248" y="3894462"/>
                </a:lnTo>
                <a:lnTo>
                  <a:pt x="3555361" y="3854362"/>
                </a:lnTo>
                <a:lnTo>
                  <a:pt x="3575850" y="3813886"/>
                </a:lnTo>
                <a:lnTo>
                  <a:pt x="3595707" y="3773043"/>
                </a:lnTo>
                <a:lnTo>
                  <a:pt x="3614928" y="3731837"/>
                </a:lnTo>
                <a:lnTo>
                  <a:pt x="3633505" y="3690275"/>
                </a:lnTo>
                <a:lnTo>
                  <a:pt x="3651431" y="3648365"/>
                </a:lnTo>
                <a:lnTo>
                  <a:pt x="3668701" y="3606111"/>
                </a:lnTo>
                <a:lnTo>
                  <a:pt x="3685308" y="3563521"/>
                </a:lnTo>
                <a:lnTo>
                  <a:pt x="3701246" y="3520601"/>
                </a:lnTo>
                <a:lnTo>
                  <a:pt x="3716509" y="3477357"/>
                </a:lnTo>
                <a:lnTo>
                  <a:pt x="3731089" y="3433796"/>
                </a:lnTo>
                <a:lnTo>
                  <a:pt x="3744980" y="3389925"/>
                </a:lnTo>
                <a:lnTo>
                  <a:pt x="3758177" y="3345749"/>
                </a:lnTo>
                <a:lnTo>
                  <a:pt x="3770672" y="3301274"/>
                </a:lnTo>
                <a:lnTo>
                  <a:pt x="3782460" y="3256508"/>
                </a:lnTo>
                <a:lnTo>
                  <a:pt x="3793534" y="3211457"/>
                </a:lnTo>
                <a:lnTo>
                  <a:pt x="3803887" y="3166127"/>
                </a:lnTo>
                <a:lnTo>
                  <a:pt x="3813513" y="3120525"/>
                </a:lnTo>
                <a:lnTo>
                  <a:pt x="3822406" y="3074657"/>
                </a:lnTo>
                <a:lnTo>
                  <a:pt x="3830559" y="3028529"/>
                </a:lnTo>
                <a:lnTo>
                  <a:pt x="3837966" y="2982147"/>
                </a:lnTo>
                <a:lnTo>
                  <a:pt x="3844620" y="2935519"/>
                </a:lnTo>
                <a:lnTo>
                  <a:pt x="3850516" y="2888651"/>
                </a:lnTo>
                <a:lnTo>
                  <a:pt x="3855646" y="2841548"/>
                </a:lnTo>
                <a:lnTo>
                  <a:pt x="3860005" y="2794218"/>
                </a:lnTo>
                <a:lnTo>
                  <a:pt x="3863585" y="2746667"/>
                </a:lnTo>
                <a:lnTo>
                  <a:pt x="3866381" y="2698901"/>
                </a:lnTo>
                <a:lnTo>
                  <a:pt x="3868386" y="2650926"/>
                </a:lnTo>
                <a:lnTo>
                  <a:pt x="3869594" y="2602749"/>
                </a:lnTo>
                <a:lnTo>
                  <a:pt x="3869998" y="2554377"/>
                </a:lnTo>
                <a:lnTo>
                  <a:pt x="3869594" y="2506005"/>
                </a:lnTo>
                <a:lnTo>
                  <a:pt x="3868386" y="2457828"/>
                </a:lnTo>
                <a:lnTo>
                  <a:pt x="3866381" y="2409854"/>
                </a:lnTo>
                <a:lnTo>
                  <a:pt x="3863585" y="2362087"/>
                </a:lnTo>
                <a:lnTo>
                  <a:pt x="3860005" y="2314536"/>
                </a:lnTo>
                <a:lnTo>
                  <a:pt x="3855646" y="2267206"/>
                </a:lnTo>
                <a:lnTo>
                  <a:pt x="3850516" y="2220103"/>
                </a:lnTo>
                <a:lnTo>
                  <a:pt x="3844620" y="2173235"/>
                </a:lnTo>
                <a:lnTo>
                  <a:pt x="3837966" y="2126607"/>
                </a:lnTo>
                <a:lnTo>
                  <a:pt x="3830559" y="2080225"/>
                </a:lnTo>
                <a:lnTo>
                  <a:pt x="3822406" y="2034097"/>
                </a:lnTo>
                <a:lnTo>
                  <a:pt x="3813513" y="1988229"/>
                </a:lnTo>
                <a:lnTo>
                  <a:pt x="3803887" y="1942626"/>
                </a:lnTo>
                <a:lnTo>
                  <a:pt x="3793534" y="1897296"/>
                </a:lnTo>
                <a:lnTo>
                  <a:pt x="3782460" y="1852245"/>
                </a:lnTo>
                <a:lnTo>
                  <a:pt x="3770672" y="1807479"/>
                </a:lnTo>
                <a:lnTo>
                  <a:pt x="3758177" y="1763005"/>
                </a:lnTo>
                <a:lnTo>
                  <a:pt x="3744980" y="1718828"/>
                </a:lnTo>
                <a:lnTo>
                  <a:pt x="3731089" y="1674957"/>
                </a:lnTo>
                <a:lnTo>
                  <a:pt x="3716509" y="1631396"/>
                </a:lnTo>
                <a:lnTo>
                  <a:pt x="3701246" y="1588152"/>
                </a:lnTo>
                <a:lnTo>
                  <a:pt x="3685308" y="1545232"/>
                </a:lnTo>
                <a:lnTo>
                  <a:pt x="3668701" y="1502641"/>
                </a:lnTo>
                <a:lnTo>
                  <a:pt x="3651431" y="1460388"/>
                </a:lnTo>
                <a:lnTo>
                  <a:pt x="3633505" y="1418477"/>
                </a:lnTo>
                <a:lnTo>
                  <a:pt x="3614928" y="1376915"/>
                </a:lnTo>
                <a:lnTo>
                  <a:pt x="3595707" y="1335709"/>
                </a:lnTo>
                <a:lnTo>
                  <a:pt x="3575850" y="1294865"/>
                </a:lnTo>
                <a:lnTo>
                  <a:pt x="3555361" y="1254390"/>
                </a:lnTo>
                <a:lnTo>
                  <a:pt x="3534248" y="1214289"/>
                </a:lnTo>
                <a:lnTo>
                  <a:pt x="3512517" y="1174570"/>
                </a:lnTo>
                <a:lnTo>
                  <a:pt x="3490174" y="1135238"/>
                </a:lnTo>
                <a:lnTo>
                  <a:pt x="3467226" y="1096300"/>
                </a:lnTo>
                <a:lnTo>
                  <a:pt x="3443679" y="1057763"/>
                </a:lnTo>
                <a:lnTo>
                  <a:pt x="3419540" y="1019633"/>
                </a:lnTo>
                <a:lnTo>
                  <a:pt x="3394814" y="981915"/>
                </a:lnTo>
                <a:lnTo>
                  <a:pt x="3369509" y="944618"/>
                </a:lnTo>
                <a:lnTo>
                  <a:pt x="3343630" y="907746"/>
                </a:lnTo>
                <a:lnTo>
                  <a:pt x="3317185" y="871307"/>
                </a:lnTo>
                <a:lnTo>
                  <a:pt x="3290179" y="835307"/>
                </a:lnTo>
                <a:lnTo>
                  <a:pt x="3262619" y="799752"/>
                </a:lnTo>
                <a:lnTo>
                  <a:pt x="3234511" y="764649"/>
                </a:lnTo>
                <a:lnTo>
                  <a:pt x="3205862" y="730004"/>
                </a:lnTo>
                <a:lnTo>
                  <a:pt x="3176678" y="695823"/>
                </a:lnTo>
                <a:lnTo>
                  <a:pt x="3146966" y="662114"/>
                </a:lnTo>
                <a:lnTo>
                  <a:pt x="3116732" y="628881"/>
                </a:lnTo>
                <a:lnTo>
                  <a:pt x="3085982" y="596132"/>
                </a:lnTo>
                <a:lnTo>
                  <a:pt x="3054722" y="563873"/>
                </a:lnTo>
                <a:lnTo>
                  <a:pt x="3022960" y="532111"/>
                </a:lnTo>
                <a:lnTo>
                  <a:pt x="2990702" y="500851"/>
                </a:lnTo>
                <a:lnTo>
                  <a:pt x="2957953" y="470101"/>
                </a:lnTo>
                <a:lnTo>
                  <a:pt x="2924721" y="439867"/>
                </a:lnTo>
                <a:lnTo>
                  <a:pt x="2891011" y="410154"/>
                </a:lnTo>
                <a:lnTo>
                  <a:pt x="2856830" y="380970"/>
                </a:lnTo>
                <a:lnTo>
                  <a:pt x="2822185" y="352321"/>
                </a:lnTo>
                <a:lnTo>
                  <a:pt x="2787082" y="324213"/>
                </a:lnTo>
                <a:lnTo>
                  <a:pt x="2751528" y="296653"/>
                </a:lnTo>
                <a:lnTo>
                  <a:pt x="2715528" y="269647"/>
                </a:lnTo>
                <a:lnTo>
                  <a:pt x="2679089" y="243201"/>
                </a:lnTo>
                <a:lnTo>
                  <a:pt x="2642218" y="217322"/>
                </a:lnTo>
                <a:lnTo>
                  <a:pt x="2604920" y="192017"/>
                </a:lnTo>
                <a:lnTo>
                  <a:pt x="2567203" y="167291"/>
                </a:lnTo>
                <a:lnTo>
                  <a:pt x="2529073" y="143152"/>
                </a:lnTo>
                <a:lnTo>
                  <a:pt x="2490536" y="119604"/>
                </a:lnTo>
                <a:lnTo>
                  <a:pt x="2451599" y="96656"/>
                </a:lnTo>
                <a:lnTo>
                  <a:pt x="2412267" y="74313"/>
                </a:lnTo>
                <a:lnTo>
                  <a:pt x="2372548" y="52582"/>
                </a:lnTo>
                <a:lnTo>
                  <a:pt x="2332447" y="31469"/>
                </a:lnTo>
                <a:lnTo>
                  <a:pt x="2291972" y="10980"/>
                </a:lnTo>
                <a:lnTo>
                  <a:pt x="2269387" y="0"/>
                </a:lnTo>
                <a:close/>
              </a:path>
            </a:pathLst>
          </a:custGeom>
          <a:solidFill>
            <a:srgbClr val="FFBA1A"/>
          </a:solidFill>
        </p:spPr>
        <p:txBody>
          <a:bodyPr wrap="square" lIns="0" tIns="0" rIns="0" bIns="0" rtlCol="0"/>
          <a:lstStyle/>
          <a:p>
            <a:endParaRPr sz="1798"/>
          </a:p>
        </p:txBody>
      </p:sp>
      <p:sp>
        <p:nvSpPr>
          <p:cNvPr id="13" name="Text Placeholder 12">
            <a:extLst>
              <a:ext uri="{FF2B5EF4-FFF2-40B4-BE49-F238E27FC236}">
                <a16:creationId xmlns:a16="http://schemas.microsoft.com/office/drawing/2014/main" id="{F1F6F764-2A49-4911-8CFE-6E152643F916}"/>
              </a:ext>
            </a:extLst>
          </p:cNvPr>
          <p:cNvSpPr>
            <a:spLocks noGrp="1"/>
          </p:cNvSpPr>
          <p:nvPr>
            <p:ph type="body" sz="quarter" idx="10" hasCustomPrompt="1"/>
          </p:nvPr>
        </p:nvSpPr>
        <p:spPr>
          <a:xfrm>
            <a:off x="228601" y="1963020"/>
            <a:ext cx="3641725" cy="867292"/>
          </a:xfrm>
          <a:prstGeom prst="rect">
            <a:avLst/>
          </a:prstGeom>
        </p:spPr>
        <p:txBody>
          <a:bodyPr/>
          <a:lstStyle>
            <a:lvl1pPr marL="12685" marR="5074" algn="l" defTabSz="983069" rtl="0" eaLnBrk="1" latinLnBrk="0" hangingPunct="1">
              <a:lnSpc>
                <a:spcPts val="2996"/>
              </a:lnSpc>
              <a:spcBef>
                <a:spcPts val="499"/>
              </a:spcBef>
              <a:defRPr lang="en-GB" sz="2797" kern="1200" dirty="0">
                <a:solidFill>
                  <a:schemeClr val="accent1"/>
                </a:solidFill>
                <a:latin typeface="Poppins-Light"/>
                <a:ea typeface="+mn-ea"/>
                <a:cs typeface="Poppins-Light"/>
              </a:defRPr>
            </a:lvl1pPr>
            <a:lvl2pPr>
              <a:defRPr lang="en-US" sz="2797" kern="1200" dirty="0" smtClean="0">
                <a:solidFill>
                  <a:schemeClr val="accent1"/>
                </a:solidFill>
                <a:latin typeface="Poppins-Light"/>
                <a:ea typeface="+mn-ea"/>
                <a:cs typeface="Poppins-Light"/>
              </a:defRPr>
            </a:lvl2pPr>
            <a:lvl3pPr>
              <a:defRPr lang="en-US" sz="2797" kern="1200" dirty="0" smtClean="0">
                <a:solidFill>
                  <a:schemeClr val="accent1"/>
                </a:solidFill>
                <a:latin typeface="Poppins-Light"/>
                <a:ea typeface="+mn-ea"/>
                <a:cs typeface="Poppins-Light"/>
              </a:defRPr>
            </a:lvl3pPr>
            <a:lvl4pPr>
              <a:defRPr lang="en-US" sz="2797" kern="1200" dirty="0" smtClean="0">
                <a:solidFill>
                  <a:schemeClr val="accent1"/>
                </a:solidFill>
                <a:latin typeface="Poppins-Light"/>
                <a:ea typeface="+mn-ea"/>
                <a:cs typeface="Poppins-Light"/>
              </a:defRPr>
            </a:lvl4pPr>
            <a:lvl5pPr>
              <a:defRPr lang="en-GB" sz="2797" kern="1200" dirty="0">
                <a:solidFill>
                  <a:schemeClr val="accent1"/>
                </a:solidFill>
                <a:latin typeface="Poppins-Light"/>
                <a:ea typeface="+mn-ea"/>
                <a:cs typeface="Poppins-Light"/>
              </a:defRPr>
            </a:lvl5pPr>
          </a:lstStyle>
          <a:p>
            <a:pPr lvl="0"/>
            <a:r>
              <a:rPr lang="en-US"/>
              <a:t>Presentation Title over two lines</a:t>
            </a:r>
            <a:endParaRPr lang="en-GB"/>
          </a:p>
        </p:txBody>
      </p:sp>
      <p:sp>
        <p:nvSpPr>
          <p:cNvPr id="15" name="Text Placeholder 14">
            <a:extLst>
              <a:ext uri="{FF2B5EF4-FFF2-40B4-BE49-F238E27FC236}">
                <a16:creationId xmlns:a16="http://schemas.microsoft.com/office/drawing/2014/main" id="{D2E5FFB0-38D2-4300-9D21-5B7213C3D8B6}"/>
              </a:ext>
            </a:extLst>
          </p:cNvPr>
          <p:cNvSpPr>
            <a:spLocks noGrp="1"/>
          </p:cNvSpPr>
          <p:nvPr>
            <p:ph type="body" sz="quarter" idx="11" hasCustomPrompt="1"/>
          </p:nvPr>
        </p:nvSpPr>
        <p:spPr>
          <a:xfrm>
            <a:off x="228600" y="2952281"/>
            <a:ext cx="3641725" cy="257535"/>
          </a:xfrm>
          <a:prstGeom prst="rect">
            <a:avLst/>
          </a:prstGeom>
        </p:spPr>
        <p:txBody>
          <a:bodyPr/>
          <a:lstStyle>
            <a:lvl1pPr marL="12685" algn="l" defTabSz="913303" rtl="0" eaLnBrk="1" latinLnBrk="0" hangingPunct="1">
              <a:lnSpc>
                <a:spcPct val="100000"/>
              </a:lnSpc>
              <a:spcBef>
                <a:spcPts val="100"/>
              </a:spcBef>
              <a:defRPr lang="en-GB" sz="1398" kern="1200" dirty="0">
                <a:solidFill>
                  <a:schemeClr val="accent1"/>
                </a:solidFill>
                <a:latin typeface="Poppins-Medium"/>
                <a:ea typeface="+mn-ea"/>
                <a:cs typeface="Poppins-Medium"/>
              </a:defRPr>
            </a:lvl1pPr>
          </a:lstStyle>
          <a:p>
            <a:pPr marL="12685" marR="0" lvl="0" indent="0" algn="l" defTabSz="913303" rtl="0" eaLnBrk="1" fontAlgn="auto" latinLnBrk="0" hangingPunct="1">
              <a:lnSpc>
                <a:spcPct val="100000"/>
              </a:lnSpc>
              <a:spcBef>
                <a:spcPts val="100"/>
              </a:spcBef>
              <a:spcAft>
                <a:spcPts val="0"/>
              </a:spcAft>
              <a:buClrTx/>
              <a:buSzTx/>
              <a:buFontTx/>
              <a:buNone/>
              <a:tabLst/>
              <a:defRPr/>
            </a:pPr>
            <a:r>
              <a:rPr kumimoji="0" lang="en-GB" sz="1398" b="0" i="0" u="none" strike="noStrike" kern="1200" cap="none" spc="0" normalizeH="0" baseline="0" noProof="0">
                <a:ln>
                  <a:noFill/>
                </a:ln>
                <a:solidFill>
                  <a:srgbClr val="1E1246"/>
                </a:solidFill>
                <a:effectLst/>
                <a:uLnTx/>
                <a:uFillTx/>
                <a:latin typeface="Poppins-Medium"/>
                <a:ea typeface="+mn-ea"/>
                <a:cs typeface="Poppins-Medium"/>
              </a:rPr>
              <a:t>88/88/2021</a:t>
            </a:r>
            <a:endParaRPr lang="en-GB"/>
          </a:p>
        </p:txBody>
      </p:sp>
      <p:pic>
        <p:nvPicPr>
          <p:cNvPr id="14" name="Picture 13">
            <a:extLst>
              <a:ext uri="{FF2B5EF4-FFF2-40B4-BE49-F238E27FC236}">
                <a16:creationId xmlns:a16="http://schemas.microsoft.com/office/drawing/2014/main" id="{55795231-B7FF-4A78-8E56-FA7AB6714E85}"/>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157615" y="2376476"/>
            <a:ext cx="1698645" cy="445490"/>
          </a:xfrm>
          <a:prstGeom prst="rect">
            <a:avLst/>
          </a:prstGeom>
        </p:spPr>
      </p:pic>
    </p:spTree>
    <p:extLst>
      <p:ext uri="{BB962C8B-B14F-4D97-AF65-F5344CB8AC3E}">
        <p14:creationId xmlns:p14="http://schemas.microsoft.com/office/powerpoint/2010/main" val="32768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1352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png"/><Relationship Id="rId7" Type="http://schemas.openxmlformats.org/officeDocument/2006/relationships/image" Target="../media/image12.emf"/><Relationship Id="rId12"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11.emf"/><Relationship Id="rId11" Type="http://schemas.openxmlformats.org/officeDocument/2006/relationships/image" Target="../media/image16.emf"/><Relationship Id="rId5" Type="http://schemas.openxmlformats.org/officeDocument/2006/relationships/image" Target="../media/image1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4A6E64-6432-2140-8F6E-98F725751000}"/>
              </a:ext>
            </a:extLst>
          </p:cNvPr>
          <p:cNvSpPr>
            <a:spLocks noGrp="1"/>
          </p:cNvSpPr>
          <p:nvPr>
            <p:ph type="ctrTitle"/>
          </p:nvPr>
        </p:nvSpPr>
        <p:spPr/>
        <p:txBody>
          <a:bodyPr/>
          <a:lstStyle/>
          <a:p>
            <a:r>
              <a:rPr lang="en-GB" dirty="0"/>
              <a:t>KPM Results - Relationship Management</a:t>
            </a:r>
            <a:endParaRPr lang="en-US" dirty="0"/>
          </a:p>
        </p:txBody>
      </p:sp>
      <p:sp>
        <p:nvSpPr>
          <p:cNvPr id="2" name="Text Placeholder 1">
            <a:extLst>
              <a:ext uri="{FF2B5EF4-FFF2-40B4-BE49-F238E27FC236}">
                <a16:creationId xmlns:a16="http://schemas.microsoft.com/office/drawing/2014/main" id="{0B3DC69F-1932-4D72-AF42-5806E62FC321}"/>
              </a:ext>
            </a:extLst>
          </p:cNvPr>
          <p:cNvSpPr>
            <a:spLocks noGrp="1"/>
          </p:cNvSpPr>
          <p:nvPr>
            <p:ph type="subTitle" idx="1"/>
          </p:nvPr>
        </p:nvSpPr>
        <p:spPr/>
        <p:txBody>
          <a:bodyPr/>
          <a:lstStyle/>
          <a:p>
            <a:r>
              <a:rPr lang="en-GB" dirty="0"/>
              <a:t>Q1 2021/22 (June ‘21 Survey)</a:t>
            </a:r>
          </a:p>
        </p:txBody>
      </p:sp>
    </p:spTree>
    <p:extLst>
      <p:ext uri="{BB962C8B-B14F-4D97-AF65-F5344CB8AC3E}">
        <p14:creationId xmlns:p14="http://schemas.microsoft.com/office/powerpoint/2010/main" val="16294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99F6BD-4D8A-4B5E-9822-4607D769027D}"/>
              </a:ext>
            </a:extLst>
          </p:cNvPr>
          <p:cNvSpPr>
            <a:spLocks noGrp="1"/>
          </p:cNvSpPr>
          <p:nvPr>
            <p:ph type="body" sz="quarter" idx="17"/>
          </p:nvPr>
        </p:nvSpPr>
        <p:spPr>
          <a:xfrm>
            <a:off x="0" y="123478"/>
            <a:ext cx="9144000" cy="491994"/>
          </a:xfrm>
        </p:spPr>
        <p:txBody>
          <a:bodyPr/>
          <a:lstStyle/>
          <a:p>
            <a:pPr marL="0" indent="0">
              <a:buNone/>
            </a:pPr>
            <a:r>
              <a:rPr lang="en-GB" dirty="0">
                <a:solidFill>
                  <a:schemeClr val="tx2"/>
                </a:solidFill>
                <a:latin typeface="+mj-lt"/>
              </a:rPr>
              <a:t>Analysis Q1 21/22 - Xoserve</a:t>
            </a:r>
          </a:p>
        </p:txBody>
      </p:sp>
      <p:graphicFrame>
        <p:nvGraphicFramePr>
          <p:cNvPr id="43" name="Table 42">
            <a:extLst>
              <a:ext uri="{FF2B5EF4-FFF2-40B4-BE49-F238E27FC236}">
                <a16:creationId xmlns:a16="http://schemas.microsoft.com/office/drawing/2014/main" id="{A15C4632-C49E-174F-8BF4-0745407137BB}"/>
              </a:ext>
            </a:extLst>
          </p:cNvPr>
          <p:cNvGraphicFramePr>
            <a:graphicFrameLocks noGrp="1"/>
          </p:cNvGraphicFramePr>
          <p:nvPr>
            <p:extLst>
              <p:ext uri="{D42A27DB-BD31-4B8C-83A1-F6EECF244321}">
                <p14:modId xmlns:p14="http://schemas.microsoft.com/office/powerpoint/2010/main" val="1911327398"/>
              </p:ext>
            </p:extLst>
          </p:nvPr>
        </p:nvGraphicFramePr>
        <p:xfrm>
          <a:off x="193896" y="1506676"/>
          <a:ext cx="2977505" cy="548640"/>
        </p:xfrm>
        <a:graphic>
          <a:graphicData uri="http://schemas.openxmlformats.org/drawingml/2006/table">
            <a:tbl>
              <a:tblPr firstRow="1" bandRow="1"/>
              <a:tblGrid>
                <a:gridCol w="595501">
                  <a:extLst>
                    <a:ext uri="{9D8B030D-6E8A-4147-A177-3AD203B41FA5}">
                      <a16:colId xmlns:a16="http://schemas.microsoft.com/office/drawing/2014/main" val="2442872436"/>
                    </a:ext>
                  </a:extLst>
                </a:gridCol>
                <a:gridCol w="595501">
                  <a:extLst>
                    <a:ext uri="{9D8B030D-6E8A-4147-A177-3AD203B41FA5}">
                      <a16:colId xmlns:a16="http://schemas.microsoft.com/office/drawing/2014/main" val="1872781035"/>
                    </a:ext>
                  </a:extLst>
                </a:gridCol>
                <a:gridCol w="595501">
                  <a:extLst>
                    <a:ext uri="{9D8B030D-6E8A-4147-A177-3AD203B41FA5}">
                      <a16:colId xmlns:a16="http://schemas.microsoft.com/office/drawing/2014/main" val="1489793372"/>
                    </a:ext>
                  </a:extLst>
                </a:gridCol>
                <a:gridCol w="595501">
                  <a:extLst>
                    <a:ext uri="{9D8B030D-6E8A-4147-A177-3AD203B41FA5}">
                      <a16:colId xmlns:a16="http://schemas.microsoft.com/office/drawing/2014/main" val="1627677769"/>
                    </a:ext>
                  </a:extLst>
                </a:gridCol>
                <a:gridCol w="595501">
                  <a:extLst>
                    <a:ext uri="{9D8B030D-6E8A-4147-A177-3AD203B41FA5}">
                      <a16:colId xmlns:a16="http://schemas.microsoft.com/office/drawing/2014/main" val="1527584166"/>
                    </a:ext>
                  </a:extLst>
                </a:gridCol>
              </a:tblGrid>
              <a:tr h="150099">
                <a:tc gridSpan="5">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600" dirty="0">
                          <a:solidFill>
                            <a:schemeClr val="bg1"/>
                          </a:solidFill>
                        </a:rPr>
                        <a:t>Number of Responses Received : June 2020 - June 2021</a:t>
                      </a:r>
                    </a:p>
                  </a:txBody>
                  <a:tcPr>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hMerge="1">
                  <a:txBody>
                    <a:bodyPr/>
                    <a:lstStyle/>
                    <a:p>
                      <a:endParaRPr lang="en-GB" sz="600"/>
                    </a:p>
                  </a:txBody>
                  <a:tcPr/>
                </a:tc>
                <a:tc hMerge="1">
                  <a:txBody>
                    <a:bodyPr/>
                    <a:lstStyle/>
                    <a:p>
                      <a:endParaRPr lang="en-GB" sz="600"/>
                    </a:p>
                  </a:txBody>
                  <a:tcPr/>
                </a:tc>
                <a:tc hMerge="1">
                  <a:txBody>
                    <a:bodyPr/>
                    <a:lstStyle/>
                    <a:p>
                      <a:endParaRPr lang="en-GB" sz="600"/>
                    </a:p>
                  </a:txBody>
                  <a:tcPr/>
                </a:tc>
                <a:tc hMerge="1">
                  <a:txBody>
                    <a:bodyPr/>
                    <a:lstStyle/>
                    <a:p>
                      <a:pPr algn="ctr"/>
                      <a:endParaRPr lang="en-GB" sz="600">
                        <a:solidFill>
                          <a:schemeClr val="tx1"/>
                        </a:solidFill>
                      </a:endParaRPr>
                    </a:p>
                  </a:txBody>
                  <a:tcPr/>
                </a:tc>
                <a:extLst>
                  <a:ext uri="{0D108BD9-81ED-4DB2-BD59-A6C34878D82A}">
                    <a16:rowId xmlns:a16="http://schemas.microsoft.com/office/drawing/2014/main" val="682556367"/>
                  </a:ext>
                </a:extLst>
              </a:tr>
              <a:tr h="15009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Q1 20/21</a:t>
                      </a:r>
                    </a:p>
                  </a:txBody>
                  <a:tcPr anchor="b">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Q2 20/21</a:t>
                      </a:r>
                    </a:p>
                  </a:txBody>
                  <a:tcPr anchor="b">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Q3 20/21</a:t>
                      </a:r>
                    </a:p>
                  </a:txBody>
                  <a:tcPr anchor="b">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Q4 20/21</a:t>
                      </a:r>
                    </a:p>
                  </a:txBody>
                  <a:tcPr anchor="b">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Q1 21/22</a:t>
                      </a:r>
                    </a:p>
                  </a:txBody>
                  <a:tcPr anchor="b">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218CCC">
                        <a:lumMod val="40000"/>
                        <a:lumOff val="60000"/>
                      </a:srgbClr>
                    </a:solidFill>
                  </a:tcPr>
                </a:tc>
                <a:extLst>
                  <a:ext uri="{0D108BD9-81ED-4DB2-BD59-A6C34878D82A}">
                    <a16:rowId xmlns:a16="http://schemas.microsoft.com/office/drawing/2014/main" val="2708357577"/>
                  </a:ext>
                </a:extLst>
              </a:tr>
              <a:tr h="15009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61</a:t>
                      </a:r>
                    </a:p>
                  </a:txBody>
                  <a:tcPr anchor="b">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33</a:t>
                      </a:r>
                    </a:p>
                  </a:txBody>
                  <a:tcPr anchor="b">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32</a:t>
                      </a:r>
                    </a:p>
                  </a:txBody>
                  <a:tcPr anchor="b">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33</a:t>
                      </a:r>
                    </a:p>
                  </a:txBody>
                  <a:tcPr anchor="b">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28</a:t>
                      </a:r>
                    </a:p>
                  </a:txBody>
                  <a:tcPr anchor="b">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258677978"/>
                  </a:ext>
                </a:extLst>
              </a:tr>
            </a:tbl>
          </a:graphicData>
        </a:graphic>
      </p:graphicFrame>
      <p:sp>
        <p:nvSpPr>
          <p:cNvPr id="44" name="Text Placeholder 3">
            <a:extLst>
              <a:ext uri="{FF2B5EF4-FFF2-40B4-BE49-F238E27FC236}">
                <a16:creationId xmlns:a16="http://schemas.microsoft.com/office/drawing/2014/main" id="{778B023A-C846-2940-BB1F-599158A753DB}"/>
              </a:ext>
            </a:extLst>
          </p:cNvPr>
          <p:cNvSpPr txBox="1">
            <a:spLocks/>
          </p:cNvSpPr>
          <p:nvPr/>
        </p:nvSpPr>
        <p:spPr>
          <a:xfrm>
            <a:off x="107745" y="633829"/>
            <a:ext cx="2716205" cy="215444"/>
          </a:xfrm>
          <a:prstGeom prst="rect">
            <a:avLst/>
          </a:prstGeom>
        </p:spPr>
        <p:txBody>
          <a:bodyPr/>
          <a:lstStyle>
            <a:lvl1pPr marL="0">
              <a:defRPr sz="900">
                <a:solidFill>
                  <a:schemeClr val="accent1"/>
                </a:solidFill>
                <a:latin typeface="+mn-lt"/>
                <a:ea typeface="+mn-ea"/>
                <a:cs typeface="+mn-cs"/>
              </a:defRPr>
            </a:lvl1pPr>
            <a:lvl2pPr marL="457200">
              <a:defRPr sz="900">
                <a:solidFill>
                  <a:schemeClr val="accent1"/>
                </a:solidFill>
                <a:latin typeface="+mn-lt"/>
                <a:ea typeface="+mn-ea"/>
                <a:cs typeface="+mn-cs"/>
              </a:defRPr>
            </a:lvl2pPr>
            <a:lvl3pPr marL="914400">
              <a:defRPr sz="900">
                <a:solidFill>
                  <a:schemeClr val="accent1"/>
                </a:solidFill>
                <a:latin typeface="+mn-lt"/>
                <a:ea typeface="+mn-ea"/>
                <a:cs typeface="+mn-cs"/>
              </a:defRPr>
            </a:lvl3pPr>
            <a:lvl4pPr marL="1371600">
              <a:defRPr sz="900">
                <a:solidFill>
                  <a:schemeClr val="accent1"/>
                </a:solidFill>
                <a:latin typeface="+mn-lt"/>
                <a:ea typeface="+mn-ea"/>
                <a:cs typeface="+mn-cs"/>
              </a:defRPr>
            </a:lvl4pPr>
            <a:lvl5pPr marL="1828800">
              <a:defRPr sz="900">
                <a:solidFill>
                  <a:schemeClr val="accent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1E1246"/>
                </a:solidFill>
                <a:effectLst/>
                <a:uLnTx/>
                <a:uFillTx/>
                <a:latin typeface="+mj-lt"/>
                <a:ea typeface="+mn-ea"/>
                <a:cs typeface="+mn-cs"/>
              </a:rPr>
              <a:t>P.I. 12 - KVI Relationship Management Survey</a:t>
            </a:r>
            <a:endParaRPr kumimoji="0" lang="en-US" sz="800" b="1" i="0" u="none" strike="noStrike" kern="0" cap="none" spc="0" normalizeH="0" baseline="0" noProof="0" dirty="0">
              <a:ln>
                <a:noFill/>
              </a:ln>
              <a:solidFill>
                <a:srgbClr val="1E1246"/>
              </a:solidFill>
              <a:effectLst/>
              <a:uLnTx/>
              <a:uFillTx/>
              <a:latin typeface="+mj-lt"/>
              <a:ea typeface="+mn-ea"/>
              <a:cs typeface="+mn-cs"/>
            </a:endParaRPr>
          </a:p>
        </p:txBody>
      </p:sp>
      <p:graphicFrame>
        <p:nvGraphicFramePr>
          <p:cNvPr id="45" name="Table 44">
            <a:extLst>
              <a:ext uri="{FF2B5EF4-FFF2-40B4-BE49-F238E27FC236}">
                <a16:creationId xmlns:a16="http://schemas.microsoft.com/office/drawing/2014/main" id="{C151BE2A-8FF6-204D-BB37-0C51CB7FEEA6}"/>
              </a:ext>
            </a:extLst>
          </p:cNvPr>
          <p:cNvGraphicFramePr>
            <a:graphicFrameLocks noGrp="1"/>
          </p:cNvGraphicFramePr>
          <p:nvPr>
            <p:extLst>
              <p:ext uri="{D42A27DB-BD31-4B8C-83A1-F6EECF244321}">
                <p14:modId xmlns:p14="http://schemas.microsoft.com/office/powerpoint/2010/main" val="2245001485"/>
              </p:ext>
            </p:extLst>
          </p:nvPr>
        </p:nvGraphicFramePr>
        <p:xfrm>
          <a:off x="193896" y="847431"/>
          <a:ext cx="2041139" cy="546858"/>
        </p:xfrm>
        <a:graphic>
          <a:graphicData uri="http://schemas.openxmlformats.org/drawingml/2006/table">
            <a:tbl>
              <a:tblPr/>
              <a:tblGrid>
                <a:gridCol w="654829">
                  <a:extLst>
                    <a:ext uri="{9D8B030D-6E8A-4147-A177-3AD203B41FA5}">
                      <a16:colId xmlns:a16="http://schemas.microsoft.com/office/drawing/2014/main" val="52337707"/>
                    </a:ext>
                  </a:extLst>
                </a:gridCol>
                <a:gridCol w="693155">
                  <a:extLst>
                    <a:ext uri="{9D8B030D-6E8A-4147-A177-3AD203B41FA5}">
                      <a16:colId xmlns:a16="http://schemas.microsoft.com/office/drawing/2014/main" val="2670792817"/>
                    </a:ext>
                  </a:extLst>
                </a:gridCol>
                <a:gridCol w="693155">
                  <a:extLst>
                    <a:ext uri="{9D8B030D-6E8A-4147-A177-3AD203B41FA5}">
                      <a16:colId xmlns:a16="http://schemas.microsoft.com/office/drawing/2014/main" val="3971652533"/>
                    </a:ext>
                  </a:extLst>
                </a:gridCol>
              </a:tblGrid>
              <a:tr h="258152">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u="none" strike="noStrike" dirty="0">
                          <a:solidFill>
                            <a:schemeClr val="bg1"/>
                          </a:solidFill>
                          <a:effectLst/>
                          <a:latin typeface="+mn-lt"/>
                        </a:rPr>
                        <a:t>Target</a:t>
                      </a:r>
                      <a:endParaRPr lang="en-GB" sz="600" b="1" i="0" u="none" strike="noStrike" dirty="0">
                        <a:solidFill>
                          <a:schemeClr val="bg1"/>
                        </a:solidFill>
                        <a:effectLst/>
                        <a:latin typeface="+mn-lt"/>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dirty="0">
                          <a:solidFill>
                            <a:schemeClr val="bg1"/>
                          </a:solidFill>
                          <a:effectLst/>
                          <a:latin typeface="+mn-lt"/>
                        </a:rPr>
                        <a:t>Jun 21</a:t>
                      </a:r>
                    </a:p>
                    <a:p>
                      <a:pPr algn="ctr" rtl="0" fontAlgn="ctr"/>
                      <a:r>
                        <a:rPr lang="en-GB" sz="600" b="1" i="0" u="none" strike="noStrike" dirty="0">
                          <a:solidFill>
                            <a:schemeClr val="bg1"/>
                          </a:solidFill>
                          <a:effectLst/>
                          <a:latin typeface="+mn-lt"/>
                        </a:rPr>
                        <a:t>(Excl. ‘Too Early’)</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dirty="0">
                          <a:solidFill>
                            <a:schemeClr val="bg1"/>
                          </a:solidFill>
                          <a:effectLst/>
                          <a:latin typeface="+mn-lt"/>
                        </a:rPr>
                        <a:t>Jun 21</a:t>
                      </a:r>
                    </a:p>
                    <a:p>
                      <a:pPr algn="ctr" rtl="0" fontAlgn="ctr"/>
                      <a:r>
                        <a:rPr lang="en-GB" sz="600" b="1" i="0" u="none" strike="noStrike" dirty="0">
                          <a:solidFill>
                            <a:schemeClr val="bg1"/>
                          </a:solidFill>
                          <a:effectLst/>
                          <a:latin typeface="+mn-lt"/>
                        </a:rPr>
                        <a:t>(Incl. ‘Too Early’)</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577855030"/>
                  </a:ext>
                </a:extLst>
              </a:tr>
              <a:tr h="288706">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rgbClr val="000000"/>
                          </a:solidFill>
                          <a:effectLst/>
                          <a:latin typeface="+mn-lt"/>
                        </a:rPr>
                        <a:t>95.00 %</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chemeClr val="bg1"/>
                          </a:solidFill>
                          <a:effectLst/>
                          <a:latin typeface="+mn-lt"/>
                          <a:ea typeface="+mn-ea"/>
                          <a:cs typeface="+mn-cs"/>
                        </a:rPr>
                        <a:t>86.08 %</a:t>
                      </a:r>
                    </a:p>
                  </a:txBody>
                  <a:tcPr marL="9525" marR="9525" marT="9525"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chemeClr val="bg1"/>
                          </a:solidFill>
                          <a:effectLst/>
                          <a:latin typeface="+mn-lt"/>
                          <a:ea typeface="+mn-ea"/>
                          <a:cs typeface="+mn-cs"/>
                        </a:rPr>
                        <a:t>80.95 %</a:t>
                      </a:r>
                    </a:p>
                  </a:txBody>
                  <a:tcPr marL="9525" marR="9525" marT="9525"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117304394"/>
                  </a:ext>
                </a:extLst>
              </a:tr>
            </a:tbl>
          </a:graphicData>
        </a:graphic>
      </p:graphicFrame>
      <p:sp>
        <p:nvSpPr>
          <p:cNvPr id="46" name="TextBox 45">
            <a:extLst>
              <a:ext uri="{FF2B5EF4-FFF2-40B4-BE49-F238E27FC236}">
                <a16:creationId xmlns:a16="http://schemas.microsoft.com/office/drawing/2014/main" id="{6D4C6DAB-E687-594C-B927-95216D2D166B}"/>
              </a:ext>
            </a:extLst>
          </p:cNvPr>
          <p:cNvSpPr txBox="1"/>
          <p:nvPr/>
        </p:nvSpPr>
        <p:spPr>
          <a:xfrm>
            <a:off x="168753" y="2195094"/>
            <a:ext cx="3002648" cy="1923604"/>
          </a:xfrm>
          <a:prstGeom prst="rect">
            <a:avLst/>
          </a:prstGeom>
          <a:noFill/>
        </p:spPr>
        <p:txBody>
          <a:bodyPr wrap="square" lIns="91440" tIns="45720" rIns="91440" bIns="45720" rtlCol="0" anchor="t">
            <a:spAutoFit/>
          </a:bodyPr>
          <a:lstStyle/>
          <a:p>
            <a:pPr>
              <a:defRPr/>
            </a:pPr>
            <a:r>
              <a:rPr lang="en-GB" sz="700" b="1" dirty="0">
                <a:solidFill>
                  <a:srgbClr val="1E1246"/>
                </a:solidFill>
                <a:latin typeface="+mj-lt"/>
                <a:cs typeface="Poppins Medium"/>
              </a:rPr>
              <a:t>Commentary:</a:t>
            </a:r>
          </a:p>
          <a:p>
            <a:pPr marL="171450" indent="-171450">
              <a:buFont typeface="Arial" panose="020B0604020202020204" pitchFamily="34" charset="0"/>
              <a:buChar char="•"/>
              <a:defRPr/>
            </a:pPr>
            <a:r>
              <a:rPr lang="en-GB" sz="700" dirty="0">
                <a:solidFill>
                  <a:srgbClr val="1E1246"/>
                </a:solidFill>
                <a:latin typeface="+mj-lt"/>
                <a:cs typeface="Poppins Medium"/>
              </a:rPr>
              <a:t>This is the first survey with new, organisation-specific, question sets and the incorporation of a ‘Too Early to Say/New to Market’ response option.</a:t>
            </a: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marL="171450" indent="-171450">
              <a:buFont typeface="Arial" panose="020B0604020202020204" pitchFamily="34" charset="0"/>
              <a:buChar char="•"/>
              <a:defRPr/>
            </a:pPr>
            <a:r>
              <a:rPr lang="en-GB" sz="700" dirty="0">
                <a:solidFill>
                  <a:srgbClr val="1E1246"/>
                </a:solidFill>
                <a:latin typeface="+mj-lt"/>
                <a:cs typeface="Poppins Medium"/>
              </a:rPr>
              <a:t>Scores are shown to illustrate the outcome where the response ‘Too Early to Say/New to Market’ is included within the calculation and where it has been excluded from it, to allow comparison.</a:t>
            </a: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marL="171450" indent="-171450">
              <a:buFont typeface="Arial" panose="020B0604020202020204" pitchFamily="34" charset="0"/>
              <a:buChar char="•"/>
              <a:defRPr/>
            </a:pPr>
            <a:r>
              <a:rPr lang="en-GB" sz="700" dirty="0">
                <a:solidFill>
                  <a:srgbClr val="1E1246"/>
                </a:solidFill>
                <a:latin typeface="+mj-lt"/>
                <a:cs typeface="Poppins Medium"/>
              </a:rPr>
              <a:t>Slightly lower survey response rates encountered than in previous quarters; engagement will follow to understand any drivers behind this.</a:t>
            </a: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a:defRPr/>
            </a:pPr>
            <a:r>
              <a:rPr lang="en-GB" sz="700" b="1" dirty="0">
                <a:solidFill>
                  <a:srgbClr val="1E1246"/>
                </a:solidFill>
                <a:latin typeface="+mj-lt"/>
                <a:cs typeface="Poppins Medium"/>
              </a:rPr>
              <a:t>Next Steps: </a:t>
            </a:r>
          </a:p>
          <a:p>
            <a:pPr marL="171450" indent="-171450">
              <a:buFont typeface="Arial" panose="020B0604020202020204" pitchFamily="34" charset="0"/>
              <a:buChar char="•"/>
              <a:defRPr/>
            </a:pPr>
            <a:r>
              <a:rPr lang="en-GB" sz="700" dirty="0">
                <a:solidFill>
                  <a:srgbClr val="1E1246"/>
                </a:solidFill>
                <a:latin typeface="+mj-lt"/>
                <a:cs typeface="Poppins Medium"/>
              </a:rPr>
              <a:t>Discuss survey results in more depth with individual customer groups to understand factors driving the results seen. </a:t>
            </a:r>
            <a:endParaRPr lang="en-GB" sz="700" b="1" dirty="0">
              <a:solidFill>
                <a:srgbClr val="1E1246"/>
              </a:solidFill>
              <a:latin typeface="+mj-lt"/>
              <a:cs typeface="Poppins Medium"/>
            </a:endParaRPr>
          </a:p>
        </p:txBody>
      </p:sp>
      <p:graphicFrame>
        <p:nvGraphicFramePr>
          <p:cNvPr id="47" name="Table 46">
            <a:extLst>
              <a:ext uri="{FF2B5EF4-FFF2-40B4-BE49-F238E27FC236}">
                <a16:creationId xmlns:a16="http://schemas.microsoft.com/office/drawing/2014/main" id="{CA24CFDF-C4D0-4842-A9B4-4CFF74B89E3D}"/>
              </a:ext>
            </a:extLst>
          </p:cNvPr>
          <p:cNvGraphicFramePr>
            <a:graphicFrameLocks noGrp="1"/>
          </p:cNvGraphicFramePr>
          <p:nvPr>
            <p:extLst>
              <p:ext uri="{D42A27DB-BD31-4B8C-83A1-F6EECF244321}">
                <p14:modId xmlns:p14="http://schemas.microsoft.com/office/powerpoint/2010/main" val="2498823233"/>
              </p:ext>
            </p:extLst>
          </p:nvPr>
        </p:nvGraphicFramePr>
        <p:xfrm>
          <a:off x="7224176" y="961847"/>
          <a:ext cx="1084356" cy="497025"/>
        </p:xfrm>
        <a:graphic>
          <a:graphicData uri="http://schemas.openxmlformats.org/drawingml/2006/table">
            <a:tbl>
              <a:tblPr bandRow="1"/>
              <a:tblGrid>
                <a:gridCol w="522287">
                  <a:extLst>
                    <a:ext uri="{9D8B030D-6E8A-4147-A177-3AD203B41FA5}">
                      <a16:colId xmlns:a16="http://schemas.microsoft.com/office/drawing/2014/main" val="2442872436"/>
                    </a:ext>
                  </a:extLst>
                </a:gridCol>
                <a:gridCol w="562069">
                  <a:extLst>
                    <a:ext uri="{9D8B030D-6E8A-4147-A177-3AD203B41FA5}">
                      <a16:colId xmlns:a16="http://schemas.microsoft.com/office/drawing/2014/main" val="1872781035"/>
                    </a:ext>
                  </a:extLst>
                </a:gridCol>
              </a:tblGrid>
              <a:tr h="6895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latin typeface="+mj-lt"/>
                        </a:rPr>
                        <a:t>% </a:t>
                      </a:r>
                    </a:p>
                    <a:p>
                      <a:pPr algn="ctr"/>
                      <a:r>
                        <a:rPr lang="en-GB" sz="500" b="0" dirty="0">
                          <a:solidFill>
                            <a:schemeClr val="bg1">
                              <a:lumMod val="95000"/>
                            </a:schemeClr>
                          </a:solidFill>
                          <a:latin typeface="+mj-lt"/>
                        </a:rPr>
                        <a:t>(Excl. Too Early)</a:t>
                      </a:r>
                    </a:p>
                  </a:txBody>
                  <a:tcPr marL="0" marR="0" marT="0"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latin typeface="+mj-lt"/>
                        </a:rPr>
                        <a:t>% </a:t>
                      </a:r>
                    </a:p>
                    <a:p>
                      <a:pPr marL="0" algn="ctr"/>
                      <a:r>
                        <a:rPr lang="en-GB" sz="500" b="0" dirty="0">
                          <a:solidFill>
                            <a:schemeClr val="bg1">
                              <a:lumMod val="95000"/>
                            </a:schemeClr>
                          </a:solidFill>
                          <a:latin typeface="+mj-lt"/>
                        </a:rPr>
                        <a:t>(Incl. Too Early)</a:t>
                      </a:r>
                      <a:endParaRPr lang="en-GB" sz="600" b="0" dirty="0">
                        <a:solidFill>
                          <a:schemeClr val="bg1">
                            <a:lumMod val="95000"/>
                          </a:schemeClr>
                        </a:solidFill>
                        <a:latin typeface="+mj-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682556367"/>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85.2%</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82.1%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2708357577"/>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88.0%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05482218"/>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85.2%</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82.1%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258677978"/>
                  </a:ext>
                </a:extLst>
              </a:tr>
            </a:tbl>
          </a:graphicData>
        </a:graphic>
      </p:graphicFrame>
      <p:graphicFrame>
        <p:nvGraphicFramePr>
          <p:cNvPr id="48" name="Table 47">
            <a:extLst>
              <a:ext uri="{FF2B5EF4-FFF2-40B4-BE49-F238E27FC236}">
                <a16:creationId xmlns:a16="http://schemas.microsoft.com/office/drawing/2014/main" id="{B09A974C-ED0B-8A47-8B37-B701E7569D18}"/>
              </a:ext>
            </a:extLst>
          </p:cNvPr>
          <p:cNvGraphicFramePr>
            <a:graphicFrameLocks noGrp="1"/>
          </p:cNvGraphicFramePr>
          <p:nvPr>
            <p:extLst>
              <p:ext uri="{D42A27DB-BD31-4B8C-83A1-F6EECF244321}">
                <p14:modId xmlns:p14="http://schemas.microsoft.com/office/powerpoint/2010/main" val="3339197520"/>
              </p:ext>
            </p:extLst>
          </p:nvPr>
        </p:nvGraphicFramePr>
        <p:xfrm>
          <a:off x="7224174" y="2137064"/>
          <a:ext cx="1084356" cy="2275235"/>
        </p:xfrm>
        <a:graphic>
          <a:graphicData uri="http://schemas.openxmlformats.org/drawingml/2006/table">
            <a:tbl>
              <a:tblPr bandRow="1"/>
              <a:tblGrid>
                <a:gridCol w="522287">
                  <a:extLst>
                    <a:ext uri="{9D8B030D-6E8A-4147-A177-3AD203B41FA5}">
                      <a16:colId xmlns:a16="http://schemas.microsoft.com/office/drawing/2014/main" val="2442872436"/>
                    </a:ext>
                  </a:extLst>
                </a:gridCol>
                <a:gridCol w="562069">
                  <a:extLst>
                    <a:ext uri="{9D8B030D-6E8A-4147-A177-3AD203B41FA5}">
                      <a16:colId xmlns:a16="http://schemas.microsoft.com/office/drawing/2014/main" val="1872781035"/>
                    </a:ext>
                  </a:extLst>
                </a:gridCol>
              </a:tblGrid>
              <a:tr h="18548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latin typeface="+mj-lt"/>
                        </a:rPr>
                        <a:t>% </a:t>
                      </a:r>
                    </a:p>
                    <a:p>
                      <a:pPr algn="ctr"/>
                      <a:r>
                        <a:rPr lang="en-GB" sz="500" b="0" dirty="0">
                          <a:solidFill>
                            <a:schemeClr val="bg1">
                              <a:lumMod val="95000"/>
                            </a:schemeClr>
                          </a:solidFill>
                          <a:latin typeface="+mj-lt"/>
                        </a:rPr>
                        <a:t>(Excl. Too Early)</a:t>
                      </a:r>
                    </a:p>
                  </a:txBody>
                  <a:tcPr marL="0" marR="0" marT="0"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latin typeface="+mj-lt"/>
                        </a:rPr>
                        <a:t>% </a:t>
                      </a:r>
                    </a:p>
                    <a:p>
                      <a:pPr marL="0" algn="ctr"/>
                      <a:r>
                        <a:rPr lang="en-GB" sz="500" b="0" dirty="0">
                          <a:solidFill>
                            <a:schemeClr val="bg1">
                              <a:lumMod val="95000"/>
                            </a:schemeClr>
                          </a:solidFill>
                          <a:latin typeface="+mj-lt"/>
                        </a:rPr>
                        <a:t>(Incl. Too Early)</a:t>
                      </a:r>
                      <a:endParaRPr lang="en-GB" sz="600" b="0" dirty="0">
                        <a:solidFill>
                          <a:schemeClr val="bg1">
                            <a:lumMod val="95000"/>
                          </a:schemeClr>
                        </a:solidFill>
                        <a:latin typeface="+mj-lt"/>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682556367"/>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75.0%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66.7%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2708357577"/>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71.4%</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55.6%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77123357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75.0%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66.7%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96874180"/>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90.0%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90.0%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921976690"/>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90.0%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90.0%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524340246"/>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90.0%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90.0%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73042106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1242842545"/>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4221335339"/>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406415419"/>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992011821"/>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22797359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57420166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1621731704"/>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2903142994"/>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322795137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8692828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a:solidFill>
                            <a:srgbClr val="000000"/>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05482218"/>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rgbClr val="000000"/>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258677978"/>
                  </a:ext>
                </a:extLst>
              </a:tr>
            </a:tbl>
          </a:graphicData>
        </a:graphic>
      </p:graphicFrame>
      <p:sp>
        <p:nvSpPr>
          <p:cNvPr id="49" name="Rectangle 48">
            <a:extLst>
              <a:ext uri="{FF2B5EF4-FFF2-40B4-BE49-F238E27FC236}">
                <a16:creationId xmlns:a16="http://schemas.microsoft.com/office/drawing/2014/main" id="{34DA6159-CDBB-3B45-AF0B-31DB5FB4287A}"/>
              </a:ext>
            </a:extLst>
          </p:cNvPr>
          <p:cNvSpPr/>
          <p:nvPr/>
        </p:nvSpPr>
        <p:spPr>
          <a:xfrm>
            <a:off x="3602101" y="1980842"/>
            <a:ext cx="4706429" cy="156222"/>
          </a:xfrm>
          <a:prstGeom prst="rect">
            <a:avLst/>
          </a:prstGeom>
          <a:solidFill>
            <a:srgbClr val="1E1246"/>
          </a:solidFill>
          <a:ln w="12700" cap="flat" cmpd="sng" algn="ctr">
            <a:solidFill>
              <a:srgbClr val="1E1246"/>
            </a:solidFill>
            <a:prstDash val="solid"/>
          </a:ln>
          <a:effectLst/>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dirty="0">
                <a:ln>
                  <a:noFill/>
                </a:ln>
                <a:solidFill>
                  <a:srgbClr val="FFFFFF"/>
                </a:solidFill>
                <a:effectLst/>
                <a:uLnTx/>
                <a:uFillTx/>
                <a:latin typeface="+mj-lt"/>
                <a:ea typeface="+mn-ea"/>
                <a:cs typeface="Poppins-Medium"/>
              </a:rPr>
              <a:t>Breakdown of responses per question (per segment)</a:t>
            </a:r>
          </a:p>
        </p:txBody>
      </p:sp>
      <p:sp>
        <p:nvSpPr>
          <p:cNvPr id="50" name="Rectangle 49">
            <a:extLst>
              <a:ext uri="{FF2B5EF4-FFF2-40B4-BE49-F238E27FC236}">
                <a16:creationId xmlns:a16="http://schemas.microsoft.com/office/drawing/2014/main" id="{844BDD6C-5DF1-A14D-83F6-AAD6132260DB}"/>
              </a:ext>
            </a:extLst>
          </p:cNvPr>
          <p:cNvSpPr/>
          <p:nvPr/>
        </p:nvSpPr>
        <p:spPr>
          <a:xfrm>
            <a:off x="3602100" y="794076"/>
            <a:ext cx="4706429" cy="156222"/>
          </a:xfrm>
          <a:prstGeom prst="rect">
            <a:avLst/>
          </a:prstGeom>
          <a:solidFill>
            <a:srgbClr val="1E1246"/>
          </a:solidFill>
          <a:ln w="12700" cap="flat" cmpd="sng" algn="ctr">
            <a:solidFill>
              <a:srgbClr val="1E1246"/>
            </a:solidFill>
            <a:prstDash val="solid"/>
          </a:ln>
          <a:effectLst/>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dirty="0">
                <a:ln>
                  <a:noFill/>
                </a:ln>
                <a:solidFill>
                  <a:srgbClr val="FFFFFF"/>
                </a:solidFill>
                <a:effectLst/>
                <a:uLnTx/>
                <a:uFillTx/>
                <a:latin typeface="+mj-lt"/>
                <a:ea typeface="+mn-ea"/>
                <a:cs typeface="Poppins-Medium"/>
              </a:rPr>
              <a:t>Breakdown of responses per question (All Segments)</a:t>
            </a:r>
          </a:p>
        </p:txBody>
      </p:sp>
      <p:grpSp>
        <p:nvGrpSpPr>
          <p:cNvPr id="51" name="Group 50">
            <a:extLst>
              <a:ext uri="{FF2B5EF4-FFF2-40B4-BE49-F238E27FC236}">
                <a16:creationId xmlns:a16="http://schemas.microsoft.com/office/drawing/2014/main" id="{DB641AD3-2DD2-A249-8FC8-58ECEB0777D4}"/>
              </a:ext>
            </a:extLst>
          </p:cNvPr>
          <p:cNvGrpSpPr/>
          <p:nvPr/>
        </p:nvGrpSpPr>
        <p:grpSpPr>
          <a:xfrm>
            <a:off x="3602100" y="982230"/>
            <a:ext cx="3549600" cy="3634085"/>
            <a:chOff x="3602100" y="982230"/>
            <a:chExt cx="3549600" cy="3634085"/>
          </a:xfrm>
        </p:grpSpPr>
        <p:pic>
          <p:nvPicPr>
            <p:cNvPr id="52" name="Picture 51">
              <a:extLst>
                <a:ext uri="{FF2B5EF4-FFF2-40B4-BE49-F238E27FC236}">
                  <a16:creationId xmlns:a16="http://schemas.microsoft.com/office/drawing/2014/main" id="{9ED05714-E150-644D-8521-3D27E5EBA85D}"/>
                </a:ext>
              </a:extLst>
            </p:cNvPr>
            <p:cNvPicPr>
              <a:picLocks noChangeAspect="1"/>
            </p:cNvPicPr>
            <p:nvPr/>
          </p:nvPicPr>
          <p:blipFill>
            <a:blip r:embed="rId3"/>
            <a:stretch>
              <a:fillRect/>
            </a:stretch>
          </p:blipFill>
          <p:spPr>
            <a:xfrm>
              <a:off x="3602100" y="982230"/>
              <a:ext cx="3549600" cy="703005"/>
            </a:xfrm>
            <a:prstGeom prst="rect">
              <a:avLst/>
            </a:prstGeom>
          </p:spPr>
        </p:pic>
        <p:pic>
          <p:nvPicPr>
            <p:cNvPr id="53" name="Picture 52">
              <a:extLst>
                <a:ext uri="{FF2B5EF4-FFF2-40B4-BE49-F238E27FC236}">
                  <a16:creationId xmlns:a16="http://schemas.microsoft.com/office/drawing/2014/main" id="{CFAB0D61-6C6D-6D4E-B665-31DD51BF02C7}"/>
                </a:ext>
              </a:extLst>
            </p:cNvPr>
            <p:cNvPicPr>
              <a:picLocks noChangeAspect="1"/>
            </p:cNvPicPr>
            <p:nvPr/>
          </p:nvPicPr>
          <p:blipFill>
            <a:blip r:embed="rId4"/>
            <a:stretch>
              <a:fillRect/>
            </a:stretch>
          </p:blipFill>
          <p:spPr>
            <a:xfrm>
              <a:off x="3602100" y="2207205"/>
              <a:ext cx="3524968" cy="2409110"/>
            </a:xfrm>
            <a:prstGeom prst="rect">
              <a:avLst/>
            </a:prstGeom>
          </p:spPr>
        </p:pic>
      </p:grpSp>
    </p:spTree>
    <p:extLst>
      <p:ext uri="{BB962C8B-B14F-4D97-AF65-F5344CB8AC3E}">
        <p14:creationId xmlns:p14="http://schemas.microsoft.com/office/powerpoint/2010/main" val="334203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17DB6C-CA0F-3545-90F1-0C4B54EDE43F}"/>
              </a:ext>
            </a:extLst>
          </p:cNvPr>
          <p:cNvSpPr>
            <a:spLocks noGrp="1"/>
          </p:cNvSpPr>
          <p:nvPr>
            <p:ph type="body" sz="quarter" idx="17"/>
          </p:nvPr>
        </p:nvSpPr>
        <p:spPr>
          <a:xfrm>
            <a:off x="0" y="122400"/>
            <a:ext cx="9144000" cy="492443"/>
          </a:xfrm>
        </p:spPr>
        <p:txBody>
          <a:bodyPr/>
          <a:lstStyle/>
          <a:p>
            <a:pPr marL="0" indent="0">
              <a:buNone/>
            </a:pPr>
            <a:r>
              <a:rPr lang="en-GB" sz="2600" dirty="0">
                <a:latin typeface="+mj-lt"/>
              </a:rPr>
              <a:t>Analysis Q1 21/22 - Correla</a:t>
            </a:r>
          </a:p>
        </p:txBody>
      </p:sp>
      <p:sp>
        <p:nvSpPr>
          <p:cNvPr id="17" name="Text Placeholder 3">
            <a:extLst>
              <a:ext uri="{FF2B5EF4-FFF2-40B4-BE49-F238E27FC236}">
                <a16:creationId xmlns:a16="http://schemas.microsoft.com/office/drawing/2014/main" id="{32DD3C61-BEE1-AE4F-8E36-46104943C278}"/>
              </a:ext>
            </a:extLst>
          </p:cNvPr>
          <p:cNvSpPr txBox="1">
            <a:spLocks/>
          </p:cNvSpPr>
          <p:nvPr/>
        </p:nvSpPr>
        <p:spPr>
          <a:xfrm>
            <a:off x="107745" y="633829"/>
            <a:ext cx="2716205" cy="215444"/>
          </a:xfrm>
          <a:prstGeom prst="rect">
            <a:avLst/>
          </a:prstGeom>
        </p:spPr>
        <p:txBody>
          <a:bodyPr/>
          <a:lstStyle>
            <a:lvl1pPr marL="0">
              <a:defRPr sz="900">
                <a:solidFill>
                  <a:schemeClr val="accent1"/>
                </a:solidFill>
                <a:latin typeface="+mn-lt"/>
                <a:ea typeface="+mn-ea"/>
                <a:cs typeface="+mn-cs"/>
              </a:defRPr>
            </a:lvl1pPr>
            <a:lvl2pPr marL="457200">
              <a:defRPr sz="900">
                <a:solidFill>
                  <a:schemeClr val="accent1"/>
                </a:solidFill>
                <a:latin typeface="+mn-lt"/>
                <a:ea typeface="+mn-ea"/>
                <a:cs typeface="+mn-cs"/>
              </a:defRPr>
            </a:lvl2pPr>
            <a:lvl3pPr marL="914400">
              <a:defRPr sz="900">
                <a:solidFill>
                  <a:schemeClr val="accent1"/>
                </a:solidFill>
                <a:latin typeface="+mn-lt"/>
                <a:ea typeface="+mn-ea"/>
                <a:cs typeface="+mn-cs"/>
              </a:defRPr>
            </a:lvl3pPr>
            <a:lvl4pPr marL="1371600">
              <a:defRPr sz="900">
                <a:solidFill>
                  <a:schemeClr val="accent1"/>
                </a:solidFill>
                <a:latin typeface="+mn-lt"/>
                <a:ea typeface="+mn-ea"/>
                <a:cs typeface="+mn-cs"/>
              </a:defRPr>
            </a:lvl4pPr>
            <a:lvl5pPr marL="1828800">
              <a:defRPr sz="900">
                <a:solidFill>
                  <a:schemeClr val="accent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1E1246"/>
                </a:solidFill>
                <a:effectLst/>
                <a:uLnTx/>
                <a:uFillTx/>
                <a:latin typeface="+mj-lt"/>
                <a:ea typeface="+mn-ea"/>
                <a:cs typeface="+mn-cs"/>
              </a:rPr>
              <a:t>KPM Relationship Management Survey</a:t>
            </a:r>
            <a:endParaRPr kumimoji="0" lang="en-US" sz="800" b="1" i="0" u="none" strike="noStrike" kern="0" cap="none" spc="0" normalizeH="0" baseline="0" noProof="0" dirty="0">
              <a:ln>
                <a:noFill/>
              </a:ln>
              <a:solidFill>
                <a:srgbClr val="1E1246"/>
              </a:solidFill>
              <a:effectLst/>
              <a:uLnTx/>
              <a:uFillTx/>
              <a:latin typeface="+mj-lt"/>
              <a:ea typeface="+mn-ea"/>
              <a:cs typeface="+mn-cs"/>
            </a:endParaRPr>
          </a:p>
        </p:txBody>
      </p:sp>
      <p:graphicFrame>
        <p:nvGraphicFramePr>
          <p:cNvPr id="18" name="Table 17">
            <a:extLst>
              <a:ext uri="{FF2B5EF4-FFF2-40B4-BE49-F238E27FC236}">
                <a16:creationId xmlns:a16="http://schemas.microsoft.com/office/drawing/2014/main" id="{A854D817-0402-4346-91BE-EE076E7435C4}"/>
              </a:ext>
            </a:extLst>
          </p:cNvPr>
          <p:cNvGraphicFramePr>
            <a:graphicFrameLocks noGrp="1"/>
          </p:cNvGraphicFramePr>
          <p:nvPr>
            <p:extLst>
              <p:ext uri="{D42A27DB-BD31-4B8C-83A1-F6EECF244321}">
                <p14:modId xmlns:p14="http://schemas.microsoft.com/office/powerpoint/2010/main" val="2777195268"/>
              </p:ext>
            </p:extLst>
          </p:nvPr>
        </p:nvGraphicFramePr>
        <p:xfrm>
          <a:off x="193896" y="847431"/>
          <a:ext cx="2041139" cy="546858"/>
        </p:xfrm>
        <a:graphic>
          <a:graphicData uri="http://schemas.openxmlformats.org/drawingml/2006/table">
            <a:tbl>
              <a:tblPr/>
              <a:tblGrid>
                <a:gridCol w="654829">
                  <a:extLst>
                    <a:ext uri="{9D8B030D-6E8A-4147-A177-3AD203B41FA5}">
                      <a16:colId xmlns:a16="http://schemas.microsoft.com/office/drawing/2014/main" val="52337707"/>
                    </a:ext>
                  </a:extLst>
                </a:gridCol>
                <a:gridCol w="693155">
                  <a:extLst>
                    <a:ext uri="{9D8B030D-6E8A-4147-A177-3AD203B41FA5}">
                      <a16:colId xmlns:a16="http://schemas.microsoft.com/office/drawing/2014/main" val="2670792817"/>
                    </a:ext>
                  </a:extLst>
                </a:gridCol>
                <a:gridCol w="693155">
                  <a:extLst>
                    <a:ext uri="{9D8B030D-6E8A-4147-A177-3AD203B41FA5}">
                      <a16:colId xmlns:a16="http://schemas.microsoft.com/office/drawing/2014/main" val="3971652533"/>
                    </a:ext>
                  </a:extLst>
                </a:gridCol>
              </a:tblGrid>
              <a:tr h="258152">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u="none" strike="noStrike" dirty="0">
                          <a:solidFill>
                            <a:schemeClr val="bg1">
                              <a:lumMod val="95000"/>
                            </a:schemeClr>
                          </a:solidFill>
                          <a:effectLst/>
                          <a:latin typeface="+mn-lt"/>
                        </a:rPr>
                        <a:t>DSC+ </a:t>
                      </a:r>
                    </a:p>
                    <a:p>
                      <a:pPr algn="ctr" rtl="0" fontAlgn="ctr"/>
                      <a:r>
                        <a:rPr lang="en-GB" sz="600" b="1" u="none" strike="noStrike" dirty="0">
                          <a:solidFill>
                            <a:schemeClr val="bg1">
                              <a:lumMod val="95000"/>
                            </a:schemeClr>
                          </a:solidFill>
                          <a:effectLst/>
                          <a:latin typeface="+mn-lt"/>
                        </a:rPr>
                        <a:t>Target</a:t>
                      </a:r>
                      <a:endParaRPr lang="en-GB" sz="600" b="1" i="0" u="none" strike="noStrike" dirty="0">
                        <a:solidFill>
                          <a:schemeClr val="bg1">
                            <a:lumMod val="95000"/>
                          </a:schemeClr>
                        </a:solidFill>
                        <a:effectLst/>
                        <a:latin typeface="+mn-lt"/>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dirty="0">
                          <a:solidFill>
                            <a:schemeClr val="bg1">
                              <a:lumMod val="95000"/>
                            </a:schemeClr>
                          </a:solidFill>
                          <a:effectLst/>
                          <a:latin typeface="+mn-lt"/>
                        </a:rPr>
                        <a:t>Jun 21</a:t>
                      </a:r>
                    </a:p>
                    <a:p>
                      <a:pPr algn="ctr" rtl="0" fontAlgn="ctr"/>
                      <a:r>
                        <a:rPr lang="en-GB" sz="600" b="1" i="0" u="none" strike="noStrike" dirty="0">
                          <a:solidFill>
                            <a:schemeClr val="bg1">
                              <a:lumMod val="95000"/>
                            </a:schemeClr>
                          </a:solidFill>
                          <a:effectLst/>
                          <a:latin typeface="+mn-lt"/>
                        </a:rPr>
                        <a:t>(Excl. Too Early)</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dirty="0">
                          <a:solidFill>
                            <a:schemeClr val="bg1">
                              <a:lumMod val="95000"/>
                            </a:schemeClr>
                          </a:solidFill>
                          <a:effectLst/>
                          <a:latin typeface="+mn-lt"/>
                        </a:rPr>
                        <a:t>Jun 21</a:t>
                      </a:r>
                    </a:p>
                    <a:p>
                      <a:pPr algn="ctr" rtl="0" fontAlgn="ctr"/>
                      <a:r>
                        <a:rPr lang="en-GB" sz="600" b="1" i="0" u="none" strike="noStrike" dirty="0">
                          <a:solidFill>
                            <a:schemeClr val="bg1">
                              <a:lumMod val="95000"/>
                            </a:schemeClr>
                          </a:solidFill>
                          <a:effectLst/>
                          <a:latin typeface="+mn-lt"/>
                        </a:rPr>
                        <a:t>(Incl. Too Early)</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577855030"/>
                  </a:ext>
                </a:extLst>
              </a:tr>
              <a:tr h="288706">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rgbClr val="000000"/>
                          </a:solidFill>
                          <a:effectLst/>
                          <a:latin typeface="+mn-lt"/>
                        </a:rPr>
                        <a:t>85.00 %</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rgbClr val="000000"/>
                          </a:solidFill>
                          <a:effectLst/>
                          <a:latin typeface="+mn-lt"/>
                          <a:ea typeface="+mn-ea"/>
                          <a:cs typeface="+mn-cs"/>
                        </a:rPr>
                        <a:t>88.14 %</a:t>
                      </a:r>
                    </a:p>
                  </a:txBody>
                  <a:tcPr marL="9525" marR="9525" marT="9525"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2BB573"/>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chemeClr val="bg1"/>
                          </a:solidFill>
                          <a:effectLst/>
                          <a:latin typeface="+mn-lt"/>
                          <a:ea typeface="+mn-ea"/>
                          <a:cs typeface="+mn-cs"/>
                        </a:rPr>
                        <a:t>66.67 %</a:t>
                      </a:r>
                    </a:p>
                  </a:txBody>
                  <a:tcPr marL="9525" marR="9525" marT="9525"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117304394"/>
                  </a:ext>
                </a:extLst>
              </a:tr>
            </a:tbl>
          </a:graphicData>
        </a:graphic>
      </p:graphicFrame>
      <p:sp>
        <p:nvSpPr>
          <p:cNvPr id="19" name="TextBox 18">
            <a:extLst>
              <a:ext uri="{FF2B5EF4-FFF2-40B4-BE49-F238E27FC236}">
                <a16:creationId xmlns:a16="http://schemas.microsoft.com/office/drawing/2014/main" id="{1CA57F73-F5B9-8341-99DC-21EAE7466780}"/>
              </a:ext>
            </a:extLst>
          </p:cNvPr>
          <p:cNvSpPr txBox="1"/>
          <p:nvPr/>
        </p:nvSpPr>
        <p:spPr>
          <a:xfrm>
            <a:off x="168753" y="2195094"/>
            <a:ext cx="3107103" cy="2569934"/>
          </a:xfrm>
          <a:prstGeom prst="rect">
            <a:avLst/>
          </a:prstGeom>
          <a:noFill/>
        </p:spPr>
        <p:txBody>
          <a:bodyPr wrap="square" lIns="91440" tIns="45720" rIns="91440" bIns="45720" rtlCol="0" anchor="t">
            <a:spAutoFit/>
          </a:bodyPr>
          <a:lstStyle/>
          <a:p>
            <a:pPr>
              <a:defRPr/>
            </a:pPr>
            <a:r>
              <a:rPr lang="en-GB" sz="700" b="1" dirty="0">
                <a:solidFill>
                  <a:srgbClr val="1E1246"/>
                </a:solidFill>
                <a:latin typeface="+mj-lt"/>
                <a:cs typeface="Poppins Medium"/>
              </a:rPr>
              <a:t>Commentary:</a:t>
            </a:r>
          </a:p>
          <a:p>
            <a:pPr marL="171450" indent="-171450">
              <a:buFont typeface="Arial" panose="020B0604020202020204" pitchFamily="34" charset="0"/>
              <a:buChar char="•"/>
              <a:defRPr/>
            </a:pPr>
            <a:r>
              <a:rPr lang="en-GB" sz="700" dirty="0">
                <a:solidFill>
                  <a:srgbClr val="1E1246"/>
                </a:solidFill>
                <a:latin typeface="+mj-lt"/>
                <a:cs typeface="Poppins Light" pitchFamily="2" charset="77"/>
              </a:rPr>
              <a:t>This is the first survey with new, organisation-specific, question sets and the incorporation of a ‘Too Early to Say’ response option.</a:t>
            </a:r>
          </a:p>
          <a:p>
            <a:pPr marL="171450" indent="-171450">
              <a:buFont typeface="Arial" panose="020B0604020202020204" pitchFamily="34" charset="0"/>
              <a:buChar char="•"/>
              <a:defRPr/>
            </a:pPr>
            <a:endParaRPr lang="en-GB" sz="700" dirty="0">
              <a:solidFill>
                <a:srgbClr val="1E1246"/>
              </a:solidFill>
              <a:latin typeface="+mj-lt"/>
              <a:cs typeface="Poppins Light" pitchFamily="2" charset="77"/>
            </a:endParaRPr>
          </a:p>
          <a:p>
            <a:pPr marL="171450" indent="-171450">
              <a:buFont typeface="Arial" panose="020B0604020202020204" pitchFamily="34" charset="0"/>
              <a:buChar char="•"/>
              <a:defRPr/>
            </a:pPr>
            <a:r>
              <a:rPr lang="en-GB" sz="700" dirty="0">
                <a:solidFill>
                  <a:srgbClr val="1E1246"/>
                </a:solidFill>
                <a:latin typeface="+mj-lt"/>
                <a:cs typeface="Poppins Light" pitchFamily="2" charset="77"/>
              </a:rPr>
              <a:t>Scores are shown to illustrate the outcome where the response ‘Too Early to Say’ is included within the calculation and where it has been excluded from it, to allow comparison.</a:t>
            </a:r>
          </a:p>
          <a:p>
            <a:pPr marL="171450" indent="-171450">
              <a:buFont typeface="Arial" panose="020B0604020202020204" pitchFamily="34" charset="0"/>
              <a:buChar char="•"/>
              <a:defRPr/>
            </a:pPr>
            <a:endParaRPr lang="en-GB" sz="700" dirty="0">
              <a:solidFill>
                <a:srgbClr val="1E1246"/>
              </a:solidFill>
              <a:latin typeface="+mj-lt"/>
              <a:cs typeface="Poppins Light" pitchFamily="2" charset="77"/>
            </a:endParaRPr>
          </a:p>
          <a:p>
            <a:pPr marL="171450" indent="-171450">
              <a:buFont typeface="Arial" panose="020B0604020202020204" pitchFamily="34" charset="0"/>
              <a:buChar char="•"/>
              <a:defRPr/>
            </a:pPr>
            <a:r>
              <a:rPr lang="en-GB" sz="700" dirty="0">
                <a:solidFill>
                  <a:srgbClr val="1E1246"/>
                </a:solidFill>
                <a:latin typeface="+mj-lt"/>
                <a:cs typeface="Poppins Light" pitchFamily="2" charset="77"/>
              </a:rPr>
              <a:t>A reasonably high component of responses were given as Too Early To Say (24%). This will be tracked over time and, whilst selection of the ‘Too Early to Say’ option is expected to naturally fall as familiarity increases, we will work with customers to build trust in the new ways of working.</a:t>
            </a:r>
          </a:p>
          <a:p>
            <a:pPr marL="171450" indent="-171450">
              <a:buFont typeface="Arial" panose="020B0604020202020204" pitchFamily="34" charset="0"/>
              <a:buChar char="•"/>
              <a:defRPr/>
            </a:pPr>
            <a:endParaRPr lang="en-GB" sz="700" dirty="0">
              <a:solidFill>
                <a:srgbClr val="1E1246"/>
              </a:solidFill>
              <a:latin typeface="+mj-lt"/>
              <a:cs typeface="Poppins Light" pitchFamily="2" charset="77"/>
            </a:endParaRPr>
          </a:p>
          <a:p>
            <a:pPr marL="171450" indent="-171450">
              <a:buFont typeface="Arial" panose="020B0604020202020204" pitchFamily="34" charset="0"/>
              <a:buChar char="•"/>
              <a:defRPr/>
            </a:pPr>
            <a:r>
              <a:rPr lang="en-GB" sz="700" dirty="0">
                <a:solidFill>
                  <a:srgbClr val="1E1246"/>
                </a:solidFill>
                <a:latin typeface="+mj-lt"/>
                <a:cs typeface="Poppins Light" pitchFamily="2" charset="77"/>
              </a:rPr>
              <a:t>Slightly lower survey response rates encountered than in previous quarters; engagement will follow to understand any drivers behind this.</a:t>
            </a: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marL="171450" indent="-171450">
              <a:buFont typeface="Arial" panose="020B0604020202020204" pitchFamily="34" charset="0"/>
              <a:buChar char="•"/>
              <a:defRPr/>
            </a:pPr>
            <a:endParaRPr lang="en-GB" sz="700" dirty="0">
              <a:solidFill>
                <a:srgbClr val="1E1246"/>
              </a:solidFill>
              <a:latin typeface="+mj-lt"/>
              <a:cs typeface="Poppins Medium"/>
            </a:endParaRPr>
          </a:p>
          <a:p>
            <a:pPr>
              <a:defRPr/>
            </a:pPr>
            <a:r>
              <a:rPr lang="en-GB" sz="700" b="1" dirty="0">
                <a:solidFill>
                  <a:srgbClr val="1E1246"/>
                </a:solidFill>
                <a:latin typeface="+mj-lt"/>
                <a:cs typeface="Poppins Medium"/>
              </a:rPr>
              <a:t>Next Steps: </a:t>
            </a:r>
          </a:p>
          <a:p>
            <a:pPr marL="171450" indent="-171450">
              <a:buFont typeface="Arial" panose="020B0604020202020204" pitchFamily="34" charset="0"/>
              <a:buChar char="•"/>
              <a:defRPr/>
            </a:pPr>
            <a:r>
              <a:rPr lang="en-GB" sz="700" dirty="0">
                <a:solidFill>
                  <a:srgbClr val="1E1246"/>
                </a:solidFill>
                <a:latin typeface="+mj-lt"/>
                <a:cs typeface="Poppins Light" pitchFamily="2" charset="77"/>
              </a:rPr>
              <a:t>Discuss survey results in more depth with individual customer groups to understand factors driving the results seen. </a:t>
            </a:r>
          </a:p>
          <a:p>
            <a:pPr marL="171450" indent="-171450" algn="just">
              <a:buFont typeface="Arial" panose="020B0604020202020204" pitchFamily="34" charset="0"/>
              <a:buChar char="•"/>
              <a:defRPr/>
            </a:pPr>
            <a:endParaRPr lang="en-GB" sz="700" dirty="0">
              <a:solidFill>
                <a:srgbClr val="1E1246"/>
              </a:solidFill>
              <a:latin typeface="+mj-lt"/>
              <a:cs typeface="Poppins Medium"/>
            </a:endParaRPr>
          </a:p>
        </p:txBody>
      </p:sp>
      <p:graphicFrame>
        <p:nvGraphicFramePr>
          <p:cNvPr id="20" name="Table 19">
            <a:extLst>
              <a:ext uri="{FF2B5EF4-FFF2-40B4-BE49-F238E27FC236}">
                <a16:creationId xmlns:a16="http://schemas.microsoft.com/office/drawing/2014/main" id="{5177DB3C-02C0-5B48-A00A-498897AA2298}"/>
              </a:ext>
            </a:extLst>
          </p:cNvPr>
          <p:cNvGraphicFramePr>
            <a:graphicFrameLocks noGrp="1"/>
          </p:cNvGraphicFramePr>
          <p:nvPr>
            <p:extLst>
              <p:ext uri="{D42A27DB-BD31-4B8C-83A1-F6EECF244321}">
                <p14:modId xmlns:p14="http://schemas.microsoft.com/office/powerpoint/2010/main" val="3320601168"/>
              </p:ext>
            </p:extLst>
          </p:nvPr>
        </p:nvGraphicFramePr>
        <p:xfrm>
          <a:off x="193896" y="1502734"/>
          <a:ext cx="2977505" cy="548640"/>
        </p:xfrm>
        <a:graphic>
          <a:graphicData uri="http://schemas.openxmlformats.org/drawingml/2006/table">
            <a:tbl>
              <a:tblPr firstRow="1" bandRow="1"/>
              <a:tblGrid>
                <a:gridCol w="595501">
                  <a:extLst>
                    <a:ext uri="{9D8B030D-6E8A-4147-A177-3AD203B41FA5}">
                      <a16:colId xmlns:a16="http://schemas.microsoft.com/office/drawing/2014/main" val="2442872436"/>
                    </a:ext>
                  </a:extLst>
                </a:gridCol>
                <a:gridCol w="595501">
                  <a:extLst>
                    <a:ext uri="{9D8B030D-6E8A-4147-A177-3AD203B41FA5}">
                      <a16:colId xmlns:a16="http://schemas.microsoft.com/office/drawing/2014/main" val="1872781035"/>
                    </a:ext>
                  </a:extLst>
                </a:gridCol>
                <a:gridCol w="595501">
                  <a:extLst>
                    <a:ext uri="{9D8B030D-6E8A-4147-A177-3AD203B41FA5}">
                      <a16:colId xmlns:a16="http://schemas.microsoft.com/office/drawing/2014/main" val="1489793372"/>
                    </a:ext>
                  </a:extLst>
                </a:gridCol>
                <a:gridCol w="595501">
                  <a:extLst>
                    <a:ext uri="{9D8B030D-6E8A-4147-A177-3AD203B41FA5}">
                      <a16:colId xmlns:a16="http://schemas.microsoft.com/office/drawing/2014/main" val="1627677769"/>
                    </a:ext>
                  </a:extLst>
                </a:gridCol>
                <a:gridCol w="595501">
                  <a:extLst>
                    <a:ext uri="{9D8B030D-6E8A-4147-A177-3AD203B41FA5}">
                      <a16:colId xmlns:a16="http://schemas.microsoft.com/office/drawing/2014/main" val="1527584166"/>
                    </a:ext>
                  </a:extLst>
                </a:gridCol>
              </a:tblGrid>
              <a:tr h="150099">
                <a:tc gridSpan="5">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600" dirty="0">
                          <a:solidFill>
                            <a:schemeClr val="bg1">
                              <a:lumMod val="95000"/>
                            </a:schemeClr>
                          </a:solidFill>
                        </a:rPr>
                        <a:t>Number of Responses Received : June 2020 - June 2021</a:t>
                      </a:r>
                    </a:p>
                  </a:txBody>
                  <a:tcPr>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hMerge="1">
                  <a:txBody>
                    <a:bodyPr/>
                    <a:lstStyle/>
                    <a:p>
                      <a:endParaRPr lang="en-GB" sz="600"/>
                    </a:p>
                  </a:txBody>
                  <a:tcPr/>
                </a:tc>
                <a:tc hMerge="1">
                  <a:txBody>
                    <a:bodyPr/>
                    <a:lstStyle/>
                    <a:p>
                      <a:endParaRPr lang="en-GB" sz="600"/>
                    </a:p>
                  </a:txBody>
                  <a:tcPr/>
                </a:tc>
                <a:tc hMerge="1">
                  <a:txBody>
                    <a:bodyPr/>
                    <a:lstStyle/>
                    <a:p>
                      <a:endParaRPr lang="en-GB" sz="600"/>
                    </a:p>
                  </a:txBody>
                  <a:tcPr/>
                </a:tc>
                <a:tc hMerge="1">
                  <a:txBody>
                    <a:bodyPr/>
                    <a:lstStyle/>
                    <a:p>
                      <a:pPr algn="ctr"/>
                      <a:endParaRPr lang="en-GB" sz="600">
                        <a:solidFill>
                          <a:schemeClr val="tx1"/>
                        </a:solidFill>
                      </a:endParaRPr>
                    </a:p>
                  </a:txBody>
                  <a:tcPr/>
                </a:tc>
                <a:extLst>
                  <a:ext uri="{0D108BD9-81ED-4DB2-BD59-A6C34878D82A}">
                    <a16:rowId xmlns:a16="http://schemas.microsoft.com/office/drawing/2014/main" val="682556367"/>
                  </a:ext>
                </a:extLst>
              </a:tr>
              <a:tr h="15009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Q1 20/21</a:t>
                      </a:r>
                    </a:p>
                  </a:txBody>
                  <a:tcP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Q2 20/21</a:t>
                      </a:r>
                    </a:p>
                  </a:txBody>
                  <a:tcP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Q3 20/21</a:t>
                      </a:r>
                    </a:p>
                  </a:txBody>
                  <a:tcP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Q4 20/21</a:t>
                      </a:r>
                    </a:p>
                  </a:txBody>
                  <a:tcP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Q1 21/22</a:t>
                      </a:r>
                    </a:p>
                  </a:txBody>
                  <a:tcP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BB1A">
                        <a:lumMod val="40000"/>
                        <a:lumOff val="60000"/>
                      </a:srgbClr>
                    </a:solidFill>
                  </a:tcPr>
                </a:tc>
                <a:extLst>
                  <a:ext uri="{0D108BD9-81ED-4DB2-BD59-A6C34878D82A}">
                    <a16:rowId xmlns:a16="http://schemas.microsoft.com/office/drawing/2014/main" val="2708357577"/>
                  </a:ext>
                </a:extLst>
              </a:tr>
              <a:tr h="15009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61</a:t>
                      </a:r>
                    </a:p>
                  </a:txBody>
                  <a:tcP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33</a:t>
                      </a:r>
                    </a:p>
                  </a:txBody>
                  <a:tcP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32</a:t>
                      </a:r>
                    </a:p>
                  </a:txBody>
                  <a:tcP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a:solidFill>
                            <a:schemeClr val="tx1"/>
                          </a:solidFill>
                        </a:rPr>
                        <a:t>33</a:t>
                      </a:r>
                    </a:p>
                  </a:txBody>
                  <a:tcP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1E1246">
                        <a:tint val="20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1" dirty="0">
                          <a:solidFill>
                            <a:schemeClr val="tx1"/>
                          </a:solidFill>
                        </a:rPr>
                        <a:t>28</a:t>
                      </a:r>
                    </a:p>
                  </a:txBody>
                  <a:tcP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BB1A"/>
                    </a:solidFill>
                  </a:tcPr>
                </a:tc>
                <a:extLst>
                  <a:ext uri="{0D108BD9-81ED-4DB2-BD59-A6C34878D82A}">
                    <a16:rowId xmlns:a16="http://schemas.microsoft.com/office/drawing/2014/main" val="1258677978"/>
                  </a:ext>
                </a:extLst>
              </a:tr>
            </a:tbl>
          </a:graphicData>
        </a:graphic>
      </p:graphicFrame>
      <p:graphicFrame>
        <p:nvGraphicFramePr>
          <p:cNvPr id="21" name="Table 20">
            <a:extLst>
              <a:ext uri="{FF2B5EF4-FFF2-40B4-BE49-F238E27FC236}">
                <a16:creationId xmlns:a16="http://schemas.microsoft.com/office/drawing/2014/main" id="{38D0283E-77C2-AF48-B889-9E960DB8D845}"/>
              </a:ext>
            </a:extLst>
          </p:cNvPr>
          <p:cNvGraphicFramePr>
            <a:graphicFrameLocks noGrp="1"/>
          </p:cNvGraphicFramePr>
          <p:nvPr>
            <p:extLst>
              <p:ext uri="{D42A27DB-BD31-4B8C-83A1-F6EECF244321}">
                <p14:modId xmlns:p14="http://schemas.microsoft.com/office/powerpoint/2010/main" val="187203018"/>
              </p:ext>
            </p:extLst>
          </p:nvPr>
        </p:nvGraphicFramePr>
        <p:xfrm>
          <a:off x="7224174" y="961200"/>
          <a:ext cx="1084356" cy="497025"/>
        </p:xfrm>
        <a:graphic>
          <a:graphicData uri="http://schemas.openxmlformats.org/drawingml/2006/table">
            <a:tbl>
              <a:tblPr bandRow="1"/>
              <a:tblGrid>
                <a:gridCol w="522287">
                  <a:extLst>
                    <a:ext uri="{9D8B030D-6E8A-4147-A177-3AD203B41FA5}">
                      <a16:colId xmlns:a16="http://schemas.microsoft.com/office/drawing/2014/main" val="2442872436"/>
                    </a:ext>
                  </a:extLst>
                </a:gridCol>
                <a:gridCol w="562069">
                  <a:extLst>
                    <a:ext uri="{9D8B030D-6E8A-4147-A177-3AD203B41FA5}">
                      <a16:colId xmlns:a16="http://schemas.microsoft.com/office/drawing/2014/main" val="1872781035"/>
                    </a:ext>
                  </a:extLst>
                </a:gridCol>
              </a:tblGrid>
              <a:tr h="6895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solidFill>
                        </a:rPr>
                        <a:t>% </a:t>
                      </a:r>
                    </a:p>
                    <a:p>
                      <a:pPr algn="ctr"/>
                      <a:r>
                        <a:rPr lang="en-GB" sz="500" b="0" dirty="0">
                          <a:solidFill>
                            <a:schemeClr val="bg1"/>
                          </a:solidFill>
                        </a:rPr>
                        <a:t>(Excl. Too Early)</a:t>
                      </a:r>
                      <a:endParaRPr lang="en-GB" sz="500" b="0" dirty="0">
                        <a:solidFill>
                          <a:schemeClr val="bg1"/>
                        </a:solidFill>
                        <a:latin typeface="+mj-lt"/>
                      </a:endParaRPr>
                    </a:p>
                  </a:txBody>
                  <a:tcPr marL="0" marR="0" marT="0"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solidFill>
                        </a:rPr>
                        <a:t>% </a:t>
                      </a:r>
                    </a:p>
                    <a:p>
                      <a:pPr marL="0" algn="ctr"/>
                      <a:r>
                        <a:rPr lang="en-GB" sz="500" b="0" dirty="0">
                          <a:solidFill>
                            <a:schemeClr val="bg1"/>
                          </a:solidFill>
                        </a:rPr>
                        <a:t>(Incl. Too Early)</a:t>
                      </a:r>
                      <a:endParaRPr lang="en-GB" sz="600" b="0"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682556367"/>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85.7%</a:t>
                      </a:r>
                      <a:endParaRPr lang="en-GB" sz="500" b="0" i="0" u="none" strike="noStrike" dirty="0">
                        <a:solidFill>
                          <a:schemeClr val="tx1"/>
                        </a:solidFill>
                        <a:effectLst/>
                        <a:latin typeface="+mj-lt"/>
                      </a:endParaRP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69.2%</a:t>
                      </a:r>
                      <a:endParaRPr lang="en-GB" sz="500" b="0" i="0" u="none" strike="noStrike" dirty="0">
                        <a:solidFill>
                          <a:schemeClr val="tx1"/>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2708357577"/>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85.0%</a:t>
                      </a:r>
                      <a:endParaRPr lang="en-GB" sz="500" b="0" i="0" u="none" strike="noStrike" dirty="0">
                        <a:solidFill>
                          <a:schemeClr val="tx1"/>
                        </a:solidFill>
                        <a:effectLst/>
                        <a:latin typeface="+mj-lt"/>
                      </a:endParaRP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65.4%</a:t>
                      </a:r>
                      <a:endParaRPr lang="en-GB" sz="500" b="0" i="0" u="none" strike="noStrike" dirty="0">
                        <a:solidFill>
                          <a:schemeClr val="tx1"/>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05482218"/>
                  </a:ext>
                </a:extLst>
              </a:tr>
              <a:tr h="10979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94.4%</a:t>
                      </a:r>
                      <a:endParaRPr lang="en-GB" sz="500" b="0" i="0" u="none" strike="noStrike" dirty="0">
                        <a:solidFill>
                          <a:schemeClr val="tx1"/>
                        </a:solidFill>
                        <a:effectLst/>
                        <a:latin typeface="+mj-lt"/>
                      </a:endParaRP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u="none" strike="noStrike" dirty="0">
                          <a:solidFill>
                            <a:schemeClr val="tx1"/>
                          </a:solidFill>
                          <a:effectLst/>
                        </a:rPr>
                        <a:t>65.4%</a:t>
                      </a:r>
                      <a:endParaRPr lang="en-GB" sz="500" b="0" i="0" u="none" strike="noStrike" dirty="0">
                        <a:solidFill>
                          <a:schemeClr val="tx1"/>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258677978"/>
                  </a:ext>
                </a:extLst>
              </a:tr>
            </a:tbl>
          </a:graphicData>
        </a:graphic>
      </p:graphicFrame>
      <p:graphicFrame>
        <p:nvGraphicFramePr>
          <p:cNvPr id="22" name="Table 21">
            <a:extLst>
              <a:ext uri="{FF2B5EF4-FFF2-40B4-BE49-F238E27FC236}">
                <a16:creationId xmlns:a16="http://schemas.microsoft.com/office/drawing/2014/main" id="{D2849F9A-6993-CB48-A22D-FAA5B1527B0F}"/>
              </a:ext>
            </a:extLst>
          </p:cNvPr>
          <p:cNvGraphicFramePr>
            <a:graphicFrameLocks noGrp="1"/>
          </p:cNvGraphicFramePr>
          <p:nvPr>
            <p:extLst>
              <p:ext uri="{D42A27DB-BD31-4B8C-83A1-F6EECF244321}">
                <p14:modId xmlns:p14="http://schemas.microsoft.com/office/powerpoint/2010/main" val="1941376391"/>
              </p:ext>
            </p:extLst>
          </p:nvPr>
        </p:nvGraphicFramePr>
        <p:xfrm>
          <a:off x="7224174" y="2137064"/>
          <a:ext cx="1084356" cy="2275235"/>
        </p:xfrm>
        <a:graphic>
          <a:graphicData uri="http://schemas.openxmlformats.org/drawingml/2006/table">
            <a:tbl>
              <a:tblPr bandRow="1"/>
              <a:tblGrid>
                <a:gridCol w="522287">
                  <a:extLst>
                    <a:ext uri="{9D8B030D-6E8A-4147-A177-3AD203B41FA5}">
                      <a16:colId xmlns:a16="http://schemas.microsoft.com/office/drawing/2014/main" val="2442872436"/>
                    </a:ext>
                  </a:extLst>
                </a:gridCol>
                <a:gridCol w="562069">
                  <a:extLst>
                    <a:ext uri="{9D8B030D-6E8A-4147-A177-3AD203B41FA5}">
                      <a16:colId xmlns:a16="http://schemas.microsoft.com/office/drawing/2014/main" val="1872781035"/>
                    </a:ext>
                  </a:extLst>
                </a:gridCol>
              </a:tblGrid>
              <a:tr h="18548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rPr>
                        <a:t>% </a:t>
                      </a:r>
                    </a:p>
                    <a:p>
                      <a:pPr algn="ctr"/>
                      <a:r>
                        <a:rPr lang="en-GB" sz="500" b="0" dirty="0">
                          <a:solidFill>
                            <a:schemeClr val="bg1">
                              <a:lumMod val="95000"/>
                            </a:schemeClr>
                          </a:solidFill>
                        </a:rPr>
                        <a:t>(Excl. Too Early)</a:t>
                      </a:r>
                      <a:endParaRPr lang="en-GB" sz="500" b="0" dirty="0">
                        <a:solidFill>
                          <a:schemeClr val="bg1">
                            <a:lumMod val="95000"/>
                          </a:schemeClr>
                        </a:solidFill>
                        <a:latin typeface="+mj-lt"/>
                      </a:endParaRPr>
                    </a:p>
                  </a:txBody>
                  <a:tcPr marL="0" marR="0" marT="0"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600" b="0" dirty="0">
                          <a:solidFill>
                            <a:schemeClr val="bg1">
                              <a:lumMod val="95000"/>
                            </a:schemeClr>
                          </a:solidFill>
                        </a:rPr>
                        <a:t>% </a:t>
                      </a:r>
                    </a:p>
                    <a:p>
                      <a:pPr marL="0" algn="ctr"/>
                      <a:r>
                        <a:rPr lang="en-GB" sz="500" b="0" dirty="0">
                          <a:solidFill>
                            <a:schemeClr val="bg1">
                              <a:lumMod val="95000"/>
                            </a:schemeClr>
                          </a:solidFill>
                        </a:rPr>
                        <a:t>(Incl. Too Early)</a:t>
                      </a:r>
                      <a:endParaRPr lang="en-GB" sz="600" b="0" dirty="0">
                        <a:solidFill>
                          <a:schemeClr val="bg1">
                            <a:lumMod val="95000"/>
                          </a:schemeClr>
                        </a:solidFil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682556367"/>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60.0%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37.5%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2708357577"/>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66.7%</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50.0%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77123357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75.0%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37.5%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96874180"/>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88.9%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1921976690"/>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85.7%</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66.7%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524340246"/>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77.8%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73042106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1242842545"/>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4221335339"/>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extLst>
                  <a:ext uri="{0D108BD9-81ED-4DB2-BD59-A6C34878D82A}">
                    <a16:rowId xmlns:a16="http://schemas.microsoft.com/office/drawing/2014/main" val="406415419"/>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992011821"/>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22797359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57420166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75.0%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621731704"/>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75.0%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2903142994"/>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100.0%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2BB573">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75.0%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3227951372"/>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0.0%</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12700" cap="flat" cmpd="sng" algn="ctr">
                      <a:solidFill>
                        <a:srgbClr val="1E1246"/>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86928283"/>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705482218"/>
                  </a:ext>
                </a:extLst>
              </a:tr>
              <a:tr h="11609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a:t>
                      </a:r>
                    </a:p>
                  </a:txBody>
                  <a:tcPr marL="9525" marR="9525" marT="9525" marB="0" anchor="ctr">
                    <a:lnL w="12700" cap="flat" cmpd="sng" algn="ctr">
                      <a:solidFill>
                        <a:srgbClr val="1E124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fontAlgn="ctr"/>
                      <a:r>
                        <a:rPr lang="en-GB" sz="500" b="0" i="0" u="none" strike="noStrike" dirty="0">
                          <a:solidFill>
                            <a:schemeClr val="tx1"/>
                          </a:solidFill>
                          <a:effectLst/>
                          <a:latin typeface="+mn-lt"/>
                        </a:rPr>
                        <a:t>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1E1246"/>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E1246"/>
                      </a:solidFill>
                      <a:prstDash val="solid"/>
                      <a:round/>
                      <a:headEnd type="none" w="med" len="med"/>
                      <a:tailEnd type="none" w="med" len="med"/>
                    </a:lnB>
                    <a:lnTlToBr w="12700" cmpd="sng">
                      <a:noFill/>
                      <a:prstDash val="solid"/>
                    </a:lnTlToBr>
                    <a:lnBlToTr w="12700" cmpd="sng">
                      <a:noFill/>
                      <a:prstDash val="solid"/>
                    </a:lnBlToTr>
                    <a:solidFill>
                      <a:srgbClr val="FF0000">
                        <a:alpha val="50196"/>
                      </a:srgbClr>
                    </a:solidFill>
                  </a:tcPr>
                </a:tc>
                <a:extLst>
                  <a:ext uri="{0D108BD9-81ED-4DB2-BD59-A6C34878D82A}">
                    <a16:rowId xmlns:a16="http://schemas.microsoft.com/office/drawing/2014/main" val="1258677978"/>
                  </a:ext>
                </a:extLst>
              </a:tr>
            </a:tbl>
          </a:graphicData>
        </a:graphic>
      </p:graphicFrame>
      <p:sp>
        <p:nvSpPr>
          <p:cNvPr id="23" name="Rectangle 22">
            <a:extLst>
              <a:ext uri="{FF2B5EF4-FFF2-40B4-BE49-F238E27FC236}">
                <a16:creationId xmlns:a16="http://schemas.microsoft.com/office/drawing/2014/main" id="{FAD7FFC8-19D6-614C-B55E-1A6ABDEC3E2F}"/>
              </a:ext>
            </a:extLst>
          </p:cNvPr>
          <p:cNvSpPr/>
          <p:nvPr/>
        </p:nvSpPr>
        <p:spPr>
          <a:xfrm>
            <a:off x="3602101" y="1980842"/>
            <a:ext cx="4706429" cy="156222"/>
          </a:xfrm>
          <a:prstGeom prst="rect">
            <a:avLst/>
          </a:prstGeom>
          <a:solidFill>
            <a:srgbClr val="1E1246"/>
          </a:solidFill>
          <a:ln w="12700" cap="flat" cmpd="sng" algn="ctr">
            <a:solidFill>
              <a:srgbClr val="1E1246"/>
            </a:solidFill>
            <a:prstDash val="solid"/>
          </a:ln>
          <a:effectLst/>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dirty="0">
                <a:ln>
                  <a:noFill/>
                </a:ln>
                <a:solidFill>
                  <a:schemeClr val="bg1">
                    <a:lumMod val="95000"/>
                  </a:schemeClr>
                </a:solidFill>
                <a:effectLst/>
                <a:uLnTx/>
                <a:uFillTx/>
                <a:latin typeface="+mj-lt"/>
                <a:ea typeface="+mn-ea"/>
                <a:cs typeface="Poppins-Medium"/>
              </a:rPr>
              <a:t>Breakdown of responses per question (per segment)</a:t>
            </a:r>
          </a:p>
        </p:txBody>
      </p:sp>
      <p:sp>
        <p:nvSpPr>
          <p:cNvPr id="24" name="Rectangle 23">
            <a:extLst>
              <a:ext uri="{FF2B5EF4-FFF2-40B4-BE49-F238E27FC236}">
                <a16:creationId xmlns:a16="http://schemas.microsoft.com/office/drawing/2014/main" id="{610697F9-85A3-FB47-A03A-C65DDBB8C3CD}"/>
              </a:ext>
            </a:extLst>
          </p:cNvPr>
          <p:cNvSpPr/>
          <p:nvPr/>
        </p:nvSpPr>
        <p:spPr>
          <a:xfrm>
            <a:off x="3602100" y="794076"/>
            <a:ext cx="4706429" cy="156222"/>
          </a:xfrm>
          <a:prstGeom prst="rect">
            <a:avLst/>
          </a:prstGeom>
          <a:solidFill>
            <a:srgbClr val="1E1246"/>
          </a:solidFill>
          <a:ln w="12700" cap="flat" cmpd="sng" algn="ctr">
            <a:solidFill>
              <a:srgbClr val="1E1246"/>
            </a:solidFill>
            <a:prstDash val="solid"/>
          </a:ln>
          <a:effectLst/>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dirty="0">
                <a:ln>
                  <a:noFill/>
                </a:ln>
                <a:solidFill>
                  <a:schemeClr val="bg1">
                    <a:lumMod val="95000"/>
                  </a:schemeClr>
                </a:solidFill>
                <a:effectLst/>
                <a:uLnTx/>
                <a:uFillTx/>
                <a:latin typeface="+mj-lt"/>
                <a:ea typeface="+mn-ea"/>
                <a:cs typeface="Poppins-Medium"/>
              </a:rPr>
              <a:t>Breakdown of responses per question (All Segments)</a:t>
            </a:r>
          </a:p>
        </p:txBody>
      </p:sp>
      <p:grpSp>
        <p:nvGrpSpPr>
          <p:cNvPr id="25" name="Group 24">
            <a:extLst>
              <a:ext uri="{FF2B5EF4-FFF2-40B4-BE49-F238E27FC236}">
                <a16:creationId xmlns:a16="http://schemas.microsoft.com/office/drawing/2014/main" id="{A2852C65-3850-574E-A6D1-842A3CA41507}"/>
              </a:ext>
            </a:extLst>
          </p:cNvPr>
          <p:cNvGrpSpPr/>
          <p:nvPr/>
        </p:nvGrpSpPr>
        <p:grpSpPr>
          <a:xfrm>
            <a:off x="3602100" y="987349"/>
            <a:ext cx="3548036" cy="3644620"/>
            <a:chOff x="3602100" y="987349"/>
            <a:chExt cx="3548036" cy="3644620"/>
          </a:xfrm>
        </p:grpSpPr>
        <p:pic>
          <p:nvPicPr>
            <p:cNvPr id="26" name="Picture 25">
              <a:extLst>
                <a:ext uri="{FF2B5EF4-FFF2-40B4-BE49-F238E27FC236}">
                  <a16:creationId xmlns:a16="http://schemas.microsoft.com/office/drawing/2014/main" id="{DFEE3A72-816E-6B4B-8986-9ADFEE9425C5}"/>
                </a:ext>
              </a:extLst>
            </p:cNvPr>
            <p:cNvPicPr>
              <a:picLocks noChangeAspect="1"/>
            </p:cNvPicPr>
            <p:nvPr/>
          </p:nvPicPr>
          <p:blipFill>
            <a:blip r:embed="rId3"/>
            <a:stretch>
              <a:fillRect/>
            </a:stretch>
          </p:blipFill>
          <p:spPr>
            <a:xfrm>
              <a:off x="3602100" y="2195094"/>
              <a:ext cx="3524968" cy="2436875"/>
            </a:xfrm>
            <a:prstGeom prst="rect">
              <a:avLst/>
            </a:prstGeom>
          </p:spPr>
        </p:pic>
        <p:pic>
          <p:nvPicPr>
            <p:cNvPr id="27" name="Picture 26">
              <a:extLst>
                <a:ext uri="{FF2B5EF4-FFF2-40B4-BE49-F238E27FC236}">
                  <a16:creationId xmlns:a16="http://schemas.microsoft.com/office/drawing/2014/main" id="{45E5C0A0-ED1D-164C-BA93-D46A75D46CC4}"/>
                </a:ext>
              </a:extLst>
            </p:cNvPr>
            <p:cNvPicPr>
              <a:picLocks noChangeAspect="1"/>
            </p:cNvPicPr>
            <p:nvPr/>
          </p:nvPicPr>
          <p:blipFill>
            <a:blip r:embed="rId4"/>
            <a:stretch>
              <a:fillRect/>
            </a:stretch>
          </p:blipFill>
          <p:spPr>
            <a:xfrm>
              <a:off x="3602100" y="987349"/>
              <a:ext cx="3548036" cy="694800"/>
            </a:xfrm>
            <a:prstGeom prst="rect">
              <a:avLst/>
            </a:prstGeom>
          </p:spPr>
        </p:pic>
      </p:grpSp>
    </p:spTree>
    <p:extLst>
      <p:ext uri="{BB962C8B-B14F-4D97-AF65-F5344CB8AC3E}">
        <p14:creationId xmlns:p14="http://schemas.microsoft.com/office/powerpoint/2010/main" val="294380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55587AD2-9A62-44CD-871C-2BE72440164A}"/>
              </a:ext>
            </a:extLst>
          </p:cNvPr>
          <p:cNvSpPr>
            <a:spLocks noGrp="1"/>
          </p:cNvSpPr>
          <p:nvPr>
            <p:ph type="body" sz="quarter" idx="18"/>
          </p:nvPr>
        </p:nvSpPr>
        <p:spPr>
          <a:xfrm>
            <a:off x="113250" y="633048"/>
            <a:ext cx="2712856" cy="215178"/>
          </a:xfrm>
        </p:spPr>
        <p:txBody>
          <a:bodyPr/>
          <a:lstStyle/>
          <a:p>
            <a:pPr marL="0" indent="0">
              <a:buNone/>
            </a:pPr>
            <a:r>
              <a:rPr lang="en-US" sz="799" b="1" dirty="0">
                <a:latin typeface="+mj-lt"/>
              </a:rPr>
              <a:t>Combined Correla &amp; Xoserve Trust Score</a:t>
            </a:r>
          </a:p>
        </p:txBody>
      </p:sp>
      <p:sp>
        <p:nvSpPr>
          <p:cNvPr id="27" name="Text Placeholder 1">
            <a:extLst>
              <a:ext uri="{FF2B5EF4-FFF2-40B4-BE49-F238E27FC236}">
                <a16:creationId xmlns:a16="http://schemas.microsoft.com/office/drawing/2014/main" id="{15D1A1CC-58E6-5841-8F99-05873D476E5B}"/>
              </a:ext>
            </a:extLst>
          </p:cNvPr>
          <p:cNvSpPr txBox="1">
            <a:spLocks/>
          </p:cNvSpPr>
          <p:nvPr/>
        </p:nvSpPr>
        <p:spPr>
          <a:xfrm>
            <a:off x="0" y="122400"/>
            <a:ext cx="9144000" cy="491836"/>
          </a:xfrm>
          <a:prstGeom prst="rect">
            <a:avLst/>
          </a:prstGeom>
        </p:spPr>
        <p:txBody>
          <a:bodyPr wrap="square">
            <a:spAutoFit/>
          </a:bodyPr>
          <a:lstStyle>
            <a:lvl1pPr marL="0" algn="ctr">
              <a:defRPr kumimoji="0" lang="en-GB" sz="26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sz="2597" dirty="0">
                <a:solidFill>
                  <a:schemeClr val="accent3"/>
                </a:solidFill>
                <a:latin typeface="+mj-lt"/>
              </a:rPr>
              <a:t>Results Q1 21/22 – Combined</a:t>
            </a:r>
          </a:p>
        </p:txBody>
      </p:sp>
      <p:graphicFrame>
        <p:nvGraphicFramePr>
          <p:cNvPr id="42" name="Table 41">
            <a:extLst>
              <a:ext uri="{FF2B5EF4-FFF2-40B4-BE49-F238E27FC236}">
                <a16:creationId xmlns:a16="http://schemas.microsoft.com/office/drawing/2014/main" id="{497C8A00-4B11-AA46-861C-3FF658F809C9}"/>
              </a:ext>
            </a:extLst>
          </p:cNvPr>
          <p:cNvGraphicFramePr>
            <a:graphicFrameLocks noGrp="1"/>
          </p:cNvGraphicFramePr>
          <p:nvPr>
            <p:extLst>
              <p:ext uri="{D42A27DB-BD31-4B8C-83A1-F6EECF244321}">
                <p14:modId xmlns:p14="http://schemas.microsoft.com/office/powerpoint/2010/main" val="1752525569"/>
              </p:ext>
            </p:extLst>
          </p:nvPr>
        </p:nvGraphicFramePr>
        <p:xfrm>
          <a:off x="199294" y="846386"/>
          <a:ext cx="1384600" cy="546184"/>
        </p:xfrm>
        <a:graphic>
          <a:graphicData uri="http://schemas.openxmlformats.org/drawingml/2006/table">
            <a:tbl>
              <a:tblPr>
                <a:tableStyleId>{5C22544A-7EE6-4342-B048-85BDC9FD1C3A}</a:tableStyleId>
              </a:tblPr>
              <a:tblGrid>
                <a:gridCol w="692300">
                  <a:extLst>
                    <a:ext uri="{9D8B030D-6E8A-4147-A177-3AD203B41FA5}">
                      <a16:colId xmlns:a16="http://schemas.microsoft.com/office/drawing/2014/main" val="2670792817"/>
                    </a:ext>
                  </a:extLst>
                </a:gridCol>
                <a:gridCol w="692300">
                  <a:extLst>
                    <a:ext uri="{9D8B030D-6E8A-4147-A177-3AD203B41FA5}">
                      <a16:colId xmlns:a16="http://schemas.microsoft.com/office/drawing/2014/main" val="3971652533"/>
                    </a:ext>
                  </a:extLst>
                </a:gridCol>
              </a:tblGrid>
              <a:tr h="257834">
                <a:tc>
                  <a:txBody>
                    <a:bodyPr/>
                    <a:lstStyle/>
                    <a:p>
                      <a:pPr algn="ctr" rtl="0" fontAlgn="ctr"/>
                      <a:r>
                        <a:rPr lang="en-GB" sz="600" b="1" i="0" u="none" strike="noStrike" dirty="0">
                          <a:solidFill>
                            <a:schemeClr val="bg1"/>
                          </a:solidFill>
                          <a:effectLst/>
                          <a:latin typeface="+mn-lt"/>
                        </a:rPr>
                        <a:t>Jun 21</a:t>
                      </a:r>
                    </a:p>
                    <a:p>
                      <a:pPr algn="ctr" rtl="0" fontAlgn="ctr"/>
                      <a:r>
                        <a:rPr lang="en-GB" sz="600" b="1" i="0" u="none" strike="noStrike" dirty="0">
                          <a:solidFill>
                            <a:schemeClr val="bg1"/>
                          </a:solidFill>
                          <a:effectLst/>
                          <a:latin typeface="+mn-lt"/>
                        </a:rPr>
                        <a:t>(Excl. ‘Too Early’)</a:t>
                      </a:r>
                    </a:p>
                  </a:txBody>
                  <a:tcPr marL="0" marR="0" marT="0" marB="0" anchor="ctr">
                    <a:solidFill>
                      <a:srgbClr val="1E1246"/>
                    </a:solidFill>
                  </a:tcPr>
                </a:tc>
                <a:tc>
                  <a:txBody>
                    <a:bodyPr/>
                    <a:lstStyle/>
                    <a:p>
                      <a:pPr algn="ctr" rtl="0" fontAlgn="ctr"/>
                      <a:r>
                        <a:rPr lang="en-GB" sz="600" b="1" i="0" u="none" strike="noStrike" dirty="0">
                          <a:solidFill>
                            <a:schemeClr val="bg1"/>
                          </a:solidFill>
                          <a:effectLst/>
                          <a:latin typeface="+mn-lt"/>
                        </a:rPr>
                        <a:t>Jun 21</a:t>
                      </a:r>
                    </a:p>
                    <a:p>
                      <a:pPr algn="ctr" rtl="0" fontAlgn="ctr"/>
                      <a:r>
                        <a:rPr lang="en-GB" sz="600" b="1" i="0" u="none" strike="noStrike" dirty="0">
                          <a:solidFill>
                            <a:schemeClr val="bg1"/>
                          </a:solidFill>
                          <a:effectLst/>
                          <a:latin typeface="+mn-lt"/>
                        </a:rPr>
                        <a:t>(Incl. ‘Too Early’)</a:t>
                      </a:r>
                    </a:p>
                  </a:txBody>
                  <a:tcPr marL="0" marR="0" marT="0" marB="0" anchor="ctr">
                    <a:solidFill>
                      <a:srgbClr val="1E1246"/>
                    </a:solidFill>
                  </a:tcPr>
                </a:tc>
                <a:extLst>
                  <a:ext uri="{0D108BD9-81ED-4DB2-BD59-A6C34878D82A}">
                    <a16:rowId xmlns:a16="http://schemas.microsoft.com/office/drawing/2014/main" val="577855030"/>
                  </a:ext>
                </a:extLst>
              </a:tr>
              <a:tr h="288350">
                <a:tc>
                  <a:txBody>
                    <a:bodyPr/>
                    <a:lstStyle/>
                    <a:p>
                      <a:pPr algn="ctr" fontAlgn="ctr"/>
                      <a:r>
                        <a:rPr lang="en-GB" sz="900" b="0" i="0" u="none" strike="noStrike" dirty="0">
                          <a:solidFill>
                            <a:schemeClr val="tx1"/>
                          </a:solidFill>
                          <a:effectLst/>
                          <a:latin typeface="+mn-lt"/>
                        </a:rPr>
                        <a:t>86.96 %</a:t>
                      </a:r>
                    </a:p>
                  </a:txBody>
                  <a:tcPr marL="9513" marR="9513" marT="9513" marB="0" anchor="ctr">
                    <a:solidFill>
                      <a:schemeClr val="bg1">
                        <a:lumMod val="85000"/>
                      </a:schemeClr>
                    </a:solidFill>
                  </a:tcPr>
                </a:tc>
                <a:tc>
                  <a:txBody>
                    <a:bodyPr/>
                    <a:lstStyle/>
                    <a:p>
                      <a:pPr algn="ctr" fontAlgn="ctr"/>
                      <a:r>
                        <a:rPr lang="en-GB" sz="900" b="0" i="0" u="none" strike="noStrike" dirty="0">
                          <a:solidFill>
                            <a:schemeClr val="tx1"/>
                          </a:solidFill>
                          <a:effectLst/>
                          <a:latin typeface="+mn-lt"/>
                        </a:rPr>
                        <a:t>74.07 %</a:t>
                      </a:r>
                    </a:p>
                  </a:txBody>
                  <a:tcPr marL="9513" marR="9513" marT="9513" marB="0" anchor="ctr">
                    <a:solidFill>
                      <a:schemeClr val="bg1">
                        <a:lumMod val="85000"/>
                      </a:schemeClr>
                    </a:solidFill>
                  </a:tcPr>
                </a:tc>
                <a:extLst>
                  <a:ext uri="{0D108BD9-81ED-4DB2-BD59-A6C34878D82A}">
                    <a16:rowId xmlns:a16="http://schemas.microsoft.com/office/drawing/2014/main" val="1117304394"/>
                  </a:ext>
                </a:extLst>
              </a:tr>
            </a:tbl>
          </a:graphicData>
        </a:graphic>
      </p:graphicFrame>
      <p:pic>
        <p:nvPicPr>
          <p:cNvPr id="19" name="Picture 18">
            <a:extLst>
              <a:ext uri="{FF2B5EF4-FFF2-40B4-BE49-F238E27FC236}">
                <a16:creationId xmlns:a16="http://schemas.microsoft.com/office/drawing/2014/main" id="{03BFCDD7-E8A4-D044-85AC-0490BEE8D12C}"/>
              </a:ext>
            </a:extLst>
          </p:cNvPr>
          <p:cNvPicPr>
            <a:picLocks noChangeAspect="1"/>
          </p:cNvPicPr>
          <p:nvPr/>
        </p:nvPicPr>
        <p:blipFill>
          <a:blip r:embed="rId3"/>
          <a:stretch>
            <a:fillRect/>
          </a:stretch>
        </p:blipFill>
        <p:spPr>
          <a:xfrm>
            <a:off x="3923928" y="4478082"/>
            <a:ext cx="2685290" cy="156709"/>
          </a:xfrm>
          <a:prstGeom prst="rect">
            <a:avLst/>
          </a:prstGeom>
        </p:spPr>
      </p:pic>
      <p:sp>
        <p:nvSpPr>
          <p:cNvPr id="60" name="Rectangle 59">
            <a:extLst>
              <a:ext uri="{FF2B5EF4-FFF2-40B4-BE49-F238E27FC236}">
                <a16:creationId xmlns:a16="http://schemas.microsoft.com/office/drawing/2014/main" id="{90FC998A-9D7F-C748-8D74-3FB61E6ADF2B}"/>
              </a:ext>
            </a:extLst>
          </p:cNvPr>
          <p:cNvSpPr/>
          <p:nvPr/>
        </p:nvSpPr>
        <p:spPr>
          <a:xfrm>
            <a:off x="2540312" y="1536969"/>
            <a:ext cx="6113804" cy="338298"/>
          </a:xfrm>
          <a:prstGeom prst="rect">
            <a:avLst/>
          </a:prstGeom>
        </p:spPr>
        <p:txBody>
          <a:bodyPr wrap="square">
            <a:spAutoFit/>
          </a:bodyPr>
          <a:lstStyle/>
          <a:p>
            <a:pPr lvl="0">
              <a:defRPr/>
            </a:pPr>
            <a:r>
              <a:rPr lang="en-GB" sz="799" dirty="0">
                <a:latin typeface="+mj-lt"/>
                <a:cs typeface="Poppins Medium"/>
              </a:rPr>
              <a:t>This set of 7 Graphs show the combined scores for Xoserve and Correla on the similarly themed questions that cover Putting Customers First; Strategic Investment; and Operational Delivery</a:t>
            </a:r>
          </a:p>
        </p:txBody>
      </p:sp>
      <p:sp>
        <p:nvSpPr>
          <p:cNvPr id="61" name="Rectangle 60">
            <a:extLst>
              <a:ext uri="{FF2B5EF4-FFF2-40B4-BE49-F238E27FC236}">
                <a16:creationId xmlns:a16="http://schemas.microsoft.com/office/drawing/2014/main" id="{AD89BE6C-1416-9444-A380-6ADABDD104CB}"/>
              </a:ext>
            </a:extLst>
          </p:cNvPr>
          <p:cNvSpPr/>
          <p:nvPr/>
        </p:nvSpPr>
        <p:spPr>
          <a:xfrm>
            <a:off x="121811" y="1528584"/>
            <a:ext cx="2111275" cy="583543"/>
          </a:xfrm>
          <a:prstGeom prst="rect">
            <a:avLst/>
          </a:prstGeom>
        </p:spPr>
        <p:txBody>
          <a:bodyPr wrap="square">
            <a:spAutoFit/>
          </a:bodyPr>
          <a:lstStyle/>
          <a:p>
            <a:pPr lvl="0">
              <a:defRPr/>
            </a:pPr>
            <a:r>
              <a:rPr lang="en-GB" sz="799" dirty="0">
                <a:latin typeface="+mj-lt"/>
                <a:cs typeface="Poppins Medium"/>
              </a:rPr>
              <a:t>This graph shows the outcome of the new single, joint-organisation, question on the effectiveness of our collaboration to deliver a seamless service</a:t>
            </a:r>
          </a:p>
        </p:txBody>
      </p:sp>
      <p:cxnSp>
        <p:nvCxnSpPr>
          <p:cNvPr id="63" name="Straight Connector 62">
            <a:extLst>
              <a:ext uri="{FF2B5EF4-FFF2-40B4-BE49-F238E27FC236}">
                <a16:creationId xmlns:a16="http://schemas.microsoft.com/office/drawing/2014/main" id="{05F51DA1-1C2D-1848-9538-80D07FA8E986}"/>
              </a:ext>
            </a:extLst>
          </p:cNvPr>
          <p:cNvCxnSpPr>
            <a:cxnSpLocks/>
          </p:cNvCxnSpPr>
          <p:nvPr/>
        </p:nvCxnSpPr>
        <p:spPr>
          <a:xfrm>
            <a:off x="-2051983" y="1359871"/>
            <a:ext cx="0" cy="3469318"/>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B669D28D-F80A-6846-B0DA-45FAADBEC1D3}"/>
              </a:ext>
            </a:extLst>
          </p:cNvPr>
          <p:cNvGrpSpPr/>
          <p:nvPr/>
        </p:nvGrpSpPr>
        <p:grpSpPr>
          <a:xfrm>
            <a:off x="4815192" y="2171641"/>
            <a:ext cx="4098709" cy="2246818"/>
            <a:chOff x="2585344" y="1982890"/>
            <a:chExt cx="4098709" cy="2246818"/>
          </a:xfrm>
        </p:grpSpPr>
        <p:pic>
          <p:nvPicPr>
            <p:cNvPr id="23" name="Picture 22">
              <a:extLst>
                <a:ext uri="{FF2B5EF4-FFF2-40B4-BE49-F238E27FC236}">
                  <a16:creationId xmlns:a16="http://schemas.microsoft.com/office/drawing/2014/main" id="{0B855E25-81D6-7C48-87A5-61D212E7AB31}"/>
                </a:ext>
              </a:extLst>
            </p:cNvPr>
            <p:cNvPicPr>
              <a:picLocks/>
            </p:cNvPicPr>
            <p:nvPr/>
          </p:nvPicPr>
          <p:blipFill>
            <a:blip r:embed="rId4"/>
            <a:stretch>
              <a:fillRect/>
            </a:stretch>
          </p:blipFill>
          <p:spPr>
            <a:xfrm>
              <a:off x="2585344" y="1982890"/>
              <a:ext cx="1339200" cy="1108800"/>
            </a:xfrm>
            <a:prstGeom prst="rect">
              <a:avLst/>
            </a:prstGeom>
          </p:spPr>
        </p:pic>
        <p:pic>
          <p:nvPicPr>
            <p:cNvPr id="25" name="Picture 24">
              <a:extLst>
                <a:ext uri="{FF2B5EF4-FFF2-40B4-BE49-F238E27FC236}">
                  <a16:creationId xmlns:a16="http://schemas.microsoft.com/office/drawing/2014/main" id="{86FEACB9-1BAA-AC49-BC89-60BF03C71268}"/>
                </a:ext>
              </a:extLst>
            </p:cNvPr>
            <p:cNvPicPr>
              <a:picLocks/>
            </p:cNvPicPr>
            <p:nvPr/>
          </p:nvPicPr>
          <p:blipFill>
            <a:blip r:embed="rId5"/>
            <a:stretch>
              <a:fillRect/>
            </a:stretch>
          </p:blipFill>
          <p:spPr>
            <a:xfrm>
              <a:off x="3965098" y="1982890"/>
              <a:ext cx="1339200" cy="1108800"/>
            </a:xfrm>
            <a:prstGeom prst="rect">
              <a:avLst/>
            </a:prstGeom>
          </p:spPr>
        </p:pic>
        <p:pic>
          <p:nvPicPr>
            <p:cNvPr id="35" name="Picture 34">
              <a:extLst>
                <a:ext uri="{FF2B5EF4-FFF2-40B4-BE49-F238E27FC236}">
                  <a16:creationId xmlns:a16="http://schemas.microsoft.com/office/drawing/2014/main" id="{2490D724-6518-1546-AFE5-F0228D9F0706}"/>
                </a:ext>
              </a:extLst>
            </p:cNvPr>
            <p:cNvPicPr>
              <a:picLocks/>
            </p:cNvPicPr>
            <p:nvPr/>
          </p:nvPicPr>
          <p:blipFill>
            <a:blip r:embed="rId6"/>
            <a:stretch>
              <a:fillRect/>
            </a:stretch>
          </p:blipFill>
          <p:spPr>
            <a:xfrm>
              <a:off x="5344852" y="1982890"/>
              <a:ext cx="1339200" cy="1108800"/>
            </a:xfrm>
            <a:prstGeom prst="rect">
              <a:avLst/>
            </a:prstGeom>
          </p:spPr>
        </p:pic>
        <p:pic>
          <p:nvPicPr>
            <p:cNvPr id="46" name="Picture 45">
              <a:extLst>
                <a:ext uri="{FF2B5EF4-FFF2-40B4-BE49-F238E27FC236}">
                  <a16:creationId xmlns:a16="http://schemas.microsoft.com/office/drawing/2014/main" id="{13A90BAB-0F97-D247-870E-453B1DD866C3}"/>
                </a:ext>
              </a:extLst>
            </p:cNvPr>
            <p:cNvPicPr>
              <a:picLocks/>
            </p:cNvPicPr>
            <p:nvPr/>
          </p:nvPicPr>
          <p:blipFill>
            <a:blip r:embed="rId7"/>
            <a:stretch>
              <a:fillRect/>
            </a:stretch>
          </p:blipFill>
          <p:spPr>
            <a:xfrm>
              <a:off x="3967675" y="3117313"/>
              <a:ext cx="1339200" cy="1108800"/>
            </a:xfrm>
            <a:prstGeom prst="rect">
              <a:avLst/>
            </a:prstGeom>
          </p:spPr>
        </p:pic>
        <p:pic>
          <p:nvPicPr>
            <p:cNvPr id="48" name="Picture 47">
              <a:extLst>
                <a:ext uri="{FF2B5EF4-FFF2-40B4-BE49-F238E27FC236}">
                  <a16:creationId xmlns:a16="http://schemas.microsoft.com/office/drawing/2014/main" id="{0597C5A3-099F-9F4F-86ED-D724431CAE70}"/>
                </a:ext>
              </a:extLst>
            </p:cNvPr>
            <p:cNvPicPr>
              <a:picLocks/>
            </p:cNvPicPr>
            <p:nvPr/>
          </p:nvPicPr>
          <p:blipFill>
            <a:blip r:embed="rId8"/>
            <a:stretch>
              <a:fillRect/>
            </a:stretch>
          </p:blipFill>
          <p:spPr>
            <a:xfrm>
              <a:off x="5344853" y="3120908"/>
              <a:ext cx="1339200" cy="1108800"/>
            </a:xfrm>
            <a:prstGeom prst="rect">
              <a:avLst/>
            </a:prstGeom>
          </p:spPr>
        </p:pic>
        <p:grpSp>
          <p:nvGrpSpPr>
            <p:cNvPr id="5" name="Group 4">
              <a:extLst>
                <a:ext uri="{FF2B5EF4-FFF2-40B4-BE49-F238E27FC236}">
                  <a16:creationId xmlns:a16="http://schemas.microsoft.com/office/drawing/2014/main" id="{04944692-2BB3-7B4F-9A7B-FEA7832291A5}"/>
                </a:ext>
              </a:extLst>
            </p:cNvPr>
            <p:cNvGrpSpPr/>
            <p:nvPr/>
          </p:nvGrpSpPr>
          <p:grpSpPr>
            <a:xfrm>
              <a:off x="2590497" y="3117313"/>
              <a:ext cx="1339200" cy="1108800"/>
              <a:chOff x="1859275" y="3117313"/>
              <a:chExt cx="1339200" cy="1108800"/>
            </a:xfrm>
          </p:grpSpPr>
          <p:pic>
            <p:nvPicPr>
              <p:cNvPr id="2" name="Picture 1">
                <a:extLst>
                  <a:ext uri="{FF2B5EF4-FFF2-40B4-BE49-F238E27FC236}">
                    <a16:creationId xmlns:a16="http://schemas.microsoft.com/office/drawing/2014/main" id="{F653BE02-1F2B-2340-8E75-9EF7478352EF}"/>
                  </a:ext>
                </a:extLst>
              </p:cNvPr>
              <p:cNvPicPr>
                <a:picLocks/>
              </p:cNvPicPr>
              <p:nvPr/>
            </p:nvPicPr>
            <p:blipFill>
              <a:blip r:embed="rId9"/>
              <a:stretch>
                <a:fillRect/>
              </a:stretch>
            </p:blipFill>
            <p:spPr>
              <a:xfrm>
                <a:off x="1859275" y="3117313"/>
                <a:ext cx="1339200" cy="1108800"/>
              </a:xfrm>
              <a:prstGeom prst="rect">
                <a:avLst/>
              </a:prstGeom>
            </p:spPr>
          </p:pic>
          <p:grpSp>
            <p:nvGrpSpPr>
              <p:cNvPr id="3" name="Group 2">
                <a:extLst>
                  <a:ext uri="{FF2B5EF4-FFF2-40B4-BE49-F238E27FC236}">
                    <a16:creationId xmlns:a16="http://schemas.microsoft.com/office/drawing/2014/main" id="{2B9B3C73-CA44-AC44-93BA-F75A1815B0C6}"/>
                  </a:ext>
                </a:extLst>
              </p:cNvPr>
              <p:cNvGrpSpPr/>
              <p:nvPr/>
            </p:nvGrpSpPr>
            <p:grpSpPr>
              <a:xfrm>
                <a:off x="2164226" y="3363838"/>
                <a:ext cx="729299" cy="729299"/>
                <a:chOff x="2228007" y="3429555"/>
                <a:chExt cx="934846" cy="934846"/>
              </a:xfrm>
            </p:grpSpPr>
            <p:sp>
              <p:nvSpPr>
                <p:cNvPr id="51" name="TextBox 50">
                  <a:extLst>
                    <a:ext uri="{FF2B5EF4-FFF2-40B4-BE49-F238E27FC236}">
                      <a16:creationId xmlns:a16="http://schemas.microsoft.com/office/drawing/2014/main" id="{9F71E859-E8C0-9E4F-9E4B-C86ABF25B413}"/>
                    </a:ext>
                  </a:extLst>
                </p:cNvPr>
                <p:cNvSpPr txBox="1"/>
                <p:nvPr/>
              </p:nvSpPr>
              <p:spPr>
                <a:xfrm>
                  <a:off x="2228007" y="3813789"/>
                  <a:ext cx="934846" cy="166379"/>
                </a:xfrm>
                <a:prstGeom prst="rect">
                  <a:avLst/>
                </a:prstGeom>
                <a:ln w="6350">
                  <a:noFill/>
                </a:ln>
              </p:spPr>
              <p:txBody>
                <a:bodyPr vert="horz" wrap="square" lIns="0" tIns="12684" rIns="0" bIns="0" rtlCol="0">
                  <a:spAutoFit/>
                </a:bodyPr>
                <a:lstStyle/>
                <a:p>
                  <a:pPr marL="12051" algn="ctr">
                    <a:spcBef>
                      <a:spcPts val="100"/>
                    </a:spcBef>
                    <a:tabLst>
                      <a:tab pos="162365" algn="l"/>
                    </a:tabLst>
                  </a:pPr>
                  <a:r>
                    <a:rPr lang="en-US" sz="999" dirty="0">
                      <a:solidFill>
                        <a:schemeClr val="bg1">
                          <a:lumMod val="75000"/>
                        </a:schemeClr>
                      </a:solidFill>
                      <a:latin typeface="+mj-lt"/>
                      <a:cs typeface="Poppins-Medium"/>
                    </a:rPr>
                    <a:t>No Data</a:t>
                  </a:r>
                </a:p>
              </p:txBody>
            </p:sp>
            <p:sp>
              <p:nvSpPr>
                <p:cNvPr id="24" name="Oval 23">
                  <a:extLst>
                    <a:ext uri="{FF2B5EF4-FFF2-40B4-BE49-F238E27FC236}">
                      <a16:creationId xmlns:a16="http://schemas.microsoft.com/office/drawing/2014/main" id="{0896936B-A375-6345-B63C-E49E1436B9A7}"/>
                    </a:ext>
                  </a:extLst>
                </p:cNvPr>
                <p:cNvSpPr/>
                <p:nvPr/>
              </p:nvSpPr>
              <p:spPr>
                <a:xfrm>
                  <a:off x="2228007" y="3429555"/>
                  <a:ext cx="934846" cy="934846"/>
                </a:xfrm>
                <a:prstGeom prst="ellipse">
                  <a:avLst/>
                </a:prstGeom>
                <a:noFill/>
                <a:ln w="6350">
                  <a:solidFill>
                    <a:schemeClr val="bg1">
                      <a:lumMod val="75000"/>
                    </a:schemeClr>
                  </a:solidFill>
                </a:ln>
              </p:spPr>
              <p:txBody>
                <a:bodyPr wrap="square" lIns="0" tIns="0" rIns="0" bIns="0" rtlCol="0" anchor="ctr"/>
                <a:lstStyle/>
                <a:p>
                  <a:pPr algn="ctr"/>
                  <a:endParaRPr lang="en-US" sz="1798" dirty="0">
                    <a:latin typeface="+mj-lt"/>
                  </a:endParaRPr>
                </a:p>
              </p:txBody>
            </p:sp>
          </p:grpSp>
        </p:grpSp>
      </p:grpSp>
      <p:pic>
        <p:nvPicPr>
          <p:cNvPr id="8" name="Picture 7">
            <a:extLst>
              <a:ext uri="{FF2B5EF4-FFF2-40B4-BE49-F238E27FC236}">
                <a16:creationId xmlns:a16="http://schemas.microsoft.com/office/drawing/2014/main" id="{9408E031-8F01-4D4F-8A73-DC8D85E17829}"/>
              </a:ext>
            </a:extLst>
          </p:cNvPr>
          <p:cNvPicPr>
            <a:picLocks noChangeAspect="1"/>
          </p:cNvPicPr>
          <p:nvPr/>
        </p:nvPicPr>
        <p:blipFill>
          <a:blip r:embed="rId10"/>
          <a:stretch>
            <a:fillRect/>
          </a:stretch>
        </p:blipFill>
        <p:spPr>
          <a:xfrm>
            <a:off x="177510" y="2171642"/>
            <a:ext cx="2079989" cy="2173622"/>
          </a:xfrm>
          <a:prstGeom prst="rect">
            <a:avLst/>
          </a:prstGeom>
        </p:spPr>
      </p:pic>
      <p:pic>
        <p:nvPicPr>
          <p:cNvPr id="9" name="Picture 8">
            <a:extLst>
              <a:ext uri="{FF2B5EF4-FFF2-40B4-BE49-F238E27FC236}">
                <a16:creationId xmlns:a16="http://schemas.microsoft.com/office/drawing/2014/main" id="{AD230683-4190-F74D-AE60-6CBD171A9346}"/>
              </a:ext>
            </a:extLst>
          </p:cNvPr>
          <p:cNvPicPr>
            <a:picLocks noChangeAspect="1"/>
          </p:cNvPicPr>
          <p:nvPr/>
        </p:nvPicPr>
        <p:blipFill>
          <a:blip r:embed="rId11"/>
          <a:stretch>
            <a:fillRect/>
          </a:stretch>
        </p:blipFill>
        <p:spPr>
          <a:xfrm>
            <a:off x="2562450" y="2171641"/>
            <a:ext cx="2079990" cy="2173623"/>
          </a:xfrm>
          <a:prstGeom prst="rect">
            <a:avLst/>
          </a:prstGeom>
        </p:spPr>
      </p:pic>
      <p:cxnSp>
        <p:nvCxnSpPr>
          <p:cNvPr id="11" name="Straight Connector 10">
            <a:extLst>
              <a:ext uri="{FF2B5EF4-FFF2-40B4-BE49-F238E27FC236}">
                <a16:creationId xmlns:a16="http://schemas.microsoft.com/office/drawing/2014/main" id="{1493494F-31D2-C74C-B0CD-5DD5D6A5A759}"/>
              </a:ext>
            </a:extLst>
          </p:cNvPr>
          <p:cNvCxnSpPr>
            <a:cxnSpLocks/>
          </p:cNvCxnSpPr>
          <p:nvPr/>
        </p:nvCxnSpPr>
        <p:spPr>
          <a:xfrm>
            <a:off x="2411760" y="1608977"/>
            <a:ext cx="0" cy="3051005"/>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D39D3C4-B6E1-7144-B265-7003B40BD306}"/>
              </a:ext>
            </a:extLst>
          </p:cNvPr>
          <p:cNvPicPr>
            <a:picLocks noChangeAspect="1"/>
          </p:cNvPicPr>
          <p:nvPr/>
        </p:nvPicPr>
        <p:blipFill>
          <a:blip r:embed="rId12"/>
          <a:stretch>
            <a:fillRect/>
          </a:stretch>
        </p:blipFill>
        <p:spPr>
          <a:xfrm>
            <a:off x="177400" y="4478082"/>
            <a:ext cx="2016224" cy="155486"/>
          </a:xfrm>
          <a:prstGeom prst="rect">
            <a:avLst/>
          </a:prstGeom>
        </p:spPr>
      </p:pic>
    </p:spTree>
    <p:extLst>
      <p:ext uri="{BB962C8B-B14F-4D97-AF65-F5344CB8AC3E}">
        <p14:creationId xmlns:p14="http://schemas.microsoft.com/office/powerpoint/2010/main" val="349591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96A2A-1244-4740-AE96-4A798726CC5D}"/>
              </a:ext>
            </a:extLst>
          </p:cNvPr>
          <p:cNvSpPr>
            <a:spLocks noGrp="1"/>
          </p:cNvSpPr>
          <p:nvPr>
            <p:ph type="title"/>
          </p:nvPr>
        </p:nvSpPr>
        <p:spPr>
          <a:xfrm>
            <a:off x="75252" y="62070"/>
            <a:ext cx="8219453" cy="506816"/>
          </a:xfrm>
        </p:spPr>
        <p:txBody>
          <a:bodyPr vert="horz" lIns="91327" tIns="45664" rIns="91327" bIns="45664" rtlCol="0" anchor="t">
            <a:noAutofit/>
          </a:bodyPr>
          <a:lstStyle/>
          <a:p>
            <a:r>
              <a:rPr lang="en-GB" sz="2397" dirty="0"/>
              <a:t>Customer Verbatim</a:t>
            </a:r>
            <a:endParaRPr lang="en-US" sz="999" dirty="0">
              <a:solidFill>
                <a:schemeClr val="accent4"/>
              </a:solidFill>
            </a:endParaRPr>
          </a:p>
        </p:txBody>
      </p:sp>
      <p:graphicFrame>
        <p:nvGraphicFramePr>
          <p:cNvPr id="5" name="Table 4">
            <a:extLst>
              <a:ext uri="{FF2B5EF4-FFF2-40B4-BE49-F238E27FC236}">
                <a16:creationId xmlns:a16="http://schemas.microsoft.com/office/drawing/2014/main" id="{F2DFE629-4689-49BA-AE00-03E81FFA55EB}"/>
              </a:ext>
            </a:extLst>
          </p:cNvPr>
          <p:cNvGraphicFramePr>
            <a:graphicFrameLocks noGrp="1"/>
          </p:cNvGraphicFramePr>
          <p:nvPr>
            <p:extLst>
              <p:ext uri="{D42A27DB-BD31-4B8C-83A1-F6EECF244321}">
                <p14:modId xmlns:p14="http://schemas.microsoft.com/office/powerpoint/2010/main" val="248587851"/>
              </p:ext>
            </p:extLst>
          </p:nvPr>
        </p:nvGraphicFramePr>
        <p:xfrm>
          <a:off x="168709" y="522321"/>
          <a:ext cx="8713493" cy="4334266"/>
        </p:xfrm>
        <a:graphic>
          <a:graphicData uri="http://schemas.openxmlformats.org/drawingml/2006/table">
            <a:tbl>
              <a:tblPr firstRow="1" bandRow="1">
                <a:tableStyleId>{F5AB1C69-6EDB-4FF4-983F-18BD219EF322}</a:tableStyleId>
              </a:tblPr>
              <a:tblGrid>
                <a:gridCol w="750201">
                  <a:extLst>
                    <a:ext uri="{9D8B030D-6E8A-4147-A177-3AD203B41FA5}">
                      <a16:colId xmlns:a16="http://schemas.microsoft.com/office/drawing/2014/main" val="1546386441"/>
                    </a:ext>
                  </a:extLst>
                </a:gridCol>
                <a:gridCol w="673817">
                  <a:extLst>
                    <a:ext uri="{9D8B030D-6E8A-4147-A177-3AD203B41FA5}">
                      <a16:colId xmlns:a16="http://schemas.microsoft.com/office/drawing/2014/main" val="1396587129"/>
                    </a:ext>
                  </a:extLst>
                </a:gridCol>
                <a:gridCol w="4299064">
                  <a:extLst>
                    <a:ext uri="{9D8B030D-6E8A-4147-A177-3AD203B41FA5}">
                      <a16:colId xmlns:a16="http://schemas.microsoft.com/office/drawing/2014/main" val="1368324917"/>
                    </a:ext>
                  </a:extLst>
                </a:gridCol>
                <a:gridCol w="2990411">
                  <a:extLst>
                    <a:ext uri="{9D8B030D-6E8A-4147-A177-3AD203B41FA5}">
                      <a16:colId xmlns:a16="http://schemas.microsoft.com/office/drawing/2014/main" val="3318817338"/>
                    </a:ext>
                  </a:extLst>
                </a:gridCol>
              </a:tblGrid>
              <a:tr h="213097">
                <a:tc>
                  <a:txBody>
                    <a:bodyPr/>
                    <a:lstStyle/>
                    <a:p>
                      <a:pPr algn="ctr"/>
                      <a:r>
                        <a:rPr lang="en-GB" sz="800" dirty="0">
                          <a:solidFill>
                            <a:schemeClr val="bg1"/>
                          </a:solidFill>
                        </a:rPr>
                        <a:t>Segment</a:t>
                      </a:r>
                    </a:p>
                  </a:txBody>
                  <a:tcPr marL="91327" marR="91327" marT="45664" marB="45664" anchor="ctr">
                    <a:solidFill>
                      <a:srgbClr val="002060"/>
                    </a:solidFill>
                  </a:tcPr>
                </a:tc>
                <a:tc>
                  <a:txBody>
                    <a:bodyPr/>
                    <a:lstStyle/>
                    <a:p>
                      <a:pPr algn="ctr"/>
                      <a:r>
                        <a:rPr lang="en-GB" sz="800" dirty="0">
                          <a:solidFill>
                            <a:schemeClr val="bg1"/>
                          </a:solidFill>
                        </a:rPr>
                        <a:t>In Survey</a:t>
                      </a:r>
                    </a:p>
                  </a:txBody>
                  <a:tcPr marL="91327" marR="91327" marT="45664" marB="45664" anchor="ctr">
                    <a:solidFill>
                      <a:srgbClr val="002060"/>
                    </a:solidFill>
                  </a:tcPr>
                </a:tc>
                <a:tc>
                  <a:txBody>
                    <a:bodyPr/>
                    <a:lstStyle/>
                    <a:p>
                      <a:pPr algn="ctr"/>
                      <a:r>
                        <a:rPr lang="en-GB" sz="800" dirty="0">
                          <a:solidFill>
                            <a:schemeClr val="bg1"/>
                          </a:solidFill>
                        </a:rPr>
                        <a:t>Verbatim</a:t>
                      </a:r>
                    </a:p>
                  </a:txBody>
                  <a:tcPr marL="91327" marR="91327" marT="45664" marB="45664" anchor="ctr">
                    <a:solidFill>
                      <a:srgbClr val="002060"/>
                    </a:solidFill>
                  </a:tcPr>
                </a:tc>
                <a:tc>
                  <a:txBody>
                    <a:bodyPr/>
                    <a:lstStyle/>
                    <a:p>
                      <a:pPr algn="ctr"/>
                      <a:r>
                        <a:rPr lang="en-GB" sz="800" dirty="0">
                          <a:solidFill>
                            <a:schemeClr val="bg1"/>
                          </a:solidFill>
                        </a:rPr>
                        <a:t>Follow-up Comments / Actions</a:t>
                      </a:r>
                    </a:p>
                  </a:txBody>
                  <a:tcPr marL="91327" marR="91327" marT="45664" marB="45664" anchor="ctr">
                    <a:solidFill>
                      <a:srgbClr val="002060"/>
                    </a:solidFill>
                  </a:tcPr>
                </a:tc>
                <a:extLst>
                  <a:ext uri="{0D108BD9-81ED-4DB2-BD59-A6C34878D82A}">
                    <a16:rowId xmlns:a16="http://schemas.microsoft.com/office/drawing/2014/main" val="2366378102"/>
                  </a:ext>
                </a:extLst>
              </a:tr>
              <a:tr h="558990">
                <a:tc>
                  <a:txBody>
                    <a:bodyPr/>
                    <a:lstStyle/>
                    <a:p>
                      <a:pPr algn="ctr" fontAlgn="b"/>
                      <a:r>
                        <a:rPr lang="en-US" sz="800" b="0" i="0" u="none" strike="noStrike" dirty="0">
                          <a:solidFill>
                            <a:schemeClr val="tx1"/>
                          </a:solidFill>
                          <a:effectLst/>
                          <a:latin typeface="+mj-lt"/>
                        </a:rPr>
                        <a:t>IGTS</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algn="l" fontAlgn="b"/>
                      <a:r>
                        <a:rPr lang="en-US" sz="800" b="0" i="0" u="none" strike="noStrike" dirty="0">
                          <a:solidFill>
                            <a:schemeClr val="tx1"/>
                          </a:solidFill>
                          <a:effectLst/>
                          <a:latin typeface="+mj-lt"/>
                        </a:rPr>
                        <a:t>As a relatively new member of the team, I am beginning to work with Correla and understand their role. </a:t>
                      </a:r>
                    </a:p>
                  </a:txBody>
                  <a:tcPr marL="35956" marR="35956" marT="35956" marB="35956" anchor="ctr">
                    <a:solidFill>
                      <a:schemeClr val="tx2">
                        <a:lumMod val="20000"/>
                        <a:lumOff val="80000"/>
                      </a:schemeClr>
                    </a:solidFill>
                  </a:tcPr>
                </a:tc>
                <a:tc>
                  <a:txBody>
                    <a:bodyPr/>
                    <a:lstStyle/>
                    <a:p>
                      <a:pPr marL="171450" indent="-123825">
                        <a:buFont typeface="Arial" panose="020B0604020202020204" pitchFamily="34" charset="0"/>
                        <a:buChar char="•"/>
                        <a:tabLst/>
                      </a:pPr>
                      <a:r>
                        <a:rPr lang="en-US" sz="800" dirty="0">
                          <a:solidFill>
                            <a:schemeClr val="tx1"/>
                          </a:solidFill>
                          <a:latin typeface="+mj-lt"/>
                        </a:rPr>
                        <a:t>Engage with customer to thank them for feedback</a:t>
                      </a:r>
                    </a:p>
                    <a:p>
                      <a:pPr marL="171450" indent="-123825">
                        <a:buFont typeface="Arial" panose="020B0604020202020204" pitchFamily="34" charset="0"/>
                        <a:buChar char="•"/>
                        <a:tabLst/>
                      </a:pPr>
                      <a:r>
                        <a:rPr lang="en-US" sz="800" dirty="0">
                          <a:solidFill>
                            <a:schemeClr val="tx1"/>
                          </a:solidFill>
                          <a:latin typeface="+mj-lt"/>
                        </a:rPr>
                        <a:t>Discuss options for customers to attend Customer Induction Day events</a:t>
                      </a:r>
                    </a:p>
                    <a:p>
                      <a:pPr marL="171450" indent="-123825">
                        <a:buFont typeface="Arial" panose="020B0604020202020204" pitchFamily="34" charset="0"/>
                        <a:buChar char="•"/>
                        <a:tabLst/>
                      </a:pPr>
                      <a:r>
                        <a:rPr lang="en-US" sz="800" dirty="0">
                          <a:solidFill>
                            <a:schemeClr val="tx1"/>
                          </a:solidFill>
                          <a:latin typeface="+mj-lt"/>
                        </a:rPr>
                        <a:t>Signpost customer to training catalogue</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205610531"/>
                  </a:ext>
                </a:extLst>
              </a:tr>
              <a:tr h="558990">
                <a:tc>
                  <a:txBody>
                    <a:bodyPr/>
                    <a:lstStyle/>
                    <a:p>
                      <a:pPr algn="ctr" fontAlgn="b"/>
                      <a:r>
                        <a:rPr lang="en-US" sz="800" b="0" i="0" u="none" strike="noStrike" dirty="0">
                          <a:solidFill>
                            <a:schemeClr val="tx1"/>
                          </a:solidFill>
                          <a:effectLst/>
                          <a:latin typeface="+mj-lt"/>
                        </a:rPr>
                        <a:t>Transmission</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algn="l" fontAlgn="b"/>
                      <a:r>
                        <a:rPr lang="en-US" sz="800" b="0" i="0" u="none" strike="noStrike" dirty="0">
                          <a:solidFill>
                            <a:schemeClr val="tx1"/>
                          </a:solidFill>
                          <a:effectLst/>
                          <a:latin typeface="+mj-lt"/>
                        </a:rPr>
                        <a:t>Although we appreciate structure is new, we're concerned that Xoserve and Corella do not seem to fully understand their commercial arrangements. </a:t>
                      </a:r>
                    </a:p>
                    <a:p>
                      <a:pPr algn="l" fontAlgn="b"/>
                      <a:endParaRPr lang="en-US" sz="800" b="0" i="0" u="none" strike="noStrike" dirty="0">
                        <a:solidFill>
                          <a:schemeClr val="tx1"/>
                        </a:solidFill>
                        <a:effectLst/>
                        <a:latin typeface="+mj-lt"/>
                      </a:endParaRPr>
                    </a:p>
                    <a:p>
                      <a:pPr algn="l" fontAlgn="b"/>
                      <a:r>
                        <a:rPr lang="en-US" sz="800" b="0" i="0" u="none" strike="noStrike" dirty="0">
                          <a:solidFill>
                            <a:schemeClr val="tx1"/>
                          </a:solidFill>
                          <a:effectLst/>
                          <a:latin typeface="+mj-lt"/>
                        </a:rPr>
                        <a:t>In regard to strategic decisions, we feel that Xoserve are not proactive in this area.</a:t>
                      </a:r>
                    </a:p>
                  </a:txBody>
                  <a:tcPr marL="35956" marR="35956" marT="35956" marB="35956" anchor="ctr">
                    <a:solidFill>
                      <a:schemeClr val="tx2">
                        <a:lumMod val="20000"/>
                        <a:lumOff val="80000"/>
                      </a:schemeClr>
                    </a:solidFill>
                  </a:tcPr>
                </a:tc>
                <a:tc>
                  <a:txBody>
                    <a:bodyPr/>
                    <a:lstStyle/>
                    <a:p>
                      <a:pPr marL="171450" indent="-125413">
                        <a:buFont typeface="Arial" panose="020B0604020202020204" pitchFamily="34" charset="0"/>
                        <a:buChar char="•"/>
                        <a:tabLst/>
                      </a:pPr>
                      <a:r>
                        <a:rPr lang="en-US" sz="800" dirty="0">
                          <a:solidFill>
                            <a:schemeClr val="tx1"/>
                          </a:solidFill>
                          <a:latin typeface="+mj-lt"/>
                        </a:rPr>
                        <a:t>Continued engagement with customer to explore these topics further</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2817712242"/>
                  </a:ext>
                </a:extLst>
              </a:tr>
              <a:tr h="680760">
                <a:tc>
                  <a:txBody>
                    <a:bodyPr/>
                    <a:lstStyle/>
                    <a:p>
                      <a:pPr algn="ctr" fontAlgn="b"/>
                      <a:r>
                        <a:rPr lang="en-US" sz="800" b="0" i="0" u="none" strike="noStrike" dirty="0">
                          <a:solidFill>
                            <a:schemeClr val="tx1"/>
                          </a:solidFill>
                          <a:effectLst/>
                          <a:latin typeface="+mj-lt"/>
                        </a:rPr>
                        <a:t>Transmission</a:t>
                      </a:r>
                    </a:p>
                  </a:txBody>
                  <a:tcPr marL="35956" marR="35956" marT="35956" marB="35956" anchor="ctr">
                    <a:solidFill>
                      <a:schemeClr val="accent6">
                        <a:lumMod val="20000"/>
                        <a:lumOff val="80000"/>
                      </a:schemeClr>
                    </a:solidFill>
                  </a:tcPr>
                </a:tc>
                <a:tc>
                  <a:txBody>
                    <a:bodyPr/>
                    <a:lstStyle/>
                    <a:p>
                      <a:pPr algn="ctr" fontAlgn="b"/>
                      <a:r>
                        <a:rPr lang="en-US" sz="800" b="0" i="0" u="none" strike="noStrike" dirty="0">
                          <a:solidFill>
                            <a:schemeClr val="tx1"/>
                          </a:solidFill>
                          <a:effectLst/>
                          <a:latin typeface="+mj-lt"/>
                        </a:rPr>
                        <a:t>Correla</a:t>
                      </a:r>
                    </a:p>
                  </a:txBody>
                  <a:tcPr marL="35956" marR="35956" marT="35956" marB="35956" anchor="ctr">
                    <a:solidFill>
                      <a:schemeClr val="accent6">
                        <a:lumMod val="20000"/>
                        <a:lumOff val="80000"/>
                      </a:schemeClr>
                    </a:solidFill>
                  </a:tcPr>
                </a:tc>
                <a:tc>
                  <a:txBody>
                    <a:bodyPr/>
                    <a:lstStyle/>
                    <a:p>
                      <a:pPr algn="l" fontAlgn="b"/>
                      <a:r>
                        <a:rPr lang="en-US" sz="800" b="0" i="0" u="none" strike="noStrike" dirty="0">
                          <a:solidFill>
                            <a:schemeClr val="tx1"/>
                          </a:solidFill>
                          <a:effectLst/>
                          <a:latin typeface="+mj-lt"/>
                        </a:rPr>
                        <a:t>We've found {Employee} at Transmission Workgroup really helpful. It's useful to have someone with that knowledge at those meetings. However, we are concerned regarding single points of failure - there are certain individuals who we rely on, such as {Employee} or {Employee}, but there don't seem to be people who can step in with the required skill sets / knowledge.</a:t>
                      </a:r>
                    </a:p>
                  </a:txBody>
                  <a:tcPr marL="35956" marR="35956" marT="35956" marB="35956" anchor="ctr">
                    <a:solidFill>
                      <a:schemeClr val="accent6">
                        <a:lumMod val="20000"/>
                        <a:lumOff val="80000"/>
                      </a:schemeClr>
                    </a:solidFill>
                  </a:tcPr>
                </a:tc>
                <a:tc>
                  <a:txBody>
                    <a:bodyPr/>
                    <a:lstStyle/>
                    <a:p>
                      <a:pPr marL="171450" indent="-125413">
                        <a:buFont typeface="Arial" panose="020B0604020202020204" pitchFamily="34" charset="0"/>
                        <a:buChar char="•"/>
                        <a:tabLst/>
                      </a:pPr>
                      <a:r>
                        <a:rPr lang="en-US" sz="800" dirty="0">
                          <a:solidFill>
                            <a:schemeClr val="tx1"/>
                          </a:solidFill>
                          <a:latin typeface="+mj-lt"/>
                        </a:rPr>
                        <a:t>Positive feedback shared with the staff members concerned</a:t>
                      </a:r>
                    </a:p>
                    <a:p>
                      <a:pPr marL="171450" indent="-125413">
                        <a:buFont typeface="Arial" panose="020B0604020202020204" pitchFamily="34" charset="0"/>
                        <a:buChar char="•"/>
                        <a:tabLst/>
                      </a:pPr>
                      <a:r>
                        <a:rPr lang="en-US" sz="800" dirty="0">
                          <a:solidFill>
                            <a:schemeClr val="tx1"/>
                          </a:solidFill>
                          <a:latin typeface="+mj-lt"/>
                        </a:rPr>
                        <a:t>Continued engagement with customer to explore these topics further</a:t>
                      </a:r>
                    </a:p>
                  </a:txBody>
                  <a:tcPr marL="35956" marR="35956" marT="35956" marB="35956" anchor="ctr">
                    <a:solidFill>
                      <a:schemeClr val="accent6">
                        <a:lumMod val="20000"/>
                        <a:lumOff val="80000"/>
                      </a:schemeClr>
                    </a:solidFill>
                  </a:tcPr>
                </a:tc>
                <a:extLst>
                  <a:ext uri="{0D108BD9-81ED-4DB2-BD59-A6C34878D82A}">
                    <a16:rowId xmlns:a16="http://schemas.microsoft.com/office/drawing/2014/main" val="1257425804"/>
                  </a:ext>
                </a:extLst>
              </a:tr>
              <a:tr h="315451">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algn="l" fontAlgn="b"/>
                      <a:r>
                        <a:rPr lang="en-US" sz="800" b="0" i="0" u="none" strike="noStrike" dirty="0">
                          <a:solidFill>
                            <a:schemeClr val="tx1"/>
                          </a:solidFill>
                          <a:effectLst/>
                          <a:latin typeface="+mj-lt"/>
                        </a:rPr>
                        <a:t>Allowing your third-party service provider to steer the development of investment and lead strategic decisions does not increase trust in Xoserve</a:t>
                      </a:r>
                    </a:p>
                  </a:txBody>
                  <a:tcPr marL="35956" marR="35956" marT="35956" marB="35956" anchor="ctr">
                    <a:solidFill>
                      <a:schemeClr val="tx2">
                        <a:lumMod val="20000"/>
                        <a:lumOff val="80000"/>
                      </a:schemeClr>
                    </a:solidFill>
                  </a:tcPr>
                </a:tc>
                <a:tc>
                  <a:txBody>
                    <a:bodyPr/>
                    <a:lstStyle/>
                    <a:p>
                      <a:pPr marL="171450" indent="-123825">
                        <a:buFont typeface="Arial" panose="020B0604020202020204" pitchFamily="34" charset="0"/>
                        <a:buChar char="•"/>
                        <a:tabLst/>
                      </a:pPr>
                      <a:r>
                        <a:rPr lang="en-US" sz="800" dirty="0">
                          <a:solidFill>
                            <a:schemeClr val="tx1"/>
                          </a:solidFill>
                          <a:latin typeface="+mj-lt"/>
                        </a:rPr>
                        <a:t>Engagement with the customer to explore the topic</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4282658920"/>
                  </a:ext>
                </a:extLst>
              </a:tr>
              <a:tr h="437220">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accent6">
                        <a:lumMod val="20000"/>
                        <a:lumOff val="80000"/>
                      </a:schemeClr>
                    </a:solidFill>
                  </a:tcPr>
                </a:tc>
                <a:tc>
                  <a:txBody>
                    <a:bodyPr/>
                    <a:lstStyle/>
                    <a:p>
                      <a:pPr algn="ctr" fontAlgn="b"/>
                      <a:r>
                        <a:rPr lang="en-US" sz="800" b="0" i="0" u="none" strike="noStrike" kern="1200" dirty="0">
                          <a:solidFill>
                            <a:schemeClr val="tx1"/>
                          </a:solidFill>
                          <a:effectLst/>
                          <a:latin typeface="+mn-lt"/>
                          <a:ea typeface="+mn-ea"/>
                          <a:cs typeface="+mn-cs"/>
                        </a:rPr>
                        <a:t>Correla</a:t>
                      </a:r>
                      <a:endParaRPr lang="en-US" sz="800" b="0" i="0" u="none" strike="noStrike" dirty="0">
                        <a:solidFill>
                          <a:schemeClr val="tx1"/>
                        </a:solidFill>
                        <a:effectLst/>
                        <a:latin typeface="+mj-lt"/>
                      </a:endParaRPr>
                    </a:p>
                  </a:txBody>
                  <a:tcPr marL="35956" marR="35956" marT="35956" marB="35956" anchor="ctr">
                    <a:solidFill>
                      <a:schemeClr val="accent6">
                        <a:lumMod val="20000"/>
                        <a:lumOff val="80000"/>
                      </a:schemeClr>
                    </a:solidFill>
                  </a:tcPr>
                </a:tc>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mj-lt"/>
                        </a:rPr>
                        <a:t>Work groups have not been progressed and issues are not resolved. It has been a very difficult few months. I feel it is too early to gauge Correla's trust in developing strategic investments, specifically the CMS rebuild</a:t>
                      </a:r>
                    </a:p>
                  </a:txBody>
                  <a:tcPr marL="35956" marR="35956" marT="35956" marB="35956" anchor="ctr">
                    <a:solidFill>
                      <a:schemeClr val="accent6">
                        <a:lumMod val="20000"/>
                        <a:lumOff val="80000"/>
                      </a:schemeClr>
                    </a:solidFill>
                  </a:tcPr>
                </a:tc>
                <a:tc>
                  <a:txBody>
                    <a:bodyPr/>
                    <a:lstStyle/>
                    <a:p>
                      <a:pPr marL="171450" indent="-123825">
                        <a:buFont typeface="Arial" panose="020B0604020202020204" pitchFamily="34" charset="0"/>
                        <a:buChar char="•"/>
                        <a:tabLst/>
                      </a:pPr>
                      <a:r>
                        <a:rPr lang="en-US" sz="800" dirty="0">
                          <a:solidFill>
                            <a:schemeClr val="tx1"/>
                          </a:solidFill>
                          <a:latin typeface="+mj-lt"/>
                        </a:rPr>
                        <a:t>Follow-up with the customer to identify specific workgroups and issues behind this comment</a:t>
                      </a:r>
                    </a:p>
                  </a:txBody>
                  <a:tcPr marL="35956" marR="35956" marT="35956" marB="35956" anchor="ctr">
                    <a:solidFill>
                      <a:schemeClr val="accent6">
                        <a:lumMod val="20000"/>
                        <a:lumOff val="80000"/>
                      </a:schemeClr>
                    </a:solidFill>
                  </a:tcPr>
                </a:tc>
                <a:extLst>
                  <a:ext uri="{0D108BD9-81ED-4DB2-BD59-A6C34878D82A}">
                    <a16:rowId xmlns:a16="http://schemas.microsoft.com/office/drawing/2014/main" val="4041466790"/>
                  </a:ext>
                </a:extLst>
              </a:tr>
              <a:tr h="437220">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algn="l" fontAlgn="b"/>
                      <a:r>
                        <a:rPr lang="en-US" sz="800" b="0" i="0" u="none" strike="noStrike" dirty="0">
                          <a:solidFill>
                            <a:schemeClr val="tx1"/>
                          </a:solidFill>
                          <a:effectLst/>
                          <a:latin typeface="+mj-lt"/>
                        </a:rPr>
                        <a:t>Several issues in Q1, feed back given on improvements that can be made particularly in regards to communication. </a:t>
                      </a:r>
                    </a:p>
                    <a:p>
                      <a:pPr algn="l" fontAlgn="b"/>
                      <a:r>
                        <a:rPr lang="en-US" sz="800" b="0" i="0" u="none" strike="noStrike" dirty="0">
                          <a:solidFill>
                            <a:schemeClr val="tx1"/>
                          </a:solidFill>
                          <a:effectLst/>
                          <a:latin typeface="+mj-lt"/>
                        </a:rPr>
                        <a:t>Advocate has been very helpful</a:t>
                      </a:r>
                    </a:p>
                  </a:txBody>
                  <a:tcPr marL="35956" marR="35956" marT="35956" marB="35956" anchor="ctr">
                    <a:solidFill>
                      <a:schemeClr val="tx2">
                        <a:lumMod val="20000"/>
                        <a:lumOff val="80000"/>
                      </a:schemeClr>
                    </a:solidFill>
                  </a:tcPr>
                </a:tc>
                <a:tc>
                  <a:txBody>
                    <a:bodyPr/>
                    <a:lstStyle/>
                    <a:p>
                      <a:pPr marL="171450" indent="-123825" algn="l">
                        <a:buFont typeface="Arial" panose="020B0604020202020204" pitchFamily="34" charset="0"/>
                        <a:buChar char="•"/>
                        <a:tabLst/>
                      </a:pPr>
                      <a:r>
                        <a:rPr lang="en-US" sz="800" b="0" dirty="0">
                          <a:solidFill>
                            <a:schemeClr val="tx1"/>
                          </a:solidFill>
                          <a:latin typeface="+mj-lt"/>
                        </a:rPr>
                        <a:t>UKL file processing incident findings and recommendations to be discussed with customer</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334802124"/>
                  </a:ext>
                </a:extLst>
              </a:tr>
              <a:tr h="315451">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accent6">
                        <a:lumMod val="20000"/>
                        <a:lumOff val="80000"/>
                      </a:schemeClr>
                    </a:solidFill>
                  </a:tcPr>
                </a:tc>
                <a:tc>
                  <a:txBody>
                    <a:bodyPr/>
                    <a:lstStyle/>
                    <a:p>
                      <a:pPr algn="ctr" fontAlgn="b"/>
                      <a:r>
                        <a:rPr lang="en-US" sz="800" b="0" i="0" u="none" strike="noStrike" kern="1200" dirty="0">
                          <a:solidFill>
                            <a:schemeClr val="tx1"/>
                          </a:solidFill>
                          <a:effectLst/>
                          <a:latin typeface="+mn-lt"/>
                          <a:ea typeface="+mn-ea"/>
                          <a:cs typeface="+mn-cs"/>
                        </a:rPr>
                        <a:t>Correla</a:t>
                      </a:r>
                      <a:endParaRPr lang="en-US" sz="800" b="0" i="0" u="none" strike="noStrike" dirty="0">
                        <a:solidFill>
                          <a:schemeClr val="tx1"/>
                        </a:solidFill>
                        <a:effectLst/>
                        <a:latin typeface="+mj-lt"/>
                      </a:endParaRPr>
                    </a:p>
                  </a:txBody>
                  <a:tcPr marL="35956" marR="35956" marT="35956" marB="35956" anchor="ctr">
                    <a:solidFill>
                      <a:schemeClr val="accent6">
                        <a:lumMod val="20000"/>
                        <a:lumOff val="80000"/>
                      </a:schemeClr>
                    </a:solidFill>
                  </a:tcPr>
                </a:tc>
                <a:tc>
                  <a:txBody>
                    <a:bodyPr/>
                    <a:lstStyle/>
                    <a:p>
                      <a:pPr algn="l" fontAlgn="b"/>
                      <a:r>
                        <a:rPr lang="en-US" sz="800" b="0" i="0" u="none" strike="noStrike" dirty="0">
                          <a:solidFill>
                            <a:schemeClr val="tx1"/>
                          </a:solidFill>
                          <a:effectLst/>
                          <a:latin typeface="+mj-lt"/>
                        </a:rPr>
                        <a:t>P2 issue. the onus was on customers to take action to resolve issue.</a:t>
                      </a:r>
                    </a:p>
                  </a:txBody>
                  <a:tcPr marL="35956" marR="35956" marT="35956" marB="35956" anchor="ctr">
                    <a:solidFill>
                      <a:schemeClr val="accent6">
                        <a:lumMod val="20000"/>
                        <a:lumOff val="80000"/>
                      </a:schemeClr>
                    </a:solidFill>
                  </a:tcPr>
                </a:tc>
                <a:tc>
                  <a:txBody>
                    <a:bodyPr/>
                    <a:lstStyle/>
                    <a:p>
                      <a:pPr marL="171450" indent="-123825" algn="l">
                        <a:buFont typeface="Arial" panose="020B0604020202020204" pitchFamily="34" charset="0"/>
                        <a:buChar char="•"/>
                        <a:tabLst/>
                      </a:pPr>
                      <a:r>
                        <a:rPr lang="en-US" sz="800" b="0" dirty="0">
                          <a:solidFill>
                            <a:schemeClr val="tx1"/>
                          </a:solidFill>
                          <a:latin typeface="+mj-lt"/>
                        </a:rPr>
                        <a:t>UKL file processing incident findings and recommendations to be discussed with customer</a:t>
                      </a:r>
                    </a:p>
                  </a:txBody>
                  <a:tcPr marL="35956" marR="35956" marT="35956" marB="35956" anchor="ctr">
                    <a:solidFill>
                      <a:schemeClr val="accent6">
                        <a:lumMod val="20000"/>
                        <a:lumOff val="80000"/>
                      </a:schemeClr>
                    </a:solidFill>
                  </a:tcPr>
                </a:tc>
                <a:extLst>
                  <a:ext uri="{0D108BD9-81ED-4DB2-BD59-A6C34878D82A}">
                    <a16:rowId xmlns:a16="http://schemas.microsoft.com/office/drawing/2014/main" val="3992397601"/>
                  </a:ext>
                </a:extLst>
              </a:tr>
              <a:tr h="317536">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algn="l" fontAlgn="b"/>
                      <a:r>
                        <a:rPr lang="en-US" sz="800" b="0" i="0" u="none" strike="noStrike" dirty="0">
                          <a:solidFill>
                            <a:schemeClr val="tx1"/>
                          </a:solidFill>
                          <a:effectLst/>
                          <a:latin typeface="+mj-lt"/>
                        </a:rPr>
                        <a:t>Since the split Xoserve/Correla there have been a large number of issues &amp; concerns we have raised. The main one being file issues &amp; turnaround times to resolve</a:t>
                      </a:r>
                    </a:p>
                  </a:txBody>
                  <a:tcPr marL="35956" marR="35956" marT="35956" marB="35956" anchor="ctr">
                    <a:solidFill>
                      <a:schemeClr val="tx2">
                        <a:lumMod val="20000"/>
                        <a:lumOff val="80000"/>
                      </a:schemeClr>
                    </a:solidFill>
                  </a:tcPr>
                </a:tc>
                <a:tc>
                  <a:txBody>
                    <a:bodyPr/>
                    <a:lstStyle/>
                    <a:p>
                      <a:pPr marL="171450"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dirty="0">
                          <a:solidFill>
                            <a:schemeClr val="tx1"/>
                          </a:solidFill>
                          <a:latin typeface="+mj-lt"/>
                        </a:rPr>
                        <a:t>UKL file processing incident findings and recommendations to be discussed with customer</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3787727087"/>
                  </a:ext>
                </a:extLst>
              </a:tr>
              <a:tr h="247969">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tx2">
                        <a:lumMod val="20000"/>
                        <a:lumOff val="80000"/>
                      </a:schemeClr>
                    </a:solidFill>
                  </a:tcPr>
                </a:tc>
                <a:tc>
                  <a:txBody>
                    <a:bodyPr/>
                    <a:lstStyle/>
                    <a:p>
                      <a:pPr algn="ctr" fontAlgn="b"/>
                      <a:r>
                        <a:rPr lang="en-US" sz="800" b="0" i="0" u="none" strike="noStrike" dirty="0">
                          <a:solidFill>
                            <a:schemeClr val="tx1"/>
                          </a:solidFill>
                          <a:effectLst/>
                          <a:latin typeface="+mj-lt"/>
                        </a:rPr>
                        <a:t>Xoserve</a:t>
                      </a:r>
                    </a:p>
                  </a:txBody>
                  <a:tcPr marL="35956" marR="35956" marT="35956" marB="35956" anchor="ctr">
                    <a:solidFill>
                      <a:schemeClr val="tx2">
                        <a:lumMod val="20000"/>
                        <a:lumOff val="80000"/>
                      </a:schemeClr>
                    </a:solidFill>
                  </a:tcPr>
                </a:tc>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mj-lt"/>
                        </a:rPr>
                        <a:t>Customer engagement is high</a:t>
                      </a:r>
                    </a:p>
                  </a:txBody>
                  <a:tcPr marL="35956" marR="35956" marT="35956" marB="35956" anchor="ctr">
                    <a:solidFill>
                      <a:schemeClr val="tx2">
                        <a:lumMod val="20000"/>
                        <a:lumOff val="80000"/>
                      </a:schemeClr>
                    </a:solidFill>
                  </a:tcPr>
                </a:tc>
                <a:tc>
                  <a:txBody>
                    <a:bodyPr/>
                    <a:lstStyle/>
                    <a:p>
                      <a:pPr marL="171450"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solidFill>
                            <a:schemeClr val="tx1"/>
                          </a:solidFill>
                          <a:latin typeface="+mj-lt"/>
                        </a:rPr>
                        <a:t>Continue to maintain high levels of engagement</a:t>
                      </a:r>
                    </a:p>
                  </a:txBody>
                  <a:tcPr marL="35956" marR="35956" marT="35956" marB="35956" anchor="ctr">
                    <a:solidFill>
                      <a:schemeClr val="tx2">
                        <a:lumMod val="20000"/>
                        <a:lumOff val="80000"/>
                      </a:schemeClr>
                    </a:solidFill>
                  </a:tcPr>
                </a:tc>
                <a:extLst>
                  <a:ext uri="{0D108BD9-81ED-4DB2-BD59-A6C34878D82A}">
                    <a16:rowId xmlns:a16="http://schemas.microsoft.com/office/drawing/2014/main" val="680491768"/>
                  </a:ext>
                </a:extLst>
              </a:tr>
              <a:tr h="247969">
                <a:tc>
                  <a:txBody>
                    <a:bodyPr/>
                    <a:lstStyle/>
                    <a:p>
                      <a:pPr algn="ctr" fontAlgn="b"/>
                      <a:r>
                        <a:rPr lang="en-US" sz="800" b="0" i="0" u="none" strike="noStrike" dirty="0">
                          <a:solidFill>
                            <a:schemeClr val="tx1"/>
                          </a:solidFill>
                          <a:effectLst/>
                          <a:latin typeface="+mj-lt"/>
                        </a:rPr>
                        <a:t>Large Shipper</a:t>
                      </a:r>
                    </a:p>
                  </a:txBody>
                  <a:tcPr marL="35956" marR="35956" marT="35956" marB="35956" anchor="ctr">
                    <a:solidFill>
                      <a:schemeClr val="accent6">
                        <a:lumMod val="20000"/>
                        <a:lumOff val="80000"/>
                      </a:schemeClr>
                    </a:solidFill>
                  </a:tcPr>
                </a:tc>
                <a:tc>
                  <a:txBody>
                    <a:bodyPr/>
                    <a:lstStyle/>
                    <a:p>
                      <a:pPr algn="ctr" fontAlgn="b"/>
                      <a:r>
                        <a:rPr lang="en-US" sz="800" b="0" i="0" u="none" strike="noStrike" kern="1200" dirty="0">
                          <a:solidFill>
                            <a:schemeClr val="tx1"/>
                          </a:solidFill>
                          <a:effectLst/>
                          <a:latin typeface="+mn-lt"/>
                          <a:ea typeface="+mn-ea"/>
                          <a:cs typeface="+mn-cs"/>
                        </a:rPr>
                        <a:t>Correla</a:t>
                      </a:r>
                      <a:endParaRPr lang="en-US" sz="800" b="0" i="0" u="none" strike="noStrike" dirty="0">
                        <a:solidFill>
                          <a:schemeClr val="tx1"/>
                        </a:solidFill>
                        <a:effectLst/>
                        <a:latin typeface="+mj-lt"/>
                      </a:endParaRPr>
                    </a:p>
                  </a:txBody>
                  <a:tcPr marL="35956" marR="35956" marT="35956" marB="35956" anchor="ctr">
                    <a:solidFill>
                      <a:schemeClr val="accent6">
                        <a:lumMod val="20000"/>
                        <a:lumOff val="80000"/>
                      </a:schemeClr>
                    </a:solidFill>
                  </a:tcPr>
                </a:tc>
                <a:tc>
                  <a:txBody>
                    <a:bodyPr/>
                    <a:lstStyle/>
                    <a:p>
                      <a:pPr marL="0" marR="0" indent="0" algn="l" defTabSz="91440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mj-lt"/>
                        </a:rPr>
                        <a:t>Some recent issues in delivery and it's not clear Xoserve always have a handle on their data</a:t>
                      </a:r>
                    </a:p>
                  </a:txBody>
                  <a:tcPr marL="35956" marR="35956" marT="35956" marB="35956" anchor="ctr">
                    <a:solidFill>
                      <a:schemeClr val="accent6">
                        <a:lumMod val="20000"/>
                        <a:lumOff val="80000"/>
                      </a:schemeClr>
                    </a:solidFill>
                  </a:tcPr>
                </a:tc>
                <a:tc>
                  <a:txBody>
                    <a:bodyPr/>
                    <a:lstStyle/>
                    <a:p>
                      <a:pPr marL="171450"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solidFill>
                            <a:schemeClr val="tx1"/>
                          </a:solidFill>
                          <a:latin typeface="+mj-lt"/>
                        </a:rPr>
                        <a:t>Follow up with customer to get some further detail</a:t>
                      </a:r>
                    </a:p>
                  </a:txBody>
                  <a:tcPr marL="35956" marR="35956" marT="35956" marB="35956" anchor="ctr">
                    <a:solidFill>
                      <a:schemeClr val="accent6">
                        <a:lumMod val="20000"/>
                        <a:lumOff val="80000"/>
                      </a:schemeClr>
                    </a:solidFill>
                  </a:tcPr>
                </a:tc>
                <a:extLst>
                  <a:ext uri="{0D108BD9-81ED-4DB2-BD59-A6C34878D82A}">
                    <a16:rowId xmlns:a16="http://schemas.microsoft.com/office/drawing/2014/main" val="2893557387"/>
                  </a:ext>
                </a:extLst>
              </a:tr>
            </a:tbl>
          </a:graphicData>
        </a:graphic>
      </p:graphicFrame>
    </p:spTree>
    <p:extLst>
      <p:ext uri="{BB962C8B-B14F-4D97-AF65-F5344CB8AC3E}">
        <p14:creationId xmlns:p14="http://schemas.microsoft.com/office/powerpoint/2010/main" val="298143720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90CCF9D3-9943-49E4-97B6-81B08445F17D}"/>
</file>

<file path=customXml/itemProps3.xml><?xml version="1.0" encoding="utf-8"?>
<ds:datastoreItem xmlns:ds="http://schemas.openxmlformats.org/officeDocument/2006/customXml" ds:itemID="{026CA555-216C-4261-AF87-A8E955167736}">
  <ds:schemaRefs>
    <ds:schemaRef ds:uri="http://schemas.microsoft.com/office/2006/documentManagement/types"/>
    <ds:schemaRef ds:uri="http://schemas.openxmlformats.org/package/2006/metadata/core-properties"/>
    <ds:schemaRef ds:uri="http://schemas.microsoft.com/sharepoint/v3"/>
    <ds:schemaRef ds:uri="http://purl.org/dc/elements/1.1/"/>
    <ds:schemaRef ds:uri="http://schemas.microsoft.com/office/infopath/2007/PartnerControls"/>
    <ds:schemaRef ds:uri="http://schemas.microsoft.com/office/2006/metadata/properties"/>
    <ds:schemaRef ds:uri="http://www.w3.org/XML/1998/namespace"/>
    <ds:schemaRef ds:uri="bb7ddbc8-6e70-47d6-85a0-8d8b8e7437af"/>
    <ds:schemaRef ds:uri="http://purl.org/dc/terms/"/>
    <ds:schemaRef ds:uri="15a48097-5b30-4567-8ae3-01e9a9020ee1"/>
    <ds:schemaRef ds:uri="6c08728a-585a-4548-85c4-a5826d7d6ea5"/>
    <ds:schemaRef ds:uri="241ce6bb-4f5d-4edd-95f8-9af79917820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1259</Words>
  <Application>Microsoft Macintosh PowerPoint</Application>
  <PresentationFormat>On-screen Show (16:9)</PresentationFormat>
  <Paragraphs>242</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Poppins Medium</vt:lpstr>
      <vt:lpstr>Poppins-Light</vt:lpstr>
      <vt:lpstr>Poppins-Medium</vt:lpstr>
      <vt:lpstr>Office Theme</vt:lpstr>
      <vt:lpstr>KPM Results - Relationship Management</vt:lpstr>
      <vt:lpstr>PowerPoint Presentation</vt:lpstr>
      <vt:lpstr>PowerPoint Presentation</vt:lpstr>
      <vt:lpstr>PowerPoint Presentation</vt:lpstr>
      <vt:lpstr>Customer Verbatim</vt:lpstr>
    </vt:vector>
  </TitlesOfParts>
  <Manager>Alison Jennings</Manager>
  <Company>Correla on behalf of Xoserve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Q1 2021/22 KVM Relationship Management Results</dc:title>
  <dc:subject>KVM Results</dc:subject>
  <dc:creator>Max Pemberton</dc:creator>
  <cp:keywords/>
  <dc:description/>
  <cp:lastModifiedBy/>
  <cp:revision>24</cp:revision>
  <dcterms:created xsi:type="dcterms:W3CDTF">2020-08-12T15:25:03Z</dcterms:created>
  <dcterms:modified xsi:type="dcterms:W3CDTF">2021-07-12T11:20:33Z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ies>
</file>