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35" r:id="rId6"/>
    <p:sldId id="437" r:id="rId7"/>
    <p:sldId id="438" r:id="rId8"/>
    <p:sldId id="444" r:id="rId9"/>
    <p:sldId id="356" r:id="rId10"/>
    <p:sldId id="43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FF99"/>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103A33-3A7E-4BF1-9131-7A3982B51DD5}" v="3" dt="2021-09-09T12:23:27.7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Clarke" userId="fe8f2832-4ba4-4aa0-82a4-7cd04b33095c" providerId="ADAL" clId="{AF103A33-3A7E-4BF1-9131-7A3982B51DD5}"/>
    <pc:docChg chg="addSld delSld modSld">
      <pc:chgData name="Angela Clarke" userId="fe8f2832-4ba4-4aa0-82a4-7cd04b33095c" providerId="ADAL" clId="{AF103A33-3A7E-4BF1-9131-7A3982B51DD5}" dt="2021-09-09T12:31:05.072" v="37" actId="20577"/>
      <pc:docMkLst>
        <pc:docMk/>
      </pc:docMkLst>
      <pc:sldChg chg="new add del">
        <pc:chgData name="Angela Clarke" userId="fe8f2832-4ba4-4aa0-82a4-7cd04b33095c" providerId="ADAL" clId="{AF103A33-3A7E-4BF1-9131-7A3982B51DD5}" dt="2021-09-09T12:22:49.165" v="2" actId="47"/>
        <pc:sldMkLst>
          <pc:docMk/>
          <pc:sldMk cId="3448102357" sldId="440"/>
        </pc:sldMkLst>
      </pc:sldChg>
      <pc:sldChg chg="modSp">
        <pc:chgData name="Angela Clarke" userId="fe8f2832-4ba4-4aa0-82a4-7cd04b33095c" providerId="ADAL" clId="{AF103A33-3A7E-4BF1-9131-7A3982B51DD5}" dt="2021-09-09T12:31:05.072" v="37" actId="20577"/>
        <pc:sldMkLst>
          <pc:docMk/>
          <pc:sldMk cId="1351567747" sldId="444"/>
        </pc:sldMkLst>
        <pc:graphicFrameChg chg="mod modGraphic">
          <ac:chgData name="Angela Clarke" userId="fe8f2832-4ba4-4aa0-82a4-7cd04b33095c" providerId="ADAL" clId="{AF103A33-3A7E-4BF1-9131-7A3982B51DD5}" dt="2021-09-09T12:31:05.072" v="37" actId="20577"/>
          <ac:graphicFrameMkLst>
            <pc:docMk/>
            <pc:sldMk cId="1351567747" sldId="444"/>
            <ac:graphicFrameMk id="10" creationId="{551C1D0A-0558-46BB-B729-6C0904E26D2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09/09/2021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20B0604020202020204" charset="0"/>
                <a:cs typeface="Poppins medium" panose="020B0604020202020204" charset="0"/>
              </a:rPr>
              <a:t>August 2021 KPM / PI Operational </a:t>
            </a:r>
            <a:br>
              <a:rPr lang="en-GB" dirty="0">
                <a:latin typeface="Poppins medium" panose="020B0604020202020204" charset="0"/>
                <a:cs typeface="Poppins medium" panose="020B0604020202020204" charset="0"/>
              </a:rPr>
            </a:br>
            <a:r>
              <a:rPr lang="en-GB" dirty="0">
                <a:latin typeface="Poppins medium" panose="020B0604020202020204" charset="0"/>
                <a:cs typeface="Poppins medium" panose="020B0604020202020204" charset="0"/>
              </a:rPr>
              <a:t>Performance Summary</a:t>
            </a:r>
            <a:endParaRPr lang="en-GB" b="0" dirty="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2B8C1E31-5F60-4009-94DE-3EFEB2B1A5A0}"/>
              </a:ext>
            </a:extLst>
          </p:cNvPr>
          <p:cNvGraphicFramePr>
            <a:graphicFrameLocks noGrp="1"/>
          </p:cNvGraphicFramePr>
          <p:nvPr>
            <p:extLst>
              <p:ext uri="{D42A27DB-BD31-4B8C-83A1-F6EECF244321}">
                <p14:modId xmlns:p14="http://schemas.microsoft.com/office/powerpoint/2010/main" val="697449351"/>
              </p:ext>
            </p:extLst>
          </p:nvPr>
        </p:nvGraphicFramePr>
        <p:xfrm>
          <a:off x="120265" y="952164"/>
          <a:ext cx="8702958" cy="3855155"/>
        </p:xfrm>
        <a:graphic>
          <a:graphicData uri="http://schemas.openxmlformats.org/drawingml/2006/table">
            <a:tbl>
              <a:tblPr/>
              <a:tblGrid>
                <a:gridCol w="518862">
                  <a:extLst>
                    <a:ext uri="{9D8B030D-6E8A-4147-A177-3AD203B41FA5}">
                      <a16:colId xmlns:a16="http://schemas.microsoft.com/office/drawing/2014/main" val="855193268"/>
                    </a:ext>
                  </a:extLst>
                </a:gridCol>
                <a:gridCol w="3610924">
                  <a:extLst>
                    <a:ext uri="{9D8B030D-6E8A-4147-A177-3AD203B41FA5}">
                      <a16:colId xmlns:a16="http://schemas.microsoft.com/office/drawing/2014/main" val="1811113971"/>
                    </a:ext>
                  </a:extLst>
                </a:gridCol>
                <a:gridCol w="1287379">
                  <a:extLst>
                    <a:ext uri="{9D8B030D-6E8A-4147-A177-3AD203B41FA5}">
                      <a16:colId xmlns:a16="http://schemas.microsoft.com/office/drawing/2014/main" val="2621894696"/>
                    </a:ext>
                  </a:extLst>
                </a:gridCol>
                <a:gridCol w="1274123">
                  <a:extLst>
                    <a:ext uri="{9D8B030D-6E8A-4147-A177-3AD203B41FA5}">
                      <a16:colId xmlns:a16="http://schemas.microsoft.com/office/drawing/2014/main" val="4010772336"/>
                    </a:ext>
                  </a:extLst>
                </a:gridCol>
                <a:gridCol w="573004">
                  <a:extLst>
                    <a:ext uri="{9D8B030D-6E8A-4147-A177-3AD203B41FA5}">
                      <a16:colId xmlns:a16="http://schemas.microsoft.com/office/drawing/2014/main" val="1233209792"/>
                    </a:ext>
                  </a:extLst>
                </a:gridCol>
                <a:gridCol w="415089">
                  <a:extLst>
                    <a:ext uri="{9D8B030D-6E8A-4147-A177-3AD203B41FA5}">
                      <a16:colId xmlns:a16="http://schemas.microsoft.com/office/drawing/2014/main" val="2906823668"/>
                    </a:ext>
                  </a:extLst>
                </a:gridCol>
                <a:gridCol w="334323">
                  <a:extLst>
                    <a:ext uri="{9D8B030D-6E8A-4147-A177-3AD203B41FA5}">
                      <a16:colId xmlns:a16="http://schemas.microsoft.com/office/drawing/2014/main" val="1836168414"/>
                    </a:ext>
                  </a:extLst>
                </a:gridCol>
                <a:gridCol w="354931">
                  <a:extLst>
                    <a:ext uri="{9D8B030D-6E8A-4147-A177-3AD203B41FA5}">
                      <a16:colId xmlns:a16="http://schemas.microsoft.com/office/drawing/2014/main" val="483420036"/>
                    </a:ext>
                  </a:extLst>
                </a:gridCol>
                <a:gridCol w="334323">
                  <a:extLst>
                    <a:ext uri="{9D8B030D-6E8A-4147-A177-3AD203B41FA5}">
                      <a16:colId xmlns:a16="http://schemas.microsoft.com/office/drawing/2014/main" val="2914789360"/>
                    </a:ext>
                  </a:extLst>
                </a:gridCol>
              </a:tblGrid>
              <a:tr h="357931">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a:t>
                      </a:r>
                      <a:r>
                        <a:rPr lang="en-GB" sz="500" b="1" i="0" u="none" strike="noStrike" dirty="0" err="1">
                          <a:solidFill>
                            <a:srgbClr val="FFFFFF"/>
                          </a:solidFill>
                          <a:effectLst/>
                          <a:latin typeface="Poppins Medium" panose="00000600000000000000" pitchFamily="2" charset="0"/>
                        </a:rPr>
                        <a:t>Cec</a:t>
                      </a:r>
                      <a:r>
                        <a:rPr lang="en-GB" sz="500" b="1" i="0" u="none" strike="noStrike" dirty="0">
                          <a:solidFill>
                            <a:srgbClr val="FFFFFF"/>
                          </a:solidFill>
                          <a:effectLst/>
                          <a:latin typeface="Poppins Medium" panose="00000600000000000000" pitchFamily="2" charset="0"/>
                        </a:rPr>
                        <a:t> / LT)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Target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12923577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shipper transfers processed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10745918"/>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meter reads successfully processed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665901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asset updates successfully processed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838735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AQs processed successfully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9424204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total LDZ AQ energy at risk of being impacted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0.56%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0.75%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0.56%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44573490"/>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processed within the Completion Time Service Level in DSC</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Shipper Transfers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07746735"/>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requests processed within the Completion Time Service Level in DSC</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Meter Read / Asset Processing</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92681449"/>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Notifications sent by due date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Monthly AQ Processes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99.90%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49156007"/>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KPM.09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not requiring adjustment post original invoice dispatch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57375148"/>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DSC customers that have been invoiced without issues/ exceptions (exc. AMS)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39554857"/>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customers DSC with less than 1% of MPRNs which have an AMS Invoice exception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97.00%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55180951"/>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invoices sent on due date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51857761"/>
                  </a:ext>
                </a:extLst>
              </a:tr>
              <a:tr h="188386">
                <a:tc>
                  <a:txBody>
                    <a:bodyPr/>
                    <a:lstStyle/>
                    <a:p>
                      <a:pPr algn="ctr" rtl="0" fontAlgn="ctr"/>
                      <a:r>
                        <a:rPr lang="en-GB" sz="500" b="0" i="0" u="none" strike="noStrike">
                          <a:solidFill>
                            <a:srgbClr val="000000"/>
                          </a:solidFill>
                          <a:effectLst/>
                          <a:latin typeface="Poppins Medium" panose="00000600000000000000" pitchFamily="2" charset="0"/>
                        </a:rPr>
                        <a:t>KPM.13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exceptions resolved within 2 invoice cycles of creation date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Invoicing DSC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Tristan Unwin</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Due 14/9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Due 14/9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829614939"/>
                  </a:ext>
                </a:extLst>
              </a:tr>
              <a:tr h="198706">
                <a:tc>
                  <a:txBody>
                    <a:bodyPr/>
                    <a:lstStyle/>
                    <a:p>
                      <a:pPr algn="ctr" rtl="0" fontAlgn="ctr"/>
                      <a:r>
                        <a:rPr lang="en-GB" sz="500" b="0" i="0" u="none" strike="noStrike">
                          <a:solidFill>
                            <a:srgbClr val="000000"/>
                          </a:solidFill>
                          <a:effectLst/>
                          <a:latin typeface="Poppins Medium" panose="00000600000000000000" pitchFamily="2" charset="0"/>
                        </a:rPr>
                        <a:t>KPM.14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P1 and P2 defects raised within PIS period relating to relevant change (excluding programmes)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24821946"/>
                  </a:ext>
                </a:extLst>
              </a:tr>
              <a:tr h="198706">
                <a:tc>
                  <a:txBody>
                    <a:bodyPr/>
                    <a:lstStyle/>
                    <a:p>
                      <a:pPr algn="ctr" rtl="0" fontAlgn="ctr"/>
                      <a:r>
                        <a:rPr lang="en-GB" sz="500" b="0" i="0" u="none" strike="noStrike">
                          <a:solidFill>
                            <a:srgbClr val="000000"/>
                          </a:solidFill>
                          <a:effectLst/>
                          <a:latin typeface="Poppins Medium" panose="00000600000000000000" pitchFamily="2" charset="0"/>
                        </a:rPr>
                        <a:t>KPM.15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P3 defects raised within PIS period relating to relevant change (excluding programmes)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29293656"/>
                  </a:ext>
                </a:extLst>
              </a:tr>
              <a:tr h="198706">
                <a:tc>
                  <a:txBody>
                    <a:bodyPr/>
                    <a:lstStyle/>
                    <a:p>
                      <a:pPr algn="ctr" rtl="0" fontAlgn="ctr"/>
                      <a:r>
                        <a:rPr lang="en-GB" sz="500" b="0" i="0" u="none" strike="noStrike">
                          <a:solidFill>
                            <a:srgbClr val="000000"/>
                          </a:solidFill>
                          <a:effectLst/>
                          <a:latin typeface="Poppins Medium" panose="00000600000000000000" pitchFamily="2" charset="0"/>
                        </a:rPr>
                        <a:t>KPM.16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Number of valid P4 defects raised within PIS period relating to relevant change (excluding programmes)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 </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2509764"/>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tickets not re-opened within period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1038363"/>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dirty="0">
                          <a:solidFill>
                            <a:srgbClr val="000000"/>
                          </a:solidFill>
                          <a:effectLst/>
                          <a:latin typeface="Poppins Medium" panose="00000600000000000000" pitchFamily="2" charset="0"/>
                        </a:rPr>
                        <a:t>% of customer tickets (Incidents &amp; Requests) responded to within SLA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 (technical)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27986916"/>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KPM.19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UK Link Core Service Availability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UKLink</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99.97%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7210958"/>
                  </a:ext>
                </a:extLst>
              </a:tr>
              <a:tr h="169545">
                <a:tc>
                  <a:txBody>
                    <a:bodyPr/>
                    <a:lstStyle/>
                    <a:p>
                      <a:pPr algn="ctr" rtl="0" fontAlgn="ctr"/>
                      <a:r>
                        <a:rPr lang="en-GB" sz="500" b="0" i="0" u="none" strike="noStrike">
                          <a:solidFill>
                            <a:srgbClr val="000000"/>
                          </a:solidFill>
                          <a:effectLst/>
                          <a:latin typeface="Poppins Medium" panose="00000600000000000000" pitchFamily="2" charset="0"/>
                        </a:rPr>
                        <a:t>KPM.20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Gemini Core Service Availability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Gemini</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Neil Laird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99.60%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99.86%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99.86%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34193402"/>
                  </a:ext>
                </a:extLst>
              </a:tr>
            </a:tbl>
          </a:graphicData>
        </a:graphic>
      </p:graphicFrame>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dirty="0">
                <a:solidFill>
                  <a:srgbClr val="0070C0"/>
                </a:solidFill>
                <a:latin typeface="+mj-lt"/>
                <a:cs typeface="Poppins medium" panose="020B0604020202020204" charset="0"/>
              </a:rPr>
              <a:t>DSC+ v DSC KPM Performance for August’21 </a:t>
            </a:r>
          </a:p>
        </p:txBody>
      </p:sp>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DSC+ v DSC PI Performance for August’21 </a:t>
            </a:r>
          </a:p>
        </p:txBody>
      </p:sp>
      <p:graphicFrame>
        <p:nvGraphicFramePr>
          <p:cNvPr id="4" name="Table 3">
            <a:extLst>
              <a:ext uri="{FF2B5EF4-FFF2-40B4-BE49-F238E27FC236}">
                <a16:creationId xmlns:a16="http://schemas.microsoft.com/office/drawing/2014/main" id="{D31C5B99-1DE9-466C-A689-9D3B3DDE2551}"/>
              </a:ext>
            </a:extLst>
          </p:cNvPr>
          <p:cNvGraphicFramePr>
            <a:graphicFrameLocks noGrp="1"/>
          </p:cNvGraphicFramePr>
          <p:nvPr>
            <p:extLst>
              <p:ext uri="{D42A27DB-BD31-4B8C-83A1-F6EECF244321}">
                <p14:modId xmlns:p14="http://schemas.microsoft.com/office/powerpoint/2010/main" val="2063918698"/>
              </p:ext>
            </p:extLst>
          </p:nvPr>
        </p:nvGraphicFramePr>
        <p:xfrm>
          <a:off x="322727" y="763009"/>
          <a:ext cx="8481127" cy="4091379"/>
        </p:xfrm>
        <a:graphic>
          <a:graphicData uri="http://schemas.openxmlformats.org/drawingml/2006/table">
            <a:tbl>
              <a:tblPr/>
              <a:tblGrid>
                <a:gridCol w="518862">
                  <a:extLst>
                    <a:ext uri="{9D8B030D-6E8A-4147-A177-3AD203B41FA5}">
                      <a16:colId xmlns:a16="http://schemas.microsoft.com/office/drawing/2014/main" val="3288866573"/>
                    </a:ext>
                  </a:extLst>
                </a:gridCol>
                <a:gridCol w="3280110">
                  <a:extLst>
                    <a:ext uri="{9D8B030D-6E8A-4147-A177-3AD203B41FA5}">
                      <a16:colId xmlns:a16="http://schemas.microsoft.com/office/drawing/2014/main" val="24246715"/>
                    </a:ext>
                  </a:extLst>
                </a:gridCol>
                <a:gridCol w="1443986">
                  <a:extLst>
                    <a:ext uri="{9D8B030D-6E8A-4147-A177-3AD203B41FA5}">
                      <a16:colId xmlns:a16="http://schemas.microsoft.com/office/drawing/2014/main" val="2836492567"/>
                    </a:ext>
                  </a:extLst>
                </a:gridCol>
                <a:gridCol w="1274123">
                  <a:extLst>
                    <a:ext uri="{9D8B030D-6E8A-4147-A177-3AD203B41FA5}">
                      <a16:colId xmlns:a16="http://schemas.microsoft.com/office/drawing/2014/main" val="737053863"/>
                    </a:ext>
                  </a:extLst>
                </a:gridCol>
                <a:gridCol w="573004">
                  <a:extLst>
                    <a:ext uri="{9D8B030D-6E8A-4147-A177-3AD203B41FA5}">
                      <a16:colId xmlns:a16="http://schemas.microsoft.com/office/drawing/2014/main" val="2976009920"/>
                    </a:ext>
                  </a:extLst>
                </a:gridCol>
                <a:gridCol w="415089">
                  <a:extLst>
                    <a:ext uri="{9D8B030D-6E8A-4147-A177-3AD203B41FA5}">
                      <a16:colId xmlns:a16="http://schemas.microsoft.com/office/drawing/2014/main" val="3079501358"/>
                    </a:ext>
                  </a:extLst>
                </a:gridCol>
                <a:gridCol w="310511">
                  <a:extLst>
                    <a:ext uri="{9D8B030D-6E8A-4147-A177-3AD203B41FA5}">
                      <a16:colId xmlns:a16="http://schemas.microsoft.com/office/drawing/2014/main" val="4034601138"/>
                    </a:ext>
                  </a:extLst>
                </a:gridCol>
                <a:gridCol w="354931">
                  <a:extLst>
                    <a:ext uri="{9D8B030D-6E8A-4147-A177-3AD203B41FA5}">
                      <a16:colId xmlns:a16="http://schemas.microsoft.com/office/drawing/2014/main" val="2039245715"/>
                    </a:ext>
                  </a:extLst>
                </a:gridCol>
                <a:gridCol w="310511">
                  <a:extLst>
                    <a:ext uri="{9D8B030D-6E8A-4147-A177-3AD203B41FA5}">
                      <a16:colId xmlns:a16="http://schemas.microsoft.com/office/drawing/2014/main" val="1177402094"/>
                    </a:ext>
                  </a:extLst>
                </a:gridCol>
              </a:tblGrid>
              <a:tr h="303727">
                <a:tc>
                  <a:txBody>
                    <a:bodyPr/>
                    <a:lstStyle/>
                    <a:p>
                      <a:pPr algn="ctr" rtl="0" fontAlgn="ctr"/>
                      <a:r>
                        <a:rPr lang="en-GB" sz="500" b="1" i="0" u="none" strike="noStrike">
                          <a:solidFill>
                            <a:srgbClr val="FFFFFF"/>
                          </a:solidFill>
                          <a:effectLst/>
                          <a:latin typeface="Poppins Medium" panose="00000600000000000000" pitchFamily="2" charset="0"/>
                        </a:rPr>
                        <a:t>DSC+ Unique Identifier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Detail</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Journey / Process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Owner (</a:t>
                      </a:r>
                      <a:r>
                        <a:rPr lang="en-GB" sz="500" b="1" i="0" u="none" strike="noStrike" dirty="0" err="1">
                          <a:solidFill>
                            <a:srgbClr val="FFFFFF"/>
                          </a:solidFill>
                          <a:effectLst/>
                          <a:latin typeface="Poppins Medium" panose="00000600000000000000" pitchFamily="2" charset="0"/>
                        </a:rPr>
                        <a:t>Cec</a:t>
                      </a:r>
                      <a:r>
                        <a:rPr lang="en-GB" sz="500" b="1" i="0" u="none" strike="noStrike" dirty="0">
                          <a:solidFill>
                            <a:srgbClr val="FFFFFF"/>
                          </a:solidFill>
                          <a:effectLst/>
                          <a:latin typeface="Poppins Medium" panose="00000600000000000000" pitchFamily="2" charset="0"/>
                        </a:rPr>
                        <a:t> / LT)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Measure Type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DSC+ Yr 1 Target Metric Only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DSC Target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500" b="1" i="0" u="none" strike="noStrike" dirty="0">
                          <a:solidFill>
                            <a:srgbClr val="FFFFFF"/>
                          </a:solidFill>
                          <a:effectLst/>
                          <a:latin typeface="Poppins Medium" panose="00000600000000000000" pitchFamily="2" charset="0"/>
                        </a:rPr>
                        <a:t>Aug-21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30119443"/>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(95% in D+10)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93.95%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93.95%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81957833"/>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(80% in D+4)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92.65%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80.00%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92.65%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35444882"/>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CMS Contacts processed within SLA (98% in D+20)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96.57%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98.00%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96.57%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10914262"/>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customer queries responded to within SLA/OLA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97.34%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97.34%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44859165"/>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Percentage of queries resolved RFT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92.50%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99.39%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99.39%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67547261"/>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reports dispatched on due date against total reports expected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58770907"/>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RFT against all reports dispatched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Reporting (all forms)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99.00%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701763260"/>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valid CMS challenges received (PSCs)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 Updates To Customer Portfolio</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0.11%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72215402"/>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PI.09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Telephone Enquiry Service calls answered within SLA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Contacts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95.82%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95.82%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45918735"/>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Confidence in DE Team to deliver DESC obligations (via Survey of DESC Members)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75.00%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330757537"/>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DESC / CDSP DE obligations delivered on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Demand Estimation Obligations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Alex Stuart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82594184"/>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KVI relationship survey</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85.00%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236930751"/>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Plan accepted by customers &amp; upheld (Key Milestones Met as agreed by customers)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18640470"/>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PI.14</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Provision of relevant issue updates to customers accepted at CoMC and no negativity on how the issue is managed.</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Management Of Customer Issues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21181854"/>
                  </a:ext>
                </a:extLst>
              </a:tr>
              <a:tr h="153861">
                <a:tc>
                  <a:txBody>
                    <a:bodyPr/>
                    <a:lstStyle/>
                    <a:p>
                      <a:pPr algn="ctr" rtl="0" fontAlgn="ctr"/>
                      <a:r>
                        <a:rPr lang="en-GB" sz="500" b="0" i="0" u="none" strike="noStrike">
                          <a:solidFill>
                            <a:srgbClr val="000000"/>
                          </a:solidFill>
                          <a:effectLst/>
                          <a:latin typeface="Poppins Medium" panose="00000600000000000000" pitchFamily="2" charset="0"/>
                        </a:rPr>
                        <a:t>PI.15</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Survey results delivered to CoMC in Month +1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Relationship Management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42339787"/>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PI.16</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closure/termination notices issued in line with Service Lines (leave)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4026018629"/>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PI.17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Non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44246651"/>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PI.18</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key milestones met on readiness plan (join)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83103971"/>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PI.19</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closure notices issued within 1 business day following last exit obligation being met (leave) Non Shipper</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61213835"/>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PI.20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N/A</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307780593"/>
                  </a:ext>
                </a:extLst>
              </a:tr>
              <a:tr h="168614">
                <a:tc>
                  <a:txBody>
                    <a:bodyPr/>
                    <a:lstStyle/>
                    <a:p>
                      <a:pPr algn="ctr" rtl="0" fontAlgn="ctr"/>
                      <a:r>
                        <a:rPr lang="en-GB" sz="500" b="0" i="0" u="none" strike="noStrike">
                          <a:solidFill>
                            <a:srgbClr val="000000"/>
                          </a:solidFill>
                          <a:effectLst/>
                          <a:latin typeface="Poppins Medium" panose="00000600000000000000" pitchFamily="2" charset="0"/>
                        </a:rPr>
                        <a:t>PI.21</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exit criteria approved and account deactivated within D+1 of cessation notice being issued. (leave) Non-Shippers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751531"/>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PI.22</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Non 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29293718"/>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PI.23</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of readiness criteria approved by customer (join) Shippers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Customer Joiners/Leavers (UK Gas Market)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Andy Szabo / Alison Jennings</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Right First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GB" sz="500" b="0" i="0" u="none" strike="noStrike">
                          <a:solidFill>
                            <a:srgbClr val="000000"/>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100.00%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5819406"/>
                  </a:ext>
                </a:extLst>
              </a:tr>
              <a:tr h="159857">
                <a:tc>
                  <a:txBody>
                    <a:bodyPr/>
                    <a:lstStyle/>
                    <a:p>
                      <a:pPr algn="ctr" rtl="0" fontAlgn="ctr"/>
                      <a:r>
                        <a:rPr lang="en-GB" sz="500" b="0" i="0" u="none" strike="noStrike">
                          <a:solidFill>
                            <a:srgbClr val="000000"/>
                          </a:solidFill>
                          <a:effectLst/>
                          <a:latin typeface="Poppins Medium" panose="00000600000000000000" pitchFamily="2" charset="0"/>
                        </a:rPr>
                        <a:t>PI.27</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Poppins Medium" panose="00000600000000000000" pitchFamily="2" charset="0"/>
                        </a:rPr>
                        <a:t>% level 1 milestones met</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Managing Change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Lee Foster / Andy Simpson / Ian Leitch</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Cycle Time</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Poppins Medium" panose="00000600000000000000" pitchFamily="2" charset="0"/>
                        </a:rPr>
                        <a:t>90.00%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FFFFFF"/>
                          </a:solidFill>
                          <a:effectLst/>
                          <a:latin typeface="Poppins Medium" panose="00000600000000000000" pitchFamily="2" charset="0"/>
                        </a:rPr>
                        <a:t>87.50%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500" b="0" i="0" u="none" strike="noStrike">
                          <a:solidFill>
                            <a:srgbClr val="000000"/>
                          </a:solidFill>
                          <a:effectLst/>
                          <a:latin typeface="Poppins Medium" panose="00000600000000000000" pitchFamily="2" charset="0"/>
                        </a:rPr>
                        <a:t>95.00%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dirty="0">
                          <a:solidFill>
                            <a:srgbClr val="FFFFFF"/>
                          </a:solidFill>
                          <a:effectLst/>
                          <a:latin typeface="Poppins Medium" panose="00000600000000000000" pitchFamily="2" charset="0"/>
                        </a:rPr>
                        <a:t>87.50%</a:t>
                      </a:r>
                    </a:p>
                  </a:txBody>
                  <a:tcPr marL="4063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522784198"/>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56A6C3-44C0-494E-9CAC-473D7BE3014C}"/>
              </a:ext>
            </a:extLst>
          </p:cNvPr>
          <p:cNvSpPr>
            <a:spLocks noGrp="1"/>
          </p:cNvSpPr>
          <p:nvPr>
            <p:ph type="title"/>
          </p:nvPr>
        </p:nvSpPr>
        <p:spPr/>
        <p:txBody>
          <a:bodyPr/>
          <a:lstStyle/>
          <a:p>
            <a:r>
              <a:rPr lang="en-GB" dirty="0"/>
              <a:t>DSC KPM Performance</a:t>
            </a:r>
          </a:p>
        </p:txBody>
      </p:sp>
      <p:graphicFrame>
        <p:nvGraphicFramePr>
          <p:cNvPr id="10" name="Table 9">
            <a:extLst>
              <a:ext uri="{FF2B5EF4-FFF2-40B4-BE49-F238E27FC236}">
                <a16:creationId xmlns:a16="http://schemas.microsoft.com/office/drawing/2014/main" id="{551C1D0A-0558-46BB-B729-6C0904E26D29}"/>
              </a:ext>
            </a:extLst>
          </p:cNvPr>
          <p:cNvGraphicFramePr>
            <a:graphicFrameLocks noGrp="1"/>
          </p:cNvGraphicFramePr>
          <p:nvPr>
            <p:extLst>
              <p:ext uri="{D42A27DB-BD31-4B8C-83A1-F6EECF244321}">
                <p14:modId xmlns:p14="http://schemas.microsoft.com/office/powerpoint/2010/main" val="1918453893"/>
              </p:ext>
            </p:extLst>
          </p:nvPr>
        </p:nvGraphicFramePr>
        <p:xfrm>
          <a:off x="507495" y="1058784"/>
          <a:ext cx="8129010" cy="3673634"/>
        </p:xfrm>
        <a:graphic>
          <a:graphicData uri="http://schemas.openxmlformats.org/drawingml/2006/table">
            <a:tbl>
              <a:tblPr/>
              <a:tblGrid>
                <a:gridCol w="1134536">
                  <a:extLst>
                    <a:ext uri="{9D8B030D-6E8A-4147-A177-3AD203B41FA5}">
                      <a16:colId xmlns:a16="http://schemas.microsoft.com/office/drawing/2014/main" val="3737214852"/>
                    </a:ext>
                  </a:extLst>
                </a:gridCol>
                <a:gridCol w="1332805">
                  <a:extLst>
                    <a:ext uri="{9D8B030D-6E8A-4147-A177-3AD203B41FA5}">
                      <a16:colId xmlns:a16="http://schemas.microsoft.com/office/drawing/2014/main" val="3353902466"/>
                    </a:ext>
                  </a:extLst>
                </a:gridCol>
                <a:gridCol w="1233671">
                  <a:extLst>
                    <a:ext uri="{9D8B030D-6E8A-4147-A177-3AD203B41FA5}">
                      <a16:colId xmlns:a16="http://schemas.microsoft.com/office/drawing/2014/main" val="13166190"/>
                    </a:ext>
                  </a:extLst>
                </a:gridCol>
                <a:gridCol w="1112507">
                  <a:extLst>
                    <a:ext uri="{9D8B030D-6E8A-4147-A177-3AD203B41FA5}">
                      <a16:colId xmlns:a16="http://schemas.microsoft.com/office/drawing/2014/main" val="3234221407"/>
                    </a:ext>
                  </a:extLst>
                </a:gridCol>
                <a:gridCol w="1112507">
                  <a:extLst>
                    <a:ext uri="{9D8B030D-6E8A-4147-A177-3AD203B41FA5}">
                      <a16:colId xmlns:a16="http://schemas.microsoft.com/office/drawing/2014/main" val="1171128919"/>
                    </a:ext>
                  </a:extLst>
                </a:gridCol>
                <a:gridCol w="1112507">
                  <a:extLst>
                    <a:ext uri="{9D8B030D-6E8A-4147-A177-3AD203B41FA5}">
                      <a16:colId xmlns:a16="http://schemas.microsoft.com/office/drawing/2014/main" val="2890090055"/>
                    </a:ext>
                  </a:extLst>
                </a:gridCol>
                <a:gridCol w="1090477">
                  <a:extLst>
                    <a:ext uri="{9D8B030D-6E8A-4147-A177-3AD203B41FA5}">
                      <a16:colId xmlns:a16="http://schemas.microsoft.com/office/drawing/2014/main" val="92745727"/>
                    </a:ext>
                  </a:extLst>
                </a:gridCol>
              </a:tblGrid>
              <a:tr h="159716">
                <a:tc>
                  <a:txBody>
                    <a:bodyPr/>
                    <a:lstStyle/>
                    <a:p>
                      <a:pPr algn="l" fontAlgn="b"/>
                      <a:r>
                        <a:rPr lang="en-GB" sz="1000" b="1" i="0" u="none" strike="noStrike">
                          <a:solidFill>
                            <a:srgbClr val="000000"/>
                          </a:solidFill>
                          <a:effectLst/>
                          <a:latin typeface="Calibri" panose="020F0502020204030204" pitchFamily="34" charset="0"/>
                        </a:rPr>
                        <a:t>Cycle Time Delivery</a:t>
                      </a: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extLst>
                  <a:ext uri="{0D108BD9-81ED-4DB2-BD59-A6C34878D82A}">
                    <a16:rowId xmlns:a16="http://schemas.microsoft.com/office/drawing/2014/main" val="17835158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226588"/>
                  </a:ext>
                </a:extLst>
              </a:tr>
              <a:tr h="396537">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Jun-21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3413909765"/>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dirty="0">
                          <a:solidFill>
                            <a:srgbClr val="000000"/>
                          </a:solidFill>
                          <a:effectLst/>
                          <a:latin typeface="Arial" panose="020B0604020202020204" pitchFamily="34" charset="0"/>
                        </a:rPr>
                        <a:t>98%</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98.88%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a:solidFill>
                            <a:srgbClr val="000000"/>
                          </a:solidFill>
                          <a:effectLst/>
                          <a:latin typeface="Arial" panose="020B0604020202020204" pitchFamily="34" charset="0"/>
                        </a:rPr>
                        <a:t>98.77%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98.81%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151813592"/>
                  </a:ext>
                </a:extLst>
              </a:tr>
              <a:tr h="462627">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Arial" panose="020B0604020202020204" pitchFamily="34" charset="0"/>
                        </a:rPr>
                        <a:t>% of revenue collected by due date (+2 days)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3853782172"/>
                  </a:ext>
                </a:extLst>
              </a:tr>
              <a:tr h="159716">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GB" sz="1000" b="0" i="0" u="none" strike="noStrike">
                          <a:solidFill>
                            <a:srgbClr val="00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44789299"/>
                  </a:ext>
                </a:extLst>
              </a:tr>
              <a:tr h="159716">
                <a:tc gridSpan="2">
                  <a:txBody>
                    <a:bodyPr/>
                    <a:lstStyle/>
                    <a:p>
                      <a:pPr algn="l" fontAlgn="b"/>
                      <a:r>
                        <a:rPr lang="en-GB" sz="1000" b="1" i="0" u="none" strike="noStrike">
                          <a:solidFill>
                            <a:srgbClr val="000000"/>
                          </a:solidFill>
                          <a:effectLst/>
                          <a:latin typeface="Calibri" panose="020F0502020204030204" pitchFamily="34" charset="0"/>
                        </a:rPr>
                        <a:t> Right First Time/Quality</a:t>
                      </a:r>
                    </a:p>
                  </a:txBody>
                  <a:tcPr marL="5507" marR="5507" marT="5507"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endParaRPr lang="en-GB" sz="1000" b="0" i="0" u="none" strike="noStrike">
                        <a:solidFill>
                          <a:srgbClr val="000000"/>
                        </a:solidFill>
                        <a:effectLst/>
                        <a:latin typeface="Arial" panose="020B0604020202020204" pitchFamily="34" charset="0"/>
                      </a:endParaRPr>
                    </a:p>
                  </a:txBody>
                  <a:tcPr marL="5507" marR="5507" marT="5507" marB="0" anchor="ctr">
                    <a:lnL>
                      <a:noFill/>
                    </a:lnL>
                    <a:lnR>
                      <a:noFill/>
                    </a:lnR>
                    <a:lnT>
                      <a:noFill/>
                    </a:lnT>
                    <a:lnB>
                      <a:noFill/>
                    </a:lnB>
                  </a:tcPr>
                </a:tc>
                <a:tc>
                  <a:txBody>
                    <a:bodyPr/>
                    <a:lstStyle/>
                    <a:p>
                      <a:pPr algn="ctr" fontAlgn="ctr"/>
                      <a:r>
                        <a:rPr lang="en-GB" sz="1000" b="0" i="0" u="none" strike="noStrike">
                          <a:solidFill>
                            <a:srgbClr val="FF0000"/>
                          </a:solidFill>
                          <a:effectLst/>
                          <a:latin typeface="Arial" panose="020B0604020202020204" pitchFamily="34" charset="0"/>
                        </a:rPr>
                        <a:t> </a:t>
                      </a:r>
                    </a:p>
                  </a:txBody>
                  <a:tcPr marL="5507" marR="5507" marT="5507" marB="0" anchor="ctr">
                    <a:lnL>
                      <a:noFill/>
                    </a:lnL>
                    <a:lnR>
                      <a:noFill/>
                    </a:lnR>
                    <a:lnT>
                      <a:noFill/>
                    </a:lnT>
                    <a:lnB>
                      <a:noFill/>
                    </a:lnB>
                    <a:solidFill>
                      <a:srgbClr val="FFFFFF"/>
                    </a:solidFill>
                  </a:tcPr>
                </a:tc>
                <a:extLst>
                  <a:ext uri="{0D108BD9-81ED-4DB2-BD59-A6C34878D82A}">
                    <a16:rowId xmlns:a16="http://schemas.microsoft.com/office/drawing/2014/main" val="4087373512"/>
                  </a:ext>
                </a:extLst>
              </a:tr>
              <a:tr h="159716">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000" b="0" i="0" u="none" strike="noStrike">
                        <a:solidFill>
                          <a:srgbClr val="000000"/>
                        </a:solidFill>
                        <a:effectLst/>
                        <a:latin typeface="Calibri" panose="020F0502020204030204" pitchFamily="34" charset="0"/>
                      </a:endParaRPr>
                    </a:p>
                  </a:txBody>
                  <a:tcPr marL="5507" marR="5507" marT="55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479186"/>
                  </a:ext>
                </a:extLst>
              </a:tr>
              <a:tr h="782059">
                <a:tc>
                  <a:txBody>
                    <a:bodyPr/>
                    <a:lstStyle/>
                    <a:p>
                      <a:pPr algn="ctr" fontAlgn="ctr"/>
                      <a:r>
                        <a:rPr lang="en-GB" sz="1200" b="1" i="0" u="none" strike="noStrike">
                          <a:solidFill>
                            <a:srgbClr val="FFFFFF"/>
                          </a:solidFill>
                          <a:effectLst/>
                          <a:latin typeface="Arial" panose="020B0604020202020204" pitchFamily="34" charset="0"/>
                        </a:rPr>
                        <a:t>Journey / Process</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Frequency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Measure Detail</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a:solidFill>
                            <a:srgbClr val="FFFFFF"/>
                          </a:solidFill>
                          <a:effectLst/>
                          <a:latin typeface="Arial" panose="020B0604020202020204" pitchFamily="34" charset="0"/>
                        </a:rPr>
                        <a:t>Target Description</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200" b="1" i="0" u="none" strike="noStrike" dirty="0">
                          <a:solidFill>
                            <a:srgbClr val="FFFFFF"/>
                          </a:solidFill>
                          <a:effectLst/>
                          <a:latin typeface="Arial" panose="020B0604020202020204" pitchFamily="34" charset="0"/>
                        </a:rPr>
                        <a:t>Jun-21</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Jul-21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GB" sz="1400" b="1" i="0" u="none" strike="noStrike" dirty="0">
                          <a:solidFill>
                            <a:srgbClr val="FFFFFF"/>
                          </a:solidFill>
                          <a:effectLst/>
                          <a:latin typeface="Arial" panose="020B0604020202020204" pitchFamily="34" charset="0"/>
                        </a:rPr>
                        <a:t>Aug-21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540293597"/>
                  </a:ext>
                </a:extLst>
              </a:tr>
              <a:tr h="771044">
                <a:tc>
                  <a:txBody>
                    <a:bodyPr/>
                    <a:lstStyle/>
                    <a:p>
                      <a:pPr algn="ctr" fontAlgn="ctr"/>
                      <a:r>
                        <a:rPr lang="en-US" sz="1000" b="0" i="0" u="none" strike="noStrike">
                          <a:solidFill>
                            <a:srgbClr val="000000"/>
                          </a:solidFill>
                          <a:effectLst/>
                          <a:latin typeface="Arial" panose="020B0604020202020204" pitchFamily="34" charset="0"/>
                        </a:rPr>
                        <a:t>Energy Balancing (Credit Risk Management)</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GB" sz="1000" b="0" i="0" u="none" strike="noStrike">
                          <a:solidFill>
                            <a:srgbClr val="000000"/>
                          </a:solidFill>
                          <a:effectLst/>
                          <a:latin typeface="Arial" panose="020B0604020202020204" pitchFamily="34" charset="0"/>
                        </a:rPr>
                        <a:t>Monthly</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Energy Balancing Credit Rules adhered to, to ensure adequate security in place</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Arial" panose="020B0604020202020204" pitchFamily="34" charset="0"/>
                        </a:rPr>
                        <a:t>100%</a:t>
                      </a:r>
                    </a:p>
                  </a:txBody>
                  <a:tcPr marL="5507" marR="5507" marT="55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1100" b="0" i="0" u="none" strike="noStrike" dirty="0">
                          <a:solidFill>
                            <a:srgbClr val="000000"/>
                          </a:solidFill>
                          <a:effectLst/>
                          <a:latin typeface="Arial" panose="020B0604020202020204" pitchFamily="34" charset="0"/>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extLst>
                  <a:ext uri="{0D108BD9-81ED-4DB2-BD59-A6C34878D82A}">
                    <a16:rowId xmlns:a16="http://schemas.microsoft.com/office/drawing/2014/main" val="1390389257"/>
                  </a:ext>
                </a:extLst>
              </a:tr>
            </a:tbl>
          </a:graphicData>
        </a:graphic>
      </p:graphicFrame>
    </p:spTree>
    <p:extLst>
      <p:ext uri="{BB962C8B-B14F-4D97-AF65-F5344CB8AC3E}">
        <p14:creationId xmlns:p14="http://schemas.microsoft.com/office/powerpoint/2010/main" val="135156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latin typeface="Poppins Medium" panose="00000600000000000000" pitchFamily="2" charset="0"/>
                <a:cs typeface="Poppins Medium" panose="00000600000000000000" pitchFamily="2" charset="0"/>
              </a:rPr>
              <a:t>August 2021 Failure Summary</a:t>
            </a:r>
          </a:p>
        </p:txBody>
      </p:sp>
    </p:spTree>
    <p:extLst>
      <p:ext uri="{BB962C8B-B14F-4D97-AF65-F5344CB8AC3E}">
        <p14:creationId xmlns:p14="http://schemas.microsoft.com/office/powerpoint/2010/main" val="4191075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ADA8C4F7-8F94-4AA3-B766-D709216A9808}"/>
              </a:ext>
            </a:extLst>
          </p:cNvPr>
          <p:cNvGraphicFramePr>
            <a:graphicFrameLocks noGrp="1"/>
          </p:cNvGraphicFramePr>
          <p:nvPr>
            <p:extLst>
              <p:ext uri="{D42A27DB-BD31-4B8C-83A1-F6EECF244321}">
                <p14:modId xmlns:p14="http://schemas.microsoft.com/office/powerpoint/2010/main" val="3572885867"/>
              </p:ext>
            </p:extLst>
          </p:nvPr>
        </p:nvGraphicFramePr>
        <p:xfrm>
          <a:off x="229050" y="753618"/>
          <a:ext cx="8592221" cy="3894189"/>
        </p:xfrm>
        <a:graphic>
          <a:graphicData uri="http://schemas.openxmlformats.org/drawingml/2006/table">
            <a:tbl>
              <a:tblPr/>
              <a:tblGrid>
                <a:gridCol w="364150">
                  <a:extLst>
                    <a:ext uri="{9D8B030D-6E8A-4147-A177-3AD203B41FA5}">
                      <a16:colId xmlns:a16="http://schemas.microsoft.com/office/drawing/2014/main" val="3084626696"/>
                    </a:ext>
                  </a:extLst>
                </a:gridCol>
                <a:gridCol w="2067538">
                  <a:extLst>
                    <a:ext uri="{9D8B030D-6E8A-4147-A177-3AD203B41FA5}">
                      <a16:colId xmlns:a16="http://schemas.microsoft.com/office/drawing/2014/main" val="4288829675"/>
                    </a:ext>
                  </a:extLst>
                </a:gridCol>
                <a:gridCol w="1570650">
                  <a:extLst>
                    <a:ext uri="{9D8B030D-6E8A-4147-A177-3AD203B41FA5}">
                      <a16:colId xmlns:a16="http://schemas.microsoft.com/office/drawing/2014/main" val="9478081"/>
                    </a:ext>
                  </a:extLst>
                </a:gridCol>
                <a:gridCol w="1515088">
                  <a:extLst>
                    <a:ext uri="{9D8B030D-6E8A-4147-A177-3AD203B41FA5}">
                      <a16:colId xmlns:a16="http://schemas.microsoft.com/office/drawing/2014/main" val="3130252029"/>
                    </a:ext>
                  </a:extLst>
                </a:gridCol>
                <a:gridCol w="505339">
                  <a:extLst>
                    <a:ext uri="{9D8B030D-6E8A-4147-A177-3AD203B41FA5}">
                      <a16:colId xmlns:a16="http://schemas.microsoft.com/office/drawing/2014/main" val="4082752721"/>
                    </a:ext>
                  </a:extLst>
                </a:gridCol>
                <a:gridCol w="373740">
                  <a:extLst>
                    <a:ext uri="{9D8B030D-6E8A-4147-A177-3AD203B41FA5}">
                      <a16:colId xmlns:a16="http://schemas.microsoft.com/office/drawing/2014/main" val="3491523386"/>
                    </a:ext>
                  </a:extLst>
                </a:gridCol>
                <a:gridCol w="311888">
                  <a:extLst>
                    <a:ext uri="{9D8B030D-6E8A-4147-A177-3AD203B41FA5}">
                      <a16:colId xmlns:a16="http://schemas.microsoft.com/office/drawing/2014/main" val="1532006990"/>
                    </a:ext>
                  </a:extLst>
                </a:gridCol>
                <a:gridCol w="1883828">
                  <a:extLst>
                    <a:ext uri="{9D8B030D-6E8A-4147-A177-3AD203B41FA5}">
                      <a16:colId xmlns:a16="http://schemas.microsoft.com/office/drawing/2014/main" val="4217460498"/>
                    </a:ext>
                  </a:extLst>
                </a:gridCol>
              </a:tblGrid>
              <a:tr h="307992">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KPM / PI</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Measure Detail</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Journey / Process</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dirty="0">
                          <a:solidFill>
                            <a:srgbClr val="FFFFFF"/>
                          </a:solidFill>
                          <a:effectLst/>
                          <a:latin typeface="Poppins Medium" panose="00000600000000000000" pitchFamily="2" charset="0"/>
                        </a:rPr>
                        <a:t>Owner (</a:t>
                      </a:r>
                      <a:r>
                        <a:rPr lang="en-GB" sz="600" b="1" i="0" u="none" strike="noStrike" dirty="0" err="1">
                          <a:solidFill>
                            <a:srgbClr val="FFFFFF"/>
                          </a:solidFill>
                          <a:effectLst/>
                          <a:latin typeface="Poppins Medium" panose="00000600000000000000" pitchFamily="2" charset="0"/>
                        </a:rPr>
                        <a:t>Cec</a:t>
                      </a:r>
                      <a:r>
                        <a:rPr lang="en-GB" sz="600" b="1" i="0" u="none" strike="noStrike" dirty="0">
                          <a:solidFill>
                            <a:srgbClr val="FFFFFF"/>
                          </a:solidFill>
                          <a:effectLst/>
                          <a:latin typeface="Poppins Medium" panose="00000600000000000000" pitchFamily="2" charset="0"/>
                        </a:rPr>
                        <a:t> / LT)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Measure Type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DSC+ Yr 1 Target Metric Only</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Aug-21</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1" i="0" u="none" strike="noStrike">
                          <a:solidFill>
                            <a:srgbClr val="FFFFFF"/>
                          </a:solidFill>
                          <a:effectLst/>
                          <a:latin typeface="Poppins Medium" panose="00000600000000000000" pitchFamily="2" charset="0"/>
                        </a:rPr>
                        <a:t>Failure Commentary</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14012278"/>
                  </a:ext>
                </a:extLst>
              </a:tr>
              <a:tr h="1131207">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PI.01</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 CMS Contacts processed within SLA (95% in D+10)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Manage Updates To Customer Portfolio</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Andy Szabo / Alex Stuart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95.00%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FFFFFF"/>
                          </a:solidFill>
                          <a:effectLst/>
                          <a:latin typeface="Poppins Medium" panose="00000600000000000000" pitchFamily="2" charset="0"/>
                        </a:rPr>
                        <a:t>93.95%</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r>
                        <a:rPr lang="en-GB" sz="600" dirty="0">
                          <a:solidFill>
                            <a:schemeClr val="tx1"/>
                          </a:solidFill>
                        </a:rPr>
                        <a:t>Three factors have caused this PI to fall below target for  August’21</a:t>
                      </a:r>
                    </a:p>
                    <a:p>
                      <a:endParaRPr lang="en-GB" sz="600" dirty="0">
                        <a:solidFill>
                          <a:schemeClr val="tx1"/>
                        </a:solidFill>
                      </a:endParaRPr>
                    </a:p>
                    <a:p>
                      <a:pPr marL="228600" indent="-228600">
                        <a:buAutoNum type="arabicParenR"/>
                      </a:pPr>
                      <a:r>
                        <a:rPr lang="en-US" sz="600" u="sng" dirty="0">
                          <a:solidFill>
                            <a:schemeClr val="tx1"/>
                          </a:solidFill>
                        </a:rPr>
                        <a:t>High Volumes of RFA requests</a:t>
                      </a:r>
                      <a:r>
                        <a:rPr lang="en-US" sz="600" dirty="0">
                          <a:solidFill>
                            <a:schemeClr val="tx1"/>
                          </a:solidFill>
                        </a:rPr>
                        <a:t> –the volume of inbound Request For Adjustments (a non-MOD565 contact) remain consistently high in comparison to previous years and previous months). RFAs are a non-MOD565 CMS contact with no industry agreed SLAs upon them. Correla operational teams are working with the two shippers who are raising the bulk of all RFAs to prioritise the working order, of which often the customers are not requesting a chronological order which is subsequently impacting the D+10 and D+20 cycle time PI targets.</a:t>
                      </a:r>
                      <a:endParaRPr lang="en-US" sz="600" dirty="0">
                        <a:solidFill>
                          <a:schemeClr val="tx1"/>
                        </a:solidFill>
                        <a:cs typeface="Poppins Medium"/>
                      </a:endParaRPr>
                    </a:p>
                    <a:p>
                      <a:pPr marL="228600" indent="-228600">
                        <a:buAutoNum type="arabicParenR"/>
                      </a:pPr>
                      <a:endParaRPr lang="en-GB" sz="600" u="sng" dirty="0">
                        <a:solidFill>
                          <a:schemeClr val="tx1"/>
                        </a:solidFill>
                      </a:endParaRPr>
                    </a:p>
                    <a:p>
                      <a:pPr marL="228600" indent="-228600">
                        <a:buAutoNum type="arabicParenR"/>
                      </a:pPr>
                      <a:r>
                        <a:rPr lang="en-GB" sz="600" u="sng" dirty="0">
                          <a:solidFill>
                            <a:schemeClr val="tx1"/>
                          </a:solidFill>
                        </a:rPr>
                        <a:t>COVID/Lockdown restrictions</a:t>
                      </a:r>
                      <a:r>
                        <a:rPr lang="en-GB" sz="600" dirty="0">
                          <a:solidFill>
                            <a:schemeClr val="tx1"/>
                          </a:solidFill>
                        </a:rPr>
                        <a:t> – we continue to see a below-par performance of CMS contact types that require meter engineers, on behalf of DNs, iGTs, MAMs, etc. have to conduct site visits (e.g. DTLs and ISOs)</a:t>
                      </a:r>
                      <a:endParaRPr lang="en-GB" sz="600" dirty="0">
                        <a:solidFill>
                          <a:schemeClr val="tx1"/>
                        </a:solidFill>
                        <a:cs typeface="Poppins Medium"/>
                      </a:endParaRPr>
                    </a:p>
                    <a:p>
                      <a:pPr marL="228600" indent="-228600">
                        <a:buAutoNum type="arabicParenR"/>
                      </a:pPr>
                      <a:endParaRPr lang="en-GB" sz="600" dirty="0">
                        <a:solidFill>
                          <a:schemeClr val="tx1"/>
                        </a:solidFill>
                      </a:endParaRPr>
                    </a:p>
                    <a:p>
                      <a:pPr marL="228600" indent="-228600">
                        <a:buAutoNum type="arabicParenR"/>
                      </a:pPr>
                      <a:r>
                        <a:rPr lang="en-GB" sz="600" u="sng" dirty="0">
                          <a:solidFill>
                            <a:schemeClr val="tx1"/>
                          </a:solidFill>
                        </a:rPr>
                        <a:t>Non-MOD565 CMS contacts awaiting action from external parties</a:t>
                      </a:r>
                      <a:r>
                        <a:rPr lang="en-GB" sz="600" dirty="0">
                          <a:solidFill>
                            <a:schemeClr val="tx1"/>
                          </a:solidFill>
                        </a:rPr>
                        <a:t> – we continue to see prolonged wait times for external parties such as Networks and Shippers for action/clarification/more information to resolve contacts such as TOGs and RFAs</a:t>
                      </a:r>
                      <a:r>
                        <a:rPr lang="en-GB" sz="600" b="0" i="0" u="none" strike="noStrike" dirty="0">
                          <a:solidFill>
                            <a:schemeClr val="tx1"/>
                          </a:solidFill>
                          <a:effectLst/>
                          <a:latin typeface="Poppins Medium" panose="00000600000000000000" pitchFamily="2" charset="0"/>
                        </a:rPr>
                        <a:t>.</a:t>
                      </a:r>
                      <a:endParaRPr lang="en-GB" sz="600" u="sng" dirty="0">
                        <a:solidFill>
                          <a:schemeClr val="tx1"/>
                        </a:solidFill>
                      </a:endParaRP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5903964"/>
                  </a:ext>
                </a:extLst>
              </a:tr>
              <a:tr h="694956">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PI.03</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 CMS Contacts processed within SLA (98% in D+20)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Manage Updates To Customer Portfolio</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Andy Szabo / Alex Stuart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98.00%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96.57%</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vMerge="1">
                  <a:txBody>
                    <a:bodyPr/>
                    <a:lstStyle/>
                    <a:p>
                      <a:pPr algn="l" fontAlgn="ctr"/>
                      <a:r>
                        <a:rPr lang="en-GB" sz="600" b="0" i="0" u="none" strike="noStrike" dirty="0">
                          <a:solidFill>
                            <a:srgbClr val="000000"/>
                          </a:solidFill>
                          <a:effectLst/>
                          <a:latin typeface="Poppins Medium" panose="00000600000000000000" pitchFamily="2" charset="0"/>
                        </a:rPr>
                        <a:t>Performance has been maintained across the 3 targets, we are still close to hitting the 10 and 20 day target but not quite there yet.  There has been a decrease in the volume of contacts received for this month compare to last month by just over 1,000.  </a:t>
                      </a:r>
                      <a:br>
                        <a:rPr lang="en-GB" sz="600" b="0" i="0" u="none" strike="noStrike" dirty="0">
                          <a:solidFill>
                            <a:srgbClr val="000000"/>
                          </a:solidFill>
                          <a:effectLst/>
                          <a:latin typeface="Poppins Medium" panose="00000600000000000000" pitchFamily="2" charset="0"/>
                        </a:rPr>
                      </a:br>
                      <a:r>
                        <a:rPr lang="en-GB" sz="600" b="0" i="0" u="none" strike="noStrike" dirty="0">
                          <a:solidFill>
                            <a:srgbClr val="000000"/>
                          </a:solidFill>
                          <a:effectLst/>
                          <a:latin typeface="Poppins Medium" panose="00000600000000000000" pitchFamily="2" charset="0"/>
                        </a:rPr>
                        <a:t>There has been an increase in resolution across the DTL contact code this month for all targets.  The RFA team are still receiving high volumes of contacts and continuing to work through these and the backlog of contacts.  While high volumes are received it will to impact on hitting monthly targets. </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573574"/>
                  </a:ext>
                </a:extLst>
              </a:tr>
              <a:tr h="602349">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rtl="0" fontAlgn="ctr"/>
                      <a:r>
                        <a:rPr lang="en-GB" sz="600" b="0" i="0" u="none" strike="noStrike">
                          <a:solidFill>
                            <a:srgbClr val="000000"/>
                          </a:solidFill>
                          <a:effectLst/>
                          <a:latin typeface="Poppins Medium" panose="00000600000000000000" pitchFamily="2" charset="0"/>
                        </a:rPr>
                        <a:t>PI.27</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 level 1 milestones met</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000000"/>
                          </a:solidFill>
                          <a:effectLst/>
                          <a:latin typeface="Poppins Medium" panose="00000600000000000000" pitchFamily="2" charset="0"/>
                        </a:rPr>
                        <a:t>Managing Change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Lee Foster / Andy Simpson / Ian Leitch</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Cycle Time</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a:solidFill>
                            <a:srgbClr val="000000"/>
                          </a:solidFill>
                          <a:effectLst/>
                          <a:latin typeface="Poppins Medium" panose="00000600000000000000" pitchFamily="2" charset="0"/>
                        </a:rPr>
                        <a:t>90.00%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ctr" fontAlgn="ctr"/>
                      <a:r>
                        <a:rPr lang="en-GB" sz="600" b="0" i="0" u="none" strike="noStrike" dirty="0">
                          <a:solidFill>
                            <a:srgbClr val="FFFFFF"/>
                          </a:solidFill>
                          <a:effectLst/>
                          <a:latin typeface="Poppins Medium" panose="00000600000000000000" pitchFamily="2" charset="0"/>
                        </a:rPr>
                        <a:t>87.50%</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tx1"/>
                          </a:solidFill>
                          <a:latin typeface="Poppins Medium"/>
                        </a:defRPr>
                      </a:lvl1pPr>
                      <a:lvl2pPr marL="457200" algn="l" defTabSz="914400" rtl="0" eaLnBrk="1" latinLnBrk="0" hangingPunct="1">
                        <a:defRPr sz="1800" kern="1200">
                          <a:solidFill>
                            <a:schemeClr val="tx1"/>
                          </a:solidFill>
                          <a:latin typeface="Poppins Medium"/>
                        </a:defRPr>
                      </a:lvl2pPr>
                      <a:lvl3pPr marL="914400" algn="l" defTabSz="914400" rtl="0" eaLnBrk="1" latinLnBrk="0" hangingPunct="1">
                        <a:defRPr sz="1800" kern="1200">
                          <a:solidFill>
                            <a:schemeClr val="tx1"/>
                          </a:solidFill>
                          <a:latin typeface="Poppins Medium"/>
                        </a:defRPr>
                      </a:lvl3pPr>
                      <a:lvl4pPr marL="1371600" algn="l" defTabSz="914400" rtl="0" eaLnBrk="1" latinLnBrk="0" hangingPunct="1">
                        <a:defRPr sz="1800" kern="1200">
                          <a:solidFill>
                            <a:schemeClr val="tx1"/>
                          </a:solidFill>
                          <a:latin typeface="Poppins Medium"/>
                        </a:defRPr>
                      </a:lvl4pPr>
                      <a:lvl5pPr marL="1828800" algn="l" defTabSz="914400" rtl="0" eaLnBrk="1" latinLnBrk="0" hangingPunct="1">
                        <a:defRPr sz="1800" kern="1200">
                          <a:solidFill>
                            <a:schemeClr val="tx1"/>
                          </a:solidFill>
                          <a:latin typeface="Poppins Medium"/>
                        </a:defRPr>
                      </a:lvl5pPr>
                      <a:lvl6pPr marL="2286000" algn="l" defTabSz="914400" rtl="0" eaLnBrk="1" latinLnBrk="0" hangingPunct="1">
                        <a:defRPr sz="1800" kern="1200">
                          <a:solidFill>
                            <a:schemeClr val="tx1"/>
                          </a:solidFill>
                          <a:latin typeface="Poppins Medium"/>
                        </a:defRPr>
                      </a:lvl6pPr>
                      <a:lvl7pPr marL="2743200" algn="l" defTabSz="914400" rtl="0" eaLnBrk="1" latinLnBrk="0" hangingPunct="1">
                        <a:defRPr sz="1800" kern="1200">
                          <a:solidFill>
                            <a:schemeClr val="tx1"/>
                          </a:solidFill>
                          <a:latin typeface="Poppins Medium"/>
                        </a:defRPr>
                      </a:lvl7pPr>
                      <a:lvl8pPr marL="3200400" algn="l" defTabSz="914400" rtl="0" eaLnBrk="1" latinLnBrk="0" hangingPunct="1">
                        <a:defRPr sz="1800" kern="1200">
                          <a:solidFill>
                            <a:schemeClr val="tx1"/>
                          </a:solidFill>
                          <a:latin typeface="Poppins Medium"/>
                        </a:defRPr>
                      </a:lvl8pPr>
                      <a:lvl9pPr marL="3657600" algn="l" defTabSz="914400" rtl="0" eaLnBrk="1" latinLnBrk="0" hangingPunct="1">
                        <a:defRPr sz="1800" kern="1200">
                          <a:solidFill>
                            <a:schemeClr val="tx1"/>
                          </a:solidFill>
                          <a:latin typeface="Poppins Medium"/>
                        </a:defRPr>
                      </a:lvl9pPr>
                    </a:lstStyle>
                    <a:p>
                      <a:pPr algn="l" fontAlgn="ctr"/>
                      <a:r>
                        <a:rPr lang="en-GB" sz="600" b="0" i="0" u="none" strike="noStrike" dirty="0">
                          <a:solidFill>
                            <a:srgbClr val="000000"/>
                          </a:solidFill>
                          <a:effectLst/>
                          <a:latin typeface="Poppins Medium" panose="00000600000000000000" pitchFamily="2" charset="0"/>
                        </a:rPr>
                        <a:t>1 milestone was missed during August on the UK Link M2C programme for Build completion, as result of delays in completing key deliverables for testing preparation.</a:t>
                      </a:r>
                    </a:p>
                  </a:txBody>
                  <a:tcPr marL="355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16005872"/>
                  </a:ext>
                </a:extLst>
              </a:tr>
            </a:tbl>
          </a:graphicData>
        </a:graphic>
      </p:graphicFrame>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dirty="0">
                <a:latin typeface="Poppins Medium" panose="00000600000000000000" pitchFamily="2" charset="0"/>
                <a:cs typeface="Poppins Medium" panose="00000600000000000000" pitchFamily="2" charset="0"/>
              </a:rPr>
              <a:t>Failed </a:t>
            </a:r>
            <a:r>
              <a:rPr lang="en-GB" sz="1998" u="sng" dirty="0">
                <a:latin typeface="Poppins Medium" panose="00000600000000000000" pitchFamily="2" charset="0"/>
                <a:cs typeface="Poppins Medium" panose="00000600000000000000" pitchFamily="2" charset="0"/>
              </a:rPr>
              <a:t>DSC+</a:t>
            </a:r>
            <a:r>
              <a:rPr lang="en-GB" sz="1998" dirty="0">
                <a:latin typeface="Poppins Medium" panose="00000600000000000000" pitchFamily="2" charset="0"/>
                <a:cs typeface="Poppins Medium" panose="00000600000000000000" pitchFamily="2" charset="0"/>
              </a:rPr>
              <a:t> KPM/PI Summary For August’21</a:t>
            </a:r>
          </a:p>
        </p:txBody>
      </p:sp>
    </p:spTree>
    <p:extLst>
      <p:ext uri="{BB962C8B-B14F-4D97-AF65-F5344CB8AC3E}">
        <p14:creationId xmlns:p14="http://schemas.microsoft.com/office/powerpoint/2010/main" val="311838244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1" ma:contentTypeDescription="Create a new document." ma:contentTypeScope="" ma:versionID="d2074b2f43ace468a49866659a2c593b">
  <xsd:schema xmlns:xsd="http://www.w3.org/2001/XMLSchema" xmlns:xs="http://www.w3.org/2001/XMLSchema" xmlns:p="http://schemas.microsoft.com/office/2006/metadata/properties" xmlns:ns2="efb0c983-77a3-4edc-9303-e1cb655c76c7" targetNamespace="http://schemas.microsoft.com/office/2006/metadata/properties" ma:root="true" ma:fieldsID="4ecba36267c09c0f72f47bb405032b11" ns2:_="">
    <xsd:import namespace="efb0c983-77a3-4edc-9303-e1cb655c76c7"/>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www.w3.org/XML/1998/namespace"/>
    <ds:schemaRef ds:uri="3092569d-7549-4f1f-b838-122d264c6bd8"/>
    <ds:schemaRef ds:uri="http://purl.org/dc/elements/1.1/"/>
    <ds:schemaRef ds:uri="http://purl.org/dc/dcmitype/"/>
    <ds:schemaRef ds:uri="http://schemas.microsoft.com/office/2006/documentManagement/types"/>
    <ds:schemaRef ds:uri="01f7a547-d57a-44ce-a211-81869c79743b"/>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8CE4981-7DC7-4C8F-8141-9BA0AD866164}"/>
</file>

<file path=docProps/app.xml><?xml version="1.0" encoding="utf-8"?>
<Properties xmlns="http://schemas.openxmlformats.org/officeDocument/2006/extended-properties" xmlns:vt="http://schemas.openxmlformats.org/officeDocument/2006/docPropsVTypes">
  <TotalTime>10049</TotalTime>
  <Words>1869</Words>
  <Application>Microsoft Office PowerPoint</Application>
  <PresentationFormat>On-screen Show (16:9)</PresentationFormat>
  <Paragraphs>504</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Poppins medium</vt:lpstr>
      <vt:lpstr>Poppins medium</vt:lpstr>
      <vt:lpstr>Wingdings</vt:lpstr>
      <vt:lpstr>Office Theme</vt:lpstr>
      <vt:lpstr>6_xoserve templates</vt:lpstr>
      <vt:lpstr>August 2021 KPM / PI Operational  Performance Summary</vt:lpstr>
      <vt:lpstr>PowerPoint Presentation</vt:lpstr>
      <vt:lpstr>PowerPoint Presentation</vt:lpstr>
      <vt:lpstr>DSC KPM Performance</vt:lpstr>
      <vt:lpstr>August 2021 Failure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4</cp:revision>
  <cp:lastPrinted>2020-03-11T11:28:55Z</cp:lastPrinted>
  <dcterms:created xsi:type="dcterms:W3CDTF">2018-09-02T17:12:15Z</dcterms:created>
  <dcterms:modified xsi:type="dcterms:W3CDTF">2021-09-09T12:31:13Z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0x01010050FB9CDCC5328344A3162B2D7C8A4CE2</vt:lpwstr>
  </property>
</Properties>
</file>