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2"/>
  </p:notesMasterIdLst>
  <p:sldIdLst>
    <p:sldId id="435" r:id="rId6"/>
    <p:sldId id="437" r:id="rId7"/>
    <p:sldId id="438" r:id="rId8"/>
    <p:sldId id="444" r:id="rId9"/>
    <p:sldId id="356" r:id="rId10"/>
    <p:sldId id="43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kes, Andrew" initials="AW" lastIdx="21" clrIdx="0">
    <p:extLst>
      <p:ext uri="{19B8F6BF-5375-455C-9EA6-DF929625EA0E}">
        <p15:presenceInfo xmlns:p15="http://schemas.microsoft.com/office/powerpoint/2012/main" userId="Wilkes, Andrew" providerId="None"/>
      </p:ext>
    </p:extLst>
  </p:cmAuthor>
  <p:cmAuthor id="2" name="Hassan Afzal" initials="HA" lastIdx="3" clrIdx="1">
    <p:extLst>
      <p:ext uri="{19B8F6BF-5375-455C-9EA6-DF929625EA0E}">
        <p15:presenceInfo xmlns:p15="http://schemas.microsoft.com/office/powerpoint/2012/main" userId="S::hassan.afzal1@xoserve.com::a7068809-d3f4-4696-970d-615ed657f555" providerId="AD"/>
      </p:ext>
    </p:extLst>
  </p:cmAuthor>
  <p:cmAuthor id="3" name="Foster, Lee" initials="FL" lastIdx="21" clrIdx="2">
    <p:extLst>
      <p:ext uri="{19B8F6BF-5375-455C-9EA6-DF929625EA0E}">
        <p15:presenceInfo xmlns:p15="http://schemas.microsoft.com/office/powerpoint/2012/main" userId="S-1-5-21-4145888014-839675345-3125187760-3207" providerId="AD"/>
      </p:ext>
    </p:extLst>
  </p:cmAuthor>
  <p:cmAuthor id="4" name="Wilkes, Andrew" initials="WA" lastIdx="17" clrIdx="3">
    <p:extLst>
      <p:ext uri="{19B8F6BF-5375-455C-9EA6-DF929625EA0E}">
        <p15:presenceInfo xmlns:p15="http://schemas.microsoft.com/office/powerpoint/2012/main" userId="S::andrew.wilkes@xoserve.com::8c737259-034c-4913-8a34-8fa457fa1904" providerId="AD"/>
      </p:ext>
    </p:extLst>
  </p:cmAuthor>
  <p:cmAuthor id="5" name="Tristan Unwin" initials="TU" lastIdx="1" clrIdx="4">
    <p:extLst>
      <p:ext uri="{19B8F6BF-5375-455C-9EA6-DF929625EA0E}">
        <p15:presenceInfo xmlns:p15="http://schemas.microsoft.com/office/powerpoint/2012/main" userId="S::tristan.unwin@xoserve.com::35960f5b-602a-483d-b2dc-71a2219c06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9FF99"/>
    <a:srgbClr val="FF3300"/>
    <a:srgbClr val="BD6AAB"/>
    <a:srgbClr val="CED1E1"/>
    <a:srgbClr val="B1D6E8"/>
    <a:srgbClr val="56CF9E"/>
    <a:srgbClr val="84B8DA"/>
    <a:srgbClr val="237B57"/>
    <a:srgbClr val="40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616FEA-BA4D-4E29-9C13-83EEF9F5CF7D}" v="1" dt="2021-09-14T10:58:55.8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48"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7" y="10"/>
            <a:ext cx="8679685" cy="2030257"/>
          </a:xfrm>
          <a:prstGeom prst="rect">
            <a:avLst/>
          </a:prstGeom>
        </p:spPr>
        <p:txBody>
          <a:bodyPr vert="horz" lIns="291192" tIns="145598" rIns="291192" bIns="145598" rtlCol="0"/>
          <a:lstStyle>
            <a:lvl1pPr algn="l">
              <a:defRPr sz="3800"/>
            </a:lvl1pPr>
          </a:lstStyle>
          <a:p>
            <a:endParaRPr lang="en-GB"/>
          </a:p>
        </p:txBody>
      </p:sp>
      <p:sp>
        <p:nvSpPr>
          <p:cNvPr id="3" name="Date Placeholder 2"/>
          <p:cNvSpPr>
            <a:spLocks noGrp="1"/>
          </p:cNvSpPr>
          <p:nvPr>
            <p:ph type="dt" idx="1"/>
          </p:nvPr>
        </p:nvSpPr>
        <p:spPr>
          <a:xfrm>
            <a:off x="11345734" y="10"/>
            <a:ext cx="8679685" cy="2030257"/>
          </a:xfrm>
          <a:prstGeom prst="rect">
            <a:avLst/>
          </a:prstGeom>
        </p:spPr>
        <p:txBody>
          <a:bodyPr vert="horz" lIns="291192" tIns="145598" rIns="291192" bIns="145598" rtlCol="0"/>
          <a:lstStyle>
            <a:lvl1pPr algn="r">
              <a:defRPr sz="3800"/>
            </a:lvl1pPr>
          </a:lstStyle>
          <a:p>
            <a:fld id="{30CC7C86-2D66-4C55-8F99-E153512351BA}" type="datetimeFigureOut">
              <a:rPr lang="en-GB" smtClean="0"/>
              <a:t>14/09/2021</a:t>
            </a:fld>
            <a:endParaRPr lang="en-GB"/>
          </a:p>
        </p:txBody>
      </p:sp>
      <p:sp>
        <p:nvSpPr>
          <p:cNvPr id="4" name="Slide Image Placeholder 3"/>
          <p:cNvSpPr>
            <a:spLocks noGrp="1" noRot="1" noChangeAspect="1"/>
          </p:cNvSpPr>
          <p:nvPr>
            <p:ph type="sldImg" idx="2"/>
          </p:nvPr>
        </p:nvSpPr>
        <p:spPr>
          <a:xfrm>
            <a:off x="-3511550" y="3044825"/>
            <a:ext cx="27058938" cy="15220950"/>
          </a:xfrm>
          <a:prstGeom prst="rect">
            <a:avLst/>
          </a:prstGeom>
          <a:noFill/>
          <a:ln w="12700">
            <a:solidFill>
              <a:prstClr val="black"/>
            </a:solidFill>
          </a:ln>
        </p:spPr>
        <p:txBody>
          <a:bodyPr vert="horz" lIns="291192" tIns="145598" rIns="291192" bIns="145598" rtlCol="0" anchor="ctr"/>
          <a:lstStyle/>
          <a:p>
            <a:endParaRPr lang="en-GB"/>
          </a:p>
        </p:txBody>
      </p:sp>
      <p:sp>
        <p:nvSpPr>
          <p:cNvPr id="5" name="Notes Placeholder 4"/>
          <p:cNvSpPr>
            <a:spLocks noGrp="1"/>
          </p:cNvSpPr>
          <p:nvPr>
            <p:ph type="body" sz="quarter" idx="3"/>
          </p:nvPr>
        </p:nvSpPr>
        <p:spPr>
          <a:xfrm>
            <a:off x="2003009" y="19287435"/>
            <a:ext cx="16024029" cy="18272295"/>
          </a:xfrm>
          <a:prstGeom prst="rect">
            <a:avLst/>
          </a:prstGeom>
        </p:spPr>
        <p:txBody>
          <a:bodyPr vert="horz" lIns="291192" tIns="145598" rIns="291192" bIns="145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7" y="38567807"/>
            <a:ext cx="8679685" cy="2030257"/>
          </a:xfrm>
          <a:prstGeom prst="rect">
            <a:avLst/>
          </a:prstGeom>
        </p:spPr>
        <p:txBody>
          <a:bodyPr vert="horz" lIns="291192" tIns="145598" rIns="291192" bIns="145598" rtlCol="0" anchor="b"/>
          <a:lstStyle>
            <a:lvl1pPr algn="l">
              <a:defRPr sz="3800"/>
            </a:lvl1pPr>
          </a:lstStyle>
          <a:p>
            <a:endParaRPr lang="en-GB"/>
          </a:p>
        </p:txBody>
      </p:sp>
      <p:sp>
        <p:nvSpPr>
          <p:cNvPr id="7" name="Slide Number Placeholder 6"/>
          <p:cNvSpPr>
            <a:spLocks noGrp="1"/>
          </p:cNvSpPr>
          <p:nvPr>
            <p:ph type="sldNum" sz="quarter" idx="5"/>
          </p:nvPr>
        </p:nvSpPr>
        <p:spPr>
          <a:xfrm>
            <a:off x="11345734" y="38567807"/>
            <a:ext cx="8679685" cy="2030257"/>
          </a:xfrm>
          <a:prstGeom prst="rect">
            <a:avLst/>
          </a:prstGeom>
        </p:spPr>
        <p:txBody>
          <a:bodyPr vert="horz" lIns="291192" tIns="145598" rIns="291192" bIns="145598" rtlCol="0" anchor="b"/>
          <a:lstStyle>
            <a:lvl1pPr algn="r">
              <a:defRPr sz="38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8D15C3A-2F39-4EA3-BA98-F5F2450E317E}" type="slidenum">
              <a:rPr lang="en-GB" smtClean="0"/>
              <a:t>2</a:t>
            </a:fld>
            <a:endParaRPr lang="en-GB"/>
          </a:p>
        </p:txBody>
      </p:sp>
    </p:spTree>
    <p:extLst>
      <p:ext uri="{BB962C8B-B14F-4D97-AF65-F5344CB8AC3E}">
        <p14:creationId xmlns:p14="http://schemas.microsoft.com/office/powerpoint/2010/main" val="144662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2997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16256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4835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Tree>
    <p:extLst>
      <p:ext uri="{BB962C8B-B14F-4D97-AF65-F5344CB8AC3E}">
        <p14:creationId xmlns:p14="http://schemas.microsoft.com/office/powerpoint/2010/main" val="209105051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dirty="0">
                <a:latin typeface="Poppins medium" panose="020B0604020202020204" charset="0"/>
                <a:cs typeface="Poppins medium" panose="020B0604020202020204" charset="0"/>
              </a:rPr>
              <a:t>August 2021 KPM / PI Operational </a:t>
            </a:r>
            <a:br>
              <a:rPr lang="en-GB" dirty="0">
                <a:latin typeface="Poppins medium" panose="020B0604020202020204" charset="0"/>
                <a:cs typeface="Poppins medium" panose="020B0604020202020204" charset="0"/>
              </a:rPr>
            </a:br>
            <a:r>
              <a:rPr lang="en-GB" dirty="0">
                <a:latin typeface="Poppins medium" panose="020B0604020202020204" charset="0"/>
                <a:cs typeface="Poppins medium" panose="020B0604020202020204" charset="0"/>
              </a:rPr>
              <a:t>Performance Summary</a:t>
            </a:r>
            <a:endParaRPr lang="en-GB" b="0" dirty="0">
              <a:latin typeface="Poppins medium" panose="020B0604020202020204" charset="0"/>
              <a:cs typeface="Poppins medium" panose="020B0604020202020204" charset="0"/>
            </a:endParaRPr>
          </a:p>
        </p:txBody>
      </p:sp>
    </p:spTree>
    <p:extLst>
      <p:ext uri="{BB962C8B-B14F-4D97-AF65-F5344CB8AC3E}">
        <p14:creationId xmlns:p14="http://schemas.microsoft.com/office/powerpoint/2010/main" val="4053544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2B8C1E31-5F60-4009-94DE-3EFEB2B1A5A0}"/>
              </a:ext>
            </a:extLst>
          </p:cNvPr>
          <p:cNvGraphicFramePr>
            <a:graphicFrameLocks noGrp="1"/>
          </p:cNvGraphicFramePr>
          <p:nvPr>
            <p:extLst>
              <p:ext uri="{D42A27DB-BD31-4B8C-83A1-F6EECF244321}">
                <p14:modId xmlns:p14="http://schemas.microsoft.com/office/powerpoint/2010/main" val="1218639484"/>
              </p:ext>
            </p:extLst>
          </p:nvPr>
        </p:nvGraphicFramePr>
        <p:xfrm>
          <a:off x="120265" y="952164"/>
          <a:ext cx="8702958" cy="3855155"/>
        </p:xfrm>
        <a:graphic>
          <a:graphicData uri="http://schemas.openxmlformats.org/drawingml/2006/table">
            <a:tbl>
              <a:tblPr/>
              <a:tblGrid>
                <a:gridCol w="518862">
                  <a:extLst>
                    <a:ext uri="{9D8B030D-6E8A-4147-A177-3AD203B41FA5}">
                      <a16:colId xmlns:a16="http://schemas.microsoft.com/office/drawing/2014/main" val="855193268"/>
                    </a:ext>
                  </a:extLst>
                </a:gridCol>
                <a:gridCol w="3610924">
                  <a:extLst>
                    <a:ext uri="{9D8B030D-6E8A-4147-A177-3AD203B41FA5}">
                      <a16:colId xmlns:a16="http://schemas.microsoft.com/office/drawing/2014/main" val="1811113971"/>
                    </a:ext>
                  </a:extLst>
                </a:gridCol>
                <a:gridCol w="1287379">
                  <a:extLst>
                    <a:ext uri="{9D8B030D-6E8A-4147-A177-3AD203B41FA5}">
                      <a16:colId xmlns:a16="http://schemas.microsoft.com/office/drawing/2014/main" val="2621894696"/>
                    </a:ext>
                  </a:extLst>
                </a:gridCol>
                <a:gridCol w="1274123">
                  <a:extLst>
                    <a:ext uri="{9D8B030D-6E8A-4147-A177-3AD203B41FA5}">
                      <a16:colId xmlns:a16="http://schemas.microsoft.com/office/drawing/2014/main" val="4010772336"/>
                    </a:ext>
                  </a:extLst>
                </a:gridCol>
                <a:gridCol w="573004">
                  <a:extLst>
                    <a:ext uri="{9D8B030D-6E8A-4147-A177-3AD203B41FA5}">
                      <a16:colId xmlns:a16="http://schemas.microsoft.com/office/drawing/2014/main" val="1233209792"/>
                    </a:ext>
                  </a:extLst>
                </a:gridCol>
                <a:gridCol w="415089">
                  <a:extLst>
                    <a:ext uri="{9D8B030D-6E8A-4147-A177-3AD203B41FA5}">
                      <a16:colId xmlns:a16="http://schemas.microsoft.com/office/drawing/2014/main" val="2906823668"/>
                    </a:ext>
                  </a:extLst>
                </a:gridCol>
                <a:gridCol w="334323">
                  <a:extLst>
                    <a:ext uri="{9D8B030D-6E8A-4147-A177-3AD203B41FA5}">
                      <a16:colId xmlns:a16="http://schemas.microsoft.com/office/drawing/2014/main" val="1836168414"/>
                    </a:ext>
                  </a:extLst>
                </a:gridCol>
                <a:gridCol w="354931">
                  <a:extLst>
                    <a:ext uri="{9D8B030D-6E8A-4147-A177-3AD203B41FA5}">
                      <a16:colId xmlns:a16="http://schemas.microsoft.com/office/drawing/2014/main" val="483420036"/>
                    </a:ext>
                  </a:extLst>
                </a:gridCol>
                <a:gridCol w="334323">
                  <a:extLst>
                    <a:ext uri="{9D8B030D-6E8A-4147-A177-3AD203B41FA5}">
                      <a16:colId xmlns:a16="http://schemas.microsoft.com/office/drawing/2014/main" val="2914789360"/>
                    </a:ext>
                  </a:extLst>
                </a:gridCol>
              </a:tblGrid>
              <a:tr h="357931">
                <a:tc>
                  <a:txBody>
                    <a:bodyPr/>
                    <a:lstStyle/>
                    <a:p>
                      <a:pPr algn="ctr" rtl="0" fontAlgn="ctr"/>
                      <a:r>
                        <a:rPr lang="en-GB" sz="500" b="1" i="0" u="none" strike="noStrike">
                          <a:solidFill>
                            <a:srgbClr val="FFFFFF"/>
                          </a:solidFill>
                          <a:effectLst/>
                          <a:latin typeface="Poppins Medium" panose="00000600000000000000" pitchFamily="2" charset="0"/>
                        </a:rPr>
                        <a:t>DSC+ Unique Identifier</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Detail</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Journey / Process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Poppins Medium" panose="00000600000000000000" pitchFamily="2" charset="0"/>
                        </a:rPr>
                        <a:t>Owner (</a:t>
                      </a:r>
                      <a:r>
                        <a:rPr lang="en-GB" sz="500" b="1" i="0" u="none" strike="noStrike" dirty="0" err="1">
                          <a:solidFill>
                            <a:srgbClr val="FFFFFF"/>
                          </a:solidFill>
                          <a:effectLst/>
                          <a:latin typeface="Poppins Medium" panose="00000600000000000000" pitchFamily="2" charset="0"/>
                        </a:rPr>
                        <a:t>Cec</a:t>
                      </a:r>
                      <a:r>
                        <a:rPr lang="en-GB" sz="500" b="1" i="0" u="none" strike="noStrike" dirty="0">
                          <a:solidFill>
                            <a:srgbClr val="FFFFFF"/>
                          </a:solidFill>
                          <a:effectLst/>
                          <a:latin typeface="Poppins Medium" panose="00000600000000000000" pitchFamily="2" charset="0"/>
                        </a:rPr>
                        <a:t> / LT)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Type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DSC+ Yr 1 Target Metric Only</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Aug-21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DSC Target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GB" sz="500" b="1" i="0" u="none" strike="noStrike">
                          <a:solidFill>
                            <a:srgbClr val="FFFFFF"/>
                          </a:solidFill>
                          <a:effectLst/>
                          <a:latin typeface="Poppins Medium" panose="00000600000000000000" pitchFamily="2" charset="0"/>
                        </a:rPr>
                        <a:t>Aug-21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129235775"/>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shipper transfers processed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Shipper Transfers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010745918"/>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KPM.02</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meter reads successfully processed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Meter Read / Asset Processing</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99.89%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99.89%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6659015"/>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KPM.03</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asset updates successfully processed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Meter Read / Asset Processing</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8387355"/>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AQs processed successfully</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Monthly AQ Processes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94242045"/>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total LDZ AQ energy at risk of being impacted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Monthly AQ Processes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0.56%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0.75%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0.56%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344573490"/>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processed within the Completion Time Service Level in DSC</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Shipper Transfers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07746735"/>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requests processed within the Completion Time Service Level in DSC</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Meter Read / Asset Processing</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292681449"/>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KPM.08</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Notifications sent by due date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Monthly AQ Processes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49156007"/>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invoices not requiring adjustment post original invoice dispatch</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Tristan Unwin</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57375148"/>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KPM.10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DSC customers that have been invoiced without issues/ exceptions (exc. AMS)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Tristan Unwin</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39554857"/>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KPM.11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customers DSC with less than 1% of MPRNs which have an AMS Invoice exception</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Customers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Tristan Unwin</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97.00%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97.00%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755180951"/>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KPM.12</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invoices sent on due date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Tristan Unwin</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751857761"/>
                  </a:ext>
                </a:extLst>
              </a:tr>
              <a:tr h="188386">
                <a:tc>
                  <a:txBody>
                    <a:bodyPr/>
                    <a:lstStyle/>
                    <a:p>
                      <a:pPr algn="ctr" rtl="0" fontAlgn="ctr"/>
                      <a:r>
                        <a:rPr lang="en-GB" sz="500" b="0" i="0" u="none" strike="noStrike">
                          <a:solidFill>
                            <a:srgbClr val="000000"/>
                          </a:solidFill>
                          <a:effectLst/>
                          <a:latin typeface="Poppins Medium" panose="00000600000000000000" pitchFamily="2" charset="0"/>
                        </a:rPr>
                        <a:t>KPM.13</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exceptions resolved within 2 invoice cycles of creation date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Tristan Unwin</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99.60%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99.60%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829614939"/>
                  </a:ext>
                </a:extLst>
              </a:tr>
              <a:tr h="198706">
                <a:tc>
                  <a:txBody>
                    <a:bodyPr/>
                    <a:lstStyle/>
                    <a:p>
                      <a:pPr algn="ctr" rtl="0" fontAlgn="ctr"/>
                      <a:r>
                        <a:rPr lang="en-GB" sz="500" b="0" i="0" u="none" strike="noStrike">
                          <a:solidFill>
                            <a:srgbClr val="000000"/>
                          </a:solidFill>
                          <a:effectLst/>
                          <a:latin typeface="Poppins Medium" panose="00000600000000000000" pitchFamily="2" charset="0"/>
                        </a:rPr>
                        <a:t>KPM.14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Number of valid P1 and P2 defects raised within PIS period relating to relevant change (excluding programmes)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 / Ian Leitch</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 </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24821946"/>
                  </a:ext>
                </a:extLst>
              </a:tr>
              <a:tr h="198706">
                <a:tc>
                  <a:txBody>
                    <a:bodyPr/>
                    <a:lstStyle/>
                    <a:p>
                      <a:pPr algn="ctr" rtl="0" fontAlgn="ctr"/>
                      <a:r>
                        <a:rPr lang="en-GB" sz="500" b="0" i="0" u="none" strike="noStrike">
                          <a:solidFill>
                            <a:srgbClr val="000000"/>
                          </a:solidFill>
                          <a:effectLst/>
                          <a:latin typeface="Poppins Medium" panose="00000600000000000000" pitchFamily="2" charset="0"/>
                        </a:rPr>
                        <a:t>KPM.15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Number of valid P3 defects raised within PIS period relating to relevant change (excluding programmes)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 / Ian Leitch</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 </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29293656"/>
                  </a:ext>
                </a:extLst>
              </a:tr>
              <a:tr h="198706">
                <a:tc>
                  <a:txBody>
                    <a:bodyPr/>
                    <a:lstStyle/>
                    <a:p>
                      <a:pPr algn="ctr" rtl="0" fontAlgn="ctr"/>
                      <a:r>
                        <a:rPr lang="en-GB" sz="500" b="0" i="0" u="none" strike="noStrike">
                          <a:solidFill>
                            <a:srgbClr val="000000"/>
                          </a:solidFill>
                          <a:effectLst/>
                          <a:latin typeface="Poppins Medium" panose="00000600000000000000" pitchFamily="2" charset="0"/>
                        </a:rPr>
                        <a:t>KPM.16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Number of valid P4 defects raised within PIS period relating to relevant change (excluding programmes)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 / Ian Leitch</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 </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92509764"/>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KPM.17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tickets not re-opened within period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 (technical)</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Neil Laird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99.10%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99.10%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1038363"/>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KPM.18</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dirty="0">
                          <a:solidFill>
                            <a:srgbClr val="000000"/>
                          </a:solidFill>
                          <a:effectLst/>
                          <a:latin typeface="Poppins Medium" panose="00000600000000000000" pitchFamily="2" charset="0"/>
                        </a:rPr>
                        <a:t>% of customer tickets (Incidents &amp; Requests) responded to within SLA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 (technical)</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Neil Laird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98.00%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98.00%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27986916"/>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KPM.19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UK Link Core Service Availability</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UKLink</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Neil Laird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99.60%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17210958"/>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KPM.20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Gemini Core Service Availability</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Gemini</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Neil Laird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99.60%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99.86%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99.86%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34193402"/>
                  </a:ext>
                </a:extLst>
              </a:tr>
            </a:tbl>
          </a:graphicData>
        </a:graphic>
      </p:graphicFrame>
      <p:sp>
        <p:nvSpPr>
          <p:cNvPr id="6" name="TextBox 5">
            <a:extLst>
              <a:ext uri="{FF2B5EF4-FFF2-40B4-BE49-F238E27FC236}">
                <a16:creationId xmlns:a16="http://schemas.microsoft.com/office/drawing/2014/main" id="{2619E9F5-2446-4AD7-84F2-E3B04B6105D0}"/>
              </a:ext>
            </a:extLst>
          </p:cNvPr>
          <p:cNvSpPr txBox="1"/>
          <p:nvPr/>
        </p:nvSpPr>
        <p:spPr>
          <a:xfrm>
            <a:off x="-33185" y="4649646"/>
            <a:ext cx="306900" cy="276657"/>
          </a:xfrm>
          <a:prstGeom prst="rect">
            <a:avLst/>
          </a:prstGeom>
          <a:noFill/>
        </p:spPr>
        <p:txBody>
          <a:bodyPr wrap="square" rtlCol="0">
            <a:spAutoFit/>
          </a:bodyPr>
          <a:lstStyle/>
          <a:p>
            <a:endParaRPr lang="en-US" sz="599" b="1" i="1">
              <a:solidFill>
                <a:prstClr val="black"/>
              </a:solidFill>
              <a:latin typeface="Arial"/>
            </a:endParaRPr>
          </a:p>
          <a:p>
            <a:r>
              <a:rPr lang="en-GB" sz="599">
                <a:solidFill>
                  <a:prstClr val="black"/>
                </a:solidFill>
                <a:latin typeface="Arial"/>
              </a:rPr>
              <a:t> </a:t>
            </a:r>
          </a:p>
        </p:txBody>
      </p:sp>
      <p:sp>
        <p:nvSpPr>
          <p:cNvPr id="4" name="Text Placeholder 1">
            <a:extLst>
              <a:ext uri="{FF2B5EF4-FFF2-40B4-BE49-F238E27FC236}">
                <a16:creationId xmlns:a16="http://schemas.microsoft.com/office/drawing/2014/main" id="{BA21F487-DF7A-44EE-80DF-2F930EAA3067}"/>
              </a:ext>
            </a:extLst>
          </p:cNvPr>
          <p:cNvSpPr txBox="1">
            <a:spLocks/>
          </p:cNvSpPr>
          <p:nvPr/>
        </p:nvSpPr>
        <p:spPr>
          <a:xfrm>
            <a:off x="5638" y="217197"/>
            <a:ext cx="9132725" cy="399617"/>
          </a:xfrm>
          <a:prstGeom prst="rect">
            <a:avLst/>
          </a:prstGeom>
        </p:spPr>
        <p:txBody>
          <a:bodyPr wrap="square" lIns="91327" tIns="45664" rIns="91327" bIns="45664" anchor="t">
            <a:spAutoFit/>
          </a:bodyPr>
          <a:lstStyle>
            <a:lvl1pPr algn="ctr">
              <a:defRPr kumimoji="0" lang="en-GB" sz="2000" b="0" i="0" u="none" strike="noStrike" kern="0" cap="none" spc="0" normalizeH="0" baseline="0" noProof="0" dirty="0" smtClean="0">
                <a:ln>
                  <a:noFill/>
                </a:ln>
                <a:solidFill>
                  <a:srgbClr val="FFBA1A"/>
                </a:solidFill>
                <a:effectLst/>
                <a:uLnTx/>
                <a:uFillTx/>
                <a:latin typeface="Poppins-Light"/>
                <a:ea typeface="+mj-ea"/>
                <a:cs typeface="Poppins-Light"/>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998" b="1" kern="1200" dirty="0">
                <a:solidFill>
                  <a:srgbClr val="0070C0"/>
                </a:solidFill>
                <a:latin typeface="+mj-lt"/>
                <a:cs typeface="Poppins medium" panose="020B0604020202020204" charset="0"/>
              </a:rPr>
              <a:t>DSC+ v DSC KPM Performance for August’21 </a:t>
            </a:r>
          </a:p>
        </p:txBody>
      </p:sp>
    </p:spTree>
    <p:extLst>
      <p:ext uri="{BB962C8B-B14F-4D97-AF65-F5344CB8AC3E}">
        <p14:creationId xmlns:p14="http://schemas.microsoft.com/office/powerpoint/2010/main" val="94823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19E9F5-2446-4AD7-84F2-E3B04B6105D0}"/>
              </a:ext>
            </a:extLst>
          </p:cNvPr>
          <p:cNvSpPr txBox="1"/>
          <p:nvPr/>
        </p:nvSpPr>
        <p:spPr>
          <a:xfrm>
            <a:off x="-33185" y="4649646"/>
            <a:ext cx="306900" cy="276657"/>
          </a:xfrm>
          <a:prstGeom prst="rect">
            <a:avLst/>
          </a:prstGeom>
          <a:noFill/>
        </p:spPr>
        <p:txBody>
          <a:bodyPr wrap="square" rtlCol="0">
            <a:spAutoFit/>
          </a:bodyPr>
          <a:lstStyle/>
          <a:p>
            <a:endParaRPr lang="en-US" sz="599" b="1" i="1">
              <a:solidFill>
                <a:prstClr val="black"/>
              </a:solidFill>
              <a:latin typeface="Arial"/>
            </a:endParaRPr>
          </a:p>
          <a:p>
            <a:r>
              <a:rPr lang="en-GB" sz="599">
                <a:solidFill>
                  <a:prstClr val="black"/>
                </a:solidFill>
                <a:latin typeface="Arial"/>
              </a:rPr>
              <a:t> </a:t>
            </a:r>
          </a:p>
        </p:txBody>
      </p:sp>
      <p:sp>
        <p:nvSpPr>
          <p:cNvPr id="7" name="Text Placeholder 1">
            <a:extLst>
              <a:ext uri="{FF2B5EF4-FFF2-40B4-BE49-F238E27FC236}">
                <a16:creationId xmlns:a16="http://schemas.microsoft.com/office/drawing/2014/main" id="{FC79DD88-11F6-4519-AB93-E5DA81A465A9}"/>
              </a:ext>
            </a:extLst>
          </p:cNvPr>
          <p:cNvSpPr txBox="1">
            <a:spLocks/>
          </p:cNvSpPr>
          <p:nvPr/>
        </p:nvSpPr>
        <p:spPr>
          <a:xfrm>
            <a:off x="5638" y="16750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dirty="0">
                <a:latin typeface="Poppins Medium" panose="00000600000000000000" pitchFamily="2" charset="0"/>
                <a:cs typeface="Poppins Medium" panose="00000600000000000000" pitchFamily="2" charset="0"/>
              </a:rPr>
              <a:t>DSC+ v DSC PI Performance for August’21 </a:t>
            </a:r>
          </a:p>
        </p:txBody>
      </p:sp>
      <p:graphicFrame>
        <p:nvGraphicFramePr>
          <p:cNvPr id="4" name="Table 3">
            <a:extLst>
              <a:ext uri="{FF2B5EF4-FFF2-40B4-BE49-F238E27FC236}">
                <a16:creationId xmlns:a16="http://schemas.microsoft.com/office/drawing/2014/main" id="{D31C5B99-1DE9-466C-A689-9D3B3DDE2551}"/>
              </a:ext>
            </a:extLst>
          </p:cNvPr>
          <p:cNvGraphicFramePr>
            <a:graphicFrameLocks noGrp="1"/>
          </p:cNvGraphicFramePr>
          <p:nvPr>
            <p:extLst>
              <p:ext uri="{D42A27DB-BD31-4B8C-83A1-F6EECF244321}">
                <p14:modId xmlns:p14="http://schemas.microsoft.com/office/powerpoint/2010/main" val="2063918698"/>
              </p:ext>
            </p:extLst>
          </p:nvPr>
        </p:nvGraphicFramePr>
        <p:xfrm>
          <a:off x="322727" y="763009"/>
          <a:ext cx="8481127" cy="4091379"/>
        </p:xfrm>
        <a:graphic>
          <a:graphicData uri="http://schemas.openxmlformats.org/drawingml/2006/table">
            <a:tbl>
              <a:tblPr/>
              <a:tblGrid>
                <a:gridCol w="518862">
                  <a:extLst>
                    <a:ext uri="{9D8B030D-6E8A-4147-A177-3AD203B41FA5}">
                      <a16:colId xmlns:a16="http://schemas.microsoft.com/office/drawing/2014/main" val="3288866573"/>
                    </a:ext>
                  </a:extLst>
                </a:gridCol>
                <a:gridCol w="3280110">
                  <a:extLst>
                    <a:ext uri="{9D8B030D-6E8A-4147-A177-3AD203B41FA5}">
                      <a16:colId xmlns:a16="http://schemas.microsoft.com/office/drawing/2014/main" val="24246715"/>
                    </a:ext>
                  </a:extLst>
                </a:gridCol>
                <a:gridCol w="1443986">
                  <a:extLst>
                    <a:ext uri="{9D8B030D-6E8A-4147-A177-3AD203B41FA5}">
                      <a16:colId xmlns:a16="http://schemas.microsoft.com/office/drawing/2014/main" val="2836492567"/>
                    </a:ext>
                  </a:extLst>
                </a:gridCol>
                <a:gridCol w="1274123">
                  <a:extLst>
                    <a:ext uri="{9D8B030D-6E8A-4147-A177-3AD203B41FA5}">
                      <a16:colId xmlns:a16="http://schemas.microsoft.com/office/drawing/2014/main" val="737053863"/>
                    </a:ext>
                  </a:extLst>
                </a:gridCol>
                <a:gridCol w="573004">
                  <a:extLst>
                    <a:ext uri="{9D8B030D-6E8A-4147-A177-3AD203B41FA5}">
                      <a16:colId xmlns:a16="http://schemas.microsoft.com/office/drawing/2014/main" val="2976009920"/>
                    </a:ext>
                  </a:extLst>
                </a:gridCol>
                <a:gridCol w="415089">
                  <a:extLst>
                    <a:ext uri="{9D8B030D-6E8A-4147-A177-3AD203B41FA5}">
                      <a16:colId xmlns:a16="http://schemas.microsoft.com/office/drawing/2014/main" val="3079501358"/>
                    </a:ext>
                  </a:extLst>
                </a:gridCol>
                <a:gridCol w="310511">
                  <a:extLst>
                    <a:ext uri="{9D8B030D-6E8A-4147-A177-3AD203B41FA5}">
                      <a16:colId xmlns:a16="http://schemas.microsoft.com/office/drawing/2014/main" val="4034601138"/>
                    </a:ext>
                  </a:extLst>
                </a:gridCol>
                <a:gridCol w="354931">
                  <a:extLst>
                    <a:ext uri="{9D8B030D-6E8A-4147-A177-3AD203B41FA5}">
                      <a16:colId xmlns:a16="http://schemas.microsoft.com/office/drawing/2014/main" val="2039245715"/>
                    </a:ext>
                  </a:extLst>
                </a:gridCol>
                <a:gridCol w="310511">
                  <a:extLst>
                    <a:ext uri="{9D8B030D-6E8A-4147-A177-3AD203B41FA5}">
                      <a16:colId xmlns:a16="http://schemas.microsoft.com/office/drawing/2014/main" val="1177402094"/>
                    </a:ext>
                  </a:extLst>
                </a:gridCol>
              </a:tblGrid>
              <a:tr h="303727">
                <a:tc>
                  <a:txBody>
                    <a:bodyPr/>
                    <a:lstStyle/>
                    <a:p>
                      <a:pPr algn="ctr" rtl="0" fontAlgn="ctr"/>
                      <a:r>
                        <a:rPr lang="en-GB" sz="500" b="1" i="0" u="none" strike="noStrike">
                          <a:solidFill>
                            <a:srgbClr val="FFFFFF"/>
                          </a:solidFill>
                          <a:effectLst/>
                          <a:latin typeface="Poppins Medium" panose="00000600000000000000" pitchFamily="2" charset="0"/>
                        </a:rPr>
                        <a:t>DSC+ Unique Identifier</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Detail</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Journey / Process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Poppins Medium" panose="00000600000000000000" pitchFamily="2" charset="0"/>
                        </a:rPr>
                        <a:t>Owner (</a:t>
                      </a:r>
                      <a:r>
                        <a:rPr lang="en-GB" sz="500" b="1" i="0" u="none" strike="noStrike" dirty="0" err="1">
                          <a:solidFill>
                            <a:srgbClr val="FFFFFF"/>
                          </a:solidFill>
                          <a:effectLst/>
                          <a:latin typeface="Poppins Medium" panose="00000600000000000000" pitchFamily="2" charset="0"/>
                        </a:rPr>
                        <a:t>Cec</a:t>
                      </a:r>
                      <a:r>
                        <a:rPr lang="en-GB" sz="500" b="1" i="0" u="none" strike="noStrike" dirty="0">
                          <a:solidFill>
                            <a:srgbClr val="FFFFFF"/>
                          </a:solidFill>
                          <a:effectLst/>
                          <a:latin typeface="Poppins Medium" panose="00000600000000000000" pitchFamily="2" charset="0"/>
                        </a:rPr>
                        <a:t> / LT)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Type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DSC+ Yr 1 Target Metric Only</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Aug-21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Poppins Medium" panose="00000600000000000000" pitchFamily="2" charset="0"/>
                        </a:rPr>
                        <a:t>DSC Target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GB" sz="500" b="1" i="0" u="none" strike="noStrike" dirty="0">
                          <a:solidFill>
                            <a:srgbClr val="FFFFFF"/>
                          </a:solidFill>
                          <a:effectLst/>
                          <a:latin typeface="Poppins Medium" panose="00000600000000000000" pitchFamily="2" charset="0"/>
                        </a:rPr>
                        <a:t>Aug-21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30119443"/>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CMS Contacts processed within SLA (95% in D+10)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93.95%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93.95%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581957833"/>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PI.02</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CMS Contacts processed within SLA (80% in D+4)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80.00%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92.65%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80.00%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92.65%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035444882"/>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PI.03</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CMS Contacts processed within SLA (98% in D+20)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96.57%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96.57%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010914262"/>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customer queries responded to within SLA/OLA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97.34%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97.34%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44859165"/>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queries resolved RFT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92.50%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99.39%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99.39%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667547261"/>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reports dispatched on due date against total reports expected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Reporting (all forms)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58770907"/>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RFT against all reports dispatched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Reporting (all forms)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701763260"/>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PI.08</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valid CMS challenges received (PSCs)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0.11%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0.11%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72215402"/>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Telephone Enquiry Service calls answered within SLA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95.82%</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95.82%</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945918735"/>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PI.10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Confidence in DE Team to deliver DESC obligations (via Survey of DESC Members)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Demand Estimation Obligations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75.00%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0" i="0" u="none" strike="noStrike">
                          <a:solidFill>
                            <a:srgbClr val="000000"/>
                          </a:solidFill>
                          <a:effectLst/>
                          <a:latin typeface="Poppins Medium" panose="00000600000000000000" pitchFamily="2" charset="0"/>
                        </a:rPr>
                        <a:t>75.00%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1330757537"/>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PI.11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DESC / CDSP DE obligations delivered on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Demand Estimation Obligations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682594184"/>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PI.12</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KVI relationship survey</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Relationship Management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85.00%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1236930751"/>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PI.13</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Plan accepted by customers &amp; upheld (Key Milestones Met as agreed by customers)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Management Of Customer Issues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18640470"/>
                  </a:ext>
                </a:extLst>
              </a:tr>
              <a:tr h="168614">
                <a:tc>
                  <a:txBody>
                    <a:bodyPr/>
                    <a:lstStyle/>
                    <a:p>
                      <a:pPr algn="ctr" rtl="0" fontAlgn="ctr"/>
                      <a:r>
                        <a:rPr lang="en-GB" sz="500" b="0" i="0" u="none" strike="noStrike">
                          <a:solidFill>
                            <a:srgbClr val="000000"/>
                          </a:solidFill>
                          <a:effectLst/>
                          <a:latin typeface="Poppins Medium" panose="00000600000000000000" pitchFamily="2" charset="0"/>
                        </a:rPr>
                        <a:t>PI.14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Provision of relevant issue updates to customers accepted at CoMC and no negativity on how the issue is managed.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Management Of Customer Issues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921181854"/>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PI.15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Survey results delivered to CoMC in Month +1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Relationship Management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142339787"/>
                  </a:ext>
                </a:extLst>
              </a:tr>
              <a:tr h="159857">
                <a:tc>
                  <a:txBody>
                    <a:bodyPr/>
                    <a:lstStyle/>
                    <a:p>
                      <a:pPr algn="ctr" rtl="0" fontAlgn="ctr"/>
                      <a:r>
                        <a:rPr lang="en-GB" sz="500" b="0" i="0" u="none" strike="noStrike">
                          <a:solidFill>
                            <a:srgbClr val="000000"/>
                          </a:solidFill>
                          <a:effectLst/>
                          <a:latin typeface="Poppins Medium" panose="00000600000000000000" pitchFamily="2" charset="0"/>
                        </a:rPr>
                        <a:t>PI.16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closure/termination notices issued in line with Service Lines (leave) Shipper</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4026018629"/>
                  </a:ext>
                </a:extLst>
              </a:tr>
              <a:tr h="159857">
                <a:tc>
                  <a:txBody>
                    <a:bodyPr/>
                    <a:lstStyle/>
                    <a:p>
                      <a:pPr algn="ctr" rtl="0" fontAlgn="ctr"/>
                      <a:r>
                        <a:rPr lang="en-GB" sz="500" b="0" i="0" u="none" strike="noStrike">
                          <a:solidFill>
                            <a:srgbClr val="000000"/>
                          </a:solidFill>
                          <a:effectLst/>
                          <a:latin typeface="Poppins Medium" panose="00000600000000000000" pitchFamily="2" charset="0"/>
                        </a:rPr>
                        <a:t>PI.17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key milestones met on readiness plan (join) Non Shipper</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44246651"/>
                  </a:ext>
                </a:extLst>
              </a:tr>
              <a:tr h="159857">
                <a:tc>
                  <a:txBody>
                    <a:bodyPr/>
                    <a:lstStyle/>
                    <a:p>
                      <a:pPr algn="ctr" rtl="0" fontAlgn="ctr"/>
                      <a:r>
                        <a:rPr lang="en-GB" sz="500" b="0" i="0" u="none" strike="noStrike">
                          <a:solidFill>
                            <a:srgbClr val="000000"/>
                          </a:solidFill>
                          <a:effectLst/>
                          <a:latin typeface="Poppins Medium" panose="00000600000000000000" pitchFamily="2" charset="0"/>
                        </a:rPr>
                        <a:t>PI.18</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key milestones met on readiness plan (join) Shipper</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983103971"/>
                  </a:ext>
                </a:extLst>
              </a:tr>
              <a:tr h="168614">
                <a:tc>
                  <a:txBody>
                    <a:bodyPr/>
                    <a:lstStyle/>
                    <a:p>
                      <a:pPr algn="ctr" rtl="0" fontAlgn="ctr"/>
                      <a:r>
                        <a:rPr lang="en-GB" sz="500" b="0" i="0" u="none" strike="noStrike">
                          <a:solidFill>
                            <a:srgbClr val="000000"/>
                          </a:solidFill>
                          <a:effectLst/>
                          <a:latin typeface="Poppins Medium" panose="00000600000000000000" pitchFamily="2" charset="0"/>
                        </a:rPr>
                        <a:t>PI.19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closure notices issued within 1 business day following last exit obligation being met (leave) Non Shipper</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561213835"/>
                  </a:ext>
                </a:extLst>
              </a:tr>
              <a:tr h="168614">
                <a:tc>
                  <a:txBody>
                    <a:bodyPr/>
                    <a:lstStyle/>
                    <a:p>
                      <a:pPr algn="ctr" rtl="0" fontAlgn="ctr"/>
                      <a:r>
                        <a:rPr lang="en-GB" sz="500" b="0" i="0" u="none" strike="noStrike">
                          <a:solidFill>
                            <a:srgbClr val="000000"/>
                          </a:solidFill>
                          <a:effectLst/>
                          <a:latin typeface="Poppins Medium" panose="00000600000000000000" pitchFamily="2" charset="0"/>
                        </a:rPr>
                        <a:t>PI.20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exit criteria approved and account deactivated within D+1 of cessation notice being issued (leave) Shippers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2307780593"/>
                  </a:ext>
                </a:extLst>
              </a:tr>
              <a:tr h="168614">
                <a:tc>
                  <a:txBody>
                    <a:bodyPr/>
                    <a:lstStyle/>
                    <a:p>
                      <a:pPr algn="ctr" rtl="0" fontAlgn="ctr"/>
                      <a:r>
                        <a:rPr lang="en-GB" sz="500" b="0" i="0" u="none" strike="noStrike">
                          <a:solidFill>
                            <a:srgbClr val="000000"/>
                          </a:solidFill>
                          <a:effectLst/>
                          <a:latin typeface="Poppins Medium" panose="00000600000000000000" pitchFamily="2" charset="0"/>
                        </a:rPr>
                        <a:t>PI.21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exit criteria approved and account deactivated within D+1 of cessation notice being issued. (leave) Non-Shippers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751531"/>
                  </a:ext>
                </a:extLst>
              </a:tr>
              <a:tr h="159857">
                <a:tc>
                  <a:txBody>
                    <a:bodyPr/>
                    <a:lstStyle/>
                    <a:p>
                      <a:pPr algn="ctr" rtl="0" fontAlgn="ctr"/>
                      <a:r>
                        <a:rPr lang="en-GB" sz="500" b="0" i="0" u="none" strike="noStrike">
                          <a:solidFill>
                            <a:srgbClr val="000000"/>
                          </a:solidFill>
                          <a:effectLst/>
                          <a:latin typeface="Poppins Medium" panose="00000600000000000000" pitchFamily="2" charset="0"/>
                        </a:rPr>
                        <a:t>PI.22</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readiness criteria approved by customer (join) Non Shippers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29293718"/>
                  </a:ext>
                </a:extLst>
              </a:tr>
              <a:tr h="159857">
                <a:tc>
                  <a:txBody>
                    <a:bodyPr/>
                    <a:lstStyle/>
                    <a:p>
                      <a:pPr algn="ctr" rtl="0" fontAlgn="ctr"/>
                      <a:r>
                        <a:rPr lang="en-GB" sz="500" b="0" i="0" u="none" strike="noStrike">
                          <a:solidFill>
                            <a:srgbClr val="000000"/>
                          </a:solidFill>
                          <a:effectLst/>
                          <a:latin typeface="Poppins Medium" panose="00000600000000000000" pitchFamily="2" charset="0"/>
                        </a:rPr>
                        <a:t>PI.23</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readiness criteria approved by customer (join) Shippers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95819406"/>
                  </a:ext>
                </a:extLst>
              </a:tr>
              <a:tr h="159857">
                <a:tc>
                  <a:txBody>
                    <a:bodyPr/>
                    <a:lstStyle/>
                    <a:p>
                      <a:pPr algn="ctr" rtl="0" fontAlgn="ctr"/>
                      <a:r>
                        <a:rPr lang="en-GB" sz="500" b="0" i="0" u="none" strike="noStrike">
                          <a:solidFill>
                            <a:srgbClr val="000000"/>
                          </a:solidFill>
                          <a:effectLst/>
                          <a:latin typeface="Poppins Medium" panose="00000600000000000000" pitchFamily="2" charset="0"/>
                        </a:rPr>
                        <a:t>PI.27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level 1 milestones met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 / Ian Leitch</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87.50%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87.50%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522784198"/>
                  </a:ext>
                </a:extLst>
              </a:tr>
            </a:tbl>
          </a:graphicData>
        </a:graphic>
      </p:graphicFrame>
    </p:spTree>
    <p:extLst>
      <p:ext uri="{BB962C8B-B14F-4D97-AF65-F5344CB8AC3E}">
        <p14:creationId xmlns:p14="http://schemas.microsoft.com/office/powerpoint/2010/main" val="63878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A6C3-44C0-494E-9CAC-473D7BE3014C}"/>
              </a:ext>
            </a:extLst>
          </p:cNvPr>
          <p:cNvSpPr>
            <a:spLocks noGrp="1"/>
          </p:cNvSpPr>
          <p:nvPr>
            <p:ph type="title"/>
          </p:nvPr>
        </p:nvSpPr>
        <p:spPr/>
        <p:txBody>
          <a:bodyPr/>
          <a:lstStyle/>
          <a:p>
            <a:r>
              <a:rPr lang="en-GB" dirty="0"/>
              <a:t>DSC KPM Performance</a:t>
            </a:r>
          </a:p>
        </p:txBody>
      </p:sp>
      <p:graphicFrame>
        <p:nvGraphicFramePr>
          <p:cNvPr id="10" name="Table 9">
            <a:extLst>
              <a:ext uri="{FF2B5EF4-FFF2-40B4-BE49-F238E27FC236}">
                <a16:creationId xmlns:a16="http://schemas.microsoft.com/office/drawing/2014/main" id="{551C1D0A-0558-46BB-B729-6C0904E26D29}"/>
              </a:ext>
            </a:extLst>
          </p:cNvPr>
          <p:cNvGraphicFramePr>
            <a:graphicFrameLocks noGrp="1"/>
          </p:cNvGraphicFramePr>
          <p:nvPr>
            <p:extLst/>
          </p:nvPr>
        </p:nvGraphicFramePr>
        <p:xfrm>
          <a:off x="507495" y="1058784"/>
          <a:ext cx="8129010" cy="3673634"/>
        </p:xfrm>
        <a:graphic>
          <a:graphicData uri="http://schemas.openxmlformats.org/drawingml/2006/table">
            <a:tbl>
              <a:tblPr/>
              <a:tblGrid>
                <a:gridCol w="1134536">
                  <a:extLst>
                    <a:ext uri="{9D8B030D-6E8A-4147-A177-3AD203B41FA5}">
                      <a16:colId xmlns:a16="http://schemas.microsoft.com/office/drawing/2014/main" val="3737214852"/>
                    </a:ext>
                  </a:extLst>
                </a:gridCol>
                <a:gridCol w="1332805">
                  <a:extLst>
                    <a:ext uri="{9D8B030D-6E8A-4147-A177-3AD203B41FA5}">
                      <a16:colId xmlns:a16="http://schemas.microsoft.com/office/drawing/2014/main" val="3353902466"/>
                    </a:ext>
                  </a:extLst>
                </a:gridCol>
                <a:gridCol w="1233671">
                  <a:extLst>
                    <a:ext uri="{9D8B030D-6E8A-4147-A177-3AD203B41FA5}">
                      <a16:colId xmlns:a16="http://schemas.microsoft.com/office/drawing/2014/main" val="13166190"/>
                    </a:ext>
                  </a:extLst>
                </a:gridCol>
                <a:gridCol w="1112507">
                  <a:extLst>
                    <a:ext uri="{9D8B030D-6E8A-4147-A177-3AD203B41FA5}">
                      <a16:colId xmlns:a16="http://schemas.microsoft.com/office/drawing/2014/main" val="3234221407"/>
                    </a:ext>
                  </a:extLst>
                </a:gridCol>
                <a:gridCol w="1112507">
                  <a:extLst>
                    <a:ext uri="{9D8B030D-6E8A-4147-A177-3AD203B41FA5}">
                      <a16:colId xmlns:a16="http://schemas.microsoft.com/office/drawing/2014/main" val="1171128919"/>
                    </a:ext>
                  </a:extLst>
                </a:gridCol>
                <a:gridCol w="1112507">
                  <a:extLst>
                    <a:ext uri="{9D8B030D-6E8A-4147-A177-3AD203B41FA5}">
                      <a16:colId xmlns:a16="http://schemas.microsoft.com/office/drawing/2014/main" val="2890090055"/>
                    </a:ext>
                  </a:extLst>
                </a:gridCol>
                <a:gridCol w="1090477">
                  <a:extLst>
                    <a:ext uri="{9D8B030D-6E8A-4147-A177-3AD203B41FA5}">
                      <a16:colId xmlns:a16="http://schemas.microsoft.com/office/drawing/2014/main" val="92745727"/>
                    </a:ext>
                  </a:extLst>
                </a:gridCol>
              </a:tblGrid>
              <a:tr h="159716">
                <a:tc>
                  <a:txBody>
                    <a:bodyPr/>
                    <a:lstStyle/>
                    <a:p>
                      <a:pPr algn="l" fontAlgn="b"/>
                      <a:r>
                        <a:rPr lang="en-GB" sz="1000" b="1" i="0" u="none" strike="noStrike">
                          <a:solidFill>
                            <a:srgbClr val="000000"/>
                          </a:solidFill>
                          <a:effectLst/>
                          <a:latin typeface="Calibri" panose="020F0502020204030204" pitchFamily="34" charset="0"/>
                        </a:rPr>
                        <a:t>Cycle Time Delivery</a:t>
                      </a: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extLst>
                  <a:ext uri="{0D108BD9-81ED-4DB2-BD59-A6C34878D82A}">
                    <a16:rowId xmlns:a16="http://schemas.microsoft.com/office/drawing/2014/main" val="1783515812"/>
                  </a:ext>
                </a:extLst>
              </a:tr>
              <a:tr h="159716">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226588"/>
                  </a:ext>
                </a:extLst>
              </a:tr>
              <a:tr h="396537">
                <a:tc>
                  <a:txBody>
                    <a:bodyPr/>
                    <a:lstStyle/>
                    <a:p>
                      <a:pPr algn="ctr" fontAlgn="ctr"/>
                      <a:r>
                        <a:rPr lang="en-GB" sz="1200" b="1" i="0" u="none" strike="noStrike">
                          <a:solidFill>
                            <a:srgbClr val="FFFFFF"/>
                          </a:solidFill>
                          <a:effectLst/>
                          <a:latin typeface="Arial" panose="020B0604020202020204" pitchFamily="34" charset="0"/>
                        </a:rPr>
                        <a:t>Journey / Process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Frequency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Measure Detail</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Target Description</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dirty="0">
                          <a:solidFill>
                            <a:srgbClr val="FFFFFF"/>
                          </a:solidFill>
                          <a:effectLst/>
                          <a:latin typeface="Arial" panose="020B0604020202020204" pitchFamily="34" charset="0"/>
                        </a:rPr>
                        <a:t>Jun-21</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Jul-21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Aug-21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3413909765"/>
                  </a:ext>
                </a:extLst>
              </a:tr>
              <a:tr h="462627">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Arial" panose="020B0604020202020204" pitchFamily="34" charset="0"/>
                        </a:rPr>
                        <a:t>% of revenue collected by due date</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a:solidFill>
                            <a:srgbClr val="000000"/>
                          </a:solidFill>
                          <a:effectLst/>
                          <a:latin typeface="Arial" panose="020B0604020202020204" pitchFamily="34" charset="0"/>
                        </a:rPr>
                        <a:t>98%</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98.88%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a:solidFill>
                            <a:srgbClr val="000000"/>
                          </a:solidFill>
                          <a:effectLst/>
                          <a:latin typeface="Arial" panose="020B0604020202020204" pitchFamily="34" charset="0"/>
                        </a:rPr>
                        <a:t>98.77%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98.81%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151813592"/>
                  </a:ext>
                </a:extLst>
              </a:tr>
              <a:tr h="462627">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Arial" panose="020B0604020202020204" pitchFamily="34" charset="0"/>
                        </a:rPr>
                        <a:t>% of revenue collected by due date (+2 days)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853782172"/>
                  </a:ext>
                </a:extLst>
              </a:tr>
              <a:tr h="159716">
                <a:tc>
                  <a:txBody>
                    <a:bodyPr/>
                    <a:lstStyle/>
                    <a:p>
                      <a:pPr algn="ctr"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1000" b="0" i="0" u="none" strike="noStrike">
                          <a:solidFill>
                            <a:srgbClr val="FF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344789299"/>
                  </a:ext>
                </a:extLst>
              </a:tr>
              <a:tr h="159716">
                <a:tc gridSpan="2">
                  <a:txBody>
                    <a:bodyPr/>
                    <a:lstStyle/>
                    <a:p>
                      <a:pPr algn="l" fontAlgn="b"/>
                      <a:r>
                        <a:rPr lang="en-GB" sz="1000" b="1" i="0" u="none" strike="noStrike">
                          <a:solidFill>
                            <a:srgbClr val="000000"/>
                          </a:solidFill>
                          <a:effectLst/>
                          <a:latin typeface="Calibri" panose="020F0502020204030204" pitchFamily="34" charset="0"/>
                        </a:rPr>
                        <a:t> Right First Time/Quality</a:t>
                      </a:r>
                    </a:p>
                  </a:txBody>
                  <a:tcPr marL="5507" marR="5507" marT="5507" marB="0" anchor="b">
                    <a:lnL>
                      <a:noFill/>
                    </a:lnL>
                    <a:lnR>
                      <a:noFill/>
                    </a:lnR>
                    <a:lnT>
                      <a:noFill/>
                    </a:lnT>
                    <a:lnB>
                      <a:noFill/>
                    </a:lnB>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r>
                        <a:rPr lang="en-GB" sz="1000" b="0" i="0" u="none" strike="noStrike">
                          <a:solidFill>
                            <a:srgbClr val="FF0000"/>
                          </a:solidFill>
                          <a:effectLst/>
                          <a:latin typeface="Arial" panose="020B0604020202020204" pitchFamily="34" charset="0"/>
                        </a:rPr>
                        <a:t> </a:t>
                      </a:r>
                    </a:p>
                  </a:txBody>
                  <a:tcPr marL="5507" marR="5507" marT="5507" marB="0" anchor="ctr">
                    <a:lnL>
                      <a:noFill/>
                    </a:lnL>
                    <a:lnR>
                      <a:noFill/>
                    </a:lnR>
                    <a:lnT>
                      <a:noFill/>
                    </a:lnT>
                    <a:lnB>
                      <a:noFill/>
                    </a:lnB>
                    <a:solidFill>
                      <a:srgbClr val="FFFFFF"/>
                    </a:solidFill>
                  </a:tcPr>
                </a:tc>
                <a:extLst>
                  <a:ext uri="{0D108BD9-81ED-4DB2-BD59-A6C34878D82A}">
                    <a16:rowId xmlns:a16="http://schemas.microsoft.com/office/drawing/2014/main" val="4087373512"/>
                  </a:ext>
                </a:extLst>
              </a:tr>
              <a:tr h="159716">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1479186"/>
                  </a:ext>
                </a:extLst>
              </a:tr>
              <a:tr h="782059">
                <a:tc>
                  <a:txBody>
                    <a:bodyPr/>
                    <a:lstStyle/>
                    <a:p>
                      <a:pPr algn="ctr" fontAlgn="ctr"/>
                      <a:r>
                        <a:rPr lang="en-GB" sz="1200" b="1" i="0" u="none" strike="noStrike">
                          <a:solidFill>
                            <a:srgbClr val="FFFFFF"/>
                          </a:solidFill>
                          <a:effectLst/>
                          <a:latin typeface="Arial" panose="020B0604020202020204" pitchFamily="34" charset="0"/>
                        </a:rPr>
                        <a:t>Journey / Process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Frequency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Measure Detail</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Target Description</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dirty="0">
                          <a:solidFill>
                            <a:srgbClr val="FFFFFF"/>
                          </a:solidFill>
                          <a:effectLst/>
                          <a:latin typeface="Arial" panose="020B0604020202020204" pitchFamily="34" charset="0"/>
                        </a:rPr>
                        <a:t>Jun-21</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Jul-21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Aug-21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1540293597"/>
                  </a:ext>
                </a:extLst>
              </a:tr>
              <a:tr h="771044">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Energy Balancing Credit Rules adhered to, to ensure adequate security in place</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390389257"/>
                  </a:ext>
                </a:extLst>
              </a:tr>
            </a:tbl>
          </a:graphicData>
        </a:graphic>
      </p:graphicFrame>
    </p:spTree>
    <p:extLst>
      <p:ext uri="{BB962C8B-B14F-4D97-AF65-F5344CB8AC3E}">
        <p14:creationId xmlns:p14="http://schemas.microsoft.com/office/powerpoint/2010/main" val="1351567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dirty="0">
                <a:latin typeface="Poppins Medium" panose="00000600000000000000" pitchFamily="2" charset="0"/>
                <a:cs typeface="Poppins Medium" panose="00000600000000000000" pitchFamily="2" charset="0"/>
              </a:rPr>
              <a:t>August 2021 Failure Summary</a:t>
            </a:r>
          </a:p>
        </p:txBody>
      </p:sp>
    </p:spTree>
    <p:extLst>
      <p:ext uri="{BB962C8B-B14F-4D97-AF65-F5344CB8AC3E}">
        <p14:creationId xmlns:p14="http://schemas.microsoft.com/office/powerpoint/2010/main" val="4191075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ADA8C4F7-8F94-4AA3-B766-D709216A9808}"/>
              </a:ext>
            </a:extLst>
          </p:cNvPr>
          <p:cNvGraphicFramePr>
            <a:graphicFrameLocks noGrp="1"/>
          </p:cNvGraphicFramePr>
          <p:nvPr>
            <p:extLst>
              <p:ext uri="{D42A27DB-BD31-4B8C-83A1-F6EECF244321}">
                <p14:modId xmlns:p14="http://schemas.microsoft.com/office/powerpoint/2010/main" val="3572885867"/>
              </p:ext>
            </p:extLst>
          </p:nvPr>
        </p:nvGraphicFramePr>
        <p:xfrm>
          <a:off x="229050" y="753618"/>
          <a:ext cx="8592221" cy="3894189"/>
        </p:xfrm>
        <a:graphic>
          <a:graphicData uri="http://schemas.openxmlformats.org/drawingml/2006/table">
            <a:tbl>
              <a:tblPr/>
              <a:tblGrid>
                <a:gridCol w="364150">
                  <a:extLst>
                    <a:ext uri="{9D8B030D-6E8A-4147-A177-3AD203B41FA5}">
                      <a16:colId xmlns:a16="http://schemas.microsoft.com/office/drawing/2014/main" val="3084626696"/>
                    </a:ext>
                  </a:extLst>
                </a:gridCol>
                <a:gridCol w="2067538">
                  <a:extLst>
                    <a:ext uri="{9D8B030D-6E8A-4147-A177-3AD203B41FA5}">
                      <a16:colId xmlns:a16="http://schemas.microsoft.com/office/drawing/2014/main" val="4288829675"/>
                    </a:ext>
                  </a:extLst>
                </a:gridCol>
                <a:gridCol w="1570650">
                  <a:extLst>
                    <a:ext uri="{9D8B030D-6E8A-4147-A177-3AD203B41FA5}">
                      <a16:colId xmlns:a16="http://schemas.microsoft.com/office/drawing/2014/main" val="9478081"/>
                    </a:ext>
                  </a:extLst>
                </a:gridCol>
                <a:gridCol w="1515088">
                  <a:extLst>
                    <a:ext uri="{9D8B030D-6E8A-4147-A177-3AD203B41FA5}">
                      <a16:colId xmlns:a16="http://schemas.microsoft.com/office/drawing/2014/main" val="3130252029"/>
                    </a:ext>
                  </a:extLst>
                </a:gridCol>
                <a:gridCol w="505339">
                  <a:extLst>
                    <a:ext uri="{9D8B030D-6E8A-4147-A177-3AD203B41FA5}">
                      <a16:colId xmlns:a16="http://schemas.microsoft.com/office/drawing/2014/main" val="4082752721"/>
                    </a:ext>
                  </a:extLst>
                </a:gridCol>
                <a:gridCol w="373740">
                  <a:extLst>
                    <a:ext uri="{9D8B030D-6E8A-4147-A177-3AD203B41FA5}">
                      <a16:colId xmlns:a16="http://schemas.microsoft.com/office/drawing/2014/main" val="3491523386"/>
                    </a:ext>
                  </a:extLst>
                </a:gridCol>
                <a:gridCol w="311888">
                  <a:extLst>
                    <a:ext uri="{9D8B030D-6E8A-4147-A177-3AD203B41FA5}">
                      <a16:colId xmlns:a16="http://schemas.microsoft.com/office/drawing/2014/main" val="1532006990"/>
                    </a:ext>
                  </a:extLst>
                </a:gridCol>
                <a:gridCol w="1883828">
                  <a:extLst>
                    <a:ext uri="{9D8B030D-6E8A-4147-A177-3AD203B41FA5}">
                      <a16:colId xmlns:a16="http://schemas.microsoft.com/office/drawing/2014/main" val="4217460498"/>
                    </a:ext>
                  </a:extLst>
                </a:gridCol>
              </a:tblGrid>
              <a:tr h="307992">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KPM / PI</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Measure Detail</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Journey / Process</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dirty="0">
                          <a:solidFill>
                            <a:srgbClr val="FFFFFF"/>
                          </a:solidFill>
                          <a:effectLst/>
                          <a:latin typeface="Poppins Medium" panose="00000600000000000000" pitchFamily="2" charset="0"/>
                        </a:rPr>
                        <a:t>Owner (</a:t>
                      </a:r>
                      <a:r>
                        <a:rPr lang="en-GB" sz="600" b="1" i="0" u="none" strike="noStrike" dirty="0" err="1">
                          <a:solidFill>
                            <a:srgbClr val="FFFFFF"/>
                          </a:solidFill>
                          <a:effectLst/>
                          <a:latin typeface="Poppins Medium" panose="00000600000000000000" pitchFamily="2" charset="0"/>
                        </a:rPr>
                        <a:t>Cec</a:t>
                      </a:r>
                      <a:r>
                        <a:rPr lang="en-GB" sz="600" b="1" i="0" u="none" strike="noStrike" dirty="0">
                          <a:solidFill>
                            <a:srgbClr val="FFFFFF"/>
                          </a:solidFill>
                          <a:effectLst/>
                          <a:latin typeface="Poppins Medium" panose="00000600000000000000" pitchFamily="2" charset="0"/>
                        </a:rPr>
                        <a:t> / LT)</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Measure Type</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DSC+ Yr 1 Target Metric Only</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Aug-21</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Failure Commentary</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714012278"/>
                  </a:ext>
                </a:extLst>
              </a:tr>
              <a:tr h="1131207">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0" i="0" u="none" strike="noStrike">
                          <a:solidFill>
                            <a:srgbClr val="000000"/>
                          </a:solidFill>
                          <a:effectLst/>
                          <a:latin typeface="Poppins Medium" panose="00000600000000000000" pitchFamily="2" charset="0"/>
                        </a:rPr>
                        <a:t>PI.01</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 CMS Contacts processed within SLA (95% in D+10)</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000000"/>
                          </a:solidFill>
                          <a:effectLst/>
                          <a:latin typeface="Poppins Medium" panose="00000600000000000000" pitchFamily="2" charset="0"/>
                        </a:rPr>
                        <a:t>Manage Updates To Customer Portfolio</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Andy Szabo / Alex Stuart</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Cycle Time</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95.00%</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FFFFFF"/>
                          </a:solidFill>
                          <a:effectLst/>
                          <a:latin typeface="Poppins Medium" panose="00000600000000000000" pitchFamily="2" charset="0"/>
                        </a:rPr>
                        <a:t>93.95%</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rowSpan="2">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r>
                        <a:rPr lang="en-GB" sz="600" dirty="0">
                          <a:solidFill>
                            <a:schemeClr val="tx1"/>
                          </a:solidFill>
                        </a:rPr>
                        <a:t>Three factors have caused this PI to fall below target for  August’21</a:t>
                      </a:r>
                    </a:p>
                    <a:p>
                      <a:endParaRPr lang="en-GB" sz="600" dirty="0">
                        <a:solidFill>
                          <a:schemeClr val="tx1"/>
                        </a:solidFill>
                      </a:endParaRPr>
                    </a:p>
                    <a:p>
                      <a:pPr marL="228600" indent="-228600">
                        <a:buAutoNum type="arabicParenR"/>
                      </a:pPr>
                      <a:r>
                        <a:rPr lang="en-US" sz="600" u="sng" dirty="0">
                          <a:solidFill>
                            <a:schemeClr val="tx1"/>
                          </a:solidFill>
                        </a:rPr>
                        <a:t>High Volumes of RFA requests</a:t>
                      </a:r>
                      <a:r>
                        <a:rPr lang="en-US" sz="600" dirty="0">
                          <a:solidFill>
                            <a:schemeClr val="tx1"/>
                          </a:solidFill>
                        </a:rPr>
                        <a:t> –the volume of inbound Request For Adjustments (a non-MOD565 contact) remain consistently high in comparison to previous years and previous months). RFAs are a non-MOD565 CMS contact with no industry agreed SLAs upon them. Correla operational teams are working with the two shippers who are raising the bulk of all RFAs to prioritise the working order, of which often the customers are not requesting a chronological order which is subsequently impacting the D+10 and D+20 cycle time PI targets.</a:t>
                      </a:r>
                      <a:endParaRPr lang="en-US" sz="600" dirty="0">
                        <a:solidFill>
                          <a:schemeClr val="tx1"/>
                        </a:solidFill>
                        <a:cs typeface="Poppins Medium"/>
                      </a:endParaRPr>
                    </a:p>
                    <a:p>
                      <a:pPr marL="228600" indent="-228600">
                        <a:buAutoNum type="arabicParenR"/>
                      </a:pPr>
                      <a:endParaRPr lang="en-GB" sz="600" u="sng" dirty="0">
                        <a:solidFill>
                          <a:schemeClr val="tx1"/>
                        </a:solidFill>
                      </a:endParaRPr>
                    </a:p>
                    <a:p>
                      <a:pPr marL="228600" indent="-228600">
                        <a:buAutoNum type="arabicParenR"/>
                      </a:pPr>
                      <a:r>
                        <a:rPr lang="en-GB" sz="600" u="sng" dirty="0">
                          <a:solidFill>
                            <a:schemeClr val="tx1"/>
                          </a:solidFill>
                        </a:rPr>
                        <a:t>COVID/Lockdown restrictions</a:t>
                      </a:r>
                      <a:r>
                        <a:rPr lang="en-GB" sz="600" dirty="0">
                          <a:solidFill>
                            <a:schemeClr val="tx1"/>
                          </a:solidFill>
                        </a:rPr>
                        <a:t> – we continue to see a below-par performance of CMS contact types that require meter engineers, on behalf of DNs, iGTs, MAMs, etc. have to conduct site visits (e.g. DTLs and ISOs)</a:t>
                      </a:r>
                      <a:endParaRPr lang="en-GB" sz="600" dirty="0">
                        <a:solidFill>
                          <a:schemeClr val="tx1"/>
                        </a:solidFill>
                        <a:cs typeface="Poppins Medium"/>
                      </a:endParaRPr>
                    </a:p>
                    <a:p>
                      <a:pPr marL="228600" indent="-228600">
                        <a:buAutoNum type="arabicParenR"/>
                      </a:pPr>
                      <a:endParaRPr lang="en-GB" sz="600" dirty="0">
                        <a:solidFill>
                          <a:schemeClr val="tx1"/>
                        </a:solidFill>
                      </a:endParaRPr>
                    </a:p>
                    <a:p>
                      <a:pPr marL="228600" indent="-228600">
                        <a:buAutoNum type="arabicParenR"/>
                      </a:pPr>
                      <a:r>
                        <a:rPr lang="en-GB" sz="600" u="sng" dirty="0">
                          <a:solidFill>
                            <a:schemeClr val="tx1"/>
                          </a:solidFill>
                        </a:rPr>
                        <a:t>Non-MOD565 CMS contacts awaiting action from external parties</a:t>
                      </a:r>
                      <a:r>
                        <a:rPr lang="en-GB" sz="600" dirty="0">
                          <a:solidFill>
                            <a:schemeClr val="tx1"/>
                          </a:solidFill>
                        </a:rPr>
                        <a:t> – we continue to see prolonged wait times for external parties such as Networks and Shippers for action/clarification/more information to resolve contacts such as TOGs and RFAs</a:t>
                      </a:r>
                      <a:r>
                        <a:rPr lang="en-GB" sz="600" b="0" i="0" u="none" strike="noStrike" dirty="0">
                          <a:solidFill>
                            <a:schemeClr val="tx1"/>
                          </a:solidFill>
                          <a:effectLst/>
                          <a:latin typeface="Poppins Medium" panose="00000600000000000000" pitchFamily="2" charset="0"/>
                        </a:rPr>
                        <a:t>.</a:t>
                      </a:r>
                      <a:endParaRPr lang="en-GB" sz="600" u="sng" dirty="0">
                        <a:solidFill>
                          <a:schemeClr val="tx1"/>
                        </a:solidFill>
                      </a:endParaRP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903964"/>
                  </a:ext>
                </a:extLst>
              </a:tr>
              <a:tr h="694956">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0" i="0" u="none" strike="noStrike">
                          <a:solidFill>
                            <a:srgbClr val="000000"/>
                          </a:solidFill>
                          <a:effectLst/>
                          <a:latin typeface="Poppins Medium" panose="00000600000000000000" pitchFamily="2" charset="0"/>
                        </a:rPr>
                        <a:t>PI.03</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000000"/>
                          </a:solidFill>
                          <a:effectLst/>
                          <a:latin typeface="Poppins Medium" panose="00000600000000000000" pitchFamily="2" charset="0"/>
                        </a:rPr>
                        <a:t>% CMS Contacts processed within SLA (98% in D+20)</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000000"/>
                          </a:solidFill>
                          <a:effectLst/>
                          <a:latin typeface="Poppins Medium" panose="00000600000000000000" pitchFamily="2" charset="0"/>
                        </a:rPr>
                        <a:t>Manage Updates To Customer Portfolio</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Andy Szabo / Alex Stuart</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Cycle Time</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98.00%</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FFFFFF"/>
                          </a:solidFill>
                          <a:effectLst/>
                          <a:latin typeface="Poppins Medium" panose="00000600000000000000" pitchFamily="2" charset="0"/>
                        </a:rPr>
                        <a:t>96.57%</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vMerge="1">
                  <a:txBody>
                    <a:bodyPr/>
                    <a:lstStyle/>
                    <a:p>
                      <a:pPr algn="l" fontAlgn="ctr"/>
                      <a:r>
                        <a:rPr lang="en-GB" sz="600" b="0" i="0" u="none" strike="noStrike" dirty="0">
                          <a:solidFill>
                            <a:srgbClr val="000000"/>
                          </a:solidFill>
                          <a:effectLst/>
                          <a:latin typeface="Poppins Medium" panose="00000600000000000000" pitchFamily="2" charset="0"/>
                        </a:rPr>
                        <a:t>Performance has been maintained across the 3 targets, we are still close to hitting the 10 and 20 day target but not quite there yet.  There has been a decrease in the volume of contacts received for this month compare to last month by just over 1,000.  </a:t>
                      </a:r>
                      <a:br>
                        <a:rPr lang="en-GB" sz="600" b="0" i="0" u="none" strike="noStrike" dirty="0">
                          <a:solidFill>
                            <a:srgbClr val="000000"/>
                          </a:solidFill>
                          <a:effectLst/>
                          <a:latin typeface="Poppins Medium" panose="00000600000000000000" pitchFamily="2" charset="0"/>
                        </a:rPr>
                      </a:br>
                      <a:r>
                        <a:rPr lang="en-GB" sz="600" b="0" i="0" u="none" strike="noStrike" dirty="0">
                          <a:solidFill>
                            <a:srgbClr val="000000"/>
                          </a:solidFill>
                          <a:effectLst/>
                          <a:latin typeface="Poppins Medium" panose="00000600000000000000" pitchFamily="2" charset="0"/>
                        </a:rPr>
                        <a:t>There has been an increase in resolution across the DTL contact code this month for all targets.  The RFA team are still receiving high volumes of contacts and continuing to work through these and the backlog of contacts.  While high volumes are received it will to impact on hitting monthly targets. </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7573574"/>
                  </a:ext>
                </a:extLst>
              </a:tr>
              <a:tr h="602349">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0" i="0" u="none" strike="noStrike">
                          <a:solidFill>
                            <a:srgbClr val="000000"/>
                          </a:solidFill>
                          <a:effectLst/>
                          <a:latin typeface="Poppins Medium" panose="00000600000000000000" pitchFamily="2" charset="0"/>
                        </a:rPr>
                        <a:t>PI.27</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 level 1 milestones met</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000000"/>
                          </a:solidFill>
                          <a:effectLst/>
                          <a:latin typeface="Poppins Medium" panose="00000600000000000000" pitchFamily="2" charset="0"/>
                        </a:rPr>
                        <a:t>Managing Change</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Lee Foster / Andy Simpson / Ian Leitch</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Cycle Time</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90.00%</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FFFFFF"/>
                          </a:solidFill>
                          <a:effectLst/>
                          <a:latin typeface="Poppins Medium" panose="00000600000000000000" pitchFamily="2" charset="0"/>
                        </a:rPr>
                        <a:t>87.50%</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l" fontAlgn="ctr"/>
                      <a:r>
                        <a:rPr lang="en-GB" sz="600" b="0" i="0" u="none" strike="noStrike" dirty="0">
                          <a:solidFill>
                            <a:srgbClr val="000000"/>
                          </a:solidFill>
                          <a:effectLst/>
                          <a:latin typeface="Poppins Medium" panose="00000600000000000000" pitchFamily="2" charset="0"/>
                        </a:rPr>
                        <a:t>1 milestone was missed during August on the UK Link M2C programme for Build completion, as result of delays in completing key deliverables for testing preparation.</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16005872"/>
                  </a:ext>
                </a:extLst>
              </a:tr>
            </a:tbl>
          </a:graphicData>
        </a:graphic>
      </p:graphicFrame>
      <p:sp>
        <p:nvSpPr>
          <p:cNvPr id="5" name="Text Placeholder 15">
            <a:extLst>
              <a:ext uri="{FF2B5EF4-FFF2-40B4-BE49-F238E27FC236}">
                <a16:creationId xmlns:a16="http://schemas.microsoft.com/office/drawing/2014/main" id="{493F4016-9434-434C-A112-EE439FCFC46C}"/>
              </a:ext>
            </a:extLst>
          </p:cNvPr>
          <p:cNvSpPr txBox="1">
            <a:spLocks/>
          </p:cNvSpPr>
          <p:nvPr/>
        </p:nvSpPr>
        <p:spPr>
          <a:xfrm>
            <a:off x="5638" y="26049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dirty="0">
                <a:latin typeface="Poppins Medium" panose="00000600000000000000" pitchFamily="2" charset="0"/>
                <a:cs typeface="Poppins Medium" panose="00000600000000000000" pitchFamily="2" charset="0"/>
              </a:rPr>
              <a:t>Failed </a:t>
            </a:r>
            <a:r>
              <a:rPr lang="en-GB" sz="1998" u="sng" dirty="0">
                <a:latin typeface="Poppins Medium" panose="00000600000000000000" pitchFamily="2" charset="0"/>
                <a:cs typeface="Poppins Medium" panose="00000600000000000000" pitchFamily="2" charset="0"/>
              </a:rPr>
              <a:t>DSC+</a:t>
            </a:r>
            <a:r>
              <a:rPr lang="en-GB" sz="1998" dirty="0">
                <a:latin typeface="Poppins Medium" panose="00000600000000000000" pitchFamily="2" charset="0"/>
                <a:cs typeface="Poppins Medium" panose="00000600000000000000" pitchFamily="2" charset="0"/>
              </a:rPr>
              <a:t> KPM/PI Summary For August’21</a:t>
            </a:r>
          </a:p>
        </p:txBody>
      </p:sp>
    </p:spTree>
    <p:extLst>
      <p:ext uri="{BB962C8B-B14F-4D97-AF65-F5344CB8AC3E}">
        <p14:creationId xmlns:p14="http://schemas.microsoft.com/office/powerpoint/2010/main" val="311838244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1" ma:contentTypeDescription="Create a new document." ma:contentTypeScope="" ma:versionID="d2074b2f43ace468a49866659a2c593b">
  <xsd:schema xmlns:xsd="http://www.w3.org/2001/XMLSchema" xmlns:xs="http://www.w3.org/2001/XMLSchema" xmlns:p="http://schemas.microsoft.com/office/2006/metadata/properties" xmlns:ns2="efb0c983-77a3-4edc-9303-e1cb655c76c7" targetNamespace="http://schemas.microsoft.com/office/2006/metadata/properties" ma:root="true" ma:fieldsID="4ecba36267c09c0f72f47bb405032b11" ns2:_="">
    <xsd:import namespace="efb0c983-77a3-4edc-9303-e1cb655c76c7"/>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97B8BC-43E3-4C8B-8997-F832E131F960}"/>
</file>

<file path=customXml/itemProps2.xml><?xml version="1.0" encoding="utf-8"?>
<ds:datastoreItem xmlns:ds="http://schemas.openxmlformats.org/officeDocument/2006/customXml" ds:itemID="{211B2E31-4703-4F4D-BB47-74A8364BAC36}">
  <ds:schemaRefs>
    <ds:schemaRef ds:uri="http://purl.org/dc/dcmitype/"/>
    <ds:schemaRef ds:uri="http://purl.org/dc/elements/1.1/"/>
    <ds:schemaRef ds:uri="http://www.w3.org/XML/1998/namespace"/>
    <ds:schemaRef ds:uri="01f7a547-d57a-44ce-a211-81869c79743b"/>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3092569d-7549-4f1f-b838-122d264c6bd8"/>
    <ds:schemaRef ds:uri="http://schemas.microsoft.com/office/2006/metadata/propertie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10057</TotalTime>
  <Words>1869</Words>
  <Application>Microsoft Office PowerPoint</Application>
  <PresentationFormat>On-screen Show (16:9)</PresentationFormat>
  <Paragraphs>504</Paragraphs>
  <Slides>6</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Poppins Medium</vt:lpstr>
      <vt:lpstr>Poppins Medium</vt:lpstr>
      <vt:lpstr>Wingdings</vt:lpstr>
      <vt:lpstr>Office Theme</vt:lpstr>
      <vt:lpstr>6_xoserve templates</vt:lpstr>
      <vt:lpstr>August 2021 KPM / PI Operational  Performance Summary</vt:lpstr>
      <vt:lpstr>PowerPoint Presentation</vt:lpstr>
      <vt:lpstr>PowerPoint Presentation</vt:lpstr>
      <vt:lpstr>DSC KPM Performance</vt:lpstr>
      <vt:lpstr>August 2021 Failure Summary</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5</cp:revision>
  <cp:lastPrinted>2020-03-11T11:28:55Z</cp:lastPrinted>
  <dcterms:created xsi:type="dcterms:W3CDTF">2018-09-02T17:12:15Z</dcterms:created>
  <dcterms:modified xsi:type="dcterms:W3CDTF">2021-09-14T10:59:04Z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8" name="ContentTypeId">
    <vt:lpwstr>0x01010050FB9CDCC5328344A3162B2D7C8A4CE2</vt:lpwstr>
  </property>
</Properties>
</file>