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</p:sldMasterIdLst>
  <p:notesMasterIdLst>
    <p:notesMasterId r:id="rId12"/>
  </p:notesMasterIdLst>
  <p:sldIdLst>
    <p:sldId id="435" r:id="rId6"/>
    <p:sldId id="437" r:id="rId7"/>
    <p:sldId id="438" r:id="rId8"/>
    <p:sldId id="444" r:id="rId9"/>
    <p:sldId id="356" r:id="rId10"/>
    <p:sldId id="43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kes, Andrew" initials="AW" lastIdx="21" clrIdx="0">
    <p:extLst>
      <p:ext uri="{19B8F6BF-5375-455C-9EA6-DF929625EA0E}">
        <p15:presenceInfo xmlns:p15="http://schemas.microsoft.com/office/powerpoint/2012/main" userId="Wilkes, Andrew" providerId="None"/>
      </p:ext>
    </p:extLst>
  </p:cmAuthor>
  <p:cmAuthor id="2" name="Hassan Afzal" initials="HA" lastIdx="3" clrIdx="1">
    <p:extLst>
      <p:ext uri="{19B8F6BF-5375-455C-9EA6-DF929625EA0E}">
        <p15:presenceInfo xmlns:p15="http://schemas.microsoft.com/office/powerpoint/2012/main" userId="S::hassan.afzal1@xoserve.com::a7068809-d3f4-4696-970d-615ed657f555" providerId="AD"/>
      </p:ext>
    </p:extLst>
  </p:cmAuthor>
  <p:cmAuthor id="3" name="Foster, Lee" initials="FL" lastIdx="21" clrIdx="2">
    <p:extLst>
      <p:ext uri="{19B8F6BF-5375-455C-9EA6-DF929625EA0E}">
        <p15:presenceInfo xmlns:p15="http://schemas.microsoft.com/office/powerpoint/2012/main" userId="S-1-5-21-4145888014-839675345-3125187760-3207" providerId="AD"/>
      </p:ext>
    </p:extLst>
  </p:cmAuthor>
  <p:cmAuthor id="4" name="Wilkes, Andrew" initials="WA" lastIdx="17" clrIdx="3">
    <p:extLst>
      <p:ext uri="{19B8F6BF-5375-455C-9EA6-DF929625EA0E}">
        <p15:presenceInfo xmlns:p15="http://schemas.microsoft.com/office/powerpoint/2012/main" userId="S::andrew.wilkes@xoserve.com::8c737259-034c-4913-8a34-8fa457fa1904" providerId="AD"/>
      </p:ext>
    </p:extLst>
  </p:cmAuthor>
  <p:cmAuthor id="5" name="Tristan Unwin" initials="TU" lastIdx="1" clrIdx="4">
    <p:extLst>
      <p:ext uri="{19B8F6BF-5375-455C-9EA6-DF929625EA0E}">
        <p15:presenceInfo xmlns:p15="http://schemas.microsoft.com/office/powerpoint/2012/main" userId="S::tristan.unwin@xoserve.com::35960f5b-602a-483d-b2dc-71a2219c06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FF"/>
    <a:srgbClr val="FF3300"/>
    <a:srgbClr val="BD6AAB"/>
    <a:srgbClr val="CED1E1"/>
    <a:srgbClr val="B1D6E8"/>
    <a:srgbClr val="56CF9E"/>
    <a:srgbClr val="84B8DA"/>
    <a:srgbClr val="237B57"/>
    <a:srgbClr val="40D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3C80B1-CC9C-4163-8E52-CADAFB9E8FDB}" v="1" dt="2021-07-14T15:16:02.5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36" y="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7" y="10"/>
            <a:ext cx="8679685" cy="2030257"/>
          </a:xfrm>
          <a:prstGeom prst="rect">
            <a:avLst/>
          </a:prstGeom>
        </p:spPr>
        <p:txBody>
          <a:bodyPr vert="horz" lIns="291192" tIns="145598" rIns="291192" bIns="145598" rtlCol="0"/>
          <a:lstStyle>
            <a:lvl1pPr algn="l">
              <a:defRPr sz="3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45734" y="10"/>
            <a:ext cx="8679685" cy="2030257"/>
          </a:xfrm>
          <a:prstGeom prst="rect">
            <a:avLst/>
          </a:prstGeom>
        </p:spPr>
        <p:txBody>
          <a:bodyPr vert="horz" lIns="291192" tIns="145598" rIns="291192" bIns="145598" rtlCol="0"/>
          <a:lstStyle>
            <a:lvl1pPr algn="r">
              <a:defRPr sz="3800"/>
            </a:lvl1pPr>
          </a:lstStyle>
          <a:p>
            <a:fld id="{30CC7C86-2D66-4C55-8F99-E153512351BA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3511550" y="3044825"/>
            <a:ext cx="27058938" cy="15220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91192" tIns="145598" rIns="291192" bIns="14559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3009" y="19287435"/>
            <a:ext cx="16024029" cy="18272295"/>
          </a:xfrm>
          <a:prstGeom prst="rect">
            <a:avLst/>
          </a:prstGeom>
        </p:spPr>
        <p:txBody>
          <a:bodyPr vert="horz" lIns="291192" tIns="145598" rIns="291192" bIns="14559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7" y="38567807"/>
            <a:ext cx="8679685" cy="2030257"/>
          </a:xfrm>
          <a:prstGeom prst="rect">
            <a:avLst/>
          </a:prstGeom>
        </p:spPr>
        <p:txBody>
          <a:bodyPr vert="horz" lIns="291192" tIns="145598" rIns="291192" bIns="145598" rtlCol="0" anchor="b"/>
          <a:lstStyle>
            <a:lvl1pPr algn="l">
              <a:defRPr sz="3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45734" y="38567807"/>
            <a:ext cx="8679685" cy="2030257"/>
          </a:xfrm>
          <a:prstGeom prst="rect">
            <a:avLst/>
          </a:prstGeom>
        </p:spPr>
        <p:txBody>
          <a:bodyPr vert="horz" lIns="291192" tIns="145598" rIns="291192" bIns="145598" rtlCol="0" anchor="b"/>
          <a:lstStyle>
            <a:lvl1pPr algn="r">
              <a:defRPr sz="38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D15C3A-2F39-4EA3-BA98-F5F2450E317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62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75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568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35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9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105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517194"/>
            <a:ext cx="7772400" cy="1102519"/>
          </a:xfrm>
        </p:spPr>
        <p:txBody>
          <a:bodyPr/>
          <a:lstStyle/>
          <a:p>
            <a:r>
              <a:rPr lang="en-GB" dirty="0">
                <a:latin typeface="Poppins medium" panose="020B0604020202020204" charset="0"/>
                <a:cs typeface="Poppins medium" panose="020B0604020202020204" charset="0"/>
              </a:rPr>
              <a:t>June 2021 KPM / PI Operational </a:t>
            </a:r>
            <a:br>
              <a:rPr lang="en-GB" dirty="0">
                <a:latin typeface="Poppins medium" panose="020B0604020202020204" charset="0"/>
                <a:cs typeface="Poppins medium" panose="020B0604020202020204" charset="0"/>
              </a:rPr>
            </a:br>
            <a:r>
              <a:rPr lang="en-GB" dirty="0">
                <a:latin typeface="Poppins medium" panose="020B0604020202020204" charset="0"/>
                <a:cs typeface="Poppins medium" panose="020B0604020202020204" charset="0"/>
              </a:rPr>
              <a:t>Performance Summary</a:t>
            </a:r>
            <a:endParaRPr lang="en-GB" b="0" dirty="0">
              <a:latin typeface="Poppins medium" panose="020B0604020202020204" charset="0"/>
              <a:cs typeface="Poppins medium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544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619E9F5-2446-4AD7-84F2-E3B04B6105D0}"/>
              </a:ext>
            </a:extLst>
          </p:cNvPr>
          <p:cNvSpPr txBox="1"/>
          <p:nvPr/>
        </p:nvSpPr>
        <p:spPr>
          <a:xfrm>
            <a:off x="-33185" y="4649646"/>
            <a:ext cx="306900" cy="276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99" b="1" i="1">
              <a:solidFill>
                <a:prstClr val="black"/>
              </a:solidFill>
              <a:latin typeface="Arial"/>
            </a:endParaRPr>
          </a:p>
          <a:p>
            <a:r>
              <a:rPr lang="en-GB" sz="599">
                <a:solidFill>
                  <a:prstClr val="black"/>
                </a:solidFill>
                <a:latin typeface="Arial"/>
              </a:rPr>
              <a:t> 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BA21F487-DF7A-44EE-80DF-2F930EAA3067}"/>
              </a:ext>
            </a:extLst>
          </p:cNvPr>
          <p:cNvSpPr txBox="1">
            <a:spLocks/>
          </p:cNvSpPr>
          <p:nvPr/>
        </p:nvSpPr>
        <p:spPr>
          <a:xfrm>
            <a:off x="5638" y="217197"/>
            <a:ext cx="9132725" cy="399617"/>
          </a:xfrm>
          <a:prstGeom prst="rect">
            <a:avLst/>
          </a:prstGeom>
        </p:spPr>
        <p:txBody>
          <a:bodyPr wrap="square" lIns="91327" tIns="45664" rIns="91327" bIns="45664" anchor="t">
            <a:spAutoFit/>
          </a:bodyPr>
          <a:lstStyle>
            <a:lvl1pPr algn="ctr">
              <a:def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j-ea"/>
                <a:cs typeface="Poppins-Light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998" b="1" kern="1200" dirty="0">
                <a:solidFill>
                  <a:srgbClr val="0070C0"/>
                </a:solidFill>
                <a:latin typeface="+mj-lt"/>
                <a:cs typeface="Poppins medium" panose="020B0604020202020204" charset="0"/>
              </a:rPr>
              <a:t>DSC+ v DSC KPM Performance for June’21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27EA9DF-2F9B-4079-A549-04E909C65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658656"/>
              </p:ext>
            </p:extLst>
          </p:nvPr>
        </p:nvGraphicFramePr>
        <p:xfrm>
          <a:off x="188257" y="616813"/>
          <a:ext cx="8527135" cy="3915573"/>
        </p:xfrm>
        <a:graphic>
          <a:graphicData uri="http://schemas.openxmlformats.org/drawingml/2006/table">
            <a:tbl>
              <a:tblPr/>
              <a:tblGrid>
                <a:gridCol w="554101">
                  <a:extLst>
                    <a:ext uri="{9D8B030D-6E8A-4147-A177-3AD203B41FA5}">
                      <a16:colId xmlns:a16="http://schemas.microsoft.com/office/drawing/2014/main" val="973628194"/>
                    </a:ext>
                  </a:extLst>
                </a:gridCol>
                <a:gridCol w="4347111">
                  <a:extLst>
                    <a:ext uri="{9D8B030D-6E8A-4147-A177-3AD203B41FA5}">
                      <a16:colId xmlns:a16="http://schemas.microsoft.com/office/drawing/2014/main" val="508060588"/>
                    </a:ext>
                  </a:extLst>
                </a:gridCol>
                <a:gridCol w="1344296">
                  <a:extLst>
                    <a:ext uri="{9D8B030D-6E8A-4147-A177-3AD203B41FA5}">
                      <a16:colId xmlns:a16="http://schemas.microsoft.com/office/drawing/2014/main" val="2341429241"/>
                    </a:ext>
                  </a:extLst>
                </a:gridCol>
                <a:gridCol w="648235">
                  <a:extLst>
                    <a:ext uri="{9D8B030D-6E8A-4147-A177-3AD203B41FA5}">
                      <a16:colId xmlns:a16="http://schemas.microsoft.com/office/drawing/2014/main" val="1599771975"/>
                    </a:ext>
                  </a:extLst>
                </a:gridCol>
                <a:gridCol w="456129">
                  <a:extLst>
                    <a:ext uri="{9D8B030D-6E8A-4147-A177-3AD203B41FA5}">
                      <a16:colId xmlns:a16="http://schemas.microsoft.com/office/drawing/2014/main" val="404754622"/>
                    </a:ext>
                  </a:extLst>
                </a:gridCol>
                <a:gridCol w="379037">
                  <a:extLst>
                    <a:ext uri="{9D8B030D-6E8A-4147-A177-3AD203B41FA5}">
                      <a16:colId xmlns:a16="http://schemas.microsoft.com/office/drawing/2014/main" val="1058274251"/>
                    </a:ext>
                  </a:extLst>
                </a:gridCol>
                <a:gridCol w="419189">
                  <a:extLst>
                    <a:ext uri="{9D8B030D-6E8A-4147-A177-3AD203B41FA5}">
                      <a16:colId xmlns:a16="http://schemas.microsoft.com/office/drawing/2014/main" val="2354427574"/>
                    </a:ext>
                  </a:extLst>
                </a:gridCol>
                <a:gridCol w="379037">
                  <a:extLst>
                    <a:ext uri="{9D8B030D-6E8A-4147-A177-3AD203B41FA5}">
                      <a16:colId xmlns:a16="http://schemas.microsoft.com/office/drawing/2014/main" val="1391761359"/>
                    </a:ext>
                  </a:extLst>
                </a:gridCol>
              </a:tblGrid>
              <a:tr h="4528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DSC+ Unique Identifier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Measure Detail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Journey / Process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Measure Type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DSC+ </a:t>
                      </a:r>
                      <a:r>
                        <a:rPr lang="en-GB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Yr</a:t>
                      </a:r>
                      <a:r>
                        <a:rPr lang="en-GB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 1 Target Metric Only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Jun-21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DSC Target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Jun-21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198106"/>
                  </a:ext>
                </a:extLst>
              </a:tr>
              <a:tr h="1719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KPM.01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Percentage of shipper transfers processed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Manage Shipper Transfers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99.90%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251245"/>
                  </a:ext>
                </a:extLst>
              </a:tr>
              <a:tr h="1719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KPM.02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Percentage of meter reads successfully processed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Meter Read / Asset Processing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99.50%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99.96%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99.50%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99.96%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652978"/>
                  </a:ext>
                </a:extLst>
              </a:tr>
              <a:tr h="1719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KPM.03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asset updates successfully processed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Meter Read / Asset Processing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99.50%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99.69%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99.50%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99.69%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312551"/>
                  </a:ext>
                </a:extLst>
              </a:tr>
              <a:tr h="1719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KPM.04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AQs processed successfully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Monthly AQ Processes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99.90%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99.97%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99.97%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858103"/>
                  </a:ext>
                </a:extLst>
              </a:tr>
              <a:tr h="1719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KPM.05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Percentage of total LDZ AQ energy at risk of being impacted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Monthly AQ Processes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0.70%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0.75%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0.70%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13174"/>
                  </a:ext>
                </a:extLst>
              </a:tr>
              <a:tr h="1719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KPM.06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Percentage processed within the Completion Time Service Level in DSC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Manage Shipper Transfers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99.90%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016758"/>
                  </a:ext>
                </a:extLst>
              </a:tr>
              <a:tr h="1719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KPM.07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Percentage of requests processed within the Completion Time Service Level in DSC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Meter Read / Asset Processing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99.50%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99.99%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99.99%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856174"/>
                  </a:ext>
                </a:extLst>
              </a:tr>
              <a:tr h="1719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KPM.08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Notifications sent by due date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Monthly AQ Processes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99.90%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594347"/>
                  </a:ext>
                </a:extLst>
              </a:tr>
              <a:tr h="1719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KPM.09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invoices not requiring adjustment post original invoice dispatch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Invoicing DSC Customers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98.00%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98.00%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471287"/>
                  </a:ext>
                </a:extLst>
              </a:tr>
              <a:tr h="1719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KPM.10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DSC customers that have been invoiced without issues/ exceptions (exc. AMS)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Invoicing DSC Customers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769336"/>
                  </a:ext>
                </a:extLst>
              </a:tr>
              <a:tr h="1719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KPM.11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customers DSC with less than 1% of MPRNs which have an AMS Invoice exception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Invoicing Customers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97.00%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97.00%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753665"/>
                  </a:ext>
                </a:extLst>
              </a:tr>
              <a:tr h="1719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KPM.12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invoices sent on due date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Invoicing DSC Customers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99.50%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210633"/>
                  </a:ext>
                </a:extLst>
              </a:tr>
              <a:tr h="1816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KPM.13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exceptions resolved within 2 invoice cycles of creation date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Invoicing DSC Customers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98.00%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98.87%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98.87%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613791"/>
                  </a:ext>
                </a:extLst>
              </a:tr>
              <a:tr h="173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KPM.14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Number of valid P1 and P2 defects raised within PIS period relating to relevant change (excluding programmes)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Managing Change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0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 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0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774448"/>
                  </a:ext>
                </a:extLst>
              </a:tr>
              <a:tr h="168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KPM.15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Number of valid P3 defects raised within PIS period relating to relevant change (excluding programmes)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Managing Change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4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 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4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712789"/>
                  </a:ext>
                </a:extLst>
              </a:tr>
              <a:tr h="1882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KPM.16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Number of valid P4 defects raised within PIS period relating to relevant change (excluding programmes)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Managing Change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5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 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5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319083"/>
                  </a:ext>
                </a:extLst>
              </a:tr>
              <a:tr h="1719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KPM.17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tickets not re-opened within period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Contacts (technical)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Right First Time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95.00%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98.50%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95.00%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98.50%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474256"/>
                  </a:ext>
                </a:extLst>
              </a:tr>
              <a:tr h="1719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KPM.18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customer tickets (Incidents &amp; Requests) responded to within SLA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Contacts (technical)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97.00%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97.00%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115022"/>
                  </a:ext>
                </a:extLst>
              </a:tr>
              <a:tr h="1719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KPM.19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UK Link Core Service Availability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UKLink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99.60%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356456"/>
                  </a:ext>
                </a:extLst>
              </a:tr>
              <a:tr h="1719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KPM.20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Gemini Core Service Availability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Gemini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99.60%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339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824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238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619E9F5-2446-4AD7-84F2-E3B04B6105D0}"/>
              </a:ext>
            </a:extLst>
          </p:cNvPr>
          <p:cNvSpPr txBox="1"/>
          <p:nvPr/>
        </p:nvSpPr>
        <p:spPr>
          <a:xfrm>
            <a:off x="-33185" y="4649646"/>
            <a:ext cx="306900" cy="276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99" b="1" i="1">
              <a:solidFill>
                <a:prstClr val="black"/>
              </a:solidFill>
              <a:latin typeface="Arial"/>
            </a:endParaRPr>
          </a:p>
          <a:p>
            <a:r>
              <a:rPr lang="en-GB" sz="599">
                <a:solidFill>
                  <a:prstClr val="black"/>
                </a:solidFill>
                <a:latin typeface="Arial"/>
              </a:rPr>
              <a:t> </a:t>
            </a: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FC79DD88-11F6-4519-AB93-E5DA81A465A9}"/>
              </a:ext>
            </a:extLst>
          </p:cNvPr>
          <p:cNvSpPr txBox="1">
            <a:spLocks/>
          </p:cNvSpPr>
          <p:nvPr/>
        </p:nvSpPr>
        <p:spPr>
          <a:xfrm>
            <a:off x="5638" y="167503"/>
            <a:ext cx="9132724" cy="399617"/>
          </a:xfrm>
          <a:prstGeom prst="rect">
            <a:avLst/>
          </a:prstGeom>
        </p:spPr>
        <p:txBody>
          <a:bodyPr wrap="square" lIns="91327" tIns="45664" rIns="91327" bIns="45664" anchor="t">
            <a:spAutoFit/>
          </a:bodyPr>
          <a:lstStyle>
            <a:defPPr>
              <a:defRPr lang="en-US"/>
            </a:defPPr>
            <a:lvl1pPr algn="ctr">
              <a:defRPr kumimoji="0" sz="2000" b="1" i="0" u="none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Poppins medium" panose="020B060402020202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GB" sz="1998" dirty="0"/>
              <a:t>DSC+ v DSC PI Performance for June’21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76EA448-2824-4BB7-B8B3-D3D193F52E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86410"/>
              </p:ext>
            </p:extLst>
          </p:nvPr>
        </p:nvGraphicFramePr>
        <p:xfrm>
          <a:off x="166131" y="628298"/>
          <a:ext cx="8587148" cy="3825926"/>
        </p:xfrm>
        <a:graphic>
          <a:graphicData uri="http://schemas.openxmlformats.org/drawingml/2006/table">
            <a:tbl>
              <a:tblPr/>
              <a:tblGrid>
                <a:gridCol w="519852">
                  <a:extLst>
                    <a:ext uri="{9D8B030D-6E8A-4147-A177-3AD203B41FA5}">
                      <a16:colId xmlns:a16="http://schemas.microsoft.com/office/drawing/2014/main" val="821644375"/>
                    </a:ext>
                  </a:extLst>
                </a:gridCol>
                <a:gridCol w="3286369">
                  <a:extLst>
                    <a:ext uri="{9D8B030D-6E8A-4147-A177-3AD203B41FA5}">
                      <a16:colId xmlns:a16="http://schemas.microsoft.com/office/drawing/2014/main" val="3811803188"/>
                    </a:ext>
                  </a:extLst>
                </a:gridCol>
                <a:gridCol w="1728228">
                  <a:extLst>
                    <a:ext uri="{9D8B030D-6E8A-4147-A177-3AD203B41FA5}">
                      <a16:colId xmlns:a16="http://schemas.microsoft.com/office/drawing/2014/main" val="16370088"/>
                    </a:ext>
                  </a:extLst>
                </a:gridCol>
                <a:gridCol w="1520266">
                  <a:extLst>
                    <a:ext uri="{9D8B030D-6E8A-4147-A177-3AD203B41FA5}">
                      <a16:colId xmlns:a16="http://schemas.microsoft.com/office/drawing/2014/main" val="2408510791"/>
                    </a:ext>
                  </a:extLst>
                </a:gridCol>
                <a:gridCol w="427936">
                  <a:extLst>
                    <a:ext uri="{9D8B030D-6E8A-4147-A177-3AD203B41FA5}">
                      <a16:colId xmlns:a16="http://schemas.microsoft.com/office/drawing/2014/main" val="3504561877"/>
                    </a:ext>
                  </a:extLst>
                </a:gridCol>
                <a:gridCol w="355609">
                  <a:extLst>
                    <a:ext uri="{9D8B030D-6E8A-4147-A177-3AD203B41FA5}">
                      <a16:colId xmlns:a16="http://schemas.microsoft.com/office/drawing/2014/main" val="3319202065"/>
                    </a:ext>
                  </a:extLst>
                </a:gridCol>
                <a:gridCol w="393279">
                  <a:extLst>
                    <a:ext uri="{9D8B030D-6E8A-4147-A177-3AD203B41FA5}">
                      <a16:colId xmlns:a16="http://schemas.microsoft.com/office/drawing/2014/main" val="3662688333"/>
                    </a:ext>
                  </a:extLst>
                </a:gridCol>
                <a:gridCol w="355609">
                  <a:extLst>
                    <a:ext uri="{9D8B030D-6E8A-4147-A177-3AD203B41FA5}">
                      <a16:colId xmlns:a16="http://schemas.microsoft.com/office/drawing/2014/main" val="4027300378"/>
                    </a:ext>
                  </a:extLst>
                </a:gridCol>
              </a:tblGrid>
              <a:tr h="2750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DSC+ Unique Identifier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Measure Detail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Journey / Process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Owner (</a:t>
                      </a:r>
                      <a:r>
                        <a:rPr lang="en-GB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Xec</a:t>
                      </a:r>
                      <a:r>
                        <a:rPr lang="en-GB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 / LT)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DSC+ </a:t>
                      </a:r>
                      <a:r>
                        <a:rPr lang="en-GB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Yr</a:t>
                      </a:r>
                      <a:r>
                        <a:rPr lang="en-GB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 1 Target Metric Only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Jun-21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DSC Target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Jun-21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016961"/>
                  </a:ext>
                </a:extLst>
              </a:tr>
              <a:tr h="1393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PI.01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CMS Contacts processed within SLA (95% in D+10)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Manage Updates To Customer Portfolio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Andy Szabo / Alex Stuart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95.00%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94.14%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95.00%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94.14%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017179"/>
                  </a:ext>
                </a:extLst>
              </a:tr>
              <a:tr h="1393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PI.02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CMS Contacts processed within SLA (80% in D+4)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Manage Updates To Customer Portfolio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Andy Szabo / Alex Stuart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80.00%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93.28%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80.00%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93.28%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027341"/>
                  </a:ext>
                </a:extLst>
              </a:tr>
              <a:tr h="1393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PI.03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CMS Contacts processed within SLA (98% in D+20)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Manage Updates To Customer Portfolio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Andy Szabo / Alex Stuart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98.00%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95.79%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98.00%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95.79%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226990"/>
                  </a:ext>
                </a:extLst>
              </a:tr>
              <a:tr h="1393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PI.04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customer queries responded to within SLA/OLA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Contacts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Andy Szabo / Alex Stuart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95.96%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95.96%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04873"/>
                  </a:ext>
                </a:extLst>
              </a:tr>
              <a:tr h="1393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PI.05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Percentage of queries resolved RFT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Contacts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Andy Szabo / Alex Stuart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92.50%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99.81%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95.00%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99.81%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352611"/>
                  </a:ext>
                </a:extLst>
              </a:tr>
              <a:tr h="1393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PI.06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reports dispatched on due date against total reports expected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Reporting (all forms)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Andy Szabo / Alex Stuart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146358"/>
                  </a:ext>
                </a:extLst>
              </a:tr>
              <a:tr h="1393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PI.07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RFT against all reports dispatched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Reporting (all forms)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Andy Szabo / Alex Stuart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99.00%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400273"/>
                  </a:ext>
                </a:extLst>
              </a:tr>
              <a:tr h="1393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PI.08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valid CMS challenges received (PSCs)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Manage Updates To Customer Portfolio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Andy Szabo / Alex Stuart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0.06%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0.06%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753936"/>
                  </a:ext>
                </a:extLst>
              </a:tr>
              <a:tr h="1393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PI.09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Telephone Enquiry Service calls answered within SLA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Contacts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Andy Szabo / Alex Stuart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92.11%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92.11%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011151"/>
                  </a:ext>
                </a:extLst>
              </a:tr>
              <a:tr h="1393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PI.10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Confidence in DE Team to deliver DESC obligations (via Survey of DESC Members)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Demand Estimation Obligations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Andy Szabo / Alex Stuart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75.00%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75.00%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842893"/>
                  </a:ext>
                </a:extLst>
              </a:tr>
              <a:tr h="1393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PI.11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DESC / CDSP DE obligations delivered on time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Demand Estimation Obligations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Andy Szabo / Alex Stuart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95.00%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792244"/>
                  </a:ext>
                </a:extLst>
              </a:tr>
              <a:tr h="1393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PI.12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KVI relationship survey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Relationship Management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Andy Szabo / Alison Jennings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85.00%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88.14%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95.00%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88.14%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491396"/>
                  </a:ext>
                </a:extLst>
              </a:tr>
              <a:tr h="1393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PI.13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Plan accepted by customers &amp; upheld (Key Milestones Met as agreed by customers)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Management Of Customer Issues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Andy Szabo / Alison Jennings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559566"/>
                  </a:ext>
                </a:extLst>
              </a:tr>
              <a:tr h="144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PI.14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Provision of relevant issue updates to customers accepted at CoMC and no negativity on how the issue is managed.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Management Of Customer Issues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Andy Szabo / Alison Jennings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688343"/>
                  </a:ext>
                </a:extLst>
              </a:tr>
              <a:tr h="1393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PI.15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Survey results delivered to CoMC in Month +1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Relationship Management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Andy Szabo / Alison Jennings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272511"/>
                  </a:ext>
                </a:extLst>
              </a:tr>
              <a:tr h="144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PI.16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closure/termination notices issued in line with Service Lines (leave) Shipper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Joiners/Leavers (UK Gas Market)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Andy Szabo / Alison Jennings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095656"/>
                  </a:ext>
                </a:extLst>
              </a:tr>
              <a:tr h="144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PI.17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key milestones met on readiness plan (join) Non Shipper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Joiners/Leavers (UK Gas Market)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Andy Szabo / Alison Jennings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831395"/>
                  </a:ext>
                </a:extLst>
              </a:tr>
              <a:tr h="144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PI.18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key milestones met on readiness plan (join) Shipper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Joiners/Leavers (UK Gas Market)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Andy Szabo / Alison Jennings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079304"/>
                  </a:ext>
                </a:extLst>
              </a:tr>
              <a:tr h="144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PI.19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closure notices issued within 1 business day following last exit obligation being met (leave) Non Shipper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Joiners/Leavers (UK Gas Market)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Andy Szabo / Alison Jennings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506103"/>
                  </a:ext>
                </a:extLst>
              </a:tr>
              <a:tr h="144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PI.20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exit criteria approved and account deactivated within D+1 of cessation notice being issued (leave) Shippers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Joiners/Leavers (UK Gas Market)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Andy Szabo / Alison Jennings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895038"/>
                  </a:ext>
                </a:extLst>
              </a:tr>
              <a:tr h="144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PI.21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exit criteria approved and account deactivated within D+1 of cessation notice being issued. (leave) Non-Shippers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Joiners/Leavers (UK Gas Market)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Andy Szabo / Alison Jennings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86108"/>
                  </a:ext>
                </a:extLst>
              </a:tr>
              <a:tr h="144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PI.22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readiness criteria approved by customer (join) Non Shippers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Joiners/Leavers (UK Gas Market)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Andy Szabo / Alison Jennings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8827"/>
                  </a:ext>
                </a:extLst>
              </a:tr>
              <a:tr h="144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PI.23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of readiness criteria approved by customer (join) Shippers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Customer Joiners/Leavers (UK Gas Market)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Andy Szabo / Alison Jennings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100.00%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N/A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64798"/>
                  </a:ext>
                </a:extLst>
              </a:tr>
              <a:tr h="144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PI.27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level 1 milestones met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Managing Change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Lee Foster / Andy Simpson / Ian Leitch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90.00%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92.00%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95.00%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92.00%</a:t>
                      </a:r>
                    </a:p>
                  </a:txBody>
                  <a:tcPr marL="40716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722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786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56A6C3-44C0-494E-9CAC-473D7BE30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DSC KPM Performance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51C1D0A-0558-46BB-B729-6C0904E26D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583504"/>
              </p:ext>
            </p:extLst>
          </p:nvPr>
        </p:nvGraphicFramePr>
        <p:xfrm>
          <a:off x="507495" y="1058784"/>
          <a:ext cx="8129010" cy="3673634"/>
        </p:xfrm>
        <a:graphic>
          <a:graphicData uri="http://schemas.openxmlformats.org/drawingml/2006/table">
            <a:tbl>
              <a:tblPr/>
              <a:tblGrid>
                <a:gridCol w="1134536">
                  <a:extLst>
                    <a:ext uri="{9D8B030D-6E8A-4147-A177-3AD203B41FA5}">
                      <a16:colId xmlns:a16="http://schemas.microsoft.com/office/drawing/2014/main" val="3737214852"/>
                    </a:ext>
                  </a:extLst>
                </a:gridCol>
                <a:gridCol w="1332805">
                  <a:extLst>
                    <a:ext uri="{9D8B030D-6E8A-4147-A177-3AD203B41FA5}">
                      <a16:colId xmlns:a16="http://schemas.microsoft.com/office/drawing/2014/main" val="3353902466"/>
                    </a:ext>
                  </a:extLst>
                </a:gridCol>
                <a:gridCol w="1233671">
                  <a:extLst>
                    <a:ext uri="{9D8B030D-6E8A-4147-A177-3AD203B41FA5}">
                      <a16:colId xmlns:a16="http://schemas.microsoft.com/office/drawing/2014/main" val="13166190"/>
                    </a:ext>
                  </a:extLst>
                </a:gridCol>
                <a:gridCol w="1112507">
                  <a:extLst>
                    <a:ext uri="{9D8B030D-6E8A-4147-A177-3AD203B41FA5}">
                      <a16:colId xmlns:a16="http://schemas.microsoft.com/office/drawing/2014/main" val="3234221407"/>
                    </a:ext>
                  </a:extLst>
                </a:gridCol>
                <a:gridCol w="1112507">
                  <a:extLst>
                    <a:ext uri="{9D8B030D-6E8A-4147-A177-3AD203B41FA5}">
                      <a16:colId xmlns:a16="http://schemas.microsoft.com/office/drawing/2014/main" val="1171128919"/>
                    </a:ext>
                  </a:extLst>
                </a:gridCol>
                <a:gridCol w="1112507">
                  <a:extLst>
                    <a:ext uri="{9D8B030D-6E8A-4147-A177-3AD203B41FA5}">
                      <a16:colId xmlns:a16="http://schemas.microsoft.com/office/drawing/2014/main" val="2890090055"/>
                    </a:ext>
                  </a:extLst>
                </a:gridCol>
                <a:gridCol w="1090477">
                  <a:extLst>
                    <a:ext uri="{9D8B030D-6E8A-4147-A177-3AD203B41FA5}">
                      <a16:colId xmlns:a16="http://schemas.microsoft.com/office/drawing/2014/main" val="92745727"/>
                    </a:ext>
                  </a:extLst>
                </a:gridCol>
              </a:tblGrid>
              <a:tr h="159716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Cycle Time Delivery</a:t>
                      </a: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3515812"/>
                  </a:ext>
                </a:extLst>
              </a:tr>
              <a:tr h="159716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226588"/>
                  </a:ext>
                </a:extLst>
              </a:tr>
              <a:tr h="39653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Journey / Process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Measure Detail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Target Description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Apr-21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May-21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Jun-21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909765"/>
                  </a:ext>
                </a:extLst>
              </a:tr>
              <a:tr h="462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Energy Balancing (Credit Risk Management)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of revenue collected by due date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100.%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813592"/>
                  </a:ext>
                </a:extLst>
              </a:tr>
              <a:tr h="4626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Energy Balancing (Credit Risk Management)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of revenue collected by due date (+2 days)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782172"/>
                  </a:ext>
                </a:extLst>
              </a:tr>
              <a:tr h="15971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789299"/>
                  </a:ext>
                </a:extLst>
              </a:tr>
              <a:tr h="1597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Right First Time/Quality</a:t>
                      </a: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07" marR="5507" marT="5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373512"/>
                  </a:ext>
                </a:extLst>
              </a:tr>
              <a:tr h="159716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07" marR="5507" marT="55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1479186"/>
                  </a:ext>
                </a:extLst>
              </a:tr>
              <a:tr h="78205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Journey / Process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Measure Detail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Target Description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Apr-21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May-21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Jun-21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293597"/>
                  </a:ext>
                </a:extLst>
              </a:tr>
              <a:tr h="7710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Energy Balancing (Credit Risk Management)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Energy Balancing Credit Rules adhered to, to ensure adequate security in place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5507" marR="5507" marT="5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389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567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517194"/>
            <a:ext cx="7772400" cy="1102519"/>
          </a:xfrm>
        </p:spPr>
        <p:txBody>
          <a:bodyPr/>
          <a:lstStyle/>
          <a:p>
            <a:r>
              <a:rPr lang="en-GB" dirty="0">
                <a:latin typeface="Poppins medium" panose="020B0604020202020204" charset="0"/>
                <a:cs typeface="Poppins medium" panose="020B0604020202020204" charset="0"/>
              </a:rPr>
              <a:t>June 2021 Failure Summary</a:t>
            </a:r>
          </a:p>
        </p:txBody>
      </p:sp>
    </p:spTree>
    <p:extLst>
      <p:ext uri="{BB962C8B-B14F-4D97-AF65-F5344CB8AC3E}">
        <p14:creationId xmlns:p14="http://schemas.microsoft.com/office/powerpoint/2010/main" val="4191075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493F4016-9434-434C-A112-EE439FCFC46C}"/>
              </a:ext>
            </a:extLst>
          </p:cNvPr>
          <p:cNvSpPr txBox="1">
            <a:spLocks/>
          </p:cNvSpPr>
          <p:nvPr/>
        </p:nvSpPr>
        <p:spPr>
          <a:xfrm>
            <a:off x="5638" y="260493"/>
            <a:ext cx="9132724" cy="399617"/>
          </a:xfrm>
          <a:prstGeom prst="rect">
            <a:avLst/>
          </a:prstGeom>
        </p:spPr>
        <p:txBody>
          <a:bodyPr wrap="square" lIns="91327" tIns="45664" rIns="91327" bIns="45664" anchor="t">
            <a:spAutoFit/>
          </a:bodyPr>
          <a:lstStyle>
            <a:defPPr>
              <a:defRPr lang="en-US"/>
            </a:defPPr>
            <a:lvl1pPr algn="ctr">
              <a:defRPr kumimoji="0" sz="2000" b="1" i="0" u="none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Poppins medium" panose="020B060402020202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GB" sz="1998" dirty="0"/>
              <a:t>Failed </a:t>
            </a:r>
            <a:r>
              <a:rPr lang="en-GB" sz="1998" u="sng" dirty="0"/>
              <a:t>DSC+</a:t>
            </a:r>
            <a:r>
              <a:rPr lang="en-GB" sz="1998" dirty="0"/>
              <a:t> KPM/PI Summary For June’21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3ABF986-B6A0-4936-BEC8-7F5C20E8CB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577793"/>
              </p:ext>
            </p:extLst>
          </p:nvPr>
        </p:nvGraphicFramePr>
        <p:xfrm>
          <a:off x="168087" y="881482"/>
          <a:ext cx="8653182" cy="2917973"/>
        </p:xfrm>
        <a:graphic>
          <a:graphicData uri="http://schemas.openxmlformats.org/drawingml/2006/table">
            <a:tbl>
              <a:tblPr/>
              <a:tblGrid>
                <a:gridCol w="432919">
                  <a:extLst>
                    <a:ext uri="{9D8B030D-6E8A-4147-A177-3AD203B41FA5}">
                      <a16:colId xmlns:a16="http://schemas.microsoft.com/office/drawing/2014/main" val="3616675243"/>
                    </a:ext>
                  </a:extLst>
                </a:gridCol>
                <a:gridCol w="2203368">
                  <a:extLst>
                    <a:ext uri="{9D8B030D-6E8A-4147-A177-3AD203B41FA5}">
                      <a16:colId xmlns:a16="http://schemas.microsoft.com/office/drawing/2014/main" val="4181578296"/>
                    </a:ext>
                  </a:extLst>
                </a:gridCol>
                <a:gridCol w="1666696">
                  <a:extLst>
                    <a:ext uri="{9D8B030D-6E8A-4147-A177-3AD203B41FA5}">
                      <a16:colId xmlns:a16="http://schemas.microsoft.com/office/drawing/2014/main" val="3151979746"/>
                    </a:ext>
                  </a:extLst>
                </a:gridCol>
                <a:gridCol w="1040300">
                  <a:extLst>
                    <a:ext uri="{9D8B030D-6E8A-4147-A177-3AD203B41FA5}">
                      <a16:colId xmlns:a16="http://schemas.microsoft.com/office/drawing/2014/main" val="2885875532"/>
                    </a:ext>
                  </a:extLst>
                </a:gridCol>
                <a:gridCol w="620303">
                  <a:extLst>
                    <a:ext uri="{9D8B030D-6E8A-4147-A177-3AD203B41FA5}">
                      <a16:colId xmlns:a16="http://schemas.microsoft.com/office/drawing/2014/main" val="4258113866"/>
                    </a:ext>
                  </a:extLst>
                </a:gridCol>
                <a:gridCol w="458766">
                  <a:extLst>
                    <a:ext uri="{9D8B030D-6E8A-4147-A177-3AD203B41FA5}">
                      <a16:colId xmlns:a16="http://schemas.microsoft.com/office/drawing/2014/main" val="727611168"/>
                    </a:ext>
                  </a:extLst>
                </a:gridCol>
                <a:gridCol w="382843">
                  <a:extLst>
                    <a:ext uri="{9D8B030D-6E8A-4147-A177-3AD203B41FA5}">
                      <a16:colId xmlns:a16="http://schemas.microsoft.com/office/drawing/2014/main" val="3956219339"/>
                    </a:ext>
                  </a:extLst>
                </a:gridCol>
                <a:gridCol w="1847987">
                  <a:extLst>
                    <a:ext uri="{9D8B030D-6E8A-4147-A177-3AD203B41FA5}">
                      <a16:colId xmlns:a16="http://schemas.microsoft.com/office/drawing/2014/main" val="4008655952"/>
                    </a:ext>
                  </a:extLst>
                </a:gridCol>
              </a:tblGrid>
              <a:tr h="3576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KPM / PI</a:t>
                      </a:r>
                    </a:p>
                  </a:txBody>
                  <a:tcPr marL="412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Measure Detail</a:t>
                      </a:r>
                    </a:p>
                  </a:txBody>
                  <a:tcPr marL="412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Journey / Process</a:t>
                      </a:r>
                    </a:p>
                  </a:txBody>
                  <a:tcPr marL="412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Owner (</a:t>
                      </a:r>
                      <a:r>
                        <a:rPr lang="en-GB" sz="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Xec</a:t>
                      </a:r>
                      <a:r>
                        <a:rPr lang="en-GB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 / LT)</a:t>
                      </a:r>
                    </a:p>
                  </a:txBody>
                  <a:tcPr marL="412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Measure Type</a:t>
                      </a:r>
                    </a:p>
                  </a:txBody>
                  <a:tcPr marL="412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DSC+ Yr 1 Target Metric Only</a:t>
                      </a:r>
                    </a:p>
                  </a:txBody>
                  <a:tcPr marL="412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Jun-21</a:t>
                      </a:r>
                    </a:p>
                  </a:txBody>
                  <a:tcPr marL="412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Failure Commentary</a:t>
                      </a:r>
                    </a:p>
                  </a:txBody>
                  <a:tcPr marL="412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171402"/>
                  </a:ext>
                </a:extLst>
              </a:tr>
              <a:tr h="127408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PI.01</a:t>
                      </a:r>
                    </a:p>
                  </a:txBody>
                  <a:tcPr marL="412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CMS Contacts processed within SLA (95% in D+10)</a:t>
                      </a:r>
                    </a:p>
                  </a:txBody>
                  <a:tcPr marL="412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Manage Updates To Customer Portfolio</a:t>
                      </a:r>
                    </a:p>
                  </a:txBody>
                  <a:tcPr marL="412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Andy Szabo / Alex Stuart</a:t>
                      </a:r>
                    </a:p>
                  </a:txBody>
                  <a:tcPr marL="412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412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95.00%</a:t>
                      </a:r>
                    </a:p>
                  </a:txBody>
                  <a:tcPr marL="412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94.14%</a:t>
                      </a:r>
                    </a:p>
                  </a:txBody>
                  <a:tcPr marL="412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600" dirty="0">
                          <a:solidFill>
                            <a:schemeClr val="tx1"/>
                          </a:solidFill>
                        </a:rPr>
                        <a:t>Three factors have caused this PI to fall below target for June ’21</a:t>
                      </a:r>
                    </a:p>
                    <a:p>
                      <a:endParaRPr lang="en-GB" sz="60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arenR"/>
                      </a:pPr>
                      <a:r>
                        <a:rPr lang="en-US" sz="600" u="sng" dirty="0">
                          <a:solidFill>
                            <a:schemeClr val="tx1"/>
                          </a:solidFill>
                        </a:rPr>
                        <a:t>Increase in 2021 RFA requests</a:t>
                      </a:r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 –the volume of inbound Request For Adjustments (a non-MOD565 contact) requests continue to rise in comparison to previous years and previous months). RFAs are a non-MOD565 CMS contact with no industry agreed SLAs upon them. Our operational teams are working with the two shippers predominantly who are raising the bulk of all RFAs to </a:t>
                      </a:r>
                      <a:r>
                        <a:rPr lang="en-US" sz="600" dirty="0" err="1">
                          <a:solidFill>
                            <a:schemeClr val="tx1"/>
                          </a:solidFill>
                        </a:rPr>
                        <a:t>prioritise</a:t>
                      </a:r>
                      <a:r>
                        <a:rPr lang="en-US" sz="600" dirty="0">
                          <a:solidFill>
                            <a:schemeClr val="tx1"/>
                          </a:solidFill>
                        </a:rPr>
                        <a:t> the working order, of which often the customers are not requesting a chronological order which is subsequently impacting the D+10 and D+20 cycle time PI targets.</a:t>
                      </a:r>
                    </a:p>
                    <a:p>
                      <a:pPr marL="228600" indent="-228600">
                        <a:buAutoNum type="arabicParenR"/>
                      </a:pPr>
                      <a:endParaRPr lang="en-GB" sz="600" u="sng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arenR"/>
                      </a:pPr>
                      <a:r>
                        <a:rPr lang="en-GB" sz="600" u="sng" dirty="0">
                          <a:solidFill>
                            <a:schemeClr val="tx1"/>
                          </a:solidFill>
                        </a:rPr>
                        <a:t>COVID/Lockdown restrictions</a:t>
                      </a:r>
                      <a:r>
                        <a:rPr lang="en-GB" sz="600" dirty="0">
                          <a:solidFill>
                            <a:schemeClr val="tx1"/>
                          </a:solidFill>
                        </a:rPr>
                        <a:t> – we continue to see a below-par performance of CMS contact types that require meter engineers, on behalf of DNs, iGTs, MAMs, etc. have to conduct site visits (e.g. DTLs and ISOs)</a:t>
                      </a:r>
                      <a:endParaRPr lang="en-GB" sz="600" dirty="0">
                        <a:solidFill>
                          <a:schemeClr val="tx1"/>
                        </a:solidFill>
                        <a:cs typeface="Poppins Medium"/>
                      </a:endParaRPr>
                    </a:p>
                    <a:p>
                      <a:pPr marL="228600" indent="-228600">
                        <a:buAutoNum type="arabicParenR"/>
                      </a:pPr>
                      <a:endParaRPr lang="en-GB" sz="60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buAutoNum type="arabicParenR"/>
                      </a:pPr>
                      <a:r>
                        <a:rPr lang="en-GB" sz="600" u="sng" dirty="0">
                          <a:solidFill>
                            <a:schemeClr val="tx1"/>
                          </a:solidFill>
                        </a:rPr>
                        <a:t>Non-MOD565 CMS contacts awaiting action from external parties</a:t>
                      </a:r>
                      <a:r>
                        <a:rPr lang="en-GB" sz="600" dirty="0">
                          <a:solidFill>
                            <a:schemeClr val="tx1"/>
                          </a:solidFill>
                        </a:rPr>
                        <a:t> – we continue to see prolonged wait times from external parties for action/clarification/more information to resolve contacts such as TOGs and RFAs</a:t>
                      </a:r>
                      <a:endParaRPr lang="en-GB" sz="600" u="sng" dirty="0">
                        <a:solidFill>
                          <a:schemeClr val="tx1"/>
                        </a:solidFill>
                      </a:endParaRPr>
                    </a:p>
                  </a:txBody>
                  <a:tcPr marL="412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366250"/>
                  </a:ext>
                </a:extLst>
              </a:tr>
              <a:tr h="6912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PI.03</a:t>
                      </a:r>
                    </a:p>
                  </a:txBody>
                  <a:tcPr marL="412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% CMS Contacts processed within SLA (98% in D+20)</a:t>
                      </a:r>
                    </a:p>
                  </a:txBody>
                  <a:tcPr marL="412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Manage Updates To Customer Portfolio</a:t>
                      </a:r>
                    </a:p>
                  </a:txBody>
                  <a:tcPr marL="412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Andy Szabo / Alex Stuart</a:t>
                      </a:r>
                    </a:p>
                  </a:txBody>
                  <a:tcPr marL="412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Cycle Time</a:t>
                      </a:r>
                    </a:p>
                  </a:txBody>
                  <a:tcPr marL="412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98.00%</a:t>
                      </a:r>
                    </a:p>
                  </a:txBody>
                  <a:tcPr marL="412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Poppins Medium" panose="00000600000000000000" pitchFamily="2" charset="0"/>
                        </a:rPr>
                        <a:t>95.79%</a:t>
                      </a:r>
                    </a:p>
                  </a:txBody>
                  <a:tcPr marL="412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Poppins Medium" panose="00000600000000000000" pitchFamily="2" charset="0"/>
                        </a:rPr>
                        <a:t> </a:t>
                      </a:r>
                    </a:p>
                  </a:txBody>
                  <a:tcPr marL="41268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0779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382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Michael Orsler</DisplayName>
        <AccountId>38</AccountId>
        <AccountType/>
      </UserInfo>
      <UserInfo>
        <DisplayName>Reiss Campbell</DisplayName>
        <AccountId>28</AccountId>
        <AccountType/>
      </UserInfo>
      <UserInfo>
        <DisplayName>Sarah Gull</DisplayName>
        <AccountId>58</AccountId>
        <AccountType/>
      </UserInfo>
      <UserInfo>
        <DisplayName>Kevin Moylan</DisplayName>
        <AccountId>40</AccountId>
        <AccountType/>
      </UserInfo>
      <UserInfo>
        <DisplayName>Linda Whitcroft</DisplayName>
        <AccountId>34</AccountId>
        <AccountType/>
      </UserInfo>
      <UserInfo>
        <DisplayName>Antony Matthews</DisplayName>
        <AccountId>37</AccountId>
        <AccountType/>
      </UserInfo>
      <UserInfo>
        <DisplayName>Gemma Whitehouse</DisplayName>
        <AccountId>33</AccountId>
        <AccountType/>
      </UserInfo>
      <UserInfo>
        <DisplayName>Sue Treverton</DisplayName>
        <AccountId>104</AccountId>
        <AccountType/>
      </UserInfo>
      <UserInfo>
        <DisplayName>Imran Sangra</DisplayName>
        <AccountId>54</AccountId>
        <AccountType/>
      </UserInfo>
      <UserInfo>
        <DisplayName>T - DSC+ Operational Performance Owners</DisplayName>
        <AccountId>6</AccountId>
        <AccountType/>
      </UserInfo>
      <UserInfo>
        <DisplayName>Clive Nicholas</DisplayName>
        <AccountId>57</AccountId>
        <AccountType/>
      </UserInfo>
      <UserInfo>
        <DisplayName>Darren P Jackson</DisplayName>
        <AccountId>60</AccountId>
        <AccountType/>
      </UserInfo>
      <UserInfo>
        <DisplayName>Nicky Guest</DisplayName>
        <AccountId>107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2" ma:contentTypeDescription="Create a new document." ma:contentTypeScope="" ma:versionID="8d43dc58f4be256e0872fee0ddd01b45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19bab5e5e8857395343a357c49ac1bcf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01f7a547-d57a-44ce-a211-81869c79743b"/>
    <ds:schemaRef ds:uri="3092569d-7549-4f1f-b838-122d264c6bd8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FB584F3-E646-4F10-BB30-183367F2FD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5422</TotalTime>
  <Words>1845</Words>
  <Application>Microsoft Office PowerPoint</Application>
  <PresentationFormat>On-screen Show (16:9)</PresentationFormat>
  <Paragraphs>450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Poppins medium</vt:lpstr>
      <vt:lpstr>Poppins medium</vt:lpstr>
      <vt:lpstr>Wingdings</vt:lpstr>
      <vt:lpstr>Office Theme</vt:lpstr>
      <vt:lpstr>6_xoserve templates</vt:lpstr>
      <vt:lpstr>June 2021 KPM / PI Operational  Performance Summary</vt:lpstr>
      <vt:lpstr>PowerPoint Presentation</vt:lpstr>
      <vt:lpstr>PowerPoint Presentation</vt:lpstr>
      <vt:lpstr>DSC KPM Performance</vt:lpstr>
      <vt:lpstr>June 2021 Failure Summary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Helen Cuin</cp:lastModifiedBy>
  <cp:revision>5</cp:revision>
  <cp:lastPrinted>2020-03-11T11:28:55Z</cp:lastPrinted>
  <dcterms:created xsi:type="dcterms:W3CDTF">2018-09-02T17:12:15Z</dcterms:created>
  <dcterms:modified xsi:type="dcterms:W3CDTF">2021-07-15T07:04:03Z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</Properties>
</file>