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298" r:id="rId6"/>
    <p:sldId id="295" r:id="rId7"/>
    <p:sldId id="301" r:id="rId8"/>
    <p:sldId id="300" r:id="rId9"/>
    <p:sldId id="296" r:id="rId10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B1D6E8"/>
    <a:srgbClr val="707272"/>
    <a:srgbClr val="2B80B1"/>
    <a:srgbClr val="AFB1B1"/>
    <a:srgbClr val="D97609"/>
    <a:srgbClr val="FCFC28"/>
    <a:srgbClr val="40D1F5"/>
    <a:srgbClr val="FFFFFF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21F08-075D-4BF9-9E63-AADCDFC2C5FF}" v="2944" dt="2021-04-09T15:11:46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2" autoAdjust="0"/>
    <p:restoredTop sz="99645" autoAdjust="0"/>
  </p:normalViewPr>
  <p:slideViewPr>
    <p:cSldViewPr>
      <p:cViewPr varScale="1">
        <p:scale>
          <a:sx n="90" d="100"/>
          <a:sy n="90" d="100"/>
        </p:scale>
        <p:origin x="86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e Rogers" userId="9c04aa10-35ea-4c34-895a-b6d15843c33e" providerId="ADAL" clId="{29E0220B-7A47-49FE-8548-39DACB9AEDB0}"/>
    <pc:docChg chg="custSel addSld delSld modSld">
      <pc:chgData name="Ellie Rogers" userId="9c04aa10-35ea-4c34-895a-b6d15843c33e" providerId="ADAL" clId="{29E0220B-7A47-49FE-8548-39DACB9AEDB0}" dt="2021-04-09T15:11:46.137" v="2942" actId="20577"/>
      <pc:docMkLst>
        <pc:docMk/>
      </pc:docMkLst>
      <pc:sldChg chg="modSp">
        <pc:chgData name="Ellie Rogers" userId="9c04aa10-35ea-4c34-895a-b6d15843c33e" providerId="ADAL" clId="{29E0220B-7A47-49FE-8548-39DACB9AEDB0}" dt="2021-04-09T15:11:46.137" v="2942" actId="20577"/>
        <pc:sldMkLst>
          <pc:docMk/>
          <pc:sldMk cId="3653749228" sldId="288"/>
        </pc:sldMkLst>
        <pc:spChg chg="mod">
          <ac:chgData name="Ellie Rogers" userId="9c04aa10-35ea-4c34-895a-b6d15843c33e" providerId="ADAL" clId="{29E0220B-7A47-49FE-8548-39DACB9AEDB0}" dt="2021-04-09T15:11:46.137" v="2942" actId="20577"/>
          <ac:spMkLst>
            <pc:docMk/>
            <pc:sldMk cId="3653749228" sldId="288"/>
            <ac:spMk id="2" creationId="{00000000-0000-0000-0000-000000000000}"/>
          </ac:spMkLst>
        </pc:spChg>
        <pc:spChg chg="mod">
          <ac:chgData name="Ellie Rogers" userId="9c04aa10-35ea-4c34-895a-b6d15843c33e" providerId="ADAL" clId="{29E0220B-7A47-49FE-8548-39DACB9AEDB0}" dt="2021-04-09T12:30:35.789" v="61" actId="1076"/>
          <ac:spMkLst>
            <pc:docMk/>
            <pc:sldMk cId="3653749228" sldId="288"/>
            <ac:spMk id="3" creationId="{00000000-0000-0000-0000-000000000000}"/>
          </ac:spMkLst>
        </pc:spChg>
      </pc:sldChg>
      <pc:sldChg chg="modSp">
        <pc:chgData name="Ellie Rogers" userId="9c04aa10-35ea-4c34-895a-b6d15843c33e" providerId="ADAL" clId="{29E0220B-7A47-49FE-8548-39DACB9AEDB0}" dt="2021-04-09T13:32:54.048" v="2363" actId="20577"/>
        <pc:sldMkLst>
          <pc:docMk/>
          <pc:sldMk cId="2570775752" sldId="295"/>
        </pc:sldMkLst>
        <pc:spChg chg="mod">
          <ac:chgData name="Ellie Rogers" userId="9c04aa10-35ea-4c34-895a-b6d15843c33e" providerId="ADAL" clId="{29E0220B-7A47-49FE-8548-39DACB9AEDB0}" dt="2021-04-09T12:54:37.497" v="758" actId="20577"/>
          <ac:spMkLst>
            <pc:docMk/>
            <pc:sldMk cId="2570775752" sldId="295"/>
            <ac:spMk id="2" creationId="{D8B792B1-327B-479E-ABE7-4015E929FAD2}"/>
          </ac:spMkLst>
        </pc:spChg>
        <pc:spChg chg="mod">
          <ac:chgData name="Ellie Rogers" userId="9c04aa10-35ea-4c34-895a-b6d15843c33e" providerId="ADAL" clId="{29E0220B-7A47-49FE-8548-39DACB9AEDB0}" dt="2021-04-09T13:32:54.048" v="2363" actId="20577"/>
          <ac:spMkLst>
            <pc:docMk/>
            <pc:sldMk cId="2570775752" sldId="295"/>
            <ac:spMk id="3" creationId="{2199624A-805B-498B-AD03-51E0BCAADB3B}"/>
          </ac:spMkLst>
        </pc:spChg>
      </pc:sldChg>
      <pc:sldChg chg="modSp">
        <pc:chgData name="Ellie Rogers" userId="9c04aa10-35ea-4c34-895a-b6d15843c33e" providerId="ADAL" clId="{29E0220B-7A47-49FE-8548-39DACB9AEDB0}" dt="2021-04-09T12:54:03.768" v="741" actId="20577"/>
        <pc:sldMkLst>
          <pc:docMk/>
          <pc:sldMk cId="1864499273" sldId="298"/>
        </pc:sldMkLst>
        <pc:spChg chg="mod">
          <ac:chgData name="Ellie Rogers" userId="9c04aa10-35ea-4c34-895a-b6d15843c33e" providerId="ADAL" clId="{29E0220B-7A47-49FE-8548-39DACB9AEDB0}" dt="2021-04-09T12:54:03.768" v="741" actId="20577"/>
          <ac:spMkLst>
            <pc:docMk/>
            <pc:sldMk cId="1864499273" sldId="298"/>
            <ac:spMk id="3" creationId="{2199624A-805B-498B-AD03-51E0BCAADB3B}"/>
          </ac:spMkLst>
        </pc:spChg>
      </pc:sldChg>
      <pc:sldChg chg="del">
        <pc:chgData name="Ellie Rogers" userId="9c04aa10-35ea-4c34-895a-b6d15843c33e" providerId="ADAL" clId="{29E0220B-7A47-49FE-8548-39DACB9AEDB0}" dt="2021-04-09T13:31:34.932" v="2301" actId="2696"/>
        <pc:sldMkLst>
          <pc:docMk/>
          <pc:sldMk cId="3660658292" sldId="299"/>
        </pc:sldMkLst>
      </pc:sldChg>
      <pc:sldChg chg="modSp">
        <pc:chgData name="Ellie Rogers" userId="9c04aa10-35ea-4c34-895a-b6d15843c33e" providerId="ADAL" clId="{29E0220B-7A47-49FE-8548-39DACB9AEDB0}" dt="2021-04-09T15:09:26.129" v="2940" actId="20577"/>
        <pc:sldMkLst>
          <pc:docMk/>
          <pc:sldMk cId="2960028335" sldId="300"/>
        </pc:sldMkLst>
        <pc:spChg chg="mod">
          <ac:chgData name="Ellie Rogers" userId="9c04aa10-35ea-4c34-895a-b6d15843c33e" providerId="ADAL" clId="{29E0220B-7A47-49FE-8548-39DACB9AEDB0}" dt="2021-04-09T15:09:26.129" v="2940" actId="20577"/>
          <ac:spMkLst>
            <pc:docMk/>
            <pc:sldMk cId="2960028335" sldId="300"/>
            <ac:spMk id="3" creationId="{BC790380-B703-4E86-ADD8-AC138C94305F}"/>
          </ac:spMkLst>
        </pc:spChg>
      </pc:sldChg>
      <pc:sldChg chg="modSp add">
        <pc:chgData name="Ellie Rogers" userId="9c04aa10-35ea-4c34-895a-b6d15843c33e" providerId="ADAL" clId="{29E0220B-7A47-49FE-8548-39DACB9AEDB0}" dt="2021-04-09T13:34:56.266" v="2599" actId="404"/>
        <pc:sldMkLst>
          <pc:docMk/>
          <pc:sldMk cId="1434265143" sldId="301"/>
        </pc:sldMkLst>
        <pc:spChg chg="mod">
          <ac:chgData name="Ellie Rogers" userId="9c04aa10-35ea-4c34-895a-b6d15843c33e" providerId="ADAL" clId="{29E0220B-7A47-49FE-8548-39DACB9AEDB0}" dt="2021-04-09T13:25:59.992" v="1977" actId="20577"/>
          <ac:spMkLst>
            <pc:docMk/>
            <pc:sldMk cId="1434265143" sldId="301"/>
            <ac:spMk id="2" creationId="{D8B792B1-327B-479E-ABE7-4015E929FAD2}"/>
          </ac:spMkLst>
        </pc:spChg>
        <pc:spChg chg="mod">
          <ac:chgData name="Ellie Rogers" userId="9c04aa10-35ea-4c34-895a-b6d15843c33e" providerId="ADAL" clId="{29E0220B-7A47-49FE-8548-39DACB9AEDB0}" dt="2021-04-09T13:34:56.266" v="2599" actId="404"/>
          <ac:spMkLst>
            <pc:docMk/>
            <pc:sldMk cId="1434265143" sldId="301"/>
            <ac:spMk id="3" creationId="{2199624A-805B-498B-AD03-51E0BCAADB3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067694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Class 1 Read Service – Re-procurement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7814"/>
            <a:ext cx="6400800" cy="1102519"/>
          </a:xfrm>
        </p:spPr>
        <p:txBody>
          <a:bodyPr>
            <a:normAutofit/>
          </a:bodyPr>
          <a:lstStyle/>
          <a:p>
            <a:r>
              <a:rPr lang="en-GB" sz="2000" b="1" dirty="0"/>
              <a:t>Contract Management Committee</a:t>
            </a:r>
          </a:p>
          <a:p>
            <a:r>
              <a:rPr lang="en-GB" sz="2000" b="1" dirty="0"/>
              <a:t>21 April 2020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Modification 0710 – CDSP Provision of the Class 1 Read Service obligates the CDSP to take over the contractual arrangements currently in place between Transporters and the Daily Metered Service Providers (DMSP), to procure and provide the Class 1 read service.</a:t>
            </a:r>
          </a:p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The existing contracts will be novated across to the CDSP where possible for the remaining contracting period which is until 31 March 2023. </a:t>
            </a:r>
          </a:p>
          <a:p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The activities associated with the re-procurement of the Class 1 read service will need to commence immediately following the implementation of Modification 0710. </a:t>
            </a:r>
          </a:p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  <a:p>
            <a:r>
              <a:rPr lang="en-GB" sz="1600" dirty="0">
                <a:solidFill>
                  <a:schemeClr val="tx2"/>
                </a:solidFill>
              </a:rPr>
              <a:t>The purpose of this presentation is to start the initial conversations to understand the focus areas and what is required from the future Class 1 read service. </a:t>
            </a:r>
          </a:p>
        </p:txBody>
      </p:sp>
    </p:spTree>
    <p:extLst>
      <p:ext uri="{BB962C8B-B14F-4D97-AF65-F5344CB8AC3E}">
        <p14:creationId xmlns:p14="http://schemas.microsoft.com/office/powerpoint/2010/main" val="18644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88432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We have detailed below the key areas we believe should be the focus to establish the requirements for the future Class 1 read service. These areas are covered below, including the high level questions/views we will want customers to start to consider: </a:t>
            </a:r>
          </a:p>
          <a:p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Readings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Requirement for Class 1 read submission - currently this is by 12:00 on Gas Flow Day +1.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Views on whether this is still the requirement, and if not, what would it be? </a:t>
            </a:r>
          </a:p>
          <a:p>
            <a:pPr marL="457200" lvl="1" indent="0">
              <a:buNone/>
            </a:pPr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System availability 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Views on maintenance – when a Class 1 datalogger goes down or has an issue, what is the expectation around the speed at which this is fixed? </a:t>
            </a:r>
          </a:p>
          <a:p>
            <a:pPr lvl="1"/>
            <a:endParaRPr lang="en-GB" sz="1200" b="1" dirty="0">
              <a:solidFill>
                <a:schemeClr val="tx2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Within-day service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Is having the within-day service still a requirement?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If it is, is hourly data the requirement or more frequent information? </a:t>
            </a:r>
          </a:p>
          <a:p>
            <a:pPr marL="457200" lvl="1" indent="0">
              <a:buNone/>
            </a:pPr>
            <a:endParaRPr lang="en-GB" sz="1200" dirty="0">
              <a:solidFill>
                <a:schemeClr val="tx2"/>
              </a:solidFill>
            </a:endParaRPr>
          </a:p>
          <a:p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7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Areas of focus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884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sz="1200" dirty="0">
              <a:solidFill>
                <a:schemeClr val="tx2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Liabilities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What are the views on the liabilities framework?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What should this look like and how it should work? </a:t>
            </a:r>
          </a:p>
          <a:p>
            <a:pPr lvl="1"/>
            <a:endParaRPr lang="en-GB" sz="1200" b="1" dirty="0">
              <a:solidFill>
                <a:schemeClr val="tx2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Disaster Recovery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Are there any specific DR requirements? </a:t>
            </a:r>
          </a:p>
          <a:p>
            <a:pPr lvl="1"/>
            <a:r>
              <a:rPr lang="en-GB" sz="1400" dirty="0">
                <a:solidFill>
                  <a:schemeClr val="tx2"/>
                </a:solidFill>
              </a:rPr>
              <a:t>Within what time should the system be available under DR arrangements? </a:t>
            </a:r>
          </a:p>
          <a:p>
            <a:pPr lvl="1"/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b="1" dirty="0">
                <a:solidFill>
                  <a:schemeClr val="tx2"/>
                </a:solidFill>
              </a:rPr>
              <a:t>Any other areas we should also be focusing? </a:t>
            </a:r>
          </a:p>
          <a:p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6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1FBC-A208-410D-9456-A53A2935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0380-B703-4E86-ADD8-AC138C943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chemeClr val="tx2"/>
                </a:solidFill>
              </a:rPr>
              <a:t>This has been taken to CoMC for initial awareness and consideration. 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>
                <a:solidFill>
                  <a:schemeClr val="tx2"/>
                </a:solidFill>
              </a:rPr>
              <a:t>The intention is to engage with the current recipients of the service to discuss the requirements of the future service. This is considered to be: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pPr lvl="1"/>
            <a:r>
              <a:rPr lang="en-GB" sz="1600" dirty="0">
                <a:solidFill>
                  <a:schemeClr val="tx2"/>
                </a:solidFill>
              </a:rPr>
              <a:t>Shippers (predominantly Shippers who utilise the Class 1 service)</a:t>
            </a:r>
          </a:p>
          <a:p>
            <a:pPr lvl="1"/>
            <a:r>
              <a:rPr lang="en-GB" sz="1600" dirty="0">
                <a:solidFill>
                  <a:schemeClr val="tx2"/>
                </a:solidFill>
              </a:rPr>
              <a:t>DNOs</a:t>
            </a:r>
          </a:p>
          <a:p>
            <a:pPr lvl="1"/>
            <a:r>
              <a:rPr lang="en-GB" sz="1600" dirty="0">
                <a:solidFill>
                  <a:schemeClr val="tx2"/>
                </a:solidFill>
              </a:rPr>
              <a:t>Xoserve / </a:t>
            </a:r>
            <a:r>
              <a:rPr lang="en-GB" sz="1600" dirty="0" err="1">
                <a:solidFill>
                  <a:schemeClr val="tx2"/>
                </a:solidFill>
              </a:rPr>
              <a:t>Correla</a:t>
            </a:r>
            <a:r>
              <a:rPr lang="en-GB" sz="1600" dirty="0">
                <a:solidFill>
                  <a:schemeClr val="tx2"/>
                </a:solidFill>
              </a:rPr>
              <a:t> 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>
                <a:solidFill>
                  <a:schemeClr val="tx2"/>
                </a:solidFill>
              </a:rPr>
              <a:t>The areas of focus will be discussed and anything else considered key to the service. </a:t>
            </a:r>
          </a:p>
        </p:txBody>
      </p:sp>
    </p:spTree>
    <p:extLst>
      <p:ext uri="{BB962C8B-B14F-4D97-AF65-F5344CB8AC3E}">
        <p14:creationId xmlns:p14="http://schemas.microsoft.com/office/powerpoint/2010/main" val="2960028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5FC8F-249C-4F17-8739-5A766AEA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67694"/>
            <a:ext cx="8229600" cy="637580"/>
          </a:xfrm>
        </p:spPr>
        <p:txBody>
          <a:bodyPr/>
          <a:lstStyle/>
          <a:p>
            <a:r>
              <a:rPr lang="en-GB" dirty="0"/>
              <a:t>Any questions or views on this?</a:t>
            </a:r>
          </a:p>
        </p:txBody>
      </p:sp>
    </p:spTree>
    <p:extLst>
      <p:ext uri="{BB962C8B-B14F-4D97-AF65-F5344CB8AC3E}">
        <p14:creationId xmlns:p14="http://schemas.microsoft.com/office/powerpoint/2010/main" val="81171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Xoserve 2018">
    <a:dk1>
      <a:sysClr val="windowText" lastClr="000000"/>
    </a:dk1>
    <a:lt1>
      <a:sysClr val="window" lastClr="FFFFFF"/>
    </a:lt1>
    <a:dk2>
      <a:srgbClr val="1D3E61"/>
    </a:dk2>
    <a:lt2>
      <a:srgbClr val="EEECE1"/>
    </a:lt2>
    <a:accent1>
      <a:srgbClr val="3E5AA8"/>
    </a:accent1>
    <a:accent2>
      <a:srgbClr val="D75733"/>
    </a:accent2>
    <a:accent3>
      <a:srgbClr val="56CF9E"/>
    </a:accent3>
    <a:accent4>
      <a:srgbClr val="6440A3"/>
    </a:accent4>
    <a:accent5>
      <a:srgbClr val="40D1F5"/>
    </a:accent5>
    <a:accent6>
      <a:srgbClr val="FCBC55"/>
    </a:accent6>
    <a:hlink>
      <a:srgbClr val="6440A3"/>
    </a:hlink>
    <a:folHlink>
      <a:srgbClr val="D2232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8EA1DB6-6A0A-4531-ABC1-AB4304241D15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e7838b9-f9df-4a11-9d61-bf4b27e2a56e"/>
    <ds:schemaRef ds:uri="http://www.w3.org/XML/1998/namespace"/>
    <ds:schemaRef ds:uri="9a7b3e7a-0d4a-4993-87d4-e4b98405689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414</Words>
  <Application>Microsoft Office PowerPoint</Application>
  <PresentationFormat>On-screen Show (16:9)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Class 1 Read Service – Re-procurement </vt:lpstr>
      <vt:lpstr>Purpose of this presentation</vt:lpstr>
      <vt:lpstr>Areas of focus</vt:lpstr>
      <vt:lpstr>Areas of focus continued</vt:lpstr>
      <vt:lpstr>Next steps</vt:lpstr>
      <vt:lpstr>Any questions or views on this?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Ellie Rogers</cp:lastModifiedBy>
  <cp:revision>91</cp:revision>
  <cp:lastPrinted>2019-03-28T16:17:10Z</cp:lastPrinted>
  <dcterms:created xsi:type="dcterms:W3CDTF">2018-09-02T17:12:15Z</dcterms:created>
  <dcterms:modified xsi:type="dcterms:W3CDTF">2021-04-09T15:11:48Z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