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0"/>
  </p:notesMasterIdLst>
  <p:sldIdLst>
    <p:sldId id="463" r:id="rId5"/>
    <p:sldId id="638" r:id="rId6"/>
    <p:sldId id="640" r:id="rId7"/>
    <p:sldId id="639" r:id="rId8"/>
    <p:sldId id="464"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anne Williams" initials="JW" lastIdx="1" clrIdx="0">
    <p:extLst>
      <p:ext uri="{19B8F6BF-5375-455C-9EA6-DF929625EA0E}">
        <p15:presenceInfo xmlns:p15="http://schemas.microsoft.com/office/powerpoint/2012/main" userId="S::Joanne.Williams@xoserve.com::d39fd7a2-e977-4005-a1b8-665cd7ce1fbd"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B446EE3-0342-4A41-800F-EA4F2259E06A}" v="1119" dt="2021-06-01T09:00:41.08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3" d="100"/>
          <a:sy n="63" d="100"/>
        </p:scale>
        <p:origin x="780" y="64"/>
      </p:cViewPr>
      <p:guideLst/>
    </p:cSldViewPr>
  </p:slideViewPr>
  <p:notesTextViewPr>
    <p:cViewPr>
      <p:scale>
        <a:sx n="1" d="1"/>
        <a:sy n="1" d="1"/>
      </p:scale>
      <p:origin x="0" y="0"/>
    </p:cViewPr>
  </p:notesTextViewPr>
  <p:gridSpacing cx="72008" cy="72008"/>
</p:viewPr>
</file>

<file path=ppt/_rels/presentation.xml.rels>&#65279;<?xml version="1.0" encoding="utf-8"?><Relationships xmlns="http://schemas.openxmlformats.org/package/2006/relationships"><Relationship Type="http://schemas.openxmlformats.org/officeDocument/2006/relationships/slide" Target="slides/slide4.xml" Id="rId8" /><Relationship Type="http://schemas.openxmlformats.org/officeDocument/2006/relationships/viewProps" Target="viewProps.xml" Id="rId13" /><Relationship Type="http://schemas.openxmlformats.org/officeDocument/2006/relationships/customXml" Target="../customXml/item3.xml" Id="rId3" /><Relationship Type="http://schemas.openxmlformats.org/officeDocument/2006/relationships/slide" Target="slides/slide3.xml" Id="rId7" /><Relationship Type="http://schemas.openxmlformats.org/officeDocument/2006/relationships/presProps" Target="presProps.xml" Id="rId12" /><Relationship Type="http://schemas.microsoft.com/office/2015/10/relationships/revisionInfo" Target="revisionInfo.xml" Id="rId17" /><Relationship Type="http://schemas.openxmlformats.org/officeDocument/2006/relationships/customXml" Target="../customXml/item2.xml" Id="rId2" /><Relationship Type="http://schemas.openxmlformats.org/officeDocument/2006/relationships/customXml" Target="../customXml/item1.xml" Id="rId1" /><Relationship Type="http://schemas.openxmlformats.org/officeDocument/2006/relationships/slide" Target="slides/slide2.xml" Id="rId6" /><Relationship Type="http://schemas.openxmlformats.org/officeDocument/2006/relationships/commentAuthors" Target="commentAuthors.xml" Id="rId11" /><Relationship Type="http://schemas.openxmlformats.org/officeDocument/2006/relationships/slide" Target="slides/slide1.xml" Id="rId5" /><Relationship Type="http://schemas.openxmlformats.org/officeDocument/2006/relationships/tableStyles" Target="tableStyles.xml" Id="rId15" /><Relationship Type="http://schemas.openxmlformats.org/officeDocument/2006/relationships/notesMaster" Target="notesMasters/notesMaster1.xml" Id="rId10" /><Relationship Type="http://schemas.openxmlformats.org/officeDocument/2006/relationships/slideMaster" Target="slideMasters/slideMaster1.xml" Id="rId4" /><Relationship Type="http://schemas.openxmlformats.org/officeDocument/2006/relationships/slide" Target="slides/slide5.xml" Id="rId9" /><Relationship Type="http://schemas.openxmlformats.org/officeDocument/2006/relationships/theme" Target="theme/theme1.xml" Id="rId14"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3D8C08B-6156-46E4-A4EC-B29EB368C430}" type="datetimeFigureOut">
              <a:rPr lang="en-GB" smtClean="0"/>
              <a:t>01/06/2021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C2031FE-D110-4BE8-B28F-208BC0F469B6}" type="slidenum">
              <a:rPr lang="en-GB" smtClean="0"/>
              <a:t>‹#›</a:t>
            </a:fld>
            <a:endParaRPr lang="en-GB"/>
          </a:p>
        </p:txBody>
      </p:sp>
    </p:spTree>
    <p:extLst>
      <p:ext uri="{BB962C8B-B14F-4D97-AF65-F5344CB8AC3E}">
        <p14:creationId xmlns:p14="http://schemas.microsoft.com/office/powerpoint/2010/main" val="10808534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a:t>Click to edit Master subtitle style</a:t>
            </a:r>
            <a:endParaRPr lang="en-GB"/>
          </a:p>
        </p:txBody>
      </p:sp>
    </p:spTree>
    <p:extLst>
      <p:ext uri="{BB962C8B-B14F-4D97-AF65-F5344CB8AC3E}">
        <p14:creationId xmlns:p14="http://schemas.microsoft.com/office/powerpoint/2010/main" val="24278876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2811955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5333"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667">
                <a:solidFill>
                  <a:schemeClr val="tx1">
                    <a:tint val="75000"/>
                  </a:schemeClr>
                </a:solidFill>
              </a:defRPr>
            </a:lvl1pPr>
            <a:lvl2pPr marL="609585" indent="0">
              <a:buNone/>
              <a:defRPr sz="2400">
                <a:solidFill>
                  <a:schemeClr val="tx1">
                    <a:tint val="75000"/>
                  </a:schemeClr>
                </a:solidFill>
              </a:defRPr>
            </a:lvl2pPr>
            <a:lvl3pPr marL="1219170" indent="0">
              <a:buNone/>
              <a:defRPr sz="2133">
                <a:solidFill>
                  <a:schemeClr val="tx1">
                    <a:tint val="75000"/>
                  </a:schemeClr>
                </a:solidFill>
              </a:defRPr>
            </a:lvl3pPr>
            <a:lvl4pPr marL="1828754" indent="0">
              <a:buNone/>
              <a:defRPr sz="1867">
                <a:solidFill>
                  <a:schemeClr val="tx1">
                    <a:tint val="75000"/>
                  </a:schemeClr>
                </a:solidFill>
              </a:defRPr>
            </a:lvl4pPr>
            <a:lvl5pPr marL="2438339" indent="0">
              <a:buNone/>
              <a:defRPr sz="1867">
                <a:solidFill>
                  <a:schemeClr val="tx1">
                    <a:tint val="75000"/>
                  </a:schemeClr>
                </a:solidFill>
              </a:defRPr>
            </a:lvl5pPr>
            <a:lvl6pPr marL="3047924" indent="0">
              <a:buNone/>
              <a:defRPr sz="1867">
                <a:solidFill>
                  <a:schemeClr val="tx1">
                    <a:tint val="75000"/>
                  </a:schemeClr>
                </a:solidFill>
              </a:defRPr>
            </a:lvl6pPr>
            <a:lvl7pPr marL="3657509" indent="0">
              <a:buNone/>
              <a:defRPr sz="1867">
                <a:solidFill>
                  <a:schemeClr val="tx1">
                    <a:tint val="75000"/>
                  </a:schemeClr>
                </a:solidFill>
              </a:defRPr>
            </a:lvl7pPr>
            <a:lvl8pPr marL="4267093" indent="0">
              <a:buNone/>
              <a:defRPr sz="1867">
                <a:solidFill>
                  <a:schemeClr val="tx1">
                    <a:tint val="75000"/>
                  </a:schemeClr>
                </a:solidFill>
              </a:defRPr>
            </a:lvl8pPr>
            <a:lvl9pPr marL="4876678" indent="0">
              <a:buNone/>
              <a:defRPr sz="1867">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5200561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09600" y="1200151"/>
            <a:ext cx="5384800" cy="3394075"/>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7600" y="1200151"/>
            <a:ext cx="5384800" cy="3394075"/>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9387077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1535113"/>
            <a:ext cx="5386917"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9" y="1535113"/>
            <a:ext cx="5389033"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609600" y="164637"/>
            <a:ext cx="10972800" cy="850107"/>
          </a:xfrm>
          <a:prstGeom prst="rect">
            <a:avLst/>
          </a:prstGeom>
        </p:spPr>
        <p:txBody>
          <a:bodyPr vert="horz" lIns="91440" tIns="45720" rIns="91440" bIns="45720" rtlCol="0" anchor="ctr">
            <a:normAutofit/>
          </a:bodyPr>
          <a:lstStyle/>
          <a:p>
            <a:r>
              <a:rPr lang="en-US"/>
              <a:t>Click to edit Master title style</a:t>
            </a:r>
            <a:endParaRPr lang="en-GB"/>
          </a:p>
        </p:txBody>
      </p:sp>
    </p:spTree>
    <p:extLst>
      <p:ext uri="{BB962C8B-B14F-4D97-AF65-F5344CB8AC3E}">
        <p14:creationId xmlns:p14="http://schemas.microsoft.com/office/powerpoint/2010/main" val="6225614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41778368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7991238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49"/>
            <a:ext cx="4011084" cy="1162051"/>
          </a:xfrm>
        </p:spPr>
        <p:txBody>
          <a:bodyPr anchor="b"/>
          <a:lstStyle>
            <a:lvl1pPr algn="l">
              <a:defRPr sz="2667" b="1"/>
            </a:lvl1pPr>
          </a:lstStyle>
          <a:p>
            <a:r>
              <a:rPr lang="en-US"/>
              <a:t>Click to edit Master title style</a:t>
            </a:r>
            <a:endParaRPr lang="en-GB"/>
          </a:p>
        </p:txBody>
      </p:sp>
      <p:sp>
        <p:nvSpPr>
          <p:cNvPr id="3" name="Content Placeholder 2"/>
          <p:cNvSpPr>
            <a:spLocks noGrp="1"/>
          </p:cNvSpPr>
          <p:nvPr>
            <p:ph idx="1"/>
          </p:nvPr>
        </p:nvSpPr>
        <p:spPr>
          <a:xfrm>
            <a:off x="4766733" y="273052"/>
            <a:ext cx="6815667" cy="5853113"/>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09602" y="1435102"/>
            <a:ext cx="4011084" cy="469106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Tree>
    <p:extLst>
      <p:ext uri="{BB962C8B-B14F-4D97-AF65-F5344CB8AC3E}">
        <p14:creationId xmlns:p14="http://schemas.microsoft.com/office/powerpoint/2010/main" val="18723837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9"/>
          </a:xfrm>
        </p:spPr>
        <p:txBody>
          <a:bodyPr anchor="b"/>
          <a:lstStyle>
            <a:lvl1pPr algn="l">
              <a:defRPr sz="2667" b="1"/>
            </a:lvl1pPr>
          </a:lstStyle>
          <a:p>
            <a:r>
              <a:rPr lang="en-US"/>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endParaRPr lang="en-GB"/>
          </a:p>
        </p:txBody>
      </p:sp>
      <p:sp>
        <p:nvSpPr>
          <p:cNvPr id="4" name="Text Placeholder 3"/>
          <p:cNvSpPr>
            <a:spLocks noGrp="1"/>
          </p:cNvSpPr>
          <p:nvPr>
            <p:ph type="body" sz="half" idx="2"/>
          </p:nvPr>
        </p:nvSpPr>
        <p:spPr>
          <a:xfrm>
            <a:off x="2389717" y="5367338"/>
            <a:ext cx="7315200" cy="80486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Tree>
    <p:extLst>
      <p:ext uri="{BB962C8B-B14F-4D97-AF65-F5344CB8AC3E}">
        <p14:creationId xmlns:p14="http://schemas.microsoft.com/office/powerpoint/2010/main" val="40007578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164637"/>
            <a:ext cx="10972800" cy="850107"/>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609600" y="1412776"/>
            <a:ext cx="10972800" cy="489654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72361959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txStyles>
    <p:titleStyle>
      <a:lvl1pPr algn="ctr" defTabSz="1219170" rtl="0" eaLnBrk="1" latinLnBrk="0" hangingPunct="1">
        <a:spcBef>
          <a:spcPct val="0"/>
        </a:spcBef>
        <a:buNone/>
        <a:defRPr sz="3733" b="1" kern="1200">
          <a:solidFill>
            <a:srgbClr val="3E5AA8"/>
          </a:solidFill>
          <a:latin typeface="Arial" panose="020B0604020202020204" pitchFamily="34" charset="0"/>
          <a:ea typeface="+mj-ea"/>
          <a:cs typeface="Arial" panose="020B0604020202020204" pitchFamily="34" charset="0"/>
        </a:defRPr>
      </a:lvl1pPr>
    </p:titleStyle>
    <p:bodyStyle>
      <a:lvl1pPr marL="457189" indent="-457189" algn="l" defTabSz="1219170" rtl="0" eaLnBrk="1" latinLnBrk="0" hangingPunct="1">
        <a:spcBef>
          <a:spcPct val="20000"/>
        </a:spcBef>
        <a:buFont typeface="Arial" panose="020B0604020202020204" pitchFamily="34" charset="0"/>
        <a:buChar char="•"/>
        <a:defRPr sz="3467" kern="1200">
          <a:solidFill>
            <a:schemeClr val="tx1"/>
          </a:solidFill>
          <a:latin typeface="Arial" panose="020B0604020202020204" pitchFamily="34" charset="0"/>
          <a:ea typeface="+mn-ea"/>
          <a:cs typeface="Arial" panose="020B0604020202020204" pitchFamily="34" charset="0"/>
        </a:defRPr>
      </a:lvl1pPr>
      <a:lvl2pPr marL="990575" indent="-380990" algn="l" defTabSz="121917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2pPr>
      <a:lvl3pPr marL="1523962" indent="-304792" algn="l" defTabSz="1219170" rtl="0" eaLnBrk="1" latinLnBrk="0" hangingPunct="1">
        <a:spcBef>
          <a:spcPct val="20000"/>
        </a:spcBef>
        <a:buFont typeface="Arial" panose="020B0604020202020204" pitchFamily="34" charset="0"/>
        <a:buChar char="•"/>
        <a:defRPr sz="2933" kern="1200">
          <a:solidFill>
            <a:schemeClr val="tx1"/>
          </a:solidFill>
          <a:latin typeface="Arial" panose="020B0604020202020204" pitchFamily="34" charset="0"/>
          <a:ea typeface="+mn-ea"/>
          <a:cs typeface="Arial" panose="020B0604020202020204" pitchFamily="34" charset="0"/>
        </a:defRPr>
      </a:lvl3pPr>
      <a:lvl4pPr marL="2133547" indent="-304792" algn="l" defTabSz="1219170" rtl="0" eaLnBrk="1" latinLnBrk="0" hangingPunct="1">
        <a:spcBef>
          <a:spcPct val="20000"/>
        </a:spcBef>
        <a:buFont typeface="Arial" panose="020B0604020202020204" pitchFamily="34" charset="0"/>
        <a:buChar char="–"/>
        <a:defRPr sz="2667" kern="1200">
          <a:solidFill>
            <a:schemeClr val="tx1"/>
          </a:solidFill>
          <a:latin typeface="Arial" panose="020B0604020202020204" pitchFamily="34" charset="0"/>
          <a:ea typeface="+mn-ea"/>
          <a:cs typeface="Arial" panose="020B0604020202020204" pitchFamily="34" charset="0"/>
        </a:defRPr>
      </a:lvl4pPr>
      <a:lvl5pPr marL="2743131" indent="-304792" algn="l" defTabSz="1219170" rtl="0" eaLnBrk="1" latinLnBrk="0" hangingPunct="1">
        <a:spcBef>
          <a:spcPct val="20000"/>
        </a:spcBef>
        <a:buFont typeface="Arial" panose="020B0604020202020204" pitchFamily="34" charset="0"/>
        <a:buChar char="»"/>
        <a:defRPr sz="2667" kern="1200">
          <a:solidFill>
            <a:schemeClr val="tx1"/>
          </a:solidFill>
          <a:latin typeface="Arial" panose="020B0604020202020204" pitchFamily="34" charset="0"/>
          <a:ea typeface="+mn-ea"/>
          <a:cs typeface="Arial" panose="020B0604020202020204" pitchFamily="34" charset="0"/>
        </a:defRPr>
      </a:lvl5pPr>
      <a:lvl6pPr marL="335271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mailto:uklink@xoserve.co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01FE292-CD4F-49F5-927E-B85C8C296F4B}"/>
              </a:ext>
            </a:extLst>
          </p:cNvPr>
          <p:cNvSpPr>
            <a:spLocks noGrp="1"/>
          </p:cNvSpPr>
          <p:nvPr>
            <p:ph type="ctrTitle"/>
          </p:nvPr>
        </p:nvSpPr>
        <p:spPr/>
        <p:txBody>
          <a:bodyPr/>
          <a:lstStyle/>
          <a:p>
            <a:r>
              <a:rPr lang="en-GB" dirty="0"/>
              <a:t>Project 1Stop</a:t>
            </a:r>
          </a:p>
        </p:txBody>
      </p:sp>
      <p:sp>
        <p:nvSpPr>
          <p:cNvPr id="5" name="Subtitle 4">
            <a:extLst>
              <a:ext uri="{FF2B5EF4-FFF2-40B4-BE49-F238E27FC236}">
                <a16:creationId xmlns:a16="http://schemas.microsoft.com/office/drawing/2014/main" id="{F2593A0D-9414-4F66-A28B-C8A2F59EF164}"/>
              </a:ext>
            </a:extLst>
          </p:cNvPr>
          <p:cNvSpPr>
            <a:spLocks noGrp="1"/>
          </p:cNvSpPr>
          <p:nvPr>
            <p:ph type="subTitle" idx="1"/>
          </p:nvPr>
        </p:nvSpPr>
        <p:spPr/>
        <p:txBody>
          <a:bodyPr/>
          <a:lstStyle/>
          <a:p>
            <a:r>
              <a:rPr lang="en-GB" dirty="0"/>
              <a:t>Megan Troth</a:t>
            </a:r>
          </a:p>
        </p:txBody>
      </p:sp>
    </p:spTree>
    <p:extLst>
      <p:ext uri="{BB962C8B-B14F-4D97-AF65-F5344CB8AC3E}">
        <p14:creationId xmlns:p14="http://schemas.microsoft.com/office/powerpoint/2010/main" val="12101396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ECCDB9-48AC-4A27-A083-CEF2E79873E9}"/>
              </a:ext>
            </a:extLst>
          </p:cNvPr>
          <p:cNvSpPr>
            <a:spLocks noGrp="1"/>
          </p:cNvSpPr>
          <p:nvPr>
            <p:ph type="title"/>
          </p:nvPr>
        </p:nvSpPr>
        <p:spPr/>
        <p:txBody>
          <a:bodyPr/>
          <a:lstStyle/>
          <a:p>
            <a:r>
              <a:rPr lang="en-GB" dirty="0"/>
              <a:t>Background</a:t>
            </a:r>
          </a:p>
        </p:txBody>
      </p:sp>
      <p:sp>
        <p:nvSpPr>
          <p:cNvPr id="3" name="Content Placeholder 2">
            <a:extLst>
              <a:ext uri="{FF2B5EF4-FFF2-40B4-BE49-F238E27FC236}">
                <a16:creationId xmlns:a16="http://schemas.microsoft.com/office/drawing/2014/main" id="{BBB0E92B-219F-44CD-B18A-F4CCCA907F57}"/>
              </a:ext>
            </a:extLst>
          </p:cNvPr>
          <p:cNvSpPr>
            <a:spLocks noGrp="1"/>
          </p:cNvSpPr>
          <p:nvPr>
            <p:ph idx="1"/>
          </p:nvPr>
        </p:nvSpPr>
        <p:spPr/>
        <p:txBody>
          <a:bodyPr>
            <a:normAutofit fontScale="92500"/>
          </a:bodyPr>
          <a:lstStyle/>
          <a:p>
            <a:r>
              <a:rPr lang="en-US" sz="2400" dirty="0"/>
              <a:t>The new iteration of the Xoserve website was developed in November 2018 </a:t>
            </a:r>
            <a:br>
              <a:rPr lang="en-US" sz="2400" dirty="0"/>
            </a:br>
            <a:endParaRPr lang="en-US" sz="2400" dirty="0"/>
          </a:p>
          <a:p>
            <a:r>
              <a:rPr lang="en-US" sz="2400" dirty="0"/>
              <a:t>Since this implementation, based on customer feedback, we have been looking to identify various ways in which we can improve the change pages and the overall customer journey, particularly in relation to change (DSC / investment)</a:t>
            </a:r>
            <a:br>
              <a:rPr lang="en-US" sz="2400" dirty="0"/>
            </a:br>
            <a:endParaRPr lang="en-US" sz="2400" dirty="0"/>
          </a:p>
          <a:p>
            <a:r>
              <a:rPr lang="en-US" sz="2400" b="1" dirty="0"/>
              <a:t>Project 1Stop </a:t>
            </a:r>
            <a:r>
              <a:rPr lang="en-US" sz="2400" dirty="0"/>
              <a:t>is underway so that we can further understand of our customer’s needs, address pain points, and create an overall more positive experience when navigating through Xoserve change information</a:t>
            </a:r>
          </a:p>
          <a:p>
            <a:endParaRPr lang="en-US" sz="2400" dirty="0"/>
          </a:p>
          <a:p>
            <a:r>
              <a:rPr lang="en-US" sz="2400" dirty="0"/>
              <a:t>The project will identify improvements, and articulate them as ‘user stories’ with delivery options to realise stated benefits presented – should there be any costs associated with any given user story ChMC will be consulted</a:t>
            </a:r>
            <a:endParaRPr lang="en-GB" sz="2400" dirty="0"/>
          </a:p>
        </p:txBody>
      </p:sp>
    </p:spTree>
    <p:extLst>
      <p:ext uri="{BB962C8B-B14F-4D97-AF65-F5344CB8AC3E}">
        <p14:creationId xmlns:p14="http://schemas.microsoft.com/office/powerpoint/2010/main" val="31763141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D29391-D1E6-4CF5-9CB8-E30978F5507E}"/>
              </a:ext>
            </a:extLst>
          </p:cNvPr>
          <p:cNvSpPr>
            <a:spLocks noGrp="1"/>
          </p:cNvSpPr>
          <p:nvPr>
            <p:ph type="title"/>
          </p:nvPr>
        </p:nvSpPr>
        <p:spPr/>
        <p:txBody>
          <a:bodyPr/>
          <a:lstStyle/>
          <a:p>
            <a:r>
              <a:rPr lang="en-GB" dirty="0"/>
              <a:t>Objectives</a:t>
            </a:r>
          </a:p>
        </p:txBody>
      </p:sp>
      <p:sp>
        <p:nvSpPr>
          <p:cNvPr id="3" name="Content Placeholder 2">
            <a:extLst>
              <a:ext uri="{FF2B5EF4-FFF2-40B4-BE49-F238E27FC236}">
                <a16:creationId xmlns:a16="http://schemas.microsoft.com/office/drawing/2014/main" id="{7F2D0F3C-2F3F-4478-BBE6-F8D094A677D4}"/>
              </a:ext>
            </a:extLst>
          </p:cNvPr>
          <p:cNvSpPr>
            <a:spLocks noGrp="1"/>
          </p:cNvSpPr>
          <p:nvPr>
            <p:ph idx="1"/>
          </p:nvPr>
        </p:nvSpPr>
        <p:spPr/>
        <p:txBody>
          <a:bodyPr>
            <a:normAutofit fontScale="92500" lnSpcReduction="10000"/>
          </a:bodyPr>
          <a:lstStyle/>
          <a:p>
            <a:pPr lvl="0"/>
            <a:r>
              <a:rPr lang="en-GB" dirty="0"/>
              <a:t>Less customer time required to consolidate change information from various places on xoserve.com</a:t>
            </a:r>
            <a:br>
              <a:rPr lang="en-GB" dirty="0"/>
            </a:br>
            <a:endParaRPr lang="en-GB" dirty="0"/>
          </a:p>
          <a:p>
            <a:pPr lvl="0"/>
            <a:r>
              <a:rPr lang="en-GB" dirty="0"/>
              <a:t>Increased ease of access, with information targeted to specific customer groups (e.g. easy-to-digest information for new market entrants)</a:t>
            </a:r>
            <a:br>
              <a:rPr lang="en-GB" dirty="0"/>
            </a:br>
            <a:endParaRPr lang="en-GB" dirty="0"/>
          </a:p>
          <a:p>
            <a:pPr lvl="0"/>
            <a:r>
              <a:rPr lang="en-GB" dirty="0"/>
              <a:t>Consistent, aligned and up-to-date information suitable for ‘light or heavy touch’ usage</a:t>
            </a:r>
            <a:br>
              <a:rPr lang="en-GB" dirty="0"/>
            </a:br>
            <a:endParaRPr lang="en-GB" dirty="0"/>
          </a:p>
        </p:txBody>
      </p:sp>
    </p:spTree>
    <p:extLst>
      <p:ext uri="{BB962C8B-B14F-4D97-AF65-F5344CB8AC3E}">
        <p14:creationId xmlns:p14="http://schemas.microsoft.com/office/powerpoint/2010/main" val="2274640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FC049F-54A4-461F-95E7-62FFB8318556}"/>
              </a:ext>
            </a:extLst>
          </p:cNvPr>
          <p:cNvSpPr>
            <a:spLocks noGrp="1"/>
          </p:cNvSpPr>
          <p:nvPr>
            <p:ph type="title"/>
          </p:nvPr>
        </p:nvSpPr>
        <p:spPr/>
        <p:txBody>
          <a:bodyPr>
            <a:normAutofit/>
          </a:bodyPr>
          <a:lstStyle/>
          <a:p>
            <a:r>
              <a:rPr lang="en-GB" dirty="0"/>
              <a:t>Next Steps</a:t>
            </a:r>
            <a:endParaRPr lang="en-GB" i="1" dirty="0">
              <a:solidFill>
                <a:srgbClr val="FF0000"/>
              </a:solidFill>
            </a:endParaRPr>
          </a:p>
        </p:txBody>
      </p:sp>
      <p:sp>
        <p:nvSpPr>
          <p:cNvPr id="3" name="Content Placeholder 2">
            <a:extLst>
              <a:ext uri="{FF2B5EF4-FFF2-40B4-BE49-F238E27FC236}">
                <a16:creationId xmlns:a16="http://schemas.microsoft.com/office/drawing/2014/main" id="{B608239C-59C8-4517-9575-1113C89AFDDA}"/>
              </a:ext>
            </a:extLst>
          </p:cNvPr>
          <p:cNvSpPr>
            <a:spLocks noGrp="1"/>
          </p:cNvSpPr>
          <p:nvPr>
            <p:ph idx="1"/>
          </p:nvPr>
        </p:nvSpPr>
        <p:spPr/>
        <p:txBody>
          <a:bodyPr>
            <a:normAutofit fontScale="85000" lnSpcReduction="10000"/>
          </a:bodyPr>
          <a:lstStyle/>
          <a:p>
            <a:pPr lvl="0"/>
            <a:r>
              <a:rPr lang="en-GB" dirty="0"/>
              <a:t>Survey to be issued to gain customer sentiment on website improvement requirements</a:t>
            </a:r>
            <a:br>
              <a:rPr lang="en-GB" dirty="0"/>
            </a:br>
            <a:endParaRPr lang="en-GB" dirty="0"/>
          </a:p>
          <a:p>
            <a:pPr lvl="0"/>
            <a:r>
              <a:rPr lang="en-GB" dirty="0"/>
              <a:t>A complete view of user stories to </a:t>
            </a:r>
            <a:r>
              <a:rPr lang="en-GB"/>
              <a:t>be collated, </a:t>
            </a:r>
            <a:r>
              <a:rPr lang="en-GB" dirty="0"/>
              <a:t>based on the outputs of </a:t>
            </a:r>
            <a:r>
              <a:rPr lang="en-GB"/>
              <a:t>the survey, </a:t>
            </a:r>
            <a:r>
              <a:rPr lang="en-GB" dirty="0"/>
              <a:t>and presented to Governance Sub-Committee / ChMC  </a:t>
            </a:r>
            <a:br>
              <a:rPr lang="en-GB" dirty="0"/>
            </a:br>
            <a:r>
              <a:rPr lang="en-GB" dirty="0"/>
              <a:t> </a:t>
            </a:r>
          </a:p>
          <a:p>
            <a:pPr lvl="0"/>
            <a:r>
              <a:rPr lang="en-GB" dirty="0"/>
              <a:t>Where appropriate, a provision of mock-up pages, created for customers to review how all improvements will look (review sessions may also be held with customer groups)</a:t>
            </a:r>
            <a:br>
              <a:rPr lang="en-GB" dirty="0"/>
            </a:br>
            <a:endParaRPr lang="en-GB" dirty="0"/>
          </a:p>
        </p:txBody>
      </p:sp>
    </p:spTree>
    <p:extLst>
      <p:ext uri="{BB962C8B-B14F-4D97-AF65-F5344CB8AC3E}">
        <p14:creationId xmlns:p14="http://schemas.microsoft.com/office/powerpoint/2010/main" val="41410970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0267AF-E9E0-48CA-8B54-175895CFFC79}"/>
              </a:ext>
            </a:extLst>
          </p:cNvPr>
          <p:cNvSpPr>
            <a:spLocks noGrp="1"/>
          </p:cNvSpPr>
          <p:nvPr>
            <p:ph type="title"/>
          </p:nvPr>
        </p:nvSpPr>
        <p:spPr/>
        <p:txBody>
          <a:bodyPr/>
          <a:lstStyle/>
          <a:p>
            <a:r>
              <a:rPr lang="en-GB" dirty="0"/>
              <a:t>What do we need from you?</a:t>
            </a:r>
          </a:p>
        </p:txBody>
      </p:sp>
      <p:sp>
        <p:nvSpPr>
          <p:cNvPr id="7" name="Content Placeholder 2">
            <a:extLst>
              <a:ext uri="{FF2B5EF4-FFF2-40B4-BE49-F238E27FC236}">
                <a16:creationId xmlns:a16="http://schemas.microsoft.com/office/drawing/2014/main" id="{F8680303-7359-4D12-AE46-DC7026881248}"/>
              </a:ext>
            </a:extLst>
          </p:cNvPr>
          <p:cNvSpPr>
            <a:spLocks noGrp="1"/>
          </p:cNvSpPr>
          <p:nvPr>
            <p:ph idx="1"/>
          </p:nvPr>
        </p:nvSpPr>
        <p:spPr>
          <a:xfrm>
            <a:off x="609600" y="1412776"/>
            <a:ext cx="10972800" cy="4896544"/>
          </a:xfrm>
        </p:spPr>
        <p:txBody>
          <a:bodyPr>
            <a:normAutofit/>
          </a:bodyPr>
          <a:lstStyle/>
          <a:p>
            <a:r>
              <a:rPr lang="en-US" sz="2400" dirty="0"/>
              <a:t>As this project progresses, we are constantly looking to evolve the change function of the website in line with customer requirements</a:t>
            </a:r>
            <a:br>
              <a:rPr lang="en-US" sz="2400" dirty="0"/>
            </a:br>
            <a:endParaRPr lang="en-US" sz="2400" dirty="0"/>
          </a:p>
          <a:p>
            <a:r>
              <a:rPr lang="en-US" sz="2400" dirty="0"/>
              <a:t>We are asking all customers to keep an eye out for the upcoming survey as we welcome all feedback which may help us in our development</a:t>
            </a:r>
            <a:br>
              <a:rPr lang="en-US" sz="2400" dirty="0"/>
            </a:br>
            <a:endParaRPr lang="en-US" sz="2400" dirty="0"/>
          </a:p>
          <a:p>
            <a:r>
              <a:rPr lang="en-US" sz="2400" dirty="0"/>
              <a:t>Any ideas you may have for the website, or if you would like to discuss the project further, please do not hesitate to contact the change team at </a:t>
            </a:r>
            <a:r>
              <a:rPr lang="en-US" sz="2400" dirty="0">
                <a:hlinkClick r:id="rId2"/>
              </a:rPr>
              <a:t>uklink@xoserve.com</a:t>
            </a:r>
            <a:r>
              <a:rPr lang="en-US" sz="2400" dirty="0"/>
              <a:t> </a:t>
            </a:r>
            <a:endParaRPr lang="en-GB" sz="2400" dirty="0"/>
          </a:p>
        </p:txBody>
      </p:sp>
    </p:spTree>
    <p:extLst>
      <p:ext uri="{BB962C8B-B14F-4D97-AF65-F5344CB8AC3E}">
        <p14:creationId xmlns:p14="http://schemas.microsoft.com/office/powerpoint/2010/main" val="575992599"/>
      </p:ext>
    </p:extLst>
  </p:cSld>
  <p:clrMapOvr>
    <a:masterClrMapping/>
  </p:clrMapOvr>
</p:sld>
</file>

<file path=ppt/theme/theme1.xml><?xml version="1.0" encoding="utf-8"?>
<a:theme xmlns:a="http://schemas.openxmlformats.org/drawingml/2006/main" name="1_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103fba77-31dd-4780-83f9-c54f26c3a260">
      <UserInfo>
        <DisplayName>Angela Clarke</DisplayName>
        <AccountId>23</AccountId>
        <AccountType/>
      </UserInfo>
      <UserInfo>
        <DisplayName>Richard Cresswell</DisplayName>
        <AccountId>15</AccountId>
        <AccountType/>
      </UserInfo>
      <UserInfo>
        <DisplayName>Kirsty Merrilees</DisplayName>
        <AccountId>43</AccountId>
        <AccountType/>
      </UserInfo>
      <UserInfo>
        <DisplayName>Charan Singh</DisplayName>
        <AccountId>52</AccountId>
        <AccountType/>
      </UserInfo>
      <UserInfo>
        <DisplayName>Megan Troth</DisplayName>
        <AccountId>53</AccountId>
        <AccountType/>
      </UserInfo>
      <UserInfo>
        <DisplayName>Mark Chattin</DisplayName>
        <AccountId>58</AccountId>
        <AccountType/>
      </UserInfo>
      <UserInfo>
        <DisplayName>Trefor Price</DisplayName>
        <AccountId>59</AccountId>
        <AccountType/>
      </UserInfo>
      <UserInfo>
        <DisplayName>Linda Whitcroft</DisplayName>
        <AccountId>12</AccountId>
        <AccountType/>
      </UserInfo>
    </SharedWithUser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BE4A46900855F54F8B1B4A69CC14CF6B" ma:contentTypeVersion="7" ma:contentTypeDescription="Create a new document." ma:contentTypeScope="" ma:versionID="cb23e439608fa62b7d4e34d18c2a6014">
  <xsd:schema xmlns:xsd="http://www.w3.org/2001/XMLSchema" xmlns:xs="http://www.w3.org/2001/XMLSchema" xmlns:p="http://schemas.microsoft.com/office/2006/metadata/properties" xmlns:ns2="11f1cc19-a6a2-4477-822b-8358f9edc374" xmlns:ns3="103fba77-31dd-4780-83f9-c54f26c3a260" targetNamespace="http://schemas.microsoft.com/office/2006/metadata/properties" ma:root="true" ma:fieldsID="8f8e5271f7d152bbf69cc47d21b266bc" ns2:_="" ns3:_="">
    <xsd:import namespace="11f1cc19-a6a2-4477-822b-8358f9edc374"/>
    <xsd:import namespace="103fba77-31dd-4780-83f9-c54f26c3a260"/>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1f1cc19-a6a2-4477-822b-8358f9edc37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103fba77-31dd-4780-83f9-c54f26c3a260"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32DC69A-4E4C-4C5F-A573-ED75CA8821B0}">
  <ds:schemaRefs>
    <ds:schemaRef ds:uri="http://schemas.microsoft.com/office/2006/documentManagement/types"/>
    <ds:schemaRef ds:uri="http://purl.org/dc/dcmitype/"/>
    <ds:schemaRef ds:uri="b554553c-748b-4189-a5a3-c522c630a41e"/>
    <ds:schemaRef ds:uri="b50a422f-301f-4fa5-bbd4-d22046ec3c52"/>
    <ds:schemaRef ds:uri="http://www.w3.org/XML/1998/namespace"/>
    <ds:schemaRef ds:uri="http://schemas.openxmlformats.org/package/2006/metadata/core-properties"/>
    <ds:schemaRef ds:uri="http://schemas.microsoft.com/office/infopath/2007/PartnerControls"/>
    <ds:schemaRef ds:uri="http://schemas.microsoft.com/office/2006/metadata/properties"/>
    <ds:schemaRef ds:uri="http://purl.org/dc/terms/"/>
    <ds:schemaRef ds:uri="http://purl.org/dc/elements/1.1/"/>
  </ds:schemaRefs>
</ds:datastoreItem>
</file>

<file path=customXml/itemProps2.xml><?xml version="1.0" encoding="utf-8"?>
<ds:datastoreItem xmlns:ds="http://schemas.openxmlformats.org/officeDocument/2006/customXml" ds:itemID="{8B4F39B2-7EC3-40D5-9E4B-29176C252DE9}">
  <ds:schemaRefs>
    <ds:schemaRef ds:uri="http://schemas.microsoft.com/sharepoint/v3/contenttype/forms"/>
  </ds:schemaRefs>
</ds:datastoreItem>
</file>

<file path=customXml/itemProps3.xml><?xml version="1.0" encoding="utf-8"?>
<ds:datastoreItem xmlns:ds="http://schemas.openxmlformats.org/officeDocument/2006/customXml" ds:itemID="{5E75C749-E517-46F9-84A6-85768F6196F8}"/>
</file>

<file path=docProps/app.xml><?xml version="1.0" encoding="utf-8"?>
<Properties xmlns="http://schemas.openxmlformats.org/officeDocument/2006/extended-properties" xmlns:vt="http://schemas.openxmlformats.org/officeDocument/2006/docPropsVTypes">
  <TotalTime>4334</TotalTime>
  <Words>76</Words>
  <Application>Microsoft Office PowerPoint</Application>
  <PresentationFormat>Widescreen</PresentationFormat>
  <Paragraphs>20</Paragraphs>
  <Slides>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Calibri</vt:lpstr>
      <vt:lpstr>1_Office Theme</vt:lpstr>
      <vt:lpstr>Project 1Stop</vt:lpstr>
      <vt:lpstr>Background</vt:lpstr>
      <vt:lpstr>Objectives</vt:lpstr>
      <vt:lpstr>Next Steps</vt:lpstr>
      <vt:lpstr>What do we need from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CMS Rebuild Update</dc:title>
  <dc:creator>Joanne Williams</dc:creator>
  <cp:lastModifiedBy>James Rigby</cp:lastModifiedBy>
  <cp:revision>6</cp:revision>
  <dcterms:created xsi:type="dcterms:W3CDTF">2020-12-03T15:59:13Z</dcterms:created>
  <dcterms:modified xsi:type="dcterms:W3CDTF">2021-06-01T09:00:42Z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0x010100BE4A46900855F54F8B1B4A69CC14CF6B</vt:lpwstr>
  </property>
</Properties>
</file>