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5"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 id="6" name="Steve M Deery" initials="SMD" lastIdx="1" clrIdx="5">
    <p:extLst>
      <p:ext uri="{19B8F6BF-5375-455C-9EA6-DF929625EA0E}">
        <p15:presenceInfo xmlns:p15="http://schemas.microsoft.com/office/powerpoint/2012/main" userId="Steve M De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8BB23-C3FB-4439-B6DF-21FDFBCA3096}" v="4" dt="2021-11-11T10:28:31.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1" d="100"/>
          <a:sy n="71" d="100"/>
        </p:scale>
        <p:origin x="1068" y="1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larke" userId="fe8f2832-4ba4-4aa0-82a4-7cd04b33095c" providerId="ADAL" clId="{E4A8BB23-C3FB-4439-B6DF-21FDFBCA3096}"/>
    <pc:docChg chg="custSel modSld">
      <pc:chgData name="Angela Clarke" userId="fe8f2832-4ba4-4aa0-82a4-7cd04b33095c" providerId="ADAL" clId="{E4A8BB23-C3FB-4439-B6DF-21FDFBCA3096}" dt="2021-11-11T10:29:33.278" v="145" actId="255"/>
      <pc:docMkLst>
        <pc:docMk/>
      </pc:docMkLst>
      <pc:sldChg chg="addSp modSp">
        <pc:chgData name="Angela Clarke" userId="fe8f2832-4ba4-4aa0-82a4-7cd04b33095c" providerId="ADAL" clId="{E4A8BB23-C3FB-4439-B6DF-21FDFBCA3096}" dt="2021-11-11T10:29:33.278" v="145" actId="255"/>
        <pc:sldMkLst>
          <pc:docMk/>
          <pc:sldMk cId="287438683" sldId="445"/>
        </pc:sldMkLst>
        <pc:spChg chg="add mod">
          <ac:chgData name="Angela Clarke" userId="fe8f2832-4ba4-4aa0-82a4-7cd04b33095c" providerId="ADAL" clId="{E4A8BB23-C3FB-4439-B6DF-21FDFBCA3096}" dt="2021-11-11T10:29:33.278" v="145" actId="255"/>
          <ac:spMkLst>
            <pc:docMk/>
            <pc:sldMk cId="287438683" sldId="445"/>
            <ac:spMk id="2" creationId="{D693E893-65FA-4A9C-B804-600A1D97C8AD}"/>
          </ac:spMkLst>
        </pc:spChg>
        <pc:graphicFrameChg chg="mod modGraphic">
          <ac:chgData name="Angela Clarke" userId="fe8f2832-4ba4-4aa0-82a4-7cd04b33095c" providerId="ADAL" clId="{E4A8BB23-C3FB-4439-B6DF-21FDFBCA3096}" dt="2021-11-11T10:28:13.154" v="91" actId="14100"/>
          <ac:graphicFrameMkLst>
            <pc:docMk/>
            <pc:sldMk cId="287438683" sldId="445"/>
            <ac:graphicFrameMk id="10" creationId="{551C1D0A-0558-46BB-B729-6C0904E26D2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11/11/2021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21086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October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October 2021 </a:t>
            </a:r>
          </a:p>
        </p:txBody>
      </p:sp>
      <p:graphicFrame>
        <p:nvGraphicFramePr>
          <p:cNvPr id="3" name="Table 2">
            <a:extLst>
              <a:ext uri="{FF2B5EF4-FFF2-40B4-BE49-F238E27FC236}">
                <a16:creationId xmlns:a16="http://schemas.microsoft.com/office/drawing/2014/main" id="{AF421D51-F4E9-4C4C-BBF1-1DB703AC56C5}"/>
              </a:ext>
            </a:extLst>
          </p:cNvPr>
          <p:cNvGraphicFramePr>
            <a:graphicFrameLocks noGrp="1"/>
          </p:cNvGraphicFramePr>
          <p:nvPr>
            <p:extLst>
              <p:ext uri="{D42A27DB-BD31-4B8C-83A1-F6EECF244321}">
                <p14:modId xmlns:p14="http://schemas.microsoft.com/office/powerpoint/2010/main" val="4290601597"/>
              </p:ext>
            </p:extLst>
          </p:nvPr>
        </p:nvGraphicFramePr>
        <p:xfrm>
          <a:off x="273715" y="818721"/>
          <a:ext cx="8465403" cy="3830918"/>
        </p:xfrm>
        <a:graphic>
          <a:graphicData uri="http://schemas.openxmlformats.org/drawingml/2006/table">
            <a:tbl>
              <a:tblPr/>
              <a:tblGrid>
                <a:gridCol w="552201">
                  <a:extLst>
                    <a:ext uri="{9D8B030D-6E8A-4147-A177-3AD203B41FA5}">
                      <a16:colId xmlns:a16="http://schemas.microsoft.com/office/drawing/2014/main" val="2668370893"/>
                    </a:ext>
                  </a:extLst>
                </a:gridCol>
                <a:gridCol w="3613527">
                  <a:extLst>
                    <a:ext uri="{9D8B030D-6E8A-4147-A177-3AD203B41FA5}">
                      <a16:colId xmlns:a16="http://schemas.microsoft.com/office/drawing/2014/main" val="1326734034"/>
                    </a:ext>
                  </a:extLst>
                </a:gridCol>
                <a:gridCol w="1067177">
                  <a:extLst>
                    <a:ext uri="{9D8B030D-6E8A-4147-A177-3AD203B41FA5}">
                      <a16:colId xmlns:a16="http://schemas.microsoft.com/office/drawing/2014/main" val="3145793880"/>
                    </a:ext>
                  </a:extLst>
                </a:gridCol>
                <a:gridCol w="905251">
                  <a:extLst>
                    <a:ext uri="{9D8B030D-6E8A-4147-A177-3AD203B41FA5}">
                      <a16:colId xmlns:a16="http://schemas.microsoft.com/office/drawing/2014/main" val="1294215265"/>
                    </a:ext>
                  </a:extLst>
                </a:gridCol>
                <a:gridCol w="609822">
                  <a:extLst>
                    <a:ext uri="{9D8B030D-6E8A-4147-A177-3AD203B41FA5}">
                      <a16:colId xmlns:a16="http://schemas.microsoft.com/office/drawing/2014/main" val="2873730480"/>
                    </a:ext>
                  </a:extLst>
                </a:gridCol>
                <a:gridCol w="524991">
                  <a:extLst>
                    <a:ext uri="{9D8B030D-6E8A-4147-A177-3AD203B41FA5}">
                      <a16:colId xmlns:a16="http://schemas.microsoft.com/office/drawing/2014/main" val="3400662028"/>
                    </a:ext>
                  </a:extLst>
                </a:gridCol>
                <a:gridCol w="417752">
                  <a:extLst>
                    <a:ext uri="{9D8B030D-6E8A-4147-A177-3AD203B41FA5}">
                      <a16:colId xmlns:a16="http://schemas.microsoft.com/office/drawing/2014/main" val="567499042"/>
                    </a:ext>
                  </a:extLst>
                </a:gridCol>
                <a:gridCol w="377737">
                  <a:extLst>
                    <a:ext uri="{9D8B030D-6E8A-4147-A177-3AD203B41FA5}">
                      <a16:colId xmlns:a16="http://schemas.microsoft.com/office/drawing/2014/main" val="4153092572"/>
                    </a:ext>
                  </a:extLst>
                </a:gridCol>
                <a:gridCol w="396945">
                  <a:extLst>
                    <a:ext uri="{9D8B030D-6E8A-4147-A177-3AD203B41FA5}">
                      <a16:colId xmlns:a16="http://schemas.microsoft.com/office/drawing/2014/main" val="3545771861"/>
                    </a:ext>
                  </a:extLst>
                </a:gridCol>
              </a:tblGrid>
              <a:tr h="357752">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 / SLT)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Target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56977247"/>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shipper transfers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0498713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KPM.02</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meter reads successfully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72954183"/>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asset updates successfully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24074775"/>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AQs processed successfully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6299535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total LDZ AQ energy at risk of being impacted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0.47%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0.75%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0.47%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342297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KPM.06</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processed within the Completion Time Service Level in DSC</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103912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requests processed within the Completion Time Service Level in DSC</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930418984"/>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KPM.08</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Notifications sent by due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67265074"/>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not requiring adjustment post original invoice dispatch</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0564997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DSC customers that have been invoiced without issues/ exceptions (exc. AMS)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9903690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customers DSC with less than 1% of MPRNs which have an AMS Invoice exception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6476724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KPM.12</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sent on due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5357434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exceptions resolved within 2 invoice cycles of creation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TBC 15/11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TBC 15/11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467958976"/>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P1 and P2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09805930"/>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P3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62099299"/>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KPM.16</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P4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47870137"/>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tickets not re-opened within period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45403021"/>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KPM.18</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customer tickets (Incidents &amp; Requests) responded to within SLA</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28877690"/>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UK Link Core Service Availability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UKLink</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50733220"/>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KPM.20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Gemini Core Service Availability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Gemini</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99916128"/>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October 2021 </a:t>
            </a:r>
          </a:p>
        </p:txBody>
      </p:sp>
      <p:graphicFrame>
        <p:nvGraphicFramePr>
          <p:cNvPr id="3" name="Table 2">
            <a:extLst>
              <a:ext uri="{FF2B5EF4-FFF2-40B4-BE49-F238E27FC236}">
                <a16:creationId xmlns:a16="http://schemas.microsoft.com/office/drawing/2014/main" id="{184B97B1-0AB0-47F0-B373-19D9E3C55B81}"/>
              </a:ext>
            </a:extLst>
          </p:cNvPr>
          <p:cNvGraphicFramePr>
            <a:graphicFrameLocks noGrp="1"/>
          </p:cNvGraphicFramePr>
          <p:nvPr>
            <p:extLst>
              <p:ext uri="{D42A27DB-BD31-4B8C-83A1-F6EECF244321}">
                <p14:modId xmlns:p14="http://schemas.microsoft.com/office/powerpoint/2010/main" val="26616039"/>
              </p:ext>
            </p:extLst>
          </p:nvPr>
        </p:nvGraphicFramePr>
        <p:xfrm>
          <a:off x="273715" y="707359"/>
          <a:ext cx="8504269" cy="3673474"/>
        </p:xfrm>
        <a:graphic>
          <a:graphicData uri="http://schemas.openxmlformats.org/drawingml/2006/table">
            <a:tbl>
              <a:tblPr/>
              <a:tblGrid>
                <a:gridCol w="519971">
                  <a:extLst>
                    <a:ext uri="{9D8B030D-6E8A-4147-A177-3AD203B41FA5}">
                      <a16:colId xmlns:a16="http://schemas.microsoft.com/office/drawing/2014/main" val="2873957432"/>
                    </a:ext>
                  </a:extLst>
                </a:gridCol>
                <a:gridCol w="3074612">
                  <a:extLst>
                    <a:ext uri="{9D8B030D-6E8A-4147-A177-3AD203B41FA5}">
                      <a16:colId xmlns:a16="http://schemas.microsoft.com/office/drawing/2014/main" val="1036864377"/>
                    </a:ext>
                  </a:extLst>
                </a:gridCol>
                <a:gridCol w="1444066">
                  <a:extLst>
                    <a:ext uri="{9D8B030D-6E8A-4147-A177-3AD203B41FA5}">
                      <a16:colId xmlns:a16="http://schemas.microsoft.com/office/drawing/2014/main" val="3587131531"/>
                    </a:ext>
                  </a:extLst>
                </a:gridCol>
                <a:gridCol w="1274203">
                  <a:extLst>
                    <a:ext uri="{9D8B030D-6E8A-4147-A177-3AD203B41FA5}">
                      <a16:colId xmlns:a16="http://schemas.microsoft.com/office/drawing/2014/main" val="98128671"/>
                    </a:ext>
                  </a:extLst>
                </a:gridCol>
                <a:gridCol w="574229">
                  <a:extLst>
                    <a:ext uri="{9D8B030D-6E8A-4147-A177-3AD203B41FA5}">
                      <a16:colId xmlns:a16="http://schemas.microsoft.com/office/drawing/2014/main" val="3223667793"/>
                    </a:ext>
                  </a:extLst>
                </a:gridCol>
                <a:gridCol w="494350">
                  <a:extLst>
                    <a:ext uri="{9D8B030D-6E8A-4147-A177-3AD203B41FA5}">
                      <a16:colId xmlns:a16="http://schemas.microsoft.com/office/drawing/2014/main" val="2081549904"/>
                    </a:ext>
                  </a:extLst>
                </a:gridCol>
                <a:gridCol w="393370">
                  <a:extLst>
                    <a:ext uri="{9D8B030D-6E8A-4147-A177-3AD203B41FA5}">
                      <a16:colId xmlns:a16="http://schemas.microsoft.com/office/drawing/2014/main" val="3139652083"/>
                    </a:ext>
                  </a:extLst>
                </a:gridCol>
                <a:gridCol w="355691">
                  <a:extLst>
                    <a:ext uri="{9D8B030D-6E8A-4147-A177-3AD203B41FA5}">
                      <a16:colId xmlns:a16="http://schemas.microsoft.com/office/drawing/2014/main" val="956505998"/>
                    </a:ext>
                  </a:extLst>
                </a:gridCol>
                <a:gridCol w="373777">
                  <a:extLst>
                    <a:ext uri="{9D8B030D-6E8A-4147-A177-3AD203B41FA5}">
                      <a16:colId xmlns:a16="http://schemas.microsoft.com/office/drawing/2014/main" val="1482480005"/>
                    </a:ext>
                  </a:extLst>
                </a:gridCol>
              </a:tblGrid>
              <a:tr h="275058">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 / SLT)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n-GB" sz="500" b="1" i="0" u="none" strike="noStrike">
                          <a:solidFill>
                            <a:srgbClr val="FFFFFF"/>
                          </a:solidFill>
                          <a:effectLst/>
                          <a:latin typeface="Poppins Medium" panose="00000600000000000000" pitchFamily="2" charset="0"/>
                        </a:rPr>
                        <a:t>DSC Target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899969440"/>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(95% in D+10)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93.49%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93.49%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51660782"/>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(80% in D+4)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90.66%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90.66%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63681777"/>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(98% in D+20)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8850777"/>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 queries responded to within SLA/OLA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60687196"/>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queries resolved RFT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92.50%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0940104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reports dispatched on due date against total reports expected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5674898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RFT against all reports dispatched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9780436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valid CMS challenges received (PSCs)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2355288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Telephone Enquiry Service calls answered within SLA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94.37%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94.37%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8370709"/>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Confidence in DE Team to deliver DESC obligations (via Survey of DESC Members)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19034150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DESC / CDSP DE obligations delivered on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3165313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KVI relationship survey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716223701"/>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Plan accepted by customers &amp; upheld (Key Milestones Met as agreed by customers)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0410142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1528882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Survey results delivered to CoMC in Month +1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67542814"/>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closure/termination notices issued in line with Service Lines (leave)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1164783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2753095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02851369"/>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987626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57390152"/>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006481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Non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7896103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8554261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level 1 milestones met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92.30%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92.30%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45433644"/>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ext uri="{D42A27DB-BD31-4B8C-83A1-F6EECF244321}">
                <p14:modId xmlns:p14="http://schemas.microsoft.com/office/powerpoint/2010/main" val="1226511188"/>
              </p:ext>
            </p:extLst>
          </p:nvPr>
        </p:nvGraphicFramePr>
        <p:xfrm>
          <a:off x="591671" y="1058784"/>
          <a:ext cx="8044834" cy="3615338"/>
        </p:xfrm>
        <a:graphic>
          <a:graphicData uri="http://schemas.openxmlformats.org/drawingml/2006/table">
            <a:tbl>
              <a:tblPr/>
              <a:tblGrid>
                <a:gridCol w="1122788">
                  <a:extLst>
                    <a:ext uri="{9D8B030D-6E8A-4147-A177-3AD203B41FA5}">
                      <a16:colId xmlns:a16="http://schemas.microsoft.com/office/drawing/2014/main" val="3737214852"/>
                    </a:ext>
                  </a:extLst>
                </a:gridCol>
                <a:gridCol w="1319004">
                  <a:extLst>
                    <a:ext uri="{9D8B030D-6E8A-4147-A177-3AD203B41FA5}">
                      <a16:colId xmlns:a16="http://schemas.microsoft.com/office/drawing/2014/main" val="3353902466"/>
                    </a:ext>
                  </a:extLst>
                </a:gridCol>
                <a:gridCol w="1220896">
                  <a:extLst>
                    <a:ext uri="{9D8B030D-6E8A-4147-A177-3AD203B41FA5}">
                      <a16:colId xmlns:a16="http://schemas.microsoft.com/office/drawing/2014/main" val="13166190"/>
                    </a:ext>
                  </a:extLst>
                </a:gridCol>
                <a:gridCol w="1100987">
                  <a:extLst>
                    <a:ext uri="{9D8B030D-6E8A-4147-A177-3AD203B41FA5}">
                      <a16:colId xmlns:a16="http://schemas.microsoft.com/office/drawing/2014/main" val="3234221407"/>
                    </a:ext>
                  </a:extLst>
                </a:gridCol>
                <a:gridCol w="1100987">
                  <a:extLst>
                    <a:ext uri="{9D8B030D-6E8A-4147-A177-3AD203B41FA5}">
                      <a16:colId xmlns:a16="http://schemas.microsoft.com/office/drawing/2014/main" val="1171128919"/>
                    </a:ext>
                  </a:extLst>
                </a:gridCol>
                <a:gridCol w="1100987">
                  <a:extLst>
                    <a:ext uri="{9D8B030D-6E8A-4147-A177-3AD203B41FA5}">
                      <a16:colId xmlns:a16="http://schemas.microsoft.com/office/drawing/2014/main" val="2890090055"/>
                    </a:ext>
                  </a:extLst>
                </a:gridCol>
                <a:gridCol w="1079185">
                  <a:extLst>
                    <a:ext uri="{9D8B030D-6E8A-4147-A177-3AD203B41FA5}">
                      <a16:colId xmlns:a16="http://schemas.microsoft.com/office/drawing/2014/main" val="92745727"/>
                    </a:ext>
                  </a:extLst>
                </a:gridCol>
              </a:tblGrid>
              <a:tr h="153521">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3521">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8115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Oct-21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44760">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(98.81%)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97.13%</a:t>
                      </a:r>
                    </a:p>
                    <a:p>
                      <a:pPr algn="ctr" fontAlgn="ctr"/>
                      <a:r>
                        <a:rPr lang="en-GB" sz="1100" b="0" i="0" u="none" strike="noStrike" dirty="0">
                          <a:solidFill>
                            <a:srgbClr val="000000"/>
                          </a:solidFill>
                          <a:effectLst/>
                          <a:latin typeface="Arial" panose="020B0604020202020204" pitchFamily="34" charset="0"/>
                        </a:rPr>
                        <a:t>(98.82%)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98.04%</a:t>
                      </a:r>
                    </a:p>
                    <a:p>
                      <a:pPr algn="ctr" fontAlgn="ctr"/>
                      <a:r>
                        <a:rPr lang="en-GB" sz="1100" b="0" i="0" u="none" strike="noStrike" dirty="0">
                          <a:solidFill>
                            <a:srgbClr val="000000"/>
                          </a:solidFill>
                          <a:effectLst/>
                          <a:latin typeface="Arial" panose="020B0604020202020204" pitchFamily="34" charset="0"/>
                        </a:rPr>
                        <a:t>(98.44%)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44760">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99.36%</a:t>
                      </a:r>
                    </a:p>
                    <a:p>
                      <a:pPr algn="ctr" fontAlgn="ctr"/>
                      <a:r>
                        <a:rPr lang="en-GB" sz="1100" b="0" i="0" u="none" strike="noStrike" dirty="0">
                          <a:solidFill>
                            <a:srgbClr val="000000"/>
                          </a:solidFill>
                          <a:effectLst/>
                          <a:latin typeface="Arial" panose="020B0604020202020204" pitchFamily="34" charset="0"/>
                        </a:rPr>
                        <a:t>(99.86%)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853782172"/>
                  </a:ext>
                </a:extLst>
              </a:tr>
              <a:tr h="153521">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endParaRPr lang="en-GB" sz="1000" b="0" i="0" u="none" strike="noStrike" dirty="0">
                        <a:solidFill>
                          <a:srgbClr val="FF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3521">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endParaRPr lang="en-GB" sz="1000" b="0" i="0" u="none" strike="noStrike" dirty="0">
                        <a:solidFill>
                          <a:srgbClr val="FF0000"/>
                        </a:solidFill>
                        <a:effectLst/>
                        <a:latin typeface="Arial" panose="020B0604020202020204" pitchFamily="34" charset="0"/>
                      </a:endParaRP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3521">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51725">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Oct-21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41138">
                <a:tc>
                  <a:txBody>
                    <a:bodyPr/>
                    <a:lstStyle/>
                    <a:p>
                      <a:pPr algn="ctr" fontAlgn="ctr"/>
                      <a:r>
                        <a:rPr lang="en-US" sz="1000" b="0" i="0" u="none" strike="noStrike" dirty="0">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
        <p:nvSpPr>
          <p:cNvPr id="2" name="TextBox 1">
            <a:extLst>
              <a:ext uri="{FF2B5EF4-FFF2-40B4-BE49-F238E27FC236}">
                <a16:creationId xmlns:a16="http://schemas.microsoft.com/office/drawing/2014/main" id="{D693E893-65FA-4A9C-B804-600A1D97C8AD}"/>
              </a:ext>
            </a:extLst>
          </p:cNvPr>
          <p:cNvSpPr txBox="1"/>
          <p:nvPr/>
        </p:nvSpPr>
        <p:spPr>
          <a:xfrm>
            <a:off x="1039905" y="4589930"/>
            <a:ext cx="6974542" cy="276999"/>
          </a:xfrm>
          <a:prstGeom prst="rect">
            <a:avLst/>
          </a:prstGeom>
          <a:noFill/>
        </p:spPr>
        <p:txBody>
          <a:bodyPr wrap="square" rtlCol="0">
            <a:spAutoFit/>
          </a:bodyPr>
          <a:lstStyle/>
          <a:p>
            <a:r>
              <a:rPr lang="en-GB" sz="1200" dirty="0"/>
              <a:t>Rolling average performance shown in brackets</a:t>
            </a:r>
          </a:p>
        </p:txBody>
      </p:sp>
    </p:spTree>
    <p:extLst>
      <p:ext uri="{BB962C8B-B14F-4D97-AF65-F5344CB8AC3E}">
        <p14:creationId xmlns:p14="http://schemas.microsoft.com/office/powerpoint/2010/main" val="28743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October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October 2021</a:t>
            </a:r>
          </a:p>
        </p:txBody>
      </p:sp>
      <p:graphicFrame>
        <p:nvGraphicFramePr>
          <p:cNvPr id="8" name="Table 7">
            <a:extLst>
              <a:ext uri="{FF2B5EF4-FFF2-40B4-BE49-F238E27FC236}">
                <a16:creationId xmlns:a16="http://schemas.microsoft.com/office/drawing/2014/main" id="{A4D46B48-3465-4C34-A66B-3573EEB0989F}"/>
              </a:ext>
            </a:extLst>
          </p:cNvPr>
          <p:cNvGraphicFramePr>
            <a:graphicFrameLocks noGrp="1"/>
          </p:cNvGraphicFramePr>
          <p:nvPr>
            <p:extLst>
              <p:ext uri="{D42A27DB-BD31-4B8C-83A1-F6EECF244321}">
                <p14:modId xmlns:p14="http://schemas.microsoft.com/office/powerpoint/2010/main" val="1833984395"/>
              </p:ext>
            </p:extLst>
          </p:nvPr>
        </p:nvGraphicFramePr>
        <p:xfrm>
          <a:off x="416559" y="998381"/>
          <a:ext cx="8310882" cy="3244166"/>
        </p:xfrm>
        <a:graphic>
          <a:graphicData uri="http://schemas.openxmlformats.org/drawingml/2006/table">
            <a:tbl>
              <a:tblPr/>
              <a:tblGrid>
                <a:gridCol w="470492">
                  <a:extLst>
                    <a:ext uri="{9D8B030D-6E8A-4147-A177-3AD203B41FA5}">
                      <a16:colId xmlns:a16="http://schemas.microsoft.com/office/drawing/2014/main" val="2344440616"/>
                    </a:ext>
                  </a:extLst>
                </a:gridCol>
                <a:gridCol w="1570099">
                  <a:extLst>
                    <a:ext uri="{9D8B030D-6E8A-4147-A177-3AD203B41FA5}">
                      <a16:colId xmlns:a16="http://schemas.microsoft.com/office/drawing/2014/main" val="3927865004"/>
                    </a:ext>
                  </a:extLst>
                </a:gridCol>
                <a:gridCol w="1573306">
                  <a:extLst>
                    <a:ext uri="{9D8B030D-6E8A-4147-A177-3AD203B41FA5}">
                      <a16:colId xmlns:a16="http://schemas.microsoft.com/office/drawing/2014/main" val="1369210565"/>
                    </a:ext>
                  </a:extLst>
                </a:gridCol>
                <a:gridCol w="1321392">
                  <a:extLst>
                    <a:ext uri="{9D8B030D-6E8A-4147-A177-3AD203B41FA5}">
                      <a16:colId xmlns:a16="http://schemas.microsoft.com/office/drawing/2014/main" val="3164482886"/>
                    </a:ext>
                  </a:extLst>
                </a:gridCol>
                <a:gridCol w="666707">
                  <a:extLst>
                    <a:ext uri="{9D8B030D-6E8A-4147-A177-3AD203B41FA5}">
                      <a16:colId xmlns:a16="http://schemas.microsoft.com/office/drawing/2014/main" val="3975681512"/>
                    </a:ext>
                  </a:extLst>
                </a:gridCol>
                <a:gridCol w="583869">
                  <a:extLst>
                    <a:ext uri="{9D8B030D-6E8A-4147-A177-3AD203B41FA5}">
                      <a16:colId xmlns:a16="http://schemas.microsoft.com/office/drawing/2014/main" val="2684675240"/>
                    </a:ext>
                  </a:extLst>
                </a:gridCol>
                <a:gridCol w="421279">
                  <a:extLst>
                    <a:ext uri="{9D8B030D-6E8A-4147-A177-3AD203B41FA5}">
                      <a16:colId xmlns:a16="http://schemas.microsoft.com/office/drawing/2014/main" val="1985994074"/>
                    </a:ext>
                  </a:extLst>
                </a:gridCol>
                <a:gridCol w="1703738">
                  <a:extLst>
                    <a:ext uri="{9D8B030D-6E8A-4147-A177-3AD203B41FA5}">
                      <a16:colId xmlns:a16="http://schemas.microsoft.com/office/drawing/2014/main" val="4061784540"/>
                    </a:ext>
                  </a:extLst>
                </a:gridCol>
              </a:tblGrid>
              <a:tr h="589848">
                <a:tc>
                  <a:txBody>
                    <a:bodyPr/>
                    <a:lstStyle/>
                    <a:p>
                      <a:pPr algn="ctr" rtl="0" fontAlgn="ctr"/>
                      <a:r>
                        <a:rPr lang="en-GB" sz="800" b="1" i="0" u="none" strike="noStrike">
                          <a:solidFill>
                            <a:srgbClr val="FFFFFF"/>
                          </a:solidFill>
                          <a:effectLst/>
                          <a:latin typeface="Poppins Medium" panose="00000600000000000000" pitchFamily="2" charset="0"/>
                        </a:rPr>
                        <a:t>KPM / PI</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Measure Detail</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Journey / Process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dirty="0">
                          <a:solidFill>
                            <a:srgbClr val="FFFFFF"/>
                          </a:solidFill>
                          <a:effectLst/>
                          <a:latin typeface="Poppins Medium" panose="00000600000000000000" pitchFamily="2" charset="0"/>
                        </a:rPr>
                        <a:t>Owner (CMT / SLT)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Measure Type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DSC+ Yr 1 Target Metric Only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Oct-21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Failure Commentary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87473184"/>
                  </a:ext>
                </a:extLst>
              </a:tr>
              <a:tr h="1373045">
                <a:tc>
                  <a:txBody>
                    <a:bodyPr/>
                    <a:lstStyle/>
                    <a:p>
                      <a:pPr algn="ctr" rtl="0" fontAlgn="ctr"/>
                      <a:r>
                        <a:rPr lang="en-GB" sz="800" b="0" i="0" u="none" strike="noStrike">
                          <a:solidFill>
                            <a:srgbClr val="000000"/>
                          </a:solidFill>
                          <a:effectLst/>
                          <a:latin typeface="Poppins Medium" panose="00000600000000000000" pitchFamily="2" charset="0"/>
                        </a:rPr>
                        <a:t>PI.01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Poppins Medium" panose="00000600000000000000" pitchFamily="2" charset="0"/>
                        </a:rPr>
                        <a:t>% CMS Contacts processed within SLA (95% in D+10)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95.00%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FFFFFF"/>
                          </a:solidFill>
                          <a:effectLst/>
                          <a:latin typeface="Poppins Medium" panose="00000600000000000000" pitchFamily="2" charset="0"/>
                        </a:rPr>
                        <a:t>93.49%</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l" fontAlgn="ctr"/>
                      <a:r>
                        <a:rPr lang="en-GB" sz="800" b="0" i="0" u="none" strike="noStrike" dirty="0">
                          <a:solidFill>
                            <a:srgbClr val="000000"/>
                          </a:solidFill>
                          <a:effectLst/>
                          <a:latin typeface="Poppins Medium" panose="00000600000000000000" pitchFamily="2" charset="0"/>
                        </a:rPr>
                        <a:t>Performance has increased across all 3 targets with the biggest increase in the 20 day target taking us close to achieving the target.  We are continuing to send contacts out to the relevant parties within 1 or 2 days.  Plan to write out to the Networks to understand their position including backlog.  Although there has been an increase in RFAs received this month, the cycle time for completing the contacts has indicated a reduction.  The team are continuing to progress through the volumes received and backlog.</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836339"/>
                  </a:ext>
                </a:extLst>
              </a:tr>
              <a:tr h="1281273">
                <a:tc>
                  <a:txBody>
                    <a:bodyPr/>
                    <a:lstStyle/>
                    <a:p>
                      <a:pPr algn="ctr" rtl="0" fontAlgn="ctr"/>
                      <a:r>
                        <a:rPr lang="en-GB" sz="800" b="0" i="0" u="none" strike="noStrike">
                          <a:solidFill>
                            <a:srgbClr val="000000"/>
                          </a:solidFill>
                          <a:effectLst/>
                          <a:latin typeface="Poppins Medium" panose="00000600000000000000" pitchFamily="2" charset="0"/>
                        </a:rPr>
                        <a:t>PI.03</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Poppins Medium" panose="00000600000000000000" pitchFamily="2" charset="0"/>
                        </a:rPr>
                        <a:t>% CMS Contacts processed within SLA (98% in D+20)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Poppins Medium" panose="00000600000000000000" pitchFamily="2" charset="0"/>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98.00%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FFFFFF"/>
                          </a:solidFill>
                          <a:effectLst/>
                          <a:latin typeface="Poppins Medium" panose="00000600000000000000" pitchFamily="2" charset="0"/>
                        </a:rPr>
                        <a:t>97.58%</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l" fontAlgn="ctr"/>
                      <a:r>
                        <a:rPr lang="en-GB" sz="800" b="0" i="0" u="none" strike="noStrike" dirty="0">
                          <a:solidFill>
                            <a:srgbClr val="000000"/>
                          </a:solidFill>
                          <a:effectLst/>
                          <a:latin typeface="Poppins Medium" panose="00000600000000000000" pitchFamily="2" charset="0"/>
                        </a:rPr>
                        <a:t>Performance has increased across all 3 targets with the biggest increase in the 20 day target taking us close to achieving the target.  We are continuing to send contacts out to the relevant parties within 1 or 2 days, I plan to write out to the Networks to understand their position including backlog.  Although there has been an increase in RFA’s received this month, the cycle time for completing the contacts has indicated a reduction.  The team are continuing to progress through the volumes received and backlog.</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78251"/>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metadata/properties"/>
    <ds:schemaRef ds:uri="http://purl.org/dc/dcmitype/"/>
    <ds:schemaRef ds:uri="http://purl.org/dc/elements/1.1/"/>
    <ds:schemaRef ds:uri="http://schemas.microsoft.com/office/2006/documentManagement/types"/>
    <ds:schemaRef ds:uri="http://purl.org/dc/terms/"/>
    <ds:schemaRef ds:uri="3092569d-7549-4f1f-b838-122d264c6bd8"/>
    <ds:schemaRef ds:uri="http://schemas.microsoft.com/office/infopath/2007/PartnerControls"/>
    <ds:schemaRef ds:uri="http://schemas.openxmlformats.org/package/2006/metadata/core-properties"/>
    <ds:schemaRef ds:uri="01f7a547-d57a-44ce-a211-81869c79743b"/>
    <ds:schemaRef ds:uri="http://www.w3.org/XML/1998/namespace"/>
  </ds:schemaRefs>
</ds:datastoreItem>
</file>

<file path=customXml/itemProps3.xml><?xml version="1.0" encoding="utf-8"?>
<ds:datastoreItem xmlns:ds="http://schemas.openxmlformats.org/officeDocument/2006/customXml" ds:itemID="{184979FC-AFC6-479B-8FF3-42D66D41CDE2}"/>
</file>

<file path=docProps/app.xml><?xml version="1.0" encoding="utf-8"?>
<Properties xmlns="http://schemas.openxmlformats.org/officeDocument/2006/extended-properties" xmlns:vt="http://schemas.openxmlformats.org/officeDocument/2006/docPropsVTypes">
  <TotalTime>14501</TotalTime>
  <Words>1912</Words>
  <Application>Microsoft Office PowerPoint</Application>
  <PresentationFormat>On-screen Show (16:9)</PresentationFormat>
  <Paragraphs>498</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October 2021 KPM / PI Operational  Performance Summary</vt:lpstr>
      <vt:lpstr>PowerPoint Presentation</vt:lpstr>
      <vt:lpstr>PowerPoint Presentation</vt:lpstr>
      <vt:lpstr>DSC KPM Performance</vt:lpstr>
      <vt:lpstr>October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6</cp:revision>
  <cp:lastPrinted>2020-03-11T11:28:55Z</cp:lastPrinted>
  <dcterms:created xsi:type="dcterms:W3CDTF">2018-09-02T17:12:15Z</dcterms:created>
  <dcterms:modified xsi:type="dcterms:W3CDTF">2021-11-11T10:29:54Z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0x01010050FB9CDCC5328344A3162B2D7C8A4CE2</vt:lpwstr>
  </property>
</Properties>
</file>