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88" r:id="rId5"/>
    <p:sldId id="290" r:id="rId6"/>
    <p:sldId id="367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26F"/>
    <a:srgbClr val="0A9CBE"/>
    <a:srgbClr val="40D1F5"/>
    <a:srgbClr val="FFFFFF"/>
    <a:srgbClr val="B1D6E8"/>
    <a:srgbClr val="84B8DA"/>
    <a:srgbClr val="9C4877"/>
    <a:srgbClr val="2B80B1"/>
    <a:srgbClr val="9CCB3B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Lancaster" userId="36a3dea0-8e9a-4a0f-8285-613d0b488086" providerId="ADAL" clId="{2A42FF43-E069-4D9F-B444-FDC0B8A3C74E}"/>
    <pc:docChg chg="modSld">
      <pc:chgData name="Kate Lancaster" userId="36a3dea0-8e9a-4a0f-8285-613d0b488086" providerId="ADAL" clId="{2A42FF43-E069-4D9F-B444-FDC0B8A3C74E}" dt="2023-03-31T08:22:22.185" v="3" actId="20577"/>
      <pc:docMkLst>
        <pc:docMk/>
      </pc:docMkLst>
      <pc:sldChg chg="modSp mod">
        <pc:chgData name="Kate Lancaster" userId="36a3dea0-8e9a-4a0f-8285-613d0b488086" providerId="ADAL" clId="{2A42FF43-E069-4D9F-B444-FDC0B8A3C74E}" dt="2023-03-31T08:22:22.185" v="3" actId="20577"/>
        <pc:sldMkLst>
          <pc:docMk/>
          <pc:sldMk cId="1309923229" sldId="3676"/>
        </pc:sldMkLst>
        <pc:spChg chg="mod">
          <ac:chgData name="Kate Lancaster" userId="36a3dea0-8e9a-4a0f-8285-613d0b488086" providerId="ADAL" clId="{2A42FF43-E069-4D9F-B444-FDC0B8A3C74E}" dt="2023-03-31T08:22:22.185" v="3" actId="20577"/>
          <ac:spMkLst>
            <pc:docMk/>
            <pc:sldMk cId="1309923229" sldId="3676"/>
            <ac:spMk id="3" creationId="{BA9D1DC7-FC29-4EC5-8F8C-E02589A4F1E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Change KVI Survey:</a:t>
            </a:r>
            <a:r>
              <a:rPr lang="en-GB" baseline="0"/>
              <a:t> Rolling Performance 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'Running Totals'!$A$2</c:f>
              <c:strCache>
                <c:ptCount val="1"/>
                <c:pt idx="0">
                  <c:v>% of positive answers per survey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'Running Totals'!$B$1:$E$1</c:f>
              <c:strCache>
                <c:ptCount val="4"/>
                <c:pt idx="0">
                  <c:v>Jan-22</c:v>
                </c:pt>
                <c:pt idx="1">
                  <c:v>Apr-22</c:v>
                </c:pt>
                <c:pt idx="2">
                  <c:v>Oct-22</c:v>
                </c:pt>
                <c:pt idx="3">
                  <c:v>Jan-23</c:v>
                </c:pt>
              </c:strCache>
            </c:strRef>
          </c:cat>
          <c:val>
            <c:numRef>
              <c:f>'Running Totals'!$B$2:$E$2</c:f>
              <c:numCache>
                <c:formatCode>0%</c:formatCode>
                <c:ptCount val="4"/>
                <c:pt idx="0">
                  <c:v>0.79</c:v>
                </c:pt>
                <c:pt idx="1">
                  <c:v>0.71</c:v>
                </c:pt>
                <c:pt idx="2">
                  <c:v>0.95</c:v>
                </c:pt>
                <c:pt idx="3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63-4D83-9726-C8AF13C61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4539247"/>
        <c:axId val="1731598703"/>
      </c:lineChart>
      <c:lineChart>
        <c:grouping val="standard"/>
        <c:varyColors val="0"/>
        <c:ser>
          <c:idx val="1"/>
          <c:order val="1"/>
          <c:tx>
            <c:strRef>
              <c:f>'Running Totals'!$A$3</c:f>
              <c:strCache>
                <c:ptCount val="1"/>
                <c:pt idx="0">
                  <c:v># of responding organisations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'Running Totals'!$B$1:$E$1</c:f>
              <c:strCache>
                <c:ptCount val="4"/>
                <c:pt idx="0">
                  <c:v>Jan-22</c:v>
                </c:pt>
                <c:pt idx="1">
                  <c:v>Apr-22</c:v>
                </c:pt>
                <c:pt idx="2">
                  <c:v>Oct-22</c:v>
                </c:pt>
                <c:pt idx="3">
                  <c:v>Jan-23</c:v>
                </c:pt>
              </c:strCache>
            </c:strRef>
          </c:cat>
          <c:val>
            <c:numRef>
              <c:f>'Running Totals'!$B$3:$E$3</c:f>
              <c:numCache>
                <c:formatCode>General</c:formatCode>
                <c:ptCount val="4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763-4D83-9726-C8AF13C611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92063135"/>
        <c:axId val="1679113983"/>
      </c:lineChart>
      <c:catAx>
        <c:axId val="164453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1598703"/>
        <c:crosses val="autoZero"/>
        <c:auto val="1"/>
        <c:lblAlgn val="ctr"/>
        <c:lblOffset val="100"/>
        <c:noMultiLvlLbl val="0"/>
      </c:catAx>
      <c:valAx>
        <c:axId val="173159870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539247"/>
        <c:crosses val="autoZero"/>
        <c:crossBetween val="between"/>
      </c:valAx>
      <c:valAx>
        <c:axId val="1679113983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2063135"/>
        <c:crosses val="max"/>
        <c:crossBetween val="between"/>
      </c:valAx>
      <c:catAx>
        <c:axId val="1592063135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911398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31/03/2023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3718"/>
            <a:ext cx="7772400" cy="1102519"/>
          </a:xfrm>
        </p:spPr>
        <p:txBody>
          <a:bodyPr>
            <a:normAutofit fontScale="90000"/>
          </a:bodyPr>
          <a:lstStyle/>
          <a:p>
            <a:br>
              <a:rPr lang="en-GB" b="0" dirty="0"/>
            </a:br>
            <a:r>
              <a:rPr lang="en-GB" dirty="0"/>
              <a:t>Q3 KVI Change Management Survey Results</a:t>
            </a:r>
            <a:br>
              <a:rPr lang="en-GB" u="sng" dirty="0">
                <a:solidFill>
                  <a:srgbClr val="FF0000"/>
                </a:solidFill>
              </a:rPr>
            </a:br>
            <a:br>
              <a:rPr lang="en-GB" u="sng" dirty="0">
                <a:solidFill>
                  <a:srgbClr val="FF0000"/>
                </a:solidFill>
              </a:rPr>
            </a:br>
            <a:r>
              <a:rPr lang="en-GB" u="sng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288" y="227693"/>
            <a:ext cx="3250692" cy="442255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D333E3-5143-41C2-8F7D-643B83460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480197"/>
            <a:ext cx="2866644" cy="10087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dirty="0">
                <a:solidFill>
                  <a:schemeClr val="bg1"/>
                </a:solidFill>
              </a:rPr>
              <a:t>KVI Change Management Survey – January 2023</a:t>
            </a:r>
          </a:p>
        </p:txBody>
      </p:sp>
      <p:cxnSp>
        <p:nvCxnSpPr>
          <p:cNvPr id="12" name="Straight Connector 14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066" y="1538015"/>
            <a:ext cx="2763774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B5D69-BE5C-43FF-B266-0053A07DF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206" y="1591322"/>
            <a:ext cx="2974665" cy="2829757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5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500" dirty="0">
                <a:solidFill>
                  <a:schemeClr val="bg1"/>
                </a:solidFill>
                <a:latin typeface="Arial"/>
                <a:cs typeface="Arial"/>
              </a:rPr>
              <a:t>Score decreased from 9.5 to 8.0 from last survey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500" dirty="0">
                <a:solidFill>
                  <a:schemeClr val="bg1"/>
                </a:solidFill>
                <a:latin typeface="Arial"/>
                <a:cs typeface="Arial"/>
              </a:rPr>
              <a:t>YTD Scorecard for 22/23 has decreased from 9.5 to 8.8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500" dirty="0">
                <a:solidFill>
                  <a:schemeClr val="bg1"/>
                </a:solidFill>
                <a:latin typeface="Arial"/>
                <a:cs typeface="Arial"/>
              </a:rPr>
              <a:t>Number of participants stayed the same @ 4 </a:t>
            </a:r>
          </a:p>
          <a:p>
            <a:pPr marL="0" indent="0">
              <a:buNone/>
            </a:pPr>
            <a:endParaRPr lang="en-US" sz="15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6E0E819-4A11-4D58-8113-8B4ACC1963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246669"/>
              </p:ext>
            </p:extLst>
          </p:nvPr>
        </p:nvGraphicFramePr>
        <p:xfrm>
          <a:off x="3710109" y="843558"/>
          <a:ext cx="5181603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90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E7A28-4D57-44EE-AFF2-1D1A6BC83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Q4 KVI Customer Change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D1DC7-FC29-4EC5-8F8C-E02589A4F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1058"/>
            <a:ext cx="8229600" cy="4092882"/>
          </a:xfrm>
        </p:spPr>
        <p:txBody>
          <a:bodyPr>
            <a:normAutofit/>
          </a:bodyPr>
          <a:lstStyle/>
          <a:p>
            <a:endParaRPr lang="en-GB" sz="1600" dirty="0"/>
          </a:p>
          <a:p>
            <a:r>
              <a:rPr lang="en-GB" sz="1800" dirty="0"/>
              <a:t>We would like to request your feedback on our Change Management performance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US" sz="1800" dirty="0"/>
              <a:t>The scope of your feedback should include changes that we have developed and delivered for DSC customers within the </a:t>
            </a:r>
            <a:r>
              <a:rPr lang="en-US" sz="1800"/>
              <a:t>last quarter</a:t>
            </a: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r>
              <a:rPr lang="en-GB" sz="2000" dirty="0">
                <a:highlight>
                  <a:srgbClr val="FFFFFF"/>
                </a:highlight>
              </a:rPr>
              <a:t>The KVI Survey will be open between </a:t>
            </a:r>
            <a:r>
              <a:rPr lang="en-GB" sz="2000" b="1" dirty="0">
                <a:highlight>
                  <a:srgbClr val="FFFFFF"/>
                </a:highlight>
              </a:rPr>
              <a:t>Monday 3</a:t>
            </a:r>
            <a:r>
              <a:rPr lang="en-GB" sz="2000" b="1" baseline="30000" dirty="0">
                <a:highlight>
                  <a:srgbClr val="FFFFFF"/>
                </a:highlight>
              </a:rPr>
              <a:t>rd</a:t>
            </a:r>
            <a:r>
              <a:rPr lang="en-GB" sz="2000" b="1" dirty="0">
                <a:highlight>
                  <a:srgbClr val="FFFFFF"/>
                </a:highlight>
              </a:rPr>
              <a:t> April – 17</a:t>
            </a:r>
            <a:r>
              <a:rPr lang="en-GB" sz="2000" b="1" baseline="30000" dirty="0">
                <a:highlight>
                  <a:srgbClr val="FFFFFF"/>
                </a:highlight>
              </a:rPr>
              <a:t>th</a:t>
            </a:r>
            <a:r>
              <a:rPr lang="en-GB" sz="2000" b="1" dirty="0">
                <a:highlight>
                  <a:srgbClr val="FFFFFF"/>
                </a:highlight>
              </a:rPr>
              <a:t> April </a:t>
            </a:r>
          </a:p>
        </p:txBody>
      </p:sp>
    </p:spTree>
    <p:extLst>
      <p:ext uri="{BB962C8B-B14F-4D97-AF65-F5344CB8AC3E}">
        <p14:creationId xmlns:p14="http://schemas.microsoft.com/office/powerpoint/2010/main" val="1309923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Jane Goodes</DisplayName>
        <AccountId>63</AccountId>
        <AccountType/>
      </UserInfo>
      <UserInfo>
        <DisplayName>Angela Clarke</DisplayName>
        <AccountId>155</AccountId>
        <AccountType/>
      </UserInfo>
      <UserInfo>
        <DisplayName>Eve Bradley</DisplayName>
        <AccountId>171</AccountId>
        <AccountType/>
      </UserInfo>
      <UserInfo>
        <DisplayName>Paul Orsler</DisplayName>
        <AccountId>16</AccountId>
        <AccountType/>
      </UserInfo>
      <UserInfo>
        <DisplayName>Emma Smith</DisplayName>
        <AccountId>27</AccountId>
        <AccountType/>
      </UserInfo>
      <UserInfo>
        <DisplayName>Ellie Rogers</DisplayName>
        <AccountId>15</AccountId>
        <AccountType/>
      </UserInfo>
      <UserInfo>
        <DisplayName>Simon Harris</DisplayName>
        <AccountId>6</AccountId>
        <AccountType/>
      </UserInfo>
      <UserInfo>
        <DisplayName>James Barlow</DisplayName>
        <AccountId>75</AccountId>
        <AccountType/>
      </UserInfo>
      <UserInfo>
        <DisplayName>Kathryn Adeseye</DisplayName>
        <AccountId>38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943C8B-E8CF-4975-BFC9-A21B0462126A}"/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c78a4dae-5fc0-4ed3-ad80-da51122ab114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844fa40-a696-4ac9-bd38-c0330d295109"/>
    <ds:schemaRef ds:uri="103fba77-31dd-4780-83f9-c54f26c3a260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8386</TotalTime>
  <Words>101</Words>
  <Application>Microsoft Office PowerPoint</Application>
  <PresentationFormat>On-screen Show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 Q3 KVI Change Management Survey Results   </vt:lpstr>
      <vt:lpstr>KVI Change Management Survey – January 2023</vt:lpstr>
      <vt:lpstr>Q4 KVI Customer Change Survey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Kate Lancaster</cp:lastModifiedBy>
  <cp:revision>173</cp:revision>
  <dcterms:created xsi:type="dcterms:W3CDTF">2018-09-02T17:12:15Z</dcterms:created>
  <dcterms:modified xsi:type="dcterms:W3CDTF">2023-03-31T08:22:26Z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ContentTypeId">
    <vt:lpwstr>0x010100BE4A46900855F54F8B1B4A69CC14CF6B</vt:lpwstr>
  </property>
  <property fmtid="{D5CDD505-2E9C-101B-9397-08002B2CF9AE}" pid="9" name="MediaServiceImageTags">
    <vt:lpwstr/>
  </property>
</Properties>
</file>